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ink/ink4.xml" ContentType="application/inkml+xml"/>
  <Override PartName="/ppt/theme/theme2.xml" ContentType="application/vnd.openxmlformats-officedocument.theme+xml"/>
  <Override PartName="/ppt/ink/ink1.xml" ContentType="application/inkml+xml"/>
  <Override PartName="/ppt/ink/ink5.xml" ContentType="application/inkml+xml"/>
  <Override PartName="/ppt/ink/ink2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3.xml" ContentType="application/inkml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sldIdLst>
    <p:sldId id="480" r:id="rId2"/>
    <p:sldId id="303" r:id="rId3"/>
    <p:sldId id="497" r:id="rId4"/>
    <p:sldId id="313" r:id="rId5"/>
    <p:sldId id="828" r:id="rId6"/>
    <p:sldId id="482" r:id="rId7"/>
    <p:sldId id="849" r:id="rId8"/>
    <p:sldId id="855" r:id="rId9"/>
    <p:sldId id="856" r:id="rId10"/>
    <p:sldId id="827" r:id="rId11"/>
    <p:sldId id="852" r:id="rId12"/>
    <p:sldId id="853" r:id="rId13"/>
    <p:sldId id="845" r:id="rId14"/>
    <p:sldId id="854" r:id="rId15"/>
    <p:sldId id="829" r:id="rId16"/>
    <p:sldId id="850" r:id="rId17"/>
    <p:sldId id="830" r:id="rId18"/>
    <p:sldId id="857" r:id="rId19"/>
    <p:sldId id="831" r:id="rId20"/>
    <p:sldId id="832" r:id="rId21"/>
    <p:sldId id="833" r:id="rId22"/>
    <p:sldId id="834" r:id="rId23"/>
    <p:sldId id="835" r:id="rId24"/>
    <p:sldId id="836" r:id="rId25"/>
    <p:sldId id="846" r:id="rId26"/>
    <p:sldId id="837" r:id="rId27"/>
    <p:sldId id="847" r:id="rId28"/>
    <p:sldId id="838" r:id="rId29"/>
    <p:sldId id="839" r:id="rId30"/>
    <p:sldId id="840" r:id="rId31"/>
    <p:sldId id="841" r:id="rId32"/>
    <p:sldId id="848" r:id="rId33"/>
    <p:sldId id="842" r:id="rId34"/>
    <p:sldId id="843" r:id="rId35"/>
    <p:sldId id="844" r:id="rId36"/>
    <p:sldId id="858" r:id="rId37"/>
    <p:sldId id="851" r:id="rId38"/>
    <p:sldId id="860" r:id="rId39"/>
    <p:sldId id="817" r:id="rId40"/>
    <p:sldId id="349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497"/>
            <p14:sldId id="313"/>
            <p14:sldId id="828"/>
            <p14:sldId id="482"/>
            <p14:sldId id="849"/>
            <p14:sldId id="855"/>
            <p14:sldId id="856"/>
            <p14:sldId id="827"/>
            <p14:sldId id="852"/>
            <p14:sldId id="853"/>
            <p14:sldId id="845"/>
            <p14:sldId id="854"/>
            <p14:sldId id="829"/>
            <p14:sldId id="850"/>
            <p14:sldId id="830"/>
            <p14:sldId id="857"/>
            <p14:sldId id="831"/>
            <p14:sldId id="832"/>
            <p14:sldId id="833"/>
            <p14:sldId id="834"/>
            <p14:sldId id="835"/>
            <p14:sldId id="836"/>
            <p14:sldId id="846"/>
            <p14:sldId id="837"/>
            <p14:sldId id="847"/>
            <p14:sldId id="838"/>
            <p14:sldId id="839"/>
            <p14:sldId id="840"/>
            <p14:sldId id="841"/>
            <p14:sldId id="848"/>
            <p14:sldId id="842"/>
            <p14:sldId id="843"/>
            <p14:sldId id="844"/>
            <p14:sldId id="858"/>
            <p14:sldId id="851"/>
            <p14:sldId id="860"/>
            <p14:sldId id="817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D3956"/>
    <a:srgbClr val="4472C4"/>
    <a:srgbClr val="8E5A6D"/>
    <a:srgbClr val="852F4A"/>
    <a:srgbClr val="669BBC"/>
    <a:srgbClr val="FAC748"/>
    <a:srgbClr val="000000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59" d="100"/>
          <a:sy n="59" d="100"/>
        </p:scale>
        <p:origin x="216" y="2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customXml" Target="../customXml/item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customXml" Target="../customXml/item3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48" Type="http://schemas.openxmlformats.org/officeDocument/2006/relationships/customXml" Target="../customXml/item2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07-19T09:36:12.063"/>
    </inkml:context>
    <inkml:brush xml:id="br0">
      <inkml:brushProperty name="width" value="0.5" units="cm"/>
      <inkml:brushProperty name="height" value="1" units="cm"/>
      <inkml:brushProperty name="color" value="#E6E6E6"/>
      <inkml:brushProperty name="tip" value="rectangle"/>
      <inkml:brushProperty name="rasterOp" value="maskPen"/>
      <inkml:brushProperty name="ignorePressure" value="1"/>
    </inkml:brush>
  </inkml:definitions>
  <inkml:trace contextRef="#ctx0" brushRef="#br0">0 0,'0'5,"0"7,0 1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07-19T09:36:15.343"/>
    </inkml:context>
    <inkml:brush xml:id="br0">
      <inkml:brushProperty name="width" value="0.5" units="cm"/>
      <inkml:brushProperty name="height" value="1" units="cm"/>
      <inkml:brushProperty name="color" value="#E6E6E6"/>
      <inkml:brushProperty name="tip" value="rectangle"/>
      <inkml:brushProperty name="rasterOp" value="maskPen"/>
      <inkml:brushProperty name="ignorePressure" value="1"/>
    </inkml:brush>
  </inkml:definitions>
  <inkml:trace contextRef="#ctx0" brushRef="#br0">0 773,'240'-12,"-197"6,-1-2,0-1,64-24,-79 21,35-21,-43 22,0 1,1 0,37-11,-41 15,-11 3,-6 1,-31-1,0 1,-59 4,33 0,34-1,5 0,30-2,1-1,1 0,-1-1,0-1,0 0,0 0,0-1,18-11,-29 16,1-1,-1 0,0 1,0-1,1 0,-1 0,0 0,0 0,0 0,0 0,0 0,0-1,0 1,0 0,-1 0,1-1,1-1,-2 2,-1 0,1 1,0-1,0 0,0 1,0-1,-1 1,1-1,0 0,-1 1,1-1,0 1,-1-1,1 1,-1-1,1 1,-1-1,1 1,-1-1,1 1,-1-1,1 1,-1 0,0 0,0-1,-6-2,0 1,0 0,0 0,0 1,-11-1,-7 0,-45-6,67 7,0 0,0 1,0-1,0 0,0 0,1-1,-1 1,-3-2,6 2,-1 1,1-1,-1 1,1 0,0-1,-1 1,1-1,0 1,-1-1,1 1,0-1,0 1,0-1,-1 1,1-1,0 1,0-1,0 0,0 1,0-2,0 1,1 0,-1 0,0 0,1-1,-1 1,1 0,-1 0,1 0,0 0,0 0,-1 0,1 0,1-1,7-5,-1 0,1 1,0 0,12-6,257-120,14 19,-227 88,284-103,-313 112,-36 16,0 0,0 0,0 0,-1 0,1 0,0 0,0 0,0-1,0 1,-1 0,1 0,0 0,0 0,0 0,0 0,0-1,0 1,-1 0,1 0,0 0,0 0,0-1,0 1,0 0,0 0,0 0,0-1,0 1,0 0,0 0,0 0,0 0,0-1,0 1,0 0,0 0,0 0,0-1,0 1,0 0,0 0,0 0,1 0,-1-1,0 1,0 0,0 0,0 0,0 0,0 0,1 0,-1-1,0 1,0 0,0 0,0 0,1 0,-1 0,0 0,0 0,-17-1,-325 14,-131-14,468 1,0 0,0 0,0 0,0 0,0 1,0 0,0 0,0 0,0 1,0-1,1 1,-1 0,1 1,-1-1,1 1,0 0,0 0,0 0,0 1,0-1,1 1,-4 5,0 1,1 1,0-1,1 1,1 0,0 1,0-1,1 1,0 0,-1 18,1 13,3 57,0-68,4 728,-4-751,2 18,1-1,1 1,1-1,10 28,-6-19,7 42,-11-30,-2 51,-5-795,0 553,5-164,0 274,12-42,-14 69,-4 16,0 1,-1-1,0 0,-1 0,0 0,-1-1,1 0,-12 12,-18 30,22-27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07-19T09:36:22.795"/>
    </inkml:context>
    <inkml:brush xml:id="br0">
      <inkml:brushProperty name="width" value="0.05" units="cm"/>
      <inkml:brushProperty name="height" value="0.05" units="cm"/>
      <inkml:brushProperty name="color" value="#FFFFFF"/>
      <inkml:brushProperty name="ignorePressure" value="1"/>
    </inkml:brush>
  </inkml:definitions>
  <inkml:trace contextRef="#ctx0" brushRef="#br0">174 1,'509'0,"-508"0,11 0,0 0,0 1,12 3,-22-4,0 1,0-1,0 1,-1-1,1 1,0 0,-1 0,1 0,0 0,-1 0,1 0,1 2,-3-2,1-1,-1 1,0 0,1 0,-1-1,0 1,1 0,-1 0,0 0,0 0,0-1,0 1,0 0,0 0,0 0,0 0,0-1,0 1,-1 0,1 0,0 0,0 0,-1-1,1 1,0 0,-1 0,0 1,-1 0,-1 1,1-1,0 1,-1-1,1 0,-1 0,0 0,1 0,-1-1,0 1,0-1,0 0,0 1,-1-1,-3 0,-9 3,-29 2,30-5,-135 9,-167-10,166-3,129 2,20 1,12 0,9 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07-19T09:36:32.054"/>
    </inkml:context>
    <inkml:brush xml:id="br0">
      <inkml:brushProperty name="width" value="0.35" units="cm"/>
      <inkml:brushProperty name="height" value="0.35" units="cm"/>
      <inkml:brushProperty name="color" value="#FFFFFF"/>
      <inkml:brushProperty name="ignorePressure" value="1"/>
    </inkml:brush>
  </inkml:definitions>
  <inkml:trace contextRef="#ctx0" brushRef="#br0">1004 570,'-264'0,"262"3,-1 0,2 1,-1 0,0-1,1 1,-1 0,1 0,0 0,0 4,0-2,0-1,0 1,1 0,-1-1,1 1,1 0,-1-1,1 1,0 0,0-1,1 1,-1-1,1 0,1 1,-1-1,1 0,0 0,0-1,0 1,0 0,1-1,0 0,0 0,0 0,1-1,-1 1,1-1,0 0,0 0,0 0,0-1,6 2,7 1,1-1,-1 0,1-2,0 0,0-1,0-1,0-1,22-3,-37 3,-1 1,0-1,1 0,-1 0,0-1,0 1,0-1,0 1,0-1,0 0,0 0,4-5,1-2,-1 1,11-17,7-9,-6 15,-8 6,1 1,16-25,-20 22,2 2,-1-1,1 2,16-16,-21 24,0-1,0 1,1 1,0-1,0 1,0 0,0 1,0-1,0 1,1 0,-1 1,1-1,11 0,-8 2,18-3,32 3,-54 0,0 0,0 1,0 0,0 0,0 0,0 1,0 0,0 0,-1 1,1-1,8 7,-12-8,0 1,0 0,0 0,0-1,-1 1,1 0,-1 0,1 0,-1 1,0-1,0 0,0 0,0 1,0-1,0 1,-1-1,1 0,-1 1,0-1,1 1,-1 0,-1-1,1 1,0-1,0 1,-1-1,0 0,-1 5,0-3,0 0,0 0,0 0,-1 0,0 0,0-1,0 1,0-1,0 0,-1 0,1 0,-1 0,0-1,-7 4,-11 6,0-2,-1-1,0 0,0-2,0-1,-39 6,5-9,1-2,-1-2,1-4,-110-21,-195-33,333 56,0 0,1-2,-1-1,1-1,1-2,-38-16,59 22,1 0,-1-1,1 0,0 0,0 0,1 0,-1 0,1-1,0 0,0 1,0-1,1 0,0 0,0-1,0 1,0 0,1-1,-1-6,1 7,0 0,1 0,-1 0,1 0,0 1,0-1,1 0,-1 0,1 0,0 0,1 1,-1-1,1 1,0-1,0 1,0-1,1 1,-1 0,1 0,6-7,-1 6,0 0,1 0,0 1,-1 0,1 0,1 1,-1 1,0-1,1 1,14-1,-11 2,0-2,0 0,-1 0,16-7,-27 10,0 0,0-1,-1 1,1 0,0-1,0 1,0 0,0-1,-1 0,1 1,0-1,0 1,-1-1,1 0,-1 1,1-1,0 0,-1 0,0 1,1-1,-1 0,1-1,-1 1,0 0,-1 1,1-1,-1 1,1-1,0 0,-1 1,1-1,-1 1,1-1,-1 1,0 0,1-1,-1 1,1-1,-1 1,0 0,1 0,-1-1,0 1,0 0,-45-9,-119 6,41 3,116-1,0 1,0-1,1 0,-1-1,0 0,1 0,-10-4,13 4,1 0,0 0,0 0,0 0,0-1,0 1,1-1,-1 0,1 1,-1-1,1 0,0-1,0 1,0 0,1-1,-1 1,-1-5,0-4,0 0,1 0,0 0,1 0,1-20,0 28,0 0,0-1,0 1,1 0,0 0,0-1,0 1,0 0,1 0,0 0,0 0,0 0,0 1,0-1,1 1,0-1,0 1,4-5,-6 8,0-1,0 0,0 1,0-1,0 0,0 1,1 0,-1-1,0 1,0 0,0-1,0 1,0 0,1 0,-1 0,0 0,0 0,0 0,1 0,-1 1,0-1,0 0,0 1,0-1,0 0,0 1,0 0,0-1,0 1,0 0,0-1,0 1,0 0,0 0,0 0,-1 0,1 0,0 0,-1 0,1 0,0 2,3 3,-1 1,-1 0,1-1,-1 1,2 10,2 16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07-19T09:36:53.500"/>
    </inkml:context>
    <inkml:brush xml:id="br0">
      <inkml:brushProperty name="width" value="0.35" units="cm"/>
      <inkml:brushProperty name="height" value="0.35" units="cm"/>
      <inkml:brushProperty name="color" value="#FFCCCC"/>
      <inkml:brushProperty name="ignorePressure" value="1"/>
    </inkml:brush>
  </inkml:definitions>
  <inkml:trace contextRef="#ctx0" brushRef="#br0">785 674,'11'-9,"0"1,0 0,0 1,1 0,0 1,1 1,-1-1,18-3,2-3,255-83,-208 75,138-16,-190 33,13-2,0 1,81 5,-146 13,-36 15,-12 7,-144 48,196-78,-183 47,166-45,1-2,-1-2,-58-1,353-7,-223 3,-15 0,-1 1,1 0,-1 2,35 6,-49-7,0 0,0 0,1 1,-1 0,0 0,-1 0,1 0,0 1,-1-1,1 1,-1 0,0 0,0 0,0 1,0-1,-1 1,1-1,-1 1,0 0,0 0,0 0,0 0,-1 0,0 1,1 6,0-1,-1-1,0 1,-1 0,0-1,-1 1,0 0,0-1,-1 1,0-1,-1 1,0-1,0 0,-6 9,6-12,0 0,-1-1,0 1,0-1,0 0,-1 0,1 0,-1-1,0 0,-1 0,1 0,-1 0,1-1,-1 0,0 0,0-1,-1 0,1 0,-13 2,17-3,0-1,0 1,0-1,0 0,0 0,1 0,-1 0,0-1,0 1,0 0,0-1,0 1,0-1,1 0,-1 0,0 1,1-1,-1 0,0 0,1-1,-1 1,1 0,-1 0,1-1,0 1,0-1,0 1,0-1,0 0,0 1,0-1,0 0,0 0,0-1,0-1,1 0,-1-1,1 1,0 0,0 0,0 0,0-1,1 1,-1 0,1 0,0 0,1 0,-1 0,1 0,3-6,2-2,1 1,1-1,0 1,1 1,0 0,0 0,1 1,1 0,-1 1,1 0,1 1,-1 0,1 1,0 1,1 0,-1 1,1 0,0 1,0 0,24-1,-22 3,-32 2,-15 0,-68 1,-303-3,392 1,-1-2,1 1,0-1,0-1,0 0,0 0,0-1,-13-7,4 0,1-2,-32-27,43 35,0 0,0 0,0 0,0 1,-1 0,0 1,0 0,-10-3,-6 0,-37-3,38 7,0-2,-28-7,-40-23,2-4,1-3,-93-61,174 98,-46-31,50 33,0-1,0 0,0 0,0 0,0 0,1 0,-1 0,1-1,0 1,0-1,0 0,-1-5,3 8,0 0,0-1,-1 1,1 0,1-1,-1 1,0 0,0-1,0 1,1 0,-1-1,1 1,-1 0,1-1,0 1,-1 0,1 0,0 0,0 0,0 0,-1 0,1 0,0 0,1 0,-1 0,0 0,0 1,0-1,3-1,3-2,1 1,0 0,13-4,-15 6,12-5,-4 2,0 0,0 0,0 1,24-1,-34 4,-1 0,1 0,0 0,0 1,-1 0,1 0,-1 0,1 0,-1 0,1 1,-1-1,1 1,-1 0,0 0,0 0,0 0,0 1,-1-1,1 1,-1 0,1 0,-1 0,2 3,2 5,-1 0,0 0,-1 0,-1 1,1-1,-2 1,0 0,1 19,-3 102,-1-103,0-2,-1-6,2 1,4 40,-3-56,1 1,0-1,0 0,0 0,1 0,0 0,0-1,1 1,0-1,0 0,1 0,7 8,11 7,1-2,1-1,1 0,1-2,0-1,47 18,-27-15,67 16,-5-2,-66-18,0-2,1-2,0-1,1-3,77 1,-116-7,0 0,0 0,0-1,-1 0,1 0,0-1,0 0,0 0,-1 0,1 0,-1-1,0 0,0 0,0-1,0 1,0-1,-1 0,0-1,0 1,0-1,0 1,-1-1,1 0,-1 0,3-9,0 1,-1 0,0 0,-1-1,-1 1,3-16,4-74,-3 17,1 12,3-23,-8 84,0 0,1 0,0 1,1-1,8-15,-2 8,1-1,2 2,0 0,0 0,2 1,0 1,1 1,1 0,0 1,1 1,35-19,-43 28,-6 3,-1-1,1 1,0-1,-1 0,1 0,-1 0,0 0,0-1,0 0,0 0,-1 0,4-5,-6 8,-1 0,0 1,0-1,0 0,0 1,0-1,1 0,-1 1,0-1,-1 0,1 1,0-1,0 1,0-1,0 0,0 1,-1-1,1 0,0 1,0-1,-1 1,1-1,-1 1,1-1,0 1,-1-1,1 1,-1-1,1 1,-1 0,1-1,-1 1,0 0,1-1,-1 1,1 0,-1 0,0-1,1 1,-1 0,0 0,-31-6,29 6,-264-19,35 9,210 8,0-1,0 0,0-1,-32-12,25 7,-45-7,-2 9,-128 6,104 3,93-2,0 0,1 0,-1 1,0 0,1 0,-1 1,-10 4,15-6,1 1,-1 0,0 0,1 0,-1 1,1-1,-1 0,1 1,-1-1,1 1,0-1,0 1,0-1,0 1,0 0,0 0,0-1,1 1,-1 0,1 0,-1 0,1 0,0 0,-1 0,1 0,0 0,0 0,1 0,-1 0,1 2,0 0,0 0,0 0,0 0,1-1,-1 1,1 0,0-1,0 0,1 1,-1-1,1 0,-1 0,1 0,0 0,0-1,0 1,5 2,5 3,0-1,0-1,19 7,64 20,168 33,-227-58,139 26,1-7,207 3,-307-28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07-19T09:36:56.217"/>
    </inkml:context>
    <inkml:brush xml:id="br0">
      <inkml:brushProperty name="width" value="0.35" units="cm"/>
      <inkml:brushProperty name="height" value="0.35" units="cm"/>
      <inkml:brushProperty name="color" value="#FFCCCC"/>
      <inkml:brushProperty name="ignorePressure" value="1"/>
    </inkml:brush>
  </inkml:definitions>
  <inkml:trace contextRef="#ctx0" brushRef="#br0">500 0,'5'0,"-8"0,-24 5,-12 7,-5 5,-4 1,-9 2,-5 3,-1-3,4-5,3-5,10-4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07-19T09:36:57.396"/>
    </inkml:context>
    <inkml:brush xml:id="br0">
      <inkml:brushProperty name="width" value="0.35" units="cm"/>
      <inkml:brushProperty name="height" value="0.35" units="cm"/>
      <inkml:brushProperty name="color" value="#FFCCCC"/>
      <inkml:brushProperty name="ignorePressure" value="1"/>
    </inkml:brush>
  </inkml:definitions>
  <inkml:trace contextRef="#ctx0" brushRef="#br0">1 0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07-19T09:37:57.864"/>
    </inkml:context>
    <inkml:brush xml:id="br0">
      <inkml:brushProperty name="width" value="0.35" units="cm"/>
      <inkml:brushProperty name="height" value="0.35" units="cm"/>
      <inkml:brushProperty name="color" value="#FFCCCC"/>
      <inkml:brushProperty name="ignorePressure" value="1"/>
    </inkml:brush>
  </inkml:definitions>
  <inkml:trace contextRef="#ctx0" brushRef="#br0">0 0,'0'0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7/5/2025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33571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47441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60789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55972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116968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39086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9398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142829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391433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537274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002023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612687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888097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488894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469125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917921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953525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862429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984499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18404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496994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685887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144398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217493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288560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1277732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6226488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7689624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79550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58818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7/5/2025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7/5/2025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7/5/2025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7/5/2025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32.xml.rels><?xml version="1.0" encoding="UTF-8" standalone="yes"?>
<Relationships xmlns="http://schemas.openxmlformats.org/package/2006/relationships"><Relationship Id="rId13" Type="http://schemas.openxmlformats.org/officeDocument/2006/relationships/customXml" Target="../ink/ink2.xml"/><Relationship Id="rId18" Type="http://schemas.openxmlformats.org/officeDocument/2006/relationships/image" Target="../media/image53.png"/><Relationship Id="rId3" Type="http://schemas.openxmlformats.org/officeDocument/2006/relationships/image" Target="../media/image39.png"/><Relationship Id="rId21" Type="http://schemas.openxmlformats.org/officeDocument/2006/relationships/customXml" Target="../ink/ink6.xml"/><Relationship Id="rId12" Type="http://schemas.openxmlformats.org/officeDocument/2006/relationships/image" Target="../media/image50.png"/><Relationship Id="rId17" Type="http://schemas.openxmlformats.org/officeDocument/2006/relationships/customXml" Target="../ink/ink4.xml"/><Relationship Id="rId25" Type="http://schemas.openxmlformats.org/officeDocument/2006/relationships/customXml" Target="../ink/ink8.xml"/><Relationship Id="rId2" Type="http://schemas.openxmlformats.org/officeDocument/2006/relationships/notesSlide" Target="../notesSlides/notesSlide27.xml"/><Relationship Id="rId16" Type="http://schemas.openxmlformats.org/officeDocument/2006/relationships/image" Target="../media/image52.png"/><Relationship Id="rId20" Type="http://schemas.openxmlformats.org/officeDocument/2006/relationships/image" Target="../media/image54.png"/><Relationship Id="rId1" Type="http://schemas.openxmlformats.org/officeDocument/2006/relationships/slideLayout" Target="../slideLayouts/slideLayout1.xml"/><Relationship Id="rId6" Type="http://schemas.openxmlformats.org/officeDocument/2006/relationships/customXml" Target="../ink/ink1.xml"/><Relationship Id="rId24" Type="http://schemas.openxmlformats.org/officeDocument/2006/relationships/image" Target="../media/image56.png"/><Relationship Id="rId5" Type="http://schemas.openxmlformats.org/officeDocument/2006/relationships/image" Target="../media/image41.png"/><Relationship Id="rId15" Type="http://schemas.openxmlformats.org/officeDocument/2006/relationships/customXml" Target="../ink/ink3.xml"/><Relationship Id="rId23" Type="http://schemas.openxmlformats.org/officeDocument/2006/relationships/customXml" Target="../ink/ink7.xml"/><Relationship Id="rId19" Type="http://schemas.openxmlformats.org/officeDocument/2006/relationships/customXml" Target="../ink/ink5.xml"/><Relationship Id="rId4" Type="http://schemas.openxmlformats.org/officeDocument/2006/relationships/image" Target="../media/image40.png"/><Relationship Id="rId14" Type="http://schemas.openxmlformats.org/officeDocument/2006/relationships/image" Target="../media/image51.png"/><Relationship Id="rId22" Type="http://schemas.openxmlformats.org/officeDocument/2006/relationships/image" Target="../media/image55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5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548617" y="3198167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Perihan Salah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548617" y="2274151"/>
            <a:ext cx="460735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Direct Marketing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1902371" y="3949524"/>
            <a:ext cx="13660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MKT728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DA9D31A0-855E-87BF-C3CA-E89C9A42BD55}"/>
              </a:ext>
            </a:extLst>
          </p:cNvPr>
          <p:cNvSpPr/>
          <p:nvPr/>
        </p:nvSpPr>
        <p:spPr>
          <a:xfrm>
            <a:off x="1902371" y="5933362"/>
            <a:ext cx="290493" cy="400110"/>
          </a:xfrm>
          <a:prstGeom prst="roundRect">
            <a:avLst>
              <a:gd name="adj" fmla="val 0"/>
            </a:avLst>
          </a:prstGeom>
          <a:solidFill>
            <a:srgbClr val="29C7FF"/>
          </a:solidFill>
          <a:ln>
            <a:solidFill>
              <a:srgbClr val="29C7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614656" y="2723810"/>
            <a:ext cx="512080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Direct Marketing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7416752" y="3879909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6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927272" y="4665918"/>
            <a:ext cx="411843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MKT728</a:t>
            </a:r>
          </a:p>
          <a:p>
            <a:pPr algn="ctr"/>
            <a:r>
              <a:rPr lang="en-US" sz="20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The Role of IMC Planning Process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13E91207-061A-4464-8B91-0B53B7A12AEF}"/>
              </a:ext>
            </a:extLst>
          </p:cNvPr>
          <p:cNvSpPr/>
          <p:nvPr/>
        </p:nvSpPr>
        <p:spPr>
          <a:xfrm>
            <a:off x="3580107" y="2604869"/>
            <a:ext cx="8357085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ase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</a:pPr>
            <a:r>
              <a:rPr lang="en-US" altLang="en-US" sz="3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recognize the area of direct marketing as a communications tool</a:t>
            </a:r>
          </a:p>
          <a:p>
            <a:pPr marL="342900" lvl="0" indent="-342900" fontAlgn="base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</a:pPr>
            <a:r>
              <a:rPr lang="en-US" altLang="en-US" sz="3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know the strategies and tactics involved in direct marketing</a:t>
            </a:r>
          </a:p>
          <a:p>
            <a:pPr marL="342900" lvl="0" indent="-342900" fontAlgn="base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</a:pPr>
            <a:r>
              <a:rPr lang="en-US" altLang="en-US" sz="3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demonstrate the use of direct-marketing media</a:t>
            </a:r>
          </a:p>
          <a:p>
            <a:pPr marL="342900" lvl="0" indent="-342900" fontAlgn="base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</a:pPr>
            <a:r>
              <a:rPr lang="en-US" altLang="en-US" sz="3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determine the scope and effectiveness of direct marketing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94E65A16-5EA2-5B5C-EEBB-B2DFEA1F8977}"/>
              </a:ext>
            </a:extLst>
          </p:cNvPr>
          <p:cNvSpPr/>
          <p:nvPr/>
        </p:nvSpPr>
        <p:spPr>
          <a:xfrm>
            <a:off x="4771694" y="1571564"/>
            <a:ext cx="704195" cy="351824"/>
          </a:xfrm>
          <a:prstGeom prst="roundRect">
            <a:avLst>
              <a:gd name="adj" fmla="val 0"/>
            </a:avLst>
          </a:prstGeom>
          <a:solidFill>
            <a:srgbClr val="29C7FF"/>
          </a:solidFill>
          <a:ln>
            <a:solidFill>
              <a:srgbClr val="29C7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</a:p>
        </p:txBody>
      </p:sp>
    </p:spTree>
    <p:extLst>
      <p:ext uri="{BB962C8B-B14F-4D97-AF65-F5344CB8AC3E}">
        <p14:creationId xmlns:p14="http://schemas.microsoft.com/office/powerpoint/2010/main" val="428242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3086281" y="121630"/>
            <a:ext cx="56823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Direct Marketing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1640857" y="2013391"/>
            <a:ext cx="8417320" cy="357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fontAlgn="base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</a:pPr>
            <a:r>
              <a:rPr lang="en-US" alt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Interactive system of marketing (instant feedback)</a:t>
            </a:r>
          </a:p>
          <a:p>
            <a:pPr marL="342900" lvl="0" indent="-342900" fontAlgn="base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</a:pPr>
            <a:r>
              <a:rPr lang="en-US" alt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Uses one or more advertising media (TV, SM..) to effect a measurable response and/or transaction at any location</a:t>
            </a:r>
            <a:endParaRPr lang="en-US" altLang="en-US" sz="30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fontAlgn="base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</a:pPr>
            <a:r>
              <a:rPr lang="en-US" alt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Uses a set of </a:t>
            </a:r>
            <a:r>
              <a:rPr lang="en-US" altLang="en-US" sz="2800" i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direct-response media </a:t>
            </a:r>
            <a:r>
              <a:rPr lang="en-US" altLang="en-US" sz="2000" i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(billboard call for action)</a:t>
            </a:r>
            <a:endParaRPr lang="en-US" altLang="en-US" sz="2800" i="1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fontAlgn="base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</a:pPr>
            <a:r>
              <a:rPr lang="en-US" alt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Direct-response media</a:t>
            </a:r>
            <a:r>
              <a:rPr lang="en-US" alt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alt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Tools by which direct marketers implement the communication process</a:t>
            </a:r>
          </a:p>
        </p:txBody>
      </p:sp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3064409" y="0"/>
            <a:ext cx="56823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Direct Marketing</a:t>
            </a:r>
          </a:p>
        </p:txBody>
      </p:sp>
      <p:pic>
        <p:nvPicPr>
          <p:cNvPr id="15" name="Picture 2">
            <a:extLst>
              <a:ext uri="{FF2B5EF4-FFF2-40B4-BE49-F238E27FC236}">
                <a16:creationId xmlns:a16="http://schemas.microsoft.com/office/drawing/2014/main" id="{1384F79E-7842-476D-9DF4-83AA5E3FAA1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8284" y="1605760"/>
            <a:ext cx="6232546" cy="3870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">
            <a:extLst>
              <a:ext uri="{FF2B5EF4-FFF2-40B4-BE49-F238E27FC236}">
                <a16:creationId xmlns:a16="http://schemas.microsoft.com/office/drawing/2014/main" id="{8255723D-C532-496B-9A77-2F9407F1FA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47" b="57498"/>
          <a:stretch>
            <a:fillRect/>
          </a:stretch>
        </p:blipFill>
        <p:spPr bwMode="auto">
          <a:xfrm>
            <a:off x="657258" y="1689923"/>
            <a:ext cx="4421026" cy="37018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069682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371054" y="265958"/>
            <a:ext cx="975908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</a:rPr>
              <a:t>Factors that Led to the Growth of Direct Marketing (Importance)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18518867-F119-750C-B818-FC20E3624335}"/>
              </a:ext>
            </a:extLst>
          </p:cNvPr>
          <p:cNvGrpSpPr/>
          <p:nvPr/>
        </p:nvGrpSpPr>
        <p:grpSpPr>
          <a:xfrm>
            <a:off x="877870" y="1818527"/>
            <a:ext cx="6724834" cy="3105396"/>
            <a:chOff x="877870" y="1818527"/>
            <a:chExt cx="6724834" cy="3105396"/>
          </a:xfrm>
        </p:grpSpPr>
        <p:grpSp>
          <p:nvGrpSpPr>
            <p:cNvPr id="38" name="Group 37">
              <a:extLst>
                <a:ext uri="{FF2B5EF4-FFF2-40B4-BE49-F238E27FC236}">
                  <a16:creationId xmlns:a16="http://schemas.microsoft.com/office/drawing/2014/main" id="{2D74744A-D8CD-43D0-BC07-A3738244524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77870" y="1818527"/>
              <a:ext cx="6724834" cy="1063872"/>
              <a:chOff x="457200" y="1456584"/>
              <a:chExt cx="8458200" cy="764315"/>
            </a:xfrm>
            <a:solidFill>
              <a:schemeClr val="accent1">
                <a:lumMod val="60000"/>
                <a:lumOff val="40000"/>
              </a:schemeClr>
            </a:solidFill>
          </p:grpSpPr>
          <p:sp>
            <p:nvSpPr>
              <p:cNvPr id="39" name="Rectangle 38">
                <a:extLst>
                  <a:ext uri="{FF2B5EF4-FFF2-40B4-BE49-F238E27FC236}">
                    <a16:creationId xmlns:a16="http://schemas.microsoft.com/office/drawing/2014/main" id="{088CB590-9D84-4BDE-A77E-0D74C2B0FA28}"/>
                  </a:ext>
                </a:extLst>
              </p:cNvPr>
              <p:cNvSpPr/>
              <p:nvPr/>
            </p:nvSpPr>
            <p:spPr>
              <a:xfrm>
                <a:off x="457200" y="1843499"/>
                <a:ext cx="8458200" cy="377400"/>
              </a:xfrm>
              <a:prstGeom prst="rect">
                <a:avLst/>
              </a:prstGeom>
              <a:grpFill/>
              <a:ln>
                <a:solidFill>
                  <a:schemeClr val="accent2">
                    <a:lumMod val="75000"/>
                  </a:schemeClr>
                </a:solidFill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/>
              <a:lstStyle/>
              <a:p>
                <a:endParaRPr lang="en-GB"/>
              </a:p>
            </p:txBody>
          </p:sp>
          <p:sp>
            <p:nvSpPr>
              <p:cNvPr id="40" name="Freeform 22">
                <a:extLst>
                  <a:ext uri="{FF2B5EF4-FFF2-40B4-BE49-F238E27FC236}">
                    <a16:creationId xmlns:a16="http://schemas.microsoft.com/office/drawing/2014/main" id="{36615B04-5B1B-4167-BA17-05B85A6DDB01}"/>
                  </a:ext>
                </a:extLst>
              </p:cNvPr>
              <p:cNvSpPr/>
              <p:nvPr/>
            </p:nvSpPr>
            <p:spPr>
              <a:xfrm>
                <a:off x="879475" y="1456584"/>
                <a:ext cx="8035925" cy="607329"/>
              </a:xfrm>
              <a:custGeom>
                <a:avLst/>
                <a:gdLst>
                  <a:gd name="connsiteX0" fmla="*/ 0 w 7643024"/>
                  <a:gd name="connsiteY0" fmla="*/ 73801 h 442800"/>
                  <a:gd name="connsiteX1" fmla="*/ 73801 w 7643024"/>
                  <a:gd name="connsiteY1" fmla="*/ 0 h 442800"/>
                  <a:gd name="connsiteX2" fmla="*/ 7569223 w 7643024"/>
                  <a:gd name="connsiteY2" fmla="*/ 0 h 442800"/>
                  <a:gd name="connsiteX3" fmla="*/ 7643024 w 7643024"/>
                  <a:gd name="connsiteY3" fmla="*/ 73801 h 442800"/>
                  <a:gd name="connsiteX4" fmla="*/ 7643024 w 7643024"/>
                  <a:gd name="connsiteY4" fmla="*/ 368999 h 442800"/>
                  <a:gd name="connsiteX5" fmla="*/ 7569223 w 7643024"/>
                  <a:gd name="connsiteY5" fmla="*/ 442800 h 442800"/>
                  <a:gd name="connsiteX6" fmla="*/ 73801 w 7643024"/>
                  <a:gd name="connsiteY6" fmla="*/ 442800 h 442800"/>
                  <a:gd name="connsiteX7" fmla="*/ 0 w 7643024"/>
                  <a:gd name="connsiteY7" fmla="*/ 368999 h 442800"/>
                  <a:gd name="connsiteX8" fmla="*/ 0 w 7643024"/>
                  <a:gd name="connsiteY8" fmla="*/ 73801 h 4428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7643024" h="442800">
                    <a:moveTo>
                      <a:pt x="0" y="73801"/>
                    </a:moveTo>
                    <a:cubicBezTo>
                      <a:pt x="0" y="33042"/>
                      <a:pt x="33042" y="0"/>
                      <a:pt x="73801" y="0"/>
                    </a:cubicBezTo>
                    <a:lnTo>
                      <a:pt x="7569223" y="0"/>
                    </a:lnTo>
                    <a:cubicBezTo>
                      <a:pt x="7609982" y="0"/>
                      <a:pt x="7643024" y="33042"/>
                      <a:pt x="7643024" y="73801"/>
                    </a:cubicBezTo>
                    <a:lnTo>
                      <a:pt x="7643024" y="368999"/>
                    </a:lnTo>
                    <a:cubicBezTo>
                      <a:pt x="7643024" y="409758"/>
                      <a:pt x="7609982" y="442800"/>
                      <a:pt x="7569223" y="442800"/>
                    </a:cubicBezTo>
                    <a:lnTo>
                      <a:pt x="73801" y="442800"/>
                    </a:lnTo>
                    <a:cubicBezTo>
                      <a:pt x="33042" y="442800"/>
                      <a:pt x="0" y="409758"/>
                      <a:pt x="0" y="368999"/>
                    </a:cubicBezTo>
                    <a:lnTo>
                      <a:pt x="0" y="73801"/>
                    </a:lnTo>
                    <a:close/>
                  </a:path>
                </a:pathLst>
              </a:custGeom>
              <a:grpFill/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lIns="245406" tIns="21616" rIns="245406" bIns="21616" spcCol="1270" anchor="ctr"/>
              <a:lstStyle/>
              <a:p>
                <a:pPr defTabSz="889000" eaLnBrk="1" fontAlgn="auto" hangingPunct="1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r>
                  <a:rPr lang="en-US" sz="2000" dirty="0"/>
                  <a:t>Development and expansion of the Postal Service (</a:t>
                </a:r>
                <a:r>
                  <a:rPr lang="en-US" sz="2000" dirty="0" err="1"/>
                  <a:t>Burda</a:t>
                </a:r>
                <a:r>
                  <a:rPr lang="en-US" sz="2000" dirty="0"/>
                  <a:t> magazines-newspapers and magazines coupons – Ikea catalogue through subscription)</a:t>
                </a:r>
              </a:p>
            </p:txBody>
          </p:sp>
        </p:grpSp>
        <p:grpSp>
          <p:nvGrpSpPr>
            <p:cNvPr id="41" name="Group 40">
              <a:extLst>
                <a:ext uri="{FF2B5EF4-FFF2-40B4-BE49-F238E27FC236}">
                  <a16:creationId xmlns:a16="http://schemas.microsoft.com/office/drawing/2014/main" id="{817FF22F-8426-47DB-847F-61E9B69AA6F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77870" y="2729112"/>
              <a:ext cx="6724834" cy="834323"/>
              <a:chOff x="457200" y="2301899"/>
              <a:chExt cx="8458200" cy="599401"/>
            </a:xfrm>
            <a:solidFill>
              <a:schemeClr val="accent1">
                <a:lumMod val="60000"/>
                <a:lumOff val="40000"/>
              </a:schemeClr>
            </a:solidFill>
          </p:grpSpPr>
          <p:sp>
            <p:nvSpPr>
              <p:cNvPr id="42" name="Rectangle 41">
                <a:extLst>
                  <a:ext uri="{FF2B5EF4-FFF2-40B4-BE49-F238E27FC236}">
                    <a16:creationId xmlns:a16="http://schemas.microsoft.com/office/drawing/2014/main" id="{86308F26-231B-46FA-A967-B5E562BE686E}"/>
                  </a:ext>
                </a:extLst>
              </p:cNvPr>
              <p:cNvSpPr/>
              <p:nvPr/>
            </p:nvSpPr>
            <p:spPr>
              <a:xfrm>
                <a:off x="457200" y="2523899"/>
                <a:ext cx="8458200" cy="377401"/>
              </a:xfrm>
              <a:prstGeom prst="rect">
                <a:avLst/>
              </a:prstGeom>
              <a:grpFill/>
              <a:ln>
                <a:solidFill>
                  <a:schemeClr val="accent2">
                    <a:lumMod val="75000"/>
                  </a:schemeClr>
                </a:solidFill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/>
              <a:lstStyle/>
              <a:p>
                <a:endParaRPr lang="en-GB"/>
              </a:p>
            </p:txBody>
          </p:sp>
          <p:sp>
            <p:nvSpPr>
              <p:cNvPr id="43" name="Freeform 24">
                <a:extLst>
                  <a:ext uri="{FF2B5EF4-FFF2-40B4-BE49-F238E27FC236}">
                    <a16:creationId xmlns:a16="http://schemas.microsoft.com/office/drawing/2014/main" id="{D843286D-DF71-44DD-86F0-2D8209E78BC0}"/>
                  </a:ext>
                </a:extLst>
              </p:cNvPr>
              <p:cNvSpPr/>
              <p:nvPr/>
            </p:nvSpPr>
            <p:spPr>
              <a:xfrm>
                <a:off x="879475" y="2301899"/>
                <a:ext cx="7643813" cy="442416"/>
              </a:xfrm>
              <a:custGeom>
                <a:avLst/>
                <a:gdLst>
                  <a:gd name="connsiteX0" fmla="*/ 0 w 7643024"/>
                  <a:gd name="connsiteY0" fmla="*/ 73801 h 442800"/>
                  <a:gd name="connsiteX1" fmla="*/ 73801 w 7643024"/>
                  <a:gd name="connsiteY1" fmla="*/ 0 h 442800"/>
                  <a:gd name="connsiteX2" fmla="*/ 7569223 w 7643024"/>
                  <a:gd name="connsiteY2" fmla="*/ 0 h 442800"/>
                  <a:gd name="connsiteX3" fmla="*/ 7643024 w 7643024"/>
                  <a:gd name="connsiteY3" fmla="*/ 73801 h 442800"/>
                  <a:gd name="connsiteX4" fmla="*/ 7643024 w 7643024"/>
                  <a:gd name="connsiteY4" fmla="*/ 368999 h 442800"/>
                  <a:gd name="connsiteX5" fmla="*/ 7569223 w 7643024"/>
                  <a:gd name="connsiteY5" fmla="*/ 442800 h 442800"/>
                  <a:gd name="connsiteX6" fmla="*/ 73801 w 7643024"/>
                  <a:gd name="connsiteY6" fmla="*/ 442800 h 442800"/>
                  <a:gd name="connsiteX7" fmla="*/ 0 w 7643024"/>
                  <a:gd name="connsiteY7" fmla="*/ 368999 h 442800"/>
                  <a:gd name="connsiteX8" fmla="*/ 0 w 7643024"/>
                  <a:gd name="connsiteY8" fmla="*/ 73801 h 4428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7643024" h="442800">
                    <a:moveTo>
                      <a:pt x="0" y="73801"/>
                    </a:moveTo>
                    <a:cubicBezTo>
                      <a:pt x="0" y="33042"/>
                      <a:pt x="33042" y="0"/>
                      <a:pt x="73801" y="0"/>
                    </a:cubicBezTo>
                    <a:lnTo>
                      <a:pt x="7569223" y="0"/>
                    </a:lnTo>
                    <a:cubicBezTo>
                      <a:pt x="7609982" y="0"/>
                      <a:pt x="7643024" y="33042"/>
                      <a:pt x="7643024" y="73801"/>
                    </a:cubicBezTo>
                    <a:lnTo>
                      <a:pt x="7643024" y="368999"/>
                    </a:lnTo>
                    <a:cubicBezTo>
                      <a:pt x="7643024" y="409758"/>
                      <a:pt x="7609982" y="442800"/>
                      <a:pt x="7569223" y="442800"/>
                    </a:cubicBezTo>
                    <a:lnTo>
                      <a:pt x="73801" y="442800"/>
                    </a:lnTo>
                    <a:cubicBezTo>
                      <a:pt x="33042" y="442800"/>
                      <a:pt x="0" y="409758"/>
                      <a:pt x="0" y="368999"/>
                    </a:cubicBezTo>
                    <a:lnTo>
                      <a:pt x="0" y="73801"/>
                    </a:lnTo>
                    <a:close/>
                  </a:path>
                </a:pathLst>
              </a:custGeom>
              <a:grpFill/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lIns="245406" tIns="21616" rIns="245406" bIns="21616" spcCol="1270" anchor="ctr"/>
              <a:lstStyle/>
              <a:p>
                <a:pPr defTabSz="889000" eaLnBrk="1" fontAlgn="auto" hangingPunct="1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r>
                  <a:rPr lang="en-US" sz="2000" dirty="0"/>
                  <a:t>Consumer credit cards (buy – donate online)</a:t>
                </a:r>
              </a:p>
            </p:txBody>
          </p:sp>
        </p:grpSp>
        <p:grpSp>
          <p:nvGrpSpPr>
            <p:cNvPr id="44" name="Group 43">
              <a:extLst>
                <a:ext uri="{FF2B5EF4-FFF2-40B4-BE49-F238E27FC236}">
                  <a16:creationId xmlns:a16="http://schemas.microsoft.com/office/drawing/2014/main" id="{A4A5B53C-E8F9-4E87-86FD-2257EA8DB00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77870" y="3410770"/>
              <a:ext cx="6724834" cy="832115"/>
              <a:chOff x="457200" y="2982300"/>
              <a:chExt cx="8458200" cy="599400"/>
            </a:xfrm>
            <a:solidFill>
              <a:schemeClr val="accent1">
                <a:lumMod val="60000"/>
                <a:lumOff val="40000"/>
              </a:schemeClr>
            </a:solidFill>
          </p:grpSpPr>
          <p:sp>
            <p:nvSpPr>
              <p:cNvPr id="45" name="Rectangle 44">
                <a:extLst>
                  <a:ext uri="{FF2B5EF4-FFF2-40B4-BE49-F238E27FC236}">
                    <a16:creationId xmlns:a16="http://schemas.microsoft.com/office/drawing/2014/main" id="{E97CEA91-1BC8-4510-8F2D-8B8E04454D71}"/>
                  </a:ext>
                </a:extLst>
              </p:cNvPr>
              <p:cNvSpPr/>
              <p:nvPr/>
            </p:nvSpPr>
            <p:spPr>
              <a:xfrm>
                <a:off x="457200" y="3203299"/>
                <a:ext cx="8458200" cy="378401"/>
              </a:xfrm>
              <a:prstGeom prst="rect">
                <a:avLst/>
              </a:prstGeom>
              <a:grpFill/>
              <a:ln>
                <a:solidFill>
                  <a:schemeClr val="accent2">
                    <a:lumMod val="75000"/>
                  </a:schemeClr>
                </a:solidFill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/>
              <a:lstStyle/>
              <a:p>
                <a:endParaRPr lang="en-GB"/>
              </a:p>
            </p:txBody>
          </p:sp>
          <p:sp>
            <p:nvSpPr>
              <p:cNvPr id="46" name="Freeform 26">
                <a:extLst>
                  <a:ext uri="{FF2B5EF4-FFF2-40B4-BE49-F238E27FC236}">
                    <a16:creationId xmlns:a16="http://schemas.microsoft.com/office/drawing/2014/main" id="{630A5BD0-4508-4F92-B197-8712A56B479C}"/>
                  </a:ext>
                </a:extLst>
              </p:cNvPr>
              <p:cNvSpPr/>
              <p:nvPr/>
            </p:nvSpPr>
            <p:spPr>
              <a:xfrm>
                <a:off x="879475" y="2982300"/>
                <a:ext cx="7643813" cy="443588"/>
              </a:xfrm>
              <a:custGeom>
                <a:avLst/>
                <a:gdLst>
                  <a:gd name="connsiteX0" fmla="*/ 0 w 7643024"/>
                  <a:gd name="connsiteY0" fmla="*/ 73801 h 442800"/>
                  <a:gd name="connsiteX1" fmla="*/ 73801 w 7643024"/>
                  <a:gd name="connsiteY1" fmla="*/ 0 h 442800"/>
                  <a:gd name="connsiteX2" fmla="*/ 7569223 w 7643024"/>
                  <a:gd name="connsiteY2" fmla="*/ 0 h 442800"/>
                  <a:gd name="connsiteX3" fmla="*/ 7643024 w 7643024"/>
                  <a:gd name="connsiteY3" fmla="*/ 73801 h 442800"/>
                  <a:gd name="connsiteX4" fmla="*/ 7643024 w 7643024"/>
                  <a:gd name="connsiteY4" fmla="*/ 368999 h 442800"/>
                  <a:gd name="connsiteX5" fmla="*/ 7569223 w 7643024"/>
                  <a:gd name="connsiteY5" fmla="*/ 442800 h 442800"/>
                  <a:gd name="connsiteX6" fmla="*/ 73801 w 7643024"/>
                  <a:gd name="connsiteY6" fmla="*/ 442800 h 442800"/>
                  <a:gd name="connsiteX7" fmla="*/ 0 w 7643024"/>
                  <a:gd name="connsiteY7" fmla="*/ 368999 h 442800"/>
                  <a:gd name="connsiteX8" fmla="*/ 0 w 7643024"/>
                  <a:gd name="connsiteY8" fmla="*/ 73801 h 4428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7643024" h="442800">
                    <a:moveTo>
                      <a:pt x="0" y="73801"/>
                    </a:moveTo>
                    <a:cubicBezTo>
                      <a:pt x="0" y="33042"/>
                      <a:pt x="33042" y="0"/>
                      <a:pt x="73801" y="0"/>
                    </a:cubicBezTo>
                    <a:lnTo>
                      <a:pt x="7569223" y="0"/>
                    </a:lnTo>
                    <a:cubicBezTo>
                      <a:pt x="7609982" y="0"/>
                      <a:pt x="7643024" y="33042"/>
                      <a:pt x="7643024" y="73801"/>
                    </a:cubicBezTo>
                    <a:lnTo>
                      <a:pt x="7643024" y="368999"/>
                    </a:lnTo>
                    <a:cubicBezTo>
                      <a:pt x="7643024" y="409758"/>
                      <a:pt x="7609982" y="442800"/>
                      <a:pt x="7569223" y="442800"/>
                    </a:cubicBezTo>
                    <a:lnTo>
                      <a:pt x="73801" y="442800"/>
                    </a:lnTo>
                    <a:cubicBezTo>
                      <a:pt x="33042" y="442800"/>
                      <a:pt x="0" y="409758"/>
                      <a:pt x="0" y="368999"/>
                    </a:cubicBezTo>
                    <a:lnTo>
                      <a:pt x="0" y="73801"/>
                    </a:lnTo>
                    <a:close/>
                  </a:path>
                </a:pathLst>
              </a:custGeom>
              <a:grpFill/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lIns="245406" tIns="21616" rIns="245406" bIns="21616" spcCol="1270" anchor="ctr"/>
              <a:lstStyle/>
              <a:p>
                <a:pPr defTabSz="889000" eaLnBrk="1" fontAlgn="auto" hangingPunct="1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r>
                  <a:rPr lang="en-US" sz="2000" dirty="0"/>
                  <a:t>Changing structure of society and market (due to weather/distance)</a:t>
                </a:r>
              </a:p>
            </p:txBody>
          </p:sp>
        </p:grpSp>
        <p:grpSp>
          <p:nvGrpSpPr>
            <p:cNvPr id="47" name="Group 46">
              <a:extLst>
                <a:ext uri="{FF2B5EF4-FFF2-40B4-BE49-F238E27FC236}">
                  <a16:creationId xmlns:a16="http://schemas.microsoft.com/office/drawing/2014/main" id="{1A8C3551-7D2B-4FE5-BA92-52964DBD91B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77870" y="4089600"/>
              <a:ext cx="6724834" cy="834323"/>
              <a:chOff x="457200" y="3662700"/>
              <a:chExt cx="8458200" cy="599400"/>
            </a:xfrm>
            <a:solidFill>
              <a:schemeClr val="accent1">
                <a:lumMod val="60000"/>
                <a:lumOff val="40000"/>
              </a:schemeClr>
            </a:solidFill>
          </p:grpSpPr>
          <p:sp>
            <p:nvSpPr>
              <p:cNvPr id="48" name="Rectangle 47">
                <a:extLst>
                  <a:ext uri="{FF2B5EF4-FFF2-40B4-BE49-F238E27FC236}">
                    <a16:creationId xmlns:a16="http://schemas.microsoft.com/office/drawing/2014/main" id="{DFCA9B86-780A-4370-92A0-A4FA99842C16}"/>
                  </a:ext>
                </a:extLst>
              </p:cNvPr>
              <p:cNvSpPr/>
              <p:nvPr/>
            </p:nvSpPr>
            <p:spPr>
              <a:xfrm>
                <a:off x="457200" y="3884700"/>
                <a:ext cx="8458200" cy="377400"/>
              </a:xfrm>
              <a:prstGeom prst="rect">
                <a:avLst/>
              </a:prstGeom>
              <a:grpFill/>
              <a:ln>
                <a:solidFill>
                  <a:schemeClr val="accent2">
                    <a:lumMod val="75000"/>
                  </a:schemeClr>
                </a:solidFill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/>
              <a:lstStyle/>
              <a:p>
                <a:endParaRPr lang="en-GB"/>
              </a:p>
            </p:txBody>
          </p:sp>
          <p:sp>
            <p:nvSpPr>
              <p:cNvPr id="49" name="Freeform 28">
                <a:extLst>
                  <a:ext uri="{FF2B5EF4-FFF2-40B4-BE49-F238E27FC236}">
                    <a16:creationId xmlns:a16="http://schemas.microsoft.com/office/drawing/2014/main" id="{1BC729E7-3696-42EC-AA06-727535B83F0D}"/>
                  </a:ext>
                </a:extLst>
              </p:cNvPr>
              <p:cNvSpPr/>
              <p:nvPr/>
            </p:nvSpPr>
            <p:spPr>
              <a:xfrm>
                <a:off x="879475" y="3662700"/>
                <a:ext cx="7643813" cy="442414"/>
              </a:xfrm>
              <a:custGeom>
                <a:avLst/>
                <a:gdLst>
                  <a:gd name="connsiteX0" fmla="*/ 0 w 7643024"/>
                  <a:gd name="connsiteY0" fmla="*/ 73801 h 442800"/>
                  <a:gd name="connsiteX1" fmla="*/ 73801 w 7643024"/>
                  <a:gd name="connsiteY1" fmla="*/ 0 h 442800"/>
                  <a:gd name="connsiteX2" fmla="*/ 7569223 w 7643024"/>
                  <a:gd name="connsiteY2" fmla="*/ 0 h 442800"/>
                  <a:gd name="connsiteX3" fmla="*/ 7643024 w 7643024"/>
                  <a:gd name="connsiteY3" fmla="*/ 73801 h 442800"/>
                  <a:gd name="connsiteX4" fmla="*/ 7643024 w 7643024"/>
                  <a:gd name="connsiteY4" fmla="*/ 368999 h 442800"/>
                  <a:gd name="connsiteX5" fmla="*/ 7569223 w 7643024"/>
                  <a:gd name="connsiteY5" fmla="*/ 442800 h 442800"/>
                  <a:gd name="connsiteX6" fmla="*/ 73801 w 7643024"/>
                  <a:gd name="connsiteY6" fmla="*/ 442800 h 442800"/>
                  <a:gd name="connsiteX7" fmla="*/ 0 w 7643024"/>
                  <a:gd name="connsiteY7" fmla="*/ 368999 h 442800"/>
                  <a:gd name="connsiteX8" fmla="*/ 0 w 7643024"/>
                  <a:gd name="connsiteY8" fmla="*/ 73801 h 4428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7643024" h="442800">
                    <a:moveTo>
                      <a:pt x="0" y="73801"/>
                    </a:moveTo>
                    <a:cubicBezTo>
                      <a:pt x="0" y="33042"/>
                      <a:pt x="33042" y="0"/>
                      <a:pt x="73801" y="0"/>
                    </a:cubicBezTo>
                    <a:lnTo>
                      <a:pt x="7569223" y="0"/>
                    </a:lnTo>
                    <a:cubicBezTo>
                      <a:pt x="7609982" y="0"/>
                      <a:pt x="7643024" y="33042"/>
                      <a:pt x="7643024" y="73801"/>
                    </a:cubicBezTo>
                    <a:lnTo>
                      <a:pt x="7643024" y="368999"/>
                    </a:lnTo>
                    <a:cubicBezTo>
                      <a:pt x="7643024" y="409758"/>
                      <a:pt x="7609982" y="442800"/>
                      <a:pt x="7569223" y="442800"/>
                    </a:cubicBezTo>
                    <a:lnTo>
                      <a:pt x="73801" y="442800"/>
                    </a:lnTo>
                    <a:cubicBezTo>
                      <a:pt x="33042" y="442800"/>
                      <a:pt x="0" y="409758"/>
                      <a:pt x="0" y="368999"/>
                    </a:cubicBezTo>
                    <a:lnTo>
                      <a:pt x="0" y="73801"/>
                    </a:lnTo>
                    <a:close/>
                  </a:path>
                </a:pathLst>
              </a:custGeom>
              <a:grpFill/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lIns="245406" tIns="21616" rIns="245406" bIns="21616" spcCol="1270" anchor="ctr"/>
              <a:lstStyle/>
              <a:p>
                <a:pPr defTabSz="889000" eaLnBrk="1" fontAlgn="auto" hangingPunct="1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r>
                  <a:rPr lang="en-US" sz="2000" dirty="0"/>
                  <a:t>Technological advances (</a:t>
                </a:r>
                <a:r>
                  <a:rPr lang="en-US" sz="2000" dirty="0" err="1"/>
                  <a:t>paypal-vodafone</a:t>
                </a:r>
                <a:r>
                  <a:rPr lang="en-US" sz="2000" dirty="0"/>
                  <a:t> cash-</a:t>
                </a:r>
                <a:r>
                  <a:rPr lang="en-US" sz="2000" dirty="0" err="1"/>
                  <a:t>fawry</a:t>
                </a:r>
                <a:r>
                  <a:rPr lang="en-US" sz="2000" dirty="0"/>
                  <a:t>)</a:t>
                </a:r>
              </a:p>
            </p:txBody>
          </p:sp>
        </p:grp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72274C5A-4A2D-405C-AEB9-E094C03B3D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24860" y="3512479"/>
            <a:ext cx="3042533" cy="30465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52894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371054" y="265958"/>
            <a:ext cx="975908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</a:rPr>
              <a:t>Factors that Led to the Growth of Direct Marketing (Importance)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9F0044BC-AB97-BF91-48E9-FE1D0664BC63}"/>
              </a:ext>
            </a:extLst>
          </p:cNvPr>
          <p:cNvGrpSpPr/>
          <p:nvPr/>
        </p:nvGrpSpPr>
        <p:grpSpPr>
          <a:xfrm>
            <a:off x="955475" y="1789933"/>
            <a:ext cx="8686800" cy="1960563"/>
            <a:chOff x="1463497" y="2647608"/>
            <a:chExt cx="8686800" cy="1960563"/>
          </a:xfrm>
        </p:grpSpPr>
        <p:grpSp>
          <p:nvGrpSpPr>
            <p:cNvPr id="50" name="Group 49">
              <a:extLst>
                <a:ext uri="{FF2B5EF4-FFF2-40B4-BE49-F238E27FC236}">
                  <a16:creationId xmlns:a16="http://schemas.microsoft.com/office/drawing/2014/main" id="{BD97FE76-00DC-4D06-BC02-6C35DADBD73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463497" y="2647608"/>
              <a:ext cx="8458200" cy="598488"/>
              <a:chOff x="457200" y="4343100"/>
              <a:chExt cx="8458200" cy="599400"/>
            </a:xfrm>
            <a:solidFill>
              <a:schemeClr val="accent1">
                <a:lumMod val="60000"/>
                <a:lumOff val="40000"/>
              </a:schemeClr>
            </a:solidFill>
          </p:grpSpPr>
          <p:sp>
            <p:nvSpPr>
              <p:cNvPr id="51" name="Rectangle 50">
                <a:extLst>
                  <a:ext uri="{FF2B5EF4-FFF2-40B4-BE49-F238E27FC236}">
                    <a16:creationId xmlns:a16="http://schemas.microsoft.com/office/drawing/2014/main" id="{30AAF6C0-F316-403A-A64B-ABE6B6A664FF}"/>
                  </a:ext>
                </a:extLst>
              </p:cNvPr>
              <p:cNvSpPr/>
              <p:nvPr/>
            </p:nvSpPr>
            <p:spPr>
              <a:xfrm>
                <a:off x="457200" y="4564099"/>
                <a:ext cx="8458200" cy="378401"/>
              </a:xfrm>
              <a:prstGeom prst="rect">
                <a:avLst/>
              </a:prstGeom>
              <a:grpFill/>
              <a:ln>
                <a:solidFill>
                  <a:schemeClr val="accent2">
                    <a:lumMod val="75000"/>
                  </a:schemeClr>
                </a:solidFill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/>
              <a:lstStyle/>
              <a:p>
                <a:endParaRPr lang="en-GB"/>
              </a:p>
            </p:txBody>
          </p:sp>
          <p:sp>
            <p:nvSpPr>
              <p:cNvPr id="52" name="Freeform 30">
                <a:extLst>
                  <a:ext uri="{FF2B5EF4-FFF2-40B4-BE49-F238E27FC236}">
                    <a16:creationId xmlns:a16="http://schemas.microsoft.com/office/drawing/2014/main" id="{357CDC53-8BD1-4381-AACC-6BA140940BD0}"/>
                  </a:ext>
                </a:extLst>
              </p:cNvPr>
              <p:cNvSpPr/>
              <p:nvPr/>
            </p:nvSpPr>
            <p:spPr>
              <a:xfrm>
                <a:off x="879475" y="4343100"/>
                <a:ext cx="7643813" cy="443588"/>
              </a:xfrm>
              <a:custGeom>
                <a:avLst/>
                <a:gdLst>
                  <a:gd name="connsiteX0" fmla="*/ 0 w 7643024"/>
                  <a:gd name="connsiteY0" fmla="*/ 73801 h 442800"/>
                  <a:gd name="connsiteX1" fmla="*/ 73801 w 7643024"/>
                  <a:gd name="connsiteY1" fmla="*/ 0 h 442800"/>
                  <a:gd name="connsiteX2" fmla="*/ 7569223 w 7643024"/>
                  <a:gd name="connsiteY2" fmla="*/ 0 h 442800"/>
                  <a:gd name="connsiteX3" fmla="*/ 7643024 w 7643024"/>
                  <a:gd name="connsiteY3" fmla="*/ 73801 h 442800"/>
                  <a:gd name="connsiteX4" fmla="*/ 7643024 w 7643024"/>
                  <a:gd name="connsiteY4" fmla="*/ 368999 h 442800"/>
                  <a:gd name="connsiteX5" fmla="*/ 7569223 w 7643024"/>
                  <a:gd name="connsiteY5" fmla="*/ 442800 h 442800"/>
                  <a:gd name="connsiteX6" fmla="*/ 73801 w 7643024"/>
                  <a:gd name="connsiteY6" fmla="*/ 442800 h 442800"/>
                  <a:gd name="connsiteX7" fmla="*/ 0 w 7643024"/>
                  <a:gd name="connsiteY7" fmla="*/ 368999 h 442800"/>
                  <a:gd name="connsiteX8" fmla="*/ 0 w 7643024"/>
                  <a:gd name="connsiteY8" fmla="*/ 73801 h 4428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7643024" h="442800">
                    <a:moveTo>
                      <a:pt x="0" y="73801"/>
                    </a:moveTo>
                    <a:cubicBezTo>
                      <a:pt x="0" y="33042"/>
                      <a:pt x="33042" y="0"/>
                      <a:pt x="73801" y="0"/>
                    </a:cubicBezTo>
                    <a:lnTo>
                      <a:pt x="7569223" y="0"/>
                    </a:lnTo>
                    <a:cubicBezTo>
                      <a:pt x="7609982" y="0"/>
                      <a:pt x="7643024" y="33042"/>
                      <a:pt x="7643024" y="73801"/>
                    </a:cubicBezTo>
                    <a:lnTo>
                      <a:pt x="7643024" y="368999"/>
                    </a:lnTo>
                    <a:cubicBezTo>
                      <a:pt x="7643024" y="409758"/>
                      <a:pt x="7609982" y="442800"/>
                      <a:pt x="7569223" y="442800"/>
                    </a:cubicBezTo>
                    <a:lnTo>
                      <a:pt x="73801" y="442800"/>
                    </a:lnTo>
                    <a:cubicBezTo>
                      <a:pt x="33042" y="442800"/>
                      <a:pt x="0" y="409758"/>
                      <a:pt x="0" y="368999"/>
                    </a:cubicBezTo>
                    <a:lnTo>
                      <a:pt x="0" y="73801"/>
                    </a:lnTo>
                    <a:close/>
                  </a:path>
                </a:pathLst>
              </a:custGeom>
              <a:grpFill/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lIns="245406" tIns="21616" rIns="245406" bIns="21616" spcCol="1270" anchor="ctr"/>
              <a:lstStyle/>
              <a:p>
                <a:pPr defTabSz="889000" eaLnBrk="1" fontAlgn="auto" hangingPunct="1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r>
                  <a:rPr lang="en-US" sz="2000" dirty="0"/>
                  <a:t>Changing values and lifestyles (buy online)</a:t>
                </a:r>
              </a:p>
            </p:txBody>
          </p:sp>
        </p:grpSp>
        <p:grpSp>
          <p:nvGrpSpPr>
            <p:cNvPr id="53" name="Group 52">
              <a:extLst>
                <a:ext uri="{FF2B5EF4-FFF2-40B4-BE49-F238E27FC236}">
                  <a16:creationId xmlns:a16="http://schemas.microsoft.com/office/drawing/2014/main" id="{71AF46E6-EA82-425B-8BD2-2678219F18D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463497" y="3327058"/>
              <a:ext cx="8458200" cy="600075"/>
              <a:chOff x="457200" y="5023500"/>
              <a:chExt cx="8458200" cy="599400"/>
            </a:xfrm>
            <a:solidFill>
              <a:schemeClr val="accent1">
                <a:lumMod val="60000"/>
                <a:lumOff val="40000"/>
              </a:schemeClr>
            </a:solidFill>
          </p:grpSpPr>
          <p:sp>
            <p:nvSpPr>
              <p:cNvPr id="54" name="Rectangle 53">
                <a:extLst>
                  <a:ext uri="{FF2B5EF4-FFF2-40B4-BE49-F238E27FC236}">
                    <a16:creationId xmlns:a16="http://schemas.microsoft.com/office/drawing/2014/main" id="{D1A34CE3-FFD2-4A5E-95D8-4E00758904BC}"/>
                  </a:ext>
                </a:extLst>
              </p:cNvPr>
              <p:cNvSpPr/>
              <p:nvPr/>
            </p:nvSpPr>
            <p:spPr>
              <a:xfrm>
                <a:off x="457200" y="5245500"/>
                <a:ext cx="8458200" cy="377400"/>
              </a:xfrm>
              <a:prstGeom prst="rect">
                <a:avLst/>
              </a:prstGeom>
              <a:grpFill/>
              <a:ln>
                <a:solidFill>
                  <a:schemeClr val="accent2">
                    <a:lumMod val="75000"/>
                  </a:schemeClr>
                </a:solidFill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/>
              <a:lstStyle/>
              <a:p>
                <a:endParaRPr lang="en-GB"/>
              </a:p>
            </p:txBody>
          </p:sp>
          <p:sp>
            <p:nvSpPr>
              <p:cNvPr id="55" name="Freeform 32">
                <a:extLst>
                  <a:ext uri="{FF2B5EF4-FFF2-40B4-BE49-F238E27FC236}">
                    <a16:creationId xmlns:a16="http://schemas.microsoft.com/office/drawing/2014/main" id="{3867DF6B-27F7-4E7B-A161-CF2AF9BEE52E}"/>
                  </a:ext>
                </a:extLst>
              </p:cNvPr>
              <p:cNvSpPr/>
              <p:nvPr/>
            </p:nvSpPr>
            <p:spPr>
              <a:xfrm>
                <a:off x="879475" y="5023500"/>
                <a:ext cx="7643813" cy="442415"/>
              </a:xfrm>
              <a:custGeom>
                <a:avLst/>
                <a:gdLst>
                  <a:gd name="connsiteX0" fmla="*/ 0 w 7643024"/>
                  <a:gd name="connsiteY0" fmla="*/ 73801 h 442800"/>
                  <a:gd name="connsiteX1" fmla="*/ 73801 w 7643024"/>
                  <a:gd name="connsiteY1" fmla="*/ 0 h 442800"/>
                  <a:gd name="connsiteX2" fmla="*/ 7569223 w 7643024"/>
                  <a:gd name="connsiteY2" fmla="*/ 0 h 442800"/>
                  <a:gd name="connsiteX3" fmla="*/ 7643024 w 7643024"/>
                  <a:gd name="connsiteY3" fmla="*/ 73801 h 442800"/>
                  <a:gd name="connsiteX4" fmla="*/ 7643024 w 7643024"/>
                  <a:gd name="connsiteY4" fmla="*/ 368999 h 442800"/>
                  <a:gd name="connsiteX5" fmla="*/ 7569223 w 7643024"/>
                  <a:gd name="connsiteY5" fmla="*/ 442800 h 442800"/>
                  <a:gd name="connsiteX6" fmla="*/ 73801 w 7643024"/>
                  <a:gd name="connsiteY6" fmla="*/ 442800 h 442800"/>
                  <a:gd name="connsiteX7" fmla="*/ 0 w 7643024"/>
                  <a:gd name="connsiteY7" fmla="*/ 368999 h 442800"/>
                  <a:gd name="connsiteX8" fmla="*/ 0 w 7643024"/>
                  <a:gd name="connsiteY8" fmla="*/ 73801 h 4428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7643024" h="442800">
                    <a:moveTo>
                      <a:pt x="0" y="73801"/>
                    </a:moveTo>
                    <a:cubicBezTo>
                      <a:pt x="0" y="33042"/>
                      <a:pt x="33042" y="0"/>
                      <a:pt x="73801" y="0"/>
                    </a:cubicBezTo>
                    <a:lnTo>
                      <a:pt x="7569223" y="0"/>
                    </a:lnTo>
                    <a:cubicBezTo>
                      <a:pt x="7609982" y="0"/>
                      <a:pt x="7643024" y="33042"/>
                      <a:pt x="7643024" y="73801"/>
                    </a:cubicBezTo>
                    <a:lnTo>
                      <a:pt x="7643024" y="368999"/>
                    </a:lnTo>
                    <a:cubicBezTo>
                      <a:pt x="7643024" y="409758"/>
                      <a:pt x="7609982" y="442800"/>
                      <a:pt x="7569223" y="442800"/>
                    </a:cubicBezTo>
                    <a:lnTo>
                      <a:pt x="73801" y="442800"/>
                    </a:lnTo>
                    <a:cubicBezTo>
                      <a:pt x="33042" y="442800"/>
                      <a:pt x="0" y="409758"/>
                      <a:pt x="0" y="368999"/>
                    </a:cubicBezTo>
                    <a:lnTo>
                      <a:pt x="0" y="73801"/>
                    </a:lnTo>
                    <a:close/>
                  </a:path>
                </a:pathLst>
              </a:custGeom>
              <a:grpFill/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lIns="245406" tIns="21616" rIns="245406" bIns="21616" spcCol="1270" anchor="ctr"/>
              <a:lstStyle/>
              <a:p>
                <a:pPr defTabSz="889000" eaLnBrk="1" fontAlgn="auto" hangingPunct="1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r>
                  <a:rPr lang="en-US" sz="2000" dirty="0"/>
                  <a:t>More sophisticated marketing techniques</a:t>
                </a:r>
              </a:p>
            </p:txBody>
          </p:sp>
        </p:grpSp>
        <p:grpSp>
          <p:nvGrpSpPr>
            <p:cNvPr id="56" name="Group 55">
              <a:extLst>
                <a:ext uri="{FF2B5EF4-FFF2-40B4-BE49-F238E27FC236}">
                  <a16:creationId xmlns:a16="http://schemas.microsoft.com/office/drawing/2014/main" id="{DD60DFEF-4849-4752-909A-D0F7ABB9777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463497" y="4008096"/>
              <a:ext cx="8686800" cy="600075"/>
              <a:chOff x="457200" y="5703900"/>
              <a:chExt cx="8458200" cy="599400"/>
            </a:xfrm>
            <a:solidFill>
              <a:schemeClr val="accent1">
                <a:lumMod val="60000"/>
                <a:lumOff val="40000"/>
              </a:schemeClr>
            </a:solidFill>
          </p:grpSpPr>
          <p:sp>
            <p:nvSpPr>
              <p:cNvPr id="57" name="Rectangle 56">
                <a:extLst>
                  <a:ext uri="{FF2B5EF4-FFF2-40B4-BE49-F238E27FC236}">
                    <a16:creationId xmlns:a16="http://schemas.microsoft.com/office/drawing/2014/main" id="{F288534A-5757-4BAF-BEA7-0D128C206E74}"/>
                  </a:ext>
                </a:extLst>
              </p:cNvPr>
              <p:cNvSpPr/>
              <p:nvPr/>
            </p:nvSpPr>
            <p:spPr>
              <a:xfrm>
                <a:off x="457200" y="5925900"/>
                <a:ext cx="8458200" cy="377400"/>
              </a:xfrm>
              <a:prstGeom prst="rect">
                <a:avLst/>
              </a:prstGeom>
              <a:grpFill/>
              <a:ln>
                <a:solidFill>
                  <a:schemeClr val="accent2">
                    <a:lumMod val="75000"/>
                  </a:schemeClr>
                </a:solidFill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/>
              <a:lstStyle/>
              <a:p>
                <a:endParaRPr lang="en-GB"/>
              </a:p>
            </p:txBody>
          </p:sp>
          <p:sp>
            <p:nvSpPr>
              <p:cNvPr id="58" name="Freeform 34">
                <a:extLst>
                  <a:ext uri="{FF2B5EF4-FFF2-40B4-BE49-F238E27FC236}">
                    <a16:creationId xmlns:a16="http://schemas.microsoft.com/office/drawing/2014/main" id="{2E51FE3E-0865-465D-A86B-C2D45EC70655}"/>
                  </a:ext>
                </a:extLst>
              </p:cNvPr>
              <p:cNvSpPr/>
              <p:nvPr/>
            </p:nvSpPr>
            <p:spPr>
              <a:xfrm>
                <a:off x="879183" y="5703900"/>
                <a:ext cx="8036217" cy="442414"/>
              </a:xfrm>
              <a:custGeom>
                <a:avLst/>
                <a:gdLst>
                  <a:gd name="connsiteX0" fmla="*/ 0 w 7643024"/>
                  <a:gd name="connsiteY0" fmla="*/ 73801 h 442800"/>
                  <a:gd name="connsiteX1" fmla="*/ 73801 w 7643024"/>
                  <a:gd name="connsiteY1" fmla="*/ 0 h 442800"/>
                  <a:gd name="connsiteX2" fmla="*/ 7569223 w 7643024"/>
                  <a:gd name="connsiteY2" fmla="*/ 0 h 442800"/>
                  <a:gd name="connsiteX3" fmla="*/ 7643024 w 7643024"/>
                  <a:gd name="connsiteY3" fmla="*/ 73801 h 442800"/>
                  <a:gd name="connsiteX4" fmla="*/ 7643024 w 7643024"/>
                  <a:gd name="connsiteY4" fmla="*/ 368999 h 442800"/>
                  <a:gd name="connsiteX5" fmla="*/ 7569223 w 7643024"/>
                  <a:gd name="connsiteY5" fmla="*/ 442800 h 442800"/>
                  <a:gd name="connsiteX6" fmla="*/ 73801 w 7643024"/>
                  <a:gd name="connsiteY6" fmla="*/ 442800 h 442800"/>
                  <a:gd name="connsiteX7" fmla="*/ 0 w 7643024"/>
                  <a:gd name="connsiteY7" fmla="*/ 368999 h 442800"/>
                  <a:gd name="connsiteX8" fmla="*/ 0 w 7643024"/>
                  <a:gd name="connsiteY8" fmla="*/ 73801 h 4428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7643024" h="442800">
                    <a:moveTo>
                      <a:pt x="0" y="73801"/>
                    </a:moveTo>
                    <a:cubicBezTo>
                      <a:pt x="0" y="33042"/>
                      <a:pt x="33042" y="0"/>
                      <a:pt x="73801" y="0"/>
                    </a:cubicBezTo>
                    <a:lnTo>
                      <a:pt x="7569223" y="0"/>
                    </a:lnTo>
                    <a:cubicBezTo>
                      <a:pt x="7609982" y="0"/>
                      <a:pt x="7643024" y="33042"/>
                      <a:pt x="7643024" y="73801"/>
                    </a:cubicBezTo>
                    <a:lnTo>
                      <a:pt x="7643024" y="368999"/>
                    </a:lnTo>
                    <a:cubicBezTo>
                      <a:pt x="7643024" y="409758"/>
                      <a:pt x="7609982" y="442800"/>
                      <a:pt x="7569223" y="442800"/>
                    </a:cubicBezTo>
                    <a:lnTo>
                      <a:pt x="73801" y="442800"/>
                    </a:lnTo>
                    <a:cubicBezTo>
                      <a:pt x="33042" y="442800"/>
                      <a:pt x="0" y="409758"/>
                      <a:pt x="0" y="368999"/>
                    </a:cubicBezTo>
                    <a:lnTo>
                      <a:pt x="0" y="73801"/>
                    </a:lnTo>
                    <a:close/>
                  </a:path>
                </a:pathLst>
              </a:custGeom>
              <a:grpFill/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lIns="245406" tIns="21616" rIns="245406" bIns="21616" spcCol="1270" anchor="ctr"/>
              <a:lstStyle/>
              <a:p>
                <a:pPr defTabSz="889000" eaLnBrk="1" fontAlgn="auto" hangingPunct="1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r>
                  <a:rPr lang="en-US" sz="2000" dirty="0"/>
                  <a:t>The industry’s improved image (low image in past while now good image)</a:t>
                </a:r>
              </a:p>
            </p:txBody>
          </p:sp>
        </p:grp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6A4932FB-403B-47E0-A6BE-821E67FABB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21563" y="3593333"/>
            <a:ext cx="2946304" cy="3141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0998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371054" y="265958"/>
            <a:ext cx="975908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</a:rPr>
              <a:t>Factors that Led to the Growth of Direct Marketing (Importance)</a:t>
            </a:r>
          </a:p>
        </p:txBody>
      </p:sp>
      <p:sp>
        <p:nvSpPr>
          <p:cNvPr id="24" name="Content Placeholder 2">
            <a:extLst>
              <a:ext uri="{FF2B5EF4-FFF2-40B4-BE49-F238E27FC236}">
                <a16:creationId xmlns:a16="http://schemas.microsoft.com/office/drawing/2014/main" id="{3388337F-DD98-42BE-97BC-932218A71926}"/>
              </a:ext>
            </a:extLst>
          </p:cNvPr>
          <p:cNvSpPr txBox="1">
            <a:spLocks/>
          </p:cNvSpPr>
          <p:nvPr/>
        </p:nvSpPr>
        <p:spPr bwMode="auto">
          <a:xfrm>
            <a:off x="1344935" y="1830837"/>
            <a:ext cx="8671389" cy="4021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</a:pPr>
            <a:r>
              <a:rPr lang="en-US" altLang="en-US" dirty="0">
                <a:cs typeface="Times New Roman" panose="02020603050405020304" pitchFamily="18" charset="0"/>
              </a:rPr>
              <a:t>Direct marketing is one of the fastest growing forms of promotion in terms of dollar expenditures. </a:t>
            </a:r>
          </a:p>
          <a:p>
            <a:pPr>
              <a:lnSpc>
                <a:spcPct val="90000"/>
              </a:lnSpc>
            </a:pPr>
            <a:r>
              <a:rPr lang="en-US" altLang="en-US" dirty="0">
                <a:cs typeface="Times New Roman" panose="02020603050405020304" pitchFamily="18" charset="0"/>
              </a:rPr>
              <a:t>A number of factors have led to this extraordinary growth.</a:t>
            </a:r>
          </a:p>
          <a:p>
            <a:pPr marL="628650" lvl="1" indent="-171450">
              <a:lnSpc>
                <a:spcPct val="90000"/>
              </a:lnSpc>
              <a:buFontTx/>
              <a:buChar char="•"/>
            </a:pPr>
            <a:r>
              <a:rPr lang="en-US" altLang="en-US" dirty="0"/>
              <a:t>Development and expansion of the Postal Service, which made catalogs available to both urban and rural dwellers.</a:t>
            </a:r>
          </a:p>
          <a:p>
            <a:pPr marL="628650" lvl="1" indent="-171450">
              <a:lnSpc>
                <a:spcPct val="90000"/>
              </a:lnSpc>
              <a:buFontTx/>
              <a:buChar char="•"/>
            </a:pPr>
            <a:r>
              <a:rPr lang="en-US" altLang="en-US" dirty="0"/>
              <a:t>Consumer credit cards, which make it easy for consumers to purchase.</a:t>
            </a:r>
          </a:p>
        </p:txBody>
      </p:sp>
    </p:spTree>
    <p:extLst>
      <p:ext uri="{BB962C8B-B14F-4D97-AF65-F5344CB8AC3E}">
        <p14:creationId xmlns:p14="http://schemas.microsoft.com/office/powerpoint/2010/main" val="34540304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371054" y="265958"/>
            <a:ext cx="975908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</a:rPr>
              <a:t>Factors that Led to the Growth of Direct Marketing (Importance)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4932FB-403B-47E0-A6BE-821E67FABB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28220" y="4259787"/>
            <a:ext cx="2066194" cy="220301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2274C5A-4A2D-405C-AEB9-E094C03B3D1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06648" y="1050904"/>
            <a:ext cx="2351961" cy="3046581"/>
          </a:xfrm>
          <a:prstGeom prst="rect">
            <a:avLst/>
          </a:prstGeom>
        </p:spPr>
      </p:pic>
      <p:sp>
        <p:nvSpPr>
          <p:cNvPr id="24" name="Content Placeholder 2">
            <a:extLst>
              <a:ext uri="{FF2B5EF4-FFF2-40B4-BE49-F238E27FC236}">
                <a16:creationId xmlns:a16="http://schemas.microsoft.com/office/drawing/2014/main" id="{3388337F-DD98-42BE-97BC-932218A71926}"/>
              </a:ext>
            </a:extLst>
          </p:cNvPr>
          <p:cNvSpPr txBox="1">
            <a:spLocks/>
          </p:cNvSpPr>
          <p:nvPr/>
        </p:nvSpPr>
        <p:spPr bwMode="auto">
          <a:xfrm>
            <a:off x="533391" y="1927532"/>
            <a:ext cx="8594829" cy="46645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28650" lvl="1" indent="-171450">
              <a:lnSpc>
                <a:spcPct val="90000"/>
              </a:lnSpc>
              <a:buFontTx/>
              <a:buChar char="•"/>
            </a:pPr>
            <a:r>
              <a:rPr lang="en-US" altLang="en-US" dirty="0"/>
              <a:t>The changing structure of American society and the market - Money-rich, time-poor society </a:t>
            </a:r>
          </a:p>
          <a:p>
            <a:pPr marL="628650" lvl="1" indent="-171450">
              <a:lnSpc>
                <a:spcPct val="90000"/>
              </a:lnSpc>
              <a:buFontTx/>
              <a:buChar char="•"/>
            </a:pPr>
            <a:r>
              <a:rPr lang="en-US" altLang="en-US" dirty="0"/>
              <a:t>Technological advances that make it easier for consumers to shop and for marketers to reach targeted consumers. These include electronic media and the Internet.</a:t>
            </a:r>
          </a:p>
          <a:p>
            <a:pPr marL="628650" lvl="1" indent="-171450">
              <a:lnSpc>
                <a:spcPct val="90000"/>
              </a:lnSpc>
              <a:buFontTx/>
              <a:buChar char="•"/>
            </a:pPr>
            <a:r>
              <a:rPr lang="en-US" altLang="en-US" dirty="0"/>
              <a:t>Miscellaneous factors including changing values, more sophisticated marketing techniques, and the industry’s improved image.</a:t>
            </a:r>
            <a:endParaRPr kumimoji="0" lang="en-US" altLang="en-US" b="0" i="0" u="none" strike="noStrike" kern="1200" cap="none" spc="0" normalizeH="0" baseline="0" noProof="0" dirty="0">
              <a:ln>
                <a:noFill/>
              </a:ln>
              <a:solidFill>
                <a:srgbClr val="2D3956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88782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77254" y="230780"/>
            <a:ext cx="99098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</a:rPr>
              <a:t>Role of Direct Marketing in the IMC Program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0566AC4F-BBDC-4011-9245-5D67C84BFDD9}"/>
              </a:ext>
            </a:extLst>
          </p:cNvPr>
          <p:cNvSpPr txBox="1">
            <a:spLocks/>
          </p:cNvSpPr>
          <p:nvPr/>
        </p:nvSpPr>
        <p:spPr bwMode="auto">
          <a:xfrm>
            <a:off x="724855" y="1774508"/>
            <a:ext cx="7566917" cy="4021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Combines: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Advertising</a:t>
            </a:r>
            <a:r>
              <a:rPr kumimoji="0" lang="ar-EG" altLang="en-US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altLang="en-US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and public relations </a:t>
            </a:r>
          </a:p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(donations &amp; funds)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Personal selling and sales promotions</a:t>
            </a:r>
            <a:endParaRPr kumimoji="0" lang="ar-EG" altLang="en-US" b="0" i="0" u="none" strike="noStrike" kern="1200" cap="none" spc="0" normalizeH="0" baseline="0" noProof="0" dirty="0">
              <a:ln>
                <a:noFill/>
              </a:ln>
              <a:solidFill>
                <a:srgbClr val="2D3956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happy hours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Support media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F633B2D-1188-428F-B7A8-E85EC6AB4B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96023" y="863786"/>
            <a:ext cx="5595977" cy="5842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59104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43375" y="247085"/>
            <a:ext cx="99098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</a:rPr>
              <a:t>Role of Direct Marketing in the IMC Program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0566AC4F-BBDC-4011-9245-5D67C84BFDD9}"/>
              </a:ext>
            </a:extLst>
          </p:cNvPr>
          <p:cNvSpPr txBox="1">
            <a:spLocks/>
          </p:cNvSpPr>
          <p:nvPr/>
        </p:nvSpPr>
        <p:spPr bwMode="auto">
          <a:xfrm>
            <a:off x="598019" y="1743359"/>
            <a:ext cx="10556170" cy="47431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dirty="0"/>
              <a:t>D</a:t>
            </a:r>
            <a:r>
              <a:rPr lang="en-US" altLang="en-US" dirty="0">
                <a:cs typeface="Times New Roman" panose="02020603050405020304" pitchFamily="18" charset="0"/>
              </a:rPr>
              <a:t>irect marketing can be used in combination with other elements of the promotional mix and can work synergistically with these tools. </a:t>
            </a:r>
          </a:p>
          <a:p>
            <a:pPr marL="628650" lvl="1" indent="-171450">
              <a:buFontTx/>
              <a:buChar char="•"/>
            </a:pPr>
            <a:r>
              <a:rPr lang="en-US" altLang="en-US" dirty="0">
                <a:cs typeface="Times New Roman" panose="02020603050405020304" pitchFamily="18" charset="0"/>
              </a:rPr>
              <a:t>Combined with advertising - Direct marketing itself is a form of advertising </a:t>
            </a:r>
          </a:p>
          <a:p>
            <a:pPr marL="628650" lvl="1" indent="-171450">
              <a:buFontTx/>
              <a:buChar char="•"/>
            </a:pPr>
            <a:r>
              <a:rPr lang="en-US" altLang="en-US" dirty="0">
                <a:cs typeface="Times New Roman" panose="02020603050405020304" pitchFamily="18" charset="0"/>
              </a:rPr>
              <a:t>Combined with public relations - Public relations activities often employ direct-response techniques to do such things as solicit funds</a:t>
            </a:r>
          </a:p>
          <a:p>
            <a:pPr marL="628650" lvl="1" indent="-171450">
              <a:buFontTx/>
              <a:buChar char="•"/>
            </a:pPr>
            <a:r>
              <a:rPr lang="en-US" altLang="en-US" dirty="0">
                <a:cs typeface="Times New Roman" panose="02020603050405020304" pitchFamily="18" charset="0"/>
              </a:rPr>
              <a:t>Combined with personal selling - Telemarketing and direct selling are two methods of personal selling used to generate sales</a:t>
            </a:r>
          </a:p>
        </p:txBody>
      </p:sp>
    </p:spTree>
    <p:extLst>
      <p:ext uri="{BB962C8B-B14F-4D97-AF65-F5344CB8AC3E}">
        <p14:creationId xmlns:p14="http://schemas.microsoft.com/office/powerpoint/2010/main" val="31346068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77254" y="169910"/>
            <a:ext cx="99098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</a:rPr>
              <a:t>Role of Direct Marketing in the IMC Program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0566AC4F-BBDC-4011-9245-5D67C84BFDD9}"/>
              </a:ext>
            </a:extLst>
          </p:cNvPr>
          <p:cNvSpPr txBox="1">
            <a:spLocks/>
          </p:cNvSpPr>
          <p:nvPr/>
        </p:nvSpPr>
        <p:spPr bwMode="auto">
          <a:xfrm>
            <a:off x="692198" y="2111965"/>
            <a:ext cx="7566917" cy="4021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buNone/>
            </a:pPr>
            <a:r>
              <a:rPr lang="en-US" altLang="en-US" dirty="0">
                <a:cs typeface="Times New Roman" panose="02020603050405020304" pitchFamily="18" charset="0"/>
              </a:rPr>
              <a:t>Combined with sales promotions - Direct-mail pieces are often used to notify consumers of a sales promotion or event</a:t>
            </a:r>
          </a:p>
          <a:p>
            <a:pPr marL="628650" lvl="1" indent="-171450">
              <a:buFontTx/>
              <a:buChar char="•"/>
            </a:pPr>
            <a:r>
              <a:rPr lang="en-US" altLang="en-US" dirty="0">
                <a:cs typeface="Times New Roman" panose="02020603050405020304" pitchFamily="18" charset="0"/>
              </a:rPr>
              <a:t>Combined with support media - Adding a promotional product to a direct mailer increases response rates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F633B2D-1188-428F-B7A8-E85EC6AB4B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32195" y="824150"/>
            <a:ext cx="4659805" cy="5842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78524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32490" y="258339"/>
            <a:ext cx="99098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</a:rPr>
              <a:t>Role of Direct Marketing in the IMC Program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0566AC4F-BBDC-4011-9245-5D67C84BFDD9}"/>
              </a:ext>
            </a:extLst>
          </p:cNvPr>
          <p:cNvSpPr txBox="1">
            <a:spLocks/>
          </p:cNvSpPr>
          <p:nvPr/>
        </p:nvSpPr>
        <p:spPr bwMode="auto">
          <a:xfrm>
            <a:off x="582730" y="1864830"/>
            <a:ext cx="7941269" cy="42886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Companies decide: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Program objectives 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(why DM- to </a:t>
            </a:r>
            <a:r>
              <a:rPr lang="en-US" altLang="en-US" sz="2400" dirty="0">
                <a:solidFill>
                  <a:srgbClr val="2D3956"/>
                </a:solidFill>
              </a:rPr>
              <a:t>inform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or to </a:t>
            </a:r>
            <a:r>
              <a:rPr lang="en-US" altLang="en-US" sz="2400" dirty="0">
                <a:solidFill>
                  <a:srgbClr val="2D3956"/>
                </a:solidFill>
              </a:rPr>
              <a:t>give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discount or to address niche)</a:t>
            </a:r>
            <a:endParaRPr kumimoji="0" lang="en-US" altLang="en-US" b="0" i="0" u="none" strike="noStrike" kern="1200" cap="none" spc="0" normalizeH="0" baseline="0" noProof="0" dirty="0">
              <a:ln>
                <a:noFill/>
              </a:ln>
              <a:solidFill>
                <a:srgbClr val="2D3956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Which markets to target and the strategies (mail-catalogue-telephone – booth in </a:t>
            </a:r>
            <a:r>
              <a:rPr lang="en-US" altLang="en-US" dirty="0">
                <a:solidFill>
                  <a:srgbClr val="2D3956"/>
                </a:solidFill>
              </a:rPr>
              <a:t>mall</a:t>
            </a:r>
            <a:r>
              <a:rPr kumimoji="0" lang="en-US" altLang="en-US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) to use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How to evaluate the program’s effectiveness</a:t>
            </a:r>
          </a:p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b="0" i="1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**DM is not </a:t>
            </a:r>
            <a:r>
              <a:rPr lang="en-US" altLang="en-US" i="1" dirty="0">
                <a:solidFill>
                  <a:srgbClr val="2D3956"/>
                </a:solidFill>
              </a:rPr>
              <a:t>personal selling</a:t>
            </a:r>
            <a:r>
              <a:rPr kumimoji="0" lang="en-US" altLang="en-US" b="0" i="1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or </a:t>
            </a:r>
            <a:r>
              <a:rPr lang="en-US" altLang="en-US" i="1" dirty="0">
                <a:solidFill>
                  <a:srgbClr val="2D3956"/>
                </a:solidFill>
              </a:rPr>
              <a:t>sales promotion</a:t>
            </a:r>
            <a:r>
              <a:rPr kumimoji="0" lang="en-US" altLang="en-US" b="0" i="1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it is in between </a:t>
            </a:r>
            <a:r>
              <a:rPr kumimoji="0" lang="en-US" altLang="en-US" b="0" i="1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Wingdings" panose="05000000000000000000" pitchFamily="2" charset="2"/>
              </a:rPr>
              <a:t></a:t>
            </a:r>
            <a:endParaRPr kumimoji="0" lang="en-US" altLang="en-US" b="0" i="1" u="none" strike="noStrike" kern="1200" cap="none" spc="0" normalizeH="0" baseline="0" noProof="0" dirty="0">
              <a:ln>
                <a:noFill/>
              </a:ln>
              <a:solidFill>
                <a:srgbClr val="2D3956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F633B2D-1188-428F-B7A8-E85EC6AB4B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30032" y="824150"/>
            <a:ext cx="3216108" cy="5842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21487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608689" y="196955"/>
            <a:ext cx="713402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</a:rPr>
              <a:t>Role of Direct Marketing in the IMC Program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0566AC4F-BBDC-4011-9245-5D67C84BFDD9}"/>
              </a:ext>
            </a:extLst>
          </p:cNvPr>
          <p:cNvSpPr txBox="1">
            <a:spLocks/>
          </p:cNvSpPr>
          <p:nvPr/>
        </p:nvSpPr>
        <p:spPr bwMode="auto">
          <a:xfrm>
            <a:off x="724855" y="1774508"/>
            <a:ext cx="9354093" cy="4021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dirty="0"/>
              <a:t>To successfully implement direct-marketing programs, companies must make a number of decisions. As in other marketing programs, they must determine: </a:t>
            </a:r>
          </a:p>
          <a:p>
            <a:pPr marL="514350" indent="-514350">
              <a:buAutoNum type="arabicParenBoth"/>
            </a:pPr>
            <a:r>
              <a:rPr lang="en-US" altLang="en-US" dirty="0"/>
              <a:t>what the program’s objectives will be, </a:t>
            </a:r>
          </a:p>
          <a:p>
            <a:pPr marL="514350" indent="-514350">
              <a:buAutoNum type="arabicParenBoth"/>
            </a:pPr>
            <a:r>
              <a:rPr lang="en-US" altLang="en-US" dirty="0"/>
              <a:t>which markets to target,</a:t>
            </a:r>
          </a:p>
          <a:p>
            <a:pPr marL="514350" indent="-514350">
              <a:buAutoNum type="arabicParenBoth"/>
            </a:pPr>
            <a:r>
              <a:rPr lang="en-US" altLang="en-US" dirty="0"/>
              <a:t> what direct-marketing strategies will be employed, and </a:t>
            </a:r>
          </a:p>
          <a:p>
            <a:pPr marL="514350" indent="-514350">
              <a:buAutoNum type="arabicParenBoth"/>
            </a:pPr>
            <a:r>
              <a:rPr lang="en-US" altLang="en-US" dirty="0"/>
              <a:t>how to evaluate the effectiveness of the program</a:t>
            </a:r>
            <a:endParaRPr lang="en-US" altLang="en-US" dirty="0">
              <a:cs typeface="Times New Roman" panose="02020603050405020304" pitchFamily="18" charset="0"/>
            </a:endParaRP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altLang="en-US" b="0" i="0" u="none" strike="noStrike" kern="1200" cap="none" spc="0" normalizeH="0" baseline="0" noProof="0" dirty="0">
              <a:ln>
                <a:noFill/>
              </a:ln>
              <a:solidFill>
                <a:srgbClr val="2D3956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212818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786844" y="149322"/>
            <a:ext cx="7177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</a:rPr>
              <a:t>Direct-Marketing Objectives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E9C1A9B1-7B5D-B8D4-253B-3C7D35EFE564}"/>
              </a:ext>
            </a:extLst>
          </p:cNvPr>
          <p:cNvGrpSpPr/>
          <p:nvPr/>
        </p:nvGrpSpPr>
        <p:grpSpPr>
          <a:xfrm>
            <a:off x="1017806" y="2494527"/>
            <a:ext cx="9501110" cy="2715177"/>
            <a:chOff x="495292" y="2069984"/>
            <a:chExt cx="9501110" cy="2715177"/>
          </a:xfrm>
        </p:grpSpPr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EB1694D2-7F55-4C6D-8CD0-647DAF34AC2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27282" y="2069984"/>
              <a:ext cx="9469120" cy="1054100"/>
              <a:chOff x="457200" y="1611245"/>
              <a:chExt cx="8707120" cy="1053534"/>
            </a:xfrm>
            <a:solidFill>
              <a:schemeClr val="accent1">
                <a:lumMod val="60000"/>
                <a:lumOff val="40000"/>
              </a:schemeClr>
            </a:solidFill>
          </p:grpSpPr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B41BF768-A8F5-4642-B923-EA871AB95A83}"/>
                  </a:ext>
                </a:extLst>
              </p:cNvPr>
              <p:cNvSpPr/>
              <p:nvPr/>
            </p:nvSpPr>
            <p:spPr>
              <a:xfrm>
                <a:off x="457200" y="1984107"/>
                <a:ext cx="8457891" cy="680672"/>
              </a:xfrm>
              <a:prstGeom prst="rect">
                <a:avLst/>
              </a:prstGeom>
              <a:grpFill/>
              <a:ln>
                <a:solidFill>
                  <a:schemeClr val="accent2">
                    <a:lumMod val="75000"/>
                  </a:schemeClr>
                </a:solidFill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/>
              <a:lstStyle/>
              <a:p>
                <a:endParaRPr lang="en-GB"/>
              </a:p>
            </p:txBody>
          </p:sp>
          <p:sp>
            <p:nvSpPr>
              <p:cNvPr id="14" name="Freeform 6">
                <a:extLst>
                  <a:ext uri="{FF2B5EF4-FFF2-40B4-BE49-F238E27FC236}">
                    <a16:creationId xmlns:a16="http://schemas.microsoft.com/office/drawing/2014/main" id="{8DB54099-CB2D-4A64-8684-3FED717B92EF}"/>
                  </a:ext>
                </a:extLst>
              </p:cNvPr>
              <p:cNvSpPr/>
              <p:nvPr/>
            </p:nvSpPr>
            <p:spPr>
              <a:xfrm>
                <a:off x="706429" y="1611245"/>
                <a:ext cx="8457891" cy="796497"/>
              </a:xfrm>
              <a:custGeom>
                <a:avLst/>
                <a:gdLst>
                  <a:gd name="connsiteX0" fmla="*/ 0 w 7670081"/>
                  <a:gd name="connsiteY0" fmla="*/ 132843 h 797040"/>
                  <a:gd name="connsiteX1" fmla="*/ 132843 w 7670081"/>
                  <a:gd name="connsiteY1" fmla="*/ 0 h 797040"/>
                  <a:gd name="connsiteX2" fmla="*/ 7537238 w 7670081"/>
                  <a:gd name="connsiteY2" fmla="*/ 0 h 797040"/>
                  <a:gd name="connsiteX3" fmla="*/ 7670081 w 7670081"/>
                  <a:gd name="connsiteY3" fmla="*/ 132843 h 797040"/>
                  <a:gd name="connsiteX4" fmla="*/ 7670081 w 7670081"/>
                  <a:gd name="connsiteY4" fmla="*/ 664197 h 797040"/>
                  <a:gd name="connsiteX5" fmla="*/ 7537238 w 7670081"/>
                  <a:gd name="connsiteY5" fmla="*/ 797040 h 797040"/>
                  <a:gd name="connsiteX6" fmla="*/ 132843 w 7670081"/>
                  <a:gd name="connsiteY6" fmla="*/ 797040 h 797040"/>
                  <a:gd name="connsiteX7" fmla="*/ 0 w 7670081"/>
                  <a:gd name="connsiteY7" fmla="*/ 664197 h 797040"/>
                  <a:gd name="connsiteX8" fmla="*/ 0 w 7670081"/>
                  <a:gd name="connsiteY8" fmla="*/ 132843 h 7970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7670081" h="797040">
                    <a:moveTo>
                      <a:pt x="0" y="132843"/>
                    </a:moveTo>
                    <a:cubicBezTo>
                      <a:pt x="0" y="59476"/>
                      <a:pt x="59476" y="0"/>
                      <a:pt x="132843" y="0"/>
                    </a:cubicBezTo>
                    <a:lnTo>
                      <a:pt x="7537238" y="0"/>
                    </a:lnTo>
                    <a:cubicBezTo>
                      <a:pt x="7610605" y="0"/>
                      <a:pt x="7670081" y="59476"/>
                      <a:pt x="7670081" y="132843"/>
                    </a:cubicBezTo>
                    <a:lnTo>
                      <a:pt x="7670081" y="664197"/>
                    </a:lnTo>
                    <a:cubicBezTo>
                      <a:pt x="7670081" y="737564"/>
                      <a:pt x="7610605" y="797040"/>
                      <a:pt x="7537238" y="797040"/>
                    </a:cubicBezTo>
                    <a:lnTo>
                      <a:pt x="132843" y="797040"/>
                    </a:lnTo>
                    <a:cubicBezTo>
                      <a:pt x="59476" y="797040"/>
                      <a:pt x="0" y="737564"/>
                      <a:pt x="0" y="664197"/>
                    </a:cubicBezTo>
                    <a:lnTo>
                      <a:pt x="0" y="132843"/>
                    </a:lnTo>
                    <a:close/>
                  </a:path>
                </a:pathLst>
              </a:custGeom>
              <a:grpFill/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lIns="262698" tIns="38908" rIns="262698" bIns="38908" spcCol="1270" anchor="ctr"/>
              <a:lstStyle/>
              <a:p>
                <a:pPr defTabSz="1244600" eaLnBrk="1" fontAlgn="auto" hangingPunct="1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r>
                  <a:rPr lang="en-US" sz="2400" dirty="0"/>
                  <a:t>To seek a behavioral response (to know directly how they perceive my  brand-observe behavior)</a:t>
                </a:r>
              </a:p>
            </p:txBody>
          </p:sp>
        </p:grpSp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id="{00E45BE1-FAA2-4873-ABEF-3D8E3ADB99A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95292" y="3705661"/>
              <a:ext cx="9469120" cy="1079500"/>
              <a:chOff x="457200" y="2810578"/>
              <a:chExt cx="8458200" cy="1078921"/>
            </a:xfrm>
            <a:solidFill>
              <a:schemeClr val="accent1">
                <a:lumMod val="60000"/>
                <a:lumOff val="40000"/>
              </a:schemeClr>
            </a:solidFill>
          </p:grpSpPr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ABD3CF60-8040-4546-93C9-CCDD832000F3}"/>
                  </a:ext>
                </a:extLst>
              </p:cNvPr>
              <p:cNvSpPr/>
              <p:nvPr/>
            </p:nvSpPr>
            <p:spPr>
              <a:xfrm>
                <a:off x="457200" y="3208827"/>
                <a:ext cx="8458200" cy="680672"/>
              </a:xfrm>
              <a:prstGeom prst="rect">
                <a:avLst/>
              </a:prstGeom>
              <a:grpFill/>
              <a:ln>
                <a:solidFill>
                  <a:schemeClr val="accent2">
                    <a:lumMod val="75000"/>
                  </a:schemeClr>
                </a:solidFill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/>
              <a:lstStyle/>
              <a:p>
                <a:endParaRPr lang="en-GB"/>
              </a:p>
            </p:txBody>
          </p:sp>
          <p:sp>
            <p:nvSpPr>
              <p:cNvPr id="17" name="Freeform 8">
                <a:extLst>
                  <a:ext uri="{FF2B5EF4-FFF2-40B4-BE49-F238E27FC236}">
                    <a16:creationId xmlns:a16="http://schemas.microsoft.com/office/drawing/2014/main" id="{E229EBB4-C531-47D1-88F9-4732156F17D6}"/>
                  </a:ext>
                </a:extLst>
              </p:cNvPr>
              <p:cNvSpPr/>
              <p:nvPr/>
            </p:nvSpPr>
            <p:spPr>
              <a:xfrm>
                <a:off x="879475" y="2810578"/>
                <a:ext cx="7670800" cy="796498"/>
              </a:xfrm>
              <a:custGeom>
                <a:avLst/>
                <a:gdLst>
                  <a:gd name="connsiteX0" fmla="*/ 0 w 7670081"/>
                  <a:gd name="connsiteY0" fmla="*/ 132843 h 797040"/>
                  <a:gd name="connsiteX1" fmla="*/ 132843 w 7670081"/>
                  <a:gd name="connsiteY1" fmla="*/ 0 h 797040"/>
                  <a:gd name="connsiteX2" fmla="*/ 7537238 w 7670081"/>
                  <a:gd name="connsiteY2" fmla="*/ 0 h 797040"/>
                  <a:gd name="connsiteX3" fmla="*/ 7670081 w 7670081"/>
                  <a:gd name="connsiteY3" fmla="*/ 132843 h 797040"/>
                  <a:gd name="connsiteX4" fmla="*/ 7670081 w 7670081"/>
                  <a:gd name="connsiteY4" fmla="*/ 664197 h 797040"/>
                  <a:gd name="connsiteX5" fmla="*/ 7537238 w 7670081"/>
                  <a:gd name="connsiteY5" fmla="*/ 797040 h 797040"/>
                  <a:gd name="connsiteX6" fmla="*/ 132843 w 7670081"/>
                  <a:gd name="connsiteY6" fmla="*/ 797040 h 797040"/>
                  <a:gd name="connsiteX7" fmla="*/ 0 w 7670081"/>
                  <a:gd name="connsiteY7" fmla="*/ 664197 h 797040"/>
                  <a:gd name="connsiteX8" fmla="*/ 0 w 7670081"/>
                  <a:gd name="connsiteY8" fmla="*/ 132843 h 7970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7670081" h="797040">
                    <a:moveTo>
                      <a:pt x="0" y="132843"/>
                    </a:moveTo>
                    <a:cubicBezTo>
                      <a:pt x="0" y="59476"/>
                      <a:pt x="59476" y="0"/>
                      <a:pt x="132843" y="0"/>
                    </a:cubicBezTo>
                    <a:lnTo>
                      <a:pt x="7537238" y="0"/>
                    </a:lnTo>
                    <a:cubicBezTo>
                      <a:pt x="7610605" y="0"/>
                      <a:pt x="7670081" y="59476"/>
                      <a:pt x="7670081" y="132843"/>
                    </a:cubicBezTo>
                    <a:lnTo>
                      <a:pt x="7670081" y="664197"/>
                    </a:lnTo>
                    <a:cubicBezTo>
                      <a:pt x="7670081" y="737564"/>
                      <a:pt x="7610605" y="797040"/>
                      <a:pt x="7537238" y="797040"/>
                    </a:cubicBezTo>
                    <a:lnTo>
                      <a:pt x="132843" y="797040"/>
                    </a:lnTo>
                    <a:cubicBezTo>
                      <a:pt x="59476" y="797040"/>
                      <a:pt x="0" y="737564"/>
                      <a:pt x="0" y="664197"/>
                    </a:cubicBezTo>
                    <a:lnTo>
                      <a:pt x="0" y="132843"/>
                    </a:lnTo>
                    <a:close/>
                  </a:path>
                </a:pathLst>
              </a:custGeom>
              <a:grpFill/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lIns="262698" tIns="38908" rIns="262698" bIns="38908" spcCol="1270" anchor="ctr"/>
              <a:lstStyle/>
              <a:p>
                <a:pPr defTabSz="1244600" eaLnBrk="1" fontAlgn="auto" hangingPunct="1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r>
                  <a:rPr lang="en-US" sz="2800" dirty="0"/>
                  <a:t>To build an image (using WOM let people talk about me)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402955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816003" y="192345"/>
            <a:ext cx="570799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</a:rPr>
              <a:t>Direct-Marketing Objectives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9FFE5572-9042-399A-3CB2-5E6E1FEEB00F}"/>
              </a:ext>
            </a:extLst>
          </p:cNvPr>
          <p:cNvGrpSpPr/>
          <p:nvPr/>
        </p:nvGrpSpPr>
        <p:grpSpPr>
          <a:xfrm>
            <a:off x="1320800" y="2575629"/>
            <a:ext cx="9550400" cy="2377587"/>
            <a:chOff x="502408" y="2510314"/>
            <a:chExt cx="9550400" cy="2377587"/>
          </a:xfrm>
        </p:grpSpPr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3FA42280-A5B8-4553-A82E-E9DC966D334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02408" y="2510314"/>
              <a:ext cx="9550400" cy="995362"/>
              <a:chOff x="457200" y="4119397"/>
              <a:chExt cx="8707120" cy="994823"/>
            </a:xfrm>
            <a:solidFill>
              <a:schemeClr val="accent1">
                <a:lumMod val="60000"/>
                <a:lumOff val="40000"/>
              </a:schemeClr>
            </a:solidFill>
          </p:grpSpPr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id="{181C6DFB-FDA7-4C9F-9884-E256971D1F4F}"/>
                  </a:ext>
                </a:extLst>
              </p:cNvPr>
              <p:cNvSpPr/>
              <p:nvPr/>
            </p:nvSpPr>
            <p:spPr>
              <a:xfrm>
                <a:off x="457200" y="4433552"/>
                <a:ext cx="8457891" cy="680668"/>
              </a:xfrm>
              <a:prstGeom prst="rect">
                <a:avLst/>
              </a:prstGeom>
              <a:grpFill/>
              <a:ln>
                <a:solidFill>
                  <a:schemeClr val="accent2">
                    <a:lumMod val="75000"/>
                  </a:schemeClr>
                </a:solidFill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/>
              <a:lstStyle/>
              <a:p>
                <a:endParaRPr lang="en-GB"/>
              </a:p>
            </p:txBody>
          </p:sp>
          <p:sp>
            <p:nvSpPr>
              <p:cNvPr id="22" name="Freeform 10">
                <a:extLst>
                  <a:ext uri="{FF2B5EF4-FFF2-40B4-BE49-F238E27FC236}">
                    <a16:creationId xmlns:a16="http://schemas.microsoft.com/office/drawing/2014/main" id="{DFD26244-C958-445E-8FBC-14C92D41CDF8}"/>
                  </a:ext>
                </a:extLst>
              </p:cNvPr>
              <p:cNvSpPr/>
              <p:nvPr/>
            </p:nvSpPr>
            <p:spPr>
              <a:xfrm>
                <a:off x="706429" y="4119397"/>
                <a:ext cx="8457891" cy="796493"/>
              </a:xfrm>
              <a:custGeom>
                <a:avLst/>
                <a:gdLst>
                  <a:gd name="connsiteX0" fmla="*/ 0 w 7670081"/>
                  <a:gd name="connsiteY0" fmla="*/ 132843 h 797040"/>
                  <a:gd name="connsiteX1" fmla="*/ 132843 w 7670081"/>
                  <a:gd name="connsiteY1" fmla="*/ 0 h 797040"/>
                  <a:gd name="connsiteX2" fmla="*/ 7537238 w 7670081"/>
                  <a:gd name="connsiteY2" fmla="*/ 0 h 797040"/>
                  <a:gd name="connsiteX3" fmla="*/ 7670081 w 7670081"/>
                  <a:gd name="connsiteY3" fmla="*/ 132843 h 797040"/>
                  <a:gd name="connsiteX4" fmla="*/ 7670081 w 7670081"/>
                  <a:gd name="connsiteY4" fmla="*/ 664197 h 797040"/>
                  <a:gd name="connsiteX5" fmla="*/ 7537238 w 7670081"/>
                  <a:gd name="connsiteY5" fmla="*/ 797040 h 797040"/>
                  <a:gd name="connsiteX6" fmla="*/ 132843 w 7670081"/>
                  <a:gd name="connsiteY6" fmla="*/ 797040 h 797040"/>
                  <a:gd name="connsiteX7" fmla="*/ 0 w 7670081"/>
                  <a:gd name="connsiteY7" fmla="*/ 664197 h 797040"/>
                  <a:gd name="connsiteX8" fmla="*/ 0 w 7670081"/>
                  <a:gd name="connsiteY8" fmla="*/ 132843 h 7970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7670081" h="797040">
                    <a:moveTo>
                      <a:pt x="0" y="132843"/>
                    </a:moveTo>
                    <a:cubicBezTo>
                      <a:pt x="0" y="59476"/>
                      <a:pt x="59476" y="0"/>
                      <a:pt x="132843" y="0"/>
                    </a:cubicBezTo>
                    <a:lnTo>
                      <a:pt x="7537238" y="0"/>
                    </a:lnTo>
                    <a:cubicBezTo>
                      <a:pt x="7610605" y="0"/>
                      <a:pt x="7670081" y="59476"/>
                      <a:pt x="7670081" y="132843"/>
                    </a:cubicBezTo>
                    <a:lnTo>
                      <a:pt x="7670081" y="664197"/>
                    </a:lnTo>
                    <a:cubicBezTo>
                      <a:pt x="7670081" y="737564"/>
                      <a:pt x="7610605" y="797040"/>
                      <a:pt x="7537238" y="797040"/>
                    </a:cubicBezTo>
                    <a:lnTo>
                      <a:pt x="132843" y="797040"/>
                    </a:lnTo>
                    <a:cubicBezTo>
                      <a:pt x="59476" y="797040"/>
                      <a:pt x="0" y="737564"/>
                      <a:pt x="0" y="664197"/>
                    </a:cubicBezTo>
                    <a:lnTo>
                      <a:pt x="0" y="132843"/>
                    </a:lnTo>
                    <a:close/>
                  </a:path>
                </a:pathLst>
              </a:custGeom>
              <a:grpFill/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lIns="262698" tIns="38908" rIns="262698" bIns="38908" spcCol="1270" anchor="ctr"/>
              <a:lstStyle/>
              <a:p>
                <a:pPr defTabSz="1244600" eaLnBrk="1" fontAlgn="auto" hangingPunct="1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r>
                  <a:rPr lang="en-US" sz="2400" dirty="0"/>
                  <a:t>To maintain customer satisfaction (</a:t>
                </a:r>
                <a:r>
                  <a:rPr lang="en-US" sz="2400" dirty="0" err="1"/>
                  <a:t>vodafone</a:t>
                </a:r>
                <a:r>
                  <a:rPr lang="en-US" sz="2400" dirty="0"/>
                  <a:t> call survey after visiting-send for new collection/sales) CRM-sending messages</a:t>
                </a:r>
              </a:p>
            </p:txBody>
          </p:sp>
        </p:grpSp>
        <p:grpSp>
          <p:nvGrpSpPr>
            <p:cNvPr id="24" name="Group 23">
              <a:extLst>
                <a:ext uri="{FF2B5EF4-FFF2-40B4-BE49-F238E27FC236}">
                  <a16:creationId xmlns:a16="http://schemas.microsoft.com/office/drawing/2014/main" id="{5C40EB1D-88BF-4DBD-9F37-8503B08B9FD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02408" y="3808401"/>
              <a:ext cx="9550400" cy="1079500"/>
              <a:chOff x="457200" y="5260020"/>
              <a:chExt cx="8686799" cy="1078920"/>
            </a:xfrm>
            <a:solidFill>
              <a:schemeClr val="accent1">
                <a:lumMod val="60000"/>
                <a:lumOff val="40000"/>
              </a:schemeClr>
            </a:solidFill>
          </p:grpSpPr>
          <p:sp>
            <p:nvSpPr>
              <p:cNvPr id="26" name="Rectangle 25">
                <a:extLst>
                  <a:ext uri="{FF2B5EF4-FFF2-40B4-BE49-F238E27FC236}">
                    <a16:creationId xmlns:a16="http://schemas.microsoft.com/office/drawing/2014/main" id="{3C6109D9-94CA-4DC5-A5A2-F6D0862E8A39}"/>
                  </a:ext>
                </a:extLst>
              </p:cNvPr>
              <p:cNvSpPr/>
              <p:nvPr/>
            </p:nvSpPr>
            <p:spPr>
              <a:xfrm>
                <a:off x="457200" y="5658268"/>
                <a:ext cx="8458199" cy="680672"/>
              </a:xfrm>
              <a:prstGeom prst="rect">
                <a:avLst/>
              </a:prstGeom>
              <a:grpFill/>
              <a:ln>
                <a:solidFill>
                  <a:schemeClr val="accent2">
                    <a:lumMod val="75000"/>
                  </a:schemeClr>
                </a:solidFill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/>
              <a:lstStyle/>
              <a:p>
                <a:endParaRPr lang="en-GB"/>
              </a:p>
            </p:txBody>
          </p:sp>
          <p:sp>
            <p:nvSpPr>
              <p:cNvPr id="28" name="Freeform 12">
                <a:extLst>
                  <a:ext uri="{FF2B5EF4-FFF2-40B4-BE49-F238E27FC236}">
                    <a16:creationId xmlns:a16="http://schemas.microsoft.com/office/drawing/2014/main" id="{2F2DC827-F323-49D9-8D39-99D277C2154C}"/>
                  </a:ext>
                </a:extLst>
              </p:cNvPr>
              <p:cNvSpPr/>
              <p:nvPr/>
            </p:nvSpPr>
            <p:spPr>
              <a:xfrm>
                <a:off x="879475" y="5260020"/>
                <a:ext cx="8264524" cy="988481"/>
              </a:xfrm>
              <a:custGeom>
                <a:avLst/>
                <a:gdLst>
                  <a:gd name="connsiteX0" fmla="*/ 0 w 7670081"/>
                  <a:gd name="connsiteY0" fmla="*/ 132843 h 797040"/>
                  <a:gd name="connsiteX1" fmla="*/ 132843 w 7670081"/>
                  <a:gd name="connsiteY1" fmla="*/ 0 h 797040"/>
                  <a:gd name="connsiteX2" fmla="*/ 7537238 w 7670081"/>
                  <a:gd name="connsiteY2" fmla="*/ 0 h 797040"/>
                  <a:gd name="connsiteX3" fmla="*/ 7670081 w 7670081"/>
                  <a:gd name="connsiteY3" fmla="*/ 132843 h 797040"/>
                  <a:gd name="connsiteX4" fmla="*/ 7670081 w 7670081"/>
                  <a:gd name="connsiteY4" fmla="*/ 664197 h 797040"/>
                  <a:gd name="connsiteX5" fmla="*/ 7537238 w 7670081"/>
                  <a:gd name="connsiteY5" fmla="*/ 797040 h 797040"/>
                  <a:gd name="connsiteX6" fmla="*/ 132843 w 7670081"/>
                  <a:gd name="connsiteY6" fmla="*/ 797040 h 797040"/>
                  <a:gd name="connsiteX7" fmla="*/ 0 w 7670081"/>
                  <a:gd name="connsiteY7" fmla="*/ 664197 h 797040"/>
                  <a:gd name="connsiteX8" fmla="*/ 0 w 7670081"/>
                  <a:gd name="connsiteY8" fmla="*/ 132843 h 7970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7670081" h="797040">
                    <a:moveTo>
                      <a:pt x="0" y="132843"/>
                    </a:moveTo>
                    <a:cubicBezTo>
                      <a:pt x="0" y="59476"/>
                      <a:pt x="59476" y="0"/>
                      <a:pt x="132843" y="0"/>
                    </a:cubicBezTo>
                    <a:lnTo>
                      <a:pt x="7537238" y="0"/>
                    </a:lnTo>
                    <a:cubicBezTo>
                      <a:pt x="7610605" y="0"/>
                      <a:pt x="7670081" y="59476"/>
                      <a:pt x="7670081" y="132843"/>
                    </a:cubicBezTo>
                    <a:lnTo>
                      <a:pt x="7670081" y="664197"/>
                    </a:lnTo>
                    <a:cubicBezTo>
                      <a:pt x="7670081" y="737564"/>
                      <a:pt x="7610605" y="797040"/>
                      <a:pt x="7537238" y="797040"/>
                    </a:cubicBezTo>
                    <a:lnTo>
                      <a:pt x="132843" y="797040"/>
                    </a:lnTo>
                    <a:cubicBezTo>
                      <a:pt x="59476" y="797040"/>
                      <a:pt x="0" y="737564"/>
                      <a:pt x="0" y="664197"/>
                    </a:cubicBezTo>
                    <a:lnTo>
                      <a:pt x="0" y="132843"/>
                    </a:lnTo>
                    <a:close/>
                  </a:path>
                </a:pathLst>
              </a:custGeom>
              <a:grpFill/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lIns="262698" tIns="38908" rIns="262698" bIns="38908" spcCol="1270" anchor="ctr"/>
              <a:lstStyle/>
              <a:p>
                <a:pPr defTabSz="1244600" eaLnBrk="1" fontAlgn="auto" hangingPunct="1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r>
                  <a:rPr lang="en-US" sz="2000" dirty="0"/>
                  <a:t>To inform and/or educate customers in an attempt to lead to future actions (tell new msg to form attitude, I have something new. Instead of doing event, I will go to your place at CFC)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98805434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771976" y="248649"/>
            <a:ext cx="5653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</a:rPr>
              <a:t>Direct-Marketing Objectives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04EB81CA-5738-40E7-AEB0-999E7C3B9ADC}"/>
              </a:ext>
            </a:extLst>
          </p:cNvPr>
          <p:cNvSpPr txBox="1">
            <a:spLocks/>
          </p:cNvSpPr>
          <p:nvPr/>
        </p:nvSpPr>
        <p:spPr bwMode="auto">
          <a:xfrm>
            <a:off x="1407233" y="2071346"/>
            <a:ext cx="8589962" cy="38859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en-US" altLang="en-US" sz="3200" dirty="0"/>
              <a:t>The direct marketer usually </a:t>
            </a:r>
            <a:r>
              <a:rPr lang="en-US" altLang="en-US" sz="3200" i="1" dirty="0"/>
              <a:t>seeks a direct behavioral response.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en-US" altLang="en-US" sz="3200" dirty="0"/>
              <a:t>Many organizations use direct marketing </a:t>
            </a:r>
            <a:r>
              <a:rPr lang="en-US" altLang="en-US" sz="3200" i="1" dirty="0"/>
              <a:t>to build an image</a:t>
            </a:r>
            <a:r>
              <a:rPr lang="en-US" altLang="en-US" sz="3200" dirty="0"/>
              <a:t>, </a:t>
            </a:r>
            <a:r>
              <a:rPr lang="en-US" altLang="en-US" sz="3200" i="1" dirty="0"/>
              <a:t>maintain customer satisfaction</a:t>
            </a:r>
            <a:r>
              <a:rPr lang="en-US" altLang="en-US" sz="3200" dirty="0"/>
              <a:t>, and </a:t>
            </a:r>
            <a:r>
              <a:rPr lang="en-US" altLang="en-US" sz="3200" i="1" dirty="0"/>
              <a:t>inform and/or educate customers in an attempt to lead to future actions</a:t>
            </a:r>
            <a:endParaRPr kumimoji="0" lang="en-US" altLang="en-US" sz="6600" b="0" i="1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90308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750204" y="263887"/>
            <a:ext cx="556648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</a:rPr>
              <a:t>Direct-Marketing Approaches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04EB81CA-5738-40E7-AEB0-999E7C3B9ADC}"/>
              </a:ext>
            </a:extLst>
          </p:cNvPr>
          <p:cNvSpPr txBox="1">
            <a:spLocks/>
          </p:cNvSpPr>
          <p:nvPr/>
        </p:nvSpPr>
        <p:spPr bwMode="auto">
          <a:xfrm>
            <a:off x="832300" y="1812264"/>
            <a:ext cx="8589962" cy="38859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One-step approach</a:t>
            </a: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:</a:t>
            </a: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Medium is used directly to obtain an order (no consent, do I agree to let u talk to me? Do u approve to use </a:t>
            </a:r>
            <a:r>
              <a:rPr kumimoji="0" lang="en-US" alt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ur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contacts/send offers?)</a:t>
            </a:r>
            <a:endParaRPr kumimoji="0" lang="en-US" altLang="en-US" sz="2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4" name="Picture 3">
            <a:extLst>
              <a:ext uri="{FF2B5EF4-FFF2-40B4-BE49-F238E27FC236}">
                <a16:creationId xmlns:a16="http://schemas.microsoft.com/office/drawing/2014/main" id="{4200AB3D-1BC7-4A76-BBB9-DA567A784C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8491" y="3429000"/>
            <a:ext cx="4876389" cy="3146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3602375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706661" y="166926"/>
            <a:ext cx="657885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</a:rPr>
              <a:t>Direct-Marketing Approaches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04EB81CA-5738-40E7-AEB0-999E7C3B9ADC}"/>
              </a:ext>
            </a:extLst>
          </p:cNvPr>
          <p:cNvSpPr txBox="1">
            <a:spLocks/>
          </p:cNvSpPr>
          <p:nvPr/>
        </p:nvSpPr>
        <p:spPr bwMode="auto">
          <a:xfrm>
            <a:off x="527500" y="2073521"/>
            <a:ext cx="8589962" cy="38859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Two-step approach</a:t>
            </a: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:</a:t>
            </a: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Uses more than one medium</a:t>
            </a:r>
            <a:endParaRPr kumimoji="0" lang="en-US" altLang="en-US" sz="2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First effort - Screens potential buyers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Second effort - Generates the response</a:t>
            </a:r>
          </a:p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(1</a:t>
            </a:r>
            <a:r>
              <a:rPr kumimoji="0" lang="en-US" altLang="en-US" sz="2000" b="0" i="0" u="none" strike="noStrike" kern="1200" cap="none" spc="0" normalizeH="0" baseline="3000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st</a:t>
            </a: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collect data &amp; do screening then get the most appropriate segment then take their consent to send promotions. Keeps asking every time for consent)</a:t>
            </a: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id="{3CE570DC-B355-4622-8C7E-55204FEDA4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7233" y="4404199"/>
            <a:ext cx="3436561" cy="228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0902322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658038" y="204469"/>
            <a:ext cx="773155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</a:rPr>
              <a:t>Direct-Marketing Media (Direct Response Media)</a:t>
            </a:r>
          </a:p>
        </p:txBody>
      </p:sp>
      <p:pic>
        <p:nvPicPr>
          <p:cNvPr id="11" name="Picture 12">
            <a:extLst>
              <a:ext uri="{FF2B5EF4-FFF2-40B4-BE49-F238E27FC236}">
                <a16:creationId xmlns:a16="http://schemas.microsoft.com/office/drawing/2014/main" id="{1FA3017F-5172-482A-AD89-C07B349AA1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089" y="1588423"/>
            <a:ext cx="7693025" cy="4857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">
            <a:extLst>
              <a:ext uri="{FF2B5EF4-FFF2-40B4-BE49-F238E27FC236}">
                <a16:creationId xmlns:a16="http://schemas.microsoft.com/office/drawing/2014/main" id="{C59F044A-41E2-48EF-8E20-D546FB0EB2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29934" y="1705917"/>
            <a:ext cx="2119313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3">
            <a:extLst>
              <a:ext uri="{FF2B5EF4-FFF2-40B4-BE49-F238E27FC236}">
                <a16:creationId xmlns:a16="http://schemas.microsoft.com/office/drawing/2014/main" id="{2BF26394-455C-4477-9411-7E6C8421B3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63247" y="3503370"/>
            <a:ext cx="2286000" cy="152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4431544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3039038" y="171206"/>
            <a:ext cx="325290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</a:rPr>
              <a:t>Direct Mail 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E8709AC9-4C54-43EC-BB2A-E983F16BD2F9}"/>
              </a:ext>
            </a:extLst>
          </p:cNvPr>
          <p:cNvSpPr txBox="1">
            <a:spLocks/>
          </p:cNvSpPr>
          <p:nvPr/>
        </p:nvSpPr>
        <p:spPr bwMode="auto">
          <a:xfrm>
            <a:off x="634402" y="1331099"/>
            <a:ext cx="6191800" cy="58339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Unsolicited mail (spam/junk)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Advertisers spend substantially on this medium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Keys to success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Mailing list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: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Database from which names are generated (collect data while paying on cashier)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Ability to segment markets and offers                     (wrong real estate calls are they willing to buy?)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Threat – The Internet</a:t>
            </a:r>
          </a:p>
        </p:txBody>
      </p:sp>
      <p:pic>
        <p:nvPicPr>
          <p:cNvPr id="15" name="Picture 1">
            <a:extLst>
              <a:ext uri="{FF2B5EF4-FFF2-40B4-BE49-F238E27FC236}">
                <a16:creationId xmlns:a16="http://schemas.microsoft.com/office/drawing/2014/main" id="{625C3E3D-CFE6-423A-9221-97ECAF5F9E6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389"/>
          <a:stretch/>
        </p:blipFill>
        <p:spPr bwMode="auto">
          <a:xfrm>
            <a:off x="6590533" y="4846805"/>
            <a:ext cx="2817179" cy="17847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2">
            <a:extLst>
              <a:ext uri="{FF2B5EF4-FFF2-40B4-BE49-F238E27FC236}">
                <a16:creationId xmlns:a16="http://schemas.microsoft.com/office/drawing/2014/main" id="{EC3EEE66-113B-4CFA-A45B-6B118A2DC2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74821" y="3399765"/>
            <a:ext cx="2817179" cy="2093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3">
            <a:extLst>
              <a:ext uri="{FF2B5EF4-FFF2-40B4-BE49-F238E27FC236}">
                <a16:creationId xmlns:a16="http://schemas.microsoft.com/office/drawing/2014/main" id="{3C843A6A-83D7-42A4-A571-347000A38D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96690" y="1258821"/>
            <a:ext cx="1949450" cy="194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72A0131-2ECF-4F8D-94B5-AA12E961CB32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3145" r="6999"/>
          <a:stretch/>
        </p:blipFill>
        <p:spPr>
          <a:xfrm>
            <a:off x="6699390" y="1522593"/>
            <a:ext cx="3253037" cy="17847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069276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658038" y="204469"/>
            <a:ext cx="430881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</a:rPr>
              <a:t>Catalogs and E-mail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E8709AC9-4C54-43EC-BB2A-E983F16BD2F9}"/>
              </a:ext>
            </a:extLst>
          </p:cNvPr>
          <p:cNvSpPr txBox="1">
            <a:spLocks/>
          </p:cNvSpPr>
          <p:nvPr/>
        </p:nvSpPr>
        <p:spPr bwMode="auto">
          <a:xfrm>
            <a:off x="803809" y="2202675"/>
            <a:ext cx="7290219" cy="25449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r>
              <a:rPr lang="en-US" altLang="en-US" b="1" dirty="0">
                <a:solidFill>
                  <a:srgbClr val="2D3956"/>
                </a:solidFill>
              </a:rPr>
              <a:t>Catalogs</a:t>
            </a:r>
          </a:p>
          <a:p>
            <a:pPr lvl="1" eaLnBrk="1" hangingPunct="1"/>
            <a:r>
              <a:rPr lang="en-US" altLang="en-US" dirty="0">
                <a:solidFill>
                  <a:srgbClr val="2D3956"/>
                </a:solidFill>
              </a:rPr>
              <a:t>Number of catalogs mailed is decreasing</a:t>
            </a:r>
          </a:p>
          <a:p>
            <a:pPr lvl="1" eaLnBrk="1" hangingPunct="1"/>
            <a:r>
              <a:rPr lang="en-US" altLang="en-US" dirty="0">
                <a:solidFill>
                  <a:srgbClr val="2D3956"/>
                </a:solidFill>
              </a:rPr>
              <a:t>Available on the Internet for consumer and business-to-business customers</a:t>
            </a:r>
          </a:p>
        </p:txBody>
      </p:sp>
      <p:pic>
        <p:nvPicPr>
          <p:cNvPr id="14" name="Picture 6">
            <a:extLst>
              <a:ext uri="{FF2B5EF4-FFF2-40B4-BE49-F238E27FC236}">
                <a16:creationId xmlns:a16="http://schemas.microsoft.com/office/drawing/2014/main" id="{F73B5FFF-0303-4990-BF1A-EA150192DC9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2450" y="4908802"/>
            <a:ext cx="2689225" cy="173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7">
            <a:extLst>
              <a:ext uri="{FF2B5EF4-FFF2-40B4-BE49-F238E27FC236}">
                <a16:creationId xmlns:a16="http://schemas.microsoft.com/office/drawing/2014/main" id="{875B879F-3038-435F-84E7-4F1CB91D6F9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7436" y="4908802"/>
            <a:ext cx="2971800" cy="173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8">
            <a:extLst>
              <a:ext uri="{FF2B5EF4-FFF2-40B4-BE49-F238E27FC236}">
                <a16:creationId xmlns:a16="http://schemas.microsoft.com/office/drawing/2014/main" id="{E7C53333-E06E-4070-8A4B-A04378D681E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3427" y="1047454"/>
            <a:ext cx="2262188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9">
            <a:extLst>
              <a:ext uri="{FF2B5EF4-FFF2-40B4-BE49-F238E27FC236}">
                <a16:creationId xmlns:a16="http://schemas.microsoft.com/office/drawing/2014/main" id="{B5269BD1-772D-4510-B278-35AA490E684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3001" y="1495533"/>
            <a:ext cx="1395412" cy="2233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10">
            <a:extLst>
              <a:ext uri="{FF2B5EF4-FFF2-40B4-BE49-F238E27FC236}">
                <a16:creationId xmlns:a16="http://schemas.microsoft.com/office/drawing/2014/main" id="{62D86785-B487-4B51-B829-BFA252D9A43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0842" y="4796075"/>
            <a:ext cx="2262188" cy="1398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1">
            <a:extLst>
              <a:ext uri="{FF2B5EF4-FFF2-40B4-BE49-F238E27FC236}">
                <a16:creationId xmlns:a16="http://schemas.microsoft.com/office/drawing/2014/main" id="{45DFF8CE-7824-4B13-B07A-2EF01E4AE8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13752" y="2055734"/>
            <a:ext cx="2409825" cy="340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3093070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658039" y="204469"/>
            <a:ext cx="61920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</a:rPr>
              <a:t>E-mail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E8709AC9-4C54-43EC-BB2A-E983F16BD2F9}"/>
              </a:ext>
            </a:extLst>
          </p:cNvPr>
          <p:cNvSpPr txBox="1">
            <a:spLocks/>
          </p:cNvSpPr>
          <p:nvPr/>
        </p:nvSpPr>
        <p:spPr bwMode="auto">
          <a:xfrm>
            <a:off x="671729" y="1586761"/>
            <a:ext cx="7110831" cy="38730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fontAlgn="auto" hangingPunct="1">
              <a:defRPr/>
            </a:pPr>
            <a:r>
              <a:rPr lang="en-US" sz="2800" b="1" dirty="0">
                <a:solidFill>
                  <a:srgbClr val="2D3956"/>
                </a:solidFill>
              </a:rPr>
              <a:t>E-mail</a:t>
            </a:r>
            <a:r>
              <a:rPr lang="en-US" sz="2800" dirty="0">
                <a:solidFill>
                  <a:srgbClr val="2D3956"/>
                </a:solidFill>
              </a:rPr>
              <a:t>:</a:t>
            </a:r>
            <a:r>
              <a:rPr lang="en-US" sz="2800" b="1" dirty="0">
                <a:solidFill>
                  <a:srgbClr val="2D3956"/>
                </a:solidFill>
              </a:rPr>
              <a:t> </a:t>
            </a:r>
            <a:r>
              <a:rPr lang="en-US" sz="2800" dirty="0">
                <a:solidFill>
                  <a:srgbClr val="2D3956"/>
                </a:solidFill>
              </a:rPr>
              <a:t>Electronic version of</a:t>
            </a:r>
          </a:p>
          <a:p>
            <a:pPr marL="0" lvl="0" indent="0" eaLnBrk="1" fontAlgn="auto" hangingPunct="1">
              <a:buNone/>
              <a:defRPr/>
            </a:pPr>
            <a:r>
              <a:rPr lang="en-US" sz="2800" dirty="0">
                <a:solidFill>
                  <a:srgbClr val="2D3956"/>
                </a:solidFill>
              </a:rPr>
              <a:t> regular mail</a:t>
            </a:r>
          </a:p>
          <a:p>
            <a:pPr lvl="1" eaLnBrk="1" fontAlgn="auto" hangingPunct="1">
              <a:defRPr/>
            </a:pPr>
            <a:r>
              <a:rPr lang="en-US" sz="2400" dirty="0">
                <a:solidFill>
                  <a:srgbClr val="2D3956"/>
                </a:solidFill>
              </a:rPr>
              <a:t>Direct mail on the Internet </a:t>
            </a:r>
          </a:p>
          <a:p>
            <a:pPr lvl="1" eaLnBrk="1" fontAlgn="auto" hangingPunct="1">
              <a:defRPr/>
            </a:pPr>
            <a:r>
              <a:rPr lang="en-US" sz="2400" dirty="0">
                <a:solidFill>
                  <a:srgbClr val="2D3956"/>
                </a:solidFill>
              </a:rPr>
              <a:t>Lower cost and higher effectiveness</a:t>
            </a:r>
          </a:p>
          <a:p>
            <a:pPr marL="457200" lvl="1" indent="0" eaLnBrk="1" fontAlgn="auto" hangingPunct="1">
              <a:buNone/>
              <a:defRPr/>
            </a:pPr>
            <a:r>
              <a:rPr lang="en-US" sz="2400" dirty="0">
                <a:solidFill>
                  <a:srgbClr val="2D3956"/>
                </a:solidFill>
              </a:rPr>
              <a:t> than traditional direct mail</a:t>
            </a:r>
          </a:p>
          <a:p>
            <a:pPr lvl="1" eaLnBrk="1" fontAlgn="auto" hangingPunct="1">
              <a:defRPr/>
            </a:pPr>
            <a:r>
              <a:rPr lang="en-US" sz="2400" b="1" dirty="0">
                <a:solidFill>
                  <a:srgbClr val="2D3956"/>
                </a:solidFill>
              </a:rPr>
              <a:t>Spam</a:t>
            </a:r>
            <a:r>
              <a:rPr lang="en-US" sz="2400" dirty="0">
                <a:solidFill>
                  <a:srgbClr val="2D3956"/>
                </a:solidFill>
              </a:rPr>
              <a:t>:</a:t>
            </a:r>
            <a:r>
              <a:rPr lang="en-US" sz="2400" b="1" dirty="0">
                <a:solidFill>
                  <a:srgbClr val="2D3956"/>
                </a:solidFill>
              </a:rPr>
              <a:t> </a:t>
            </a:r>
            <a:r>
              <a:rPr lang="en-US" sz="2400" dirty="0">
                <a:solidFill>
                  <a:srgbClr val="2D3956"/>
                </a:solidFill>
              </a:rPr>
              <a:t>Electronic equivalent </a:t>
            </a:r>
          </a:p>
          <a:p>
            <a:pPr marL="457200" lvl="1" indent="0" eaLnBrk="1" fontAlgn="auto" hangingPunct="1">
              <a:buNone/>
              <a:defRPr/>
            </a:pPr>
            <a:r>
              <a:rPr lang="en-US" sz="2400" dirty="0">
                <a:solidFill>
                  <a:srgbClr val="2D3956"/>
                </a:solidFill>
              </a:rPr>
              <a:t> of junk mail (no reply no direct response)</a:t>
            </a:r>
          </a:p>
        </p:txBody>
      </p:sp>
      <p:pic>
        <p:nvPicPr>
          <p:cNvPr id="17" name="Picture 7">
            <a:extLst>
              <a:ext uri="{FF2B5EF4-FFF2-40B4-BE49-F238E27FC236}">
                <a16:creationId xmlns:a16="http://schemas.microsoft.com/office/drawing/2014/main" id="{7A766E5F-80D4-42F2-BB00-022695D1BC1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220" b="8659"/>
          <a:stretch/>
        </p:blipFill>
        <p:spPr bwMode="auto">
          <a:xfrm>
            <a:off x="9338310" y="1309215"/>
            <a:ext cx="3352098" cy="51304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8">
            <a:extLst>
              <a:ext uri="{FF2B5EF4-FFF2-40B4-BE49-F238E27FC236}">
                <a16:creationId xmlns:a16="http://schemas.microsoft.com/office/drawing/2014/main" id="{5DAA5BB6-3F1D-47D8-A700-4BE90CBF22B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2010" y="1774352"/>
            <a:ext cx="34163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6F69556-30A9-4775-8F93-034F29E4CFC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96685" y="4808171"/>
            <a:ext cx="257175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506075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658038" y="204469"/>
            <a:ext cx="545181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</a:rPr>
              <a:t>Broadcast media and TV spots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E8709AC9-4C54-43EC-BB2A-E983F16BD2F9}"/>
              </a:ext>
            </a:extLst>
          </p:cNvPr>
          <p:cNvSpPr txBox="1">
            <a:spLocks/>
          </p:cNvSpPr>
          <p:nvPr/>
        </p:nvSpPr>
        <p:spPr bwMode="auto">
          <a:xfrm>
            <a:off x="990240" y="1819561"/>
            <a:ext cx="9786617" cy="42437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fontAlgn="auto" hangingPunct="1">
              <a:defRPr/>
            </a:pPr>
            <a:r>
              <a:rPr lang="en-US" altLang="en-US" b="1" dirty="0">
                <a:solidFill>
                  <a:srgbClr val="2D3956"/>
                </a:solidFill>
              </a:rPr>
              <a:t>Broadcast media</a:t>
            </a:r>
          </a:p>
          <a:p>
            <a:pPr lvl="1" eaLnBrk="1" fontAlgn="auto" hangingPunct="1">
              <a:defRPr/>
            </a:pPr>
            <a:r>
              <a:rPr lang="en-US" altLang="en-US" dirty="0">
                <a:solidFill>
                  <a:srgbClr val="2D3956"/>
                </a:solidFill>
              </a:rPr>
              <a:t>Categories - Television and radio</a:t>
            </a:r>
          </a:p>
          <a:p>
            <a:pPr lvl="1" eaLnBrk="1" fontAlgn="auto" hangingPunct="1">
              <a:defRPr/>
            </a:pPr>
            <a:r>
              <a:rPr lang="en-US" altLang="en-US" b="1" dirty="0">
                <a:solidFill>
                  <a:srgbClr val="2D3956"/>
                </a:solidFill>
              </a:rPr>
              <a:t>Direct-response advertising</a:t>
            </a:r>
            <a:r>
              <a:rPr lang="en-US" altLang="en-US" dirty="0">
                <a:solidFill>
                  <a:srgbClr val="2D3956"/>
                </a:solidFill>
              </a:rPr>
              <a:t>: Sales response for the offered product is solicited, through the one- or two-step approach</a:t>
            </a:r>
          </a:p>
          <a:p>
            <a:pPr lvl="1" eaLnBrk="1" fontAlgn="auto" hangingPunct="1">
              <a:defRPr/>
            </a:pPr>
            <a:r>
              <a:rPr lang="en-US" altLang="en-US" b="1" dirty="0">
                <a:solidFill>
                  <a:srgbClr val="2D3956"/>
                </a:solidFill>
              </a:rPr>
              <a:t>Support advertising</a:t>
            </a:r>
            <a:r>
              <a:rPr lang="en-US" altLang="en-US" dirty="0">
                <a:solidFill>
                  <a:srgbClr val="2D3956"/>
                </a:solidFill>
              </a:rPr>
              <a:t>: Supports other forms of advertising</a:t>
            </a:r>
          </a:p>
        </p:txBody>
      </p:sp>
    </p:spTree>
    <p:extLst>
      <p:ext uri="{BB962C8B-B14F-4D97-AF65-F5344CB8AC3E}">
        <p14:creationId xmlns:p14="http://schemas.microsoft.com/office/powerpoint/2010/main" val="294675170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658039" y="204469"/>
            <a:ext cx="557156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</a:rPr>
              <a:t>Broadcast media and TV spots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E8709AC9-4C54-43EC-BB2A-E983F16BD2F9}"/>
              </a:ext>
            </a:extLst>
          </p:cNvPr>
          <p:cNvSpPr txBox="1">
            <a:spLocks/>
          </p:cNvSpPr>
          <p:nvPr/>
        </p:nvSpPr>
        <p:spPr bwMode="auto">
          <a:xfrm>
            <a:off x="767728" y="2309025"/>
            <a:ext cx="4178570" cy="30140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fontAlgn="auto" hangingPunct="1">
              <a:defRPr/>
            </a:pPr>
            <a:r>
              <a:rPr lang="en-US" altLang="en-US" b="1" dirty="0">
                <a:solidFill>
                  <a:srgbClr val="2D3956"/>
                </a:solidFill>
              </a:rPr>
              <a:t>TV spots</a:t>
            </a:r>
          </a:p>
          <a:p>
            <a:pPr lvl="1" eaLnBrk="1" fontAlgn="auto" hangingPunct="1">
              <a:defRPr/>
            </a:pPr>
            <a:r>
              <a:rPr lang="en-US" altLang="en-US" dirty="0">
                <a:solidFill>
                  <a:srgbClr val="2D3956"/>
                </a:solidFill>
              </a:rPr>
              <a:t>Short-form programs, include direct-response commercials seen on TV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1061B4-C1F8-4082-9EC8-797624A6A2E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46298" y="1702878"/>
            <a:ext cx="6175713" cy="4950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655998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658038" y="204469"/>
            <a:ext cx="99098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</a:rPr>
              <a:t>Infomercial and Home Shopping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E8709AC9-4C54-43EC-BB2A-E983F16BD2F9}"/>
              </a:ext>
            </a:extLst>
          </p:cNvPr>
          <p:cNvSpPr txBox="1">
            <a:spLocks/>
          </p:cNvSpPr>
          <p:nvPr/>
        </p:nvSpPr>
        <p:spPr bwMode="auto">
          <a:xfrm>
            <a:off x="663669" y="1655493"/>
            <a:ext cx="8848191" cy="5175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r>
              <a:rPr lang="en-US" altLang="en-US" b="1" dirty="0">
                <a:solidFill>
                  <a:srgbClr val="2D3956"/>
                </a:solidFill>
              </a:rPr>
              <a:t>Infomercial</a:t>
            </a:r>
            <a:r>
              <a:rPr lang="en-US" altLang="en-US" dirty="0">
                <a:solidFill>
                  <a:srgbClr val="2D3956"/>
                </a:solidFill>
              </a:rPr>
              <a:t>:</a:t>
            </a:r>
            <a:r>
              <a:rPr lang="en-US" altLang="en-US" b="1" dirty="0">
                <a:solidFill>
                  <a:srgbClr val="2D3956"/>
                </a:solidFill>
              </a:rPr>
              <a:t> </a:t>
            </a:r>
            <a:r>
              <a:rPr lang="en-US" altLang="en-US" dirty="0">
                <a:solidFill>
                  <a:srgbClr val="2D3956"/>
                </a:solidFill>
              </a:rPr>
              <a:t>Long commercial designed for 30-minute or 1-hour time slot</a:t>
            </a:r>
          </a:p>
          <a:p>
            <a:pPr lvl="1" eaLnBrk="1" hangingPunct="1"/>
            <a:r>
              <a:rPr lang="en-US" altLang="en-US" dirty="0">
                <a:solidFill>
                  <a:srgbClr val="2D3956"/>
                </a:solidFill>
              </a:rPr>
              <a:t>Designed to be viewed as a regular TV show</a:t>
            </a:r>
          </a:p>
          <a:p>
            <a:pPr lvl="1" eaLnBrk="1" hangingPunct="1"/>
            <a:r>
              <a:rPr lang="en-US" altLang="en-US" dirty="0">
                <a:solidFill>
                  <a:srgbClr val="2D3956"/>
                </a:solidFill>
              </a:rPr>
              <a:t>Effective with a broad demographic base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8E21FED-AD00-42D6-BD3C-05696774BE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02586" y="3812387"/>
            <a:ext cx="5181600" cy="285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472939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658038" y="204469"/>
            <a:ext cx="629001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</a:rPr>
              <a:t>Infomercial and Home Shopping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E8709AC9-4C54-43EC-BB2A-E983F16BD2F9}"/>
              </a:ext>
            </a:extLst>
          </p:cNvPr>
          <p:cNvSpPr txBox="1">
            <a:spLocks/>
          </p:cNvSpPr>
          <p:nvPr/>
        </p:nvSpPr>
        <p:spPr bwMode="auto">
          <a:xfrm>
            <a:off x="663669" y="1347399"/>
            <a:ext cx="8848191" cy="5175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r>
              <a:rPr lang="en-US" altLang="en-US" b="1" dirty="0">
                <a:solidFill>
                  <a:srgbClr val="2D3956"/>
                </a:solidFill>
              </a:rPr>
              <a:t>Home shopping</a:t>
            </a:r>
          </a:p>
          <a:p>
            <a:pPr lvl="1" eaLnBrk="1" hangingPunct="1"/>
            <a:r>
              <a:rPr lang="en-CA" altLang="en-US" dirty="0">
                <a:solidFill>
                  <a:srgbClr val="2D3956"/>
                </a:solidFill>
              </a:rPr>
              <a:t>Substantial growth due to toll-free telephone numbers and widespread use of credit cards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FFAD41B-0A27-4C94-8D29-6A404C50437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87764" y="2949269"/>
            <a:ext cx="5913430" cy="3704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675348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658038" y="204469"/>
            <a:ext cx="99098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</a:rPr>
              <a:t>Print Media and Telemarketing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E8709AC9-4C54-43EC-BB2A-E983F16BD2F9}"/>
              </a:ext>
            </a:extLst>
          </p:cNvPr>
          <p:cNvSpPr txBox="1">
            <a:spLocks/>
          </p:cNvSpPr>
          <p:nvPr/>
        </p:nvSpPr>
        <p:spPr bwMode="auto">
          <a:xfrm>
            <a:off x="861643" y="1478259"/>
            <a:ext cx="8848191" cy="5175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r>
              <a:rPr lang="en-US" altLang="en-US" b="1" dirty="0">
                <a:solidFill>
                  <a:srgbClr val="2D3956"/>
                </a:solidFill>
              </a:rPr>
              <a:t>Print media</a:t>
            </a:r>
          </a:p>
          <a:p>
            <a:pPr lvl="1" eaLnBrk="1" hangingPunct="1"/>
            <a:r>
              <a:rPr lang="en-US" altLang="en-US" dirty="0">
                <a:solidFill>
                  <a:srgbClr val="2D3956"/>
                </a:solidFill>
              </a:rPr>
              <a:t>Difficult to use for direct marketing</a:t>
            </a:r>
          </a:p>
          <a:p>
            <a:pPr lvl="2" eaLnBrk="1" hangingPunct="1"/>
            <a:r>
              <a:rPr lang="en-US" altLang="en-US" dirty="0">
                <a:solidFill>
                  <a:srgbClr val="2D3956"/>
                </a:solidFill>
              </a:rPr>
              <a:t>Ads compete with the clutter of other ads</a:t>
            </a:r>
          </a:p>
          <a:p>
            <a:pPr lvl="2" eaLnBrk="1" hangingPunct="1"/>
            <a:r>
              <a:rPr lang="en-US" altLang="en-US" dirty="0">
                <a:solidFill>
                  <a:srgbClr val="2D3956"/>
                </a:solidFill>
              </a:rPr>
              <a:t>Space is relatively expensive</a:t>
            </a:r>
          </a:p>
          <a:p>
            <a:pPr lvl="2" eaLnBrk="1" hangingPunct="1"/>
            <a:r>
              <a:rPr lang="en-US" altLang="en-US" dirty="0">
                <a:solidFill>
                  <a:srgbClr val="2D3956"/>
                </a:solidFill>
              </a:rPr>
              <a:t>Response rates and profits are low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074EE37-20AA-466D-AB28-F7F5A86B80C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38716" y="1646271"/>
            <a:ext cx="2169118" cy="321122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44CC8D0-E804-4CBF-BBA3-C42FA40E7DF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58366" y="4179521"/>
            <a:ext cx="5734050" cy="2571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56966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658039" y="204469"/>
            <a:ext cx="671456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</a:rPr>
              <a:t>Print Media and Telemarketing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E8709AC9-4C54-43EC-BB2A-E983F16BD2F9}"/>
              </a:ext>
            </a:extLst>
          </p:cNvPr>
          <p:cNvSpPr txBox="1">
            <a:spLocks/>
          </p:cNvSpPr>
          <p:nvPr/>
        </p:nvSpPr>
        <p:spPr bwMode="auto">
          <a:xfrm>
            <a:off x="663669" y="1655493"/>
            <a:ext cx="8848191" cy="5175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r>
              <a:rPr lang="en-US" altLang="en-US" b="1" dirty="0">
                <a:solidFill>
                  <a:srgbClr val="2D3956"/>
                </a:solidFill>
              </a:rPr>
              <a:t>Telemarketing</a:t>
            </a:r>
            <a:r>
              <a:rPr lang="en-US" altLang="en-US" dirty="0">
                <a:solidFill>
                  <a:srgbClr val="2D3956"/>
                </a:solidFill>
              </a:rPr>
              <a:t>:</a:t>
            </a:r>
            <a:r>
              <a:rPr lang="en-US" altLang="en-US" b="1" dirty="0">
                <a:solidFill>
                  <a:srgbClr val="2D3956"/>
                </a:solidFill>
              </a:rPr>
              <a:t> </a:t>
            </a:r>
            <a:r>
              <a:rPr lang="en-US" altLang="en-US" dirty="0">
                <a:solidFill>
                  <a:srgbClr val="2D3956"/>
                </a:solidFill>
              </a:rPr>
              <a:t>Sales by telephone</a:t>
            </a:r>
          </a:p>
          <a:p>
            <a:pPr lvl="1" eaLnBrk="1" hangingPunct="1"/>
            <a:r>
              <a:rPr lang="en-US" altLang="en-US" dirty="0">
                <a:solidFill>
                  <a:srgbClr val="2D3956"/>
                </a:solidFill>
              </a:rPr>
              <a:t>Declined due to its potential for fraud and deception, and for annoyance</a:t>
            </a:r>
          </a:p>
          <a:p>
            <a:pPr lvl="2" eaLnBrk="1" hangingPunct="1"/>
            <a:endParaRPr lang="en-US" altLang="en-US" dirty="0">
              <a:solidFill>
                <a:srgbClr val="2D3956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A3A56F4-A295-41A5-9190-1A977F41B9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66050" y="2752092"/>
            <a:ext cx="5851015" cy="39014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430614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658038" y="204469"/>
            <a:ext cx="99098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</a:rPr>
              <a:t>Direct Selling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E8709AC9-4C54-43EC-BB2A-E983F16BD2F9}"/>
              </a:ext>
            </a:extLst>
          </p:cNvPr>
          <p:cNvSpPr txBox="1">
            <a:spLocks/>
          </p:cNvSpPr>
          <p:nvPr/>
        </p:nvSpPr>
        <p:spPr bwMode="auto">
          <a:xfrm>
            <a:off x="600227" y="1449028"/>
            <a:ext cx="9091180" cy="325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fontAlgn="auto" hangingPunct="1">
              <a:defRPr/>
            </a:pPr>
            <a:r>
              <a:rPr lang="en-US" altLang="en-US" sz="2800" dirty="0">
                <a:solidFill>
                  <a:prstClr val="black"/>
                </a:solidFill>
              </a:rPr>
              <a:t>Direct, personal presentation, and sales in consumers’ homes</a:t>
            </a:r>
          </a:p>
          <a:p>
            <a:pPr lvl="1" eaLnBrk="1" fontAlgn="auto" hangingPunct="1">
              <a:defRPr/>
            </a:pPr>
            <a:r>
              <a:rPr lang="en-US" altLang="en-US" dirty="0">
                <a:solidFill>
                  <a:prstClr val="black"/>
                </a:solidFill>
              </a:rPr>
              <a:t>Repetitive person-to-person selling - Salesperson visits the buyer’s location to sell frequently purchased products</a:t>
            </a:r>
          </a:p>
          <a:p>
            <a:pPr lvl="2" eaLnBrk="1" hangingPunct="1"/>
            <a:endParaRPr lang="en-US" altLang="en-US" sz="3200" dirty="0">
              <a:solidFill>
                <a:srgbClr val="2D3956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30CA65E-575A-4968-AC50-438EE804E2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12971" y="3524691"/>
            <a:ext cx="5405694" cy="3042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079717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658038" y="204469"/>
            <a:ext cx="99098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</a:rPr>
              <a:t>Direct Selling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E8709AC9-4C54-43EC-BB2A-E983F16BD2F9}"/>
              </a:ext>
            </a:extLst>
          </p:cNvPr>
          <p:cNvSpPr txBox="1">
            <a:spLocks/>
          </p:cNvSpPr>
          <p:nvPr/>
        </p:nvSpPr>
        <p:spPr bwMode="auto">
          <a:xfrm>
            <a:off x="568482" y="1448541"/>
            <a:ext cx="9909881" cy="325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eaLnBrk="1" fontAlgn="auto" hangingPunct="1">
              <a:defRPr/>
            </a:pPr>
            <a:r>
              <a:rPr lang="en-US" altLang="en-US" dirty="0">
                <a:solidFill>
                  <a:srgbClr val="2D3956"/>
                </a:solidFill>
              </a:rPr>
              <a:t>Nonrepetitive person-to-person selling - Salesperson visits the buyer’s location to sell infrequently purchased products (Books)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9B2C97-A191-4664-A63D-F6F7FB66279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605" r="11382"/>
          <a:stretch/>
        </p:blipFill>
        <p:spPr>
          <a:xfrm>
            <a:off x="6322524" y="4565255"/>
            <a:ext cx="5547736" cy="168840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25ABF96-F9C4-4733-89A5-92AECFA51A5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14010" y="2923315"/>
            <a:ext cx="5065221" cy="168840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5AE519D-88CD-4F26-86DA-8E5A01B7B5E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99589" y="3074435"/>
            <a:ext cx="5225143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540924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658038" y="204469"/>
            <a:ext cx="99098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</a:rPr>
              <a:t>Direct Selling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E8709AC9-4C54-43EC-BB2A-E983F16BD2F9}"/>
              </a:ext>
            </a:extLst>
          </p:cNvPr>
          <p:cNvSpPr txBox="1">
            <a:spLocks/>
          </p:cNvSpPr>
          <p:nvPr/>
        </p:nvSpPr>
        <p:spPr bwMode="auto">
          <a:xfrm>
            <a:off x="579969" y="1576033"/>
            <a:ext cx="7901211" cy="325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eaLnBrk="1" fontAlgn="auto" hangingPunct="1">
              <a:defRPr/>
            </a:pPr>
            <a:r>
              <a:rPr lang="en-US" altLang="en-US" dirty="0">
                <a:solidFill>
                  <a:srgbClr val="2D3956"/>
                </a:solidFill>
              </a:rPr>
              <a:t>Party plans - Salesperson offers products to groups of people through parties and demonstrations</a:t>
            </a:r>
          </a:p>
          <a:p>
            <a:pPr lvl="2" eaLnBrk="1" hangingPunct="1"/>
            <a:endParaRPr lang="en-US" altLang="en-US" sz="4000" dirty="0">
              <a:solidFill>
                <a:srgbClr val="2D3956"/>
              </a:solidFill>
            </a:endParaRPr>
          </a:p>
        </p:txBody>
      </p:sp>
      <p:pic>
        <p:nvPicPr>
          <p:cNvPr id="12" name="Picture 2">
            <a:extLst>
              <a:ext uri="{FF2B5EF4-FFF2-40B4-BE49-F238E27FC236}">
                <a16:creationId xmlns:a16="http://schemas.microsoft.com/office/drawing/2014/main" id="{47B2DC6E-1313-4CAF-9C5B-586FDB0D03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604" y="3990326"/>
            <a:ext cx="4243801" cy="2376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3">
            <a:extLst>
              <a:ext uri="{FF2B5EF4-FFF2-40B4-BE49-F238E27FC236}">
                <a16:creationId xmlns:a16="http://schemas.microsoft.com/office/drawing/2014/main" id="{EA654180-A7C9-4949-8D92-727F36E8B2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6953" y="3680477"/>
            <a:ext cx="3971586" cy="28469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C8FB7343-0D0F-40C4-8751-151065C9899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378386" y="1345228"/>
            <a:ext cx="3526797" cy="5290196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4CC90A14-DF6C-403B-BCAA-BF996842861E}"/>
                  </a:ext>
                </a:extLst>
              </p14:cNvPr>
              <p14:cNvContentPartPr/>
              <p14:nvPr/>
            </p14:nvContentPartPr>
            <p14:xfrm>
              <a:off x="11256476" y="5833034"/>
              <a:ext cx="360" cy="1080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4CC90A14-DF6C-403B-BCAA-BF996842861E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11166476" y="5653034"/>
                <a:ext cx="180000" cy="370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3401E315-0991-40A1-98EC-2F355CEB77CE}"/>
                  </a:ext>
                </a:extLst>
              </p14:cNvPr>
              <p14:cNvContentPartPr/>
              <p14:nvPr/>
            </p14:nvContentPartPr>
            <p14:xfrm>
              <a:off x="11004476" y="5701994"/>
              <a:ext cx="532800" cy="558720"/>
            </p14:xfrm>
          </p:contentPart>
        </mc:Choice>
        <mc:Fallback xmlns=""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3401E315-0991-40A1-98EC-2F355CEB77CE}"/>
                  </a:ext>
                </a:extLst>
              </p:cNvPr>
              <p:cNvPicPr/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10914476" y="5522354"/>
                <a:ext cx="712440" cy="918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48B4A5C8-02F6-4D52-936F-1C402C012E1F}"/>
                  </a:ext>
                </a:extLst>
              </p14:cNvPr>
              <p14:cNvContentPartPr/>
              <p14:nvPr/>
            </p14:nvContentPartPr>
            <p14:xfrm>
              <a:off x="11046956" y="5916914"/>
              <a:ext cx="277560" cy="33120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48B4A5C8-02F6-4D52-936F-1C402C012E1F}"/>
                  </a:ext>
                </a:extLst>
              </p:cNvPr>
              <p:cNvPicPr/>
              <p:nvPr/>
            </p:nvPicPr>
            <p:blipFill>
              <a:blip r:embed="rId16"/>
              <a:stretch>
                <a:fillRect/>
              </a:stretch>
            </p:blipFill>
            <p:spPr>
              <a:xfrm>
                <a:off x="11038316" y="5908274"/>
                <a:ext cx="295200" cy="50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7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28C389E0-D986-498B-9C2D-ECB1BEA79406}"/>
                  </a:ext>
                </a:extLst>
              </p14:cNvPr>
              <p14:cNvContentPartPr/>
              <p14:nvPr/>
            </p14:nvContentPartPr>
            <p14:xfrm>
              <a:off x="10874156" y="5701994"/>
              <a:ext cx="552240" cy="281880"/>
            </p14:xfrm>
          </p:contentPart>
        </mc:Choice>
        <mc:Fallback xmlns=""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28C389E0-D986-498B-9C2D-ECB1BEA79406}"/>
                  </a:ext>
                </a:extLst>
              </p:cNvPr>
              <p:cNvPicPr/>
              <p:nvPr/>
            </p:nvPicPr>
            <p:blipFill>
              <a:blip r:embed="rId18"/>
              <a:stretch>
                <a:fillRect/>
              </a:stretch>
            </p:blipFill>
            <p:spPr>
              <a:xfrm>
                <a:off x="10811516" y="5639354"/>
                <a:ext cx="677880" cy="407520"/>
              </a:xfrm>
              <a:prstGeom prst="rect">
                <a:avLst/>
              </a:prstGeom>
            </p:spPr>
          </p:pic>
        </mc:Fallback>
      </mc:AlternateContent>
      <p:grpSp>
        <p:nvGrpSpPr>
          <p:cNvPr id="10" name="Group 9">
            <a:extLst>
              <a:ext uri="{FF2B5EF4-FFF2-40B4-BE49-F238E27FC236}">
                <a16:creationId xmlns:a16="http://schemas.microsoft.com/office/drawing/2014/main" id="{79DAC317-90D9-4775-BBAD-10F323E11134}"/>
              </a:ext>
            </a:extLst>
          </p:cNvPr>
          <p:cNvGrpSpPr/>
          <p:nvPr/>
        </p:nvGrpSpPr>
        <p:grpSpPr>
          <a:xfrm>
            <a:off x="10879196" y="5622074"/>
            <a:ext cx="635040" cy="370080"/>
            <a:chOff x="10879196" y="5622074"/>
            <a:chExt cx="635040" cy="37008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9">
              <p14:nvContentPartPr>
                <p14:cNvPr id="8" name="Ink 7">
                  <a:extLst>
                    <a:ext uri="{FF2B5EF4-FFF2-40B4-BE49-F238E27FC236}">
                      <a16:creationId xmlns:a16="http://schemas.microsoft.com/office/drawing/2014/main" id="{C24B0567-745E-40FC-ACA8-20FEE4316415}"/>
                    </a:ext>
                  </a:extLst>
                </p14:cNvPr>
                <p14:cNvContentPartPr/>
                <p14:nvPr/>
              </p14:nvContentPartPr>
              <p14:xfrm>
                <a:off x="10879196" y="5622074"/>
                <a:ext cx="635040" cy="370080"/>
              </p14:xfrm>
            </p:contentPart>
          </mc:Choice>
          <mc:Fallback xmlns="">
            <p:pic>
              <p:nvPicPr>
                <p:cNvPr id="8" name="Ink 7">
                  <a:extLst>
                    <a:ext uri="{FF2B5EF4-FFF2-40B4-BE49-F238E27FC236}">
                      <a16:creationId xmlns:a16="http://schemas.microsoft.com/office/drawing/2014/main" id="{C24B0567-745E-40FC-ACA8-20FEE4316415}"/>
                    </a:ext>
                  </a:extLst>
                </p:cNvPr>
                <p:cNvPicPr/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>
                  <a:off x="10816196" y="5559074"/>
                  <a:ext cx="760680" cy="495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1">
              <p14:nvContentPartPr>
                <p14:cNvPr id="9" name="Ink 8">
                  <a:extLst>
                    <a:ext uri="{FF2B5EF4-FFF2-40B4-BE49-F238E27FC236}">
                      <a16:creationId xmlns:a16="http://schemas.microsoft.com/office/drawing/2014/main" id="{7B179348-E0E6-4540-8FB0-FC80BD1191D8}"/>
                    </a:ext>
                  </a:extLst>
                </p14:cNvPr>
                <p14:cNvContentPartPr/>
                <p14:nvPr/>
              </p14:nvContentPartPr>
              <p14:xfrm>
                <a:off x="10940036" y="5696594"/>
                <a:ext cx="181800" cy="52920"/>
              </p14:xfrm>
            </p:contentPart>
          </mc:Choice>
          <mc:Fallback xmlns="">
            <p:pic>
              <p:nvPicPr>
                <p:cNvPr id="9" name="Ink 8">
                  <a:extLst>
                    <a:ext uri="{FF2B5EF4-FFF2-40B4-BE49-F238E27FC236}">
                      <a16:creationId xmlns:a16="http://schemas.microsoft.com/office/drawing/2014/main" id="{7B179348-E0E6-4540-8FB0-FC80BD1191D8}"/>
                    </a:ext>
                  </a:extLst>
                </p:cNvPr>
                <p:cNvPicPr/>
                <p:nvPr/>
              </p:nvPicPr>
              <p:blipFill>
                <a:blip r:embed="rId22"/>
                <a:stretch>
                  <a:fillRect/>
                </a:stretch>
              </p:blipFill>
              <p:spPr>
                <a:xfrm>
                  <a:off x="10877396" y="5633594"/>
                  <a:ext cx="307440" cy="17856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23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126DAD84-B946-4538-B711-FEF4C8F4469F}"/>
                  </a:ext>
                </a:extLst>
              </p14:cNvPr>
              <p14:cNvContentPartPr/>
              <p14:nvPr/>
            </p14:nvContentPartPr>
            <p14:xfrm>
              <a:off x="13810316" y="3258314"/>
              <a:ext cx="360" cy="36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126DAD84-B946-4538-B711-FEF4C8F4469F}"/>
                  </a:ext>
                </a:extLst>
              </p:cNvPr>
              <p:cNvPicPr/>
              <p:nvPr/>
            </p:nvPicPr>
            <p:blipFill>
              <a:blip r:embed="rId24"/>
              <a:stretch>
                <a:fillRect/>
              </a:stretch>
            </p:blipFill>
            <p:spPr>
              <a:xfrm>
                <a:off x="13747676" y="3195314"/>
                <a:ext cx="126000" cy="126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5">
            <p14:nvContentPartPr>
              <p14:cNvPr id="16" name="Ink 15">
                <a:extLst>
                  <a:ext uri="{FF2B5EF4-FFF2-40B4-BE49-F238E27FC236}">
                    <a16:creationId xmlns:a16="http://schemas.microsoft.com/office/drawing/2014/main" id="{22D0D877-7BB5-426C-91D4-227793BAEF54}"/>
                  </a:ext>
                </a:extLst>
              </p14:cNvPr>
              <p14:cNvContentPartPr/>
              <p14:nvPr/>
            </p14:nvContentPartPr>
            <p14:xfrm>
              <a:off x="-820084" y="1597634"/>
              <a:ext cx="360" cy="360"/>
            </p14:xfrm>
          </p:contentPart>
        </mc:Choice>
        <mc:Fallback xmlns="">
          <p:pic>
            <p:nvPicPr>
              <p:cNvPr id="16" name="Ink 15">
                <a:extLst>
                  <a:ext uri="{FF2B5EF4-FFF2-40B4-BE49-F238E27FC236}">
                    <a16:creationId xmlns:a16="http://schemas.microsoft.com/office/drawing/2014/main" id="{22D0D877-7BB5-426C-91D4-227793BAEF54}"/>
                  </a:ext>
                </a:extLst>
              </p:cNvPr>
              <p:cNvPicPr/>
              <p:nvPr/>
            </p:nvPicPr>
            <p:blipFill>
              <a:blip r:embed="rId24"/>
              <a:stretch>
                <a:fillRect/>
              </a:stretch>
            </p:blipFill>
            <p:spPr>
              <a:xfrm>
                <a:off x="-883084" y="1534634"/>
                <a:ext cx="126000" cy="1260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90679001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658038" y="204469"/>
            <a:ext cx="742213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</a:rPr>
              <a:t>Evaluating the Effectiveness of Direct Marketing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E8709AC9-4C54-43EC-BB2A-E983F16BD2F9}"/>
              </a:ext>
            </a:extLst>
          </p:cNvPr>
          <p:cNvSpPr txBox="1">
            <a:spLocks/>
          </p:cNvSpPr>
          <p:nvPr/>
        </p:nvSpPr>
        <p:spPr bwMode="auto">
          <a:xfrm>
            <a:off x="972307" y="2401800"/>
            <a:ext cx="8977236" cy="36506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>
              <a:defRPr/>
            </a:pPr>
            <a:r>
              <a:rPr lang="en-US" altLang="en-US" sz="2800" b="1" dirty="0">
                <a:solidFill>
                  <a:srgbClr val="2D3956"/>
                </a:solidFill>
              </a:rPr>
              <a:t>Cost per order (CPO)</a:t>
            </a:r>
            <a:r>
              <a:rPr lang="en-US" altLang="en-US" sz="2800" dirty="0">
                <a:solidFill>
                  <a:srgbClr val="2D3956"/>
                </a:solidFill>
              </a:rPr>
              <a:t>: Evaluates the relative effectiveness of an ad based on the number of calls generated </a:t>
            </a:r>
            <a:r>
              <a:rPr lang="en-US" altLang="en-US" sz="2400" i="1" dirty="0">
                <a:solidFill>
                  <a:srgbClr val="2D3956"/>
                </a:solidFill>
              </a:rPr>
              <a:t>(100 calls for </a:t>
            </a:r>
            <a:r>
              <a:rPr lang="en-US" altLang="en-US" sz="2400" i="1" dirty="0" err="1">
                <a:solidFill>
                  <a:srgbClr val="2D3956"/>
                </a:solidFill>
              </a:rPr>
              <a:t>xclusive</a:t>
            </a:r>
            <a:r>
              <a:rPr lang="en-US" altLang="en-US" sz="2400" i="1" dirty="0">
                <a:solidFill>
                  <a:srgbClr val="2D3956"/>
                </a:solidFill>
              </a:rPr>
              <a:t> card &amp; 10 buy)</a:t>
            </a:r>
          </a:p>
          <a:p>
            <a:pPr marL="0" lvl="0" indent="0" eaLnBrk="1" hangingPunct="1">
              <a:buNone/>
              <a:defRPr/>
            </a:pPr>
            <a:r>
              <a:rPr lang="en-US" altLang="en-US" sz="2000" i="1" dirty="0">
                <a:solidFill>
                  <a:srgbClr val="2D3956"/>
                </a:solidFill>
              </a:rPr>
              <a:t>How many calls received asking about my product (associations) how do u know about us and who told u about us. Mention my name while paying to take commission. Am interested but can’t buy now. No </a:t>
            </a:r>
            <a:r>
              <a:rPr lang="en-US" altLang="en-US" sz="2000" i="1" dirty="0" err="1">
                <a:solidFill>
                  <a:srgbClr val="2D3956"/>
                </a:solidFill>
              </a:rPr>
              <a:t>thanQ</a:t>
            </a:r>
            <a:endParaRPr lang="en-US" altLang="en-US" sz="2000" i="1" dirty="0">
              <a:solidFill>
                <a:srgbClr val="2D3956"/>
              </a:solidFill>
            </a:endParaRPr>
          </a:p>
          <a:p>
            <a:pPr lvl="2" eaLnBrk="1" hangingPunct="1"/>
            <a:endParaRPr lang="en-US" altLang="en-US" sz="4000" dirty="0">
              <a:solidFill>
                <a:srgbClr val="2D395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155800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658039" y="204468"/>
            <a:ext cx="740036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</a:rPr>
              <a:t>Evaluating the Effectiveness of Direct Marketing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E8709AC9-4C54-43EC-BB2A-E983F16BD2F9}"/>
              </a:ext>
            </a:extLst>
          </p:cNvPr>
          <p:cNvSpPr txBox="1">
            <a:spLocks/>
          </p:cNvSpPr>
          <p:nvPr/>
        </p:nvSpPr>
        <p:spPr bwMode="auto">
          <a:xfrm>
            <a:off x="972307" y="2401800"/>
            <a:ext cx="7901211" cy="325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>
              <a:defRPr/>
            </a:pPr>
            <a:r>
              <a:rPr lang="en-US" altLang="en-US" sz="2800" b="1" dirty="0">
                <a:solidFill>
                  <a:srgbClr val="2D3956"/>
                </a:solidFill>
              </a:rPr>
              <a:t>Customer Lifetime Value (CLTV)</a:t>
            </a:r>
            <a:r>
              <a:rPr lang="en-US" altLang="en-US" sz="2800" dirty="0">
                <a:solidFill>
                  <a:srgbClr val="2D3956"/>
                </a:solidFill>
              </a:rPr>
              <a:t>: Determines the dollar value associated with a long-term relationship with a customer</a:t>
            </a:r>
          </a:p>
          <a:p>
            <a:pPr lvl="1" eaLnBrk="1" hangingPunct="1">
              <a:defRPr/>
            </a:pPr>
            <a:r>
              <a:rPr lang="en-US" altLang="en-US" sz="2400" dirty="0">
                <a:solidFill>
                  <a:srgbClr val="2D3956"/>
                </a:solidFill>
              </a:rPr>
              <a:t>Helps determine if a customer should be acquired</a:t>
            </a:r>
          </a:p>
          <a:p>
            <a:pPr lvl="1" eaLnBrk="1" hangingPunct="1">
              <a:defRPr/>
            </a:pPr>
            <a:r>
              <a:rPr lang="en-US" altLang="en-US" sz="2400" dirty="0">
                <a:solidFill>
                  <a:srgbClr val="2D3956"/>
                </a:solidFill>
              </a:rPr>
              <a:t>Optimizes existing customers’ service levels </a:t>
            </a:r>
          </a:p>
          <a:p>
            <a:pPr lvl="2" eaLnBrk="1" hangingPunct="1"/>
            <a:endParaRPr lang="en-US" altLang="en-US" sz="4000" dirty="0">
              <a:solidFill>
                <a:srgbClr val="2D395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378349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658038" y="204469"/>
            <a:ext cx="99098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</a:rPr>
              <a:t>Advantages and Disadvantages of Direct Marketing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BD792FB4-2692-4232-B876-32E49C8F3076}"/>
              </a:ext>
            </a:extLst>
          </p:cNvPr>
          <p:cNvGrpSpPr>
            <a:grpSpLocks/>
          </p:cNvGrpSpPr>
          <p:nvPr/>
        </p:nvGrpSpPr>
        <p:grpSpPr bwMode="auto">
          <a:xfrm>
            <a:off x="2506397" y="1296875"/>
            <a:ext cx="6223683" cy="5525486"/>
            <a:chOff x="304860" y="1611253"/>
            <a:chExt cx="4104772" cy="5539137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11" name="Freeform 7">
              <a:extLst>
                <a:ext uri="{FF2B5EF4-FFF2-40B4-BE49-F238E27FC236}">
                  <a16:creationId xmlns:a16="http://schemas.microsoft.com/office/drawing/2014/main" id="{F973CA1C-E2F7-4706-9B97-AC9C0183771D}"/>
                </a:ext>
              </a:extLst>
            </p:cNvPr>
            <p:cNvSpPr/>
            <p:nvPr/>
          </p:nvSpPr>
          <p:spPr>
            <a:xfrm>
              <a:off x="304860" y="1611253"/>
              <a:ext cx="4104772" cy="611191"/>
            </a:xfrm>
            <a:custGeom>
              <a:avLst/>
              <a:gdLst>
                <a:gd name="connsiteX0" fmla="*/ 0 w 3952391"/>
                <a:gd name="connsiteY0" fmla="*/ 0 h 611809"/>
                <a:gd name="connsiteX1" fmla="*/ 3952391 w 3952391"/>
                <a:gd name="connsiteY1" fmla="*/ 0 h 611809"/>
                <a:gd name="connsiteX2" fmla="*/ 3952391 w 3952391"/>
                <a:gd name="connsiteY2" fmla="*/ 611809 h 611809"/>
                <a:gd name="connsiteX3" fmla="*/ 0 w 3952391"/>
                <a:gd name="connsiteY3" fmla="*/ 611809 h 611809"/>
                <a:gd name="connsiteX4" fmla="*/ 0 w 3952391"/>
                <a:gd name="connsiteY4" fmla="*/ 0 h 6118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952391" h="611809">
                  <a:moveTo>
                    <a:pt x="0" y="0"/>
                  </a:moveTo>
                  <a:lnTo>
                    <a:pt x="3952391" y="0"/>
                  </a:lnTo>
                  <a:lnTo>
                    <a:pt x="3952391" y="611809"/>
                  </a:lnTo>
                  <a:lnTo>
                    <a:pt x="0" y="611809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135128" tIns="77216" rIns="135128" bIns="77216" spcCol="1270" anchor="ctr"/>
            <a:lstStyle/>
            <a:p>
              <a:pPr algn="ctr" defTabSz="844550" eaLnBrk="1" fontAlgn="auto" hangingPunct="1">
                <a:lnSpc>
                  <a:spcPct val="150000"/>
                </a:lnSpc>
                <a:spcAft>
                  <a:spcPct val="35000"/>
                </a:spcAft>
                <a:defRPr/>
              </a:pPr>
              <a:r>
                <a:rPr lang="en-US" sz="3200" dirty="0"/>
                <a:t>Advantages</a:t>
              </a:r>
            </a:p>
          </p:txBody>
        </p:sp>
        <p:sp>
          <p:nvSpPr>
            <p:cNvPr id="12" name="Freeform 8">
              <a:extLst>
                <a:ext uri="{FF2B5EF4-FFF2-40B4-BE49-F238E27FC236}">
                  <a16:creationId xmlns:a16="http://schemas.microsoft.com/office/drawing/2014/main" id="{E283AD51-370D-4F97-826C-B1DB29936B84}"/>
                </a:ext>
              </a:extLst>
            </p:cNvPr>
            <p:cNvSpPr/>
            <p:nvPr/>
          </p:nvSpPr>
          <p:spPr>
            <a:xfrm>
              <a:off x="304860" y="2257686"/>
              <a:ext cx="4104772" cy="4892704"/>
            </a:xfrm>
            <a:custGeom>
              <a:avLst/>
              <a:gdLst>
                <a:gd name="connsiteX0" fmla="*/ 0 w 3952391"/>
                <a:gd name="connsiteY0" fmla="*/ 0 h 4172399"/>
                <a:gd name="connsiteX1" fmla="*/ 3952391 w 3952391"/>
                <a:gd name="connsiteY1" fmla="*/ 0 h 4172399"/>
                <a:gd name="connsiteX2" fmla="*/ 3952391 w 3952391"/>
                <a:gd name="connsiteY2" fmla="*/ 4172399 h 4172399"/>
                <a:gd name="connsiteX3" fmla="*/ 0 w 3952391"/>
                <a:gd name="connsiteY3" fmla="*/ 4172399 h 4172399"/>
                <a:gd name="connsiteX4" fmla="*/ 0 w 3952391"/>
                <a:gd name="connsiteY4" fmla="*/ 0 h 41723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952391" h="4172399">
                  <a:moveTo>
                    <a:pt x="0" y="0"/>
                  </a:moveTo>
                  <a:lnTo>
                    <a:pt x="3952391" y="0"/>
                  </a:lnTo>
                  <a:lnTo>
                    <a:pt x="3952391" y="4172399"/>
                  </a:lnTo>
                  <a:lnTo>
                    <a:pt x="0" y="4172399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solidFill>
                <a:schemeClr val="accent2">
                  <a:lumMod val="60000"/>
                  <a:lumOff val="40000"/>
                  <a:alpha val="90000"/>
                </a:schemeClr>
              </a:solidFill>
            </a:ln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101346" tIns="101346" rIns="135128" bIns="152019" spcCol="1270"/>
            <a:lstStyle/>
            <a:p>
              <a:pPr marL="171450" lvl="1" indent="-171450" defTabSz="844550" eaLnBrk="1" fontAlgn="auto" hangingPunct="1">
                <a:lnSpc>
                  <a:spcPct val="15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2400" dirty="0"/>
                <a:t>Selective reach (supposed to validate my DB)</a:t>
              </a:r>
            </a:p>
            <a:p>
              <a:pPr marL="171450" lvl="1" indent="-171450" defTabSz="844550" eaLnBrk="1" fontAlgn="auto" hangingPunct="1">
                <a:lnSpc>
                  <a:spcPct val="15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2400" dirty="0"/>
                <a:t>Segmentation capabilities</a:t>
              </a:r>
            </a:p>
            <a:p>
              <a:pPr marL="171450" lvl="1" indent="-171450" defTabSz="844550" eaLnBrk="1" fontAlgn="auto" hangingPunct="1">
                <a:lnSpc>
                  <a:spcPct val="15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2400" dirty="0"/>
                <a:t>Frequency </a:t>
              </a:r>
            </a:p>
            <a:p>
              <a:pPr marL="171450" lvl="1" indent="-171450" defTabSz="844550" eaLnBrk="1" fontAlgn="auto" hangingPunct="1">
                <a:lnSpc>
                  <a:spcPct val="15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2400" dirty="0"/>
                <a:t>Testing (CLTV &amp; CPO)</a:t>
              </a:r>
            </a:p>
            <a:p>
              <a:pPr marL="171450" lvl="1" indent="-171450" defTabSz="844550" eaLnBrk="1" fontAlgn="auto" hangingPunct="1">
                <a:lnSpc>
                  <a:spcPct val="15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2400" dirty="0"/>
                <a:t>Timing (when to call or send, in meeting)</a:t>
              </a:r>
            </a:p>
            <a:p>
              <a:pPr marL="171450" lvl="1" indent="-171450" defTabSz="844550" eaLnBrk="1" fontAlgn="auto" hangingPunct="1">
                <a:lnSpc>
                  <a:spcPct val="15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2400" dirty="0"/>
                <a:t>Personalization</a:t>
              </a:r>
            </a:p>
            <a:p>
              <a:pPr marL="171450" lvl="1" indent="-171450" defTabSz="844550" eaLnBrk="1" fontAlgn="auto" hangingPunct="1">
                <a:lnSpc>
                  <a:spcPct val="15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2400" dirty="0"/>
                <a:t>Costs (low)</a:t>
              </a:r>
            </a:p>
            <a:p>
              <a:pPr marL="171450" lvl="1" indent="-171450" defTabSz="844550" eaLnBrk="1" fontAlgn="auto" hangingPunct="1">
                <a:lnSpc>
                  <a:spcPct val="15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2400" dirty="0"/>
                <a:t>Measures of effectiveness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611047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658038" y="204469"/>
            <a:ext cx="651861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</a:rPr>
              <a:t>Advantages of Direct Marketing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E8709AC9-4C54-43EC-BB2A-E983F16BD2F9}"/>
              </a:ext>
            </a:extLst>
          </p:cNvPr>
          <p:cNvSpPr txBox="1">
            <a:spLocks/>
          </p:cNvSpPr>
          <p:nvPr/>
        </p:nvSpPr>
        <p:spPr bwMode="auto">
          <a:xfrm>
            <a:off x="391886" y="1147507"/>
            <a:ext cx="11440885" cy="51202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en-US" sz="2000" b="1" dirty="0"/>
              <a:t>Advantages of using direct marketing: </a:t>
            </a:r>
          </a:p>
          <a:p>
            <a:pPr marL="742950" lvl="1" indent="-28575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altLang="en-US" sz="2000" dirty="0"/>
              <a:t>Selective reach - Advertisers can reach a large number of people, while minimizing waste coverage.</a:t>
            </a:r>
          </a:p>
          <a:p>
            <a:pPr marL="742950" lvl="1" indent="-28575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altLang="en-US" sz="2000" dirty="0"/>
              <a:t>Segmentation - Purchased lists allow segmentation based on geographic area, occupation, demographics, job title, and more</a:t>
            </a:r>
          </a:p>
          <a:p>
            <a:pPr marL="742950" lvl="1" indent="-28575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altLang="en-US" sz="2000" dirty="0"/>
              <a:t>Frequency - How often the target market is exposed to the ad. Inexpensive mediums allow more frequent ad runs</a:t>
            </a:r>
          </a:p>
          <a:p>
            <a:pPr marL="742950" lvl="1" indent="-28575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altLang="en-US" sz="2000" dirty="0"/>
              <a:t>Testing - Direct marketing allows for easy testing of the effectiveness of the overall program as well as specific elements.</a:t>
            </a:r>
          </a:p>
          <a:p>
            <a:pPr marL="742950" lvl="1" indent="-28575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altLang="en-US" sz="2000" dirty="0"/>
              <a:t>Timing - Direct marketing materials can often be put together and distributed quickly, unlike other media, which require long-range planning.</a:t>
            </a:r>
          </a:p>
          <a:p>
            <a:pPr marL="742950" lvl="1" indent="-28575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altLang="en-US" sz="2000" dirty="0"/>
              <a:t>Personalization - No other advertising medium can personalize the message as well as a direct media.</a:t>
            </a:r>
          </a:p>
          <a:p>
            <a:pPr marL="742950" lvl="1" indent="-28575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altLang="en-US" sz="2000" dirty="0"/>
              <a:t>Costs - Direct marketing costs can be high, but the actual CPM may be low due to the ability to specifically target the audience and eliminate waste coverage.</a:t>
            </a:r>
          </a:p>
          <a:p>
            <a:pPr marL="742950" lvl="1" indent="-28575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altLang="en-US" sz="2000" dirty="0"/>
              <a:t>Measures of effectiveness - Feedback is often immediate and always accurate.</a:t>
            </a:r>
          </a:p>
        </p:txBody>
      </p:sp>
    </p:spTree>
    <p:extLst>
      <p:ext uri="{BB962C8B-B14F-4D97-AF65-F5344CB8AC3E}">
        <p14:creationId xmlns:p14="http://schemas.microsoft.com/office/powerpoint/2010/main" val="96546208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658038" y="204469"/>
            <a:ext cx="99098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</a:rPr>
              <a:t>Advantages and Disadvantages of Direct Marketing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24B58D95-E531-4C22-89BA-62BEE80AFEE3}"/>
              </a:ext>
            </a:extLst>
          </p:cNvPr>
          <p:cNvGrpSpPr>
            <a:grpSpLocks/>
          </p:cNvGrpSpPr>
          <p:nvPr/>
        </p:nvGrpSpPr>
        <p:grpSpPr bwMode="auto">
          <a:xfrm>
            <a:off x="2658038" y="1336667"/>
            <a:ext cx="5986799" cy="5481568"/>
            <a:chOff x="4962966" y="1570295"/>
            <a:chExt cx="4091962" cy="5012404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15" name="Freeform 9">
              <a:extLst>
                <a:ext uri="{FF2B5EF4-FFF2-40B4-BE49-F238E27FC236}">
                  <a16:creationId xmlns:a16="http://schemas.microsoft.com/office/drawing/2014/main" id="{97D666F4-B731-4BB6-BE03-A371BBBE81E9}"/>
                </a:ext>
              </a:extLst>
            </p:cNvPr>
            <p:cNvSpPr/>
            <p:nvPr/>
          </p:nvSpPr>
          <p:spPr>
            <a:xfrm>
              <a:off x="4962967" y="1570295"/>
              <a:ext cx="4091961" cy="611121"/>
            </a:xfrm>
            <a:custGeom>
              <a:avLst/>
              <a:gdLst>
                <a:gd name="connsiteX0" fmla="*/ 0 w 3952391"/>
                <a:gd name="connsiteY0" fmla="*/ 0 h 611809"/>
                <a:gd name="connsiteX1" fmla="*/ 3952391 w 3952391"/>
                <a:gd name="connsiteY1" fmla="*/ 0 h 611809"/>
                <a:gd name="connsiteX2" fmla="*/ 3952391 w 3952391"/>
                <a:gd name="connsiteY2" fmla="*/ 611809 h 611809"/>
                <a:gd name="connsiteX3" fmla="*/ 0 w 3952391"/>
                <a:gd name="connsiteY3" fmla="*/ 611809 h 611809"/>
                <a:gd name="connsiteX4" fmla="*/ 0 w 3952391"/>
                <a:gd name="connsiteY4" fmla="*/ 0 h 6118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952391" h="611809">
                  <a:moveTo>
                    <a:pt x="0" y="0"/>
                  </a:moveTo>
                  <a:lnTo>
                    <a:pt x="3952391" y="0"/>
                  </a:lnTo>
                  <a:lnTo>
                    <a:pt x="3952391" y="611809"/>
                  </a:lnTo>
                  <a:lnTo>
                    <a:pt x="0" y="611809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135128" tIns="77216" rIns="135128" bIns="77216" spcCol="1270" anchor="ctr"/>
            <a:lstStyle/>
            <a:p>
              <a:pPr algn="ctr" defTabSz="844550" eaLnBrk="1" fontAlgn="auto" hangingPunct="1">
                <a:lnSpc>
                  <a:spcPct val="150000"/>
                </a:lnSpc>
                <a:spcAft>
                  <a:spcPct val="35000"/>
                </a:spcAft>
                <a:defRPr/>
              </a:pPr>
              <a:r>
                <a:rPr lang="en-US" sz="3200" dirty="0"/>
                <a:t>Disadvantages</a:t>
              </a:r>
            </a:p>
          </p:txBody>
        </p:sp>
        <p:sp>
          <p:nvSpPr>
            <p:cNvPr id="16" name="Freeform 10">
              <a:extLst>
                <a:ext uri="{FF2B5EF4-FFF2-40B4-BE49-F238E27FC236}">
                  <a16:creationId xmlns:a16="http://schemas.microsoft.com/office/drawing/2014/main" id="{6477EEB3-E87B-4863-AD94-CEA74270565A}"/>
                </a:ext>
              </a:extLst>
            </p:cNvPr>
            <p:cNvSpPr/>
            <p:nvPr/>
          </p:nvSpPr>
          <p:spPr>
            <a:xfrm>
              <a:off x="4962966" y="2181416"/>
              <a:ext cx="4091962" cy="4401283"/>
            </a:xfrm>
            <a:custGeom>
              <a:avLst/>
              <a:gdLst>
                <a:gd name="connsiteX0" fmla="*/ 0 w 3952391"/>
                <a:gd name="connsiteY0" fmla="*/ 0 h 4172399"/>
                <a:gd name="connsiteX1" fmla="*/ 3952391 w 3952391"/>
                <a:gd name="connsiteY1" fmla="*/ 0 h 4172399"/>
                <a:gd name="connsiteX2" fmla="*/ 3952391 w 3952391"/>
                <a:gd name="connsiteY2" fmla="*/ 4172399 h 4172399"/>
                <a:gd name="connsiteX3" fmla="*/ 0 w 3952391"/>
                <a:gd name="connsiteY3" fmla="*/ 4172399 h 4172399"/>
                <a:gd name="connsiteX4" fmla="*/ 0 w 3952391"/>
                <a:gd name="connsiteY4" fmla="*/ 0 h 41723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952391" h="4172399">
                  <a:moveTo>
                    <a:pt x="0" y="0"/>
                  </a:moveTo>
                  <a:lnTo>
                    <a:pt x="3952391" y="0"/>
                  </a:lnTo>
                  <a:lnTo>
                    <a:pt x="3952391" y="4172399"/>
                  </a:lnTo>
                  <a:lnTo>
                    <a:pt x="0" y="4172399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solidFill>
                <a:schemeClr val="accent2">
                  <a:lumMod val="60000"/>
                  <a:lumOff val="40000"/>
                  <a:alpha val="90000"/>
                </a:schemeClr>
              </a:solidFill>
            </a:ln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101346" tIns="101346" rIns="135128" bIns="152019" spcCol="1270"/>
            <a:lstStyle/>
            <a:p>
              <a:pPr marL="171450" lvl="1" indent="-171450" defTabSz="844550" eaLnBrk="1" fontAlgn="auto" hangingPunct="1">
                <a:lnSpc>
                  <a:spcPct val="15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2400" dirty="0"/>
                <a:t>Image factors (Junk, inbound call for action ad &amp; outbound call ppl not in my list)</a:t>
              </a:r>
            </a:p>
            <a:p>
              <a:pPr marL="171450" lvl="1" indent="-171450" defTabSz="844550" eaLnBrk="1" fontAlgn="auto" hangingPunct="1">
                <a:lnSpc>
                  <a:spcPct val="15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2400" dirty="0"/>
                <a:t>Accuracy (misleading data, changed his no or address)</a:t>
              </a:r>
            </a:p>
            <a:p>
              <a:pPr marL="171450" lvl="1" indent="-171450" defTabSz="844550" eaLnBrk="1" fontAlgn="auto" hangingPunct="1">
                <a:lnSpc>
                  <a:spcPct val="15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2400" dirty="0"/>
                <a:t>Content support (limited mood creation)</a:t>
              </a:r>
            </a:p>
            <a:p>
              <a:pPr marL="171450" lvl="1" indent="-171450" defTabSz="844550" eaLnBrk="1" fontAlgn="auto" hangingPunct="1">
                <a:lnSpc>
                  <a:spcPct val="15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2400" dirty="0"/>
                <a:t>Rising costs (data is expensive)</a:t>
              </a:r>
            </a:p>
            <a:p>
              <a:pPr marL="171450" lvl="1" indent="-171450" defTabSz="844550" eaLnBrk="1" fontAlgn="auto" hangingPunct="1">
                <a:lnSpc>
                  <a:spcPct val="15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2400" dirty="0"/>
                <a:t>Do Not Contact lists (Block)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689315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658038" y="204469"/>
            <a:ext cx="584370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</a:rPr>
              <a:t>Disadvantages of Direct Marketing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E8709AC9-4C54-43EC-BB2A-E983F16BD2F9}"/>
              </a:ext>
            </a:extLst>
          </p:cNvPr>
          <p:cNvSpPr txBox="1">
            <a:spLocks/>
          </p:cNvSpPr>
          <p:nvPr/>
        </p:nvSpPr>
        <p:spPr bwMode="auto">
          <a:xfrm>
            <a:off x="413657" y="1236117"/>
            <a:ext cx="10896600" cy="5417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en-US" sz="2400" b="1" dirty="0"/>
              <a:t>Disadvantages of using direct marketing. </a:t>
            </a:r>
          </a:p>
          <a:p>
            <a:pPr marL="742950" lvl="1" indent="-28575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altLang="en-US" sz="2400" dirty="0"/>
              <a:t>Image factors - The mail segment of this industry is often referred to as junk mail, and junk emails fare no better. Direct-response ads on TV are often low-budget ads for lower-priced products, which contributes to the image that something less than the best products are marketed this way.</a:t>
            </a:r>
          </a:p>
          <a:p>
            <a:pPr marL="742950" lvl="1" indent="-28575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altLang="en-US" sz="2400" dirty="0"/>
              <a:t>Accuracy - Computerization has greatly improved the accuracy and currency of lists, but the cost of generating a lead can be expensive depending on the quality desired.</a:t>
            </a:r>
          </a:p>
          <a:p>
            <a:pPr marL="742950" lvl="1" indent="-28575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altLang="en-US" sz="2400" dirty="0"/>
              <a:t>Content support - Mood creation is limited to the surrounding program and/or the editorial content.</a:t>
            </a:r>
          </a:p>
          <a:p>
            <a:pPr marL="742950" lvl="1" indent="-28575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altLang="en-US" sz="2400" dirty="0"/>
              <a:t>Rising costs - As postal rates and print costs increase, direct-mail profits are directly impacted. </a:t>
            </a:r>
          </a:p>
          <a:p>
            <a:pPr marL="742950" lvl="1" indent="-28575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altLang="en-US" sz="2400" dirty="0"/>
              <a:t>Do not contact lists - Now exist for both land and cell phones, and a Do Not Contact list for junk mail is under consideration by the FTC</a:t>
            </a:r>
          </a:p>
          <a:p>
            <a:pPr marL="742950" lvl="1" indent="-28575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endParaRPr lang="en-US" altLang="en-US" sz="3200" dirty="0"/>
          </a:p>
        </p:txBody>
      </p:sp>
    </p:spTree>
    <p:extLst>
      <p:ext uri="{BB962C8B-B14F-4D97-AF65-F5344CB8AC3E}">
        <p14:creationId xmlns:p14="http://schemas.microsoft.com/office/powerpoint/2010/main" val="261673528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22470882-BCE0-44F6-A534-5DFFF94DEC22}"/>
              </a:ext>
            </a:extLst>
          </p:cNvPr>
          <p:cNvSpPr/>
          <p:nvPr/>
        </p:nvSpPr>
        <p:spPr>
          <a:xfrm>
            <a:off x="1114213" y="1626161"/>
            <a:ext cx="4529842" cy="38779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ase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</a:pPr>
            <a:r>
              <a:rPr lang="en-US" alt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Recognized the area of direct marketing as a communications tool</a:t>
            </a:r>
          </a:p>
          <a:p>
            <a:pPr marL="342900" lvl="0" indent="-342900" fontAlgn="base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</a:pPr>
            <a:r>
              <a:rPr lang="en-US" alt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Knew the strategies and tactics involved in direct marketing</a:t>
            </a:r>
          </a:p>
          <a:p>
            <a:pPr marL="342900" lvl="0" indent="-342900" fontAlgn="base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</a:pPr>
            <a:r>
              <a:rPr lang="en-US" alt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Demonstrated the use of direct-marketing media</a:t>
            </a:r>
          </a:p>
          <a:p>
            <a:pPr marL="342900" lvl="0" indent="-342900" fontAlgn="base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</a:pPr>
            <a:r>
              <a:rPr lang="en-US" alt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Determined the scope and effectiveness of direct marketing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F15A97F5-0797-6375-78FB-3056A87FCFF1}"/>
              </a:ext>
            </a:extLst>
          </p:cNvPr>
          <p:cNvSpPr/>
          <p:nvPr/>
        </p:nvSpPr>
        <p:spPr>
          <a:xfrm>
            <a:off x="5811094" y="4628952"/>
            <a:ext cx="959819" cy="498219"/>
          </a:xfrm>
          <a:prstGeom prst="roundRect">
            <a:avLst>
              <a:gd name="adj" fmla="val 0"/>
            </a:avLst>
          </a:prstGeom>
          <a:solidFill>
            <a:srgbClr val="29C7FF"/>
          </a:solidFill>
          <a:ln>
            <a:solidFill>
              <a:srgbClr val="29C7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</a:p>
        </p:txBody>
      </p:sp>
    </p:spTree>
    <p:extLst>
      <p:ext uri="{BB962C8B-B14F-4D97-AF65-F5344CB8AC3E}">
        <p14:creationId xmlns:p14="http://schemas.microsoft.com/office/powerpoint/2010/main" val="4164365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6e64d47f71d2a9ba87fe3cd7a346a88d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daa90b9493292b7dd7fda0f2404ecac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3:SharedWithUsers" minOccurs="0"/>
                <xsd:element ref="ns3:SharedWithDetails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fbce9ccb-a055-48b1-a76c-139ecd114ee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C29411EF-FD35-424A-9F69-A5580481BA60}"/>
</file>

<file path=customXml/itemProps2.xml><?xml version="1.0" encoding="utf-8"?>
<ds:datastoreItem xmlns:ds="http://schemas.openxmlformats.org/officeDocument/2006/customXml" ds:itemID="{BB745FCC-F799-42ED-8361-0AF6E8131148}"/>
</file>

<file path=customXml/itemProps3.xml><?xml version="1.0" encoding="utf-8"?>
<ds:datastoreItem xmlns:ds="http://schemas.openxmlformats.org/officeDocument/2006/customXml" ds:itemID="{ECF5729B-9279-48F7-A70D-D769C498456D}"/>
</file>

<file path=docProps/app.xml><?xml version="1.0" encoding="utf-8"?>
<Properties xmlns="http://schemas.openxmlformats.org/officeDocument/2006/extended-properties" xmlns:vt="http://schemas.openxmlformats.org/officeDocument/2006/docPropsVTypes">
  <TotalTime>4221</TotalTime>
  <Words>1803</Words>
  <Application>Microsoft Office PowerPoint</Application>
  <PresentationFormat>Widescreen</PresentationFormat>
  <Paragraphs>210</Paragraphs>
  <Slides>40</Slides>
  <Notes>33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7" baseType="lpstr">
      <vt:lpstr>Arial</vt:lpstr>
      <vt:lpstr>Calibri</vt:lpstr>
      <vt:lpstr>Calibri Light</vt:lpstr>
      <vt:lpstr>Tajawal Medium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Perihan Salah</cp:lastModifiedBy>
  <cp:revision>267</cp:revision>
  <dcterms:created xsi:type="dcterms:W3CDTF">2023-04-29T09:08:23Z</dcterms:created>
  <dcterms:modified xsi:type="dcterms:W3CDTF">2025-07-05T21:22:58Z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