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543" r:id="rId2"/>
    <p:sldId id="549" r:id="rId3"/>
    <p:sldId id="550" r:id="rId4"/>
    <p:sldId id="555" r:id="rId5"/>
    <p:sldId id="547" r:id="rId6"/>
    <p:sldId id="554" r:id="rId7"/>
    <p:sldId id="551" r:id="rId8"/>
    <p:sldId id="552" r:id="rId9"/>
    <p:sldId id="556" r:id="rId10"/>
    <p:sldId id="557" r:id="rId11"/>
    <p:sldId id="558" r:id="rId12"/>
    <p:sldId id="559" r:id="rId13"/>
    <p:sldId id="560" r:id="rId14"/>
    <p:sldId id="561" r:id="rId15"/>
    <p:sldId id="562" r:id="rId16"/>
    <p:sldId id="563" r:id="rId17"/>
    <p:sldId id="564" r:id="rId18"/>
    <p:sldId id="565" r:id="rId19"/>
    <p:sldId id="566" r:id="rId20"/>
    <p:sldId id="567" r:id="rId21"/>
    <p:sldId id="568" r:id="rId22"/>
    <p:sldId id="569" r:id="rId23"/>
    <p:sldId id="572" r:id="rId24"/>
    <p:sldId id="570" r:id="rId25"/>
    <p:sldId id="571" r:id="rId26"/>
    <p:sldId id="573" r:id="rId27"/>
    <p:sldId id="574" r:id="rId28"/>
    <p:sldId id="575" r:id="rId29"/>
    <p:sldId id="576" r:id="rId30"/>
    <p:sldId id="577" r:id="rId31"/>
    <p:sldId id="578" r:id="rId32"/>
    <p:sldId id="579" r:id="rId33"/>
    <p:sldId id="580" r:id="rId34"/>
    <p:sldId id="581" r:id="rId35"/>
    <p:sldId id="582" r:id="rId36"/>
    <p:sldId id="583" r:id="rId37"/>
    <p:sldId id="584" r:id="rId38"/>
    <p:sldId id="585" r:id="rId39"/>
    <p:sldId id="586" r:id="rId40"/>
    <p:sldId id="587" r:id="rId41"/>
    <p:sldId id="588" r:id="rId42"/>
    <p:sldId id="589" r:id="rId43"/>
    <p:sldId id="590" r:id="rId44"/>
    <p:sldId id="591" r:id="rId45"/>
    <p:sldId id="592" r:id="rId46"/>
    <p:sldId id="593" r:id="rId47"/>
    <p:sldId id="594" r:id="rId48"/>
    <p:sldId id="595" r:id="rId49"/>
    <p:sldId id="59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9"/>
            <p14:sldId id="550"/>
            <p14:sldId id="555"/>
            <p14:sldId id="547"/>
            <p14:sldId id="554"/>
            <p14:sldId id="551"/>
            <p14:sldId id="552"/>
            <p14:sldId id="556"/>
            <p14:sldId id="557"/>
            <p14:sldId id="558"/>
            <p14:sldId id="559"/>
            <p14:sldId id="560"/>
            <p14:sldId id="561"/>
            <p14:sldId id="562"/>
            <p14:sldId id="563"/>
            <p14:sldId id="564"/>
            <p14:sldId id="565"/>
            <p14:sldId id="566"/>
            <p14:sldId id="567"/>
            <p14:sldId id="568"/>
            <p14:sldId id="569"/>
            <p14:sldId id="572"/>
            <p14:sldId id="570"/>
            <p14:sldId id="571"/>
            <p14:sldId id="573"/>
            <p14:sldId id="574"/>
            <p14:sldId id="575"/>
            <p14:sldId id="576"/>
            <p14:sldId id="577"/>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6"/>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FAC748"/>
    <a:srgbClr val="000000"/>
    <a:srgbClr val="669BBC"/>
    <a:srgbClr val="8E5A6D"/>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636"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0F7F36-B18A-4893-80CB-C5DA1C692E45}"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A675FDC-F7D7-4A51-9C47-FD9CCCAB512F}">
      <dgm:prSet custT="1"/>
      <dgm:spPr/>
      <dgm:t>
        <a:bodyPr anchor="ctr"/>
        <a:lstStyle/>
        <a:p>
          <a:r>
            <a:rPr lang="en-US" altLang="ar-JO" sz="1800" dirty="0" smtClean="0"/>
            <a:t>Explain the benefits of an effective business plan. </a:t>
          </a:r>
        </a:p>
        <a:p>
          <a:pPr algn="r" rtl="1"/>
          <a:r>
            <a:rPr lang="ar-EG" altLang="ar-JO" sz="1800" dirty="0" smtClean="0"/>
            <a:t>اشرح فوائد خطة العمل الفعالة.</a:t>
          </a:r>
        </a:p>
      </dgm:t>
    </dgm:pt>
    <dgm:pt modelId="{78389A05-8CBE-4576-BFD1-4E13989DAB82}" type="parTrans" cxnId="{07911A54-F251-4A7A-826A-266808DCDE4A}">
      <dgm:prSet/>
      <dgm:spPr/>
      <dgm:t>
        <a:bodyPr/>
        <a:lstStyle/>
        <a:p>
          <a:endParaRPr lang="en-US"/>
        </a:p>
      </dgm:t>
    </dgm:pt>
    <dgm:pt modelId="{65CB1FED-A658-401D-8B8F-8AA7F15E30D1}" type="sibTrans" cxnId="{07911A54-F251-4A7A-826A-266808DCDE4A}">
      <dgm:prSet phldrT="1" phldr="0"/>
      <dgm:spPr/>
      <dgm:t>
        <a:bodyPr/>
        <a:lstStyle/>
        <a:p>
          <a:r>
            <a:rPr lang="en-US"/>
            <a:t>1</a:t>
          </a:r>
          <a:endParaRPr lang="en-US" dirty="0"/>
        </a:p>
      </dgm:t>
    </dgm:pt>
    <dgm:pt modelId="{03D8464B-EE91-45D1-8108-CFD221802C51}">
      <dgm:prSet custT="1"/>
      <dgm:spPr/>
      <dgm:t>
        <a:bodyPr/>
        <a:lstStyle/>
        <a:p>
          <a:r>
            <a:rPr lang="en-US" altLang="ar-JO" sz="1800" dirty="0" smtClean="0"/>
            <a:t>Describe the elements of a solid business plan. </a:t>
          </a:r>
        </a:p>
        <a:p>
          <a:pPr algn="r"/>
          <a:r>
            <a:rPr lang="ar-EG" altLang="ar-JO" sz="1800" dirty="0" smtClean="0"/>
            <a:t>وصف عناصر خطة عمل القوية.</a:t>
          </a:r>
        </a:p>
      </dgm:t>
    </dgm:pt>
    <dgm:pt modelId="{DF84FA57-6BBC-47BC-B60F-AC942C4F1C1F}" type="parTrans" cxnId="{DDFC34AC-E9BF-41D0-A0A2-2F4FF525D54E}">
      <dgm:prSet/>
      <dgm:spPr/>
      <dgm:t>
        <a:bodyPr/>
        <a:lstStyle/>
        <a:p>
          <a:endParaRPr lang="en-US"/>
        </a:p>
      </dgm:t>
    </dgm:pt>
    <dgm:pt modelId="{925DDE64-517E-4A88-9D48-66601E5EB3D1}" type="sibTrans" cxnId="{DDFC34AC-E9BF-41D0-A0A2-2F4FF525D54E}">
      <dgm:prSet phldrT="2" phldr="0"/>
      <dgm:spPr/>
      <dgm:t>
        <a:bodyPr/>
        <a:lstStyle/>
        <a:p>
          <a:r>
            <a:rPr lang="en-US"/>
            <a:t>2</a:t>
          </a:r>
          <a:endParaRPr lang="en-US" dirty="0"/>
        </a:p>
      </dgm:t>
    </dgm:pt>
    <dgm:pt modelId="{0670114E-E8AB-4C3D-A011-809086E41819}">
      <dgm:prSet custT="1"/>
      <dgm:spPr/>
      <dgm:t>
        <a:bodyPr anchor="ctr"/>
        <a:lstStyle/>
        <a:p>
          <a:r>
            <a:rPr lang="en-US" altLang="ar-JO" sz="1600" dirty="0" smtClean="0"/>
            <a:t>Explain the “five Cs of credit” and why they are important to potential lenders and investors reviewing business plans. </a:t>
          </a:r>
        </a:p>
        <a:p>
          <a:pPr algn="justLow" rtl="1"/>
          <a:r>
            <a:rPr lang="ar-EG" altLang="ar-JO" sz="1600" dirty="0" smtClean="0"/>
            <a:t>شرح "الشروط الخمسة للائتمان" ولماذا هي مهمة للمقرضين والمستثمرين المحتملين الذين يراجعون خطط العمل.</a:t>
          </a:r>
        </a:p>
      </dgm:t>
    </dgm:pt>
    <dgm:pt modelId="{68CD7A23-0F8E-461B-AD12-7BF514998284}" type="parTrans" cxnId="{450D2EBA-33E5-4D56-9DA4-3A3F6B625900}">
      <dgm:prSet/>
      <dgm:spPr/>
      <dgm:t>
        <a:bodyPr/>
        <a:lstStyle/>
        <a:p>
          <a:endParaRPr lang="en-US"/>
        </a:p>
      </dgm:t>
    </dgm:pt>
    <dgm:pt modelId="{21190FA2-DBA5-403B-A6E6-C79A0DFB7A89}" type="sibTrans" cxnId="{450D2EBA-33E5-4D56-9DA4-3A3F6B625900}">
      <dgm:prSet phldrT="3" phldr="0"/>
      <dgm:spPr/>
      <dgm:t>
        <a:bodyPr/>
        <a:lstStyle/>
        <a:p>
          <a:r>
            <a:rPr lang="en-US" dirty="0"/>
            <a:t>3</a:t>
          </a:r>
        </a:p>
      </dgm:t>
    </dgm:pt>
    <dgm:pt modelId="{0E07BDCE-9E5C-43E2-8127-F10E8A5AE5F6}">
      <dgm:prSet custT="1"/>
      <dgm:spPr/>
      <dgm:t>
        <a:bodyPr anchor="ctr"/>
        <a:lstStyle/>
        <a:p>
          <a:r>
            <a:rPr lang="en-US" altLang="ar-JO" sz="1800" dirty="0" smtClean="0"/>
            <a:t>Understand the keys to making an effective business plan presentation. .</a:t>
          </a:r>
        </a:p>
        <a:p>
          <a:pPr algn="r"/>
          <a:r>
            <a:rPr lang="en-US" altLang="ar-JO" sz="1800" dirty="0" smtClean="0"/>
            <a:t> </a:t>
          </a:r>
          <a:r>
            <a:rPr lang="ar-EG" altLang="ar-JO" sz="1800" dirty="0" smtClean="0"/>
            <a:t>فهم مفاتيح تقديم عرض تقديمي فعال لخطة العمل. </a:t>
          </a:r>
        </a:p>
      </dgm:t>
    </dgm:pt>
    <dgm:pt modelId="{9698D636-21CC-45E6-B9B1-322F3FB1D193}" type="parTrans" cxnId="{CC326BFB-B716-4326-9B58-8F6D1FFC4B92}">
      <dgm:prSet/>
      <dgm:spPr/>
      <dgm:t>
        <a:bodyPr/>
        <a:lstStyle/>
        <a:p>
          <a:endParaRPr lang="en-US"/>
        </a:p>
      </dgm:t>
    </dgm:pt>
    <dgm:pt modelId="{E54D286C-286C-4E12-B890-0DFFD0862FA4}" type="sibTrans" cxnId="{CC326BFB-B716-4326-9B58-8F6D1FFC4B92}">
      <dgm:prSet phldrT="4" phldr="0"/>
      <dgm:spPr/>
      <dgm:t>
        <a:bodyPr/>
        <a:lstStyle/>
        <a:p>
          <a:r>
            <a:rPr lang="en-US"/>
            <a:t>4</a:t>
          </a:r>
          <a:endParaRPr lang="en-US" dirty="0"/>
        </a:p>
      </dgm:t>
    </dgm:pt>
    <dgm:pt modelId="{165E1ADF-ECB7-D84D-B176-674A062F5620}" type="pres">
      <dgm:prSet presAssocID="{4D0F7F36-B18A-4893-80CB-C5DA1C692E45}" presName="Name0" presStyleCnt="0">
        <dgm:presLayoutVars>
          <dgm:animLvl val="lvl"/>
          <dgm:resizeHandles val="exact"/>
        </dgm:presLayoutVars>
      </dgm:prSet>
      <dgm:spPr/>
      <dgm:t>
        <a:bodyPr/>
        <a:lstStyle/>
        <a:p>
          <a:pPr rtl="1"/>
          <a:endParaRPr lang="ar-EG"/>
        </a:p>
      </dgm:t>
    </dgm:pt>
    <dgm:pt modelId="{03771D70-288C-7941-B468-7F78B6F6028C}" type="pres">
      <dgm:prSet presAssocID="{DA675FDC-F7D7-4A51-9C47-FD9CCCAB512F}" presName="compositeNode" presStyleCnt="0">
        <dgm:presLayoutVars>
          <dgm:bulletEnabled val="1"/>
        </dgm:presLayoutVars>
      </dgm:prSet>
      <dgm:spPr/>
    </dgm:pt>
    <dgm:pt modelId="{38DB463E-CDCA-9F42-874A-116356B9E14A}" type="pres">
      <dgm:prSet presAssocID="{DA675FDC-F7D7-4A51-9C47-FD9CCCAB512F}" presName="bgRect" presStyleLbl="bgAccFollowNode1" presStyleIdx="0" presStyleCnt="4"/>
      <dgm:spPr/>
      <dgm:t>
        <a:bodyPr/>
        <a:lstStyle/>
        <a:p>
          <a:pPr rtl="1"/>
          <a:endParaRPr lang="ar-EG"/>
        </a:p>
      </dgm:t>
    </dgm:pt>
    <dgm:pt modelId="{9375364D-3525-7A4A-AF47-DE85CB4751A5}" type="pres">
      <dgm:prSet presAssocID="{65CB1FED-A658-401D-8B8F-8AA7F15E30D1}" presName="sibTransNodeCircle" presStyleLbl="alignNode1" presStyleIdx="0" presStyleCnt="8" custLinFactNeighborY="-25320">
        <dgm:presLayoutVars>
          <dgm:chMax val="0"/>
          <dgm:bulletEnabled/>
        </dgm:presLayoutVars>
      </dgm:prSet>
      <dgm:spPr/>
      <dgm:t>
        <a:bodyPr/>
        <a:lstStyle/>
        <a:p>
          <a:pPr rtl="1"/>
          <a:endParaRPr lang="ar-EG"/>
        </a:p>
      </dgm:t>
    </dgm:pt>
    <dgm:pt modelId="{7A97EFE9-4922-9040-B03A-666DE024012F}" type="pres">
      <dgm:prSet presAssocID="{DA675FDC-F7D7-4A51-9C47-FD9CCCAB512F}" presName="bottomLine" presStyleLbl="alignNode1" presStyleIdx="1" presStyleCnt="8">
        <dgm:presLayoutVars/>
      </dgm:prSet>
      <dgm:spPr/>
    </dgm:pt>
    <dgm:pt modelId="{C68D3687-2372-554D-89E1-99B46DE8A4F2}" type="pres">
      <dgm:prSet presAssocID="{DA675FDC-F7D7-4A51-9C47-FD9CCCAB512F}" presName="nodeText" presStyleLbl="bgAccFollowNode1" presStyleIdx="0" presStyleCnt="4">
        <dgm:presLayoutVars>
          <dgm:bulletEnabled val="1"/>
        </dgm:presLayoutVars>
      </dgm:prSet>
      <dgm:spPr/>
      <dgm:t>
        <a:bodyPr/>
        <a:lstStyle/>
        <a:p>
          <a:pPr rtl="1"/>
          <a:endParaRPr lang="ar-EG"/>
        </a:p>
      </dgm:t>
    </dgm:pt>
    <dgm:pt modelId="{A4C924EA-CDB8-5D42-9515-A9B310554A9C}" type="pres">
      <dgm:prSet presAssocID="{65CB1FED-A658-401D-8B8F-8AA7F15E30D1}" presName="sibTrans" presStyleCnt="0"/>
      <dgm:spPr/>
    </dgm:pt>
    <dgm:pt modelId="{C669F9D0-5865-4EF7-99C1-220804EE40ED}" type="pres">
      <dgm:prSet presAssocID="{03D8464B-EE91-45D1-8108-CFD221802C51}" presName="compositeNode" presStyleCnt="0">
        <dgm:presLayoutVars>
          <dgm:bulletEnabled val="1"/>
        </dgm:presLayoutVars>
      </dgm:prSet>
      <dgm:spPr/>
    </dgm:pt>
    <dgm:pt modelId="{1806C5AD-0554-4F97-9596-13D3E706C7C9}" type="pres">
      <dgm:prSet presAssocID="{03D8464B-EE91-45D1-8108-CFD221802C51}" presName="bgRect" presStyleLbl="bgAccFollowNode1" presStyleIdx="1" presStyleCnt="4"/>
      <dgm:spPr/>
      <dgm:t>
        <a:bodyPr/>
        <a:lstStyle/>
        <a:p>
          <a:pPr rtl="1"/>
          <a:endParaRPr lang="ar-EG"/>
        </a:p>
      </dgm:t>
    </dgm:pt>
    <dgm:pt modelId="{A17B80D2-70C6-4C58-B975-BA449A9D21C4}" type="pres">
      <dgm:prSet presAssocID="{925DDE64-517E-4A88-9D48-66601E5EB3D1}" presName="sibTransNodeCircle" presStyleLbl="alignNode1" presStyleIdx="2" presStyleCnt="8" custLinFactNeighborY="-25320">
        <dgm:presLayoutVars>
          <dgm:chMax val="0"/>
          <dgm:bulletEnabled/>
        </dgm:presLayoutVars>
      </dgm:prSet>
      <dgm:spPr/>
      <dgm:t>
        <a:bodyPr/>
        <a:lstStyle/>
        <a:p>
          <a:pPr rtl="1"/>
          <a:endParaRPr lang="ar-EG"/>
        </a:p>
      </dgm:t>
    </dgm:pt>
    <dgm:pt modelId="{A1726D2C-2513-4117-AEEB-1F8269BC03FB}" type="pres">
      <dgm:prSet presAssocID="{03D8464B-EE91-45D1-8108-CFD221802C51}" presName="bottomLine" presStyleLbl="alignNode1" presStyleIdx="3" presStyleCnt="8">
        <dgm:presLayoutVars/>
      </dgm:prSet>
      <dgm:spPr/>
    </dgm:pt>
    <dgm:pt modelId="{94C6712B-17E7-418C-9C4B-F53AD0B1C2E2}" type="pres">
      <dgm:prSet presAssocID="{03D8464B-EE91-45D1-8108-CFD221802C51}" presName="nodeText" presStyleLbl="bgAccFollowNode1" presStyleIdx="1" presStyleCnt="4">
        <dgm:presLayoutVars>
          <dgm:bulletEnabled val="1"/>
        </dgm:presLayoutVars>
      </dgm:prSet>
      <dgm:spPr/>
      <dgm:t>
        <a:bodyPr/>
        <a:lstStyle/>
        <a:p>
          <a:pPr rtl="1"/>
          <a:endParaRPr lang="ar-EG"/>
        </a:p>
      </dgm:t>
    </dgm:pt>
    <dgm:pt modelId="{2AD9AAE2-1F9B-4C65-8700-E2F78C723385}" type="pres">
      <dgm:prSet presAssocID="{925DDE64-517E-4A88-9D48-66601E5EB3D1}" presName="sibTrans" presStyleCnt="0"/>
      <dgm:spPr/>
    </dgm:pt>
    <dgm:pt modelId="{CBEC1152-3F9B-4F5A-BEA2-58E80C2A8EEB}" type="pres">
      <dgm:prSet presAssocID="{0670114E-E8AB-4C3D-A011-809086E41819}" presName="compositeNode" presStyleCnt="0">
        <dgm:presLayoutVars>
          <dgm:bulletEnabled val="1"/>
        </dgm:presLayoutVars>
      </dgm:prSet>
      <dgm:spPr/>
    </dgm:pt>
    <dgm:pt modelId="{58B8D290-AE7A-4240-ABCB-9E13B496A298}" type="pres">
      <dgm:prSet presAssocID="{0670114E-E8AB-4C3D-A011-809086E41819}" presName="bgRect" presStyleLbl="bgAccFollowNode1" presStyleIdx="2" presStyleCnt="4"/>
      <dgm:spPr/>
      <dgm:t>
        <a:bodyPr/>
        <a:lstStyle/>
        <a:p>
          <a:pPr rtl="1"/>
          <a:endParaRPr lang="ar-EG"/>
        </a:p>
      </dgm:t>
    </dgm:pt>
    <dgm:pt modelId="{7D719B6E-74F0-41ED-842C-10C0BE328B6A}" type="pres">
      <dgm:prSet presAssocID="{21190FA2-DBA5-403B-A6E6-C79A0DFB7A89}" presName="sibTransNodeCircle" presStyleLbl="alignNode1" presStyleIdx="4" presStyleCnt="8" custLinFactNeighborY="-25320">
        <dgm:presLayoutVars>
          <dgm:chMax val="0"/>
          <dgm:bulletEnabled/>
        </dgm:presLayoutVars>
      </dgm:prSet>
      <dgm:spPr/>
      <dgm:t>
        <a:bodyPr/>
        <a:lstStyle/>
        <a:p>
          <a:pPr rtl="1"/>
          <a:endParaRPr lang="ar-EG"/>
        </a:p>
      </dgm:t>
    </dgm:pt>
    <dgm:pt modelId="{40E8C143-8476-48C7-A905-80A2A3CA7A17}" type="pres">
      <dgm:prSet presAssocID="{0670114E-E8AB-4C3D-A011-809086E41819}" presName="bottomLine" presStyleLbl="alignNode1" presStyleIdx="5" presStyleCnt="8">
        <dgm:presLayoutVars/>
      </dgm:prSet>
      <dgm:spPr/>
    </dgm:pt>
    <dgm:pt modelId="{6EFF267B-D107-4460-8690-A42A0C8FB49B}" type="pres">
      <dgm:prSet presAssocID="{0670114E-E8AB-4C3D-A011-809086E41819}" presName="nodeText" presStyleLbl="bgAccFollowNode1" presStyleIdx="2" presStyleCnt="4">
        <dgm:presLayoutVars>
          <dgm:bulletEnabled val="1"/>
        </dgm:presLayoutVars>
      </dgm:prSet>
      <dgm:spPr/>
      <dgm:t>
        <a:bodyPr/>
        <a:lstStyle/>
        <a:p>
          <a:pPr rtl="1"/>
          <a:endParaRPr lang="ar-EG"/>
        </a:p>
      </dgm:t>
    </dgm:pt>
    <dgm:pt modelId="{9512AB60-DB27-492F-95D2-2F542A20436F}" type="pres">
      <dgm:prSet presAssocID="{21190FA2-DBA5-403B-A6E6-C79A0DFB7A89}" presName="sibTrans" presStyleCnt="0"/>
      <dgm:spPr/>
    </dgm:pt>
    <dgm:pt modelId="{48FC8BF9-D3D0-484C-BBFB-D6FE79E9B1EC}" type="pres">
      <dgm:prSet presAssocID="{0E07BDCE-9E5C-43E2-8127-F10E8A5AE5F6}" presName="compositeNode" presStyleCnt="0">
        <dgm:presLayoutVars>
          <dgm:bulletEnabled val="1"/>
        </dgm:presLayoutVars>
      </dgm:prSet>
      <dgm:spPr/>
    </dgm:pt>
    <dgm:pt modelId="{81C3699B-946E-4DDF-ADDC-FDC990B1E384}" type="pres">
      <dgm:prSet presAssocID="{0E07BDCE-9E5C-43E2-8127-F10E8A5AE5F6}" presName="bgRect" presStyleLbl="bgAccFollowNode1" presStyleIdx="3" presStyleCnt="4"/>
      <dgm:spPr/>
      <dgm:t>
        <a:bodyPr/>
        <a:lstStyle/>
        <a:p>
          <a:pPr rtl="1"/>
          <a:endParaRPr lang="ar-EG"/>
        </a:p>
      </dgm:t>
    </dgm:pt>
    <dgm:pt modelId="{23B95B25-526D-4B25-9FEE-C2A5E7D72194}" type="pres">
      <dgm:prSet presAssocID="{E54D286C-286C-4E12-B890-0DFFD0862FA4}" presName="sibTransNodeCircle" presStyleLbl="alignNode1" presStyleIdx="6" presStyleCnt="8" custLinFactNeighborY="-25320">
        <dgm:presLayoutVars>
          <dgm:chMax val="0"/>
          <dgm:bulletEnabled/>
        </dgm:presLayoutVars>
      </dgm:prSet>
      <dgm:spPr/>
      <dgm:t>
        <a:bodyPr/>
        <a:lstStyle/>
        <a:p>
          <a:pPr rtl="1"/>
          <a:endParaRPr lang="ar-EG"/>
        </a:p>
      </dgm:t>
    </dgm:pt>
    <dgm:pt modelId="{3D5962F9-514A-4650-94AD-27E77DF7049A}" type="pres">
      <dgm:prSet presAssocID="{0E07BDCE-9E5C-43E2-8127-F10E8A5AE5F6}" presName="bottomLine" presStyleLbl="alignNode1" presStyleIdx="7" presStyleCnt="8">
        <dgm:presLayoutVars/>
      </dgm:prSet>
      <dgm:spPr/>
    </dgm:pt>
    <dgm:pt modelId="{0A8C96B3-FFE6-4FC5-AEF0-91C2D72FBEF6}" type="pres">
      <dgm:prSet presAssocID="{0E07BDCE-9E5C-43E2-8127-F10E8A5AE5F6}" presName="nodeText" presStyleLbl="bgAccFollowNode1" presStyleIdx="3" presStyleCnt="4">
        <dgm:presLayoutVars>
          <dgm:bulletEnabled val="1"/>
        </dgm:presLayoutVars>
      </dgm:prSet>
      <dgm:spPr/>
      <dgm:t>
        <a:bodyPr/>
        <a:lstStyle/>
        <a:p>
          <a:pPr rtl="1"/>
          <a:endParaRPr lang="ar-EG"/>
        </a:p>
      </dgm:t>
    </dgm:pt>
  </dgm:ptLst>
  <dgm:cxnLst>
    <dgm:cxn modelId="{F10CC20E-A892-4CBA-B9A6-8D8D1A58B789}" type="presOf" srcId="{DA675FDC-F7D7-4A51-9C47-FD9CCCAB512F}" destId="{C68D3687-2372-554D-89E1-99B46DE8A4F2}" srcOrd="1" destOrd="0" presId="urn:microsoft.com/office/officeart/2016/7/layout/BasicLinearProcessNumbered"/>
    <dgm:cxn modelId="{377EE1B6-8D7E-4FD4-894C-F7EB7BED6CFE}" type="presOf" srcId="{0E07BDCE-9E5C-43E2-8127-F10E8A5AE5F6}" destId="{81C3699B-946E-4DDF-ADDC-FDC990B1E384}" srcOrd="0" destOrd="0" presId="urn:microsoft.com/office/officeart/2016/7/layout/BasicLinearProcessNumbered"/>
    <dgm:cxn modelId="{CC326BFB-B716-4326-9B58-8F6D1FFC4B92}" srcId="{4D0F7F36-B18A-4893-80CB-C5DA1C692E45}" destId="{0E07BDCE-9E5C-43E2-8127-F10E8A5AE5F6}" srcOrd="3" destOrd="0" parTransId="{9698D636-21CC-45E6-B9B1-322F3FB1D193}" sibTransId="{E54D286C-286C-4E12-B890-0DFFD0862FA4}"/>
    <dgm:cxn modelId="{DDFC34AC-E9BF-41D0-A0A2-2F4FF525D54E}" srcId="{4D0F7F36-B18A-4893-80CB-C5DA1C692E45}" destId="{03D8464B-EE91-45D1-8108-CFD221802C51}" srcOrd="1" destOrd="0" parTransId="{DF84FA57-6BBC-47BC-B60F-AC942C4F1C1F}" sibTransId="{925DDE64-517E-4A88-9D48-66601E5EB3D1}"/>
    <dgm:cxn modelId="{BE20DB01-59F6-4AD5-A77C-447EDA940BA4}" type="presOf" srcId="{03D8464B-EE91-45D1-8108-CFD221802C51}" destId="{94C6712B-17E7-418C-9C4B-F53AD0B1C2E2}" srcOrd="1" destOrd="0" presId="urn:microsoft.com/office/officeart/2016/7/layout/BasicLinearProcessNumbered"/>
    <dgm:cxn modelId="{00A7BA6D-89CA-4D48-8CE3-40105004892B}" type="presOf" srcId="{DA675FDC-F7D7-4A51-9C47-FD9CCCAB512F}" destId="{38DB463E-CDCA-9F42-874A-116356B9E14A}" srcOrd="0" destOrd="0" presId="urn:microsoft.com/office/officeart/2016/7/layout/BasicLinearProcessNumbered"/>
    <dgm:cxn modelId="{EBF96FFC-9FB3-469A-9AD8-BBA049B4387B}" type="presOf" srcId="{4D0F7F36-B18A-4893-80CB-C5DA1C692E45}" destId="{165E1ADF-ECB7-D84D-B176-674A062F5620}" srcOrd="0" destOrd="0" presId="urn:microsoft.com/office/officeart/2016/7/layout/BasicLinearProcessNumbered"/>
    <dgm:cxn modelId="{450D2EBA-33E5-4D56-9DA4-3A3F6B625900}" srcId="{4D0F7F36-B18A-4893-80CB-C5DA1C692E45}" destId="{0670114E-E8AB-4C3D-A011-809086E41819}" srcOrd="2" destOrd="0" parTransId="{68CD7A23-0F8E-461B-AD12-7BF514998284}" sibTransId="{21190FA2-DBA5-403B-A6E6-C79A0DFB7A89}"/>
    <dgm:cxn modelId="{05449059-ABE5-4605-8045-22507E61A126}" type="presOf" srcId="{E54D286C-286C-4E12-B890-0DFFD0862FA4}" destId="{23B95B25-526D-4B25-9FEE-C2A5E7D72194}" srcOrd="0" destOrd="0" presId="urn:microsoft.com/office/officeart/2016/7/layout/BasicLinearProcessNumbered"/>
    <dgm:cxn modelId="{1D570F4C-A408-4D4A-A8C5-516933AC474F}" type="presOf" srcId="{21190FA2-DBA5-403B-A6E6-C79A0DFB7A89}" destId="{7D719B6E-74F0-41ED-842C-10C0BE328B6A}" srcOrd="0" destOrd="0" presId="urn:microsoft.com/office/officeart/2016/7/layout/BasicLinearProcessNumbered"/>
    <dgm:cxn modelId="{13CF4CA1-AFC3-4F9D-9518-DBC3268B3D00}" type="presOf" srcId="{925DDE64-517E-4A88-9D48-66601E5EB3D1}" destId="{A17B80D2-70C6-4C58-B975-BA449A9D21C4}" srcOrd="0" destOrd="0" presId="urn:microsoft.com/office/officeart/2016/7/layout/BasicLinearProcessNumbered"/>
    <dgm:cxn modelId="{65A2C9BC-DA6F-4CC0-B860-D5B422D4C6E3}" type="presOf" srcId="{65CB1FED-A658-401D-8B8F-8AA7F15E30D1}" destId="{9375364D-3525-7A4A-AF47-DE85CB4751A5}" srcOrd="0" destOrd="0" presId="urn:microsoft.com/office/officeart/2016/7/layout/BasicLinearProcessNumbered"/>
    <dgm:cxn modelId="{07911A54-F251-4A7A-826A-266808DCDE4A}" srcId="{4D0F7F36-B18A-4893-80CB-C5DA1C692E45}" destId="{DA675FDC-F7D7-4A51-9C47-FD9CCCAB512F}" srcOrd="0" destOrd="0" parTransId="{78389A05-8CBE-4576-BFD1-4E13989DAB82}" sibTransId="{65CB1FED-A658-401D-8B8F-8AA7F15E30D1}"/>
    <dgm:cxn modelId="{8AE526AA-9B55-4645-8F93-329B3DD05CE9}" type="presOf" srcId="{03D8464B-EE91-45D1-8108-CFD221802C51}" destId="{1806C5AD-0554-4F97-9596-13D3E706C7C9}" srcOrd="0" destOrd="0" presId="urn:microsoft.com/office/officeart/2016/7/layout/BasicLinearProcessNumbered"/>
    <dgm:cxn modelId="{15C40799-EA64-49C7-8E4B-196BCF3F95DE}" type="presOf" srcId="{0670114E-E8AB-4C3D-A011-809086E41819}" destId="{58B8D290-AE7A-4240-ABCB-9E13B496A298}" srcOrd="0" destOrd="0" presId="urn:microsoft.com/office/officeart/2016/7/layout/BasicLinearProcessNumbered"/>
    <dgm:cxn modelId="{7353584E-5D6A-4A8C-A8E4-189DE9185EF7}" type="presOf" srcId="{0E07BDCE-9E5C-43E2-8127-F10E8A5AE5F6}" destId="{0A8C96B3-FFE6-4FC5-AEF0-91C2D72FBEF6}" srcOrd="1" destOrd="0" presId="urn:microsoft.com/office/officeart/2016/7/layout/BasicLinearProcessNumbered"/>
    <dgm:cxn modelId="{7C571CD0-6C44-456A-AD5B-180555FA741C}" type="presOf" srcId="{0670114E-E8AB-4C3D-A011-809086E41819}" destId="{6EFF267B-D107-4460-8690-A42A0C8FB49B}" srcOrd="1" destOrd="0" presId="urn:microsoft.com/office/officeart/2016/7/layout/BasicLinearProcessNumbered"/>
    <dgm:cxn modelId="{6E9D3C62-81A6-43D4-8ECA-71CE05E5C8DD}" type="presParOf" srcId="{165E1ADF-ECB7-D84D-B176-674A062F5620}" destId="{03771D70-288C-7941-B468-7F78B6F6028C}" srcOrd="0" destOrd="0" presId="urn:microsoft.com/office/officeart/2016/7/layout/BasicLinearProcessNumbered"/>
    <dgm:cxn modelId="{25B60303-B512-43D8-A348-96FDD253C44B}" type="presParOf" srcId="{03771D70-288C-7941-B468-7F78B6F6028C}" destId="{38DB463E-CDCA-9F42-874A-116356B9E14A}" srcOrd="0" destOrd="0" presId="urn:microsoft.com/office/officeart/2016/7/layout/BasicLinearProcessNumbered"/>
    <dgm:cxn modelId="{0D66FAE3-67AB-4590-BF1F-55EA54E363C6}" type="presParOf" srcId="{03771D70-288C-7941-B468-7F78B6F6028C}" destId="{9375364D-3525-7A4A-AF47-DE85CB4751A5}" srcOrd="1" destOrd="0" presId="urn:microsoft.com/office/officeart/2016/7/layout/BasicLinearProcessNumbered"/>
    <dgm:cxn modelId="{F6DC1889-D262-453F-8A8F-B95E4130A437}" type="presParOf" srcId="{03771D70-288C-7941-B468-7F78B6F6028C}" destId="{7A97EFE9-4922-9040-B03A-666DE024012F}" srcOrd="2" destOrd="0" presId="urn:microsoft.com/office/officeart/2016/7/layout/BasicLinearProcessNumbered"/>
    <dgm:cxn modelId="{B7FE62C1-537A-4575-AB05-8FEB50FADD28}" type="presParOf" srcId="{03771D70-288C-7941-B468-7F78B6F6028C}" destId="{C68D3687-2372-554D-89E1-99B46DE8A4F2}" srcOrd="3" destOrd="0" presId="urn:microsoft.com/office/officeart/2016/7/layout/BasicLinearProcessNumbered"/>
    <dgm:cxn modelId="{5FC9C5F9-71EE-4351-93DC-5E2E2EF71038}" type="presParOf" srcId="{165E1ADF-ECB7-D84D-B176-674A062F5620}" destId="{A4C924EA-CDB8-5D42-9515-A9B310554A9C}" srcOrd="1" destOrd="0" presId="urn:microsoft.com/office/officeart/2016/7/layout/BasicLinearProcessNumbered"/>
    <dgm:cxn modelId="{B275C99A-B039-44ED-9A44-4D9EADE5E472}" type="presParOf" srcId="{165E1ADF-ECB7-D84D-B176-674A062F5620}" destId="{C669F9D0-5865-4EF7-99C1-220804EE40ED}" srcOrd="2" destOrd="0" presId="urn:microsoft.com/office/officeart/2016/7/layout/BasicLinearProcessNumbered"/>
    <dgm:cxn modelId="{67B7C00A-980F-4007-BB9E-E916B6A5F567}" type="presParOf" srcId="{C669F9D0-5865-4EF7-99C1-220804EE40ED}" destId="{1806C5AD-0554-4F97-9596-13D3E706C7C9}" srcOrd="0" destOrd="0" presId="urn:microsoft.com/office/officeart/2016/7/layout/BasicLinearProcessNumbered"/>
    <dgm:cxn modelId="{DA9D2A24-6243-4DAB-9715-847694FB18F6}" type="presParOf" srcId="{C669F9D0-5865-4EF7-99C1-220804EE40ED}" destId="{A17B80D2-70C6-4C58-B975-BA449A9D21C4}" srcOrd="1" destOrd="0" presId="urn:microsoft.com/office/officeart/2016/7/layout/BasicLinearProcessNumbered"/>
    <dgm:cxn modelId="{9D6A9101-749D-41A8-8685-55FD2CE63716}" type="presParOf" srcId="{C669F9D0-5865-4EF7-99C1-220804EE40ED}" destId="{A1726D2C-2513-4117-AEEB-1F8269BC03FB}" srcOrd="2" destOrd="0" presId="urn:microsoft.com/office/officeart/2016/7/layout/BasicLinearProcessNumbered"/>
    <dgm:cxn modelId="{FDFD847C-4C6F-46B8-9BC4-7E7FF45E779D}" type="presParOf" srcId="{C669F9D0-5865-4EF7-99C1-220804EE40ED}" destId="{94C6712B-17E7-418C-9C4B-F53AD0B1C2E2}" srcOrd="3" destOrd="0" presId="urn:microsoft.com/office/officeart/2016/7/layout/BasicLinearProcessNumbered"/>
    <dgm:cxn modelId="{D109C565-FCE7-449D-8E96-89DE4509DB0C}" type="presParOf" srcId="{165E1ADF-ECB7-D84D-B176-674A062F5620}" destId="{2AD9AAE2-1F9B-4C65-8700-E2F78C723385}" srcOrd="3" destOrd="0" presId="urn:microsoft.com/office/officeart/2016/7/layout/BasicLinearProcessNumbered"/>
    <dgm:cxn modelId="{8435EDFA-4E52-405C-9E14-BA277FEF3B03}" type="presParOf" srcId="{165E1ADF-ECB7-D84D-B176-674A062F5620}" destId="{CBEC1152-3F9B-4F5A-BEA2-58E80C2A8EEB}" srcOrd="4" destOrd="0" presId="urn:microsoft.com/office/officeart/2016/7/layout/BasicLinearProcessNumbered"/>
    <dgm:cxn modelId="{833D81C5-937B-4268-9A8E-48D66352A750}" type="presParOf" srcId="{CBEC1152-3F9B-4F5A-BEA2-58E80C2A8EEB}" destId="{58B8D290-AE7A-4240-ABCB-9E13B496A298}" srcOrd="0" destOrd="0" presId="urn:microsoft.com/office/officeart/2016/7/layout/BasicLinearProcessNumbered"/>
    <dgm:cxn modelId="{01034D66-46A4-4004-997A-D72BF5E5038E}" type="presParOf" srcId="{CBEC1152-3F9B-4F5A-BEA2-58E80C2A8EEB}" destId="{7D719B6E-74F0-41ED-842C-10C0BE328B6A}" srcOrd="1" destOrd="0" presId="urn:microsoft.com/office/officeart/2016/7/layout/BasicLinearProcessNumbered"/>
    <dgm:cxn modelId="{B64DFF55-E3CB-47BF-A3AF-8F08FD1621E8}" type="presParOf" srcId="{CBEC1152-3F9B-4F5A-BEA2-58E80C2A8EEB}" destId="{40E8C143-8476-48C7-A905-80A2A3CA7A17}" srcOrd="2" destOrd="0" presId="urn:microsoft.com/office/officeart/2016/7/layout/BasicLinearProcessNumbered"/>
    <dgm:cxn modelId="{F629CD11-6A46-47CF-B08D-A846C4F237AC}" type="presParOf" srcId="{CBEC1152-3F9B-4F5A-BEA2-58E80C2A8EEB}" destId="{6EFF267B-D107-4460-8690-A42A0C8FB49B}" srcOrd="3" destOrd="0" presId="urn:microsoft.com/office/officeart/2016/7/layout/BasicLinearProcessNumbered"/>
    <dgm:cxn modelId="{83CAD398-A14E-465A-BE2B-5B5A050E0167}" type="presParOf" srcId="{165E1ADF-ECB7-D84D-B176-674A062F5620}" destId="{9512AB60-DB27-492F-95D2-2F542A20436F}" srcOrd="5" destOrd="0" presId="urn:microsoft.com/office/officeart/2016/7/layout/BasicLinearProcessNumbered"/>
    <dgm:cxn modelId="{8C823402-0195-4817-9E95-1FF357A27C40}" type="presParOf" srcId="{165E1ADF-ECB7-D84D-B176-674A062F5620}" destId="{48FC8BF9-D3D0-484C-BBFB-D6FE79E9B1EC}" srcOrd="6" destOrd="0" presId="urn:microsoft.com/office/officeart/2016/7/layout/BasicLinearProcessNumbered"/>
    <dgm:cxn modelId="{B5EF118E-876B-4B8B-80A1-34E3C873D2E5}" type="presParOf" srcId="{48FC8BF9-D3D0-484C-BBFB-D6FE79E9B1EC}" destId="{81C3699B-946E-4DDF-ADDC-FDC990B1E384}" srcOrd="0" destOrd="0" presId="urn:microsoft.com/office/officeart/2016/7/layout/BasicLinearProcessNumbered"/>
    <dgm:cxn modelId="{6242A389-AEA9-4F79-A145-22F64D4E30B5}" type="presParOf" srcId="{48FC8BF9-D3D0-484C-BBFB-D6FE79E9B1EC}" destId="{23B95B25-526D-4B25-9FEE-C2A5E7D72194}" srcOrd="1" destOrd="0" presId="urn:microsoft.com/office/officeart/2016/7/layout/BasicLinearProcessNumbered"/>
    <dgm:cxn modelId="{C7A788E9-2571-47FE-AAE4-EEBEE4628BDC}" type="presParOf" srcId="{48FC8BF9-D3D0-484C-BBFB-D6FE79E9B1EC}" destId="{3D5962F9-514A-4650-94AD-27E77DF7049A}" srcOrd="2" destOrd="0" presId="urn:microsoft.com/office/officeart/2016/7/layout/BasicLinearProcessNumbered"/>
    <dgm:cxn modelId="{D355947D-6E61-47E2-83BF-FBD13902FC67}" type="presParOf" srcId="{48FC8BF9-D3D0-484C-BBFB-D6FE79E9B1EC}" destId="{0A8C96B3-FFE6-4FC5-AEF0-91C2D72FBEF6}"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D9F958C-0A80-40A5-8CB0-A82A9B08270A}" type="doc">
      <dgm:prSet loTypeId="urn:microsoft.com/office/officeart/2016/7/layout/BasicLinearProcessNumbered" loCatId="process" qsTypeId="urn:microsoft.com/office/officeart/2005/8/quickstyle/simple1" qsCatId="simple" csTypeId="urn:microsoft.com/office/officeart/2005/8/colors/accent1_2" csCatId="accent1" phldr="1"/>
      <dgm:spPr/>
      <dgm:t>
        <a:bodyPr/>
        <a:lstStyle/>
        <a:p>
          <a:endParaRPr lang="en-US"/>
        </a:p>
      </dgm:t>
    </dgm:pt>
    <dgm:pt modelId="{D8147E2B-C836-421C-9D13-4DC040961318}">
      <dgm:prSet custT="1"/>
      <dgm:spPr/>
      <dgm:t>
        <a:bodyPr anchor="ctr"/>
        <a:lstStyle/>
        <a:p>
          <a:r>
            <a:rPr lang="en-US" altLang="ar-JO" sz="1800" dirty="0" smtClean="0"/>
            <a:t>Understand the importance of strategic management to a small business</a:t>
          </a:r>
        </a:p>
        <a:p>
          <a:pPr algn="justLow" rtl="1"/>
          <a:r>
            <a:rPr lang="en-US" altLang="ar-JO" sz="1800" dirty="0" smtClean="0"/>
            <a:t> </a:t>
          </a:r>
          <a:r>
            <a:rPr lang="ar-EG" altLang="ar-JO" sz="1800" dirty="0" smtClean="0"/>
            <a:t>فهم أهمية الإدارة الاستراتيجية للشركات الصغيرة</a:t>
          </a:r>
        </a:p>
      </dgm:t>
    </dgm:pt>
    <dgm:pt modelId="{8E8634E0-B9BC-40BA-ACA1-8CD9401D299F}" type="parTrans" cxnId="{85C40D42-E5A3-4974-A520-4F9BC6074A6A}">
      <dgm:prSet/>
      <dgm:spPr/>
      <dgm:t>
        <a:bodyPr/>
        <a:lstStyle/>
        <a:p>
          <a:endParaRPr lang="en-US"/>
        </a:p>
      </dgm:t>
    </dgm:pt>
    <dgm:pt modelId="{633E3DEC-E277-454F-A6D6-98B9549910CF}" type="sibTrans" cxnId="{85C40D42-E5A3-4974-A520-4F9BC6074A6A}">
      <dgm:prSet phldrT="1" phldr="0"/>
      <dgm:spPr/>
      <dgm:t>
        <a:bodyPr/>
        <a:lstStyle/>
        <a:p>
          <a:r>
            <a:rPr lang="en-US" dirty="0" smtClean="0"/>
            <a:t>5</a:t>
          </a:r>
          <a:endParaRPr lang="en-US" dirty="0"/>
        </a:p>
      </dgm:t>
    </dgm:pt>
    <dgm:pt modelId="{F89C6B2F-1DD3-4119-AF17-813455E32E7B}">
      <dgm:prSet custT="1"/>
      <dgm:spPr/>
      <dgm:t>
        <a:bodyPr/>
        <a:lstStyle/>
        <a:p>
          <a:r>
            <a:rPr lang="en-US" altLang="ar-JO" sz="1800" dirty="0" smtClean="0"/>
            <a:t>Explain why and how a small business must create a competitive advantage in the market.</a:t>
          </a:r>
        </a:p>
        <a:p>
          <a:pPr algn="justLow" rtl="1"/>
          <a:r>
            <a:rPr lang="ar-EG" altLang="ar-JO" sz="1800" dirty="0" smtClean="0"/>
            <a:t>شرح لماذا وكيف يجب على الشركات الصغيرة خلق ميزة تنافسية في السوق.</a:t>
          </a:r>
        </a:p>
      </dgm:t>
    </dgm:pt>
    <dgm:pt modelId="{5BBDDD9D-E446-4CD8-851A-387F6F3C00E6}" type="parTrans" cxnId="{99B1DE83-4C5C-4028-9292-27B3AD4CE97F}">
      <dgm:prSet/>
      <dgm:spPr/>
      <dgm:t>
        <a:bodyPr/>
        <a:lstStyle/>
        <a:p>
          <a:endParaRPr lang="en-US"/>
        </a:p>
      </dgm:t>
    </dgm:pt>
    <dgm:pt modelId="{2F4D5B14-0DDE-41D5-8EDB-A106F3C77B28}" type="sibTrans" cxnId="{99B1DE83-4C5C-4028-9292-27B3AD4CE97F}">
      <dgm:prSet phldrT="2" phldr="0"/>
      <dgm:spPr/>
      <dgm:t>
        <a:bodyPr/>
        <a:lstStyle/>
        <a:p>
          <a:r>
            <a:rPr lang="en-US" dirty="0" smtClean="0"/>
            <a:t>6</a:t>
          </a:r>
          <a:endParaRPr lang="en-US" dirty="0"/>
        </a:p>
      </dgm:t>
    </dgm:pt>
    <dgm:pt modelId="{0D055E03-6C8F-4D30-BCB2-769EDCA6A249}">
      <dgm:prSet custT="1"/>
      <dgm:spPr/>
      <dgm:t>
        <a:bodyPr/>
        <a:lstStyle/>
        <a:p>
          <a:r>
            <a:rPr lang="en-US" altLang="ar-JO" sz="1800" dirty="0" smtClean="0"/>
            <a:t>Develop a strategic plan for a business using the nine steps in the strategic management process. </a:t>
          </a:r>
        </a:p>
        <a:p>
          <a:pPr algn="justLow" rtl="1"/>
          <a:r>
            <a:rPr lang="ar-EG" altLang="ar-JO" sz="1800" dirty="0" smtClean="0"/>
            <a:t>وضع خطة استراتيجية للأعمال التجارية باستخدام الخطوات التسع في عملية الإدارة الاستراتيجية.</a:t>
          </a:r>
        </a:p>
      </dgm:t>
    </dgm:pt>
    <dgm:pt modelId="{87A2F76D-D436-431D-9D37-9931B1779C8F}" type="parTrans" cxnId="{BD565937-546A-4A4C-A014-1831CBE069C5}">
      <dgm:prSet/>
      <dgm:spPr/>
      <dgm:t>
        <a:bodyPr/>
        <a:lstStyle/>
        <a:p>
          <a:endParaRPr lang="en-US"/>
        </a:p>
      </dgm:t>
    </dgm:pt>
    <dgm:pt modelId="{19C04FB7-B205-483B-8C24-795A6A0A0ED1}" type="sibTrans" cxnId="{BD565937-546A-4A4C-A014-1831CBE069C5}">
      <dgm:prSet phldrT="3" phldr="0"/>
      <dgm:spPr/>
      <dgm:t>
        <a:bodyPr/>
        <a:lstStyle/>
        <a:p>
          <a:r>
            <a:rPr lang="en-US" dirty="0" smtClean="0"/>
            <a:t>7</a:t>
          </a:r>
          <a:endParaRPr lang="en-US" dirty="0"/>
        </a:p>
      </dgm:t>
    </dgm:pt>
    <dgm:pt modelId="{370162F4-DE2C-C14F-B1C2-23E97BAFA263}" type="pres">
      <dgm:prSet presAssocID="{6D9F958C-0A80-40A5-8CB0-A82A9B08270A}" presName="Name0" presStyleCnt="0">
        <dgm:presLayoutVars>
          <dgm:animLvl val="lvl"/>
          <dgm:resizeHandles val="exact"/>
        </dgm:presLayoutVars>
      </dgm:prSet>
      <dgm:spPr/>
      <dgm:t>
        <a:bodyPr/>
        <a:lstStyle/>
        <a:p>
          <a:pPr rtl="1"/>
          <a:endParaRPr lang="ar-EG"/>
        </a:p>
      </dgm:t>
    </dgm:pt>
    <dgm:pt modelId="{57CB0694-B7CB-2F48-B4DF-2F1A11548353}" type="pres">
      <dgm:prSet presAssocID="{D8147E2B-C836-421C-9D13-4DC040961318}" presName="compositeNode" presStyleCnt="0">
        <dgm:presLayoutVars>
          <dgm:bulletEnabled val="1"/>
        </dgm:presLayoutVars>
      </dgm:prSet>
      <dgm:spPr/>
    </dgm:pt>
    <dgm:pt modelId="{7E3F8388-96C8-6145-A2D4-88AF8E0F2008}" type="pres">
      <dgm:prSet presAssocID="{D8147E2B-C836-421C-9D13-4DC040961318}" presName="bgRect" presStyleLbl="bgAccFollowNode1" presStyleIdx="0" presStyleCnt="3" custScaleY="121494" custLinFactNeighborX="-1130" custLinFactNeighborY="-807"/>
      <dgm:spPr/>
      <dgm:t>
        <a:bodyPr/>
        <a:lstStyle/>
        <a:p>
          <a:pPr rtl="1"/>
          <a:endParaRPr lang="ar-EG"/>
        </a:p>
      </dgm:t>
    </dgm:pt>
    <dgm:pt modelId="{CADAE737-32BD-874D-8FDA-0D415B0B7547}" type="pres">
      <dgm:prSet presAssocID="{633E3DEC-E277-454F-A6D6-98B9549910CF}" presName="sibTransNodeCircle" presStyleLbl="alignNode1" presStyleIdx="0" presStyleCnt="6" custLinFactNeighborX="-10672" custLinFactNeighborY="-42775">
        <dgm:presLayoutVars>
          <dgm:chMax val="0"/>
          <dgm:bulletEnabled/>
        </dgm:presLayoutVars>
      </dgm:prSet>
      <dgm:spPr/>
      <dgm:t>
        <a:bodyPr/>
        <a:lstStyle/>
        <a:p>
          <a:pPr rtl="1"/>
          <a:endParaRPr lang="ar-EG"/>
        </a:p>
      </dgm:t>
    </dgm:pt>
    <dgm:pt modelId="{CC0F4E2F-5A63-DD44-BBDA-3D6341CC21E2}" type="pres">
      <dgm:prSet presAssocID="{D8147E2B-C836-421C-9D13-4DC040961318}" presName="bottomLine" presStyleLbl="alignNode1" presStyleIdx="1" presStyleCnt="6">
        <dgm:presLayoutVars/>
      </dgm:prSet>
      <dgm:spPr/>
    </dgm:pt>
    <dgm:pt modelId="{2D505B3E-29F8-9A4D-A9CF-7F13D623928C}" type="pres">
      <dgm:prSet presAssocID="{D8147E2B-C836-421C-9D13-4DC040961318}" presName="nodeText" presStyleLbl="bgAccFollowNode1" presStyleIdx="0" presStyleCnt="3">
        <dgm:presLayoutVars>
          <dgm:bulletEnabled val="1"/>
        </dgm:presLayoutVars>
      </dgm:prSet>
      <dgm:spPr/>
      <dgm:t>
        <a:bodyPr/>
        <a:lstStyle/>
        <a:p>
          <a:pPr rtl="1"/>
          <a:endParaRPr lang="ar-EG"/>
        </a:p>
      </dgm:t>
    </dgm:pt>
    <dgm:pt modelId="{71839901-90F3-8B41-A177-C5AEA68BAA10}" type="pres">
      <dgm:prSet presAssocID="{633E3DEC-E277-454F-A6D6-98B9549910CF}" presName="sibTrans" presStyleCnt="0"/>
      <dgm:spPr/>
    </dgm:pt>
    <dgm:pt modelId="{24B589C4-DEAC-4D91-9885-BFC652574A7E}" type="pres">
      <dgm:prSet presAssocID="{F89C6B2F-1DD3-4119-AF17-813455E32E7B}" presName="compositeNode" presStyleCnt="0">
        <dgm:presLayoutVars>
          <dgm:bulletEnabled val="1"/>
        </dgm:presLayoutVars>
      </dgm:prSet>
      <dgm:spPr/>
    </dgm:pt>
    <dgm:pt modelId="{9BFADD60-EAB7-4A3C-97F8-D85D9E928FC8}" type="pres">
      <dgm:prSet presAssocID="{F89C6B2F-1DD3-4119-AF17-813455E32E7B}" presName="bgRect" presStyleLbl="bgAccFollowNode1" presStyleIdx="1" presStyleCnt="3" custScaleY="121494"/>
      <dgm:spPr/>
      <dgm:t>
        <a:bodyPr/>
        <a:lstStyle/>
        <a:p>
          <a:pPr rtl="1"/>
          <a:endParaRPr lang="ar-EG"/>
        </a:p>
      </dgm:t>
    </dgm:pt>
    <dgm:pt modelId="{35E22F4E-EEC3-4084-88EF-B9F00A55AC8D}" type="pres">
      <dgm:prSet presAssocID="{2F4D5B14-0DDE-41D5-8EDB-A106F3C77B28}" presName="sibTransNodeCircle" presStyleLbl="alignNode1" presStyleIdx="2" presStyleCnt="6" custLinFactNeighborY="-44385">
        <dgm:presLayoutVars>
          <dgm:chMax val="0"/>
          <dgm:bulletEnabled/>
        </dgm:presLayoutVars>
      </dgm:prSet>
      <dgm:spPr/>
      <dgm:t>
        <a:bodyPr/>
        <a:lstStyle/>
        <a:p>
          <a:pPr rtl="1"/>
          <a:endParaRPr lang="ar-EG"/>
        </a:p>
      </dgm:t>
    </dgm:pt>
    <dgm:pt modelId="{ADB0C5EE-1364-418A-A613-BA402F0229F4}" type="pres">
      <dgm:prSet presAssocID="{F89C6B2F-1DD3-4119-AF17-813455E32E7B}" presName="bottomLine" presStyleLbl="alignNode1" presStyleIdx="3" presStyleCnt="6">
        <dgm:presLayoutVars/>
      </dgm:prSet>
      <dgm:spPr/>
    </dgm:pt>
    <dgm:pt modelId="{7924E4F9-776F-4456-8CD4-B53ACC4AF4AC}" type="pres">
      <dgm:prSet presAssocID="{F89C6B2F-1DD3-4119-AF17-813455E32E7B}" presName="nodeText" presStyleLbl="bgAccFollowNode1" presStyleIdx="1" presStyleCnt="3">
        <dgm:presLayoutVars>
          <dgm:bulletEnabled val="1"/>
        </dgm:presLayoutVars>
      </dgm:prSet>
      <dgm:spPr/>
      <dgm:t>
        <a:bodyPr/>
        <a:lstStyle/>
        <a:p>
          <a:pPr rtl="1"/>
          <a:endParaRPr lang="ar-EG"/>
        </a:p>
      </dgm:t>
    </dgm:pt>
    <dgm:pt modelId="{DD596742-7B42-49DB-B8E9-4022692FDFFB}" type="pres">
      <dgm:prSet presAssocID="{2F4D5B14-0DDE-41D5-8EDB-A106F3C77B28}" presName="sibTrans" presStyleCnt="0"/>
      <dgm:spPr/>
    </dgm:pt>
    <dgm:pt modelId="{0AFF667E-FB9F-41AF-A405-AF000353141A}" type="pres">
      <dgm:prSet presAssocID="{0D055E03-6C8F-4D30-BCB2-769EDCA6A249}" presName="compositeNode" presStyleCnt="0">
        <dgm:presLayoutVars>
          <dgm:bulletEnabled val="1"/>
        </dgm:presLayoutVars>
      </dgm:prSet>
      <dgm:spPr/>
    </dgm:pt>
    <dgm:pt modelId="{C9F74CF3-5132-423B-876A-AE16E9047356}" type="pres">
      <dgm:prSet presAssocID="{0D055E03-6C8F-4D30-BCB2-769EDCA6A249}" presName="bgRect" presStyleLbl="bgAccFollowNode1" presStyleIdx="2" presStyleCnt="3" custScaleY="121494"/>
      <dgm:spPr/>
      <dgm:t>
        <a:bodyPr/>
        <a:lstStyle/>
        <a:p>
          <a:pPr rtl="1"/>
          <a:endParaRPr lang="ar-EG"/>
        </a:p>
      </dgm:t>
    </dgm:pt>
    <dgm:pt modelId="{C79E6C9B-D9C2-43DA-8B5D-8C1A2CD6890E}" type="pres">
      <dgm:prSet presAssocID="{19C04FB7-B205-483B-8C24-795A6A0A0ED1}" presName="sibTransNodeCircle" presStyleLbl="alignNode1" presStyleIdx="4" presStyleCnt="6" custLinFactNeighborY="-44385">
        <dgm:presLayoutVars>
          <dgm:chMax val="0"/>
          <dgm:bulletEnabled/>
        </dgm:presLayoutVars>
      </dgm:prSet>
      <dgm:spPr/>
      <dgm:t>
        <a:bodyPr/>
        <a:lstStyle/>
        <a:p>
          <a:pPr rtl="1"/>
          <a:endParaRPr lang="ar-EG"/>
        </a:p>
      </dgm:t>
    </dgm:pt>
    <dgm:pt modelId="{01C4B68E-24C7-41C1-8E54-2A0279A0717B}" type="pres">
      <dgm:prSet presAssocID="{0D055E03-6C8F-4D30-BCB2-769EDCA6A249}" presName="bottomLine" presStyleLbl="alignNode1" presStyleIdx="5" presStyleCnt="6">
        <dgm:presLayoutVars/>
      </dgm:prSet>
      <dgm:spPr/>
    </dgm:pt>
    <dgm:pt modelId="{DA4CD272-7C3A-4D9E-9B24-73A203A20610}" type="pres">
      <dgm:prSet presAssocID="{0D055E03-6C8F-4D30-BCB2-769EDCA6A249}" presName="nodeText" presStyleLbl="bgAccFollowNode1" presStyleIdx="2" presStyleCnt="3">
        <dgm:presLayoutVars>
          <dgm:bulletEnabled val="1"/>
        </dgm:presLayoutVars>
      </dgm:prSet>
      <dgm:spPr/>
      <dgm:t>
        <a:bodyPr/>
        <a:lstStyle/>
        <a:p>
          <a:pPr rtl="1"/>
          <a:endParaRPr lang="ar-EG"/>
        </a:p>
      </dgm:t>
    </dgm:pt>
  </dgm:ptLst>
  <dgm:cxnLst>
    <dgm:cxn modelId="{93FB00D7-7752-48BD-836E-225FD2AC48C0}" type="presOf" srcId="{633E3DEC-E277-454F-A6D6-98B9549910CF}" destId="{CADAE737-32BD-874D-8FDA-0D415B0B7547}" srcOrd="0" destOrd="0" presId="urn:microsoft.com/office/officeart/2016/7/layout/BasicLinearProcessNumbered"/>
    <dgm:cxn modelId="{9143E79A-4AA3-439E-B40F-696B44EE23F0}" type="presOf" srcId="{F89C6B2F-1DD3-4119-AF17-813455E32E7B}" destId="{7924E4F9-776F-4456-8CD4-B53ACC4AF4AC}" srcOrd="1" destOrd="0" presId="urn:microsoft.com/office/officeart/2016/7/layout/BasicLinearProcessNumbered"/>
    <dgm:cxn modelId="{B6EACDCD-5C5E-4FC7-BAB7-6F8CD3594B4B}" type="presOf" srcId="{D8147E2B-C836-421C-9D13-4DC040961318}" destId="{7E3F8388-96C8-6145-A2D4-88AF8E0F2008}" srcOrd="0" destOrd="0" presId="urn:microsoft.com/office/officeart/2016/7/layout/BasicLinearProcessNumbered"/>
    <dgm:cxn modelId="{4B52C879-BD5D-4FFA-91D9-8517953EEAAD}" type="presOf" srcId="{D8147E2B-C836-421C-9D13-4DC040961318}" destId="{2D505B3E-29F8-9A4D-A9CF-7F13D623928C}" srcOrd="1" destOrd="0" presId="urn:microsoft.com/office/officeart/2016/7/layout/BasicLinearProcessNumbered"/>
    <dgm:cxn modelId="{E53764BA-8807-41EC-9335-EC46340A3B35}" type="presOf" srcId="{6D9F958C-0A80-40A5-8CB0-A82A9B08270A}" destId="{370162F4-DE2C-C14F-B1C2-23E97BAFA263}" srcOrd="0" destOrd="0" presId="urn:microsoft.com/office/officeart/2016/7/layout/BasicLinearProcessNumbered"/>
    <dgm:cxn modelId="{9A4FA941-DA22-4D55-B0EB-16615D9E8A0E}" type="presOf" srcId="{F89C6B2F-1DD3-4119-AF17-813455E32E7B}" destId="{9BFADD60-EAB7-4A3C-97F8-D85D9E928FC8}" srcOrd="0" destOrd="0" presId="urn:microsoft.com/office/officeart/2016/7/layout/BasicLinearProcessNumbered"/>
    <dgm:cxn modelId="{85C40D42-E5A3-4974-A520-4F9BC6074A6A}" srcId="{6D9F958C-0A80-40A5-8CB0-A82A9B08270A}" destId="{D8147E2B-C836-421C-9D13-4DC040961318}" srcOrd="0" destOrd="0" parTransId="{8E8634E0-B9BC-40BA-ACA1-8CD9401D299F}" sibTransId="{633E3DEC-E277-454F-A6D6-98B9549910CF}"/>
    <dgm:cxn modelId="{2F648936-4A4E-48A2-A4C9-BCC8DD7F1381}" type="presOf" srcId="{0D055E03-6C8F-4D30-BCB2-769EDCA6A249}" destId="{DA4CD272-7C3A-4D9E-9B24-73A203A20610}" srcOrd="1" destOrd="0" presId="urn:microsoft.com/office/officeart/2016/7/layout/BasicLinearProcessNumbered"/>
    <dgm:cxn modelId="{7AB62202-2BA3-4A96-9CED-1B21E6360C51}" type="presOf" srcId="{19C04FB7-B205-483B-8C24-795A6A0A0ED1}" destId="{C79E6C9B-D9C2-43DA-8B5D-8C1A2CD6890E}" srcOrd="0" destOrd="0" presId="urn:microsoft.com/office/officeart/2016/7/layout/BasicLinearProcessNumbered"/>
    <dgm:cxn modelId="{99B1DE83-4C5C-4028-9292-27B3AD4CE97F}" srcId="{6D9F958C-0A80-40A5-8CB0-A82A9B08270A}" destId="{F89C6B2F-1DD3-4119-AF17-813455E32E7B}" srcOrd="1" destOrd="0" parTransId="{5BBDDD9D-E446-4CD8-851A-387F6F3C00E6}" sibTransId="{2F4D5B14-0DDE-41D5-8EDB-A106F3C77B28}"/>
    <dgm:cxn modelId="{2D455D06-28D7-4C14-A6DF-CE5E38611530}" type="presOf" srcId="{2F4D5B14-0DDE-41D5-8EDB-A106F3C77B28}" destId="{35E22F4E-EEC3-4084-88EF-B9F00A55AC8D}" srcOrd="0" destOrd="0" presId="urn:microsoft.com/office/officeart/2016/7/layout/BasicLinearProcessNumbered"/>
    <dgm:cxn modelId="{2BB7D92B-4086-45A9-8996-3FCFAF68DEF8}" type="presOf" srcId="{0D055E03-6C8F-4D30-BCB2-769EDCA6A249}" destId="{C9F74CF3-5132-423B-876A-AE16E9047356}" srcOrd="0" destOrd="0" presId="urn:microsoft.com/office/officeart/2016/7/layout/BasicLinearProcessNumbered"/>
    <dgm:cxn modelId="{BD565937-546A-4A4C-A014-1831CBE069C5}" srcId="{6D9F958C-0A80-40A5-8CB0-A82A9B08270A}" destId="{0D055E03-6C8F-4D30-BCB2-769EDCA6A249}" srcOrd="2" destOrd="0" parTransId="{87A2F76D-D436-431D-9D37-9931B1779C8F}" sibTransId="{19C04FB7-B205-483B-8C24-795A6A0A0ED1}"/>
    <dgm:cxn modelId="{8ECDC536-00B2-4A1A-BBF0-0571C0A3B7AC}" type="presParOf" srcId="{370162F4-DE2C-C14F-B1C2-23E97BAFA263}" destId="{57CB0694-B7CB-2F48-B4DF-2F1A11548353}" srcOrd="0" destOrd="0" presId="urn:microsoft.com/office/officeart/2016/7/layout/BasicLinearProcessNumbered"/>
    <dgm:cxn modelId="{4B288E26-9796-4E68-808D-209F4EEC53F3}" type="presParOf" srcId="{57CB0694-B7CB-2F48-B4DF-2F1A11548353}" destId="{7E3F8388-96C8-6145-A2D4-88AF8E0F2008}" srcOrd="0" destOrd="0" presId="urn:microsoft.com/office/officeart/2016/7/layout/BasicLinearProcessNumbered"/>
    <dgm:cxn modelId="{125F094C-E575-4B7E-A054-18CA64D3232F}" type="presParOf" srcId="{57CB0694-B7CB-2F48-B4DF-2F1A11548353}" destId="{CADAE737-32BD-874D-8FDA-0D415B0B7547}" srcOrd="1" destOrd="0" presId="urn:microsoft.com/office/officeart/2016/7/layout/BasicLinearProcessNumbered"/>
    <dgm:cxn modelId="{CFFA4954-CB38-43A8-AA55-65A7D0397968}" type="presParOf" srcId="{57CB0694-B7CB-2F48-B4DF-2F1A11548353}" destId="{CC0F4E2F-5A63-DD44-BBDA-3D6341CC21E2}" srcOrd="2" destOrd="0" presId="urn:microsoft.com/office/officeart/2016/7/layout/BasicLinearProcessNumbered"/>
    <dgm:cxn modelId="{FD240BA8-4322-4000-ADB3-1B75DB5D0F54}" type="presParOf" srcId="{57CB0694-B7CB-2F48-B4DF-2F1A11548353}" destId="{2D505B3E-29F8-9A4D-A9CF-7F13D623928C}" srcOrd="3" destOrd="0" presId="urn:microsoft.com/office/officeart/2016/7/layout/BasicLinearProcessNumbered"/>
    <dgm:cxn modelId="{39278C1C-490E-4687-AE52-BD33463076CD}" type="presParOf" srcId="{370162F4-DE2C-C14F-B1C2-23E97BAFA263}" destId="{71839901-90F3-8B41-A177-C5AEA68BAA10}" srcOrd="1" destOrd="0" presId="urn:microsoft.com/office/officeart/2016/7/layout/BasicLinearProcessNumbered"/>
    <dgm:cxn modelId="{3ED1E179-E754-475C-9090-5D916B0961E4}" type="presParOf" srcId="{370162F4-DE2C-C14F-B1C2-23E97BAFA263}" destId="{24B589C4-DEAC-4D91-9885-BFC652574A7E}" srcOrd="2" destOrd="0" presId="urn:microsoft.com/office/officeart/2016/7/layout/BasicLinearProcessNumbered"/>
    <dgm:cxn modelId="{A5AF918F-CB57-40C3-A064-D0621D33F0E8}" type="presParOf" srcId="{24B589C4-DEAC-4D91-9885-BFC652574A7E}" destId="{9BFADD60-EAB7-4A3C-97F8-D85D9E928FC8}" srcOrd="0" destOrd="0" presId="urn:microsoft.com/office/officeart/2016/7/layout/BasicLinearProcessNumbered"/>
    <dgm:cxn modelId="{C88D801C-408D-4E87-8D6F-BB23509B8E0D}" type="presParOf" srcId="{24B589C4-DEAC-4D91-9885-BFC652574A7E}" destId="{35E22F4E-EEC3-4084-88EF-B9F00A55AC8D}" srcOrd="1" destOrd="0" presId="urn:microsoft.com/office/officeart/2016/7/layout/BasicLinearProcessNumbered"/>
    <dgm:cxn modelId="{2A15FFFF-5161-498D-8F32-A2E63068D0C4}" type="presParOf" srcId="{24B589C4-DEAC-4D91-9885-BFC652574A7E}" destId="{ADB0C5EE-1364-418A-A613-BA402F0229F4}" srcOrd="2" destOrd="0" presId="urn:microsoft.com/office/officeart/2016/7/layout/BasicLinearProcessNumbered"/>
    <dgm:cxn modelId="{DC003390-E98C-462A-BD6C-6202F1D1D718}" type="presParOf" srcId="{24B589C4-DEAC-4D91-9885-BFC652574A7E}" destId="{7924E4F9-776F-4456-8CD4-B53ACC4AF4AC}" srcOrd="3" destOrd="0" presId="urn:microsoft.com/office/officeart/2016/7/layout/BasicLinearProcessNumbered"/>
    <dgm:cxn modelId="{249B9EF3-B7AE-44A0-8BE8-49350A187DCE}" type="presParOf" srcId="{370162F4-DE2C-C14F-B1C2-23E97BAFA263}" destId="{DD596742-7B42-49DB-B8E9-4022692FDFFB}" srcOrd="3" destOrd="0" presId="urn:microsoft.com/office/officeart/2016/7/layout/BasicLinearProcessNumbered"/>
    <dgm:cxn modelId="{5B81B07F-FA35-468E-A4AD-2EF70240DDB0}" type="presParOf" srcId="{370162F4-DE2C-C14F-B1C2-23E97BAFA263}" destId="{0AFF667E-FB9F-41AF-A405-AF000353141A}" srcOrd="4" destOrd="0" presId="urn:microsoft.com/office/officeart/2016/7/layout/BasicLinearProcessNumbered"/>
    <dgm:cxn modelId="{4B702563-B696-463B-AE16-CB2D232A4068}" type="presParOf" srcId="{0AFF667E-FB9F-41AF-A405-AF000353141A}" destId="{C9F74CF3-5132-423B-876A-AE16E9047356}" srcOrd="0" destOrd="0" presId="urn:microsoft.com/office/officeart/2016/7/layout/BasicLinearProcessNumbered"/>
    <dgm:cxn modelId="{13723350-F68C-4A3A-99D6-544C73018B22}" type="presParOf" srcId="{0AFF667E-FB9F-41AF-A405-AF000353141A}" destId="{C79E6C9B-D9C2-43DA-8B5D-8C1A2CD6890E}" srcOrd="1" destOrd="0" presId="urn:microsoft.com/office/officeart/2016/7/layout/BasicLinearProcessNumbered"/>
    <dgm:cxn modelId="{EDDEBC29-B10B-4704-9E0D-3380BC7BEF27}" type="presParOf" srcId="{0AFF667E-FB9F-41AF-A405-AF000353141A}" destId="{01C4B68E-24C7-41C1-8E54-2A0279A0717B}" srcOrd="2" destOrd="0" presId="urn:microsoft.com/office/officeart/2016/7/layout/BasicLinearProcessNumbered"/>
    <dgm:cxn modelId="{03030707-585B-44DE-8F02-FC62DC5ECC12}" type="presParOf" srcId="{0AFF667E-FB9F-41AF-A405-AF000353141A}" destId="{DA4CD272-7C3A-4D9E-9B24-73A203A20610}"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B463E-CDCA-9F42-874A-116356B9E14A}">
      <dsp:nvSpPr>
        <dsp:cNvPr id="0" name=""/>
        <dsp:cNvSpPr/>
      </dsp:nvSpPr>
      <dsp:spPr>
        <a:xfrm>
          <a:off x="3234"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lvl="0" defTabSz="800100">
            <a:lnSpc>
              <a:spcPct val="90000"/>
            </a:lnSpc>
            <a:spcBef>
              <a:spcPct val="0"/>
            </a:spcBef>
            <a:spcAft>
              <a:spcPct val="35000"/>
            </a:spcAft>
          </a:pPr>
          <a:r>
            <a:rPr lang="en-US" altLang="ar-JO" sz="1800" kern="1200" dirty="0" smtClean="0"/>
            <a:t>Explain the benefits of an effective business plan. </a:t>
          </a:r>
        </a:p>
        <a:p>
          <a:pPr lvl="0" algn="r" defTabSz="800100" rtl="1">
            <a:lnSpc>
              <a:spcPct val="90000"/>
            </a:lnSpc>
            <a:spcBef>
              <a:spcPct val="0"/>
            </a:spcBef>
            <a:spcAft>
              <a:spcPct val="35000"/>
            </a:spcAft>
          </a:pPr>
          <a:r>
            <a:rPr lang="ar-EG" altLang="ar-JO" sz="1800" kern="1200" dirty="0" smtClean="0"/>
            <a:t>اشرح فوائد خطة العمل الفعالة.</a:t>
          </a:r>
        </a:p>
      </dsp:txBody>
      <dsp:txXfrm>
        <a:off x="3234" y="1656989"/>
        <a:ext cx="2566178" cy="2155590"/>
      </dsp:txXfrm>
    </dsp:sp>
    <dsp:sp modelId="{9375364D-3525-7A4A-AF47-DE85CB4751A5}">
      <dsp:nvSpPr>
        <dsp:cNvPr id="0" name=""/>
        <dsp:cNvSpPr/>
      </dsp:nvSpPr>
      <dsp:spPr>
        <a:xfrm>
          <a:off x="747426"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1</a:t>
          </a:r>
          <a:endParaRPr lang="en-US" sz="4800" kern="1200" dirty="0"/>
        </a:p>
      </dsp:txBody>
      <dsp:txXfrm>
        <a:off x="905265" y="535988"/>
        <a:ext cx="762117" cy="762117"/>
      </dsp:txXfrm>
    </dsp:sp>
    <dsp:sp modelId="{7A97EFE9-4922-9040-B03A-666DE024012F}">
      <dsp:nvSpPr>
        <dsp:cNvPr id="0" name=""/>
        <dsp:cNvSpPr/>
      </dsp:nvSpPr>
      <dsp:spPr>
        <a:xfrm>
          <a:off x="3234"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06C5AD-0554-4F97-9596-13D3E706C7C9}">
      <dsp:nvSpPr>
        <dsp:cNvPr id="0" name=""/>
        <dsp:cNvSpPr/>
      </dsp:nvSpPr>
      <dsp:spPr>
        <a:xfrm>
          <a:off x="2826031"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t" anchorCtr="0">
          <a:noAutofit/>
        </a:bodyPr>
        <a:lstStyle/>
        <a:p>
          <a:pPr lvl="0" defTabSz="800100">
            <a:lnSpc>
              <a:spcPct val="90000"/>
            </a:lnSpc>
            <a:spcBef>
              <a:spcPct val="0"/>
            </a:spcBef>
            <a:spcAft>
              <a:spcPct val="35000"/>
            </a:spcAft>
          </a:pPr>
          <a:r>
            <a:rPr lang="en-US" altLang="ar-JO" sz="1800" kern="1200" dirty="0" smtClean="0"/>
            <a:t>Describe the elements of a solid business plan. </a:t>
          </a:r>
        </a:p>
        <a:p>
          <a:pPr lvl="0" algn="r" defTabSz="800100">
            <a:lnSpc>
              <a:spcPct val="90000"/>
            </a:lnSpc>
            <a:spcBef>
              <a:spcPct val="0"/>
            </a:spcBef>
            <a:spcAft>
              <a:spcPct val="35000"/>
            </a:spcAft>
          </a:pPr>
          <a:r>
            <a:rPr lang="ar-EG" altLang="ar-JO" sz="1800" kern="1200" dirty="0" smtClean="0"/>
            <a:t>وصف عناصر خطة عمل القوية.</a:t>
          </a:r>
        </a:p>
      </dsp:txBody>
      <dsp:txXfrm>
        <a:off x="2826031" y="1656989"/>
        <a:ext cx="2566178" cy="2155590"/>
      </dsp:txXfrm>
    </dsp:sp>
    <dsp:sp modelId="{A17B80D2-70C6-4C58-B975-BA449A9D21C4}">
      <dsp:nvSpPr>
        <dsp:cNvPr id="0" name=""/>
        <dsp:cNvSpPr/>
      </dsp:nvSpPr>
      <dsp:spPr>
        <a:xfrm>
          <a:off x="3570223"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2</a:t>
          </a:r>
          <a:endParaRPr lang="en-US" sz="4800" kern="1200" dirty="0"/>
        </a:p>
      </dsp:txBody>
      <dsp:txXfrm>
        <a:off x="3728062" y="535988"/>
        <a:ext cx="762117" cy="762117"/>
      </dsp:txXfrm>
    </dsp:sp>
    <dsp:sp modelId="{A1726D2C-2513-4117-AEEB-1F8269BC03FB}">
      <dsp:nvSpPr>
        <dsp:cNvPr id="0" name=""/>
        <dsp:cNvSpPr/>
      </dsp:nvSpPr>
      <dsp:spPr>
        <a:xfrm>
          <a:off x="2826031"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B8D290-AE7A-4240-ABCB-9E13B496A298}">
      <dsp:nvSpPr>
        <dsp:cNvPr id="0" name=""/>
        <dsp:cNvSpPr/>
      </dsp:nvSpPr>
      <dsp:spPr>
        <a:xfrm>
          <a:off x="5648828"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lvl="0" defTabSz="711200">
            <a:lnSpc>
              <a:spcPct val="90000"/>
            </a:lnSpc>
            <a:spcBef>
              <a:spcPct val="0"/>
            </a:spcBef>
            <a:spcAft>
              <a:spcPct val="35000"/>
            </a:spcAft>
          </a:pPr>
          <a:r>
            <a:rPr lang="en-US" altLang="ar-JO" sz="1600" kern="1200" dirty="0" smtClean="0"/>
            <a:t>Explain the “five Cs of credit” and why they are important to potential lenders and investors reviewing business plans. </a:t>
          </a:r>
        </a:p>
        <a:p>
          <a:pPr lvl="0" algn="justLow" defTabSz="711200" rtl="1">
            <a:lnSpc>
              <a:spcPct val="90000"/>
            </a:lnSpc>
            <a:spcBef>
              <a:spcPct val="0"/>
            </a:spcBef>
            <a:spcAft>
              <a:spcPct val="35000"/>
            </a:spcAft>
          </a:pPr>
          <a:r>
            <a:rPr lang="ar-EG" altLang="ar-JO" sz="1600" kern="1200" dirty="0" smtClean="0"/>
            <a:t>شرح "الشروط الخمسة للائتمان" ولماذا هي مهمة للمقرضين والمستثمرين المحتملين الذين يراجعون خطط العمل.</a:t>
          </a:r>
        </a:p>
      </dsp:txBody>
      <dsp:txXfrm>
        <a:off x="5648828" y="1656989"/>
        <a:ext cx="2566178" cy="2155590"/>
      </dsp:txXfrm>
    </dsp:sp>
    <dsp:sp modelId="{7D719B6E-74F0-41ED-842C-10C0BE328B6A}">
      <dsp:nvSpPr>
        <dsp:cNvPr id="0" name=""/>
        <dsp:cNvSpPr/>
      </dsp:nvSpPr>
      <dsp:spPr>
        <a:xfrm>
          <a:off x="6393020"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dirty="0"/>
            <a:t>3</a:t>
          </a:r>
        </a:p>
      </dsp:txBody>
      <dsp:txXfrm>
        <a:off x="6550859" y="535988"/>
        <a:ext cx="762117" cy="762117"/>
      </dsp:txXfrm>
    </dsp:sp>
    <dsp:sp modelId="{40E8C143-8476-48C7-A905-80A2A3CA7A17}">
      <dsp:nvSpPr>
        <dsp:cNvPr id="0" name=""/>
        <dsp:cNvSpPr/>
      </dsp:nvSpPr>
      <dsp:spPr>
        <a:xfrm>
          <a:off x="5648828"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C3699B-946E-4DDF-ADDC-FDC990B1E384}">
      <dsp:nvSpPr>
        <dsp:cNvPr id="0" name=""/>
        <dsp:cNvSpPr/>
      </dsp:nvSpPr>
      <dsp:spPr>
        <a:xfrm>
          <a:off x="8471625" y="291782"/>
          <a:ext cx="2566178" cy="359265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0069" tIns="330200" rIns="200069" bIns="330200" numCol="1" spcCol="1270" anchor="ctr" anchorCtr="0">
          <a:noAutofit/>
        </a:bodyPr>
        <a:lstStyle/>
        <a:p>
          <a:pPr lvl="0" defTabSz="800100">
            <a:lnSpc>
              <a:spcPct val="90000"/>
            </a:lnSpc>
            <a:spcBef>
              <a:spcPct val="0"/>
            </a:spcBef>
            <a:spcAft>
              <a:spcPct val="35000"/>
            </a:spcAft>
          </a:pPr>
          <a:r>
            <a:rPr lang="en-US" altLang="ar-JO" sz="1800" kern="1200" dirty="0" smtClean="0"/>
            <a:t>Understand the keys to making an effective business plan presentation. .</a:t>
          </a:r>
        </a:p>
        <a:p>
          <a:pPr lvl="0" algn="r" defTabSz="800100">
            <a:lnSpc>
              <a:spcPct val="90000"/>
            </a:lnSpc>
            <a:spcBef>
              <a:spcPct val="0"/>
            </a:spcBef>
            <a:spcAft>
              <a:spcPct val="35000"/>
            </a:spcAft>
          </a:pPr>
          <a:r>
            <a:rPr lang="en-US" altLang="ar-JO" sz="1800" kern="1200" dirty="0" smtClean="0"/>
            <a:t> </a:t>
          </a:r>
          <a:r>
            <a:rPr lang="ar-EG" altLang="ar-JO" sz="1800" kern="1200" dirty="0" smtClean="0"/>
            <a:t>فهم مفاتيح تقديم عرض تقديمي فعال لخطة العمل. </a:t>
          </a:r>
        </a:p>
      </dsp:txBody>
      <dsp:txXfrm>
        <a:off x="8471625" y="1656989"/>
        <a:ext cx="2566178" cy="2155590"/>
      </dsp:txXfrm>
    </dsp:sp>
    <dsp:sp modelId="{23B95B25-526D-4B25-9FEE-C2A5E7D72194}">
      <dsp:nvSpPr>
        <dsp:cNvPr id="0" name=""/>
        <dsp:cNvSpPr/>
      </dsp:nvSpPr>
      <dsp:spPr>
        <a:xfrm>
          <a:off x="9215817" y="378149"/>
          <a:ext cx="1077795" cy="107779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029" tIns="12700" rIns="84029" bIns="12700" numCol="1" spcCol="1270" anchor="ctr" anchorCtr="0">
          <a:noAutofit/>
        </a:bodyPr>
        <a:lstStyle/>
        <a:p>
          <a:pPr lvl="0" algn="ctr" defTabSz="2133600">
            <a:lnSpc>
              <a:spcPct val="90000"/>
            </a:lnSpc>
            <a:spcBef>
              <a:spcPct val="0"/>
            </a:spcBef>
            <a:spcAft>
              <a:spcPct val="35000"/>
            </a:spcAft>
          </a:pPr>
          <a:r>
            <a:rPr lang="en-US" sz="4800" kern="1200"/>
            <a:t>4</a:t>
          </a:r>
          <a:endParaRPr lang="en-US" sz="4800" kern="1200" dirty="0"/>
        </a:p>
      </dsp:txBody>
      <dsp:txXfrm>
        <a:off x="9373656" y="535988"/>
        <a:ext cx="762117" cy="762117"/>
      </dsp:txXfrm>
    </dsp:sp>
    <dsp:sp modelId="{3D5962F9-514A-4650-94AD-27E77DF7049A}">
      <dsp:nvSpPr>
        <dsp:cNvPr id="0" name=""/>
        <dsp:cNvSpPr/>
      </dsp:nvSpPr>
      <dsp:spPr>
        <a:xfrm>
          <a:off x="8471625" y="3884360"/>
          <a:ext cx="2566178"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F8388-96C8-6145-A2D4-88AF8E0F2008}">
      <dsp:nvSpPr>
        <dsp:cNvPr id="0" name=""/>
        <dsp:cNvSpPr/>
      </dsp:nvSpPr>
      <dsp:spPr>
        <a:xfrm>
          <a:off x="0" y="-391615"/>
          <a:ext cx="3105262" cy="4427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2098" tIns="330200" rIns="242098" bIns="330200" numCol="1" spcCol="1270" anchor="ctr" anchorCtr="0">
          <a:noAutofit/>
        </a:bodyPr>
        <a:lstStyle/>
        <a:p>
          <a:pPr lvl="0" defTabSz="800100">
            <a:lnSpc>
              <a:spcPct val="90000"/>
            </a:lnSpc>
            <a:spcBef>
              <a:spcPct val="0"/>
            </a:spcBef>
            <a:spcAft>
              <a:spcPct val="35000"/>
            </a:spcAft>
          </a:pPr>
          <a:r>
            <a:rPr lang="en-US" altLang="ar-JO" sz="1800" kern="1200" dirty="0" smtClean="0"/>
            <a:t>Understand the importance of strategic management to a small business</a:t>
          </a:r>
        </a:p>
        <a:p>
          <a:pPr lvl="0" algn="justLow" defTabSz="800100" rtl="1">
            <a:lnSpc>
              <a:spcPct val="90000"/>
            </a:lnSpc>
            <a:spcBef>
              <a:spcPct val="0"/>
            </a:spcBef>
            <a:spcAft>
              <a:spcPct val="35000"/>
            </a:spcAft>
          </a:pPr>
          <a:r>
            <a:rPr lang="en-US" altLang="ar-JO" sz="1800" kern="1200" dirty="0" smtClean="0"/>
            <a:t> </a:t>
          </a:r>
          <a:r>
            <a:rPr lang="ar-EG" altLang="ar-JO" sz="1800" kern="1200" dirty="0" smtClean="0"/>
            <a:t>فهم أهمية الإدارة الاستراتيجية للشركات الصغيرة</a:t>
          </a:r>
        </a:p>
      </dsp:txBody>
      <dsp:txXfrm>
        <a:off x="0" y="1290714"/>
        <a:ext cx="3105262" cy="2656309"/>
      </dsp:txXfrm>
    </dsp:sp>
    <dsp:sp modelId="{CADAE737-32BD-874D-8FDA-0D415B0B7547}">
      <dsp:nvSpPr>
        <dsp:cNvPr id="0" name=""/>
        <dsp:cNvSpPr/>
      </dsp:nvSpPr>
      <dsp:spPr>
        <a:xfrm>
          <a:off x="889373" y="0"/>
          <a:ext cx="1093185" cy="10931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29" tIns="12700" rIns="85229" bIns="12700" numCol="1" spcCol="1270" anchor="ctr" anchorCtr="0">
          <a:noAutofit/>
        </a:bodyPr>
        <a:lstStyle/>
        <a:p>
          <a:pPr lvl="0" algn="ctr" defTabSz="2133600">
            <a:lnSpc>
              <a:spcPct val="90000"/>
            </a:lnSpc>
            <a:spcBef>
              <a:spcPct val="0"/>
            </a:spcBef>
            <a:spcAft>
              <a:spcPct val="35000"/>
            </a:spcAft>
          </a:pPr>
          <a:r>
            <a:rPr lang="en-US" sz="4800" kern="1200" dirty="0" smtClean="0"/>
            <a:t>5</a:t>
          </a:r>
          <a:endParaRPr lang="en-US" sz="4800" kern="1200" dirty="0"/>
        </a:p>
      </dsp:txBody>
      <dsp:txXfrm>
        <a:off x="1049466" y="160093"/>
        <a:ext cx="772999" cy="772999"/>
      </dsp:txXfrm>
    </dsp:sp>
    <dsp:sp modelId="{CC0F4E2F-5A63-DD44-BBDA-3D6341CC21E2}">
      <dsp:nvSpPr>
        <dsp:cNvPr id="0" name=""/>
        <dsp:cNvSpPr/>
      </dsp:nvSpPr>
      <dsp:spPr>
        <a:xfrm>
          <a:off x="0" y="3643880"/>
          <a:ext cx="310526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FADD60-EAB7-4A3C-97F8-D85D9E928FC8}">
      <dsp:nvSpPr>
        <dsp:cNvPr id="0" name=""/>
        <dsp:cNvSpPr/>
      </dsp:nvSpPr>
      <dsp:spPr>
        <a:xfrm>
          <a:off x="3415788" y="-391615"/>
          <a:ext cx="3105262" cy="4427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2098" tIns="330200" rIns="242098" bIns="330200" numCol="1" spcCol="1270" anchor="t" anchorCtr="0">
          <a:noAutofit/>
        </a:bodyPr>
        <a:lstStyle/>
        <a:p>
          <a:pPr lvl="0" defTabSz="800100">
            <a:lnSpc>
              <a:spcPct val="90000"/>
            </a:lnSpc>
            <a:spcBef>
              <a:spcPct val="0"/>
            </a:spcBef>
            <a:spcAft>
              <a:spcPct val="35000"/>
            </a:spcAft>
          </a:pPr>
          <a:r>
            <a:rPr lang="en-US" altLang="ar-JO" sz="1800" kern="1200" dirty="0" smtClean="0"/>
            <a:t>Explain why and how a small business must create a competitive advantage in the market.</a:t>
          </a:r>
        </a:p>
        <a:p>
          <a:pPr lvl="0" algn="justLow" defTabSz="800100" rtl="1">
            <a:lnSpc>
              <a:spcPct val="90000"/>
            </a:lnSpc>
            <a:spcBef>
              <a:spcPct val="0"/>
            </a:spcBef>
            <a:spcAft>
              <a:spcPct val="35000"/>
            </a:spcAft>
          </a:pPr>
          <a:r>
            <a:rPr lang="ar-EG" altLang="ar-JO" sz="1800" kern="1200" dirty="0" smtClean="0"/>
            <a:t>شرح لماذا وكيف يجب على الشركات الصغيرة خلق ميزة تنافسية في السوق.</a:t>
          </a:r>
        </a:p>
      </dsp:txBody>
      <dsp:txXfrm>
        <a:off x="3415788" y="1290714"/>
        <a:ext cx="3105262" cy="2656309"/>
      </dsp:txXfrm>
    </dsp:sp>
    <dsp:sp modelId="{35E22F4E-EEC3-4084-88EF-B9F00A55AC8D}">
      <dsp:nvSpPr>
        <dsp:cNvPr id="0" name=""/>
        <dsp:cNvSpPr/>
      </dsp:nvSpPr>
      <dsp:spPr>
        <a:xfrm>
          <a:off x="4421827" y="0"/>
          <a:ext cx="1093185" cy="10931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29" tIns="12700" rIns="85229" bIns="12700" numCol="1" spcCol="1270" anchor="ctr" anchorCtr="0">
          <a:noAutofit/>
        </a:bodyPr>
        <a:lstStyle/>
        <a:p>
          <a:pPr lvl="0" algn="ctr" defTabSz="2133600">
            <a:lnSpc>
              <a:spcPct val="90000"/>
            </a:lnSpc>
            <a:spcBef>
              <a:spcPct val="0"/>
            </a:spcBef>
            <a:spcAft>
              <a:spcPct val="35000"/>
            </a:spcAft>
          </a:pPr>
          <a:r>
            <a:rPr lang="en-US" sz="4800" kern="1200" dirty="0" smtClean="0"/>
            <a:t>6</a:t>
          </a:r>
          <a:endParaRPr lang="en-US" sz="4800" kern="1200" dirty="0"/>
        </a:p>
      </dsp:txBody>
      <dsp:txXfrm>
        <a:off x="4581920" y="160093"/>
        <a:ext cx="772999" cy="772999"/>
      </dsp:txXfrm>
    </dsp:sp>
    <dsp:sp modelId="{ADB0C5EE-1364-418A-A613-BA402F0229F4}">
      <dsp:nvSpPr>
        <dsp:cNvPr id="0" name=""/>
        <dsp:cNvSpPr/>
      </dsp:nvSpPr>
      <dsp:spPr>
        <a:xfrm>
          <a:off x="3415788" y="3643880"/>
          <a:ext cx="310526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9F74CF3-5132-423B-876A-AE16E9047356}">
      <dsp:nvSpPr>
        <dsp:cNvPr id="0" name=""/>
        <dsp:cNvSpPr/>
      </dsp:nvSpPr>
      <dsp:spPr>
        <a:xfrm>
          <a:off x="6831577" y="-391615"/>
          <a:ext cx="3105262" cy="4427183"/>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2098" tIns="330200" rIns="242098" bIns="330200" numCol="1" spcCol="1270" anchor="t" anchorCtr="0">
          <a:noAutofit/>
        </a:bodyPr>
        <a:lstStyle/>
        <a:p>
          <a:pPr lvl="0" defTabSz="800100">
            <a:lnSpc>
              <a:spcPct val="90000"/>
            </a:lnSpc>
            <a:spcBef>
              <a:spcPct val="0"/>
            </a:spcBef>
            <a:spcAft>
              <a:spcPct val="35000"/>
            </a:spcAft>
          </a:pPr>
          <a:r>
            <a:rPr lang="en-US" altLang="ar-JO" sz="1800" kern="1200" dirty="0" smtClean="0"/>
            <a:t>Develop a strategic plan for a business using the nine steps in the strategic management process. </a:t>
          </a:r>
        </a:p>
        <a:p>
          <a:pPr lvl="0" algn="justLow" defTabSz="800100" rtl="1">
            <a:lnSpc>
              <a:spcPct val="90000"/>
            </a:lnSpc>
            <a:spcBef>
              <a:spcPct val="0"/>
            </a:spcBef>
            <a:spcAft>
              <a:spcPct val="35000"/>
            </a:spcAft>
          </a:pPr>
          <a:r>
            <a:rPr lang="ar-EG" altLang="ar-JO" sz="1800" kern="1200" dirty="0" smtClean="0"/>
            <a:t>وضع خطة استراتيجية للأعمال التجارية باستخدام الخطوات التسع في عملية الإدارة الاستراتيجية.</a:t>
          </a:r>
        </a:p>
      </dsp:txBody>
      <dsp:txXfrm>
        <a:off x="6831577" y="1290714"/>
        <a:ext cx="3105262" cy="2656309"/>
      </dsp:txXfrm>
    </dsp:sp>
    <dsp:sp modelId="{C79E6C9B-D9C2-43DA-8B5D-8C1A2CD6890E}">
      <dsp:nvSpPr>
        <dsp:cNvPr id="0" name=""/>
        <dsp:cNvSpPr/>
      </dsp:nvSpPr>
      <dsp:spPr>
        <a:xfrm>
          <a:off x="7837615" y="0"/>
          <a:ext cx="1093185" cy="1093185"/>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229" tIns="12700" rIns="85229" bIns="12700" numCol="1" spcCol="1270" anchor="ctr" anchorCtr="0">
          <a:noAutofit/>
        </a:bodyPr>
        <a:lstStyle/>
        <a:p>
          <a:pPr lvl="0" algn="ctr" defTabSz="2133600">
            <a:lnSpc>
              <a:spcPct val="90000"/>
            </a:lnSpc>
            <a:spcBef>
              <a:spcPct val="0"/>
            </a:spcBef>
            <a:spcAft>
              <a:spcPct val="35000"/>
            </a:spcAft>
          </a:pPr>
          <a:r>
            <a:rPr lang="en-US" sz="4800" kern="1200" dirty="0" smtClean="0"/>
            <a:t>7</a:t>
          </a:r>
          <a:endParaRPr lang="en-US" sz="4800" kern="1200" dirty="0"/>
        </a:p>
      </dsp:txBody>
      <dsp:txXfrm>
        <a:off x="7997708" y="160093"/>
        <a:ext cx="772999" cy="772999"/>
      </dsp:txXfrm>
    </dsp:sp>
    <dsp:sp modelId="{01C4B68E-24C7-41C1-8E54-2A0279A0717B}">
      <dsp:nvSpPr>
        <dsp:cNvPr id="0" name=""/>
        <dsp:cNvSpPr/>
      </dsp:nvSpPr>
      <dsp:spPr>
        <a:xfrm>
          <a:off x="6831577" y="3643880"/>
          <a:ext cx="3105262" cy="7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xmlns="">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10/21/2024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0456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772488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10/21/2024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7"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2.xml"/><Relationship Id="rId5" Type="http://schemas.openxmlformats.org/officeDocument/2006/relationships/image" Target="../media/image26.png"/><Relationship Id="rId4" Type="http://schemas.openxmlformats.org/officeDocument/2006/relationships/image" Target="../media/image3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smtClean="0">
                <a:solidFill>
                  <a:srgbClr val="00B0F0"/>
                </a:solidFill>
                <a:latin typeface="Alexandria" charset="0"/>
                <a:cs typeface="Alexandria" charset="0"/>
              </a:rPr>
              <a:t>Entrepreneurship</a:t>
            </a:r>
          </a:p>
          <a:p>
            <a:r>
              <a:rPr lang="ar-EG" sz="3200" b="1" dirty="0" smtClean="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smtClean="0">
                <a:latin typeface="Alexandria" charset="0"/>
                <a:cs typeface="Alexandria" charset="0"/>
              </a:rPr>
              <a:t>MGM 303</a:t>
            </a:r>
            <a:endParaRPr lang="en-US" sz="2000" dirty="0">
              <a:latin typeface="Alexandria" charset="0"/>
              <a:cs typeface="Alexandria" charset="0"/>
            </a:endParaRP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xmlns="" id="{39C65316-BFB1-4A3F-B8B9-F9622013BFC3}"/>
              </a:ext>
            </a:extLst>
          </p:cNvPr>
          <p:cNvSpPr txBox="1">
            <a:spLocks/>
          </p:cNvSpPr>
          <p:nvPr/>
        </p:nvSpPr>
        <p:spPr>
          <a:xfrm>
            <a:off x="5462179" y="4343468"/>
            <a:ext cx="4800937" cy="60646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a:latin typeface="+mn-lt"/>
              </a:rPr>
              <a:t>Crafting a Business Plan &amp; Building a Solid Strategic Plan</a:t>
            </a:r>
          </a:p>
        </p:txBody>
      </p:sp>
      <p:sp>
        <p:nvSpPr>
          <p:cNvPr id="15" name="Title 1">
            <a:extLst>
              <a:ext uri="{FF2B5EF4-FFF2-40B4-BE49-F238E27FC236}">
                <a16:creationId xmlns:a16="http://schemas.microsoft.com/office/drawing/2014/main" xmlns="" id="{39C65316-BFB1-4A3F-B8B9-F9622013BFC3}"/>
              </a:ext>
            </a:extLst>
          </p:cNvPr>
          <p:cNvSpPr txBox="1">
            <a:spLocks/>
          </p:cNvSpPr>
          <p:nvPr/>
        </p:nvSpPr>
        <p:spPr>
          <a:xfrm>
            <a:off x="5469439" y="5004524"/>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a:latin typeface="+mn-lt"/>
              </a:rPr>
              <a:t>صياغة خطة عمل وبناء خطة استراتيجية قوية</a:t>
            </a: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9098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a:t>
            </a:r>
            <a:r>
              <a:rPr lang="ar-EG" sz="2800" b="1" dirty="0" smtClean="0">
                <a:solidFill>
                  <a:srgbClr val="00B0F0"/>
                </a:solidFill>
                <a:latin typeface="Alexandria" charset="0"/>
                <a:cs typeface="Alexandria" charset="0"/>
              </a:rPr>
              <a:t>التعلٌّم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TextBox 8">
            <a:extLst>
              <a:ext uri="{FF2B5EF4-FFF2-40B4-BE49-F238E27FC236}">
                <a16:creationId xmlns:a16="http://schemas.microsoft.com/office/drawing/2014/main" xmlns="" id="{7E3CE1D8-74BF-F622-2CFB-2E3F3756924C}"/>
              </a:ext>
            </a:extLst>
          </p:cNvPr>
          <p:cNvGraphicFramePr/>
          <p:nvPr>
            <p:extLst>
              <p:ext uri="{D42A27DB-BD31-4B8C-83A1-F6EECF244321}">
                <p14:modId xmlns:p14="http://schemas.microsoft.com/office/powerpoint/2010/main" val="2046434186"/>
              </p:ext>
            </p:extLst>
          </p:nvPr>
        </p:nvGraphicFramePr>
        <p:xfrm>
          <a:off x="696038" y="1992573"/>
          <a:ext cx="11041039" cy="41762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3207840"/>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a:t>
            </a:r>
            <a:r>
              <a:rPr lang="ar-EG" sz="2800" b="1" dirty="0" smtClean="0">
                <a:solidFill>
                  <a:srgbClr val="00B0F0"/>
                </a:solidFill>
                <a:latin typeface="Alexandria" charset="0"/>
                <a:cs typeface="Alexandria" charset="0"/>
              </a:rPr>
              <a:t>التعلٌّم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extBox 8">
            <a:extLst>
              <a:ext uri="{FF2B5EF4-FFF2-40B4-BE49-F238E27FC236}">
                <a16:creationId xmlns:a16="http://schemas.microsoft.com/office/drawing/2014/main" xmlns="" id="{BCFFF5FB-6C4A-E0BE-996B-53572A4A0C6C}"/>
              </a:ext>
            </a:extLst>
          </p:cNvPr>
          <p:cNvGraphicFramePr/>
          <p:nvPr>
            <p:extLst>
              <p:ext uri="{D42A27DB-BD31-4B8C-83A1-F6EECF244321}">
                <p14:modId xmlns:p14="http://schemas.microsoft.com/office/powerpoint/2010/main" val="3259117709"/>
              </p:ext>
            </p:extLst>
          </p:nvPr>
        </p:nvGraphicFramePr>
        <p:xfrm>
          <a:off x="1213385" y="2306462"/>
          <a:ext cx="9936840" cy="3643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96209568"/>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 Business Plan?</a:t>
            </a:r>
          </a:p>
          <a:p>
            <a:r>
              <a:rPr lang="ar-EG" sz="2800" b="1" dirty="0">
                <a:solidFill>
                  <a:srgbClr val="00B0F0"/>
                </a:solidFill>
                <a:latin typeface="Alexandria" charset="0"/>
                <a:cs typeface="Alexandria" charset="0"/>
              </a:rPr>
              <a:t>ما هي خطة 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6122430" y="1468605"/>
            <a:ext cx="5756299" cy="5234625"/>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Low" rtl="1">
              <a:lnSpc>
                <a:spcPct val="150000"/>
              </a:lnSpc>
              <a:buNone/>
            </a:pPr>
            <a:r>
              <a:rPr lang="ar-EG" sz="1800" b="1" dirty="0">
                <a:ea typeface="ＭＳ Ｐゴシック" panose="020B0600070205080204" pitchFamily="34" charset="-128"/>
              </a:rPr>
              <a:t>خطة العمل</a:t>
            </a:r>
          </a:p>
          <a:p>
            <a:pPr lvl="1" algn="justLow" rtl="1">
              <a:lnSpc>
                <a:spcPct val="150000"/>
              </a:lnSpc>
              <a:buFont typeface="Wingdings" pitchFamily="2" charset="2"/>
              <a:buChar char="§"/>
            </a:pPr>
            <a:r>
              <a:rPr lang="ar-EG" sz="1800" dirty="0">
                <a:ea typeface="ＭＳ Ｐゴシック" panose="020B0600070205080204" pitchFamily="34" charset="-128"/>
              </a:rPr>
              <a:t>خطة العمل هي سرد مكتوب، يتراوح طوله عادة من 25 إلى 35 صفحة ، يصف ما الذي يجب تحقيقة في خطة الأعمال الجديدة. (بارينجر وأيرلندا ، 2016)</a:t>
            </a:r>
          </a:p>
          <a:p>
            <a:pPr lvl="1" algn="justLow" rtl="1">
              <a:lnSpc>
                <a:spcPct val="150000"/>
              </a:lnSpc>
              <a:buFont typeface="Wingdings" pitchFamily="2" charset="2"/>
              <a:buChar char="§"/>
            </a:pPr>
            <a:r>
              <a:rPr lang="ar-EG" sz="1800" dirty="0">
                <a:ea typeface="ＭＳ Ｐゴシック" panose="020B0600070205080204" pitchFamily="34" charset="-128"/>
              </a:rPr>
              <a:t>تحدد خطة العمل المفهوم الأساسي الذي يقوم عليه العمل - ما هي المشكلة التي سيتم حلها - وتصف كيف ستنفذ الشركة خطتها لحل المشكلة. (لونجينيكر وآخرون ، 2017)</a:t>
            </a:r>
          </a:p>
          <a:p>
            <a:pPr lvl="1" algn="justLow" rtl="1">
              <a:lnSpc>
                <a:spcPct val="150000"/>
              </a:lnSpc>
              <a:buFont typeface="Wingdings" pitchFamily="2" charset="2"/>
              <a:buChar char="§"/>
            </a:pPr>
            <a:r>
              <a:rPr lang="ar-EG" sz="1800" dirty="0">
                <a:ea typeface="ＭＳ Ｐゴシック" panose="020B0600070205080204" pitchFamily="34" charset="-128"/>
              </a:rPr>
              <a:t>خطة العمل هي وثيقة تحدد بالتفصيل أهداف الشركة وكيف تخطط لتحقيق أهدافها. تضع خطة الأعمال خارطة طريق مكتوبة للشركة من وجهات نظر تسويقية ومالية وتشغيلية. تستخدم كلاً من الشركات الناشئة والشركات القائمة خطط الأعمال. (إنفستوبيا)</a:t>
            </a:r>
            <a:endParaRPr lang="en-US" altLang="en-US" sz="1800" dirty="0">
              <a:ea typeface="ＭＳ Ｐゴシック" panose="020B0600070205080204" pitchFamily="34" charset="-128"/>
            </a:endParaRPr>
          </a:p>
        </p:txBody>
      </p:sp>
      <p:sp>
        <p:nvSpPr>
          <p:cNvPr id="25"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328812" y="1591438"/>
            <a:ext cx="5457840" cy="49641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altLang="en-US" sz="1800" b="1" dirty="0">
                <a:ea typeface="ＭＳ Ｐゴシック" panose="020B0600070205080204" pitchFamily="34" charset="-128"/>
              </a:rPr>
              <a:t>Business </a:t>
            </a:r>
            <a:r>
              <a:rPr lang="en-US" altLang="en-US" sz="1800" b="1" dirty="0" smtClean="0">
                <a:ea typeface="ＭＳ Ｐゴシック" panose="020B0600070205080204" pitchFamily="34" charset="-128"/>
              </a:rPr>
              <a:t>Plan</a:t>
            </a:r>
          </a:p>
          <a:p>
            <a:pPr algn="just">
              <a:lnSpc>
                <a:spcPct val="100000"/>
              </a:lnSpc>
              <a:buFont typeface="Wingdings" pitchFamily="2" charset="2"/>
              <a:buChar char="§"/>
            </a:pPr>
            <a:r>
              <a:rPr lang="en-US" altLang="en-US" sz="1800" dirty="0" smtClean="0">
                <a:ea typeface="ＭＳ Ｐゴシック" panose="020B0600070205080204" pitchFamily="34" charset="-128"/>
              </a:rPr>
              <a:t>A </a:t>
            </a:r>
            <a:r>
              <a:rPr lang="en-US" altLang="en-US" sz="1800" dirty="0">
                <a:ea typeface="ＭＳ Ｐゴシック" panose="020B0600070205080204" pitchFamily="34" charset="-128"/>
              </a:rPr>
              <a:t>business plan is a written narrative, typically 25 to 35 pages long, that describes what a new business plans to accomplish. (</a:t>
            </a:r>
            <a:r>
              <a:rPr lang="en-US" altLang="en-US" sz="1800" dirty="0" err="1">
                <a:ea typeface="ＭＳ Ｐゴシック" panose="020B0600070205080204" pitchFamily="34" charset="-128"/>
              </a:rPr>
              <a:t>Barringer</a:t>
            </a:r>
            <a:r>
              <a:rPr lang="en-US" altLang="en-US" sz="1800" dirty="0">
                <a:ea typeface="ＭＳ Ｐゴシック" panose="020B0600070205080204" pitchFamily="34" charset="-128"/>
              </a:rPr>
              <a:t> &amp; Ireland, </a:t>
            </a:r>
            <a:r>
              <a:rPr lang="en-US" altLang="en-US" sz="1800" dirty="0" smtClean="0">
                <a:ea typeface="ＭＳ Ｐゴシック" panose="020B0600070205080204" pitchFamily="34" charset="-128"/>
              </a:rPr>
              <a:t>2016)</a:t>
            </a:r>
          </a:p>
          <a:p>
            <a:pPr algn="just">
              <a:lnSpc>
                <a:spcPct val="100000"/>
              </a:lnSpc>
              <a:buFont typeface="Wingdings" pitchFamily="2" charset="2"/>
              <a:buChar char="§"/>
            </a:pPr>
            <a:r>
              <a:rPr lang="en-US" altLang="en-US" sz="1800" dirty="0" smtClean="0">
                <a:ea typeface="ＭＳ Ｐゴシック" panose="020B0600070205080204" pitchFamily="34" charset="-128"/>
              </a:rPr>
              <a:t>A </a:t>
            </a:r>
            <a:r>
              <a:rPr lang="en-US" altLang="en-US" sz="1800" dirty="0">
                <a:ea typeface="ＭＳ Ｐゴシック" panose="020B0600070205080204" pitchFamily="34" charset="-128"/>
              </a:rPr>
              <a:t>business plan o</a:t>
            </a:r>
            <a:r>
              <a:rPr lang="en-US" sz="1800" dirty="0">
                <a:ea typeface="ＭＳ Ｐゴシック" panose="020B0600070205080204" pitchFamily="34" charset="-128"/>
              </a:rPr>
              <a:t>utlines the basic concept underlying a business-what problem will be solved-and describes how the business will execute its plan to solve the problem. (</a:t>
            </a:r>
            <a:r>
              <a:rPr lang="en-US" sz="1800" dirty="0" err="1">
                <a:ea typeface="ＭＳ Ｐゴシック" panose="020B0600070205080204" pitchFamily="34" charset="-128"/>
              </a:rPr>
              <a:t>Longenecker</a:t>
            </a:r>
            <a:r>
              <a:rPr lang="en-US" sz="1800" dirty="0">
                <a:ea typeface="ＭＳ Ｐゴシック" panose="020B0600070205080204" pitchFamily="34" charset="-128"/>
              </a:rPr>
              <a:t> et al., </a:t>
            </a:r>
            <a:r>
              <a:rPr lang="en-US" sz="1800" dirty="0" smtClean="0">
                <a:ea typeface="ＭＳ Ｐゴシック" panose="020B0600070205080204" pitchFamily="34" charset="-128"/>
              </a:rPr>
              <a:t>2017)</a:t>
            </a:r>
          </a:p>
          <a:p>
            <a:pPr algn="just">
              <a:lnSpc>
                <a:spcPct val="100000"/>
              </a:lnSpc>
              <a:buFont typeface="Wingdings" pitchFamily="2" charset="2"/>
              <a:buChar char="§"/>
            </a:pPr>
            <a:r>
              <a:rPr lang="en-US" sz="1800" dirty="0" smtClean="0">
                <a:ea typeface="ＭＳ Ｐゴシック" panose="020B0600070205080204" pitchFamily="34" charset="-128"/>
              </a:rPr>
              <a:t>A </a:t>
            </a:r>
            <a:r>
              <a:rPr lang="en-US" sz="1800" dirty="0">
                <a:ea typeface="ＭＳ Ｐゴシック" panose="020B0600070205080204" pitchFamily="34" charset="-128"/>
              </a:rPr>
              <a:t>business plan is a document that defines in detail a company's objectives and how it plans to achieve its goals. A business plan lays out a written road map for the firm from marketing, financial, and operational standpoints. Both startups and established companies use business plans. (</a:t>
            </a:r>
            <a:r>
              <a:rPr lang="en-US" sz="1800" dirty="0" err="1">
                <a:ea typeface="ＭＳ Ｐゴシック" panose="020B0600070205080204" pitchFamily="34" charset="-128"/>
              </a:rPr>
              <a:t>investopia</a:t>
            </a:r>
            <a:r>
              <a:rPr lang="en-US" sz="1800" dirty="0" smtClean="0">
                <a:ea typeface="ＭＳ Ｐゴシック" panose="020B0600070205080204" pitchFamily="34" charset="-128"/>
              </a:rPr>
              <a:t>).</a:t>
            </a:r>
            <a:endParaRPr lang="ar-EG" sz="1800" dirty="0">
              <a:ea typeface="ＭＳ Ｐゴシック" panose="020B0600070205080204" pitchFamily="34" charset="-128"/>
            </a:endParaRPr>
          </a:p>
        </p:txBody>
      </p:sp>
    </p:spTree>
    <p:extLst>
      <p:ext uri="{BB962C8B-B14F-4D97-AF65-F5344CB8AC3E}">
        <p14:creationId xmlns:p14="http://schemas.microsoft.com/office/powerpoint/2010/main" val="359821940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of Creating a Business Plan</a:t>
            </a:r>
          </a:p>
          <a:p>
            <a:r>
              <a:rPr lang="ar-EG" sz="2800" b="1" dirty="0">
                <a:solidFill>
                  <a:srgbClr val="00B0F0"/>
                </a:solidFill>
                <a:latin typeface="Alexandria" charset="0"/>
                <a:cs typeface="Alexandria" charset="0"/>
              </a:rPr>
              <a:t>فوائد إنشاء خطة 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6441743" y="1591438"/>
            <a:ext cx="5300506" cy="4964184"/>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buNone/>
            </a:pPr>
            <a:r>
              <a:rPr lang="ar-EG" altLang="en-US" sz="2000" b="1" dirty="0" smtClean="0">
                <a:ea typeface="ＭＳ Ｐゴシック" panose="020B0600070205080204" pitchFamily="34" charset="-128"/>
              </a:rPr>
              <a:t>خطة </a:t>
            </a:r>
            <a:r>
              <a:rPr lang="ar-EG" altLang="en-US" sz="2000" b="1" dirty="0">
                <a:ea typeface="ＭＳ Ｐゴシック" panose="020B0600070205080204" pitchFamily="34" charset="-128"/>
              </a:rPr>
              <a:t>العمل</a:t>
            </a:r>
            <a:r>
              <a:rPr lang="ar-EG" altLang="en-US" sz="2000" b="1" dirty="0" smtClean="0">
                <a:ea typeface="ＭＳ Ｐゴシック" panose="020B0600070205080204" pitchFamily="34" charset="-128"/>
              </a:rPr>
              <a:t>:</a:t>
            </a:r>
          </a:p>
          <a:p>
            <a:pPr algn="justLow" rtl="1">
              <a:lnSpc>
                <a:spcPct val="150000"/>
              </a:lnSpc>
            </a:pPr>
            <a:r>
              <a:rPr lang="ar-EG" altLang="en-US" sz="2000" dirty="0" smtClean="0">
                <a:ea typeface="ＭＳ Ｐゴシック" panose="020B0600070205080204" pitchFamily="34" charset="-128"/>
              </a:rPr>
              <a:t>ملخص </a:t>
            </a:r>
            <a:r>
              <a:rPr lang="ar-EG" altLang="en-US" sz="2000" dirty="0">
                <a:ea typeface="ＭＳ Ｐゴシック" panose="020B0600070205080204" pitchFamily="34" charset="-128"/>
              </a:rPr>
              <a:t>مكتوب لـ</a:t>
            </a:r>
            <a:r>
              <a:rPr lang="ar-EG" altLang="en-US" sz="2000" dirty="0" smtClean="0">
                <a:ea typeface="ＭＳ Ｐゴシック" panose="020B0600070205080204" pitchFamily="34" charset="-128"/>
              </a:rPr>
              <a:t>:</a:t>
            </a:r>
          </a:p>
          <a:p>
            <a:pPr lvl="1" algn="justLow" rtl="1">
              <a:lnSpc>
                <a:spcPct val="150000"/>
              </a:lnSpc>
              <a:buFont typeface="Wingdings" pitchFamily="2" charset="2"/>
              <a:buChar char="§"/>
            </a:pPr>
            <a:r>
              <a:rPr lang="ar-EG" altLang="en-US" sz="2000" dirty="0" smtClean="0">
                <a:ea typeface="ＭＳ Ｐゴシック" panose="020B0600070205080204" pitchFamily="34" charset="-128"/>
              </a:rPr>
              <a:t>المشروع </a:t>
            </a:r>
            <a:r>
              <a:rPr lang="ar-EG" altLang="en-US" sz="2000" dirty="0">
                <a:ea typeface="ＭＳ Ｐゴシック" panose="020B0600070205080204" pitchFamily="34" charset="-128"/>
              </a:rPr>
              <a:t>التجاري المقترح من قبل رائد </a:t>
            </a:r>
            <a:r>
              <a:rPr lang="ar-EG" altLang="en-US" sz="2000" dirty="0" smtClean="0">
                <a:ea typeface="ＭＳ Ｐゴシック" panose="020B0600070205080204" pitchFamily="34" charset="-128"/>
              </a:rPr>
              <a:t>الأعمال</a:t>
            </a:r>
          </a:p>
          <a:p>
            <a:pPr lvl="1" algn="justLow" rtl="1">
              <a:lnSpc>
                <a:spcPct val="150000"/>
              </a:lnSpc>
              <a:buFont typeface="Wingdings" pitchFamily="2" charset="2"/>
              <a:buChar char="§"/>
            </a:pPr>
            <a:r>
              <a:rPr lang="ar-EG" altLang="en-US" sz="2000" dirty="0" smtClean="0">
                <a:ea typeface="ＭＳ Ｐゴシック" panose="020B0600070205080204" pitchFamily="34" charset="-128"/>
              </a:rPr>
              <a:t>التفاصيل </a:t>
            </a:r>
            <a:r>
              <a:rPr lang="ar-EG" altLang="en-US" sz="2000" dirty="0">
                <a:ea typeface="ＭＳ Ｐゴシック" panose="020B0600070205080204" pitchFamily="34" charset="-128"/>
              </a:rPr>
              <a:t>التشغيلية </a:t>
            </a:r>
            <a:r>
              <a:rPr lang="ar-EG" altLang="en-US" sz="2000" dirty="0" smtClean="0">
                <a:ea typeface="ＭＳ Ｐゴシック" panose="020B0600070205080204" pitchFamily="34" charset="-128"/>
              </a:rPr>
              <a:t>والمالية</a:t>
            </a:r>
          </a:p>
          <a:p>
            <a:pPr lvl="1" algn="justLow" rtl="1">
              <a:lnSpc>
                <a:spcPct val="150000"/>
              </a:lnSpc>
              <a:buFont typeface="Wingdings" pitchFamily="2" charset="2"/>
              <a:buChar char="§"/>
            </a:pPr>
            <a:r>
              <a:rPr lang="ar-EG" altLang="en-US" sz="2000" dirty="0" smtClean="0">
                <a:ea typeface="ＭＳ Ｐゴシック" panose="020B0600070205080204" pitchFamily="34" charset="-128"/>
              </a:rPr>
              <a:t>الفرص التسويقية والاستراتيجية</a:t>
            </a:r>
          </a:p>
          <a:p>
            <a:pPr lvl="1" algn="justLow" rtl="1">
              <a:lnSpc>
                <a:spcPct val="150000"/>
              </a:lnSpc>
              <a:buFont typeface="Wingdings" pitchFamily="2" charset="2"/>
              <a:buChar char="§"/>
            </a:pPr>
            <a:r>
              <a:rPr lang="ar-EG" altLang="en-US" sz="2000" dirty="0" smtClean="0">
                <a:ea typeface="ＭＳ Ｐゴシック" panose="020B0600070205080204" pitchFamily="34" charset="-128"/>
              </a:rPr>
              <a:t>مهارات </a:t>
            </a:r>
            <a:r>
              <a:rPr lang="ar-EG" altLang="en-US" sz="2000" dirty="0">
                <a:ea typeface="ＭＳ Ｐゴシック" panose="020B0600070205080204" pitchFamily="34" charset="-128"/>
              </a:rPr>
              <a:t>وقدرات </a:t>
            </a:r>
            <a:r>
              <a:rPr lang="ar-EG" altLang="en-US" sz="2000" dirty="0" smtClean="0">
                <a:ea typeface="ＭＳ Ｐゴシック" panose="020B0600070205080204" pitchFamily="34" charset="-128"/>
              </a:rPr>
              <a:t>المديرين</a:t>
            </a:r>
          </a:p>
          <a:p>
            <a:pPr algn="justLow" rtl="1">
              <a:lnSpc>
                <a:spcPct val="150000"/>
              </a:lnSpc>
            </a:pPr>
            <a:r>
              <a:rPr lang="ar-EG" altLang="en-US" sz="2000" dirty="0" smtClean="0">
                <a:ea typeface="ＭＳ Ｐゴシック" panose="020B0600070205080204" pitchFamily="34" charset="-128"/>
              </a:rPr>
              <a:t>خطة </a:t>
            </a:r>
            <a:r>
              <a:rPr lang="ar-EG" altLang="en-US" sz="2000" dirty="0">
                <a:ea typeface="ＭＳ Ｐゴシック" panose="020B0600070205080204" pitchFamily="34" charset="-128"/>
              </a:rPr>
              <a:t>العمل هي أفضل تأمين ضد إطلاق مشروع تجاري محكوم عليه بالفشل أو سوء إدارة شركة ناجحة </a:t>
            </a:r>
            <a:r>
              <a:rPr lang="ar-EG" altLang="en-US" sz="2000" dirty="0" smtClean="0">
                <a:ea typeface="ＭＳ Ｐゴシック" panose="020B0600070205080204" pitchFamily="34" charset="-128"/>
              </a:rPr>
              <a:t>محتملة.</a:t>
            </a:r>
            <a:endParaRPr lang="en-US" altLang="en-US" sz="2000" dirty="0">
              <a:ea typeface="ＭＳ Ｐゴシック" panose="020B0600070205080204" pitchFamily="34" charset="-128"/>
            </a:endParaRPr>
          </a:p>
        </p:txBody>
      </p:sp>
      <p:sp>
        <p:nvSpPr>
          <p:cNvPr id="25"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627177" y="1591438"/>
            <a:ext cx="5557536" cy="496418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US" altLang="en-US" sz="2000" b="1" dirty="0" smtClean="0">
                <a:ea typeface="ＭＳ Ｐゴシック" panose="020B0600070205080204" pitchFamily="34" charset="-128"/>
              </a:rPr>
              <a:t>Business </a:t>
            </a:r>
            <a:r>
              <a:rPr lang="en-US" altLang="en-US" sz="2000" b="1" dirty="0">
                <a:ea typeface="ＭＳ Ｐゴシック" panose="020B0600070205080204" pitchFamily="34" charset="-128"/>
              </a:rPr>
              <a:t>plan:</a:t>
            </a:r>
          </a:p>
          <a:p>
            <a:pPr>
              <a:lnSpc>
                <a:spcPct val="150000"/>
              </a:lnSpc>
            </a:pPr>
            <a:r>
              <a:rPr lang="en-US" altLang="en-US" sz="2000" dirty="0" smtClean="0">
                <a:ea typeface="ＭＳ Ｐゴシック" panose="020B0600070205080204" pitchFamily="34" charset="-128"/>
              </a:rPr>
              <a:t>A </a:t>
            </a:r>
            <a:r>
              <a:rPr lang="en-US" altLang="en-US" sz="2000" dirty="0">
                <a:ea typeface="ＭＳ Ｐゴシック" panose="020B0600070205080204" pitchFamily="34" charset="-128"/>
              </a:rPr>
              <a:t>written summary of:</a:t>
            </a:r>
          </a:p>
          <a:p>
            <a:pPr lvl="1">
              <a:lnSpc>
                <a:spcPct val="150000"/>
              </a:lnSpc>
              <a:buFont typeface="Wingdings" pitchFamily="2" charset="2"/>
              <a:buChar char="§"/>
            </a:pPr>
            <a:r>
              <a:rPr lang="en-US" altLang="en-US" sz="2000" dirty="0" smtClean="0">
                <a:ea typeface="ＭＳ Ｐゴシック" panose="020B0600070205080204" pitchFamily="34" charset="-128"/>
              </a:rPr>
              <a:t>An </a:t>
            </a:r>
            <a:r>
              <a:rPr lang="en-US" altLang="en-US" sz="2000" dirty="0">
                <a:ea typeface="ＭＳ Ｐゴシック" panose="020B0600070205080204" pitchFamily="34" charset="-128"/>
              </a:rPr>
              <a:t>entrepreneur's proposed business venture</a:t>
            </a:r>
          </a:p>
          <a:p>
            <a:pPr lvl="1">
              <a:lnSpc>
                <a:spcPct val="150000"/>
              </a:lnSpc>
              <a:buFont typeface="Wingdings" pitchFamily="2" charset="2"/>
              <a:buChar char="§"/>
            </a:pPr>
            <a:r>
              <a:rPr lang="en-US" altLang="en-US" sz="2000" dirty="0" smtClean="0">
                <a:ea typeface="ＭＳ Ｐゴシック" panose="020B0600070205080204" pitchFamily="34" charset="-128"/>
              </a:rPr>
              <a:t>The </a:t>
            </a:r>
            <a:r>
              <a:rPr lang="en-US" altLang="en-US" sz="2000" dirty="0">
                <a:ea typeface="ＭＳ Ｐゴシック" panose="020B0600070205080204" pitchFamily="34" charset="-128"/>
              </a:rPr>
              <a:t>operational and financial details</a:t>
            </a:r>
          </a:p>
          <a:p>
            <a:pPr lvl="1">
              <a:lnSpc>
                <a:spcPct val="150000"/>
              </a:lnSpc>
              <a:buFont typeface="Wingdings" pitchFamily="2" charset="2"/>
              <a:buChar char="§"/>
            </a:pPr>
            <a:r>
              <a:rPr lang="en-US" altLang="en-US" sz="2000" dirty="0" smtClean="0">
                <a:ea typeface="ＭＳ Ｐゴシック" panose="020B0600070205080204" pitchFamily="34" charset="-128"/>
              </a:rPr>
              <a:t>The </a:t>
            </a:r>
            <a:r>
              <a:rPr lang="en-US" altLang="en-US" sz="2000" dirty="0">
                <a:ea typeface="ＭＳ Ｐゴシック" panose="020B0600070205080204" pitchFamily="34" charset="-128"/>
              </a:rPr>
              <a:t>marketing opportunities and strategy</a:t>
            </a:r>
          </a:p>
          <a:p>
            <a:pPr lvl="1">
              <a:lnSpc>
                <a:spcPct val="150000"/>
              </a:lnSpc>
              <a:buFont typeface="Wingdings" pitchFamily="2" charset="2"/>
              <a:buChar char="§"/>
            </a:pPr>
            <a:r>
              <a:rPr lang="en-US" altLang="en-US" sz="2000" dirty="0" smtClean="0">
                <a:ea typeface="ＭＳ Ｐゴシック" panose="020B0600070205080204" pitchFamily="34" charset="-128"/>
              </a:rPr>
              <a:t>The </a:t>
            </a:r>
            <a:r>
              <a:rPr lang="en-US" altLang="en-US" sz="2000" dirty="0">
                <a:ea typeface="ＭＳ Ｐゴシック" panose="020B0600070205080204" pitchFamily="34" charset="-128"/>
              </a:rPr>
              <a:t>managers' skills and abilities</a:t>
            </a:r>
          </a:p>
          <a:p>
            <a:pPr>
              <a:lnSpc>
                <a:spcPct val="150000"/>
              </a:lnSpc>
            </a:pPr>
            <a:r>
              <a:rPr lang="en-US" altLang="en-US" sz="2000" dirty="0" smtClean="0">
                <a:ea typeface="ＭＳ Ｐゴシック" panose="020B0600070205080204" pitchFamily="34" charset="-128"/>
              </a:rPr>
              <a:t>A </a:t>
            </a:r>
            <a:r>
              <a:rPr lang="en-US" altLang="en-US" sz="2000" dirty="0">
                <a:ea typeface="ＭＳ Ｐゴシック" panose="020B0600070205080204" pitchFamily="34" charset="-128"/>
              </a:rPr>
              <a:t>business plan is the best insurance against launching a business destined to fail or mismanaging a potentially successful company</a:t>
            </a:r>
          </a:p>
        </p:txBody>
      </p:sp>
    </p:spTree>
    <p:extLst>
      <p:ext uri="{BB962C8B-B14F-4D97-AF65-F5344CB8AC3E}">
        <p14:creationId xmlns:p14="http://schemas.microsoft.com/office/powerpoint/2010/main" val="1442225334"/>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48619"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Essential Functions of a Business Plan</a:t>
            </a:r>
          </a:p>
          <a:p>
            <a:r>
              <a:rPr lang="ar-EG" sz="2800" b="1" dirty="0">
                <a:solidFill>
                  <a:srgbClr val="00B0F0"/>
                </a:solidFill>
                <a:latin typeface="Alexandria" charset="0"/>
                <a:cs typeface="Alexandria" charset="0"/>
              </a:rPr>
              <a:t>الوظائف الأساسية لخطة 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627176" y="1591438"/>
            <a:ext cx="5118531" cy="4964184"/>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150000"/>
              </a:lnSpc>
              <a:spcBef>
                <a:spcPct val="60000"/>
              </a:spcBef>
              <a:buFont typeface="Wingdings" panose="05000000000000000000" pitchFamily="2" charset="2"/>
              <a:buAutoNum type="arabicPeriod"/>
            </a:pPr>
            <a:r>
              <a:rPr lang="en-US" altLang="ar-JO" sz="2400" dirty="0">
                <a:ea typeface="ＭＳ Ｐゴシック" panose="020B0600070205080204" pitchFamily="34" charset="-128"/>
              </a:rPr>
              <a:t>Guiding the company by charting its future course and defining its strategy for following it.</a:t>
            </a:r>
          </a:p>
          <a:p>
            <a:pPr marL="609600" indent="-609600">
              <a:lnSpc>
                <a:spcPct val="150000"/>
              </a:lnSpc>
              <a:spcBef>
                <a:spcPct val="60000"/>
              </a:spcBef>
              <a:buFont typeface="Wingdings" panose="05000000000000000000" pitchFamily="2" charset="2"/>
              <a:buAutoNum type="arabicPeriod"/>
            </a:pPr>
            <a:r>
              <a:rPr lang="en-US" altLang="ar-JO" sz="2400" dirty="0">
                <a:ea typeface="ＭＳ Ｐゴシック" panose="020B0600070205080204" pitchFamily="34" charset="-128"/>
              </a:rPr>
              <a:t>Attracting lenders and investors who will provide needed capital.</a:t>
            </a:r>
          </a:p>
          <a:p>
            <a:pPr marL="879475" lvl="1" indent="-514350" algn="justLow" rtl="1">
              <a:lnSpc>
                <a:spcPct val="150000"/>
              </a:lnSpc>
              <a:spcBef>
                <a:spcPct val="0"/>
              </a:spcBef>
              <a:buFont typeface="+mj-lt"/>
              <a:buAutoNum type="arabicPeriod"/>
            </a:pPr>
            <a:r>
              <a:rPr lang="ar-EG" altLang="ar-JO" dirty="0" smtClean="0">
                <a:ea typeface="ＭＳ Ｐゴシック" panose="020B0600070205080204" pitchFamily="34" charset="-128"/>
              </a:rPr>
              <a:t>توجيه </a:t>
            </a:r>
            <a:r>
              <a:rPr lang="ar-EG" altLang="ar-JO" dirty="0">
                <a:ea typeface="ＭＳ Ｐゴシック" panose="020B0600070205080204" pitchFamily="34" charset="-128"/>
              </a:rPr>
              <a:t>الشركة من خلال رسم مسارها المستقبلي وتحديد استراتيجيتها </a:t>
            </a:r>
            <a:r>
              <a:rPr lang="ar-EG" altLang="ar-JO" dirty="0" smtClean="0">
                <a:ea typeface="ＭＳ Ｐゴシック" panose="020B0600070205080204" pitchFamily="34" charset="-128"/>
              </a:rPr>
              <a:t>المتبعة. </a:t>
            </a:r>
          </a:p>
          <a:p>
            <a:pPr marL="879475" lvl="1" indent="-514350" algn="justLow" rtl="1">
              <a:lnSpc>
                <a:spcPct val="150000"/>
              </a:lnSpc>
              <a:spcBef>
                <a:spcPct val="0"/>
              </a:spcBef>
              <a:buFont typeface="+mj-lt"/>
              <a:buAutoNum type="arabicPeriod"/>
            </a:pPr>
            <a:r>
              <a:rPr lang="ar-EG" altLang="ar-JO" dirty="0" smtClean="0">
                <a:ea typeface="ＭＳ Ｐゴシック" panose="020B0600070205080204" pitchFamily="34" charset="-128"/>
              </a:rPr>
              <a:t>جذب </a:t>
            </a:r>
            <a:r>
              <a:rPr lang="ar-EG" altLang="ar-JO" dirty="0">
                <a:ea typeface="ＭＳ Ｐゴシック" panose="020B0600070205080204" pitchFamily="34" charset="-128"/>
              </a:rPr>
              <a:t>المقرضين والمستثمرين الذين سيوفرون رأس المال اللازم.</a:t>
            </a:r>
            <a:endParaRPr lang="en-US" altLang="ar-JO" dirty="0">
              <a:ea typeface="ＭＳ Ｐゴシック" panose="020B0600070205080204" pitchFamily="34" charset="-128"/>
            </a:endParaRPr>
          </a:p>
        </p:txBody>
      </p:sp>
      <p:pic>
        <p:nvPicPr>
          <p:cNvPr id="10" name="Picture 9" descr="White paper ships being led by a yellow ship">
            <a:extLst>
              <a:ext uri="{FF2B5EF4-FFF2-40B4-BE49-F238E27FC236}">
                <a16:creationId xmlns="" xmlns:a16="http://schemas.microsoft.com/office/drawing/2014/main" id="{98DBEA89-2D33-6902-5907-15204834DA42}"/>
              </a:ext>
            </a:extLst>
          </p:cNvPr>
          <p:cNvPicPr>
            <a:picLocks noChangeAspect="1"/>
          </p:cNvPicPr>
          <p:nvPr/>
        </p:nvPicPr>
        <p:blipFill rotWithShape="1">
          <a:blip r:embed="rId3"/>
          <a:srcRect l="30304" r="2743" b="-1"/>
          <a:stretch/>
        </p:blipFill>
        <p:spPr>
          <a:xfrm>
            <a:off x="5762082" y="1550493"/>
            <a:ext cx="6097826" cy="5018777"/>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96458710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A plan must pass three tests</a:t>
            </a:r>
          </a:p>
          <a:p>
            <a:r>
              <a:rPr lang="ar-EG" sz="2800" b="1" dirty="0" smtClean="0">
                <a:solidFill>
                  <a:srgbClr val="00B0F0"/>
                </a:solidFill>
                <a:latin typeface="Alexandria" charset="0"/>
                <a:cs typeface="Alexandria" charset="0"/>
              </a:rPr>
              <a:t>يجب </a:t>
            </a:r>
            <a:r>
              <a:rPr lang="ar-EG" sz="2800" b="1" dirty="0">
                <a:solidFill>
                  <a:srgbClr val="00B0F0"/>
                </a:solidFill>
                <a:latin typeface="Alexandria" charset="0"/>
                <a:cs typeface="Alexandria" charset="0"/>
              </a:rPr>
              <a:t>أن تجتاز الخطة ثلاثة </a:t>
            </a:r>
            <a:r>
              <a:rPr lang="ar-EG" sz="2800" b="1" dirty="0" smtClean="0">
                <a:solidFill>
                  <a:srgbClr val="00B0F0"/>
                </a:solidFill>
                <a:latin typeface="Alexandria" charset="0"/>
                <a:cs typeface="Alexandria" charset="0"/>
              </a:rPr>
              <a:t>اختبارات</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5" name="Group 4"/>
          <p:cNvGrpSpPr/>
          <p:nvPr/>
        </p:nvGrpSpPr>
        <p:grpSpPr>
          <a:xfrm>
            <a:off x="1173710" y="1851210"/>
            <a:ext cx="9748327" cy="4503941"/>
            <a:chOff x="1160062" y="1851210"/>
            <a:chExt cx="9748327" cy="4503941"/>
          </a:xfrm>
        </p:grpSpPr>
        <p:grpSp>
          <p:nvGrpSpPr>
            <p:cNvPr id="4" name="Group 3"/>
            <p:cNvGrpSpPr/>
            <p:nvPr/>
          </p:nvGrpSpPr>
          <p:grpSpPr>
            <a:xfrm>
              <a:off x="1160062" y="1851210"/>
              <a:ext cx="2893770" cy="4481354"/>
              <a:chOff x="968990" y="1728378"/>
              <a:chExt cx="2893770" cy="4481354"/>
            </a:xfrm>
          </p:grpSpPr>
          <p:sp>
            <p:nvSpPr>
              <p:cNvPr id="2" name="Rectangle 1"/>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r>
                  <a:rPr lang="en-US" sz="2000" b="1" dirty="0">
                    <a:solidFill>
                      <a:schemeClr val="tx1"/>
                    </a:solidFill>
                  </a:rPr>
                  <a:t>proving that:</a:t>
                </a:r>
              </a:p>
              <a:p>
                <a:pPr marL="285750" indent="-285750">
                  <a:buFont typeface="Wingdings" pitchFamily="2" charset="2"/>
                  <a:buChar char="§"/>
                </a:pPr>
                <a:r>
                  <a:rPr lang="en-US" dirty="0" smtClean="0">
                    <a:solidFill>
                      <a:schemeClr val="tx1"/>
                    </a:solidFill>
                  </a:rPr>
                  <a:t>A </a:t>
                </a:r>
                <a:r>
                  <a:rPr lang="en-US" dirty="0">
                    <a:solidFill>
                      <a:schemeClr val="tx1"/>
                    </a:solidFill>
                  </a:rPr>
                  <a:t>market really does exist for your product or service.</a:t>
                </a:r>
              </a:p>
              <a:p>
                <a:pPr marL="285750" indent="-285750">
                  <a:buFont typeface="Wingdings" pitchFamily="2" charset="2"/>
                  <a:buChar char="§"/>
                </a:pPr>
                <a:r>
                  <a:rPr lang="en-US" dirty="0" smtClean="0">
                    <a:solidFill>
                      <a:schemeClr val="tx1"/>
                    </a:solidFill>
                  </a:rPr>
                  <a:t>You </a:t>
                </a:r>
                <a:r>
                  <a:rPr lang="en-US" dirty="0">
                    <a:solidFill>
                      <a:schemeClr val="tx1"/>
                    </a:solidFill>
                  </a:rPr>
                  <a:t>can actually build or provide it for the cost estimates in the </a:t>
                </a:r>
                <a:r>
                  <a:rPr lang="en-US" dirty="0" smtClean="0">
                    <a:solidFill>
                      <a:schemeClr val="tx1"/>
                    </a:solidFill>
                  </a:rPr>
                  <a:t>plan.</a:t>
                </a:r>
              </a:p>
              <a:p>
                <a:pPr marL="285750" indent="-285750">
                  <a:buFont typeface="Wingdings" pitchFamily="2" charset="2"/>
                  <a:buChar char="§"/>
                </a:pPr>
                <a:endParaRPr lang="en-US" dirty="0" smtClean="0">
                  <a:solidFill>
                    <a:schemeClr val="tx1"/>
                  </a:solidFill>
                </a:endParaRPr>
              </a:p>
              <a:p>
                <a:pPr algn="justLow" rtl="1"/>
                <a:r>
                  <a:rPr lang="ar-EG" b="1" dirty="0">
                    <a:solidFill>
                      <a:schemeClr val="tx1"/>
                    </a:solidFill>
                  </a:rPr>
                  <a:t>إثبات أن</a:t>
                </a:r>
                <a:r>
                  <a:rPr lang="ar-EG" b="1" dirty="0" smtClean="0">
                    <a:solidFill>
                      <a:schemeClr val="tx1"/>
                    </a:solidFill>
                  </a:rPr>
                  <a:t>:</a:t>
                </a:r>
              </a:p>
              <a:p>
                <a:pPr marL="285750" indent="-285750" algn="justLow" rtl="1">
                  <a:buFont typeface="Wingdings" pitchFamily="2" charset="2"/>
                  <a:buChar char="§"/>
                </a:pPr>
                <a:r>
                  <a:rPr lang="ar-EG" b="1" dirty="0" smtClean="0">
                    <a:solidFill>
                      <a:schemeClr val="tx1"/>
                    </a:solidFill>
                  </a:rPr>
                  <a:t>هناك </a:t>
                </a:r>
                <a:r>
                  <a:rPr lang="ar-EG" b="1" dirty="0">
                    <a:solidFill>
                      <a:schemeClr val="tx1"/>
                    </a:solidFill>
                  </a:rPr>
                  <a:t>سوق حقيقي لمنتجك أو خدمتك</a:t>
                </a:r>
                <a:r>
                  <a:rPr lang="ar-EG" b="1" dirty="0" smtClean="0">
                    <a:solidFill>
                      <a:schemeClr val="tx1"/>
                    </a:solidFill>
                  </a:rPr>
                  <a:t>.</a:t>
                </a:r>
              </a:p>
              <a:p>
                <a:pPr marL="285750" indent="-285750" algn="justLow" rtl="1">
                  <a:buFont typeface="Wingdings" pitchFamily="2" charset="2"/>
                  <a:buChar char="§"/>
                </a:pPr>
                <a:r>
                  <a:rPr lang="ar-EG" b="1" dirty="0" smtClean="0">
                    <a:solidFill>
                      <a:schemeClr val="tx1"/>
                    </a:solidFill>
                  </a:rPr>
                  <a:t>يمكنك </a:t>
                </a:r>
                <a:r>
                  <a:rPr lang="ar-EG" b="1" dirty="0">
                    <a:solidFill>
                      <a:schemeClr val="tx1"/>
                    </a:solidFill>
                  </a:rPr>
                  <a:t>بناءه أو توفيره بالفعل وفقًا لتقديرات التكلفة في الخطة</a:t>
                </a:r>
                <a:endParaRPr lang="en-US" b="1" dirty="0">
                  <a:solidFill>
                    <a:schemeClr val="tx1"/>
                  </a:solidFill>
                </a:endParaRPr>
              </a:p>
              <a:p>
                <a:pPr algn="justLow" rtl="1"/>
                <a:endParaRPr lang="ar-EG" dirty="0">
                  <a:solidFill>
                    <a:schemeClr val="tx1"/>
                  </a:solidFill>
                </a:endParaRPr>
              </a:p>
            </p:txBody>
          </p:sp>
          <p:sp>
            <p:nvSpPr>
              <p:cNvPr id="3" name="Rectangle 2"/>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The Reality </a:t>
                </a:r>
                <a:r>
                  <a:rPr lang="en-US" b="1" dirty="0" smtClean="0">
                    <a:solidFill>
                      <a:srgbClr val="FFFFFF"/>
                    </a:solidFill>
                  </a:rPr>
                  <a:t>Test</a:t>
                </a:r>
              </a:p>
              <a:p>
                <a:pPr algn="ctr"/>
                <a:r>
                  <a:rPr lang="ar-EG" b="1" dirty="0" smtClean="0">
                    <a:solidFill>
                      <a:srgbClr val="FFFFFF"/>
                    </a:solidFill>
                  </a:rPr>
                  <a:t>اختبار الواقعية</a:t>
                </a:r>
                <a:endParaRPr lang="ar-EG" b="1" dirty="0">
                  <a:solidFill>
                    <a:srgbClr val="FFFFFF"/>
                  </a:solidFill>
                </a:endParaRPr>
              </a:p>
            </p:txBody>
          </p:sp>
        </p:grpSp>
        <p:grpSp>
          <p:nvGrpSpPr>
            <p:cNvPr id="11" name="Group 10"/>
            <p:cNvGrpSpPr/>
            <p:nvPr/>
          </p:nvGrpSpPr>
          <p:grpSpPr>
            <a:xfrm>
              <a:off x="4587938" y="1851210"/>
              <a:ext cx="2893770" cy="4481354"/>
              <a:chOff x="968990" y="1728378"/>
              <a:chExt cx="2893770" cy="4481354"/>
            </a:xfrm>
          </p:grpSpPr>
          <p:sp>
            <p:nvSpPr>
              <p:cNvPr id="12" name="Rectangle 11"/>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r>
                  <a:rPr lang="en-US" sz="2000" b="1" dirty="0">
                    <a:solidFill>
                      <a:schemeClr val="tx1"/>
                    </a:solidFill>
                  </a:rPr>
                  <a:t>evaluates:</a:t>
                </a:r>
              </a:p>
              <a:p>
                <a:pPr marL="285750" indent="-285750">
                  <a:buFont typeface="Wingdings" pitchFamily="2" charset="2"/>
                  <a:buChar char="§"/>
                </a:pPr>
                <a:r>
                  <a:rPr lang="en-US" dirty="0">
                    <a:solidFill>
                      <a:schemeClr val="tx1"/>
                    </a:solidFill>
                  </a:rPr>
                  <a:t>A company's position relative to its competitors</a:t>
                </a:r>
                <a:r>
                  <a:rPr lang="en-US" dirty="0" smtClean="0">
                    <a:solidFill>
                      <a:schemeClr val="tx1"/>
                    </a:solidFill>
                  </a:rPr>
                  <a:t>.</a:t>
                </a:r>
                <a:endParaRPr lang="en-US" dirty="0">
                  <a:solidFill>
                    <a:schemeClr val="tx1"/>
                  </a:solidFill>
                </a:endParaRPr>
              </a:p>
              <a:p>
                <a:pPr marL="285750" indent="-285750">
                  <a:buFont typeface="Wingdings" pitchFamily="2" charset="2"/>
                  <a:buChar char="§"/>
                </a:pPr>
                <a:r>
                  <a:rPr lang="en-US" dirty="0">
                    <a:solidFill>
                      <a:schemeClr val="tx1"/>
                    </a:solidFill>
                  </a:rPr>
                  <a:t>Management's ability to create a company that will gain an edge over its rivals</a:t>
                </a:r>
                <a:r>
                  <a:rPr lang="en-US" dirty="0" smtClean="0">
                    <a:solidFill>
                      <a:schemeClr val="tx1"/>
                    </a:solidFill>
                  </a:rPr>
                  <a:t>.</a:t>
                </a:r>
              </a:p>
              <a:p>
                <a:pPr algn="justLow" rtl="1"/>
                <a:r>
                  <a:rPr lang="ar-EG" b="1" dirty="0" smtClean="0">
                    <a:solidFill>
                      <a:schemeClr val="tx1"/>
                    </a:solidFill>
                  </a:rPr>
                  <a:t>تقييم:</a:t>
                </a:r>
              </a:p>
              <a:p>
                <a:pPr marL="285750" indent="-285750" algn="justLow" rtl="1">
                  <a:buFont typeface="Wingdings" pitchFamily="2" charset="2"/>
                  <a:buChar char="§"/>
                </a:pPr>
                <a:r>
                  <a:rPr lang="ar-EG" b="1" dirty="0">
                    <a:solidFill>
                      <a:schemeClr val="tx1"/>
                    </a:solidFill>
                  </a:rPr>
                  <a:t>موقف الشركة بالنسبة لمنافسيها</a:t>
                </a:r>
                <a:r>
                  <a:rPr lang="ar-EG" b="1" dirty="0" smtClean="0">
                    <a:solidFill>
                      <a:schemeClr val="tx1"/>
                    </a:solidFill>
                  </a:rPr>
                  <a:t>.</a:t>
                </a:r>
              </a:p>
              <a:p>
                <a:pPr marL="285750" indent="-285750" algn="justLow" rtl="1">
                  <a:buFont typeface="Wingdings" pitchFamily="2" charset="2"/>
                  <a:buChar char="§"/>
                </a:pPr>
                <a:r>
                  <a:rPr lang="ar-EG" b="1" dirty="0" smtClean="0">
                    <a:solidFill>
                      <a:schemeClr val="tx1"/>
                    </a:solidFill>
                  </a:rPr>
                  <a:t>قدرة </a:t>
                </a:r>
                <a:r>
                  <a:rPr lang="ar-EG" b="1" dirty="0">
                    <a:solidFill>
                      <a:schemeClr val="tx1"/>
                    </a:solidFill>
                  </a:rPr>
                  <a:t>الإدارة على إنشاء شركة ستكتسب ميزة على </a:t>
                </a:r>
                <a:r>
                  <a:rPr lang="ar-EG" b="1" dirty="0" smtClean="0">
                    <a:solidFill>
                      <a:schemeClr val="tx1"/>
                    </a:solidFill>
                  </a:rPr>
                  <a:t>منافسيها.</a:t>
                </a:r>
                <a:endParaRPr lang="ar-EG" dirty="0">
                  <a:solidFill>
                    <a:schemeClr val="tx1"/>
                  </a:solidFill>
                </a:endParaRPr>
              </a:p>
            </p:txBody>
          </p:sp>
          <p:sp>
            <p:nvSpPr>
              <p:cNvPr id="13" name="Rectangle 12"/>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The Competitive </a:t>
                </a:r>
                <a:r>
                  <a:rPr lang="en-US" b="1" dirty="0" smtClean="0">
                    <a:solidFill>
                      <a:srgbClr val="FFFFFF"/>
                    </a:solidFill>
                  </a:rPr>
                  <a:t>Test</a:t>
                </a:r>
              </a:p>
              <a:p>
                <a:pPr algn="ctr"/>
                <a:r>
                  <a:rPr lang="ar-EG" b="1" dirty="0" smtClean="0">
                    <a:solidFill>
                      <a:srgbClr val="FFFFFF"/>
                    </a:solidFill>
                  </a:rPr>
                  <a:t>اختبار المنافسة</a:t>
                </a:r>
                <a:endParaRPr lang="ar-EG" b="1" dirty="0">
                  <a:solidFill>
                    <a:srgbClr val="FFFFFF"/>
                  </a:solidFill>
                </a:endParaRPr>
              </a:p>
            </p:txBody>
          </p:sp>
        </p:grpSp>
        <p:grpSp>
          <p:nvGrpSpPr>
            <p:cNvPr id="17" name="Group 16"/>
            <p:cNvGrpSpPr/>
            <p:nvPr/>
          </p:nvGrpSpPr>
          <p:grpSpPr>
            <a:xfrm>
              <a:off x="8014619" y="1873797"/>
              <a:ext cx="2893770" cy="4481354"/>
              <a:chOff x="968990" y="1728378"/>
              <a:chExt cx="2893770" cy="4481354"/>
            </a:xfrm>
          </p:grpSpPr>
          <p:sp>
            <p:nvSpPr>
              <p:cNvPr id="18" name="Rectangle 17"/>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r>
                  <a:rPr lang="en-US" sz="2000" b="1" dirty="0">
                    <a:solidFill>
                      <a:schemeClr val="tx1"/>
                    </a:solidFill>
                  </a:rPr>
                  <a:t>proving that:</a:t>
                </a:r>
              </a:p>
              <a:p>
                <a:pPr marL="285750" indent="-285750">
                  <a:buFont typeface="Wingdings" pitchFamily="2" charset="2"/>
                  <a:buChar char="§"/>
                </a:pPr>
                <a:r>
                  <a:rPr lang="en-US" dirty="0">
                    <a:solidFill>
                      <a:schemeClr val="tx1"/>
                    </a:solidFill>
                  </a:rPr>
                  <a:t>A venture offers investors or lenders an attractive rate of return or a high probability of </a:t>
                </a:r>
                <a:r>
                  <a:rPr lang="en-US" dirty="0" smtClean="0">
                    <a:solidFill>
                      <a:schemeClr val="tx1"/>
                    </a:solidFill>
                  </a:rPr>
                  <a:t>repayment.</a:t>
                </a:r>
              </a:p>
              <a:p>
                <a:endParaRPr lang="en-US" dirty="0" smtClean="0">
                  <a:solidFill>
                    <a:schemeClr val="tx1"/>
                  </a:solidFill>
                </a:endParaRPr>
              </a:p>
              <a:p>
                <a:pPr algn="justLow" rtl="1"/>
                <a:r>
                  <a:rPr lang="ar-EG" b="1" dirty="0" smtClean="0">
                    <a:solidFill>
                      <a:schemeClr val="tx1"/>
                    </a:solidFill>
                  </a:rPr>
                  <a:t>إثبات أن:</a:t>
                </a:r>
              </a:p>
              <a:p>
                <a:pPr marL="285750" indent="-285750" algn="justLow" rtl="1">
                  <a:buFont typeface="Wingdings" pitchFamily="2" charset="2"/>
                  <a:buChar char="§"/>
                </a:pPr>
                <a:r>
                  <a:rPr lang="ar-EG" b="1" dirty="0" smtClean="0">
                    <a:solidFill>
                      <a:schemeClr val="tx1"/>
                    </a:solidFill>
                  </a:rPr>
                  <a:t>المشروع يُقدم  </a:t>
                </a:r>
                <a:r>
                  <a:rPr lang="ar-EG" b="1" dirty="0">
                    <a:solidFill>
                      <a:schemeClr val="tx1"/>
                    </a:solidFill>
                  </a:rPr>
                  <a:t>للمستثمرين أو المقرضين معدل عائد جذاب أو احتمالية </a:t>
                </a:r>
                <a:r>
                  <a:rPr lang="ar-EG" b="1" dirty="0" smtClean="0">
                    <a:solidFill>
                      <a:schemeClr val="tx1"/>
                    </a:solidFill>
                  </a:rPr>
                  <a:t>مرتفعة للسداد</a:t>
                </a:r>
                <a:r>
                  <a:rPr lang="ar-EG" b="1" dirty="0">
                    <a:solidFill>
                      <a:schemeClr val="tx1"/>
                    </a:solidFill>
                  </a:rPr>
                  <a:t>.</a:t>
                </a:r>
                <a:endParaRPr lang="ar-EG" dirty="0">
                  <a:solidFill>
                    <a:schemeClr val="tx1"/>
                  </a:solidFill>
                </a:endParaRPr>
              </a:p>
            </p:txBody>
          </p:sp>
          <p:sp>
            <p:nvSpPr>
              <p:cNvPr id="19" name="Rectangle 18"/>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The Value Test</a:t>
                </a:r>
                <a:endParaRPr lang="en-US" b="1" dirty="0" smtClean="0">
                  <a:solidFill>
                    <a:srgbClr val="FFFFFF"/>
                  </a:solidFill>
                </a:endParaRPr>
              </a:p>
              <a:p>
                <a:pPr algn="ctr"/>
                <a:r>
                  <a:rPr lang="ar-EG" b="1" dirty="0" smtClean="0">
                    <a:solidFill>
                      <a:srgbClr val="FFFFFF"/>
                    </a:solidFill>
                  </a:rPr>
                  <a:t>اختبار القيمة</a:t>
                </a:r>
                <a:endParaRPr lang="ar-EG" b="1" dirty="0">
                  <a:solidFill>
                    <a:srgbClr val="FFFFFF"/>
                  </a:solidFill>
                </a:endParaRPr>
              </a:p>
            </p:txBody>
          </p:sp>
        </p:grpSp>
      </p:grpSp>
    </p:spTree>
    <p:extLst>
      <p:ext uri="{BB962C8B-B14F-4D97-AF65-F5344CB8AC3E}">
        <p14:creationId xmlns:p14="http://schemas.microsoft.com/office/powerpoint/2010/main" val="13115173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6290" cy="1045223"/>
          </a:xfrm>
          <a:prstGeom prst="rect">
            <a:avLst/>
          </a:prstGeom>
          <a:noFill/>
        </p:spPr>
        <p:txBody>
          <a:bodyPr wrap="square" rtlCol="0">
            <a:spAutoFit/>
          </a:bodyPr>
          <a:lstStyle/>
          <a:p>
            <a:pPr>
              <a:lnSpc>
                <a:spcPct val="150000"/>
              </a:lnSpc>
            </a:pPr>
            <a:r>
              <a:rPr lang="en-US" sz="2200" b="1" dirty="0">
                <a:solidFill>
                  <a:srgbClr val="00B0F0"/>
                </a:solidFill>
                <a:latin typeface="Alexandria" charset="0"/>
                <a:cs typeface="Alexandria" charset="0"/>
              </a:rPr>
              <a:t>Why should you take the time to build a Business Plan?</a:t>
            </a:r>
            <a:br>
              <a:rPr lang="en-US" sz="2200" b="1" dirty="0">
                <a:solidFill>
                  <a:srgbClr val="00B0F0"/>
                </a:solidFill>
                <a:latin typeface="Alexandria" charset="0"/>
                <a:cs typeface="Alexandria" charset="0"/>
              </a:rPr>
            </a:br>
            <a:r>
              <a:rPr lang="ar-EG" sz="2200" b="1" dirty="0">
                <a:solidFill>
                  <a:srgbClr val="00B0F0"/>
                </a:solidFill>
                <a:latin typeface="Alexandria" charset="0"/>
                <a:cs typeface="Alexandria" charset="0"/>
              </a:rPr>
              <a:t>لماذا يجب أن تأخذ الوقت الكافي لبناء خطة 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418227" y="1736161"/>
            <a:ext cx="6873495" cy="4727244"/>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nSpc>
                <a:spcPct val="150000"/>
              </a:lnSpc>
              <a:spcBef>
                <a:spcPct val="30000"/>
              </a:spcBef>
              <a:buFont typeface="Wingdings" pitchFamily="2" charset="2"/>
              <a:buChar char="§"/>
            </a:pPr>
            <a:r>
              <a:rPr lang="en-US" altLang="ar-JO" sz="2000" dirty="0">
                <a:solidFill>
                  <a:schemeClr val="tx1"/>
                </a:solidFill>
                <a:latin typeface="+mn-lt"/>
                <a:ea typeface="+mn-ea"/>
                <a:cs typeface="+mn-cs"/>
              </a:rPr>
              <a:t>Although building a plan does not guarantee success, it does increase your chances of succeeding in business.</a:t>
            </a:r>
          </a:p>
          <a:p>
            <a:pPr marL="457200" indent="-342900">
              <a:lnSpc>
                <a:spcPct val="150000"/>
              </a:lnSpc>
              <a:spcBef>
                <a:spcPct val="30000"/>
              </a:spcBef>
              <a:buFont typeface="Wingdings" pitchFamily="2" charset="2"/>
              <a:buChar char="§"/>
            </a:pPr>
            <a:r>
              <a:rPr lang="en-US" altLang="ar-JO" sz="2000" dirty="0">
                <a:solidFill>
                  <a:schemeClr val="tx1"/>
                </a:solidFill>
                <a:latin typeface="+mn-lt"/>
                <a:ea typeface="+mn-ea"/>
                <a:cs typeface="+mn-cs"/>
              </a:rPr>
              <a:t>A plan is like a road map that serves as a guide on a journey through unfamiliar, harsh, and dangerous territory.  Don’t attempt the trip without a map!</a:t>
            </a:r>
            <a:endParaRPr lang="ar-EG" altLang="ar-JO" sz="2000" dirty="0">
              <a:solidFill>
                <a:schemeClr val="tx1"/>
              </a:solidFill>
              <a:latin typeface="+mn-lt"/>
              <a:ea typeface="+mn-ea"/>
              <a:cs typeface="+mn-cs"/>
            </a:endParaRPr>
          </a:p>
          <a:p>
            <a:pPr marL="457200" indent="-342900" algn="justLow" rtl="1">
              <a:lnSpc>
                <a:spcPct val="150000"/>
              </a:lnSpc>
              <a:spcBef>
                <a:spcPct val="30000"/>
              </a:spcBef>
              <a:buFont typeface="Wingdings" pitchFamily="2" charset="2"/>
              <a:buChar char="§"/>
            </a:pPr>
            <a:r>
              <a:rPr lang="ar-EG" altLang="ar-JO" sz="2000" dirty="0">
                <a:solidFill>
                  <a:schemeClr val="tx1"/>
                </a:solidFill>
                <a:latin typeface="+mn-lt"/>
                <a:ea typeface="+mn-ea"/>
                <a:cs typeface="+mn-cs"/>
              </a:rPr>
              <a:t>على الرغم من أن بناء خطة لا يضمن النجاح ، إلا أنه يزيد من فرصك في النجاح في العمل التجاري.</a:t>
            </a:r>
          </a:p>
          <a:p>
            <a:pPr marL="457200" indent="-342900" algn="justLow" rtl="1">
              <a:lnSpc>
                <a:spcPct val="150000"/>
              </a:lnSpc>
              <a:spcBef>
                <a:spcPct val="30000"/>
              </a:spcBef>
              <a:buFont typeface="Wingdings" pitchFamily="2" charset="2"/>
              <a:buChar char="§"/>
            </a:pPr>
            <a:r>
              <a:rPr lang="ar-EG" altLang="ar-JO" sz="2000" dirty="0">
                <a:solidFill>
                  <a:schemeClr val="tx1"/>
                </a:solidFill>
                <a:latin typeface="+mn-lt"/>
                <a:ea typeface="+mn-ea"/>
                <a:cs typeface="+mn-cs"/>
              </a:rPr>
              <a:t>تشبه الخطة خريطة الطريق التي تعمل كدليل في رحلة عبر منطقة غير مألوفة وقاسية وخطيرة.  لا تحاول خوض الرحلة بدون خريطة</a:t>
            </a:r>
            <a:r>
              <a:rPr lang="ar-EG" altLang="ar-JO" sz="2000" dirty="0" smtClean="0">
                <a:solidFill>
                  <a:schemeClr val="tx1"/>
                </a:solidFill>
                <a:latin typeface="+mn-lt"/>
                <a:ea typeface="+mn-ea"/>
                <a:cs typeface="+mn-cs"/>
              </a:rPr>
              <a:t>!</a:t>
            </a:r>
            <a:endParaRPr lang="en-US" altLang="ar-JO" sz="2000" dirty="0">
              <a:solidFill>
                <a:schemeClr val="tx1"/>
              </a:solidFill>
              <a:latin typeface="+mn-lt"/>
              <a:ea typeface="+mn-ea"/>
              <a:cs typeface="+mn-cs"/>
            </a:endParaRPr>
          </a:p>
        </p:txBody>
      </p:sp>
      <p:pic>
        <p:nvPicPr>
          <p:cNvPr id="9" name="Picture 2" descr="Time lords: The clocks that rule our world">
            <a:extLst>
              <a:ext uri="{FF2B5EF4-FFF2-40B4-BE49-F238E27FC236}">
                <a16:creationId xmlns="" xmlns:a16="http://schemas.microsoft.com/office/drawing/2014/main" id="{68E747CD-BD79-63F8-F010-87B62A156B1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503" t="9091" r="27861"/>
          <a:stretch/>
        </p:blipFill>
        <p:spPr bwMode="auto">
          <a:xfrm>
            <a:off x="7459971" y="1542194"/>
            <a:ext cx="4340607" cy="5062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15173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5" y="238010"/>
            <a:ext cx="7990065" cy="958660"/>
          </a:xfrm>
          <a:prstGeom prst="rect">
            <a:avLst/>
          </a:prstGeom>
          <a:noFill/>
        </p:spPr>
        <p:txBody>
          <a:bodyPr wrap="square" rtlCol="0">
            <a:spAutoFit/>
          </a:bodyPr>
          <a:lstStyle/>
          <a:p>
            <a:pPr>
              <a:lnSpc>
                <a:spcPct val="150000"/>
              </a:lnSpc>
            </a:pPr>
            <a:r>
              <a:rPr lang="en-US" sz="2000" b="1" dirty="0">
                <a:solidFill>
                  <a:srgbClr val="00B0F0"/>
                </a:solidFill>
                <a:latin typeface="Alexandria" charset="0"/>
                <a:cs typeface="Alexandria" charset="0"/>
              </a:rPr>
              <a:t>Who Reads the Business Plan &amp; What Are They Looking For?</a:t>
            </a:r>
          </a:p>
          <a:p>
            <a:pPr>
              <a:lnSpc>
                <a:spcPct val="150000"/>
              </a:lnSpc>
            </a:pPr>
            <a:r>
              <a:rPr lang="ar-EG" sz="2000" b="1" dirty="0">
                <a:solidFill>
                  <a:srgbClr val="00B0F0"/>
                </a:solidFill>
                <a:latin typeface="Alexandria" charset="0"/>
                <a:cs typeface="Alexandria" charset="0"/>
              </a:rPr>
              <a:t>من يقرأ خطة العمل وما الذي يبحثون عنه؟</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 Box 4">
            <a:extLst>
              <a:ext uri="{FF2B5EF4-FFF2-40B4-BE49-F238E27FC236}">
                <a16:creationId xmlns="" xmlns:a16="http://schemas.microsoft.com/office/drawing/2014/main" id="{0BA6B2B8-E6BF-8D39-EAC0-D005AFDCE51A}"/>
              </a:ext>
            </a:extLst>
          </p:cNvPr>
          <p:cNvSpPr txBox="1">
            <a:spLocks noChangeArrowheads="1"/>
          </p:cNvSpPr>
          <p:nvPr/>
        </p:nvSpPr>
        <p:spPr bwMode="auto">
          <a:xfrm>
            <a:off x="746718" y="1561139"/>
            <a:ext cx="1045265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FontTx/>
              <a:buNone/>
            </a:pPr>
            <a:r>
              <a:rPr lang="en-US" altLang="en-US" sz="2400" dirty="0">
                <a:latin typeface="Times New Roman" panose="02020603050405020304" pitchFamily="18" charset="0"/>
              </a:rPr>
              <a:t>There are two primary audiences for a firm’s business plan</a:t>
            </a:r>
            <a:endParaRPr lang="ar-EG" altLang="en-US" sz="2400" dirty="0">
              <a:latin typeface="Times New Roman" panose="02020603050405020304" pitchFamily="18" charset="0"/>
            </a:endParaRPr>
          </a:p>
          <a:p>
            <a:pPr algn="ctr" eaLnBrk="1" hangingPunct="1">
              <a:spcBef>
                <a:spcPct val="50000"/>
              </a:spcBef>
              <a:buFontTx/>
              <a:buNone/>
            </a:pPr>
            <a:r>
              <a:rPr lang="ar-EG" altLang="en-US" sz="2400" dirty="0">
                <a:latin typeface="Times New Roman" panose="02020603050405020304" pitchFamily="18" charset="0"/>
              </a:rPr>
              <a:t>هناك جمهوران أساسيان لخطة عمل الشركة</a:t>
            </a:r>
          </a:p>
        </p:txBody>
      </p:sp>
      <p:graphicFrame>
        <p:nvGraphicFramePr>
          <p:cNvPr id="11" name="Table 10">
            <a:extLst>
              <a:ext uri="{FF2B5EF4-FFF2-40B4-BE49-F238E27FC236}">
                <a16:creationId xmlns="" xmlns:a16="http://schemas.microsoft.com/office/drawing/2014/main" id="{6930EFAE-4835-F62E-1CB8-97223B3B6746}"/>
              </a:ext>
            </a:extLst>
          </p:cNvPr>
          <p:cNvGraphicFramePr>
            <a:graphicFrameLocks noGrp="1"/>
          </p:cNvGraphicFramePr>
          <p:nvPr>
            <p:extLst>
              <p:ext uri="{D42A27DB-BD31-4B8C-83A1-F6EECF244321}">
                <p14:modId xmlns:p14="http://schemas.microsoft.com/office/powerpoint/2010/main" val="1040858225"/>
              </p:ext>
            </p:extLst>
          </p:nvPr>
        </p:nvGraphicFramePr>
        <p:xfrm>
          <a:off x="559557" y="2839889"/>
          <a:ext cx="11204812" cy="3629149"/>
        </p:xfrm>
        <a:graphic>
          <a:graphicData uri="http://schemas.openxmlformats.org/drawingml/2006/table">
            <a:tbl>
              <a:tblPr firstRow="1" bandRow="1">
                <a:tableStyleId>{5C22544A-7EE6-4342-B048-85BDC9FD1C3A}</a:tableStyleId>
              </a:tblPr>
              <a:tblGrid>
                <a:gridCol w="3834077">
                  <a:extLst>
                    <a:ext uri="{9D8B030D-6E8A-4147-A177-3AD203B41FA5}">
                      <a16:colId xmlns="" xmlns:a16="http://schemas.microsoft.com/office/drawing/2014/main" val="1842329874"/>
                    </a:ext>
                  </a:extLst>
                </a:gridCol>
                <a:gridCol w="7370735">
                  <a:extLst>
                    <a:ext uri="{9D8B030D-6E8A-4147-A177-3AD203B41FA5}">
                      <a16:colId xmlns="" xmlns:a16="http://schemas.microsoft.com/office/drawing/2014/main" val="2305368958"/>
                    </a:ext>
                  </a:extLst>
                </a:gridCol>
              </a:tblGrid>
              <a:tr h="769819">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altLang="en-US" sz="1800" b="1" dirty="0">
                          <a:latin typeface="Times New Roman" panose="02020603050405020304" pitchFamily="18" charset="0"/>
                        </a:rPr>
                        <a:t>Audience</a:t>
                      </a:r>
                    </a:p>
                    <a:p>
                      <a:pPr algn="ctr" rtl="1"/>
                      <a:r>
                        <a:rPr lang="ar-EG" dirty="0"/>
                        <a:t> الجمهور</a:t>
                      </a:r>
                      <a:endParaRPr lang="en-US" dirty="0"/>
                    </a:p>
                  </a:txBody>
                  <a:tcPr/>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en-US" altLang="en-US" sz="1800" b="1" dirty="0">
                          <a:latin typeface="Times New Roman" panose="02020603050405020304" pitchFamily="18" charset="0"/>
                        </a:rPr>
                        <a:t>What They are Looking For</a:t>
                      </a:r>
                    </a:p>
                    <a:p>
                      <a:pPr algn="ctr" rtl="1"/>
                      <a:r>
                        <a:rPr lang="ar-EG" dirty="0"/>
                        <a:t>ما الذي يبحثون عنه؟</a:t>
                      </a:r>
                      <a:endParaRPr lang="en-US" dirty="0"/>
                    </a:p>
                  </a:txBody>
                  <a:tcPr/>
                </a:tc>
                <a:extLst>
                  <a:ext uri="{0D108BD9-81ED-4DB2-BD59-A6C34878D82A}">
                    <a16:rowId xmlns="" xmlns:a16="http://schemas.microsoft.com/office/drawing/2014/main" val="3690577937"/>
                  </a:ext>
                </a:extLst>
              </a:tr>
              <a:tr h="1429665">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altLang="en-US" sz="1800" b="0" dirty="0">
                          <a:latin typeface="Times New Roman" panose="02020603050405020304" pitchFamily="18" charset="0"/>
                        </a:rPr>
                        <a:t>A Firm’s Employees</a:t>
                      </a:r>
                      <a:endParaRPr lang="ar-EG" altLang="en-US" sz="1800" b="0" dirty="0">
                        <a:latin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ar-EG" altLang="en-US" sz="1800" b="0" dirty="0">
                          <a:latin typeface="Times New Roman" panose="02020603050405020304" pitchFamily="18" charset="0"/>
                        </a:rPr>
                        <a:t>موظفو الشركة</a:t>
                      </a:r>
                    </a:p>
                    <a:p>
                      <a:pPr marL="0" marR="0" lvl="0" indent="0" algn="l" defTabSz="914400" rtl="1" eaLnBrk="1" fontAlgn="auto" latinLnBrk="0" hangingPunct="1">
                        <a:lnSpc>
                          <a:spcPct val="100000"/>
                        </a:lnSpc>
                        <a:spcBef>
                          <a:spcPts val="0"/>
                        </a:spcBef>
                        <a:spcAft>
                          <a:spcPts val="0"/>
                        </a:spcAft>
                        <a:buClrTx/>
                        <a:buSzTx/>
                        <a:buFontTx/>
                        <a:buNone/>
                        <a:tabLst/>
                        <a:defRPr/>
                      </a:pPr>
                      <a:endParaRPr lang="en-US" altLang="en-US" sz="1800" b="0" dirty="0">
                        <a:latin typeface="Times New Roman" panose="02020603050405020304" pitchFamily="18" charset="0"/>
                      </a:endParaRPr>
                    </a:p>
                    <a:p>
                      <a:pPr algn="l" rtl="1"/>
                      <a:endParaRPr lang="en-US" b="0" dirty="0"/>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altLang="en-US" sz="1800" b="0" dirty="0">
                          <a:latin typeface="Times New Roman" panose="02020603050405020304" pitchFamily="18" charset="0"/>
                        </a:rPr>
                        <a:t>A clearly written business plan helps the employees of a firm operate in sync and move forward in a consistent and purposeful manner.</a:t>
                      </a:r>
                      <a:endParaRPr lang="ar-EG" altLang="en-US" sz="1800" b="0" dirty="0">
                        <a:latin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altLang="en-US" sz="1800" b="0" dirty="0">
                          <a:latin typeface="Times New Roman" panose="02020603050405020304" pitchFamily="18" charset="0"/>
                        </a:rPr>
                        <a:t>تساعد خطة العمل المكتوبة بوضوح موظفي الشركة على العمل بشكل متزامن والمضي قدما بطريقة متسقة وهادفة. </a:t>
                      </a:r>
                      <a:endParaRPr lang="en-US" altLang="en-US" sz="1800" b="0" dirty="0">
                        <a:latin typeface="Times New Roman" panose="02020603050405020304" pitchFamily="18" charset="0"/>
                      </a:endParaRPr>
                    </a:p>
                  </a:txBody>
                  <a:tcPr/>
                </a:tc>
                <a:extLst>
                  <a:ext uri="{0D108BD9-81ED-4DB2-BD59-A6C34878D82A}">
                    <a16:rowId xmlns="" xmlns:a16="http://schemas.microsoft.com/office/drawing/2014/main" val="2474452823"/>
                  </a:ext>
                </a:extLst>
              </a:tr>
              <a:tr h="1429665">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altLang="en-US" sz="1800" b="0" dirty="0">
                          <a:latin typeface="Times New Roman" panose="02020603050405020304" pitchFamily="18" charset="0"/>
                        </a:rPr>
                        <a:t>Investors and other external stakeholders</a:t>
                      </a:r>
                      <a:endParaRPr lang="ar-EG" altLang="en-US" sz="1800" b="0" dirty="0">
                        <a:latin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altLang="en-US" sz="1800" b="0" dirty="0">
                          <a:latin typeface="Times New Roman" panose="02020603050405020304" pitchFamily="18" charset="0"/>
                        </a:rPr>
                        <a:t>المستثمرون وأصحاب المصلحة الخارجيون </a:t>
                      </a:r>
                      <a:r>
                        <a:rPr lang="ar-EG" altLang="en-US" sz="1800" b="0" dirty="0" smtClean="0">
                          <a:latin typeface="Times New Roman" panose="02020603050405020304" pitchFamily="18" charset="0"/>
                        </a:rPr>
                        <a:t>الآخرون</a:t>
                      </a:r>
                      <a:endParaRPr lang="en-US" altLang="en-US" sz="1800" b="0" dirty="0">
                        <a:latin typeface="Times New Roman" panose="02020603050405020304" pitchFamily="18" charset="0"/>
                      </a:endParaRPr>
                    </a:p>
                  </a:txBody>
                  <a:tcPr/>
                </a:tc>
                <a:tc>
                  <a:txBody>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lang="en-US" altLang="en-US" sz="1800" b="0" dirty="0">
                          <a:latin typeface="Times New Roman" panose="02020603050405020304" pitchFamily="18" charset="0"/>
                        </a:rPr>
                        <a:t>A firm’s business plan must make the case that the firm is a good use of an investor’s funds or the attention of others.  </a:t>
                      </a:r>
                      <a:endParaRPr lang="ar-EG" altLang="en-US" sz="1800" b="0" dirty="0">
                        <a:latin typeface="Times New Roman" panose="02020603050405020304" pitchFamily="18" charset="0"/>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lang="ar-EG" altLang="en-US" sz="1800" b="0" dirty="0">
                          <a:latin typeface="Times New Roman" panose="02020603050405020304" pitchFamily="18" charset="0"/>
                        </a:rPr>
                        <a:t>يجب أن توضح خطة عمل الشركة أن الشركة تستخدم  ، بشكل جيد ،أموال المستثمر أواي شيء يهتم به أصحاب المصلحة غيرهم. </a:t>
                      </a:r>
                      <a:endParaRPr lang="en-US" altLang="en-US" sz="1800" b="0" dirty="0">
                        <a:latin typeface="Times New Roman" panose="02020603050405020304" pitchFamily="18" charset="0"/>
                      </a:endParaRPr>
                    </a:p>
                  </a:txBody>
                  <a:tcPr/>
                </a:tc>
                <a:extLst>
                  <a:ext uri="{0D108BD9-81ED-4DB2-BD59-A6C34878D82A}">
                    <a16:rowId xmlns="" xmlns:a16="http://schemas.microsoft.com/office/drawing/2014/main" val="2060317540"/>
                  </a:ext>
                </a:extLst>
              </a:tr>
            </a:tbl>
          </a:graphicData>
        </a:graphic>
      </p:graphicFrame>
    </p:spTree>
    <p:extLst>
      <p:ext uri="{BB962C8B-B14F-4D97-AF65-F5344CB8AC3E}">
        <p14:creationId xmlns:p14="http://schemas.microsoft.com/office/powerpoint/2010/main" val="2779643092"/>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48619"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Structure of a Business </a:t>
            </a:r>
            <a:r>
              <a:rPr lang="en-US" sz="2800" b="1" dirty="0" smtClean="0">
                <a:solidFill>
                  <a:srgbClr val="00B0F0"/>
                </a:solidFill>
                <a:latin typeface="Alexandria" charset="0"/>
                <a:cs typeface="Alexandria" charset="0"/>
              </a:rPr>
              <a:t>Plan</a:t>
            </a:r>
          </a:p>
          <a:p>
            <a:r>
              <a:rPr lang="ar-EG" sz="2800" b="1" dirty="0" smtClean="0">
                <a:solidFill>
                  <a:srgbClr val="00B0F0"/>
                </a:solidFill>
                <a:latin typeface="Alexandria" charset="0"/>
                <a:cs typeface="Alexandria" charset="0"/>
              </a:rPr>
              <a:t>هيكل </a:t>
            </a:r>
            <a:r>
              <a:rPr lang="ar-EG" sz="2800" b="1" dirty="0">
                <a:solidFill>
                  <a:srgbClr val="00B0F0"/>
                </a:solidFill>
                <a:latin typeface="Alexandria" charset="0"/>
                <a:cs typeface="Alexandria" charset="0"/>
              </a:rPr>
              <a:t>خطة 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6646459" y="1591438"/>
            <a:ext cx="5095789" cy="4964184"/>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buNone/>
            </a:pPr>
            <a:r>
              <a:rPr lang="ar-EG" altLang="en-US" sz="2000" b="1" dirty="0">
                <a:ea typeface="ＭＳ Ｐゴシック" panose="020B0600070205080204" pitchFamily="34" charset="-128"/>
              </a:rPr>
              <a:t>هيكل خطة العمل</a:t>
            </a:r>
          </a:p>
          <a:p>
            <a:pPr algn="justLow" rtl="1">
              <a:lnSpc>
                <a:spcPct val="150000"/>
              </a:lnSpc>
            </a:pPr>
            <a:r>
              <a:rPr lang="ar-EG" altLang="en-US" sz="2000" dirty="0">
                <a:ea typeface="ＭＳ Ｐゴシック" panose="020B0600070205080204" pitchFamily="34" charset="-128"/>
              </a:rPr>
              <a:t>لترك أفضل انطباع ، يجب أن تتبع خطة العمل هيكلا تقليديا ، مثل الخطوط العريضة لخطة العمل الموضحة في الفصل.</a:t>
            </a:r>
          </a:p>
          <a:p>
            <a:pPr algn="justLow" rtl="1">
              <a:lnSpc>
                <a:spcPct val="150000"/>
              </a:lnSpc>
            </a:pPr>
            <a:r>
              <a:rPr lang="ar-EG" altLang="en-US" sz="2000" dirty="0">
                <a:ea typeface="ＭＳ Ｐゴシック" panose="020B0600070205080204" pitchFamily="34" charset="-128"/>
              </a:rPr>
              <a:t>على الرغم من أن بعض رواد الأعمال يرغبون في إظهار الإبداع ، إلا أن الخروج عن الهيكل الأساسي لخطة العمل التقليدية عادة ما يكون خطأ.  </a:t>
            </a:r>
          </a:p>
          <a:p>
            <a:pPr algn="justLow" rtl="1">
              <a:lnSpc>
                <a:spcPct val="150000"/>
              </a:lnSpc>
            </a:pPr>
            <a:r>
              <a:rPr lang="ar-EG" altLang="en-US" sz="2000" dirty="0">
                <a:ea typeface="ＭＳ Ｐゴシック" panose="020B0600070205080204" pitchFamily="34" charset="-128"/>
              </a:rPr>
              <a:t>عادة ما يكون المستثمرون أشخاصا مشغولين ويريدون خطة واضحة بحيث يمكنهم العثور بسهولة على المعلومات الهامة.</a:t>
            </a:r>
          </a:p>
        </p:txBody>
      </p:sp>
      <p:sp>
        <p:nvSpPr>
          <p:cNvPr id="12"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313273" y="1591438"/>
            <a:ext cx="6114822" cy="49641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sz="2000" dirty="0">
                <a:latin typeface="Times New Roman" panose="02020603050405020304" pitchFamily="18" charset="0"/>
                <a:ea typeface="ＭＳ Ｐゴシック" panose="020B0600070205080204" pitchFamily="34" charset="-128"/>
              </a:rPr>
              <a:t>Structure of the Business Plan</a:t>
            </a:r>
          </a:p>
          <a:p>
            <a:pPr lvl="1">
              <a:lnSpc>
                <a:spcPct val="150000"/>
              </a:lnSpc>
            </a:pPr>
            <a:r>
              <a:rPr lang="en-US" altLang="en-US" sz="2000" dirty="0">
                <a:latin typeface="Times New Roman" panose="02020603050405020304" pitchFamily="18" charset="0"/>
                <a:ea typeface="ＭＳ Ｐゴシック" panose="020B0600070205080204" pitchFamily="34" charset="-128"/>
              </a:rPr>
              <a:t>To make the best impression a business plan should follow a conventional structure, such as the outline for the business plan shown in the chapter.</a:t>
            </a:r>
          </a:p>
          <a:p>
            <a:pPr lvl="1">
              <a:lnSpc>
                <a:spcPct val="150000"/>
              </a:lnSpc>
            </a:pPr>
            <a:r>
              <a:rPr lang="en-US" altLang="en-US" sz="2000" dirty="0">
                <a:latin typeface="Times New Roman" panose="02020603050405020304" pitchFamily="18" charset="0"/>
                <a:ea typeface="ＭＳ Ｐゴシック" panose="020B0600070205080204" pitchFamily="34" charset="-128"/>
              </a:rPr>
              <a:t>Although some entrepreneurs want to demonstrate creativity, departing from the basic structure of the conventional business plan is usually a mistake.  </a:t>
            </a:r>
          </a:p>
          <a:p>
            <a:pPr lvl="1">
              <a:lnSpc>
                <a:spcPct val="150000"/>
              </a:lnSpc>
            </a:pPr>
            <a:r>
              <a:rPr lang="en-US" altLang="en-US" sz="2000" dirty="0">
                <a:latin typeface="Times New Roman" panose="02020603050405020304" pitchFamily="18" charset="0"/>
                <a:ea typeface="ＭＳ Ｐゴシック" panose="020B0600070205080204" pitchFamily="34" charset="-128"/>
              </a:rPr>
              <a:t>Typically, investors are busy people and want a plan where they can easily find critical information</a:t>
            </a:r>
            <a:endParaRPr lang="en-US" altLang="en-US" sz="2000" dirty="0">
              <a:ea typeface="ＭＳ Ｐゴシック" panose="020B0600070205080204" pitchFamily="34" charset="-128"/>
            </a:endParaRPr>
          </a:p>
        </p:txBody>
      </p:sp>
    </p:spTree>
    <p:extLst>
      <p:ext uri="{BB962C8B-B14F-4D97-AF65-F5344CB8AC3E}">
        <p14:creationId xmlns:p14="http://schemas.microsoft.com/office/powerpoint/2010/main" val="550932001"/>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Types of Business </a:t>
            </a:r>
            <a:r>
              <a:rPr lang="en-US" sz="2800" b="1" dirty="0" smtClean="0">
                <a:solidFill>
                  <a:srgbClr val="00B0F0"/>
                </a:solidFill>
                <a:latin typeface="Alexandria" charset="0"/>
                <a:cs typeface="Alexandria" charset="0"/>
              </a:rPr>
              <a:t>Plans</a:t>
            </a:r>
          </a:p>
          <a:p>
            <a:r>
              <a:rPr lang="ar-EG" sz="2800" b="1" dirty="0" smtClean="0">
                <a:solidFill>
                  <a:srgbClr val="00B0F0"/>
                </a:solidFill>
                <a:latin typeface="Alexandria" charset="0"/>
                <a:cs typeface="Alexandria" charset="0"/>
              </a:rPr>
              <a:t>أنواع </a:t>
            </a:r>
            <a:r>
              <a:rPr lang="ar-EG" sz="2800" b="1" dirty="0">
                <a:solidFill>
                  <a:srgbClr val="00B0F0"/>
                </a:solidFill>
                <a:latin typeface="Alexandria" charset="0"/>
                <a:cs typeface="Alexandria" charset="0"/>
              </a:rPr>
              <a:t>خطط 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5" name="Group 4"/>
          <p:cNvGrpSpPr/>
          <p:nvPr/>
        </p:nvGrpSpPr>
        <p:grpSpPr>
          <a:xfrm>
            <a:off x="1173710" y="1637732"/>
            <a:ext cx="9748327" cy="4940490"/>
            <a:chOff x="1160062" y="1851210"/>
            <a:chExt cx="9748327" cy="4503941"/>
          </a:xfrm>
        </p:grpSpPr>
        <p:grpSp>
          <p:nvGrpSpPr>
            <p:cNvPr id="4" name="Group 3"/>
            <p:cNvGrpSpPr/>
            <p:nvPr/>
          </p:nvGrpSpPr>
          <p:grpSpPr>
            <a:xfrm>
              <a:off x="1160062" y="1851210"/>
              <a:ext cx="2893770" cy="4481354"/>
              <a:chOff x="968990" y="1728378"/>
              <a:chExt cx="2893770" cy="4481354"/>
            </a:xfrm>
          </p:grpSpPr>
          <p:sp>
            <p:nvSpPr>
              <p:cNvPr id="2" name="Rectangle 1"/>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r>
                  <a:rPr lang="en-US" b="1" dirty="0">
                    <a:solidFill>
                      <a:schemeClr val="tx1"/>
                    </a:solidFill>
                  </a:rPr>
                  <a:t>10-15 pages</a:t>
                </a:r>
              </a:p>
              <a:p>
                <a:pPr algn="ctr"/>
                <a:r>
                  <a:rPr lang="en-US" dirty="0" smtClean="0">
                    <a:solidFill>
                      <a:schemeClr val="tx1"/>
                    </a:solidFill>
                  </a:rPr>
                  <a:t>Works </a:t>
                </a:r>
                <a:r>
                  <a:rPr lang="en-US" dirty="0">
                    <a:solidFill>
                      <a:schemeClr val="tx1"/>
                    </a:solidFill>
                  </a:rPr>
                  <a:t>best for new ventures in the early stages of development that want to "test the waters" to see if investors are interested in their </a:t>
                </a:r>
                <a:r>
                  <a:rPr lang="en-US" dirty="0" smtClean="0">
                    <a:solidFill>
                      <a:schemeClr val="tx1"/>
                    </a:solidFill>
                  </a:rPr>
                  <a:t>idea</a:t>
                </a:r>
              </a:p>
              <a:p>
                <a:endParaRPr lang="en-US" dirty="0" smtClean="0">
                  <a:solidFill>
                    <a:schemeClr val="tx1"/>
                  </a:solidFill>
                </a:endParaRPr>
              </a:p>
              <a:p>
                <a:pPr algn="ctr" rtl="1"/>
                <a:r>
                  <a:rPr lang="ar-EG" b="1" dirty="0" smtClean="0">
                    <a:solidFill>
                      <a:schemeClr val="tx1"/>
                    </a:solidFill>
                  </a:rPr>
                  <a:t>10 – 15 صفحة</a:t>
                </a:r>
              </a:p>
              <a:p>
                <a:pPr algn="justLow" rtl="1"/>
                <a:r>
                  <a:rPr lang="ar-EG" dirty="0" smtClean="0">
                    <a:solidFill>
                      <a:schemeClr val="tx1"/>
                    </a:solidFill>
                  </a:rPr>
                  <a:t>تعمل </a:t>
                </a:r>
                <a:r>
                  <a:rPr lang="ar-EG" dirty="0">
                    <a:solidFill>
                      <a:schemeClr val="tx1"/>
                    </a:solidFill>
                  </a:rPr>
                  <a:t>بشكل أفضل للمشاريع الجديدة في المراحل المبكرة من التطوير والتي تريد "اختبار المياه" لمعرفة ما إذا كان المستثمرون مهتمين </a:t>
                </a:r>
                <a:r>
                  <a:rPr lang="ar-EG" dirty="0" smtClean="0">
                    <a:solidFill>
                      <a:schemeClr val="tx1"/>
                    </a:solidFill>
                  </a:rPr>
                  <a:t>بفكرتها.</a:t>
                </a:r>
              </a:p>
            </p:txBody>
          </p:sp>
          <p:sp>
            <p:nvSpPr>
              <p:cNvPr id="3" name="Rectangle 2"/>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Summary Business </a:t>
                </a:r>
                <a:r>
                  <a:rPr lang="en-US" b="1" dirty="0" smtClean="0">
                    <a:solidFill>
                      <a:srgbClr val="FFFFFF"/>
                    </a:solidFill>
                  </a:rPr>
                  <a:t>Plan</a:t>
                </a:r>
              </a:p>
              <a:p>
                <a:pPr algn="ctr" rtl="1"/>
                <a:r>
                  <a:rPr lang="ar-EG" b="1" dirty="0" smtClean="0">
                    <a:solidFill>
                      <a:srgbClr val="FFFFFF"/>
                    </a:solidFill>
                  </a:rPr>
                  <a:t>ملخص </a:t>
                </a:r>
                <a:r>
                  <a:rPr lang="ar-EG" b="1" dirty="0">
                    <a:solidFill>
                      <a:srgbClr val="FFFFFF"/>
                    </a:solidFill>
                  </a:rPr>
                  <a:t>خطة </a:t>
                </a:r>
                <a:r>
                  <a:rPr lang="ar-EG" b="1" dirty="0" smtClean="0">
                    <a:solidFill>
                      <a:srgbClr val="FFFFFF"/>
                    </a:solidFill>
                  </a:rPr>
                  <a:t>العمل</a:t>
                </a:r>
                <a:endParaRPr lang="ar-EG" b="1" dirty="0">
                  <a:solidFill>
                    <a:srgbClr val="FFFFFF"/>
                  </a:solidFill>
                </a:endParaRPr>
              </a:p>
            </p:txBody>
          </p:sp>
        </p:grpSp>
        <p:grpSp>
          <p:nvGrpSpPr>
            <p:cNvPr id="11" name="Group 10"/>
            <p:cNvGrpSpPr/>
            <p:nvPr/>
          </p:nvGrpSpPr>
          <p:grpSpPr>
            <a:xfrm>
              <a:off x="4587938" y="1851210"/>
              <a:ext cx="2893770" cy="4481354"/>
              <a:chOff x="968990" y="1728378"/>
              <a:chExt cx="2893770" cy="4481354"/>
            </a:xfrm>
          </p:grpSpPr>
          <p:sp>
            <p:nvSpPr>
              <p:cNvPr id="12" name="Rectangle 11"/>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r>
                  <a:rPr lang="en-US" b="1" dirty="0">
                    <a:solidFill>
                      <a:schemeClr val="tx1"/>
                    </a:solidFill>
                  </a:rPr>
                  <a:t>25-35 pages</a:t>
                </a:r>
              </a:p>
              <a:p>
                <a:pPr algn="ctr"/>
                <a:r>
                  <a:rPr lang="en-US" dirty="0">
                    <a:solidFill>
                      <a:schemeClr val="tx1"/>
                    </a:solidFill>
                  </a:rPr>
                  <a:t>Works best for new ventures who are at the point where they need funding or financing; serves as a "blueprint" for the company's </a:t>
                </a:r>
                <a:r>
                  <a:rPr lang="en-US" dirty="0" smtClean="0">
                    <a:solidFill>
                      <a:schemeClr val="tx1"/>
                    </a:solidFill>
                  </a:rPr>
                  <a:t>operations</a:t>
                </a:r>
              </a:p>
              <a:p>
                <a:endParaRPr lang="en-US" dirty="0">
                  <a:solidFill>
                    <a:schemeClr val="tx1"/>
                  </a:solidFill>
                </a:endParaRPr>
              </a:p>
              <a:p>
                <a:pPr algn="ctr" rtl="1"/>
                <a:r>
                  <a:rPr lang="ar-EG" b="1" dirty="0" smtClean="0">
                    <a:solidFill>
                      <a:schemeClr val="tx1"/>
                    </a:solidFill>
                  </a:rPr>
                  <a:t>25– 35 صفحة</a:t>
                </a:r>
                <a:endParaRPr lang="ar-EG" b="1" dirty="0">
                  <a:solidFill>
                    <a:schemeClr val="tx1"/>
                  </a:solidFill>
                </a:endParaRPr>
              </a:p>
              <a:p>
                <a:pPr algn="justLow" rtl="1"/>
                <a:r>
                  <a:rPr lang="ar-EG" dirty="0">
                    <a:solidFill>
                      <a:schemeClr val="tx1"/>
                    </a:solidFill>
                  </a:rPr>
                  <a:t>تعمل بشكل أفضل للمشاريع الجديدة التي وصلت إلى النقطة التي تحتاج فيها إلى التمويل؛ تعمل كـ "مخطط" لعمليات الشركة.</a:t>
                </a:r>
              </a:p>
            </p:txBody>
          </p:sp>
          <p:sp>
            <p:nvSpPr>
              <p:cNvPr id="13" name="Rectangle 12"/>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Full Business Plan</a:t>
                </a:r>
              </a:p>
              <a:p>
                <a:pPr algn="ctr" rtl="1"/>
                <a:r>
                  <a:rPr lang="ar-EG" b="1" dirty="0" smtClean="0">
                    <a:solidFill>
                      <a:srgbClr val="FFFFFF"/>
                    </a:solidFill>
                  </a:rPr>
                  <a:t>خطة العمل الكاملة</a:t>
                </a:r>
                <a:endParaRPr lang="ar-EG" b="1" dirty="0">
                  <a:solidFill>
                    <a:srgbClr val="FFFFFF"/>
                  </a:solidFill>
                </a:endParaRPr>
              </a:p>
            </p:txBody>
          </p:sp>
        </p:grpSp>
        <p:grpSp>
          <p:nvGrpSpPr>
            <p:cNvPr id="17" name="Group 16"/>
            <p:cNvGrpSpPr/>
            <p:nvPr/>
          </p:nvGrpSpPr>
          <p:grpSpPr>
            <a:xfrm>
              <a:off x="8014619" y="1873797"/>
              <a:ext cx="2893770" cy="4481354"/>
              <a:chOff x="968990" y="1728378"/>
              <a:chExt cx="2893770" cy="4481354"/>
            </a:xfrm>
          </p:grpSpPr>
          <p:sp>
            <p:nvSpPr>
              <p:cNvPr id="18" name="Rectangle 17"/>
              <p:cNvSpPr/>
              <p:nvPr/>
            </p:nvSpPr>
            <p:spPr>
              <a:xfrm>
                <a:off x="968991" y="2483893"/>
                <a:ext cx="2893769" cy="3725839"/>
              </a:xfrm>
              <a:prstGeom prst="rec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1" anchor="t"/>
              <a:lstStyle/>
              <a:p>
                <a:pPr algn="ctr"/>
                <a:r>
                  <a:rPr lang="en-US" b="1" dirty="0" smtClean="0">
                    <a:solidFill>
                      <a:schemeClr val="tx1"/>
                    </a:solidFill>
                  </a:rPr>
                  <a:t>40-100 pages</a:t>
                </a:r>
                <a:endParaRPr lang="en-US" b="1" dirty="0">
                  <a:solidFill>
                    <a:schemeClr val="tx1"/>
                  </a:solidFill>
                </a:endParaRPr>
              </a:p>
              <a:p>
                <a:pPr algn="ctr"/>
                <a:r>
                  <a:rPr lang="en-US" dirty="0">
                    <a:solidFill>
                      <a:schemeClr val="tx1"/>
                    </a:solidFill>
                  </a:rPr>
                  <a:t>Is meant primarily for an internal audience; works best as a tool for creating a blueprint for a new venture's operations and providing guidance to operational </a:t>
                </a:r>
                <a:r>
                  <a:rPr lang="en-US" dirty="0" smtClean="0">
                    <a:solidFill>
                      <a:schemeClr val="tx1"/>
                    </a:solidFill>
                  </a:rPr>
                  <a:t>managers</a:t>
                </a:r>
              </a:p>
              <a:p>
                <a:pPr algn="ctr"/>
                <a:endParaRPr lang="en-US" dirty="0">
                  <a:solidFill>
                    <a:schemeClr val="tx1"/>
                  </a:solidFill>
                </a:endParaRPr>
              </a:p>
              <a:p>
                <a:pPr algn="ctr" rtl="1"/>
                <a:r>
                  <a:rPr lang="ar-EG" b="1" dirty="0" smtClean="0">
                    <a:solidFill>
                      <a:schemeClr val="tx1"/>
                    </a:solidFill>
                  </a:rPr>
                  <a:t>40 – 100 صفحة</a:t>
                </a:r>
                <a:endParaRPr lang="ar-EG" b="1" dirty="0">
                  <a:solidFill>
                    <a:schemeClr val="tx1"/>
                  </a:solidFill>
                </a:endParaRPr>
              </a:p>
              <a:p>
                <a:pPr algn="justLow" rtl="1"/>
                <a:r>
                  <a:rPr lang="ar-EG" dirty="0">
                    <a:solidFill>
                      <a:schemeClr val="tx1"/>
                    </a:solidFill>
                  </a:rPr>
                  <a:t>مخصصة في المقام الأول </a:t>
                </a:r>
                <a:r>
                  <a:rPr lang="ar-EG" dirty="0" smtClean="0">
                    <a:solidFill>
                      <a:schemeClr val="tx1"/>
                    </a:solidFill>
                  </a:rPr>
                  <a:t>للجمهور الداخلي</a:t>
                </a:r>
                <a:r>
                  <a:rPr lang="ar-EG" dirty="0">
                    <a:solidFill>
                      <a:schemeClr val="tx1"/>
                    </a:solidFill>
                  </a:rPr>
                  <a:t>؛ تعمل بشكل أفضل كأداة لإنشاء مخطط لعمليات المشروع الجديد وتقديم التوجيه </a:t>
                </a:r>
                <a:r>
                  <a:rPr lang="ar-EG" dirty="0" smtClean="0">
                    <a:solidFill>
                      <a:schemeClr val="tx1"/>
                    </a:solidFill>
                  </a:rPr>
                  <a:t>لمدراء التشغيل.</a:t>
                </a:r>
                <a:endParaRPr lang="ar-EG" dirty="0">
                  <a:solidFill>
                    <a:schemeClr val="tx1"/>
                  </a:solidFill>
                </a:endParaRPr>
              </a:p>
            </p:txBody>
          </p:sp>
          <p:sp>
            <p:nvSpPr>
              <p:cNvPr id="19" name="Rectangle 18"/>
              <p:cNvSpPr/>
              <p:nvPr/>
            </p:nvSpPr>
            <p:spPr>
              <a:xfrm>
                <a:off x="968990" y="1728378"/>
                <a:ext cx="2893769" cy="646331"/>
              </a:xfrm>
              <a:prstGeom prst="rect">
                <a:avLst/>
              </a:prstGeom>
              <a:solidFill>
                <a:srgbClr val="0070C0"/>
              </a:solidFill>
            </p:spPr>
            <p:txBody>
              <a:bodyPr wrap="square">
                <a:spAutoFit/>
              </a:bodyPr>
              <a:lstStyle/>
              <a:p>
                <a:pPr algn="ctr"/>
                <a:r>
                  <a:rPr lang="en-US" b="1" dirty="0">
                    <a:solidFill>
                      <a:srgbClr val="FFFFFF"/>
                    </a:solidFill>
                  </a:rPr>
                  <a:t>Operational Business </a:t>
                </a:r>
                <a:r>
                  <a:rPr lang="en-US" b="1" dirty="0" smtClean="0">
                    <a:solidFill>
                      <a:srgbClr val="FFFFFF"/>
                    </a:solidFill>
                  </a:rPr>
                  <a:t>Plan</a:t>
                </a:r>
              </a:p>
              <a:p>
                <a:pPr algn="ctr"/>
                <a:r>
                  <a:rPr lang="ar-EG" b="1" dirty="0" smtClean="0">
                    <a:solidFill>
                      <a:srgbClr val="FFFFFF"/>
                    </a:solidFill>
                  </a:rPr>
                  <a:t>خطة العمل التشغيلية</a:t>
                </a:r>
                <a:endParaRPr lang="ar-EG" b="1" dirty="0">
                  <a:solidFill>
                    <a:srgbClr val="FFFFFF"/>
                  </a:solidFill>
                </a:endParaRPr>
              </a:p>
            </p:txBody>
          </p:sp>
        </p:grpSp>
      </p:grpSp>
    </p:spTree>
    <p:extLst>
      <p:ext uri="{BB962C8B-B14F-4D97-AF65-F5344CB8AC3E}">
        <p14:creationId xmlns:p14="http://schemas.microsoft.com/office/powerpoint/2010/main" val="145480026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48619"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Key Elements of a Business Plan</a:t>
            </a:r>
          </a:p>
          <a:p>
            <a:r>
              <a:rPr lang="ar-EG" sz="2800" b="1" dirty="0" smtClean="0">
                <a:solidFill>
                  <a:srgbClr val="00B0F0"/>
                </a:solidFill>
                <a:latin typeface="Alexandria" charset="0"/>
                <a:cs typeface="Alexandria" charset="0"/>
              </a:rPr>
              <a:t>العناصر الأساسية لخطة </a:t>
            </a:r>
            <a:r>
              <a:rPr lang="ar-EG" sz="2800" b="1" dirty="0">
                <a:solidFill>
                  <a:srgbClr val="00B0F0"/>
                </a:solidFill>
                <a:latin typeface="Alexandria" charset="0"/>
                <a:cs typeface="Alexandria" charset="0"/>
              </a:rPr>
              <a:t>العمل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6646459" y="1591438"/>
            <a:ext cx="5095789" cy="4964184"/>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pPr>
            <a:r>
              <a:rPr lang="ar-EG" altLang="en-US" sz="2000" dirty="0" smtClean="0">
                <a:ea typeface="ＭＳ Ｐゴシック" panose="020B0600070205080204" pitchFamily="34" charset="-128"/>
              </a:rPr>
              <a:t>صفحة </a:t>
            </a:r>
            <a:r>
              <a:rPr lang="ar-EG" altLang="en-US" sz="2000" dirty="0">
                <a:ea typeface="ＭＳ Ｐゴシック" panose="020B0600070205080204" pitchFamily="34" charset="-128"/>
              </a:rPr>
              <a:t>العنوان وجدول </a:t>
            </a:r>
            <a:r>
              <a:rPr lang="ar-EG" altLang="en-US" sz="2000" dirty="0" smtClean="0">
                <a:ea typeface="ＭＳ Ｐゴシック" panose="020B0600070205080204" pitchFamily="34" charset="-128"/>
              </a:rPr>
              <a:t>المحتويات</a:t>
            </a:r>
          </a:p>
          <a:p>
            <a:pPr algn="justLow" rtl="1">
              <a:lnSpc>
                <a:spcPct val="100000"/>
              </a:lnSpc>
            </a:pPr>
            <a:r>
              <a:rPr lang="ar-EG" altLang="en-US" sz="2000" dirty="0" smtClean="0">
                <a:ea typeface="ＭＳ Ｐゴシック" panose="020B0600070205080204" pitchFamily="34" charset="-128"/>
              </a:rPr>
              <a:t>الملخص التنفيذي</a:t>
            </a:r>
          </a:p>
          <a:p>
            <a:pPr algn="justLow" rtl="1">
              <a:lnSpc>
                <a:spcPct val="100000"/>
              </a:lnSpc>
            </a:pPr>
            <a:r>
              <a:rPr lang="ar-EG" altLang="en-US" sz="2000" dirty="0" smtClean="0">
                <a:ea typeface="ＭＳ Ｐゴシック" panose="020B0600070205080204" pitchFamily="34" charset="-128"/>
              </a:rPr>
              <a:t>بيان الرسالة والرؤية</a:t>
            </a:r>
          </a:p>
          <a:p>
            <a:pPr algn="justLow" rtl="1">
              <a:lnSpc>
                <a:spcPct val="100000"/>
              </a:lnSpc>
            </a:pPr>
            <a:r>
              <a:rPr lang="ar-EG" altLang="en-US" sz="2000" dirty="0" smtClean="0">
                <a:ea typeface="ＭＳ Ｐゴシック" panose="020B0600070205080204" pitchFamily="34" charset="-128"/>
              </a:rPr>
              <a:t>ملف </a:t>
            </a:r>
            <a:r>
              <a:rPr lang="ar-EG" altLang="en-US" sz="2000" dirty="0">
                <a:ea typeface="ＭＳ Ｐゴシック" panose="020B0600070205080204" pitchFamily="34" charset="-128"/>
              </a:rPr>
              <a:t>تعريف الأعمال </a:t>
            </a:r>
            <a:r>
              <a:rPr lang="ar-EG" altLang="en-US" sz="2000" dirty="0" smtClean="0">
                <a:ea typeface="ＭＳ Ｐゴシック" panose="020B0600070205080204" pitchFamily="34" charset="-128"/>
              </a:rPr>
              <a:t>والصناعة</a:t>
            </a:r>
          </a:p>
          <a:p>
            <a:pPr algn="justLow" rtl="1">
              <a:lnSpc>
                <a:spcPct val="100000"/>
              </a:lnSpc>
            </a:pPr>
            <a:r>
              <a:rPr lang="ar-EG" altLang="en-US" sz="2000" dirty="0" smtClean="0">
                <a:ea typeface="ＭＳ Ｐゴシック" panose="020B0600070205080204" pitchFamily="34" charset="-128"/>
              </a:rPr>
              <a:t>وصف </a:t>
            </a:r>
            <a:r>
              <a:rPr lang="ar-EG" altLang="en-US" sz="2000" dirty="0">
                <a:ea typeface="ＭＳ Ｐゴシック" panose="020B0600070205080204" pitchFamily="34" charset="-128"/>
              </a:rPr>
              <a:t>المنتج أو الخدمة التي تقدمها </a:t>
            </a:r>
            <a:r>
              <a:rPr lang="ar-EG" altLang="en-US" sz="2000" dirty="0" smtClean="0">
                <a:ea typeface="ＭＳ Ｐゴシック" panose="020B0600070205080204" pitchFamily="34" charset="-128"/>
              </a:rPr>
              <a:t>الشركة</a:t>
            </a:r>
          </a:p>
          <a:p>
            <a:pPr algn="justLow" rtl="1">
              <a:lnSpc>
                <a:spcPct val="100000"/>
              </a:lnSpc>
            </a:pPr>
            <a:r>
              <a:rPr lang="ar-EG" altLang="en-US" sz="2000" dirty="0" smtClean="0">
                <a:ea typeface="ＭＳ Ｐゴシック" panose="020B0600070205080204" pitchFamily="34" charset="-128"/>
              </a:rPr>
              <a:t>تحليل المنافسين</a:t>
            </a:r>
          </a:p>
          <a:p>
            <a:pPr algn="justLow" rtl="1">
              <a:lnSpc>
                <a:spcPct val="100000"/>
              </a:lnSpc>
            </a:pPr>
            <a:r>
              <a:rPr lang="ar-EG" altLang="en-US" sz="2000" dirty="0" smtClean="0">
                <a:ea typeface="ＭＳ Ｐゴシック" panose="020B0600070205080204" pitchFamily="34" charset="-128"/>
              </a:rPr>
              <a:t>استراتيجية التسويق</a:t>
            </a:r>
          </a:p>
          <a:p>
            <a:pPr algn="justLow" rtl="1">
              <a:lnSpc>
                <a:spcPct val="100000"/>
              </a:lnSpc>
            </a:pPr>
            <a:r>
              <a:rPr lang="ar-EG" altLang="en-US" sz="2000" dirty="0" smtClean="0">
                <a:ea typeface="ＭＳ Ｐゴシック" panose="020B0600070205080204" pitchFamily="34" charset="-128"/>
              </a:rPr>
              <a:t>السيرة </a:t>
            </a:r>
            <a:r>
              <a:rPr lang="ar-EG" altLang="en-US" sz="2000" dirty="0">
                <a:ea typeface="ＭＳ Ｐゴシック" panose="020B0600070205080204" pitchFamily="34" charset="-128"/>
              </a:rPr>
              <a:t>الذاتية لرجال الأعمال </a:t>
            </a:r>
            <a:r>
              <a:rPr lang="ar-EG" altLang="en-US" sz="2000" dirty="0" smtClean="0">
                <a:ea typeface="ＭＳ Ｐゴシック" panose="020B0600070205080204" pitchFamily="34" charset="-128"/>
              </a:rPr>
              <a:t>والمديرين</a:t>
            </a:r>
          </a:p>
          <a:p>
            <a:pPr algn="justLow" rtl="1">
              <a:lnSpc>
                <a:spcPct val="100000"/>
              </a:lnSpc>
            </a:pPr>
            <a:r>
              <a:rPr lang="ar-EG" altLang="en-US" sz="2000" dirty="0" smtClean="0">
                <a:ea typeface="ＭＳ Ｐゴシック" panose="020B0600070205080204" pitchFamily="34" charset="-128"/>
              </a:rPr>
              <a:t>خطة التشغيل</a:t>
            </a:r>
          </a:p>
          <a:p>
            <a:pPr algn="justLow" rtl="1">
              <a:lnSpc>
                <a:spcPct val="100000"/>
              </a:lnSpc>
            </a:pPr>
            <a:r>
              <a:rPr lang="ar-EG" altLang="en-US" sz="2000" dirty="0" smtClean="0">
                <a:ea typeface="ＭＳ Ｐゴシック" panose="020B0600070205080204" pitchFamily="34" charset="-128"/>
              </a:rPr>
              <a:t>القوائم </a:t>
            </a:r>
            <a:r>
              <a:rPr lang="ar-EG" altLang="en-US" sz="2000" dirty="0">
                <a:ea typeface="ＭＳ Ｐゴシック" panose="020B0600070205080204" pitchFamily="34" charset="-128"/>
              </a:rPr>
              <a:t>المالية النموذجية (المتوقعة</a:t>
            </a:r>
            <a:r>
              <a:rPr lang="ar-EG" altLang="en-US" sz="2000" dirty="0" smtClean="0">
                <a:ea typeface="ＭＳ Ｐゴシック" panose="020B0600070205080204" pitchFamily="34" charset="-128"/>
              </a:rPr>
              <a:t>)</a:t>
            </a:r>
          </a:p>
          <a:p>
            <a:pPr algn="justLow" rtl="1">
              <a:lnSpc>
                <a:spcPct val="100000"/>
              </a:lnSpc>
            </a:pPr>
            <a:r>
              <a:rPr lang="ar-EG" altLang="en-US" sz="2000" dirty="0" smtClean="0">
                <a:ea typeface="ＭＳ Ｐゴシック" panose="020B0600070205080204" pitchFamily="34" charset="-128"/>
              </a:rPr>
              <a:t>المفاضلة بين الاقتراض أم الاستثمار</a:t>
            </a:r>
            <a:endParaRPr lang="ar-EG" altLang="en-US" sz="2000" dirty="0">
              <a:ea typeface="ＭＳ Ｐゴシック" panose="020B0600070205080204" pitchFamily="34" charset="-128"/>
            </a:endParaRPr>
          </a:p>
        </p:txBody>
      </p:sp>
      <p:sp>
        <p:nvSpPr>
          <p:cNvPr id="12"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313273" y="1591438"/>
            <a:ext cx="6114822" cy="49641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pPr>
            <a:r>
              <a:rPr lang="en-US" altLang="en-US" sz="2000" dirty="0">
                <a:latin typeface="Times New Roman" panose="02020603050405020304" pitchFamily="18" charset="0"/>
                <a:ea typeface="ＭＳ Ｐゴシック" panose="020B0600070205080204" pitchFamily="34" charset="-128"/>
              </a:rPr>
              <a:t>Title Page and Table of Contents</a:t>
            </a:r>
          </a:p>
          <a:p>
            <a:pPr>
              <a:lnSpc>
                <a:spcPct val="100000"/>
              </a:lnSpc>
            </a:pPr>
            <a:r>
              <a:rPr lang="en-US" altLang="en-US" sz="2000" dirty="0">
                <a:latin typeface="Times New Roman" panose="02020603050405020304" pitchFamily="18" charset="0"/>
                <a:ea typeface="ＭＳ Ｐゴシック" panose="020B0600070205080204" pitchFamily="34" charset="-128"/>
              </a:rPr>
              <a:t>Executive Summary</a:t>
            </a:r>
          </a:p>
          <a:p>
            <a:pPr>
              <a:lnSpc>
                <a:spcPct val="100000"/>
              </a:lnSpc>
            </a:pPr>
            <a:r>
              <a:rPr lang="en-US" altLang="en-US" sz="2000" dirty="0">
                <a:latin typeface="Times New Roman" panose="02020603050405020304" pitchFamily="18" charset="0"/>
                <a:ea typeface="ＭＳ Ｐゴシック" panose="020B0600070205080204" pitchFamily="34" charset="-128"/>
              </a:rPr>
              <a:t>Mission and Vision Statement</a:t>
            </a:r>
          </a:p>
          <a:p>
            <a:pPr>
              <a:lnSpc>
                <a:spcPct val="100000"/>
              </a:lnSpc>
            </a:pPr>
            <a:r>
              <a:rPr lang="en-US" altLang="en-US" sz="2000" dirty="0">
                <a:latin typeface="Times New Roman" panose="02020603050405020304" pitchFamily="18" charset="0"/>
                <a:ea typeface="ＭＳ Ｐゴシック" panose="020B0600070205080204" pitchFamily="34" charset="-128"/>
              </a:rPr>
              <a:t>Business and Industry Profile</a:t>
            </a:r>
          </a:p>
          <a:p>
            <a:pPr>
              <a:lnSpc>
                <a:spcPct val="100000"/>
              </a:lnSpc>
            </a:pPr>
            <a:r>
              <a:rPr lang="en-US" altLang="en-US" sz="2000" dirty="0">
                <a:latin typeface="Times New Roman" panose="02020603050405020304" pitchFamily="18" charset="0"/>
                <a:ea typeface="ＭＳ Ｐゴシック" panose="020B0600070205080204" pitchFamily="34" charset="-128"/>
              </a:rPr>
              <a:t>Description of a Firm's Product or Service</a:t>
            </a:r>
          </a:p>
          <a:p>
            <a:pPr>
              <a:lnSpc>
                <a:spcPct val="100000"/>
              </a:lnSpc>
            </a:pPr>
            <a:r>
              <a:rPr lang="en-US" altLang="en-US" sz="2000" dirty="0">
                <a:latin typeface="Times New Roman" panose="02020603050405020304" pitchFamily="18" charset="0"/>
                <a:ea typeface="ＭＳ Ｐゴシック" panose="020B0600070205080204" pitchFamily="34" charset="-128"/>
              </a:rPr>
              <a:t>Competitor Analysis</a:t>
            </a:r>
          </a:p>
          <a:p>
            <a:pPr>
              <a:lnSpc>
                <a:spcPct val="100000"/>
              </a:lnSpc>
            </a:pPr>
            <a:r>
              <a:rPr lang="en-US" altLang="en-US" sz="2000" dirty="0">
                <a:latin typeface="Times New Roman" panose="02020603050405020304" pitchFamily="18" charset="0"/>
                <a:ea typeface="ＭＳ Ｐゴシック" panose="020B0600070205080204" pitchFamily="34" charset="-128"/>
              </a:rPr>
              <a:t>Marketing Strategy</a:t>
            </a:r>
          </a:p>
          <a:p>
            <a:pPr>
              <a:lnSpc>
                <a:spcPct val="100000"/>
              </a:lnSpc>
            </a:pPr>
            <a:r>
              <a:rPr lang="en-US" altLang="en-US" sz="2000" dirty="0">
                <a:latin typeface="Times New Roman" panose="02020603050405020304" pitchFamily="18" charset="0"/>
                <a:ea typeface="ＭＳ Ｐゴシック" panose="020B0600070205080204" pitchFamily="34" charset="-128"/>
              </a:rPr>
              <a:t>Entrepreneurs' and Managers' Resumes</a:t>
            </a:r>
          </a:p>
          <a:p>
            <a:pPr>
              <a:lnSpc>
                <a:spcPct val="100000"/>
              </a:lnSpc>
            </a:pPr>
            <a:r>
              <a:rPr lang="en-US" altLang="en-US" sz="2000" dirty="0">
                <a:latin typeface="Times New Roman" panose="02020603050405020304" pitchFamily="18" charset="0"/>
                <a:ea typeface="ＭＳ Ｐゴシック" panose="020B0600070205080204" pitchFamily="34" charset="-128"/>
              </a:rPr>
              <a:t>Plan of Operation</a:t>
            </a:r>
          </a:p>
          <a:p>
            <a:pPr>
              <a:lnSpc>
                <a:spcPct val="100000"/>
              </a:lnSpc>
            </a:pPr>
            <a:r>
              <a:rPr lang="en-US" altLang="en-US" sz="2000" dirty="0">
                <a:latin typeface="Times New Roman" panose="02020603050405020304" pitchFamily="18" charset="0"/>
                <a:ea typeface="ＭＳ Ｐゴシック" panose="020B0600070205080204" pitchFamily="34" charset="-128"/>
              </a:rPr>
              <a:t>Pro Forma (Projected) Financial Statements</a:t>
            </a:r>
          </a:p>
          <a:p>
            <a:pPr>
              <a:lnSpc>
                <a:spcPct val="100000"/>
              </a:lnSpc>
            </a:pPr>
            <a:r>
              <a:rPr lang="en-US" altLang="en-US" sz="2000" dirty="0">
                <a:latin typeface="Times New Roman" panose="02020603050405020304" pitchFamily="18" charset="0"/>
                <a:ea typeface="ＭＳ Ｐゴシック" panose="020B0600070205080204" pitchFamily="34" charset="-128"/>
              </a:rPr>
              <a:t>The Loan or Investment Proposal</a:t>
            </a:r>
            <a:endParaRPr lang="en-US" altLang="en-US" sz="2000" dirty="0">
              <a:ea typeface="ＭＳ Ｐゴシック" panose="020B0600070205080204" pitchFamily="34" charset="-128"/>
            </a:endParaRPr>
          </a:p>
        </p:txBody>
      </p:sp>
    </p:spTree>
    <p:extLst>
      <p:ext uri="{BB962C8B-B14F-4D97-AF65-F5344CB8AC3E}">
        <p14:creationId xmlns:p14="http://schemas.microsoft.com/office/powerpoint/2010/main" val="1106840683"/>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48619"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Section 1</a:t>
            </a:r>
            <a:r>
              <a:rPr lang="en-US" sz="2800" b="1" dirty="0">
                <a:solidFill>
                  <a:srgbClr val="00B0F0"/>
                </a:solidFill>
                <a:latin typeface="Alexandria" charset="0"/>
                <a:cs typeface="Alexandria" charset="0"/>
              </a:rPr>
              <a:t>: Executive </a:t>
            </a:r>
            <a:r>
              <a:rPr lang="en-US" sz="2800" b="1" dirty="0" smtClean="0">
                <a:solidFill>
                  <a:srgbClr val="00B0F0"/>
                </a:solidFill>
                <a:latin typeface="Alexandria" charset="0"/>
                <a:cs typeface="Alexandria" charset="0"/>
              </a:rPr>
              <a:t>Summary</a:t>
            </a:r>
          </a:p>
          <a:p>
            <a:r>
              <a:rPr lang="ar-EG" sz="2800" b="1" dirty="0" smtClean="0">
                <a:solidFill>
                  <a:srgbClr val="00B0F0"/>
                </a:solidFill>
                <a:latin typeface="Alexandria" charset="0"/>
                <a:cs typeface="Alexandria" charset="0"/>
              </a:rPr>
              <a:t>القسم </a:t>
            </a:r>
            <a:r>
              <a:rPr lang="ar-EG" sz="2800" b="1" dirty="0">
                <a:solidFill>
                  <a:srgbClr val="00B0F0"/>
                </a:solidFill>
                <a:latin typeface="Alexandria" charset="0"/>
                <a:cs typeface="Alexandria" charset="0"/>
              </a:rPr>
              <a:t>1: </a:t>
            </a:r>
            <a:r>
              <a:rPr lang="ar-EG" sz="2800" b="1" dirty="0" smtClean="0">
                <a:solidFill>
                  <a:srgbClr val="00B0F0"/>
                </a:solidFill>
                <a:latin typeface="Alexandria" charset="0"/>
                <a:cs typeface="Alexandria" charset="0"/>
              </a:rPr>
              <a:t>الملخص التنفيذي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6646459" y="1591438"/>
            <a:ext cx="5227093" cy="4964184"/>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1" indent="-342900" algn="justLow" rtl="1"/>
            <a:r>
              <a:rPr lang="ar-EG" altLang="en-US" sz="2000" b="1" dirty="0" smtClean="0">
                <a:solidFill>
                  <a:srgbClr val="FF9518"/>
                </a:solidFill>
                <a:latin typeface="Times New Roman" panose="02020603050405020304" pitchFamily="18" charset="0"/>
                <a:ea typeface="ＭＳ Ｐゴシック" panose="020B0600070205080204" pitchFamily="34" charset="-128"/>
              </a:rPr>
              <a:t>الملخص التنفيذي </a:t>
            </a:r>
            <a:endParaRPr lang="ar-EG" altLang="en-US" sz="2000" dirty="0">
              <a:latin typeface="Times New Roman" panose="02020603050405020304" pitchFamily="18" charset="0"/>
              <a:ea typeface="ＭＳ Ｐゴシック" panose="020B0600070205080204" pitchFamily="34" charset="-128"/>
            </a:endParaRPr>
          </a:p>
          <a:p>
            <a:pPr lvl="1" algn="justLow" rtl="1"/>
            <a:r>
              <a:rPr lang="ar-EG" altLang="en-US" sz="2000" dirty="0">
                <a:latin typeface="Times New Roman" panose="02020603050405020304" pitchFamily="18" charset="0"/>
                <a:ea typeface="ＭＳ Ｐゴシック" panose="020B0600070205080204" pitchFamily="34" charset="-128"/>
              </a:rPr>
              <a:t>الملخص التنفيذي هو نظرة عامة قصيرة على خطة العمل بأكملها. </a:t>
            </a:r>
          </a:p>
          <a:p>
            <a:pPr lvl="1" algn="justLow" rtl="1"/>
            <a:r>
              <a:rPr lang="ar-EG" altLang="en-US" sz="2000" dirty="0">
                <a:latin typeface="Times New Roman" panose="02020603050405020304" pitchFamily="18" charset="0"/>
                <a:ea typeface="ＭＳ Ｐゴシック" panose="020B0600070205080204" pitchFamily="34" charset="-128"/>
              </a:rPr>
              <a:t>يوفر للقارئ المشغول كل ما يجب معرفته عن الطبيعة المميزة للمشروع الجديد.</a:t>
            </a:r>
          </a:p>
          <a:p>
            <a:pPr lvl="1" algn="justLow" rtl="1"/>
            <a:r>
              <a:rPr lang="ar-EG" altLang="en-US" sz="2000" dirty="0">
                <a:latin typeface="Times New Roman" panose="02020603050405020304" pitchFamily="18" charset="0"/>
                <a:ea typeface="ＭＳ Ｐゴシック" panose="020B0600070205080204" pitchFamily="34" charset="-128"/>
              </a:rPr>
              <a:t>يجب ألا يتجاوز الملخص التنفيذي صفحتين - بمسافة واحدة بين سطور الصفحة.</a:t>
            </a:r>
          </a:p>
          <a:p>
            <a:pPr lvl="1" algn="justLow" rtl="1"/>
            <a:r>
              <a:rPr lang="ar-EG" altLang="en-US" sz="2000" dirty="0">
                <a:latin typeface="Times New Roman" panose="02020603050405020304" pitchFamily="18" charset="0"/>
                <a:ea typeface="ＭＳ Ｐゴシック" panose="020B0600070205080204" pitchFamily="34" charset="-128"/>
              </a:rPr>
              <a:t>على الرغم من أن الملخص التنفيذي يظهر في بداية خطة </a:t>
            </a:r>
            <a:r>
              <a:rPr lang="ar-EG" altLang="en-US" sz="2000" dirty="0" smtClean="0">
                <a:latin typeface="Times New Roman" panose="02020603050405020304" pitchFamily="18" charset="0"/>
                <a:ea typeface="ＭＳ Ｐゴシック" panose="020B0600070205080204" pitchFamily="34" charset="-128"/>
              </a:rPr>
              <a:t>العمل، </a:t>
            </a:r>
            <a:r>
              <a:rPr lang="ar-EG" altLang="en-US" sz="2000" dirty="0">
                <a:latin typeface="Times New Roman" panose="02020603050405020304" pitchFamily="18" charset="0"/>
                <a:ea typeface="ＭＳ Ｐゴシック" panose="020B0600070205080204" pitchFamily="34" charset="-128"/>
              </a:rPr>
              <a:t>إلا أنه يجب كتابته أخيرا.</a:t>
            </a:r>
          </a:p>
          <a:p>
            <a:pPr lvl="1" algn="justLow" rtl="1"/>
            <a:r>
              <a:rPr lang="ar-EG" altLang="en-US" sz="2000" dirty="0">
                <a:latin typeface="Times New Roman" panose="02020603050405020304" pitchFamily="18" charset="0"/>
                <a:ea typeface="ＭＳ Ｐゴシック" panose="020B0600070205080204" pitchFamily="34" charset="-128"/>
              </a:rPr>
              <a:t>ستتطور الخطة نفسها مع الوقت أثناء الكتابة ، لذلك من الطبيعي أن ليس كل شيء معروفا في البداية.  </a:t>
            </a:r>
          </a:p>
          <a:p>
            <a:pPr lvl="1" algn="justLow" rtl="1"/>
            <a:r>
              <a:rPr lang="ar-EG" altLang="en-US" sz="2000" dirty="0">
                <a:latin typeface="Times New Roman" panose="02020603050405020304" pitchFamily="18" charset="0"/>
                <a:ea typeface="ＭＳ Ｐゴシック" panose="020B0600070205080204" pitchFamily="34" charset="-128"/>
              </a:rPr>
              <a:t> في كثير من </a:t>
            </a:r>
            <a:r>
              <a:rPr lang="ar-EG" altLang="en-US" sz="2000" dirty="0" smtClean="0">
                <a:latin typeface="Times New Roman" panose="02020603050405020304" pitchFamily="18" charset="0"/>
                <a:ea typeface="ＭＳ Ｐゴシック" panose="020B0600070205080204" pitchFamily="34" charset="-128"/>
              </a:rPr>
              <a:t>الحالات، </a:t>
            </a:r>
            <a:r>
              <a:rPr lang="ar-EG" altLang="en-US" sz="2000" dirty="0">
                <a:latin typeface="Times New Roman" panose="02020603050405020304" pitchFamily="18" charset="0"/>
                <a:ea typeface="ＭＳ Ｐゴシック" panose="020B0600070205080204" pitchFamily="34" charset="-128"/>
              </a:rPr>
              <a:t>سيطلب المستثمر نسخة من الملخص التنفيذي للشركة  فقط ، ولن يطلب نسخة من الخطة بأكملها إلا إذا كان الملخص التنفيذي غيرمقنع بما فيه الكفاية.</a:t>
            </a:r>
          </a:p>
          <a:p>
            <a:pPr lvl="1" algn="justLow" rtl="1"/>
            <a:r>
              <a:rPr lang="ar-EG" altLang="en-US" sz="2000" dirty="0">
                <a:latin typeface="Times New Roman" panose="02020603050405020304" pitchFamily="18" charset="0"/>
                <a:ea typeface="ＭＳ Ｐゴシック" panose="020B0600070205080204" pitchFamily="34" charset="-128"/>
              </a:rPr>
              <a:t> الملخص التنفيذي ، </a:t>
            </a:r>
            <a:r>
              <a:rPr lang="ar-EG" altLang="en-US" sz="2000" dirty="0" smtClean="0">
                <a:latin typeface="Times New Roman" panose="02020603050405020304" pitchFamily="18" charset="0"/>
                <a:ea typeface="ＭＳ Ｐゴシック" panose="020B0600070205080204" pitchFamily="34" charset="-128"/>
              </a:rPr>
              <a:t>إذاً </a:t>
            </a:r>
            <a:r>
              <a:rPr lang="ar-EG" altLang="en-US" sz="2000" dirty="0">
                <a:latin typeface="Times New Roman" panose="02020603050405020304" pitchFamily="18" charset="0"/>
                <a:ea typeface="ＭＳ Ｐゴシック" panose="020B0600070205080204" pitchFamily="34" charset="-128"/>
              </a:rPr>
              <a:t>، هو أهم قسم في خطة العمل.</a:t>
            </a:r>
          </a:p>
        </p:txBody>
      </p:sp>
      <p:sp>
        <p:nvSpPr>
          <p:cNvPr id="12"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313273" y="1591438"/>
            <a:ext cx="6114822" cy="49641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1800" b="1" dirty="0">
                <a:solidFill>
                  <a:srgbClr val="FF9518"/>
                </a:solidFill>
                <a:latin typeface="Times New Roman" panose="02020603050405020304" pitchFamily="18" charset="0"/>
                <a:ea typeface="ＭＳ Ｐゴシック" panose="020B0600070205080204" pitchFamily="34" charset="-128"/>
              </a:rPr>
              <a:t>Executive </a:t>
            </a:r>
            <a:r>
              <a:rPr lang="en-US" altLang="en-US" sz="1800" b="1" dirty="0" smtClean="0">
                <a:solidFill>
                  <a:srgbClr val="FF9518"/>
                </a:solidFill>
                <a:latin typeface="Times New Roman" panose="02020603050405020304" pitchFamily="18" charset="0"/>
                <a:ea typeface="ＭＳ Ｐゴシック" panose="020B0600070205080204" pitchFamily="34" charset="-128"/>
              </a:rPr>
              <a:t>Summary</a:t>
            </a:r>
            <a:endParaRPr lang="en-US" altLang="en-US" sz="1800" b="1" dirty="0">
              <a:solidFill>
                <a:srgbClr val="FF9518"/>
              </a:solidFill>
              <a:latin typeface="Times New Roman" panose="02020603050405020304" pitchFamily="18" charset="0"/>
              <a:ea typeface="ＭＳ Ｐゴシック" panose="020B0600070205080204" pitchFamily="34" charset="-128"/>
            </a:endParaRPr>
          </a:p>
          <a:p>
            <a:pPr lvl="1"/>
            <a:r>
              <a:rPr lang="en-US" altLang="en-US" sz="1800" dirty="0">
                <a:latin typeface="Times New Roman" panose="02020603050405020304" pitchFamily="18" charset="0"/>
                <a:ea typeface="ＭＳ Ｐゴシック" panose="020B0600070205080204" pitchFamily="34" charset="-128"/>
              </a:rPr>
              <a:t>The executive summary is a short overview of the entire business plan. </a:t>
            </a:r>
          </a:p>
          <a:p>
            <a:pPr lvl="1"/>
            <a:r>
              <a:rPr lang="en-US" altLang="en-US" sz="1800" dirty="0">
                <a:latin typeface="Times New Roman" panose="02020603050405020304" pitchFamily="18" charset="0"/>
                <a:ea typeface="ＭＳ Ｐゴシック" panose="020B0600070205080204" pitchFamily="34" charset="-128"/>
              </a:rPr>
              <a:t>It provides a busy reader with everything that needs to be known about the new venture’s distinctive nature.</a:t>
            </a:r>
          </a:p>
          <a:p>
            <a:pPr lvl="1"/>
            <a:r>
              <a:rPr lang="en-US" altLang="en-US" sz="1800" dirty="0">
                <a:latin typeface="Times New Roman" panose="02020603050405020304" pitchFamily="18" charset="0"/>
                <a:ea typeface="ＭＳ Ｐゴシック" panose="020B0600070205080204" pitchFamily="34" charset="-128"/>
              </a:rPr>
              <a:t>An executive summary shouldn’t exceed two single-spaced pages.</a:t>
            </a:r>
          </a:p>
          <a:p>
            <a:pPr lvl="1"/>
            <a:r>
              <a:rPr lang="en-US" altLang="en-US" sz="1800" dirty="0">
                <a:latin typeface="Times New Roman" panose="02020603050405020304" pitchFamily="18" charset="0"/>
                <a:ea typeface="ＭＳ Ｐゴシック" panose="020B0600070205080204" pitchFamily="34" charset="-128"/>
              </a:rPr>
              <a:t>Even though the executive summary appears at the beginning of the business plan, it should be written last.</a:t>
            </a:r>
          </a:p>
          <a:p>
            <a:pPr lvl="1"/>
            <a:r>
              <a:rPr lang="en-US" altLang="en-US" sz="1800" dirty="0">
                <a:latin typeface="Times New Roman" panose="02020603050405020304" pitchFamily="18" charset="0"/>
                <a:ea typeface="ＭＳ Ｐゴシック" panose="020B0600070205080204" pitchFamily="34" charset="-128"/>
              </a:rPr>
              <a:t>The plan itself will evolve as it’s written, so not everything is known at the outset.  </a:t>
            </a:r>
          </a:p>
          <a:p>
            <a:pPr lvl="1"/>
            <a:r>
              <a:rPr lang="en-US" altLang="en-US" sz="1800" dirty="0">
                <a:latin typeface="Times New Roman" panose="02020603050405020304" pitchFamily="18" charset="0"/>
                <a:ea typeface="ＭＳ Ｐゴシック" panose="020B0600070205080204" pitchFamily="34" charset="-128"/>
              </a:rPr>
              <a:t> In many instances an investor will ask for a copy of a firm’s executive summary and will ask for a copy of the entire plan only if the executive summary is sufficiently convincing.</a:t>
            </a:r>
          </a:p>
          <a:p>
            <a:pPr lvl="1"/>
            <a:r>
              <a:rPr lang="en-US" altLang="en-US" sz="1800" dirty="0">
                <a:latin typeface="Times New Roman" panose="02020603050405020304" pitchFamily="18" charset="0"/>
                <a:ea typeface="ＭＳ Ｐゴシック" panose="020B0600070205080204" pitchFamily="34" charset="-128"/>
              </a:rPr>
              <a:t> The executive summary, then, is the </a:t>
            </a:r>
            <a:r>
              <a:rPr lang="en-US" altLang="en-US" sz="1800" b="1" dirty="0">
                <a:latin typeface="Times New Roman" panose="02020603050405020304" pitchFamily="18" charset="0"/>
                <a:ea typeface="ＭＳ Ｐゴシック" panose="020B0600070205080204" pitchFamily="34" charset="-128"/>
              </a:rPr>
              <a:t>most important section </a:t>
            </a:r>
            <a:r>
              <a:rPr lang="en-US" altLang="en-US" sz="1800" dirty="0">
                <a:latin typeface="Times New Roman" panose="02020603050405020304" pitchFamily="18" charset="0"/>
                <a:ea typeface="ＭＳ Ｐゴシック" panose="020B0600070205080204" pitchFamily="34" charset="-128"/>
              </a:rPr>
              <a:t>of a business plan.</a:t>
            </a:r>
            <a:endParaRPr lang="ar-EG" altLang="en-US" sz="1800" dirty="0">
              <a:latin typeface="Times New Roman" panose="02020603050405020304" pitchFamily="18" charset="0"/>
              <a:ea typeface="ＭＳ Ｐゴシック" panose="020B0600070205080204" pitchFamily="34" charset="-128"/>
            </a:endParaRPr>
          </a:p>
        </p:txBody>
      </p:sp>
    </p:spTree>
    <p:extLst>
      <p:ext uri="{BB962C8B-B14F-4D97-AF65-F5344CB8AC3E}">
        <p14:creationId xmlns:p14="http://schemas.microsoft.com/office/powerpoint/2010/main" val="98013368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348619"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Section 1</a:t>
            </a:r>
            <a:r>
              <a:rPr lang="en-US" sz="2800" b="1" dirty="0">
                <a:solidFill>
                  <a:srgbClr val="00B0F0"/>
                </a:solidFill>
                <a:latin typeface="Alexandria" charset="0"/>
                <a:cs typeface="Alexandria" charset="0"/>
              </a:rPr>
              <a:t>: Executive </a:t>
            </a:r>
            <a:r>
              <a:rPr lang="en-US" sz="2800" b="1" dirty="0" smtClean="0">
                <a:solidFill>
                  <a:srgbClr val="00B0F0"/>
                </a:solidFill>
                <a:latin typeface="Alexandria" charset="0"/>
                <a:cs typeface="Alexandria" charset="0"/>
              </a:rPr>
              <a:t>Summary</a:t>
            </a:r>
          </a:p>
          <a:p>
            <a:r>
              <a:rPr lang="ar-EG" sz="2800" b="1" dirty="0" smtClean="0">
                <a:solidFill>
                  <a:srgbClr val="00B0F0"/>
                </a:solidFill>
                <a:latin typeface="Alexandria" charset="0"/>
                <a:cs typeface="Alexandria" charset="0"/>
              </a:rPr>
              <a:t>القسم </a:t>
            </a:r>
            <a:r>
              <a:rPr lang="ar-EG" sz="2800" b="1" dirty="0">
                <a:solidFill>
                  <a:srgbClr val="00B0F0"/>
                </a:solidFill>
                <a:latin typeface="Alexandria" charset="0"/>
                <a:cs typeface="Alexandria" charset="0"/>
              </a:rPr>
              <a:t>1: </a:t>
            </a:r>
            <a:r>
              <a:rPr lang="ar-EG" sz="2800" b="1" dirty="0" smtClean="0">
                <a:solidFill>
                  <a:srgbClr val="00B0F0"/>
                </a:solidFill>
                <a:latin typeface="Alexandria" charset="0"/>
                <a:cs typeface="Alexandria" charset="0"/>
              </a:rPr>
              <a:t>الملخص التنفيذي </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6646459" y="1591438"/>
            <a:ext cx="5227093" cy="4964184"/>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lvl="2" indent="-342900" algn="justLow" rtl="1">
              <a:lnSpc>
                <a:spcPct val="150000"/>
              </a:lnSpc>
              <a:spcBef>
                <a:spcPct val="30000"/>
              </a:spcBef>
            </a:pPr>
            <a:r>
              <a:rPr lang="ar-EG" altLang="ar-JO" dirty="0">
                <a:ea typeface="ＭＳ Ｐゴシック" panose="020B0600070205080204" pitchFamily="34" charset="-128"/>
              </a:rPr>
              <a:t>الملخص التنفيذي هو نسخة مكتوبة من </a:t>
            </a:r>
            <a:r>
              <a:rPr lang="ar-EG" altLang="ar-JO" dirty="0" smtClean="0">
                <a:ea typeface="ＭＳ Ｐゴシック" panose="020B0600070205080204" pitchFamily="34" charset="-128"/>
              </a:rPr>
              <a:t>«عرض المصعد» </a:t>
            </a:r>
            <a:r>
              <a:rPr lang="ar-EG" altLang="ar-JO" dirty="0">
                <a:ea typeface="ＭＳ Ｐゴシック" panose="020B0600070205080204" pitchFamily="34" charset="-128"/>
              </a:rPr>
              <a:t>حديث تحفيزي قصير </a:t>
            </a:r>
            <a:r>
              <a:rPr lang="ar-EG" altLang="ar-JO" dirty="0" smtClean="0">
                <a:ea typeface="ＭＳ Ｐゴシック" panose="020B0600070205080204" pitchFamily="34" charset="-128"/>
              </a:rPr>
              <a:t>مدته </a:t>
            </a:r>
            <a:r>
              <a:rPr lang="ar-EG" altLang="ar-JO" dirty="0">
                <a:ea typeface="ＭＳ Ｐゴシック" panose="020B0600070205080204" pitchFamily="34" charset="-128"/>
              </a:rPr>
              <a:t>كالصعود في المصعد "</a:t>
            </a:r>
          </a:p>
          <a:p>
            <a:pPr marL="450850" lvl="3" indent="-450850" algn="justLow" rtl="1">
              <a:lnSpc>
                <a:spcPct val="150000"/>
              </a:lnSpc>
              <a:spcBef>
                <a:spcPct val="30000"/>
              </a:spcBef>
            </a:pPr>
            <a:r>
              <a:rPr lang="ar-EG" altLang="ar-JO" sz="2000" dirty="0" smtClean="0">
                <a:ea typeface="ＭＳ Ｐゴシック" panose="020B0600070205080204" pitchFamily="34" charset="-128"/>
              </a:rPr>
              <a:t>يوفر </a:t>
            </a:r>
            <a:r>
              <a:rPr lang="ar-EG" altLang="ar-JO" sz="2000" dirty="0">
                <a:ea typeface="ＭＳ Ｐゴシック" panose="020B0600070205080204" pitchFamily="34" charset="-128"/>
              </a:rPr>
              <a:t>"عرض المصعد" الجيد: </a:t>
            </a:r>
          </a:p>
          <a:p>
            <a:pPr marL="804863" lvl="4" indent="-354013" algn="justLow" rtl="1">
              <a:lnSpc>
                <a:spcPct val="100000"/>
              </a:lnSpc>
              <a:spcBef>
                <a:spcPct val="30000"/>
              </a:spcBef>
              <a:buFont typeface="+mj-lt"/>
              <a:buAutoNum type="arabicPeriod"/>
            </a:pPr>
            <a:r>
              <a:rPr lang="ar-EG" altLang="ar-JO" sz="2000" b="1" dirty="0" smtClean="0">
                <a:solidFill>
                  <a:srgbClr val="C00000"/>
                </a:solidFill>
                <a:ea typeface="ＭＳ Ｐゴシック" panose="020B0600070205080204" pitchFamily="34" charset="-128"/>
              </a:rPr>
              <a:t>المحتوى.</a:t>
            </a:r>
            <a:r>
              <a:rPr lang="ar-EG" altLang="ar-JO" sz="2000" dirty="0" smtClean="0">
                <a:ea typeface="ＭＳ Ｐゴシック" panose="020B0600070205080204" pitchFamily="34" charset="-128"/>
              </a:rPr>
              <a:t> </a:t>
            </a:r>
            <a:r>
              <a:rPr lang="ar-EG" altLang="ar-JO" sz="2000" dirty="0">
                <a:ea typeface="ＭＳ Ｐゴシック" panose="020B0600070205080204" pitchFamily="34" charset="-128"/>
              </a:rPr>
              <a:t>ماذا </a:t>
            </a:r>
            <a:r>
              <a:rPr lang="ar-EG" altLang="ar-JO" sz="2000" dirty="0" smtClean="0">
                <a:ea typeface="ＭＳ Ｐゴシック" panose="020B0600070205080204" pitchFamily="34" charset="-128"/>
              </a:rPr>
              <a:t>تفعل شركتك بكلمات </a:t>
            </a:r>
            <a:r>
              <a:rPr lang="ar-EG" altLang="ar-JO" sz="2000" dirty="0">
                <a:ea typeface="ＭＳ Ｐゴシック" panose="020B0600070205080204" pitchFamily="34" charset="-128"/>
              </a:rPr>
              <a:t>سهلة الفهم؟</a:t>
            </a:r>
          </a:p>
          <a:p>
            <a:pPr marL="804863" lvl="4" indent="-354013" algn="justLow" rtl="1">
              <a:lnSpc>
                <a:spcPct val="100000"/>
              </a:lnSpc>
              <a:spcBef>
                <a:spcPct val="30000"/>
              </a:spcBef>
              <a:buFont typeface="+mj-lt"/>
              <a:buAutoNum type="arabicPeriod"/>
            </a:pPr>
            <a:r>
              <a:rPr lang="ar-EG" altLang="ar-JO" sz="2000" b="1" dirty="0" smtClean="0">
                <a:solidFill>
                  <a:srgbClr val="C00000"/>
                </a:solidFill>
                <a:ea typeface="ＭＳ Ｐゴシック" panose="020B0600070205080204" pitchFamily="34" charset="-128"/>
              </a:rPr>
              <a:t>المنفعة</a:t>
            </a:r>
            <a:r>
              <a:rPr lang="ar-EG" altLang="ar-JO" sz="2000" dirty="0" smtClean="0">
                <a:ea typeface="ＭＳ Ｐゴシック" panose="020B0600070205080204" pitchFamily="34" charset="-128"/>
              </a:rPr>
              <a:t>. </a:t>
            </a:r>
            <a:r>
              <a:rPr lang="ar-EG" altLang="ar-JO" sz="2000" dirty="0">
                <a:ea typeface="ＭＳ Ｐゴシック" panose="020B0600070205080204" pitchFamily="34" charset="-128"/>
              </a:rPr>
              <a:t>ما هي الفائدة أو الميزة التي تقدمها شركتك للعملاء؟</a:t>
            </a:r>
          </a:p>
          <a:p>
            <a:pPr marL="804863" lvl="4" indent="-354013" algn="justLow" rtl="1">
              <a:lnSpc>
                <a:spcPct val="100000"/>
              </a:lnSpc>
              <a:spcBef>
                <a:spcPct val="30000"/>
              </a:spcBef>
              <a:buFont typeface="+mj-lt"/>
              <a:buAutoNum type="arabicPeriod"/>
            </a:pPr>
            <a:r>
              <a:rPr lang="ar-EG" altLang="ar-JO" sz="2000" b="1" dirty="0">
                <a:solidFill>
                  <a:srgbClr val="C00000"/>
                </a:solidFill>
                <a:ea typeface="ＭＳ Ｐゴシック" panose="020B0600070205080204" pitchFamily="34" charset="-128"/>
              </a:rPr>
              <a:t>العملاء</a:t>
            </a:r>
            <a:r>
              <a:rPr lang="ar-EG" altLang="ar-JO" sz="2000" dirty="0">
                <a:ea typeface="ＭＳ Ｐゴシック" panose="020B0600070205080204" pitchFamily="34" charset="-128"/>
              </a:rPr>
              <a:t> </a:t>
            </a:r>
            <a:r>
              <a:rPr lang="ar-EG" altLang="ar-JO" sz="2000" b="1" dirty="0">
                <a:solidFill>
                  <a:srgbClr val="C00000"/>
                </a:solidFill>
                <a:ea typeface="ＭＳ Ｐゴシック" panose="020B0600070205080204" pitchFamily="34" charset="-128"/>
              </a:rPr>
              <a:t>المستهدفين</a:t>
            </a:r>
            <a:r>
              <a:rPr lang="ar-EG" altLang="ar-JO" sz="2000" dirty="0">
                <a:ea typeface="ＭＳ Ｐゴシック" panose="020B0600070205080204" pitchFamily="34" charset="-128"/>
              </a:rPr>
              <a:t>. لمن تقدم شركتك </a:t>
            </a:r>
            <a:r>
              <a:rPr lang="ar-EG" altLang="ar-JO" sz="2000" dirty="0" smtClean="0">
                <a:ea typeface="ＭＳ Ｐゴシック" panose="020B0600070205080204" pitchFamily="34" charset="-128"/>
              </a:rPr>
              <a:t>المنفعة؟</a:t>
            </a:r>
            <a:endParaRPr lang="ar-EG" altLang="ar-JO" sz="2000" dirty="0">
              <a:ea typeface="ＭＳ Ｐゴシック" panose="020B0600070205080204" pitchFamily="34" charset="-128"/>
            </a:endParaRPr>
          </a:p>
          <a:p>
            <a:pPr marL="804863" lvl="4" indent="-354013" algn="justLow" rtl="1">
              <a:lnSpc>
                <a:spcPct val="100000"/>
              </a:lnSpc>
              <a:spcBef>
                <a:spcPct val="30000"/>
              </a:spcBef>
              <a:buFont typeface="+mj-lt"/>
              <a:buAutoNum type="arabicPeriod"/>
            </a:pPr>
            <a:r>
              <a:rPr lang="ar-EG" altLang="ar-JO" sz="2000" b="1" dirty="0">
                <a:solidFill>
                  <a:srgbClr val="C00000"/>
                </a:solidFill>
                <a:ea typeface="ＭＳ Ｐゴシック" panose="020B0600070205080204" pitchFamily="34" charset="-128"/>
              </a:rPr>
              <a:t>نقطة</a:t>
            </a:r>
            <a:r>
              <a:rPr lang="ar-EG" altLang="ar-JO" sz="2000" dirty="0">
                <a:ea typeface="ＭＳ Ｐゴシック" panose="020B0600070205080204" pitchFamily="34" charset="-128"/>
              </a:rPr>
              <a:t> </a:t>
            </a:r>
            <a:r>
              <a:rPr lang="ar-EG" altLang="ar-JO" sz="2000" b="1" dirty="0">
                <a:solidFill>
                  <a:srgbClr val="C00000"/>
                </a:solidFill>
                <a:ea typeface="ＭＳ Ｐゴシック" panose="020B0600070205080204" pitchFamily="34" charset="-128"/>
              </a:rPr>
              <a:t>التمايز</a:t>
            </a:r>
            <a:r>
              <a:rPr lang="ar-EG" altLang="ar-JO" sz="2000" dirty="0">
                <a:ea typeface="ＭＳ Ｐゴシック" panose="020B0600070205080204" pitchFamily="34" charset="-128"/>
              </a:rPr>
              <a:t>. كيف تختلف شركتك عن الشركات الأخرى التي تقدم منتجات أو خدمات أو حلول مماثلة؟</a:t>
            </a:r>
          </a:p>
          <a:p>
            <a:pPr marL="804863" lvl="4" indent="-354013" algn="justLow" rtl="1">
              <a:lnSpc>
                <a:spcPct val="100000"/>
              </a:lnSpc>
              <a:spcBef>
                <a:spcPct val="30000"/>
              </a:spcBef>
              <a:buFont typeface="+mj-lt"/>
              <a:buAutoNum type="arabicPeriod"/>
            </a:pPr>
            <a:r>
              <a:rPr lang="ar-EG" altLang="ar-JO" sz="2000" b="1" dirty="0" smtClean="0">
                <a:solidFill>
                  <a:srgbClr val="C00000"/>
                </a:solidFill>
                <a:ea typeface="ＭＳ Ｐゴシック" panose="020B0600070205080204" pitchFamily="34" charset="-128"/>
              </a:rPr>
              <a:t>النقطة الحاسمة</a:t>
            </a:r>
            <a:r>
              <a:rPr lang="ar-EG" altLang="ar-JO" sz="2000" dirty="0" smtClean="0">
                <a:ea typeface="ＭＳ Ｐゴシック" panose="020B0600070205080204" pitchFamily="34" charset="-128"/>
              </a:rPr>
              <a:t>. </a:t>
            </a:r>
            <a:r>
              <a:rPr lang="ar-EG" altLang="ar-JO" sz="2000" dirty="0">
                <a:ea typeface="ＭＳ Ｐゴシック" panose="020B0600070205080204" pitchFamily="34" charset="-128"/>
              </a:rPr>
              <a:t>هل يمكنك ترك المستمع أو القارئ مع </a:t>
            </a:r>
            <a:r>
              <a:rPr lang="ar-EG" altLang="ar-JO" sz="2000" dirty="0" smtClean="0">
                <a:ea typeface="ＭＳ Ｐゴシック" panose="020B0600070205080204" pitchFamily="34" charset="-128"/>
              </a:rPr>
              <a:t>مقطع صوتي لا يُنسى </a:t>
            </a:r>
            <a:r>
              <a:rPr lang="ar-EG" altLang="ar-JO" sz="2000" dirty="0">
                <a:ea typeface="ＭＳ Ｐゴシック" panose="020B0600070205080204" pitchFamily="34" charset="-128"/>
              </a:rPr>
              <a:t>عن شركتك.</a:t>
            </a:r>
          </a:p>
        </p:txBody>
      </p:sp>
      <p:sp>
        <p:nvSpPr>
          <p:cNvPr id="12" name="Rectangle 3">
            <a:extLst>
              <a:ext uri="{FF2B5EF4-FFF2-40B4-BE49-F238E27FC236}">
                <a16:creationId xmlns="" xmlns:a16="http://schemas.microsoft.com/office/drawing/2014/main" id="{B7A15EF5-0AA4-62A1-C5A4-1B95C720B647}"/>
              </a:ext>
            </a:extLst>
          </p:cNvPr>
          <p:cNvSpPr txBox="1">
            <a:spLocks noChangeArrowheads="1"/>
          </p:cNvSpPr>
          <p:nvPr/>
        </p:nvSpPr>
        <p:spPr>
          <a:xfrm>
            <a:off x="313273" y="1591438"/>
            <a:ext cx="6114822" cy="49641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30000"/>
              </a:spcBef>
            </a:pPr>
            <a:r>
              <a:rPr lang="en-US" altLang="ar-JO" sz="1800" dirty="0">
                <a:ea typeface="ＭＳ Ｐゴシック" panose="020B0600070205080204" pitchFamily="34" charset="-128"/>
              </a:rPr>
              <a:t>The executive summary is a written version of “the elevator pitch”</a:t>
            </a:r>
          </a:p>
          <a:p>
            <a:pPr lvl="1">
              <a:lnSpc>
                <a:spcPct val="100000"/>
              </a:lnSpc>
              <a:spcBef>
                <a:spcPct val="30000"/>
              </a:spcBef>
            </a:pPr>
            <a:r>
              <a:rPr lang="en-US" altLang="ar-JO" sz="1800" dirty="0">
                <a:ea typeface="ＭＳ Ｐゴシック" panose="020B0600070205080204" pitchFamily="34" charset="-128"/>
              </a:rPr>
              <a:t>A good elevator pitch provides: </a:t>
            </a:r>
          </a:p>
          <a:p>
            <a:pPr marL="1428750" lvl="2" indent="-514350">
              <a:lnSpc>
                <a:spcPct val="100000"/>
              </a:lnSpc>
              <a:spcBef>
                <a:spcPct val="30000"/>
              </a:spcBef>
              <a:buFont typeface="+mj-lt"/>
              <a:buAutoNum type="arabicPeriod"/>
            </a:pPr>
            <a:r>
              <a:rPr lang="en-US" altLang="ar-JO" sz="1800" b="1" dirty="0">
                <a:solidFill>
                  <a:srgbClr val="C00000"/>
                </a:solidFill>
                <a:ea typeface="ＭＳ Ｐゴシック" panose="020B0600070205080204" pitchFamily="34" charset="-128"/>
              </a:rPr>
              <a:t>Context</a:t>
            </a:r>
            <a:r>
              <a:rPr lang="en-US" altLang="ar-JO" sz="1800" dirty="0">
                <a:solidFill>
                  <a:srgbClr val="C00000"/>
                </a:solidFill>
                <a:ea typeface="ＭＳ Ｐゴシック" panose="020B0600070205080204" pitchFamily="34" charset="-128"/>
              </a:rPr>
              <a:t>.</a:t>
            </a:r>
            <a:r>
              <a:rPr lang="en-US" altLang="ar-JO" sz="1800" dirty="0">
                <a:ea typeface="ＭＳ Ｐゴシック" panose="020B0600070205080204" pitchFamily="34" charset="-128"/>
              </a:rPr>
              <a:t> What does your company do in easy-to-understand words?</a:t>
            </a:r>
          </a:p>
          <a:p>
            <a:pPr marL="1428750" lvl="2" indent="-514350">
              <a:lnSpc>
                <a:spcPct val="100000"/>
              </a:lnSpc>
              <a:spcBef>
                <a:spcPct val="30000"/>
              </a:spcBef>
              <a:buFont typeface="+mj-lt"/>
              <a:buAutoNum type="arabicPeriod"/>
            </a:pPr>
            <a:r>
              <a:rPr lang="en-US" altLang="ar-JO" sz="1800" b="1" dirty="0">
                <a:solidFill>
                  <a:srgbClr val="C00000"/>
                </a:solidFill>
                <a:ea typeface="ＭＳ Ｐゴシック" panose="020B0600070205080204" pitchFamily="34" charset="-128"/>
              </a:rPr>
              <a:t>Benefit</a:t>
            </a:r>
            <a:r>
              <a:rPr lang="en-US" altLang="ar-JO" sz="1800" dirty="0">
                <a:solidFill>
                  <a:srgbClr val="C00000"/>
                </a:solidFill>
                <a:ea typeface="ＭＳ Ｐゴシック" panose="020B0600070205080204" pitchFamily="34" charset="-128"/>
              </a:rPr>
              <a:t>. </a:t>
            </a:r>
            <a:r>
              <a:rPr lang="en-US" altLang="ar-JO" sz="1800" dirty="0">
                <a:ea typeface="ＭＳ Ｐゴシック" panose="020B0600070205080204" pitchFamily="34" charset="-128"/>
              </a:rPr>
              <a:t>What benefit or advantage does your company offer customers?</a:t>
            </a:r>
          </a:p>
          <a:p>
            <a:pPr marL="1428750" lvl="2" indent="-514350">
              <a:lnSpc>
                <a:spcPct val="100000"/>
              </a:lnSpc>
              <a:spcBef>
                <a:spcPct val="30000"/>
              </a:spcBef>
              <a:buFont typeface="+mj-lt"/>
              <a:buAutoNum type="arabicPeriod"/>
            </a:pPr>
            <a:r>
              <a:rPr lang="en-US" altLang="ar-JO" sz="1800" b="1" dirty="0">
                <a:solidFill>
                  <a:srgbClr val="C00000"/>
                </a:solidFill>
                <a:ea typeface="ＭＳ Ｐゴシック" panose="020B0600070205080204" pitchFamily="34" charset="-128"/>
              </a:rPr>
              <a:t>Target customers</a:t>
            </a:r>
            <a:r>
              <a:rPr lang="en-US" altLang="ar-JO" sz="1800" b="1" dirty="0">
                <a:ea typeface="ＭＳ Ｐゴシック" panose="020B0600070205080204" pitchFamily="34" charset="-128"/>
              </a:rPr>
              <a:t>. </a:t>
            </a:r>
            <a:r>
              <a:rPr lang="en-US" altLang="ar-JO" sz="1800" dirty="0">
                <a:ea typeface="ＭＳ Ｐゴシック" panose="020B0600070205080204" pitchFamily="34" charset="-128"/>
              </a:rPr>
              <a:t>For whom does your company provide the benefit?</a:t>
            </a:r>
          </a:p>
          <a:p>
            <a:pPr marL="1428750" lvl="2" indent="-514350">
              <a:lnSpc>
                <a:spcPct val="100000"/>
              </a:lnSpc>
              <a:spcBef>
                <a:spcPct val="30000"/>
              </a:spcBef>
              <a:buFont typeface="+mj-lt"/>
              <a:buAutoNum type="arabicPeriod"/>
            </a:pPr>
            <a:r>
              <a:rPr lang="en-US" altLang="ar-JO" sz="1800" b="1" dirty="0">
                <a:solidFill>
                  <a:srgbClr val="C00000"/>
                </a:solidFill>
                <a:ea typeface="ＭＳ Ｐゴシック" panose="020B0600070205080204" pitchFamily="34" charset="-128"/>
              </a:rPr>
              <a:t>Point of differentiation</a:t>
            </a:r>
            <a:r>
              <a:rPr lang="en-US" altLang="ar-JO" sz="1800" dirty="0">
                <a:solidFill>
                  <a:srgbClr val="C00000"/>
                </a:solidFill>
                <a:ea typeface="ＭＳ Ｐゴシック" panose="020B0600070205080204" pitchFamily="34" charset="-128"/>
              </a:rPr>
              <a:t>. </a:t>
            </a:r>
            <a:r>
              <a:rPr lang="en-US" altLang="ar-JO" sz="1800" dirty="0">
                <a:ea typeface="ＭＳ Ｐゴシック" panose="020B0600070205080204" pitchFamily="34" charset="-128"/>
              </a:rPr>
              <a:t>How is your company different from other companies that provide similar products, services, or solutions?</a:t>
            </a:r>
          </a:p>
          <a:p>
            <a:pPr marL="1428750" lvl="2" indent="-514350">
              <a:lnSpc>
                <a:spcPct val="100000"/>
              </a:lnSpc>
              <a:spcBef>
                <a:spcPct val="30000"/>
              </a:spcBef>
              <a:buFont typeface="+mj-lt"/>
              <a:buAutoNum type="arabicPeriod"/>
            </a:pPr>
            <a:r>
              <a:rPr lang="en-US" altLang="ar-JO" sz="1800" b="1" dirty="0">
                <a:solidFill>
                  <a:srgbClr val="C00000"/>
                </a:solidFill>
                <a:ea typeface="ＭＳ Ｐゴシック" panose="020B0600070205080204" pitchFamily="34" charset="-128"/>
              </a:rPr>
              <a:t>Clincher.</a:t>
            </a:r>
            <a:r>
              <a:rPr lang="en-US" altLang="ar-JO" sz="1800" dirty="0">
                <a:ea typeface="ＭＳ Ｐゴシック" panose="020B0600070205080204" pitchFamily="34" charset="-128"/>
              </a:rPr>
              <a:t> Can you leave the listener or reader with a memorable, bottom-line sound bite about your company.</a:t>
            </a:r>
            <a:endParaRPr lang="ar-EG" altLang="ar-JO" sz="1800" dirty="0">
              <a:ea typeface="ＭＳ Ｐゴシック" panose="020B0600070205080204" pitchFamily="34" charset="-128"/>
            </a:endParaRPr>
          </a:p>
        </p:txBody>
      </p:sp>
    </p:spTree>
    <p:extLst>
      <p:ext uri="{BB962C8B-B14F-4D97-AF65-F5344CB8AC3E}">
        <p14:creationId xmlns:p14="http://schemas.microsoft.com/office/powerpoint/2010/main" val="3123898024"/>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2: Industry Analysis</a:t>
            </a:r>
          </a:p>
          <a:p>
            <a:r>
              <a:rPr lang="ar-EG" sz="2800" b="1" dirty="0">
                <a:solidFill>
                  <a:srgbClr val="00B0F0"/>
                </a:solidFill>
                <a:latin typeface="Alexandria" charset="0"/>
                <a:cs typeface="Alexandria" charset="0"/>
              </a:rPr>
              <a:t>القسم 2: تحليل الصناعة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295396" y="1555842"/>
            <a:ext cx="461779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spcBef>
                <a:spcPct val="30000"/>
              </a:spcBef>
              <a:buFont typeface="Arial" pitchFamily="34" charset="0"/>
              <a:buChar char="•"/>
            </a:pPr>
            <a:r>
              <a:rPr lang="en-US" altLang="ar-JO" sz="2000" dirty="0">
                <a:solidFill>
                  <a:schemeClr val="tx1"/>
                </a:solidFill>
                <a:latin typeface="+mn-lt"/>
                <a:ea typeface="+mn-ea"/>
                <a:cs typeface="+mn-cs"/>
              </a:rPr>
              <a:t>Industry Analysis</a:t>
            </a:r>
          </a:p>
          <a:p>
            <a:pPr marL="914400" lvl="1" indent="-342900">
              <a:spcBef>
                <a:spcPct val="30000"/>
              </a:spcBef>
              <a:buFont typeface="Wingdings" pitchFamily="2" charset="2"/>
              <a:buChar char="§"/>
            </a:pPr>
            <a:r>
              <a:rPr lang="en-US" altLang="ar-JO" sz="2000" dirty="0">
                <a:solidFill>
                  <a:schemeClr val="tx1"/>
                </a:solidFill>
                <a:latin typeface="+mn-lt"/>
                <a:ea typeface="+mn-ea"/>
                <a:cs typeface="+mn-cs"/>
              </a:rPr>
              <a:t>This section should begin by describing the industry the business will enter in terms of its </a:t>
            </a:r>
            <a:r>
              <a:rPr lang="en-US" altLang="ar-JO" sz="2000" dirty="0">
                <a:solidFill>
                  <a:srgbClr val="FF0000"/>
                </a:solidFill>
                <a:latin typeface="+mn-lt"/>
                <a:ea typeface="+mn-ea"/>
                <a:cs typeface="+mn-cs"/>
              </a:rPr>
              <a:t>size, growth rate, and sales projections</a:t>
            </a:r>
            <a:r>
              <a:rPr lang="en-US" altLang="ar-JO" sz="2000" dirty="0">
                <a:solidFill>
                  <a:schemeClr val="tx1"/>
                </a:solidFill>
                <a:latin typeface="+mn-lt"/>
                <a:ea typeface="+mn-ea"/>
                <a:cs typeface="+mn-cs"/>
              </a:rPr>
              <a:t>.</a:t>
            </a:r>
          </a:p>
          <a:p>
            <a:pPr marL="914400" lvl="1" indent="-342900">
              <a:spcBef>
                <a:spcPct val="30000"/>
              </a:spcBef>
              <a:buFont typeface="Wingdings" pitchFamily="2" charset="2"/>
              <a:buChar char="§"/>
            </a:pPr>
            <a:r>
              <a:rPr lang="en-US" altLang="ar-JO" sz="2000" dirty="0">
                <a:solidFill>
                  <a:schemeClr val="tx1"/>
                </a:solidFill>
                <a:latin typeface="+mn-lt"/>
                <a:ea typeface="+mn-ea"/>
                <a:cs typeface="+mn-cs"/>
              </a:rPr>
              <a:t>Items to include in this section:</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Industry size, growth rate, and sales projections.</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Industry structure.</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Nature of participants.</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Key success factors.</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Industry trends.</a:t>
            </a:r>
          </a:p>
          <a:p>
            <a:pPr marL="1371600" lvl="2" indent="-342900">
              <a:spcBef>
                <a:spcPct val="30000"/>
              </a:spcBef>
              <a:buFont typeface="Courier New" pitchFamily="49" charset="0"/>
              <a:buChar char="o"/>
            </a:pPr>
            <a:r>
              <a:rPr lang="en-US" altLang="ar-JO" sz="2000" dirty="0">
                <a:solidFill>
                  <a:schemeClr val="tx1"/>
                </a:solidFill>
                <a:latin typeface="+mn-lt"/>
                <a:ea typeface="+mn-ea"/>
                <a:cs typeface="+mn-cs"/>
              </a:rPr>
              <a:t>Long-term prospects.</a:t>
            </a:r>
          </a:p>
        </p:txBody>
      </p:sp>
      <p:sp>
        <p:nvSpPr>
          <p:cNvPr id="10"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4981387" y="1555842"/>
            <a:ext cx="421978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تحليل </a:t>
            </a:r>
            <a:r>
              <a:rPr lang="ar-EG" altLang="ar-JO" sz="2000" dirty="0" smtClean="0">
                <a:solidFill>
                  <a:schemeClr val="tx1"/>
                </a:solidFill>
                <a:latin typeface="+mn-lt"/>
                <a:ea typeface="+mn-ea"/>
                <a:cs typeface="+mn-cs"/>
              </a:rPr>
              <a:t>الصناعة</a:t>
            </a:r>
          </a:p>
          <a:p>
            <a:pPr marL="914400" lvl="1" indent="-342900" algn="justLow" rtl="1">
              <a:spcBef>
                <a:spcPct val="30000"/>
              </a:spcBef>
              <a:buFont typeface="Wingdings" pitchFamily="2" charset="2"/>
              <a:buChar char="§"/>
            </a:pPr>
            <a:r>
              <a:rPr lang="ar-EG" altLang="ar-JO" sz="2000" dirty="0" smtClean="0">
                <a:solidFill>
                  <a:schemeClr val="tx1"/>
                </a:solidFill>
                <a:latin typeface="+mn-lt"/>
                <a:ea typeface="+mn-ea"/>
                <a:cs typeface="+mn-cs"/>
              </a:rPr>
              <a:t>يجب </a:t>
            </a:r>
            <a:r>
              <a:rPr lang="ar-EG" altLang="ar-JO" sz="2000" dirty="0">
                <a:solidFill>
                  <a:schemeClr val="tx1"/>
                </a:solidFill>
                <a:latin typeface="+mn-lt"/>
                <a:ea typeface="+mn-ea"/>
                <a:cs typeface="+mn-cs"/>
              </a:rPr>
              <a:t>أن يبدأ هذا القسم بوصف الصناعة التي ستدخلها الشركة من حيث </a:t>
            </a:r>
            <a:r>
              <a:rPr lang="ar-EG" altLang="ar-JO" sz="2000" dirty="0">
                <a:solidFill>
                  <a:srgbClr val="FF0000"/>
                </a:solidFill>
                <a:latin typeface="+mn-lt"/>
                <a:ea typeface="+mn-ea"/>
                <a:cs typeface="+mn-cs"/>
              </a:rPr>
              <a:t>حجمها ومعدل نموها وتوقعات المبيعات</a:t>
            </a:r>
            <a:r>
              <a:rPr lang="ar-EG" altLang="ar-JO" sz="2000" dirty="0" smtClean="0">
                <a:solidFill>
                  <a:srgbClr val="FF0000"/>
                </a:solidFill>
                <a:latin typeface="+mn-lt"/>
                <a:ea typeface="+mn-ea"/>
                <a:cs typeface="+mn-cs"/>
              </a:rPr>
              <a:t>.</a:t>
            </a:r>
          </a:p>
          <a:p>
            <a:pPr marL="914400" lvl="1" indent="-342900" algn="justLow" rtl="1">
              <a:spcBef>
                <a:spcPct val="30000"/>
              </a:spcBef>
              <a:buFont typeface="Wingdings" pitchFamily="2" charset="2"/>
              <a:buChar char="§"/>
            </a:pPr>
            <a:r>
              <a:rPr lang="ar-EG" altLang="ar-JO" sz="2000" dirty="0" smtClean="0">
                <a:solidFill>
                  <a:schemeClr val="tx1"/>
                </a:solidFill>
                <a:latin typeface="+mn-lt"/>
                <a:ea typeface="+mn-ea"/>
                <a:cs typeface="+mn-cs"/>
              </a:rPr>
              <a:t>العناصر </a:t>
            </a:r>
            <a:r>
              <a:rPr lang="ar-EG" altLang="ar-JO" sz="2000" dirty="0">
                <a:solidFill>
                  <a:schemeClr val="tx1"/>
                </a:solidFill>
                <a:latin typeface="+mn-lt"/>
                <a:ea typeface="+mn-ea"/>
                <a:cs typeface="+mn-cs"/>
              </a:rPr>
              <a:t>التي يجب تضمينها في هذا القسم</a:t>
            </a:r>
            <a:r>
              <a:rPr lang="ar-EG" altLang="ar-JO" sz="2000" dirty="0" smtClean="0">
                <a:solidFill>
                  <a:schemeClr val="tx1"/>
                </a:solidFill>
                <a:latin typeface="+mn-lt"/>
                <a:ea typeface="+mn-ea"/>
                <a:cs typeface="+mn-cs"/>
              </a:rPr>
              <a:t>:</a:t>
            </a:r>
          </a:p>
          <a:p>
            <a:pPr marL="1371600" lvl="2" indent="-342900" algn="justLow" rtl="1">
              <a:spcBef>
                <a:spcPct val="30000"/>
              </a:spcBef>
              <a:buFont typeface="Courier New" pitchFamily="49" charset="0"/>
              <a:buChar char="o"/>
            </a:pPr>
            <a:r>
              <a:rPr lang="ar-EG" altLang="ar-JO" sz="2000" dirty="0" smtClean="0">
                <a:solidFill>
                  <a:schemeClr val="tx1"/>
                </a:solidFill>
                <a:latin typeface="+mn-lt"/>
                <a:ea typeface="+mn-ea"/>
                <a:cs typeface="+mn-cs"/>
              </a:rPr>
              <a:t>حجم </a:t>
            </a:r>
            <a:r>
              <a:rPr lang="ar-EG" altLang="ar-JO" sz="2000" dirty="0">
                <a:solidFill>
                  <a:schemeClr val="tx1"/>
                </a:solidFill>
                <a:latin typeface="+mn-lt"/>
                <a:ea typeface="+mn-ea"/>
                <a:cs typeface="+mn-cs"/>
              </a:rPr>
              <a:t>الصناعة ومعدل نموها وتوقعات المبيعات</a:t>
            </a:r>
            <a:r>
              <a:rPr lang="ar-EG" altLang="ar-JO" sz="2000" dirty="0" smtClean="0">
                <a:solidFill>
                  <a:schemeClr val="tx1"/>
                </a:solidFill>
                <a:latin typeface="+mn-lt"/>
                <a:ea typeface="+mn-ea"/>
                <a:cs typeface="+mn-cs"/>
              </a:rPr>
              <a:t>.</a:t>
            </a:r>
          </a:p>
          <a:p>
            <a:pPr marL="1371600" lvl="2" indent="-342900" algn="justLow" rtl="1">
              <a:spcBef>
                <a:spcPct val="30000"/>
              </a:spcBef>
              <a:buFont typeface="Courier New" pitchFamily="49" charset="0"/>
              <a:buChar char="o"/>
            </a:pPr>
            <a:r>
              <a:rPr lang="ar-EG" altLang="ar-JO" sz="2000" dirty="0" smtClean="0">
                <a:solidFill>
                  <a:schemeClr val="tx1"/>
                </a:solidFill>
                <a:latin typeface="+mn-lt"/>
                <a:ea typeface="+mn-ea"/>
                <a:cs typeface="+mn-cs"/>
              </a:rPr>
              <a:t>هيكل </a:t>
            </a:r>
            <a:r>
              <a:rPr lang="ar-EG" altLang="ar-JO" sz="2000" dirty="0">
                <a:solidFill>
                  <a:schemeClr val="tx1"/>
                </a:solidFill>
                <a:latin typeface="+mn-lt"/>
                <a:ea typeface="+mn-ea"/>
                <a:cs typeface="+mn-cs"/>
              </a:rPr>
              <a:t>الصناعة</a:t>
            </a:r>
            <a:r>
              <a:rPr lang="ar-EG" altLang="ar-JO" sz="2000" dirty="0" smtClean="0">
                <a:solidFill>
                  <a:schemeClr val="tx1"/>
                </a:solidFill>
                <a:latin typeface="+mn-lt"/>
                <a:ea typeface="+mn-ea"/>
                <a:cs typeface="+mn-cs"/>
              </a:rPr>
              <a:t>.</a:t>
            </a:r>
          </a:p>
          <a:p>
            <a:pPr marL="1371600" lvl="2" indent="-342900" algn="justLow" rtl="1">
              <a:spcBef>
                <a:spcPct val="30000"/>
              </a:spcBef>
              <a:buFont typeface="Courier New" pitchFamily="49" charset="0"/>
              <a:buChar char="o"/>
            </a:pPr>
            <a:r>
              <a:rPr lang="ar-EG" altLang="ar-JO" sz="2000" dirty="0" smtClean="0">
                <a:solidFill>
                  <a:schemeClr val="tx1"/>
                </a:solidFill>
                <a:latin typeface="+mn-lt"/>
                <a:ea typeface="+mn-ea"/>
                <a:cs typeface="+mn-cs"/>
              </a:rPr>
              <a:t>طبيعة </a:t>
            </a:r>
            <a:r>
              <a:rPr lang="ar-EG" altLang="ar-JO" sz="2000" dirty="0">
                <a:solidFill>
                  <a:schemeClr val="tx1"/>
                </a:solidFill>
                <a:latin typeface="+mn-lt"/>
                <a:ea typeface="+mn-ea"/>
                <a:cs typeface="+mn-cs"/>
              </a:rPr>
              <a:t>المشاركين</a:t>
            </a:r>
            <a:r>
              <a:rPr lang="ar-EG" altLang="ar-JO" sz="2000" dirty="0" smtClean="0">
                <a:solidFill>
                  <a:schemeClr val="tx1"/>
                </a:solidFill>
                <a:latin typeface="+mn-lt"/>
                <a:ea typeface="+mn-ea"/>
                <a:cs typeface="+mn-cs"/>
              </a:rPr>
              <a:t>.</a:t>
            </a:r>
          </a:p>
          <a:p>
            <a:pPr marL="1371600" lvl="2" indent="-342900" algn="justLow" rtl="1">
              <a:spcBef>
                <a:spcPct val="30000"/>
              </a:spcBef>
              <a:buFont typeface="Courier New" pitchFamily="49" charset="0"/>
              <a:buChar char="o"/>
            </a:pPr>
            <a:r>
              <a:rPr lang="ar-EG" altLang="ar-JO" sz="2000" dirty="0" smtClean="0">
                <a:solidFill>
                  <a:schemeClr val="tx1"/>
                </a:solidFill>
                <a:latin typeface="+mn-lt"/>
                <a:ea typeface="+mn-ea"/>
                <a:cs typeface="+mn-cs"/>
              </a:rPr>
              <a:t>عوامل </a:t>
            </a:r>
            <a:r>
              <a:rPr lang="ar-EG" altLang="ar-JO" sz="2000" dirty="0">
                <a:solidFill>
                  <a:schemeClr val="tx1"/>
                </a:solidFill>
                <a:latin typeface="+mn-lt"/>
                <a:ea typeface="+mn-ea"/>
                <a:cs typeface="+mn-cs"/>
              </a:rPr>
              <a:t>النجاح </a:t>
            </a:r>
            <a:r>
              <a:rPr lang="ar-EG" altLang="ar-JO" sz="2000" dirty="0" smtClean="0">
                <a:solidFill>
                  <a:schemeClr val="tx1"/>
                </a:solidFill>
                <a:latin typeface="+mn-lt"/>
                <a:ea typeface="+mn-ea"/>
                <a:cs typeface="+mn-cs"/>
              </a:rPr>
              <a:t>الرئيسية.</a:t>
            </a:r>
          </a:p>
          <a:p>
            <a:pPr marL="1371600" lvl="2" indent="-342900" algn="justLow" rtl="1">
              <a:spcBef>
                <a:spcPct val="30000"/>
              </a:spcBef>
              <a:buFont typeface="Courier New" pitchFamily="49" charset="0"/>
              <a:buChar char="o"/>
            </a:pPr>
            <a:r>
              <a:rPr lang="ar-EG" altLang="ar-JO" sz="2000" dirty="0" smtClean="0">
                <a:solidFill>
                  <a:schemeClr val="tx1"/>
                </a:solidFill>
                <a:latin typeface="+mn-lt"/>
                <a:ea typeface="+mn-ea"/>
                <a:cs typeface="+mn-cs"/>
              </a:rPr>
              <a:t>اتجاهات </a:t>
            </a:r>
            <a:r>
              <a:rPr lang="ar-EG" altLang="ar-JO" sz="2000" dirty="0">
                <a:solidFill>
                  <a:schemeClr val="tx1"/>
                </a:solidFill>
                <a:latin typeface="+mn-lt"/>
                <a:ea typeface="+mn-ea"/>
                <a:cs typeface="+mn-cs"/>
              </a:rPr>
              <a:t>الصناعة</a:t>
            </a:r>
            <a:r>
              <a:rPr lang="ar-EG" altLang="ar-JO" sz="2000" dirty="0" smtClean="0">
                <a:solidFill>
                  <a:schemeClr val="tx1"/>
                </a:solidFill>
                <a:latin typeface="+mn-lt"/>
                <a:ea typeface="+mn-ea"/>
                <a:cs typeface="+mn-cs"/>
              </a:rPr>
              <a:t>.</a:t>
            </a:r>
          </a:p>
          <a:p>
            <a:pPr marL="1371600" lvl="2" indent="-342900" algn="justLow" rtl="1">
              <a:spcBef>
                <a:spcPct val="30000"/>
              </a:spcBef>
              <a:buFont typeface="Courier New" pitchFamily="49" charset="0"/>
              <a:buChar char="o"/>
            </a:pPr>
            <a:r>
              <a:rPr lang="ar-EG" altLang="ar-JO" sz="2000" dirty="0" smtClean="0">
                <a:solidFill>
                  <a:schemeClr val="tx1"/>
                </a:solidFill>
                <a:latin typeface="+mn-lt"/>
                <a:ea typeface="+mn-ea"/>
                <a:cs typeface="+mn-cs"/>
              </a:rPr>
              <a:t>الآفاق </a:t>
            </a:r>
            <a:r>
              <a:rPr lang="ar-EG" altLang="ar-JO" sz="2000" dirty="0">
                <a:solidFill>
                  <a:schemeClr val="tx1"/>
                </a:solidFill>
                <a:latin typeface="+mn-lt"/>
                <a:ea typeface="+mn-ea"/>
                <a:cs typeface="+mn-cs"/>
              </a:rPr>
              <a:t>طويلة الأجل.</a:t>
            </a:r>
            <a:endParaRPr lang="en-US" altLang="ar-JO" sz="2000" dirty="0">
              <a:solidFill>
                <a:schemeClr val="tx1"/>
              </a:solidFill>
              <a:latin typeface="+mn-lt"/>
              <a:ea typeface="+mn-ea"/>
              <a:cs typeface="+mn-cs"/>
            </a:endParaRPr>
          </a:p>
        </p:txBody>
      </p:sp>
      <p:pic>
        <p:nvPicPr>
          <p:cNvPr id="11" name="Picture 10">
            <a:extLst>
              <a:ext uri="{FF2B5EF4-FFF2-40B4-BE49-F238E27FC236}">
                <a16:creationId xmlns:a16="http://schemas.microsoft.com/office/drawing/2014/main" xmlns="" id="{C1B2D29A-4509-9E5E-7408-A090DF392B22}"/>
              </a:ext>
            </a:extLst>
          </p:cNvPr>
          <p:cNvPicPr>
            <a:picLocks noChangeAspect="1"/>
          </p:cNvPicPr>
          <p:nvPr/>
        </p:nvPicPr>
        <p:blipFill rotWithShape="1">
          <a:blip r:embed="rId3"/>
          <a:srcRect l="41641"/>
          <a:stretch/>
        </p:blipFill>
        <p:spPr>
          <a:xfrm>
            <a:off x="8720920" y="1555842"/>
            <a:ext cx="3111689" cy="5036027"/>
          </a:xfrm>
          <a:prstGeom prst="rect">
            <a:avLst/>
          </a:prstGeom>
        </p:spPr>
      </p:pic>
    </p:spTree>
    <p:extLst>
      <p:ext uri="{BB962C8B-B14F-4D97-AF65-F5344CB8AC3E}">
        <p14:creationId xmlns:p14="http://schemas.microsoft.com/office/powerpoint/2010/main" val="6345747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3: Company </a:t>
            </a:r>
            <a:r>
              <a:rPr lang="en-US" sz="2800" b="1" dirty="0" smtClean="0">
                <a:solidFill>
                  <a:srgbClr val="00B0F0"/>
                </a:solidFill>
                <a:latin typeface="Alexandria" charset="0"/>
                <a:cs typeface="Alexandria" charset="0"/>
              </a:rPr>
              <a:t>Description</a:t>
            </a:r>
          </a:p>
          <a:p>
            <a:r>
              <a:rPr lang="ar-EG" sz="2800" b="1" dirty="0" smtClean="0">
                <a:solidFill>
                  <a:srgbClr val="00B0F0"/>
                </a:solidFill>
                <a:latin typeface="Alexandria" charset="0"/>
                <a:cs typeface="Alexandria" charset="0"/>
              </a:rPr>
              <a:t>القسم </a:t>
            </a:r>
            <a:r>
              <a:rPr lang="ar-EG" sz="2800" b="1" dirty="0">
                <a:solidFill>
                  <a:srgbClr val="00B0F0"/>
                </a:solidFill>
                <a:latin typeface="Alexandria" charset="0"/>
                <a:cs typeface="Alexandria" charset="0"/>
              </a:rPr>
              <a:t>3: وصف الشركة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295394" y="1501250"/>
            <a:ext cx="629647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lvl="1"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This section begins with a general description of the company.</a:t>
            </a:r>
          </a:p>
          <a:p>
            <a:pPr marL="285750" lvl="1"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Items to include in this section:</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Company description.</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Company history.</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Mission statement.</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Products and services.</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Current status.</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Legal status and ownership.</a:t>
            </a:r>
          </a:p>
          <a:p>
            <a:pPr marL="742950" lvl="3" indent="-285750" algn="justLow">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Key partnerships (if any).</a:t>
            </a:r>
          </a:p>
          <a:p>
            <a:pPr marL="285750" lvl="1" indent="-285750" algn="justLow">
              <a:spcBef>
                <a:spcPct val="0"/>
              </a:spcBef>
              <a:buFont typeface="Arial" pitchFamily="34" charset="0"/>
              <a:buChar char="•"/>
            </a:pPr>
            <a:r>
              <a:rPr lang="en-US" altLang="en-US" sz="1800" dirty="0" smtClean="0">
                <a:latin typeface="Times New Roman" panose="02020603050405020304" pitchFamily="18" charset="0"/>
                <a:ea typeface="ＭＳ Ｐゴシック" panose="020B0600070205080204" pitchFamily="34" charset="-128"/>
              </a:rPr>
              <a:t>Most </a:t>
            </a:r>
            <a:r>
              <a:rPr lang="en-US" altLang="en-US" sz="1800" dirty="0">
                <a:latin typeface="Times New Roman" panose="02020603050405020304" pitchFamily="18" charset="0"/>
                <a:ea typeface="ＭＳ Ｐゴシック" panose="020B0600070205080204" pitchFamily="34" charset="-128"/>
              </a:rPr>
              <a:t>start-ups do not service their entire industry.  Instead, they focus on servicing a specific (target)  market within the industry.</a:t>
            </a:r>
          </a:p>
          <a:p>
            <a:pPr marL="285750" lvl="1" indent="-285750" algn="justLow">
              <a:spcBef>
                <a:spcPct val="0"/>
              </a:spcBef>
              <a:buFont typeface="Arial" pitchFamily="34" charset="0"/>
              <a:buChar char="•"/>
            </a:pPr>
            <a:r>
              <a:rPr lang="en-US" altLang="en-US" sz="1800" dirty="0" smtClean="0">
                <a:latin typeface="Times New Roman" panose="02020603050405020304" pitchFamily="18" charset="0"/>
                <a:ea typeface="ＭＳ Ｐゴシック" panose="020B0600070205080204" pitchFamily="34" charset="-128"/>
              </a:rPr>
              <a:t>It’s </a:t>
            </a:r>
            <a:r>
              <a:rPr lang="en-US" altLang="en-US" sz="1800" dirty="0">
                <a:latin typeface="Times New Roman" panose="02020603050405020304" pitchFamily="18" charset="0"/>
                <a:ea typeface="ＭＳ Ｐゴシック" panose="020B0600070205080204" pitchFamily="34" charset="-128"/>
              </a:rPr>
              <a:t>important to include a section in the market analysis that deals with the behavior of the consumers in the market. The more a start-up knows about the consumers in its target  market, the more it can tailor its products or services appropriately</a:t>
            </a:r>
            <a:r>
              <a:rPr lang="en-US" altLang="en-US" sz="1800" dirty="0" smtClean="0">
                <a:latin typeface="Times New Roman" panose="02020603050405020304" pitchFamily="18" charset="0"/>
                <a:ea typeface="ＭＳ Ｐゴシック" panose="020B0600070205080204" pitchFamily="34" charset="-128"/>
              </a:rPr>
              <a:t>.</a:t>
            </a:r>
            <a:endParaRPr lang="en-US" altLang="en-US" sz="1800" dirty="0">
              <a:latin typeface="Times New Roman" panose="02020603050405020304" pitchFamily="18" charset="0"/>
              <a:ea typeface="ＭＳ Ｐゴシック" panose="020B0600070205080204" pitchFamily="34" charset="-128"/>
            </a:endParaRPr>
          </a:p>
        </p:txBody>
      </p:sp>
      <p:sp>
        <p:nvSpPr>
          <p:cNvPr id="10"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741996" y="1569490"/>
            <a:ext cx="505229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Low" rtl="1">
              <a:buFont typeface="Arial" panose="020B0604020202020204" pitchFamily="34" charset="0"/>
              <a:buChar char="•"/>
            </a:pPr>
            <a:r>
              <a:rPr lang="ar-EG" sz="2000" dirty="0"/>
              <a:t>يبدأ هذا القسم بوصف عام للشركة.</a:t>
            </a:r>
          </a:p>
          <a:p>
            <a:pPr marL="285750" indent="-285750" algn="justLow" rtl="1">
              <a:buFont typeface="Arial" panose="020B0604020202020204" pitchFamily="34" charset="0"/>
              <a:buChar char="•"/>
            </a:pPr>
            <a:r>
              <a:rPr lang="ar-EG" sz="2000" dirty="0"/>
              <a:t>العناصر التي يجب تضمينها في هذا القسم:</a:t>
            </a:r>
          </a:p>
          <a:p>
            <a:pPr marL="742950" lvl="1" indent="-285750" algn="justLow" rtl="1">
              <a:buFont typeface="Arial" panose="020B0604020202020204" pitchFamily="34" charset="0"/>
              <a:buChar char="•"/>
            </a:pPr>
            <a:r>
              <a:rPr lang="ar-EG" sz="2000" dirty="0"/>
              <a:t>وصف الشركة.</a:t>
            </a:r>
          </a:p>
          <a:p>
            <a:pPr marL="742950" lvl="1" indent="-285750" algn="justLow" rtl="1">
              <a:buFont typeface="Arial" panose="020B0604020202020204" pitchFamily="34" charset="0"/>
              <a:buChar char="•"/>
            </a:pPr>
            <a:r>
              <a:rPr lang="ar-EG" sz="2000" dirty="0"/>
              <a:t>تاريخ الشركة.</a:t>
            </a:r>
          </a:p>
          <a:p>
            <a:pPr marL="742950" lvl="1" indent="-285750" algn="justLow" rtl="1">
              <a:buFont typeface="Arial" panose="020B0604020202020204" pitchFamily="34" charset="0"/>
              <a:buChar char="•"/>
            </a:pPr>
            <a:r>
              <a:rPr lang="ar-EG" sz="2000" dirty="0"/>
              <a:t>بيان </a:t>
            </a:r>
            <a:r>
              <a:rPr lang="ar-EG" sz="2000" dirty="0" smtClean="0"/>
              <a:t>المهمة أو الرسالة.</a:t>
            </a:r>
            <a:endParaRPr lang="ar-EG" sz="2000" dirty="0"/>
          </a:p>
          <a:p>
            <a:pPr marL="742950" lvl="1" indent="-285750" algn="justLow" rtl="1">
              <a:buFont typeface="Arial" panose="020B0604020202020204" pitchFamily="34" charset="0"/>
              <a:buChar char="•"/>
            </a:pPr>
            <a:r>
              <a:rPr lang="ar-EG" sz="2000" dirty="0"/>
              <a:t>المنتجات والخدمات.</a:t>
            </a:r>
          </a:p>
          <a:p>
            <a:pPr marL="742950" lvl="1" indent="-285750" algn="justLow" rtl="1">
              <a:buFont typeface="Arial" panose="020B0604020202020204" pitchFamily="34" charset="0"/>
              <a:buChar char="•"/>
            </a:pPr>
            <a:r>
              <a:rPr lang="ar-EG" sz="2000" dirty="0"/>
              <a:t>الوضع الحالي.</a:t>
            </a:r>
          </a:p>
          <a:p>
            <a:pPr marL="742950" lvl="1" indent="-285750" algn="justLow" rtl="1">
              <a:buFont typeface="Arial" panose="020B0604020202020204" pitchFamily="34" charset="0"/>
              <a:buChar char="•"/>
            </a:pPr>
            <a:r>
              <a:rPr lang="ar-EG" sz="2000" dirty="0"/>
              <a:t>الوضع القانوني والملكية.</a:t>
            </a:r>
          </a:p>
          <a:p>
            <a:pPr marL="742950" lvl="1" indent="-285750" algn="justLow" rtl="1">
              <a:buFont typeface="Arial" panose="020B0604020202020204" pitchFamily="34" charset="0"/>
              <a:buChar char="•"/>
            </a:pPr>
            <a:r>
              <a:rPr lang="ar-EG" sz="2000" dirty="0"/>
              <a:t>الشراكات الرئيسية (إن وجدت).</a:t>
            </a:r>
          </a:p>
          <a:p>
            <a:pPr marL="285750" indent="-285750" algn="justLow" rtl="1">
              <a:buFont typeface="Arial" panose="020B0604020202020204" pitchFamily="34" charset="0"/>
              <a:buChar char="•"/>
            </a:pPr>
            <a:r>
              <a:rPr lang="ar-EG" sz="2000" dirty="0" smtClean="0"/>
              <a:t>معظم </a:t>
            </a:r>
            <a:r>
              <a:rPr lang="ar-EG" sz="2000" dirty="0"/>
              <a:t>الشركات الناشئة لا تخدم صناعتها بأكملها.  بدلا من ذلك ، يركزون على خدمة سوق محدد (مستهدف) داخل الصناعة.</a:t>
            </a:r>
          </a:p>
          <a:p>
            <a:pPr marL="285750" indent="-285750" algn="justLow" rtl="1">
              <a:buFont typeface="Arial" panose="020B0604020202020204" pitchFamily="34" charset="0"/>
              <a:buChar char="•"/>
            </a:pPr>
            <a:r>
              <a:rPr lang="ar-EG" sz="2000" dirty="0" smtClean="0"/>
              <a:t>من </a:t>
            </a:r>
            <a:r>
              <a:rPr lang="ar-EG" sz="2000" dirty="0"/>
              <a:t>المهم تضمين قسم في تحليل السوق يتعامل مع سلوك المستهلكين في السوق. كلما زادت معرفة الشركة الناشئة بالمستهلكين في السوق المستهدف ، زادت قدرتها على تصميم منتجاتها أو خدماتها بشكل مناسب. </a:t>
            </a:r>
          </a:p>
        </p:txBody>
      </p:sp>
      <p:pic>
        <p:nvPicPr>
          <p:cNvPr id="12" name="Picture 2" descr="What Types Of Company Are There In The UK?">
            <a:extLst>
              <a:ext uri="{FF2B5EF4-FFF2-40B4-BE49-F238E27FC236}">
                <a16:creationId xmlns:a16="http://schemas.microsoft.com/office/drawing/2014/main" xmlns="" id="{620E1E3B-3716-6AD3-3F58-03453B4BC2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4878" r="37846" b="-1"/>
          <a:stretch/>
        </p:blipFill>
        <p:spPr bwMode="auto">
          <a:xfrm>
            <a:off x="4107974" y="1924335"/>
            <a:ext cx="3747882" cy="1972099"/>
          </a:xfrm>
          <a:prstGeom prst="rect">
            <a:avLst/>
          </a:prstGeom>
          <a:noFill/>
          <a:effectLst>
            <a:outerShdw blurRad="127000" dist="50800" dir="10800000" sx="99000" sy="99000" algn="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176865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Product </a:t>
            </a:r>
            <a:r>
              <a:rPr lang="en-US" sz="2800" b="1" dirty="0" smtClean="0">
                <a:solidFill>
                  <a:srgbClr val="00B0F0"/>
                </a:solidFill>
                <a:latin typeface="Alexandria" charset="0"/>
                <a:cs typeface="Alexandria" charset="0"/>
              </a:rPr>
              <a:t>or </a:t>
            </a:r>
            <a:r>
              <a:rPr lang="en-US" sz="2800" b="1" dirty="0">
                <a:solidFill>
                  <a:srgbClr val="00B0F0"/>
                </a:solidFill>
                <a:latin typeface="Alexandria" charset="0"/>
                <a:cs typeface="Alexandria" charset="0"/>
              </a:rPr>
              <a:t>Service </a:t>
            </a:r>
            <a:r>
              <a:rPr lang="en-US" sz="2800" b="1" dirty="0" smtClean="0">
                <a:solidFill>
                  <a:srgbClr val="00B0F0"/>
                </a:solidFill>
                <a:latin typeface="Alexandria" charset="0"/>
                <a:cs typeface="Alexandria" charset="0"/>
              </a:rPr>
              <a:t>Description</a:t>
            </a:r>
          </a:p>
          <a:p>
            <a:r>
              <a:rPr lang="ar-EG" sz="2800" b="1" dirty="0" smtClean="0">
                <a:solidFill>
                  <a:srgbClr val="00B0F0"/>
                </a:solidFill>
                <a:latin typeface="Alexandria" charset="0"/>
                <a:cs typeface="Alexandria" charset="0"/>
              </a:rPr>
              <a:t>وصف </a:t>
            </a:r>
            <a:r>
              <a:rPr lang="ar-EG" sz="2800" b="1" dirty="0">
                <a:solidFill>
                  <a:srgbClr val="00B0F0"/>
                </a:solidFill>
                <a:latin typeface="Alexandria" charset="0"/>
                <a:cs typeface="Alexandria" charset="0"/>
              </a:rPr>
              <a:t>المنتج أو </a:t>
            </a:r>
            <a:r>
              <a:rPr lang="ar-EG" sz="2800" b="1" dirty="0" smtClean="0">
                <a:solidFill>
                  <a:srgbClr val="00B0F0"/>
                </a:solidFill>
                <a:latin typeface="Alexandria" charset="0"/>
                <a:cs typeface="Alexandria" charset="0"/>
              </a:rPr>
              <a:t>الخدمة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295395" y="1555842"/>
            <a:ext cx="5586790"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nSpc>
                <a:spcPct val="150000"/>
              </a:lnSpc>
              <a:spcBef>
                <a:spcPct val="30000"/>
              </a:spcBef>
              <a:buFont typeface="Wingdings" pitchFamily="2" charset="2"/>
              <a:buChar char="§"/>
            </a:pPr>
            <a:r>
              <a:rPr lang="en-US" altLang="ar-JO" sz="2000" dirty="0">
                <a:solidFill>
                  <a:schemeClr val="tx1"/>
                </a:solidFill>
                <a:latin typeface="+mn-lt"/>
                <a:ea typeface="+mn-ea"/>
                <a:cs typeface="+mn-cs"/>
              </a:rPr>
              <a:t>Describe the benefits customers get from the product or service</a:t>
            </a:r>
          </a:p>
          <a:p>
            <a:pPr marL="457200" indent="-342900">
              <a:lnSpc>
                <a:spcPct val="150000"/>
              </a:lnSpc>
              <a:spcBef>
                <a:spcPct val="30000"/>
              </a:spcBef>
              <a:buFont typeface="Wingdings" pitchFamily="2" charset="2"/>
              <a:buChar char="§"/>
            </a:pPr>
            <a:r>
              <a:rPr lang="en-US" altLang="ar-JO" sz="2000" dirty="0" smtClean="0">
                <a:solidFill>
                  <a:schemeClr val="tx1"/>
                </a:solidFill>
                <a:latin typeface="+mn-lt"/>
                <a:ea typeface="+mn-ea"/>
                <a:cs typeface="+mn-cs"/>
              </a:rPr>
              <a:t>A </a:t>
            </a:r>
            <a:r>
              <a:rPr lang="en-US" altLang="ar-JO" sz="2000" dirty="0">
                <a:solidFill>
                  <a:schemeClr val="tx1"/>
                </a:solidFill>
                <a:latin typeface="+mn-lt"/>
                <a:ea typeface="+mn-ea"/>
                <a:cs typeface="+mn-cs"/>
              </a:rPr>
              <a:t>feature is a descriptive fact about a product or service.</a:t>
            </a:r>
          </a:p>
          <a:p>
            <a:pPr marL="457200" indent="-342900">
              <a:lnSpc>
                <a:spcPct val="150000"/>
              </a:lnSpc>
              <a:spcBef>
                <a:spcPct val="30000"/>
              </a:spcBef>
              <a:buFont typeface="Wingdings" pitchFamily="2" charset="2"/>
              <a:buChar char="§"/>
            </a:pPr>
            <a:r>
              <a:rPr lang="en-US" altLang="ar-JO" sz="2000" dirty="0" smtClean="0">
                <a:solidFill>
                  <a:schemeClr val="tx1"/>
                </a:solidFill>
                <a:latin typeface="+mn-lt"/>
                <a:ea typeface="+mn-ea"/>
                <a:cs typeface="+mn-cs"/>
              </a:rPr>
              <a:t>A </a:t>
            </a:r>
            <a:r>
              <a:rPr lang="en-US" altLang="ar-JO" sz="2000" dirty="0">
                <a:solidFill>
                  <a:schemeClr val="tx1"/>
                </a:solidFill>
                <a:latin typeface="+mn-lt"/>
                <a:ea typeface="+mn-ea"/>
                <a:cs typeface="+mn-cs"/>
              </a:rPr>
              <a:t>benefit is what the customer gains from the product or service feature</a:t>
            </a:r>
            <a:r>
              <a:rPr lang="en-US" altLang="ar-JO" sz="2000" dirty="0" smtClean="0">
                <a:solidFill>
                  <a:schemeClr val="tx1"/>
                </a:solidFill>
                <a:latin typeface="+mn-lt"/>
                <a:ea typeface="+mn-ea"/>
                <a:cs typeface="+mn-cs"/>
              </a:rPr>
              <a:t>.</a:t>
            </a:r>
          </a:p>
          <a:p>
            <a:pPr marL="457200" indent="-342900" algn="justLow" rtl="1">
              <a:lnSpc>
                <a:spcPct val="150000"/>
              </a:lnSpc>
              <a:spcBef>
                <a:spcPct val="30000"/>
              </a:spcBef>
              <a:buFont typeface="Wingdings" pitchFamily="2" charset="2"/>
              <a:buChar char="§"/>
            </a:pPr>
            <a:r>
              <a:rPr lang="ar-EG" altLang="ar-JO" sz="2000" dirty="0" smtClean="0">
                <a:solidFill>
                  <a:schemeClr val="tx1"/>
                </a:solidFill>
                <a:latin typeface="+mn-lt"/>
                <a:ea typeface="+mn-ea"/>
                <a:cs typeface="+mn-cs"/>
              </a:rPr>
              <a:t>وصف </a:t>
            </a:r>
            <a:r>
              <a:rPr lang="ar-EG" altLang="ar-JO" sz="2000" dirty="0">
                <a:solidFill>
                  <a:schemeClr val="tx1"/>
                </a:solidFill>
                <a:latin typeface="+mn-lt"/>
                <a:ea typeface="+mn-ea"/>
                <a:cs typeface="+mn-cs"/>
              </a:rPr>
              <a:t>الفوائد التي يحصل عليها العملاء من المنتج أو </a:t>
            </a:r>
            <a:r>
              <a:rPr lang="ar-EG" altLang="ar-JO" sz="2000" dirty="0" smtClean="0">
                <a:solidFill>
                  <a:schemeClr val="tx1"/>
                </a:solidFill>
                <a:latin typeface="+mn-lt"/>
                <a:ea typeface="+mn-ea"/>
                <a:cs typeface="+mn-cs"/>
              </a:rPr>
              <a:t>الخدمة.</a:t>
            </a:r>
          </a:p>
          <a:p>
            <a:pPr marL="457200" indent="-342900" algn="justLow" rtl="1">
              <a:lnSpc>
                <a:spcPct val="150000"/>
              </a:lnSpc>
              <a:spcBef>
                <a:spcPct val="30000"/>
              </a:spcBef>
              <a:buFont typeface="Wingdings" pitchFamily="2" charset="2"/>
              <a:buChar char="§"/>
            </a:pPr>
            <a:r>
              <a:rPr lang="ar-EG" altLang="ar-JO" sz="2000" dirty="0" smtClean="0">
                <a:solidFill>
                  <a:schemeClr val="tx1"/>
                </a:solidFill>
                <a:latin typeface="+mn-lt"/>
                <a:ea typeface="+mn-ea"/>
                <a:cs typeface="+mn-cs"/>
              </a:rPr>
              <a:t>الميزة أو السمات أو الخصائص هي وصف حقيقي حول </a:t>
            </a:r>
            <a:r>
              <a:rPr lang="ar-EG" altLang="ar-JO" sz="2000" dirty="0">
                <a:solidFill>
                  <a:schemeClr val="tx1"/>
                </a:solidFill>
                <a:latin typeface="+mn-lt"/>
                <a:ea typeface="+mn-ea"/>
                <a:cs typeface="+mn-cs"/>
              </a:rPr>
              <a:t>المنتج أو الخدمة</a:t>
            </a:r>
            <a:r>
              <a:rPr lang="ar-EG" altLang="ar-JO" sz="2000" dirty="0" smtClean="0">
                <a:solidFill>
                  <a:schemeClr val="tx1"/>
                </a:solidFill>
                <a:latin typeface="+mn-lt"/>
                <a:ea typeface="+mn-ea"/>
                <a:cs typeface="+mn-cs"/>
              </a:rPr>
              <a:t>.</a:t>
            </a:r>
          </a:p>
          <a:p>
            <a:pPr marL="457200" indent="-342900" algn="justLow" rtl="1">
              <a:lnSpc>
                <a:spcPct val="150000"/>
              </a:lnSpc>
              <a:spcBef>
                <a:spcPct val="30000"/>
              </a:spcBef>
              <a:buFont typeface="Wingdings" pitchFamily="2" charset="2"/>
              <a:buChar char="§"/>
            </a:pPr>
            <a:r>
              <a:rPr lang="ar-EG" altLang="ar-JO" sz="2000" dirty="0" smtClean="0">
                <a:solidFill>
                  <a:schemeClr val="tx1"/>
                </a:solidFill>
                <a:latin typeface="+mn-lt"/>
                <a:ea typeface="+mn-ea"/>
                <a:cs typeface="+mn-cs"/>
              </a:rPr>
              <a:t>الفائدة </a:t>
            </a:r>
            <a:r>
              <a:rPr lang="ar-EG" altLang="ar-JO" sz="2000" dirty="0">
                <a:solidFill>
                  <a:schemeClr val="tx1"/>
                </a:solidFill>
                <a:latin typeface="+mn-lt"/>
                <a:ea typeface="+mn-ea"/>
                <a:cs typeface="+mn-cs"/>
              </a:rPr>
              <a:t>هي ما يحصل عليه العميل من ميزة المنتج أو الخدمة.</a:t>
            </a:r>
            <a:endParaRPr lang="en-US" altLang="ar-JO" sz="2000" dirty="0">
              <a:solidFill>
                <a:schemeClr val="tx1"/>
              </a:solidFill>
              <a:latin typeface="+mn-lt"/>
              <a:ea typeface="+mn-ea"/>
              <a:cs typeface="+mn-cs"/>
            </a:endParaRPr>
          </a:p>
        </p:txBody>
      </p:sp>
      <p:grpSp>
        <p:nvGrpSpPr>
          <p:cNvPr id="6" name="Group 5"/>
          <p:cNvGrpSpPr/>
          <p:nvPr/>
        </p:nvGrpSpPr>
        <p:grpSpPr>
          <a:xfrm>
            <a:off x="6349354" y="1501776"/>
            <a:ext cx="5471927" cy="5024127"/>
            <a:chOff x="6349354" y="1501776"/>
            <a:chExt cx="5471927" cy="5024127"/>
          </a:xfrm>
        </p:grpSpPr>
        <p:pic>
          <p:nvPicPr>
            <p:cNvPr id="12" name="Picture 11" descr="A comparison of a smartphone&#10;&#10;Description automatically generated">
              <a:extLst>
                <a:ext uri="{FF2B5EF4-FFF2-40B4-BE49-F238E27FC236}">
                  <a16:creationId xmlns:a16="http://schemas.microsoft.com/office/drawing/2014/main" xmlns="" id="{692D6D6E-A7B9-B430-9D53-9A9A80F516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9354" y="1501776"/>
              <a:ext cx="5294715" cy="3220350"/>
            </a:xfrm>
            <a:prstGeom prst="rect">
              <a:avLst/>
            </a:prstGeom>
          </p:spPr>
        </p:pic>
        <p:sp>
          <p:nvSpPr>
            <p:cNvPr id="3" name="Rectangle 2"/>
            <p:cNvSpPr/>
            <p:nvPr/>
          </p:nvSpPr>
          <p:spPr>
            <a:xfrm>
              <a:off x="6496333" y="4722126"/>
              <a:ext cx="2593076" cy="180150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1600" dirty="0">
                  <a:solidFill>
                    <a:schemeClr val="tx1"/>
                  </a:solidFill>
                </a:rPr>
                <a:t>بطارية 4000 مللي </a:t>
              </a:r>
              <a:r>
                <a:rPr lang="ar-EG" sz="1600" dirty="0" smtClean="0">
                  <a:solidFill>
                    <a:schemeClr val="tx1"/>
                  </a:solidFill>
                </a:rPr>
                <a:t>أمبير</a:t>
              </a:r>
            </a:p>
            <a:p>
              <a:pPr algn="ctr" rtl="1"/>
              <a:r>
                <a:rPr lang="ar-EG" sz="1600" dirty="0" smtClean="0">
                  <a:solidFill>
                    <a:schemeClr val="tx1"/>
                  </a:solidFill>
                </a:rPr>
                <a:t>مستشعر </a:t>
              </a:r>
              <a:r>
                <a:rPr lang="ar-EG" sz="1600" dirty="0">
                  <a:solidFill>
                    <a:schemeClr val="tx1"/>
                  </a:solidFill>
                </a:rPr>
                <a:t>بصمة </a:t>
              </a:r>
              <a:r>
                <a:rPr lang="ar-EG" sz="1600" dirty="0" smtClean="0">
                  <a:solidFill>
                    <a:schemeClr val="tx1"/>
                  </a:solidFill>
                </a:rPr>
                <a:t>الإصبع</a:t>
              </a:r>
            </a:p>
            <a:p>
              <a:pPr algn="ctr" rtl="1"/>
              <a:r>
                <a:rPr lang="ar-EG" sz="1600" dirty="0" smtClean="0">
                  <a:solidFill>
                    <a:schemeClr val="tx1"/>
                  </a:solidFill>
                </a:rPr>
                <a:t>كاميرا </a:t>
              </a:r>
              <a:r>
                <a:rPr lang="ar-EG" sz="1600" dirty="0">
                  <a:solidFill>
                    <a:schemeClr val="tx1"/>
                  </a:solidFill>
                </a:rPr>
                <a:t>32 ميجا </a:t>
              </a:r>
              <a:r>
                <a:rPr lang="ar-EG" sz="1600" dirty="0" smtClean="0">
                  <a:solidFill>
                    <a:schemeClr val="tx1"/>
                  </a:solidFill>
                </a:rPr>
                <a:t>بكسل</a:t>
              </a:r>
            </a:p>
            <a:p>
              <a:pPr algn="ctr" rtl="1"/>
              <a:r>
                <a:rPr lang="ar-EG" sz="1600" dirty="0" smtClean="0">
                  <a:solidFill>
                    <a:schemeClr val="tx1"/>
                  </a:solidFill>
                </a:rPr>
                <a:t>شحن لاسلكي</a:t>
              </a:r>
            </a:p>
            <a:p>
              <a:pPr algn="ctr" rtl="1"/>
              <a:r>
                <a:rPr lang="ar-EG" sz="1600" dirty="0" smtClean="0">
                  <a:solidFill>
                    <a:schemeClr val="tx1"/>
                  </a:solidFill>
                </a:rPr>
                <a:t>ذاكرة </a:t>
              </a:r>
              <a:r>
                <a:rPr lang="ar-EG" sz="1600" dirty="0">
                  <a:solidFill>
                    <a:schemeClr val="tx1"/>
                  </a:solidFill>
                </a:rPr>
                <a:t>وصول عشوائي 8 جيجا </a:t>
              </a:r>
              <a:r>
                <a:rPr lang="ar-EG" sz="1600" dirty="0" smtClean="0">
                  <a:solidFill>
                    <a:schemeClr val="tx1"/>
                  </a:solidFill>
                </a:rPr>
                <a:t>بايت ومعالج </a:t>
              </a:r>
              <a:r>
                <a:rPr lang="ar-EG" sz="1600" dirty="0">
                  <a:solidFill>
                    <a:schemeClr val="tx1"/>
                  </a:solidFill>
                </a:rPr>
                <a:t>بسرعة 1.8 جيجا </a:t>
              </a:r>
              <a:r>
                <a:rPr lang="ar-EG" sz="1600" dirty="0" smtClean="0">
                  <a:solidFill>
                    <a:schemeClr val="tx1"/>
                  </a:solidFill>
                </a:rPr>
                <a:t>هرتز</a:t>
              </a:r>
            </a:p>
            <a:p>
              <a:pPr algn="ctr" rtl="1"/>
              <a:r>
                <a:rPr lang="ar-EG" sz="1600" dirty="0" smtClean="0">
                  <a:solidFill>
                    <a:schemeClr val="tx1"/>
                  </a:solidFill>
                </a:rPr>
                <a:t>شاشة </a:t>
              </a:r>
              <a:r>
                <a:rPr lang="en-US" sz="1600" dirty="0" smtClean="0">
                  <a:solidFill>
                    <a:schemeClr val="tx1"/>
                  </a:solidFill>
                </a:rPr>
                <a:t>AMOLED</a:t>
              </a:r>
              <a:r>
                <a:rPr lang="ar-EG" sz="1600" dirty="0" smtClean="0">
                  <a:solidFill>
                    <a:schemeClr val="tx1"/>
                  </a:solidFill>
                </a:rPr>
                <a:t> مقاس </a:t>
              </a:r>
              <a:r>
                <a:rPr lang="ar-EG" sz="1600" dirty="0">
                  <a:solidFill>
                    <a:schemeClr val="tx1"/>
                  </a:solidFill>
                </a:rPr>
                <a:t>5.7 بوصة</a:t>
              </a:r>
            </a:p>
          </p:txBody>
        </p:sp>
        <p:sp>
          <p:nvSpPr>
            <p:cNvPr id="17" name="Rectangle 16"/>
            <p:cNvSpPr/>
            <p:nvPr/>
          </p:nvSpPr>
          <p:spPr>
            <a:xfrm>
              <a:off x="9228205" y="4724398"/>
              <a:ext cx="2593076" cy="180150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rtl="1"/>
              <a:r>
                <a:rPr lang="ar-EG" sz="1600" dirty="0">
                  <a:solidFill>
                    <a:schemeClr val="tx1"/>
                  </a:solidFill>
                </a:rPr>
                <a:t>بطارية تدوم </a:t>
              </a:r>
              <a:r>
                <a:rPr lang="ar-EG" sz="1600" dirty="0" smtClean="0">
                  <a:solidFill>
                    <a:schemeClr val="tx1"/>
                  </a:solidFill>
                </a:rPr>
                <a:t>طويلاً </a:t>
              </a:r>
            </a:p>
            <a:p>
              <a:pPr algn="ctr" rtl="1"/>
              <a:r>
                <a:rPr lang="ar-EG" sz="1600" dirty="0" smtClean="0">
                  <a:solidFill>
                    <a:schemeClr val="tx1"/>
                  </a:solidFill>
                </a:rPr>
                <a:t>الأمان</a:t>
              </a:r>
            </a:p>
            <a:p>
              <a:pPr algn="ctr" rtl="1"/>
              <a:r>
                <a:rPr lang="ar-EG" sz="1600" dirty="0" smtClean="0">
                  <a:solidFill>
                    <a:schemeClr val="tx1"/>
                  </a:solidFill>
                </a:rPr>
                <a:t>صور جيدة </a:t>
              </a:r>
            </a:p>
            <a:p>
              <a:pPr algn="ctr" rtl="1"/>
              <a:r>
                <a:rPr lang="ar-EG" sz="1600" dirty="0" smtClean="0">
                  <a:solidFill>
                    <a:schemeClr val="tx1"/>
                  </a:solidFill>
                </a:rPr>
                <a:t>شحن سهل </a:t>
              </a:r>
            </a:p>
            <a:p>
              <a:pPr algn="ctr" rtl="1"/>
              <a:r>
                <a:rPr lang="ar-EG" sz="1600" dirty="0" smtClean="0">
                  <a:solidFill>
                    <a:schemeClr val="tx1"/>
                  </a:solidFill>
                </a:rPr>
                <a:t>معالجة سريعة</a:t>
              </a:r>
            </a:p>
            <a:p>
              <a:pPr algn="ctr" rtl="1"/>
              <a:r>
                <a:rPr lang="ar-EG" sz="1600" dirty="0" smtClean="0">
                  <a:solidFill>
                    <a:schemeClr val="tx1"/>
                  </a:solidFill>
                </a:rPr>
                <a:t>حجم </a:t>
              </a:r>
              <a:r>
                <a:rPr lang="ar-EG" sz="1600" dirty="0">
                  <a:solidFill>
                    <a:schemeClr val="tx1"/>
                  </a:solidFill>
                </a:rPr>
                <a:t>شاشة مريح</a:t>
              </a:r>
            </a:p>
          </p:txBody>
        </p:sp>
      </p:grpSp>
    </p:spTree>
    <p:extLst>
      <p:ext uri="{BB962C8B-B14F-4D97-AF65-F5344CB8AC3E}">
        <p14:creationId xmlns:p14="http://schemas.microsoft.com/office/powerpoint/2010/main" val="3266450896"/>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4: Market Analysis </a:t>
            </a:r>
            <a:br>
              <a:rPr lang="en-US" sz="2800" b="1" dirty="0">
                <a:solidFill>
                  <a:srgbClr val="00B0F0"/>
                </a:solidFill>
                <a:latin typeface="Alexandria" charset="0"/>
                <a:cs typeface="Alexandria" charset="0"/>
              </a:rPr>
            </a:br>
            <a:r>
              <a:rPr lang="ar-EG" sz="2800" b="1" dirty="0">
                <a:solidFill>
                  <a:srgbClr val="00B0F0"/>
                </a:solidFill>
                <a:latin typeface="Alexandria" charset="0"/>
                <a:cs typeface="Alexandria" charset="0"/>
              </a:rPr>
              <a:t>القسم 4: تحليل السوق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295394" y="1555842"/>
            <a:ext cx="6746851"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Low">
              <a:buFont typeface="Arial" pitchFamily="34" charset="0"/>
              <a:buChar char="•"/>
            </a:pPr>
            <a:r>
              <a:rPr lang="en-US" altLang="en-US" sz="2000" dirty="0">
                <a:latin typeface="+mn-lt"/>
              </a:rPr>
              <a:t>Market Analysis</a:t>
            </a:r>
          </a:p>
          <a:p>
            <a:pPr marL="800100" lvl="1" indent="-342900" algn="justLow">
              <a:buFont typeface="Wingdings" pitchFamily="2" charset="2"/>
              <a:buChar char="§"/>
            </a:pPr>
            <a:r>
              <a:rPr lang="en-US" altLang="en-US" sz="2000" dirty="0">
                <a:latin typeface="+mn-lt"/>
              </a:rPr>
              <a:t>The market analysis breaks the industry into segments and zeros in on the specific segment (or target market) to which the firm will try to appeal.</a:t>
            </a:r>
          </a:p>
          <a:p>
            <a:pPr marL="800100" lvl="1" indent="-342900" algn="justLow">
              <a:buFont typeface="Wingdings" pitchFamily="2" charset="2"/>
              <a:buChar char="§"/>
            </a:pPr>
            <a:r>
              <a:rPr lang="en-US" altLang="en-US" sz="2000" dirty="0">
                <a:latin typeface="+mn-lt"/>
              </a:rPr>
              <a:t>Items to include in this section:</a:t>
            </a:r>
          </a:p>
          <a:p>
            <a:pPr marL="1257300" lvl="2" indent="-342900" algn="justLow">
              <a:buFont typeface="Courier New" pitchFamily="49" charset="0"/>
              <a:buChar char="o"/>
            </a:pPr>
            <a:r>
              <a:rPr lang="en-US" altLang="en-US" sz="2000" dirty="0">
                <a:latin typeface="+mn-lt"/>
              </a:rPr>
              <a:t>Market segmentation and target market selection.</a:t>
            </a:r>
          </a:p>
          <a:p>
            <a:pPr marL="1257300" lvl="2" indent="-342900" algn="justLow">
              <a:buFont typeface="Courier New" pitchFamily="49" charset="0"/>
              <a:buChar char="o"/>
            </a:pPr>
            <a:r>
              <a:rPr lang="en-US" altLang="en-US" sz="2000" dirty="0">
                <a:latin typeface="+mn-lt"/>
              </a:rPr>
              <a:t>Buyer behavior.</a:t>
            </a:r>
          </a:p>
          <a:p>
            <a:pPr marL="1257300" lvl="2" indent="-342900" algn="justLow">
              <a:buFont typeface="Courier New" pitchFamily="49" charset="0"/>
              <a:buChar char="o"/>
            </a:pPr>
            <a:r>
              <a:rPr lang="en-US" altLang="en-US" sz="2000" dirty="0">
                <a:latin typeface="+mn-lt"/>
              </a:rPr>
              <a:t>Competitor analysis.</a:t>
            </a:r>
            <a:endParaRPr lang="ar-EG" altLang="en-US" sz="2000" dirty="0">
              <a:latin typeface="+mn-lt"/>
            </a:endParaRPr>
          </a:p>
          <a:p>
            <a:pPr marL="350838" lvl="1" indent="-342900" algn="justLow" rtl="1">
              <a:buFont typeface="Arial" pitchFamily="34" charset="0"/>
              <a:buChar char="•"/>
            </a:pPr>
            <a:r>
              <a:rPr lang="ar-EG" altLang="en-US" sz="2000" dirty="0">
                <a:latin typeface="+mn-lt"/>
              </a:rPr>
              <a:t>تحليل السوق</a:t>
            </a:r>
          </a:p>
          <a:p>
            <a:pPr marL="808038" lvl="3" indent="-342900" algn="justLow" rtl="1">
              <a:buFont typeface="Wingdings" pitchFamily="2" charset="2"/>
              <a:buChar char="§"/>
            </a:pPr>
            <a:r>
              <a:rPr lang="ar-EG" altLang="en-US" sz="2000" dirty="0" smtClean="0">
                <a:latin typeface="+mn-lt"/>
              </a:rPr>
              <a:t>يقوم تحليل </a:t>
            </a:r>
            <a:r>
              <a:rPr lang="ar-SA" altLang="en-US" sz="2000" dirty="0" smtClean="0">
                <a:latin typeface="+mn-lt"/>
              </a:rPr>
              <a:t>السوق </a:t>
            </a:r>
            <a:r>
              <a:rPr lang="ar-EG" altLang="en-US" sz="2000" dirty="0" smtClean="0">
                <a:latin typeface="+mn-lt"/>
              </a:rPr>
              <a:t>بتقسيم </a:t>
            </a:r>
            <a:r>
              <a:rPr lang="ar-SA" altLang="en-US" sz="2000" dirty="0" smtClean="0">
                <a:latin typeface="+mn-lt"/>
              </a:rPr>
              <a:t>الصناعة </a:t>
            </a:r>
            <a:r>
              <a:rPr lang="ar-SA" altLang="en-US" sz="2000" dirty="0">
                <a:latin typeface="+mn-lt"/>
              </a:rPr>
              <a:t>إلى قطاعات </a:t>
            </a:r>
            <a:r>
              <a:rPr lang="ar-EG" altLang="en-US" sz="2000" dirty="0" smtClean="0">
                <a:latin typeface="+mn-lt"/>
              </a:rPr>
              <a:t>والتركيز على القطاع المحدد </a:t>
            </a:r>
            <a:r>
              <a:rPr lang="ar-SA" altLang="en-US" sz="2000" dirty="0" smtClean="0">
                <a:latin typeface="+mn-lt"/>
              </a:rPr>
              <a:t>(أو </a:t>
            </a:r>
            <a:r>
              <a:rPr lang="ar-SA" altLang="en-US" sz="2000" dirty="0">
                <a:latin typeface="+mn-lt"/>
              </a:rPr>
              <a:t>السوق المستهدف) </a:t>
            </a:r>
            <a:r>
              <a:rPr lang="ar-SA" altLang="en-US" sz="2000" dirty="0" smtClean="0">
                <a:latin typeface="+mn-lt"/>
              </a:rPr>
              <a:t>ال</a:t>
            </a:r>
            <a:r>
              <a:rPr lang="ar-EG" altLang="en-US" sz="2000" dirty="0" smtClean="0">
                <a:latin typeface="+mn-lt"/>
              </a:rPr>
              <a:t>ذي </a:t>
            </a:r>
            <a:r>
              <a:rPr lang="ar-SA" altLang="en-US" sz="2000" dirty="0" smtClean="0">
                <a:latin typeface="+mn-lt"/>
              </a:rPr>
              <a:t>ستحاول </a:t>
            </a:r>
            <a:r>
              <a:rPr lang="ar-SA" altLang="en-US" sz="2000" dirty="0">
                <a:latin typeface="+mn-lt"/>
              </a:rPr>
              <a:t>الشركة </a:t>
            </a:r>
            <a:r>
              <a:rPr lang="ar-SA" altLang="en-US" sz="2000" dirty="0" smtClean="0">
                <a:latin typeface="+mn-lt"/>
              </a:rPr>
              <a:t>جذبه</a:t>
            </a:r>
            <a:r>
              <a:rPr lang="en-US" altLang="en-US" sz="2000" dirty="0" smtClean="0">
                <a:latin typeface="+mn-lt"/>
              </a:rPr>
              <a:t>."</a:t>
            </a:r>
            <a:endParaRPr lang="en-US" altLang="en-US" sz="2000" dirty="0">
              <a:latin typeface="+mn-lt"/>
            </a:endParaRPr>
          </a:p>
          <a:p>
            <a:pPr marL="808038" lvl="3" indent="-342900" algn="justLow" rtl="1">
              <a:buFont typeface="Wingdings" pitchFamily="2" charset="2"/>
              <a:buChar char="§"/>
            </a:pPr>
            <a:r>
              <a:rPr lang="ar-EG" altLang="en-US" sz="2000" dirty="0">
                <a:latin typeface="+mn-lt"/>
              </a:rPr>
              <a:t>العناصر التي يجب تضمينها في هذا القسم:</a:t>
            </a:r>
          </a:p>
          <a:p>
            <a:pPr marL="1265238" lvl="5" indent="-342900" algn="justLow" rtl="1">
              <a:buFont typeface="Courier New" pitchFamily="49" charset="0"/>
              <a:buChar char="o"/>
            </a:pPr>
            <a:r>
              <a:rPr lang="ar-EG" altLang="en-US" sz="2000" dirty="0">
                <a:latin typeface="+mn-lt"/>
              </a:rPr>
              <a:t>تجزئة السوق واختيار السوق المستهدف.</a:t>
            </a:r>
          </a:p>
          <a:p>
            <a:pPr marL="1265238" lvl="5" indent="-342900" algn="justLow" rtl="1">
              <a:buFont typeface="Courier New" pitchFamily="49" charset="0"/>
              <a:buChar char="o"/>
            </a:pPr>
            <a:r>
              <a:rPr lang="ar-EG" altLang="en-US" sz="2000" dirty="0">
                <a:latin typeface="+mn-lt"/>
              </a:rPr>
              <a:t>سلوك المشتري.</a:t>
            </a:r>
          </a:p>
          <a:p>
            <a:pPr marL="1265238" lvl="5" indent="-342900" algn="justLow" rtl="1">
              <a:buFont typeface="Courier New" pitchFamily="49" charset="0"/>
              <a:buChar char="o"/>
            </a:pPr>
            <a:r>
              <a:rPr lang="ar-EG" altLang="en-US" sz="2000" dirty="0">
                <a:latin typeface="+mn-lt"/>
              </a:rPr>
              <a:t>تحليل المنافسين</a:t>
            </a:r>
            <a:r>
              <a:rPr lang="ar-EG" altLang="en-US" sz="2000" dirty="0" smtClean="0">
                <a:latin typeface="+mn-lt"/>
              </a:rPr>
              <a:t>.</a:t>
            </a:r>
            <a:endParaRPr lang="ar-EG" altLang="en-US" sz="2000" dirty="0">
              <a:latin typeface="+mn-lt"/>
            </a:endParaRPr>
          </a:p>
        </p:txBody>
      </p:sp>
      <p:pic>
        <p:nvPicPr>
          <p:cNvPr id="11" name="Picture 2" descr="7 Steps to Creating Your Successful Market Analysis Plan · BUSINESSFIRST">
            <a:extLst>
              <a:ext uri="{FF2B5EF4-FFF2-40B4-BE49-F238E27FC236}">
                <a16:creationId xmlns:a16="http://schemas.microsoft.com/office/drawing/2014/main" xmlns="" id="{7C5DF850-6B65-CE8C-EB3F-FCBA6E7E9C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308" r="8921"/>
          <a:stretch/>
        </p:blipFill>
        <p:spPr bwMode="auto">
          <a:xfrm>
            <a:off x="7492621" y="1555841"/>
            <a:ext cx="4339988" cy="5036027"/>
          </a:xfrm>
          <a:prstGeom prst="rect">
            <a:avLst/>
          </a:prstGeom>
          <a:noFill/>
          <a:effectLst>
            <a:outerShdw blurRad="127000" dist="50800" dir="10800000" sx="99000" sy="99000" algn="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818034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Competitor Analysis</a:t>
            </a:r>
          </a:p>
          <a:p>
            <a:r>
              <a:rPr lang="ar-EG" sz="2800" b="1" dirty="0" smtClean="0">
                <a:solidFill>
                  <a:srgbClr val="00B0F0"/>
                </a:solidFill>
                <a:latin typeface="Alexandria" charset="0"/>
                <a:cs typeface="Alexandria" charset="0"/>
              </a:rPr>
              <a:t>تحليل المنافسين</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nSpc>
                <a:spcPct val="150000"/>
              </a:lnSpc>
              <a:spcBef>
                <a:spcPct val="30000"/>
              </a:spcBef>
              <a:buFont typeface="Wingdings" pitchFamily="2" charset="2"/>
              <a:buChar char="§"/>
            </a:pPr>
            <a:r>
              <a:rPr lang="en-US" altLang="ar-JO" sz="2400" dirty="0" smtClean="0">
                <a:solidFill>
                  <a:schemeClr val="tx1"/>
                </a:solidFill>
                <a:latin typeface="+mn-lt"/>
                <a:ea typeface="+mn-ea"/>
                <a:cs typeface="+mn-cs"/>
              </a:rPr>
              <a:t>Who </a:t>
            </a:r>
            <a:r>
              <a:rPr lang="en-US" altLang="ar-JO" sz="2400" dirty="0">
                <a:solidFill>
                  <a:schemeClr val="tx1"/>
                </a:solidFill>
                <a:latin typeface="+mn-lt"/>
                <a:ea typeface="+mn-ea"/>
                <a:cs typeface="+mn-cs"/>
              </a:rPr>
              <a:t>are the company's key competitors?</a:t>
            </a:r>
          </a:p>
          <a:p>
            <a:pPr marL="457200" indent="-342900">
              <a:lnSpc>
                <a:spcPct val="150000"/>
              </a:lnSpc>
              <a:spcBef>
                <a:spcPct val="30000"/>
              </a:spcBef>
              <a:buFont typeface="Wingdings" pitchFamily="2" charset="2"/>
              <a:buChar char="§"/>
            </a:pPr>
            <a:r>
              <a:rPr lang="en-US" altLang="ar-JO" sz="2400" dirty="0" smtClean="0">
                <a:solidFill>
                  <a:schemeClr val="tx1"/>
                </a:solidFill>
                <a:latin typeface="+mn-lt"/>
                <a:ea typeface="+mn-ea"/>
                <a:cs typeface="+mn-cs"/>
              </a:rPr>
              <a:t>What </a:t>
            </a:r>
            <a:r>
              <a:rPr lang="en-US" altLang="ar-JO" sz="2400" dirty="0">
                <a:solidFill>
                  <a:schemeClr val="tx1"/>
                </a:solidFill>
                <a:latin typeface="+mn-lt"/>
                <a:ea typeface="+mn-ea"/>
                <a:cs typeface="+mn-cs"/>
              </a:rPr>
              <a:t>are their strengths and weaknesses?</a:t>
            </a:r>
          </a:p>
          <a:p>
            <a:pPr marL="457200" indent="-342900">
              <a:lnSpc>
                <a:spcPct val="150000"/>
              </a:lnSpc>
              <a:spcBef>
                <a:spcPct val="30000"/>
              </a:spcBef>
              <a:buFont typeface="Wingdings" pitchFamily="2" charset="2"/>
              <a:buChar char="§"/>
            </a:pPr>
            <a:r>
              <a:rPr lang="en-US" altLang="ar-JO" sz="2400" dirty="0" smtClean="0">
                <a:solidFill>
                  <a:schemeClr val="tx1"/>
                </a:solidFill>
                <a:latin typeface="+mn-lt"/>
                <a:ea typeface="+mn-ea"/>
                <a:cs typeface="+mn-cs"/>
              </a:rPr>
              <a:t>What </a:t>
            </a:r>
            <a:r>
              <a:rPr lang="en-US" altLang="ar-JO" sz="2400" dirty="0">
                <a:solidFill>
                  <a:schemeClr val="tx1"/>
                </a:solidFill>
                <a:latin typeface="+mn-lt"/>
                <a:ea typeface="+mn-ea"/>
                <a:cs typeface="+mn-cs"/>
              </a:rPr>
              <a:t>are their strategies?</a:t>
            </a:r>
          </a:p>
          <a:p>
            <a:pPr marL="457200" indent="-342900">
              <a:lnSpc>
                <a:spcPct val="150000"/>
              </a:lnSpc>
              <a:spcBef>
                <a:spcPct val="30000"/>
              </a:spcBef>
              <a:buFont typeface="Wingdings" pitchFamily="2" charset="2"/>
              <a:buChar char="§"/>
            </a:pPr>
            <a:r>
              <a:rPr lang="en-US" altLang="ar-JO" sz="2400" dirty="0" smtClean="0">
                <a:solidFill>
                  <a:schemeClr val="tx1"/>
                </a:solidFill>
                <a:latin typeface="+mn-lt"/>
                <a:ea typeface="+mn-ea"/>
                <a:cs typeface="+mn-cs"/>
              </a:rPr>
              <a:t>How </a:t>
            </a:r>
            <a:r>
              <a:rPr lang="en-US" altLang="ar-JO" sz="2400" dirty="0">
                <a:solidFill>
                  <a:schemeClr val="tx1"/>
                </a:solidFill>
                <a:latin typeface="+mn-lt"/>
                <a:ea typeface="+mn-ea"/>
                <a:cs typeface="+mn-cs"/>
              </a:rPr>
              <a:t>successful are they?</a:t>
            </a:r>
          </a:p>
          <a:p>
            <a:pPr marL="457200" indent="-342900">
              <a:lnSpc>
                <a:spcPct val="150000"/>
              </a:lnSpc>
              <a:spcBef>
                <a:spcPct val="30000"/>
              </a:spcBef>
              <a:buFont typeface="Wingdings" pitchFamily="2" charset="2"/>
              <a:buChar char="§"/>
            </a:pPr>
            <a:r>
              <a:rPr lang="en-US" altLang="ar-JO" sz="2400" dirty="0">
                <a:solidFill>
                  <a:schemeClr val="tx1"/>
                </a:solidFill>
                <a:latin typeface="+mn-lt"/>
                <a:ea typeface="+mn-ea"/>
                <a:cs typeface="+mn-cs"/>
              </a:rPr>
              <a:t>What distinguishes the entrepreneur's product or service from others already in the market, and how will these differences produce a competitive edge?</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Wingdings" pitchFamily="2" charset="2"/>
              <a:buChar char="§"/>
            </a:pPr>
            <a:r>
              <a:rPr lang="ar-EG" altLang="ar-JO" sz="2400" dirty="0" smtClean="0">
                <a:solidFill>
                  <a:schemeClr val="tx1"/>
                </a:solidFill>
                <a:latin typeface="+mn-lt"/>
                <a:ea typeface="+mn-ea"/>
                <a:cs typeface="+mn-cs"/>
              </a:rPr>
              <a:t>من </a:t>
            </a:r>
            <a:r>
              <a:rPr lang="ar-EG" altLang="ar-JO" sz="2400" dirty="0">
                <a:solidFill>
                  <a:schemeClr val="tx1"/>
                </a:solidFill>
                <a:latin typeface="+mn-lt"/>
                <a:ea typeface="+mn-ea"/>
                <a:cs typeface="+mn-cs"/>
              </a:rPr>
              <a:t>هم المنافسون الرئيسيون </a:t>
            </a:r>
            <a:r>
              <a:rPr lang="ar-EG" altLang="ar-JO" sz="2400" dirty="0" smtClean="0">
                <a:solidFill>
                  <a:schemeClr val="tx1"/>
                </a:solidFill>
                <a:latin typeface="+mn-lt"/>
                <a:ea typeface="+mn-ea"/>
                <a:cs typeface="+mn-cs"/>
              </a:rPr>
              <a:t>للشركة؟</a:t>
            </a:r>
          </a:p>
          <a:p>
            <a:pPr marL="457200" indent="-342900" algn="justLow" rtl="1">
              <a:lnSpc>
                <a:spcPct val="150000"/>
              </a:lnSpc>
              <a:spcBef>
                <a:spcPct val="30000"/>
              </a:spcBef>
              <a:buFont typeface="Wingdings" pitchFamily="2" charset="2"/>
              <a:buChar char="§"/>
            </a:pPr>
            <a:r>
              <a:rPr lang="ar-EG" altLang="ar-JO" sz="2400" dirty="0" smtClean="0">
                <a:solidFill>
                  <a:schemeClr val="tx1"/>
                </a:solidFill>
                <a:latin typeface="+mn-lt"/>
                <a:ea typeface="+mn-ea"/>
                <a:cs typeface="+mn-cs"/>
              </a:rPr>
              <a:t>ما </a:t>
            </a:r>
            <a:r>
              <a:rPr lang="ar-EG" altLang="ar-JO" sz="2400" dirty="0">
                <a:solidFill>
                  <a:schemeClr val="tx1"/>
                </a:solidFill>
                <a:latin typeface="+mn-lt"/>
                <a:ea typeface="+mn-ea"/>
                <a:cs typeface="+mn-cs"/>
              </a:rPr>
              <a:t>هي نقاط قوتهم </a:t>
            </a:r>
            <a:r>
              <a:rPr lang="ar-EG" altLang="ar-JO" sz="2400" dirty="0" smtClean="0">
                <a:solidFill>
                  <a:schemeClr val="tx1"/>
                </a:solidFill>
                <a:latin typeface="+mn-lt"/>
                <a:ea typeface="+mn-ea"/>
                <a:cs typeface="+mn-cs"/>
              </a:rPr>
              <a:t>وضعفهم؟</a:t>
            </a:r>
          </a:p>
          <a:p>
            <a:pPr marL="457200" indent="-342900" algn="justLow" rtl="1">
              <a:lnSpc>
                <a:spcPct val="150000"/>
              </a:lnSpc>
              <a:spcBef>
                <a:spcPct val="30000"/>
              </a:spcBef>
              <a:buFont typeface="Wingdings" pitchFamily="2" charset="2"/>
              <a:buChar char="§"/>
            </a:pPr>
            <a:r>
              <a:rPr lang="ar-EG" altLang="ar-JO" sz="2400" dirty="0" smtClean="0">
                <a:solidFill>
                  <a:schemeClr val="tx1"/>
                </a:solidFill>
                <a:latin typeface="+mn-lt"/>
                <a:ea typeface="+mn-ea"/>
                <a:cs typeface="+mn-cs"/>
              </a:rPr>
              <a:t>ما </a:t>
            </a:r>
            <a:r>
              <a:rPr lang="ar-EG" altLang="ar-JO" sz="2400" dirty="0">
                <a:solidFill>
                  <a:schemeClr val="tx1"/>
                </a:solidFill>
                <a:latin typeface="+mn-lt"/>
                <a:ea typeface="+mn-ea"/>
                <a:cs typeface="+mn-cs"/>
              </a:rPr>
              <a:t>هي استراتيجياتهم</a:t>
            </a:r>
            <a:r>
              <a:rPr lang="ar-EG" altLang="ar-JO" sz="2400" dirty="0" smtClean="0">
                <a:solidFill>
                  <a:schemeClr val="tx1"/>
                </a:solidFill>
                <a:latin typeface="+mn-lt"/>
                <a:ea typeface="+mn-ea"/>
                <a:cs typeface="+mn-cs"/>
              </a:rPr>
              <a:t>؟ </a:t>
            </a:r>
          </a:p>
          <a:p>
            <a:pPr marL="457200" indent="-342900" algn="justLow" rtl="1">
              <a:lnSpc>
                <a:spcPct val="150000"/>
              </a:lnSpc>
              <a:spcBef>
                <a:spcPct val="30000"/>
              </a:spcBef>
              <a:buFont typeface="Wingdings" pitchFamily="2" charset="2"/>
              <a:buChar char="§"/>
            </a:pPr>
            <a:r>
              <a:rPr lang="ar-EG" altLang="ar-JO" sz="2400" dirty="0" smtClean="0">
                <a:solidFill>
                  <a:schemeClr val="tx1"/>
                </a:solidFill>
                <a:latin typeface="+mn-lt"/>
                <a:ea typeface="+mn-ea"/>
                <a:cs typeface="+mn-cs"/>
              </a:rPr>
              <a:t>ما </a:t>
            </a:r>
            <a:r>
              <a:rPr lang="ar-EG" altLang="ar-JO" sz="2400" dirty="0">
                <a:solidFill>
                  <a:schemeClr val="tx1"/>
                </a:solidFill>
                <a:latin typeface="+mn-lt"/>
                <a:ea typeface="+mn-ea"/>
                <a:cs typeface="+mn-cs"/>
              </a:rPr>
              <a:t>مدى نجاحهم</a:t>
            </a:r>
            <a:r>
              <a:rPr lang="ar-EG" altLang="ar-JO" sz="2400" dirty="0" smtClean="0">
                <a:solidFill>
                  <a:schemeClr val="tx1"/>
                </a:solidFill>
                <a:latin typeface="+mn-lt"/>
                <a:ea typeface="+mn-ea"/>
                <a:cs typeface="+mn-cs"/>
              </a:rPr>
              <a:t>؟</a:t>
            </a:r>
          </a:p>
          <a:p>
            <a:pPr marL="457200" indent="-342900" algn="justLow" rtl="1">
              <a:lnSpc>
                <a:spcPct val="150000"/>
              </a:lnSpc>
              <a:spcBef>
                <a:spcPct val="30000"/>
              </a:spcBef>
              <a:buFont typeface="Wingdings" pitchFamily="2" charset="2"/>
              <a:buChar char="§"/>
            </a:pPr>
            <a:r>
              <a:rPr lang="ar-EG" altLang="ar-JO" sz="2400" dirty="0" smtClean="0">
                <a:solidFill>
                  <a:schemeClr val="tx1"/>
                </a:solidFill>
                <a:latin typeface="+mn-lt"/>
                <a:ea typeface="+mn-ea"/>
                <a:cs typeface="+mn-cs"/>
              </a:rPr>
              <a:t>ما </a:t>
            </a:r>
            <a:r>
              <a:rPr lang="ar-EG" altLang="ar-JO" sz="2400" dirty="0">
                <a:solidFill>
                  <a:schemeClr val="tx1"/>
                </a:solidFill>
                <a:latin typeface="+mn-lt"/>
                <a:ea typeface="+mn-ea"/>
                <a:cs typeface="+mn-cs"/>
              </a:rPr>
              <a:t>الذي يميز منتج أو خدمة رائد الأعمال عن غيره من المنتجات أو الخدمات الموجودة بالفعل في السوق، وكيف ستنتج هذه الاختلافات ميزة تنافسية؟</a:t>
            </a:r>
            <a:endParaRPr lang="en-US" altLang="ar-JO" sz="2400" dirty="0">
              <a:solidFill>
                <a:schemeClr val="tx1"/>
              </a:solidFill>
              <a:latin typeface="+mn-lt"/>
              <a:ea typeface="+mn-ea"/>
              <a:cs typeface="+mn-cs"/>
            </a:endParaRPr>
          </a:p>
        </p:txBody>
      </p:sp>
    </p:spTree>
    <p:extLst>
      <p:ext uri="{BB962C8B-B14F-4D97-AF65-F5344CB8AC3E}">
        <p14:creationId xmlns:p14="http://schemas.microsoft.com/office/powerpoint/2010/main" val="372107967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830997"/>
          </a:xfrm>
          <a:prstGeom prst="rect">
            <a:avLst/>
          </a:prstGeom>
          <a:noFill/>
        </p:spPr>
        <p:txBody>
          <a:bodyPr wrap="square" rtlCol="0">
            <a:spAutoFit/>
          </a:bodyPr>
          <a:lstStyle/>
          <a:p>
            <a:r>
              <a:rPr lang="en-US" sz="2400" b="1" dirty="0" smtClean="0">
                <a:solidFill>
                  <a:srgbClr val="00B0F0"/>
                </a:solidFill>
                <a:latin typeface="Alexandria" charset="0"/>
                <a:cs typeface="Alexandria" charset="0"/>
              </a:rPr>
              <a:t>Section 5</a:t>
            </a:r>
            <a:r>
              <a:rPr lang="en-US" sz="2400" b="1" dirty="0">
                <a:solidFill>
                  <a:srgbClr val="00B0F0"/>
                </a:solidFill>
                <a:latin typeface="Alexandria" charset="0"/>
                <a:cs typeface="Alexandria" charset="0"/>
              </a:rPr>
              <a:t>: The </a:t>
            </a:r>
            <a:r>
              <a:rPr lang="en-US" sz="2400" b="1" dirty="0" smtClean="0">
                <a:solidFill>
                  <a:srgbClr val="00B0F0"/>
                </a:solidFill>
                <a:latin typeface="Alexandria" charset="0"/>
                <a:cs typeface="Alexandria" charset="0"/>
              </a:rPr>
              <a:t>Economics of </a:t>
            </a:r>
            <a:r>
              <a:rPr lang="en-US" sz="2400" b="1" dirty="0">
                <a:solidFill>
                  <a:srgbClr val="00B0F0"/>
                </a:solidFill>
                <a:latin typeface="Alexandria" charset="0"/>
                <a:cs typeface="Alexandria" charset="0"/>
              </a:rPr>
              <a:t>the Business Section</a:t>
            </a:r>
          </a:p>
          <a:p>
            <a:r>
              <a:rPr lang="ar-EG" sz="2400" b="1" dirty="0" smtClean="0">
                <a:solidFill>
                  <a:srgbClr val="00B0F0"/>
                </a:solidFill>
                <a:latin typeface="Alexandria" charset="0"/>
                <a:cs typeface="Alexandria" charset="0"/>
              </a:rPr>
              <a:t>القسم </a:t>
            </a:r>
            <a:r>
              <a:rPr lang="ar-EG" sz="2400" b="1" dirty="0">
                <a:solidFill>
                  <a:srgbClr val="00B0F0"/>
                </a:solidFill>
                <a:latin typeface="Alexandria" charset="0"/>
                <a:cs typeface="Alexandria" charset="0"/>
              </a:rPr>
              <a:t>5: اقتصاديات قسم </a:t>
            </a:r>
            <a:r>
              <a:rPr lang="ar-EG" sz="2400" b="1" dirty="0" smtClean="0">
                <a:solidFill>
                  <a:srgbClr val="00B0F0"/>
                </a:solidFill>
                <a:latin typeface="Alexandria" charset="0"/>
                <a:cs typeface="Alexandria" charset="0"/>
              </a:rPr>
              <a:t>الأعمال</a:t>
            </a:r>
            <a:endParaRPr lang="ar-EG"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433010"/>
            <a:ext cx="603716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nSpc>
                <a:spcPct val="150000"/>
              </a:lnSpc>
              <a:buFont typeface="Wingdings" pitchFamily="2" charset="2"/>
              <a:buChar char="§"/>
            </a:pPr>
            <a:r>
              <a:rPr lang="en-US" altLang="en-US" sz="2000" b="1" dirty="0">
                <a:latin typeface="+mn-lt"/>
                <a:ea typeface="ＭＳ Ｐゴシック" panose="020B0600070205080204" pitchFamily="34" charset="-128"/>
              </a:rPr>
              <a:t>The Economics of the Business</a:t>
            </a:r>
          </a:p>
          <a:p>
            <a:pPr lvl="1" indent="-457200" algn="justLow">
              <a:lnSpc>
                <a:spcPct val="150000"/>
              </a:lnSpc>
              <a:buFont typeface="Arial" pitchFamily="34" charset="0"/>
              <a:buChar char="•"/>
            </a:pPr>
            <a:r>
              <a:rPr lang="en-US" altLang="en-US" sz="2000" dirty="0">
                <a:latin typeface="+mn-lt"/>
                <a:ea typeface="ＭＳ Ｐゴシック" panose="020B0600070205080204" pitchFamily="34" charset="-128"/>
              </a:rPr>
              <a:t>This section addresses the basic logic of how profits are earned in the business and how many units of a business’s profits must be sold for the business to “break even” and then start earning a profit.</a:t>
            </a:r>
          </a:p>
          <a:p>
            <a:pPr lvl="1" indent="-457200">
              <a:lnSpc>
                <a:spcPct val="150000"/>
              </a:lnSpc>
              <a:buFont typeface="Arial" pitchFamily="34" charset="0"/>
              <a:buChar char="•"/>
            </a:pPr>
            <a:r>
              <a:rPr lang="en-US" altLang="en-US" sz="2000" b="1" dirty="0">
                <a:latin typeface="+mn-lt"/>
                <a:ea typeface="ＭＳ Ｐゴシック" panose="020B0600070205080204" pitchFamily="34" charset="-128"/>
              </a:rPr>
              <a:t>Items to include in this section:</a:t>
            </a:r>
          </a:p>
          <a:p>
            <a:pPr marL="914400" lvl="3" indent="-457200">
              <a:lnSpc>
                <a:spcPct val="150000"/>
              </a:lnSpc>
              <a:buFont typeface="Courier New" pitchFamily="49" charset="0"/>
              <a:buChar char="o"/>
            </a:pPr>
            <a:r>
              <a:rPr lang="en-US" altLang="en-US" sz="2000" dirty="0">
                <a:latin typeface="+mn-lt"/>
                <a:ea typeface="ＭＳ Ｐゴシック" panose="020B0600070205080204" pitchFamily="34" charset="-128"/>
              </a:rPr>
              <a:t>Revenue drivers and profit margins.</a:t>
            </a:r>
          </a:p>
          <a:p>
            <a:pPr marL="914400" lvl="3" indent="-457200">
              <a:lnSpc>
                <a:spcPct val="150000"/>
              </a:lnSpc>
              <a:buFont typeface="Courier New" pitchFamily="49" charset="0"/>
              <a:buChar char="o"/>
            </a:pPr>
            <a:r>
              <a:rPr lang="en-US" altLang="en-US" sz="2000" dirty="0">
                <a:latin typeface="+mn-lt"/>
                <a:ea typeface="ＭＳ Ｐゴシック" panose="020B0600070205080204" pitchFamily="34" charset="-128"/>
              </a:rPr>
              <a:t>Fixed and variable costs.</a:t>
            </a:r>
          </a:p>
          <a:p>
            <a:pPr marL="914400" lvl="3" indent="-457200">
              <a:lnSpc>
                <a:spcPct val="150000"/>
              </a:lnSpc>
              <a:buFont typeface="Courier New" pitchFamily="49" charset="0"/>
              <a:buChar char="o"/>
            </a:pPr>
            <a:r>
              <a:rPr lang="en-US" altLang="en-US" sz="2000" dirty="0">
                <a:latin typeface="+mn-lt"/>
                <a:ea typeface="ＭＳ Ｐゴシック" panose="020B0600070205080204" pitchFamily="34" charset="-128"/>
              </a:rPr>
              <a:t>Operating leverage and its implications.</a:t>
            </a:r>
          </a:p>
          <a:p>
            <a:pPr marL="914400" lvl="3" indent="-457200">
              <a:lnSpc>
                <a:spcPct val="150000"/>
              </a:lnSpc>
              <a:buFont typeface="Courier New" pitchFamily="49" charset="0"/>
              <a:buChar char="o"/>
            </a:pPr>
            <a:r>
              <a:rPr lang="en-US" altLang="en-US" sz="2000" dirty="0">
                <a:latin typeface="+mn-lt"/>
                <a:ea typeface="ＭＳ Ｐゴシック" panose="020B0600070205080204" pitchFamily="34" charset="-128"/>
              </a:rPr>
              <a:t>Start-up costs.</a:t>
            </a:r>
          </a:p>
          <a:p>
            <a:pPr marL="914400" lvl="3" indent="-457200">
              <a:lnSpc>
                <a:spcPct val="150000"/>
              </a:lnSpc>
              <a:buFont typeface="Courier New" pitchFamily="49" charset="0"/>
              <a:buChar char="o"/>
            </a:pPr>
            <a:r>
              <a:rPr lang="en-US" altLang="en-US" sz="2000" dirty="0">
                <a:latin typeface="+mn-lt"/>
                <a:ea typeface="ＭＳ Ｐゴシック" panose="020B0600070205080204" pitchFamily="34" charset="-128"/>
              </a:rPr>
              <a:t>Break-even chart and calculations.</a:t>
            </a:r>
            <a:endParaRPr lang="ar-EG" altLang="en-US" sz="2000" dirty="0">
              <a:latin typeface="+mn-lt"/>
              <a:ea typeface="ＭＳ Ｐゴシック" panose="020B0600070205080204" pitchFamily="34" charset="-128"/>
            </a:endParaRP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741994" y="1433012"/>
            <a:ext cx="5201053" cy="5065499"/>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Wingdings" pitchFamily="2" charset="2"/>
              <a:buChar char="§"/>
            </a:pPr>
            <a:r>
              <a:rPr lang="ar-EG" altLang="ar-JO" sz="2000" b="1" dirty="0">
                <a:solidFill>
                  <a:schemeClr val="tx1"/>
                </a:solidFill>
                <a:latin typeface="+mn-lt"/>
                <a:ea typeface="+mn-ea"/>
                <a:cs typeface="+mn-cs"/>
              </a:rPr>
              <a:t>اقتصاديات الأعمال</a:t>
            </a:r>
          </a:p>
          <a:p>
            <a:pPr marL="457200" indent="-342900" algn="justLow" rtl="1">
              <a:lnSpc>
                <a:spcPct val="150000"/>
              </a:lnSpc>
              <a:spcBef>
                <a:spcPct val="30000"/>
              </a:spcBef>
              <a:buFont typeface="Arial" pitchFamily="34" charset="0"/>
              <a:buChar char="•"/>
            </a:pPr>
            <a:r>
              <a:rPr lang="ar-EG" altLang="ar-JO" sz="2000" dirty="0">
                <a:solidFill>
                  <a:schemeClr val="tx1"/>
                </a:solidFill>
                <a:latin typeface="+mn-lt"/>
                <a:ea typeface="+mn-ea"/>
                <a:cs typeface="+mn-cs"/>
              </a:rPr>
              <a:t>يتناول هذا القسم المنطق الأساسي لكيفية تحقيق الأرباح في العمل وعدد الوحدات التي يجب بيعها حتى تتمكن الشركة من "التعادل" ثم البدء في جني الأرباح.</a:t>
            </a:r>
          </a:p>
          <a:p>
            <a:pPr marL="457200" indent="-342900" algn="justLow" rtl="1">
              <a:lnSpc>
                <a:spcPct val="150000"/>
              </a:lnSpc>
              <a:spcBef>
                <a:spcPct val="30000"/>
              </a:spcBef>
              <a:buFont typeface="Arial" pitchFamily="34" charset="0"/>
              <a:buChar char="•"/>
            </a:pPr>
            <a:r>
              <a:rPr lang="ar-EG" altLang="ar-JO" sz="2000" b="1" dirty="0">
                <a:solidFill>
                  <a:schemeClr val="tx1"/>
                </a:solidFill>
                <a:latin typeface="+mn-lt"/>
                <a:ea typeface="+mn-ea"/>
                <a:cs typeface="+mn-cs"/>
              </a:rPr>
              <a:t>العناصر التي يجب تضمينها في هذا القسم:</a:t>
            </a:r>
          </a:p>
          <a:p>
            <a:pPr marL="914400" lvl="1" indent="-342900" algn="justLow" rtl="1">
              <a:lnSpc>
                <a:spcPct val="150000"/>
              </a:lnSpc>
              <a:spcBef>
                <a:spcPct val="30000"/>
              </a:spcBef>
              <a:buFont typeface="Courier New" pitchFamily="49" charset="0"/>
              <a:buChar char="o"/>
            </a:pPr>
            <a:r>
              <a:rPr lang="ar-EG" altLang="ar-JO" sz="2000" dirty="0">
                <a:solidFill>
                  <a:schemeClr val="tx1"/>
                </a:solidFill>
                <a:latin typeface="+mn-lt"/>
                <a:ea typeface="+mn-ea"/>
                <a:cs typeface="+mn-cs"/>
              </a:rPr>
              <a:t>محركات الإيرادات وهوامش الربح.</a:t>
            </a:r>
          </a:p>
          <a:p>
            <a:pPr marL="914400" lvl="1" indent="-342900" algn="justLow" rtl="1">
              <a:lnSpc>
                <a:spcPct val="150000"/>
              </a:lnSpc>
              <a:spcBef>
                <a:spcPct val="30000"/>
              </a:spcBef>
              <a:buFont typeface="Courier New" pitchFamily="49" charset="0"/>
              <a:buChar char="o"/>
            </a:pPr>
            <a:r>
              <a:rPr lang="ar-EG" altLang="ar-JO" sz="2000" dirty="0">
                <a:solidFill>
                  <a:schemeClr val="tx1"/>
                </a:solidFill>
                <a:latin typeface="+mn-lt"/>
                <a:ea typeface="+mn-ea"/>
                <a:cs typeface="+mn-cs"/>
              </a:rPr>
              <a:t>التكاليف الثابتة والمتغيرة.</a:t>
            </a:r>
          </a:p>
          <a:p>
            <a:pPr marL="914400" lvl="1" indent="-342900" algn="justLow" rtl="1">
              <a:lnSpc>
                <a:spcPct val="150000"/>
              </a:lnSpc>
              <a:spcBef>
                <a:spcPct val="30000"/>
              </a:spcBef>
              <a:buFont typeface="Courier New" pitchFamily="49" charset="0"/>
              <a:buChar char="o"/>
            </a:pPr>
            <a:r>
              <a:rPr lang="ar-EG" altLang="ar-JO" sz="2000" dirty="0">
                <a:solidFill>
                  <a:schemeClr val="tx1"/>
                </a:solidFill>
                <a:latin typeface="+mn-lt"/>
                <a:ea typeface="+mn-ea"/>
                <a:cs typeface="+mn-cs"/>
              </a:rPr>
              <a:t>الرافعة التشغيلية وآثارها.</a:t>
            </a:r>
          </a:p>
          <a:p>
            <a:pPr marL="914400" lvl="1" indent="-342900" algn="justLow" rtl="1">
              <a:lnSpc>
                <a:spcPct val="150000"/>
              </a:lnSpc>
              <a:spcBef>
                <a:spcPct val="30000"/>
              </a:spcBef>
              <a:buFont typeface="Courier New" pitchFamily="49" charset="0"/>
              <a:buChar char="o"/>
            </a:pPr>
            <a:r>
              <a:rPr lang="ar-EG" altLang="ar-JO" sz="2000" dirty="0">
                <a:solidFill>
                  <a:schemeClr val="tx1"/>
                </a:solidFill>
                <a:latin typeface="+mn-lt"/>
                <a:ea typeface="+mn-ea"/>
                <a:cs typeface="+mn-cs"/>
              </a:rPr>
              <a:t>تكاليف بدء التشغيل.</a:t>
            </a:r>
          </a:p>
          <a:p>
            <a:pPr marL="914400" lvl="1" indent="-342900" algn="justLow" rtl="1">
              <a:lnSpc>
                <a:spcPct val="150000"/>
              </a:lnSpc>
              <a:spcBef>
                <a:spcPct val="30000"/>
              </a:spcBef>
              <a:buFont typeface="Courier New" pitchFamily="49" charset="0"/>
              <a:buChar char="o"/>
            </a:pPr>
            <a:r>
              <a:rPr lang="ar-EG" altLang="ar-JO" sz="2000" dirty="0">
                <a:solidFill>
                  <a:schemeClr val="tx1"/>
                </a:solidFill>
                <a:latin typeface="+mn-lt"/>
                <a:ea typeface="+mn-ea"/>
                <a:cs typeface="+mn-cs"/>
              </a:rPr>
              <a:t>مخطط التعادل والحسابات.</a:t>
            </a:r>
          </a:p>
        </p:txBody>
      </p:sp>
    </p:spTree>
    <p:extLst>
      <p:ext uri="{BB962C8B-B14F-4D97-AF65-F5344CB8AC3E}">
        <p14:creationId xmlns:p14="http://schemas.microsoft.com/office/powerpoint/2010/main" val="147291158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9926"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Section </a:t>
            </a:r>
            <a:r>
              <a:rPr lang="en-US" sz="2800" b="1" dirty="0">
                <a:solidFill>
                  <a:srgbClr val="00B0F0"/>
                </a:solidFill>
                <a:latin typeface="Alexandria" charset="0"/>
                <a:cs typeface="Alexandria" charset="0"/>
              </a:rPr>
              <a:t>6: Marketing </a:t>
            </a:r>
            <a:r>
              <a:rPr lang="en-US" sz="2800" b="1" dirty="0" smtClean="0">
                <a:solidFill>
                  <a:srgbClr val="00B0F0"/>
                </a:solidFill>
                <a:latin typeface="Alexandria" charset="0"/>
                <a:cs typeface="Alexandria" charset="0"/>
              </a:rPr>
              <a:t>Plan</a:t>
            </a:r>
          </a:p>
          <a:p>
            <a:r>
              <a:rPr lang="ar-EG" sz="2800" b="1" dirty="0" smtClean="0">
                <a:solidFill>
                  <a:srgbClr val="00B0F0"/>
                </a:solidFill>
                <a:latin typeface="Alexandria" charset="0"/>
                <a:cs typeface="Alexandria" charset="0"/>
              </a:rPr>
              <a:t>القسم </a:t>
            </a:r>
            <a:r>
              <a:rPr lang="ar-EG" sz="2800" b="1" dirty="0">
                <a:solidFill>
                  <a:srgbClr val="00B0F0"/>
                </a:solidFill>
                <a:latin typeface="Alexandria" charset="0"/>
                <a:cs typeface="Alexandria" charset="0"/>
              </a:rPr>
              <a:t>6: خطة </a:t>
            </a:r>
            <a:r>
              <a:rPr lang="ar-EG" sz="2800" b="1" dirty="0" smtClean="0">
                <a:solidFill>
                  <a:srgbClr val="00B0F0"/>
                </a:solidFill>
                <a:latin typeface="Alexandria" charset="0"/>
                <a:cs typeface="Alexandria" charset="0"/>
              </a:rPr>
              <a:t>التسويق</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295395" y="1555842"/>
            <a:ext cx="607810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lgn="justLow">
              <a:lnSpc>
                <a:spcPct val="110000"/>
              </a:lnSpc>
              <a:buFont typeface="Arial" pitchFamily="34" charset="0"/>
              <a:buChar char="•"/>
            </a:pPr>
            <a:r>
              <a:rPr lang="en-US" altLang="en-US" sz="1800" b="1" dirty="0">
                <a:latin typeface="Times New Roman" panose="02020603050405020304" pitchFamily="18" charset="0"/>
                <a:ea typeface="ＭＳ Ｐゴシック" panose="020B0600070205080204" pitchFamily="34" charset="-128"/>
              </a:rPr>
              <a:t>Marketing Plan</a:t>
            </a:r>
          </a:p>
          <a:p>
            <a:pPr marL="742950" lvl="1" indent="-285750" algn="justLow">
              <a:lnSpc>
                <a:spcPct val="110000"/>
              </a:lnSpc>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The marketing plan focuses on how the business will market and sell its product or service.</a:t>
            </a:r>
          </a:p>
          <a:p>
            <a:pPr marL="742950" lvl="1" indent="-285750" algn="justLow">
              <a:lnSpc>
                <a:spcPct val="110000"/>
              </a:lnSpc>
              <a:buFont typeface="Arial" pitchFamily="34" charset="0"/>
              <a:buChar char="•"/>
            </a:pPr>
            <a:r>
              <a:rPr lang="en-US" altLang="en-US" sz="1800" b="1" dirty="0">
                <a:latin typeface="Times New Roman" panose="02020603050405020304" pitchFamily="18" charset="0"/>
                <a:ea typeface="ＭＳ Ｐゴシック" panose="020B0600070205080204" pitchFamily="34" charset="-128"/>
              </a:rPr>
              <a:t>Items to include in this section:</a:t>
            </a:r>
          </a:p>
          <a:p>
            <a:pPr marL="1200150" lvl="2" indent="-285750" algn="justLow">
              <a:lnSpc>
                <a:spcPct val="110000"/>
              </a:lnSpc>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Overall marketing strategy.</a:t>
            </a:r>
          </a:p>
          <a:p>
            <a:pPr marL="1200150" lvl="2" indent="-285750" algn="justLow">
              <a:lnSpc>
                <a:spcPct val="110000"/>
              </a:lnSpc>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Product, price, promotions, and distribution.</a:t>
            </a:r>
          </a:p>
          <a:p>
            <a:pPr marL="1200150" lvl="2" indent="-285750" algn="justLow">
              <a:lnSpc>
                <a:spcPct val="110000"/>
              </a:lnSpc>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Sales process (or cycle).</a:t>
            </a:r>
          </a:p>
          <a:p>
            <a:pPr marL="1200150" lvl="2" indent="-285750" algn="justLow">
              <a:lnSpc>
                <a:spcPct val="110000"/>
              </a:lnSpc>
              <a:buFont typeface="Arial" pitchFamily="34" charset="0"/>
              <a:buChar char="•"/>
            </a:pPr>
            <a:r>
              <a:rPr lang="en-US" altLang="en-US" sz="1800" dirty="0">
                <a:latin typeface="Times New Roman" panose="02020603050405020304" pitchFamily="18" charset="0"/>
                <a:ea typeface="ＭＳ Ｐゴシック" panose="020B0600070205080204" pitchFamily="34" charset="-128"/>
              </a:rPr>
              <a:t>Sales tactics.</a:t>
            </a:r>
          </a:p>
          <a:p>
            <a:pPr marL="349250" lvl="1" indent="-285750" algn="justLow" rtl="1">
              <a:lnSpc>
                <a:spcPct val="110000"/>
              </a:lnSpc>
              <a:buFont typeface="Arial" pitchFamily="34" charset="0"/>
              <a:buChar char="•"/>
            </a:pPr>
            <a:r>
              <a:rPr lang="ar-EG" altLang="en-US" sz="1800" b="1" dirty="0">
                <a:latin typeface="Times New Roman" panose="02020603050405020304" pitchFamily="18" charset="0"/>
                <a:ea typeface="ＭＳ Ｐゴシック" panose="020B0600070205080204" pitchFamily="34" charset="-128"/>
              </a:rPr>
              <a:t>خطة التسويق</a:t>
            </a:r>
          </a:p>
          <a:p>
            <a:pPr marL="806450" lvl="3" indent="-285750" algn="justLow" rtl="1">
              <a:lnSpc>
                <a:spcPct val="110000"/>
              </a:lnSpc>
              <a:buFont typeface="Arial" pitchFamily="34" charset="0"/>
              <a:buChar char="•"/>
            </a:pPr>
            <a:r>
              <a:rPr lang="ar-EG" altLang="en-US" sz="1800" dirty="0">
                <a:latin typeface="Times New Roman" panose="02020603050405020304" pitchFamily="18" charset="0"/>
                <a:ea typeface="ＭＳ Ｐゴシック" panose="020B0600070205080204" pitchFamily="34" charset="-128"/>
              </a:rPr>
              <a:t>تركز خطة التسويق على كيفية قيام الشركة بتسويق وبيع </a:t>
            </a:r>
            <a:r>
              <a:rPr lang="ar-EG" altLang="en-US" sz="1800" dirty="0" smtClean="0">
                <a:latin typeface="Times New Roman" panose="02020603050405020304" pitchFamily="18" charset="0"/>
                <a:ea typeface="ＭＳ Ｐゴシック" panose="020B0600070205080204" pitchFamily="34" charset="-128"/>
              </a:rPr>
              <a:t>منتجاتها </a:t>
            </a:r>
            <a:r>
              <a:rPr lang="ar-EG" altLang="en-US" sz="1800" dirty="0">
                <a:latin typeface="Times New Roman" panose="02020603050405020304" pitchFamily="18" charset="0"/>
                <a:ea typeface="ＭＳ Ｐゴシック" panose="020B0600070205080204" pitchFamily="34" charset="-128"/>
              </a:rPr>
              <a:t>أو </a:t>
            </a:r>
            <a:r>
              <a:rPr lang="ar-EG" altLang="en-US" sz="1800" dirty="0" smtClean="0">
                <a:latin typeface="Times New Roman" panose="02020603050405020304" pitchFamily="18" charset="0"/>
                <a:ea typeface="ＭＳ Ｐゴシック" panose="020B0600070205080204" pitchFamily="34" charset="-128"/>
              </a:rPr>
              <a:t>خدماتها</a:t>
            </a:r>
            <a:r>
              <a:rPr lang="ar-EG" altLang="en-US" sz="1800" dirty="0">
                <a:latin typeface="Times New Roman" panose="02020603050405020304" pitchFamily="18" charset="0"/>
                <a:ea typeface="ＭＳ Ｐゴシック" panose="020B0600070205080204" pitchFamily="34" charset="-128"/>
              </a:rPr>
              <a:t>.</a:t>
            </a:r>
          </a:p>
          <a:p>
            <a:pPr marL="806450" lvl="3" indent="-285750" algn="justLow" rtl="1">
              <a:lnSpc>
                <a:spcPct val="110000"/>
              </a:lnSpc>
              <a:buFont typeface="Arial" pitchFamily="34" charset="0"/>
              <a:buChar char="•"/>
            </a:pPr>
            <a:r>
              <a:rPr lang="ar-EG" altLang="en-US" sz="1800" b="1" dirty="0">
                <a:latin typeface="Times New Roman" panose="02020603050405020304" pitchFamily="18" charset="0"/>
                <a:ea typeface="ＭＳ Ｐゴシック" panose="020B0600070205080204" pitchFamily="34" charset="-128"/>
              </a:rPr>
              <a:t>العناصر التي يجب تضمينها في هذا القسم:</a:t>
            </a:r>
          </a:p>
          <a:p>
            <a:pPr marL="1263650" lvl="5" indent="-285750" algn="justLow" rtl="1">
              <a:lnSpc>
                <a:spcPct val="110000"/>
              </a:lnSpc>
              <a:buFont typeface="Arial" pitchFamily="34" charset="0"/>
              <a:buChar char="•"/>
            </a:pPr>
            <a:r>
              <a:rPr lang="ar-EG" altLang="en-US" sz="1800" dirty="0">
                <a:latin typeface="Times New Roman" panose="02020603050405020304" pitchFamily="18" charset="0"/>
                <a:ea typeface="ＭＳ Ｐゴシック" panose="020B0600070205080204" pitchFamily="34" charset="-128"/>
              </a:rPr>
              <a:t>استراتيجية التسويق الشاملة.</a:t>
            </a:r>
          </a:p>
          <a:p>
            <a:pPr marL="1263650" lvl="5" indent="-285750" algn="justLow" rtl="1">
              <a:lnSpc>
                <a:spcPct val="110000"/>
              </a:lnSpc>
              <a:buFont typeface="Arial" pitchFamily="34" charset="0"/>
              <a:buChar char="•"/>
            </a:pPr>
            <a:r>
              <a:rPr lang="ar-EG" altLang="en-US" sz="1800" dirty="0">
                <a:latin typeface="Times New Roman" panose="02020603050405020304" pitchFamily="18" charset="0"/>
                <a:ea typeface="ＭＳ Ｐゴシック" panose="020B0600070205080204" pitchFamily="34" charset="-128"/>
              </a:rPr>
              <a:t>المنتج والسعر والعروض الترويجية والتوزيع.</a:t>
            </a:r>
          </a:p>
          <a:p>
            <a:pPr marL="1263650" lvl="5" indent="-285750" algn="justLow" rtl="1">
              <a:lnSpc>
                <a:spcPct val="110000"/>
              </a:lnSpc>
              <a:buFont typeface="Arial" pitchFamily="34" charset="0"/>
              <a:buChar char="•"/>
            </a:pPr>
            <a:r>
              <a:rPr lang="ar-EG" altLang="en-US" sz="1800" dirty="0">
                <a:latin typeface="Times New Roman" panose="02020603050405020304" pitchFamily="18" charset="0"/>
                <a:ea typeface="ＭＳ Ｐゴシック" panose="020B0600070205080204" pitchFamily="34" charset="-128"/>
              </a:rPr>
              <a:t>عملية المبيعات (أو دورة المبيعات).</a:t>
            </a:r>
          </a:p>
          <a:p>
            <a:pPr marL="1263650" lvl="5" indent="-285750" algn="justLow" rtl="1">
              <a:lnSpc>
                <a:spcPct val="110000"/>
              </a:lnSpc>
              <a:buFont typeface="Arial" pitchFamily="34" charset="0"/>
              <a:buChar char="•"/>
            </a:pPr>
            <a:r>
              <a:rPr lang="ar-EG" altLang="en-US" sz="1800" dirty="0">
                <a:latin typeface="Times New Roman" panose="02020603050405020304" pitchFamily="18" charset="0"/>
                <a:ea typeface="ＭＳ Ｐゴシック" panose="020B0600070205080204" pitchFamily="34" charset="-128"/>
              </a:rPr>
              <a:t>تكتيكات المبيعات</a:t>
            </a:r>
            <a:r>
              <a:rPr lang="ar-EG" altLang="en-US" sz="1800" dirty="0" smtClean="0">
                <a:latin typeface="Times New Roman" panose="02020603050405020304" pitchFamily="18" charset="0"/>
                <a:ea typeface="ＭＳ Ｐゴシック" panose="020B0600070205080204" pitchFamily="34" charset="-128"/>
              </a:rPr>
              <a:t>.</a:t>
            </a:r>
            <a:endParaRPr lang="ar-EG" altLang="en-US" sz="1800" dirty="0">
              <a:latin typeface="Times New Roman" panose="02020603050405020304" pitchFamily="18" charset="0"/>
              <a:ea typeface="ＭＳ Ｐゴシック" panose="020B0600070205080204" pitchFamily="34" charset="-128"/>
            </a:endParaRPr>
          </a:p>
        </p:txBody>
      </p:sp>
      <p:pic>
        <p:nvPicPr>
          <p:cNvPr id="10" name="Picture 9" descr="Is Your Marketing Plan Delivering the Results You Expected? - Trade Press  Services">
            <a:extLst>
              <a:ext uri="{FF2B5EF4-FFF2-40B4-BE49-F238E27FC236}">
                <a16:creationId xmlns:a16="http://schemas.microsoft.com/office/drawing/2014/main" xmlns="" id="{7FD6F9F4-83F6-49E4-F17D-BCFAFB93FB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19164" y="1555841"/>
            <a:ext cx="5080189" cy="50360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7537887"/>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6: Marketing Plan</a:t>
            </a:r>
          </a:p>
          <a:p>
            <a:r>
              <a:rPr lang="ar-EG" sz="2800" b="1" dirty="0">
                <a:solidFill>
                  <a:srgbClr val="00B0F0"/>
                </a:solidFill>
                <a:latin typeface="Alexandria" charset="0"/>
                <a:cs typeface="Alexandria" charset="0"/>
              </a:rPr>
              <a:t>القسم 6: خطة التسويق</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lnSpc>
                <a:spcPct val="150000"/>
              </a:lnSpc>
              <a:spcBef>
                <a:spcPct val="30000"/>
              </a:spcBef>
              <a:buFont typeface="Wingdings" pitchFamily="2" charset="2"/>
              <a:buChar char="§"/>
            </a:pPr>
            <a:r>
              <a:rPr lang="en-US" altLang="ar-JO" sz="2200" dirty="0">
                <a:solidFill>
                  <a:schemeClr val="tx1"/>
                </a:solidFill>
                <a:latin typeface="+mn-lt"/>
                <a:ea typeface="+mn-ea"/>
                <a:cs typeface="+mn-cs"/>
              </a:rPr>
              <a:t>The best way to describe a start-up's marketing plan is to start by articulating its marketing strategy, positioning, and points of differentiation, and then talk about how these overall aspects of the plan will be supported by price, promotional mix, and distribution strategy.</a:t>
            </a:r>
          </a:p>
          <a:p>
            <a:pPr marL="457200" indent="-342900" algn="justLow">
              <a:lnSpc>
                <a:spcPct val="150000"/>
              </a:lnSpc>
              <a:spcBef>
                <a:spcPct val="30000"/>
              </a:spcBef>
              <a:buFont typeface="Wingdings" pitchFamily="2" charset="2"/>
              <a:buChar char="§"/>
            </a:pPr>
            <a:r>
              <a:rPr lang="en-US" altLang="ar-JO" sz="2200" dirty="0" smtClean="0">
                <a:solidFill>
                  <a:schemeClr val="tx1"/>
                </a:solidFill>
                <a:latin typeface="+mn-lt"/>
                <a:ea typeface="+mn-ea"/>
                <a:cs typeface="+mn-cs"/>
              </a:rPr>
              <a:t>It's </a:t>
            </a:r>
            <a:r>
              <a:rPr lang="en-US" altLang="ar-JO" sz="2200" dirty="0">
                <a:solidFill>
                  <a:schemeClr val="tx1"/>
                </a:solidFill>
                <a:latin typeface="+mn-lt"/>
                <a:ea typeface="+mn-ea"/>
                <a:cs typeface="+mn-cs"/>
              </a:rPr>
              <a:t>also important to discuss the company sales process.</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Wingdings" pitchFamily="2" charset="2"/>
              <a:buChar char="§"/>
            </a:pPr>
            <a:r>
              <a:rPr lang="ar-EG" altLang="ar-JO" sz="2400" dirty="0">
                <a:solidFill>
                  <a:schemeClr val="tx1"/>
                </a:solidFill>
                <a:latin typeface="+mn-lt"/>
                <a:ea typeface="+mn-ea"/>
                <a:cs typeface="+mn-cs"/>
              </a:rPr>
              <a:t>أفضل طريقة لوصف خطة تسويق شركة ناشئة هي البدء بتوضيح استراتيجية التسويق الخاصة بها، وموقعها، ونقاط التمايز، ثم التحدث عن كيفية دعم هذه الجوانب العامة من الخطة من خلال السعر، </a:t>
            </a:r>
            <a:r>
              <a:rPr lang="ar-EG" altLang="ar-JO" sz="2400" dirty="0" smtClean="0">
                <a:solidFill>
                  <a:schemeClr val="tx1"/>
                </a:solidFill>
                <a:latin typeface="+mn-lt"/>
                <a:ea typeface="+mn-ea"/>
                <a:cs typeface="+mn-cs"/>
              </a:rPr>
              <a:t>والمزيج الترويجي، </a:t>
            </a:r>
            <a:r>
              <a:rPr lang="ar-EG" altLang="ar-JO" sz="2400" dirty="0">
                <a:solidFill>
                  <a:schemeClr val="tx1"/>
                </a:solidFill>
                <a:latin typeface="+mn-lt"/>
                <a:ea typeface="+mn-ea"/>
                <a:cs typeface="+mn-cs"/>
              </a:rPr>
              <a:t>واستراتيجية التوزيع</a:t>
            </a:r>
            <a:r>
              <a:rPr lang="ar-EG" altLang="ar-JO" sz="2400" dirty="0" smtClean="0">
                <a:solidFill>
                  <a:schemeClr val="tx1"/>
                </a:solidFill>
                <a:latin typeface="+mn-lt"/>
                <a:ea typeface="+mn-ea"/>
                <a:cs typeface="+mn-cs"/>
              </a:rPr>
              <a:t>.</a:t>
            </a:r>
          </a:p>
          <a:p>
            <a:pPr marL="457200" indent="-342900" algn="justLow" rtl="1">
              <a:lnSpc>
                <a:spcPct val="150000"/>
              </a:lnSpc>
              <a:spcBef>
                <a:spcPct val="30000"/>
              </a:spcBef>
              <a:buFont typeface="Wingdings" pitchFamily="2" charset="2"/>
              <a:buChar char="§"/>
            </a:pPr>
            <a:r>
              <a:rPr lang="ar-EG" altLang="ar-JO" sz="2400" dirty="0" smtClean="0">
                <a:solidFill>
                  <a:schemeClr val="tx1"/>
                </a:solidFill>
                <a:latin typeface="+mn-lt"/>
                <a:ea typeface="+mn-ea"/>
                <a:cs typeface="+mn-cs"/>
              </a:rPr>
              <a:t>من </a:t>
            </a:r>
            <a:r>
              <a:rPr lang="ar-EG" altLang="ar-JO" sz="2400" dirty="0">
                <a:solidFill>
                  <a:schemeClr val="tx1"/>
                </a:solidFill>
                <a:latin typeface="+mn-lt"/>
                <a:ea typeface="+mn-ea"/>
                <a:cs typeface="+mn-cs"/>
              </a:rPr>
              <a:t>المهم أيضًا مناقشة عملية مبيعات الشركة.</a:t>
            </a:r>
            <a:endParaRPr lang="en-US" altLang="ar-JO" sz="2400" dirty="0">
              <a:solidFill>
                <a:schemeClr val="tx1"/>
              </a:solidFill>
              <a:latin typeface="+mn-lt"/>
              <a:ea typeface="+mn-ea"/>
              <a:cs typeface="+mn-cs"/>
            </a:endParaRPr>
          </a:p>
        </p:txBody>
      </p:sp>
    </p:spTree>
    <p:extLst>
      <p:ext uri="{BB962C8B-B14F-4D97-AF65-F5344CB8AC3E}">
        <p14:creationId xmlns:p14="http://schemas.microsoft.com/office/powerpoint/2010/main" val="3139179865"/>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Marketing Strategy</a:t>
            </a:r>
          </a:p>
          <a:p>
            <a:r>
              <a:rPr lang="ar-EG" sz="2800" b="1" dirty="0" smtClean="0">
                <a:solidFill>
                  <a:srgbClr val="00B0F0"/>
                </a:solidFill>
                <a:latin typeface="Alexandria" charset="0"/>
                <a:cs typeface="Alexandria" charset="0"/>
              </a:rPr>
              <a:t>استراتيجية التسويق</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400" dirty="0" smtClean="0">
                <a:solidFill>
                  <a:schemeClr val="tx1"/>
                </a:solidFill>
                <a:latin typeface="+mn-lt"/>
                <a:ea typeface="+mn-ea"/>
                <a:cs typeface="+mn-cs"/>
              </a:rPr>
              <a:t>Show </a:t>
            </a:r>
            <a:r>
              <a:rPr lang="en-US" altLang="ar-JO" sz="2400" dirty="0">
                <a:solidFill>
                  <a:schemeClr val="tx1"/>
                </a:solidFill>
                <a:latin typeface="+mn-lt"/>
                <a:ea typeface="+mn-ea"/>
                <a:cs typeface="+mn-cs"/>
              </a:rPr>
              <a:t>customer interest</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Prove that target customers need or want the product/service.</a:t>
            </a:r>
          </a:p>
          <a:p>
            <a:pPr marL="457200" indent="-342900" algn="justLow">
              <a:spcBef>
                <a:spcPct val="30000"/>
              </a:spcBef>
              <a:buFont typeface="Arial" pitchFamily="34" charset="0"/>
              <a:buChar char="•"/>
            </a:pPr>
            <a:r>
              <a:rPr lang="en-US" altLang="ar-JO" sz="2400" dirty="0" smtClean="0">
                <a:solidFill>
                  <a:schemeClr val="tx1"/>
                </a:solidFill>
                <a:latin typeface="+mn-lt"/>
                <a:ea typeface="+mn-ea"/>
                <a:cs typeface="+mn-cs"/>
              </a:rPr>
              <a:t>Address</a:t>
            </a:r>
            <a:r>
              <a:rPr lang="en-US" altLang="ar-JO" sz="2400" dirty="0">
                <a:solidFill>
                  <a:schemeClr val="tx1"/>
                </a:solidFill>
                <a:latin typeface="+mn-lt"/>
                <a:ea typeface="+mn-ea"/>
                <a:cs typeface="+mn-cs"/>
              </a:rPr>
              <a:t>:</a:t>
            </a:r>
          </a:p>
          <a:p>
            <a:pPr marL="914400" lvl="1" indent="-342900" algn="justLow">
              <a:spcBef>
                <a:spcPct val="30000"/>
              </a:spcBef>
              <a:buFont typeface="Arial" pitchFamily="34" charset="0"/>
              <a:buChar char="•"/>
            </a:pPr>
            <a:r>
              <a:rPr lang="en-US" altLang="ar-JO" sz="2400" dirty="0" smtClean="0">
                <a:solidFill>
                  <a:schemeClr val="tx1"/>
                </a:solidFill>
                <a:latin typeface="+mn-lt"/>
                <a:ea typeface="+mn-ea"/>
                <a:cs typeface="+mn-cs"/>
              </a:rPr>
              <a:t>Target </a:t>
            </a:r>
            <a:r>
              <a:rPr lang="en-US" altLang="ar-JO" sz="2400" dirty="0">
                <a:solidFill>
                  <a:schemeClr val="tx1"/>
                </a:solidFill>
                <a:latin typeface="+mn-lt"/>
                <a:ea typeface="+mn-ea"/>
                <a:cs typeface="+mn-cs"/>
              </a:rPr>
              <a:t>market</a:t>
            </a:r>
          </a:p>
          <a:p>
            <a:pPr marL="914400" lvl="1" indent="-342900" algn="justLow">
              <a:spcBef>
                <a:spcPct val="30000"/>
              </a:spcBef>
              <a:buFont typeface="Arial" pitchFamily="34" charset="0"/>
              <a:buChar char="•"/>
            </a:pPr>
            <a:r>
              <a:rPr lang="en-US" altLang="ar-JO" sz="2400" dirty="0" smtClean="0">
                <a:solidFill>
                  <a:schemeClr val="tx1"/>
                </a:solidFill>
                <a:latin typeface="+mn-lt"/>
                <a:ea typeface="+mn-ea"/>
                <a:cs typeface="+mn-cs"/>
              </a:rPr>
              <a:t>Advertising </a:t>
            </a:r>
            <a:r>
              <a:rPr lang="en-US" altLang="ar-JO" sz="2400" dirty="0">
                <a:solidFill>
                  <a:schemeClr val="tx1"/>
                </a:solidFill>
                <a:latin typeface="+mn-lt"/>
                <a:ea typeface="+mn-ea"/>
                <a:cs typeface="+mn-cs"/>
              </a:rPr>
              <a:t>and promotion</a:t>
            </a:r>
          </a:p>
          <a:p>
            <a:pPr marL="914400" lvl="1" indent="-342900" algn="justLow">
              <a:spcBef>
                <a:spcPct val="30000"/>
              </a:spcBef>
              <a:buFont typeface="Arial" pitchFamily="34" charset="0"/>
              <a:buChar char="•"/>
            </a:pPr>
            <a:r>
              <a:rPr lang="en-US" altLang="ar-JO" sz="2400" dirty="0" smtClean="0">
                <a:solidFill>
                  <a:schemeClr val="tx1"/>
                </a:solidFill>
                <a:latin typeface="+mn-lt"/>
                <a:ea typeface="+mn-ea"/>
                <a:cs typeface="+mn-cs"/>
              </a:rPr>
              <a:t>Market </a:t>
            </a:r>
            <a:r>
              <a:rPr lang="en-US" altLang="ar-JO" sz="2400" dirty="0">
                <a:solidFill>
                  <a:schemeClr val="tx1"/>
                </a:solidFill>
                <a:latin typeface="+mn-lt"/>
                <a:ea typeface="+mn-ea"/>
                <a:cs typeface="+mn-cs"/>
              </a:rPr>
              <a:t>size and trends</a:t>
            </a:r>
          </a:p>
          <a:p>
            <a:pPr marL="914400" lvl="1" indent="-342900" algn="justLow">
              <a:spcBef>
                <a:spcPct val="30000"/>
              </a:spcBef>
              <a:buFont typeface="Arial" pitchFamily="34" charset="0"/>
              <a:buChar char="•"/>
            </a:pPr>
            <a:r>
              <a:rPr lang="en-US" altLang="ar-JO" sz="2400" dirty="0" smtClean="0">
                <a:solidFill>
                  <a:schemeClr val="tx1"/>
                </a:solidFill>
                <a:latin typeface="+mn-lt"/>
                <a:ea typeface="+mn-ea"/>
                <a:cs typeface="+mn-cs"/>
              </a:rPr>
              <a:t>Location</a:t>
            </a:r>
            <a:endParaRPr lang="en-US" altLang="ar-JO" sz="2400" dirty="0">
              <a:solidFill>
                <a:schemeClr val="tx1"/>
              </a:solidFill>
              <a:latin typeface="+mn-lt"/>
              <a:ea typeface="+mn-ea"/>
              <a:cs typeface="+mn-cs"/>
            </a:endParaRPr>
          </a:p>
          <a:p>
            <a:pPr marL="914400" lvl="1" indent="-342900" algn="justLow">
              <a:spcBef>
                <a:spcPct val="30000"/>
              </a:spcBef>
              <a:buFont typeface="Arial" pitchFamily="34" charset="0"/>
              <a:buChar char="•"/>
            </a:pPr>
            <a:r>
              <a:rPr lang="en-US" altLang="ar-JO" sz="2400" dirty="0" smtClean="0">
                <a:solidFill>
                  <a:schemeClr val="tx1"/>
                </a:solidFill>
                <a:latin typeface="+mn-lt"/>
                <a:ea typeface="+mn-ea"/>
                <a:cs typeface="+mn-cs"/>
              </a:rPr>
              <a:t>Pricing</a:t>
            </a:r>
            <a:endParaRPr lang="en-US" altLang="ar-JO" sz="2400" dirty="0">
              <a:solidFill>
                <a:schemeClr val="tx1"/>
              </a:solidFill>
              <a:latin typeface="+mn-lt"/>
              <a:ea typeface="+mn-ea"/>
              <a:cs typeface="+mn-cs"/>
            </a:endParaRPr>
          </a:p>
          <a:p>
            <a:pPr marL="914400" lvl="1" indent="-342900" algn="justLow">
              <a:spcBef>
                <a:spcPct val="30000"/>
              </a:spcBef>
              <a:buFont typeface="Arial" pitchFamily="34" charset="0"/>
              <a:buChar char="•"/>
            </a:pPr>
            <a:r>
              <a:rPr lang="en-US" altLang="ar-JO" sz="2400" dirty="0" smtClean="0">
                <a:solidFill>
                  <a:schemeClr val="tx1"/>
                </a:solidFill>
                <a:latin typeface="+mn-lt"/>
                <a:ea typeface="+mn-ea"/>
                <a:cs typeface="+mn-cs"/>
              </a:rPr>
              <a:t>Distribution</a:t>
            </a:r>
            <a:endParaRPr lang="en-US" altLang="ar-JO" sz="2400" dirty="0">
              <a:solidFill>
                <a:schemeClr val="tx1"/>
              </a:solidFill>
              <a:latin typeface="+mn-lt"/>
              <a:ea typeface="+mn-ea"/>
              <a:cs typeface="+mn-cs"/>
            </a:endParaRP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إظهار </a:t>
            </a:r>
            <a:r>
              <a:rPr lang="ar-EG" altLang="ar-JO" sz="2400" dirty="0">
                <a:solidFill>
                  <a:schemeClr val="tx1"/>
                </a:solidFill>
                <a:latin typeface="+mn-lt"/>
                <a:ea typeface="+mn-ea"/>
                <a:cs typeface="+mn-cs"/>
              </a:rPr>
              <a:t>اهتمام </a:t>
            </a:r>
            <a:r>
              <a:rPr lang="ar-EG" altLang="ar-JO" sz="2400" dirty="0" smtClean="0">
                <a:solidFill>
                  <a:schemeClr val="tx1"/>
                </a:solidFill>
                <a:latin typeface="+mn-lt"/>
                <a:ea typeface="+mn-ea"/>
                <a:cs typeface="+mn-cs"/>
              </a:rPr>
              <a:t>العملاء</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إثبات </a:t>
            </a:r>
            <a:r>
              <a:rPr lang="ar-EG" altLang="ar-JO" sz="2400" dirty="0">
                <a:solidFill>
                  <a:schemeClr val="tx1"/>
                </a:solidFill>
                <a:latin typeface="+mn-lt"/>
                <a:ea typeface="+mn-ea"/>
                <a:cs typeface="+mn-cs"/>
              </a:rPr>
              <a:t>أن العملاء المستهدفين يحتاجون أو يريدون المنتج/الخدمة</a:t>
            </a:r>
            <a:r>
              <a:rPr lang="ar-EG" altLang="ar-JO" sz="24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العنوان:</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السوق المستهدفة</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الإعلان والترويج</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حجم </a:t>
            </a:r>
            <a:r>
              <a:rPr lang="ar-EG" altLang="ar-JO" sz="2400" dirty="0">
                <a:solidFill>
                  <a:schemeClr val="tx1"/>
                </a:solidFill>
                <a:latin typeface="+mn-lt"/>
                <a:ea typeface="+mn-ea"/>
                <a:cs typeface="+mn-cs"/>
              </a:rPr>
              <a:t>السوق </a:t>
            </a:r>
            <a:r>
              <a:rPr lang="ar-EG" altLang="ar-JO" sz="2400" dirty="0" smtClean="0">
                <a:solidFill>
                  <a:schemeClr val="tx1"/>
                </a:solidFill>
                <a:latin typeface="+mn-lt"/>
                <a:ea typeface="+mn-ea"/>
                <a:cs typeface="+mn-cs"/>
              </a:rPr>
              <a:t>واتجاهاته</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الموقع</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التسعير</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التوزيع</a:t>
            </a:r>
            <a:endParaRPr lang="en-US" altLang="ar-JO" sz="2400" dirty="0">
              <a:solidFill>
                <a:schemeClr val="tx1"/>
              </a:solidFill>
              <a:latin typeface="+mn-lt"/>
              <a:ea typeface="+mn-ea"/>
              <a:cs typeface="+mn-cs"/>
            </a:endParaRPr>
          </a:p>
        </p:txBody>
      </p:sp>
    </p:spTree>
    <p:extLst>
      <p:ext uri="{BB962C8B-B14F-4D97-AF65-F5344CB8AC3E}">
        <p14:creationId xmlns:p14="http://schemas.microsoft.com/office/powerpoint/2010/main" val="382785816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7: Design and Development </a:t>
            </a:r>
            <a:r>
              <a:rPr lang="en-US" sz="2800" b="1" dirty="0" smtClean="0">
                <a:solidFill>
                  <a:srgbClr val="00B0F0"/>
                </a:solidFill>
                <a:latin typeface="Alexandria" charset="0"/>
                <a:cs typeface="Alexandria" charset="0"/>
              </a:rPr>
              <a:t>Plan</a:t>
            </a:r>
          </a:p>
          <a:p>
            <a:r>
              <a:rPr lang="ar-EG" sz="2800" b="1" dirty="0" smtClean="0">
                <a:solidFill>
                  <a:srgbClr val="00B0F0"/>
                </a:solidFill>
                <a:latin typeface="Alexandria" charset="0"/>
                <a:cs typeface="Alexandria" charset="0"/>
              </a:rPr>
              <a:t>القسم </a:t>
            </a:r>
            <a:r>
              <a:rPr lang="ar-EG" sz="2800" b="1" dirty="0">
                <a:solidFill>
                  <a:srgbClr val="00B0F0"/>
                </a:solidFill>
                <a:latin typeface="Alexandria" charset="0"/>
                <a:cs typeface="Alexandria" charset="0"/>
              </a:rPr>
              <a:t>7: خطة التصميم </a:t>
            </a:r>
            <a:r>
              <a:rPr lang="ar-EG" sz="2800" b="1" dirty="0" smtClean="0">
                <a:solidFill>
                  <a:srgbClr val="00B0F0"/>
                </a:solidFill>
                <a:latin typeface="Alexandria" charset="0"/>
                <a:cs typeface="Alexandria" charset="0"/>
              </a:rPr>
              <a:t>والتطوير</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Wingdings" pitchFamily="2" charset="2"/>
              <a:buChar char="§"/>
            </a:pPr>
            <a:r>
              <a:rPr lang="en-US" altLang="ar-JO" sz="2200" b="1" dirty="0" smtClean="0">
                <a:solidFill>
                  <a:schemeClr val="tx1"/>
                </a:solidFill>
                <a:latin typeface="+mn-lt"/>
                <a:ea typeface="+mn-ea"/>
                <a:cs typeface="+mn-cs"/>
              </a:rPr>
              <a:t>Design </a:t>
            </a:r>
            <a:r>
              <a:rPr lang="en-US" altLang="ar-JO" sz="2200" b="1" dirty="0">
                <a:solidFill>
                  <a:schemeClr val="tx1"/>
                </a:solidFill>
                <a:latin typeface="+mn-lt"/>
                <a:ea typeface="+mn-ea"/>
                <a:cs typeface="+mn-cs"/>
              </a:rPr>
              <a:t>and Development Plan</a:t>
            </a:r>
          </a:p>
          <a:p>
            <a:pPr marL="457200" indent="-342900" algn="justLow">
              <a:spcBef>
                <a:spcPct val="30000"/>
              </a:spcBef>
              <a:buFont typeface="Arial" pitchFamily="34" charset="0"/>
              <a:buChar char="•"/>
            </a:pPr>
            <a:r>
              <a:rPr lang="en-US" altLang="ar-JO" sz="2200" dirty="0" smtClean="0">
                <a:solidFill>
                  <a:schemeClr val="tx1"/>
                </a:solidFill>
                <a:latin typeface="+mn-lt"/>
                <a:ea typeface="+mn-ea"/>
                <a:cs typeface="+mn-cs"/>
              </a:rPr>
              <a:t>If </a:t>
            </a:r>
            <a:r>
              <a:rPr lang="en-US" altLang="ar-JO" sz="2200" dirty="0">
                <a:solidFill>
                  <a:schemeClr val="tx1"/>
                </a:solidFill>
                <a:latin typeface="+mn-lt"/>
                <a:ea typeface="+mn-ea"/>
                <a:cs typeface="+mn-cs"/>
              </a:rPr>
              <a:t>you're developing a completely new product or service, you need to include a section in your business plan that focuses on the status of your development efforts.</a:t>
            </a:r>
          </a:p>
          <a:p>
            <a:pPr marL="457200" indent="-342900" algn="justLow">
              <a:spcBef>
                <a:spcPct val="30000"/>
              </a:spcBef>
              <a:buFont typeface="Arial" pitchFamily="34" charset="0"/>
              <a:buChar char="•"/>
            </a:pPr>
            <a:r>
              <a:rPr lang="en-US" altLang="ar-JO" sz="2200" b="1" dirty="0" smtClean="0">
                <a:solidFill>
                  <a:schemeClr val="tx1"/>
                </a:solidFill>
                <a:latin typeface="+mn-lt"/>
                <a:ea typeface="+mn-ea"/>
                <a:cs typeface="+mn-cs"/>
              </a:rPr>
              <a:t>Items </a:t>
            </a:r>
            <a:r>
              <a:rPr lang="en-US" altLang="ar-JO" sz="2200" b="1" dirty="0">
                <a:solidFill>
                  <a:schemeClr val="tx1"/>
                </a:solidFill>
                <a:latin typeface="+mn-lt"/>
                <a:ea typeface="+mn-ea"/>
                <a:cs typeface="+mn-cs"/>
              </a:rPr>
              <a:t>to include in this section:</a:t>
            </a:r>
          </a:p>
          <a:p>
            <a:pPr marL="914400" lvl="1" indent="-342900" algn="justLow">
              <a:spcBef>
                <a:spcPct val="30000"/>
              </a:spcBef>
              <a:buFont typeface="Arial" pitchFamily="34" charset="0"/>
              <a:buChar char="•"/>
            </a:pPr>
            <a:r>
              <a:rPr lang="en-US" altLang="ar-JO" sz="2200" dirty="0" smtClean="0">
                <a:solidFill>
                  <a:schemeClr val="tx1"/>
                </a:solidFill>
                <a:latin typeface="+mn-lt"/>
                <a:ea typeface="+mn-ea"/>
                <a:cs typeface="+mn-cs"/>
              </a:rPr>
              <a:t>Development </a:t>
            </a:r>
            <a:r>
              <a:rPr lang="en-US" altLang="ar-JO" sz="2200" dirty="0">
                <a:solidFill>
                  <a:schemeClr val="tx1"/>
                </a:solidFill>
                <a:latin typeface="+mn-lt"/>
                <a:ea typeface="+mn-ea"/>
                <a:cs typeface="+mn-cs"/>
              </a:rPr>
              <a:t>status and tasks.</a:t>
            </a:r>
          </a:p>
          <a:p>
            <a:pPr marL="914400" lvl="1" indent="-342900" algn="justLow">
              <a:spcBef>
                <a:spcPct val="30000"/>
              </a:spcBef>
              <a:buFont typeface="Arial" pitchFamily="34" charset="0"/>
              <a:buChar char="•"/>
            </a:pPr>
            <a:r>
              <a:rPr lang="en-US" altLang="ar-JO" sz="2200" dirty="0" smtClean="0">
                <a:solidFill>
                  <a:schemeClr val="tx1"/>
                </a:solidFill>
                <a:latin typeface="+mn-lt"/>
                <a:ea typeface="+mn-ea"/>
                <a:cs typeface="+mn-cs"/>
              </a:rPr>
              <a:t>Challenges </a:t>
            </a:r>
            <a:r>
              <a:rPr lang="en-US" altLang="ar-JO" sz="2200" dirty="0">
                <a:solidFill>
                  <a:schemeClr val="tx1"/>
                </a:solidFill>
                <a:latin typeface="+mn-lt"/>
                <a:ea typeface="+mn-ea"/>
                <a:cs typeface="+mn-cs"/>
              </a:rPr>
              <a:t>and risks.</a:t>
            </a:r>
          </a:p>
          <a:p>
            <a:pPr marL="914400" lvl="1" indent="-342900" algn="justLow">
              <a:spcBef>
                <a:spcPct val="30000"/>
              </a:spcBef>
              <a:buFont typeface="Arial" pitchFamily="34" charset="0"/>
              <a:buChar char="•"/>
            </a:pPr>
            <a:r>
              <a:rPr lang="en-US" altLang="ar-JO" sz="2200" dirty="0" smtClean="0">
                <a:solidFill>
                  <a:schemeClr val="tx1"/>
                </a:solidFill>
                <a:latin typeface="+mn-lt"/>
                <a:ea typeface="+mn-ea"/>
                <a:cs typeface="+mn-cs"/>
              </a:rPr>
              <a:t>Projected </a:t>
            </a:r>
            <a:r>
              <a:rPr lang="en-US" altLang="ar-JO" sz="2200" dirty="0">
                <a:solidFill>
                  <a:schemeClr val="tx1"/>
                </a:solidFill>
                <a:latin typeface="+mn-lt"/>
                <a:ea typeface="+mn-ea"/>
                <a:cs typeface="+mn-cs"/>
              </a:rPr>
              <a:t>development costs.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Proprietary issues (patents, trademarks, copyrights, licenses, brand names).</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Wingdings" pitchFamily="2" charset="2"/>
              <a:buChar char="§"/>
            </a:pPr>
            <a:r>
              <a:rPr lang="ar-EG" altLang="ar-JO" sz="2400" b="1" dirty="0" smtClean="0">
                <a:solidFill>
                  <a:schemeClr val="tx1"/>
                </a:solidFill>
                <a:latin typeface="+mn-lt"/>
                <a:ea typeface="+mn-ea"/>
                <a:cs typeface="+mn-cs"/>
              </a:rPr>
              <a:t>خطة </a:t>
            </a:r>
            <a:r>
              <a:rPr lang="ar-EG" altLang="ar-JO" sz="2400" b="1" dirty="0">
                <a:solidFill>
                  <a:schemeClr val="tx1"/>
                </a:solidFill>
                <a:latin typeface="+mn-lt"/>
                <a:ea typeface="+mn-ea"/>
                <a:cs typeface="+mn-cs"/>
              </a:rPr>
              <a:t>التصميم </a:t>
            </a:r>
            <a:r>
              <a:rPr lang="ar-EG" altLang="ar-JO" sz="2400" b="1" dirty="0" smtClean="0">
                <a:solidFill>
                  <a:schemeClr val="tx1"/>
                </a:solidFill>
                <a:latin typeface="+mn-lt"/>
                <a:ea typeface="+mn-ea"/>
                <a:cs typeface="+mn-cs"/>
              </a:rPr>
              <a:t>والتطوير</a:t>
            </a:r>
          </a:p>
          <a:p>
            <a:pPr marL="457200"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إذا </a:t>
            </a:r>
            <a:r>
              <a:rPr lang="ar-EG" altLang="ar-JO" sz="2400" dirty="0">
                <a:solidFill>
                  <a:schemeClr val="tx1"/>
                </a:solidFill>
                <a:latin typeface="+mn-lt"/>
                <a:ea typeface="+mn-ea"/>
                <a:cs typeface="+mn-cs"/>
              </a:rPr>
              <a:t>كنت تقوم بتطوير منتج أو خدمة جديدة تمامًا، فأنت بحاجة إلى تضمين قسم في خطة عملك يركز على حالة جهود التطوير الخاصة بك</a:t>
            </a:r>
            <a:r>
              <a:rPr lang="ar-EG" altLang="ar-JO" sz="24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400" b="1" dirty="0" smtClean="0">
                <a:solidFill>
                  <a:schemeClr val="tx1"/>
                </a:solidFill>
                <a:latin typeface="+mn-lt"/>
                <a:ea typeface="+mn-ea"/>
                <a:cs typeface="+mn-cs"/>
              </a:rPr>
              <a:t>العناصر </a:t>
            </a:r>
            <a:r>
              <a:rPr lang="ar-EG" altLang="ar-JO" sz="2400" b="1" dirty="0">
                <a:solidFill>
                  <a:schemeClr val="tx1"/>
                </a:solidFill>
                <a:latin typeface="+mn-lt"/>
                <a:ea typeface="+mn-ea"/>
                <a:cs typeface="+mn-cs"/>
              </a:rPr>
              <a:t>التي يجب تضمينها في هذا القسم</a:t>
            </a:r>
            <a:r>
              <a:rPr lang="ar-EG" altLang="ar-JO" sz="2400" b="1"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حالة </a:t>
            </a:r>
            <a:r>
              <a:rPr lang="ar-EG" altLang="ar-JO" sz="2400" dirty="0">
                <a:solidFill>
                  <a:schemeClr val="tx1"/>
                </a:solidFill>
                <a:latin typeface="+mn-lt"/>
                <a:ea typeface="+mn-ea"/>
                <a:cs typeface="+mn-cs"/>
              </a:rPr>
              <a:t>التطوير </a:t>
            </a:r>
            <a:r>
              <a:rPr lang="ar-EG" altLang="ar-JO" sz="2400" dirty="0" smtClean="0">
                <a:solidFill>
                  <a:schemeClr val="tx1"/>
                </a:solidFill>
                <a:latin typeface="+mn-lt"/>
                <a:ea typeface="+mn-ea"/>
                <a:cs typeface="+mn-cs"/>
              </a:rPr>
              <a:t>والمهام</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التحديات والمخاطر</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تكاليف </a:t>
            </a:r>
            <a:r>
              <a:rPr lang="ar-EG" altLang="ar-JO" sz="2400" dirty="0">
                <a:solidFill>
                  <a:schemeClr val="tx1"/>
                </a:solidFill>
                <a:latin typeface="+mn-lt"/>
                <a:ea typeface="+mn-ea"/>
                <a:cs typeface="+mn-cs"/>
              </a:rPr>
              <a:t>التطوير المتوقعة</a:t>
            </a:r>
            <a:r>
              <a:rPr lang="ar-EG" altLang="ar-JO" sz="24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قضايا </a:t>
            </a:r>
            <a:r>
              <a:rPr lang="ar-EG" altLang="ar-JO" sz="2400" dirty="0">
                <a:solidFill>
                  <a:schemeClr val="tx1"/>
                </a:solidFill>
                <a:latin typeface="+mn-lt"/>
                <a:ea typeface="+mn-ea"/>
                <a:cs typeface="+mn-cs"/>
              </a:rPr>
              <a:t>الملكية (براءات الاختراع والعلامات التجارية وحقوق النشر والتراخيص والأسماء التجارية).</a:t>
            </a:r>
            <a:endParaRPr lang="en-US" altLang="ar-JO" sz="2400" dirty="0">
              <a:solidFill>
                <a:schemeClr val="tx1"/>
              </a:solidFill>
              <a:latin typeface="+mn-lt"/>
              <a:ea typeface="+mn-ea"/>
              <a:cs typeface="+mn-cs"/>
            </a:endParaRPr>
          </a:p>
        </p:txBody>
      </p:sp>
    </p:spTree>
    <p:extLst>
      <p:ext uri="{BB962C8B-B14F-4D97-AF65-F5344CB8AC3E}">
        <p14:creationId xmlns:p14="http://schemas.microsoft.com/office/powerpoint/2010/main" val="4273604714"/>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8: Operational Plan </a:t>
            </a:r>
            <a:endParaRPr lang="en-US" sz="2800" b="1" dirty="0" smtClean="0">
              <a:solidFill>
                <a:srgbClr val="00B0F0"/>
              </a:solidFill>
              <a:latin typeface="Alexandria" charset="0"/>
              <a:cs typeface="Alexandria" charset="0"/>
            </a:endParaRPr>
          </a:p>
          <a:p>
            <a:r>
              <a:rPr lang="ar-EG" sz="2800" b="1" dirty="0">
                <a:solidFill>
                  <a:srgbClr val="00B0F0"/>
                </a:solidFill>
                <a:latin typeface="Alexandria" charset="0"/>
                <a:cs typeface="Alexandria" charset="0"/>
              </a:rPr>
              <a:t>القسم 8: الخطة التشغيلية</a:t>
            </a:r>
            <a:endParaRPr lang="ar-EG"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Operations Plan</a:t>
            </a:r>
          </a:p>
          <a:p>
            <a:pPr marL="914400" lvl="1" indent="-342900" algn="justLow">
              <a:spcBef>
                <a:spcPct val="30000"/>
              </a:spcBef>
              <a:buFont typeface="Arial" pitchFamily="34" charset="0"/>
              <a:buChar char="•"/>
            </a:pPr>
            <a:r>
              <a:rPr lang="en-US" altLang="ar-JO" sz="2200" dirty="0" smtClean="0">
                <a:solidFill>
                  <a:schemeClr val="tx1"/>
                </a:solidFill>
                <a:latin typeface="+mn-lt"/>
                <a:ea typeface="+mn-ea"/>
                <a:cs typeface="+mn-cs"/>
              </a:rPr>
              <a:t>Outlines </a:t>
            </a:r>
            <a:r>
              <a:rPr lang="en-US" altLang="ar-JO" sz="2200" dirty="0">
                <a:solidFill>
                  <a:schemeClr val="tx1"/>
                </a:solidFill>
                <a:latin typeface="+mn-lt"/>
                <a:ea typeface="+mn-ea"/>
                <a:cs typeface="+mn-cs"/>
              </a:rPr>
              <a:t>how your business will be run and how your product or service will be produced.</a:t>
            </a:r>
          </a:p>
          <a:p>
            <a:pPr marL="914400" lvl="1" indent="-342900" algn="justLow">
              <a:spcBef>
                <a:spcPct val="30000"/>
              </a:spcBef>
              <a:buFont typeface="Arial" pitchFamily="34" charset="0"/>
              <a:buChar char="•"/>
            </a:pPr>
            <a:r>
              <a:rPr lang="en-US" altLang="ar-JO" sz="2200" dirty="0" smtClean="0">
                <a:solidFill>
                  <a:schemeClr val="tx1"/>
                </a:solidFill>
                <a:latin typeface="+mn-lt"/>
                <a:ea typeface="+mn-ea"/>
                <a:cs typeface="+mn-cs"/>
              </a:rPr>
              <a:t>A </a:t>
            </a:r>
            <a:r>
              <a:rPr lang="en-US" altLang="ar-JO" sz="2200" dirty="0">
                <a:solidFill>
                  <a:schemeClr val="tx1"/>
                </a:solidFill>
                <a:latin typeface="+mn-lt"/>
                <a:ea typeface="+mn-ea"/>
                <a:cs typeface="+mn-cs"/>
              </a:rPr>
              <a:t>useful way to illustrate how your business will be run is to describe it in terms of "back stage" (unseen to the customer) and "front stage" (seen by the customer) activities.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Items</a:t>
            </a:r>
            <a:r>
              <a:rPr lang="en-US" altLang="ar-JO" sz="2200" dirty="0" smtClean="0">
                <a:solidFill>
                  <a:schemeClr val="tx1"/>
                </a:solidFill>
                <a:latin typeface="+mn-lt"/>
                <a:ea typeface="+mn-ea"/>
                <a:cs typeface="+mn-cs"/>
              </a:rPr>
              <a:t> </a:t>
            </a:r>
            <a:r>
              <a:rPr lang="en-US" altLang="ar-JO" sz="2200" dirty="0">
                <a:solidFill>
                  <a:schemeClr val="tx1"/>
                </a:solidFill>
                <a:latin typeface="+mn-lt"/>
                <a:ea typeface="+mn-ea"/>
                <a:cs typeface="+mn-cs"/>
              </a:rPr>
              <a:t>to include in this section:</a:t>
            </a:r>
          </a:p>
          <a:p>
            <a:pPr marL="1371600" lvl="2" indent="-342900" algn="justLow">
              <a:spcBef>
                <a:spcPct val="30000"/>
              </a:spcBef>
              <a:buFont typeface="Arial" pitchFamily="34" charset="0"/>
              <a:buChar char="•"/>
            </a:pPr>
            <a:r>
              <a:rPr lang="en-US" altLang="ar-JO" sz="2200" dirty="0">
                <a:solidFill>
                  <a:schemeClr val="tx1"/>
                </a:solidFill>
                <a:latin typeface="+mn-lt"/>
                <a:ea typeface="+mn-ea"/>
                <a:cs typeface="+mn-cs"/>
              </a:rPr>
              <a:t>General approach to operations.</a:t>
            </a:r>
          </a:p>
          <a:p>
            <a:pPr marL="1371600" lvl="2" indent="-342900" algn="justLow">
              <a:spcBef>
                <a:spcPct val="30000"/>
              </a:spcBef>
              <a:buFont typeface="Arial" pitchFamily="34" charset="0"/>
              <a:buChar char="•"/>
            </a:pPr>
            <a:r>
              <a:rPr lang="en-US" altLang="ar-JO" sz="2200" dirty="0">
                <a:solidFill>
                  <a:schemeClr val="tx1"/>
                </a:solidFill>
                <a:latin typeface="+mn-lt"/>
                <a:ea typeface="+mn-ea"/>
                <a:cs typeface="+mn-cs"/>
              </a:rPr>
              <a:t>Business location.</a:t>
            </a:r>
          </a:p>
          <a:p>
            <a:pPr marL="1371600" lvl="2" indent="-342900" algn="justLow">
              <a:spcBef>
                <a:spcPct val="30000"/>
              </a:spcBef>
              <a:buFont typeface="Arial" pitchFamily="34" charset="0"/>
              <a:buChar char="•"/>
            </a:pPr>
            <a:r>
              <a:rPr lang="en-US" altLang="ar-JO" sz="2200" dirty="0">
                <a:solidFill>
                  <a:schemeClr val="tx1"/>
                </a:solidFill>
                <a:latin typeface="+mn-lt"/>
                <a:ea typeface="+mn-ea"/>
                <a:cs typeface="+mn-cs"/>
              </a:rPr>
              <a:t>Facilities and equipment</a:t>
            </a:r>
            <a:endParaRPr lang="en-US" altLang="ar-JO" sz="2200" dirty="0" smtClean="0">
              <a:solidFill>
                <a:schemeClr val="tx1"/>
              </a:solidFill>
              <a:latin typeface="+mn-lt"/>
              <a:ea typeface="+mn-ea"/>
              <a:cs typeface="+mn-cs"/>
            </a:endParaRP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400" dirty="0">
                <a:solidFill>
                  <a:schemeClr val="tx1"/>
                </a:solidFill>
                <a:latin typeface="+mn-lt"/>
                <a:ea typeface="+mn-ea"/>
                <a:cs typeface="+mn-cs"/>
              </a:rPr>
              <a:t>خطة </a:t>
            </a:r>
            <a:r>
              <a:rPr lang="ar-EG" altLang="ar-JO" sz="2400" dirty="0" smtClean="0">
                <a:solidFill>
                  <a:schemeClr val="tx1"/>
                </a:solidFill>
                <a:latin typeface="+mn-lt"/>
                <a:ea typeface="+mn-ea"/>
                <a:cs typeface="+mn-cs"/>
              </a:rPr>
              <a:t>العمليات</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تحدد </a:t>
            </a:r>
            <a:r>
              <a:rPr lang="ar-EG" altLang="ar-JO" sz="2400" dirty="0">
                <a:solidFill>
                  <a:schemeClr val="tx1"/>
                </a:solidFill>
                <a:latin typeface="+mn-lt"/>
                <a:ea typeface="+mn-ea"/>
                <a:cs typeface="+mn-cs"/>
              </a:rPr>
              <a:t>الخطوط العريضة لكيفية إدارة عملك وكيفية إنتاج منتجك أو خدمتك</a:t>
            </a:r>
            <a:r>
              <a:rPr lang="ar-EG" altLang="ar-JO" sz="24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إحدى </a:t>
            </a:r>
            <a:r>
              <a:rPr lang="ar-EG" altLang="ar-JO" sz="2400" dirty="0">
                <a:solidFill>
                  <a:schemeClr val="tx1"/>
                </a:solidFill>
                <a:latin typeface="+mn-lt"/>
                <a:ea typeface="+mn-ea"/>
                <a:cs typeface="+mn-cs"/>
              </a:rPr>
              <a:t>الطرق المفيدة لتوضيح كيفية إدارة عملك هي وصفه من حيث أ</a:t>
            </a:r>
            <a:r>
              <a:rPr lang="ar-EG" altLang="ar-JO" sz="2400" dirty="0" smtClean="0">
                <a:solidFill>
                  <a:schemeClr val="tx1"/>
                </a:solidFill>
                <a:latin typeface="+mn-lt"/>
                <a:ea typeface="+mn-ea"/>
                <a:cs typeface="+mn-cs"/>
              </a:rPr>
              <a:t>نشطة </a:t>
            </a:r>
            <a:r>
              <a:rPr lang="ar-EG" altLang="ar-JO" sz="2400" dirty="0">
                <a:solidFill>
                  <a:schemeClr val="tx1"/>
                </a:solidFill>
              </a:rPr>
              <a:t>"</a:t>
            </a:r>
            <a:r>
              <a:rPr lang="ar-EG" altLang="ar-JO" sz="2400" dirty="0" smtClean="0">
                <a:solidFill>
                  <a:schemeClr val="tx1"/>
                </a:solidFill>
                <a:latin typeface="+mn-lt"/>
                <a:ea typeface="+mn-ea"/>
                <a:cs typeface="+mn-cs"/>
              </a:rPr>
              <a:t>الواجهة الخلفية</a:t>
            </a:r>
            <a:r>
              <a:rPr lang="ar-EG" altLang="ar-JO" sz="2400" dirty="0">
                <a:solidFill>
                  <a:schemeClr val="tx1"/>
                </a:solidFill>
                <a:latin typeface="+mn-lt"/>
                <a:ea typeface="+mn-ea"/>
                <a:cs typeface="+mn-cs"/>
              </a:rPr>
              <a:t>" (غير المرئية للعميل) و"الواجهة الأمامية" </a:t>
            </a:r>
            <a:r>
              <a:rPr lang="ar-EG" altLang="ar-JO" sz="2400" dirty="0" smtClean="0">
                <a:solidFill>
                  <a:schemeClr val="tx1"/>
                </a:solidFill>
                <a:latin typeface="+mn-lt"/>
                <a:ea typeface="+mn-ea"/>
                <a:cs typeface="+mn-cs"/>
              </a:rPr>
              <a:t>(المرئية للعميل).</a:t>
            </a:r>
          </a:p>
          <a:p>
            <a:pPr marL="914400" lvl="1"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العناصر </a:t>
            </a:r>
            <a:r>
              <a:rPr lang="ar-EG" altLang="ar-JO" sz="2400" dirty="0">
                <a:solidFill>
                  <a:schemeClr val="tx1"/>
                </a:solidFill>
                <a:latin typeface="+mn-lt"/>
                <a:ea typeface="+mn-ea"/>
                <a:cs typeface="+mn-cs"/>
              </a:rPr>
              <a:t>التي يجب تضمينها في هذا القسم</a:t>
            </a:r>
            <a:r>
              <a:rPr lang="ar-EG" altLang="ar-JO" sz="2400" dirty="0" smtClean="0">
                <a:solidFill>
                  <a:schemeClr val="tx1"/>
                </a:solidFill>
                <a:latin typeface="+mn-lt"/>
                <a:ea typeface="+mn-ea"/>
                <a:cs typeface="+mn-cs"/>
              </a:rPr>
              <a:t>:</a:t>
            </a:r>
          </a:p>
          <a:p>
            <a:pPr marL="1371600" lvl="2"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النهج </a:t>
            </a:r>
            <a:r>
              <a:rPr lang="ar-EG" altLang="ar-JO" sz="2400" dirty="0">
                <a:solidFill>
                  <a:schemeClr val="tx1"/>
                </a:solidFill>
                <a:latin typeface="+mn-lt"/>
                <a:ea typeface="+mn-ea"/>
                <a:cs typeface="+mn-cs"/>
              </a:rPr>
              <a:t>العام للعمليات</a:t>
            </a:r>
            <a:r>
              <a:rPr lang="ar-EG" altLang="ar-JO" sz="2400" dirty="0" smtClean="0">
                <a:solidFill>
                  <a:schemeClr val="tx1"/>
                </a:solidFill>
                <a:latin typeface="+mn-lt"/>
                <a:ea typeface="+mn-ea"/>
                <a:cs typeface="+mn-cs"/>
              </a:rPr>
              <a:t>.</a:t>
            </a:r>
          </a:p>
          <a:p>
            <a:pPr marL="1371600" lvl="2"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موقع </a:t>
            </a:r>
            <a:r>
              <a:rPr lang="ar-EG" altLang="ar-JO" sz="2400" dirty="0">
                <a:solidFill>
                  <a:schemeClr val="tx1"/>
                </a:solidFill>
                <a:latin typeface="+mn-lt"/>
                <a:ea typeface="+mn-ea"/>
                <a:cs typeface="+mn-cs"/>
              </a:rPr>
              <a:t>العمل</a:t>
            </a:r>
            <a:r>
              <a:rPr lang="ar-EG" altLang="ar-JO" sz="2400" dirty="0" smtClean="0">
                <a:solidFill>
                  <a:schemeClr val="tx1"/>
                </a:solidFill>
                <a:latin typeface="+mn-lt"/>
                <a:ea typeface="+mn-ea"/>
                <a:cs typeface="+mn-cs"/>
              </a:rPr>
              <a:t>.</a:t>
            </a:r>
          </a:p>
          <a:p>
            <a:pPr marL="1371600" lvl="2" indent="-342900" algn="justLow" rtl="1">
              <a:spcBef>
                <a:spcPct val="30000"/>
              </a:spcBef>
              <a:buFont typeface="Arial" pitchFamily="34" charset="0"/>
              <a:buChar char="•"/>
            </a:pPr>
            <a:r>
              <a:rPr lang="ar-EG" altLang="ar-JO" sz="2400" dirty="0" smtClean="0">
                <a:solidFill>
                  <a:schemeClr val="tx1"/>
                </a:solidFill>
                <a:latin typeface="+mn-lt"/>
                <a:ea typeface="+mn-ea"/>
                <a:cs typeface="+mn-cs"/>
              </a:rPr>
              <a:t>المرافق </a:t>
            </a:r>
            <a:r>
              <a:rPr lang="ar-EG" altLang="ar-JO" sz="2400" dirty="0">
                <a:solidFill>
                  <a:schemeClr val="tx1"/>
                </a:solidFill>
                <a:latin typeface="+mn-lt"/>
                <a:ea typeface="+mn-ea"/>
                <a:cs typeface="+mn-cs"/>
              </a:rPr>
              <a:t>والمعدات</a:t>
            </a:r>
            <a:endParaRPr lang="en-US" altLang="ar-JO" sz="2400" dirty="0">
              <a:solidFill>
                <a:schemeClr val="tx1"/>
              </a:solidFill>
              <a:latin typeface="+mn-lt"/>
              <a:ea typeface="+mn-ea"/>
              <a:cs typeface="+mn-cs"/>
            </a:endParaRPr>
          </a:p>
        </p:txBody>
      </p:sp>
    </p:spTree>
    <p:extLst>
      <p:ext uri="{BB962C8B-B14F-4D97-AF65-F5344CB8AC3E}">
        <p14:creationId xmlns:p14="http://schemas.microsoft.com/office/powerpoint/2010/main" val="383871777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8660"/>
          </a:xfrm>
          <a:prstGeom prst="rect">
            <a:avLst/>
          </a:prstGeom>
          <a:noFill/>
        </p:spPr>
        <p:txBody>
          <a:bodyPr wrap="square" rtlCol="0">
            <a:spAutoFit/>
          </a:bodyPr>
          <a:lstStyle/>
          <a:p>
            <a:pPr>
              <a:lnSpc>
                <a:spcPct val="150000"/>
              </a:lnSpc>
            </a:pPr>
            <a:r>
              <a:rPr lang="en-US" sz="2000" b="1" dirty="0" smtClean="0">
                <a:solidFill>
                  <a:srgbClr val="00B0F0"/>
                </a:solidFill>
                <a:latin typeface="Alexandria" charset="0"/>
                <a:cs typeface="Alexandria" charset="0"/>
              </a:rPr>
              <a:t>Section </a:t>
            </a:r>
            <a:r>
              <a:rPr lang="en-US" sz="2000" b="1" dirty="0">
                <a:solidFill>
                  <a:srgbClr val="00B0F0"/>
                </a:solidFill>
                <a:latin typeface="Alexandria" charset="0"/>
                <a:cs typeface="Alexandria" charset="0"/>
              </a:rPr>
              <a:t>9: Management Team and Company Structure </a:t>
            </a:r>
            <a:br>
              <a:rPr lang="en-US" sz="2000" b="1" dirty="0">
                <a:solidFill>
                  <a:srgbClr val="00B0F0"/>
                </a:solidFill>
                <a:latin typeface="Alexandria" charset="0"/>
                <a:cs typeface="Alexandria" charset="0"/>
              </a:rPr>
            </a:br>
            <a:r>
              <a:rPr lang="ar-EG" sz="2000" b="1" dirty="0">
                <a:solidFill>
                  <a:srgbClr val="00B0F0"/>
                </a:solidFill>
                <a:latin typeface="Alexandria" charset="0"/>
                <a:cs typeface="Alexandria" charset="0"/>
              </a:rPr>
              <a:t>القسم 9: فريق الإدارة وهيكل </a:t>
            </a:r>
            <a:r>
              <a:rPr lang="ar-EG" sz="2000" b="1" dirty="0" smtClean="0">
                <a:solidFill>
                  <a:srgbClr val="00B0F0"/>
                </a:solidFill>
                <a:latin typeface="Alexandria" charset="0"/>
                <a:cs typeface="Alexandria" charset="0"/>
              </a:rPr>
              <a:t>الشركة</a:t>
            </a:r>
            <a:endParaRPr lang="ar-EG" sz="20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Management Team and Company Structure</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The management team of a new venture typically consists of the founder or founders and a handful of key management personnel.</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Items to include in this section:</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Management team.</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Board of directors.</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Board of advisers.</a:t>
            </a: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Company structure.</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Many investors and others who read the business plan look first at the executive summary and then go directly to the management team section to assess the strength of the people starting the firm.</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810233" y="1585316"/>
            <a:ext cx="513281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فريق الإدارة وهيكل الشركة</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يتكون فريق إدارة المشروع الجديد عادة من المؤسس أو المؤسسين </a:t>
            </a:r>
            <a:r>
              <a:rPr lang="ar-EG" altLang="ar-JO" sz="2000" dirty="0" smtClean="0">
                <a:solidFill>
                  <a:schemeClr val="tx1"/>
                </a:solidFill>
                <a:latin typeface="+mn-lt"/>
                <a:ea typeface="+mn-ea"/>
                <a:cs typeface="+mn-cs"/>
              </a:rPr>
              <a:t>وعدد قليل من </a:t>
            </a:r>
            <a:r>
              <a:rPr lang="ar-EG" altLang="ar-JO" sz="2000" dirty="0">
                <a:solidFill>
                  <a:schemeClr val="tx1"/>
                </a:solidFill>
                <a:latin typeface="+mn-lt"/>
                <a:ea typeface="+mn-ea"/>
                <a:cs typeface="+mn-cs"/>
              </a:rPr>
              <a:t>موظفي الإدارة الرئيسيين.</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العناصر التي يجب تضمينها في هذا القسم:</a:t>
            </a:r>
          </a:p>
          <a:p>
            <a:pPr marL="1371600" lvl="2" indent="-342900" algn="justLow" rtl="1">
              <a:spcBef>
                <a:spcPct val="30000"/>
              </a:spcBef>
              <a:buFont typeface="Arial" pitchFamily="34" charset="0"/>
              <a:buChar char="•"/>
            </a:pPr>
            <a:r>
              <a:rPr lang="ar-EG" altLang="ar-JO" sz="2000" dirty="0">
                <a:solidFill>
                  <a:schemeClr val="tx1"/>
                </a:solidFill>
                <a:latin typeface="+mn-lt"/>
                <a:ea typeface="+mn-ea"/>
                <a:cs typeface="+mn-cs"/>
              </a:rPr>
              <a:t>فريق الإدارة.</a:t>
            </a:r>
          </a:p>
          <a:p>
            <a:pPr marL="1371600" lvl="2" indent="-342900" algn="justLow" rtl="1">
              <a:spcBef>
                <a:spcPct val="30000"/>
              </a:spcBef>
              <a:buFont typeface="Arial" pitchFamily="34" charset="0"/>
              <a:buChar char="•"/>
            </a:pPr>
            <a:r>
              <a:rPr lang="ar-EG" altLang="ar-JO" sz="2000" dirty="0">
                <a:solidFill>
                  <a:schemeClr val="tx1"/>
                </a:solidFill>
                <a:latin typeface="+mn-lt"/>
                <a:ea typeface="+mn-ea"/>
                <a:cs typeface="+mn-cs"/>
              </a:rPr>
              <a:t>مجلس الإدارة.</a:t>
            </a:r>
          </a:p>
          <a:p>
            <a:pPr marL="1371600" lvl="2" indent="-342900" algn="justLow" rtl="1">
              <a:spcBef>
                <a:spcPct val="30000"/>
              </a:spcBef>
              <a:buFont typeface="Arial" pitchFamily="34" charset="0"/>
              <a:buChar char="•"/>
            </a:pPr>
            <a:r>
              <a:rPr lang="ar-EG" altLang="ar-JO" sz="2000" dirty="0">
                <a:solidFill>
                  <a:schemeClr val="tx1"/>
                </a:solidFill>
                <a:latin typeface="+mn-lt"/>
                <a:ea typeface="+mn-ea"/>
                <a:cs typeface="+mn-cs"/>
              </a:rPr>
              <a:t>مجلس </a:t>
            </a:r>
            <a:r>
              <a:rPr lang="ar-EG" altLang="ar-JO" sz="2000" dirty="0" smtClean="0">
                <a:solidFill>
                  <a:schemeClr val="tx1"/>
                </a:solidFill>
                <a:latin typeface="+mn-lt"/>
                <a:ea typeface="+mn-ea"/>
                <a:cs typeface="+mn-cs"/>
              </a:rPr>
              <a:t>الاستشاريين.</a:t>
            </a:r>
            <a:endParaRPr lang="ar-EG" altLang="ar-JO" sz="2000" dirty="0">
              <a:solidFill>
                <a:schemeClr val="tx1"/>
              </a:solidFill>
              <a:latin typeface="+mn-lt"/>
              <a:ea typeface="+mn-ea"/>
              <a:cs typeface="+mn-cs"/>
            </a:endParaRPr>
          </a:p>
          <a:p>
            <a:pPr marL="1371600" lvl="2" indent="-342900" algn="justLow" rtl="1">
              <a:spcBef>
                <a:spcPct val="30000"/>
              </a:spcBef>
              <a:buFont typeface="Arial" pitchFamily="34" charset="0"/>
              <a:buChar char="•"/>
            </a:pPr>
            <a:r>
              <a:rPr lang="ar-EG" altLang="ar-JO" sz="2000" dirty="0">
                <a:solidFill>
                  <a:schemeClr val="tx1"/>
                </a:solidFill>
                <a:latin typeface="+mn-lt"/>
                <a:ea typeface="+mn-ea"/>
                <a:cs typeface="+mn-cs"/>
              </a:rPr>
              <a:t>هيكل الشركة.</a:t>
            </a: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ينظر العديد من المستثمرين وغيرهم ممن يقرؤون خطة العمل أولا إلى الملخص التنفيذي ثم ينتقلون مباشرة إلى قسم فريق الإدارة لتقييم قوة الأشخاص الذين </a:t>
            </a:r>
            <a:r>
              <a:rPr lang="ar-EG" altLang="ar-JO" sz="2000" dirty="0" smtClean="0">
                <a:solidFill>
                  <a:schemeClr val="tx1"/>
                </a:solidFill>
                <a:latin typeface="+mn-lt"/>
                <a:ea typeface="+mn-ea"/>
                <a:cs typeface="+mn-cs"/>
              </a:rPr>
              <a:t>يبدؤون </a:t>
            </a:r>
            <a:r>
              <a:rPr lang="ar-EG" altLang="ar-JO" sz="2000" dirty="0">
                <a:solidFill>
                  <a:schemeClr val="tx1"/>
                </a:solidFill>
                <a:latin typeface="+mn-lt"/>
                <a:ea typeface="+mn-ea"/>
                <a:cs typeface="+mn-cs"/>
              </a:rPr>
              <a:t>الشركة.</a:t>
            </a:r>
          </a:p>
        </p:txBody>
      </p:sp>
    </p:spTree>
    <p:extLst>
      <p:ext uri="{BB962C8B-B14F-4D97-AF65-F5344CB8AC3E}">
        <p14:creationId xmlns:p14="http://schemas.microsoft.com/office/powerpoint/2010/main" val="3060203700"/>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Section </a:t>
            </a:r>
            <a:r>
              <a:rPr lang="en-US" sz="2800" b="1" dirty="0">
                <a:solidFill>
                  <a:srgbClr val="00B0F0"/>
                </a:solidFill>
                <a:latin typeface="Alexandria" charset="0"/>
                <a:cs typeface="Alexandria" charset="0"/>
              </a:rPr>
              <a:t>10: Overall </a:t>
            </a:r>
            <a:r>
              <a:rPr lang="en-US" sz="2800" b="1" dirty="0" smtClean="0">
                <a:solidFill>
                  <a:srgbClr val="00B0F0"/>
                </a:solidFill>
                <a:latin typeface="Alexandria" charset="0"/>
                <a:cs typeface="Alexandria" charset="0"/>
              </a:rPr>
              <a:t>Schedule</a:t>
            </a:r>
          </a:p>
          <a:p>
            <a:r>
              <a:rPr lang="ar-EG" sz="2800" b="1" dirty="0" smtClean="0">
                <a:solidFill>
                  <a:srgbClr val="00B0F0"/>
                </a:solidFill>
                <a:latin typeface="Alexandria" charset="0"/>
                <a:cs typeface="Alexandria" charset="0"/>
              </a:rPr>
              <a:t>القسم </a:t>
            </a:r>
            <a:r>
              <a:rPr lang="ar-EG" sz="2800" b="1" dirty="0">
                <a:solidFill>
                  <a:srgbClr val="00B0F0"/>
                </a:solidFill>
                <a:latin typeface="Alexandria" charset="0"/>
                <a:cs typeface="Alexandria" charset="0"/>
              </a:rPr>
              <a:t>10: الجدول </a:t>
            </a:r>
            <a:r>
              <a:rPr lang="ar-EG" sz="2800" b="1" dirty="0" smtClean="0">
                <a:solidFill>
                  <a:srgbClr val="00B0F0"/>
                </a:solidFill>
                <a:latin typeface="Alexandria" charset="0"/>
                <a:cs typeface="Alexandria" charset="0"/>
              </a:rPr>
              <a:t>العام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justLow">
              <a:spcBef>
                <a:spcPct val="30000"/>
              </a:spcBef>
            </a:pPr>
            <a:r>
              <a:rPr lang="en-US" altLang="ar-JO" sz="2200" dirty="0">
                <a:solidFill>
                  <a:schemeClr val="tx1"/>
                </a:solidFill>
                <a:latin typeface="+mn-lt"/>
                <a:ea typeface="+mn-ea"/>
                <a:cs typeface="+mn-cs"/>
              </a:rPr>
              <a:t>Overall Schedule</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A schedule should be prepared that shows the major events required to launch the business.</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The schedule should be in the format of milestones critical to the business's success.</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Examples of milestones: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Incorporating the venture.</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Completion of prototypes.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Rental of facilities.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Obtaining critical financing.</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Starting production.</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Obtaining the first sale.</a:t>
            </a:r>
            <a:endParaRPr lang="en-US" altLang="ar-JO" sz="2200" dirty="0" smtClean="0">
              <a:solidFill>
                <a:schemeClr val="tx1"/>
              </a:solidFill>
              <a:latin typeface="+mn-lt"/>
              <a:ea typeface="+mn-ea"/>
              <a:cs typeface="+mn-cs"/>
            </a:endParaRP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justLow" rtl="1">
              <a:spcBef>
                <a:spcPct val="30000"/>
              </a:spcBef>
            </a:pPr>
            <a:r>
              <a:rPr lang="ar-EG" altLang="ar-JO" sz="2200" dirty="0">
                <a:solidFill>
                  <a:schemeClr val="tx1"/>
                </a:solidFill>
                <a:latin typeface="+mn-lt"/>
                <a:ea typeface="+mn-ea"/>
                <a:cs typeface="+mn-cs"/>
              </a:rPr>
              <a:t>الجدول الزمني </a:t>
            </a:r>
            <a:r>
              <a:rPr lang="ar-EG" altLang="ar-JO" sz="2200" dirty="0" smtClean="0">
                <a:solidFill>
                  <a:schemeClr val="tx1"/>
                </a:solidFill>
                <a:latin typeface="+mn-lt"/>
                <a:ea typeface="+mn-ea"/>
                <a:cs typeface="+mn-cs"/>
              </a:rPr>
              <a:t>العام</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يجب </a:t>
            </a:r>
            <a:r>
              <a:rPr lang="ar-EG" altLang="ar-JO" sz="2200" dirty="0">
                <a:solidFill>
                  <a:schemeClr val="tx1"/>
                </a:solidFill>
                <a:latin typeface="+mn-lt"/>
                <a:ea typeface="+mn-ea"/>
                <a:cs typeface="+mn-cs"/>
              </a:rPr>
              <a:t>إعداد جدول زمني يوضح الأحداث الرئيسية المطلوبة لبدء العمل</a:t>
            </a:r>
            <a:r>
              <a:rPr lang="ar-EG" altLang="ar-JO" sz="22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يجب </a:t>
            </a:r>
            <a:r>
              <a:rPr lang="ar-EG" altLang="ar-JO" sz="2200" dirty="0">
                <a:solidFill>
                  <a:schemeClr val="tx1"/>
                </a:solidFill>
                <a:latin typeface="+mn-lt"/>
                <a:ea typeface="+mn-ea"/>
                <a:cs typeface="+mn-cs"/>
              </a:rPr>
              <a:t>أن يكون الجدول الزمني في شكل مراحل مهمة لنجاح العمل</a:t>
            </a:r>
            <a:r>
              <a:rPr lang="ar-EG" altLang="ar-JO" sz="22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أمثلة </a:t>
            </a:r>
            <a:r>
              <a:rPr lang="ar-EG" altLang="ar-JO" sz="2200" dirty="0">
                <a:solidFill>
                  <a:schemeClr val="tx1"/>
                </a:solidFill>
                <a:latin typeface="+mn-lt"/>
                <a:ea typeface="+mn-ea"/>
                <a:cs typeface="+mn-cs"/>
              </a:rPr>
              <a:t>على المراحل المهمة</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تأسيس </a:t>
            </a:r>
            <a:r>
              <a:rPr lang="ar-EG" altLang="ar-JO" sz="2200" dirty="0">
                <a:solidFill>
                  <a:schemeClr val="tx1"/>
                </a:solidFill>
                <a:latin typeface="+mn-lt"/>
                <a:ea typeface="+mn-ea"/>
                <a:cs typeface="+mn-cs"/>
              </a:rPr>
              <a:t>المشروع</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إكمال </a:t>
            </a:r>
            <a:r>
              <a:rPr lang="ar-EG" altLang="ar-JO" sz="2200" dirty="0">
                <a:solidFill>
                  <a:schemeClr val="tx1"/>
                </a:solidFill>
                <a:latin typeface="+mn-lt"/>
                <a:ea typeface="+mn-ea"/>
                <a:cs typeface="+mn-cs"/>
              </a:rPr>
              <a:t>النماذج الأولية</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استئجار </a:t>
            </a:r>
            <a:r>
              <a:rPr lang="ar-EG" altLang="ar-JO" sz="2200" dirty="0">
                <a:solidFill>
                  <a:schemeClr val="tx1"/>
                </a:solidFill>
                <a:latin typeface="+mn-lt"/>
                <a:ea typeface="+mn-ea"/>
                <a:cs typeface="+mn-cs"/>
              </a:rPr>
              <a:t>المرافق</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الحصول </a:t>
            </a:r>
            <a:r>
              <a:rPr lang="ar-EG" altLang="ar-JO" sz="2200" dirty="0">
                <a:solidFill>
                  <a:schemeClr val="tx1"/>
                </a:solidFill>
                <a:latin typeface="+mn-lt"/>
                <a:ea typeface="+mn-ea"/>
                <a:cs typeface="+mn-cs"/>
              </a:rPr>
              <a:t>على التمويل الأساسي</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بدء </a:t>
            </a:r>
            <a:r>
              <a:rPr lang="ar-EG" altLang="ar-JO" sz="2200" dirty="0">
                <a:solidFill>
                  <a:schemeClr val="tx1"/>
                </a:solidFill>
                <a:latin typeface="+mn-lt"/>
                <a:ea typeface="+mn-ea"/>
                <a:cs typeface="+mn-cs"/>
              </a:rPr>
              <a:t>الإنتاج</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الحصول </a:t>
            </a:r>
            <a:r>
              <a:rPr lang="ar-EG" altLang="ar-JO" sz="2200" dirty="0">
                <a:solidFill>
                  <a:schemeClr val="tx1"/>
                </a:solidFill>
                <a:latin typeface="+mn-lt"/>
                <a:ea typeface="+mn-ea"/>
                <a:cs typeface="+mn-cs"/>
              </a:rPr>
              <a:t>على أول عملية بيع.</a:t>
            </a:r>
            <a:endParaRPr lang="en-US" altLang="ar-JO" sz="2200" dirty="0">
              <a:solidFill>
                <a:schemeClr val="tx1"/>
              </a:solidFill>
              <a:latin typeface="+mn-lt"/>
              <a:ea typeface="+mn-ea"/>
              <a:cs typeface="+mn-cs"/>
            </a:endParaRPr>
          </a:p>
        </p:txBody>
      </p:sp>
    </p:spTree>
    <p:extLst>
      <p:ext uri="{BB962C8B-B14F-4D97-AF65-F5344CB8AC3E}">
        <p14:creationId xmlns:p14="http://schemas.microsoft.com/office/powerpoint/2010/main" val="408180720"/>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Section 11: Financial Projections</a:t>
            </a:r>
          </a:p>
          <a:p>
            <a:r>
              <a:rPr lang="ar-EG" sz="2800" b="1" dirty="0">
                <a:solidFill>
                  <a:srgbClr val="00B0F0"/>
                </a:solidFill>
                <a:latin typeface="Alexandria" charset="0"/>
                <a:cs typeface="Alexandria" charset="0"/>
              </a:rPr>
              <a:t>القسم 11: التوقعات المالية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90250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justLow">
              <a:spcBef>
                <a:spcPct val="30000"/>
              </a:spcBef>
            </a:pPr>
            <a:r>
              <a:rPr lang="en-US" altLang="ar-JO" sz="2200" dirty="0">
                <a:solidFill>
                  <a:schemeClr val="tx1"/>
                </a:solidFill>
                <a:latin typeface="+mn-lt"/>
                <a:ea typeface="+mn-ea"/>
                <a:cs typeface="+mn-cs"/>
              </a:rPr>
              <a:t>Financial Projections</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The final section of a business plan presents a firm's pro forma (or projected) financial projections.</a:t>
            </a:r>
          </a:p>
          <a:p>
            <a:pPr marL="457200" indent="-342900" algn="justLow">
              <a:spcBef>
                <a:spcPct val="30000"/>
              </a:spcBef>
              <a:buFont typeface="Arial" pitchFamily="34" charset="0"/>
              <a:buChar char="•"/>
            </a:pPr>
            <a:r>
              <a:rPr lang="en-US" altLang="ar-JO" sz="2200" dirty="0">
                <a:solidFill>
                  <a:schemeClr val="tx1"/>
                </a:solidFill>
                <a:latin typeface="+mn-lt"/>
                <a:ea typeface="+mn-ea"/>
                <a:cs typeface="+mn-cs"/>
              </a:rPr>
              <a:t>Items to include in this section:</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Sources and uses of funds statement.</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Assumptions sheet.</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Pro forma income statements.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Pro forma balance sheets.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Pro forma cash flows.</a:t>
            </a:r>
          </a:p>
          <a:p>
            <a:pPr marL="914400" lvl="1" indent="-342900" algn="justLow">
              <a:spcBef>
                <a:spcPct val="30000"/>
              </a:spcBef>
              <a:buFont typeface="Arial" pitchFamily="34" charset="0"/>
              <a:buChar char="•"/>
            </a:pPr>
            <a:r>
              <a:rPr lang="en-US" altLang="ar-JO" sz="2200" dirty="0">
                <a:solidFill>
                  <a:schemeClr val="tx1"/>
                </a:solidFill>
                <a:latin typeface="+mn-lt"/>
                <a:ea typeface="+mn-ea"/>
                <a:cs typeface="+mn-cs"/>
              </a:rPr>
              <a:t>Ratio analysis</a:t>
            </a:r>
            <a:endParaRPr lang="en-US" altLang="ar-JO" sz="2200" dirty="0" smtClean="0">
              <a:solidFill>
                <a:schemeClr val="tx1"/>
              </a:solidFill>
              <a:latin typeface="+mn-lt"/>
              <a:ea typeface="+mn-ea"/>
              <a:cs typeface="+mn-cs"/>
            </a:endParaRP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justLow" rtl="1">
              <a:spcBef>
                <a:spcPct val="30000"/>
              </a:spcBef>
            </a:pPr>
            <a:r>
              <a:rPr lang="ar-EG" altLang="ar-JO" sz="2200" dirty="0">
                <a:solidFill>
                  <a:schemeClr val="tx1"/>
                </a:solidFill>
                <a:latin typeface="+mn-lt"/>
                <a:ea typeface="+mn-ea"/>
                <a:cs typeface="+mn-cs"/>
              </a:rPr>
              <a:t>التوقعات </a:t>
            </a:r>
            <a:r>
              <a:rPr lang="ar-EG" altLang="ar-JO" sz="2200" dirty="0" smtClean="0">
                <a:solidFill>
                  <a:schemeClr val="tx1"/>
                </a:solidFill>
                <a:latin typeface="+mn-lt"/>
                <a:ea typeface="+mn-ea"/>
                <a:cs typeface="+mn-cs"/>
              </a:rPr>
              <a:t>المالية</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يقدم </a:t>
            </a:r>
            <a:r>
              <a:rPr lang="ar-EG" altLang="ar-JO" sz="2200" dirty="0">
                <a:solidFill>
                  <a:schemeClr val="tx1"/>
                </a:solidFill>
                <a:latin typeface="+mn-lt"/>
                <a:ea typeface="+mn-ea"/>
                <a:cs typeface="+mn-cs"/>
              </a:rPr>
              <a:t>القسم الأخير من خطة العمل التوقعات المالية النموذجية (أو المتوقعة) للشركة</a:t>
            </a:r>
            <a:r>
              <a:rPr lang="ar-EG" altLang="ar-JO" sz="22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العناصر </a:t>
            </a:r>
            <a:r>
              <a:rPr lang="ar-EG" altLang="ar-JO" sz="2200" dirty="0">
                <a:solidFill>
                  <a:schemeClr val="tx1"/>
                </a:solidFill>
                <a:latin typeface="+mn-lt"/>
                <a:ea typeface="+mn-ea"/>
                <a:cs typeface="+mn-cs"/>
              </a:rPr>
              <a:t>التي يجب تضمينها في هذا القسم</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بيان </a:t>
            </a:r>
            <a:r>
              <a:rPr lang="ar-EG" altLang="ar-JO" sz="2200" dirty="0">
                <a:solidFill>
                  <a:schemeClr val="tx1"/>
                </a:solidFill>
                <a:latin typeface="+mn-lt"/>
                <a:ea typeface="+mn-ea"/>
                <a:cs typeface="+mn-cs"/>
              </a:rPr>
              <a:t>مصادر واستخدامات الأموال</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بيان </a:t>
            </a:r>
            <a:r>
              <a:rPr lang="ar-EG" altLang="ar-JO" sz="2200" dirty="0">
                <a:solidFill>
                  <a:schemeClr val="tx1"/>
                </a:solidFill>
                <a:latin typeface="+mn-lt"/>
                <a:ea typeface="+mn-ea"/>
                <a:cs typeface="+mn-cs"/>
              </a:rPr>
              <a:t>الافتراضات</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قائمة الدخل الأولية.</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الميزانيات </a:t>
            </a:r>
            <a:r>
              <a:rPr lang="ar-EG" altLang="ar-JO" sz="2200" dirty="0">
                <a:solidFill>
                  <a:schemeClr val="tx1"/>
                </a:solidFill>
                <a:latin typeface="+mn-lt"/>
                <a:ea typeface="+mn-ea"/>
                <a:cs typeface="+mn-cs"/>
              </a:rPr>
              <a:t>العمومية </a:t>
            </a:r>
            <a:r>
              <a:rPr lang="ar-EG" altLang="ar-JO" sz="2200" dirty="0" smtClean="0">
                <a:solidFill>
                  <a:schemeClr val="tx1"/>
                </a:solidFill>
                <a:latin typeface="+mn-lt"/>
                <a:ea typeface="+mn-ea"/>
                <a:cs typeface="+mn-cs"/>
              </a:rPr>
              <a:t>الأولية.</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التدفقات </a:t>
            </a:r>
            <a:r>
              <a:rPr lang="ar-EG" altLang="ar-JO" sz="2200" dirty="0">
                <a:solidFill>
                  <a:schemeClr val="tx1"/>
                </a:solidFill>
                <a:latin typeface="+mn-lt"/>
                <a:ea typeface="+mn-ea"/>
                <a:cs typeface="+mn-cs"/>
              </a:rPr>
              <a:t>النقدية </a:t>
            </a:r>
            <a:r>
              <a:rPr lang="ar-EG" altLang="ar-JO" sz="2200" dirty="0" smtClean="0">
                <a:solidFill>
                  <a:schemeClr val="tx1"/>
                </a:solidFill>
                <a:latin typeface="+mn-lt"/>
                <a:ea typeface="+mn-ea"/>
                <a:cs typeface="+mn-cs"/>
              </a:rPr>
              <a:t>الأولية.</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تحليل النسب.</a:t>
            </a:r>
            <a:endParaRPr lang="en-US" altLang="ar-JO" sz="2200" dirty="0">
              <a:solidFill>
                <a:schemeClr val="tx1"/>
              </a:solidFill>
              <a:latin typeface="+mn-lt"/>
              <a:ea typeface="+mn-ea"/>
              <a:cs typeface="+mn-cs"/>
            </a:endParaRPr>
          </a:p>
        </p:txBody>
      </p:sp>
      <p:pic>
        <p:nvPicPr>
          <p:cNvPr id="10" name="Picture 9">
            <a:extLst>
              <a:ext uri="{FF2B5EF4-FFF2-40B4-BE49-F238E27FC236}">
                <a16:creationId xmlns:a16="http://schemas.microsoft.com/office/drawing/2014/main" xmlns="" id="{17859D29-F727-EEF2-14C4-C5A3798D097A}"/>
              </a:ext>
            </a:extLst>
          </p:cNvPr>
          <p:cNvPicPr>
            <a:picLocks noChangeAspect="1"/>
          </p:cNvPicPr>
          <p:nvPr/>
        </p:nvPicPr>
        <p:blipFill rotWithShape="1">
          <a:blip r:embed="rId3"/>
          <a:srcRect l="64477"/>
          <a:stretch/>
        </p:blipFill>
        <p:spPr>
          <a:xfrm>
            <a:off x="5326387" y="4049976"/>
            <a:ext cx="2894979" cy="2558954"/>
          </a:xfrm>
          <a:prstGeom prst="rect">
            <a:avLst/>
          </a:prstGeom>
        </p:spPr>
      </p:pic>
    </p:spTree>
    <p:extLst>
      <p:ext uri="{BB962C8B-B14F-4D97-AF65-F5344CB8AC3E}">
        <p14:creationId xmlns:p14="http://schemas.microsoft.com/office/powerpoint/2010/main" val="156171463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Tips for a Good Business Plan</a:t>
            </a:r>
          </a:p>
          <a:p>
            <a:r>
              <a:rPr lang="ar-EG" sz="2800" b="1" dirty="0">
                <a:solidFill>
                  <a:srgbClr val="00B0F0"/>
                </a:solidFill>
                <a:latin typeface="Alexandria" charset="0"/>
                <a:cs typeface="Alexandria" charset="0"/>
              </a:rPr>
              <a:t>نصائح لوضع خطة عمل جيدة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8069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smtClean="0">
                <a:solidFill>
                  <a:schemeClr val="tx1"/>
                </a:solidFill>
                <a:latin typeface="+mn-lt"/>
                <a:ea typeface="+mn-ea"/>
                <a:cs typeface="+mn-cs"/>
              </a:rPr>
              <a:t>First </a:t>
            </a:r>
            <a:r>
              <a:rPr lang="en-US" altLang="ar-JO" sz="2000" dirty="0">
                <a:solidFill>
                  <a:schemeClr val="tx1"/>
                </a:solidFill>
                <a:latin typeface="+mn-lt"/>
                <a:ea typeface="+mn-ea"/>
                <a:cs typeface="+mn-cs"/>
              </a:rPr>
              <a:t>impressions count! Use an attractive cover.</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Checks for errors.</a:t>
            </a:r>
          </a:p>
          <a:p>
            <a:pPr marL="457200" indent="-342900" algn="justLow">
              <a:spcBef>
                <a:spcPct val="30000"/>
              </a:spcBef>
              <a:buFont typeface="Arial" pitchFamily="34" charset="0"/>
              <a:buChar char="•"/>
            </a:pPr>
            <a:r>
              <a:rPr lang="en-US" altLang="ar-JO" sz="2000" dirty="0" smtClean="0">
                <a:solidFill>
                  <a:schemeClr val="tx1"/>
                </a:solidFill>
                <a:latin typeface="+mn-lt"/>
                <a:ea typeface="+mn-ea"/>
                <a:cs typeface="+mn-cs"/>
              </a:rPr>
              <a:t>Make </a:t>
            </a:r>
            <a:r>
              <a:rPr lang="en-US" altLang="ar-JO" sz="2000" dirty="0">
                <a:solidFill>
                  <a:schemeClr val="tx1"/>
                </a:solidFill>
                <a:latin typeface="+mn-lt"/>
                <a:ea typeface="+mn-ea"/>
                <a:cs typeface="+mn-cs"/>
              </a:rPr>
              <a:t>it visually appealing.</a:t>
            </a:r>
          </a:p>
          <a:p>
            <a:pPr marL="457200" indent="-342900" algn="justLow">
              <a:spcBef>
                <a:spcPct val="30000"/>
              </a:spcBef>
              <a:buFont typeface="Arial" pitchFamily="34" charset="0"/>
              <a:buChar char="•"/>
            </a:pPr>
            <a:r>
              <a:rPr lang="en-US" altLang="ar-JO" sz="2000" dirty="0" smtClean="0">
                <a:solidFill>
                  <a:schemeClr val="tx1"/>
                </a:solidFill>
                <a:latin typeface="+mn-lt"/>
                <a:ea typeface="+mn-ea"/>
                <a:cs typeface="+mn-cs"/>
              </a:rPr>
              <a:t>Include </a:t>
            </a:r>
            <a:r>
              <a:rPr lang="en-US" altLang="ar-JO" sz="2000" dirty="0">
                <a:solidFill>
                  <a:schemeClr val="tx1"/>
                </a:solidFill>
                <a:latin typeface="+mn-lt"/>
                <a:ea typeface="+mn-ea"/>
                <a:cs typeface="+mn-cs"/>
              </a:rPr>
              <a:t>a table of contents with page numbers.</a:t>
            </a:r>
          </a:p>
          <a:p>
            <a:pPr marL="457200" indent="-342900" algn="justLow">
              <a:spcBef>
                <a:spcPct val="30000"/>
              </a:spcBef>
              <a:buFont typeface="Arial" pitchFamily="34" charset="0"/>
              <a:buChar char="•"/>
            </a:pPr>
            <a:r>
              <a:rPr lang="en-US" altLang="ar-JO" sz="2000" dirty="0" smtClean="0">
                <a:solidFill>
                  <a:schemeClr val="tx1"/>
                </a:solidFill>
                <a:latin typeface="+mn-lt"/>
                <a:ea typeface="+mn-ea"/>
                <a:cs typeface="+mn-cs"/>
              </a:rPr>
              <a:t>Make </a:t>
            </a:r>
            <a:r>
              <a:rPr lang="en-US" altLang="ar-JO" sz="2000" dirty="0">
                <a:solidFill>
                  <a:schemeClr val="tx1"/>
                </a:solidFill>
                <a:latin typeface="+mn-lt"/>
                <a:ea typeface="+mn-ea"/>
                <a:cs typeface="+mn-cs"/>
              </a:rPr>
              <a:t>it interesting!</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Show that it will make money.</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Use spreadsheets for realistic financial forecasts.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Include cash flow projections.</a:t>
            </a:r>
          </a:p>
          <a:p>
            <a:pPr marL="457200" indent="-342900" algn="justLow">
              <a:spcBef>
                <a:spcPct val="30000"/>
              </a:spcBef>
              <a:buFont typeface="Arial" pitchFamily="34" charset="0"/>
              <a:buChar char="•"/>
            </a:pPr>
            <a:r>
              <a:rPr lang="en-US" altLang="ar-JO" sz="2000" dirty="0" smtClean="0">
                <a:solidFill>
                  <a:schemeClr val="tx1"/>
                </a:solidFill>
                <a:latin typeface="+mn-lt"/>
                <a:ea typeface="+mn-ea"/>
                <a:cs typeface="+mn-cs"/>
              </a:rPr>
              <a:t>Keep </a:t>
            </a:r>
            <a:r>
              <a:rPr lang="en-US" altLang="ar-JO" sz="2000" dirty="0">
                <a:solidFill>
                  <a:schemeClr val="tx1"/>
                </a:solidFill>
                <a:latin typeface="+mn-lt"/>
                <a:ea typeface="+mn-ea"/>
                <a:cs typeface="+mn-cs"/>
              </a:rPr>
              <a:t>the plan "crisp."</a:t>
            </a:r>
          </a:p>
          <a:p>
            <a:pPr marL="457200" indent="-342900" algn="justLow">
              <a:spcBef>
                <a:spcPct val="30000"/>
              </a:spcBef>
              <a:buFont typeface="Arial" pitchFamily="34" charset="0"/>
              <a:buChar char="•"/>
            </a:pPr>
            <a:r>
              <a:rPr lang="en-US" altLang="ar-JO" sz="2000" dirty="0" smtClean="0">
                <a:solidFill>
                  <a:schemeClr val="tx1"/>
                </a:solidFill>
                <a:latin typeface="+mn-lt"/>
                <a:ea typeface="+mn-ea"/>
                <a:cs typeface="+mn-cs"/>
              </a:rPr>
              <a:t>Tell </a:t>
            </a:r>
            <a:r>
              <a:rPr lang="en-US" altLang="ar-JO" sz="2000" dirty="0">
                <a:solidFill>
                  <a:schemeClr val="tx1"/>
                </a:solidFill>
                <a:latin typeface="+mn-lt"/>
                <a:ea typeface="+mn-ea"/>
                <a:cs typeface="+mn-cs"/>
              </a:rPr>
              <a:t>the truth.</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الانطباعات الأولى مهمة! استخدم غلافًا جذابًا</a:t>
            </a:r>
            <a:r>
              <a:rPr lang="ar-EG" altLang="ar-JO" sz="22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تحقق </a:t>
            </a:r>
            <a:r>
              <a:rPr lang="ar-EG" altLang="ar-JO" sz="2200" dirty="0">
                <a:solidFill>
                  <a:schemeClr val="tx1"/>
                </a:solidFill>
                <a:latin typeface="+mn-lt"/>
                <a:ea typeface="+mn-ea"/>
                <a:cs typeface="+mn-cs"/>
              </a:rPr>
              <a:t>من </a:t>
            </a:r>
            <a:r>
              <a:rPr lang="ar-EG" altLang="ar-JO" sz="2200" dirty="0" smtClean="0">
                <a:solidFill>
                  <a:schemeClr val="tx1"/>
                </a:solidFill>
                <a:latin typeface="+mn-lt"/>
                <a:ea typeface="+mn-ea"/>
                <a:cs typeface="+mn-cs"/>
              </a:rPr>
              <a:t>الأخطاء.</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اجعله </a:t>
            </a:r>
            <a:r>
              <a:rPr lang="ar-EG" altLang="ar-JO" sz="2200" dirty="0">
                <a:solidFill>
                  <a:schemeClr val="tx1"/>
                </a:solidFill>
                <a:latin typeface="+mn-lt"/>
                <a:ea typeface="+mn-ea"/>
                <a:cs typeface="+mn-cs"/>
              </a:rPr>
              <a:t>جذابًا </a:t>
            </a:r>
            <a:r>
              <a:rPr lang="ar-EG" altLang="ar-JO" sz="2200" dirty="0" smtClean="0">
                <a:solidFill>
                  <a:schemeClr val="tx1"/>
                </a:solidFill>
                <a:latin typeface="+mn-lt"/>
                <a:ea typeface="+mn-ea"/>
                <a:cs typeface="+mn-cs"/>
              </a:rPr>
              <a:t>بصريًا.</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أضف </a:t>
            </a:r>
            <a:r>
              <a:rPr lang="ar-EG" altLang="ar-JO" sz="2200" dirty="0">
                <a:solidFill>
                  <a:schemeClr val="tx1"/>
                </a:solidFill>
                <a:latin typeface="+mn-lt"/>
                <a:ea typeface="+mn-ea"/>
                <a:cs typeface="+mn-cs"/>
              </a:rPr>
              <a:t>جدول محتويات مع أرقام </a:t>
            </a:r>
            <a:r>
              <a:rPr lang="ar-EG" altLang="ar-JO" sz="2200" dirty="0" smtClean="0">
                <a:solidFill>
                  <a:schemeClr val="tx1"/>
                </a:solidFill>
                <a:latin typeface="+mn-lt"/>
                <a:ea typeface="+mn-ea"/>
                <a:cs typeface="+mn-cs"/>
              </a:rPr>
              <a:t>الصفحات.</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اجعله </a:t>
            </a:r>
            <a:r>
              <a:rPr lang="ar-EG" altLang="ar-JO" sz="2200" dirty="0">
                <a:solidFill>
                  <a:schemeClr val="tx1"/>
                </a:solidFill>
                <a:latin typeface="+mn-lt"/>
                <a:ea typeface="+mn-ea"/>
                <a:cs typeface="+mn-cs"/>
              </a:rPr>
              <a:t>مثيرًا </a:t>
            </a:r>
            <a:r>
              <a:rPr lang="ar-EG" altLang="ar-JO" sz="2200" dirty="0" smtClean="0">
                <a:solidFill>
                  <a:schemeClr val="tx1"/>
                </a:solidFill>
                <a:latin typeface="+mn-lt"/>
                <a:ea typeface="+mn-ea"/>
                <a:cs typeface="+mn-cs"/>
              </a:rPr>
              <a:t>للاهتمام!</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وضح أنه </a:t>
            </a:r>
            <a:r>
              <a:rPr lang="ar-EG" altLang="ar-JO" sz="2200" dirty="0">
                <a:solidFill>
                  <a:schemeClr val="tx1"/>
                </a:solidFill>
                <a:latin typeface="+mn-lt"/>
                <a:ea typeface="+mn-ea"/>
                <a:cs typeface="+mn-cs"/>
              </a:rPr>
              <a:t>سيحقق أرباحًا</a:t>
            </a:r>
            <a:r>
              <a:rPr lang="ar-EG" altLang="ar-JO" sz="22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استخدم </a:t>
            </a:r>
            <a:r>
              <a:rPr lang="ar-EG" altLang="ar-JO" sz="2200" dirty="0">
                <a:solidFill>
                  <a:schemeClr val="tx1"/>
                </a:solidFill>
                <a:latin typeface="+mn-lt"/>
                <a:ea typeface="+mn-ea"/>
                <a:cs typeface="+mn-cs"/>
              </a:rPr>
              <a:t>جداول البيانات للتنبؤات المالية الواقعية</a:t>
            </a:r>
            <a:r>
              <a:rPr lang="ar-EG" altLang="ar-JO" sz="22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أضف </a:t>
            </a:r>
            <a:r>
              <a:rPr lang="ar-EG" altLang="ar-JO" sz="2200" dirty="0">
                <a:solidFill>
                  <a:schemeClr val="tx1"/>
                </a:solidFill>
                <a:latin typeface="+mn-lt"/>
                <a:ea typeface="+mn-ea"/>
                <a:cs typeface="+mn-cs"/>
              </a:rPr>
              <a:t>توقعات التدفق النقدي</a:t>
            </a:r>
            <a:r>
              <a:rPr lang="ar-EG" altLang="ar-JO" sz="22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اجعل </a:t>
            </a:r>
            <a:r>
              <a:rPr lang="ar-EG" altLang="ar-JO" sz="2200" dirty="0">
                <a:solidFill>
                  <a:schemeClr val="tx1"/>
                </a:solidFill>
                <a:latin typeface="+mn-lt"/>
                <a:ea typeface="+mn-ea"/>
                <a:cs typeface="+mn-cs"/>
              </a:rPr>
              <a:t>الخطة "واضحة</a:t>
            </a:r>
            <a:r>
              <a:rPr lang="ar-EG" altLang="ar-JO" sz="22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قل </a:t>
            </a:r>
            <a:r>
              <a:rPr lang="ar-EG" altLang="ar-JO" sz="2200" dirty="0">
                <a:solidFill>
                  <a:schemeClr val="tx1"/>
                </a:solidFill>
                <a:latin typeface="+mn-lt"/>
                <a:ea typeface="+mn-ea"/>
                <a:cs typeface="+mn-cs"/>
              </a:rPr>
              <a:t>الحقيقة.</a:t>
            </a:r>
            <a:endParaRPr lang="en-US" altLang="ar-JO" sz="2200" dirty="0">
              <a:solidFill>
                <a:schemeClr val="tx1"/>
              </a:solidFill>
              <a:latin typeface="+mn-lt"/>
              <a:ea typeface="+mn-ea"/>
              <a:cs typeface="+mn-cs"/>
            </a:endParaRPr>
          </a:p>
        </p:txBody>
      </p:sp>
      <p:pic>
        <p:nvPicPr>
          <p:cNvPr id="10" name="Picture 9">
            <a:extLst>
              <a:ext uri="{FF2B5EF4-FFF2-40B4-BE49-F238E27FC236}">
                <a16:creationId xmlns:a16="http://schemas.microsoft.com/office/drawing/2014/main" xmlns="" id="{D2426159-BC25-9792-0AEE-5A59FAB6D9E5}"/>
              </a:ext>
            </a:extLst>
          </p:cNvPr>
          <p:cNvPicPr>
            <a:picLocks noChangeAspect="1"/>
          </p:cNvPicPr>
          <p:nvPr/>
        </p:nvPicPr>
        <p:blipFill rotWithShape="1">
          <a:blip r:embed="rId3"/>
          <a:srcRect l="47575" t="22687" r="4851" b="20597"/>
          <a:stretch/>
        </p:blipFill>
        <p:spPr>
          <a:xfrm>
            <a:off x="4380925" y="4626589"/>
            <a:ext cx="3239323" cy="1915043"/>
          </a:xfrm>
          <a:prstGeom prst="rect">
            <a:avLst/>
          </a:prstGeom>
        </p:spPr>
      </p:pic>
    </p:spTree>
    <p:extLst>
      <p:ext uri="{BB962C8B-B14F-4D97-AF65-F5344CB8AC3E}">
        <p14:creationId xmlns:p14="http://schemas.microsoft.com/office/powerpoint/2010/main" val="94627985"/>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What Lenders and Investors look for in a Business Plan</a:t>
            </a:r>
          </a:p>
          <a:p>
            <a:r>
              <a:rPr lang="ar-EG" sz="2200" b="1" dirty="0">
                <a:solidFill>
                  <a:srgbClr val="00B0F0"/>
                </a:solidFill>
                <a:latin typeface="Alexandria" charset="0"/>
                <a:cs typeface="Alexandria" charset="0"/>
              </a:rPr>
              <a:t>ما </a:t>
            </a:r>
            <a:r>
              <a:rPr lang="ar-EG" sz="2200" b="1" dirty="0" smtClean="0">
                <a:solidFill>
                  <a:srgbClr val="00B0F0"/>
                </a:solidFill>
                <a:latin typeface="Alexandria" charset="0"/>
                <a:cs typeface="Alexandria" charset="0"/>
              </a:rPr>
              <a:t>الذي يبحث </a:t>
            </a:r>
            <a:r>
              <a:rPr lang="ar-EG" sz="2200" b="1" dirty="0">
                <a:solidFill>
                  <a:srgbClr val="00B0F0"/>
                </a:solidFill>
                <a:latin typeface="Alexandria" charset="0"/>
                <a:cs typeface="Alexandria" charset="0"/>
              </a:rPr>
              <a:t>عنه المقرضون والمستثمرون في خطة </a:t>
            </a:r>
            <a:r>
              <a:rPr lang="ar-EG" sz="2200" b="1" dirty="0" smtClean="0">
                <a:solidFill>
                  <a:srgbClr val="00B0F0"/>
                </a:solidFill>
                <a:latin typeface="Alexandria" charset="0"/>
                <a:cs typeface="Alexandria" charset="0"/>
              </a:rPr>
              <a:t>العمل؟</a:t>
            </a:r>
            <a:endParaRPr lang="ar-EG" sz="22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8069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lnSpc>
                <a:spcPct val="200000"/>
              </a:lnSpc>
              <a:spcBef>
                <a:spcPct val="30000"/>
              </a:spcBef>
              <a:buFont typeface="Arial" pitchFamily="34" charset="0"/>
              <a:buChar char="•"/>
            </a:pPr>
            <a:r>
              <a:rPr lang="en-US" altLang="ar-JO" sz="2000" dirty="0">
                <a:solidFill>
                  <a:schemeClr val="tx1"/>
                </a:solidFill>
                <a:latin typeface="+mn-lt"/>
                <a:ea typeface="+mn-ea"/>
                <a:cs typeface="+mn-cs"/>
              </a:rPr>
              <a:t>The "5 Cs" of </a:t>
            </a:r>
            <a:r>
              <a:rPr lang="en-US" altLang="ar-JO" sz="2000" dirty="0" smtClean="0">
                <a:solidFill>
                  <a:schemeClr val="tx1"/>
                </a:solidFill>
                <a:latin typeface="+mn-lt"/>
                <a:ea typeface="+mn-ea"/>
                <a:cs typeface="+mn-cs"/>
              </a:rPr>
              <a:t>Credit  </a:t>
            </a:r>
            <a:r>
              <a:rPr lang="ar-EG" altLang="ar-JO" sz="2000" dirty="0" smtClean="0">
                <a:solidFill>
                  <a:schemeClr val="tx1"/>
                </a:solidFill>
                <a:latin typeface="+mn-lt"/>
                <a:ea typeface="+mn-ea"/>
                <a:cs typeface="+mn-cs"/>
              </a:rPr>
              <a:t>عناصر الائتمان الخمسة </a:t>
            </a:r>
            <a:r>
              <a:rPr lang="en-US" altLang="ar-JO" sz="2000" dirty="0" smtClean="0">
                <a:solidFill>
                  <a:schemeClr val="tx1"/>
                </a:solidFill>
                <a:latin typeface="+mn-lt"/>
                <a:ea typeface="+mn-ea"/>
                <a:cs typeface="+mn-cs"/>
              </a:rPr>
              <a:t>  </a:t>
            </a:r>
            <a:endParaRPr lang="en-US" altLang="ar-JO" sz="2000" dirty="0">
              <a:solidFill>
                <a:schemeClr val="tx1"/>
              </a:solidFill>
              <a:latin typeface="+mn-lt"/>
              <a:ea typeface="+mn-ea"/>
              <a:cs typeface="+mn-cs"/>
            </a:endParaRPr>
          </a:p>
          <a:p>
            <a:pPr marL="571500" lvl="1" algn="justLow">
              <a:lnSpc>
                <a:spcPct val="200000"/>
              </a:lnSpc>
              <a:spcBef>
                <a:spcPct val="30000"/>
              </a:spcBef>
            </a:pPr>
            <a:r>
              <a:rPr lang="en-US" altLang="ar-JO" sz="2000" dirty="0" smtClean="0">
                <a:solidFill>
                  <a:schemeClr val="tx1"/>
                </a:solidFill>
                <a:latin typeface="+mn-lt"/>
                <a:ea typeface="+mn-ea"/>
                <a:cs typeface="+mn-cs"/>
              </a:rPr>
              <a:t>1</a:t>
            </a:r>
            <a:r>
              <a:rPr lang="en-US" altLang="ar-JO" sz="2000" dirty="0">
                <a:solidFill>
                  <a:schemeClr val="tx1"/>
                </a:solidFill>
                <a:latin typeface="+mn-lt"/>
                <a:ea typeface="+mn-ea"/>
                <a:cs typeface="+mn-cs"/>
              </a:rPr>
              <a:t>. </a:t>
            </a:r>
            <a:r>
              <a:rPr lang="en-US" altLang="ar-JO" sz="2000" dirty="0" smtClean="0">
                <a:solidFill>
                  <a:schemeClr val="tx1"/>
                </a:solidFill>
                <a:latin typeface="+mn-lt"/>
                <a:ea typeface="+mn-ea"/>
                <a:cs typeface="+mn-cs"/>
              </a:rPr>
              <a:t>Capital  </a:t>
            </a:r>
            <a:r>
              <a:rPr lang="ar-EG" altLang="ar-JO" sz="2000" dirty="0" smtClean="0">
                <a:solidFill>
                  <a:schemeClr val="tx1"/>
                </a:solidFill>
                <a:latin typeface="+mn-lt"/>
                <a:ea typeface="+mn-ea"/>
                <a:cs typeface="+mn-cs"/>
              </a:rPr>
              <a:t>رأس المال     </a:t>
            </a:r>
            <a:endParaRPr lang="en-US" altLang="ar-JO" sz="2000" dirty="0">
              <a:solidFill>
                <a:schemeClr val="tx1"/>
              </a:solidFill>
              <a:latin typeface="+mn-lt"/>
              <a:ea typeface="+mn-ea"/>
              <a:cs typeface="+mn-cs"/>
            </a:endParaRPr>
          </a:p>
          <a:p>
            <a:pPr marL="571500" lvl="1" algn="justLow">
              <a:lnSpc>
                <a:spcPct val="200000"/>
              </a:lnSpc>
              <a:spcBef>
                <a:spcPct val="30000"/>
              </a:spcBef>
            </a:pPr>
            <a:r>
              <a:rPr lang="en-US" altLang="ar-JO" sz="2000" dirty="0" smtClean="0">
                <a:solidFill>
                  <a:schemeClr val="tx1"/>
                </a:solidFill>
                <a:latin typeface="+mn-lt"/>
                <a:ea typeface="+mn-ea"/>
                <a:cs typeface="+mn-cs"/>
              </a:rPr>
              <a:t>2</a:t>
            </a:r>
            <a:r>
              <a:rPr lang="en-US" altLang="ar-JO" sz="2000" dirty="0">
                <a:solidFill>
                  <a:schemeClr val="tx1"/>
                </a:solidFill>
                <a:latin typeface="+mn-lt"/>
                <a:ea typeface="+mn-ea"/>
                <a:cs typeface="+mn-cs"/>
              </a:rPr>
              <a:t>. </a:t>
            </a:r>
            <a:r>
              <a:rPr lang="en-US" altLang="ar-JO" sz="2000" dirty="0" smtClean="0">
                <a:solidFill>
                  <a:schemeClr val="tx1"/>
                </a:solidFill>
                <a:latin typeface="+mn-lt"/>
                <a:ea typeface="+mn-ea"/>
                <a:cs typeface="+mn-cs"/>
              </a:rPr>
              <a:t>Capacity     </a:t>
            </a:r>
            <a:r>
              <a:rPr lang="ar-EG" altLang="ar-JO" sz="2000" dirty="0" smtClean="0">
                <a:solidFill>
                  <a:schemeClr val="tx1"/>
                </a:solidFill>
                <a:latin typeface="+mn-lt"/>
                <a:ea typeface="+mn-ea"/>
                <a:cs typeface="+mn-cs"/>
              </a:rPr>
              <a:t>القدرة</a:t>
            </a:r>
            <a:endParaRPr lang="en-US" altLang="ar-JO" sz="2000" dirty="0">
              <a:solidFill>
                <a:schemeClr val="tx1"/>
              </a:solidFill>
              <a:latin typeface="+mn-lt"/>
              <a:ea typeface="+mn-ea"/>
              <a:cs typeface="+mn-cs"/>
            </a:endParaRPr>
          </a:p>
          <a:p>
            <a:pPr marL="571500" lvl="1" algn="justLow">
              <a:lnSpc>
                <a:spcPct val="200000"/>
              </a:lnSpc>
              <a:spcBef>
                <a:spcPct val="30000"/>
              </a:spcBef>
            </a:pPr>
            <a:r>
              <a:rPr lang="en-US" altLang="ar-JO" sz="2000" dirty="0" smtClean="0">
                <a:solidFill>
                  <a:schemeClr val="tx1"/>
                </a:solidFill>
                <a:latin typeface="+mn-lt"/>
                <a:ea typeface="+mn-ea"/>
                <a:cs typeface="+mn-cs"/>
              </a:rPr>
              <a:t>3</a:t>
            </a:r>
            <a:r>
              <a:rPr lang="en-US" altLang="ar-JO" sz="2000" dirty="0">
                <a:solidFill>
                  <a:schemeClr val="tx1"/>
                </a:solidFill>
                <a:latin typeface="+mn-lt"/>
                <a:ea typeface="+mn-ea"/>
                <a:cs typeface="+mn-cs"/>
              </a:rPr>
              <a:t>. </a:t>
            </a:r>
            <a:r>
              <a:rPr lang="en-US" altLang="ar-JO" sz="2000" dirty="0" smtClean="0">
                <a:solidFill>
                  <a:schemeClr val="tx1"/>
                </a:solidFill>
                <a:latin typeface="+mn-lt"/>
                <a:ea typeface="+mn-ea"/>
                <a:cs typeface="+mn-cs"/>
              </a:rPr>
              <a:t>Collateral      </a:t>
            </a:r>
            <a:r>
              <a:rPr lang="ar-EG" altLang="ar-JO" sz="2000" dirty="0" smtClean="0">
                <a:solidFill>
                  <a:schemeClr val="tx1"/>
                </a:solidFill>
                <a:latin typeface="+mn-lt"/>
                <a:ea typeface="+mn-ea"/>
                <a:cs typeface="+mn-cs"/>
              </a:rPr>
              <a:t>الضمانات	</a:t>
            </a:r>
            <a:endParaRPr lang="en-US" altLang="ar-JO" sz="2000" dirty="0">
              <a:solidFill>
                <a:schemeClr val="tx1"/>
              </a:solidFill>
              <a:latin typeface="+mn-lt"/>
              <a:ea typeface="+mn-ea"/>
              <a:cs typeface="+mn-cs"/>
            </a:endParaRPr>
          </a:p>
          <a:p>
            <a:pPr marL="571500" lvl="1" algn="justLow">
              <a:lnSpc>
                <a:spcPct val="200000"/>
              </a:lnSpc>
              <a:spcBef>
                <a:spcPct val="30000"/>
              </a:spcBef>
            </a:pPr>
            <a:r>
              <a:rPr lang="en-US" altLang="ar-JO" sz="2000" dirty="0" smtClean="0">
                <a:solidFill>
                  <a:schemeClr val="tx1"/>
                </a:solidFill>
                <a:latin typeface="+mn-lt"/>
                <a:ea typeface="+mn-ea"/>
                <a:cs typeface="+mn-cs"/>
              </a:rPr>
              <a:t>4</a:t>
            </a:r>
            <a:r>
              <a:rPr lang="en-US" altLang="ar-JO" sz="2000" dirty="0">
                <a:solidFill>
                  <a:schemeClr val="tx1"/>
                </a:solidFill>
                <a:latin typeface="+mn-lt"/>
                <a:ea typeface="+mn-ea"/>
                <a:cs typeface="+mn-cs"/>
              </a:rPr>
              <a:t>. </a:t>
            </a:r>
            <a:r>
              <a:rPr lang="en-US" altLang="ar-JO" sz="2000" dirty="0" smtClean="0">
                <a:solidFill>
                  <a:schemeClr val="tx1"/>
                </a:solidFill>
                <a:latin typeface="+mn-lt"/>
                <a:ea typeface="+mn-ea"/>
                <a:cs typeface="+mn-cs"/>
              </a:rPr>
              <a:t>Character       </a:t>
            </a:r>
            <a:r>
              <a:rPr lang="ar-EG" altLang="ar-JO" sz="2000" dirty="0" smtClean="0">
                <a:solidFill>
                  <a:schemeClr val="tx1"/>
                </a:solidFill>
                <a:latin typeface="+mn-lt"/>
                <a:ea typeface="+mn-ea"/>
                <a:cs typeface="+mn-cs"/>
              </a:rPr>
              <a:t>الشخصية</a:t>
            </a:r>
            <a:endParaRPr lang="en-US" altLang="ar-JO" sz="2000" dirty="0">
              <a:solidFill>
                <a:schemeClr val="tx1"/>
              </a:solidFill>
              <a:latin typeface="+mn-lt"/>
              <a:ea typeface="+mn-ea"/>
              <a:cs typeface="+mn-cs"/>
            </a:endParaRPr>
          </a:p>
          <a:p>
            <a:pPr marL="571500" lvl="1" algn="justLow">
              <a:lnSpc>
                <a:spcPct val="200000"/>
              </a:lnSpc>
              <a:spcBef>
                <a:spcPct val="30000"/>
              </a:spcBef>
            </a:pPr>
            <a:r>
              <a:rPr lang="en-US" altLang="ar-JO" sz="2000" dirty="0" smtClean="0">
                <a:solidFill>
                  <a:schemeClr val="tx1"/>
                </a:solidFill>
                <a:latin typeface="+mn-lt"/>
                <a:ea typeface="+mn-ea"/>
                <a:cs typeface="+mn-cs"/>
              </a:rPr>
              <a:t>5</a:t>
            </a:r>
            <a:r>
              <a:rPr lang="en-US" altLang="ar-JO" sz="2000" dirty="0">
                <a:solidFill>
                  <a:schemeClr val="tx1"/>
                </a:solidFill>
                <a:latin typeface="+mn-lt"/>
                <a:ea typeface="+mn-ea"/>
                <a:cs typeface="+mn-cs"/>
              </a:rPr>
              <a:t>. </a:t>
            </a:r>
            <a:r>
              <a:rPr lang="en-US" altLang="ar-JO" sz="2000" dirty="0" smtClean="0">
                <a:solidFill>
                  <a:schemeClr val="tx1"/>
                </a:solidFill>
                <a:latin typeface="+mn-lt"/>
                <a:ea typeface="+mn-ea"/>
                <a:cs typeface="+mn-cs"/>
              </a:rPr>
              <a:t>Conditions     </a:t>
            </a:r>
            <a:r>
              <a:rPr lang="ar-EG" altLang="ar-JO" sz="2000" dirty="0" smtClean="0">
                <a:solidFill>
                  <a:schemeClr val="tx1"/>
                </a:solidFill>
                <a:latin typeface="+mn-lt"/>
                <a:ea typeface="+mn-ea"/>
                <a:cs typeface="+mn-cs"/>
              </a:rPr>
              <a:t>الشروط</a:t>
            </a:r>
            <a:endParaRPr lang="en-US" altLang="ar-JO" sz="2000" dirty="0">
              <a:solidFill>
                <a:schemeClr val="tx1"/>
              </a:solidFill>
              <a:latin typeface="+mn-lt"/>
              <a:ea typeface="+mn-ea"/>
              <a:cs typeface="+mn-cs"/>
            </a:endParaRPr>
          </a:p>
        </p:txBody>
      </p:sp>
      <p:pic>
        <p:nvPicPr>
          <p:cNvPr id="11" name="Picture 10">
            <a:extLst>
              <a:ext uri="{FF2B5EF4-FFF2-40B4-BE49-F238E27FC236}">
                <a16:creationId xmlns:a16="http://schemas.microsoft.com/office/drawing/2014/main" xmlns="" id="{D873E5F7-0BAE-A3A4-94D1-26CE127C0891}"/>
              </a:ext>
            </a:extLst>
          </p:cNvPr>
          <p:cNvPicPr>
            <a:picLocks noChangeAspect="1"/>
          </p:cNvPicPr>
          <p:nvPr/>
        </p:nvPicPr>
        <p:blipFill rotWithShape="1">
          <a:blip r:embed="rId3"/>
          <a:srcRect l="41527" t="20824" r="7788" b="15299"/>
          <a:stretch/>
        </p:blipFill>
        <p:spPr>
          <a:xfrm>
            <a:off x="5435571" y="1555841"/>
            <a:ext cx="6451636" cy="5036027"/>
          </a:xfrm>
          <a:prstGeom prst="rect">
            <a:avLst/>
          </a:prstGeom>
        </p:spPr>
      </p:pic>
      <p:sp>
        <p:nvSpPr>
          <p:cNvPr id="2" name="Rectangle 1"/>
          <p:cNvSpPr/>
          <p:nvPr/>
        </p:nvSpPr>
        <p:spPr>
          <a:xfrm>
            <a:off x="5704766" y="2207099"/>
            <a:ext cx="1563108" cy="646331"/>
          </a:xfrm>
          <a:prstGeom prst="rect">
            <a:avLst/>
          </a:prstGeom>
        </p:spPr>
        <p:txBody>
          <a:bodyPr wrap="square">
            <a:spAutoFit/>
          </a:bodyPr>
          <a:lstStyle/>
          <a:p>
            <a:pPr algn="justLow" rtl="1"/>
            <a:r>
              <a:rPr lang="ar-EG" sz="1200" dirty="0"/>
              <a:t>قدرتك المالية على سداد المقرض (مقارنة دخلك بالنفقات)</a:t>
            </a:r>
          </a:p>
        </p:txBody>
      </p:sp>
      <p:sp>
        <p:nvSpPr>
          <p:cNvPr id="3" name="Rectangle 2"/>
          <p:cNvSpPr/>
          <p:nvPr/>
        </p:nvSpPr>
        <p:spPr>
          <a:xfrm>
            <a:off x="9321420" y="2546138"/>
            <a:ext cx="2160097" cy="523220"/>
          </a:xfrm>
          <a:prstGeom prst="rect">
            <a:avLst/>
          </a:prstGeom>
        </p:spPr>
        <p:txBody>
          <a:bodyPr wrap="square">
            <a:spAutoFit/>
          </a:bodyPr>
          <a:lstStyle/>
          <a:p>
            <a:pPr algn="r" rtl="1"/>
            <a:r>
              <a:rPr lang="ar-EG" sz="1400" dirty="0"/>
              <a:t>أموالك الخاصة التي تستثمرها في عملك. غالبًا ما تكون دفعة </a:t>
            </a:r>
            <a:r>
              <a:rPr lang="ar-EG" sz="1400" dirty="0" smtClean="0"/>
              <a:t>أولى</a:t>
            </a:r>
            <a:endParaRPr lang="ar-EG" sz="1400" dirty="0"/>
          </a:p>
        </p:txBody>
      </p:sp>
      <p:sp>
        <p:nvSpPr>
          <p:cNvPr id="4" name="Rectangle 3"/>
          <p:cNvSpPr/>
          <p:nvPr/>
        </p:nvSpPr>
        <p:spPr>
          <a:xfrm>
            <a:off x="10647124" y="5659994"/>
            <a:ext cx="1308325" cy="523220"/>
          </a:xfrm>
          <a:prstGeom prst="rect">
            <a:avLst/>
          </a:prstGeom>
        </p:spPr>
        <p:txBody>
          <a:bodyPr wrap="square">
            <a:spAutoFit/>
          </a:bodyPr>
          <a:lstStyle/>
          <a:p>
            <a:pPr algn="r" rtl="1"/>
            <a:r>
              <a:rPr lang="ar-EG" sz="1400" dirty="0"/>
              <a:t>تحليل السوق لاتجاهات </a:t>
            </a:r>
            <a:r>
              <a:rPr lang="ar-EG" sz="1400" dirty="0" smtClean="0"/>
              <a:t>صناعتك</a:t>
            </a:r>
            <a:endParaRPr lang="ar-EG" sz="1400" dirty="0"/>
          </a:p>
        </p:txBody>
      </p:sp>
      <p:sp>
        <p:nvSpPr>
          <p:cNvPr id="5" name="Rectangle 4"/>
          <p:cNvSpPr/>
          <p:nvPr/>
        </p:nvSpPr>
        <p:spPr>
          <a:xfrm>
            <a:off x="10310177" y="4357064"/>
            <a:ext cx="1189749" cy="307777"/>
          </a:xfrm>
          <a:prstGeom prst="rect">
            <a:avLst/>
          </a:prstGeom>
        </p:spPr>
        <p:txBody>
          <a:bodyPr wrap="none">
            <a:spAutoFit/>
          </a:bodyPr>
          <a:lstStyle/>
          <a:p>
            <a:r>
              <a:rPr lang="ar-EG" sz="1400" dirty="0"/>
              <a:t>أصل تتعهد بدعمه</a:t>
            </a:r>
          </a:p>
        </p:txBody>
      </p:sp>
      <p:sp>
        <p:nvSpPr>
          <p:cNvPr id="6" name="Rectangle 5"/>
          <p:cNvSpPr/>
          <p:nvPr/>
        </p:nvSpPr>
        <p:spPr>
          <a:xfrm>
            <a:off x="5117910" y="4104158"/>
            <a:ext cx="2090771" cy="738664"/>
          </a:xfrm>
          <a:prstGeom prst="rect">
            <a:avLst/>
          </a:prstGeom>
        </p:spPr>
        <p:txBody>
          <a:bodyPr wrap="square">
            <a:spAutoFit/>
          </a:bodyPr>
          <a:lstStyle/>
          <a:p>
            <a:pPr algn="justLow" rtl="1"/>
            <a:r>
              <a:rPr lang="ar-EG" sz="1400" dirty="0"/>
              <a:t>سلوك الائتمان بناءً على مؤشرات مثل تقرير الائتمان </a:t>
            </a:r>
            <a:r>
              <a:rPr lang="ar-EG" sz="1400" dirty="0" smtClean="0"/>
              <a:t>والتصنيف الائتماني وسجل </a:t>
            </a:r>
            <a:r>
              <a:rPr lang="ar-EG" sz="1400" dirty="0"/>
              <a:t>الدفع</a:t>
            </a:r>
          </a:p>
        </p:txBody>
      </p:sp>
    </p:spTree>
    <p:extLst>
      <p:ext uri="{BB962C8B-B14F-4D97-AF65-F5344CB8AC3E}">
        <p14:creationId xmlns:p14="http://schemas.microsoft.com/office/powerpoint/2010/main" val="2792672435"/>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Pitch: Presenting the Plan</a:t>
            </a:r>
          </a:p>
          <a:p>
            <a:r>
              <a:rPr lang="ar-EG" sz="2800" b="1" dirty="0">
                <a:solidFill>
                  <a:srgbClr val="00B0F0"/>
                </a:solidFill>
                <a:latin typeface="Alexandria" charset="0"/>
                <a:cs typeface="Alexandria" charset="0"/>
              </a:rPr>
              <a:t>العرض التقديمي: </a:t>
            </a:r>
            <a:r>
              <a:rPr lang="ar-EG" sz="2800" b="1" dirty="0" smtClean="0">
                <a:solidFill>
                  <a:srgbClr val="00B0F0"/>
                </a:solidFill>
                <a:latin typeface="Alexandria" charset="0"/>
                <a:cs typeface="Alexandria" charset="0"/>
              </a:rPr>
              <a:t>تقديم الخطة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14898"/>
            <a:ext cx="427660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The time allotted for presenting is usually less than 20 minutes, so it's important to rehearse and be prepared.</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A basic presentation should cover:</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Your company and its products and services.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The problem to be solved.</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A description of your solution to the problem.</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Your company's business model.</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Your company's competitive </a:t>
            </a:r>
            <a:r>
              <a:rPr lang="en-US" altLang="ar-JO" sz="2000" dirty="0" smtClean="0">
                <a:solidFill>
                  <a:schemeClr val="tx1"/>
                </a:solidFill>
                <a:latin typeface="+mn-lt"/>
                <a:ea typeface="+mn-ea"/>
                <a:cs typeface="+mn-cs"/>
              </a:rPr>
              <a:t>advantage.</a:t>
            </a:r>
            <a:endParaRPr lang="en-US" altLang="ar-JO" sz="2000" dirty="0">
              <a:solidFill>
                <a:schemeClr val="tx1"/>
              </a:solidFill>
              <a:latin typeface="+mn-lt"/>
              <a:ea typeface="+mn-ea"/>
              <a:cs typeface="+mn-cs"/>
            </a:endParaRP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4763068" y="1517076"/>
            <a:ext cx="38486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عادةً ما يكون الوقت المخصص للعرض التقديمي أقل من 20 دقيقة، لذا من المهم التدرب والاستعداد</a:t>
            </a:r>
            <a:r>
              <a:rPr lang="ar-EG" altLang="ar-JO" sz="22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يجب </a:t>
            </a:r>
            <a:r>
              <a:rPr lang="ar-EG" altLang="ar-JO" sz="2200" dirty="0">
                <a:solidFill>
                  <a:schemeClr val="tx1"/>
                </a:solidFill>
                <a:latin typeface="+mn-lt"/>
                <a:ea typeface="+mn-ea"/>
                <a:cs typeface="+mn-cs"/>
              </a:rPr>
              <a:t>أن يغطي العرض التقديمي الأساسي ما يلي</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شركتك </a:t>
            </a:r>
            <a:r>
              <a:rPr lang="ar-EG" altLang="ar-JO" sz="2200" dirty="0">
                <a:solidFill>
                  <a:schemeClr val="tx1"/>
                </a:solidFill>
                <a:latin typeface="+mn-lt"/>
                <a:ea typeface="+mn-ea"/>
                <a:cs typeface="+mn-cs"/>
              </a:rPr>
              <a:t>ومنتجاتها وخدماتها</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المشكلة </a:t>
            </a:r>
            <a:r>
              <a:rPr lang="ar-EG" altLang="ar-JO" sz="2200" dirty="0">
                <a:solidFill>
                  <a:schemeClr val="tx1"/>
                </a:solidFill>
                <a:latin typeface="+mn-lt"/>
                <a:ea typeface="+mn-ea"/>
                <a:cs typeface="+mn-cs"/>
              </a:rPr>
              <a:t>التي يتعين حلها</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وصف </a:t>
            </a:r>
            <a:r>
              <a:rPr lang="ar-EG" altLang="ar-JO" sz="2200" dirty="0">
                <a:solidFill>
                  <a:schemeClr val="tx1"/>
                </a:solidFill>
                <a:latin typeface="+mn-lt"/>
                <a:ea typeface="+mn-ea"/>
                <a:cs typeface="+mn-cs"/>
              </a:rPr>
              <a:t>الحل الذي تقدمه للمشكلة</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نموذج </a:t>
            </a:r>
            <a:r>
              <a:rPr lang="ar-EG" altLang="ar-JO" sz="2200" dirty="0">
                <a:solidFill>
                  <a:schemeClr val="tx1"/>
                </a:solidFill>
                <a:latin typeface="+mn-lt"/>
                <a:ea typeface="+mn-ea"/>
                <a:cs typeface="+mn-cs"/>
              </a:rPr>
              <a:t>عمل شركتك</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الميزة </a:t>
            </a:r>
            <a:r>
              <a:rPr lang="ar-EG" altLang="ar-JO" sz="2200" dirty="0">
                <a:solidFill>
                  <a:schemeClr val="tx1"/>
                </a:solidFill>
                <a:latin typeface="+mn-lt"/>
                <a:ea typeface="+mn-ea"/>
                <a:cs typeface="+mn-cs"/>
              </a:rPr>
              <a:t>التنافسية </a:t>
            </a:r>
            <a:r>
              <a:rPr lang="ar-EG" altLang="ar-JO" sz="2200" dirty="0" smtClean="0">
                <a:solidFill>
                  <a:schemeClr val="tx1"/>
                </a:solidFill>
                <a:latin typeface="+mn-lt"/>
                <a:ea typeface="+mn-ea"/>
                <a:cs typeface="+mn-cs"/>
              </a:rPr>
              <a:t>لشركتك.</a:t>
            </a:r>
            <a:endParaRPr lang="en-US" altLang="ar-JO" sz="2200" dirty="0">
              <a:solidFill>
                <a:schemeClr val="tx1"/>
              </a:solidFill>
              <a:latin typeface="+mn-lt"/>
              <a:ea typeface="+mn-ea"/>
              <a:cs typeface="+mn-cs"/>
            </a:endParaRPr>
          </a:p>
        </p:txBody>
      </p:sp>
      <p:pic>
        <p:nvPicPr>
          <p:cNvPr id="11" name="Picture 10">
            <a:extLst>
              <a:ext uri="{FF2B5EF4-FFF2-40B4-BE49-F238E27FC236}">
                <a16:creationId xmlns:a16="http://schemas.microsoft.com/office/drawing/2014/main" xmlns="" id="{2EDF47E1-5FB6-0351-6D33-012F9609A663}"/>
              </a:ext>
            </a:extLst>
          </p:cNvPr>
          <p:cNvPicPr>
            <a:picLocks noChangeAspect="1"/>
          </p:cNvPicPr>
          <p:nvPr/>
        </p:nvPicPr>
        <p:blipFill rotWithShape="1">
          <a:blip r:embed="rId3"/>
          <a:srcRect l="63132" t="10087" b="8250"/>
          <a:stretch/>
        </p:blipFill>
        <p:spPr>
          <a:xfrm>
            <a:off x="8679976" y="1558020"/>
            <a:ext cx="3232680" cy="5022379"/>
          </a:xfrm>
          <a:prstGeom prst="rect">
            <a:avLst/>
          </a:prstGeom>
        </p:spPr>
      </p:pic>
    </p:spTree>
    <p:extLst>
      <p:ext uri="{BB962C8B-B14F-4D97-AF65-F5344CB8AC3E}">
        <p14:creationId xmlns:p14="http://schemas.microsoft.com/office/powerpoint/2010/main" val="365224946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Building a strategic plan</a:t>
            </a:r>
          </a:p>
          <a:p>
            <a:r>
              <a:rPr lang="ar-EG" sz="2800" b="1" dirty="0" smtClean="0">
                <a:solidFill>
                  <a:srgbClr val="00B0F0"/>
                </a:solidFill>
                <a:latin typeface="Alexandria" charset="0"/>
                <a:cs typeface="Alexandria" charset="0"/>
              </a:rPr>
              <a:t>بناء </a:t>
            </a:r>
            <a:r>
              <a:rPr lang="ar-EG" sz="2800" b="1" dirty="0">
                <a:solidFill>
                  <a:srgbClr val="00B0F0"/>
                </a:solidFill>
                <a:latin typeface="Alexandria" charset="0"/>
                <a:cs typeface="Alexandria" charset="0"/>
              </a:rPr>
              <a:t>خطة </a:t>
            </a:r>
            <a:r>
              <a:rPr lang="ar-EG" sz="2800" b="1" dirty="0" smtClean="0">
                <a:solidFill>
                  <a:srgbClr val="00B0F0"/>
                </a:solidFill>
                <a:latin typeface="Alexandria" charset="0"/>
                <a:cs typeface="Alexandria" charset="0"/>
              </a:rPr>
              <a:t>استراتيجية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14898"/>
            <a:ext cx="1140073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400" dirty="0">
                <a:solidFill>
                  <a:schemeClr val="tx1"/>
                </a:solidFill>
                <a:latin typeface="+mn-lt"/>
                <a:ea typeface="+mn-ea"/>
                <a:cs typeface="+mn-cs"/>
              </a:rPr>
              <a:t>Entrepreneurs must be able to adapt to changes in the marketplace.</a:t>
            </a:r>
          </a:p>
          <a:p>
            <a:pPr marL="457200" indent="-342900" algn="justLow">
              <a:spcBef>
                <a:spcPct val="30000"/>
              </a:spcBef>
              <a:buFont typeface="Arial" pitchFamily="34" charset="0"/>
              <a:buChar char="•"/>
            </a:pPr>
            <a:r>
              <a:rPr lang="en-US" altLang="ar-JO" sz="2400" dirty="0" smtClean="0">
                <a:solidFill>
                  <a:schemeClr val="tx1"/>
                </a:solidFill>
                <a:latin typeface="+mn-lt"/>
                <a:ea typeface="+mn-ea"/>
                <a:cs typeface="+mn-cs"/>
              </a:rPr>
              <a:t>Strategic </a:t>
            </a:r>
            <a:r>
              <a:rPr lang="en-US" altLang="ar-JO" sz="2400" dirty="0">
                <a:solidFill>
                  <a:schemeClr val="tx1"/>
                </a:solidFill>
                <a:latin typeface="+mn-lt"/>
                <a:ea typeface="+mn-ea"/>
                <a:cs typeface="+mn-cs"/>
              </a:rPr>
              <a:t>planning is a tool that can help: it involves developing a game plan to guide the company as it works to accomplish its vision, mission, goals, and objectives and to keep it from straying off course.</a:t>
            </a:r>
          </a:p>
          <a:p>
            <a:pPr marL="914400" lvl="1" indent="-342900" algn="justLow">
              <a:spcBef>
                <a:spcPct val="30000"/>
              </a:spcBef>
              <a:buFont typeface="Arial" pitchFamily="34" charset="0"/>
              <a:buChar char="•"/>
            </a:pPr>
            <a:r>
              <a:rPr lang="en-US" altLang="ar-JO" sz="2400" dirty="0" smtClean="0">
                <a:solidFill>
                  <a:schemeClr val="tx1"/>
                </a:solidFill>
                <a:latin typeface="+mn-lt"/>
                <a:ea typeface="+mn-ea"/>
                <a:cs typeface="+mn-cs"/>
              </a:rPr>
              <a:t>It's </a:t>
            </a:r>
            <a:r>
              <a:rPr lang="en-US" altLang="ar-JO" sz="2400" dirty="0">
                <a:solidFill>
                  <a:schemeClr val="tx1"/>
                </a:solidFill>
                <a:latin typeface="+mn-lt"/>
                <a:ea typeface="+mn-ea"/>
                <a:cs typeface="+mn-cs"/>
              </a:rPr>
              <a:t>crucial to building a successful business</a:t>
            </a:r>
            <a:r>
              <a:rPr lang="en-US" altLang="ar-JO" sz="2400" dirty="0" smtClean="0">
                <a:solidFill>
                  <a:schemeClr val="tx1"/>
                </a:solidFill>
                <a:latin typeface="+mn-lt"/>
                <a:ea typeface="+mn-ea"/>
                <a:cs typeface="+mn-cs"/>
              </a:rPr>
              <a:t>.</a:t>
            </a:r>
          </a:p>
          <a:p>
            <a:pPr marL="914400" lvl="1" indent="-342900" algn="justLow">
              <a:spcBef>
                <a:spcPct val="30000"/>
              </a:spcBef>
              <a:buFont typeface="Arial" pitchFamily="34" charset="0"/>
              <a:buChar char="•"/>
            </a:pPr>
            <a:endParaRPr lang="en-US" altLang="ar-JO" sz="2400" dirty="0" smtClean="0">
              <a:solidFill>
                <a:schemeClr val="tx1"/>
              </a:solidFill>
              <a:latin typeface="+mn-lt"/>
              <a:ea typeface="+mn-ea"/>
              <a:cs typeface="+mn-cs"/>
            </a:endParaRPr>
          </a:p>
          <a:p>
            <a:pPr marL="457200" indent="-342900" algn="justLow" rtl="1">
              <a:spcBef>
                <a:spcPct val="30000"/>
              </a:spcBef>
              <a:buFont typeface="Arial" pitchFamily="34" charset="0"/>
              <a:buChar char="•"/>
            </a:pPr>
            <a:r>
              <a:rPr lang="ar-EG" altLang="ar-JO" sz="2400" dirty="0" smtClean="0">
                <a:solidFill>
                  <a:schemeClr val="tx1"/>
                </a:solidFill>
              </a:rPr>
              <a:t>يجب </a:t>
            </a:r>
            <a:r>
              <a:rPr lang="ar-EG" altLang="ar-JO" sz="2400" dirty="0">
                <a:solidFill>
                  <a:schemeClr val="tx1"/>
                </a:solidFill>
              </a:rPr>
              <a:t>أن يكون رواد الأعمال قادرين على التكيف مع التغيرات في السوق.</a:t>
            </a:r>
          </a:p>
          <a:p>
            <a:pPr marL="457200" indent="-342900" algn="justLow" rtl="1">
              <a:spcBef>
                <a:spcPct val="30000"/>
              </a:spcBef>
              <a:buFont typeface="Arial" pitchFamily="34" charset="0"/>
              <a:buChar char="•"/>
            </a:pPr>
            <a:r>
              <a:rPr lang="ar-EG" altLang="ar-JO" sz="2400" dirty="0">
                <a:solidFill>
                  <a:schemeClr val="tx1"/>
                </a:solidFill>
              </a:rPr>
              <a:t>التخطيط الاستراتيجي هو أداة يمكن أن تساعد: فهو يتضمن تطوير خطة عمل لتوجيه الشركة أثناء عملها على تحقيق رؤيتها ورسالتها وأهدافها وأغراضها ومنعها من الانحراف عن المسار.</a:t>
            </a:r>
          </a:p>
          <a:p>
            <a:pPr marL="914400" lvl="1" indent="-342900" algn="justLow" rtl="1">
              <a:spcBef>
                <a:spcPct val="30000"/>
              </a:spcBef>
              <a:buFont typeface="Arial" pitchFamily="34" charset="0"/>
              <a:buChar char="•"/>
            </a:pPr>
            <a:r>
              <a:rPr lang="ar-EG" altLang="ar-JO" sz="2400" dirty="0">
                <a:solidFill>
                  <a:schemeClr val="tx1"/>
                </a:solidFill>
              </a:rPr>
              <a:t>إنه أمر بالغ الأهمية لبناء عمل تجاري ناجح</a:t>
            </a:r>
            <a:r>
              <a:rPr lang="ar-EG" altLang="ar-JO" sz="2400" dirty="0" smtClean="0">
                <a:solidFill>
                  <a:schemeClr val="tx1"/>
                </a:solidFill>
              </a:rPr>
              <a:t>.</a:t>
            </a:r>
            <a:endParaRPr lang="en-US" altLang="ar-JO" sz="2400" dirty="0">
              <a:solidFill>
                <a:schemeClr val="tx1"/>
              </a:solidFill>
            </a:endParaRPr>
          </a:p>
        </p:txBody>
      </p:sp>
    </p:spTree>
    <p:extLst>
      <p:ext uri="{BB962C8B-B14F-4D97-AF65-F5344CB8AC3E}">
        <p14:creationId xmlns:p14="http://schemas.microsoft.com/office/powerpoint/2010/main" val="2963237228"/>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Strategic Management Process</a:t>
            </a:r>
          </a:p>
          <a:p>
            <a:r>
              <a:rPr lang="ar-EG" sz="2800" b="1" dirty="0">
                <a:solidFill>
                  <a:srgbClr val="00B0F0"/>
                </a:solidFill>
                <a:latin typeface="Alexandria" charset="0"/>
                <a:cs typeface="Alexandria" charset="0"/>
              </a:rPr>
              <a:t>عملية الإدارة الاستراتيجية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382072"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a:t>
            </a:r>
            <a:r>
              <a:rPr lang="en-US" altLang="ar-JO" sz="2000" dirty="0" smtClean="0">
                <a:solidFill>
                  <a:schemeClr val="tx1"/>
                </a:solidFill>
                <a:latin typeface="+mn-lt"/>
                <a:ea typeface="+mn-ea"/>
                <a:cs typeface="+mn-cs"/>
              </a:rPr>
              <a:t>1: </a:t>
            </a:r>
            <a:r>
              <a:rPr lang="en-US" altLang="ar-JO" sz="2000" dirty="0">
                <a:solidFill>
                  <a:schemeClr val="tx1"/>
                </a:solidFill>
                <a:latin typeface="+mn-lt"/>
                <a:ea typeface="+mn-ea"/>
                <a:cs typeface="+mn-cs"/>
              </a:rPr>
              <a:t>Develop a vision and translate it into a mission statement</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a:t>
            </a:r>
            <a:r>
              <a:rPr lang="en-US" altLang="ar-JO" sz="2000" dirty="0" smtClean="0">
                <a:solidFill>
                  <a:schemeClr val="tx1"/>
                </a:solidFill>
                <a:latin typeface="+mn-lt"/>
                <a:ea typeface="+mn-ea"/>
                <a:cs typeface="+mn-cs"/>
              </a:rPr>
              <a:t>2: </a:t>
            </a:r>
            <a:r>
              <a:rPr lang="en-US" altLang="ar-JO" sz="2000" dirty="0">
                <a:solidFill>
                  <a:schemeClr val="tx1"/>
                </a:solidFill>
                <a:latin typeface="+mn-lt"/>
                <a:ea typeface="+mn-ea"/>
                <a:cs typeface="+mn-cs"/>
              </a:rPr>
              <a:t>Assess strengths and weaknesses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a:t>
            </a:r>
            <a:r>
              <a:rPr lang="en-US" altLang="ar-JO" sz="2000" dirty="0" smtClean="0">
                <a:solidFill>
                  <a:schemeClr val="tx1"/>
                </a:solidFill>
                <a:latin typeface="+mn-lt"/>
                <a:ea typeface="+mn-ea"/>
                <a:cs typeface="+mn-cs"/>
              </a:rPr>
              <a:t>3: </a:t>
            </a:r>
            <a:r>
              <a:rPr lang="en-US" altLang="ar-JO" sz="2000" dirty="0">
                <a:solidFill>
                  <a:schemeClr val="tx1"/>
                </a:solidFill>
                <a:latin typeface="+mn-lt"/>
                <a:ea typeface="+mn-ea"/>
                <a:cs typeface="+mn-cs"/>
              </a:rPr>
              <a:t>Scan environment for opportunities and threats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a:t>
            </a:r>
            <a:r>
              <a:rPr lang="en-US" altLang="ar-JO" sz="2000" dirty="0" smtClean="0">
                <a:solidFill>
                  <a:schemeClr val="tx1"/>
                </a:solidFill>
                <a:latin typeface="+mn-lt"/>
                <a:ea typeface="+mn-ea"/>
                <a:cs typeface="+mn-cs"/>
              </a:rPr>
              <a:t>4: Identify </a:t>
            </a:r>
            <a:r>
              <a:rPr lang="en-US" altLang="ar-JO" sz="2000" dirty="0">
                <a:solidFill>
                  <a:schemeClr val="tx1"/>
                </a:solidFill>
                <a:latin typeface="+mn-lt"/>
                <a:ea typeface="+mn-ea"/>
                <a:cs typeface="+mn-cs"/>
              </a:rPr>
              <a:t>key success factors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a:t>
            </a:r>
            <a:r>
              <a:rPr lang="en-US" altLang="ar-JO" sz="2000" dirty="0" smtClean="0">
                <a:solidFill>
                  <a:schemeClr val="tx1"/>
                </a:solidFill>
                <a:latin typeface="+mn-lt"/>
                <a:ea typeface="+mn-ea"/>
                <a:cs typeface="+mn-cs"/>
              </a:rPr>
              <a:t>5: </a:t>
            </a:r>
            <a:r>
              <a:rPr lang="en-US" altLang="ar-JO" sz="2000" dirty="0">
                <a:solidFill>
                  <a:schemeClr val="tx1"/>
                </a:solidFill>
                <a:latin typeface="+mn-lt"/>
                <a:ea typeface="+mn-ea"/>
                <a:cs typeface="+mn-cs"/>
              </a:rPr>
              <a:t>Analyze competition</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a:t>
            </a:r>
            <a:r>
              <a:rPr lang="en-US" altLang="ar-JO" sz="2000" dirty="0" smtClean="0">
                <a:solidFill>
                  <a:schemeClr val="tx1"/>
                </a:solidFill>
                <a:latin typeface="+mn-lt"/>
                <a:ea typeface="+mn-ea"/>
                <a:cs typeface="+mn-cs"/>
              </a:rPr>
              <a:t>6: </a:t>
            </a:r>
            <a:r>
              <a:rPr lang="en-US" altLang="ar-JO" sz="2000" dirty="0">
                <a:solidFill>
                  <a:schemeClr val="tx1"/>
                </a:solidFill>
                <a:latin typeface="+mn-lt"/>
                <a:ea typeface="+mn-ea"/>
                <a:cs typeface="+mn-cs"/>
              </a:rPr>
              <a:t>Create goals &amp; objectives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a:t>
            </a:r>
            <a:r>
              <a:rPr lang="en-US" altLang="ar-JO" sz="2000" dirty="0" smtClean="0">
                <a:solidFill>
                  <a:schemeClr val="tx1"/>
                </a:solidFill>
                <a:latin typeface="+mn-lt"/>
                <a:ea typeface="+mn-ea"/>
                <a:cs typeface="+mn-cs"/>
              </a:rPr>
              <a:t>7: </a:t>
            </a:r>
            <a:r>
              <a:rPr lang="en-US" altLang="ar-JO" sz="2000" dirty="0">
                <a:solidFill>
                  <a:schemeClr val="tx1"/>
                </a:solidFill>
                <a:latin typeface="+mn-lt"/>
                <a:ea typeface="+mn-ea"/>
                <a:cs typeface="+mn-cs"/>
              </a:rPr>
              <a:t>Formulate strategies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a:t>
            </a:r>
            <a:r>
              <a:rPr lang="en-US" altLang="ar-JO" sz="2000" dirty="0" smtClean="0">
                <a:solidFill>
                  <a:schemeClr val="tx1"/>
                </a:solidFill>
                <a:latin typeface="+mn-lt"/>
                <a:ea typeface="+mn-ea"/>
                <a:cs typeface="+mn-cs"/>
              </a:rPr>
              <a:t>8: </a:t>
            </a:r>
            <a:r>
              <a:rPr lang="en-US" altLang="ar-JO" sz="2000" dirty="0">
                <a:solidFill>
                  <a:schemeClr val="tx1"/>
                </a:solidFill>
                <a:latin typeface="+mn-lt"/>
                <a:ea typeface="+mn-ea"/>
                <a:cs typeface="+mn-cs"/>
              </a:rPr>
              <a:t>Translate plans into actions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Step </a:t>
            </a:r>
            <a:r>
              <a:rPr lang="en-US" altLang="ar-JO" sz="2000" dirty="0" smtClean="0">
                <a:solidFill>
                  <a:schemeClr val="tx1"/>
                </a:solidFill>
                <a:latin typeface="+mn-lt"/>
                <a:ea typeface="+mn-ea"/>
                <a:cs typeface="+mn-cs"/>
              </a:rPr>
              <a:t>9: </a:t>
            </a:r>
            <a:r>
              <a:rPr lang="en-US" altLang="ar-JO" sz="2000" dirty="0">
                <a:solidFill>
                  <a:schemeClr val="tx1"/>
                </a:solidFill>
                <a:latin typeface="+mn-lt"/>
                <a:ea typeface="+mn-ea"/>
                <a:cs typeface="+mn-cs"/>
              </a:rPr>
              <a:t>Establish accurate controls</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523631" y="1585316"/>
            <a:ext cx="541941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الخطوة 1: تطوير </a:t>
            </a:r>
            <a:r>
              <a:rPr lang="ar-EG" altLang="ar-JO" sz="2200" dirty="0" smtClean="0">
                <a:solidFill>
                  <a:schemeClr val="tx1"/>
                </a:solidFill>
                <a:latin typeface="+mn-lt"/>
                <a:ea typeface="+mn-ea"/>
                <a:cs typeface="+mn-cs"/>
              </a:rPr>
              <a:t>الرؤية </a:t>
            </a:r>
            <a:r>
              <a:rPr lang="ar-EG" altLang="ar-JO" sz="2200" dirty="0">
                <a:solidFill>
                  <a:schemeClr val="tx1"/>
                </a:solidFill>
                <a:latin typeface="+mn-lt"/>
                <a:ea typeface="+mn-ea"/>
                <a:cs typeface="+mn-cs"/>
              </a:rPr>
              <a:t>وترجمتها إلى </a:t>
            </a:r>
            <a:r>
              <a:rPr lang="ar-EG" altLang="ar-JO" sz="2200" dirty="0" smtClean="0">
                <a:solidFill>
                  <a:schemeClr val="tx1"/>
                </a:solidFill>
                <a:latin typeface="+mn-lt"/>
                <a:ea typeface="+mn-ea"/>
                <a:cs typeface="+mn-cs"/>
              </a:rPr>
              <a:t>رسالة</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الخطوة </a:t>
            </a:r>
            <a:r>
              <a:rPr lang="ar-EG" altLang="ar-JO" sz="2200" dirty="0">
                <a:solidFill>
                  <a:schemeClr val="tx1"/>
                </a:solidFill>
                <a:latin typeface="+mn-lt"/>
                <a:ea typeface="+mn-ea"/>
                <a:cs typeface="+mn-cs"/>
              </a:rPr>
              <a:t>2: تقييم نقاط القوة </a:t>
            </a:r>
            <a:r>
              <a:rPr lang="ar-EG" altLang="ar-JO" sz="2200" dirty="0" smtClean="0">
                <a:solidFill>
                  <a:schemeClr val="tx1"/>
                </a:solidFill>
                <a:latin typeface="+mn-lt"/>
                <a:ea typeface="+mn-ea"/>
                <a:cs typeface="+mn-cs"/>
              </a:rPr>
              <a:t>والضعف</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الخطوة </a:t>
            </a:r>
            <a:r>
              <a:rPr lang="ar-EG" altLang="ar-JO" sz="2200" dirty="0">
                <a:solidFill>
                  <a:schemeClr val="tx1"/>
                </a:solidFill>
                <a:latin typeface="+mn-lt"/>
                <a:ea typeface="+mn-ea"/>
                <a:cs typeface="+mn-cs"/>
              </a:rPr>
              <a:t>3: مسح البيئة بحثًا عن الفرص </a:t>
            </a:r>
            <a:r>
              <a:rPr lang="ar-EG" altLang="ar-JO" sz="2200" dirty="0" smtClean="0">
                <a:solidFill>
                  <a:schemeClr val="tx1"/>
                </a:solidFill>
                <a:latin typeface="+mn-lt"/>
                <a:ea typeface="+mn-ea"/>
                <a:cs typeface="+mn-cs"/>
              </a:rPr>
              <a:t>والتهديدات</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الخطوة </a:t>
            </a:r>
            <a:r>
              <a:rPr lang="ar-EG" altLang="ar-JO" sz="2200" dirty="0">
                <a:solidFill>
                  <a:schemeClr val="tx1"/>
                </a:solidFill>
                <a:latin typeface="+mn-lt"/>
                <a:ea typeface="+mn-ea"/>
                <a:cs typeface="+mn-cs"/>
              </a:rPr>
              <a:t>4: تحديد عوامل النجاح </a:t>
            </a:r>
            <a:r>
              <a:rPr lang="ar-EG" altLang="ar-JO" sz="2200" dirty="0" smtClean="0">
                <a:solidFill>
                  <a:schemeClr val="tx1"/>
                </a:solidFill>
                <a:latin typeface="+mn-lt"/>
                <a:ea typeface="+mn-ea"/>
                <a:cs typeface="+mn-cs"/>
              </a:rPr>
              <a:t>الرئيسية</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الخطوة </a:t>
            </a:r>
            <a:r>
              <a:rPr lang="ar-EG" altLang="ar-JO" sz="2200" dirty="0">
                <a:solidFill>
                  <a:schemeClr val="tx1"/>
                </a:solidFill>
                <a:latin typeface="+mn-lt"/>
                <a:ea typeface="+mn-ea"/>
                <a:cs typeface="+mn-cs"/>
              </a:rPr>
              <a:t>5: تحليل </a:t>
            </a:r>
            <a:r>
              <a:rPr lang="ar-EG" altLang="ar-JO" sz="2200" dirty="0" smtClean="0">
                <a:solidFill>
                  <a:schemeClr val="tx1"/>
                </a:solidFill>
                <a:latin typeface="+mn-lt"/>
                <a:ea typeface="+mn-ea"/>
                <a:cs typeface="+mn-cs"/>
              </a:rPr>
              <a:t>المنافسة</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الخطوة </a:t>
            </a:r>
            <a:r>
              <a:rPr lang="ar-EG" altLang="ar-JO" sz="2200" dirty="0">
                <a:solidFill>
                  <a:schemeClr val="tx1"/>
                </a:solidFill>
                <a:latin typeface="+mn-lt"/>
                <a:ea typeface="+mn-ea"/>
                <a:cs typeface="+mn-cs"/>
              </a:rPr>
              <a:t>6: وضع الأهداف </a:t>
            </a:r>
            <a:r>
              <a:rPr lang="ar-EG" altLang="ar-JO" sz="2200" dirty="0" smtClean="0">
                <a:solidFill>
                  <a:schemeClr val="tx1"/>
                </a:solidFill>
                <a:latin typeface="+mn-lt"/>
                <a:ea typeface="+mn-ea"/>
                <a:cs typeface="+mn-cs"/>
              </a:rPr>
              <a:t>والغايات</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الخطوة </a:t>
            </a:r>
            <a:r>
              <a:rPr lang="ar-EG" altLang="ar-JO" sz="2200" dirty="0">
                <a:solidFill>
                  <a:schemeClr val="tx1"/>
                </a:solidFill>
                <a:latin typeface="+mn-lt"/>
                <a:ea typeface="+mn-ea"/>
                <a:cs typeface="+mn-cs"/>
              </a:rPr>
              <a:t>7: صياغة </a:t>
            </a:r>
            <a:r>
              <a:rPr lang="ar-EG" altLang="ar-JO" sz="2200" dirty="0" smtClean="0">
                <a:solidFill>
                  <a:schemeClr val="tx1"/>
                </a:solidFill>
                <a:latin typeface="+mn-lt"/>
                <a:ea typeface="+mn-ea"/>
                <a:cs typeface="+mn-cs"/>
              </a:rPr>
              <a:t>الاستراتيجيات</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الخطوة </a:t>
            </a:r>
            <a:r>
              <a:rPr lang="ar-EG" altLang="ar-JO" sz="2200" dirty="0">
                <a:solidFill>
                  <a:schemeClr val="tx1"/>
                </a:solidFill>
                <a:latin typeface="+mn-lt"/>
                <a:ea typeface="+mn-ea"/>
                <a:cs typeface="+mn-cs"/>
              </a:rPr>
              <a:t>8: ترجمة الخطط إلى </a:t>
            </a:r>
            <a:r>
              <a:rPr lang="ar-EG" altLang="ar-JO" sz="2200" dirty="0" smtClean="0">
                <a:solidFill>
                  <a:schemeClr val="tx1"/>
                </a:solidFill>
                <a:latin typeface="+mn-lt"/>
                <a:ea typeface="+mn-ea"/>
                <a:cs typeface="+mn-cs"/>
              </a:rPr>
              <a:t>أفعال</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الخطوة </a:t>
            </a:r>
            <a:r>
              <a:rPr lang="ar-EG" altLang="ar-JO" sz="2200" dirty="0">
                <a:solidFill>
                  <a:schemeClr val="tx1"/>
                </a:solidFill>
                <a:latin typeface="+mn-lt"/>
                <a:ea typeface="+mn-ea"/>
                <a:cs typeface="+mn-cs"/>
              </a:rPr>
              <a:t>9: وضع ضوابط دقيقة</a:t>
            </a:r>
            <a:endParaRPr lang="en-US" altLang="ar-JO" sz="2200" dirty="0">
              <a:solidFill>
                <a:schemeClr val="tx1"/>
              </a:solidFill>
              <a:latin typeface="+mn-lt"/>
              <a:ea typeface="+mn-ea"/>
              <a:cs typeface="+mn-cs"/>
            </a:endParaRPr>
          </a:p>
        </p:txBody>
      </p:sp>
      <p:pic>
        <p:nvPicPr>
          <p:cNvPr id="11" name="Picture 10">
            <a:extLst>
              <a:ext uri="{FF2B5EF4-FFF2-40B4-BE49-F238E27FC236}">
                <a16:creationId xmlns:a16="http://schemas.microsoft.com/office/drawing/2014/main" xmlns="" id="{2ED1684A-50A8-32C9-2152-A4849358B333}"/>
              </a:ext>
            </a:extLst>
          </p:cNvPr>
          <p:cNvPicPr>
            <a:picLocks noChangeAspect="1"/>
          </p:cNvPicPr>
          <p:nvPr/>
        </p:nvPicPr>
        <p:blipFill rotWithShape="1">
          <a:blip r:embed="rId3"/>
          <a:srcRect l="60581" t="47018" r="4961" b="18516"/>
          <a:stretch/>
        </p:blipFill>
        <p:spPr>
          <a:xfrm>
            <a:off x="4718398" y="3971509"/>
            <a:ext cx="3392097" cy="2224586"/>
          </a:xfrm>
          <a:prstGeom prst="rect">
            <a:avLst/>
          </a:prstGeom>
        </p:spPr>
      </p:pic>
    </p:spTree>
    <p:extLst>
      <p:ext uri="{BB962C8B-B14F-4D97-AF65-F5344CB8AC3E}">
        <p14:creationId xmlns:p14="http://schemas.microsoft.com/office/powerpoint/2010/main" val="264211296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STEP 1: Develop a Vision and Create a Mission Statement </a:t>
            </a:r>
          </a:p>
          <a:p>
            <a:r>
              <a:rPr lang="ar-EG" sz="2000" b="1" dirty="0">
                <a:solidFill>
                  <a:srgbClr val="00B0F0"/>
                </a:solidFill>
                <a:latin typeface="Alexandria" charset="0"/>
                <a:cs typeface="Alexandria" charset="0"/>
              </a:rPr>
              <a:t>الخطوة 1: تطوير </a:t>
            </a:r>
            <a:r>
              <a:rPr lang="ar-EG" sz="2000" b="1" dirty="0" smtClean="0">
                <a:solidFill>
                  <a:srgbClr val="00B0F0"/>
                </a:solidFill>
                <a:latin typeface="Alexandria" charset="0"/>
                <a:cs typeface="Alexandria" charset="0"/>
              </a:rPr>
              <a:t>الرؤية </a:t>
            </a:r>
            <a:r>
              <a:rPr lang="ar-EG" sz="2000" b="1" dirty="0">
                <a:solidFill>
                  <a:srgbClr val="00B0F0"/>
                </a:solidFill>
                <a:latin typeface="Alexandria" charset="0"/>
                <a:cs typeface="Alexandria" charset="0"/>
              </a:rPr>
              <a:t>وإنشاء بيان المهمة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555842"/>
            <a:ext cx="56004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Vision: the result of an entrepreneur's dream of something that does not exist yet and the ability to paint a compelling picture of that dream for everyone to see.</a:t>
            </a:r>
          </a:p>
          <a:p>
            <a:pPr marL="457200" indent="-342900" algn="justLow">
              <a:spcBef>
                <a:spcPct val="30000"/>
              </a:spcBef>
              <a:buFont typeface="Arial" pitchFamily="34" charset="0"/>
              <a:buChar char="•"/>
            </a:pPr>
            <a:r>
              <a:rPr lang="en-US" altLang="ar-JO" sz="2000" dirty="0" smtClean="0">
                <a:solidFill>
                  <a:schemeClr val="tx1"/>
                </a:solidFill>
                <a:latin typeface="+mn-lt"/>
                <a:ea typeface="+mn-ea"/>
                <a:cs typeface="+mn-cs"/>
              </a:rPr>
              <a:t>What </a:t>
            </a:r>
            <a:r>
              <a:rPr lang="en-US" altLang="ar-JO" sz="2000" dirty="0">
                <a:solidFill>
                  <a:schemeClr val="tx1"/>
                </a:solidFill>
                <a:latin typeface="+mn-lt"/>
                <a:ea typeface="+mn-ea"/>
                <a:cs typeface="+mn-cs"/>
              </a:rPr>
              <a:t>does success look like?</a:t>
            </a:r>
          </a:p>
          <a:p>
            <a:pPr marL="457200" indent="-342900" algn="justLow">
              <a:spcBef>
                <a:spcPct val="30000"/>
              </a:spcBef>
              <a:buFont typeface="Arial" pitchFamily="34" charset="0"/>
              <a:buChar char="•"/>
            </a:pPr>
            <a:r>
              <a:rPr lang="en-US" altLang="ar-JO" sz="2000" dirty="0" smtClean="0">
                <a:solidFill>
                  <a:schemeClr val="tx1"/>
                </a:solidFill>
                <a:latin typeface="+mn-lt"/>
                <a:ea typeface="+mn-ea"/>
                <a:cs typeface="+mn-cs"/>
              </a:rPr>
              <a:t>A </a:t>
            </a:r>
            <a:r>
              <a:rPr lang="en-US" altLang="ar-JO" sz="2000" dirty="0">
                <a:solidFill>
                  <a:schemeClr val="tx1"/>
                </a:solidFill>
                <a:latin typeface="+mn-lt"/>
                <a:ea typeface="+mn-ea"/>
                <a:cs typeface="+mn-cs"/>
              </a:rPr>
              <a:t>clearly defined vision:</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Provides </a:t>
            </a:r>
            <a:r>
              <a:rPr lang="en-US" altLang="ar-JO" sz="2000" dirty="0">
                <a:solidFill>
                  <a:schemeClr val="tx1"/>
                </a:solidFill>
                <a:latin typeface="+mn-lt"/>
                <a:ea typeface="+mn-ea"/>
                <a:cs typeface="+mn-cs"/>
              </a:rPr>
              <a:t>direction</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Determines </a:t>
            </a:r>
            <a:r>
              <a:rPr lang="en-US" altLang="ar-JO" sz="2000" dirty="0">
                <a:solidFill>
                  <a:schemeClr val="tx1"/>
                </a:solidFill>
                <a:latin typeface="+mn-lt"/>
                <a:ea typeface="+mn-ea"/>
                <a:cs typeface="+mn-cs"/>
              </a:rPr>
              <a:t>decisions</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Inspires </a:t>
            </a:r>
            <a:r>
              <a:rPr lang="en-US" altLang="ar-JO" sz="2000" dirty="0">
                <a:solidFill>
                  <a:schemeClr val="tx1"/>
                </a:solidFill>
                <a:latin typeface="+mn-lt"/>
                <a:ea typeface="+mn-ea"/>
                <a:cs typeface="+mn-cs"/>
              </a:rPr>
              <a:t>people</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Allows </a:t>
            </a:r>
            <a:r>
              <a:rPr lang="en-US" altLang="ar-JO" sz="2000" dirty="0">
                <a:solidFill>
                  <a:schemeClr val="tx1"/>
                </a:solidFill>
                <a:latin typeface="+mn-lt"/>
                <a:ea typeface="+mn-ea"/>
                <a:cs typeface="+mn-cs"/>
              </a:rPr>
              <a:t>for perseverance in the face of adversity</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279787" y="1462484"/>
            <a:ext cx="574514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الرؤية: نتيجة حلم رجل الأعمال بشيء غير موجود بعد والقدرة على رسم صورة مقنعة لهذا الحلم ليراه الجميع</a:t>
            </a:r>
            <a:r>
              <a:rPr lang="ar-EG" altLang="ar-JO" sz="2200" dirty="0" smtClean="0">
                <a:solidFill>
                  <a:schemeClr val="tx1"/>
                </a:solidFill>
                <a:latin typeface="+mn-lt"/>
                <a:ea typeface="+mn-ea"/>
                <a:cs typeface="+mn-cs"/>
              </a:rPr>
              <a:t>.</a:t>
            </a:r>
          </a:p>
          <a:p>
            <a:pPr marL="457200" indent="-342900" algn="justLow" rtl="1">
              <a:lnSpc>
                <a:spcPct val="150000"/>
              </a:lnSpc>
              <a:spcBef>
                <a:spcPct val="30000"/>
              </a:spcBef>
              <a:buFont typeface="Arial" pitchFamily="34" charset="0"/>
              <a:buChar char="•"/>
            </a:pPr>
            <a:r>
              <a:rPr lang="ar-EG" altLang="ar-JO" sz="2200" dirty="0" smtClean="0">
                <a:solidFill>
                  <a:schemeClr val="tx1"/>
                </a:solidFill>
                <a:latin typeface="+mn-lt"/>
                <a:ea typeface="+mn-ea"/>
                <a:cs typeface="+mn-cs"/>
              </a:rPr>
              <a:t>كيف </a:t>
            </a:r>
            <a:r>
              <a:rPr lang="ar-EG" altLang="ar-JO" sz="2200" dirty="0">
                <a:solidFill>
                  <a:schemeClr val="tx1"/>
                </a:solidFill>
                <a:latin typeface="+mn-lt"/>
                <a:ea typeface="+mn-ea"/>
                <a:cs typeface="+mn-cs"/>
              </a:rPr>
              <a:t>يبدو النجاح</a:t>
            </a:r>
            <a:r>
              <a:rPr lang="ar-EG" altLang="ar-JO" sz="2200" dirty="0" smtClean="0">
                <a:solidFill>
                  <a:schemeClr val="tx1"/>
                </a:solidFill>
                <a:latin typeface="+mn-lt"/>
                <a:ea typeface="+mn-ea"/>
                <a:cs typeface="+mn-cs"/>
              </a:rPr>
              <a:t>؟</a:t>
            </a:r>
          </a:p>
          <a:p>
            <a:pPr marL="457200" indent="-342900" algn="justLow" rtl="1">
              <a:lnSpc>
                <a:spcPct val="150000"/>
              </a:lnSpc>
              <a:spcBef>
                <a:spcPct val="30000"/>
              </a:spcBef>
              <a:buFont typeface="Arial" pitchFamily="34" charset="0"/>
              <a:buChar char="•"/>
            </a:pPr>
            <a:r>
              <a:rPr lang="ar-EG" altLang="ar-JO" sz="2200" dirty="0" smtClean="0">
                <a:solidFill>
                  <a:schemeClr val="tx1"/>
                </a:solidFill>
                <a:latin typeface="+mn-lt"/>
                <a:ea typeface="+mn-ea"/>
                <a:cs typeface="+mn-cs"/>
              </a:rPr>
              <a:t>الرؤية المحددة </a:t>
            </a:r>
            <a:r>
              <a:rPr lang="ar-EG" altLang="ar-JO" sz="2200" dirty="0">
                <a:solidFill>
                  <a:schemeClr val="tx1"/>
                </a:solidFill>
                <a:latin typeface="+mn-lt"/>
                <a:ea typeface="+mn-ea"/>
                <a:cs typeface="+mn-cs"/>
              </a:rPr>
              <a:t>بوضوح</a:t>
            </a:r>
            <a:r>
              <a:rPr lang="ar-EG" altLang="ar-JO" sz="2200" dirty="0" smtClean="0">
                <a:solidFill>
                  <a:schemeClr val="tx1"/>
                </a:solidFill>
                <a:latin typeface="+mn-lt"/>
                <a:ea typeface="+mn-ea"/>
                <a:cs typeface="+mn-cs"/>
              </a:rPr>
              <a:t>:</a:t>
            </a:r>
          </a:p>
          <a:p>
            <a:pPr marL="914400" lvl="1" indent="-342900" algn="justLow" rtl="1">
              <a:lnSpc>
                <a:spcPct val="150000"/>
              </a:lnSpc>
              <a:spcBef>
                <a:spcPct val="30000"/>
              </a:spcBef>
              <a:buFont typeface="Arial" pitchFamily="34" charset="0"/>
              <a:buChar char="•"/>
            </a:pPr>
            <a:r>
              <a:rPr lang="ar-EG" altLang="ar-JO" sz="2200" dirty="0" smtClean="0">
                <a:solidFill>
                  <a:schemeClr val="tx1"/>
                </a:solidFill>
                <a:latin typeface="+mn-lt"/>
                <a:ea typeface="+mn-ea"/>
                <a:cs typeface="+mn-cs"/>
              </a:rPr>
              <a:t>توفر الاتجاه.</a:t>
            </a:r>
          </a:p>
          <a:p>
            <a:pPr marL="914400" lvl="1" indent="-342900" algn="justLow" rtl="1">
              <a:lnSpc>
                <a:spcPct val="150000"/>
              </a:lnSpc>
              <a:spcBef>
                <a:spcPct val="30000"/>
              </a:spcBef>
              <a:buFont typeface="Arial" pitchFamily="34" charset="0"/>
              <a:buChar char="•"/>
            </a:pPr>
            <a:r>
              <a:rPr lang="ar-EG" altLang="ar-JO" sz="2200" dirty="0" smtClean="0">
                <a:solidFill>
                  <a:schemeClr val="tx1"/>
                </a:solidFill>
                <a:latin typeface="+mn-lt"/>
                <a:ea typeface="+mn-ea"/>
                <a:cs typeface="+mn-cs"/>
              </a:rPr>
              <a:t>تحدد القرارات.</a:t>
            </a:r>
          </a:p>
          <a:p>
            <a:pPr marL="914400" lvl="1" indent="-342900" algn="justLow" rtl="1">
              <a:lnSpc>
                <a:spcPct val="150000"/>
              </a:lnSpc>
              <a:spcBef>
                <a:spcPct val="30000"/>
              </a:spcBef>
              <a:buFont typeface="Arial" pitchFamily="34" charset="0"/>
              <a:buChar char="•"/>
            </a:pPr>
            <a:r>
              <a:rPr lang="ar-EG" altLang="ar-JO" sz="2200" dirty="0" smtClean="0">
                <a:solidFill>
                  <a:schemeClr val="tx1"/>
                </a:solidFill>
                <a:latin typeface="+mn-lt"/>
                <a:ea typeface="+mn-ea"/>
                <a:cs typeface="+mn-cs"/>
              </a:rPr>
              <a:t>تُلهم الأفراد.</a:t>
            </a:r>
          </a:p>
          <a:p>
            <a:pPr marL="914400" lvl="1" indent="-342900" algn="justLow" rtl="1">
              <a:lnSpc>
                <a:spcPct val="150000"/>
              </a:lnSpc>
              <a:spcBef>
                <a:spcPct val="30000"/>
              </a:spcBef>
              <a:buFont typeface="Arial" pitchFamily="34" charset="0"/>
              <a:buChar char="•"/>
            </a:pPr>
            <a:r>
              <a:rPr lang="ar-EG" altLang="ar-JO" sz="2200" dirty="0" smtClean="0">
                <a:solidFill>
                  <a:schemeClr val="tx1"/>
                </a:solidFill>
                <a:latin typeface="+mn-lt"/>
                <a:ea typeface="+mn-ea"/>
                <a:cs typeface="+mn-cs"/>
              </a:rPr>
              <a:t>تسمح </a:t>
            </a:r>
            <a:r>
              <a:rPr lang="ar-EG" altLang="ar-JO" sz="2200" dirty="0">
                <a:solidFill>
                  <a:schemeClr val="tx1"/>
                </a:solidFill>
                <a:latin typeface="+mn-lt"/>
                <a:ea typeface="+mn-ea"/>
                <a:cs typeface="+mn-cs"/>
              </a:rPr>
              <a:t>بالمثابرة في مواجهة </a:t>
            </a:r>
            <a:r>
              <a:rPr lang="ar-EG" altLang="ar-JO" sz="2200" dirty="0" smtClean="0">
                <a:solidFill>
                  <a:schemeClr val="tx1"/>
                </a:solidFill>
                <a:latin typeface="+mn-lt"/>
                <a:ea typeface="+mn-ea"/>
                <a:cs typeface="+mn-cs"/>
              </a:rPr>
              <a:t>الشدائد.</a:t>
            </a:r>
            <a:endParaRPr lang="en-US" altLang="ar-JO" sz="2200" dirty="0">
              <a:solidFill>
                <a:schemeClr val="tx1"/>
              </a:solidFill>
              <a:latin typeface="+mn-lt"/>
              <a:ea typeface="+mn-ea"/>
              <a:cs typeface="+mn-cs"/>
            </a:endParaRPr>
          </a:p>
        </p:txBody>
      </p:sp>
    </p:spTree>
    <p:extLst>
      <p:ext uri="{BB962C8B-B14F-4D97-AF65-F5344CB8AC3E}">
        <p14:creationId xmlns:p14="http://schemas.microsoft.com/office/powerpoint/2010/main" val="3271423318"/>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STEP 1: Develop a Vision and Create a Mission Statement </a:t>
            </a:r>
          </a:p>
          <a:p>
            <a:r>
              <a:rPr lang="ar-EG" sz="2000" b="1" dirty="0">
                <a:solidFill>
                  <a:srgbClr val="00B0F0"/>
                </a:solidFill>
                <a:latin typeface="Alexandria" charset="0"/>
                <a:cs typeface="Alexandria" charset="0"/>
              </a:rPr>
              <a:t>الخطوة 1: تطوير </a:t>
            </a:r>
            <a:r>
              <a:rPr lang="ar-EG" sz="2000" b="1" dirty="0" smtClean="0">
                <a:solidFill>
                  <a:srgbClr val="00B0F0"/>
                </a:solidFill>
                <a:latin typeface="Alexandria" charset="0"/>
                <a:cs typeface="Alexandria" charset="0"/>
              </a:rPr>
              <a:t>الرؤية </a:t>
            </a:r>
            <a:r>
              <a:rPr lang="ar-EG" sz="2000" b="1" dirty="0">
                <a:solidFill>
                  <a:srgbClr val="00B0F0"/>
                </a:solidFill>
                <a:latin typeface="Alexandria" charset="0"/>
                <a:cs typeface="Alexandria" charset="0"/>
              </a:rPr>
              <a:t>وإنشاء بيان المهمة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116" y="1590804"/>
            <a:ext cx="11369675" cy="4992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1436907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5" y="238010"/>
            <a:ext cx="8156425" cy="769441"/>
          </a:xfrm>
          <a:prstGeom prst="rect">
            <a:avLst/>
          </a:prstGeom>
          <a:noFill/>
        </p:spPr>
        <p:txBody>
          <a:bodyPr wrap="square" rtlCol="0">
            <a:spAutoFit/>
          </a:bodyPr>
          <a:lstStyle/>
          <a:p>
            <a:r>
              <a:rPr lang="en-US" sz="2200" b="1" dirty="0">
                <a:solidFill>
                  <a:srgbClr val="00B0F0"/>
                </a:solidFill>
                <a:latin typeface="Alexandria" charset="0"/>
                <a:cs typeface="Alexandria" charset="0"/>
              </a:rPr>
              <a:t>STEP 1: Develop a Vision and Create a Mission Statement </a:t>
            </a:r>
          </a:p>
          <a:p>
            <a:r>
              <a:rPr lang="ar-EG" sz="2200" b="1" dirty="0">
                <a:solidFill>
                  <a:srgbClr val="00B0F0"/>
                </a:solidFill>
                <a:latin typeface="Alexandria" charset="0"/>
                <a:cs typeface="Alexandria" charset="0"/>
              </a:rPr>
              <a:t>الخطوة 1: تطوير </a:t>
            </a:r>
            <a:r>
              <a:rPr lang="ar-EG" sz="2200" b="1" dirty="0" smtClean="0">
                <a:solidFill>
                  <a:srgbClr val="00B0F0"/>
                </a:solidFill>
                <a:latin typeface="Alexandria" charset="0"/>
                <a:cs typeface="Alexandria" charset="0"/>
              </a:rPr>
              <a:t>الرؤية </a:t>
            </a:r>
            <a:r>
              <a:rPr lang="ar-EG" sz="2200" b="1" dirty="0">
                <a:solidFill>
                  <a:srgbClr val="00B0F0"/>
                </a:solidFill>
                <a:latin typeface="Alexandria" charset="0"/>
                <a:cs typeface="Alexandria" charset="0"/>
              </a:rPr>
              <a:t>وإنشاء بيان المهمة </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610434"/>
            <a:ext cx="56004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b="1" dirty="0">
                <a:solidFill>
                  <a:schemeClr val="tx1"/>
                </a:solidFill>
                <a:latin typeface="+mn-lt"/>
                <a:ea typeface="+mn-ea"/>
                <a:cs typeface="+mn-cs"/>
              </a:rPr>
              <a:t>Mission statement: </a:t>
            </a:r>
            <a:r>
              <a:rPr lang="en-US" altLang="ar-JO" sz="2000" dirty="0">
                <a:solidFill>
                  <a:schemeClr val="tx1"/>
                </a:solidFill>
                <a:latin typeface="+mn-lt"/>
                <a:ea typeface="+mn-ea"/>
                <a:cs typeface="+mn-cs"/>
              </a:rPr>
              <a:t>addresses the question: "what business are we in?"</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Clarifies </a:t>
            </a:r>
            <a:r>
              <a:rPr lang="en-US" altLang="ar-JO" sz="2000" dirty="0">
                <a:solidFill>
                  <a:schemeClr val="tx1"/>
                </a:solidFill>
                <a:latin typeface="+mn-lt"/>
                <a:ea typeface="+mn-ea"/>
                <a:cs typeface="+mn-cs"/>
              </a:rPr>
              <a:t>"why we are </a:t>
            </a:r>
            <a:r>
              <a:rPr lang="en-US" altLang="ar-JO" sz="2000" dirty="0" smtClean="0">
                <a:solidFill>
                  <a:schemeClr val="tx1"/>
                </a:solidFill>
                <a:latin typeface="+mn-lt"/>
                <a:ea typeface="+mn-ea"/>
                <a:cs typeface="+mn-cs"/>
              </a:rPr>
              <a:t>here " </a:t>
            </a:r>
            <a:r>
              <a:rPr lang="en-US" altLang="ar-JO" sz="2000" dirty="0">
                <a:solidFill>
                  <a:schemeClr val="tx1"/>
                </a:solidFill>
                <a:latin typeface="+mn-lt"/>
                <a:ea typeface="+mn-ea"/>
                <a:cs typeface="+mn-cs"/>
              </a:rPr>
              <a:t>and </a:t>
            </a:r>
            <a:r>
              <a:rPr lang="en-US" altLang="ar-JO" sz="2000" dirty="0" smtClean="0">
                <a:solidFill>
                  <a:schemeClr val="tx1"/>
                </a:solidFill>
                <a:latin typeface="+mn-lt"/>
                <a:ea typeface="+mn-ea"/>
                <a:cs typeface="+mn-cs"/>
              </a:rPr>
              <a:t>“ where </a:t>
            </a:r>
            <a:r>
              <a:rPr lang="en-US" altLang="ar-JO" sz="2000" dirty="0">
                <a:solidFill>
                  <a:schemeClr val="tx1"/>
                </a:solidFill>
                <a:latin typeface="+mn-lt"/>
                <a:ea typeface="+mn-ea"/>
                <a:cs typeface="+mn-cs"/>
              </a:rPr>
              <a:t>we are going."</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Serves as </a:t>
            </a:r>
            <a:r>
              <a:rPr lang="en-US" altLang="ar-JO" sz="2000" dirty="0">
                <a:solidFill>
                  <a:schemeClr val="tx1"/>
                </a:solidFill>
                <a:latin typeface="+mn-lt"/>
                <a:ea typeface="+mn-ea"/>
                <a:cs typeface="+mn-cs"/>
              </a:rPr>
              <a:t>a "strategic compass."</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Four </a:t>
            </a:r>
            <a:r>
              <a:rPr lang="en-US" altLang="ar-JO" sz="2000" dirty="0">
                <a:solidFill>
                  <a:schemeClr val="tx1"/>
                </a:solidFill>
                <a:latin typeface="+mn-lt"/>
                <a:ea typeface="+mn-ea"/>
                <a:cs typeface="+mn-cs"/>
              </a:rPr>
              <a:t>key questions:</a:t>
            </a:r>
          </a:p>
          <a:p>
            <a:pPr marL="1371600" lvl="2" indent="-342900" algn="justLow">
              <a:spcBef>
                <a:spcPct val="30000"/>
              </a:spcBef>
              <a:buFont typeface="Arial" pitchFamily="34" charset="0"/>
              <a:buChar char="•"/>
            </a:pPr>
            <a:r>
              <a:rPr lang="en-US" altLang="ar-JO" sz="2000" dirty="0" smtClean="0">
                <a:solidFill>
                  <a:schemeClr val="tx1"/>
                </a:solidFill>
                <a:latin typeface="+mn-lt"/>
                <a:ea typeface="+mn-ea"/>
                <a:cs typeface="+mn-cs"/>
              </a:rPr>
              <a:t>What </a:t>
            </a:r>
            <a:r>
              <a:rPr lang="en-US" altLang="ar-JO" sz="2000" dirty="0">
                <a:solidFill>
                  <a:schemeClr val="tx1"/>
                </a:solidFill>
                <a:latin typeface="+mn-lt"/>
                <a:ea typeface="+mn-ea"/>
                <a:cs typeface="+mn-cs"/>
              </a:rPr>
              <a:t>are we in business to accomplish?</a:t>
            </a:r>
          </a:p>
          <a:p>
            <a:pPr marL="1371600" lvl="2" indent="-342900" algn="justLow">
              <a:spcBef>
                <a:spcPct val="30000"/>
              </a:spcBef>
              <a:buFont typeface="Arial" pitchFamily="34" charset="0"/>
              <a:buChar char="•"/>
            </a:pPr>
            <a:r>
              <a:rPr lang="en-US" altLang="ar-JO" sz="2000" dirty="0" smtClean="0">
                <a:solidFill>
                  <a:schemeClr val="tx1"/>
                </a:solidFill>
                <a:latin typeface="+mn-lt"/>
                <a:ea typeface="+mn-ea"/>
                <a:cs typeface="+mn-cs"/>
              </a:rPr>
              <a:t>Who </a:t>
            </a:r>
            <a:r>
              <a:rPr lang="en-US" altLang="ar-JO" sz="2000" dirty="0">
                <a:solidFill>
                  <a:schemeClr val="tx1"/>
                </a:solidFill>
                <a:latin typeface="+mn-lt"/>
                <a:ea typeface="+mn-ea"/>
                <a:cs typeface="+mn-cs"/>
              </a:rPr>
              <a:t>are we in to business to serve?</a:t>
            </a:r>
          </a:p>
          <a:p>
            <a:pPr marL="1371600" lvl="2" indent="-342900" algn="justLow">
              <a:spcBef>
                <a:spcPct val="30000"/>
              </a:spcBef>
              <a:buFont typeface="Arial" pitchFamily="34" charset="0"/>
              <a:buChar char="•"/>
            </a:pPr>
            <a:r>
              <a:rPr lang="en-US" altLang="ar-JO" sz="2000" dirty="0" smtClean="0">
                <a:solidFill>
                  <a:schemeClr val="tx1"/>
                </a:solidFill>
                <a:latin typeface="+mn-lt"/>
                <a:ea typeface="+mn-ea"/>
                <a:cs typeface="+mn-cs"/>
              </a:rPr>
              <a:t>How </a:t>
            </a:r>
            <a:r>
              <a:rPr lang="en-US" altLang="ar-JO" sz="2000" dirty="0">
                <a:solidFill>
                  <a:schemeClr val="tx1"/>
                </a:solidFill>
                <a:latin typeface="+mn-lt"/>
                <a:ea typeface="+mn-ea"/>
                <a:cs typeface="+mn-cs"/>
              </a:rPr>
              <a:t>are we going to accomplish that purpose?</a:t>
            </a:r>
          </a:p>
          <a:p>
            <a:pPr marL="1371600" lvl="2" indent="-342900" algn="justLow">
              <a:spcBef>
                <a:spcPct val="30000"/>
              </a:spcBef>
              <a:buFont typeface="Arial" pitchFamily="34" charset="0"/>
              <a:buChar char="•"/>
            </a:pPr>
            <a:r>
              <a:rPr lang="en-US" altLang="ar-JO" sz="2000" dirty="0" smtClean="0">
                <a:solidFill>
                  <a:schemeClr val="tx1"/>
                </a:solidFill>
                <a:latin typeface="+mn-lt"/>
                <a:ea typeface="+mn-ea"/>
                <a:cs typeface="+mn-cs"/>
              </a:rPr>
              <a:t>What </a:t>
            </a:r>
            <a:r>
              <a:rPr lang="en-US" altLang="ar-JO" sz="2000" dirty="0">
                <a:solidFill>
                  <a:schemeClr val="tx1"/>
                </a:solidFill>
                <a:latin typeface="+mn-lt"/>
                <a:ea typeface="+mn-ea"/>
                <a:cs typeface="+mn-cs"/>
              </a:rPr>
              <a:t>principles and beliefs form the foundation of the way we do business?</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769289" y="1585316"/>
            <a:ext cx="525564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بيان </a:t>
            </a:r>
            <a:r>
              <a:rPr lang="ar-EG" altLang="ar-JO" sz="2200" dirty="0" smtClean="0">
                <a:solidFill>
                  <a:schemeClr val="tx1"/>
                </a:solidFill>
                <a:latin typeface="+mn-lt"/>
                <a:ea typeface="+mn-ea"/>
                <a:cs typeface="+mn-cs"/>
              </a:rPr>
              <a:t>المهمة أو الرسالة: </a:t>
            </a:r>
            <a:r>
              <a:rPr lang="ar-EG" altLang="ar-JO" sz="2200" dirty="0">
                <a:solidFill>
                  <a:schemeClr val="tx1"/>
                </a:solidFill>
                <a:latin typeface="+mn-lt"/>
                <a:ea typeface="+mn-ea"/>
                <a:cs typeface="+mn-cs"/>
              </a:rPr>
              <a:t>يعالج السؤال: "ما هو العمل الذي نقوم به</a:t>
            </a:r>
            <a:r>
              <a:rPr lang="ar-EG" altLang="ar-JO" sz="2200" dirty="0" smtClean="0">
                <a:solidFill>
                  <a:schemeClr val="tx1"/>
                </a:solidFill>
                <a:latin typeface="+mn-lt"/>
                <a:ea typeface="+mn-ea"/>
                <a:cs typeface="+mn-cs"/>
              </a:rPr>
              <a:t>؟</a:t>
            </a:r>
            <a:r>
              <a:rPr lang="ar-EG" altLang="ar-JO" sz="2200" dirty="0">
                <a:solidFill>
                  <a:schemeClr val="tx1"/>
                </a:solidFill>
              </a:rPr>
              <a:t> "</a:t>
            </a:r>
            <a:r>
              <a:rPr lang="ar-EG" altLang="ar-JO" sz="2200" dirty="0" smtClean="0">
                <a:solidFill>
                  <a:schemeClr val="tx1"/>
                </a:solidFill>
                <a:latin typeface="+mn-lt"/>
                <a:ea typeface="+mn-ea"/>
                <a:cs typeface="+mn-cs"/>
              </a:rPr>
              <a:t> </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يوضح </a:t>
            </a:r>
            <a:r>
              <a:rPr lang="ar-EG" altLang="ar-JO" sz="2200" dirty="0">
                <a:solidFill>
                  <a:schemeClr val="tx1"/>
                </a:solidFill>
                <a:latin typeface="+mn-lt"/>
                <a:ea typeface="+mn-ea"/>
                <a:cs typeface="+mn-cs"/>
              </a:rPr>
              <a:t>"لماذا نحن هنا" و"إلى أين نحن ذاهبون</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يعمل </a:t>
            </a:r>
            <a:r>
              <a:rPr lang="ar-EG" altLang="ar-JO" sz="2200" dirty="0">
                <a:solidFill>
                  <a:schemeClr val="tx1"/>
                </a:solidFill>
                <a:latin typeface="+mn-lt"/>
                <a:ea typeface="+mn-ea"/>
                <a:cs typeface="+mn-cs"/>
              </a:rPr>
              <a:t>بمثابة "بوصلة استراتيجية</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أربعة </a:t>
            </a:r>
            <a:r>
              <a:rPr lang="ar-EG" altLang="ar-JO" sz="2200" dirty="0">
                <a:solidFill>
                  <a:schemeClr val="tx1"/>
                </a:solidFill>
                <a:latin typeface="+mn-lt"/>
                <a:ea typeface="+mn-ea"/>
                <a:cs typeface="+mn-cs"/>
              </a:rPr>
              <a:t>أسئلة رئيسية</a:t>
            </a:r>
            <a:r>
              <a:rPr lang="ar-EG" altLang="ar-JO" sz="2200" dirty="0" smtClean="0">
                <a:solidFill>
                  <a:schemeClr val="tx1"/>
                </a:solidFill>
                <a:latin typeface="+mn-lt"/>
                <a:ea typeface="+mn-ea"/>
                <a:cs typeface="+mn-cs"/>
              </a:rPr>
              <a:t>:</a:t>
            </a:r>
          </a:p>
          <a:p>
            <a:pPr marL="1371600" lvl="2"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ما </a:t>
            </a:r>
            <a:r>
              <a:rPr lang="ar-EG" altLang="ar-JO" sz="2200" dirty="0">
                <a:solidFill>
                  <a:schemeClr val="tx1"/>
                </a:solidFill>
                <a:latin typeface="+mn-lt"/>
                <a:ea typeface="+mn-ea"/>
                <a:cs typeface="+mn-cs"/>
              </a:rPr>
              <a:t>الذي نسعى إلى تحقيقه في العمل</a:t>
            </a:r>
            <a:r>
              <a:rPr lang="ar-EG" altLang="ar-JO" sz="2200" dirty="0" smtClean="0">
                <a:solidFill>
                  <a:schemeClr val="tx1"/>
                </a:solidFill>
                <a:latin typeface="+mn-lt"/>
                <a:ea typeface="+mn-ea"/>
                <a:cs typeface="+mn-cs"/>
              </a:rPr>
              <a:t>؟</a:t>
            </a:r>
          </a:p>
          <a:p>
            <a:pPr marL="1371600" lvl="2"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من </a:t>
            </a:r>
            <a:r>
              <a:rPr lang="ar-EG" altLang="ar-JO" sz="2200" dirty="0">
                <a:solidFill>
                  <a:schemeClr val="tx1"/>
                </a:solidFill>
                <a:latin typeface="+mn-lt"/>
                <a:ea typeface="+mn-ea"/>
                <a:cs typeface="+mn-cs"/>
              </a:rPr>
              <a:t>الذي نسعى إلى خدمته في العمل</a:t>
            </a:r>
            <a:r>
              <a:rPr lang="ar-EG" altLang="ar-JO" sz="2200" dirty="0" smtClean="0">
                <a:solidFill>
                  <a:schemeClr val="tx1"/>
                </a:solidFill>
                <a:latin typeface="+mn-lt"/>
                <a:ea typeface="+mn-ea"/>
                <a:cs typeface="+mn-cs"/>
              </a:rPr>
              <a:t>؟</a:t>
            </a:r>
          </a:p>
          <a:p>
            <a:pPr marL="1371600" lvl="2"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كيف </a:t>
            </a:r>
            <a:r>
              <a:rPr lang="ar-EG" altLang="ar-JO" sz="2200" dirty="0">
                <a:solidFill>
                  <a:schemeClr val="tx1"/>
                </a:solidFill>
                <a:latin typeface="+mn-lt"/>
                <a:ea typeface="+mn-ea"/>
                <a:cs typeface="+mn-cs"/>
              </a:rPr>
              <a:t>سنحقق هذا الغرض</a:t>
            </a:r>
            <a:r>
              <a:rPr lang="ar-EG" altLang="ar-JO" sz="2200" dirty="0" smtClean="0">
                <a:solidFill>
                  <a:schemeClr val="tx1"/>
                </a:solidFill>
                <a:latin typeface="+mn-lt"/>
                <a:ea typeface="+mn-ea"/>
                <a:cs typeface="+mn-cs"/>
              </a:rPr>
              <a:t>؟</a:t>
            </a:r>
          </a:p>
          <a:p>
            <a:pPr marL="1371600" lvl="2"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ما </a:t>
            </a:r>
            <a:r>
              <a:rPr lang="ar-EG" altLang="ar-JO" sz="2200" dirty="0">
                <a:solidFill>
                  <a:schemeClr val="tx1"/>
                </a:solidFill>
                <a:latin typeface="+mn-lt"/>
                <a:ea typeface="+mn-ea"/>
                <a:cs typeface="+mn-cs"/>
              </a:rPr>
              <a:t>المبادئ والمعتقدات التي تشكل الأساس للطريقة التي ندير بها أعمالنا؟</a:t>
            </a:r>
            <a:endParaRPr lang="en-US" altLang="ar-JO" sz="2200" dirty="0">
              <a:solidFill>
                <a:schemeClr val="tx1"/>
              </a:solidFill>
              <a:latin typeface="+mn-lt"/>
              <a:ea typeface="+mn-ea"/>
              <a:cs typeface="+mn-cs"/>
            </a:endParaRPr>
          </a:p>
        </p:txBody>
      </p:sp>
    </p:spTree>
    <p:extLst>
      <p:ext uri="{BB962C8B-B14F-4D97-AF65-F5344CB8AC3E}">
        <p14:creationId xmlns:p14="http://schemas.microsoft.com/office/powerpoint/2010/main" val="399320122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8156424"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STEP 2: Assess Company Strengths and </a:t>
            </a:r>
            <a:r>
              <a:rPr lang="en-US" sz="2400" b="1" dirty="0" smtClean="0">
                <a:solidFill>
                  <a:srgbClr val="00B0F0"/>
                </a:solidFill>
                <a:latin typeface="Alexandria" charset="0"/>
                <a:cs typeface="Alexandria" charset="0"/>
              </a:rPr>
              <a:t>Weaknesses</a:t>
            </a:r>
          </a:p>
          <a:p>
            <a:r>
              <a:rPr lang="ar-EG" sz="2400" b="1" dirty="0" smtClean="0">
                <a:solidFill>
                  <a:srgbClr val="00B0F0"/>
                </a:solidFill>
                <a:latin typeface="Alexandria" charset="0"/>
                <a:cs typeface="Alexandria" charset="0"/>
              </a:rPr>
              <a:t>الخطوة </a:t>
            </a:r>
            <a:r>
              <a:rPr lang="ar-EG" sz="2400" b="1" dirty="0">
                <a:solidFill>
                  <a:srgbClr val="00B0F0"/>
                </a:solidFill>
                <a:latin typeface="Alexandria" charset="0"/>
                <a:cs typeface="Alexandria" charset="0"/>
              </a:rPr>
              <a:t>2: تقييم نقاط القوة والضعف في </a:t>
            </a:r>
            <a:r>
              <a:rPr lang="ar-EG" sz="2400" b="1" dirty="0" smtClean="0">
                <a:solidFill>
                  <a:srgbClr val="00B0F0"/>
                </a:solidFill>
                <a:latin typeface="Alexandria" charset="0"/>
                <a:cs typeface="Alexandria" charset="0"/>
              </a:rPr>
              <a:t>الشركة</a:t>
            </a:r>
            <a:endParaRPr lang="ar-EG"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610434"/>
            <a:ext cx="58069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Use a balance sheet to identify:</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Strengths</a:t>
            </a:r>
            <a:endParaRPr lang="en-US" altLang="ar-JO" sz="2000" dirty="0">
              <a:solidFill>
                <a:schemeClr val="tx1"/>
              </a:solidFill>
              <a:latin typeface="+mn-lt"/>
              <a:ea typeface="+mn-ea"/>
              <a:cs typeface="+mn-cs"/>
            </a:endParaRPr>
          </a:p>
          <a:p>
            <a:pPr marL="1371600" lvl="2" indent="-342900" algn="justLow">
              <a:spcBef>
                <a:spcPct val="30000"/>
              </a:spcBef>
              <a:buFont typeface="Arial" pitchFamily="34" charset="0"/>
              <a:buChar char="•"/>
            </a:pPr>
            <a:r>
              <a:rPr lang="en-US" altLang="ar-JO" sz="2000" dirty="0" smtClean="0">
                <a:solidFill>
                  <a:schemeClr val="tx1"/>
                </a:solidFill>
                <a:latin typeface="+mn-lt"/>
                <a:ea typeface="+mn-ea"/>
                <a:cs typeface="+mn-cs"/>
              </a:rPr>
              <a:t>Positive </a:t>
            </a:r>
            <a:r>
              <a:rPr lang="en-US" altLang="ar-JO" sz="2000" dirty="0">
                <a:solidFill>
                  <a:schemeClr val="tx1"/>
                </a:solidFill>
                <a:latin typeface="+mn-lt"/>
                <a:ea typeface="+mn-ea"/>
                <a:cs typeface="+mn-cs"/>
              </a:rPr>
              <a:t>internal factors a company can draw on to accomplish its mission, goals, and objectives.</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Weaknesses</a:t>
            </a:r>
            <a:endParaRPr lang="en-US" altLang="ar-JO" sz="2000" dirty="0">
              <a:solidFill>
                <a:schemeClr val="tx1"/>
              </a:solidFill>
              <a:latin typeface="+mn-lt"/>
              <a:ea typeface="+mn-ea"/>
              <a:cs typeface="+mn-cs"/>
            </a:endParaRPr>
          </a:p>
          <a:p>
            <a:pPr marL="1371600" lvl="2" indent="-342900" algn="justLow">
              <a:spcBef>
                <a:spcPct val="30000"/>
              </a:spcBef>
              <a:buFont typeface="Arial" pitchFamily="34" charset="0"/>
              <a:buChar char="•"/>
            </a:pPr>
            <a:r>
              <a:rPr lang="en-US" altLang="ar-JO" sz="2000" dirty="0">
                <a:solidFill>
                  <a:schemeClr val="tx1"/>
                </a:solidFill>
                <a:latin typeface="+mn-lt"/>
                <a:ea typeface="+mn-ea"/>
                <a:cs typeface="+mn-cs"/>
              </a:rPr>
              <a:t>Negative internal factors that inhibit a company's ability to accomplish its mission, goals, and objectives.</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769289" y="1585316"/>
            <a:ext cx="525564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استخدم الميزانية العمومية لتحديد</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نقاط القوة:</a:t>
            </a:r>
          </a:p>
          <a:p>
            <a:pPr marL="1371600" lvl="2"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العوامل </a:t>
            </a:r>
            <a:r>
              <a:rPr lang="ar-EG" altLang="ar-JO" sz="2200" dirty="0">
                <a:solidFill>
                  <a:schemeClr val="tx1"/>
                </a:solidFill>
                <a:latin typeface="+mn-lt"/>
                <a:ea typeface="+mn-ea"/>
                <a:cs typeface="+mn-cs"/>
              </a:rPr>
              <a:t>الداخلية الإيجابية التي يمكن للشركة الاعتماد عليها لإنجاز مهمتها وأهدافها</a:t>
            </a:r>
            <a:r>
              <a:rPr lang="ar-EG" altLang="ar-JO" sz="2200" dirty="0" smtClean="0">
                <a:solidFill>
                  <a:schemeClr val="tx1"/>
                </a:solidFill>
                <a:latin typeface="+mn-lt"/>
                <a:ea typeface="+mn-ea"/>
                <a:cs typeface="+mn-cs"/>
              </a:rPr>
              <a:t>.</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نقاط الضعف:</a:t>
            </a:r>
          </a:p>
          <a:p>
            <a:pPr marL="1371600" lvl="2"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العوامل </a:t>
            </a:r>
            <a:r>
              <a:rPr lang="ar-EG" altLang="ar-JO" sz="2200" dirty="0">
                <a:solidFill>
                  <a:schemeClr val="tx1"/>
                </a:solidFill>
                <a:latin typeface="+mn-lt"/>
                <a:ea typeface="+mn-ea"/>
                <a:cs typeface="+mn-cs"/>
              </a:rPr>
              <a:t>الداخلية السلبية التي تعيق قدرة الشركة على إنجاز مهمتها وأهدافها.</a:t>
            </a:r>
            <a:endParaRPr lang="en-US" altLang="ar-JO" sz="2200" dirty="0">
              <a:solidFill>
                <a:schemeClr val="tx1"/>
              </a:solidFill>
              <a:latin typeface="+mn-lt"/>
              <a:ea typeface="+mn-ea"/>
              <a:cs typeface="+mn-cs"/>
            </a:endParaRPr>
          </a:p>
        </p:txBody>
      </p:sp>
      <p:pic>
        <p:nvPicPr>
          <p:cNvPr id="11" name="Picture 10" descr="A person with a note&#10;&#10;Description automatically generated with medium confidence">
            <a:extLst>
              <a:ext uri="{FF2B5EF4-FFF2-40B4-BE49-F238E27FC236}">
                <a16:creationId xmlns:a16="http://schemas.microsoft.com/office/drawing/2014/main" xmlns="" id="{5E783D9D-9F07-C63D-9E7E-7D93F802AD66}"/>
              </a:ext>
            </a:extLst>
          </p:cNvPr>
          <p:cNvPicPr>
            <a:picLocks noChangeAspect="1"/>
          </p:cNvPicPr>
          <p:nvPr/>
        </p:nvPicPr>
        <p:blipFill rotWithShape="1">
          <a:blip r:embed="rId3">
            <a:extLst>
              <a:ext uri="{28A0092B-C50C-407E-A947-70E740481C1C}">
                <a14:useLocalDpi xmlns:a14="http://schemas.microsoft.com/office/drawing/2010/main" val="0"/>
              </a:ext>
            </a:extLst>
          </a:blip>
          <a:srcRect l="1124" t="17140" r="66586" b="20610"/>
          <a:stretch/>
        </p:blipFill>
        <p:spPr>
          <a:xfrm>
            <a:off x="1399594" y="4899546"/>
            <a:ext cx="9900750" cy="1746915"/>
          </a:xfrm>
          <a:prstGeom prst="rect">
            <a:avLst/>
          </a:prstGeom>
        </p:spPr>
      </p:pic>
    </p:spTree>
    <p:extLst>
      <p:ext uri="{BB962C8B-B14F-4D97-AF65-F5344CB8AC3E}">
        <p14:creationId xmlns:p14="http://schemas.microsoft.com/office/powerpoint/2010/main" val="20763685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 3: Scan for Opportunities and </a:t>
            </a:r>
            <a:r>
              <a:rPr lang="en-US" sz="2800" b="1" dirty="0" smtClean="0">
                <a:solidFill>
                  <a:srgbClr val="00B0F0"/>
                </a:solidFill>
                <a:latin typeface="Alexandria" charset="0"/>
                <a:cs typeface="Alexandria" charset="0"/>
              </a:rPr>
              <a:t>Threats</a:t>
            </a:r>
          </a:p>
          <a:p>
            <a:r>
              <a:rPr lang="ar-EG" sz="2800" b="1" dirty="0" smtClean="0">
                <a:solidFill>
                  <a:srgbClr val="00B0F0"/>
                </a:solidFill>
                <a:latin typeface="Alexandria" charset="0"/>
                <a:cs typeface="Alexandria" charset="0"/>
              </a:rPr>
              <a:t>الخطوة </a:t>
            </a:r>
            <a:r>
              <a:rPr lang="ar-EG" sz="2800" b="1" dirty="0">
                <a:solidFill>
                  <a:srgbClr val="00B0F0"/>
                </a:solidFill>
                <a:latin typeface="Alexandria" charset="0"/>
                <a:cs typeface="Alexandria" charset="0"/>
              </a:rPr>
              <a:t>3: البحث عن الفرص والتهديدات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610434"/>
            <a:ext cx="580696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Identify and manage:</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Opportunities</a:t>
            </a:r>
            <a:endParaRPr lang="en-US" altLang="ar-JO" sz="2000" dirty="0">
              <a:solidFill>
                <a:schemeClr val="tx1"/>
              </a:solidFill>
              <a:latin typeface="+mn-lt"/>
              <a:ea typeface="+mn-ea"/>
              <a:cs typeface="+mn-cs"/>
            </a:endParaRPr>
          </a:p>
          <a:p>
            <a:pPr marL="1371600" lvl="2" indent="-342900" algn="justLow">
              <a:spcBef>
                <a:spcPct val="30000"/>
              </a:spcBef>
              <a:buFont typeface="Arial" pitchFamily="34" charset="0"/>
              <a:buChar char="•"/>
            </a:pPr>
            <a:r>
              <a:rPr lang="en-US" altLang="ar-JO" sz="2000" dirty="0" smtClean="0">
                <a:solidFill>
                  <a:schemeClr val="tx1"/>
                </a:solidFill>
                <a:latin typeface="+mn-lt"/>
                <a:ea typeface="+mn-ea"/>
                <a:cs typeface="+mn-cs"/>
              </a:rPr>
              <a:t>Positive </a:t>
            </a:r>
            <a:r>
              <a:rPr lang="en-US" altLang="ar-JO" sz="2000" dirty="0">
                <a:solidFill>
                  <a:schemeClr val="tx1"/>
                </a:solidFill>
                <a:latin typeface="+mn-lt"/>
                <a:ea typeface="+mn-ea"/>
                <a:cs typeface="+mn-cs"/>
              </a:rPr>
              <a:t>external factors the company can exploit to accomplish its mission, goals, and objectives.</a:t>
            </a:r>
          </a:p>
          <a:p>
            <a:pPr marL="914400" lvl="1" indent="-342900" algn="justLow">
              <a:spcBef>
                <a:spcPct val="30000"/>
              </a:spcBef>
              <a:buFont typeface="Arial" pitchFamily="34" charset="0"/>
              <a:buChar char="•"/>
            </a:pPr>
            <a:r>
              <a:rPr lang="en-US" altLang="ar-JO" sz="2000" dirty="0" smtClean="0">
                <a:solidFill>
                  <a:schemeClr val="tx1"/>
                </a:solidFill>
                <a:latin typeface="+mn-lt"/>
                <a:ea typeface="+mn-ea"/>
                <a:cs typeface="+mn-cs"/>
              </a:rPr>
              <a:t>Threats</a:t>
            </a:r>
            <a:endParaRPr lang="en-US" altLang="ar-JO" sz="2000" dirty="0">
              <a:solidFill>
                <a:schemeClr val="tx1"/>
              </a:solidFill>
              <a:latin typeface="+mn-lt"/>
              <a:ea typeface="+mn-ea"/>
              <a:cs typeface="+mn-cs"/>
            </a:endParaRPr>
          </a:p>
          <a:p>
            <a:pPr marL="1371600" lvl="2" indent="-342900" algn="justLow">
              <a:spcBef>
                <a:spcPct val="30000"/>
              </a:spcBef>
              <a:buFont typeface="Arial" pitchFamily="34" charset="0"/>
              <a:buChar char="•"/>
            </a:pPr>
            <a:r>
              <a:rPr lang="en-US" altLang="ar-JO" sz="2000" dirty="0" smtClean="0">
                <a:solidFill>
                  <a:schemeClr val="tx1"/>
                </a:solidFill>
                <a:latin typeface="+mn-lt"/>
                <a:ea typeface="+mn-ea"/>
                <a:cs typeface="+mn-cs"/>
              </a:rPr>
              <a:t>Negative </a:t>
            </a:r>
            <a:r>
              <a:rPr lang="en-US" altLang="ar-JO" sz="2000" dirty="0">
                <a:solidFill>
                  <a:schemeClr val="tx1"/>
                </a:solidFill>
                <a:latin typeface="+mn-lt"/>
                <a:ea typeface="+mn-ea"/>
                <a:cs typeface="+mn-cs"/>
              </a:rPr>
              <a:t>external factors that inhibit the firm's ability to accomplish its mission, goals, and objectives.</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769289" y="1585316"/>
            <a:ext cx="525564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تحديد وإدارة:</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الفرص:</a:t>
            </a:r>
          </a:p>
          <a:p>
            <a:pPr marL="1371600" lvl="2"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العوامل الخارجية الإيجابية </a:t>
            </a:r>
            <a:r>
              <a:rPr lang="ar-EG" altLang="ar-JO" sz="2200" dirty="0">
                <a:solidFill>
                  <a:schemeClr val="tx1"/>
                </a:solidFill>
                <a:latin typeface="+mn-lt"/>
                <a:ea typeface="+mn-ea"/>
                <a:cs typeface="+mn-cs"/>
              </a:rPr>
              <a:t>التي يمكن للشركة </a:t>
            </a:r>
            <a:r>
              <a:rPr lang="ar-EG" altLang="ar-JO" sz="2200" dirty="0" smtClean="0">
                <a:solidFill>
                  <a:schemeClr val="tx1"/>
                </a:solidFill>
                <a:latin typeface="+mn-lt"/>
                <a:ea typeface="+mn-ea"/>
                <a:cs typeface="+mn-cs"/>
              </a:rPr>
              <a:t>استغلالها لتحقيق رسالتها وأهدافها.</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التهديدات:</a:t>
            </a:r>
          </a:p>
          <a:p>
            <a:pPr marL="1371600" lvl="2"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العوامل الخارجية السلبية </a:t>
            </a:r>
            <a:r>
              <a:rPr lang="ar-EG" altLang="ar-JO" sz="2200" dirty="0">
                <a:solidFill>
                  <a:schemeClr val="tx1"/>
                </a:solidFill>
                <a:latin typeface="+mn-lt"/>
                <a:ea typeface="+mn-ea"/>
                <a:cs typeface="+mn-cs"/>
              </a:rPr>
              <a:t>التي تعيق قدرة الشركة على </a:t>
            </a:r>
            <a:r>
              <a:rPr lang="ar-EG" altLang="ar-JO" sz="2200" dirty="0" smtClean="0">
                <a:solidFill>
                  <a:schemeClr val="tx1"/>
                </a:solidFill>
                <a:latin typeface="+mn-lt"/>
                <a:ea typeface="+mn-ea"/>
                <a:cs typeface="+mn-cs"/>
              </a:rPr>
              <a:t>تحقيق رسالتها </a:t>
            </a:r>
            <a:r>
              <a:rPr lang="ar-EG" altLang="ar-JO" sz="2200" dirty="0">
                <a:solidFill>
                  <a:schemeClr val="tx1"/>
                </a:solidFill>
                <a:latin typeface="+mn-lt"/>
                <a:ea typeface="+mn-ea"/>
                <a:cs typeface="+mn-cs"/>
              </a:rPr>
              <a:t>وأهدافها.</a:t>
            </a:r>
            <a:endParaRPr lang="en-US" altLang="ar-JO" sz="2200" dirty="0">
              <a:solidFill>
                <a:schemeClr val="tx1"/>
              </a:solidFill>
              <a:latin typeface="+mn-lt"/>
              <a:ea typeface="+mn-ea"/>
              <a:cs typeface="+mn-cs"/>
            </a:endParaRPr>
          </a:p>
        </p:txBody>
      </p:sp>
      <p:pic>
        <p:nvPicPr>
          <p:cNvPr id="11" name="Picture 10" descr="A close-up of a screen&#10;&#10;Description automatically generated">
            <a:extLst>
              <a:ext uri="{FF2B5EF4-FFF2-40B4-BE49-F238E27FC236}">
                <a16:creationId xmlns:a16="http://schemas.microsoft.com/office/drawing/2014/main" xmlns="" id="{75B755C2-3D88-BA7C-B24D-AD10CEB900D1}"/>
              </a:ext>
            </a:extLst>
          </p:cNvPr>
          <p:cNvPicPr>
            <a:picLocks noChangeAspect="1"/>
          </p:cNvPicPr>
          <p:nvPr/>
        </p:nvPicPr>
        <p:blipFill rotWithShape="1">
          <a:blip r:embed="rId3">
            <a:extLst>
              <a:ext uri="{28A0092B-C50C-407E-A947-70E740481C1C}">
                <a14:useLocalDpi xmlns:a14="http://schemas.microsoft.com/office/drawing/2010/main" val="0"/>
              </a:ext>
            </a:extLst>
          </a:blip>
          <a:srcRect l="1847" t="35375" r="66346" b="24754"/>
          <a:stretch/>
        </p:blipFill>
        <p:spPr>
          <a:xfrm>
            <a:off x="1623486" y="5024555"/>
            <a:ext cx="9125450" cy="1569492"/>
          </a:xfrm>
          <a:prstGeom prst="rect">
            <a:avLst/>
          </a:prstGeom>
        </p:spPr>
      </p:pic>
    </p:spTree>
    <p:extLst>
      <p:ext uri="{BB962C8B-B14F-4D97-AF65-F5344CB8AC3E}">
        <p14:creationId xmlns:p14="http://schemas.microsoft.com/office/powerpoint/2010/main" val="93219835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 4: Identify Key Success </a:t>
            </a:r>
            <a:r>
              <a:rPr lang="en-US" sz="2800" b="1" dirty="0" smtClean="0">
                <a:solidFill>
                  <a:srgbClr val="00B0F0"/>
                </a:solidFill>
                <a:latin typeface="Alexandria" charset="0"/>
                <a:cs typeface="Alexandria" charset="0"/>
              </a:rPr>
              <a:t>Factors</a:t>
            </a:r>
          </a:p>
          <a:p>
            <a:r>
              <a:rPr lang="ar-EG" sz="2800" b="1" dirty="0" smtClean="0">
                <a:solidFill>
                  <a:srgbClr val="00B0F0"/>
                </a:solidFill>
                <a:latin typeface="Alexandria" charset="0"/>
                <a:cs typeface="Alexandria" charset="0"/>
              </a:rPr>
              <a:t>الخطوة </a:t>
            </a:r>
            <a:r>
              <a:rPr lang="ar-EG" sz="2800" b="1" dirty="0">
                <a:solidFill>
                  <a:srgbClr val="00B0F0"/>
                </a:solidFill>
                <a:latin typeface="Alexandria" charset="0"/>
                <a:cs typeface="Alexandria" charset="0"/>
              </a:rPr>
              <a:t>4: تحديد عوامل النجاح الرئيسية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2" y="1610434"/>
            <a:ext cx="37716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Key success factors (KSFs): factors that determine the relative success of market participants.</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The keys to unlocking the secrets of competing successfully in a particular market segment</a:t>
            </a:r>
            <a:r>
              <a:rPr lang="en-US" altLang="ar-JO" sz="2000" dirty="0" smtClean="0">
                <a:solidFill>
                  <a:schemeClr val="tx1"/>
                </a:solidFill>
                <a:latin typeface="+mn-lt"/>
                <a:ea typeface="+mn-ea"/>
                <a:cs typeface="+mn-cs"/>
              </a:rPr>
              <a:t>.</a:t>
            </a:r>
          </a:p>
          <a:p>
            <a:pPr marL="457200" indent="-342900" algn="justLow">
              <a:spcBef>
                <a:spcPct val="30000"/>
              </a:spcBef>
              <a:buFont typeface="Arial" pitchFamily="34" charset="0"/>
              <a:buChar char="•"/>
            </a:pPr>
            <a:endParaRPr lang="en-US" altLang="ar-JO" sz="1800" dirty="0" smtClean="0">
              <a:solidFill>
                <a:schemeClr val="tx1"/>
              </a:solidFill>
              <a:latin typeface="+mn-lt"/>
              <a:ea typeface="+mn-ea"/>
              <a:cs typeface="+mn-cs"/>
            </a:endParaRP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عوامل النجاح </a:t>
            </a:r>
            <a:r>
              <a:rPr lang="ar-EG" altLang="ar-JO" sz="2000" dirty="0" smtClean="0">
                <a:solidFill>
                  <a:schemeClr val="tx1"/>
                </a:solidFill>
                <a:latin typeface="+mn-lt"/>
                <a:ea typeface="+mn-ea"/>
                <a:cs typeface="+mn-cs"/>
              </a:rPr>
              <a:t>الرئيسية (</a:t>
            </a:r>
            <a:r>
              <a:rPr lang="en-US" altLang="ar-JO" sz="2000" dirty="0" smtClean="0">
                <a:solidFill>
                  <a:schemeClr val="tx1"/>
                </a:solidFill>
                <a:latin typeface="+mn-lt"/>
                <a:ea typeface="+mn-ea"/>
                <a:cs typeface="+mn-cs"/>
              </a:rPr>
              <a:t>KSFs</a:t>
            </a:r>
            <a:r>
              <a:rPr lang="ar-EG" altLang="ar-JO" sz="2000" dirty="0" smtClean="0">
                <a:solidFill>
                  <a:schemeClr val="tx1"/>
                </a:solidFill>
                <a:latin typeface="+mn-lt"/>
                <a:ea typeface="+mn-ea"/>
                <a:cs typeface="+mn-cs"/>
              </a:rPr>
              <a:t>): العوامل </a:t>
            </a:r>
            <a:r>
              <a:rPr lang="ar-EG" altLang="ar-JO" sz="2000" dirty="0">
                <a:solidFill>
                  <a:schemeClr val="tx1"/>
                </a:solidFill>
                <a:latin typeface="+mn-lt"/>
                <a:ea typeface="+mn-ea"/>
                <a:cs typeface="+mn-cs"/>
              </a:rPr>
              <a:t>التي تحدد النجاح النسبي </a:t>
            </a:r>
            <a:r>
              <a:rPr lang="ar-EG" altLang="ar-JO" sz="2000" dirty="0" smtClean="0">
                <a:solidFill>
                  <a:schemeClr val="tx1"/>
                </a:solidFill>
                <a:latin typeface="+mn-lt"/>
                <a:ea typeface="+mn-ea"/>
                <a:cs typeface="+mn-cs"/>
              </a:rPr>
              <a:t>للمشاركين </a:t>
            </a:r>
            <a:r>
              <a:rPr lang="ar-EG" altLang="ar-JO" sz="2000" dirty="0">
                <a:solidFill>
                  <a:schemeClr val="tx1"/>
                </a:solidFill>
                <a:latin typeface="+mn-lt"/>
                <a:ea typeface="+mn-ea"/>
                <a:cs typeface="+mn-cs"/>
              </a:rPr>
              <a:t>في السوق</a:t>
            </a:r>
            <a:r>
              <a:rPr lang="ar-EG" altLang="ar-JO" sz="2000" dirty="0" smtClean="0">
                <a:solidFill>
                  <a:schemeClr val="tx1"/>
                </a:solidFill>
                <a:latin typeface="+mn-lt"/>
                <a:ea typeface="+mn-ea"/>
                <a:cs typeface="+mn-cs"/>
              </a:rPr>
              <a:t>.</a:t>
            </a:r>
          </a:p>
          <a:p>
            <a:pPr marL="457200" indent="-342900" algn="justLow" rtl="1">
              <a:spcBef>
                <a:spcPct val="30000"/>
              </a:spcBef>
              <a:buFont typeface="Arial" pitchFamily="34" charset="0"/>
              <a:buChar char="•"/>
            </a:pPr>
            <a:r>
              <a:rPr lang="ar-EG" altLang="ar-JO" sz="2000" dirty="0" smtClean="0">
                <a:solidFill>
                  <a:schemeClr val="tx1"/>
                </a:solidFill>
                <a:latin typeface="+mn-lt"/>
                <a:ea typeface="+mn-ea"/>
                <a:cs typeface="+mn-cs"/>
              </a:rPr>
              <a:t>مفاتيح </a:t>
            </a:r>
            <a:r>
              <a:rPr lang="ar-EG" altLang="ar-JO" sz="2000" dirty="0">
                <a:solidFill>
                  <a:schemeClr val="tx1"/>
                </a:solidFill>
                <a:latin typeface="+mn-lt"/>
                <a:ea typeface="+mn-ea"/>
                <a:cs typeface="+mn-cs"/>
              </a:rPr>
              <a:t>اكتشاف أسرار المنافسة بنجاح في قطاع معين من السوق.</a:t>
            </a:r>
            <a:endParaRPr lang="en-US" altLang="ar-JO" sz="2000" dirty="0">
              <a:solidFill>
                <a:schemeClr val="tx1"/>
              </a:solidFill>
              <a:latin typeface="+mn-lt"/>
              <a:ea typeface="+mn-ea"/>
              <a:cs typeface="+mn-cs"/>
            </a:endParaRPr>
          </a:p>
        </p:txBody>
      </p:sp>
      <p:pic>
        <p:nvPicPr>
          <p:cNvPr id="12" name="Picture 11" descr="A green circle with black text&#10;&#10;Description automatically generated">
            <a:extLst>
              <a:ext uri="{FF2B5EF4-FFF2-40B4-BE49-F238E27FC236}">
                <a16:creationId xmlns:a16="http://schemas.microsoft.com/office/drawing/2014/main" xmlns="" id="{24126520-41B2-99A7-82D7-5D4A696F7D63}"/>
              </a:ext>
            </a:extLst>
          </p:cNvPr>
          <p:cNvPicPr>
            <a:picLocks noChangeAspect="1"/>
          </p:cNvPicPr>
          <p:nvPr/>
        </p:nvPicPr>
        <p:blipFill rotWithShape="1">
          <a:blip r:embed="rId3">
            <a:extLst>
              <a:ext uri="{28A0092B-C50C-407E-A947-70E740481C1C}">
                <a14:useLocalDpi xmlns:a14="http://schemas.microsoft.com/office/drawing/2010/main" val="0"/>
              </a:ext>
            </a:extLst>
          </a:blip>
          <a:srcRect l="57872" t="3456" b="5233"/>
          <a:stretch/>
        </p:blipFill>
        <p:spPr>
          <a:xfrm>
            <a:off x="4449170" y="1637731"/>
            <a:ext cx="5500048" cy="4763070"/>
          </a:xfrm>
          <a:prstGeom prst="rect">
            <a:avLst/>
          </a:prstGeom>
        </p:spPr>
      </p:pic>
      <p:sp>
        <p:nvSpPr>
          <p:cNvPr id="2" name="Rectangle 1"/>
          <p:cNvSpPr/>
          <p:nvPr/>
        </p:nvSpPr>
        <p:spPr>
          <a:xfrm>
            <a:off x="4890945" y="2369897"/>
            <a:ext cx="1250550" cy="646331"/>
          </a:xfrm>
          <a:prstGeom prst="rect">
            <a:avLst/>
          </a:prstGeom>
        </p:spPr>
        <p:txBody>
          <a:bodyPr wrap="square">
            <a:spAutoFit/>
          </a:bodyPr>
          <a:lstStyle/>
          <a:p>
            <a:pPr algn="ctr"/>
            <a:r>
              <a:rPr lang="ar-EG" b="1" dirty="0"/>
              <a:t>عوامل النجاح </a:t>
            </a:r>
            <a:r>
              <a:rPr lang="ar-EG" b="1" dirty="0" smtClean="0"/>
              <a:t>الحرجة</a:t>
            </a:r>
            <a:endParaRPr lang="ar-EG" b="1" dirty="0"/>
          </a:p>
        </p:txBody>
      </p:sp>
      <p:sp>
        <p:nvSpPr>
          <p:cNvPr id="3" name="Rectangle 2"/>
          <p:cNvSpPr/>
          <p:nvPr/>
        </p:nvSpPr>
        <p:spPr>
          <a:xfrm>
            <a:off x="9554797" y="1852262"/>
            <a:ext cx="2060179" cy="369332"/>
          </a:xfrm>
          <a:prstGeom prst="rect">
            <a:avLst/>
          </a:prstGeom>
        </p:spPr>
        <p:txBody>
          <a:bodyPr wrap="none">
            <a:spAutoFit/>
          </a:bodyPr>
          <a:lstStyle/>
          <a:p>
            <a:pPr algn="r" rtl="1"/>
            <a:r>
              <a:rPr lang="ar-EG" b="1" dirty="0"/>
              <a:t>الموظفون الفنيون الأكفاء</a:t>
            </a:r>
          </a:p>
        </p:txBody>
      </p:sp>
      <p:sp>
        <p:nvSpPr>
          <p:cNvPr id="4" name="Rectangle 3"/>
          <p:cNvSpPr/>
          <p:nvPr/>
        </p:nvSpPr>
        <p:spPr>
          <a:xfrm>
            <a:off x="9729523" y="2258705"/>
            <a:ext cx="1731564" cy="369332"/>
          </a:xfrm>
          <a:prstGeom prst="rect">
            <a:avLst/>
          </a:prstGeom>
        </p:spPr>
        <p:txBody>
          <a:bodyPr wrap="none">
            <a:spAutoFit/>
          </a:bodyPr>
          <a:lstStyle/>
          <a:p>
            <a:pPr algn="r" rtl="1"/>
            <a:r>
              <a:rPr lang="ar-EG" b="1" dirty="0"/>
              <a:t>إدارة المخاطر الفعّالة</a:t>
            </a:r>
          </a:p>
        </p:txBody>
      </p:sp>
      <p:sp>
        <p:nvSpPr>
          <p:cNvPr id="5" name="Rectangle 4"/>
          <p:cNvSpPr/>
          <p:nvPr/>
        </p:nvSpPr>
        <p:spPr>
          <a:xfrm>
            <a:off x="9945127" y="2646896"/>
            <a:ext cx="1279517" cy="369332"/>
          </a:xfrm>
          <a:prstGeom prst="rect">
            <a:avLst/>
          </a:prstGeom>
        </p:spPr>
        <p:txBody>
          <a:bodyPr wrap="none">
            <a:spAutoFit/>
          </a:bodyPr>
          <a:lstStyle/>
          <a:p>
            <a:pPr algn="r" rtl="1"/>
            <a:r>
              <a:rPr lang="ar-EG" b="1" dirty="0"/>
              <a:t>التواصل الفعّال</a:t>
            </a:r>
          </a:p>
        </p:txBody>
      </p:sp>
      <p:sp>
        <p:nvSpPr>
          <p:cNvPr id="17" name="Rectangle 16"/>
          <p:cNvSpPr/>
          <p:nvPr/>
        </p:nvSpPr>
        <p:spPr>
          <a:xfrm>
            <a:off x="9945126" y="3053116"/>
            <a:ext cx="1260281" cy="369332"/>
          </a:xfrm>
          <a:prstGeom prst="rect">
            <a:avLst/>
          </a:prstGeom>
        </p:spPr>
        <p:txBody>
          <a:bodyPr wrap="none">
            <a:spAutoFit/>
          </a:bodyPr>
          <a:lstStyle/>
          <a:p>
            <a:pPr algn="r" rtl="1"/>
            <a:r>
              <a:rPr lang="ar-EG" b="1" dirty="0" smtClean="0"/>
              <a:t>التخطيط الفعّال</a:t>
            </a:r>
            <a:endParaRPr lang="ar-EG" b="1" dirty="0"/>
          </a:p>
        </p:txBody>
      </p:sp>
      <p:sp>
        <p:nvSpPr>
          <p:cNvPr id="6" name="Rectangle 5"/>
          <p:cNvSpPr/>
          <p:nvPr/>
        </p:nvSpPr>
        <p:spPr>
          <a:xfrm>
            <a:off x="9886616" y="3500649"/>
            <a:ext cx="1402948" cy="369332"/>
          </a:xfrm>
          <a:prstGeom prst="rect">
            <a:avLst/>
          </a:prstGeom>
        </p:spPr>
        <p:txBody>
          <a:bodyPr wrap="none">
            <a:spAutoFit/>
          </a:bodyPr>
          <a:lstStyle/>
          <a:p>
            <a:r>
              <a:rPr lang="ar-EG" b="1" dirty="0"/>
              <a:t>المديرون الأكفاء</a:t>
            </a:r>
          </a:p>
        </p:txBody>
      </p:sp>
      <p:sp>
        <p:nvSpPr>
          <p:cNvPr id="7" name="Rectangle 6"/>
          <p:cNvSpPr/>
          <p:nvPr/>
        </p:nvSpPr>
        <p:spPr>
          <a:xfrm>
            <a:off x="9380068" y="3886891"/>
            <a:ext cx="2513830" cy="369332"/>
          </a:xfrm>
          <a:prstGeom prst="rect">
            <a:avLst/>
          </a:prstGeom>
        </p:spPr>
        <p:txBody>
          <a:bodyPr wrap="none">
            <a:spAutoFit/>
          </a:bodyPr>
          <a:lstStyle/>
          <a:p>
            <a:r>
              <a:rPr lang="ar-EG" b="1" dirty="0" smtClean="0"/>
              <a:t>مؤشرات الأداء الرئيسية الفعّالة</a:t>
            </a:r>
            <a:endParaRPr lang="ar-EG" b="1" dirty="0"/>
          </a:p>
        </p:txBody>
      </p:sp>
      <p:sp>
        <p:nvSpPr>
          <p:cNvPr id="9" name="Rectangle 8"/>
          <p:cNvSpPr/>
          <p:nvPr/>
        </p:nvSpPr>
        <p:spPr>
          <a:xfrm>
            <a:off x="9803261" y="4297167"/>
            <a:ext cx="1741182" cy="369332"/>
          </a:xfrm>
          <a:prstGeom prst="rect">
            <a:avLst/>
          </a:prstGeom>
        </p:spPr>
        <p:txBody>
          <a:bodyPr wrap="none">
            <a:spAutoFit/>
          </a:bodyPr>
          <a:lstStyle/>
          <a:p>
            <a:r>
              <a:rPr lang="ar-EG" b="1" dirty="0"/>
              <a:t>مراقبة الجودة الفعّالة</a:t>
            </a:r>
          </a:p>
        </p:txBody>
      </p:sp>
      <p:sp>
        <p:nvSpPr>
          <p:cNvPr id="10" name="Rectangle 9"/>
          <p:cNvSpPr/>
          <p:nvPr/>
        </p:nvSpPr>
        <p:spPr>
          <a:xfrm>
            <a:off x="9834519" y="4697057"/>
            <a:ext cx="1709122" cy="369332"/>
          </a:xfrm>
          <a:prstGeom prst="rect">
            <a:avLst/>
          </a:prstGeom>
        </p:spPr>
        <p:txBody>
          <a:bodyPr wrap="none">
            <a:spAutoFit/>
          </a:bodyPr>
          <a:lstStyle/>
          <a:p>
            <a:r>
              <a:rPr lang="ar-EG" b="1" dirty="0"/>
              <a:t>تقدير التكاليف الفعّال</a:t>
            </a:r>
          </a:p>
        </p:txBody>
      </p:sp>
      <p:sp>
        <p:nvSpPr>
          <p:cNvPr id="18" name="Rectangle 17"/>
          <p:cNvSpPr/>
          <p:nvPr/>
        </p:nvSpPr>
        <p:spPr>
          <a:xfrm>
            <a:off x="9693454" y="5093685"/>
            <a:ext cx="2028119" cy="369332"/>
          </a:xfrm>
          <a:prstGeom prst="rect">
            <a:avLst/>
          </a:prstGeom>
        </p:spPr>
        <p:txBody>
          <a:bodyPr wrap="none">
            <a:spAutoFit/>
          </a:bodyPr>
          <a:lstStyle/>
          <a:p>
            <a:r>
              <a:rPr lang="ar-EG" b="1" dirty="0"/>
              <a:t>العمليات والأنظمة الفعّالة</a:t>
            </a:r>
          </a:p>
        </p:txBody>
      </p:sp>
      <p:sp>
        <p:nvSpPr>
          <p:cNvPr id="19" name="Rectangle 18"/>
          <p:cNvSpPr/>
          <p:nvPr/>
        </p:nvSpPr>
        <p:spPr>
          <a:xfrm>
            <a:off x="9840929" y="5479927"/>
            <a:ext cx="1733167" cy="369332"/>
          </a:xfrm>
          <a:prstGeom prst="rect">
            <a:avLst/>
          </a:prstGeom>
        </p:spPr>
        <p:txBody>
          <a:bodyPr wrap="none">
            <a:spAutoFit/>
          </a:bodyPr>
          <a:lstStyle/>
          <a:p>
            <a:r>
              <a:rPr lang="ar-EG" b="1" dirty="0"/>
              <a:t>تتبع الإنجازات الفعّال</a:t>
            </a:r>
          </a:p>
        </p:txBody>
      </p:sp>
      <p:sp>
        <p:nvSpPr>
          <p:cNvPr id="23" name="Rectangle 22"/>
          <p:cNvSpPr/>
          <p:nvPr/>
        </p:nvSpPr>
        <p:spPr>
          <a:xfrm>
            <a:off x="9790436" y="5893465"/>
            <a:ext cx="1611339" cy="369332"/>
          </a:xfrm>
          <a:prstGeom prst="rect">
            <a:avLst/>
          </a:prstGeom>
        </p:spPr>
        <p:txBody>
          <a:bodyPr wrap="none">
            <a:spAutoFit/>
          </a:bodyPr>
          <a:lstStyle/>
          <a:p>
            <a:r>
              <a:rPr lang="ar-EG" b="1" dirty="0"/>
              <a:t>إدارة التغيير الفعّالة</a:t>
            </a:r>
          </a:p>
        </p:txBody>
      </p:sp>
    </p:spTree>
    <p:extLst>
      <p:ext uri="{BB962C8B-B14F-4D97-AF65-F5344CB8AC3E}">
        <p14:creationId xmlns:p14="http://schemas.microsoft.com/office/powerpoint/2010/main" val="2370854779"/>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 5: Analyze the Competition</a:t>
            </a:r>
          </a:p>
          <a:p>
            <a:r>
              <a:rPr lang="ar-EG" sz="2800" b="1" dirty="0">
                <a:solidFill>
                  <a:srgbClr val="00B0F0"/>
                </a:solidFill>
                <a:latin typeface="Alexandria" charset="0"/>
                <a:cs typeface="Alexandria" charset="0"/>
              </a:rPr>
              <a:t>الخطوة 5: تحليل المنافسة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610434"/>
            <a:ext cx="5600436"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b="1" dirty="0">
                <a:solidFill>
                  <a:schemeClr val="tx1"/>
                </a:solidFill>
                <a:latin typeface="+mn-lt"/>
                <a:ea typeface="+mn-ea"/>
                <a:cs typeface="+mn-cs"/>
              </a:rPr>
              <a:t>Direct competitors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Offer the same products and services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Customers often compare prices, features and deals among these competitors when they shop</a:t>
            </a:r>
          </a:p>
          <a:p>
            <a:pPr marL="457200" indent="-342900" algn="justLow">
              <a:spcBef>
                <a:spcPct val="30000"/>
              </a:spcBef>
              <a:buFont typeface="Arial" pitchFamily="34" charset="0"/>
              <a:buChar char="•"/>
            </a:pPr>
            <a:r>
              <a:rPr lang="en-US" altLang="ar-JO" sz="2000" b="1" dirty="0">
                <a:solidFill>
                  <a:schemeClr val="tx1"/>
                </a:solidFill>
                <a:latin typeface="+mn-lt"/>
                <a:ea typeface="+mn-ea"/>
                <a:cs typeface="+mn-cs"/>
              </a:rPr>
              <a:t>Significant competitors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Offer some of the same or similar products or services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Product or service lines overlap but not completely </a:t>
            </a:r>
          </a:p>
          <a:p>
            <a:pPr marL="457200" indent="-342900" algn="justLow">
              <a:spcBef>
                <a:spcPct val="30000"/>
              </a:spcBef>
              <a:buFont typeface="Arial" pitchFamily="34" charset="0"/>
              <a:buChar char="•"/>
            </a:pPr>
            <a:r>
              <a:rPr lang="en-US" altLang="ar-JO" sz="2000" b="1" dirty="0">
                <a:solidFill>
                  <a:schemeClr val="tx1"/>
                </a:solidFill>
                <a:latin typeface="+mn-lt"/>
                <a:ea typeface="+mn-ea"/>
                <a:cs typeface="+mn-cs"/>
              </a:rPr>
              <a:t>Indirect competitors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Offer same or similar products in only a small number of areas</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673753" y="1585316"/>
            <a:ext cx="5255645"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b="1" dirty="0">
                <a:solidFill>
                  <a:schemeClr val="tx1"/>
                </a:solidFill>
                <a:latin typeface="+mn-lt"/>
                <a:ea typeface="+mn-ea"/>
                <a:cs typeface="+mn-cs"/>
              </a:rPr>
              <a:t>المنافسون </a:t>
            </a:r>
            <a:r>
              <a:rPr lang="ar-EG" altLang="ar-JO" sz="2200" b="1" dirty="0" smtClean="0">
                <a:solidFill>
                  <a:schemeClr val="tx1"/>
                </a:solidFill>
                <a:latin typeface="+mn-lt"/>
                <a:ea typeface="+mn-ea"/>
                <a:cs typeface="+mn-cs"/>
              </a:rPr>
              <a:t>المباشرون </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يقدمون </a:t>
            </a:r>
            <a:r>
              <a:rPr lang="ar-EG" altLang="ar-JO" sz="2200" dirty="0">
                <a:solidFill>
                  <a:schemeClr val="tx1"/>
                </a:solidFill>
                <a:latin typeface="+mn-lt"/>
                <a:ea typeface="+mn-ea"/>
                <a:cs typeface="+mn-cs"/>
              </a:rPr>
              <a:t>نفس المنتجات </a:t>
            </a:r>
            <a:r>
              <a:rPr lang="ar-EG" altLang="ar-JO" sz="2200" dirty="0" smtClean="0">
                <a:solidFill>
                  <a:schemeClr val="tx1"/>
                </a:solidFill>
                <a:latin typeface="+mn-lt"/>
                <a:ea typeface="+mn-ea"/>
                <a:cs typeface="+mn-cs"/>
              </a:rPr>
              <a:t>والخدمات</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غالبًا </a:t>
            </a:r>
            <a:r>
              <a:rPr lang="ar-EG" altLang="ar-JO" sz="2200" dirty="0">
                <a:solidFill>
                  <a:schemeClr val="tx1"/>
                </a:solidFill>
                <a:latin typeface="+mn-lt"/>
                <a:ea typeface="+mn-ea"/>
                <a:cs typeface="+mn-cs"/>
              </a:rPr>
              <a:t>ما يقارن العملاء الأسعار والميزات والصفقات بين هؤلاء المنافسين عندما </a:t>
            </a:r>
            <a:r>
              <a:rPr lang="ar-EG" altLang="ar-JO" sz="2200" dirty="0" smtClean="0">
                <a:solidFill>
                  <a:schemeClr val="tx1"/>
                </a:solidFill>
                <a:latin typeface="+mn-lt"/>
                <a:ea typeface="+mn-ea"/>
                <a:cs typeface="+mn-cs"/>
              </a:rPr>
              <a:t>يتسوقون</a:t>
            </a:r>
          </a:p>
          <a:p>
            <a:pPr marL="457200" indent="-342900" algn="justLow" rtl="1">
              <a:spcBef>
                <a:spcPct val="30000"/>
              </a:spcBef>
              <a:buFont typeface="Arial" pitchFamily="34" charset="0"/>
              <a:buChar char="•"/>
            </a:pPr>
            <a:r>
              <a:rPr lang="ar-EG" altLang="ar-JO" sz="2200" b="1" dirty="0">
                <a:solidFill>
                  <a:schemeClr val="tx1"/>
                </a:solidFill>
                <a:latin typeface="+mn-lt"/>
                <a:ea typeface="+mn-ea"/>
                <a:cs typeface="+mn-cs"/>
              </a:rPr>
              <a:t>المنافسون المهمون</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يقدمون </a:t>
            </a:r>
            <a:r>
              <a:rPr lang="ar-EG" altLang="ar-JO" sz="2200" dirty="0">
                <a:solidFill>
                  <a:schemeClr val="tx1"/>
                </a:solidFill>
                <a:latin typeface="+mn-lt"/>
                <a:ea typeface="+mn-ea"/>
                <a:cs typeface="+mn-cs"/>
              </a:rPr>
              <a:t>بعض المنتجات أو الخدمات المتشابهة أو </a:t>
            </a:r>
            <a:r>
              <a:rPr lang="ar-EG" altLang="ar-JO" sz="2200" dirty="0" smtClean="0">
                <a:solidFill>
                  <a:schemeClr val="tx1"/>
                </a:solidFill>
                <a:latin typeface="+mn-lt"/>
                <a:ea typeface="+mn-ea"/>
                <a:cs typeface="+mn-cs"/>
              </a:rPr>
              <a:t>المماثلة. </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تتداخل </a:t>
            </a:r>
            <a:r>
              <a:rPr lang="ar-EG" altLang="ar-JO" sz="2200" dirty="0">
                <a:solidFill>
                  <a:schemeClr val="tx1"/>
                </a:solidFill>
                <a:latin typeface="+mn-lt"/>
                <a:ea typeface="+mn-ea"/>
                <a:cs typeface="+mn-cs"/>
              </a:rPr>
              <a:t>خطوط المنتجات أو الخدمات ولكن ليس بشكل </a:t>
            </a:r>
            <a:r>
              <a:rPr lang="ar-EG" altLang="ar-JO" sz="2200" dirty="0" smtClean="0">
                <a:solidFill>
                  <a:schemeClr val="tx1"/>
                </a:solidFill>
                <a:latin typeface="+mn-lt"/>
                <a:ea typeface="+mn-ea"/>
                <a:cs typeface="+mn-cs"/>
              </a:rPr>
              <a:t>كامل.</a:t>
            </a:r>
          </a:p>
          <a:p>
            <a:pPr marL="457200" indent="-342900" algn="justLow" rtl="1">
              <a:spcBef>
                <a:spcPct val="30000"/>
              </a:spcBef>
              <a:buFont typeface="Arial" pitchFamily="34" charset="0"/>
              <a:buChar char="•"/>
            </a:pPr>
            <a:r>
              <a:rPr lang="ar-EG" altLang="ar-JO" sz="2200" b="1" dirty="0" smtClean="0">
                <a:solidFill>
                  <a:schemeClr val="tx1"/>
                </a:solidFill>
                <a:latin typeface="+mn-lt"/>
                <a:ea typeface="+mn-ea"/>
                <a:cs typeface="+mn-cs"/>
              </a:rPr>
              <a:t>المنافسين </a:t>
            </a:r>
            <a:r>
              <a:rPr lang="ar-EG" altLang="ar-JO" sz="2200" b="1" dirty="0">
                <a:solidFill>
                  <a:schemeClr val="tx1"/>
                </a:solidFill>
                <a:latin typeface="+mn-lt"/>
                <a:ea typeface="+mn-ea"/>
                <a:cs typeface="+mn-cs"/>
              </a:rPr>
              <a:t>غير المباشرين</a:t>
            </a:r>
          </a:p>
          <a:p>
            <a:pPr marL="914400" lvl="1"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يقدمون </a:t>
            </a:r>
            <a:r>
              <a:rPr lang="ar-EG" altLang="ar-JO" sz="2200" dirty="0">
                <a:solidFill>
                  <a:schemeClr val="tx1"/>
                </a:solidFill>
                <a:latin typeface="+mn-lt"/>
                <a:ea typeface="+mn-ea"/>
                <a:cs typeface="+mn-cs"/>
              </a:rPr>
              <a:t>نفس المنتجات أو </a:t>
            </a:r>
            <a:r>
              <a:rPr lang="ar-EG" altLang="ar-JO" sz="2200" dirty="0" smtClean="0">
                <a:solidFill>
                  <a:schemeClr val="tx1"/>
                </a:solidFill>
                <a:latin typeface="+mn-lt"/>
                <a:ea typeface="+mn-ea"/>
                <a:cs typeface="+mn-cs"/>
              </a:rPr>
              <a:t>منتجات مماثلة في </a:t>
            </a:r>
            <a:r>
              <a:rPr lang="ar-EG" altLang="ar-JO" sz="2200" dirty="0">
                <a:solidFill>
                  <a:schemeClr val="tx1"/>
                </a:solidFill>
                <a:latin typeface="+mn-lt"/>
                <a:ea typeface="+mn-ea"/>
                <a:cs typeface="+mn-cs"/>
              </a:rPr>
              <a:t>عدد </a:t>
            </a:r>
            <a:r>
              <a:rPr lang="ar-EG" altLang="ar-JO" sz="2200" dirty="0" smtClean="0">
                <a:solidFill>
                  <a:schemeClr val="tx1"/>
                </a:solidFill>
                <a:latin typeface="+mn-lt"/>
                <a:ea typeface="+mn-ea"/>
                <a:cs typeface="+mn-cs"/>
              </a:rPr>
              <a:t>قليل فقط </a:t>
            </a:r>
            <a:r>
              <a:rPr lang="ar-EG" altLang="ar-JO" sz="2200" dirty="0">
                <a:solidFill>
                  <a:schemeClr val="tx1"/>
                </a:solidFill>
                <a:latin typeface="+mn-lt"/>
                <a:ea typeface="+mn-ea"/>
                <a:cs typeface="+mn-cs"/>
              </a:rPr>
              <a:t>من </a:t>
            </a:r>
            <a:r>
              <a:rPr lang="ar-EG" altLang="ar-JO" sz="2200" dirty="0" smtClean="0">
                <a:solidFill>
                  <a:schemeClr val="tx1"/>
                </a:solidFill>
                <a:latin typeface="+mn-lt"/>
                <a:ea typeface="+mn-ea"/>
                <a:cs typeface="+mn-cs"/>
              </a:rPr>
              <a:t>المناطق.</a:t>
            </a:r>
            <a:endParaRPr lang="en-US" altLang="ar-JO" sz="2200" dirty="0">
              <a:solidFill>
                <a:schemeClr val="tx1"/>
              </a:solidFill>
              <a:latin typeface="+mn-lt"/>
              <a:ea typeface="+mn-ea"/>
              <a:cs typeface="+mn-cs"/>
            </a:endParaRPr>
          </a:p>
        </p:txBody>
      </p:sp>
    </p:spTree>
    <p:extLst>
      <p:ext uri="{BB962C8B-B14F-4D97-AF65-F5344CB8AC3E}">
        <p14:creationId xmlns:p14="http://schemas.microsoft.com/office/powerpoint/2010/main" val="413029637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15" name="TextBox 14"/>
          <p:cNvSpPr txBox="1"/>
          <p:nvPr/>
        </p:nvSpPr>
        <p:spPr>
          <a:xfrm>
            <a:off x="1522426" y="238010"/>
            <a:ext cx="782629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Step 6: Create Company Goals and </a:t>
            </a:r>
            <a:r>
              <a:rPr lang="en-US" sz="2400" b="1" dirty="0" smtClean="0">
                <a:solidFill>
                  <a:srgbClr val="00B0F0"/>
                </a:solidFill>
                <a:latin typeface="Alexandria" charset="0"/>
                <a:cs typeface="Alexandria" charset="0"/>
              </a:rPr>
              <a:t>Objectives</a:t>
            </a:r>
          </a:p>
          <a:p>
            <a:r>
              <a:rPr lang="en-US" sz="2400" b="1" dirty="0" smtClean="0">
                <a:solidFill>
                  <a:srgbClr val="00B0F0"/>
                </a:solidFill>
                <a:latin typeface="Alexandria" charset="0"/>
                <a:cs typeface="Alexandria" charset="0"/>
              </a:rPr>
              <a:t> </a:t>
            </a:r>
            <a:r>
              <a:rPr lang="ar-EG" sz="2400" b="1" dirty="0">
                <a:solidFill>
                  <a:srgbClr val="00B0F0"/>
                </a:solidFill>
                <a:latin typeface="Alexandria" charset="0"/>
                <a:cs typeface="Alexandria" charset="0"/>
              </a:rPr>
              <a:t>الخطوة 6: إنشاء أهداف وغايات الشركة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p>
        </p:txBody>
      </p:sp>
      <p:sp>
        <p:nvSpPr>
          <p:cNvPr id="21" name="TextBox 20"/>
          <p:cNvSpPr txBox="1"/>
          <p:nvPr/>
        </p:nvSpPr>
        <p:spPr>
          <a:xfrm>
            <a:off x="328810" y="404476"/>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459170" y="1583138"/>
            <a:ext cx="3007363" cy="5036027"/>
          </a:xfrm>
          <a:prstGeom prst="rect">
            <a:avLst/>
          </a:prstGeom>
          <a:ln>
            <a:solidFill>
              <a:schemeClr val="tx1"/>
            </a:solidFill>
          </a:ln>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ctr">
              <a:spcBef>
                <a:spcPct val="30000"/>
              </a:spcBef>
            </a:pPr>
            <a:r>
              <a:rPr lang="en-US" altLang="ar-JO" sz="1600" b="1" dirty="0" smtClean="0">
                <a:solidFill>
                  <a:schemeClr val="accent2">
                    <a:lumMod val="75000"/>
                  </a:schemeClr>
                </a:solidFill>
                <a:latin typeface="+mn-lt"/>
                <a:ea typeface="+mn-ea"/>
                <a:cs typeface="+mn-cs"/>
              </a:rPr>
              <a:t>Goal</a:t>
            </a:r>
          </a:p>
          <a:p>
            <a:pPr marL="400050" indent="-285750">
              <a:spcBef>
                <a:spcPct val="30000"/>
              </a:spcBef>
              <a:buFont typeface="Arial" pitchFamily="34" charset="0"/>
              <a:buChar char="•"/>
            </a:pPr>
            <a:r>
              <a:rPr lang="en-US" altLang="ar-JO" sz="1600" dirty="0" smtClean="0">
                <a:solidFill>
                  <a:schemeClr val="tx1"/>
                </a:solidFill>
                <a:latin typeface="+mn-lt"/>
                <a:ea typeface="+mn-ea"/>
                <a:cs typeface="+mn-cs"/>
              </a:rPr>
              <a:t>A </a:t>
            </a:r>
            <a:r>
              <a:rPr lang="en-US" altLang="ar-JO" sz="1600" dirty="0">
                <a:solidFill>
                  <a:schemeClr val="tx1"/>
                </a:solidFill>
                <a:latin typeface="+mn-lt"/>
                <a:ea typeface="+mn-ea"/>
                <a:cs typeface="+mn-cs"/>
              </a:rPr>
              <a:t>greater </a:t>
            </a:r>
            <a:r>
              <a:rPr lang="en-US" altLang="ar-JO" sz="1600" dirty="0" smtClean="0">
                <a:solidFill>
                  <a:schemeClr val="tx1"/>
                </a:solidFill>
                <a:latin typeface="+mn-lt"/>
                <a:ea typeface="+mn-ea"/>
                <a:cs typeface="+mn-cs"/>
              </a:rPr>
              <a:t>purpose</a:t>
            </a:r>
          </a:p>
          <a:p>
            <a:pPr marL="400050" indent="-285750">
              <a:spcBef>
                <a:spcPct val="30000"/>
              </a:spcBef>
              <a:buFont typeface="Arial" pitchFamily="34" charset="0"/>
              <a:buChar char="•"/>
            </a:pPr>
            <a:r>
              <a:rPr lang="en-US" altLang="ar-JO" sz="1600" dirty="0" smtClean="0">
                <a:solidFill>
                  <a:schemeClr val="tx1"/>
                </a:solidFill>
                <a:latin typeface="+mn-lt"/>
                <a:ea typeface="+mn-ea"/>
                <a:cs typeface="+mn-cs"/>
              </a:rPr>
              <a:t>A </a:t>
            </a:r>
            <a:r>
              <a:rPr lang="en-US" altLang="ar-JO" sz="1600" dirty="0">
                <a:solidFill>
                  <a:schemeClr val="tx1"/>
                </a:solidFill>
                <a:latin typeface="+mn-lt"/>
                <a:ea typeface="+mn-ea"/>
                <a:cs typeface="+mn-cs"/>
              </a:rPr>
              <a:t>long-term </a:t>
            </a:r>
            <a:r>
              <a:rPr lang="en-US" altLang="ar-JO" sz="1600" dirty="0" smtClean="0">
                <a:solidFill>
                  <a:schemeClr val="tx1"/>
                </a:solidFill>
                <a:latin typeface="+mn-lt"/>
                <a:ea typeface="+mn-ea"/>
                <a:cs typeface="+mn-cs"/>
              </a:rPr>
              <a:t>outcome</a:t>
            </a:r>
          </a:p>
          <a:p>
            <a:pPr marL="400050" indent="-285750">
              <a:spcBef>
                <a:spcPct val="30000"/>
              </a:spcBef>
              <a:buFont typeface="Arial" pitchFamily="34" charset="0"/>
              <a:buChar char="•"/>
            </a:pPr>
            <a:r>
              <a:rPr lang="en-US" altLang="ar-JO" sz="1600" dirty="0" smtClean="0">
                <a:solidFill>
                  <a:schemeClr val="tx1"/>
                </a:solidFill>
                <a:latin typeface="+mn-lt"/>
                <a:ea typeface="+mn-ea"/>
                <a:cs typeface="+mn-cs"/>
              </a:rPr>
              <a:t>May </a:t>
            </a:r>
            <a:r>
              <a:rPr lang="en-US" altLang="ar-JO" sz="1600" dirty="0">
                <a:solidFill>
                  <a:schemeClr val="tx1"/>
                </a:solidFill>
                <a:latin typeface="+mn-lt"/>
                <a:ea typeface="+mn-ea"/>
                <a:cs typeface="+mn-cs"/>
              </a:rPr>
              <a:t>not be easy to </a:t>
            </a:r>
            <a:r>
              <a:rPr lang="en-US" altLang="ar-JO" sz="1600" dirty="0" smtClean="0">
                <a:solidFill>
                  <a:schemeClr val="tx1"/>
                </a:solidFill>
                <a:latin typeface="+mn-lt"/>
                <a:ea typeface="+mn-ea"/>
                <a:cs typeface="+mn-cs"/>
              </a:rPr>
              <a:t>measure</a:t>
            </a:r>
          </a:p>
          <a:p>
            <a:pPr marL="114300" algn="ctr">
              <a:spcBef>
                <a:spcPct val="30000"/>
              </a:spcBef>
            </a:pPr>
            <a:endParaRPr lang="en-US" altLang="ar-JO" sz="1100" b="1" dirty="0" smtClean="0">
              <a:solidFill>
                <a:schemeClr val="tx1"/>
              </a:solidFill>
              <a:latin typeface="+mn-lt"/>
              <a:ea typeface="+mn-ea"/>
              <a:cs typeface="+mn-cs"/>
            </a:endParaRPr>
          </a:p>
          <a:p>
            <a:pPr marL="114300" algn="ctr">
              <a:spcBef>
                <a:spcPct val="30000"/>
              </a:spcBef>
            </a:pPr>
            <a:r>
              <a:rPr lang="en-US" altLang="ar-JO" sz="1600" b="1" dirty="0" smtClean="0">
                <a:solidFill>
                  <a:schemeClr val="accent2">
                    <a:lumMod val="75000"/>
                  </a:schemeClr>
                </a:solidFill>
                <a:latin typeface="+mn-lt"/>
                <a:ea typeface="+mn-ea"/>
                <a:cs typeface="+mn-cs"/>
              </a:rPr>
              <a:t>[</a:t>
            </a:r>
            <a:r>
              <a:rPr lang="en-US" altLang="ar-JO" sz="1600" b="1" dirty="0">
                <a:solidFill>
                  <a:schemeClr val="accent2">
                    <a:lumMod val="75000"/>
                  </a:schemeClr>
                </a:solidFill>
                <a:latin typeface="+mn-lt"/>
                <a:ea typeface="+mn-ea"/>
                <a:cs typeface="+mn-cs"/>
              </a:rPr>
              <a:t>Example: Support NWT residents to make healthy lifestyle choices that reduce their risk of cancer</a:t>
            </a:r>
            <a:r>
              <a:rPr lang="en-US" altLang="ar-JO" sz="1600" b="1" dirty="0" smtClean="0">
                <a:solidFill>
                  <a:schemeClr val="accent2">
                    <a:lumMod val="75000"/>
                  </a:schemeClr>
                </a:solidFill>
                <a:latin typeface="+mn-lt"/>
                <a:ea typeface="+mn-ea"/>
                <a:cs typeface="+mn-cs"/>
              </a:rPr>
              <a:t>.]</a:t>
            </a:r>
          </a:p>
          <a:p>
            <a:pPr marL="114300" algn="ctr" rtl="1">
              <a:spcBef>
                <a:spcPct val="30000"/>
              </a:spcBef>
            </a:pPr>
            <a:endParaRPr lang="ar-EG" altLang="ar-JO" sz="1050" b="1" dirty="0" smtClean="0">
              <a:solidFill>
                <a:schemeClr val="tx1"/>
              </a:solidFill>
              <a:latin typeface="+mn-lt"/>
              <a:ea typeface="+mn-ea"/>
              <a:cs typeface="+mn-cs"/>
            </a:endParaRPr>
          </a:p>
          <a:p>
            <a:pPr marL="114300" algn="ctr" rtl="1">
              <a:spcBef>
                <a:spcPct val="30000"/>
              </a:spcBef>
            </a:pPr>
            <a:r>
              <a:rPr lang="ar-EG" altLang="ar-JO" sz="1600" b="1" dirty="0" smtClean="0">
                <a:solidFill>
                  <a:schemeClr val="accent2">
                    <a:lumMod val="75000"/>
                  </a:schemeClr>
                </a:solidFill>
                <a:latin typeface="+mn-lt"/>
                <a:ea typeface="+mn-ea"/>
                <a:cs typeface="+mn-cs"/>
              </a:rPr>
              <a:t>الغاية</a:t>
            </a:r>
            <a:endParaRPr lang="en-US" altLang="ar-JO" sz="1600" b="1" dirty="0" smtClean="0">
              <a:solidFill>
                <a:schemeClr val="accent2">
                  <a:lumMod val="75000"/>
                </a:schemeClr>
              </a:solidFill>
              <a:latin typeface="+mn-lt"/>
              <a:ea typeface="+mn-ea"/>
              <a:cs typeface="+mn-cs"/>
            </a:endParaRPr>
          </a:p>
          <a:p>
            <a:pPr marL="400050" indent="-285750" algn="r" rtl="1">
              <a:spcBef>
                <a:spcPct val="30000"/>
              </a:spcBef>
              <a:buFont typeface="Arial" pitchFamily="34" charset="0"/>
              <a:buChar char="•"/>
            </a:pPr>
            <a:r>
              <a:rPr lang="ar-EG" altLang="ar-JO" sz="1600" b="1" dirty="0">
                <a:solidFill>
                  <a:schemeClr val="tx1"/>
                </a:solidFill>
                <a:latin typeface="+mn-lt"/>
                <a:ea typeface="+mn-ea"/>
                <a:cs typeface="+mn-cs"/>
              </a:rPr>
              <a:t>غرض </a:t>
            </a:r>
            <a:r>
              <a:rPr lang="ar-EG" altLang="ar-JO" sz="1600" b="1" dirty="0" smtClean="0">
                <a:solidFill>
                  <a:schemeClr val="tx1"/>
                </a:solidFill>
                <a:latin typeface="+mn-lt"/>
                <a:ea typeface="+mn-ea"/>
                <a:cs typeface="+mn-cs"/>
              </a:rPr>
              <a:t>أعظم</a:t>
            </a:r>
          </a:p>
          <a:p>
            <a:pPr marL="400050" indent="-285750" algn="r" rtl="1">
              <a:spcBef>
                <a:spcPct val="30000"/>
              </a:spcBef>
              <a:buFont typeface="Arial" pitchFamily="34" charset="0"/>
              <a:buChar char="•"/>
            </a:pPr>
            <a:r>
              <a:rPr lang="ar-EG" altLang="ar-JO" sz="1600" b="1" dirty="0" smtClean="0">
                <a:solidFill>
                  <a:schemeClr val="tx1"/>
                </a:solidFill>
                <a:latin typeface="+mn-lt"/>
                <a:ea typeface="+mn-ea"/>
                <a:cs typeface="+mn-cs"/>
              </a:rPr>
              <a:t>نتيجة </a:t>
            </a:r>
            <a:r>
              <a:rPr lang="ar-EG" altLang="ar-JO" sz="1600" b="1" dirty="0">
                <a:solidFill>
                  <a:schemeClr val="tx1"/>
                </a:solidFill>
                <a:latin typeface="+mn-lt"/>
                <a:ea typeface="+mn-ea"/>
                <a:cs typeface="+mn-cs"/>
              </a:rPr>
              <a:t>طويلة </a:t>
            </a:r>
            <a:r>
              <a:rPr lang="ar-EG" altLang="ar-JO" sz="1600" b="1" dirty="0" smtClean="0">
                <a:solidFill>
                  <a:schemeClr val="tx1"/>
                </a:solidFill>
                <a:latin typeface="+mn-lt"/>
                <a:ea typeface="+mn-ea"/>
                <a:cs typeface="+mn-cs"/>
              </a:rPr>
              <a:t>الأمد</a:t>
            </a:r>
          </a:p>
          <a:p>
            <a:pPr marL="400050" indent="-285750" algn="r" rtl="1">
              <a:spcBef>
                <a:spcPct val="30000"/>
              </a:spcBef>
              <a:buFont typeface="Arial" pitchFamily="34" charset="0"/>
              <a:buChar char="•"/>
            </a:pPr>
            <a:r>
              <a:rPr lang="ar-EG" altLang="ar-JO" sz="1600" b="1" dirty="0" smtClean="0">
                <a:solidFill>
                  <a:schemeClr val="tx1"/>
                </a:solidFill>
                <a:latin typeface="+mn-lt"/>
                <a:ea typeface="+mn-ea"/>
                <a:cs typeface="+mn-cs"/>
              </a:rPr>
              <a:t>قد </a:t>
            </a:r>
            <a:r>
              <a:rPr lang="ar-EG" altLang="ar-JO" sz="1600" b="1" dirty="0">
                <a:solidFill>
                  <a:schemeClr val="tx1"/>
                </a:solidFill>
                <a:latin typeface="+mn-lt"/>
                <a:ea typeface="+mn-ea"/>
                <a:cs typeface="+mn-cs"/>
              </a:rPr>
              <a:t>لا يكون من السهل </a:t>
            </a:r>
            <a:r>
              <a:rPr lang="ar-EG" altLang="ar-JO" sz="1600" b="1" dirty="0" smtClean="0">
                <a:solidFill>
                  <a:schemeClr val="tx1"/>
                </a:solidFill>
                <a:latin typeface="+mn-lt"/>
                <a:ea typeface="+mn-ea"/>
                <a:cs typeface="+mn-cs"/>
              </a:rPr>
              <a:t>قياسه</a:t>
            </a:r>
          </a:p>
          <a:p>
            <a:pPr marL="114300" algn="ctr" rtl="1">
              <a:spcBef>
                <a:spcPct val="30000"/>
              </a:spcBef>
            </a:pPr>
            <a:endParaRPr lang="ar-EG" altLang="ar-JO" sz="600" b="1" dirty="0" smtClean="0">
              <a:solidFill>
                <a:schemeClr val="tx1"/>
              </a:solidFill>
              <a:latin typeface="+mn-lt"/>
              <a:ea typeface="+mn-ea"/>
              <a:cs typeface="+mn-cs"/>
            </a:endParaRPr>
          </a:p>
          <a:p>
            <a:pPr marL="114300" algn="ctr" rtl="1">
              <a:spcBef>
                <a:spcPct val="30000"/>
              </a:spcBef>
            </a:pPr>
            <a:r>
              <a:rPr lang="ar-EG" altLang="ar-JO" sz="1600" b="1" dirty="0" smtClean="0">
                <a:solidFill>
                  <a:schemeClr val="accent2">
                    <a:lumMod val="75000"/>
                  </a:schemeClr>
                </a:solidFill>
                <a:latin typeface="+mn-lt"/>
                <a:ea typeface="+mn-ea"/>
                <a:cs typeface="+mn-cs"/>
              </a:rPr>
              <a:t>[</a:t>
            </a:r>
            <a:r>
              <a:rPr lang="ar-EG" altLang="ar-JO" sz="1600" b="1" dirty="0">
                <a:solidFill>
                  <a:schemeClr val="accent2">
                    <a:lumMod val="75000"/>
                  </a:schemeClr>
                </a:solidFill>
                <a:latin typeface="+mn-lt"/>
                <a:ea typeface="+mn-ea"/>
                <a:cs typeface="+mn-cs"/>
              </a:rPr>
              <a:t>مثال: دعم سكان الأقاليم الشمالية الغربية لاتخاذ خيارات نمط حياة صحية تقلل من خطر الإصابة بالسرطان.]</a:t>
            </a:r>
            <a:endParaRPr lang="en-US" altLang="ar-JO" sz="1600" b="1" dirty="0">
              <a:solidFill>
                <a:schemeClr val="accent2">
                  <a:lumMod val="75000"/>
                </a:schemeClr>
              </a:solidFill>
              <a:latin typeface="+mn-lt"/>
              <a:ea typeface="+mn-ea"/>
              <a:cs typeface="+mn-cs"/>
            </a:endParaRPr>
          </a:p>
          <a:p>
            <a:pPr marL="457200" indent="-342900" algn="ctr">
              <a:spcBef>
                <a:spcPct val="30000"/>
              </a:spcBef>
              <a:buFont typeface="Arial" pitchFamily="34" charset="0"/>
              <a:buChar char="•"/>
            </a:pPr>
            <a:endParaRPr lang="en-US" altLang="ar-JO" sz="1600" b="1" dirty="0" smtClean="0">
              <a:solidFill>
                <a:schemeClr val="tx1"/>
              </a:solidFill>
              <a:latin typeface="+mn-lt"/>
              <a:ea typeface="+mn-ea"/>
              <a:cs typeface="+mn-cs"/>
            </a:endParaRPr>
          </a:p>
          <a:p>
            <a:pPr marL="457200" indent="-342900" algn="ctr">
              <a:spcBef>
                <a:spcPct val="30000"/>
              </a:spcBef>
              <a:buFont typeface="Arial" pitchFamily="34" charset="0"/>
              <a:buChar char="•"/>
            </a:pPr>
            <a:endParaRPr lang="en-US" altLang="ar-JO" sz="1600" b="1" dirty="0">
              <a:solidFill>
                <a:schemeClr val="tx1"/>
              </a:solidFill>
              <a:latin typeface="+mn-lt"/>
              <a:ea typeface="+mn-ea"/>
              <a:cs typeface="+mn-cs"/>
            </a:endParaRPr>
          </a:p>
        </p:txBody>
      </p:sp>
      <p:sp>
        <p:nvSpPr>
          <p:cNvPr id="12"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518537" y="1583138"/>
            <a:ext cx="3155219" cy="5036027"/>
          </a:xfrm>
          <a:prstGeom prst="rect">
            <a:avLst/>
          </a:prstGeom>
          <a:ln>
            <a:solidFill>
              <a:schemeClr val="tx1"/>
            </a:solidFill>
          </a:ln>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114300" algn="ctr">
              <a:spcBef>
                <a:spcPct val="30000"/>
              </a:spcBef>
            </a:pPr>
            <a:r>
              <a:rPr lang="en-US" altLang="ar-JO" sz="1600" b="1" dirty="0" smtClean="0">
                <a:solidFill>
                  <a:schemeClr val="accent2">
                    <a:lumMod val="75000"/>
                  </a:schemeClr>
                </a:solidFill>
                <a:latin typeface="+mn-lt"/>
                <a:ea typeface="+mn-ea"/>
                <a:cs typeface="+mn-cs"/>
              </a:rPr>
              <a:t>Objective</a:t>
            </a:r>
          </a:p>
          <a:p>
            <a:pPr marL="400050" indent="-285750">
              <a:spcBef>
                <a:spcPct val="30000"/>
              </a:spcBef>
              <a:buFont typeface="Arial" pitchFamily="34" charset="0"/>
              <a:buChar char="•"/>
            </a:pPr>
            <a:r>
              <a:rPr lang="en-US" altLang="ar-JO" sz="1600" dirty="0" smtClean="0">
                <a:solidFill>
                  <a:schemeClr val="tx1"/>
                </a:solidFill>
                <a:latin typeface="+mn-lt"/>
                <a:ea typeface="+mn-ea"/>
                <a:cs typeface="+mn-cs"/>
              </a:rPr>
              <a:t>A </a:t>
            </a:r>
            <a:r>
              <a:rPr lang="en-US" altLang="ar-JO" sz="1600" dirty="0">
                <a:solidFill>
                  <a:schemeClr val="tx1"/>
                </a:solidFill>
                <a:latin typeface="+mn-lt"/>
                <a:ea typeface="+mn-ea"/>
                <a:cs typeface="+mn-cs"/>
              </a:rPr>
              <a:t>specific, short-term action that will contribute to achieving a goal</a:t>
            </a:r>
          </a:p>
          <a:p>
            <a:pPr marL="400050" indent="-285750">
              <a:spcBef>
                <a:spcPct val="30000"/>
              </a:spcBef>
              <a:buFont typeface="Arial" pitchFamily="34" charset="0"/>
              <a:buChar char="•"/>
            </a:pPr>
            <a:r>
              <a:rPr lang="en-US" altLang="ar-JO" sz="1600" dirty="0">
                <a:solidFill>
                  <a:schemeClr val="tx1"/>
                </a:solidFill>
                <a:latin typeface="+mn-lt"/>
                <a:ea typeface="+mn-ea"/>
                <a:cs typeface="+mn-cs"/>
              </a:rPr>
              <a:t>Must be measurable</a:t>
            </a:r>
          </a:p>
          <a:p>
            <a:pPr marL="114300" algn="ctr">
              <a:spcBef>
                <a:spcPct val="30000"/>
              </a:spcBef>
            </a:pPr>
            <a:endParaRPr lang="en-US" altLang="ar-JO" sz="800" b="1" dirty="0" smtClean="0">
              <a:solidFill>
                <a:schemeClr val="tx1"/>
              </a:solidFill>
              <a:latin typeface="+mn-lt"/>
              <a:ea typeface="+mn-ea"/>
              <a:cs typeface="+mn-cs"/>
            </a:endParaRPr>
          </a:p>
          <a:p>
            <a:pPr marL="114300" algn="ctr">
              <a:spcBef>
                <a:spcPct val="30000"/>
              </a:spcBef>
            </a:pPr>
            <a:r>
              <a:rPr lang="en-US" altLang="ar-JO" sz="1600" b="1" dirty="0">
                <a:solidFill>
                  <a:schemeClr val="accent2">
                    <a:lumMod val="75000"/>
                  </a:schemeClr>
                </a:solidFill>
                <a:latin typeface="+mn-lt"/>
                <a:ea typeface="+mn-ea"/>
                <a:cs typeface="+mn-cs"/>
              </a:rPr>
              <a:t>[Example: Create a website with accurate and current information about cancer risk factors</a:t>
            </a:r>
            <a:r>
              <a:rPr lang="en-US" altLang="ar-JO" sz="1600" b="1" dirty="0" smtClean="0">
                <a:solidFill>
                  <a:schemeClr val="accent2">
                    <a:lumMod val="75000"/>
                  </a:schemeClr>
                </a:solidFill>
                <a:latin typeface="+mn-lt"/>
                <a:ea typeface="+mn-ea"/>
                <a:cs typeface="+mn-cs"/>
              </a:rPr>
              <a:t>.]</a:t>
            </a:r>
          </a:p>
          <a:p>
            <a:pPr marL="114300" algn="ctr">
              <a:spcBef>
                <a:spcPct val="30000"/>
              </a:spcBef>
            </a:pPr>
            <a:endParaRPr lang="ar-EG" altLang="ar-JO" sz="1100" b="1" dirty="0" smtClean="0">
              <a:solidFill>
                <a:schemeClr val="tx1"/>
              </a:solidFill>
              <a:latin typeface="+mn-lt"/>
              <a:ea typeface="+mn-ea"/>
              <a:cs typeface="+mn-cs"/>
            </a:endParaRPr>
          </a:p>
          <a:p>
            <a:pPr marL="114300" algn="ctr" rtl="1">
              <a:spcBef>
                <a:spcPct val="30000"/>
              </a:spcBef>
            </a:pPr>
            <a:r>
              <a:rPr lang="ar-EG" altLang="ar-JO" sz="1600" b="1" dirty="0" smtClean="0">
                <a:solidFill>
                  <a:schemeClr val="accent2">
                    <a:lumMod val="75000"/>
                  </a:schemeClr>
                </a:solidFill>
                <a:latin typeface="+mn-lt"/>
                <a:ea typeface="+mn-ea"/>
                <a:cs typeface="+mn-cs"/>
              </a:rPr>
              <a:t>الهدف</a:t>
            </a:r>
            <a:endParaRPr lang="en-US" altLang="ar-JO" sz="1600" b="1" dirty="0" smtClean="0">
              <a:solidFill>
                <a:schemeClr val="accent2">
                  <a:lumMod val="75000"/>
                </a:schemeClr>
              </a:solidFill>
              <a:latin typeface="+mn-lt"/>
              <a:ea typeface="+mn-ea"/>
              <a:cs typeface="+mn-cs"/>
            </a:endParaRPr>
          </a:p>
          <a:p>
            <a:pPr marL="400050" indent="-285750" algn="r" rtl="1">
              <a:spcBef>
                <a:spcPct val="30000"/>
              </a:spcBef>
              <a:buFont typeface="Arial" pitchFamily="34" charset="0"/>
              <a:buChar char="•"/>
            </a:pPr>
            <a:r>
              <a:rPr lang="ar-EG" altLang="ar-JO" sz="1600" b="1" dirty="0">
                <a:solidFill>
                  <a:schemeClr val="tx1"/>
                </a:solidFill>
                <a:latin typeface="+mn-lt"/>
                <a:ea typeface="+mn-ea"/>
                <a:cs typeface="+mn-cs"/>
              </a:rPr>
              <a:t>إجراء محدد قصير الأمد يساهم في تحقيق </a:t>
            </a:r>
            <a:r>
              <a:rPr lang="ar-EG" altLang="ar-JO" sz="1600" b="1" dirty="0" smtClean="0">
                <a:solidFill>
                  <a:schemeClr val="tx1"/>
                </a:solidFill>
                <a:latin typeface="+mn-lt"/>
                <a:ea typeface="+mn-ea"/>
                <a:cs typeface="+mn-cs"/>
              </a:rPr>
              <a:t>هدف</a:t>
            </a:r>
          </a:p>
          <a:p>
            <a:pPr marL="400050" indent="-285750" algn="r" rtl="1">
              <a:spcBef>
                <a:spcPct val="30000"/>
              </a:spcBef>
              <a:buFont typeface="Arial" pitchFamily="34" charset="0"/>
              <a:buChar char="•"/>
            </a:pPr>
            <a:r>
              <a:rPr lang="ar-EG" altLang="ar-JO" sz="1600" b="1" dirty="0" smtClean="0">
                <a:solidFill>
                  <a:schemeClr val="tx1"/>
                </a:solidFill>
                <a:latin typeface="+mn-lt"/>
                <a:ea typeface="+mn-ea"/>
                <a:cs typeface="+mn-cs"/>
              </a:rPr>
              <a:t>يجب </a:t>
            </a:r>
            <a:r>
              <a:rPr lang="ar-EG" altLang="ar-JO" sz="1600" b="1" dirty="0">
                <a:solidFill>
                  <a:schemeClr val="tx1"/>
                </a:solidFill>
                <a:latin typeface="+mn-lt"/>
                <a:ea typeface="+mn-ea"/>
                <a:cs typeface="+mn-cs"/>
              </a:rPr>
              <a:t>أن يكون قابلاً </a:t>
            </a:r>
            <a:r>
              <a:rPr lang="ar-EG" altLang="ar-JO" sz="1600" b="1" dirty="0" smtClean="0">
                <a:solidFill>
                  <a:schemeClr val="tx1"/>
                </a:solidFill>
                <a:latin typeface="+mn-lt"/>
                <a:ea typeface="+mn-ea"/>
                <a:cs typeface="+mn-cs"/>
              </a:rPr>
              <a:t>للقياس</a:t>
            </a:r>
          </a:p>
          <a:p>
            <a:pPr marL="114300" algn="r" rtl="1">
              <a:spcBef>
                <a:spcPct val="30000"/>
              </a:spcBef>
            </a:pPr>
            <a:endParaRPr lang="ar-EG" altLang="ar-JO" sz="1600" b="1" dirty="0" smtClean="0">
              <a:solidFill>
                <a:schemeClr val="tx1"/>
              </a:solidFill>
              <a:latin typeface="+mn-lt"/>
              <a:ea typeface="+mn-ea"/>
              <a:cs typeface="+mn-cs"/>
            </a:endParaRPr>
          </a:p>
          <a:p>
            <a:pPr marL="114300" algn="ctr" rtl="1">
              <a:spcBef>
                <a:spcPct val="30000"/>
              </a:spcBef>
            </a:pPr>
            <a:r>
              <a:rPr lang="ar-EG" altLang="ar-JO" sz="1600" b="1" dirty="0">
                <a:solidFill>
                  <a:schemeClr val="accent2">
                    <a:lumMod val="75000"/>
                  </a:schemeClr>
                </a:solidFill>
                <a:latin typeface="+mn-lt"/>
                <a:ea typeface="+mn-ea"/>
                <a:cs typeface="+mn-cs"/>
              </a:rPr>
              <a:t>[مثال: إنشاء موقع ويب يحتوي على معلومات دقيقة وحديثة حول عوامل خطر الإصابة بالسرطان.]</a:t>
            </a:r>
            <a:endParaRPr lang="en-US" altLang="ar-JO" sz="1600" b="1" dirty="0" smtClean="0">
              <a:solidFill>
                <a:schemeClr val="tx1"/>
              </a:solidFill>
              <a:latin typeface="+mn-lt"/>
              <a:ea typeface="+mn-ea"/>
              <a:cs typeface="+mn-cs"/>
            </a:endParaRPr>
          </a:p>
          <a:p>
            <a:pPr marL="457200" indent="-342900" algn="ctr">
              <a:spcBef>
                <a:spcPct val="30000"/>
              </a:spcBef>
              <a:buFont typeface="Arial" pitchFamily="34" charset="0"/>
              <a:buChar char="•"/>
            </a:pPr>
            <a:endParaRPr lang="en-US" altLang="ar-JO" sz="1600" b="1" dirty="0">
              <a:solidFill>
                <a:schemeClr val="tx1"/>
              </a:solidFill>
              <a:latin typeface="+mn-lt"/>
              <a:ea typeface="+mn-ea"/>
              <a:cs typeface="+mn-cs"/>
            </a:endParaRPr>
          </a:p>
        </p:txBody>
      </p:sp>
      <p:sp>
        <p:nvSpPr>
          <p:cNvPr id="3" name="Rectangle 2"/>
          <p:cNvSpPr/>
          <p:nvPr/>
        </p:nvSpPr>
        <p:spPr>
          <a:xfrm>
            <a:off x="8395938" y="1456471"/>
            <a:ext cx="2571986" cy="584775"/>
          </a:xfrm>
          <a:prstGeom prst="rect">
            <a:avLst/>
          </a:prstGeom>
        </p:spPr>
        <p:txBody>
          <a:bodyPr wrap="none">
            <a:spAutoFit/>
          </a:bodyPr>
          <a:lstStyle/>
          <a:p>
            <a:pPr algn="ctr"/>
            <a:r>
              <a:rPr lang="en-US" sz="1600" b="1" dirty="0">
                <a:solidFill>
                  <a:schemeClr val="accent2">
                    <a:lumMod val="75000"/>
                  </a:schemeClr>
                </a:solidFill>
              </a:rPr>
              <a:t>OBJECTIVE MUST BE SMART</a:t>
            </a:r>
          </a:p>
          <a:p>
            <a:pPr algn="ctr"/>
            <a:r>
              <a:rPr lang="ar-EG" sz="1600" b="1" dirty="0" smtClean="0">
                <a:solidFill>
                  <a:schemeClr val="accent2">
                    <a:lumMod val="75000"/>
                  </a:schemeClr>
                </a:solidFill>
              </a:rPr>
              <a:t>الهدف </a:t>
            </a:r>
            <a:r>
              <a:rPr lang="ar-EG" sz="1600" b="1" dirty="0">
                <a:solidFill>
                  <a:schemeClr val="accent2">
                    <a:lumMod val="75000"/>
                  </a:schemeClr>
                </a:solidFill>
              </a:rPr>
              <a:t>يجب أن يكون ذكيا</a:t>
            </a:r>
          </a:p>
        </p:txBody>
      </p:sp>
      <p:sp>
        <p:nvSpPr>
          <p:cNvPr id="4" name="Rectangle 3"/>
          <p:cNvSpPr/>
          <p:nvPr/>
        </p:nvSpPr>
        <p:spPr>
          <a:xfrm>
            <a:off x="6987654" y="2016029"/>
            <a:ext cx="5022380" cy="4478149"/>
          </a:xfrm>
          <a:prstGeom prst="rect">
            <a:avLst/>
          </a:prstGeom>
        </p:spPr>
        <p:txBody>
          <a:bodyPr wrap="square">
            <a:spAutoFit/>
          </a:bodyPr>
          <a:lstStyle/>
          <a:p>
            <a:r>
              <a:rPr lang="en-US" sz="1500" dirty="0">
                <a:solidFill>
                  <a:schemeClr val="accent2">
                    <a:lumMod val="75000"/>
                  </a:schemeClr>
                </a:solidFill>
              </a:rPr>
              <a:t>S</a:t>
            </a:r>
            <a:r>
              <a:rPr lang="en-US" sz="1500" dirty="0"/>
              <a:t>pecific - Who? What? Where? How</a:t>
            </a:r>
            <a:r>
              <a:rPr lang="en-US" sz="1500" dirty="0" smtClean="0"/>
              <a:t>?</a:t>
            </a:r>
          </a:p>
          <a:p>
            <a:r>
              <a:rPr lang="ar-EG" sz="1500" dirty="0"/>
              <a:t>محددة - من؟ ماذا؟ أين؟ كيف</a:t>
            </a:r>
            <a:r>
              <a:rPr lang="ar-EG" sz="1500" dirty="0" smtClean="0"/>
              <a:t>؟</a:t>
            </a:r>
            <a:endParaRPr lang="en-US" sz="1500" dirty="0" smtClean="0"/>
          </a:p>
          <a:p>
            <a:r>
              <a:rPr lang="en-US" sz="1500" b="1" dirty="0">
                <a:solidFill>
                  <a:schemeClr val="accent2">
                    <a:lumMod val="75000"/>
                  </a:schemeClr>
                </a:solidFill>
              </a:rPr>
              <a:t>M</a:t>
            </a:r>
            <a:r>
              <a:rPr lang="en-US" sz="1500" dirty="0"/>
              <a:t>easurable - How many? How can this be measured?</a:t>
            </a:r>
          </a:p>
          <a:p>
            <a:r>
              <a:rPr lang="ar-EG" sz="1500" dirty="0"/>
              <a:t>قابلة للقياس - كم عدد؟ كيف يمكن قياس ذلك</a:t>
            </a:r>
            <a:r>
              <a:rPr lang="ar-EG" sz="1500" dirty="0" smtClean="0"/>
              <a:t>؟</a:t>
            </a:r>
          </a:p>
          <a:p>
            <a:r>
              <a:rPr lang="en-US" sz="1500" b="1" dirty="0">
                <a:solidFill>
                  <a:schemeClr val="accent2">
                    <a:lumMod val="75000"/>
                  </a:schemeClr>
                </a:solidFill>
              </a:rPr>
              <a:t>A</a:t>
            </a:r>
            <a:r>
              <a:rPr lang="en-US" sz="1500" dirty="0"/>
              <a:t>chievable - Is it possible?</a:t>
            </a:r>
          </a:p>
          <a:p>
            <a:r>
              <a:rPr lang="ar-EG" sz="1500" dirty="0"/>
              <a:t>قابلة للتحقيق - هل هذا ممكن؟</a:t>
            </a:r>
            <a:endParaRPr lang="en-US" sz="1500" dirty="0" smtClean="0"/>
          </a:p>
          <a:p>
            <a:r>
              <a:rPr lang="en-US" sz="1500" b="1" dirty="0">
                <a:solidFill>
                  <a:schemeClr val="accent2">
                    <a:lumMod val="75000"/>
                  </a:schemeClr>
                </a:solidFill>
              </a:rPr>
              <a:t>R</a:t>
            </a:r>
            <a:r>
              <a:rPr lang="en-US" sz="1500" dirty="0"/>
              <a:t>ealistic - Is it possible given our time and resources available?</a:t>
            </a:r>
          </a:p>
          <a:p>
            <a:r>
              <a:rPr lang="ar-EG" sz="1500" dirty="0"/>
              <a:t>واقعية - هل هذا ممكن بالنظر إلى الوقت والموارد المتاحة لدينا</a:t>
            </a:r>
            <a:r>
              <a:rPr lang="ar-EG" sz="1500" dirty="0" smtClean="0"/>
              <a:t>؟</a:t>
            </a:r>
            <a:endParaRPr lang="en-US" sz="1500" dirty="0" smtClean="0"/>
          </a:p>
          <a:p>
            <a:r>
              <a:rPr lang="en-US" sz="1500" b="1" dirty="0">
                <a:solidFill>
                  <a:schemeClr val="accent2">
                    <a:lumMod val="75000"/>
                  </a:schemeClr>
                </a:solidFill>
              </a:rPr>
              <a:t>T</a:t>
            </a:r>
            <a:r>
              <a:rPr lang="en-US" sz="1500" dirty="0" smtClean="0"/>
              <a:t>ime bound </a:t>
            </a:r>
            <a:r>
              <a:rPr lang="en-US" sz="1500" dirty="0"/>
              <a:t>- When?</a:t>
            </a:r>
          </a:p>
          <a:p>
            <a:r>
              <a:rPr lang="ar-EG" sz="1500" dirty="0"/>
              <a:t>محددة زمنيا - متى</a:t>
            </a:r>
            <a:r>
              <a:rPr lang="ar-EG" sz="1500" dirty="0" smtClean="0"/>
              <a:t>؟</a:t>
            </a:r>
          </a:p>
          <a:p>
            <a:endParaRPr lang="ar-EG" sz="1500" dirty="0" smtClean="0"/>
          </a:p>
          <a:p>
            <a:r>
              <a:rPr lang="en-US" sz="1500" dirty="0"/>
              <a:t>Each objective should be written in precise terms that leave no room for misinterpretation.</a:t>
            </a:r>
          </a:p>
          <a:p>
            <a:r>
              <a:rPr lang="en-US" sz="1500" dirty="0">
                <a:solidFill>
                  <a:schemeClr val="accent2">
                    <a:lumMod val="75000"/>
                  </a:schemeClr>
                </a:solidFill>
              </a:rPr>
              <a:t>[Example: Within 12 months, we will team with the local health </a:t>
            </a:r>
            <a:r>
              <a:rPr lang="en-US" sz="1500" dirty="0" smtClean="0">
                <a:solidFill>
                  <a:schemeClr val="accent2">
                    <a:lumMod val="75000"/>
                  </a:schemeClr>
                </a:solidFill>
              </a:rPr>
              <a:t>center </a:t>
            </a:r>
            <a:r>
              <a:rPr lang="en-US" sz="1500" dirty="0">
                <a:solidFill>
                  <a:schemeClr val="accent2">
                    <a:lumMod val="75000"/>
                  </a:schemeClr>
                </a:solidFill>
              </a:rPr>
              <a:t>to recruit at least 20 men and women for colorectal cancer screening</a:t>
            </a:r>
            <a:r>
              <a:rPr lang="en-US" sz="1500" dirty="0" smtClean="0">
                <a:solidFill>
                  <a:schemeClr val="accent2">
                    <a:lumMod val="75000"/>
                  </a:schemeClr>
                </a:solidFill>
              </a:rPr>
              <a:t>.]</a:t>
            </a:r>
            <a:endParaRPr lang="ar-EG" sz="1500" dirty="0" smtClean="0">
              <a:solidFill>
                <a:schemeClr val="accent2">
                  <a:lumMod val="75000"/>
                </a:schemeClr>
              </a:solidFill>
            </a:endParaRPr>
          </a:p>
          <a:p>
            <a:pPr algn="justLow" rtl="1"/>
            <a:r>
              <a:rPr lang="ar-EG" sz="1500" dirty="0"/>
              <a:t>يجب كتابة كل هدف بعبارات دقيقة لا تترك مجالا لسوء التفسير</a:t>
            </a:r>
            <a:r>
              <a:rPr lang="ar-EG" sz="1500" dirty="0" smtClean="0"/>
              <a:t>.</a:t>
            </a:r>
          </a:p>
          <a:p>
            <a:pPr algn="justLow" rtl="1"/>
            <a:r>
              <a:rPr lang="ar-EG" sz="1500" dirty="0" smtClean="0">
                <a:solidFill>
                  <a:schemeClr val="accent2">
                    <a:lumMod val="75000"/>
                  </a:schemeClr>
                </a:solidFill>
              </a:rPr>
              <a:t>[</a:t>
            </a:r>
            <a:r>
              <a:rPr lang="ar-EG" sz="1500" dirty="0">
                <a:solidFill>
                  <a:schemeClr val="accent2">
                    <a:lumMod val="75000"/>
                  </a:schemeClr>
                </a:solidFill>
              </a:rPr>
              <a:t>مثال: في غضون 12 شهرًا، سنعمل مع المركز الصحي المحلي لتجنيد ما لا يقل عن 20 رجلاً وامرأة لفحص سرطان القولون والمستقيم.]</a:t>
            </a:r>
            <a:endParaRPr lang="en-US" sz="1500" dirty="0">
              <a:solidFill>
                <a:schemeClr val="accent2">
                  <a:lumMod val="75000"/>
                </a:schemeClr>
              </a:solidFill>
            </a:endParaRPr>
          </a:p>
        </p:txBody>
      </p:sp>
    </p:spTree>
    <p:extLst>
      <p:ext uri="{BB962C8B-B14F-4D97-AF65-F5344CB8AC3E}">
        <p14:creationId xmlns:p14="http://schemas.microsoft.com/office/powerpoint/2010/main" val="416080325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 7: Formulate </a:t>
            </a:r>
            <a:r>
              <a:rPr lang="en-US" sz="2800" b="1" dirty="0" smtClean="0">
                <a:solidFill>
                  <a:srgbClr val="00B0F0"/>
                </a:solidFill>
                <a:latin typeface="Alexandria" charset="0"/>
                <a:cs typeface="Alexandria" charset="0"/>
              </a:rPr>
              <a:t>Strategies</a:t>
            </a:r>
          </a:p>
          <a:p>
            <a:r>
              <a:rPr lang="ar-EG" sz="2800" b="1" dirty="0" smtClean="0">
                <a:solidFill>
                  <a:srgbClr val="00B0F0"/>
                </a:solidFill>
                <a:latin typeface="Alexandria" charset="0"/>
                <a:cs typeface="Alexandria" charset="0"/>
              </a:rPr>
              <a:t>الخطوة </a:t>
            </a:r>
            <a:r>
              <a:rPr lang="ar-EG" sz="2800" b="1" dirty="0">
                <a:solidFill>
                  <a:srgbClr val="00B0F0"/>
                </a:solidFill>
                <a:latin typeface="Alexandria" charset="0"/>
                <a:cs typeface="Alexandria" charset="0"/>
              </a:rPr>
              <a:t>7: صياغة الاستراتيجيات</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610434"/>
            <a:ext cx="531383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lnSpc>
                <a:spcPct val="150000"/>
              </a:lnSpc>
              <a:spcBef>
                <a:spcPct val="30000"/>
              </a:spcBef>
              <a:buFont typeface="Arial" pitchFamily="34" charset="0"/>
              <a:buChar char="•"/>
            </a:pPr>
            <a:r>
              <a:rPr lang="en-US" altLang="ar-JO" sz="2000" dirty="0">
                <a:solidFill>
                  <a:schemeClr val="tx1"/>
                </a:solidFill>
                <a:latin typeface="+mn-lt"/>
                <a:ea typeface="+mn-ea"/>
                <a:cs typeface="+mn-cs"/>
              </a:rPr>
              <a:t>Strategy: a road map of the actions an entrepreneur draws up to achieve a company's mission, goals, and objectives.</a:t>
            </a:r>
          </a:p>
          <a:p>
            <a:pPr marL="457200" indent="-342900" algn="justLow">
              <a:lnSpc>
                <a:spcPct val="150000"/>
              </a:lnSpc>
              <a:spcBef>
                <a:spcPct val="30000"/>
              </a:spcBef>
              <a:buFont typeface="Arial" pitchFamily="34" charset="0"/>
              <a:buChar char="•"/>
            </a:pPr>
            <a:r>
              <a:rPr lang="en-US" altLang="ar-JO" sz="2000" dirty="0" smtClean="0">
                <a:solidFill>
                  <a:schemeClr val="tx1"/>
                </a:solidFill>
                <a:latin typeface="+mn-lt"/>
                <a:ea typeface="+mn-ea"/>
                <a:cs typeface="+mn-cs"/>
              </a:rPr>
              <a:t>It </a:t>
            </a:r>
            <a:r>
              <a:rPr lang="en-US" altLang="ar-JO" sz="2000" dirty="0">
                <a:solidFill>
                  <a:schemeClr val="tx1"/>
                </a:solidFill>
                <a:latin typeface="+mn-lt"/>
                <a:ea typeface="+mn-ea"/>
                <a:cs typeface="+mn-cs"/>
              </a:rPr>
              <a:t>is the company's game plan for gaining a competitive advantage.</a:t>
            </a:r>
          </a:p>
          <a:p>
            <a:pPr marL="457200" indent="-342900" algn="justLow">
              <a:lnSpc>
                <a:spcPct val="150000"/>
              </a:lnSpc>
              <a:spcBef>
                <a:spcPct val="30000"/>
              </a:spcBef>
              <a:buFont typeface="Arial" pitchFamily="34" charset="0"/>
              <a:buChar char="•"/>
            </a:pPr>
            <a:r>
              <a:rPr lang="en-US" altLang="ar-JO" sz="2000" dirty="0" smtClean="0">
                <a:solidFill>
                  <a:schemeClr val="tx1"/>
                </a:solidFill>
                <a:latin typeface="+mn-lt"/>
                <a:ea typeface="+mn-ea"/>
                <a:cs typeface="+mn-cs"/>
              </a:rPr>
              <a:t>competitive </a:t>
            </a:r>
            <a:r>
              <a:rPr lang="en-US" altLang="ar-JO" sz="2000" dirty="0">
                <a:solidFill>
                  <a:schemeClr val="tx1"/>
                </a:solidFill>
                <a:latin typeface="+mn-lt"/>
                <a:ea typeface="+mn-ea"/>
                <a:cs typeface="+mn-cs"/>
              </a:rPr>
              <a:t>advantage: the aggregation of factors that sets a company apart from its competitors and gives it a unique position in the market that is superior to its competition.</a:t>
            </a: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400801" y="1585316"/>
            <a:ext cx="552859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Arial" pitchFamily="34" charset="0"/>
              <a:buChar char="•"/>
            </a:pPr>
            <a:r>
              <a:rPr lang="ar-EG" altLang="ar-JO" sz="2200" dirty="0">
                <a:solidFill>
                  <a:schemeClr val="tx1"/>
                </a:solidFill>
                <a:latin typeface="+mn-lt"/>
                <a:ea typeface="+mn-ea"/>
                <a:cs typeface="+mn-cs"/>
              </a:rPr>
              <a:t>الإستراتيجية: خريطة طريق للإجراءات التي يرسمها رائد الأعمال لتحقيق </a:t>
            </a:r>
            <a:r>
              <a:rPr lang="ar-EG" altLang="ar-JO" sz="2200" dirty="0" smtClean="0">
                <a:solidFill>
                  <a:schemeClr val="tx1"/>
                </a:solidFill>
                <a:latin typeface="+mn-lt"/>
                <a:ea typeface="+mn-ea"/>
                <a:cs typeface="+mn-cs"/>
              </a:rPr>
              <a:t>رسالة وغايات وأهداف الشركة.</a:t>
            </a:r>
          </a:p>
          <a:p>
            <a:pPr marL="457200" indent="-342900" algn="justLow" rtl="1">
              <a:lnSpc>
                <a:spcPct val="150000"/>
              </a:lnSpc>
              <a:spcBef>
                <a:spcPct val="30000"/>
              </a:spcBef>
              <a:buFont typeface="Arial" pitchFamily="34" charset="0"/>
              <a:buChar char="•"/>
            </a:pPr>
            <a:r>
              <a:rPr lang="ar-EG" altLang="ar-JO" sz="2200" dirty="0" smtClean="0">
                <a:solidFill>
                  <a:schemeClr val="tx1"/>
                </a:solidFill>
                <a:latin typeface="+mn-lt"/>
                <a:ea typeface="+mn-ea"/>
                <a:cs typeface="+mn-cs"/>
              </a:rPr>
              <a:t>إنها الخطة التي </a:t>
            </a:r>
            <a:r>
              <a:rPr lang="ar-EG" altLang="ar-JO" sz="2200" dirty="0">
                <a:solidFill>
                  <a:schemeClr val="tx1"/>
                </a:solidFill>
                <a:latin typeface="+mn-lt"/>
                <a:ea typeface="+mn-ea"/>
                <a:cs typeface="+mn-cs"/>
              </a:rPr>
              <a:t>تتبناها الشركة للحصول على ميزة تنافسية</a:t>
            </a:r>
            <a:r>
              <a:rPr lang="ar-EG" altLang="ar-JO" sz="2200" dirty="0" smtClean="0">
                <a:solidFill>
                  <a:schemeClr val="tx1"/>
                </a:solidFill>
                <a:latin typeface="+mn-lt"/>
                <a:ea typeface="+mn-ea"/>
                <a:cs typeface="+mn-cs"/>
              </a:rPr>
              <a:t>.</a:t>
            </a:r>
          </a:p>
          <a:p>
            <a:pPr marL="457200" indent="-342900" algn="justLow" rtl="1">
              <a:lnSpc>
                <a:spcPct val="150000"/>
              </a:lnSpc>
              <a:spcBef>
                <a:spcPct val="30000"/>
              </a:spcBef>
              <a:buFont typeface="Arial" pitchFamily="34" charset="0"/>
              <a:buChar char="•"/>
            </a:pPr>
            <a:r>
              <a:rPr lang="ar-EG" altLang="ar-JO" sz="2200" dirty="0" smtClean="0">
                <a:solidFill>
                  <a:schemeClr val="tx1"/>
                </a:solidFill>
                <a:latin typeface="+mn-lt"/>
                <a:ea typeface="+mn-ea"/>
                <a:cs typeface="+mn-cs"/>
              </a:rPr>
              <a:t>الميزة </a:t>
            </a:r>
            <a:r>
              <a:rPr lang="ar-EG" altLang="ar-JO" sz="2200" dirty="0">
                <a:solidFill>
                  <a:schemeClr val="tx1"/>
                </a:solidFill>
                <a:latin typeface="+mn-lt"/>
                <a:ea typeface="+mn-ea"/>
                <a:cs typeface="+mn-cs"/>
              </a:rPr>
              <a:t>التنافسية: مجموعة العوامل التي تميز الشركة عن </a:t>
            </a:r>
            <a:r>
              <a:rPr lang="ar-EG" altLang="ar-JO" sz="2200" dirty="0" smtClean="0">
                <a:solidFill>
                  <a:schemeClr val="tx1"/>
                </a:solidFill>
                <a:latin typeface="+mn-lt"/>
                <a:ea typeface="+mn-ea"/>
                <a:cs typeface="+mn-cs"/>
              </a:rPr>
              <a:t>منافسيها، </a:t>
            </a:r>
            <a:r>
              <a:rPr lang="ar-EG" altLang="ar-JO" sz="2200" dirty="0">
                <a:solidFill>
                  <a:schemeClr val="tx1"/>
                </a:solidFill>
                <a:latin typeface="+mn-lt"/>
                <a:ea typeface="+mn-ea"/>
                <a:cs typeface="+mn-cs"/>
              </a:rPr>
              <a:t>وتمنحها مكانة فريدة في السوق تتفوق على منافسيها.</a:t>
            </a:r>
            <a:endParaRPr lang="en-US" altLang="ar-JO" sz="2200" dirty="0">
              <a:solidFill>
                <a:schemeClr val="tx1"/>
              </a:solidFill>
              <a:latin typeface="+mn-lt"/>
              <a:ea typeface="+mn-ea"/>
              <a:cs typeface="+mn-cs"/>
            </a:endParaRPr>
          </a:p>
        </p:txBody>
      </p:sp>
    </p:spTree>
    <p:extLst>
      <p:ext uri="{BB962C8B-B14F-4D97-AF65-F5344CB8AC3E}">
        <p14:creationId xmlns:p14="http://schemas.microsoft.com/office/powerpoint/2010/main" val="2423183371"/>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Porter’s </a:t>
            </a:r>
            <a:r>
              <a:rPr lang="en-US" sz="2800" b="1" dirty="0" smtClean="0">
                <a:solidFill>
                  <a:srgbClr val="00B0F0"/>
                </a:solidFill>
                <a:latin typeface="Alexandria" charset="0"/>
                <a:cs typeface="Alexandria" charset="0"/>
              </a:rPr>
              <a:t>Strategies</a:t>
            </a:r>
          </a:p>
          <a:p>
            <a:r>
              <a:rPr lang="ar-EG" sz="2800" b="1" dirty="0" smtClean="0">
                <a:solidFill>
                  <a:srgbClr val="00B0F0"/>
                </a:solidFill>
                <a:latin typeface="Alexandria" charset="0"/>
                <a:cs typeface="Alexandria" charset="0"/>
              </a:rPr>
              <a:t>استراتيجيات بورتر</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7" name="Group 26"/>
          <p:cNvGrpSpPr/>
          <p:nvPr/>
        </p:nvGrpSpPr>
        <p:grpSpPr>
          <a:xfrm>
            <a:off x="490239" y="2096994"/>
            <a:ext cx="5192173" cy="4329474"/>
            <a:chOff x="490239" y="2096994"/>
            <a:chExt cx="5192173" cy="4329474"/>
          </a:xfrm>
        </p:grpSpPr>
        <p:pic>
          <p:nvPicPr>
            <p:cNvPr id="10" name="Picture 9" descr="A diagram of a strategy&#10;&#10;Description automatically generated with medium confidence">
              <a:extLst>
                <a:ext uri="{FF2B5EF4-FFF2-40B4-BE49-F238E27FC236}">
                  <a16:creationId xmlns:a16="http://schemas.microsoft.com/office/drawing/2014/main" xmlns="" id="{63EE1D70-1D0F-CCED-740C-91A8571F8E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0239" y="2096994"/>
              <a:ext cx="5092307" cy="4329474"/>
            </a:xfrm>
            <a:prstGeom prst="rect">
              <a:avLst/>
            </a:prstGeom>
          </p:spPr>
        </p:pic>
        <p:sp>
          <p:nvSpPr>
            <p:cNvPr id="17" name="Rectangle 16"/>
            <p:cNvSpPr/>
            <p:nvPr/>
          </p:nvSpPr>
          <p:spPr>
            <a:xfrm>
              <a:off x="4800006" y="2672079"/>
              <a:ext cx="793070" cy="707886"/>
            </a:xfrm>
            <a:prstGeom prst="rect">
              <a:avLst/>
            </a:prstGeom>
          </p:spPr>
          <p:txBody>
            <a:bodyPr wrap="square">
              <a:spAutoFit/>
            </a:bodyPr>
            <a:lstStyle/>
            <a:p>
              <a:pPr algn="ctr"/>
              <a:r>
                <a:rPr lang="ar-EG" sz="2000" b="1" dirty="0">
                  <a:solidFill>
                    <a:schemeClr val="bg1"/>
                  </a:solidFill>
                </a:rPr>
                <a:t>قيادة التكلفة</a:t>
              </a:r>
            </a:p>
          </p:txBody>
        </p:sp>
        <p:sp>
          <p:nvSpPr>
            <p:cNvPr id="18" name="Rectangle 17"/>
            <p:cNvSpPr/>
            <p:nvPr/>
          </p:nvSpPr>
          <p:spPr>
            <a:xfrm>
              <a:off x="4889342" y="4148823"/>
              <a:ext cx="793070" cy="400110"/>
            </a:xfrm>
            <a:prstGeom prst="rect">
              <a:avLst/>
            </a:prstGeom>
          </p:spPr>
          <p:txBody>
            <a:bodyPr wrap="square">
              <a:spAutoFit/>
            </a:bodyPr>
            <a:lstStyle/>
            <a:p>
              <a:pPr algn="ctr"/>
              <a:r>
                <a:rPr lang="ar-EG" sz="2000" b="1" dirty="0" smtClean="0">
                  <a:solidFill>
                    <a:schemeClr val="bg1"/>
                  </a:solidFill>
                </a:rPr>
                <a:t>التمايز</a:t>
              </a:r>
              <a:endParaRPr lang="ar-EG" sz="2000" b="1" dirty="0">
                <a:solidFill>
                  <a:schemeClr val="bg1"/>
                </a:solidFill>
              </a:endParaRPr>
            </a:p>
          </p:txBody>
        </p:sp>
        <p:sp>
          <p:nvSpPr>
            <p:cNvPr id="19" name="Rectangle 18"/>
            <p:cNvSpPr/>
            <p:nvPr/>
          </p:nvSpPr>
          <p:spPr>
            <a:xfrm>
              <a:off x="4821018" y="5530971"/>
              <a:ext cx="793070" cy="400110"/>
            </a:xfrm>
            <a:prstGeom prst="rect">
              <a:avLst/>
            </a:prstGeom>
          </p:spPr>
          <p:txBody>
            <a:bodyPr wrap="square">
              <a:spAutoFit/>
            </a:bodyPr>
            <a:lstStyle/>
            <a:p>
              <a:pPr algn="ctr"/>
              <a:r>
                <a:rPr lang="ar-EG" sz="2000" b="1" dirty="0" smtClean="0">
                  <a:solidFill>
                    <a:schemeClr val="bg1"/>
                  </a:solidFill>
                </a:rPr>
                <a:t>التركيز</a:t>
              </a:r>
              <a:endParaRPr lang="ar-EG" sz="2000" b="1" dirty="0">
                <a:solidFill>
                  <a:schemeClr val="bg1"/>
                </a:solidFill>
              </a:endParaRPr>
            </a:p>
          </p:txBody>
        </p:sp>
      </p:grpSp>
      <p:grpSp>
        <p:nvGrpSpPr>
          <p:cNvPr id="26" name="Group 25"/>
          <p:cNvGrpSpPr/>
          <p:nvPr/>
        </p:nvGrpSpPr>
        <p:grpSpPr>
          <a:xfrm>
            <a:off x="5887096" y="1498218"/>
            <a:ext cx="5938616" cy="4928250"/>
            <a:chOff x="5887096" y="1498218"/>
            <a:chExt cx="5938616" cy="4928250"/>
          </a:xfrm>
        </p:grpSpPr>
        <p:pic>
          <p:nvPicPr>
            <p:cNvPr id="11" name="Picture 2">
              <a:extLst>
                <a:ext uri="{FF2B5EF4-FFF2-40B4-BE49-F238E27FC236}">
                  <a16:creationId xmlns:a16="http://schemas.microsoft.com/office/drawing/2014/main" xmlns="" id="{C3EA9192-867E-BF78-629E-40D4282570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63521" y="2096994"/>
              <a:ext cx="5787200" cy="4329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xmlns="" id="{F4D71902-E3B4-2045-2FCE-724515ED2851}"/>
                </a:ext>
              </a:extLst>
            </p:cNvPr>
            <p:cNvSpPr txBox="1"/>
            <p:nvPr/>
          </p:nvSpPr>
          <p:spPr>
            <a:xfrm>
              <a:off x="6377184" y="1498218"/>
              <a:ext cx="4950447" cy="461665"/>
            </a:xfrm>
            <a:prstGeom prst="rect">
              <a:avLst/>
            </a:prstGeom>
            <a:noFill/>
          </p:spPr>
          <p:txBody>
            <a:bodyPr wrap="square">
              <a:spAutoFit/>
            </a:bodyPr>
            <a:lstStyle/>
            <a:p>
              <a:pPr algn="ctr"/>
              <a:r>
                <a:rPr lang="en-US" altLang="en-US" sz="2400" b="1" dirty="0">
                  <a:solidFill>
                    <a:schemeClr val="accent2">
                      <a:lumMod val="75000"/>
                    </a:schemeClr>
                  </a:solidFill>
                </a:rPr>
                <a:t>Strategic </a:t>
              </a:r>
              <a:r>
                <a:rPr lang="en-US" altLang="en-US" sz="2400" b="1" dirty="0" smtClean="0">
                  <a:solidFill>
                    <a:schemeClr val="accent2">
                      <a:lumMod val="75000"/>
                    </a:schemeClr>
                  </a:solidFill>
                </a:rPr>
                <a:t>Options  </a:t>
              </a:r>
              <a:r>
                <a:rPr lang="ar-EG" sz="2400" b="1" dirty="0" smtClean="0">
                  <a:solidFill>
                    <a:schemeClr val="accent2">
                      <a:lumMod val="75000"/>
                    </a:schemeClr>
                  </a:solidFill>
                </a:rPr>
                <a:t>الخيارات الاستراتيجية</a:t>
              </a:r>
              <a:endParaRPr lang="x-none" sz="2400" dirty="0">
                <a:solidFill>
                  <a:schemeClr val="accent2">
                    <a:lumMod val="75000"/>
                  </a:schemeClr>
                </a:solidFill>
              </a:endParaRPr>
            </a:p>
          </p:txBody>
        </p:sp>
        <p:sp>
          <p:nvSpPr>
            <p:cNvPr id="2" name="Rectangle 1"/>
            <p:cNvSpPr/>
            <p:nvPr/>
          </p:nvSpPr>
          <p:spPr>
            <a:xfrm>
              <a:off x="10482074" y="2302638"/>
              <a:ext cx="1343638" cy="369332"/>
            </a:xfrm>
            <a:prstGeom prst="rect">
              <a:avLst/>
            </a:prstGeom>
          </p:spPr>
          <p:txBody>
            <a:bodyPr wrap="none">
              <a:spAutoFit/>
            </a:bodyPr>
            <a:lstStyle/>
            <a:p>
              <a:r>
                <a:rPr lang="ar-EG" b="1" dirty="0"/>
                <a:t>الميزة التنافسية</a:t>
              </a:r>
            </a:p>
          </p:txBody>
        </p:sp>
        <p:sp>
          <p:nvSpPr>
            <p:cNvPr id="23" name="Rectangle 22"/>
            <p:cNvSpPr/>
            <p:nvPr/>
          </p:nvSpPr>
          <p:spPr>
            <a:xfrm rot="16200000">
              <a:off x="5321396" y="2861238"/>
              <a:ext cx="1500732" cy="369332"/>
            </a:xfrm>
            <a:prstGeom prst="rect">
              <a:avLst/>
            </a:prstGeom>
          </p:spPr>
          <p:txBody>
            <a:bodyPr wrap="none">
              <a:spAutoFit/>
            </a:bodyPr>
            <a:lstStyle/>
            <a:p>
              <a:r>
                <a:rPr lang="ar-EG" b="1" dirty="0"/>
                <a:t>السوق المستهدف</a:t>
              </a:r>
            </a:p>
          </p:txBody>
        </p:sp>
        <p:sp>
          <p:nvSpPr>
            <p:cNvPr id="3" name="Rectangle 2"/>
            <p:cNvSpPr/>
            <p:nvPr/>
          </p:nvSpPr>
          <p:spPr>
            <a:xfrm>
              <a:off x="6390832" y="2765818"/>
              <a:ext cx="1060846" cy="830997"/>
            </a:xfrm>
            <a:prstGeom prst="rect">
              <a:avLst/>
            </a:prstGeom>
          </p:spPr>
          <p:txBody>
            <a:bodyPr wrap="square">
              <a:spAutoFit/>
            </a:bodyPr>
            <a:lstStyle/>
            <a:p>
              <a:pPr algn="ctr"/>
              <a:r>
                <a:rPr lang="ar-EG" sz="1600" b="1" dirty="0"/>
                <a:t>التفرد الذي يشعر به العميل</a:t>
              </a:r>
            </a:p>
          </p:txBody>
        </p:sp>
        <p:sp>
          <p:nvSpPr>
            <p:cNvPr id="4" name="Rectangle 3"/>
            <p:cNvSpPr/>
            <p:nvPr/>
          </p:nvSpPr>
          <p:spPr>
            <a:xfrm>
              <a:off x="10727136" y="2759468"/>
              <a:ext cx="950433" cy="830997"/>
            </a:xfrm>
            <a:prstGeom prst="rect">
              <a:avLst/>
            </a:prstGeom>
          </p:spPr>
          <p:txBody>
            <a:bodyPr wrap="square">
              <a:spAutoFit/>
            </a:bodyPr>
            <a:lstStyle/>
            <a:p>
              <a:pPr algn="ctr"/>
              <a:r>
                <a:rPr lang="ar-EG" sz="1600" b="1" dirty="0" smtClean="0"/>
                <a:t>موقف التكلفة </a:t>
              </a:r>
              <a:r>
                <a:rPr lang="ar-EG" sz="1600" b="1" dirty="0"/>
                <a:t>المنخفضة</a:t>
              </a:r>
            </a:p>
          </p:txBody>
        </p:sp>
        <p:sp>
          <p:nvSpPr>
            <p:cNvPr id="5" name="Rectangle 4"/>
            <p:cNvSpPr/>
            <p:nvPr/>
          </p:nvSpPr>
          <p:spPr>
            <a:xfrm>
              <a:off x="6283724" y="4189658"/>
              <a:ext cx="805029" cy="369332"/>
            </a:xfrm>
            <a:prstGeom prst="rect">
              <a:avLst/>
            </a:prstGeom>
          </p:spPr>
          <p:txBody>
            <a:bodyPr wrap="none">
              <a:spAutoFit/>
            </a:bodyPr>
            <a:lstStyle/>
            <a:p>
              <a:r>
                <a:rPr lang="ar-EG" b="1" dirty="0"/>
                <a:t>الصناعة</a:t>
              </a:r>
            </a:p>
          </p:txBody>
        </p:sp>
        <p:sp>
          <p:nvSpPr>
            <p:cNvPr id="24" name="Rectangle 23"/>
            <p:cNvSpPr/>
            <p:nvPr/>
          </p:nvSpPr>
          <p:spPr>
            <a:xfrm>
              <a:off x="6259916" y="5570378"/>
              <a:ext cx="973395" cy="646331"/>
            </a:xfrm>
            <a:prstGeom prst="rect">
              <a:avLst/>
            </a:prstGeom>
          </p:spPr>
          <p:txBody>
            <a:bodyPr wrap="square">
              <a:spAutoFit/>
            </a:bodyPr>
            <a:lstStyle/>
            <a:p>
              <a:pPr algn="ctr"/>
              <a:r>
                <a:rPr lang="ar-EG" b="1" dirty="0" smtClean="0"/>
                <a:t>التخصص أو المجال</a:t>
              </a:r>
              <a:endParaRPr lang="ar-EG" b="1" dirty="0"/>
            </a:p>
          </p:txBody>
        </p:sp>
        <p:sp>
          <p:nvSpPr>
            <p:cNvPr id="6" name="Rectangle 5"/>
            <p:cNvSpPr/>
            <p:nvPr/>
          </p:nvSpPr>
          <p:spPr>
            <a:xfrm>
              <a:off x="7832043" y="4415268"/>
              <a:ext cx="663964" cy="369332"/>
            </a:xfrm>
            <a:prstGeom prst="rect">
              <a:avLst/>
            </a:prstGeom>
          </p:spPr>
          <p:txBody>
            <a:bodyPr wrap="none">
              <a:spAutoFit/>
            </a:bodyPr>
            <a:lstStyle/>
            <a:p>
              <a:r>
                <a:rPr lang="ar-EG" b="1" dirty="0"/>
                <a:t>التمايز</a:t>
              </a:r>
            </a:p>
          </p:txBody>
        </p:sp>
        <p:sp>
          <p:nvSpPr>
            <p:cNvPr id="7" name="Rectangle 6"/>
            <p:cNvSpPr/>
            <p:nvPr/>
          </p:nvSpPr>
          <p:spPr>
            <a:xfrm>
              <a:off x="9762267" y="4415268"/>
              <a:ext cx="1457450" cy="369332"/>
            </a:xfrm>
            <a:prstGeom prst="rect">
              <a:avLst/>
            </a:prstGeom>
          </p:spPr>
          <p:txBody>
            <a:bodyPr wrap="none">
              <a:spAutoFit/>
            </a:bodyPr>
            <a:lstStyle/>
            <a:p>
              <a:r>
                <a:rPr lang="ar-EG" b="1" dirty="0"/>
                <a:t>التكلفة المنخفضة</a:t>
              </a:r>
            </a:p>
          </p:txBody>
        </p:sp>
        <p:sp>
          <p:nvSpPr>
            <p:cNvPr id="9" name="Rectangle 8"/>
            <p:cNvSpPr/>
            <p:nvPr/>
          </p:nvSpPr>
          <p:spPr>
            <a:xfrm>
              <a:off x="9666945" y="5607489"/>
              <a:ext cx="1505540" cy="369332"/>
            </a:xfrm>
            <a:prstGeom prst="rect">
              <a:avLst/>
            </a:prstGeom>
          </p:spPr>
          <p:txBody>
            <a:bodyPr wrap="none">
              <a:spAutoFit/>
            </a:bodyPr>
            <a:lstStyle/>
            <a:p>
              <a:r>
                <a:rPr lang="ar-EG" b="1" dirty="0"/>
                <a:t>التركيز </a:t>
              </a:r>
              <a:r>
                <a:rPr lang="ar-EG" b="1" dirty="0" smtClean="0"/>
                <a:t>مع التكلفة</a:t>
              </a:r>
              <a:endParaRPr lang="ar-EG" b="1" dirty="0"/>
            </a:p>
          </p:txBody>
        </p:sp>
        <p:sp>
          <p:nvSpPr>
            <p:cNvPr id="25" name="Rectangle 24"/>
            <p:cNvSpPr/>
            <p:nvPr/>
          </p:nvSpPr>
          <p:spPr>
            <a:xfrm>
              <a:off x="7442975" y="5733730"/>
              <a:ext cx="1508746" cy="369332"/>
            </a:xfrm>
            <a:prstGeom prst="rect">
              <a:avLst/>
            </a:prstGeom>
          </p:spPr>
          <p:txBody>
            <a:bodyPr wrap="none">
              <a:spAutoFit/>
            </a:bodyPr>
            <a:lstStyle/>
            <a:p>
              <a:r>
                <a:rPr lang="ar-EG" b="1" dirty="0"/>
                <a:t>التركيز </a:t>
              </a:r>
              <a:r>
                <a:rPr lang="ar-EG" b="1" dirty="0" smtClean="0"/>
                <a:t>مع التمايز</a:t>
              </a:r>
              <a:endParaRPr lang="ar-EG" b="1" dirty="0"/>
            </a:p>
          </p:txBody>
        </p:sp>
      </p:grpSp>
    </p:spTree>
    <p:extLst>
      <p:ext uri="{BB962C8B-B14F-4D97-AF65-F5344CB8AC3E}">
        <p14:creationId xmlns:p14="http://schemas.microsoft.com/office/powerpoint/2010/main" val="2644176437"/>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Cost Leadership</a:t>
            </a:r>
          </a:p>
          <a:p>
            <a:r>
              <a:rPr lang="ar-EG" sz="2800" b="1" dirty="0">
                <a:solidFill>
                  <a:srgbClr val="00B0F0"/>
                </a:solidFill>
                <a:latin typeface="Alexandria" charset="0"/>
                <a:cs typeface="Alexandria" charset="0"/>
              </a:rPr>
              <a:t>قيادة التكلفة</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610434"/>
            <a:ext cx="5313833"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Goal: Be the low-cost producer in the industry or market segment.</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Low-cost leaders have advantages: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Reaching buyers who buy on the basis of price.</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The power to set the industry’s price floor.</a:t>
            </a:r>
          </a:p>
          <a:p>
            <a:pPr marL="457200" indent="-342900" algn="justLow">
              <a:spcBef>
                <a:spcPct val="30000"/>
              </a:spcBef>
              <a:buFont typeface="Arial" pitchFamily="34" charset="0"/>
              <a:buChar char="•"/>
            </a:pPr>
            <a:r>
              <a:rPr lang="en-US" altLang="ar-JO" sz="2000" dirty="0" smtClean="0">
                <a:solidFill>
                  <a:schemeClr val="tx1"/>
                </a:solidFill>
                <a:latin typeface="+mn-lt"/>
                <a:ea typeface="+mn-ea"/>
                <a:cs typeface="+mn-cs"/>
              </a:rPr>
              <a:t>Cost </a:t>
            </a:r>
            <a:r>
              <a:rPr lang="en-US" altLang="ar-JO" sz="2000" dirty="0">
                <a:solidFill>
                  <a:schemeClr val="tx1"/>
                </a:solidFill>
                <a:latin typeface="+mn-lt"/>
                <a:ea typeface="+mn-ea"/>
                <a:cs typeface="+mn-cs"/>
              </a:rPr>
              <a:t>Leadership works well when:</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Buyers are sensitive to price changes.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Competing firms sell the same commodity products.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A company can benefit from economies of scale.</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Examples: Dollar General and Dollar </a:t>
            </a:r>
            <a:r>
              <a:rPr lang="en-US" altLang="ar-JO" sz="2000" dirty="0" smtClean="0">
                <a:solidFill>
                  <a:schemeClr val="tx1"/>
                </a:solidFill>
                <a:latin typeface="+mn-lt"/>
                <a:ea typeface="+mn-ea"/>
                <a:cs typeface="+mn-cs"/>
              </a:rPr>
              <a:t>Tree</a:t>
            </a:r>
            <a:endParaRPr lang="en-US" altLang="ar-JO" sz="2000" dirty="0">
              <a:solidFill>
                <a:schemeClr val="tx1"/>
              </a:solidFill>
              <a:latin typeface="+mn-lt"/>
              <a:ea typeface="+mn-ea"/>
              <a:cs typeface="+mn-cs"/>
            </a:endParaRPr>
          </a:p>
        </p:txBody>
      </p:sp>
      <p:sp>
        <p:nvSpPr>
          <p:cNvPr id="13"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400801" y="1585316"/>
            <a:ext cx="552859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الهدف: أن نكون المُنتِج الأقل تكلفة في الصناعة أو قطاع السوق.</a:t>
            </a:r>
          </a:p>
          <a:p>
            <a:pPr marL="457200" indent="-342900" algn="justLow" rtl="1">
              <a:spcBef>
                <a:spcPct val="30000"/>
              </a:spcBef>
              <a:buFont typeface="Arial" pitchFamily="34" charset="0"/>
              <a:buChar char="•"/>
            </a:pPr>
            <a:r>
              <a:rPr lang="ar-EG" altLang="ar-JO" sz="2200" dirty="0">
                <a:solidFill>
                  <a:schemeClr val="tx1"/>
                </a:solidFill>
                <a:latin typeface="+mn-lt"/>
                <a:ea typeface="+mn-ea"/>
                <a:cs typeface="+mn-cs"/>
              </a:rPr>
              <a:t>يتمتع قادة التكلفة المنخفضة بمزايا:</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الوصول إلى المشترين الذين يشترون على أساس السعر.</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القدرة على تحديد الحد الأدنى لسعر الصناعة.</a:t>
            </a:r>
          </a:p>
          <a:p>
            <a:pPr marL="457200" indent="-342900" algn="justLow" rtl="1">
              <a:spcBef>
                <a:spcPct val="30000"/>
              </a:spcBef>
              <a:buFont typeface="Arial" pitchFamily="34" charset="0"/>
              <a:buChar char="•"/>
            </a:pPr>
            <a:r>
              <a:rPr lang="ar-EG" altLang="ar-JO" sz="2200" dirty="0" smtClean="0">
                <a:solidFill>
                  <a:schemeClr val="tx1"/>
                </a:solidFill>
                <a:latin typeface="+mn-lt"/>
                <a:ea typeface="+mn-ea"/>
                <a:cs typeface="+mn-cs"/>
              </a:rPr>
              <a:t>تعمل </a:t>
            </a:r>
            <a:r>
              <a:rPr lang="ar-EG" altLang="ar-JO" sz="2200" dirty="0">
                <a:solidFill>
                  <a:schemeClr val="tx1"/>
                </a:solidFill>
                <a:latin typeface="+mn-lt"/>
                <a:ea typeface="+mn-ea"/>
                <a:cs typeface="+mn-cs"/>
              </a:rPr>
              <a:t>قيادة التكلفة بشكل جيد عندما:</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يكون المشترون حساسون لتغيرات الأسعار.</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تبيع الشركات المتنافسة نفس المنتجات السلعية.</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يمكن للشركة الاستفادة من اقتصاديات الحجم.</a:t>
            </a:r>
          </a:p>
          <a:p>
            <a:pPr marL="914400" lvl="1" indent="-342900" algn="justLow" rtl="1">
              <a:spcBef>
                <a:spcPct val="30000"/>
              </a:spcBef>
              <a:buFont typeface="Arial" pitchFamily="34" charset="0"/>
              <a:buChar char="•"/>
            </a:pPr>
            <a:r>
              <a:rPr lang="ar-EG" altLang="ar-JO" sz="2200" dirty="0">
                <a:solidFill>
                  <a:schemeClr val="tx1"/>
                </a:solidFill>
                <a:latin typeface="+mn-lt"/>
                <a:ea typeface="+mn-ea"/>
                <a:cs typeface="+mn-cs"/>
              </a:rPr>
              <a:t>أمثلة: الدولار العام وشجرة </a:t>
            </a:r>
            <a:r>
              <a:rPr lang="ar-EG" altLang="ar-JO" sz="2200" dirty="0" smtClean="0">
                <a:solidFill>
                  <a:schemeClr val="tx1"/>
                </a:solidFill>
                <a:latin typeface="+mn-lt"/>
                <a:ea typeface="+mn-ea"/>
                <a:cs typeface="+mn-cs"/>
              </a:rPr>
              <a:t>الدولار.</a:t>
            </a:r>
            <a:endParaRPr lang="ar-EG" altLang="ar-JO" sz="2200" dirty="0">
              <a:solidFill>
                <a:schemeClr val="tx1"/>
              </a:solidFill>
              <a:latin typeface="+mn-lt"/>
              <a:ea typeface="+mn-ea"/>
              <a:cs typeface="+mn-cs"/>
            </a:endParaRPr>
          </a:p>
        </p:txBody>
      </p:sp>
    </p:spTree>
    <p:extLst>
      <p:ext uri="{BB962C8B-B14F-4D97-AF65-F5344CB8AC3E}">
        <p14:creationId xmlns:p14="http://schemas.microsoft.com/office/powerpoint/2010/main" val="255057780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Differentiation </a:t>
            </a:r>
            <a:endParaRPr lang="en-US" sz="2800" b="1" dirty="0" smtClean="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التمايز</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610434"/>
            <a:ext cx="783866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Goal: Build customer loyalty by positioning its goods or services in a unique or different fashion.</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Be special at something customers value.</a:t>
            </a:r>
          </a:p>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Key: Build basis for differentiation on a distinctive competence, something that the small company is uniquely good at doing in comparison to its competitors.  </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Example: RentTheChicken.com</a:t>
            </a: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الهدف: بناء ولاء العملاء من خلال </a:t>
            </a:r>
            <a:r>
              <a:rPr lang="ar-EG" altLang="ar-JO" sz="2000" dirty="0" smtClean="0">
                <a:solidFill>
                  <a:schemeClr val="tx1"/>
                </a:solidFill>
                <a:latin typeface="+mn-lt"/>
                <a:ea typeface="+mn-ea"/>
                <a:cs typeface="+mn-cs"/>
              </a:rPr>
              <a:t>وضع الشركة سلعتها أو خدماتها في مكانة فريدة </a:t>
            </a:r>
            <a:r>
              <a:rPr lang="ar-EG" altLang="ar-JO" sz="2000" dirty="0">
                <a:solidFill>
                  <a:schemeClr val="tx1"/>
                </a:solidFill>
                <a:latin typeface="+mn-lt"/>
                <a:ea typeface="+mn-ea"/>
                <a:cs typeface="+mn-cs"/>
              </a:rPr>
              <a:t>أو مختلفة.</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أن تكون مميزة في شيء ما يقدره العملاء.</a:t>
            </a: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المفتاح: بناء أساس للتمايز على كفاءة فريدة ، وهو أمر تجيد الشركة الصغيرة القيام به بشكل فريد مقارنة بمنافسيها.  </a:t>
            </a: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مثال: </a:t>
            </a:r>
            <a:r>
              <a:rPr lang="en-US" altLang="ar-JO" sz="2000" dirty="0" smtClean="0">
                <a:solidFill>
                  <a:schemeClr val="tx1"/>
                </a:solidFill>
                <a:latin typeface="+mn-lt"/>
                <a:ea typeface="+mn-ea"/>
                <a:cs typeface="+mn-cs"/>
              </a:rPr>
              <a:t>RentTheChicken.com</a:t>
            </a:r>
            <a:endParaRPr lang="en-US" altLang="ar-JO" sz="2000" dirty="0">
              <a:solidFill>
                <a:schemeClr val="tx1"/>
              </a:solidFill>
              <a:latin typeface="+mn-lt"/>
              <a:ea typeface="+mn-ea"/>
              <a:cs typeface="+mn-cs"/>
            </a:endParaRPr>
          </a:p>
        </p:txBody>
      </p:sp>
      <p:pic>
        <p:nvPicPr>
          <p:cNvPr id="10" name="Picture 9" descr="Red toy person in front of two lines of white figures">
            <a:extLst>
              <a:ext uri="{FF2B5EF4-FFF2-40B4-BE49-F238E27FC236}">
                <a16:creationId xmlns:a16="http://schemas.microsoft.com/office/drawing/2014/main" xmlns="" id="{E22A4032-9CED-7210-FF23-1DD8BE2A494D}"/>
              </a:ext>
            </a:extLst>
          </p:cNvPr>
          <p:cNvPicPr>
            <a:picLocks noChangeAspect="1"/>
          </p:cNvPicPr>
          <p:nvPr/>
        </p:nvPicPr>
        <p:blipFill rotWithShape="1">
          <a:blip r:embed="rId3"/>
          <a:srcRect l="26398" r="22541" b="-2"/>
          <a:stretch/>
        </p:blipFill>
        <p:spPr>
          <a:xfrm>
            <a:off x="8529852" y="1583137"/>
            <a:ext cx="3398293" cy="5036027"/>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991530348"/>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Focus </a:t>
            </a:r>
            <a:r>
              <a:rPr lang="en-US" sz="2800" b="1" dirty="0" smtClean="0">
                <a:solidFill>
                  <a:srgbClr val="00B0F0"/>
                </a:solidFill>
                <a:latin typeface="Alexandria" charset="0"/>
                <a:cs typeface="Alexandria" charset="0"/>
              </a:rPr>
              <a:t>Strategy</a:t>
            </a:r>
          </a:p>
          <a:p>
            <a:r>
              <a:rPr lang="ar-EG" sz="2800" b="1" dirty="0" smtClean="0">
                <a:solidFill>
                  <a:srgbClr val="00B0F0"/>
                </a:solidFill>
                <a:latin typeface="Alexandria" charset="0"/>
                <a:cs typeface="Alexandria" charset="0"/>
              </a:rPr>
              <a:t>استراتيجية </a:t>
            </a:r>
            <a:r>
              <a:rPr lang="ar-EG" sz="2800" b="1" dirty="0">
                <a:solidFill>
                  <a:srgbClr val="00B0F0"/>
                </a:solidFill>
                <a:latin typeface="Alexandria" charset="0"/>
                <a:cs typeface="Alexandria" charset="0"/>
              </a:rPr>
              <a:t>التركيز</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610434"/>
            <a:ext cx="11373439"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000" dirty="0">
                <a:solidFill>
                  <a:schemeClr val="tx1"/>
                </a:solidFill>
                <a:latin typeface="+mn-lt"/>
                <a:ea typeface="+mn-ea"/>
                <a:cs typeface="+mn-cs"/>
              </a:rPr>
              <a:t>Goal: Select one or more customer segments in a market, identify customers’ special needs, wants, or interests, and then target them with a product or service designed specifically for them.</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Strategy builds on the differences among market segments.</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Rather than try to serve the total market, the company focuses on serving a niche (or several niches) within that market. </a:t>
            </a:r>
          </a:p>
          <a:p>
            <a:pPr marL="914400" lvl="1" indent="-342900" algn="justLow">
              <a:spcBef>
                <a:spcPct val="30000"/>
              </a:spcBef>
              <a:buFont typeface="Arial" pitchFamily="34" charset="0"/>
              <a:buChar char="•"/>
            </a:pPr>
            <a:r>
              <a:rPr lang="en-US" altLang="ar-JO" sz="2000" dirty="0">
                <a:solidFill>
                  <a:schemeClr val="tx1"/>
                </a:solidFill>
                <a:latin typeface="+mn-lt"/>
                <a:ea typeface="+mn-ea"/>
                <a:cs typeface="+mn-cs"/>
              </a:rPr>
              <a:t>Example: I Do Now I </a:t>
            </a:r>
            <a:r>
              <a:rPr lang="en-US" altLang="ar-JO" sz="2000" dirty="0" smtClean="0">
                <a:solidFill>
                  <a:schemeClr val="tx1"/>
                </a:solidFill>
                <a:latin typeface="+mn-lt"/>
                <a:ea typeface="+mn-ea"/>
                <a:cs typeface="+mn-cs"/>
              </a:rPr>
              <a:t>Don’t</a:t>
            </a:r>
          </a:p>
          <a:p>
            <a:pPr marL="914400" lvl="1" indent="-342900" algn="justLow">
              <a:spcBef>
                <a:spcPct val="30000"/>
              </a:spcBef>
              <a:buFont typeface="Arial" pitchFamily="34" charset="0"/>
              <a:buChar char="•"/>
            </a:pPr>
            <a:endParaRPr lang="en-US" altLang="ar-JO" sz="2000" dirty="0">
              <a:solidFill>
                <a:schemeClr val="tx1"/>
              </a:solidFill>
              <a:latin typeface="+mn-lt"/>
              <a:ea typeface="+mn-ea"/>
              <a:cs typeface="+mn-cs"/>
            </a:endParaRPr>
          </a:p>
          <a:p>
            <a:pPr marL="457200" indent="-342900" algn="justLow" rtl="1">
              <a:spcBef>
                <a:spcPct val="30000"/>
              </a:spcBef>
              <a:buFont typeface="Arial" pitchFamily="34" charset="0"/>
              <a:buChar char="•"/>
            </a:pPr>
            <a:r>
              <a:rPr lang="ar-EG" altLang="ar-JO" sz="2000" dirty="0">
                <a:solidFill>
                  <a:schemeClr val="tx1"/>
                </a:solidFill>
                <a:latin typeface="+mn-lt"/>
                <a:ea typeface="+mn-ea"/>
                <a:cs typeface="+mn-cs"/>
              </a:rPr>
              <a:t>الهدف: حدد شريحة واحدة أو أكثر من العملاء في </a:t>
            </a:r>
            <a:r>
              <a:rPr lang="ar-EG" altLang="ar-JO" sz="2000" dirty="0" smtClean="0">
                <a:solidFill>
                  <a:schemeClr val="tx1"/>
                </a:solidFill>
                <a:latin typeface="+mn-lt"/>
                <a:ea typeface="+mn-ea"/>
                <a:cs typeface="+mn-cs"/>
              </a:rPr>
              <a:t>السوق، </a:t>
            </a:r>
            <a:r>
              <a:rPr lang="ar-EG" altLang="ar-JO" sz="2000" dirty="0">
                <a:solidFill>
                  <a:schemeClr val="tx1"/>
                </a:solidFill>
                <a:latin typeface="+mn-lt"/>
                <a:ea typeface="+mn-ea"/>
                <a:cs typeface="+mn-cs"/>
              </a:rPr>
              <a:t>وحدد احتياجات العملاء الخاصة أو رغباتهم أو </a:t>
            </a:r>
            <a:r>
              <a:rPr lang="ar-EG" altLang="ar-JO" sz="2000" dirty="0" smtClean="0">
                <a:solidFill>
                  <a:schemeClr val="tx1"/>
                </a:solidFill>
                <a:latin typeface="+mn-lt"/>
                <a:ea typeface="+mn-ea"/>
                <a:cs typeface="+mn-cs"/>
              </a:rPr>
              <a:t>اهتماماتهم، </a:t>
            </a:r>
            <a:r>
              <a:rPr lang="ar-EG" altLang="ar-JO" sz="2000" dirty="0">
                <a:solidFill>
                  <a:schemeClr val="tx1"/>
                </a:solidFill>
                <a:latin typeface="+mn-lt"/>
                <a:ea typeface="+mn-ea"/>
                <a:cs typeface="+mn-cs"/>
              </a:rPr>
              <a:t>ثم استهدفهم بمنتج أو خدمة مصممة خصيصا لهم.</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تعتمد الإستراتيجية على الاختلافات بين قطاعات السوق.</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بدلا من محاولة خدمة السوق الكلي ، تركز الشركة على خدمة قطاع محدد صغير أو </a:t>
            </a:r>
            <a:r>
              <a:rPr lang="ar-EG" altLang="ar-JO" sz="2000" dirty="0" smtClean="0">
                <a:solidFill>
                  <a:schemeClr val="tx1"/>
                </a:solidFill>
                <a:latin typeface="+mn-lt"/>
                <a:ea typeface="+mn-ea"/>
                <a:cs typeface="+mn-cs"/>
              </a:rPr>
              <a:t>أكثر داخل </a:t>
            </a:r>
            <a:r>
              <a:rPr lang="ar-EG" altLang="ar-JO" sz="2000" dirty="0">
                <a:solidFill>
                  <a:schemeClr val="tx1"/>
                </a:solidFill>
                <a:latin typeface="+mn-lt"/>
                <a:ea typeface="+mn-ea"/>
                <a:cs typeface="+mn-cs"/>
              </a:rPr>
              <a:t>هذا السوق. </a:t>
            </a:r>
          </a:p>
          <a:p>
            <a:pPr marL="914400" lvl="1" indent="-342900" algn="justLow" rtl="1">
              <a:spcBef>
                <a:spcPct val="30000"/>
              </a:spcBef>
              <a:buFont typeface="Arial" pitchFamily="34" charset="0"/>
              <a:buChar char="•"/>
            </a:pPr>
            <a:r>
              <a:rPr lang="ar-EG" altLang="ar-JO" sz="2000" dirty="0">
                <a:solidFill>
                  <a:schemeClr val="tx1"/>
                </a:solidFill>
                <a:latin typeface="+mn-lt"/>
                <a:ea typeface="+mn-ea"/>
                <a:cs typeface="+mn-cs"/>
              </a:rPr>
              <a:t>مثال: أنا أفعل </a:t>
            </a:r>
            <a:r>
              <a:rPr lang="ar-EG" altLang="ar-JO" sz="2000" dirty="0" smtClean="0">
                <a:solidFill>
                  <a:schemeClr val="tx1"/>
                </a:solidFill>
                <a:latin typeface="+mn-lt"/>
                <a:ea typeface="+mn-ea"/>
                <a:cs typeface="+mn-cs"/>
              </a:rPr>
              <a:t>الآن، </a:t>
            </a:r>
            <a:r>
              <a:rPr lang="ar-EG" altLang="ar-JO" sz="2000" dirty="0">
                <a:solidFill>
                  <a:schemeClr val="tx1"/>
                </a:solidFill>
                <a:latin typeface="+mn-lt"/>
                <a:ea typeface="+mn-ea"/>
                <a:cs typeface="+mn-cs"/>
              </a:rPr>
              <a:t>لا أفعل.</a:t>
            </a:r>
          </a:p>
        </p:txBody>
      </p:sp>
    </p:spTree>
    <p:extLst>
      <p:ext uri="{BB962C8B-B14F-4D97-AF65-F5344CB8AC3E}">
        <p14:creationId xmlns:p14="http://schemas.microsoft.com/office/powerpoint/2010/main" val="3441695301"/>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Step 8: Translate Strategies into Action </a:t>
            </a:r>
            <a:r>
              <a:rPr lang="en-US" sz="2400" b="1" dirty="0" smtClean="0">
                <a:solidFill>
                  <a:srgbClr val="00B0F0"/>
                </a:solidFill>
                <a:latin typeface="Alexandria" charset="0"/>
                <a:cs typeface="Alexandria" charset="0"/>
              </a:rPr>
              <a:t>Plans</a:t>
            </a:r>
          </a:p>
          <a:p>
            <a:r>
              <a:rPr lang="ar-EG" sz="2400" b="1" dirty="0" smtClean="0">
                <a:solidFill>
                  <a:srgbClr val="00B0F0"/>
                </a:solidFill>
                <a:latin typeface="Alexandria" charset="0"/>
                <a:cs typeface="Alexandria" charset="0"/>
              </a:rPr>
              <a:t>الخطوة </a:t>
            </a:r>
            <a:r>
              <a:rPr lang="ar-EG" sz="2400" b="1" dirty="0">
                <a:solidFill>
                  <a:srgbClr val="00B0F0"/>
                </a:solidFill>
                <a:latin typeface="Alexandria" charset="0"/>
                <a:cs typeface="Alexandria" charset="0"/>
              </a:rPr>
              <a:t>8: ترجمة الاستراتيجيات إلى خطط عمل</a:t>
            </a:r>
            <a:endParaRPr lang="ar-EG"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390931" y="1610434"/>
            <a:ext cx="6078108"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a:spcBef>
                <a:spcPct val="30000"/>
              </a:spcBef>
              <a:buFont typeface="Arial" pitchFamily="34" charset="0"/>
              <a:buChar char="•"/>
            </a:pPr>
            <a:r>
              <a:rPr lang="en-US" altLang="ar-JO" sz="2400" dirty="0">
                <a:solidFill>
                  <a:schemeClr val="tx1"/>
                </a:solidFill>
                <a:latin typeface="+mn-lt"/>
                <a:ea typeface="+mn-ea"/>
                <a:cs typeface="+mn-cs"/>
              </a:rPr>
              <a:t>Proper execution of a company’s strategy accounts for 85% of a company’s financial performance.</a:t>
            </a:r>
          </a:p>
          <a:p>
            <a:pPr marL="457200" indent="-342900" algn="justLow">
              <a:spcBef>
                <a:spcPct val="30000"/>
              </a:spcBef>
              <a:buFont typeface="Arial" pitchFamily="34" charset="0"/>
              <a:buChar char="•"/>
            </a:pPr>
            <a:r>
              <a:rPr lang="en-US" altLang="ar-JO" sz="2400" dirty="0">
                <a:solidFill>
                  <a:schemeClr val="tx1"/>
                </a:solidFill>
                <a:latin typeface="+mn-lt"/>
                <a:ea typeface="+mn-ea"/>
                <a:cs typeface="+mn-cs"/>
              </a:rPr>
              <a:t>Make plans workable by defining:</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Purpose</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Scope</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Contribution</a:t>
            </a:r>
          </a:p>
          <a:p>
            <a:pPr marL="914400" lvl="1" indent="-342900" algn="justLow">
              <a:spcBef>
                <a:spcPct val="30000"/>
              </a:spcBef>
              <a:buFont typeface="Arial" pitchFamily="34" charset="0"/>
              <a:buChar char="•"/>
            </a:pPr>
            <a:r>
              <a:rPr lang="en-US" altLang="ar-JO" sz="2400" dirty="0">
                <a:solidFill>
                  <a:schemeClr val="tx1"/>
                </a:solidFill>
                <a:latin typeface="+mn-lt"/>
                <a:ea typeface="+mn-ea"/>
                <a:cs typeface="+mn-cs"/>
              </a:rPr>
              <a:t>Resource requirements</a:t>
            </a:r>
          </a:p>
          <a:p>
            <a:pPr marL="914400" lvl="1" indent="-342900" algn="justLow">
              <a:spcBef>
                <a:spcPct val="30000"/>
              </a:spcBef>
              <a:buFont typeface="Arial" pitchFamily="34" charset="0"/>
              <a:buChar char="•"/>
            </a:pPr>
            <a:r>
              <a:rPr lang="en-US" altLang="ar-JO" sz="2400" dirty="0" smtClean="0">
                <a:solidFill>
                  <a:schemeClr val="tx1"/>
                </a:solidFill>
                <a:latin typeface="+mn-lt"/>
                <a:ea typeface="+mn-ea"/>
                <a:cs typeface="+mn-cs"/>
              </a:rPr>
              <a:t>Timing</a:t>
            </a:r>
            <a:endParaRPr lang="en-US" altLang="ar-JO" sz="2400" dirty="0">
              <a:solidFill>
                <a:schemeClr val="tx1"/>
              </a:solidFill>
              <a:latin typeface="+mn-lt"/>
              <a:ea typeface="+mn-ea"/>
              <a:cs typeface="+mn-cs"/>
            </a:endParaRPr>
          </a:p>
        </p:txBody>
      </p:sp>
      <p:sp>
        <p:nvSpPr>
          <p:cNvPr id="9" name="Rectangle 3">
            <a:extLst>
              <a:ext uri="{FF2B5EF4-FFF2-40B4-BE49-F238E27FC236}">
                <a16:creationId xmlns="" xmlns:a16="http://schemas.microsoft.com/office/drawing/2014/main" id="{859773F7-759D-3792-1A5C-44A58779A2CD}"/>
              </a:ext>
            </a:extLst>
          </p:cNvPr>
          <p:cNvSpPr txBox="1">
            <a:spLocks noChangeArrowheads="1"/>
          </p:cNvSpPr>
          <p:nvPr/>
        </p:nvSpPr>
        <p:spPr>
          <a:xfrm>
            <a:off x="6755642" y="1610434"/>
            <a:ext cx="5065594" cy="5036027"/>
          </a:xfrm>
          <a:prstGeom prst="rect">
            <a:avLst/>
          </a:prstGeom>
        </p:spPr>
        <p:txBody>
          <a:bodyPr vert="horz" lIns="91440" tIns="45720" rIns="91440" bIns="45720" rtlCol="0" anchor="t">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يمثل التنفيذ السليم لاستراتيجية الشركة 85٪ من الأداء المالي للشركة.</a:t>
            </a:r>
          </a:p>
          <a:p>
            <a:pPr marL="457200"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اجعل الخطط قابلة للتطبيق من خلال تحديد:</a:t>
            </a:r>
          </a:p>
          <a:p>
            <a:pPr marL="914400" lvl="1" indent="-342900" algn="justLow" rtl="1">
              <a:lnSpc>
                <a:spcPct val="150000"/>
              </a:lnSpc>
              <a:spcBef>
                <a:spcPct val="30000"/>
              </a:spcBef>
              <a:buFont typeface="Arial" pitchFamily="34" charset="0"/>
              <a:buChar char="•"/>
            </a:pPr>
            <a:r>
              <a:rPr lang="ar-EG" altLang="ar-JO" sz="2400" dirty="0" smtClean="0">
                <a:solidFill>
                  <a:schemeClr val="tx1"/>
                </a:solidFill>
                <a:latin typeface="+mn-lt"/>
                <a:ea typeface="+mn-ea"/>
                <a:cs typeface="+mn-cs"/>
              </a:rPr>
              <a:t>الغرض</a:t>
            </a:r>
            <a:endParaRPr lang="ar-EG" altLang="ar-JO" sz="2400" dirty="0">
              <a:solidFill>
                <a:schemeClr val="tx1"/>
              </a:solidFill>
              <a:latin typeface="+mn-lt"/>
              <a:ea typeface="+mn-ea"/>
              <a:cs typeface="+mn-cs"/>
            </a:endParaRPr>
          </a:p>
          <a:p>
            <a:pPr marL="914400" lvl="1"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النطاق</a:t>
            </a:r>
          </a:p>
          <a:p>
            <a:pPr marL="914400" lvl="1"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المساهمة</a:t>
            </a:r>
          </a:p>
          <a:p>
            <a:pPr marL="914400" lvl="1"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الاحتياجات من الموارد</a:t>
            </a:r>
          </a:p>
          <a:p>
            <a:pPr marL="914400" lvl="1" indent="-342900" algn="justLow" rtl="1">
              <a:lnSpc>
                <a:spcPct val="150000"/>
              </a:lnSpc>
              <a:spcBef>
                <a:spcPct val="30000"/>
              </a:spcBef>
              <a:buFont typeface="Arial" pitchFamily="34" charset="0"/>
              <a:buChar char="•"/>
            </a:pPr>
            <a:r>
              <a:rPr lang="ar-EG" altLang="ar-JO" sz="2400" dirty="0">
                <a:solidFill>
                  <a:schemeClr val="tx1"/>
                </a:solidFill>
                <a:latin typeface="+mn-lt"/>
                <a:ea typeface="+mn-ea"/>
                <a:cs typeface="+mn-cs"/>
              </a:rPr>
              <a:t>التوقيت</a:t>
            </a:r>
          </a:p>
          <a:p>
            <a:pPr marL="457200" indent="-342900" algn="justLow" rtl="1">
              <a:lnSpc>
                <a:spcPct val="150000"/>
              </a:lnSpc>
              <a:spcBef>
                <a:spcPct val="30000"/>
              </a:spcBef>
              <a:buFont typeface="Arial" pitchFamily="34" charset="0"/>
              <a:buChar char="•"/>
            </a:pPr>
            <a:endParaRPr lang="ar-EG" altLang="ar-JO" sz="2400" dirty="0">
              <a:solidFill>
                <a:schemeClr val="tx1"/>
              </a:solidFill>
              <a:latin typeface="+mn-lt"/>
              <a:ea typeface="+mn-ea"/>
              <a:cs typeface="+mn-cs"/>
            </a:endParaRPr>
          </a:p>
        </p:txBody>
      </p:sp>
    </p:spTree>
    <p:extLst>
      <p:ext uri="{BB962C8B-B14F-4D97-AF65-F5344CB8AC3E}">
        <p14:creationId xmlns:p14="http://schemas.microsoft.com/office/powerpoint/2010/main" val="589996168"/>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Step 9: Establish Accurate Controls</a:t>
            </a:r>
          </a:p>
          <a:p>
            <a:r>
              <a:rPr lang="en-US" sz="2800" b="1" dirty="0">
                <a:solidFill>
                  <a:srgbClr val="00B0F0"/>
                </a:solidFill>
                <a:latin typeface="Alexandria" charset="0"/>
                <a:cs typeface="Alexandria" charset="0"/>
              </a:rPr>
              <a:t> </a:t>
            </a:r>
            <a:r>
              <a:rPr lang="ar-EG" sz="2800" b="1" dirty="0">
                <a:solidFill>
                  <a:srgbClr val="00B0F0"/>
                </a:solidFill>
                <a:latin typeface="Alexandria" charset="0"/>
                <a:cs typeface="Alexandria" charset="0"/>
              </a:rPr>
              <a:t>الخطوة 9: إنشاء ضوابط </a:t>
            </a:r>
            <a:r>
              <a:rPr lang="ar-EG" sz="2800" b="1" dirty="0" smtClean="0">
                <a:solidFill>
                  <a:srgbClr val="00B0F0"/>
                </a:solidFill>
                <a:latin typeface="Alexandria" charset="0"/>
                <a:cs typeface="Alexandria" charset="0"/>
              </a:rPr>
              <a:t>دقيقة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6BBDF5F6-AD1F-6882-4A78-C52E0564322E}"/>
              </a:ext>
            </a:extLst>
          </p:cNvPr>
          <p:cNvSpPr txBox="1">
            <a:spLocks noChangeArrowheads="1"/>
          </p:cNvSpPr>
          <p:nvPr/>
        </p:nvSpPr>
        <p:spPr>
          <a:xfrm>
            <a:off x="663631" y="1828801"/>
            <a:ext cx="10964260" cy="4626590"/>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93700" indent="-284163">
              <a:spcBef>
                <a:spcPts val="600"/>
              </a:spcBef>
            </a:pPr>
            <a:r>
              <a:rPr lang="en-US" altLang="ar-JO" dirty="0">
                <a:ea typeface="ＭＳ Ｐゴシック" panose="020B0600070205080204" pitchFamily="34" charset="-128"/>
              </a:rPr>
              <a:t>Plan establishes the standards against which actual performance is measured. </a:t>
            </a:r>
          </a:p>
          <a:p>
            <a:pPr marL="393700" indent="-284163">
              <a:spcBef>
                <a:spcPts val="600"/>
              </a:spcBef>
            </a:pPr>
            <a:r>
              <a:rPr lang="en-US" altLang="ar-JO" dirty="0">
                <a:ea typeface="ＭＳ Ｐゴシック" panose="020B0600070205080204" pitchFamily="34" charset="-128"/>
              </a:rPr>
              <a:t>Entrepreneur must:</a:t>
            </a:r>
          </a:p>
          <a:p>
            <a:pPr marL="741363" lvl="1" indent="-349250">
              <a:spcBef>
                <a:spcPts val="600"/>
              </a:spcBef>
            </a:pPr>
            <a:r>
              <a:rPr lang="en-US" altLang="ar-JO" sz="2800" dirty="0">
                <a:ea typeface="ＭＳ Ｐゴシック" panose="020B0600070205080204" pitchFamily="34" charset="-128"/>
              </a:rPr>
              <a:t>Identify and track key performance indicators.</a:t>
            </a:r>
          </a:p>
          <a:p>
            <a:pPr marL="741363" lvl="1" indent="-349250">
              <a:spcBef>
                <a:spcPts val="600"/>
              </a:spcBef>
            </a:pPr>
            <a:r>
              <a:rPr lang="en-US" altLang="ar-JO" sz="2800" dirty="0">
                <a:ea typeface="ＭＳ Ｐゴシック" panose="020B0600070205080204" pitchFamily="34" charset="-128"/>
              </a:rPr>
              <a:t>Take corrective action.</a:t>
            </a:r>
            <a:endParaRPr lang="ar-EG" altLang="ar-JO" sz="2800" dirty="0">
              <a:ea typeface="ＭＳ Ｐゴシック" panose="020B0600070205080204" pitchFamily="34" charset="-128"/>
            </a:endParaRPr>
          </a:p>
          <a:p>
            <a:pPr marL="741363" lvl="1" indent="-349250" algn="r" rtl="1">
              <a:spcBef>
                <a:spcPts val="600"/>
              </a:spcBef>
            </a:pPr>
            <a:r>
              <a:rPr lang="ar-EG" altLang="ar-JO" sz="2800" dirty="0">
                <a:ea typeface="ＭＳ Ｐゴシック" panose="020B0600070205080204" pitchFamily="34" charset="-128"/>
              </a:rPr>
              <a:t>تحدد الخطة المعايير التي يقاس بها الأداء الفعلي. </a:t>
            </a:r>
          </a:p>
          <a:p>
            <a:pPr marL="741363" lvl="1" indent="-349250" algn="r" rtl="1">
              <a:spcBef>
                <a:spcPts val="600"/>
              </a:spcBef>
            </a:pPr>
            <a:r>
              <a:rPr lang="ar-EG" altLang="ar-JO" sz="2800" dirty="0">
                <a:ea typeface="ＭＳ Ｐゴシック" panose="020B0600070205080204" pitchFamily="34" charset="-128"/>
              </a:rPr>
              <a:t>يجب على رائد الأعمال:</a:t>
            </a:r>
          </a:p>
          <a:p>
            <a:pPr marL="1198563" lvl="2" indent="-349250" algn="r" rtl="1">
              <a:spcBef>
                <a:spcPts val="600"/>
              </a:spcBef>
            </a:pPr>
            <a:r>
              <a:rPr lang="ar-EG" altLang="ar-JO" sz="2800" dirty="0">
                <a:ea typeface="ＭＳ Ｐゴシック" panose="020B0600070205080204" pitchFamily="34" charset="-128"/>
              </a:rPr>
              <a:t>تحديد وتتبع مؤشرات الأداء الرئيسية.</a:t>
            </a:r>
          </a:p>
          <a:p>
            <a:pPr marL="1198563" lvl="2" indent="-349250" algn="r" rtl="1">
              <a:spcBef>
                <a:spcPts val="600"/>
              </a:spcBef>
            </a:pPr>
            <a:r>
              <a:rPr lang="ar-EG" altLang="ar-JO" sz="2800" dirty="0">
                <a:ea typeface="ＭＳ Ｐゴシック" panose="020B0600070205080204" pitchFamily="34" charset="-128"/>
              </a:rPr>
              <a:t>اتخاذ الإجراءات التصحيحية.</a:t>
            </a:r>
          </a:p>
          <a:p>
            <a:pPr marL="741363" lvl="1" indent="-349250">
              <a:spcBef>
                <a:spcPts val="600"/>
              </a:spcBef>
            </a:pPr>
            <a:endParaRPr lang="en-US" altLang="ar-JO" sz="2800" dirty="0">
              <a:ea typeface="ＭＳ Ｐゴシック" panose="020B0600070205080204" pitchFamily="34" charset="-128"/>
            </a:endParaRPr>
          </a:p>
        </p:txBody>
      </p:sp>
    </p:spTree>
    <p:extLst>
      <p:ext uri="{BB962C8B-B14F-4D97-AF65-F5344CB8AC3E}">
        <p14:creationId xmlns:p14="http://schemas.microsoft.com/office/powerpoint/2010/main" val="2401151500"/>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5395" y="1430182"/>
            <a:ext cx="11805009"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1522426" y="238010"/>
            <a:ext cx="7826290"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Conclusion</a:t>
            </a:r>
          </a:p>
          <a:p>
            <a:r>
              <a:rPr lang="en-US" sz="2800" b="1" dirty="0">
                <a:solidFill>
                  <a:srgbClr val="00B0F0"/>
                </a:solidFill>
                <a:latin typeface="Alexandria" charset="0"/>
                <a:cs typeface="Alexandria" charset="0"/>
              </a:rPr>
              <a:t> </a:t>
            </a:r>
            <a:r>
              <a:rPr lang="ar-EG" sz="2800" b="1" dirty="0">
                <a:solidFill>
                  <a:srgbClr val="00B0F0"/>
                </a:solidFill>
                <a:latin typeface="Alexandria" charset="0"/>
                <a:cs typeface="Alexandria" charset="0"/>
              </a:rPr>
              <a:t>الاستنتاج</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 xmlns:a16="http://schemas.microsoft.com/office/drawing/2014/main" id="{6BBDF5F6-AD1F-6882-4A78-C52E0564322E}"/>
              </a:ext>
            </a:extLst>
          </p:cNvPr>
          <p:cNvSpPr txBox="1">
            <a:spLocks noChangeArrowheads="1"/>
          </p:cNvSpPr>
          <p:nvPr/>
        </p:nvSpPr>
        <p:spPr>
          <a:xfrm>
            <a:off x="663631" y="1828801"/>
            <a:ext cx="10964260" cy="4626590"/>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nSpc>
                <a:spcPct val="150000"/>
              </a:lnSpc>
              <a:spcBef>
                <a:spcPct val="60000"/>
              </a:spcBef>
              <a:defRPr/>
            </a:pPr>
            <a:r>
              <a:rPr lang="en-US" sz="2400" dirty="0"/>
              <a:t>The strategic planning process:</a:t>
            </a:r>
          </a:p>
          <a:p>
            <a:pPr marL="692150" indent="-457200">
              <a:lnSpc>
                <a:spcPct val="150000"/>
              </a:lnSpc>
              <a:spcBef>
                <a:spcPts val="0"/>
              </a:spcBef>
              <a:defRPr/>
            </a:pPr>
            <a:r>
              <a:rPr lang="en-US" sz="2400" i="1" dirty="0"/>
              <a:t>Begins</a:t>
            </a:r>
            <a:r>
              <a:rPr lang="en-US" sz="2400" dirty="0"/>
              <a:t> with the nine steps.</a:t>
            </a:r>
          </a:p>
          <a:p>
            <a:pPr marL="692150" indent="-457200">
              <a:lnSpc>
                <a:spcPct val="150000"/>
              </a:lnSpc>
              <a:spcBef>
                <a:spcPts val="0"/>
              </a:spcBef>
              <a:defRPr/>
            </a:pPr>
            <a:r>
              <a:rPr lang="en-US" sz="2400" i="1" dirty="0"/>
              <a:t>Becomes</a:t>
            </a:r>
            <a:r>
              <a:rPr lang="en-US" sz="2400" dirty="0"/>
              <a:t> more efficient each time.</a:t>
            </a:r>
          </a:p>
          <a:p>
            <a:pPr marL="692150" indent="-457200">
              <a:lnSpc>
                <a:spcPct val="150000"/>
              </a:lnSpc>
              <a:spcBef>
                <a:spcPts val="0"/>
              </a:spcBef>
              <a:defRPr/>
            </a:pPr>
            <a:r>
              <a:rPr lang="en-US" sz="2400" i="1" dirty="0"/>
              <a:t>Teaches</a:t>
            </a:r>
            <a:r>
              <a:rPr lang="en-US" sz="2400" dirty="0"/>
              <a:t> entrepreneurial discipline for a higher chance of survival.</a:t>
            </a:r>
            <a:endParaRPr lang="ar-EG" sz="2400" dirty="0"/>
          </a:p>
          <a:p>
            <a:pPr marL="692150" indent="-457200" algn="r" rtl="1">
              <a:lnSpc>
                <a:spcPct val="150000"/>
              </a:lnSpc>
              <a:spcBef>
                <a:spcPts val="0"/>
              </a:spcBef>
              <a:defRPr/>
            </a:pPr>
            <a:r>
              <a:rPr lang="ar-EG" sz="2400" dirty="0"/>
              <a:t>عملية التخطيط الاستراتيجي:</a:t>
            </a:r>
          </a:p>
          <a:p>
            <a:pPr marL="1149350" lvl="1" indent="-457200" algn="r" rtl="1">
              <a:lnSpc>
                <a:spcPct val="150000"/>
              </a:lnSpc>
              <a:spcBef>
                <a:spcPts val="0"/>
              </a:spcBef>
              <a:defRPr/>
            </a:pPr>
            <a:r>
              <a:rPr lang="ar-EG" dirty="0"/>
              <a:t>يبدأ بالخطوات التسع.</a:t>
            </a:r>
          </a:p>
          <a:p>
            <a:pPr marL="1149350" lvl="1" indent="-457200" algn="r" rtl="1">
              <a:lnSpc>
                <a:spcPct val="150000"/>
              </a:lnSpc>
              <a:spcBef>
                <a:spcPts val="0"/>
              </a:spcBef>
              <a:defRPr/>
            </a:pPr>
            <a:r>
              <a:rPr lang="ar-EG" dirty="0"/>
              <a:t>تُصبح أكثر كفاءة في كل مرة.</a:t>
            </a:r>
          </a:p>
          <a:p>
            <a:pPr marL="1149350" lvl="1" indent="-457200" algn="r" rtl="1">
              <a:lnSpc>
                <a:spcPct val="150000"/>
              </a:lnSpc>
              <a:spcBef>
                <a:spcPts val="0"/>
              </a:spcBef>
              <a:defRPr/>
            </a:pPr>
            <a:r>
              <a:rPr lang="ar-EG" dirty="0"/>
              <a:t>تُعلم الانضباط الريادي </a:t>
            </a:r>
            <a:r>
              <a:rPr lang="ar-EG" dirty="0" smtClean="0"/>
              <a:t>من أجل زيادة فرص البقاء </a:t>
            </a:r>
            <a:r>
              <a:rPr lang="ar-EG" dirty="0"/>
              <a:t>على قيد الحياة</a:t>
            </a:r>
            <a:r>
              <a:rPr lang="ar-EG" dirty="0" smtClean="0"/>
              <a:t>.</a:t>
            </a:r>
            <a:endParaRPr lang="ar-EG" dirty="0"/>
          </a:p>
        </p:txBody>
      </p:sp>
    </p:spTree>
    <p:extLst>
      <p:ext uri="{BB962C8B-B14F-4D97-AF65-F5344CB8AC3E}">
        <p14:creationId xmlns:p14="http://schemas.microsoft.com/office/powerpoint/2010/main" val="698430174"/>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2004</TotalTime>
  <Words>6152</Words>
  <Application>Microsoft Office PowerPoint</Application>
  <PresentationFormat>Custom</PresentationFormat>
  <Paragraphs>864</Paragraphs>
  <Slides>50</Slides>
  <Notes>1</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304</cp:revision>
  <dcterms:created xsi:type="dcterms:W3CDTF">2023-04-29T09:08:23Z</dcterms:created>
  <dcterms:modified xsi:type="dcterms:W3CDTF">2024-10-21T19:13:48Z</dcterms:modified>
</cp:coreProperties>
</file>