
<file path=[Content_Types].xml><?xml version="1.0" encoding="utf-8"?>
<Types xmlns="http://schemas.openxmlformats.org/package/2006/content-types">
  <Default Extension="png" ContentType="image/png"/>
  <Default Extension="bin" ContentType="application/vnd.openxmlformats-officedocument.oleObject"/>
  <Default Extension="svg" ContentType="image/svg+xml"/>
  <Default Extension="jpeg" ContentType="image/jpeg"/>
  <Default Extension="rels" ContentType="application/vnd.openxmlformats-package.relationships+xml"/>
  <Default Extension="xml" ContentType="application/xml"/>
  <Default Extension="wdp" ContentType="image/vnd.ms-photo"/>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80" r:id="rId2"/>
    <p:sldId id="313" r:id="rId3"/>
    <p:sldId id="488" r:id="rId4"/>
    <p:sldId id="523" r:id="rId5"/>
    <p:sldId id="524" r:id="rId6"/>
    <p:sldId id="525" r:id="rId7"/>
    <p:sldId id="526" r:id="rId8"/>
    <p:sldId id="527" r:id="rId9"/>
    <p:sldId id="530" r:id="rId10"/>
    <p:sldId id="528" r:id="rId11"/>
    <p:sldId id="529" r:id="rId12"/>
    <p:sldId id="531" r:id="rId13"/>
    <p:sldId id="532" r:id="rId14"/>
    <p:sldId id="533" r:id="rId15"/>
    <p:sldId id="534" r:id="rId16"/>
    <p:sldId id="576" r:id="rId17"/>
    <p:sldId id="577" r:id="rId18"/>
    <p:sldId id="535" r:id="rId19"/>
    <p:sldId id="536" r:id="rId20"/>
    <p:sldId id="537" r:id="rId21"/>
    <p:sldId id="538" r:id="rId22"/>
    <p:sldId id="539" r:id="rId23"/>
    <p:sldId id="579" r:id="rId24"/>
    <p:sldId id="542" r:id="rId25"/>
    <p:sldId id="543" r:id="rId26"/>
    <p:sldId id="544" r:id="rId27"/>
    <p:sldId id="545" r:id="rId28"/>
    <p:sldId id="584" r:id="rId29"/>
    <p:sldId id="546" r:id="rId30"/>
    <p:sldId id="547" r:id="rId31"/>
    <p:sldId id="548" r:id="rId32"/>
    <p:sldId id="580" r:id="rId33"/>
    <p:sldId id="549" r:id="rId34"/>
    <p:sldId id="581" r:id="rId35"/>
    <p:sldId id="550" r:id="rId36"/>
    <p:sldId id="582" r:id="rId37"/>
    <p:sldId id="551" r:id="rId38"/>
    <p:sldId id="552" r:id="rId39"/>
    <p:sldId id="553" r:id="rId40"/>
    <p:sldId id="583"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13"/>
            <p14:sldId id="488"/>
            <p14:sldId id="523"/>
            <p14:sldId id="524"/>
            <p14:sldId id="525"/>
            <p14:sldId id="526"/>
            <p14:sldId id="527"/>
            <p14:sldId id="530"/>
            <p14:sldId id="528"/>
            <p14:sldId id="529"/>
            <p14:sldId id="531"/>
            <p14:sldId id="532"/>
            <p14:sldId id="533"/>
            <p14:sldId id="534"/>
            <p14:sldId id="576"/>
            <p14:sldId id="577"/>
            <p14:sldId id="535"/>
            <p14:sldId id="536"/>
            <p14:sldId id="537"/>
            <p14:sldId id="538"/>
            <p14:sldId id="539"/>
            <p14:sldId id="579"/>
            <p14:sldId id="542"/>
            <p14:sldId id="543"/>
            <p14:sldId id="544"/>
            <p14:sldId id="545"/>
            <p14:sldId id="584"/>
            <p14:sldId id="546"/>
            <p14:sldId id="547"/>
            <p14:sldId id="548"/>
            <p14:sldId id="580"/>
            <p14:sldId id="549"/>
            <p14:sldId id="581"/>
            <p14:sldId id="550"/>
            <p14:sldId id="582"/>
            <p14:sldId id="551"/>
            <p14:sldId id="552"/>
            <p14:sldId id="553"/>
            <p14:sldId id="583"/>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52F4A"/>
    <a:srgbClr val="000000"/>
    <a:srgbClr val="669BBC"/>
    <a:srgbClr val="2D3956"/>
    <a:srgbClr val="8E5A6D"/>
    <a:srgbClr val="FAC748"/>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69380" autoAdjust="0"/>
  </p:normalViewPr>
  <p:slideViewPr>
    <p:cSldViewPr snapToGrid="0">
      <p:cViewPr varScale="1">
        <p:scale>
          <a:sx n="44" d="100"/>
          <a:sy n="44" d="100"/>
        </p:scale>
        <p:origin x="1428" y="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8495298-D546-4B71-A76C-732BB2F3A5B6}" type="doc">
      <dgm:prSet loTypeId="urn:microsoft.com/office/officeart/2008/layout/LinedList" loCatId="list" qsTypeId="urn:microsoft.com/office/officeart/2005/8/quickstyle/simple1" qsCatId="simple" csTypeId="urn:microsoft.com/office/officeart/2005/8/colors/colorful1" csCatId="colorful" phldr="1"/>
      <dgm:spPr/>
      <dgm:t>
        <a:bodyPr/>
        <a:lstStyle/>
        <a:p>
          <a:endParaRPr lang="en-US"/>
        </a:p>
      </dgm:t>
    </dgm:pt>
    <dgm:pt modelId="{DA20E929-43B9-4E29-998E-6FB72DE98CBB}">
      <dgm:prSet custT="1"/>
      <dgm:spPr/>
      <dgm:t>
        <a:bodyPr/>
        <a:lstStyle/>
        <a:p>
          <a:r>
            <a:rPr lang="en-US" sz="2200" b="0" i="0" dirty="0"/>
            <a:t>Fully Observable		vs. 	Partially 				Observable</a:t>
          </a:r>
          <a:endParaRPr lang="en-US" sz="2200" dirty="0"/>
        </a:p>
      </dgm:t>
    </dgm:pt>
    <dgm:pt modelId="{70965457-47F2-4577-B1C5-A3AE572B0B73}" type="parTrans" cxnId="{ACEA1245-D913-44A7-AB12-1D2B7B442145}">
      <dgm:prSet/>
      <dgm:spPr/>
      <dgm:t>
        <a:bodyPr/>
        <a:lstStyle/>
        <a:p>
          <a:endParaRPr lang="en-US"/>
        </a:p>
      </dgm:t>
    </dgm:pt>
    <dgm:pt modelId="{5EBF4118-3211-42DD-9018-17E9FA2F4233}" type="sibTrans" cxnId="{ACEA1245-D913-44A7-AB12-1D2B7B442145}">
      <dgm:prSet/>
      <dgm:spPr/>
      <dgm:t>
        <a:bodyPr/>
        <a:lstStyle/>
        <a:p>
          <a:endParaRPr lang="en-US"/>
        </a:p>
      </dgm:t>
    </dgm:pt>
    <dgm:pt modelId="{7D825174-6C03-416A-A2EA-197FD477B52F}">
      <dgm:prSet/>
      <dgm:spPr/>
      <dgm:t>
        <a:bodyPr/>
        <a:lstStyle/>
        <a:p>
          <a:r>
            <a:rPr lang="en-US" b="0" i="0" dirty="0"/>
            <a:t>Deterministic		vs.	Stochastic 		</a:t>
          </a:r>
          <a:r>
            <a:rPr lang="en-US" b="0" i="1" dirty="0"/>
            <a:t>(vs. Strategic)</a:t>
          </a:r>
          <a:endParaRPr lang="en-US" i="1" dirty="0"/>
        </a:p>
      </dgm:t>
    </dgm:pt>
    <dgm:pt modelId="{283059FE-A19D-410F-BE7C-CC4DC0A9C555}" type="parTrans" cxnId="{092FC3CB-FA9A-4776-B5AD-1EAEE63A9AFC}">
      <dgm:prSet/>
      <dgm:spPr/>
      <dgm:t>
        <a:bodyPr/>
        <a:lstStyle/>
        <a:p>
          <a:endParaRPr lang="en-US"/>
        </a:p>
      </dgm:t>
    </dgm:pt>
    <dgm:pt modelId="{862A49FF-18DC-4BD8-A2AF-C60C3AB85143}" type="sibTrans" cxnId="{092FC3CB-FA9A-4776-B5AD-1EAEE63A9AFC}">
      <dgm:prSet/>
      <dgm:spPr/>
      <dgm:t>
        <a:bodyPr/>
        <a:lstStyle/>
        <a:p>
          <a:endParaRPr lang="en-US"/>
        </a:p>
      </dgm:t>
    </dgm:pt>
    <dgm:pt modelId="{36736708-4600-441C-9233-F537BB0B3AA2}">
      <dgm:prSet/>
      <dgm:spPr/>
      <dgm:t>
        <a:bodyPr/>
        <a:lstStyle/>
        <a:p>
          <a:r>
            <a:rPr lang="en-US" b="0" i="0" dirty="0"/>
            <a:t>Episodic			vs.	Sequential</a:t>
          </a:r>
          <a:endParaRPr lang="en-US" dirty="0"/>
        </a:p>
      </dgm:t>
    </dgm:pt>
    <dgm:pt modelId="{1C1ABA85-826F-4EC8-84A4-1C84257D1A7B}" type="parTrans" cxnId="{2C61E5B7-8354-4ABB-9479-1CB3FCBF647C}">
      <dgm:prSet/>
      <dgm:spPr/>
      <dgm:t>
        <a:bodyPr/>
        <a:lstStyle/>
        <a:p>
          <a:endParaRPr lang="en-US"/>
        </a:p>
      </dgm:t>
    </dgm:pt>
    <dgm:pt modelId="{EBB0A572-B946-4843-82CC-3555FE483F1D}" type="sibTrans" cxnId="{2C61E5B7-8354-4ABB-9479-1CB3FCBF647C}">
      <dgm:prSet/>
      <dgm:spPr/>
      <dgm:t>
        <a:bodyPr/>
        <a:lstStyle/>
        <a:p>
          <a:endParaRPr lang="en-US"/>
        </a:p>
      </dgm:t>
    </dgm:pt>
    <dgm:pt modelId="{89F83F5B-22E2-4E88-9604-F309821F835B}">
      <dgm:prSet/>
      <dgm:spPr/>
      <dgm:t>
        <a:bodyPr/>
        <a:lstStyle/>
        <a:p>
          <a:r>
            <a:rPr lang="en-US" b="0" i="0" dirty="0"/>
            <a:t>Static			vs.	Dynamic   		</a:t>
          </a:r>
          <a:r>
            <a:rPr lang="en-US" b="0" i="1" dirty="0"/>
            <a:t>(vs. Semi-Dynamic)</a:t>
          </a:r>
          <a:endParaRPr lang="en-US" i="1" dirty="0"/>
        </a:p>
      </dgm:t>
    </dgm:pt>
    <dgm:pt modelId="{A8DD55CA-A5A8-4D91-BE52-7E41B3CC46C5}" type="parTrans" cxnId="{1F55F279-0FD1-4202-BE0A-83FB461F450E}">
      <dgm:prSet/>
      <dgm:spPr/>
      <dgm:t>
        <a:bodyPr/>
        <a:lstStyle/>
        <a:p>
          <a:endParaRPr lang="en-US"/>
        </a:p>
      </dgm:t>
    </dgm:pt>
    <dgm:pt modelId="{84EEFE60-BA2C-432F-A82F-811E1D7CE64E}" type="sibTrans" cxnId="{1F55F279-0FD1-4202-BE0A-83FB461F450E}">
      <dgm:prSet/>
      <dgm:spPr/>
      <dgm:t>
        <a:bodyPr/>
        <a:lstStyle/>
        <a:p>
          <a:endParaRPr lang="en-US"/>
        </a:p>
      </dgm:t>
    </dgm:pt>
    <dgm:pt modelId="{293B972A-8266-4549-88DF-8ADE5C39CA16}">
      <dgm:prSet/>
      <dgm:spPr/>
      <dgm:t>
        <a:bodyPr/>
        <a:lstStyle/>
        <a:p>
          <a:r>
            <a:rPr lang="en-US" b="0" i="0" dirty="0"/>
            <a:t>Discrete			vs.	Continuous</a:t>
          </a:r>
          <a:endParaRPr lang="en-US" dirty="0"/>
        </a:p>
      </dgm:t>
    </dgm:pt>
    <dgm:pt modelId="{2424B986-1C4F-41F0-B2A6-8A4279C668D8}" type="parTrans" cxnId="{C88B5854-0C35-4B0D-95E3-598B7A4E360A}">
      <dgm:prSet/>
      <dgm:spPr/>
      <dgm:t>
        <a:bodyPr/>
        <a:lstStyle/>
        <a:p>
          <a:endParaRPr lang="en-US"/>
        </a:p>
      </dgm:t>
    </dgm:pt>
    <dgm:pt modelId="{41C3673E-4E50-4DCD-981A-92CEF634F60B}" type="sibTrans" cxnId="{C88B5854-0C35-4B0D-95E3-598B7A4E360A}">
      <dgm:prSet/>
      <dgm:spPr/>
      <dgm:t>
        <a:bodyPr/>
        <a:lstStyle/>
        <a:p>
          <a:endParaRPr lang="en-US"/>
        </a:p>
      </dgm:t>
    </dgm:pt>
    <dgm:pt modelId="{33461CA3-9C6A-405D-843F-6D000E3C6CD9}">
      <dgm:prSet/>
      <dgm:spPr/>
      <dgm:t>
        <a:bodyPr/>
        <a:lstStyle/>
        <a:p>
          <a:r>
            <a:rPr lang="en-US" b="0" i="0" dirty="0"/>
            <a:t>Single-Agent		vs.	Multi-Agent</a:t>
          </a:r>
          <a:endParaRPr lang="en-US" dirty="0"/>
        </a:p>
      </dgm:t>
    </dgm:pt>
    <dgm:pt modelId="{DDE930C7-D818-476A-9737-1B7BBF636C52}" type="parTrans" cxnId="{4DCA9D55-9AB2-43B5-91B5-C2D76045CB7D}">
      <dgm:prSet/>
      <dgm:spPr/>
      <dgm:t>
        <a:bodyPr/>
        <a:lstStyle/>
        <a:p>
          <a:endParaRPr lang="en-US"/>
        </a:p>
      </dgm:t>
    </dgm:pt>
    <dgm:pt modelId="{E969BADB-D223-4CB6-84D5-776A3006BBFB}" type="sibTrans" cxnId="{4DCA9D55-9AB2-43B5-91B5-C2D76045CB7D}">
      <dgm:prSet/>
      <dgm:spPr/>
      <dgm:t>
        <a:bodyPr/>
        <a:lstStyle/>
        <a:p>
          <a:endParaRPr lang="en-US"/>
        </a:p>
      </dgm:t>
    </dgm:pt>
    <dgm:pt modelId="{09765F37-F7EA-4BC4-9D20-563D02C8657E}">
      <dgm:prSet/>
      <dgm:spPr/>
      <dgm:t>
        <a:bodyPr/>
        <a:lstStyle/>
        <a:p>
          <a:r>
            <a:rPr lang="en-US" b="0" i="0" dirty="0"/>
            <a:t>Known			vs.	Unknown</a:t>
          </a:r>
          <a:endParaRPr lang="en-US" dirty="0"/>
        </a:p>
      </dgm:t>
    </dgm:pt>
    <dgm:pt modelId="{C99D901D-7F34-4589-AF65-B7B5FC365F0C}" type="parTrans" cxnId="{A821B4F0-9207-40E8-8B8E-F800C77ED254}">
      <dgm:prSet/>
      <dgm:spPr/>
      <dgm:t>
        <a:bodyPr/>
        <a:lstStyle/>
        <a:p>
          <a:endParaRPr lang="en-US"/>
        </a:p>
      </dgm:t>
    </dgm:pt>
    <dgm:pt modelId="{F94DB326-0DE7-4608-801F-F890D5FCC0CC}" type="sibTrans" cxnId="{A821B4F0-9207-40E8-8B8E-F800C77ED254}">
      <dgm:prSet/>
      <dgm:spPr/>
      <dgm:t>
        <a:bodyPr/>
        <a:lstStyle/>
        <a:p>
          <a:endParaRPr lang="en-US"/>
        </a:p>
      </dgm:t>
    </dgm:pt>
    <dgm:pt modelId="{13548F98-8714-43C5-BBF8-4A1EE2B36360}" type="pres">
      <dgm:prSet presAssocID="{18495298-D546-4B71-A76C-732BB2F3A5B6}" presName="vert0" presStyleCnt="0">
        <dgm:presLayoutVars>
          <dgm:dir/>
          <dgm:animOne val="branch"/>
          <dgm:animLvl val="lvl"/>
        </dgm:presLayoutVars>
      </dgm:prSet>
      <dgm:spPr/>
      <dgm:t>
        <a:bodyPr/>
        <a:lstStyle/>
        <a:p>
          <a:endParaRPr lang="en-US"/>
        </a:p>
      </dgm:t>
    </dgm:pt>
    <dgm:pt modelId="{8BC11122-459E-4A1A-A16B-B587A6E87010}" type="pres">
      <dgm:prSet presAssocID="{DA20E929-43B9-4E29-998E-6FB72DE98CBB}" presName="thickLine" presStyleLbl="alignNode1" presStyleIdx="0" presStyleCnt="7"/>
      <dgm:spPr/>
    </dgm:pt>
    <dgm:pt modelId="{8CE71B97-7E0C-4880-A285-A02A408E3589}" type="pres">
      <dgm:prSet presAssocID="{DA20E929-43B9-4E29-998E-6FB72DE98CBB}" presName="horz1" presStyleCnt="0"/>
      <dgm:spPr/>
    </dgm:pt>
    <dgm:pt modelId="{3AD0C135-61E2-439C-8F13-378F7A055779}" type="pres">
      <dgm:prSet presAssocID="{DA20E929-43B9-4E29-998E-6FB72DE98CBB}" presName="tx1" presStyleLbl="revTx" presStyleIdx="0" presStyleCnt="7"/>
      <dgm:spPr/>
      <dgm:t>
        <a:bodyPr/>
        <a:lstStyle/>
        <a:p>
          <a:endParaRPr lang="en-US"/>
        </a:p>
      </dgm:t>
    </dgm:pt>
    <dgm:pt modelId="{110C293A-ECA1-4763-B079-E181740B936E}" type="pres">
      <dgm:prSet presAssocID="{DA20E929-43B9-4E29-998E-6FB72DE98CBB}" presName="vert1" presStyleCnt="0"/>
      <dgm:spPr/>
    </dgm:pt>
    <dgm:pt modelId="{DBFE2180-43BA-4979-B6F9-A949D26858F7}" type="pres">
      <dgm:prSet presAssocID="{7D825174-6C03-416A-A2EA-197FD477B52F}" presName="thickLine" presStyleLbl="alignNode1" presStyleIdx="1" presStyleCnt="7"/>
      <dgm:spPr/>
    </dgm:pt>
    <dgm:pt modelId="{A066898F-1663-4A02-84DF-1D2AF8BFB996}" type="pres">
      <dgm:prSet presAssocID="{7D825174-6C03-416A-A2EA-197FD477B52F}" presName="horz1" presStyleCnt="0"/>
      <dgm:spPr/>
    </dgm:pt>
    <dgm:pt modelId="{0735DF9B-204D-4034-871C-AFAAB952C49B}" type="pres">
      <dgm:prSet presAssocID="{7D825174-6C03-416A-A2EA-197FD477B52F}" presName="tx1" presStyleLbl="revTx" presStyleIdx="1" presStyleCnt="7"/>
      <dgm:spPr/>
      <dgm:t>
        <a:bodyPr/>
        <a:lstStyle/>
        <a:p>
          <a:endParaRPr lang="en-US"/>
        </a:p>
      </dgm:t>
    </dgm:pt>
    <dgm:pt modelId="{5AD58197-AACE-46F9-AAB1-2858885C417C}" type="pres">
      <dgm:prSet presAssocID="{7D825174-6C03-416A-A2EA-197FD477B52F}" presName="vert1" presStyleCnt="0"/>
      <dgm:spPr/>
    </dgm:pt>
    <dgm:pt modelId="{7D72B455-EB52-4450-B827-C41425517F68}" type="pres">
      <dgm:prSet presAssocID="{36736708-4600-441C-9233-F537BB0B3AA2}" presName="thickLine" presStyleLbl="alignNode1" presStyleIdx="2" presStyleCnt="7"/>
      <dgm:spPr/>
    </dgm:pt>
    <dgm:pt modelId="{149D89FF-A316-43DF-9447-6E23837F8DA2}" type="pres">
      <dgm:prSet presAssocID="{36736708-4600-441C-9233-F537BB0B3AA2}" presName="horz1" presStyleCnt="0"/>
      <dgm:spPr/>
    </dgm:pt>
    <dgm:pt modelId="{A4AA01A4-6192-45A9-8CE7-C73DA5E750FA}" type="pres">
      <dgm:prSet presAssocID="{36736708-4600-441C-9233-F537BB0B3AA2}" presName="tx1" presStyleLbl="revTx" presStyleIdx="2" presStyleCnt="7"/>
      <dgm:spPr/>
      <dgm:t>
        <a:bodyPr/>
        <a:lstStyle/>
        <a:p>
          <a:endParaRPr lang="en-US"/>
        </a:p>
      </dgm:t>
    </dgm:pt>
    <dgm:pt modelId="{875E034D-C1C3-4C8B-9547-16C9A74059A2}" type="pres">
      <dgm:prSet presAssocID="{36736708-4600-441C-9233-F537BB0B3AA2}" presName="vert1" presStyleCnt="0"/>
      <dgm:spPr/>
    </dgm:pt>
    <dgm:pt modelId="{00075FDC-9952-4913-B4A4-ABC21BB6657B}" type="pres">
      <dgm:prSet presAssocID="{89F83F5B-22E2-4E88-9604-F309821F835B}" presName="thickLine" presStyleLbl="alignNode1" presStyleIdx="3" presStyleCnt="7"/>
      <dgm:spPr/>
    </dgm:pt>
    <dgm:pt modelId="{ADCCEE8B-AD83-4783-94B7-1ED14073F685}" type="pres">
      <dgm:prSet presAssocID="{89F83F5B-22E2-4E88-9604-F309821F835B}" presName="horz1" presStyleCnt="0"/>
      <dgm:spPr/>
    </dgm:pt>
    <dgm:pt modelId="{251B774D-2DD7-4614-B16D-2AE0B300C745}" type="pres">
      <dgm:prSet presAssocID="{89F83F5B-22E2-4E88-9604-F309821F835B}" presName="tx1" presStyleLbl="revTx" presStyleIdx="3" presStyleCnt="7"/>
      <dgm:spPr/>
      <dgm:t>
        <a:bodyPr/>
        <a:lstStyle/>
        <a:p>
          <a:endParaRPr lang="en-US"/>
        </a:p>
      </dgm:t>
    </dgm:pt>
    <dgm:pt modelId="{34D407A0-954D-46D9-9A07-5E02D9AA932E}" type="pres">
      <dgm:prSet presAssocID="{89F83F5B-22E2-4E88-9604-F309821F835B}" presName="vert1" presStyleCnt="0"/>
      <dgm:spPr/>
    </dgm:pt>
    <dgm:pt modelId="{99D45E3E-6351-4AEC-B683-9074F7CD9B34}" type="pres">
      <dgm:prSet presAssocID="{293B972A-8266-4549-88DF-8ADE5C39CA16}" presName="thickLine" presStyleLbl="alignNode1" presStyleIdx="4" presStyleCnt="7"/>
      <dgm:spPr/>
    </dgm:pt>
    <dgm:pt modelId="{1CD3295C-BE3A-4612-A2A2-4C037B7C337B}" type="pres">
      <dgm:prSet presAssocID="{293B972A-8266-4549-88DF-8ADE5C39CA16}" presName="horz1" presStyleCnt="0"/>
      <dgm:spPr/>
    </dgm:pt>
    <dgm:pt modelId="{63C6101A-E92C-4BC8-9ACD-FE7951126028}" type="pres">
      <dgm:prSet presAssocID="{293B972A-8266-4549-88DF-8ADE5C39CA16}" presName="tx1" presStyleLbl="revTx" presStyleIdx="4" presStyleCnt="7"/>
      <dgm:spPr/>
      <dgm:t>
        <a:bodyPr/>
        <a:lstStyle/>
        <a:p>
          <a:endParaRPr lang="en-US"/>
        </a:p>
      </dgm:t>
    </dgm:pt>
    <dgm:pt modelId="{A3856D0A-FC32-4391-8E97-A7A2EEDAE24E}" type="pres">
      <dgm:prSet presAssocID="{293B972A-8266-4549-88DF-8ADE5C39CA16}" presName="vert1" presStyleCnt="0"/>
      <dgm:spPr/>
    </dgm:pt>
    <dgm:pt modelId="{5A2FB57F-8997-4A79-AF4F-2FAFE7B45864}" type="pres">
      <dgm:prSet presAssocID="{33461CA3-9C6A-405D-843F-6D000E3C6CD9}" presName="thickLine" presStyleLbl="alignNode1" presStyleIdx="5" presStyleCnt="7"/>
      <dgm:spPr/>
    </dgm:pt>
    <dgm:pt modelId="{7D80328D-D113-4539-90A5-A9E3BFD16960}" type="pres">
      <dgm:prSet presAssocID="{33461CA3-9C6A-405D-843F-6D000E3C6CD9}" presName="horz1" presStyleCnt="0"/>
      <dgm:spPr/>
    </dgm:pt>
    <dgm:pt modelId="{BA7F90BC-B382-4EFD-8C96-6A10E65473BC}" type="pres">
      <dgm:prSet presAssocID="{33461CA3-9C6A-405D-843F-6D000E3C6CD9}" presName="tx1" presStyleLbl="revTx" presStyleIdx="5" presStyleCnt="7"/>
      <dgm:spPr/>
      <dgm:t>
        <a:bodyPr/>
        <a:lstStyle/>
        <a:p>
          <a:endParaRPr lang="en-US"/>
        </a:p>
      </dgm:t>
    </dgm:pt>
    <dgm:pt modelId="{D814D61B-C739-434E-85C3-E7669A4C3404}" type="pres">
      <dgm:prSet presAssocID="{33461CA3-9C6A-405D-843F-6D000E3C6CD9}" presName="vert1" presStyleCnt="0"/>
      <dgm:spPr/>
    </dgm:pt>
    <dgm:pt modelId="{8753A43E-6734-4E20-AE6E-4685C2022986}" type="pres">
      <dgm:prSet presAssocID="{09765F37-F7EA-4BC4-9D20-563D02C8657E}" presName="thickLine" presStyleLbl="alignNode1" presStyleIdx="6" presStyleCnt="7"/>
      <dgm:spPr/>
    </dgm:pt>
    <dgm:pt modelId="{896DCF77-AFC8-4259-B59B-B77D883D7B37}" type="pres">
      <dgm:prSet presAssocID="{09765F37-F7EA-4BC4-9D20-563D02C8657E}" presName="horz1" presStyleCnt="0"/>
      <dgm:spPr/>
    </dgm:pt>
    <dgm:pt modelId="{CA7B438A-10C6-4D9D-950A-A5608E6C9977}" type="pres">
      <dgm:prSet presAssocID="{09765F37-F7EA-4BC4-9D20-563D02C8657E}" presName="tx1" presStyleLbl="revTx" presStyleIdx="6" presStyleCnt="7"/>
      <dgm:spPr/>
      <dgm:t>
        <a:bodyPr/>
        <a:lstStyle/>
        <a:p>
          <a:endParaRPr lang="en-US"/>
        </a:p>
      </dgm:t>
    </dgm:pt>
    <dgm:pt modelId="{00E9AC1E-2194-43F8-8114-49BFDE4BAB66}" type="pres">
      <dgm:prSet presAssocID="{09765F37-F7EA-4BC4-9D20-563D02C8657E}" presName="vert1" presStyleCnt="0"/>
      <dgm:spPr/>
    </dgm:pt>
  </dgm:ptLst>
  <dgm:cxnLst>
    <dgm:cxn modelId="{A821B4F0-9207-40E8-8B8E-F800C77ED254}" srcId="{18495298-D546-4B71-A76C-732BB2F3A5B6}" destId="{09765F37-F7EA-4BC4-9D20-563D02C8657E}" srcOrd="6" destOrd="0" parTransId="{C99D901D-7F34-4589-AF65-B7B5FC365F0C}" sibTransId="{F94DB326-0DE7-4608-801F-F890D5FCC0CC}"/>
    <dgm:cxn modelId="{6089DEC1-54BE-439A-86D5-7FB0A5F5E3FC}" type="presOf" srcId="{7D825174-6C03-416A-A2EA-197FD477B52F}" destId="{0735DF9B-204D-4034-871C-AFAAB952C49B}" srcOrd="0" destOrd="0" presId="urn:microsoft.com/office/officeart/2008/layout/LinedList"/>
    <dgm:cxn modelId="{55331963-A4D3-475F-ACC4-8A8B8010976E}" type="presOf" srcId="{33461CA3-9C6A-405D-843F-6D000E3C6CD9}" destId="{BA7F90BC-B382-4EFD-8C96-6A10E65473BC}" srcOrd="0" destOrd="0" presId="urn:microsoft.com/office/officeart/2008/layout/LinedList"/>
    <dgm:cxn modelId="{4DCA9D55-9AB2-43B5-91B5-C2D76045CB7D}" srcId="{18495298-D546-4B71-A76C-732BB2F3A5B6}" destId="{33461CA3-9C6A-405D-843F-6D000E3C6CD9}" srcOrd="5" destOrd="0" parTransId="{DDE930C7-D818-476A-9737-1B7BBF636C52}" sibTransId="{E969BADB-D223-4CB6-84D5-776A3006BBFB}"/>
    <dgm:cxn modelId="{DEAC3022-1162-49F8-835A-849733A574DD}" type="presOf" srcId="{09765F37-F7EA-4BC4-9D20-563D02C8657E}" destId="{CA7B438A-10C6-4D9D-950A-A5608E6C9977}" srcOrd="0" destOrd="0" presId="urn:microsoft.com/office/officeart/2008/layout/LinedList"/>
    <dgm:cxn modelId="{092FC3CB-FA9A-4776-B5AD-1EAEE63A9AFC}" srcId="{18495298-D546-4B71-A76C-732BB2F3A5B6}" destId="{7D825174-6C03-416A-A2EA-197FD477B52F}" srcOrd="1" destOrd="0" parTransId="{283059FE-A19D-410F-BE7C-CC4DC0A9C555}" sibTransId="{862A49FF-18DC-4BD8-A2AF-C60C3AB85143}"/>
    <dgm:cxn modelId="{B54C48E4-4EC5-4C89-AAE8-16A6ECBD88D6}" type="presOf" srcId="{293B972A-8266-4549-88DF-8ADE5C39CA16}" destId="{63C6101A-E92C-4BC8-9ACD-FE7951126028}" srcOrd="0" destOrd="0" presId="urn:microsoft.com/office/officeart/2008/layout/LinedList"/>
    <dgm:cxn modelId="{2C61E5B7-8354-4ABB-9479-1CB3FCBF647C}" srcId="{18495298-D546-4B71-A76C-732BB2F3A5B6}" destId="{36736708-4600-441C-9233-F537BB0B3AA2}" srcOrd="2" destOrd="0" parTransId="{1C1ABA85-826F-4EC8-84A4-1C84257D1A7B}" sibTransId="{EBB0A572-B946-4843-82CC-3555FE483F1D}"/>
    <dgm:cxn modelId="{ACEA1245-D913-44A7-AB12-1D2B7B442145}" srcId="{18495298-D546-4B71-A76C-732BB2F3A5B6}" destId="{DA20E929-43B9-4E29-998E-6FB72DE98CBB}" srcOrd="0" destOrd="0" parTransId="{70965457-47F2-4577-B1C5-A3AE572B0B73}" sibTransId="{5EBF4118-3211-42DD-9018-17E9FA2F4233}"/>
    <dgm:cxn modelId="{C88B5854-0C35-4B0D-95E3-598B7A4E360A}" srcId="{18495298-D546-4B71-A76C-732BB2F3A5B6}" destId="{293B972A-8266-4549-88DF-8ADE5C39CA16}" srcOrd="4" destOrd="0" parTransId="{2424B986-1C4F-41F0-B2A6-8A4279C668D8}" sibTransId="{41C3673E-4E50-4DCD-981A-92CEF634F60B}"/>
    <dgm:cxn modelId="{24BD2BCE-630D-4CB3-9DD8-C777777A6169}" type="presOf" srcId="{DA20E929-43B9-4E29-998E-6FB72DE98CBB}" destId="{3AD0C135-61E2-439C-8F13-378F7A055779}" srcOrd="0" destOrd="0" presId="urn:microsoft.com/office/officeart/2008/layout/LinedList"/>
    <dgm:cxn modelId="{1F55F279-0FD1-4202-BE0A-83FB461F450E}" srcId="{18495298-D546-4B71-A76C-732BB2F3A5B6}" destId="{89F83F5B-22E2-4E88-9604-F309821F835B}" srcOrd="3" destOrd="0" parTransId="{A8DD55CA-A5A8-4D91-BE52-7E41B3CC46C5}" sibTransId="{84EEFE60-BA2C-432F-A82F-811E1D7CE64E}"/>
    <dgm:cxn modelId="{FEE68B83-18FD-4327-AD93-5A8A97669489}" type="presOf" srcId="{18495298-D546-4B71-A76C-732BB2F3A5B6}" destId="{13548F98-8714-43C5-BBF8-4A1EE2B36360}" srcOrd="0" destOrd="0" presId="urn:microsoft.com/office/officeart/2008/layout/LinedList"/>
    <dgm:cxn modelId="{CF98E274-6FAB-4810-89F9-3CCBC8BB31B3}" type="presOf" srcId="{36736708-4600-441C-9233-F537BB0B3AA2}" destId="{A4AA01A4-6192-45A9-8CE7-C73DA5E750FA}" srcOrd="0" destOrd="0" presId="urn:microsoft.com/office/officeart/2008/layout/LinedList"/>
    <dgm:cxn modelId="{3F8D7A06-7AF3-4ADB-8D43-F8759E3D2D93}" type="presOf" srcId="{89F83F5B-22E2-4E88-9604-F309821F835B}" destId="{251B774D-2DD7-4614-B16D-2AE0B300C745}" srcOrd="0" destOrd="0" presId="urn:microsoft.com/office/officeart/2008/layout/LinedList"/>
    <dgm:cxn modelId="{0D318B17-7386-40B3-B78C-0E0EE7FDA210}" type="presParOf" srcId="{13548F98-8714-43C5-BBF8-4A1EE2B36360}" destId="{8BC11122-459E-4A1A-A16B-B587A6E87010}" srcOrd="0" destOrd="0" presId="urn:microsoft.com/office/officeart/2008/layout/LinedList"/>
    <dgm:cxn modelId="{82FD8E3F-1F30-4EC3-8881-1916D82CE6CA}" type="presParOf" srcId="{13548F98-8714-43C5-BBF8-4A1EE2B36360}" destId="{8CE71B97-7E0C-4880-A285-A02A408E3589}" srcOrd="1" destOrd="0" presId="urn:microsoft.com/office/officeart/2008/layout/LinedList"/>
    <dgm:cxn modelId="{827784FF-8D74-4870-B9B1-4F2517759DF6}" type="presParOf" srcId="{8CE71B97-7E0C-4880-A285-A02A408E3589}" destId="{3AD0C135-61E2-439C-8F13-378F7A055779}" srcOrd="0" destOrd="0" presId="urn:microsoft.com/office/officeart/2008/layout/LinedList"/>
    <dgm:cxn modelId="{4685C5C4-82F2-47A2-86D5-13FFFA53A8DA}" type="presParOf" srcId="{8CE71B97-7E0C-4880-A285-A02A408E3589}" destId="{110C293A-ECA1-4763-B079-E181740B936E}" srcOrd="1" destOrd="0" presId="urn:microsoft.com/office/officeart/2008/layout/LinedList"/>
    <dgm:cxn modelId="{E32AB59F-5A59-4149-A537-6A374BAA81F5}" type="presParOf" srcId="{13548F98-8714-43C5-BBF8-4A1EE2B36360}" destId="{DBFE2180-43BA-4979-B6F9-A949D26858F7}" srcOrd="2" destOrd="0" presId="urn:microsoft.com/office/officeart/2008/layout/LinedList"/>
    <dgm:cxn modelId="{C87F3F4D-9793-42D0-9F50-C400112DD9E0}" type="presParOf" srcId="{13548F98-8714-43C5-BBF8-4A1EE2B36360}" destId="{A066898F-1663-4A02-84DF-1D2AF8BFB996}" srcOrd="3" destOrd="0" presId="urn:microsoft.com/office/officeart/2008/layout/LinedList"/>
    <dgm:cxn modelId="{2FCD08CA-FEA0-4547-B1FE-ABB65A88C290}" type="presParOf" srcId="{A066898F-1663-4A02-84DF-1D2AF8BFB996}" destId="{0735DF9B-204D-4034-871C-AFAAB952C49B}" srcOrd="0" destOrd="0" presId="urn:microsoft.com/office/officeart/2008/layout/LinedList"/>
    <dgm:cxn modelId="{E9425F67-DB5E-4FA2-8941-17169DD9A0E7}" type="presParOf" srcId="{A066898F-1663-4A02-84DF-1D2AF8BFB996}" destId="{5AD58197-AACE-46F9-AAB1-2858885C417C}" srcOrd="1" destOrd="0" presId="urn:microsoft.com/office/officeart/2008/layout/LinedList"/>
    <dgm:cxn modelId="{FFC091DE-D424-4DAF-A265-0257231AA46B}" type="presParOf" srcId="{13548F98-8714-43C5-BBF8-4A1EE2B36360}" destId="{7D72B455-EB52-4450-B827-C41425517F68}" srcOrd="4" destOrd="0" presId="urn:microsoft.com/office/officeart/2008/layout/LinedList"/>
    <dgm:cxn modelId="{D0DF9F23-13CD-49FC-A835-539AA6A117CB}" type="presParOf" srcId="{13548F98-8714-43C5-BBF8-4A1EE2B36360}" destId="{149D89FF-A316-43DF-9447-6E23837F8DA2}" srcOrd="5" destOrd="0" presId="urn:microsoft.com/office/officeart/2008/layout/LinedList"/>
    <dgm:cxn modelId="{EF8EDC3D-8F6D-4D37-8451-5EE50D5D76B5}" type="presParOf" srcId="{149D89FF-A316-43DF-9447-6E23837F8DA2}" destId="{A4AA01A4-6192-45A9-8CE7-C73DA5E750FA}" srcOrd="0" destOrd="0" presId="urn:microsoft.com/office/officeart/2008/layout/LinedList"/>
    <dgm:cxn modelId="{5F4BC952-24D3-444C-A0C7-C3FCA479D5A3}" type="presParOf" srcId="{149D89FF-A316-43DF-9447-6E23837F8DA2}" destId="{875E034D-C1C3-4C8B-9547-16C9A74059A2}" srcOrd="1" destOrd="0" presId="urn:microsoft.com/office/officeart/2008/layout/LinedList"/>
    <dgm:cxn modelId="{1FFF0F33-1673-408B-B867-07B885DC7197}" type="presParOf" srcId="{13548F98-8714-43C5-BBF8-4A1EE2B36360}" destId="{00075FDC-9952-4913-B4A4-ABC21BB6657B}" srcOrd="6" destOrd="0" presId="urn:microsoft.com/office/officeart/2008/layout/LinedList"/>
    <dgm:cxn modelId="{2513274C-FF80-4E9F-A974-31B072C3D305}" type="presParOf" srcId="{13548F98-8714-43C5-BBF8-4A1EE2B36360}" destId="{ADCCEE8B-AD83-4783-94B7-1ED14073F685}" srcOrd="7" destOrd="0" presId="urn:microsoft.com/office/officeart/2008/layout/LinedList"/>
    <dgm:cxn modelId="{099EEFD6-AB7F-48B3-88FD-0EA1C251759F}" type="presParOf" srcId="{ADCCEE8B-AD83-4783-94B7-1ED14073F685}" destId="{251B774D-2DD7-4614-B16D-2AE0B300C745}" srcOrd="0" destOrd="0" presId="urn:microsoft.com/office/officeart/2008/layout/LinedList"/>
    <dgm:cxn modelId="{D9BC911E-6231-4F7A-AD4B-3490358AA9A1}" type="presParOf" srcId="{ADCCEE8B-AD83-4783-94B7-1ED14073F685}" destId="{34D407A0-954D-46D9-9A07-5E02D9AA932E}" srcOrd="1" destOrd="0" presId="urn:microsoft.com/office/officeart/2008/layout/LinedList"/>
    <dgm:cxn modelId="{EDAFF89E-1707-41DA-9608-DCCE656EF468}" type="presParOf" srcId="{13548F98-8714-43C5-BBF8-4A1EE2B36360}" destId="{99D45E3E-6351-4AEC-B683-9074F7CD9B34}" srcOrd="8" destOrd="0" presId="urn:microsoft.com/office/officeart/2008/layout/LinedList"/>
    <dgm:cxn modelId="{A96970A3-4DE7-4571-8C9D-9182972EBDC2}" type="presParOf" srcId="{13548F98-8714-43C5-BBF8-4A1EE2B36360}" destId="{1CD3295C-BE3A-4612-A2A2-4C037B7C337B}" srcOrd="9" destOrd="0" presId="urn:microsoft.com/office/officeart/2008/layout/LinedList"/>
    <dgm:cxn modelId="{C8B00C2B-238B-42CA-95D4-8EDD2AE8BB8A}" type="presParOf" srcId="{1CD3295C-BE3A-4612-A2A2-4C037B7C337B}" destId="{63C6101A-E92C-4BC8-9ACD-FE7951126028}" srcOrd="0" destOrd="0" presId="urn:microsoft.com/office/officeart/2008/layout/LinedList"/>
    <dgm:cxn modelId="{6888C2CB-A9AD-4A31-A36F-3842F713786D}" type="presParOf" srcId="{1CD3295C-BE3A-4612-A2A2-4C037B7C337B}" destId="{A3856D0A-FC32-4391-8E97-A7A2EEDAE24E}" srcOrd="1" destOrd="0" presId="urn:microsoft.com/office/officeart/2008/layout/LinedList"/>
    <dgm:cxn modelId="{7385B439-B291-491A-A9EC-FEE94BF47086}" type="presParOf" srcId="{13548F98-8714-43C5-BBF8-4A1EE2B36360}" destId="{5A2FB57F-8997-4A79-AF4F-2FAFE7B45864}" srcOrd="10" destOrd="0" presId="urn:microsoft.com/office/officeart/2008/layout/LinedList"/>
    <dgm:cxn modelId="{9FF3BBC3-313C-4F43-98A1-CCD5BDE7941D}" type="presParOf" srcId="{13548F98-8714-43C5-BBF8-4A1EE2B36360}" destId="{7D80328D-D113-4539-90A5-A9E3BFD16960}" srcOrd="11" destOrd="0" presId="urn:microsoft.com/office/officeart/2008/layout/LinedList"/>
    <dgm:cxn modelId="{24BA7114-8D00-4ADB-B1EA-2CF46C700852}" type="presParOf" srcId="{7D80328D-D113-4539-90A5-A9E3BFD16960}" destId="{BA7F90BC-B382-4EFD-8C96-6A10E65473BC}" srcOrd="0" destOrd="0" presId="urn:microsoft.com/office/officeart/2008/layout/LinedList"/>
    <dgm:cxn modelId="{0EB2C3AA-E388-4D77-98ED-DD7E326F99E8}" type="presParOf" srcId="{7D80328D-D113-4539-90A5-A9E3BFD16960}" destId="{D814D61B-C739-434E-85C3-E7669A4C3404}" srcOrd="1" destOrd="0" presId="urn:microsoft.com/office/officeart/2008/layout/LinedList"/>
    <dgm:cxn modelId="{952EBACE-87EA-4180-8723-3B170710FABB}" type="presParOf" srcId="{13548F98-8714-43C5-BBF8-4A1EE2B36360}" destId="{8753A43E-6734-4E20-AE6E-4685C2022986}" srcOrd="12" destOrd="0" presId="urn:microsoft.com/office/officeart/2008/layout/LinedList"/>
    <dgm:cxn modelId="{436A7146-9EB2-4A05-A50D-7F6FCF659005}" type="presParOf" srcId="{13548F98-8714-43C5-BBF8-4A1EE2B36360}" destId="{896DCF77-AFC8-4259-B59B-B77D883D7B37}" srcOrd="13" destOrd="0" presId="urn:microsoft.com/office/officeart/2008/layout/LinedList"/>
    <dgm:cxn modelId="{E47A566F-4E1C-4BAD-9404-4E4205CE7A8B}" type="presParOf" srcId="{896DCF77-AFC8-4259-B59B-B77D883D7B37}" destId="{CA7B438A-10C6-4D9D-950A-A5608E6C9977}" srcOrd="0" destOrd="0" presId="urn:microsoft.com/office/officeart/2008/layout/LinedList"/>
    <dgm:cxn modelId="{86FD33AF-0AD3-4CE6-9808-DF3B7786B6BB}" type="presParOf" srcId="{896DCF77-AFC8-4259-B59B-B77D883D7B37}" destId="{00E9AC1E-2194-43F8-8114-49BFDE4BAB66}"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C11122-459E-4A1A-A16B-B587A6E87010}">
      <dsp:nvSpPr>
        <dsp:cNvPr id="0" name=""/>
        <dsp:cNvSpPr/>
      </dsp:nvSpPr>
      <dsp:spPr>
        <a:xfrm>
          <a:off x="0" y="669"/>
          <a:ext cx="5516359"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AD0C135-61E2-439C-8F13-378F7A055779}">
      <dsp:nvSpPr>
        <dsp:cNvPr id="0" name=""/>
        <dsp:cNvSpPr/>
      </dsp:nvSpPr>
      <dsp:spPr>
        <a:xfrm>
          <a:off x="0" y="669"/>
          <a:ext cx="5516359" cy="7835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lvl="0" algn="l" defTabSz="977900">
            <a:lnSpc>
              <a:spcPct val="90000"/>
            </a:lnSpc>
            <a:spcBef>
              <a:spcPct val="0"/>
            </a:spcBef>
            <a:spcAft>
              <a:spcPct val="35000"/>
            </a:spcAft>
          </a:pPr>
          <a:r>
            <a:rPr lang="en-US" sz="2200" b="0" i="0" kern="1200" dirty="0"/>
            <a:t>Fully Observable		vs. 	Partially 				Observable</a:t>
          </a:r>
          <a:endParaRPr lang="en-US" sz="2200" kern="1200" dirty="0"/>
        </a:p>
      </dsp:txBody>
      <dsp:txXfrm>
        <a:off x="0" y="669"/>
        <a:ext cx="5516359" cy="783580"/>
      </dsp:txXfrm>
    </dsp:sp>
    <dsp:sp modelId="{DBFE2180-43BA-4979-B6F9-A949D26858F7}">
      <dsp:nvSpPr>
        <dsp:cNvPr id="0" name=""/>
        <dsp:cNvSpPr/>
      </dsp:nvSpPr>
      <dsp:spPr>
        <a:xfrm>
          <a:off x="0" y="784249"/>
          <a:ext cx="5516359"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735DF9B-204D-4034-871C-AFAAB952C49B}">
      <dsp:nvSpPr>
        <dsp:cNvPr id="0" name=""/>
        <dsp:cNvSpPr/>
      </dsp:nvSpPr>
      <dsp:spPr>
        <a:xfrm>
          <a:off x="0" y="784249"/>
          <a:ext cx="5516359" cy="7835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lvl="0" algn="l" defTabSz="977900">
            <a:lnSpc>
              <a:spcPct val="90000"/>
            </a:lnSpc>
            <a:spcBef>
              <a:spcPct val="0"/>
            </a:spcBef>
            <a:spcAft>
              <a:spcPct val="35000"/>
            </a:spcAft>
          </a:pPr>
          <a:r>
            <a:rPr lang="en-US" sz="2200" b="0" i="0" kern="1200" dirty="0"/>
            <a:t>Deterministic		vs.	Stochastic 		</a:t>
          </a:r>
          <a:r>
            <a:rPr lang="en-US" sz="2200" b="0" i="1" kern="1200" dirty="0"/>
            <a:t>(vs. Strategic)</a:t>
          </a:r>
          <a:endParaRPr lang="en-US" sz="2200" i="1" kern="1200" dirty="0"/>
        </a:p>
      </dsp:txBody>
      <dsp:txXfrm>
        <a:off x="0" y="784249"/>
        <a:ext cx="5516359" cy="783580"/>
      </dsp:txXfrm>
    </dsp:sp>
    <dsp:sp modelId="{7D72B455-EB52-4450-B827-C41425517F68}">
      <dsp:nvSpPr>
        <dsp:cNvPr id="0" name=""/>
        <dsp:cNvSpPr/>
      </dsp:nvSpPr>
      <dsp:spPr>
        <a:xfrm>
          <a:off x="0" y="1567829"/>
          <a:ext cx="5516359"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4AA01A4-6192-45A9-8CE7-C73DA5E750FA}">
      <dsp:nvSpPr>
        <dsp:cNvPr id="0" name=""/>
        <dsp:cNvSpPr/>
      </dsp:nvSpPr>
      <dsp:spPr>
        <a:xfrm>
          <a:off x="0" y="1567829"/>
          <a:ext cx="5516359" cy="7835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lvl="0" algn="l" defTabSz="977900">
            <a:lnSpc>
              <a:spcPct val="90000"/>
            </a:lnSpc>
            <a:spcBef>
              <a:spcPct val="0"/>
            </a:spcBef>
            <a:spcAft>
              <a:spcPct val="35000"/>
            </a:spcAft>
          </a:pPr>
          <a:r>
            <a:rPr lang="en-US" sz="2200" b="0" i="0" kern="1200" dirty="0"/>
            <a:t>Episodic			vs.	Sequential</a:t>
          </a:r>
          <a:endParaRPr lang="en-US" sz="2200" kern="1200" dirty="0"/>
        </a:p>
      </dsp:txBody>
      <dsp:txXfrm>
        <a:off x="0" y="1567829"/>
        <a:ext cx="5516359" cy="783580"/>
      </dsp:txXfrm>
    </dsp:sp>
    <dsp:sp modelId="{00075FDC-9952-4913-B4A4-ABC21BB6657B}">
      <dsp:nvSpPr>
        <dsp:cNvPr id="0" name=""/>
        <dsp:cNvSpPr/>
      </dsp:nvSpPr>
      <dsp:spPr>
        <a:xfrm>
          <a:off x="0" y="2351409"/>
          <a:ext cx="5516359" cy="0"/>
        </a:xfrm>
        <a:prstGeom prst="line">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51B774D-2DD7-4614-B16D-2AE0B300C745}">
      <dsp:nvSpPr>
        <dsp:cNvPr id="0" name=""/>
        <dsp:cNvSpPr/>
      </dsp:nvSpPr>
      <dsp:spPr>
        <a:xfrm>
          <a:off x="0" y="2351409"/>
          <a:ext cx="5516359" cy="7835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lvl="0" algn="l" defTabSz="977900">
            <a:lnSpc>
              <a:spcPct val="90000"/>
            </a:lnSpc>
            <a:spcBef>
              <a:spcPct val="0"/>
            </a:spcBef>
            <a:spcAft>
              <a:spcPct val="35000"/>
            </a:spcAft>
          </a:pPr>
          <a:r>
            <a:rPr lang="en-US" sz="2200" b="0" i="0" kern="1200" dirty="0"/>
            <a:t>Static			vs.	Dynamic   		</a:t>
          </a:r>
          <a:r>
            <a:rPr lang="en-US" sz="2200" b="0" i="1" kern="1200" dirty="0"/>
            <a:t>(vs. Semi-Dynamic)</a:t>
          </a:r>
          <a:endParaRPr lang="en-US" sz="2200" i="1" kern="1200" dirty="0"/>
        </a:p>
      </dsp:txBody>
      <dsp:txXfrm>
        <a:off x="0" y="2351409"/>
        <a:ext cx="5516359" cy="783580"/>
      </dsp:txXfrm>
    </dsp:sp>
    <dsp:sp modelId="{99D45E3E-6351-4AEC-B683-9074F7CD9B34}">
      <dsp:nvSpPr>
        <dsp:cNvPr id="0" name=""/>
        <dsp:cNvSpPr/>
      </dsp:nvSpPr>
      <dsp:spPr>
        <a:xfrm>
          <a:off x="0" y="3134990"/>
          <a:ext cx="5516359" cy="0"/>
        </a:xfrm>
        <a:prstGeom prst="line">
          <a:avLst/>
        </a:prstGeom>
        <a:solidFill>
          <a:schemeClr val="accent6">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3C6101A-E92C-4BC8-9ACD-FE7951126028}">
      <dsp:nvSpPr>
        <dsp:cNvPr id="0" name=""/>
        <dsp:cNvSpPr/>
      </dsp:nvSpPr>
      <dsp:spPr>
        <a:xfrm>
          <a:off x="0" y="3134990"/>
          <a:ext cx="5516359" cy="7835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lvl="0" algn="l" defTabSz="977900">
            <a:lnSpc>
              <a:spcPct val="90000"/>
            </a:lnSpc>
            <a:spcBef>
              <a:spcPct val="0"/>
            </a:spcBef>
            <a:spcAft>
              <a:spcPct val="35000"/>
            </a:spcAft>
          </a:pPr>
          <a:r>
            <a:rPr lang="en-US" sz="2200" b="0" i="0" kern="1200" dirty="0"/>
            <a:t>Discrete			vs.	Continuous</a:t>
          </a:r>
          <a:endParaRPr lang="en-US" sz="2200" kern="1200" dirty="0"/>
        </a:p>
      </dsp:txBody>
      <dsp:txXfrm>
        <a:off x="0" y="3134990"/>
        <a:ext cx="5516359" cy="783580"/>
      </dsp:txXfrm>
    </dsp:sp>
    <dsp:sp modelId="{5A2FB57F-8997-4A79-AF4F-2FAFE7B45864}">
      <dsp:nvSpPr>
        <dsp:cNvPr id="0" name=""/>
        <dsp:cNvSpPr/>
      </dsp:nvSpPr>
      <dsp:spPr>
        <a:xfrm>
          <a:off x="0" y="3918570"/>
          <a:ext cx="5516359"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A7F90BC-B382-4EFD-8C96-6A10E65473BC}">
      <dsp:nvSpPr>
        <dsp:cNvPr id="0" name=""/>
        <dsp:cNvSpPr/>
      </dsp:nvSpPr>
      <dsp:spPr>
        <a:xfrm>
          <a:off x="0" y="3918570"/>
          <a:ext cx="5516359" cy="7835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lvl="0" algn="l" defTabSz="977900">
            <a:lnSpc>
              <a:spcPct val="90000"/>
            </a:lnSpc>
            <a:spcBef>
              <a:spcPct val="0"/>
            </a:spcBef>
            <a:spcAft>
              <a:spcPct val="35000"/>
            </a:spcAft>
          </a:pPr>
          <a:r>
            <a:rPr lang="en-US" sz="2200" b="0" i="0" kern="1200" dirty="0"/>
            <a:t>Single-Agent		vs.	Multi-Agent</a:t>
          </a:r>
          <a:endParaRPr lang="en-US" sz="2200" kern="1200" dirty="0"/>
        </a:p>
      </dsp:txBody>
      <dsp:txXfrm>
        <a:off x="0" y="3918570"/>
        <a:ext cx="5516359" cy="783580"/>
      </dsp:txXfrm>
    </dsp:sp>
    <dsp:sp modelId="{8753A43E-6734-4E20-AE6E-4685C2022986}">
      <dsp:nvSpPr>
        <dsp:cNvPr id="0" name=""/>
        <dsp:cNvSpPr/>
      </dsp:nvSpPr>
      <dsp:spPr>
        <a:xfrm>
          <a:off x="0" y="4702150"/>
          <a:ext cx="5516359"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A7B438A-10C6-4D9D-950A-A5608E6C9977}">
      <dsp:nvSpPr>
        <dsp:cNvPr id="0" name=""/>
        <dsp:cNvSpPr/>
      </dsp:nvSpPr>
      <dsp:spPr>
        <a:xfrm>
          <a:off x="0" y="4702150"/>
          <a:ext cx="5516359" cy="7835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lvl="0" algn="l" defTabSz="977900">
            <a:lnSpc>
              <a:spcPct val="90000"/>
            </a:lnSpc>
            <a:spcBef>
              <a:spcPct val="0"/>
            </a:spcBef>
            <a:spcAft>
              <a:spcPct val="35000"/>
            </a:spcAft>
          </a:pPr>
          <a:r>
            <a:rPr lang="en-US" sz="2200" b="0" i="0" kern="1200" dirty="0"/>
            <a:t>Known			vs.	Unknown</a:t>
          </a:r>
          <a:endParaRPr lang="en-US" sz="2200" kern="1200" dirty="0"/>
        </a:p>
      </dsp:txBody>
      <dsp:txXfrm>
        <a:off x="0" y="4702150"/>
        <a:ext cx="5516359" cy="783580"/>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23.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41788615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a:noFill/>
        </p:spPr>
        <p:txBody>
          <a:bodyPr/>
          <a:lstStyle/>
          <a:p>
            <a:fld id="{2AA52750-D47A-4AAD-8993-4AB88D98E517}" type="slidenum">
              <a:rPr lang="en-US" smtClean="0"/>
              <a:pPr/>
              <a:t>4</a:t>
            </a:fld>
            <a:endParaRPr lang="en-US"/>
          </a:p>
        </p:txBody>
      </p:sp>
      <p:sp>
        <p:nvSpPr>
          <p:cNvPr id="71683" name="Rectangle 2"/>
          <p:cNvSpPr>
            <a:spLocks noGrp="1" noRot="1" noChangeAspect="1" noChangeArrowheads="1" noTextEdit="1"/>
          </p:cNvSpPr>
          <p:nvPr>
            <p:ph type="sldImg"/>
          </p:nvPr>
        </p:nvSpPr>
        <p:spPr>
          <a:ln/>
        </p:spPr>
      </p:sp>
      <p:sp>
        <p:nvSpPr>
          <p:cNvPr id="71684" name="Rectangle 3"/>
          <p:cNvSpPr>
            <a:spLocks noGrp="1" noChangeArrowheads="1"/>
          </p:cNvSpPr>
          <p:nvPr>
            <p:ph type="body" idx="1"/>
          </p:nvPr>
        </p:nvSpPr>
        <p:spPr>
          <a:noFill/>
          <a:ln/>
        </p:spPr>
        <p:txBody>
          <a:bodyPr/>
          <a:lstStyle/>
          <a:p>
            <a:pPr eaLnBrk="1" hangingPunct="1">
              <a:lnSpc>
                <a:spcPct val="90000"/>
              </a:lnSpc>
            </a:pPr>
            <a:endParaRPr lang="en-US" sz="1000" dirty="0"/>
          </a:p>
        </p:txBody>
      </p:sp>
    </p:spTree>
    <p:extLst>
      <p:ext uri="{BB962C8B-B14F-4D97-AF65-F5344CB8AC3E}">
        <p14:creationId xmlns:p14="http://schemas.microsoft.com/office/powerpoint/2010/main" val="24374157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a:noFill/>
        </p:spPr>
        <p:txBody>
          <a:bodyPr/>
          <a:lstStyle/>
          <a:p>
            <a:fld id="{2AA52750-D47A-4AAD-8993-4AB88D98E517}" type="slidenum">
              <a:rPr lang="en-US" smtClean="0"/>
              <a:pPr/>
              <a:t>5</a:t>
            </a:fld>
            <a:endParaRPr lang="en-US"/>
          </a:p>
        </p:txBody>
      </p:sp>
      <p:sp>
        <p:nvSpPr>
          <p:cNvPr id="71683" name="Rectangle 2"/>
          <p:cNvSpPr>
            <a:spLocks noGrp="1" noRot="1" noChangeAspect="1" noChangeArrowheads="1" noTextEdit="1"/>
          </p:cNvSpPr>
          <p:nvPr>
            <p:ph type="sldImg"/>
          </p:nvPr>
        </p:nvSpPr>
        <p:spPr>
          <a:ln/>
        </p:spPr>
      </p:sp>
      <p:sp>
        <p:nvSpPr>
          <p:cNvPr id="71684" name="Rectangle 3"/>
          <p:cNvSpPr>
            <a:spLocks noGrp="1" noChangeArrowheads="1"/>
          </p:cNvSpPr>
          <p:nvPr>
            <p:ph type="body" idx="1"/>
          </p:nvPr>
        </p:nvSpPr>
        <p:spPr>
          <a:noFill/>
          <a:ln/>
        </p:spPr>
        <p:txBody>
          <a:bodyPr/>
          <a:lstStyle/>
          <a:p>
            <a:pPr eaLnBrk="1" hangingPunct="1">
              <a:lnSpc>
                <a:spcPct val="90000"/>
              </a:lnSpc>
            </a:pPr>
            <a:endParaRPr lang="en-US" sz="1000" dirty="0"/>
          </a:p>
        </p:txBody>
      </p:sp>
    </p:spTree>
    <p:extLst>
      <p:ext uri="{BB962C8B-B14F-4D97-AF65-F5344CB8AC3E}">
        <p14:creationId xmlns:p14="http://schemas.microsoft.com/office/powerpoint/2010/main" val="36841570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7"/>
          <p:cNvSpPr>
            <a:spLocks noGrp="1" noChangeArrowheads="1"/>
          </p:cNvSpPr>
          <p:nvPr>
            <p:ph type="sldNum" sz="quarter" idx="5"/>
          </p:nvPr>
        </p:nvSpPr>
        <p:spPr>
          <a:noFill/>
        </p:spPr>
        <p:txBody>
          <a:bodyPr/>
          <a:lstStyle/>
          <a:p>
            <a:fld id="{9BC8A435-A45C-4EA6-8D8B-2EDD5F0858F9}" type="slidenum">
              <a:rPr lang="en-US" smtClean="0"/>
              <a:pPr/>
              <a:t>6</a:t>
            </a:fld>
            <a:endParaRPr lang="en-US"/>
          </a:p>
        </p:txBody>
      </p:sp>
      <p:sp>
        <p:nvSpPr>
          <p:cNvPr id="92163" name="Rectangle 2"/>
          <p:cNvSpPr>
            <a:spLocks noGrp="1" noRot="1" noChangeAspect="1" noChangeArrowheads="1" noTextEdit="1"/>
          </p:cNvSpPr>
          <p:nvPr>
            <p:ph type="sldImg"/>
          </p:nvPr>
        </p:nvSpPr>
        <p:spPr>
          <a:ln/>
        </p:spPr>
      </p:sp>
      <p:sp>
        <p:nvSpPr>
          <p:cNvPr id="92164" name="Rectangle 3"/>
          <p:cNvSpPr>
            <a:spLocks noGrp="1" noChangeArrowheads="1"/>
          </p:cNvSpPr>
          <p:nvPr>
            <p:ph type="body" idx="1"/>
          </p:nvPr>
        </p:nvSpPr>
        <p:spPr>
          <a:noFill/>
          <a:ln/>
        </p:spPr>
        <p:txBody>
          <a:bodyPr/>
          <a:lstStyle/>
          <a:p>
            <a:pPr eaLnBrk="1" hangingPunct="1"/>
            <a:endParaRPr lang="en-US" sz="1000" dirty="0"/>
          </a:p>
        </p:txBody>
      </p:sp>
    </p:spTree>
    <p:extLst>
      <p:ext uri="{BB962C8B-B14F-4D97-AF65-F5344CB8AC3E}">
        <p14:creationId xmlns:p14="http://schemas.microsoft.com/office/powerpoint/2010/main" val="13318592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7"/>
          <p:cNvSpPr>
            <a:spLocks noGrp="1" noChangeArrowheads="1"/>
          </p:cNvSpPr>
          <p:nvPr>
            <p:ph type="sldNum" sz="quarter" idx="5"/>
          </p:nvPr>
        </p:nvSpPr>
        <p:spPr>
          <a:noFill/>
        </p:spPr>
        <p:txBody>
          <a:bodyPr/>
          <a:lstStyle/>
          <a:p>
            <a:fld id="{16A91B17-17CC-4AC7-91FF-C8A8E013C43D}" type="slidenum">
              <a:rPr lang="en-US" smtClean="0"/>
              <a:pPr/>
              <a:t>7</a:t>
            </a:fld>
            <a:endParaRPr lang="en-US"/>
          </a:p>
        </p:txBody>
      </p:sp>
      <p:sp>
        <p:nvSpPr>
          <p:cNvPr id="93187" name="Rectangle 2"/>
          <p:cNvSpPr>
            <a:spLocks noGrp="1" noRot="1" noChangeAspect="1" noChangeArrowheads="1" noTextEdit="1"/>
          </p:cNvSpPr>
          <p:nvPr>
            <p:ph type="sldImg"/>
          </p:nvPr>
        </p:nvSpPr>
        <p:spPr>
          <a:ln/>
        </p:spPr>
      </p:sp>
      <p:sp>
        <p:nvSpPr>
          <p:cNvPr id="93188" name="Rectangle 3"/>
          <p:cNvSpPr>
            <a:spLocks noGrp="1" noChangeArrowheads="1"/>
          </p:cNvSpPr>
          <p:nvPr>
            <p:ph type="body" idx="1"/>
          </p:nvPr>
        </p:nvSpPr>
        <p:spPr>
          <a:noFill/>
          <a:ln/>
        </p:spPr>
        <p:txBody>
          <a:bodyPr/>
          <a:lstStyle/>
          <a:p>
            <a:pPr eaLnBrk="1" hangingPunct="1"/>
            <a:endParaRPr lang="en-US" sz="1000"/>
          </a:p>
        </p:txBody>
      </p:sp>
    </p:spTree>
    <p:extLst>
      <p:ext uri="{BB962C8B-B14F-4D97-AF65-F5344CB8AC3E}">
        <p14:creationId xmlns:p14="http://schemas.microsoft.com/office/powerpoint/2010/main" val="34303999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7"/>
          <p:cNvSpPr>
            <a:spLocks noGrp="1" noChangeArrowheads="1"/>
          </p:cNvSpPr>
          <p:nvPr>
            <p:ph type="sldNum" sz="quarter" idx="5"/>
          </p:nvPr>
        </p:nvSpPr>
        <p:spPr>
          <a:noFill/>
        </p:spPr>
        <p:txBody>
          <a:bodyPr/>
          <a:lstStyle/>
          <a:p>
            <a:fld id="{16A91B17-17CC-4AC7-91FF-C8A8E013C43D}" type="slidenum">
              <a:rPr lang="en-US" smtClean="0"/>
              <a:pPr/>
              <a:t>8</a:t>
            </a:fld>
            <a:endParaRPr lang="en-US"/>
          </a:p>
        </p:txBody>
      </p:sp>
      <p:sp>
        <p:nvSpPr>
          <p:cNvPr id="93187" name="Rectangle 2"/>
          <p:cNvSpPr>
            <a:spLocks noGrp="1" noRot="1" noChangeAspect="1" noChangeArrowheads="1" noTextEdit="1"/>
          </p:cNvSpPr>
          <p:nvPr>
            <p:ph type="sldImg"/>
          </p:nvPr>
        </p:nvSpPr>
        <p:spPr>
          <a:ln/>
        </p:spPr>
      </p:sp>
      <p:sp>
        <p:nvSpPr>
          <p:cNvPr id="93188" name="Rectangle 3"/>
          <p:cNvSpPr>
            <a:spLocks noGrp="1" noChangeArrowheads="1"/>
          </p:cNvSpPr>
          <p:nvPr>
            <p:ph type="body" idx="1"/>
          </p:nvPr>
        </p:nvSpPr>
        <p:spPr>
          <a:noFill/>
          <a:ln/>
        </p:spPr>
        <p:txBody>
          <a:bodyPr/>
          <a:lstStyle/>
          <a:p>
            <a:pPr eaLnBrk="1" hangingPunct="1"/>
            <a:endParaRPr lang="en-US" sz="1000"/>
          </a:p>
        </p:txBody>
      </p:sp>
    </p:spTree>
    <p:extLst>
      <p:ext uri="{BB962C8B-B14F-4D97-AF65-F5344CB8AC3E}">
        <p14:creationId xmlns:p14="http://schemas.microsoft.com/office/powerpoint/2010/main" val="246032296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754576A-F041-465B-B05C-90CC0BF4FA50}" type="slidenum">
              <a:rPr lang="en-US" smtClean="0"/>
              <a:pPr/>
              <a:t>9</a:t>
            </a:fld>
            <a:endParaRPr lang="en-US"/>
          </a:p>
        </p:txBody>
      </p:sp>
    </p:spTree>
    <p:extLst>
      <p:ext uri="{BB962C8B-B14F-4D97-AF65-F5344CB8AC3E}">
        <p14:creationId xmlns:p14="http://schemas.microsoft.com/office/powerpoint/2010/main" val="193025893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754576A-F041-465B-B05C-90CC0BF4FA50}" type="slidenum">
              <a:rPr lang="en-US" smtClean="0"/>
              <a:pPr/>
              <a:t>10</a:t>
            </a:fld>
            <a:endParaRPr lang="en-US"/>
          </a:p>
        </p:txBody>
      </p:sp>
    </p:spTree>
    <p:extLst>
      <p:ext uri="{BB962C8B-B14F-4D97-AF65-F5344CB8AC3E}">
        <p14:creationId xmlns:p14="http://schemas.microsoft.com/office/powerpoint/2010/main" val="90182781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754576A-F041-465B-B05C-90CC0BF4FA50}" type="slidenum">
              <a:rPr lang="en-US" smtClean="0"/>
              <a:pPr/>
              <a:t>11</a:t>
            </a:fld>
            <a:endParaRPr lang="en-US"/>
          </a:p>
        </p:txBody>
      </p:sp>
    </p:spTree>
    <p:extLst>
      <p:ext uri="{BB962C8B-B14F-4D97-AF65-F5344CB8AC3E}">
        <p14:creationId xmlns:p14="http://schemas.microsoft.com/office/powerpoint/2010/main" val="366945317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7"/>
          <p:cNvSpPr>
            <a:spLocks noGrp="1" noChangeArrowheads="1"/>
          </p:cNvSpPr>
          <p:nvPr>
            <p:ph type="sldNum" sz="quarter" idx="5"/>
          </p:nvPr>
        </p:nvSpPr>
        <p:spPr>
          <a:noFill/>
        </p:spPr>
        <p:txBody>
          <a:bodyPr/>
          <a:lstStyle/>
          <a:p>
            <a:fld id="{31CFCE25-962B-4B5E-A049-5FB3C09678C2}" type="slidenum">
              <a:rPr lang="en-US" smtClean="0"/>
              <a:pPr/>
              <a:t>12</a:t>
            </a:fld>
            <a:endParaRPr lang="en-US"/>
          </a:p>
        </p:txBody>
      </p:sp>
      <p:sp>
        <p:nvSpPr>
          <p:cNvPr id="94211" name="Rectangle 2"/>
          <p:cNvSpPr>
            <a:spLocks noGrp="1" noRot="1" noChangeAspect="1" noChangeArrowheads="1" noTextEdit="1"/>
          </p:cNvSpPr>
          <p:nvPr>
            <p:ph type="sldImg"/>
          </p:nvPr>
        </p:nvSpPr>
        <p:spPr>
          <a:ln/>
        </p:spPr>
      </p:sp>
      <p:sp>
        <p:nvSpPr>
          <p:cNvPr id="94212" name="Rectangle 3"/>
          <p:cNvSpPr>
            <a:spLocks noGrp="1" noChangeArrowheads="1"/>
          </p:cNvSpPr>
          <p:nvPr>
            <p:ph type="body" idx="1"/>
          </p:nvPr>
        </p:nvSpPr>
        <p:spPr>
          <a:xfrm>
            <a:off x="649288" y="4881563"/>
            <a:ext cx="5365750" cy="4319587"/>
          </a:xfrm>
          <a:noFill/>
          <a:ln/>
        </p:spPr>
        <p:txBody>
          <a:bodyPr/>
          <a:lstStyle/>
          <a:p>
            <a:pPr eaLnBrk="1" hangingPunct="1"/>
            <a:endParaRPr lang="en-US" dirty="0"/>
          </a:p>
        </p:txBody>
      </p:sp>
    </p:spTree>
    <p:extLst>
      <p:ext uri="{BB962C8B-B14F-4D97-AF65-F5344CB8AC3E}">
        <p14:creationId xmlns:p14="http://schemas.microsoft.com/office/powerpoint/2010/main" val="376233624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7"/>
          <p:cNvSpPr>
            <a:spLocks noGrp="1" noChangeArrowheads="1"/>
          </p:cNvSpPr>
          <p:nvPr>
            <p:ph type="sldNum" sz="quarter" idx="5"/>
          </p:nvPr>
        </p:nvSpPr>
        <p:spPr>
          <a:noFill/>
        </p:spPr>
        <p:txBody>
          <a:bodyPr/>
          <a:lstStyle/>
          <a:p>
            <a:fld id="{31CFCE25-962B-4B5E-A049-5FB3C09678C2}" type="slidenum">
              <a:rPr lang="en-US" smtClean="0"/>
              <a:pPr/>
              <a:t>13</a:t>
            </a:fld>
            <a:endParaRPr lang="en-US"/>
          </a:p>
        </p:txBody>
      </p:sp>
      <p:sp>
        <p:nvSpPr>
          <p:cNvPr id="94211" name="Rectangle 2"/>
          <p:cNvSpPr>
            <a:spLocks noGrp="1" noRot="1" noChangeAspect="1" noChangeArrowheads="1" noTextEdit="1"/>
          </p:cNvSpPr>
          <p:nvPr>
            <p:ph type="sldImg"/>
          </p:nvPr>
        </p:nvSpPr>
        <p:spPr>
          <a:ln/>
        </p:spPr>
      </p:sp>
      <p:sp>
        <p:nvSpPr>
          <p:cNvPr id="94212" name="Rectangle 3"/>
          <p:cNvSpPr>
            <a:spLocks noGrp="1" noChangeArrowheads="1"/>
          </p:cNvSpPr>
          <p:nvPr>
            <p:ph type="body" idx="1"/>
          </p:nvPr>
        </p:nvSpPr>
        <p:spPr>
          <a:xfrm>
            <a:off x="649288" y="4881563"/>
            <a:ext cx="5365750" cy="4319587"/>
          </a:xfrm>
          <a:noFill/>
          <a:ln/>
        </p:spPr>
        <p:txBody>
          <a:bodyPr/>
          <a:lstStyle/>
          <a:p>
            <a:pPr algn="r" rtl="1" eaLnBrk="1" hangingPunct="1"/>
            <a:endParaRPr lang="en-US" dirty="0"/>
          </a:p>
        </p:txBody>
      </p:sp>
    </p:spTree>
    <p:extLst>
      <p:ext uri="{BB962C8B-B14F-4D97-AF65-F5344CB8AC3E}">
        <p14:creationId xmlns:p14="http://schemas.microsoft.com/office/powerpoint/2010/main" val="238264106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754576A-F041-465B-B05C-90CC0BF4FA50}" type="slidenum">
              <a:rPr lang="en-US" smtClean="0"/>
              <a:pPr/>
              <a:t>14</a:t>
            </a:fld>
            <a:endParaRPr lang="en-US"/>
          </a:p>
        </p:txBody>
      </p:sp>
    </p:spTree>
    <p:extLst>
      <p:ext uri="{BB962C8B-B14F-4D97-AF65-F5344CB8AC3E}">
        <p14:creationId xmlns:p14="http://schemas.microsoft.com/office/powerpoint/2010/main" val="16332767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754576A-F041-465B-B05C-90CC0BF4FA50}" type="slidenum">
              <a:rPr lang="en-US" smtClean="0"/>
              <a:pPr/>
              <a:t>15</a:t>
            </a:fld>
            <a:endParaRPr lang="en-US"/>
          </a:p>
        </p:txBody>
      </p:sp>
    </p:spTree>
    <p:extLst>
      <p:ext uri="{BB962C8B-B14F-4D97-AF65-F5344CB8AC3E}">
        <p14:creationId xmlns:p14="http://schemas.microsoft.com/office/powerpoint/2010/main" val="179824038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18119952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1678143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754576A-F041-465B-B05C-90CC0BF4FA50}" type="slidenum">
              <a:rPr lang="en-US" smtClean="0"/>
              <a:pPr/>
              <a:t>18</a:t>
            </a:fld>
            <a:endParaRPr lang="en-US"/>
          </a:p>
        </p:txBody>
      </p:sp>
    </p:spTree>
    <p:extLst>
      <p:ext uri="{BB962C8B-B14F-4D97-AF65-F5344CB8AC3E}">
        <p14:creationId xmlns:p14="http://schemas.microsoft.com/office/powerpoint/2010/main" val="416565290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754576A-F041-465B-B05C-90CC0BF4FA50}" type="slidenum">
              <a:rPr lang="en-US" smtClean="0"/>
              <a:pPr/>
              <a:t>19</a:t>
            </a:fld>
            <a:endParaRPr lang="en-US"/>
          </a:p>
        </p:txBody>
      </p:sp>
    </p:spTree>
    <p:extLst>
      <p:ext uri="{BB962C8B-B14F-4D97-AF65-F5344CB8AC3E}">
        <p14:creationId xmlns:p14="http://schemas.microsoft.com/office/powerpoint/2010/main" val="109390828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754576A-F041-465B-B05C-90CC0BF4FA50}" type="slidenum">
              <a:rPr lang="en-US" smtClean="0"/>
              <a:pPr/>
              <a:t>20</a:t>
            </a:fld>
            <a:endParaRPr lang="en-US"/>
          </a:p>
        </p:txBody>
      </p:sp>
    </p:spTree>
    <p:extLst>
      <p:ext uri="{BB962C8B-B14F-4D97-AF65-F5344CB8AC3E}">
        <p14:creationId xmlns:p14="http://schemas.microsoft.com/office/powerpoint/2010/main" val="116062414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754576A-F041-465B-B05C-90CC0BF4FA50}" type="slidenum">
              <a:rPr lang="en-US" smtClean="0"/>
              <a:pPr/>
              <a:t>21</a:t>
            </a:fld>
            <a:endParaRPr lang="en-US"/>
          </a:p>
        </p:txBody>
      </p:sp>
    </p:spTree>
    <p:extLst>
      <p:ext uri="{BB962C8B-B14F-4D97-AF65-F5344CB8AC3E}">
        <p14:creationId xmlns:p14="http://schemas.microsoft.com/office/powerpoint/2010/main" val="214099684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754576A-F041-465B-B05C-90CC0BF4FA50}" type="slidenum">
              <a:rPr lang="en-US" smtClean="0"/>
              <a:pPr/>
              <a:t>22</a:t>
            </a:fld>
            <a:endParaRPr lang="en-US"/>
          </a:p>
        </p:txBody>
      </p:sp>
    </p:spTree>
    <p:extLst>
      <p:ext uri="{BB962C8B-B14F-4D97-AF65-F5344CB8AC3E}">
        <p14:creationId xmlns:p14="http://schemas.microsoft.com/office/powerpoint/2010/main" val="315007399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2754576A-F041-465B-B05C-90CC0BF4FA50}" type="slidenum">
              <a:rPr lang="en-US" smtClean="0"/>
              <a:pPr/>
              <a:t>23</a:t>
            </a:fld>
            <a:endParaRPr lang="en-US"/>
          </a:p>
        </p:txBody>
      </p:sp>
    </p:spTree>
    <p:extLst>
      <p:ext uri="{BB962C8B-B14F-4D97-AF65-F5344CB8AC3E}">
        <p14:creationId xmlns:p14="http://schemas.microsoft.com/office/powerpoint/2010/main" val="109968904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50733243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754576A-F041-465B-B05C-90CC0BF4FA50}" type="slidenum">
              <a:rPr lang="en-US" smtClean="0"/>
              <a:pPr/>
              <a:t>25</a:t>
            </a:fld>
            <a:endParaRPr lang="en-US"/>
          </a:p>
        </p:txBody>
      </p:sp>
    </p:spTree>
    <p:extLst>
      <p:ext uri="{BB962C8B-B14F-4D97-AF65-F5344CB8AC3E}">
        <p14:creationId xmlns:p14="http://schemas.microsoft.com/office/powerpoint/2010/main" val="304794963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86885181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41447108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9898367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10"/>
          </p:nvPr>
        </p:nvSpPr>
        <p:spPr/>
        <p:txBody>
          <a:bodyPr/>
          <a:lstStyle/>
          <a:p>
            <a:fld id="{2754576A-F041-465B-B05C-90CC0BF4FA50}" type="slidenum">
              <a:rPr lang="en-US" smtClean="0"/>
              <a:pPr/>
              <a:t>29</a:t>
            </a:fld>
            <a:endParaRPr lang="en-US"/>
          </a:p>
        </p:txBody>
      </p:sp>
    </p:spTree>
    <p:extLst>
      <p:ext uri="{BB962C8B-B14F-4D97-AF65-F5344CB8AC3E}">
        <p14:creationId xmlns:p14="http://schemas.microsoft.com/office/powerpoint/2010/main" val="96477885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754576A-F041-465B-B05C-90CC0BF4FA50}" type="slidenum">
              <a:rPr lang="en-US" smtClean="0"/>
              <a:pPr/>
              <a:t>30</a:t>
            </a:fld>
            <a:endParaRPr lang="en-US"/>
          </a:p>
        </p:txBody>
      </p:sp>
    </p:spTree>
    <p:extLst>
      <p:ext uri="{BB962C8B-B14F-4D97-AF65-F5344CB8AC3E}">
        <p14:creationId xmlns:p14="http://schemas.microsoft.com/office/powerpoint/2010/main" val="351215312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754576A-F041-465B-B05C-90CC0BF4FA50}" type="slidenum">
              <a:rPr lang="en-US" smtClean="0"/>
              <a:pPr/>
              <a:t>31</a:t>
            </a:fld>
            <a:endParaRPr lang="en-US"/>
          </a:p>
        </p:txBody>
      </p:sp>
    </p:spTree>
    <p:extLst>
      <p:ext uri="{BB962C8B-B14F-4D97-AF65-F5344CB8AC3E}">
        <p14:creationId xmlns:p14="http://schemas.microsoft.com/office/powerpoint/2010/main" val="234926554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754576A-F041-465B-B05C-90CC0BF4FA50}" type="slidenum">
              <a:rPr lang="en-US" smtClean="0"/>
              <a:pPr/>
              <a:t>32</a:t>
            </a:fld>
            <a:endParaRPr lang="en-US"/>
          </a:p>
        </p:txBody>
      </p:sp>
    </p:spTree>
    <p:extLst>
      <p:ext uri="{BB962C8B-B14F-4D97-AF65-F5344CB8AC3E}">
        <p14:creationId xmlns:p14="http://schemas.microsoft.com/office/powerpoint/2010/main" val="301780265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754576A-F041-465B-B05C-90CC0BF4FA50}" type="slidenum">
              <a:rPr lang="en-US" smtClean="0"/>
              <a:pPr/>
              <a:t>33</a:t>
            </a:fld>
            <a:endParaRPr lang="en-US"/>
          </a:p>
        </p:txBody>
      </p:sp>
    </p:spTree>
    <p:extLst>
      <p:ext uri="{BB962C8B-B14F-4D97-AF65-F5344CB8AC3E}">
        <p14:creationId xmlns:p14="http://schemas.microsoft.com/office/powerpoint/2010/main" val="106502549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754576A-F041-465B-B05C-90CC0BF4FA50}" type="slidenum">
              <a:rPr lang="en-US" smtClean="0"/>
              <a:pPr/>
              <a:t>34</a:t>
            </a:fld>
            <a:endParaRPr lang="en-US"/>
          </a:p>
        </p:txBody>
      </p:sp>
    </p:spTree>
    <p:extLst>
      <p:ext uri="{BB962C8B-B14F-4D97-AF65-F5344CB8AC3E}">
        <p14:creationId xmlns:p14="http://schemas.microsoft.com/office/powerpoint/2010/main" val="265850595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754576A-F041-465B-B05C-90CC0BF4FA50}" type="slidenum">
              <a:rPr lang="en-US" smtClean="0"/>
              <a:pPr/>
              <a:t>35</a:t>
            </a:fld>
            <a:endParaRPr lang="en-US"/>
          </a:p>
        </p:txBody>
      </p:sp>
    </p:spTree>
    <p:extLst>
      <p:ext uri="{BB962C8B-B14F-4D97-AF65-F5344CB8AC3E}">
        <p14:creationId xmlns:p14="http://schemas.microsoft.com/office/powerpoint/2010/main" val="272652651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754576A-F041-465B-B05C-90CC0BF4FA50}" type="slidenum">
              <a:rPr lang="en-US" smtClean="0"/>
              <a:pPr/>
              <a:t>36</a:t>
            </a:fld>
            <a:endParaRPr lang="en-US"/>
          </a:p>
        </p:txBody>
      </p:sp>
    </p:spTree>
    <p:extLst>
      <p:ext uri="{BB962C8B-B14F-4D97-AF65-F5344CB8AC3E}">
        <p14:creationId xmlns:p14="http://schemas.microsoft.com/office/powerpoint/2010/main" val="104013511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754576A-F041-465B-B05C-90CC0BF4FA50}" type="slidenum">
              <a:rPr lang="en-US" smtClean="0"/>
              <a:pPr/>
              <a:t>37</a:t>
            </a:fld>
            <a:endParaRPr lang="en-US"/>
          </a:p>
        </p:txBody>
      </p:sp>
    </p:spTree>
    <p:extLst>
      <p:ext uri="{BB962C8B-B14F-4D97-AF65-F5344CB8AC3E}">
        <p14:creationId xmlns:p14="http://schemas.microsoft.com/office/powerpoint/2010/main" val="359332287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90568610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6312182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2/6/2024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2/6/2024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2/6/2024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2/6/2024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2/6/2024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2/6/2024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2/6/2024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2/6/2024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2/6/2024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2/6/2024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2/6/2024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06400" y="152400"/>
            <a:ext cx="11379200" cy="685800"/>
          </a:xfrm>
        </p:spPr>
        <p:txBody>
          <a:bodyPr/>
          <a:lstStyle/>
          <a:p>
            <a:r>
              <a:rPr lang="en-US"/>
              <a:t>Click to edit Master title style</a:t>
            </a:r>
            <a:endParaRPr lang="en-CA"/>
          </a:p>
        </p:txBody>
      </p:sp>
      <p:sp>
        <p:nvSpPr>
          <p:cNvPr id="3" name="Table Placeholder 2"/>
          <p:cNvSpPr>
            <a:spLocks noGrp="1"/>
          </p:cNvSpPr>
          <p:nvPr>
            <p:ph type="tbl" idx="1"/>
          </p:nvPr>
        </p:nvSpPr>
        <p:spPr>
          <a:xfrm>
            <a:off x="406400" y="1219200"/>
            <a:ext cx="11277600" cy="4495800"/>
          </a:xfrm>
        </p:spPr>
        <p:txBody>
          <a:bodyPr/>
          <a:lstStyle/>
          <a:p>
            <a:pPr lvl="0"/>
            <a:endParaRPr lang="en-CA" noProof="0"/>
          </a:p>
        </p:txBody>
      </p:sp>
      <p:sp>
        <p:nvSpPr>
          <p:cNvPr id="4" name="Rectangle 4"/>
          <p:cNvSpPr>
            <a:spLocks noGrp="1" noChangeArrowheads="1"/>
          </p:cNvSpPr>
          <p:nvPr>
            <p:ph type="dt" sz="half" idx="10"/>
          </p:nvPr>
        </p:nvSpPr>
        <p:spPr>
          <a:ln/>
        </p:spPr>
        <p:txBody>
          <a:bodyPr/>
          <a:lstStyle>
            <a:lvl1pPr>
              <a:defRPr/>
            </a:lvl1pPr>
          </a:lstStyle>
          <a:p>
            <a:pPr>
              <a:defRPr/>
            </a:pPr>
            <a:fld id="{ACC26E81-2818-4833-8A5A-1FFFE9606091}" type="datetime1">
              <a:rPr lang="en-US" smtClean="0"/>
              <a:t>2/6/2024</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CD2D25D-4928-4E49-B9F1-F2C6CD65ED9C}" type="slidenum">
              <a:rPr lang="en-US"/>
              <a:pPr>
                <a:defRPr/>
              </a:pPr>
              <a:t>‹#›</a:t>
            </a:fld>
            <a:endParaRPr lang="en-US"/>
          </a:p>
        </p:txBody>
      </p:sp>
    </p:spTree>
    <p:extLst>
      <p:ext uri="{BB962C8B-B14F-4D97-AF65-F5344CB8AC3E}">
        <p14:creationId xmlns:p14="http://schemas.microsoft.com/office/powerpoint/2010/main" val="293807713"/>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2/6/2024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8" name="Graphic 21">
            <a:extLst>
              <a:ext uri="{FF2B5EF4-FFF2-40B4-BE49-F238E27FC236}">
                <a16:creationId xmlns:a16="http://schemas.microsoft.com/office/drawing/2014/main" id="{BB3A9522-6B3A-2726-A5B2-11D474097204}"/>
              </a:ext>
            </a:extLst>
          </p:cNvPr>
          <p:cNvPicPr>
            <a:picLocks noChangeAspect="1"/>
          </p:cNvPicPr>
          <p:nvPr userDrawn="1"/>
        </p:nvPicPr>
        <p:blipFill rotWithShape="1">
          <a:blip r:embed="rId18"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738" y="19731"/>
            <a:ext cx="1932566" cy="836918"/>
          </a:xfrm>
          <a:prstGeom prst="rect">
            <a:avLst/>
          </a:prstGeom>
        </p:spPr>
      </p:pic>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7" r:id="rId14"/>
    <p:sldLayoutId id="2147483669" r:id="rId15"/>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jpg"/><Relationship Id="rId7"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12.png"/><Relationship Id="rId11" Type="http://schemas.openxmlformats.org/officeDocument/2006/relationships/image" Target="../media/image17.jpg"/><Relationship Id="rId5" Type="http://schemas.openxmlformats.org/officeDocument/2006/relationships/image" Target="../media/image11.png"/><Relationship Id="rId10" Type="http://schemas.openxmlformats.org/officeDocument/2006/relationships/image" Target="../media/image16.jpeg"/><Relationship Id="rId4" Type="http://schemas.openxmlformats.org/officeDocument/2006/relationships/image" Target="../media/image10.png"/><Relationship Id="rId9" Type="http://schemas.openxmlformats.org/officeDocument/2006/relationships/image" Target="../media/image15.jpg"/></Relationships>
</file>

<file path=ppt/slides/_rels/slide11.xml.rels><?xml version="1.0" encoding="UTF-8" standalone="yes"?>
<Relationships xmlns="http://schemas.openxmlformats.org/package/2006/relationships"><Relationship Id="rId3" Type="http://schemas.openxmlformats.org/officeDocument/2006/relationships/image" Target="../media/image18.jpeg"/><Relationship Id="rId7" Type="http://schemas.openxmlformats.org/officeDocument/2006/relationships/image" Target="../media/image22.jpe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jpe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6.xml"/><Relationship Id="rId1" Type="http://schemas.openxmlformats.org/officeDocument/2006/relationships/vmlDrawing" Target="../drawings/vmlDrawing1.vml"/><Relationship Id="rId5" Type="http://schemas.openxmlformats.org/officeDocument/2006/relationships/image" Target="../media/image23.png"/><Relationship Id="rId4" Type="http://schemas.openxmlformats.org/officeDocument/2006/relationships/oleObject" Target="../embeddings/oleObject1.bin"/></Relationships>
</file>

<file path=ppt/slides/_rels/slide1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microsoft.com/office/2007/relationships/hdphoto" Target="../media/hdphoto2.wdp"/><Relationship Id="rId5" Type="http://schemas.openxmlformats.org/officeDocument/2006/relationships/image" Target="../media/image29.png"/><Relationship Id="rId4" Type="http://schemas.microsoft.com/office/2007/relationships/hdphoto" Target="../media/hdphoto1.wdp"/></Relationships>
</file>

<file path=ppt/slides/_rels/slide27.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image" Target="../media/image31.jpeg"/></Relationships>
</file>

<file path=ppt/slides/_rels/slide2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8.xml"/><Relationship Id="rId1" Type="http://schemas.openxmlformats.org/officeDocument/2006/relationships/slideLayout" Target="../slideLayouts/slideLayout2.xml"/><Relationship Id="rId4" Type="http://schemas.openxmlformats.org/officeDocument/2006/relationships/image" Target="../media/image33.png"/></Relationships>
</file>

<file path=ppt/slides/_rels/slide2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image" Target="../media/image35.jpeg"/></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33.xml"/><Relationship Id="rId1" Type="http://schemas.openxmlformats.org/officeDocument/2006/relationships/slideLayout" Target="../slideLayouts/slideLayout2.xml"/><Relationship Id="rId4" Type="http://schemas.openxmlformats.org/officeDocument/2006/relationships/image" Target="../media/image37.jpeg"/></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37.xml"/><Relationship Id="rId1" Type="http://schemas.openxmlformats.org/officeDocument/2006/relationships/slideLayout" Target="../slideLayouts/slideLayout2.xml"/><Relationship Id="rId6" Type="http://schemas.openxmlformats.org/officeDocument/2006/relationships/image" Target="../media/image42.png"/><Relationship Id="rId5" Type="http://schemas.openxmlformats.org/officeDocument/2006/relationships/image" Target="../media/image41.jpeg"/><Relationship Id="rId4" Type="http://schemas.openxmlformats.org/officeDocument/2006/relationships/image" Target="../media/image40.jpeg"/></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hyperlink" Target="https://citeseerx.ist.psu.edu/document?repid=rep1&amp;type=pdf&amp;doi=e6396112e1b6c7b7ecf05d84f1e46f66ed33cd06" TargetMode="External"/><Relationship Id="rId2" Type="http://schemas.openxmlformats.org/officeDocument/2006/relationships/hyperlink" Target="https://www.youtube.com/watch?v=5dg_pou-ZHg" TargetMode="Externa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43.jpeg"/><Relationship Id="rId7" Type="http://schemas.openxmlformats.org/officeDocument/2006/relationships/image" Target="../media/image45.png"/><Relationship Id="rId2" Type="http://schemas.openxmlformats.org/officeDocument/2006/relationships/notesSlide" Target="../notesSlides/notesSlide39.xml"/><Relationship Id="rId1" Type="http://schemas.openxmlformats.org/officeDocument/2006/relationships/slideLayout" Target="../slideLayouts/slideLayout14.xml"/><Relationship Id="rId6" Type="http://schemas.openxmlformats.org/officeDocument/2006/relationships/image" Target="../media/image5.png"/><Relationship Id="rId5" Type="http://schemas.openxmlformats.org/officeDocument/2006/relationships/image" Target="../media/image13.svg"/><Relationship Id="rId4" Type="http://schemas.openxmlformats.org/officeDocument/2006/relationships/image" Target="../media/image4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779453" y="3539416"/>
            <a:ext cx="4886463" cy="461665"/>
          </a:xfrm>
          <a:prstGeom prst="rect">
            <a:avLst/>
          </a:prstGeom>
          <a:noFill/>
        </p:spPr>
        <p:txBody>
          <a:bodyPr wrap="square" rtlCol="0">
            <a:spAutoFit/>
          </a:bodyPr>
          <a:lstStyle/>
          <a:p>
            <a:r>
              <a:rPr lang="en-US" sz="2400" dirty="0" smtClean="0">
                <a:latin typeface="Times New Roman" panose="02020603050405020304" pitchFamily="18" charset="0"/>
                <a:cs typeface="Times New Roman" panose="02020603050405020304" pitchFamily="18" charset="0"/>
              </a:rPr>
              <a:t>Dr</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Mohamed Mostafa</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354839" y="2325661"/>
            <a:ext cx="5473597" cy="1077218"/>
          </a:xfrm>
          <a:prstGeom prst="rect">
            <a:avLst/>
          </a:prstGeom>
          <a:noFill/>
        </p:spPr>
        <p:txBody>
          <a:bodyPr wrap="square" rtlCol="0">
            <a:spAutoFit/>
          </a:bodyPr>
          <a:lstStyle/>
          <a:p>
            <a:pPr algn="ctr"/>
            <a:r>
              <a:rPr lang="en-US" sz="3200" b="1" dirty="0" smtClean="0">
                <a:solidFill>
                  <a:srgbClr val="00B0F0"/>
                </a:solidFill>
                <a:latin typeface="Times New Roman" panose="02020603050405020304" pitchFamily="18" charset="0"/>
                <a:cs typeface="Times New Roman" panose="02020603050405020304" pitchFamily="18" charset="0"/>
              </a:rPr>
              <a:t>Intelligent </a:t>
            </a:r>
            <a:r>
              <a:rPr lang="en-US" sz="3200" b="1" dirty="0">
                <a:solidFill>
                  <a:srgbClr val="00B0F0"/>
                </a:solidFill>
                <a:latin typeface="Times New Roman" panose="02020603050405020304" pitchFamily="18" charset="0"/>
                <a:cs typeface="Times New Roman" panose="02020603050405020304" pitchFamily="18" charset="0"/>
              </a:rPr>
              <a:t>Agents, &amp; AI Related </a:t>
            </a:r>
            <a:r>
              <a:rPr lang="en-US" sz="3200" b="1" dirty="0" smtClean="0">
                <a:solidFill>
                  <a:srgbClr val="00B0F0"/>
                </a:solidFill>
                <a:latin typeface="Times New Roman" panose="02020603050405020304" pitchFamily="18" charset="0"/>
                <a:cs typeface="Times New Roman" panose="02020603050405020304" pitchFamily="18" charset="0"/>
              </a:rPr>
              <a:t>Disciplines</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chemeClr val="bg1"/>
                </a:solidFill>
                <a:latin typeface="Times New Roman" panose="02020603050405020304" pitchFamily="18" charset="0"/>
                <a:cs typeface="Times New Roman" panose="02020603050405020304" pitchFamily="18" charset="0"/>
              </a:rPr>
              <a:t>Lecture </a:t>
            </a:r>
            <a:r>
              <a:rPr lang="en-US" sz="2800" b="1" smtClean="0">
                <a:solidFill>
                  <a:schemeClr val="bg1"/>
                </a:solidFill>
                <a:latin typeface="Times New Roman" panose="02020603050405020304" pitchFamily="18" charset="0"/>
                <a:cs typeface="Times New Roman" panose="02020603050405020304" pitchFamily="18" charset="0"/>
              </a:rPr>
              <a:t>2.1</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434373" y="5443547"/>
            <a:ext cx="894925" cy="400110"/>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AI 511</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1392288" y="5443547"/>
            <a:ext cx="3865225" cy="369332"/>
          </a:xfrm>
          <a:prstGeom prst="rect">
            <a:avLst/>
          </a:prstGeom>
        </p:spPr>
        <p:txBody>
          <a:bodyPr wrap="none">
            <a:spAutoFit/>
          </a:bodyPr>
          <a:lstStyle/>
          <a:p>
            <a:pPr algn="ctr"/>
            <a:r>
              <a:rPr lang="en-US" b="1" dirty="0" smtClean="0">
                <a:solidFill>
                  <a:srgbClr val="00B0F0"/>
                </a:solidFill>
                <a:latin typeface="Times New Roman" panose="02020603050405020304" pitchFamily="18" charset="0"/>
                <a:cs typeface="Times New Roman" panose="02020603050405020304" pitchFamily="18" charset="0"/>
              </a:rPr>
              <a:t>Foundations of Artificial Intelligence </a:t>
            </a:r>
            <a:endParaRPr lang="en-AU"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2" name="TextBox 11">
            <a:extLst>
              <a:ext uri="{FF2B5EF4-FFF2-40B4-BE49-F238E27FC236}">
                <a16:creationId xmlns:a16="http://schemas.microsoft.com/office/drawing/2014/main" id="{95DC0292-D1C4-4627-A57D-9F3D180EB1FC}"/>
              </a:ext>
            </a:extLst>
          </p:cNvPr>
          <p:cNvSpPr txBox="1"/>
          <p:nvPr/>
        </p:nvSpPr>
        <p:spPr>
          <a:xfrm>
            <a:off x="3598250" y="629166"/>
            <a:ext cx="3447443" cy="6093976"/>
          </a:xfrm>
          <a:prstGeom prst="rect">
            <a:avLst/>
          </a:prstGeom>
          <a:noFill/>
        </p:spPr>
        <p:txBody>
          <a:bodyPr wrap="square" numCol="1" rtlCol="0">
            <a:spAutoFit/>
          </a:bodyPr>
          <a:lstStyle/>
          <a:p>
            <a:pPr>
              <a:lnSpc>
                <a:spcPct val="150000"/>
              </a:lnSpc>
            </a:pPr>
            <a:r>
              <a:rPr lang="en-US" sz="2000" b="1" dirty="0">
                <a:latin typeface="Arial Nova Cond Light" panose="020B0604020202020204" pitchFamily="34" charset="0"/>
                <a:cs typeface="Arial"/>
              </a:rPr>
              <a:t>2.1 </a:t>
            </a:r>
            <a:r>
              <a:rPr lang="en-US" sz="2000" b="1" dirty="0">
                <a:solidFill>
                  <a:srgbClr val="E46C0A"/>
                </a:solidFill>
                <a:latin typeface="Arial Nova Cond Light" panose="020B0604020202020204" pitchFamily="34" charset="0"/>
                <a:cs typeface="Arial"/>
              </a:rPr>
              <a:t>Intelligent “Rational” Agents?</a:t>
            </a:r>
          </a:p>
          <a:p>
            <a:pPr marL="182880" indent="-182880">
              <a:lnSpc>
                <a:spcPct val="150000"/>
              </a:lnSpc>
              <a:spcAft>
                <a:spcPts val="600"/>
              </a:spcAft>
              <a:buClr>
                <a:srgbClr val="E46C0A"/>
              </a:buClr>
              <a:buFont typeface="Wingdings" panose="05000000000000000000" pitchFamily="2" charset="2"/>
              <a:buChar char="§"/>
            </a:pPr>
            <a:r>
              <a:rPr lang="en-US" sz="2000" b="1" dirty="0">
                <a:latin typeface="Arial Nova Cond Light" panose="020B0604020202020204" pitchFamily="34" charset="0"/>
                <a:cs typeface="Arial"/>
              </a:rPr>
              <a:t>Recap: AI as the Study &amp; Design of Intelligent Agents</a:t>
            </a:r>
          </a:p>
          <a:p>
            <a:pPr marL="182880" indent="-182880">
              <a:lnSpc>
                <a:spcPct val="150000"/>
              </a:lnSpc>
              <a:spcAft>
                <a:spcPts val="600"/>
              </a:spcAft>
              <a:buClr>
                <a:srgbClr val="E46C0A"/>
              </a:buClr>
              <a:buFont typeface="Wingdings" panose="05000000000000000000" pitchFamily="2" charset="2"/>
              <a:buChar char="§"/>
            </a:pPr>
            <a:r>
              <a:rPr lang="en-US" sz="2000" b="1" dirty="0">
                <a:latin typeface="Arial Nova Cond Light" panose="020B0604020202020204" pitchFamily="34" charset="0"/>
                <a:cs typeface="Arial"/>
              </a:rPr>
              <a:t>Intelligent Agents in the World</a:t>
            </a:r>
          </a:p>
          <a:p>
            <a:pPr marL="182880" indent="-182880">
              <a:lnSpc>
                <a:spcPct val="150000"/>
              </a:lnSpc>
              <a:spcAft>
                <a:spcPts val="600"/>
              </a:spcAft>
              <a:buClr>
                <a:srgbClr val="E46C0A"/>
              </a:buClr>
              <a:buFont typeface="Wingdings" panose="05000000000000000000" pitchFamily="2" charset="2"/>
              <a:buChar char="§"/>
            </a:pPr>
            <a:r>
              <a:rPr lang="en-US" sz="2000" b="1" dirty="0">
                <a:latin typeface="Arial Nova Cond Light" panose="020B0604020202020204" pitchFamily="34" charset="0"/>
                <a:cs typeface="Arial"/>
              </a:rPr>
              <a:t>An Example: </a:t>
            </a:r>
            <a:r>
              <a:rPr lang="en-US" sz="2000" b="1" dirty="0" err="1">
                <a:latin typeface="Arial Nova Cond Light" panose="020B0604020202020204" pitchFamily="34" charset="0"/>
                <a:cs typeface="Arial"/>
              </a:rPr>
              <a:t>Vacuum_Agent</a:t>
            </a:r>
            <a:endParaRPr lang="en-US" sz="2000" b="1" dirty="0">
              <a:latin typeface="Arial Nova Cond Light" panose="020B0604020202020204" pitchFamily="34" charset="0"/>
              <a:cs typeface="Arial"/>
            </a:endParaRPr>
          </a:p>
          <a:p>
            <a:pPr marL="182880" indent="-182880">
              <a:lnSpc>
                <a:spcPct val="150000"/>
              </a:lnSpc>
              <a:spcAft>
                <a:spcPts val="600"/>
              </a:spcAft>
              <a:buClr>
                <a:srgbClr val="E46C0A"/>
              </a:buClr>
              <a:buFont typeface="Wingdings" panose="05000000000000000000" pitchFamily="2" charset="2"/>
              <a:buChar char="§"/>
            </a:pPr>
            <a:r>
              <a:rPr lang="en-US" sz="2000" b="1" dirty="0">
                <a:latin typeface="Arial Nova Cond Light" panose="020B0604020202020204" pitchFamily="34" charset="0"/>
                <a:cs typeface="Arial"/>
              </a:rPr>
              <a:t>Specifying the Task Environment [ PEAS ]</a:t>
            </a:r>
          </a:p>
          <a:p>
            <a:pPr marL="182880" indent="-182880">
              <a:lnSpc>
                <a:spcPct val="150000"/>
              </a:lnSpc>
              <a:spcAft>
                <a:spcPts val="600"/>
              </a:spcAft>
              <a:buClr>
                <a:srgbClr val="E46C0A"/>
              </a:buClr>
              <a:buFont typeface="Wingdings" panose="05000000000000000000" pitchFamily="2" charset="2"/>
              <a:buChar char="§"/>
            </a:pPr>
            <a:r>
              <a:rPr lang="en-US" sz="2000" b="1" smtClean="0">
                <a:latin typeface="Arial Nova Cond Light" panose="020B0604020202020204" pitchFamily="34" charset="0"/>
                <a:cs typeface="Arial"/>
              </a:rPr>
              <a:t>Goal-based </a:t>
            </a:r>
            <a:r>
              <a:rPr lang="en-US" sz="2000" b="1" dirty="0">
                <a:latin typeface="Arial Nova Cond Light" panose="020B0604020202020204" pitchFamily="34" charset="0"/>
                <a:cs typeface="Arial"/>
              </a:rPr>
              <a:t>vs. Cost-based Agents</a:t>
            </a:r>
          </a:p>
          <a:p>
            <a:pPr>
              <a:lnSpc>
                <a:spcPct val="150000"/>
              </a:lnSpc>
              <a:spcAft>
                <a:spcPts val="600"/>
              </a:spcAft>
              <a:buClr>
                <a:srgbClr val="E46C0A"/>
              </a:buClr>
            </a:pPr>
            <a:r>
              <a:rPr lang="en-US" sz="2000" b="1" dirty="0" smtClean="0">
                <a:solidFill>
                  <a:schemeClr val="bg1">
                    <a:lumMod val="50000"/>
                  </a:schemeClr>
                </a:solidFill>
                <a:latin typeface="Arial Nova Cond Light" panose="020B0604020202020204" pitchFamily="34" charset="0"/>
                <a:cs typeface="Arial"/>
              </a:rPr>
              <a:t>2.2 </a:t>
            </a:r>
            <a:r>
              <a:rPr lang="en-US" sz="2000" b="1" dirty="0">
                <a:solidFill>
                  <a:schemeClr val="bg1">
                    <a:lumMod val="50000"/>
                  </a:schemeClr>
                </a:solidFill>
                <a:latin typeface="Arial Nova Cond Light" panose="020B0604020202020204" pitchFamily="34" charset="0"/>
                <a:cs typeface="Arial"/>
              </a:rPr>
              <a:t>Specifying the Task Environment</a:t>
            </a:r>
          </a:p>
          <a:p>
            <a:pPr marL="182880" indent="-182880">
              <a:lnSpc>
                <a:spcPct val="150000"/>
              </a:lnSpc>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Environment Types</a:t>
            </a:r>
          </a:p>
        </p:txBody>
      </p:sp>
      <p:sp>
        <p:nvSpPr>
          <p:cNvPr id="13" name="TextBox 12">
            <a:extLst>
              <a:ext uri="{FF2B5EF4-FFF2-40B4-BE49-F238E27FC236}">
                <a16:creationId xmlns:a16="http://schemas.microsoft.com/office/drawing/2014/main" id="{3A7853DB-9637-47F1-8D95-4443220D2771}"/>
              </a:ext>
            </a:extLst>
          </p:cNvPr>
          <p:cNvSpPr txBox="1"/>
          <p:nvPr/>
        </p:nvSpPr>
        <p:spPr>
          <a:xfrm>
            <a:off x="7235378" y="594645"/>
            <a:ext cx="4222692" cy="4729500"/>
          </a:xfrm>
          <a:prstGeom prst="rect">
            <a:avLst/>
          </a:prstGeom>
          <a:noFill/>
        </p:spPr>
        <p:txBody>
          <a:bodyPr wrap="square" numCol="1" rtlCol="0">
            <a:spAutoFit/>
          </a:bodyPr>
          <a:lstStyle/>
          <a:p>
            <a:pPr>
              <a:lnSpc>
                <a:spcPct val="150000"/>
              </a:lnSpc>
              <a:spcAft>
                <a:spcPts val="600"/>
              </a:spcAft>
              <a:buClr>
                <a:srgbClr val="E46C0A"/>
              </a:buClr>
            </a:pPr>
            <a:r>
              <a:rPr lang="en-US" sz="2000" b="1" dirty="0">
                <a:solidFill>
                  <a:schemeClr val="bg1">
                    <a:lumMod val="50000"/>
                  </a:schemeClr>
                </a:solidFill>
                <a:latin typeface="Arial Nova Cond Light" panose="020B0604020202020204" pitchFamily="34" charset="0"/>
                <a:cs typeface="Arial"/>
              </a:rPr>
              <a:t>2.3 AI: Related Disciplines</a:t>
            </a:r>
          </a:p>
          <a:p>
            <a:pPr marL="182880" indent="-182880">
              <a:lnSpc>
                <a:spcPct val="150000"/>
              </a:lnSpc>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Learning Agents</a:t>
            </a:r>
          </a:p>
          <a:p>
            <a:pPr marL="182880" indent="-182880">
              <a:lnSpc>
                <a:spcPct val="150000"/>
              </a:lnSpc>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AI vs. Machine Learning vs. Deep Learning</a:t>
            </a:r>
          </a:p>
          <a:p>
            <a:pPr marL="182880" indent="-182880">
              <a:lnSpc>
                <a:spcPct val="150000"/>
              </a:lnSpc>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Machine Learning?</a:t>
            </a:r>
          </a:p>
          <a:p>
            <a:pPr marL="182880" indent="-182880">
              <a:lnSpc>
                <a:spcPct val="150000"/>
              </a:lnSpc>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Datamining?</a:t>
            </a:r>
          </a:p>
          <a:p>
            <a:pPr marL="182880" indent="-182880">
              <a:lnSpc>
                <a:spcPct val="150000"/>
              </a:lnSpc>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AI vs. Data Science</a:t>
            </a:r>
          </a:p>
          <a:p>
            <a:pPr marL="182880" indent="-182880">
              <a:lnSpc>
                <a:spcPct val="150000"/>
              </a:lnSpc>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Why Data Science?</a:t>
            </a:r>
          </a:p>
          <a:p>
            <a:pPr marL="182880" indent="-182880">
              <a:lnSpc>
                <a:spcPct val="150000"/>
              </a:lnSpc>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Why Big Data?</a:t>
            </a:r>
          </a:p>
        </p:txBody>
      </p:sp>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6060886" y="802638"/>
            <a:ext cx="4226114" cy="5252722"/>
          </a:xfrm>
          <a:prstGeom prst="rect">
            <a:avLst/>
          </a:prstGeom>
        </p:spPr>
        <p:txBody>
          <a:bodyPr vert="horz" lIns="91440" tIns="45720" rIns="91440" bIns="45720" rtlCol="0" anchor="ctr">
            <a:normAutofit/>
          </a:bodyPr>
          <a:lstStyle/>
          <a:p>
            <a:pPr marL="298450" indent="-228600">
              <a:lnSpc>
                <a:spcPct val="90000"/>
              </a:lnSpc>
              <a:spcAft>
                <a:spcPts val="600"/>
              </a:spcAft>
              <a:buFont typeface="Arial" panose="020B0604020202020204" pitchFamily="34" charset="0"/>
              <a:buChar char="•"/>
            </a:pPr>
            <a:r>
              <a:rPr lang="en-US" sz="2100" b="1" spc="-35" dirty="0"/>
              <a:t>This lecture covers the following chapters:</a:t>
            </a:r>
          </a:p>
          <a:p>
            <a:pPr marL="755650" lvl="1" indent="-228600" algn="just">
              <a:lnSpc>
                <a:spcPct val="90000"/>
              </a:lnSpc>
              <a:spcAft>
                <a:spcPts val="600"/>
              </a:spcAft>
              <a:buFont typeface="Arial" panose="020B0604020202020204" pitchFamily="34" charset="0"/>
              <a:buChar char="•"/>
            </a:pPr>
            <a:r>
              <a:rPr lang="en-US" sz="2000" b="1" spc="-45" dirty="0">
                <a:solidFill>
                  <a:srgbClr val="FFC000"/>
                </a:solidFill>
              </a:rPr>
              <a:t>Chapter 2 (Intelligent Agents)</a:t>
            </a:r>
            <a:r>
              <a:rPr lang="en-US" sz="2000" b="1" spc="-45" dirty="0"/>
              <a:t> </a:t>
            </a:r>
            <a:r>
              <a:rPr lang="en-US" sz="2000" b="1" i="1" spc="-45" dirty="0"/>
              <a:t>from</a:t>
            </a:r>
            <a:r>
              <a:rPr lang="en-US" sz="2000" b="1" spc="-45" dirty="0"/>
              <a:t> Stuart J. Russell and Peter </a:t>
            </a:r>
            <a:r>
              <a:rPr lang="en-US" sz="2000" b="1" spc="-45" dirty="0" err="1"/>
              <a:t>Norvig</a:t>
            </a:r>
            <a:r>
              <a:rPr lang="en-US" sz="2000" b="1" spc="-45" dirty="0"/>
              <a:t>, "</a:t>
            </a:r>
            <a:r>
              <a:rPr lang="en-US" sz="2000" b="1" u="sng" spc="-45" dirty="0">
                <a:solidFill>
                  <a:srgbClr val="FFC000"/>
                </a:solidFill>
              </a:rPr>
              <a:t>Artificial Intelligence: A Modern Approach</a:t>
            </a:r>
            <a:r>
              <a:rPr lang="en-US" sz="2000" b="1" spc="-45" dirty="0"/>
              <a:t>," Third Edition (2010), by Pearson Education Inc.</a:t>
            </a:r>
          </a:p>
          <a:p>
            <a:pPr marL="241300" lvl="1">
              <a:lnSpc>
                <a:spcPct val="90000"/>
              </a:lnSpc>
              <a:spcAft>
                <a:spcPts val="600"/>
              </a:spcAft>
            </a:pPr>
            <a:r>
              <a:rPr lang="en-US" sz="2100" b="1" spc="-45" dirty="0" smtClean="0"/>
              <a:t>.. </a:t>
            </a:r>
            <a:r>
              <a:rPr lang="en-US" sz="2100" b="1" spc="-45" dirty="0"/>
              <a:t>AND ..</a:t>
            </a:r>
          </a:p>
          <a:p>
            <a:pPr marL="755650" lvl="1" indent="-228600">
              <a:lnSpc>
                <a:spcPct val="90000"/>
              </a:lnSpc>
              <a:spcAft>
                <a:spcPts val="600"/>
              </a:spcAft>
              <a:buFont typeface="Arial" panose="020B0604020202020204" pitchFamily="34" charset="0"/>
              <a:buChar char="•"/>
            </a:pPr>
            <a:r>
              <a:rPr lang="en-AU" sz="2100" b="1" u="sng" spc="-45" dirty="0" smtClean="0">
                <a:solidFill>
                  <a:srgbClr val="FFC000"/>
                </a:solidFill>
              </a:rPr>
              <a:t>Introduction </a:t>
            </a:r>
            <a:r>
              <a:rPr lang="en-AU" sz="2100" b="1" u="sng" spc="-45" dirty="0">
                <a:solidFill>
                  <a:srgbClr val="FFC000"/>
                </a:solidFill>
              </a:rPr>
              <a:t>to Artificial Intelligence Course,. </a:t>
            </a:r>
            <a:r>
              <a:rPr lang="en-AU" sz="2100" b="1" spc="-45" dirty="0" err="1"/>
              <a:t>Dr.</a:t>
            </a:r>
            <a:r>
              <a:rPr lang="en-AU" sz="2100" b="1" spc="-45" dirty="0"/>
              <a:t> </a:t>
            </a:r>
            <a:r>
              <a:rPr lang="en-US" sz="2100" b="1" spc="-45" dirty="0"/>
              <a:t>Amr S. </a:t>
            </a:r>
            <a:r>
              <a:rPr lang="en-US" sz="2100" b="1" spc="-45" dirty="0" err="1"/>
              <a:t>Ghoneim</a:t>
            </a:r>
            <a:endParaRPr lang="en-US" sz="2100" b="1" spc="-45" dirty="0"/>
          </a:p>
        </p:txBody>
      </p:sp>
      <p:sp>
        <p:nvSpPr>
          <p:cNvPr id="4" name="Slide Number Placeholder 3">
            <a:extLst>
              <a:ext uri="{FF2B5EF4-FFF2-40B4-BE49-F238E27FC236}">
                <a16:creationId xmlns:a16="http://schemas.microsoft.com/office/drawing/2014/main" id="{0803D8B7-5EDD-4061-889A-5354044BEC1A}"/>
              </a:ext>
            </a:extLst>
          </p:cNvPr>
          <p:cNvSpPr>
            <a:spLocks noGrp="1"/>
          </p:cNvSpPr>
          <p:nvPr>
            <p:ph type="sldNum" sz="quarter" idx="4294967295"/>
          </p:nvPr>
        </p:nvSpPr>
        <p:spPr/>
        <p:txBody>
          <a:bodyPr/>
          <a:lstStyle/>
          <a:p>
            <a:pPr marL="25400">
              <a:lnSpc>
                <a:spcPts val="1325"/>
              </a:lnSpc>
            </a:pPr>
            <a:fld id="{81D60167-4931-47E6-BA6A-407CBD079E47}" type="slidenum">
              <a:rPr lang="en-US" spc="-5"/>
              <a:pPr marL="25400">
                <a:lnSpc>
                  <a:spcPts val="1325"/>
                </a:lnSpc>
              </a:pPr>
              <a:t>3</a:t>
            </a:fld>
            <a:endParaRPr lang="en-US" spc="-5" dirty="0"/>
          </a:p>
        </p:txBody>
      </p:sp>
      <p:sp>
        <p:nvSpPr>
          <p:cNvPr id="6" name="Rectangle: Rounded Corners 24">
            <a:extLst>
              <a:ext uri="{FF2B5EF4-FFF2-40B4-BE49-F238E27FC236}">
                <a16:creationId xmlns:a16="http://schemas.microsoft.com/office/drawing/2014/main" id="{2BC869EB-5623-4AA1-9123-4AF9DF916049}"/>
              </a:ext>
            </a:extLst>
          </p:cNvPr>
          <p:cNvSpPr/>
          <p:nvPr/>
        </p:nvSpPr>
        <p:spPr>
          <a:xfrm>
            <a:off x="617280" y="1156105"/>
            <a:ext cx="5443606" cy="47047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object 2"/>
          <p:cNvSpPr txBox="1">
            <a:spLocks noGrp="1"/>
          </p:cNvSpPr>
          <p:nvPr>
            <p:ph type="title"/>
          </p:nvPr>
        </p:nvSpPr>
        <p:spPr>
          <a:xfrm>
            <a:off x="1952031" y="2745735"/>
            <a:ext cx="2774103" cy="1366528"/>
          </a:xfrm>
          <a:prstGeom prst="rect">
            <a:avLst/>
          </a:prstGeom>
          <a:solidFill>
            <a:schemeClr val="accent5">
              <a:lumMod val="60000"/>
              <a:lumOff val="40000"/>
            </a:schemeClr>
          </a:solidFill>
          <a:ln w="28575" cap="sq">
            <a:solidFill>
              <a:srgbClr val="404040"/>
            </a:solidFill>
            <a:miter lim="800000"/>
          </a:ln>
          <a:effectLst>
            <a:outerShdw blurRad="50800" dist="38100" dir="2700000" algn="tl" rotWithShape="0">
              <a:prstClr val="black">
                <a:alpha val="40000"/>
              </a:prstClr>
            </a:outerShdw>
          </a:effectLst>
        </p:spPr>
        <p:txBody>
          <a:bodyPr vert="horz" lIns="91440" tIns="45720" rIns="91440" bIns="45720" rtlCol="0" anchor="ctr">
            <a:normAutofit/>
          </a:bodyPr>
          <a:lstStyle/>
          <a:p>
            <a:pPr algn="ctr" rtl="0">
              <a:lnSpc>
                <a:spcPct val="90000"/>
              </a:lnSpc>
              <a:spcBef>
                <a:spcPct val="0"/>
              </a:spcBef>
            </a:pPr>
            <a:r>
              <a:rPr lang="en-US" sz="3600" spc="-305" dirty="0">
                <a:solidFill>
                  <a:srgbClr val="262626"/>
                </a:solidFill>
              </a:rPr>
              <a:t>Resources for this lecture</a:t>
            </a:r>
          </a:p>
        </p:txBody>
      </p:sp>
    </p:spTree>
    <p:extLst>
      <p:ext uri="{BB962C8B-B14F-4D97-AF65-F5344CB8AC3E}">
        <p14:creationId xmlns:p14="http://schemas.microsoft.com/office/powerpoint/2010/main" val="91640802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Oval 21">
            <a:extLst>
              <a:ext uri="{FF2B5EF4-FFF2-40B4-BE49-F238E27FC236}">
                <a16:creationId xmlns:a16="http://schemas.microsoft.com/office/drawing/2014/main" id="{86F077B2-3170-42FA-ACC1-B78652E046A8}"/>
              </a:ext>
            </a:extLst>
          </p:cNvPr>
          <p:cNvSpPr/>
          <p:nvPr/>
        </p:nvSpPr>
        <p:spPr>
          <a:xfrm>
            <a:off x="8610600" y="5334000"/>
            <a:ext cx="2040202" cy="685801"/>
          </a:xfrm>
          <a:prstGeom prst="ellipse">
            <a:avLst/>
          </a:prstGeom>
          <a:noFill/>
          <a:ln w="63500" cap="flat" cmpd="sng" algn="ctr">
            <a:solidFill>
              <a:srgbClr val="FFFF00"/>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endParaRPr lang="en-US"/>
          </a:p>
        </p:txBody>
      </p:sp>
      <p:sp>
        <p:nvSpPr>
          <p:cNvPr id="21" name="Oval 20">
            <a:extLst>
              <a:ext uri="{FF2B5EF4-FFF2-40B4-BE49-F238E27FC236}">
                <a16:creationId xmlns:a16="http://schemas.microsoft.com/office/drawing/2014/main" id="{83A27D40-10DC-41B9-903B-C8C6A333B4D6}"/>
              </a:ext>
            </a:extLst>
          </p:cNvPr>
          <p:cNvSpPr/>
          <p:nvPr/>
        </p:nvSpPr>
        <p:spPr>
          <a:xfrm>
            <a:off x="8712201" y="1766456"/>
            <a:ext cx="1690961" cy="685801"/>
          </a:xfrm>
          <a:prstGeom prst="ellipse">
            <a:avLst/>
          </a:prstGeom>
          <a:noFill/>
          <a:ln w="63500" cap="flat" cmpd="sng" algn="ctr">
            <a:solidFill>
              <a:srgbClr val="FFFF00"/>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endParaRPr lang="en-US"/>
          </a:p>
        </p:txBody>
      </p:sp>
      <p:sp>
        <p:nvSpPr>
          <p:cNvPr id="20" name="Oval 19">
            <a:extLst>
              <a:ext uri="{FF2B5EF4-FFF2-40B4-BE49-F238E27FC236}">
                <a16:creationId xmlns:a16="http://schemas.microsoft.com/office/drawing/2014/main" id="{E30B189B-111B-4FA5-8F03-2BB941F52815}"/>
              </a:ext>
            </a:extLst>
          </p:cNvPr>
          <p:cNvSpPr/>
          <p:nvPr/>
        </p:nvSpPr>
        <p:spPr>
          <a:xfrm>
            <a:off x="1524000" y="5638800"/>
            <a:ext cx="3048000" cy="457200"/>
          </a:xfrm>
          <a:prstGeom prst="ellipse">
            <a:avLst/>
          </a:prstGeom>
          <a:noFill/>
          <a:ln w="63500" cap="flat" cmpd="sng" algn="ctr">
            <a:solidFill>
              <a:srgbClr val="FFFF00"/>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endParaRPr lang="en-US"/>
          </a:p>
        </p:txBody>
      </p:sp>
      <p:sp>
        <p:nvSpPr>
          <p:cNvPr id="6" name="Oval 5">
            <a:extLst>
              <a:ext uri="{FF2B5EF4-FFF2-40B4-BE49-F238E27FC236}">
                <a16:creationId xmlns:a16="http://schemas.microsoft.com/office/drawing/2014/main" id="{74F5E23A-2F05-4027-AC74-368EC7209C65}"/>
              </a:ext>
            </a:extLst>
          </p:cNvPr>
          <p:cNvSpPr/>
          <p:nvPr/>
        </p:nvSpPr>
        <p:spPr>
          <a:xfrm>
            <a:off x="1371600" y="1828801"/>
            <a:ext cx="2286000" cy="685801"/>
          </a:xfrm>
          <a:prstGeom prst="ellipse">
            <a:avLst/>
          </a:prstGeom>
          <a:noFill/>
          <a:ln w="63500" cap="flat" cmpd="sng" algn="ctr">
            <a:solidFill>
              <a:srgbClr val="FFFF00"/>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endParaRPr lang="en-US"/>
          </a:p>
        </p:txBody>
      </p:sp>
      <p:sp>
        <p:nvSpPr>
          <p:cNvPr id="23554" name="Rectangle 2"/>
          <p:cNvSpPr>
            <a:spLocks noGrp="1" noChangeArrowheads="1"/>
          </p:cNvSpPr>
          <p:nvPr>
            <p:ph type="title"/>
          </p:nvPr>
        </p:nvSpPr>
        <p:spPr>
          <a:xfrm>
            <a:off x="1524000" y="193357"/>
            <a:ext cx="9144000" cy="1331134"/>
          </a:xfrm>
        </p:spPr>
        <p:txBody>
          <a:bodyPr>
            <a:normAutofit fontScale="90000"/>
          </a:bodyPr>
          <a:lstStyle/>
          <a:p>
            <a:pPr algn="ctr" eaLnBrk="1" hangingPunct="1"/>
            <a:r>
              <a:rPr lang="en-US" spc="-305" dirty="0"/>
              <a:t>What is Artificial Intelligence?</a:t>
            </a:r>
            <a:br>
              <a:rPr lang="en-US" spc="-305" dirty="0"/>
            </a:br>
            <a:r>
              <a:rPr lang="en-US" sz="1050" spc="-305" dirty="0"/>
              <a:t/>
            </a:r>
            <a:br>
              <a:rPr lang="en-US" sz="1050" spc="-305" dirty="0"/>
            </a:br>
            <a:r>
              <a:rPr lang="en-US" sz="2200" u="sng" spc="100" dirty="0"/>
              <a:t>Four Main Approaches</a:t>
            </a:r>
            <a:r>
              <a:rPr lang="en-US" sz="2200" spc="100" dirty="0"/>
              <a:t> that have been followed, each by different people with different methods.</a:t>
            </a:r>
            <a:endParaRPr lang="en-US" sz="2200" spc="-305" dirty="0"/>
          </a:p>
        </p:txBody>
      </p:sp>
      <p:sp>
        <p:nvSpPr>
          <p:cNvPr id="2" name="Slide Number Placeholder 1">
            <a:extLst>
              <a:ext uri="{FF2B5EF4-FFF2-40B4-BE49-F238E27FC236}">
                <a16:creationId xmlns:a16="http://schemas.microsoft.com/office/drawing/2014/main" id="{0B97A2BB-A6FC-4C67-A760-AD202C20A9BF}"/>
              </a:ext>
            </a:extLst>
          </p:cNvPr>
          <p:cNvSpPr>
            <a:spLocks noGrp="1"/>
          </p:cNvSpPr>
          <p:nvPr>
            <p:ph type="sldNum" sz="quarter" idx="12"/>
          </p:nvPr>
        </p:nvSpPr>
        <p:spPr/>
        <p:txBody>
          <a:bodyPr/>
          <a:lstStyle/>
          <a:p>
            <a:pPr>
              <a:defRPr/>
            </a:pPr>
            <a:fld id="{ECD2D25D-4928-4E49-B9F1-F2C6CD65ED9C}" type="slidenum">
              <a:rPr lang="en-US" smtClean="0"/>
              <a:pPr>
                <a:defRPr/>
              </a:pPr>
              <a:t>4</a:t>
            </a:fld>
            <a:endParaRPr lang="en-US"/>
          </a:p>
        </p:txBody>
      </p:sp>
      <p:sp>
        <p:nvSpPr>
          <p:cNvPr id="11" name="TextBox 10">
            <a:extLst>
              <a:ext uri="{FF2B5EF4-FFF2-40B4-BE49-F238E27FC236}">
                <a16:creationId xmlns:a16="http://schemas.microsoft.com/office/drawing/2014/main" id="{4C493482-C524-4077-9616-558BEB946C07}"/>
              </a:ext>
            </a:extLst>
          </p:cNvPr>
          <p:cNvSpPr txBox="1"/>
          <p:nvPr/>
        </p:nvSpPr>
        <p:spPr>
          <a:xfrm>
            <a:off x="9448801" y="1"/>
            <a:ext cx="1219199" cy="461665"/>
          </a:xfrm>
          <a:prstGeom prst="rect">
            <a:avLst/>
          </a:prstGeom>
          <a:solidFill>
            <a:srgbClr val="C00000"/>
          </a:solidFill>
        </p:spPr>
        <p:txBody>
          <a:bodyPr wrap="square" rtlCol="0">
            <a:spAutoFit/>
          </a:bodyPr>
          <a:lstStyle/>
          <a:p>
            <a:r>
              <a:rPr lang="en-US" sz="2400" b="1" i="1" dirty="0">
                <a:solidFill>
                  <a:schemeClr val="bg1"/>
                </a:solidFill>
              </a:rPr>
              <a:t>Recap ..</a:t>
            </a:r>
          </a:p>
        </p:txBody>
      </p:sp>
      <p:pic>
        <p:nvPicPr>
          <p:cNvPr id="12" name="Picture 11">
            <a:extLst>
              <a:ext uri="{FF2B5EF4-FFF2-40B4-BE49-F238E27FC236}">
                <a16:creationId xmlns:a16="http://schemas.microsoft.com/office/drawing/2014/main" id="{A2365253-34CA-4C12-90DA-54568AAFDDD1}"/>
              </a:ext>
            </a:extLst>
          </p:cNvPr>
          <p:cNvPicPr>
            <a:picLocks noChangeAspect="1"/>
          </p:cNvPicPr>
          <p:nvPr/>
        </p:nvPicPr>
        <p:blipFill>
          <a:blip r:embed="rId3">
            <a:clrChange>
              <a:clrFrom>
                <a:srgbClr val="FFFFFF"/>
              </a:clrFrom>
              <a:clrTo>
                <a:srgbClr val="FFFFFF">
                  <a:alpha val="0"/>
                </a:srgbClr>
              </a:clrTo>
            </a:clrChange>
          </a:blip>
          <a:stretch>
            <a:fillRect/>
          </a:stretch>
        </p:blipFill>
        <p:spPr>
          <a:xfrm>
            <a:off x="3505200" y="1828800"/>
            <a:ext cx="5283200" cy="3962400"/>
          </a:xfrm>
          <a:prstGeom prst="rect">
            <a:avLst/>
          </a:prstGeom>
        </p:spPr>
      </p:pic>
      <p:sp>
        <p:nvSpPr>
          <p:cNvPr id="13" name="Rectangle 12">
            <a:extLst>
              <a:ext uri="{FF2B5EF4-FFF2-40B4-BE49-F238E27FC236}">
                <a16:creationId xmlns:a16="http://schemas.microsoft.com/office/drawing/2014/main" id="{00FD7ECF-8604-4986-AC5B-096FC418E4A1}"/>
              </a:ext>
            </a:extLst>
          </p:cNvPr>
          <p:cNvSpPr/>
          <p:nvPr/>
        </p:nvSpPr>
        <p:spPr>
          <a:xfrm>
            <a:off x="1701568" y="2438401"/>
            <a:ext cx="1727432" cy="954107"/>
          </a:xfrm>
          <a:prstGeom prst="rect">
            <a:avLst/>
          </a:prstGeom>
        </p:spPr>
        <p:txBody>
          <a:bodyPr wrap="square">
            <a:spAutoFit/>
          </a:bodyPr>
          <a:lstStyle/>
          <a:p>
            <a:pPr algn="r"/>
            <a:r>
              <a:rPr lang="en-US" sz="2800" b="1" dirty="0">
                <a:solidFill>
                  <a:srgbClr val="FF0000"/>
                </a:solidFill>
              </a:rPr>
              <a:t>Thinking</a:t>
            </a:r>
            <a:r>
              <a:rPr lang="en-US" sz="2800" b="1" dirty="0">
                <a:solidFill>
                  <a:schemeClr val="accent6"/>
                </a:solidFill>
              </a:rPr>
              <a:t> </a:t>
            </a:r>
            <a:r>
              <a:rPr lang="en-US" sz="2800" b="1" dirty="0">
                <a:solidFill>
                  <a:schemeClr val="tx1">
                    <a:lumMod val="65000"/>
                    <a:lumOff val="35000"/>
                  </a:schemeClr>
                </a:solidFill>
              </a:rPr>
              <a:t>Humanly</a:t>
            </a:r>
          </a:p>
        </p:txBody>
      </p:sp>
      <p:sp>
        <p:nvSpPr>
          <p:cNvPr id="14" name="Rectangle 13">
            <a:extLst>
              <a:ext uri="{FF2B5EF4-FFF2-40B4-BE49-F238E27FC236}">
                <a16:creationId xmlns:a16="http://schemas.microsoft.com/office/drawing/2014/main" id="{DBE362BF-2D0C-4D3B-820D-5687889EE74B}"/>
              </a:ext>
            </a:extLst>
          </p:cNvPr>
          <p:cNvSpPr/>
          <p:nvPr/>
        </p:nvSpPr>
        <p:spPr>
          <a:xfrm>
            <a:off x="1612594" y="4267200"/>
            <a:ext cx="1816406" cy="954107"/>
          </a:xfrm>
          <a:prstGeom prst="rect">
            <a:avLst/>
          </a:prstGeom>
        </p:spPr>
        <p:txBody>
          <a:bodyPr wrap="square">
            <a:spAutoFit/>
          </a:bodyPr>
          <a:lstStyle/>
          <a:p>
            <a:pPr algn="r"/>
            <a:r>
              <a:rPr lang="en-US" sz="2800" b="1" dirty="0">
                <a:solidFill>
                  <a:srgbClr val="FF0000"/>
                </a:solidFill>
              </a:rPr>
              <a:t>Thinking</a:t>
            </a:r>
            <a:r>
              <a:rPr lang="en-US" sz="2800" b="1" dirty="0">
                <a:solidFill>
                  <a:schemeClr val="accent5"/>
                </a:solidFill>
              </a:rPr>
              <a:t> </a:t>
            </a:r>
            <a:r>
              <a:rPr lang="en-US" sz="2800" b="1" dirty="0">
                <a:solidFill>
                  <a:schemeClr val="accent6">
                    <a:lumMod val="75000"/>
                  </a:schemeClr>
                </a:solidFill>
              </a:rPr>
              <a:t>Rationally</a:t>
            </a:r>
          </a:p>
        </p:txBody>
      </p:sp>
      <p:sp>
        <p:nvSpPr>
          <p:cNvPr id="15" name="Rectangle 14">
            <a:extLst>
              <a:ext uri="{FF2B5EF4-FFF2-40B4-BE49-F238E27FC236}">
                <a16:creationId xmlns:a16="http://schemas.microsoft.com/office/drawing/2014/main" id="{BE498928-74D4-46E8-AD8D-5B636B5F9009}"/>
              </a:ext>
            </a:extLst>
          </p:cNvPr>
          <p:cNvSpPr/>
          <p:nvPr/>
        </p:nvSpPr>
        <p:spPr>
          <a:xfrm>
            <a:off x="8788400" y="2438401"/>
            <a:ext cx="1752600" cy="954107"/>
          </a:xfrm>
          <a:prstGeom prst="rect">
            <a:avLst/>
          </a:prstGeom>
        </p:spPr>
        <p:txBody>
          <a:bodyPr wrap="square">
            <a:spAutoFit/>
          </a:bodyPr>
          <a:lstStyle/>
          <a:p>
            <a:r>
              <a:rPr lang="en-US" sz="2800" b="1" dirty="0">
                <a:solidFill>
                  <a:srgbClr val="002060"/>
                </a:solidFill>
              </a:rPr>
              <a:t>Acting</a:t>
            </a:r>
            <a:r>
              <a:rPr lang="en-US" sz="2800" b="1" dirty="0">
                <a:solidFill>
                  <a:schemeClr val="accent4"/>
                </a:solidFill>
              </a:rPr>
              <a:t> </a:t>
            </a:r>
            <a:r>
              <a:rPr lang="en-US" sz="2800" b="1" dirty="0">
                <a:solidFill>
                  <a:schemeClr val="tx1">
                    <a:lumMod val="65000"/>
                    <a:lumOff val="35000"/>
                  </a:schemeClr>
                </a:solidFill>
              </a:rPr>
              <a:t>Humanly</a:t>
            </a:r>
          </a:p>
        </p:txBody>
      </p:sp>
      <p:sp>
        <p:nvSpPr>
          <p:cNvPr id="16" name="Rectangle 15">
            <a:extLst>
              <a:ext uri="{FF2B5EF4-FFF2-40B4-BE49-F238E27FC236}">
                <a16:creationId xmlns:a16="http://schemas.microsoft.com/office/drawing/2014/main" id="{52B72A33-28E0-464E-9E4A-137E91003018}"/>
              </a:ext>
            </a:extLst>
          </p:cNvPr>
          <p:cNvSpPr/>
          <p:nvPr/>
        </p:nvSpPr>
        <p:spPr>
          <a:xfrm>
            <a:off x="8788400" y="4267200"/>
            <a:ext cx="1862402" cy="954107"/>
          </a:xfrm>
          <a:prstGeom prst="rect">
            <a:avLst/>
          </a:prstGeom>
        </p:spPr>
        <p:txBody>
          <a:bodyPr wrap="square">
            <a:spAutoFit/>
          </a:bodyPr>
          <a:lstStyle/>
          <a:p>
            <a:r>
              <a:rPr lang="en-US" sz="2800" b="1" dirty="0">
                <a:solidFill>
                  <a:srgbClr val="002060"/>
                </a:solidFill>
              </a:rPr>
              <a:t>Acting</a:t>
            </a:r>
            <a:r>
              <a:rPr lang="en-US" sz="2800" b="1" dirty="0">
                <a:solidFill>
                  <a:schemeClr val="accent2"/>
                </a:solidFill>
              </a:rPr>
              <a:t> </a:t>
            </a:r>
            <a:r>
              <a:rPr lang="en-US" sz="2800" b="1" dirty="0">
                <a:solidFill>
                  <a:schemeClr val="accent6">
                    <a:lumMod val="75000"/>
                  </a:schemeClr>
                </a:solidFill>
              </a:rPr>
              <a:t>Rationally</a:t>
            </a:r>
          </a:p>
        </p:txBody>
      </p:sp>
      <p:sp>
        <p:nvSpPr>
          <p:cNvPr id="3" name="TextBox 2">
            <a:extLst>
              <a:ext uri="{FF2B5EF4-FFF2-40B4-BE49-F238E27FC236}">
                <a16:creationId xmlns:a16="http://schemas.microsoft.com/office/drawing/2014/main" id="{99C06B8C-94C2-4DAB-A5D5-C34C18FAFCCB}"/>
              </a:ext>
            </a:extLst>
          </p:cNvPr>
          <p:cNvSpPr txBox="1"/>
          <p:nvPr/>
        </p:nvSpPr>
        <p:spPr>
          <a:xfrm>
            <a:off x="1524000" y="5715000"/>
            <a:ext cx="3141116" cy="369332"/>
          </a:xfrm>
          <a:prstGeom prst="rect">
            <a:avLst/>
          </a:prstGeom>
          <a:noFill/>
        </p:spPr>
        <p:txBody>
          <a:bodyPr wrap="none" rtlCol="0">
            <a:spAutoFit/>
          </a:bodyPr>
          <a:lstStyle/>
          <a:p>
            <a:r>
              <a:rPr lang="en-US" i="1" dirty="0"/>
              <a:t>the</a:t>
            </a:r>
            <a:r>
              <a:rPr lang="en-US" dirty="0"/>
              <a:t> </a:t>
            </a:r>
            <a:r>
              <a:rPr lang="en-US" b="1" dirty="0"/>
              <a:t>Laws-of-Thought</a:t>
            </a:r>
            <a:r>
              <a:rPr lang="en-US" dirty="0"/>
              <a:t> approach</a:t>
            </a:r>
          </a:p>
        </p:txBody>
      </p:sp>
      <p:sp>
        <p:nvSpPr>
          <p:cNvPr id="17" name="TextBox 16">
            <a:extLst>
              <a:ext uri="{FF2B5EF4-FFF2-40B4-BE49-F238E27FC236}">
                <a16:creationId xmlns:a16="http://schemas.microsoft.com/office/drawing/2014/main" id="{F21BDDFE-3C94-472C-B6DB-C7AE1F0F4D15}"/>
              </a:ext>
            </a:extLst>
          </p:cNvPr>
          <p:cNvSpPr txBox="1"/>
          <p:nvPr/>
        </p:nvSpPr>
        <p:spPr>
          <a:xfrm>
            <a:off x="1524000" y="1828801"/>
            <a:ext cx="2133600" cy="646331"/>
          </a:xfrm>
          <a:prstGeom prst="rect">
            <a:avLst/>
          </a:prstGeom>
          <a:noFill/>
        </p:spPr>
        <p:txBody>
          <a:bodyPr wrap="square" rtlCol="0">
            <a:spAutoFit/>
          </a:bodyPr>
          <a:lstStyle/>
          <a:p>
            <a:r>
              <a:rPr lang="en-US" i="1" dirty="0"/>
              <a:t>the</a:t>
            </a:r>
            <a:r>
              <a:rPr lang="en-US" dirty="0"/>
              <a:t> </a:t>
            </a:r>
            <a:r>
              <a:rPr lang="en-US" b="1" dirty="0"/>
              <a:t>Cognitive Modelling</a:t>
            </a:r>
            <a:r>
              <a:rPr lang="en-US" dirty="0"/>
              <a:t> approach</a:t>
            </a:r>
          </a:p>
        </p:txBody>
      </p:sp>
      <p:sp>
        <p:nvSpPr>
          <p:cNvPr id="18" name="TextBox 17">
            <a:extLst>
              <a:ext uri="{FF2B5EF4-FFF2-40B4-BE49-F238E27FC236}">
                <a16:creationId xmlns:a16="http://schemas.microsoft.com/office/drawing/2014/main" id="{0102EAD5-66DB-4262-9DB8-D641C25BAA17}"/>
              </a:ext>
            </a:extLst>
          </p:cNvPr>
          <p:cNvSpPr txBox="1"/>
          <p:nvPr/>
        </p:nvSpPr>
        <p:spPr>
          <a:xfrm>
            <a:off x="8723040" y="5380237"/>
            <a:ext cx="1944961" cy="646331"/>
          </a:xfrm>
          <a:prstGeom prst="rect">
            <a:avLst/>
          </a:prstGeom>
          <a:noFill/>
        </p:spPr>
        <p:txBody>
          <a:bodyPr wrap="square" rtlCol="0">
            <a:spAutoFit/>
          </a:bodyPr>
          <a:lstStyle/>
          <a:p>
            <a:r>
              <a:rPr lang="en-US" i="1" dirty="0"/>
              <a:t>the</a:t>
            </a:r>
            <a:r>
              <a:rPr lang="en-US" dirty="0"/>
              <a:t> </a:t>
            </a:r>
            <a:r>
              <a:rPr lang="en-US" b="1" dirty="0"/>
              <a:t>Rational Agent</a:t>
            </a:r>
            <a:r>
              <a:rPr lang="en-US" dirty="0"/>
              <a:t> approach</a:t>
            </a:r>
          </a:p>
        </p:txBody>
      </p:sp>
      <p:sp>
        <p:nvSpPr>
          <p:cNvPr id="19" name="TextBox 18">
            <a:extLst>
              <a:ext uri="{FF2B5EF4-FFF2-40B4-BE49-F238E27FC236}">
                <a16:creationId xmlns:a16="http://schemas.microsoft.com/office/drawing/2014/main" id="{49180364-41BD-4A4C-9384-285243593867}"/>
              </a:ext>
            </a:extLst>
          </p:cNvPr>
          <p:cNvSpPr txBox="1"/>
          <p:nvPr/>
        </p:nvSpPr>
        <p:spPr>
          <a:xfrm>
            <a:off x="8788400" y="1828801"/>
            <a:ext cx="1752601" cy="646331"/>
          </a:xfrm>
          <a:prstGeom prst="rect">
            <a:avLst/>
          </a:prstGeom>
          <a:noFill/>
        </p:spPr>
        <p:txBody>
          <a:bodyPr wrap="square" rtlCol="0">
            <a:spAutoFit/>
          </a:bodyPr>
          <a:lstStyle/>
          <a:p>
            <a:r>
              <a:rPr lang="en-US" i="1" dirty="0"/>
              <a:t>the</a:t>
            </a:r>
            <a:r>
              <a:rPr lang="en-US" dirty="0"/>
              <a:t> </a:t>
            </a:r>
            <a:r>
              <a:rPr lang="en-US" b="1" dirty="0"/>
              <a:t>Turing Test</a:t>
            </a:r>
            <a:r>
              <a:rPr lang="en-US" dirty="0"/>
              <a:t> approach</a:t>
            </a:r>
          </a:p>
        </p:txBody>
      </p:sp>
    </p:spTree>
    <p:extLst>
      <p:ext uri="{BB962C8B-B14F-4D97-AF65-F5344CB8AC3E}">
        <p14:creationId xmlns:p14="http://schemas.microsoft.com/office/powerpoint/2010/main" val="316786145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1524000" y="193358"/>
            <a:ext cx="9144000" cy="492443"/>
          </a:xfrm>
        </p:spPr>
        <p:txBody>
          <a:bodyPr>
            <a:normAutofit fontScale="90000"/>
          </a:bodyPr>
          <a:lstStyle/>
          <a:p>
            <a:pPr algn="ctr" eaLnBrk="1" hangingPunct="1"/>
            <a:r>
              <a:rPr lang="en-US" spc="-305" dirty="0"/>
              <a:t>What is Artificial Intelligence?</a:t>
            </a:r>
          </a:p>
        </p:txBody>
      </p:sp>
      <p:graphicFrame>
        <p:nvGraphicFramePr>
          <p:cNvPr id="94237" name="Group 29"/>
          <p:cNvGraphicFramePr>
            <a:graphicFrameLocks noGrp="1"/>
          </p:cNvGraphicFramePr>
          <p:nvPr>
            <p:ph idx="1"/>
          </p:nvPr>
        </p:nvGraphicFramePr>
        <p:xfrm>
          <a:off x="1779588" y="1341438"/>
          <a:ext cx="8659813" cy="5110798"/>
        </p:xfrm>
        <a:graphic>
          <a:graphicData uri="http://schemas.openxmlformats.org/drawingml/2006/table">
            <a:tbl>
              <a:tblPr/>
              <a:tblGrid>
                <a:gridCol w="4338638">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360363">
                <a:tc>
                  <a:txBody>
                    <a:bodyPr/>
                    <a:lstStyle/>
                    <a:p>
                      <a:pPr marL="0" marR="0" lvl="0" indent="0" algn="l" defTabSz="914400" rtl="0" eaLnBrk="1" fontAlgn="base" latinLnBrk="0" hangingPunct="1">
                        <a:lnSpc>
                          <a:spcPct val="90000"/>
                        </a:lnSpc>
                        <a:spcBef>
                          <a:spcPct val="40000"/>
                        </a:spcBef>
                        <a:spcAft>
                          <a:spcPct val="0"/>
                        </a:spcAft>
                        <a:buClrTx/>
                        <a:buSzTx/>
                        <a:buFontTx/>
                        <a:buNone/>
                        <a:tabLst/>
                      </a:pPr>
                      <a:r>
                        <a:rPr lang="en-US" sz="2000" b="1" kern="1200" spc="-50" dirty="0">
                          <a:solidFill>
                            <a:schemeClr val="tx1"/>
                          </a:solidFill>
                          <a:latin typeface="Arial"/>
                          <a:ea typeface="+mn-ea"/>
                          <a:cs typeface="Arial"/>
                        </a:rPr>
                        <a:t>Systems that </a:t>
                      </a:r>
                      <a:r>
                        <a:rPr lang="en-US" sz="2000" b="1" kern="1200" spc="-50" dirty="0">
                          <a:solidFill>
                            <a:srgbClr val="FF0000"/>
                          </a:solidFill>
                          <a:latin typeface="Arial"/>
                          <a:ea typeface="+mn-ea"/>
                          <a:cs typeface="Arial"/>
                        </a:rPr>
                        <a:t>act</a:t>
                      </a:r>
                      <a:r>
                        <a:rPr lang="en-US" sz="2000" b="1" kern="1200" spc="-50" dirty="0">
                          <a:solidFill>
                            <a:schemeClr val="tx1"/>
                          </a:solidFill>
                          <a:latin typeface="Arial"/>
                          <a:ea typeface="+mn-ea"/>
                          <a:cs typeface="Arial"/>
                        </a:rPr>
                        <a:t> like </a:t>
                      </a:r>
                      <a:r>
                        <a:rPr lang="en-US" sz="2000" b="1" kern="1200" spc="-50" dirty="0">
                          <a:solidFill>
                            <a:schemeClr val="accent4"/>
                          </a:solidFill>
                          <a:latin typeface="Arial"/>
                          <a:ea typeface="+mn-ea"/>
                          <a:cs typeface="Arial"/>
                        </a:rPr>
                        <a:t>humans</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90000"/>
                        </a:lnSpc>
                        <a:spcBef>
                          <a:spcPct val="40000"/>
                        </a:spcBef>
                        <a:spcAft>
                          <a:spcPct val="0"/>
                        </a:spcAft>
                        <a:buClrTx/>
                        <a:buSzTx/>
                        <a:buFontTx/>
                        <a:buNone/>
                        <a:tabLst/>
                      </a:pPr>
                      <a:r>
                        <a:rPr lang="en-US" sz="2000" b="1" kern="1200" spc="-50" dirty="0">
                          <a:solidFill>
                            <a:schemeClr val="tx1"/>
                          </a:solidFill>
                          <a:latin typeface="Arial"/>
                          <a:ea typeface="+mn-ea"/>
                          <a:cs typeface="Arial"/>
                        </a:rPr>
                        <a:t>Systems that </a:t>
                      </a:r>
                      <a:r>
                        <a:rPr lang="en-US" sz="2000" b="1" kern="1200" spc="-50" dirty="0">
                          <a:solidFill>
                            <a:srgbClr val="FF0000"/>
                          </a:solidFill>
                          <a:latin typeface="Arial"/>
                          <a:ea typeface="+mn-ea"/>
                          <a:cs typeface="Arial"/>
                        </a:rPr>
                        <a:t>think</a:t>
                      </a:r>
                      <a:r>
                        <a:rPr lang="en-US" sz="2000" b="1" kern="1200" spc="-50" dirty="0">
                          <a:solidFill>
                            <a:schemeClr val="tx1"/>
                          </a:solidFill>
                          <a:latin typeface="Arial"/>
                          <a:ea typeface="+mn-ea"/>
                          <a:cs typeface="Arial"/>
                        </a:rPr>
                        <a:t> </a:t>
                      </a:r>
                      <a:r>
                        <a:rPr lang="en-US" sz="2000" b="1" kern="1200" spc="-50" dirty="0">
                          <a:solidFill>
                            <a:schemeClr val="accent4"/>
                          </a:solidFill>
                          <a:latin typeface="Arial"/>
                          <a:ea typeface="+mn-ea"/>
                          <a:cs typeface="Arial"/>
                        </a:rPr>
                        <a:t>rationally</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1992313">
                <a:tc>
                  <a:txBody>
                    <a:bodyPr/>
                    <a:lstStyle/>
                    <a:p>
                      <a:pPr marL="0" marR="0" lvl="0" indent="0" algn="just" defTabSz="914400" rtl="0" eaLnBrk="1" fontAlgn="base" latinLnBrk="0" hangingPunct="1">
                        <a:lnSpc>
                          <a:spcPct val="90000"/>
                        </a:lnSpc>
                        <a:spcBef>
                          <a:spcPct val="40000"/>
                        </a:spcBef>
                        <a:spcAft>
                          <a:spcPct val="0"/>
                        </a:spcAft>
                        <a:buClrTx/>
                        <a:buSzTx/>
                        <a:buFontTx/>
                        <a:buNone/>
                        <a:tabLst/>
                      </a:pPr>
                      <a:r>
                        <a:rPr lang="en-US" sz="1800" b="0" kern="1200" spc="-50" dirty="0">
                          <a:solidFill>
                            <a:schemeClr val="tx1"/>
                          </a:solidFill>
                          <a:latin typeface="Arial"/>
                          <a:ea typeface="+mn-ea"/>
                          <a:cs typeface="Arial"/>
                        </a:rPr>
                        <a:t>“The study of how to make computers do things at which, at the moment, people are better” (Rich and Knight, 1991)</a:t>
                      </a:r>
                    </a:p>
                    <a:p>
                      <a:pPr marL="0" marR="0" lvl="0" indent="0" algn="just" defTabSz="914400" rtl="0" eaLnBrk="1" fontAlgn="base" latinLnBrk="0" hangingPunct="1">
                        <a:lnSpc>
                          <a:spcPct val="90000"/>
                        </a:lnSpc>
                        <a:spcBef>
                          <a:spcPct val="40000"/>
                        </a:spcBef>
                        <a:spcAft>
                          <a:spcPct val="0"/>
                        </a:spcAft>
                        <a:buClrTx/>
                        <a:buSzTx/>
                        <a:buFontTx/>
                        <a:buNone/>
                        <a:tabLst/>
                      </a:pPr>
                      <a:r>
                        <a:rPr lang="en-AU" sz="1800" b="0" kern="1200" spc="-50" dirty="0">
                          <a:solidFill>
                            <a:schemeClr val="tx1"/>
                          </a:solidFill>
                          <a:latin typeface="Arial"/>
                          <a:ea typeface="+mn-ea"/>
                          <a:cs typeface="Arial"/>
                        </a:rPr>
                        <a:t>“The art of creating machines that perform functions that require intelligence when performed by people.” (Kurzweil, 1990)</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90000"/>
                        </a:lnSpc>
                        <a:spcBef>
                          <a:spcPct val="40000"/>
                        </a:spcBef>
                        <a:spcAft>
                          <a:spcPct val="0"/>
                        </a:spcAft>
                        <a:buClrTx/>
                        <a:buSzTx/>
                        <a:buFontTx/>
                        <a:buNone/>
                        <a:tabLst/>
                      </a:pPr>
                      <a:r>
                        <a:rPr lang="en-US" sz="1800" b="0" kern="1200" spc="-50" dirty="0">
                          <a:solidFill>
                            <a:schemeClr val="tx1"/>
                          </a:solidFill>
                          <a:latin typeface="Arial"/>
                          <a:ea typeface="+mn-ea"/>
                          <a:cs typeface="Arial"/>
                        </a:rPr>
                        <a:t>“The study of mental faculties through the use of computational models” (</a:t>
                      </a:r>
                      <a:r>
                        <a:rPr lang="en-US" sz="1800" b="0" kern="1200" spc="-50" dirty="0" err="1">
                          <a:solidFill>
                            <a:schemeClr val="tx1"/>
                          </a:solidFill>
                          <a:latin typeface="Arial"/>
                          <a:ea typeface="+mn-ea"/>
                          <a:cs typeface="Arial"/>
                        </a:rPr>
                        <a:t>Charniack</a:t>
                      </a:r>
                      <a:r>
                        <a:rPr lang="en-US" sz="1800" b="0" kern="1200" spc="-50" dirty="0">
                          <a:solidFill>
                            <a:schemeClr val="tx1"/>
                          </a:solidFill>
                          <a:latin typeface="Arial"/>
                          <a:ea typeface="+mn-ea"/>
                          <a:cs typeface="Arial"/>
                        </a:rPr>
                        <a:t> and McDermott, 1985).</a:t>
                      </a:r>
                    </a:p>
                    <a:p>
                      <a:pPr marL="0" marR="0" lvl="0" indent="0" algn="just" defTabSz="914400" rtl="0" eaLnBrk="1" fontAlgn="base" latinLnBrk="0" hangingPunct="1">
                        <a:lnSpc>
                          <a:spcPct val="90000"/>
                        </a:lnSpc>
                        <a:spcBef>
                          <a:spcPct val="40000"/>
                        </a:spcBef>
                        <a:spcAft>
                          <a:spcPct val="0"/>
                        </a:spcAft>
                        <a:buClrTx/>
                        <a:buSzTx/>
                        <a:buFontTx/>
                        <a:buNone/>
                        <a:tabLst/>
                      </a:pPr>
                      <a:r>
                        <a:rPr lang="en-AU" sz="1800" b="0" kern="1200" spc="-50" dirty="0">
                          <a:solidFill>
                            <a:schemeClr val="tx1"/>
                          </a:solidFill>
                          <a:latin typeface="Arial"/>
                          <a:ea typeface="+mn-ea"/>
                          <a:cs typeface="Arial"/>
                        </a:rPr>
                        <a:t>“The study of the computations that make it possible to perceive, reason, and act.” (Winston, 1992)</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504825">
                <a:tc>
                  <a:txBody>
                    <a:bodyPr/>
                    <a:lstStyle/>
                    <a:p>
                      <a:pPr marL="0" marR="0" lvl="0" indent="0" algn="l" defTabSz="914400" rtl="0" eaLnBrk="1" fontAlgn="base" latinLnBrk="0" hangingPunct="1">
                        <a:lnSpc>
                          <a:spcPct val="90000"/>
                        </a:lnSpc>
                        <a:spcBef>
                          <a:spcPct val="40000"/>
                        </a:spcBef>
                        <a:spcAft>
                          <a:spcPct val="0"/>
                        </a:spcAft>
                        <a:buClrTx/>
                        <a:buSzTx/>
                        <a:buFontTx/>
                        <a:buNone/>
                        <a:tabLst/>
                      </a:pPr>
                      <a:r>
                        <a:rPr lang="en-US" sz="2000" b="1" kern="1200" spc="-50" dirty="0">
                          <a:solidFill>
                            <a:schemeClr val="tx1"/>
                          </a:solidFill>
                          <a:latin typeface="Arial"/>
                          <a:ea typeface="+mn-ea"/>
                          <a:cs typeface="Arial"/>
                        </a:rPr>
                        <a:t>Systems that </a:t>
                      </a:r>
                      <a:r>
                        <a:rPr lang="en-US" sz="2000" b="1" kern="1200" spc="-50" dirty="0">
                          <a:solidFill>
                            <a:srgbClr val="FF0000"/>
                          </a:solidFill>
                          <a:latin typeface="Arial"/>
                          <a:ea typeface="+mn-ea"/>
                          <a:cs typeface="Arial"/>
                        </a:rPr>
                        <a:t>think</a:t>
                      </a:r>
                      <a:r>
                        <a:rPr lang="en-US" sz="2000" b="1" kern="1200" spc="-50" dirty="0">
                          <a:solidFill>
                            <a:schemeClr val="tx1"/>
                          </a:solidFill>
                          <a:latin typeface="Arial"/>
                          <a:ea typeface="+mn-ea"/>
                          <a:cs typeface="Arial"/>
                        </a:rPr>
                        <a:t> like </a:t>
                      </a:r>
                      <a:r>
                        <a:rPr lang="en-US" sz="2000" b="1" kern="1200" spc="-50" dirty="0">
                          <a:solidFill>
                            <a:schemeClr val="accent4"/>
                          </a:solidFill>
                          <a:latin typeface="Arial"/>
                          <a:ea typeface="+mn-ea"/>
                          <a:cs typeface="Arial"/>
                        </a:rPr>
                        <a:t>humans</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90000"/>
                        </a:lnSpc>
                        <a:spcBef>
                          <a:spcPct val="40000"/>
                        </a:spcBef>
                        <a:spcAft>
                          <a:spcPct val="0"/>
                        </a:spcAft>
                        <a:buClrTx/>
                        <a:buSzTx/>
                        <a:buFontTx/>
                        <a:buNone/>
                        <a:tabLst/>
                      </a:pPr>
                      <a:r>
                        <a:rPr lang="en-US" sz="2000" b="1" kern="1200" spc="-50" dirty="0">
                          <a:solidFill>
                            <a:schemeClr val="tx1"/>
                          </a:solidFill>
                          <a:latin typeface="Arial"/>
                          <a:ea typeface="+mn-ea"/>
                          <a:cs typeface="Arial"/>
                        </a:rPr>
                        <a:t>Systems that </a:t>
                      </a:r>
                      <a:r>
                        <a:rPr lang="en-US" sz="2000" b="1" kern="1200" spc="-50" dirty="0">
                          <a:solidFill>
                            <a:srgbClr val="FF0000"/>
                          </a:solidFill>
                          <a:latin typeface="Arial"/>
                          <a:ea typeface="+mn-ea"/>
                          <a:cs typeface="Arial"/>
                        </a:rPr>
                        <a:t>act</a:t>
                      </a:r>
                      <a:r>
                        <a:rPr lang="en-US" sz="2000" b="1" kern="1200" spc="-50" dirty="0">
                          <a:solidFill>
                            <a:schemeClr val="tx1"/>
                          </a:solidFill>
                          <a:latin typeface="Arial"/>
                          <a:ea typeface="+mn-ea"/>
                          <a:cs typeface="Arial"/>
                        </a:rPr>
                        <a:t> </a:t>
                      </a:r>
                      <a:r>
                        <a:rPr lang="en-US" sz="2000" b="1" kern="1200" spc="-50" dirty="0">
                          <a:solidFill>
                            <a:schemeClr val="accent4"/>
                          </a:solidFill>
                          <a:latin typeface="Arial"/>
                          <a:ea typeface="+mn-ea"/>
                          <a:cs typeface="Arial"/>
                        </a:rPr>
                        <a:t>rationally</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2247900">
                <a:tc>
                  <a:txBody>
                    <a:bodyPr/>
                    <a:lstStyle/>
                    <a:p>
                      <a:pPr marL="0" marR="0" lvl="0" indent="0" algn="just" defTabSz="914400" rtl="0" eaLnBrk="1" fontAlgn="base" latinLnBrk="0" hangingPunct="1">
                        <a:lnSpc>
                          <a:spcPct val="90000"/>
                        </a:lnSpc>
                        <a:spcBef>
                          <a:spcPct val="40000"/>
                        </a:spcBef>
                        <a:spcAft>
                          <a:spcPct val="0"/>
                        </a:spcAft>
                        <a:buClrTx/>
                        <a:buSzTx/>
                        <a:buFontTx/>
                        <a:buNone/>
                        <a:tabLst/>
                      </a:pPr>
                      <a:r>
                        <a:rPr lang="en-US" sz="1800" b="0" kern="1200" spc="-50" dirty="0">
                          <a:solidFill>
                            <a:schemeClr val="tx1"/>
                          </a:solidFill>
                          <a:latin typeface="Arial"/>
                          <a:ea typeface="+mn-ea"/>
                          <a:cs typeface="Arial"/>
                        </a:rPr>
                        <a:t>“The automation of activities that we associate with human thinking, such as decision making, problem solving, learning” (Bellman, 1978)</a:t>
                      </a:r>
                    </a:p>
                    <a:p>
                      <a:pPr marL="0" marR="0" lvl="0" indent="0" algn="just" defTabSz="914400" rtl="0" eaLnBrk="1" fontAlgn="base" latinLnBrk="0" hangingPunct="1">
                        <a:lnSpc>
                          <a:spcPct val="90000"/>
                        </a:lnSpc>
                        <a:spcBef>
                          <a:spcPct val="40000"/>
                        </a:spcBef>
                        <a:spcAft>
                          <a:spcPct val="0"/>
                        </a:spcAft>
                        <a:buClrTx/>
                        <a:buSzTx/>
                        <a:buFontTx/>
                        <a:buNone/>
                        <a:tabLst/>
                      </a:pPr>
                      <a:r>
                        <a:rPr lang="en-AU" sz="1800" b="0" kern="1200" spc="-50" dirty="0">
                          <a:solidFill>
                            <a:schemeClr val="tx1"/>
                          </a:solidFill>
                          <a:latin typeface="Arial"/>
                          <a:ea typeface="+mn-ea"/>
                          <a:cs typeface="Arial"/>
                        </a:rPr>
                        <a:t>“The exciting new effort to make computers think … machines with minds, in the full and literal sense.” (</a:t>
                      </a:r>
                      <a:r>
                        <a:rPr lang="en-AU" sz="1800" b="0" kern="1200" spc="-50" dirty="0" err="1">
                          <a:solidFill>
                            <a:schemeClr val="tx1"/>
                          </a:solidFill>
                          <a:latin typeface="Arial"/>
                          <a:ea typeface="+mn-ea"/>
                          <a:cs typeface="Arial"/>
                        </a:rPr>
                        <a:t>Haugeland</a:t>
                      </a:r>
                      <a:r>
                        <a:rPr lang="en-AU" sz="1800" b="0" kern="1200" spc="-50" dirty="0">
                          <a:solidFill>
                            <a:schemeClr val="tx1"/>
                          </a:solidFill>
                          <a:latin typeface="Arial"/>
                          <a:ea typeface="+mn-ea"/>
                          <a:cs typeface="Arial"/>
                        </a:rPr>
                        <a:t>, 1985)</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90000"/>
                        </a:lnSpc>
                        <a:spcBef>
                          <a:spcPct val="40000"/>
                        </a:spcBef>
                        <a:spcAft>
                          <a:spcPct val="0"/>
                        </a:spcAft>
                        <a:buClrTx/>
                        <a:buSzTx/>
                        <a:buFontTx/>
                        <a:buNone/>
                        <a:tabLst/>
                      </a:pPr>
                      <a:r>
                        <a:rPr lang="en-US" sz="1800" b="0" kern="1200" spc="-50" dirty="0">
                          <a:solidFill>
                            <a:schemeClr val="tx1"/>
                          </a:solidFill>
                          <a:latin typeface="Arial"/>
                          <a:ea typeface="+mn-ea"/>
                          <a:cs typeface="Arial"/>
                        </a:rPr>
                        <a:t>“AI .. is concerned with intelligent behavior in artifacts (Nilsson, 1998)</a:t>
                      </a:r>
                    </a:p>
                    <a:p>
                      <a:pPr marL="0" marR="0" lvl="0" indent="0" algn="just" defTabSz="914400" rtl="0" eaLnBrk="1" fontAlgn="base" latinLnBrk="0" hangingPunct="1">
                        <a:lnSpc>
                          <a:spcPct val="90000"/>
                        </a:lnSpc>
                        <a:spcBef>
                          <a:spcPct val="40000"/>
                        </a:spcBef>
                        <a:spcAft>
                          <a:spcPct val="0"/>
                        </a:spcAft>
                        <a:buClrTx/>
                        <a:buSzTx/>
                        <a:buFontTx/>
                        <a:buNone/>
                        <a:tabLst/>
                      </a:pPr>
                      <a:r>
                        <a:rPr lang="en-AU" sz="1800" b="0" kern="1200" spc="-50" dirty="0">
                          <a:solidFill>
                            <a:schemeClr val="tx1"/>
                          </a:solidFill>
                          <a:latin typeface="Arial"/>
                          <a:ea typeface="+mn-ea"/>
                          <a:cs typeface="Arial"/>
                        </a:rPr>
                        <a:t>“Computational Intelligence is the study of the design of intelligent agents.” (Poole et al., 1998)</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92D050"/>
                    </a:solidFill>
                  </a:tcPr>
                </a:tc>
                <a:extLst>
                  <a:ext uri="{0D108BD9-81ED-4DB2-BD59-A6C34878D82A}">
                    <a16:rowId xmlns:a16="http://schemas.microsoft.com/office/drawing/2014/main" val="10003"/>
                  </a:ext>
                </a:extLst>
              </a:tr>
            </a:tbl>
          </a:graphicData>
        </a:graphic>
      </p:graphicFrame>
      <p:sp>
        <p:nvSpPr>
          <p:cNvPr id="2" name="Slide Number Placeholder 1">
            <a:extLst>
              <a:ext uri="{FF2B5EF4-FFF2-40B4-BE49-F238E27FC236}">
                <a16:creationId xmlns:a16="http://schemas.microsoft.com/office/drawing/2014/main" id="{866D7CFF-71A2-4131-B157-EC31BA6B0B58}"/>
              </a:ext>
            </a:extLst>
          </p:cNvPr>
          <p:cNvSpPr>
            <a:spLocks noGrp="1"/>
          </p:cNvSpPr>
          <p:nvPr>
            <p:ph type="sldNum" sz="quarter" idx="12"/>
          </p:nvPr>
        </p:nvSpPr>
        <p:spPr/>
        <p:txBody>
          <a:bodyPr/>
          <a:lstStyle/>
          <a:p>
            <a:pPr>
              <a:defRPr/>
            </a:pPr>
            <a:fld id="{ECD2D25D-4928-4E49-B9F1-F2C6CD65ED9C}" type="slidenum">
              <a:rPr lang="en-US" smtClean="0"/>
              <a:pPr>
                <a:defRPr/>
              </a:pPr>
              <a:t>5</a:t>
            </a:fld>
            <a:endParaRPr lang="en-US"/>
          </a:p>
        </p:txBody>
      </p:sp>
      <p:sp>
        <p:nvSpPr>
          <p:cNvPr id="5" name="TextBox 4">
            <a:extLst>
              <a:ext uri="{FF2B5EF4-FFF2-40B4-BE49-F238E27FC236}">
                <a16:creationId xmlns:a16="http://schemas.microsoft.com/office/drawing/2014/main" id="{067380CD-FA23-480C-8FF0-B8D7303CC0D8}"/>
              </a:ext>
            </a:extLst>
          </p:cNvPr>
          <p:cNvSpPr txBox="1"/>
          <p:nvPr/>
        </p:nvSpPr>
        <p:spPr>
          <a:xfrm>
            <a:off x="9448801" y="1"/>
            <a:ext cx="1219199" cy="461665"/>
          </a:xfrm>
          <a:prstGeom prst="rect">
            <a:avLst/>
          </a:prstGeom>
          <a:solidFill>
            <a:srgbClr val="C00000"/>
          </a:solidFill>
        </p:spPr>
        <p:txBody>
          <a:bodyPr wrap="square" rtlCol="0">
            <a:spAutoFit/>
          </a:bodyPr>
          <a:lstStyle/>
          <a:p>
            <a:r>
              <a:rPr lang="en-US" sz="2400" b="1" i="1" dirty="0">
                <a:solidFill>
                  <a:schemeClr val="bg1"/>
                </a:solidFill>
              </a:rPr>
              <a:t>Recap ..</a:t>
            </a:r>
          </a:p>
        </p:txBody>
      </p:sp>
    </p:spTree>
    <p:extLst>
      <p:ext uri="{BB962C8B-B14F-4D97-AF65-F5344CB8AC3E}">
        <p14:creationId xmlns:p14="http://schemas.microsoft.com/office/powerpoint/2010/main" val="318164784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a:xfrm>
            <a:off x="1524001" y="304800"/>
            <a:ext cx="9143999" cy="861774"/>
          </a:xfrm>
        </p:spPr>
        <p:txBody>
          <a:bodyPr>
            <a:normAutofit fontScale="90000"/>
          </a:bodyPr>
          <a:lstStyle/>
          <a:p>
            <a:pPr algn="ctr" eaLnBrk="1" hangingPunct="1"/>
            <a:r>
              <a:rPr lang="en-US" spc="-305" dirty="0"/>
              <a:t>AI as the Study &amp; Design of Intelligent Agents</a:t>
            </a:r>
            <a:br>
              <a:rPr lang="en-US" spc="-305" dirty="0"/>
            </a:br>
            <a:r>
              <a:rPr lang="en-US" sz="2400" dirty="0"/>
              <a:t>(Poole and Mackworth, 1999) </a:t>
            </a:r>
          </a:p>
        </p:txBody>
      </p:sp>
      <p:sp>
        <p:nvSpPr>
          <p:cNvPr id="47107" name="Rectangle 3"/>
          <p:cNvSpPr>
            <a:spLocks noChangeArrowheads="1"/>
          </p:cNvSpPr>
          <p:nvPr/>
        </p:nvSpPr>
        <p:spPr bwMode="auto">
          <a:xfrm>
            <a:off x="1774825" y="1268413"/>
            <a:ext cx="8763000" cy="4267200"/>
          </a:xfrm>
          <a:prstGeom prst="rect">
            <a:avLst/>
          </a:prstGeom>
          <a:noFill/>
          <a:ln w="9525">
            <a:noFill/>
            <a:miter lim="800000"/>
            <a:headEnd/>
            <a:tailEnd/>
          </a:ln>
        </p:spPr>
        <p:txBody>
          <a:bodyPr/>
          <a:lstStyle/>
          <a:p>
            <a:pPr marL="342900" indent="-342900" algn="just">
              <a:lnSpc>
                <a:spcPct val="120000"/>
              </a:lnSpc>
              <a:spcBef>
                <a:spcPct val="20000"/>
              </a:spcBef>
              <a:buFontTx/>
              <a:buChar char="•"/>
            </a:pPr>
            <a:r>
              <a:rPr lang="en-US" sz="2000" dirty="0">
                <a:latin typeface="Arial" panose="020B0604020202020204" pitchFamily="34" charset="0"/>
                <a:cs typeface="Arial" panose="020B0604020202020204" pitchFamily="34" charset="0"/>
              </a:rPr>
              <a:t>An </a:t>
            </a:r>
            <a:r>
              <a:rPr lang="en-US" sz="2000" b="1" i="1" dirty="0">
                <a:latin typeface="Arial" panose="020B0604020202020204" pitchFamily="34" charset="0"/>
                <a:cs typeface="Arial" panose="020B0604020202020204" pitchFamily="34" charset="0"/>
              </a:rPr>
              <a:t>intelligent agent</a:t>
            </a:r>
            <a:r>
              <a:rPr lang="en-US" sz="2000" dirty="0">
                <a:latin typeface="Arial" panose="020B0604020202020204" pitchFamily="34" charset="0"/>
                <a:cs typeface="Arial" panose="020B0604020202020204" pitchFamily="34" charset="0"/>
              </a:rPr>
              <a:t> is such that:</a:t>
            </a:r>
            <a:endParaRPr lang="en-US" sz="2000" b="1" i="1" dirty="0">
              <a:latin typeface="Arial" panose="020B0604020202020204" pitchFamily="34" charset="0"/>
              <a:cs typeface="Arial" panose="020B0604020202020204" pitchFamily="34" charset="0"/>
            </a:endParaRPr>
          </a:p>
          <a:p>
            <a:pPr marL="742950" lvl="1" indent="-285750" algn="just">
              <a:lnSpc>
                <a:spcPct val="120000"/>
              </a:lnSpc>
              <a:spcBef>
                <a:spcPct val="20000"/>
              </a:spcBef>
              <a:buFontTx/>
              <a:buChar char="•"/>
            </a:pPr>
            <a:r>
              <a:rPr lang="en-US" sz="2000" dirty="0">
                <a:latin typeface="Arial" panose="020B0604020202020204" pitchFamily="34" charset="0"/>
                <a:cs typeface="Arial" panose="020B0604020202020204" pitchFamily="34" charset="0"/>
              </a:rPr>
              <a:t>Its </a:t>
            </a:r>
            <a:r>
              <a:rPr lang="en-US" sz="2000" b="1" i="1" dirty="0">
                <a:latin typeface="Arial" panose="020B0604020202020204" pitchFamily="34" charset="0"/>
                <a:cs typeface="Arial" panose="020B0604020202020204" pitchFamily="34" charset="0"/>
              </a:rPr>
              <a:t>actions</a:t>
            </a:r>
            <a:r>
              <a:rPr lang="en-US" sz="2000" dirty="0">
                <a:latin typeface="Arial" panose="020B0604020202020204" pitchFamily="34" charset="0"/>
                <a:cs typeface="Arial" panose="020B0604020202020204" pitchFamily="34" charset="0"/>
              </a:rPr>
              <a:t> are </a:t>
            </a:r>
            <a:r>
              <a:rPr lang="en-US" sz="2000" b="1" i="1" dirty="0">
                <a:latin typeface="Arial" panose="020B0604020202020204" pitchFamily="34" charset="0"/>
                <a:cs typeface="Arial" panose="020B0604020202020204" pitchFamily="34" charset="0"/>
              </a:rPr>
              <a:t>appropriate</a:t>
            </a:r>
            <a:r>
              <a:rPr lang="en-US" sz="2000" dirty="0">
                <a:latin typeface="Arial" panose="020B0604020202020204" pitchFamily="34" charset="0"/>
                <a:cs typeface="Arial" panose="020B0604020202020204" pitchFamily="34" charset="0"/>
              </a:rPr>
              <a:t> for its goals and circumstances.</a:t>
            </a:r>
          </a:p>
          <a:p>
            <a:pPr marL="742950" lvl="1" indent="-285750" algn="just">
              <a:lnSpc>
                <a:spcPct val="120000"/>
              </a:lnSpc>
              <a:spcBef>
                <a:spcPct val="20000"/>
              </a:spcBef>
              <a:buFontTx/>
              <a:buChar char="•"/>
            </a:pPr>
            <a:r>
              <a:rPr lang="en-US" sz="2000" dirty="0">
                <a:latin typeface="Arial" panose="020B0604020202020204" pitchFamily="34" charset="0"/>
                <a:cs typeface="Arial" panose="020B0604020202020204" pitchFamily="34" charset="0"/>
              </a:rPr>
              <a:t>It is </a:t>
            </a:r>
            <a:r>
              <a:rPr lang="en-US" sz="2000" b="1" i="1" dirty="0">
                <a:latin typeface="Arial" panose="020B0604020202020204" pitchFamily="34" charset="0"/>
                <a:cs typeface="Arial" panose="020B0604020202020204" pitchFamily="34" charset="0"/>
              </a:rPr>
              <a:t>flexible</a:t>
            </a:r>
            <a:r>
              <a:rPr lang="en-US" sz="2000" dirty="0">
                <a:latin typeface="Arial" panose="020B0604020202020204" pitchFamily="34" charset="0"/>
                <a:cs typeface="Arial" panose="020B0604020202020204" pitchFamily="34" charset="0"/>
              </a:rPr>
              <a:t> to changing environments and goals.</a:t>
            </a:r>
          </a:p>
          <a:p>
            <a:pPr marL="742950" lvl="1" indent="-285750" algn="just">
              <a:lnSpc>
                <a:spcPct val="120000"/>
              </a:lnSpc>
              <a:spcBef>
                <a:spcPct val="20000"/>
              </a:spcBef>
              <a:buFontTx/>
              <a:buChar char="•"/>
            </a:pPr>
            <a:r>
              <a:rPr lang="en-US" sz="2000" dirty="0">
                <a:latin typeface="Arial" panose="020B0604020202020204" pitchFamily="34" charset="0"/>
                <a:cs typeface="Arial" panose="020B0604020202020204" pitchFamily="34" charset="0"/>
              </a:rPr>
              <a:t>It </a:t>
            </a:r>
            <a:r>
              <a:rPr lang="en-US" sz="2000" b="1" i="1" dirty="0">
                <a:latin typeface="Arial" panose="020B0604020202020204" pitchFamily="34" charset="0"/>
                <a:cs typeface="Arial" panose="020B0604020202020204" pitchFamily="34" charset="0"/>
              </a:rPr>
              <a:t>learns</a:t>
            </a:r>
            <a:r>
              <a:rPr lang="en-US" sz="2000" dirty="0">
                <a:latin typeface="Arial" panose="020B0604020202020204" pitchFamily="34" charset="0"/>
                <a:cs typeface="Arial" panose="020B0604020202020204" pitchFamily="34" charset="0"/>
              </a:rPr>
              <a:t> from experience.</a:t>
            </a:r>
          </a:p>
          <a:p>
            <a:pPr marL="742950" lvl="1" indent="-285750" algn="just">
              <a:lnSpc>
                <a:spcPct val="120000"/>
              </a:lnSpc>
              <a:spcBef>
                <a:spcPct val="20000"/>
              </a:spcBef>
              <a:buFontTx/>
              <a:buChar char="•"/>
            </a:pPr>
            <a:r>
              <a:rPr lang="en-US" sz="2000" dirty="0">
                <a:latin typeface="Arial" panose="020B0604020202020204" pitchFamily="34" charset="0"/>
                <a:cs typeface="Arial" panose="020B0604020202020204" pitchFamily="34" charset="0"/>
              </a:rPr>
              <a:t>It makes </a:t>
            </a:r>
            <a:r>
              <a:rPr lang="en-US" sz="2000" b="1" i="1" dirty="0">
                <a:latin typeface="Arial" panose="020B0604020202020204" pitchFamily="34" charset="0"/>
                <a:cs typeface="Arial" panose="020B0604020202020204" pitchFamily="34" charset="0"/>
              </a:rPr>
              <a:t>appropriate choices</a:t>
            </a:r>
            <a:r>
              <a:rPr lang="en-US" sz="2000" dirty="0">
                <a:latin typeface="Arial" panose="020B0604020202020204" pitchFamily="34" charset="0"/>
                <a:cs typeface="Arial" panose="020B0604020202020204" pitchFamily="34" charset="0"/>
              </a:rPr>
              <a:t> given </a:t>
            </a:r>
            <a:r>
              <a:rPr lang="en-US" sz="2000" b="1" i="1" dirty="0">
                <a:latin typeface="Arial" panose="020B0604020202020204" pitchFamily="34" charset="0"/>
                <a:cs typeface="Arial" panose="020B0604020202020204" pitchFamily="34" charset="0"/>
              </a:rPr>
              <a:t>perceptual limitations</a:t>
            </a:r>
            <a:r>
              <a:rPr lang="en-US" sz="2000" dirty="0">
                <a:latin typeface="Arial" panose="020B0604020202020204" pitchFamily="34" charset="0"/>
                <a:cs typeface="Arial" panose="020B0604020202020204" pitchFamily="34" charset="0"/>
              </a:rPr>
              <a:t> and </a:t>
            </a:r>
            <a:r>
              <a:rPr lang="en-US" sz="2000" b="1" i="1" dirty="0">
                <a:latin typeface="Arial" panose="020B0604020202020204" pitchFamily="34" charset="0"/>
                <a:cs typeface="Arial" panose="020B0604020202020204" pitchFamily="34" charset="0"/>
              </a:rPr>
              <a:t>limited resources </a:t>
            </a:r>
            <a:r>
              <a:rPr lang="en-US" sz="2000" dirty="0">
                <a:latin typeface="Arial" panose="020B0604020202020204" pitchFamily="34" charset="0"/>
                <a:cs typeface="Arial" panose="020B0604020202020204" pitchFamily="34" charset="0"/>
              </a:rPr>
              <a:t>(</a:t>
            </a:r>
            <a:r>
              <a:rPr lang="en-US" sz="2000" b="1" dirty="0">
                <a:latin typeface="Arial" panose="020B0604020202020204" pitchFamily="34" charset="0"/>
                <a:cs typeface="Arial" panose="020B0604020202020204" pitchFamily="34" charset="0"/>
              </a:rPr>
              <a:t>bounded rationality </a:t>
            </a:r>
            <a:r>
              <a:rPr lang="en-US" sz="2000" dirty="0">
                <a:latin typeface="Arial" panose="020B0604020202020204" pitchFamily="34" charset="0"/>
                <a:cs typeface="Arial" panose="020B0604020202020204" pitchFamily="34" charset="0"/>
              </a:rPr>
              <a:t>or </a:t>
            </a:r>
            <a:r>
              <a:rPr lang="en-US" sz="2000" b="1" dirty="0">
                <a:latin typeface="Arial" panose="020B0604020202020204" pitchFamily="34" charset="0"/>
                <a:cs typeface="Arial" panose="020B0604020202020204" pitchFamily="34" charset="0"/>
              </a:rPr>
              <a:t>bounded optimality</a:t>
            </a:r>
            <a:r>
              <a:rPr lang="en-US" sz="2000" dirty="0">
                <a:latin typeface="Arial" panose="020B0604020202020204" pitchFamily="34" charset="0"/>
                <a:cs typeface="Arial" panose="020B0604020202020204" pitchFamily="34" charset="0"/>
              </a:rPr>
              <a:t>).</a:t>
            </a:r>
          </a:p>
          <a:p>
            <a:pPr marL="342900" indent="-342900" algn="just">
              <a:lnSpc>
                <a:spcPct val="120000"/>
              </a:lnSpc>
              <a:spcBef>
                <a:spcPct val="20000"/>
              </a:spcBef>
              <a:buFontTx/>
              <a:buChar char="•"/>
            </a:pPr>
            <a:r>
              <a:rPr lang="en-US" sz="2000" dirty="0">
                <a:latin typeface="Arial" panose="020B0604020202020204" pitchFamily="34" charset="0"/>
                <a:cs typeface="Arial" panose="020B0604020202020204" pitchFamily="34" charset="0"/>
              </a:rPr>
              <a:t>This definition drops the constraint of </a:t>
            </a:r>
            <a:r>
              <a:rPr lang="en-US" sz="2000" i="1" dirty="0">
                <a:latin typeface="Arial" panose="020B0604020202020204" pitchFamily="34" charset="0"/>
                <a:cs typeface="Arial" panose="020B0604020202020204" pitchFamily="34" charset="0"/>
              </a:rPr>
              <a:t>cognitive plausibility;</a:t>
            </a:r>
          </a:p>
          <a:p>
            <a:pPr marL="742950" lvl="1" indent="-285750" algn="just">
              <a:lnSpc>
                <a:spcPct val="120000"/>
              </a:lnSpc>
              <a:spcBef>
                <a:spcPct val="20000"/>
              </a:spcBef>
              <a:buFontTx/>
              <a:buChar char="•"/>
            </a:pPr>
            <a:r>
              <a:rPr lang="en-US" sz="2000" dirty="0">
                <a:latin typeface="Arial" panose="020B0604020202020204" pitchFamily="34" charset="0"/>
                <a:cs typeface="Arial" panose="020B0604020202020204" pitchFamily="34" charset="0"/>
              </a:rPr>
              <a:t>Same as building flying machines by understanding general principles of flying (aerodynamic) vs. by reproducing how birds fly.</a:t>
            </a:r>
            <a:endParaRPr lang="en-US" sz="2000" b="1" i="1" dirty="0">
              <a:latin typeface="Arial" panose="020B0604020202020204" pitchFamily="34" charset="0"/>
              <a:cs typeface="Arial" panose="020B0604020202020204" pitchFamily="34" charset="0"/>
            </a:endParaRPr>
          </a:p>
          <a:p>
            <a:pPr algn="just">
              <a:defRPr/>
            </a:pPr>
            <a:endParaRPr lang="en-US" sz="2400" dirty="0"/>
          </a:p>
          <a:p>
            <a:pPr algn="just">
              <a:defRPr/>
            </a:pPr>
            <a:r>
              <a:rPr lang="en-US" sz="2400" dirty="0">
                <a:solidFill>
                  <a:schemeClr val="tx2"/>
                </a:solidFill>
              </a:rPr>
              <a:t>Thus, a </a:t>
            </a:r>
            <a:r>
              <a:rPr lang="en-US" sz="2400" b="1" dirty="0">
                <a:solidFill>
                  <a:schemeClr val="tx2"/>
                </a:solidFill>
              </a:rPr>
              <a:t>rational agent </a:t>
            </a:r>
            <a:r>
              <a:rPr lang="en-US" sz="2400" dirty="0">
                <a:solidFill>
                  <a:schemeClr val="tx2"/>
                </a:solidFill>
              </a:rPr>
              <a:t>acts to optimally achieve its goals (does the right thing). </a:t>
            </a:r>
            <a:r>
              <a:rPr lang="en-AU" sz="2400" dirty="0">
                <a:solidFill>
                  <a:schemeClr val="tx2"/>
                </a:solidFill>
              </a:rPr>
              <a:t>The right thing: that which is expected to maximize goal achievement, given the available information.</a:t>
            </a:r>
            <a:endParaRPr lang="en-US" sz="2400" dirty="0">
              <a:solidFill>
                <a:schemeClr val="tx2"/>
              </a:solidFill>
            </a:endParaRPr>
          </a:p>
        </p:txBody>
      </p:sp>
      <p:sp>
        <p:nvSpPr>
          <p:cNvPr id="2" name="Slide Number Placeholder 1">
            <a:extLst>
              <a:ext uri="{FF2B5EF4-FFF2-40B4-BE49-F238E27FC236}">
                <a16:creationId xmlns:a16="http://schemas.microsoft.com/office/drawing/2014/main" id="{35EEE072-035D-43D6-B0CE-F5590FA14989}"/>
              </a:ext>
            </a:extLst>
          </p:cNvPr>
          <p:cNvSpPr>
            <a:spLocks noGrp="1"/>
          </p:cNvSpPr>
          <p:nvPr>
            <p:ph type="sldNum" sz="quarter" idx="4294967295"/>
          </p:nvPr>
        </p:nvSpPr>
        <p:spPr/>
        <p:txBody>
          <a:bodyPr/>
          <a:lstStyle/>
          <a:p>
            <a:pPr marL="25400">
              <a:lnSpc>
                <a:spcPts val="1325"/>
              </a:lnSpc>
            </a:pPr>
            <a:fld id="{81D60167-4931-47E6-BA6A-407CBD079E47}" type="slidenum">
              <a:rPr lang="en-US" spc="-5"/>
              <a:pPr marL="25400">
                <a:lnSpc>
                  <a:spcPts val="1325"/>
                </a:lnSpc>
              </a:pPr>
              <a:t>6</a:t>
            </a:fld>
            <a:endParaRPr lang="en-US" spc="-5" dirty="0"/>
          </a:p>
        </p:txBody>
      </p:sp>
      <p:sp>
        <p:nvSpPr>
          <p:cNvPr id="5" name="TextBox 4">
            <a:extLst>
              <a:ext uri="{FF2B5EF4-FFF2-40B4-BE49-F238E27FC236}">
                <a16:creationId xmlns:a16="http://schemas.microsoft.com/office/drawing/2014/main" id="{F08FFEEC-24A5-4F52-B88A-B65679E09C5C}"/>
              </a:ext>
            </a:extLst>
          </p:cNvPr>
          <p:cNvSpPr txBox="1"/>
          <p:nvPr/>
        </p:nvSpPr>
        <p:spPr>
          <a:xfrm>
            <a:off x="9448801" y="1"/>
            <a:ext cx="1219199" cy="461665"/>
          </a:xfrm>
          <a:prstGeom prst="rect">
            <a:avLst/>
          </a:prstGeom>
          <a:solidFill>
            <a:srgbClr val="C00000"/>
          </a:solidFill>
        </p:spPr>
        <p:txBody>
          <a:bodyPr wrap="square" rtlCol="0">
            <a:spAutoFit/>
          </a:bodyPr>
          <a:lstStyle/>
          <a:p>
            <a:r>
              <a:rPr lang="en-US" sz="2400" b="1" i="1" dirty="0">
                <a:solidFill>
                  <a:schemeClr val="bg1"/>
                </a:solidFill>
              </a:rPr>
              <a:t>Recap ..</a:t>
            </a:r>
          </a:p>
        </p:txBody>
      </p:sp>
    </p:spTree>
    <p:extLst>
      <p:ext uri="{BB962C8B-B14F-4D97-AF65-F5344CB8AC3E}">
        <p14:creationId xmlns:p14="http://schemas.microsoft.com/office/powerpoint/2010/main" val="2999174972"/>
      </p:ext>
    </p:extLst>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a:xfrm>
            <a:off x="1524001" y="188914"/>
            <a:ext cx="9143999" cy="492443"/>
          </a:xfrm>
        </p:spPr>
        <p:txBody>
          <a:bodyPr>
            <a:normAutofit fontScale="90000"/>
          </a:bodyPr>
          <a:lstStyle/>
          <a:p>
            <a:pPr algn="ctr" eaLnBrk="1" hangingPunct="1"/>
            <a:r>
              <a:rPr lang="en-US" spc="-305" dirty="0"/>
              <a:t>Intelligent Agents </a:t>
            </a:r>
          </a:p>
        </p:txBody>
      </p:sp>
      <p:sp>
        <p:nvSpPr>
          <p:cNvPr id="329731" name="Rectangle 3"/>
          <p:cNvSpPr>
            <a:spLocks noChangeArrowheads="1"/>
          </p:cNvSpPr>
          <p:nvPr/>
        </p:nvSpPr>
        <p:spPr bwMode="auto">
          <a:xfrm>
            <a:off x="1703388" y="1052513"/>
            <a:ext cx="8763000" cy="5043487"/>
          </a:xfrm>
          <a:prstGeom prst="rect">
            <a:avLst/>
          </a:prstGeom>
          <a:noFill/>
          <a:ln w="9525">
            <a:noFill/>
            <a:miter lim="800000"/>
            <a:headEnd/>
            <a:tailEnd/>
          </a:ln>
        </p:spPr>
        <p:txBody>
          <a:bodyPr/>
          <a:lstStyle/>
          <a:p>
            <a:pPr marL="342900" indent="-342900" algn="just">
              <a:lnSpc>
                <a:spcPct val="120000"/>
              </a:lnSpc>
              <a:spcBef>
                <a:spcPct val="20000"/>
              </a:spcBef>
              <a:buFontTx/>
              <a:buChar char="•"/>
            </a:pPr>
            <a:r>
              <a:rPr lang="en-US" sz="2000" dirty="0">
                <a:latin typeface="Arial" panose="020B0604020202020204" pitchFamily="34" charset="0"/>
                <a:cs typeface="Arial" panose="020B0604020202020204" pitchFamily="34" charset="0"/>
              </a:rPr>
              <a:t>In AI, </a:t>
            </a:r>
            <a:r>
              <a:rPr lang="en-US" sz="2000" b="1" u="sng" dirty="0">
                <a:latin typeface="Arial" panose="020B0604020202020204" pitchFamily="34" charset="0"/>
                <a:cs typeface="Arial" panose="020B0604020202020204" pitchFamily="34" charset="0"/>
              </a:rPr>
              <a:t>artificial agents that have a physical presence</a:t>
            </a:r>
            <a:r>
              <a:rPr lang="en-US" sz="2000" dirty="0">
                <a:latin typeface="Arial" panose="020B0604020202020204" pitchFamily="34" charset="0"/>
                <a:cs typeface="Arial" panose="020B0604020202020204" pitchFamily="34" charset="0"/>
              </a:rPr>
              <a:t> in the world are usually known as </a:t>
            </a:r>
            <a:r>
              <a:rPr lang="en-US" sz="2000" b="1" i="1" dirty="0">
                <a:solidFill>
                  <a:srgbClr val="FF0000"/>
                </a:solidFill>
                <a:latin typeface="Arial" panose="020B0604020202020204" pitchFamily="34" charset="0"/>
                <a:cs typeface="Arial" panose="020B0604020202020204" pitchFamily="34" charset="0"/>
              </a:rPr>
              <a:t>Robots</a:t>
            </a:r>
            <a:r>
              <a:rPr lang="en-US" sz="2000" dirty="0">
                <a:latin typeface="Arial" panose="020B0604020202020204" pitchFamily="34" charset="0"/>
                <a:cs typeface="Arial" panose="020B0604020202020204" pitchFamily="34" charset="0"/>
              </a:rPr>
              <a:t>.</a:t>
            </a:r>
          </a:p>
          <a:p>
            <a:pPr marL="342900" indent="-342900" algn="just">
              <a:lnSpc>
                <a:spcPct val="120000"/>
              </a:lnSpc>
              <a:spcBef>
                <a:spcPct val="20000"/>
              </a:spcBef>
              <a:buFontTx/>
              <a:buChar char="•"/>
            </a:pPr>
            <a:r>
              <a:rPr lang="en-US" sz="2000" dirty="0">
                <a:latin typeface="Arial" panose="020B0604020202020204" pitchFamily="34" charset="0"/>
                <a:cs typeface="Arial" panose="020B0604020202020204" pitchFamily="34" charset="0"/>
              </a:rPr>
              <a:t>Robotics is the field primarily concerned with the implementation of the physical aspects of a robot </a:t>
            </a:r>
            <a:r>
              <a:rPr lang="en-US" sz="2000" i="1" dirty="0">
                <a:latin typeface="Arial" panose="020B0604020202020204" pitchFamily="34" charset="0"/>
                <a:cs typeface="Arial" panose="020B0604020202020204" pitchFamily="34" charset="0"/>
              </a:rPr>
              <a:t>(i.e. perception of the physical environment, actions on the environment)</a:t>
            </a:r>
            <a:r>
              <a:rPr lang="en-US" sz="2000" dirty="0">
                <a:latin typeface="Arial" panose="020B0604020202020204" pitchFamily="34" charset="0"/>
                <a:cs typeface="Arial" panose="020B0604020202020204" pitchFamily="34" charset="0"/>
              </a:rPr>
              <a:t>.</a:t>
            </a:r>
          </a:p>
          <a:p>
            <a:pPr marL="342900" indent="-342900" algn="just">
              <a:lnSpc>
                <a:spcPct val="120000"/>
              </a:lnSpc>
              <a:spcBef>
                <a:spcPct val="20000"/>
              </a:spcBef>
              <a:buFontTx/>
              <a:buChar char="•"/>
            </a:pPr>
            <a:r>
              <a:rPr lang="en-US" sz="2000" dirty="0">
                <a:latin typeface="Arial" panose="020B0604020202020204" pitchFamily="34" charset="0"/>
                <a:cs typeface="Arial" panose="020B0604020202020204" pitchFamily="34" charset="0"/>
              </a:rPr>
              <a:t>Another class of artificial agents include </a:t>
            </a:r>
            <a:r>
              <a:rPr lang="en-US" sz="2000" b="1" i="1" dirty="0">
                <a:solidFill>
                  <a:srgbClr val="FF0000"/>
                </a:solidFill>
                <a:latin typeface="Arial" panose="020B0604020202020204" pitchFamily="34" charset="0"/>
                <a:cs typeface="Arial" panose="020B0604020202020204" pitchFamily="34" charset="0"/>
              </a:rPr>
              <a:t>interface agents</a:t>
            </a:r>
            <a:r>
              <a:rPr lang="en-US" sz="2000" i="1" dirty="0">
                <a:latin typeface="Arial" panose="020B0604020202020204" pitchFamily="34" charset="0"/>
                <a:cs typeface="Arial" panose="020B0604020202020204" pitchFamily="34" charset="0"/>
              </a:rPr>
              <a:t>, </a:t>
            </a:r>
            <a:r>
              <a:rPr lang="en-US" sz="2000" dirty="0">
                <a:latin typeface="Arial" panose="020B0604020202020204" pitchFamily="34" charset="0"/>
                <a:cs typeface="Arial" panose="020B0604020202020204" pitchFamily="34" charset="0"/>
              </a:rPr>
              <a:t>for either stand alone or Web-based applications </a:t>
            </a:r>
            <a:r>
              <a:rPr lang="en-US" sz="2000" i="1" dirty="0">
                <a:latin typeface="Arial" panose="020B0604020202020204" pitchFamily="34" charset="0"/>
                <a:cs typeface="Arial" panose="020B0604020202020204" pitchFamily="34" charset="0"/>
              </a:rPr>
              <a:t>(e.g. intelligent desktop assistants, recommender systems, intelligent tutoring systems)</a:t>
            </a:r>
            <a:r>
              <a:rPr lang="en-US" sz="2000" dirty="0">
                <a:latin typeface="Arial" panose="020B0604020202020204" pitchFamily="34" charset="0"/>
                <a:cs typeface="Arial" panose="020B0604020202020204" pitchFamily="34" charset="0"/>
              </a:rPr>
              <a:t>.</a:t>
            </a:r>
          </a:p>
          <a:p>
            <a:pPr marL="342900" indent="-342900" algn="just">
              <a:lnSpc>
                <a:spcPct val="120000"/>
              </a:lnSpc>
              <a:spcBef>
                <a:spcPct val="20000"/>
              </a:spcBef>
              <a:buFontTx/>
              <a:buChar char="•"/>
            </a:pPr>
            <a:r>
              <a:rPr lang="en-US" sz="2000" b="1" u="sng" dirty="0">
                <a:latin typeface="Arial" panose="020B0604020202020204" pitchFamily="34" charset="0"/>
                <a:cs typeface="Arial" panose="020B0604020202020204" pitchFamily="34" charset="0"/>
              </a:rPr>
              <a:t>Interface agents don’t have to worry about interaction with the physical environment</a:t>
            </a:r>
            <a:r>
              <a:rPr lang="en-US" sz="2000" dirty="0">
                <a:latin typeface="Arial" panose="020B0604020202020204" pitchFamily="34" charset="0"/>
                <a:cs typeface="Arial" panose="020B0604020202020204" pitchFamily="34" charset="0"/>
              </a:rPr>
              <a:t>, but share all other fundamental components of intelligent behavior with robots.</a:t>
            </a:r>
          </a:p>
          <a:p>
            <a:pPr marL="342900" indent="-342900" algn="just">
              <a:lnSpc>
                <a:spcPct val="120000"/>
              </a:lnSpc>
              <a:spcBef>
                <a:spcPct val="20000"/>
              </a:spcBef>
              <a:buFontTx/>
              <a:buChar char="•"/>
            </a:pPr>
            <a:r>
              <a:rPr lang="en-US" sz="2000" dirty="0">
                <a:latin typeface="Arial" panose="020B0604020202020204" pitchFamily="34" charset="0"/>
                <a:cs typeface="Arial" panose="020B0604020202020204" pitchFamily="34" charset="0"/>
              </a:rPr>
              <a:t>We will focus on these agents in this course </a:t>
            </a:r>
            <a:r>
              <a:rPr lang="en-US" sz="2000" b="1" i="1" dirty="0">
                <a:solidFill>
                  <a:srgbClr val="FF0000"/>
                </a:solidFill>
                <a:latin typeface="Arial" panose="020B0604020202020204" pitchFamily="34" charset="0"/>
                <a:cs typeface="Arial" panose="020B0604020202020204" pitchFamily="34" charset="0"/>
              </a:rPr>
              <a:t>(i.e. software agents not hardware agents “autonomous robots”)</a:t>
            </a:r>
            <a:r>
              <a:rPr lang="en-US" sz="2000" dirty="0">
                <a:latin typeface="Arial" panose="020B0604020202020204" pitchFamily="34" charset="0"/>
                <a:cs typeface="Arial" panose="020B0604020202020204" pitchFamily="34" charset="0"/>
              </a:rPr>
              <a:t>.</a:t>
            </a:r>
            <a:endParaRPr lang="en-US" sz="2000" i="1" dirty="0">
              <a:latin typeface="Arial" panose="020B0604020202020204" pitchFamily="34" charset="0"/>
              <a:cs typeface="Arial" panose="020B0604020202020204" pitchFamily="34" charset="0"/>
            </a:endParaRPr>
          </a:p>
        </p:txBody>
      </p:sp>
      <p:sp>
        <p:nvSpPr>
          <p:cNvPr id="2" name="Slide Number Placeholder 1">
            <a:extLst>
              <a:ext uri="{FF2B5EF4-FFF2-40B4-BE49-F238E27FC236}">
                <a16:creationId xmlns:a16="http://schemas.microsoft.com/office/drawing/2014/main" id="{0EFF9501-3E36-42C4-B6E8-6D512CFCC96E}"/>
              </a:ext>
            </a:extLst>
          </p:cNvPr>
          <p:cNvSpPr>
            <a:spLocks noGrp="1"/>
          </p:cNvSpPr>
          <p:nvPr>
            <p:ph type="sldNum" sz="quarter" idx="4294967295"/>
          </p:nvPr>
        </p:nvSpPr>
        <p:spPr/>
        <p:txBody>
          <a:bodyPr/>
          <a:lstStyle/>
          <a:p>
            <a:pPr marL="25400">
              <a:lnSpc>
                <a:spcPts val="1325"/>
              </a:lnSpc>
            </a:pPr>
            <a:fld id="{81D60167-4931-47E6-BA6A-407CBD079E47}" type="slidenum">
              <a:rPr lang="en-US" spc="-5"/>
              <a:pPr marL="25400">
                <a:lnSpc>
                  <a:spcPts val="1325"/>
                </a:lnSpc>
              </a:pPr>
              <a:t>7</a:t>
            </a:fld>
            <a:endParaRPr lang="en-US" spc="-5" dirty="0"/>
          </a:p>
        </p:txBody>
      </p:sp>
      <p:sp>
        <p:nvSpPr>
          <p:cNvPr id="5" name="TextBox 4">
            <a:extLst>
              <a:ext uri="{FF2B5EF4-FFF2-40B4-BE49-F238E27FC236}">
                <a16:creationId xmlns:a16="http://schemas.microsoft.com/office/drawing/2014/main" id="{CA34926C-8B85-4996-BE8C-2D30A6BCEE70}"/>
              </a:ext>
            </a:extLst>
          </p:cNvPr>
          <p:cNvSpPr txBox="1"/>
          <p:nvPr/>
        </p:nvSpPr>
        <p:spPr>
          <a:xfrm>
            <a:off x="9448801" y="1"/>
            <a:ext cx="1219199" cy="461665"/>
          </a:xfrm>
          <a:prstGeom prst="rect">
            <a:avLst/>
          </a:prstGeom>
          <a:solidFill>
            <a:srgbClr val="C00000"/>
          </a:solidFill>
        </p:spPr>
        <p:txBody>
          <a:bodyPr wrap="square" rtlCol="0">
            <a:spAutoFit/>
          </a:bodyPr>
          <a:lstStyle/>
          <a:p>
            <a:r>
              <a:rPr lang="en-US" sz="2400" b="1" i="1" dirty="0">
                <a:solidFill>
                  <a:schemeClr val="bg1"/>
                </a:solidFill>
              </a:rPr>
              <a:t>Recap ..</a:t>
            </a:r>
          </a:p>
        </p:txBody>
      </p:sp>
    </p:spTree>
    <p:extLst>
      <p:ext uri="{BB962C8B-B14F-4D97-AF65-F5344CB8AC3E}">
        <p14:creationId xmlns:p14="http://schemas.microsoft.com/office/powerpoint/2010/main" val="2853760160"/>
      </p:ext>
    </p:extLst>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a:xfrm>
            <a:off x="1524001" y="188914"/>
            <a:ext cx="9143999" cy="492443"/>
          </a:xfrm>
        </p:spPr>
        <p:txBody>
          <a:bodyPr>
            <a:normAutofit fontScale="90000"/>
          </a:bodyPr>
          <a:lstStyle/>
          <a:p>
            <a:pPr algn="ctr" eaLnBrk="1" hangingPunct="1"/>
            <a:r>
              <a:rPr lang="en-US" spc="-305" dirty="0"/>
              <a:t>Pac-Man </a:t>
            </a:r>
            <a:r>
              <a:rPr lang="en-US" i="1" spc="-305" dirty="0"/>
              <a:t>.. as an ..</a:t>
            </a:r>
            <a:r>
              <a:rPr lang="en-US" spc="-305" dirty="0"/>
              <a:t> Intelligent Agent</a:t>
            </a:r>
          </a:p>
        </p:txBody>
      </p:sp>
      <p:pic>
        <p:nvPicPr>
          <p:cNvPr id="4" name="Picture 1">
            <a:extLst>
              <a:ext uri="{FF2B5EF4-FFF2-40B4-BE49-F238E27FC236}">
                <a16:creationId xmlns:a16="http://schemas.microsoft.com/office/drawing/2014/main" id="{4F10FEA0-59D7-4693-B0D0-DA06FF988881}"/>
              </a:ext>
            </a:extLst>
          </p:cNvPr>
          <p:cNvPicPr>
            <a:picLocks noChangeAspect="1" noChangeArrowheads="1"/>
          </p:cNvPicPr>
          <p:nvPr/>
        </p:nvPicPr>
        <p:blipFill>
          <a:blip r:embed="rId3" cstate="print"/>
          <a:srcRect/>
          <a:stretch>
            <a:fillRect/>
          </a:stretch>
        </p:blipFill>
        <p:spPr bwMode="auto">
          <a:xfrm>
            <a:off x="3193255" y="1228713"/>
            <a:ext cx="5805488" cy="2571750"/>
          </a:xfrm>
          <a:prstGeom prst="rect">
            <a:avLst/>
          </a:prstGeom>
          <a:noFill/>
          <a:ln w="12700">
            <a:noFill/>
            <a:miter lim="800000"/>
            <a:headEnd/>
            <a:tailEnd/>
          </a:ln>
        </p:spPr>
      </p:pic>
      <p:sp>
        <p:nvSpPr>
          <p:cNvPr id="5" name="AutoShape 7">
            <a:extLst>
              <a:ext uri="{FF2B5EF4-FFF2-40B4-BE49-F238E27FC236}">
                <a16:creationId xmlns:a16="http://schemas.microsoft.com/office/drawing/2014/main" id="{A7184894-7377-4954-8F60-2658CD97EB2E}"/>
              </a:ext>
            </a:extLst>
          </p:cNvPr>
          <p:cNvSpPr>
            <a:spLocks noChangeAspect="1"/>
          </p:cNvSpPr>
          <p:nvPr/>
        </p:nvSpPr>
        <p:spPr bwMode="auto">
          <a:xfrm>
            <a:off x="2895601" y="4167026"/>
            <a:ext cx="2878933" cy="1471774"/>
          </a:xfrm>
          <a:prstGeom prst="roundRect">
            <a:avLst>
              <a:gd name="adj" fmla="val 10912"/>
            </a:avLst>
          </a:prstGeom>
          <a:solidFill>
            <a:srgbClr val="9FB0D1"/>
          </a:solidFill>
          <a:ln w="12700">
            <a:solidFill>
              <a:schemeClr val="tx1"/>
            </a:solidFill>
            <a:round/>
            <a:headEnd/>
            <a:tailEnd/>
          </a:ln>
        </p:spPr>
        <p:txBody>
          <a:bodyPr lIns="0" tIns="0" rIns="0" bIns="0"/>
          <a:lstStyle/>
          <a:p>
            <a:endParaRPr lang="en-US">
              <a:latin typeface="Calibri" pitchFamily="34" charset="0"/>
            </a:endParaRPr>
          </a:p>
        </p:txBody>
      </p:sp>
      <p:sp>
        <p:nvSpPr>
          <p:cNvPr id="6" name="Line 8">
            <a:extLst>
              <a:ext uri="{FF2B5EF4-FFF2-40B4-BE49-F238E27FC236}">
                <a16:creationId xmlns:a16="http://schemas.microsoft.com/office/drawing/2014/main" id="{51CAF013-A818-45A0-8D24-8053AFF8EBDB}"/>
              </a:ext>
            </a:extLst>
          </p:cNvPr>
          <p:cNvSpPr>
            <a:spLocks noChangeAspect="1" noChangeShapeType="1"/>
          </p:cNvSpPr>
          <p:nvPr/>
        </p:nvSpPr>
        <p:spPr bwMode="auto">
          <a:xfrm rot="10800000" flipH="1">
            <a:off x="4468415" y="4573584"/>
            <a:ext cx="0" cy="717396"/>
          </a:xfrm>
          <a:prstGeom prst="line">
            <a:avLst/>
          </a:prstGeom>
          <a:noFill/>
          <a:ln w="25400">
            <a:solidFill>
              <a:schemeClr val="tx1"/>
            </a:solidFill>
            <a:round/>
            <a:headEnd type="stealth" w="med" len="med"/>
            <a:tailEnd/>
          </a:ln>
        </p:spPr>
        <p:txBody>
          <a:bodyPr lIns="68579" tIns="34289" rIns="68579" bIns="34289"/>
          <a:lstStyle/>
          <a:p>
            <a:endParaRPr lang="en-US">
              <a:latin typeface="Calibri" pitchFamily="34" charset="0"/>
            </a:endParaRPr>
          </a:p>
        </p:txBody>
      </p:sp>
      <p:sp>
        <p:nvSpPr>
          <p:cNvPr id="7" name="Rectangle 9">
            <a:extLst>
              <a:ext uri="{FF2B5EF4-FFF2-40B4-BE49-F238E27FC236}">
                <a16:creationId xmlns:a16="http://schemas.microsoft.com/office/drawing/2014/main" id="{A1592FD4-2AD1-46D0-AAEB-302F09C85D9F}"/>
              </a:ext>
            </a:extLst>
          </p:cNvPr>
          <p:cNvSpPr>
            <a:spLocks noChangeAspect="1"/>
          </p:cNvSpPr>
          <p:nvPr/>
        </p:nvSpPr>
        <p:spPr bwMode="auto">
          <a:xfrm>
            <a:off x="2997788" y="4193222"/>
            <a:ext cx="888413" cy="396040"/>
          </a:xfrm>
          <a:prstGeom prst="rect">
            <a:avLst/>
          </a:prstGeom>
          <a:noFill/>
          <a:ln w="12700">
            <a:noFill/>
            <a:miter lim="800000"/>
            <a:headEnd/>
            <a:tailEnd/>
          </a:ln>
        </p:spPr>
        <p:txBody>
          <a:bodyPr lIns="0" tIns="0" rIns="30479" bIns="0"/>
          <a:lstStyle/>
          <a:p>
            <a:pPr marL="29765"/>
            <a:r>
              <a:rPr lang="en-US" sz="2400" b="1" dirty="0">
                <a:solidFill>
                  <a:srgbClr val="002060"/>
                </a:solidFill>
                <a:latin typeface="Calibri" pitchFamily="34" charset="0"/>
                <a:cs typeface="Arial" charset="0"/>
              </a:rPr>
              <a:t>Agent</a:t>
            </a:r>
          </a:p>
        </p:txBody>
      </p:sp>
      <p:grpSp>
        <p:nvGrpSpPr>
          <p:cNvPr id="8" name="Group 10">
            <a:extLst>
              <a:ext uri="{FF2B5EF4-FFF2-40B4-BE49-F238E27FC236}">
                <a16:creationId xmlns:a16="http://schemas.microsoft.com/office/drawing/2014/main" id="{92015E8D-CD47-4A16-AF31-780D5BD554A4}"/>
              </a:ext>
            </a:extLst>
          </p:cNvPr>
          <p:cNvGrpSpPr>
            <a:grpSpLocks noChangeAspect="1"/>
          </p:cNvGrpSpPr>
          <p:nvPr/>
        </p:nvGrpSpPr>
        <p:grpSpPr bwMode="auto">
          <a:xfrm>
            <a:off x="4191001" y="4715500"/>
            <a:ext cx="535189" cy="363927"/>
            <a:chOff x="0" y="0"/>
            <a:chExt cx="400" cy="272"/>
          </a:xfrm>
        </p:grpSpPr>
        <p:sp>
          <p:nvSpPr>
            <p:cNvPr id="9" name="AutoShape 11">
              <a:extLst>
                <a:ext uri="{FF2B5EF4-FFF2-40B4-BE49-F238E27FC236}">
                  <a16:creationId xmlns:a16="http://schemas.microsoft.com/office/drawing/2014/main" id="{CC216F73-2B18-4CD9-8198-8BD1480DC7DB}"/>
                </a:ext>
              </a:extLst>
            </p:cNvPr>
            <p:cNvSpPr>
              <a:spLocks/>
            </p:cNvSpPr>
            <p:nvPr/>
          </p:nvSpPr>
          <p:spPr bwMode="auto">
            <a:xfrm>
              <a:off x="0" y="0"/>
              <a:ext cx="400" cy="272"/>
            </a:xfrm>
            <a:prstGeom prst="roundRect">
              <a:avLst>
                <a:gd name="adj" fmla="val 28120"/>
              </a:avLst>
            </a:prstGeom>
            <a:solidFill>
              <a:srgbClr val="FFFFFF"/>
            </a:solidFill>
            <a:ln w="12700">
              <a:solidFill>
                <a:schemeClr val="tx1"/>
              </a:solidFill>
              <a:round/>
              <a:headEnd/>
              <a:tailEnd/>
            </a:ln>
          </p:spPr>
          <p:txBody>
            <a:bodyPr lIns="0" tIns="0" rIns="0" bIns="0"/>
            <a:lstStyle/>
            <a:p>
              <a:endParaRPr lang="en-US">
                <a:latin typeface="Calibri" pitchFamily="34" charset="0"/>
              </a:endParaRPr>
            </a:p>
          </p:txBody>
        </p:sp>
        <p:sp>
          <p:nvSpPr>
            <p:cNvPr id="10" name="Rectangle 12">
              <a:extLst>
                <a:ext uri="{FF2B5EF4-FFF2-40B4-BE49-F238E27FC236}">
                  <a16:creationId xmlns:a16="http://schemas.microsoft.com/office/drawing/2014/main" id="{1B3EC5D7-15A4-4969-BB29-F9508CAD2200}"/>
                </a:ext>
              </a:extLst>
            </p:cNvPr>
            <p:cNvSpPr>
              <a:spLocks/>
            </p:cNvSpPr>
            <p:nvPr/>
          </p:nvSpPr>
          <p:spPr bwMode="auto">
            <a:xfrm>
              <a:off x="135" y="32"/>
              <a:ext cx="139" cy="236"/>
            </a:xfrm>
            <a:prstGeom prst="rect">
              <a:avLst/>
            </a:prstGeom>
            <a:noFill/>
            <a:ln w="12700">
              <a:noFill/>
              <a:miter lim="800000"/>
              <a:headEnd/>
              <a:tailEnd/>
            </a:ln>
          </p:spPr>
          <p:txBody>
            <a:bodyPr lIns="0" tIns="0" rIns="40639" bIns="0"/>
            <a:lstStyle/>
            <a:p>
              <a:pPr marL="29765" algn="ctr"/>
              <a:r>
                <a:rPr lang="en-US" sz="2000" b="1" dirty="0">
                  <a:solidFill>
                    <a:srgbClr val="FF0000"/>
                  </a:solidFill>
                  <a:latin typeface="Calibri" pitchFamily="34" charset="0"/>
                  <a:cs typeface="Arial" charset="0"/>
                </a:rPr>
                <a:t>?</a:t>
              </a:r>
            </a:p>
          </p:txBody>
        </p:sp>
      </p:grpSp>
      <p:grpSp>
        <p:nvGrpSpPr>
          <p:cNvPr id="11" name="Group 13">
            <a:extLst>
              <a:ext uri="{FF2B5EF4-FFF2-40B4-BE49-F238E27FC236}">
                <a16:creationId xmlns:a16="http://schemas.microsoft.com/office/drawing/2014/main" id="{090CF1F0-0AB3-4C68-AED3-2BEC021D976C}"/>
              </a:ext>
            </a:extLst>
          </p:cNvPr>
          <p:cNvGrpSpPr>
            <a:grpSpLocks noChangeAspect="1"/>
          </p:cNvGrpSpPr>
          <p:nvPr/>
        </p:nvGrpSpPr>
        <p:grpSpPr bwMode="auto">
          <a:xfrm>
            <a:off x="3837294" y="4301492"/>
            <a:ext cx="1241640" cy="1255021"/>
            <a:chOff x="-41" y="-55"/>
            <a:chExt cx="928" cy="938"/>
          </a:xfrm>
        </p:grpSpPr>
        <p:sp>
          <p:nvSpPr>
            <p:cNvPr id="12" name="Rectangle 14">
              <a:extLst>
                <a:ext uri="{FF2B5EF4-FFF2-40B4-BE49-F238E27FC236}">
                  <a16:creationId xmlns:a16="http://schemas.microsoft.com/office/drawing/2014/main" id="{D1C46F9A-C1CD-4934-BCC4-6D9C6D9ED9F0}"/>
                </a:ext>
              </a:extLst>
            </p:cNvPr>
            <p:cNvSpPr>
              <a:spLocks/>
            </p:cNvSpPr>
            <p:nvPr/>
          </p:nvSpPr>
          <p:spPr bwMode="auto">
            <a:xfrm>
              <a:off x="11" y="-55"/>
              <a:ext cx="824" cy="304"/>
            </a:xfrm>
            <a:prstGeom prst="rect">
              <a:avLst/>
            </a:prstGeom>
            <a:noFill/>
            <a:ln w="12700">
              <a:noFill/>
              <a:miter lim="800000"/>
              <a:headEnd/>
              <a:tailEnd/>
            </a:ln>
          </p:spPr>
          <p:txBody>
            <a:bodyPr lIns="0" tIns="0" rIns="40639" bIns="0"/>
            <a:lstStyle/>
            <a:p>
              <a:pPr marL="29765" algn="ctr"/>
              <a:r>
                <a:rPr lang="en-US" sz="2000" b="1" dirty="0">
                  <a:latin typeface="Calibri" pitchFamily="34" charset="0"/>
                  <a:cs typeface="Arial" charset="0"/>
                </a:rPr>
                <a:t>Sensors</a:t>
              </a:r>
            </a:p>
          </p:txBody>
        </p:sp>
        <p:sp>
          <p:nvSpPr>
            <p:cNvPr id="13" name="Rectangle 15">
              <a:extLst>
                <a:ext uri="{FF2B5EF4-FFF2-40B4-BE49-F238E27FC236}">
                  <a16:creationId xmlns:a16="http://schemas.microsoft.com/office/drawing/2014/main" id="{D77E2B2F-880B-465B-A4D5-6C390A328534}"/>
                </a:ext>
              </a:extLst>
            </p:cNvPr>
            <p:cNvSpPr>
              <a:spLocks/>
            </p:cNvSpPr>
            <p:nvPr/>
          </p:nvSpPr>
          <p:spPr bwMode="auto">
            <a:xfrm>
              <a:off x="-41" y="635"/>
              <a:ext cx="928" cy="248"/>
            </a:xfrm>
            <a:prstGeom prst="rect">
              <a:avLst/>
            </a:prstGeom>
            <a:noFill/>
            <a:ln w="12700">
              <a:noFill/>
              <a:miter lim="800000"/>
              <a:headEnd/>
              <a:tailEnd/>
            </a:ln>
          </p:spPr>
          <p:txBody>
            <a:bodyPr lIns="0" tIns="0" rIns="40639" bIns="0"/>
            <a:lstStyle/>
            <a:p>
              <a:pPr marL="29765" algn="ctr"/>
              <a:r>
                <a:rPr lang="en-US" sz="2000" b="1" dirty="0">
                  <a:latin typeface="Calibri" pitchFamily="34" charset="0"/>
                  <a:cs typeface="Arial" charset="0"/>
                </a:rPr>
                <a:t>Actuators</a:t>
              </a:r>
            </a:p>
          </p:txBody>
        </p:sp>
      </p:grpSp>
      <p:sp>
        <p:nvSpPr>
          <p:cNvPr id="14" name="AutoShape 16">
            <a:extLst>
              <a:ext uri="{FF2B5EF4-FFF2-40B4-BE49-F238E27FC236}">
                <a16:creationId xmlns:a16="http://schemas.microsoft.com/office/drawing/2014/main" id="{D43EE66A-52A2-4933-9030-EE351824EDD6}"/>
              </a:ext>
            </a:extLst>
          </p:cNvPr>
          <p:cNvSpPr>
            <a:spLocks noChangeAspect="1"/>
          </p:cNvSpPr>
          <p:nvPr/>
        </p:nvSpPr>
        <p:spPr bwMode="auto">
          <a:xfrm>
            <a:off x="7117185" y="4161078"/>
            <a:ext cx="2077028" cy="1466420"/>
          </a:xfrm>
          <a:prstGeom prst="roundRect">
            <a:avLst>
              <a:gd name="adj" fmla="val 10944"/>
            </a:avLst>
          </a:prstGeom>
          <a:solidFill>
            <a:srgbClr val="9FB0D1"/>
          </a:solidFill>
          <a:ln w="12700">
            <a:solidFill>
              <a:schemeClr val="tx1"/>
            </a:solidFill>
            <a:round/>
            <a:headEnd/>
            <a:tailEnd/>
          </a:ln>
        </p:spPr>
        <p:txBody>
          <a:bodyPr lIns="0" tIns="0" rIns="0" bIns="0"/>
          <a:lstStyle/>
          <a:p>
            <a:endParaRPr lang="en-US">
              <a:latin typeface="Calibri" pitchFamily="34" charset="0"/>
            </a:endParaRPr>
          </a:p>
        </p:txBody>
      </p:sp>
      <p:sp>
        <p:nvSpPr>
          <p:cNvPr id="15" name="Rectangle 17">
            <a:extLst>
              <a:ext uri="{FF2B5EF4-FFF2-40B4-BE49-F238E27FC236}">
                <a16:creationId xmlns:a16="http://schemas.microsoft.com/office/drawing/2014/main" id="{83B3AED5-107B-4968-BB57-5ECF595E2B0E}"/>
              </a:ext>
            </a:extLst>
          </p:cNvPr>
          <p:cNvSpPr>
            <a:spLocks noChangeAspect="1"/>
          </p:cNvSpPr>
          <p:nvPr/>
        </p:nvSpPr>
        <p:spPr bwMode="auto">
          <a:xfrm>
            <a:off x="7245877" y="4719173"/>
            <a:ext cx="1819645" cy="396040"/>
          </a:xfrm>
          <a:prstGeom prst="rect">
            <a:avLst/>
          </a:prstGeom>
          <a:noFill/>
          <a:ln w="12700">
            <a:noFill/>
            <a:miter lim="800000"/>
            <a:headEnd/>
            <a:tailEnd/>
          </a:ln>
        </p:spPr>
        <p:txBody>
          <a:bodyPr lIns="0" tIns="0" rIns="30479" bIns="0"/>
          <a:lstStyle/>
          <a:p>
            <a:pPr marL="29765" algn="ctr"/>
            <a:r>
              <a:rPr lang="en-US" sz="2400" b="1" dirty="0">
                <a:solidFill>
                  <a:srgbClr val="002060"/>
                </a:solidFill>
                <a:latin typeface="Calibri" pitchFamily="34" charset="0"/>
                <a:cs typeface="Arial" charset="0"/>
              </a:rPr>
              <a:t>Environment</a:t>
            </a:r>
          </a:p>
        </p:txBody>
      </p:sp>
      <p:sp>
        <p:nvSpPr>
          <p:cNvPr id="16" name="Line 18">
            <a:extLst>
              <a:ext uri="{FF2B5EF4-FFF2-40B4-BE49-F238E27FC236}">
                <a16:creationId xmlns:a16="http://schemas.microsoft.com/office/drawing/2014/main" id="{AC469A68-F1C9-480D-A271-B01A874F1D9F}"/>
              </a:ext>
            </a:extLst>
          </p:cNvPr>
          <p:cNvSpPr>
            <a:spLocks noChangeAspect="1" noChangeShapeType="1"/>
          </p:cNvSpPr>
          <p:nvPr/>
        </p:nvSpPr>
        <p:spPr bwMode="auto">
          <a:xfrm rot="10800000" flipH="1">
            <a:off x="5377686" y="4540888"/>
            <a:ext cx="2089914" cy="0"/>
          </a:xfrm>
          <a:prstGeom prst="line">
            <a:avLst/>
          </a:prstGeom>
          <a:noFill/>
          <a:ln w="38100">
            <a:solidFill>
              <a:schemeClr val="tx1"/>
            </a:solidFill>
            <a:round/>
            <a:headEnd type="stealth" w="med" len="med"/>
            <a:tailEnd/>
          </a:ln>
        </p:spPr>
        <p:txBody>
          <a:bodyPr lIns="68579" tIns="34289" rIns="68579" bIns="34289"/>
          <a:lstStyle/>
          <a:p>
            <a:endParaRPr lang="en-US">
              <a:latin typeface="Calibri" pitchFamily="34" charset="0"/>
            </a:endParaRPr>
          </a:p>
        </p:txBody>
      </p:sp>
      <p:sp>
        <p:nvSpPr>
          <p:cNvPr id="17" name="Line 19">
            <a:extLst>
              <a:ext uri="{FF2B5EF4-FFF2-40B4-BE49-F238E27FC236}">
                <a16:creationId xmlns:a16="http://schemas.microsoft.com/office/drawing/2014/main" id="{7E6005D1-5ACA-43BA-A600-300734851D35}"/>
              </a:ext>
            </a:extLst>
          </p:cNvPr>
          <p:cNvSpPr>
            <a:spLocks noChangeAspect="1" noChangeShapeType="1"/>
          </p:cNvSpPr>
          <p:nvPr/>
        </p:nvSpPr>
        <p:spPr bwMode="auto">
          <a:xfrm flipH="1">
            <a:off x="5412536" y="5290982"/>
            <a:ext cx="1978864" cy="0"/>
          </a:xfrm>
          <a:prstGeom prst="line">
            <a:avLst/>
          </a:prstGeom>
          <a:noFill/>
          <a:ln w="38100">
            <a:solidFill>
              <a:schemeClr val="tx1"/>
            </a:solidFill>
            <a:round/>
            <a:headEnd type="stealth" w="med" len="med"/>
            <a:tailEnd/>
          </a:ln>
        </p:spPr>
        <p:txBody>
          <a:bodyPr lIns="68579" tIns="34289" rIns="68579" bIns="34289"/>
          <a:lstStyle/>
          <a:p>
            <a:endParaRPr lang="en-US">
              <a:latin typeface="Calibri" pitchFamily="34" charset="0"/>
            </a:endParaRPr>
          </a:p>
        </p:txBody>
      </p:sp>
      <p:sp>
        <p:nvSpPr>
          <p:cNvPr id="18" name="Rectangle 20">
            <a:extLst>
              <a:ext uri="{FF2B5EF4-FFF2-40B4-BE49-F238E27FC236}">
                <a16:creationId xmlns:a16="http://schemas.microsoft.com/office/drawing/2014/main" id="{F971DD02-A3CD-4661-933A-F7CC7D3C0BC9}"/>
              </a:ext>
            </a:extLst>
          </p:cNvPr>
          <p:cNvSpPr>
            <a:spLocks noChangeAspect="1"/>
          </p:cNvSpPr>
          <p:nvPr/>
        </p:nvSpPr>
        <p:spPr bwMode="auto">
          <a:xfrm>
            <a:off x="5920974" y="4551605"/>
            <a:ext cx="1059675" cy="299707"/>
          </a:xfrm>
          <a:prstGeom prst="rect">
            <a:avLst/>
          </a:prstGeom>
          <a:noFill/>
          <a:ln w="12700">
            <a:noFill/>
            <a:miter lim="800000"/>
            <a:headEnd/>
            <a:tailEnd/>
          </a:ln>
        </p:spPr>
        <p:txBody>
          <a:bodyPr lIns="0" tIns="0" rIns="30479" bIns="0"/>
          <a:lstStyle/>
          <a:p>
            <a:pPr marL="29765" algn="ctr"/>
            <a:r>
              <a:rPr lang="en-US" sz="2000" b="1" dirty="0">
                <a:latin typeface="Calibri" pitchFamily="34" charset="0"/>
                <a:cs typeface="Arial" charset="0"/>
              </a:rPr>
              <a:t>Percepts</a:t>
            </a:r>
          </a:p>
        </p:txBody>
      </p:sp>
      <p:sp>
        <p:nvSpPr>
          <p:cNvPr id="19" name="Rectangle 21">
            <a:extLst>
              <a:ext uri="{FF2B5EF4-FFF2-40B4-BE49-F238E27FC236}">
                <a16:creationId xmlns:a16="http://schemas.microsoft.com/office/drawing/2014/main" id="{D4247D57-367D-479C-A8AF-FD8042D8837A}"/>
              </a:ext>
            </a:extLst>
          </p:cNvPr>
          <p:cNvSpPr>
            <a:spLocks noChangeAspect="1"/>
          </p:cNvSpPr>
          <p:nvPr/>
        </p:nvSpPr>
        <p:spPr bwMode="auto">
          <a:xfrm>
            <a:off x="5987651" y="5290981"/>
            <a:ext cx="909823" cy="342521"/>
          </a:xfrm>
          <a:prstGeom prst="rect">
            <a:avLst/>
          </a:prstGeom>
          <a:noFill/>
          <a:ln w="12700">
            <a:noFill/>
            <a:miter lim="800000"/>
            <a:headEnd/>
            <a:tailEnd/>
          </a:ln>
        </p:spPr>
        <p:txBody>
          <a:bodyPr lIns="0" tIns="0" rIns="30479" bIns="0"/>
          <a:lstStyle/>
          <a:p>
            <a:pPr marL="29765" algn="ctr"/>
            <a:r>
              <a:rPr lang="en-US" sz="2000" b="1" dirty="0">
                <a:latin typeface="Calibri" pitchFamily="34" charset="0"/>
                <a:cs typeface="Arial" charset="0"/>
              </a:rPr>
              <a:t>Actions</a:t>
            </a:r>
          </a:p>
        </p:txBody>
      </p:sp>
      <p:sp>
        <p:nvSpPr>
          <p:cNvPr id="2" name="Slide Number Placeholder 1">
            <a:extLst>
              <a:ext uri="{FF2B5EF4-FFF2-40B4-BE49-F238E27FC236}">
                <a16:creationId xmlns:a16="http://schemas.microsoft.com/office/drawing/2014/main" id="{6A70CEFB-3CBF-440D-9C1C-1B7BF057AB46}"/>
              </a:ext>
            </a:extLst>
          </p:cNvPr>
          <p:cNvSpPr>
            <a:spLocks noGrp="1"/>
          </p:cNvSpPr>
          <p:nvPr>
            <p:ph type="sldNum" sz="quarter" idx="4294967295"/>
          </p:nvPr>
        </p:nvSpPr>
        <p:spPr/>
        <p:txBody>
          <a:bodyPr/>
          <a:lstStyle/>
          <a:p>
            <a:pPr marL="25400">
              <a:lnSpc>
                <a:spcPts val="1325"/>
              </a:lnSpc>
            </a:pPr>
            <a:fld id="{81D60167-4931-47E6-BA6A-407CBD079E47}" type="slidenum">
              <a:rPr lang="en-US" spc="-5"/>
              <a:pPr marL="25400">
                <a:lnSpc>
                  <a:spcPts val="1325"/>
                </a:lnSpc>
              </a:pPr>
              <a:t>8</a:t>
            </a:fld>
            <a:endParaRPr lang="en-US" spc="-5" dirty="0"/>
          </a:p>
        </p:txBody>
      </p:sp>
      <p:sp>
        <p:nvSpPr>
          <p:cNvPr id="3" name="TextBox 2">
            <a:extLst>
              <a:ext uri="{FF2B5EF4-FFF2-40B4-BE49-F238E27FC236}">
                <a16:creationId xmlns:a16="http://schemas.microsoft.com/office/drawing/2014/main" id="{D8B95F2F-DE75-49E3-A67C-D55407340FDC}"/>
              </a:ext>
            </a:extLst>
          </p:cNvPr>
          <p:cNvSpPr txBox="1"/>
          <p:nvPr/>
        </p:nvSpPr>
        <p:spPr>
          <a:xfrm>
            <a:off x="9448801" y="1"/>
            <a:ext cx="1219199" cy="461665"/>
          </a:xfrm>
          <a:prstGeom prst="rect">
            <a:avLst/>
          </a:prstGeom>
          <a:solidFill>
            <a:srgbClr val="C00000"/>
          </a:solidFill>
        </p:spPr>
        <p:txBody>
          <a:bodyPr wrap="square" rtlCol="0">
            <a:spAutoFit/>
          </a:bodyPr>
          <a:lstStyle/>
          <a:p>
            <a:r>
              <a:rPr lang="en-US" sz="2400" b="1" i="1" dirty="0">
                <a:solidFill>
                  <a:schemeClr val="bg1"/>
                </a:solidFill>
              </a:rPr>
              <a:t>Recap ..</a:t>
            </a:r>
          </a:p>
        </p:txBody>
      </p:sp>
    </p:spTree>
    <p:extLst>
      <p:ext uri="{BB962C8B-B14F-4D97-AF65-F5344CB8AC3E}">
        <p14:creationId xmlns:p14="http://schemas.microsoft.com/office/powerpoint/2010/main" val="3389307557"/>
      </p:ext>
    </p:extLst>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r>
              <a:rPr lang="en-US" spc="-305" dirty="0"/>
              <a:t>Intelligent Agents </a:t>
            </a:r>
          </a:p>
        </p:txBody>
      </p:sp>
      <p:sp>
        <p:nvSpPr>
          <p:cNvPr id="5123" name="Rectangle 3"/>
          <p:cNvSpPr>
            <a:spLocks noGrp="1" noChangeArrowheads="1"/>
          </p:cNvSpPr>
          <p:nvPr>
            <p:ph idx="1"/>
          </p:nvPr>
        </p:nvSpPr>
        <p:spPr>
          <a:xfrm>
            <a:off x="2378868" y="1406218"/>
            <a:ext cx="7679532" cy="1015663"/>
          </a:xfrm>
        </p:spPr>
        <p:txBody>
          <a:bodyPr/>
          <a:lstStyle/>
          <a:p>
            <a:pPr algn="just"/>
            <a:r>
              <a:rPr lang="en-US" sz="2200" dirty="0"/>
              <a:t>An </a:t>
            </a:r>
            <a:r>
              <a:rPr lang="en-US" sz="2200" dirty="0">
                <a:solidFill>
                  <a:srgbClr val="FF0000"/>
                </a:solidFill>
              </a:rPr>
              <a:t>agent</a:t>
            </a:r>
            <a:r>
              <a:rPr lang="en-US" sz="2200" dirty="0"/>
              <a:t> is anything that can be viewed as </a:t>
            </a:r>
            <a:r>
              <a:rPr lang="en-US" sz="2200" dirty="0">
                <a:solidFill>
                  <a:srgbClr val="FF0000"/>
                </a:solidFill>
              </a:rPr>
              <a:t>perceiving</a:t>
            </a:r>
            <a:r>
              <a:rPr lang="en-US" sz="2200" dirty="0"/>
              <a:t> its </a:t>
            </a:r>
            <a:r>
              <a:rPr lang="en-US" sz="2200" dirty="0">
                <a:solidFill>
                  <a:srgbClr val="FF0000"/>
                </a:solidFill>
              </a:rPr>
              <a:t>environment</a:t>
            </a:r>
            <a:r>
              <a:rPr lang="en-US" sz="2200" dirty="0"/>
              <a:t> through </a:t>
            </a:r>
            <a:r>
              <a:rPr lang="en-US" sz="2200" dirty="0">
                <a:solidFill>
                  <a:srgbClr val="FF0000"/>
                </a:solidFill>
              </a:rPr>
              <a:t>sensors</a:t>
            </a:r>
            <a:r>
              <a:rPr lang="en-US" sz="2200" dirty="0"/>
              <a:t> and </a:t>
            </a:r>
            <a:r>
              <a:rPr lang="en-US" sz="2200" dirty="0">
                <a:solidFill>
                  <a:srgbClr val="FF0000"/>
                </a:solidFill>
              </a:rPr>
              <a:t>acting</a:t>
            </a:r>
            <a:r>
              <a:rPr lang="en-US" sz="2200" dirty="0"/>
              <a:t> upon that environment through </a:t>
            </a:r>
            <a:r>
              <a:rPr lang="en-US" sz="2200" dirty="0">
                <a:solidFill>
                  <a:srgbClr val="FF0000"/>
                </a:solidFill>
              </a:rPr>
              <a:t>actuators</a:t>
            </a:r>
            <a:r>
              <a:rPr lang="en-US" sz="2200" dirty="0"/>
              <a:t>.</a:t>
            </a:r>
          </a:p>
        </p:txBody>
      </p:sp>
      <p:pic>
        <p:nvPicPr>
          <p:cNvPr id="5124" name="Picture 4"/>
          <p:cNvPicPr>
            <a:picLocks noChangeAspect="1" noChangeArrowheads="1"/>
          </p:cNvPicPr>
          <p:nvPr/>
        </p:nvPicPr>
        <p:blipFill>
          <a:blip r:embed="rId3" cstate="print"/>
          <a:srcRect/>
          <a:stretch>
            <a:fillRect/>
          </a:stretch>
        </p:blipFill>
        <p:spPr bwMode="auto">
          <a:xfrm>
            <a:off x="2098964" y="2743200"/>
            <a:ext cx="7959436" cy="3429000"/>
          </a:xfrm>
          <a:prstGeom prst="rect">
            <a:avLst/>
          </a:prstGeom>
          <a:noFill/>
          <a:ln w="9525">
            <a:noFill/>
            <a:miter lim="800000"/>
            <a:headEnd/>
            <a:tailEnd/>
          </a:ln>
        </p:spPr>
      </p:pic>
      <p:sp>
        <p:nvSpPr>
          <p:cNvPr id="5" name="Slide Number Placeholder 1">
            <a:extLst>
              <a:ext uri="{FF2B5EF4-FFF2-40B4-BE49-F238E27FC236}">
                <a16:creationId xmlns:a16="http://schemas.microsoft.com/office/drawing/2014/main" id="{C79C0C27-FA52-40A2-8234-C550E2DA4403}"/>
              </a:ext>
            </a:extLst>
          </p:cNvPr>
          <p:cNvSpPr>
            <a:spLocks noGrp="1"/>
          </p:cNvSpPr>
          <p:nvPr>
            <p:ph type="sldNum" sz="quarter" idx="4294967295"/>
          </p:nvPr>
        </p:nvSpPr>
        <p:spPr>
          <a:xfrm>
            <a:off x="9924416" y="6462281"/>
            <a:ext cx="219709" cy="177800"/>
          </a:xfrm>
        </p:spPr>
        <p:txBody>
          <a:bodyPr/>
          <a:lstStyle/>
          <a:p>
            <a:pPr marL="25400">
              <a:lnSpc>
                <a:spcPts val="1325"/>
              </a:lnSpc>
            </a:pPr>
            <a:fld id="{81D60167-4931-47E6-BA6A-407CBD079E47}" type="slidenum">
              <a:rPr lang="en-US" spc="-5"/>
              <a:pPr marL="25400">
                <a:lnSpc>
                  <a:spcPts val="1325"/>
                </a:lnSpc>
              </a:pPr>
              <a:t>9</a:t>
            </a:fld>
            <a:endParaRPr lang="en-US" spc="-5" dirty="0"/>
          </a:p>
        </p:txBody>
      </p:sp>
    </p:spTree>
    <p:extLst>
      <p:ext uri="{BB962C8B-B14F-4D97-AF65-F5344CB8AC3E}">
        <p14:creationId xmlns:p14="http://schemas.microsoft.com/office/powerpoint/2010/main" val="11743150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63F8904-B612-41AC-9A4B-6855131BFA7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6746" y="4142232"/>
            <a:ext cx="4783455" cy="2715768"/>
          </a:xfrm>
          <a:prstGeom prst="rect">
            <a:avLst/>
          </a:prstGeom>
        </p:spPr>
      </p:pic>
      <p:sp>
        <p:nvSpPr>
          <p:cNvPr id="8" name="Rectangle 7">
            <a:extLst>
              <a:ext uri="{FF2B5EF4-FFF2-40B4-BE49-F238E27FC236}">
                <a16:creationId xmlns:a16="http://schemas.microsoft.com/office/drawing/2014/main" id="{F2511492-ADEE-47F2-B719-AC6A15E610A1}"/>
              </a:ext>
            </a:extLst>
          </p:cNvPr>
          <p:cNvSpPr/>
          <p:nvPr/>
        </p:nvSpPr>
        <p:spPr>
          <a:xfrm>
            <a:off x="1600201" y="6183868"/>
            <a:ext cx="3211135" cy="369332"/>
          </a:xfrm>
          <a:prstGeom prst="rect">
            <a:avLst/>
          </a:prstGeom>
        </p:spPr>
        <p:txBody>
          <a:bodyPr wrap="none">
            <a:spAutoFit/>
          </a:bodyPr>
          <a:lstStyle/>
          <a:p>
            <a:r>
              <a:rPr lang="en-AU" b="1" dirty="0">
                <a:solidFill>
                  <a:schemeClr val="bg1"/>
                </a:solidFill>
                <a:latin typeface="worksans"/>
              </a:rPr>
              <a:t>David in Prometheus (2012)</a:t>
            </a:r>
            <a:endParaRPr lang="en-AU" dirty="0">
              <a:solidFill>
                <a:schemeClr val="bg1"/>
              </a:solidFill>
            </a:endParaRPr>
          </a:p>
        </p:txBody>
      </p:sp>
      <p:pic>
        <p:nvPicPr>
          <p:cNvPr id="12" name="Picture 11">
            <a:extLst>
              <a:ext uri="{FF2B5EF4-FFF2-40B4-BE49-F238E27FC236}">
                <a16:creationId xmlns:a16="http://schemas.microsoft.com/office/drawing/2014/main" id="{CD5ABB1B-92E1-48A1-B2B7-4DC28D4091D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577716" y="2514601"/>
            <a:ext cx="3270885" cy="2485549"/>
          </a:xfrm>
          <a:prstGeom prst="rect">
            <a:avLst/>
          </a:prstGeom>
        </p:spPr>
      </p:pic>
      <p:pic>
        <p:nvPicPr>
          <p:cNvPr id="2" name="Picture 1"/>
          <p:cNvPicPr>
            <a:picLocks noChangeAspect="1"/>
          </p:cNvPicPr>
          <p:nvPr/>
        </p:nvPicPr>
        <p:blipFill>
          <a:blip r:embed="rId5"/>
          <a:stretch>
            <a:fillRect/>
          </a:stretch>
        </p:blipFill>
        <p:spPr>
          <a:xfrm>
            <a:off x="1295401" y="-76200"/>
            <a:ext cx="6097523" cy="2517079"/>
          </a:xfrm>
          <a:prstGeom prst="rect">
            <a:avLst/>
          </a:prstGeom>
        </p:spPr>
      </p:pic>
      <p:sp>
        <p:nvSpPr>
          <p:cNvPr id="3076" name="Rectangle 4"/>
          <p:cNvSpPr>
            <a:spLocks noGrp="1" noChangeArrowheads="1"/>
          </p:cNvSpPr>
          <p:nvPr>
            <p:ph type="ctrTitle"/>
          </p:nvPr>
        </p:nvSpPr>
        <p:spPr>
          <a:xfrm>
            <a:off x="1524000" y="269558"/>
            <a:ext cx="9139238" cy="492443"/>
          </a:xfrm>
          <a:solidFill>
            <a:schemeClr val="tx1">
              <a:alpha val="49000"/>
            </a:schemeClr>
          </a:solidFill>
        </p:spPr>
        <p:txBody>
          <a:bodyPr>
            <a:normAutofit fontScale="90000"/>
          </a:bodyPr>
          <a:lstStyle/>
          <a:p>
            <a:pPr algn="l"/>
            <a:r>
              <a:rPr lang="en-US" spc="-305" dirty="0">
                <a:solidFill>
                  <a:schemeClr val="bg1"/>
                </a:solidFill>
              </a:rPr>
              <a:t>	Intelligent “Rational” Agents?</a:t>
            </a:r>
          </a:p>
        </p:txBody>
      </p:sp>
      <p:sp>
        <p:nvSpPr>
          <p:cNvPr id="7" name="Rectangle 6">
            <a:extLst>
              <a:ext uri="{FF2B5EF4-FFF2-40B4-BE49-F238E27FC236}">
                <a16:creationId xmlns:a16="http://schemas.microsoft.com/office/drawing/2014/main" id="{ADD73F18-D571-4CA7-8387-3586C145EECB}"/>
              </a:ext>
            </a:extLst>
          </p:cNvPr>
          <p:cNvSpPr/>
          <p:nvPr/>
        </p:nvSpPr>
        <p:spPr>
          <a:xfrm>
            <a:off x="2590800" y="1600200"/>
            <a:ext cx="3762568" cy="369332"/>
          </a:xfrm>
          <a:prstGeom prst="rect">
            <a:avLst/>
          </a:prstGeom>
        </p:spPr>
        <p:txBody>
          <a:bodyPr wrap="none">
            <a:spAutoFit/>
          </a:bodyPr>
          <a:lstStyle/>
          <a:p>
            <a:r>
              <a:rPr lang="en-AU" b="1" dirty="0">
                <a:solidFill>
                  <a:schemeClr val="bg1"/>
                </a:solidFill>
                <a:latin typeface="worksans"/>
              </a:rPr>
              <a:t>Agent Smith in The Matrix (1999)</a:t>
            </a:r>
            <a:endParaRPr lang="en-AU" dirty="0">
              <a:solidFill>
                <a:schemeClr val="bg1"/>
              </a:solidFill>
            </a:endParaRPr>
          </a:p>
        </p:txBody>
      </p:sp>
      <p:pic>
        <p:nvPicPr>
          <p:cNvPr id="10" name="Picture 9">
            <a:extLst>
              <a:ext uri="{FF2B5EF4-FFF2-40B4-BE49-F238E27FC236}">
                <a16:creationId xmlns:a16="http://schemas.microsoft.com/office/drawing/2014/main" id="{839EC6B3-9A23-4D7B-82A2-B54A34502EBE}"/>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214360" y="1225296"/>
            <a:ext cx="3291840" cy="1975104"/>
          </a:xfrm>
          <a:prstGeom prst="rect">
            <a:avLst/>
          </a:prstGeom>
        </p:spPr>
      </p:pic>
      <p:pic>
        <p:nvPicPr>
          <p:cNvPr id="14" name="Picture 13">
            <a:extLst>
              <a:ext uri="{FF2B5EF4-FFF2-40B4-BE49-F238E27FC236}">
                <a16:creationId xmlns:a16="http://schemas.microsoft.com/office/drawing/2014/main" id="{09F22536-E273-4BF0-A795-CAE101E7F772}"/>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465696" y="4890898"/>
            <a:ext cx="4040505" cy="2424303"/>
          </a:xfrm>
          <a:prstGeom prst="rect">
            <a:avLst/>
          </a:prstGeom>
        </p:spPr>
      </p:pic>
      <p:pic>
        <p:nvPicPr>
          <p:cNvPr id="19" name="Picture 18">
            <a:extLst>
              <a:ext uri="{FF2B5EF4-FFF2-40B4-BE49-F238E27FC236}">
                <a16:creationId xmlns:a16="http://schemas.microsoft.com/office/drawing/2014/main" id="{403B6154-E1A7-4743-A084-420FBCFE7957}"/>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853756" y="2225090"/>
            <a:ext cx="3252978" cy="2439162"/>
          </a:xfrm>
          <a:prstGeom prst="rect">
            <a:avLst/>
          </a:prstGeom>
        </p:spPr>
      </p:pic>
      <p:pic>
        <p:nvPicPr>
          <p:cNvPr id="23" name="Picture 22">
            <a:extLst>
              <a:ext uri="{FF2B5EF4-FFF2-40B4-BE49-F238E27FC236}">
                <a16:creationId xmlns:a16="http://schemas.microsoft.com/office/drawing/2014/main" id="{2182E8CA-19D8-4B82-B1CE-75585B25AC62}"/>
              </a:ext>
            </a:extLst>
          </p:cNvPr>
          <p:cNvPicPr>
            <a:picLocks noChangeAspect="1"/>
          </p:cNvPicPr>
          <p:nvPr/>
        </p:nvPicPr>
        <p:blipFill>
          <a:blip r:embed="rId9">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7548562" y="133350"/>
            <a:ext cx="1366838" cy="2000250"/>
          </a:xfrm>
          <a:prstGeom prst="rect">
            <a:avLst/>
          </a:prstGeom>
        </p:spPr>
      </p:pic>
      <p:sp>
        <p:nvSpPr>
          <p:cNvPr id="27" name="Rectangle 26">
            <a:extLst>
              <a:ext uri="{FF2B5EF4-FFF2-40B4-BE49-F238E27FC236}">
                <a16:creationId xmlns:a16="http://schemas.microsoft.com/office/drawing/2014/main" id="{22464367-4D8C-4BFF-AE90-F26A1C86AE25}"/>
              </a:ext>
            </a:extLst>
          </p:cNvPr>
          <p:cNvSpPr/>
          <p:nvPr/>
        </p:nvSpPr>
        <p:spPr>
          <a:xfrm>
            <a:off x="8534400" y="201014"/>
            <a:ext cx="1982328" cy="646331"/>
          </a:xfrm>
          <a:prstGeom prst="rect">
            <a:avLst/>
          </a:prstGeom>
        </p:spPr>
        <p:txBody>
          <a:bodyPr wrap="square">
            <a:spAutoFit/>
          </a:bodyPr>
          <a:lstStyle/>
          <a:p>
            <a:r>
              <a:rPr lang="en-AU" b="1" dirty="0">
                <a:latin typeface="worksans"/>
              </a:rPr>
              <a:t>BB-8 “the Star Wars franchise”</a:t>
            </a:r>
            <a:endParaRPr lang="en-AU" dirty="0"/>
          </a:p>
        </p:txBody>
      </p:sp>
      <p:pic>
        <p:nvPicPr>
          <p:cNvPr id="4102" name="Picture 6" descr="https://cdn.theatlantic.com/assets/media/img/mt/2016/12/DF_10950_rv2/lead_960.jpg?1482269130">
            <a:extLst>
              <a:ext uri="{FF2B5EF4-FFF2-40B4-BE49-F238E27FC236}">
                <a16:creationId xmlns:a16="http://schemas.microsoft.com/office/drawing/2014/main" id="{5C31C6BC-83EA-4F30-B5F6-BB5749687016}"/>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7574280" y="3296920"/>
            <a:ext cx="3169920" cy="2113280"/>
          </a:xfrm>
          <a:prstGeom prst="rect">
            <a:avLst/>
          </a:prstGeom>
          <a:noFill/>
          <a:extLst>
            <a:ext uri="{909E8E84-426E-40DD-AFC4-6F175D3DCCD1}">
              <a14:hiddenFill xmlns:a14="http://schemas.microsoft.com/office/drawing/2010/main">
                <a:solidFill>
                  <a:srgbClr val="FFFFFF"/>
                </a:solidFill>
              </a14:hiddenFill>
            </a:ext>
          </a:extLst>
        </p:spPr>
      </p:pic>
      <p:sp>
        <p:nvSpPr>
          <p:cNvPr id="26" name="Rectangle 25">
            <a:extLst>
              <a:ext uri="{FF2B5EF4-FFF2-40B4-BE49-F238E27FC236}">
                <a16:creationId xmlns:a16="http://schemas.microsoft.com/office/drawing/2014/main" id="{3EFFA1A2-24FC-4439-86E5-99C64BC98FE6}"/>
              </a:ext>
            </a:extLst>
          </p:cNvPr>
          <p:cNvSpPr/>
          <p:nvPr/>
        </p:nvSpPr>
        <p:spPr>
          <a:xfrm>
            <a:off x="7866888" y="3279494"/>
            <a:ext cx="2909712" cy="646331"/>
          </a:xfrm>
          <a:prstGeom prst="rect">
            <a:avLst/>
          </a:prstGeom>
        </p:spPr>
        <p:txBody>
          <a:bodyPr wrap="square">
            <a:spAutoFit/>
          </a:bodyPr>
          <a:lstStyle/>
          <a:p>
            <a:r>
              <a:rPr lang="en-AU" spc="-100" dirty="0">
                <a:solidFill>
                  <a:schemeClr val="bg1"/>
                </a:solidFill>
              </a:rPr>
              <a:t>Arthur, an android bartender on the </a:t>
            </a:r>
            <a:r>
              <a:rPr lang="en-AU" i="1" spc="-100" dirty="0">
                <a:solidFill>
                  <a:schemeClr val="bg1"/>
                </a:solidFill>
              </a:rPr>
              <a:t>Avalon, Passengers </a:t>
            </a:r>
            <a:endParaRPr lang="en-AU" spc="-100" dirty="0">
              <a:solidFill>
                <a:schemeClr val="bg1"/>
              </a:solidFill>
            </a:endParaRPr>
          </a:p>
        </p:txBody>
      </p:sp>
      <p:sp>
        <p:nvSpPr>
          <p:cNvPr id="29" name="Rectangle 28">
            <a:extLst>
              <a:ext uri="{FF2B5EF4-FFF2-40B4-BE49-F238E27FC236}">
                <a16:creationId xmlns:a16="http://schemas.microsoft.com/office/drawing/2014/main" id="{1E5E1C04-2901-42A9-A903-CEC1ECA26EBD}"/>
              </a:ext>
            </a:extLst>
          </p:cNvPr>
          <p:cNvSpPr/>
          <p:nvPr/>
        </p:nvSpPr>
        <p:spPr>
          <a:xfrm>
            <a:off x="8136358" y="6410325"/>
            <a:ext cx="2456570" cy="369332"/>
          </a:xfrm>
          <a:prstGeom prst="rect">
            <a:avLst/>
          </a:prstGeom>
          <a:solidFill>
            <a:schemeClr val="bg1">
              <a:alpha val="65000"/>
            </a:schemeClr>
          </a:solidFill>
        </p:spPr>
        <p:txBody>
          <a:bodyPr wrap="none">
            <a:spAutoFit/>
          </a:bodyPr>
          <a:lstStyle/>
          <a:p>
            <a:r>
              <a:rPr lang="en-AU" b="1" i="1" dirty="0"/>
              <a:t>Sonny in I, Robot</a:t>
            </a:r>
            <a:r>
              <a:rPr lang="en-AU" b="1" dirty="0"/>
              <a:t> (2004)</a:t>
            </a:r>
            <a:endParaRPr lang="en-AU" dirty="0"/>
          </a:p>
        </p:txBody>
      </p:sp>
      <p:pic>
        <p:nvPicPr>
          <p:cNvPr id="31" name="Picture 30">
            <a:extLst>
              <a:ext uri="{FF2B5EF4-FFF2-40B4-BE49-F238E27FC236}">
                <a16:creationId xmlns:a16="http://schemas.microsoft.com/office/drawing/2014/main" id="{5B994F0F-7E17-4877-A251-6CC341643295}"/>
              </a:ext>
            </a:extLst>
          </p:cNvPr>
          <p:cNvPicPr>
            <a:picLocks noChangeAspect="1"/>
          </p:cNvPicPr>
          <p:nvPr/>
        </p:nvPicPr>
        <p:blipFill>
          <a:blip r:embed="rId11">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5105400" y="4895088"/>
            <a:ext cx="2681224" cy="2133600"/>
          </a:xfrm>
          <a:prstGeom prst="rect">
            <a:avLst/>
          </a:prstGeom>
        </p:spPr>
      </p:pic>
      <p:sp>
        <p:nvSpPr>
          <p:cNvPr id="3" name="Rectangle 2">
            <a:extLst>
              <a:ext uri="{FF2B5EF4-FFF2-40B4-BE49-F238E27FC236}">
                <a16:creationId xmlns:a16="http://schemas.microsoft.com/office/drawing/2014/main" id="{E0AC98E7-07C2-436C-BD5D-1608E2449C0B}"/>
              </a:ext>
            </a:extLst>
          </p:cNvPr>
          <p:cNvSpPr/>
          <p:nvPr/>
        </p:nvSpPr>
        <p:spPr>
          <a:xfrm>
            <a:off x="1812421" y="2308553"/>
            <a:ext cx="1544910" cy="369332"/>
          </a:xfrm>
          <a:prstGeom prst="rect">
            <a:avLst/>
          </a:prstGeom>
        </p:spPr>
        <p:txBody>
          <a:bodyPr wrap="none">
            <a:spAutoFit/>
          </a:bodyPr>
          <a:lstStyle/>
          <a:p>
            <a:r>
              <a:rPr lang="en-US" b="1" i="1" dirty="0"/>
              <a:t>Dr. Will Caster</a:t>
            </a:r>
          </a:p>
        </p:txBody>
      </p:sp>
    </p:spTree>
    <p:extLst>
      <p:ext uri="{BB962C8B-B14F-4D97-AF65-F5344CB8AC3E}">
        <p14:creationId xmlns:p14="http://schemas.microsoft.com/office/powerpoint/2010/main" val="279890006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86" name="Picture 14" descr="Interstellar': How TARS Robot Was Built - Business Insider">
            <a:extLst>
              <a:ext uri="{FF2B5EF4-FFF2-40B4-BE49-F238E27FC236}">
                <a16:creationId xmlns:a16="http://schemas.microsoft.com/office/drawing/2014/main" id="{FD9E15C6-A41F-4970-BAAF-56C5AADEFCE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0"/>
            <a:ext cx="4114800" cy="3086100"/>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Artificial Intelligence: Gods, egos and Ex Machina | Science | The Guardian">
            <a:extLst>
              <a:ext uri="{FF2B5EF4-FFF2-40B4-BE49-F238E27FC236}">
                <a16:creationId xmlns:a16="http://schemas.microsoft.com/office/drawing/2014/main" id="{6D883F29-4272-4BA2-80C6-A33D05ECCC3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0666" y="3844100"/>
            <a:ext cx="5339334" cy="4004501"/>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E78465AC-62D9-484C-999E-21479331FBE6}"/>
              </a:ext>
            </a:extLst>
          </p:cNvPr>
          <p:cNvPicPr>
            <a:picLocks noChangeAspect="1"/>
          </p:cNvPicPr>
          <p:nvPr/>
        </p:nvPicPr>
        <p:blipFill>
          <a:blip r:embed="rId5"/>
          <a:stretch>
            <a:fillRect/>
          </a:stretch>
        </p:blipFill>
        <p:spPr>
          <a:xfrm>
            <a:off x="5798820" y="914401"/>
            <a:ext cx="4869180" cy="2732151"/>
          </a:xfrm>
          <a:prstGeom prst="rect">
            <a:avLst/>
          </a:prstGeom>
        </p:spPr>
      </p:pic>
      <p:sp>
        <p:nvSpPr>
          <p:cNvPr id="8" name="Rectangle 7">
            <a:extLst>
              <a:ext uri="{FF2B5EF4-FFF2-40B4-BE49-F238E27FC236}">
                <a16:creationId xmlns:a16="http://schemas.microsoft.com/office/drawing/2014/main" id="{F2511492-ADEE-47F2-B719-AC6A15E610A1}"/>
              </a:ext>
            </a:extLst>
          </p:cNvPr>
          <p:cNvSpPr/>
          <p:nvPr/>
        </p:nvSpPr>
        <p:spPr>
          <a:xfrm>
            <a:off x="6111598" y="6019801"/>
            <a:ext cx="2202847" cy="830997"/>
          </a:xfrm>
          <a:prstGeom prst="rect">
            <a:avLst/>
          </a:prstGeom>
        </p:spPr>
        <p:txBody>
          <a:bodyPr wrap="none">
            <a:spAutoFit/>
          </a:bodyPr>
          <a:lstStyle/>
          <a:p>
            <a:r>
              <a:rPr lang="en-AU" sz="2400" b="1" dirty="0">
                <a:solidFill>
                  <a:srgbClr val="002060"/>
                </a:solidFill>
                <a:latin typeface="worksans"/>
              </a:rPr>
              <a:t>Ava,</a:t>
            </a:r>
          </a:p>
          <a:p>
            <a:r>
              <a:rPr lang="en-AU" sz="2400" dirty="0">
                <a:solidFill>
                  <a:srgbClr val="002060"/>
                </a:solidFill>
                <a:latin typeface="worksans"/>
              </a:rPr>
              <a:t>in</a:t>
            </a:r>
            <a:r>
              <a:rPr lang="en-AU" sz="2400" b="1" dirty="0">
                <a:solidFill>
                  <a:srgbClr val="002060"/>
                </a:solidFill>
                <a:latin typeface="worksans"/>
              </a:rPr>
              <a:t> </a:t>
            </a:r>
            <a:r>
              <a:rPr lang="en-AU" sz="2400" b="1" i="1" dirty="0">
                <a:solidFill>
                  <a:srgbClr val="002060"/>
                </a:solidFill>
                <a:latin typeface="worksans"/>
              </a:rPr>
              <a:t>Ex Machina</a:t>
            </a:r>
            <a:endParaRPr lang="en-AU" sz="2400" i="1" dirty="0">
              <a:solidFill>
                <a:srgbClr val="002060"/>
              </a:solidFill>
            </a:endParaRPr>
          </a:p>
        </p:txBody>
      </p:sp>
      <p:sp>
        <p:nvSpPr>
          <p:cNvPr id="3076" name="Rectangle 4"/>
          <p:cNvSpPr>
            <a:spLocks noGrp="1" noChangeArrowheads="1"/>
          </p:cNvSpPr>
          <p:nvPr>
            <p:ph type="ctrTitle"/>
          </p:nvPr>
        </p:nvSpPr>
        <p:spPr>
          <a:xfrm>
            <a:off x="1524000" y="269558"/>
            <a:ext cx="9144000" cy="492443"/>
          </a:xfrm>
          <a:solidFill>
            <a:schemeClr val="tx1">
              <a:alpha val="49000"/>
            </a:schemeClr>
          </a:solidFill>
        </p:spPr>
        <p:txBody>
          <a:bodyPr>
            <a:normAutofit fontScale="90000"/>
          </a:bodyPr>
          <a:lstStyle/>
          <a:p>
            <a:pPr algn="r"/>
            <a:r>
              <a:rPr lang="en-US" spc="-305" dirty="0">
                <a:solidFill>
                  <a:schemeClr val="bg1"/>
                </a:solidFill>
              </a:rPr>
              <a:t>Intelligent “Rational” Agents? </a:t>
            </a:r>
            <a:r>
              <a:rPr lang="en-US" spc="-305" dirty="0">
                <a:solidFill>
                  <a:srgbClr val="828282"/>
                </a:solidFill>
              </a:rPr>
              <a:t>!</a:t>
            </a:r>
          </a:p>
        </p:txBody>
      </p:sp>
      <p:sp>
        <p:nvSpPr>
          <p:cNvPr id="3" name="Rectangle 2">
            <a:extLst>
              <a:ext uri="{FF2B5EF4-FFF2-40B4-BE49-F238E27FC236}">
                <a16:creationId xmlns:a16="http://schemas.microsoft.com/office/drawing/2014/main" id="{E0AC98E7-07C2-436C-BD5D-1608E2449C0B}"/>
              </a:ext>
            </a:extLst>
          </p:cNvPr>
          <p:cNvSpPr/>
          <p:nvPr/>
        </p:nvSpPr>
        <p:spPr>
          <a:xfrm>
            <a:off x="9132950" y="1138536"/>
            <a:ext cx="1461362" cy="461665"/>
          </a:xfrm>
          <a:prstGeom prst="rect">
            <a:avLst/>
          </a:prstGeom>
        </p:spPr>
        <p:txBody>
          <a:bodyPr wrap="none">
            <a:spAutoFit/>
          </a:bodyPr>
          <a:lstStyle/>
          <a:p>
            <a:r>
              <a:rPr lang="en-US" sz="2400" b="1" dirty="0"/>
              <a:t>Automata</a:t>
            </a:r>
          </a:p>
        </p:txBody>
      </p:sp>
      <p:sp>
        <p:nvSpPr>
          <p:cNvPr id="13" name="Rectangle 12">
            <a:extLst>
              <a:ext uri="{FF2B5EF4-FFF2-40B4-BE49-F238E27FC236}">
                <a16:creationId xmlns:a16="http://schemas.microsoft.com/office/drawing/2014/main" id="{96418477-917A-45F8-8090-76082105E611}"/>
              </a:ext>
            </a:extLst>
          </p:cNvPr>
          <p:cNvSpPr/>
          <p:nvPr/>
        </p:nvSpPr>
        <p:spPr>
          <a:xfrm>
            <a:off x="1524000" y="3327738"/>
            <a:ext cx="1524000" cy="1015663"/>
          </a:xfrm>
          <a:prstGeom prst="rect">
            <a:avLst/>
          </a:prstGeom>
        </p:spPr>
        <p:txBody>
          <a:bodyPr wrap="square">
            <a:spAutoFit/>
          </a:bodyPr>
          <a:lstStyle/>
          <a:p>
            <a:r>
              <a:rPr lang="en-US" sz="2000" b="1" dirty="0"/>
              <a:t>Vision</a:t>
            </a:r>
          </a:p>
          <a:p>
            <a:r>
              <a:rPr lang="en-US" sz="2000" i="1" dirty="0"/>
              <a:t>(Marvel Comics)</a:t>
            </a:r>
          </a:p>
        </p:txBody>
      </p:sp>
      <p:sp>
        <p:nvSpPr>
          <p:cNvPr id="28" name="Rectangle 27">
            <a:extLst>
              <a:ext uri="{FF2B5EF4-FFF2-40B4-BE49-F238E27FC236}">
                <a16:creationId xmlns:a16="http://schemas.microsoft.com/office/drawing/2014/main" id="{C64A6818-503A-421F-B5B7-85F1C49F451D}"/>
              </a:ext>
            </a:extLst>
          </p:cNvPr>
          <p:cNvSpPr/>
          <p:nvPr/>
        </p:nvSpPr>
        <p:spPr>
          <a:xfrm>
            <a:off x="3505201" y="2265494"/>
            <a:ext cx="2133600" cy="830997"/>
          </a:xfrm>
          <a:prstGeom prst="rect">
            <a:avLst/>
          </a:prstGeom>
        </p:spPr>
        <p:txBody>
          <a:bodyPr wrap="square">
            <a:spAutoFit/>
          </a:bodyPr>
          <a:lstStyle/>
          <a:p>
            <a:pPr algn="r"/>
            <a:r>
              <a:rPr lang="en-US" sz="2400" b="1" dirty="0">
                <a:solidFill>
                  <a:schemeClr val="bg1"/>
                </a:solidFill>
              </a:rPr>
              <a:t>TARS and CASE</a:t>
            </a:r>
          </a:p>
          <a:p>
            <a:pPr algn="r"/>
            <a:r>
              <a:rPr lang="en-US" sz="2400" b="1" dirty="0">
                <a:solidFill>
                  <a:schemeClr val="bg1"/>
                </a:solidFill>
              </a:rPr>
              <a:t>Interstellar</a:t>
            </a:r>
          </a:p>
        </p:txBody>
      </p:sp>
      <p:pic>
        <p:nvPicPr>
          <p:cNvPr id="3090" name="Picture 18" descr="L3-37 | Wookieepedia | Fandom">
            <a:extLst>
              <a:ext uri="{FF2B5EF4-FFF2-40B4-BE49-F238E27FC236}">
                <a16:creationId xmlns:a16="http://schemas.microsoft.com/office/drawing/2014/main" id="{B84D28A6-0EEA-4C14-B072-A16C97B481AA}"/>
              </a:ext>
            </a:extLst>
          </p:cNvPr>
          <p:cNvPicPr>
            <a:picLocks noChangeAspect="1" noChangeArrowheads="1"/>
          </p:cNvPicPr>
          <p:nvPr/>
        </p:nvPicPr>
        <p:blipFill>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038600" y="3422523"/>
            <a:ext cx="2044444" cy="3431746"/>
          </a:xfrm>
          <a:prstGeom prst="rect">
            <a:avLst/>
          </a:prstGeom>
          <a:noFill/>
          <a:extLst>
            <a:ext uri="{909E8E84-426E-40DD-AFC4-6F175D3DCCD1}">
              <a14:hiddenFill xmlns:a14="http://schemas.microsoft.com/office/drawing/2010/main">
                <a:solidFill>
                  <a:srgbClr val="FFFFFF"/>
                </a:solidFill>
              </a14:hiddenFill>
            </a:ext>
          </a:extLst>
        </p:spPr>
      </p:pic>
      <p:sp>
        <p:nvSpPr>
          <p:cNvPr id="32" name="Rectangle 31">
            <a:extLst>
              <a:ext uri="{FF2B5EF4-FFF2-40B4-BE49-F238E27FC236}">
                <a16:creationId xmlns:a16="http://schemas.microsoft.com/office/drawing/2014/main" id="{DBC7C36C-A976-4C27-B408-57CB20BBE5E7}"/>
              </a:ext>
            </a:extLst>
          </p:cNvPr>
          <p:cNvSpPr/>
          <p:nvPr/>
        </p:nvSpPr>
        <p:spPr>
          <a:xfrm>
            <a:off x="3864729" y="3138055"/>
            <a:ext cx="1836420" cy="707886"/>
          </a:xfrm>
          <a:prstGeom prst="rect">
            <a:avLst/>
          </a:prstGeom>
        </p:spPr>
        <p:txBody>
          <a:bodyPr wrap="square">
            <a:spAutoFit/>
          </a:bodyPr>
          <a:lstStyle/>
          <a:p>
            <a:r>
              <a:rPr lang="en-US" sz="2000" b="1" dirty="0"/>
              <a:t>L3 </a:t>
            </a:r>
            <a:r>
              <a:rPr lang="en-US" sz="2000" i="1" dirty="0"/>
              <a:t>(Star Wars – Han Solo)</a:t>
            </a:r>
          </a:p>
        </p:txBody>
      </p:sp>
      <p:pic>
        <p:nvPicPr>
          <p:cNvPr id="3084" name="Picture 12" descr="Vision (film) | Iron Man Wiki | Fandom">
            <a:extLst>
              <a:ext uri="{FF2B5EF4-FFF2-40B4-BE49-F238E27FC236}">
                <a16:creationId xmlns:a16="http://schemas.microsoft.com/office/drawing/2014/main" id="{1731DCE8-183C-4EEE-AEF8-6B2EA87D6475}"/>
              </a:ext>
            </a:extLst>
          </p:cNvPr>
          <p:cNvPicPr>
            <a:picLocks noChangeAspect="1" noChangeArrowheads="1"/>
          </p:cNvPicPr>
          <p:nvPr/>
        </p:nvPicPr>
        <p:blipFill>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554480" y="3371850"/>
            <a:ext cx="2788920" cy="34861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511759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198091F6-CF44-4304-B3FC-9FF4CCC1A17E}"/>
              </a:ext>
            </a:extLst>
          </p:cNvPr>
          <p:cNvGrpSpPr/>
          <p:nvPr/>
        </p:nvGrpSpPr>
        <p:grpSpPr>
          <a:xfrm>
            <a:off x="2019299" y="2377739"/>
            <a:ext cx="8153400" cy="3890665"/>
            <a:chOff x="609600" y="1524000"/>
            <a:chExt cx="8153400" cy="3890665"/>
          </a:xfrm>
        </p:grpSpPr>
        <p:sp>
          <p:nvSpPr>
            <p:cNvPr id="13" name="Oval 12">
              <a:extLst>
                <a:ext uri="{FF2B5EF4-FFF2-40B4-BE49-F238E27FC236}">
                  <a16:creationId xmlns:a16="http://schemas.microsoft.com/office/drawing/2014/main" id="{42ECA291-9FC1-46D6-8034-88B0143B419F}"/>
                </a:ext>
              </a:extLst>
            </p:cNvPr>
            <p:cNvSpPr/>
            <p:nvPr/>
          </p:nvSpPr>
          <p:spPr>
            <a:xfrm>
              <a:off x="4953000" y="1752600"/>
              <a:ext cx="3810000" cy="3429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a:solidFill>
                    <a:schemeClr val="tx1"/>
                  </a:solidFill>
                </a:rPr>
                <a:t>Environment</a:t>
              </a:r>
            </a:p>
          </p:txBody>
        </p:sp>
        <p:sp>
          <p:nvSpPr>
            <p:cNvPr id="14" name="Freeform 18">
              <a:extLst>
                <a:ext uri="{FF2B5EF4-FFF2-40B4-BE49-F238E27FC236}">
                  <a16:creationId xmlns:a16="http://schemas.microsoft.com/office/drawing/2014/main" id="{0A4557C2-CD69-4EB8-9733-B55F7FBB3B22}"/>
                </a:ext>
              </a:extLst>
            </p:cNvPr>
            <p:cNvSpPr/>
            <p:nvPr/>
          </p:nvSpPr>
          <p:spPr>
            <a:xfrm>
              <a:off x="2616679" y="1945257"/>
              <a:ext cx="2631057" cy="618226"/>
            </a:xfrm>
            <a:custGeom>
              <a:avLst/>
              <a:gdLst>
                <a:gd name="connsiteX0" fmla="*/ 0 w 2631057"/>
                <a:gd name="connsiteY0" fmla="*/ 531962 h 618226"/>
                <a:gd name="connsiteX1" fmla="*/ 1069676 w 2631057"/>
                <a:gd name="connsiteY1" fmla="*/ 14377 h 618226"/>
                <a:gd name="connsiteX2" fmla="*/ 2631057 w 2631057"/>
                <a:gd name="connsiteY2" fmla="*/ 618226 h 618226"/>
              </a:gdLst>
              <a:ahLst/>
              <a:cxnLst>
                <a:cxn ang="0">
                  <a:pos x="connsiteX0" y="connsiteY0"/>
                </a:cxn>
                <a:cxn ang="0">
                  <a:pos x="connsiteX1" y="connsiteY1"/>
                </a:cxn>
                <a:cxn ang="0">
                  <a:pos x="connsiteX2" y="connsiteY2"/>
                </a:cxn>
              </a:cxnLst>
              <a:rect l="l" t="t" r="r" b="b"/>
              <a:pathLst>
                <a:path w="2631057" h="618226">
                  <a:moveTo>
                    <a:pt x="0" y="531962"/>
                  </a:moveTo>
                  <a:cubicBezTo>
                    <a:pt x="315583" y="265981"/>
                    <a:pt x="631167" y="0"/>
                    <a:pt x="1069676" y="14377"/>
                  </a:cubicBezTo>
                  <a:cubicBezTo>
                    <a:pt x="1508185" y="28754"/>
                    <a:pt x="2069621" y="323490"/>
                    <a:pt x="2631057" y="618226"/>
                  </a:cubicBezTo>
                </a:path>
              </a:pathLst>
            </a:custGeom>
            <a:ln w="38100">
              <a:headEnd type="triangle" w="lg" len="lg"/>
              <a:tailEnd type="none" w="lg" len="lg"/>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6" name="Freeform 24">
              <a:extLst>
                <a:ext uri="{FF2B5EF4-FFF2-40B4-BE49-F238E27FC236}">
                  <a16:creationId xmlns:a16="http://schemas.microsoft.com/office/drawing/2014/main" id="{096D1331-F068-4A6C-BD38-2D5D287D7D1E}"/>
                </a:ext>
              </a:extLst>
            </p:cNvPr>
            <p:cNvSpPr/>
            <p:nvPr/>
          </p:nvSpPr>
          <p:spPr>
            <a:xfrm rot="11219539">
              <a:off x="2453833" y="4054117"/>
              <a:ext cx="2809221" cy="826687"/>
            </a:xfrm>
            <a:custGeom>
              <a:avLst/>
              <a:gdLst>
                <a:gd name="connsiteX0" fmla="*/ 0 w 2631057"/>
                <a:gd name="connsiteY0" fmla="*/ 531962 h 618226"/>
                <a:gd name="connsiteX1" fmla="*/ 1069676 w 2631057"/>
                <a:gd name="connsiteY1" fmla="*/ 14377 h 618226"/>
                <a:gd name="connsiteX2" fmla="*/ 2631057 w 2631057"/>
                <a:gd name="connsiteY2" fmla="*/ 618226 h 618226"/>
              </a:gdLst>
              <a:ahLst/>
              <a:cxnLst>
                <a:cxn ang="0">
                  <a:pos x="connsiteX0" y="connsiteY0"/>
                </a:cxn>
                <a:cxn ang="0">
                  <a:pos x="connsiteX1" y="connsiteY1"/>
                </a:cxn>
                <a:cxn ang="0">
                  <a:pos x="connsiteX2" y="connsiteY2"/>
                </a:cxn>
              </a:cxnLst>
              <a:rect l="l" t="t" r="r" b="b"/>
              <a:pathLst>
                <a:path w="2631057" h="618226">
                  <a:moveTo>
                    <a:pt x="0" y="531962"/>
                  </a:moveTo>
                  <a:cubicBezTo>
                    <a:pt x="315583" y="265981"/>
                    <a:pt x="631167" y="0"/>
                    <a:pt x="1069676" y="14377"/>
                  </a:cubicBezTo>
                  <a:cubicBezTo>
                    <a:pt x="1508185" y="28754"/>
                    <a:pt x="2069621" y="323490"/>
                    <a:pt x="2631057" y="618226"/>
                  </a:cubicBezTo>
                </a:path>
              </a:pathLst>
            </a:custGeom>
            <a:ln w="38100">
              <a:headEnd type="none" w="med" len="med"/>
              <a:tailEnd type="triangle" w="lg" len="lg"/>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7" name="Freeform 25">
              <a:extLst>
                <a:ext uri="{FF2B5EF4-FFF2-40B4-BE49-F238E27FC236}">
                  <a16:creationId xmlns:a16="http://schemas.microsoft.com/office/drawing/2014/main" id="{46F17527-34B3-46A6-8C92-D42BCF5DDD1B}"/>
                </a:ext>
              </a:extLst>
            </p:cNvPr>
            <p:cNvSpPr/>
            <p:nvPr/>
          </p:nvSpPr>
          <p:spPr>
            <a:xfrm>
              <a:off x="864079" y="3598653"/>
              <a:ext cx="1019355" cy="878456"/>
            </a:xfrm>
            <a:custGeom>
              <a:avLst/>
              <a:gdLst>
                <a:gd name="connsiteX0" fmla="*/ 1019355 w 1019355"/>
                <a:gd name="connsiteY0" fmla="*/ 258792 h 878456"/>
                <a:gd name="connsiteX1" fmla="*/ 700178 w 1019355"/>
                <a:gd name="connsiteY1" fmla="*/ 836762 h 878456"/>
                <a:gd name="connsiteX2" fmla="*/ 18691 w 1019355"/>
                <a:gd name="connsiteY2" fmla="*/ 508958 h 878456"/>
                <a:gd name="connsiteX3" fmla="*/ 588034 w 1019355"/>
                <a:gd name="connsiteY3" fmla="*/ 0 h 878456"/>
              </a:gdLst>
              <a:ahLst/>
              <a:cxnLst>
                <a:cxn ang="0">
                  <a:pos x="connsiteX0" y="connsiteY0"/>
                </a:cxn>
                <a:cxn ang="0">
                  <a:pos x="connsiteX1" y="connsiteY1"/>
                </a:cxn>
                <a:cxn ang="0">
                  <a:pos x="connsiteX2" y="connsiteY2"/>
                </a:cxn>
                <a:cxn ang="0">
                  <a:pos x="connsiteX3" y="connsiteY3"/>
                </a:cxn>
              </a:cxnLst>
              <a:rect l="l" t="t" r="r" b="b"/>
              <a:pathLst>
                <a:path w="1019355" h="878456">
                  <a:moveTo>
                    <a:pt x="1019355" y="258792"/>
                  </a:moveTo>
                  <a:cubicBezTo>
                    <a:pt x="943155" y="526930"/>
                    <a:pt x="866955" y="795068"/>
                    <a:pt x="700178" y="836762"/>
                  </a:cubicBezTo>
                  <a:cubicBezTo>
                    <a:pt x="533401" y="878456"/>
                    <a:pt x="37382" y="648418"/>
                    <a:pt x="18691" y="508958"/>
                  </a:cubicBezTo>
                  <a:cubicBezTo>
                    <a:pt x="0" y="369498"/>
                    <a:pt x="294017" y="184749"/>
                    <a:pt x="588034" y="0"/>
                  </a:cubicBezTo>
                </a:path>
              </a:pathLst>
            </a:custGeom>
            <a:ln w="38100">
              <a:tailEnd type="triangle" w="lg" len="lg"/>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8" name="Freeform 26">
              <a:extLst>
                <a:ext uri="{FF2B5EF4-FFF2-40B4-BE49-F238E27FC236}">
                  <a16:creationId xmlns:a16="http://schemas.microsoft.com/office/drawing/2014/main" id="{3412F28E-245E-481A-AB07-8D500CEB0D1D}"/>
                </a:ext>
              </a:extLst>
            </p:cNvPr>
            <p:cNvSpPr/>
            <p:nvPr/>
          </p:nvSpPr>
          <p:spPr>
            <a:xfrm rot="16200000">
              <a:off x="3165177" y="3241375"/>
              <a:ext cx="832449" cy="914400"/>
            </a:xfrm>
            <a:custGeom>
              <a:avLst/>
              <a:gdLst>
                <a:gd name="connsiteX0" fmla="*/ 1019355 w 1019355"/>
                <a:gd name="connsiteY0" fmla="*/ 258792 h 878456"/>
                <a:gd name="connsiteX1" fmla="*/ 700178 w 1019355"/>
                <a:gd name="connsiteY1" fmla="*/ 836762 h 878456"/>
                <a:gd name="connsiteX2" fmla="*/ 18691 w 1019355"/>
                <a:gd name="connsiteY2" fmla="*/ 508958 h 878456"/>
                <a:gd name="connsiteX3" fmla="*/ 588034 w 1019355"/>
                <a:gd name="connsiteY3" fmla="*/ 0 h 878456"/>
              </a:gdLst>
              <a:ahLst/>
              <a:cxnLst>
                <a:cxn ang="0">
                  <a:pos x="connsiteX0" y="connsiteY0"/>
                </a:cxn>
                <a:cxn ang="0">
                  <a:pos x="connsiteX1" y="connsiteY1"/>
                </a:cxn>
                <a:cxn ang="0">
                  <a:pos x="connsiteX2" y="connsiteY2"/>
                </a:cxn>
                <a:cxn ang="0">
                  <a:pos x="connsiteX3" y="connsiteY3"/>
                </a:cxn>
              </a:cxnLst>
              <a:rect l="l" t="t" r="r" b="b"/>
              <a:pathLst>
                <a:path w="1019355" h="878456">
                  <a:moveTo>
                    <a:pt x="1019355" y="258792"/>
                  </a:moveTo>
                  <a:cubicBezTo>
                    <a:pt x="943155" y="526930"/>
                    <a:pt x="866955" y="795068"/>
                    <a:pt x="700178" y="836762"/>
                  </a:cubicBezTo>
                  <a:cubicBezTo>
                    <a:pt x="533401" y="878456"/>
                    <a:pt x="37382" y="648418"/>
                    <a:pt x="18691" y="508958"/>
                  </a:cubicBezTo>
                  <a:cubicBezTo>
                    <a:pt x="0" y="369498"/>
                    <a:pt x="294017" y="184749"/>
                    <a:pt x="588034" y="0"/>
                  </a:cubicBezTo>
                </a:path>
              </a:pathLst>
            </a:custGeom>
            <a:ln w="38100">
              <a:tailEnd type="triangle" w="lg" len="lg"/>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9" name="Oval 18">
              <a:extLst>
                <a:ext uri="{FF2B5EF4-FFF2-40B4-BE49-F238E27FC236}">
                  <a16:creationId xmlns:a16="http://schemas.microsoft.com/office/drawing/2014/main" id="{0102CE6B-16D1-4901-AD94-31B5D61EA02F}"/>
                </a:ext>
              </a:extLst>
            </p:cNvPr>
            <p:cNvSpPr/>
            <p:nvPr/>
          </p:nvSpPr>
          <p:spPr>
            <a:xfrm>
              <a:off x="1219200" y="2438400"/>
              <a:ext cx="2209800" cy="14478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a:solidFill>
                    <a:schemeClr val="tx1"/>
                  </a:solidFill>
                </a:rPr>
                <a:t>AI “Agent”</a:t>
              </a:r>
            </a:p>
          </p:txBody>
        </p:sp>
        <p:sp>
          <p:nvSpPr>
            <p:cNvPr id="20" name="Freeform 28">
              <a:extLst>
                <a:ext uri="{FF2B5EF4-FFF2-40B4-BE49-F238E27FC236}">
                  <a16:creationId xmlns:a16="http://schemas.microsoft.com/office/drawing/2014/main" id="{DC964F44-1CC2-47B1-BE37-CFCD394C6974}"/>
                </a:ext>
              </a:extLst>
            </p:cNvPr>
            <p:cNvSpPr/>
            <p:nvPr/>
          </p:nvSpPr>
          <p:spPr>
            <a:xfrm>
              <a:off x="3160143" y="2567796"/>
              <a:ext cx="1863306" cy="470140"/>
            </a:xfrm>
            <a:custGeom>
              <a:avLst/>
              <a:gdLst>
                <a:gd name="connsiteX0" fmla="*/ 0 w 1863306"/>
                <a:gd name="connsiteY0" fmla="*/ 133710 h 470140"/>
                <a:gd name="connsiteX1" fmla="*/ 828136 w 1863306"/>
                <a:gd name="connsiteY1" fmla="*/ 56072 h 470140"/>
                <a:gd name="connsiteX2" fmla="*/ 1863306 w 1863306"/>
                <a:gd name="connsiteY2" fmla="*/ 470140 h 470140"/>
              </a:gdLst>
              <a:ahLst/>
              <a:cxnLst>
                <a:cxn ang="0">
                  <a:pos x="connsiteX0" y="connsiteY0"/>
                </a:cxn>
                <a:cxn ang="0">
                  <a:pos x="connsiteX1" y="connsiteY1"/>
                </a:cxn>
                <a:cxn ang="0">
                  <a:pos x="connsiteX2" y="connsiteY2"/>
                </a:cxn>
              </a:cxnLst>
              <a:rect l="l" t="t" r="r" b="b"/>
              <a:pathLst>
                <a:path w="1863306" h="470140">
                  <a:moveTo>
                    <a:pt x="0" y="133710"/>
                  </a:moveTo>
                  <a:cubicBezTo>
                    <a:pt x="258792" y="66855"/>
                    <a:pt x="517585" y="0"/>
                    <a:pt x="828136" y="56072"/>
                  </a:cubicBezTo>
                  <a:cubicBezTo>
                    <a:pt x="1138687" y="112144"/>
                    <a:pt x="1500996" y="291142"/>
                    <a:pt x="1863306" y="470140"/>
                  </a:cubicBezTo>
                </a:path>
              </a:pathLst>
            </a:custGeom>
            <a:ln w="38100">
              <a:tailEnd type="triangle" w="lg" len="lg"/>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1" name="TextBox 20">
              <a:extLst>
                <a:ext uri="{FF2B5EF4-FFF2-40B4-BE49-F238E27FC236}">
                  <a16:creationId xmlns:a16="http://schemas.microsoft.com/office/drawing/2014/main" id="{0E7E83C2-7482-41CC-9EEA-D15EAB5B7960}"/>
                </a:ext>
              </a:extLst>
            </p:cNvPr>
            <p:cNvSpPr txBox="1"/>
            <p:nvPr/>
          </p:nvSpPr>
          <p:spPr>
            <a:xfrm>
              <a:off x="3352800" y="1524000"/>
              <a:ext cx="1447800" cy="461665"/>
            </a:xfrm>
            <a:prstGeom prst="rect">
              <a:avLst/>
            </a:prstGeom>
            <a:noFill/>
          </p:spPr>
          <p:txBody>
            <a:bodyPr wrap="square" rtlCol="0">
              <a:spAutoFit/>
            </a:bodyPr>
            <a:lstStyle/>
            <a:p>
              <a:r>
                <a:rPr lang="en-US" sz="2400" dirty="0"/>
                <a:t>1: Sense</a:t>
              </a:r>
            </a:p>
          </p:txBody>
        </p:sp>
        <p:sp>
          <p:nvSpPr>
            <p:cNvPr id="22" name="TextBox 21">
              <a:extLst>
                <a:ext uri="{FF2B5EF4-FFF2-40B4-BE49-F238E27FC236}">
                  <a16:creationId xmlns:a16="http://schemas.microsoft.com/office/drawing/2014/main" id="{BFD5CB02-D408-4694-A09D-CA5D0FFBDE99}"/>
                </a:ext>
              </a:extLst>
            </p:cNvPr>
            <p:cNvSpPr txBox="1"/>
            <p:nvPr/>
          </p:nvSpPr>
          <p:spPr>
            <a:xfrm>
              <a:off x="609600" y="4495800"/>
              <a:ext cx="1447800" cy="461665"/>
            </a:xfrm>
            <a:prstGeom prst="rect">
              <a:avLst/>
            </a:prstGeom>
            <a:noFill/>
          </p:spPr>
          <p:txBody>
            <a:bodyPr wrap="square" rtlCol="0">
              <a:spAutoFit/>
            </a:bodyPr>
            <a:lstStyle/>
            <a:p>
              <a:r>
                <a:rPr lang="en-US" sz="2400" dirty="0"/>
                <a:t>5: Learn</a:t>
              </a:r>
            </a:p>
          </p:txBody>
        </p:sp>
        <p:sp>
          <p:nvSpPr>
            <p:cNvPr id="23" name="TextBox 22">
              <a:extLst>
                <a:ext uri="{FF2B5EF4-FFF2-40B4-BE49-F238E27FC236}">
                  <a16:creationId xmlns:a16="http://schemas.microsoft.com/office/drawing/2014/main" id="{675F377D-88CA-44F2-A648-77F6C8F9EBCA}"/>
                </a:ext>
              </a:extLst>
            </p:cNvPr>
            <p:cNvSpPr txBox="1"/>
            <p:nvPr/>
          </p:nvSpPr>
          <p:spPr>
            <a:xfrm>
              <a:off x="3505200" y="2133600"/>
              <a:ext cx="1066800" cy="461665"/>
            </a:xfrm>
            <a:prstGeom prst="rect">
              <a:avLst/>
            </a:prstGeom>
            <a:noFill/>
          </p:spPr>
          <p:txBody>
            <a:bodyPr wrap="square" rtlCol="0">
              <a:spAutoFit/>
            </a:bodyPr>
            <a:lstStyle/>
            <a:p>
              <a:r>
                <a:rPr lang="en-US" sz="2400" dirty="0"/>
                <a:t>3: Act</a:t>
              </a:r>
            </a:p>
          </p:txBody>
        </p:sp>
        <p:sp>
          <p:nvSpPr>
            <p:cNvPr id="24" name="TextBox 23">
              <a:extLst>
                <a:ext uri="{FF2B5EF4-FFF2-40B4-BE49-F238E27FC236}">
                  <a16:creationId xmlns:a16="http://schemas.microsoft.com/office/drawing/2014/main" id="{37652453-A5AA-49AA-8538-F082784B9A74}"/>
                </a:ext>
              </a:extLst>
            </p:cNvPr>
            <p:cNvSpPr txBox="1"/>
            <p:nvPr/>
          </p:nvSpPr>
          <p:spPr>
            <a:xfrm>
              <a:off x="2895600" y="4953000"/>
              <a:ext cx="3200400" cy="461665"/>
            </a:xfrm>
            <a:prstGeom prst="rect">
              <a:avLst/>
            </a:prstGeom>
            <a:noFill/>
          </p:spPr>
          <p:txBody>
            <a:bodyPr wrap="square" rtlCol="0">
              <a:spAutoFit/>
            </a:bodyPr>
            <a:lstStyle/>
            <a:p>
              <a:r>
                <a:rPr lang="en-US" sz="2400" dirty="0"/>
                <a:t>4: Get Feedback</a:t>
              </a:r>
            </a:p>
          </p:txBody>
        </p:sp>
        <p:sp>
          <p:nvSpPr>
            <p:cNvPr id="25" name="TextBox 24">
              <a:extLst>
                <a:ext uri="{FF2B5EF4-FFF2-40B4-BE49-F238E27FC236}">
                  <a16:creationId xmlns:a16="http://schemas.microsoft.com/office/drawing/2014/main" id="{EA019651-33C8-4790-A43E-7896CA1A7038}"/>
                </a:ext>
              </a:extLst>
            </p:cNvPr>
            <p:cNvSpPr txBox="1"/>
            <p:nvPr/>
          </p:nvSpPr>
          <p:spPr>
            <a:xfrm>
              <a:off x="3505200" y="4038600"/>
              <a:ext cx="1676400" cy="461665"/>
            </a:xfrm>
            <a:prstGeom prst="rect">
              <a:avLst/>
            </a:prstGeom>
            <a:noFill/>
          </p:spPr>
          <p:txBody>
            <a:bodyPr wrap="square" rtlCol="0">
              <a:spAutoFit/>
            </a:bodyPr>
            <a:lstStyle/>
            <a:p>
              <a:r>
                <a:rPr lang="en-US" sz="2400" dirty="0"/>
                <a:t>2: Reason</a:t>
              </a:r>
            </a:p>
          </p:txBody>
        </p:sp>
      </p:grpSp>
      <p:sp>
        <p:nvSpPr>
          <p:cNvPr id="2" name="Slide Number Placeholder 1">
            <a:extLst>
              <a:ext uri="{FF2B5EF4-FFF2-40B4-BE49-F238E27FC236}">
                <a16:creationId xmlns:a16="http://schemas.microsoft.com/office/drawing/2014/main" id="{E826A829-85E0-41D0-A3AA-D1825B98BA47}"/>
              </a:ext>
            </a:extLst>
          </p:cNvPr>
          <p:cNvSpPr>
            <a:spLocks noGrp="1"/>
          </p:cNvSpPr>
          <p:nvPr>
            <p:ph type="sldNum" sz="quarter" idx="4294967295"/>
          </p:nvPr>
        </p:nvSpPr>
        <p:spPr/>
        <p:txBody>
          <a:bodyPr/>
          <a:lstStyle/>
          <a:p>
            <a:pPr marL="25400">
              <a:lnSpc>
                <a:spcPts val="1325"/>
              </a:lnSpc>
            </a:pPr>
            <a:fld id="{81D60167-4931-47E6-BA6A-407CBD079E47}" type="slidenum">
              <a:rPr lang="en-US" spc="-5"/>
              <a:pPr marL="25400">
                <a:lnSpc>
                  <a:spcPts val="1325"/>
                </a:lnSpc>
              </a:pPr>
              <a:t>12</a:t>
            </a:fld>
            <a:endParaRPr lang="en-US" spc="-5" dirty="0"/>
          </a:p>
        </p:txBody>
      </p:sp>
      <p:sp>
        <p:nvSpPr>
          <p:cNvPr id="26" name="Rectangle 2">
            <a:extLst>
              <a:ext uri="{FF2B5EF4-FFF2-40B4-BE49-F238E27FC236}">
                <a16:creationId xmlns:a16="http://schemas.microsoft.com/office/drawing/2014/main" id="{11E80904-CDF7-4678-8426-06FCA5AE8998}"/>
              </a:ext>
            </a:extLst>
          </p:cNvPr>
          <p:cNvSpPr txBox="1">
            <a:spLocks noChangeArrowheads="1"/>
          </p:cNvSpPr>
          <p:nvPr/>
        </p:nvSpPr>
        <p:spPr>
          <a:xfrm>
            <a:off x="2378868" y="589598"/>
            <a:ext cx="7434262" cy="984885"/>
          </a:xfrm>
          <a:prstGeom prst="rect">
            <a:avLst/>
          </a:prstGeom>
        </p:spPr>
        <p:txBody>
          <a:bodyPr wrap="square" lIns="0" tIns="0" rIns="0" bIns="0">
            <a:spAutoFit/>
          </a:bodyPr>
          <a:lstStyle>
            <a:lvl1pPr>
              <a:defRPr sz="3200" b="1" i="0">
                <a:solidFill>
                  <a:srgbClr val="374D81"/>
                </a:solidFill>
                <a:latin typeface="Arial"/>
                <a:ea typeface="+mj-ea"/>
                <a:cs typeface="Arial"/>
              </a:defRPr>
            </a:lvl1pPr>
          </a:lstStyle>
          <a:p>
            <a:r>
              <a:rPr lang="en-US" spc="-305" dirty="0"/>
              <a:t>Intelligent Agents in the World .. </a:t>
            </a:r>
          </a:p>
          <a:p>
            <a:r>
              <a:rPr lang="en-US" i="1" spc="-305" dirty="0"/>
              <a:t>.. Learning? .. Feedback?</a:t>
            </a:r>
            <a:endParaRPr lang="en-US" i="1" kern="0" spc="-305" dirty="0"/>
          </a:p>
        </p:txBody>
      </p:sp>
    </p:spTree>
    <p:extLst>
      <p:ext uri="{BB962C8B-B14F-4D97-AF65-F5344CB8AC3E}">
        <p14:creationId xmlns:p14="http://schemas.microsoft.com/office/powerpoint/2010/main" val="398783587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50" name="Object 3"/>
          <p:cNvGraphicFramePr>
            <a:graphicFrameLocks noChangeAspect="1"/>
          </p:cNvGraphicFramePr>
          <p:nvPr>
            <p:extLst/>
          </p:nvPr>
        </p:nvGraphicFramePr>
        <p:xfrm>
          <a:off x="2133600" y="1844676"/>
          <a:ext cx="7410450" cy="4278313"/>
        </p:xfrm>
        <a:graphic>
          <a:graphicData uri="http://schemas.openxmlformats.org/presentationml/2006/ole">
            <mc:AlternateContent xmlns:mc="http://schemas.openxmlformats.org/markup-compatibility/2006">
              <mc:Choice xmlns:v="urn:schemas-microsoft-com:vml" Requires="v">
                <p:oleObj spid="_x0000_s1110" name="Photo Editor Photo" r:id="rId4" imgW="5676190" imgH="3277057" progId="">
                  <p:embed/>
                </p:oleObj>
              </mc:Choice>
              <mc:Fallback>
                <p:oleObj name="Photo Editor Photo" r:id="rId4" imgW="5676190" imgH="3277057" progId="">
                  <p:embed/>
                  <p:pic>
                    <p:nvPicPr>
                      <p:cNvPr id="2050" name="Object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133600" y="1844676"/>
                        <a:ext cx="7410450" cy="427831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24260" name="Text Box 4"/>
          <p:cNvSpPr txBox="1">
            <a:spLocks noChangeArrowheads="1"/>
          </p:cNvSpPr>
          <p:nvPr/>
        </p:nvSpPr>
        <p:spPr bwMode="auto">
          <a:xfrm>
            <a:off x="1597596" y="4327526"/>
            <a:ext cx="2961132" cy="2554545"/>
          </a:xfrm>
          <a:prstGeom prst="rect">
            <a:avLst/>
          </a:prstGeom>
          <a:solidFill>
            <a:schemeClr val="bg1">
              <a:alpha val="67000"/>
            </a:schemeClr>
          </a:solidFill>
          <a:ln w="25400">
            <a:noFill/>
            <a:miter lim="800000"/>
            <a:headEnd/>
            <a:tailEnd/>
          </a:ln>
        </p:spPr>
        <p:txBody>
          <a:bodyPr wrap="none">
            <a:spAutoFit/>
          </a:bodyPr>
          <a:lstStyle/>
          <a:p>
            <a:pPr algn="ctr"/>
            <a:r>
              <a:rPr lang="en-US" sz="2000" b="1" dirty="0">
                <a:solidFill>
                  <a:schemeClr val="tx2"/>
                </a:solidFill>
              </a:rPr>
              <a:t>Natural Language </a:t>
            </a:r>
          </a:p>
          <a:p>
            <a:pPr algn="ctr"/>
            <a:r>
              <a:rPr lang="en-US" sz="2000" b="1" dirty="0">
                <a:solidFill>
                  <a:schemeClr val="tx2"/>
                </a:solidFill>
              </a:rPr>
              <a:t>Understanding</a:t>
            </a:r>
          </a:p>
          <a:p>
            <a:pPr algn="ctr"/>
            <a:r>
              <a:rPr lang="en-US" sz="2000" b="1" dirty="0">
                <a:solidFill>
                  <a:schemeClr val="tx2"/>
                </a:solidFill>
              </a:rPr>
              <a:t>+ </a:t>
            </a:r>
          </a:p>
          <a:p>
            <a:pPr algn="ctr"/>
            <a:r>
              <a:rPr lang="en-US" sz="2000" b="1" dirty="0">
                <a:solidFill>
                  <a:schemeClr val="tx2"/>
                </a:solidFill>
              </a:rPr>
              <a:t>Computer Vision</a:t>
            </a:r>
          </a:p>
          <a:p>
            <a:pPr algn="ctr"/>
            <a:r>
              <a:rPr lang="en-US" sz="2000" b="1" dirty="0">
                <a:solidFill>
                  <a:schemeClr val="tx2"/>
                </a:solidFill>
              </a:rPr>
              <a:t>Speech Recognition</a:t>
            </a:r>
          </a:p>
          <a:p>
            <a:pPr algn="ctr"/>
            <a:r>
              <a:rPr lang="en-US" sz="2000" b="1" dirty="0">
                <a:solidFill>
                  <a:schemeClr val="tx2"/>
                </a:solidFill>
              </a:rPr>
              <a:t>+</a:t>
            </a:r>
          </a:p>
          <a:p>
            <a:pPr algn="ctr"/>
            <a:r>
              <a:rPr lang="en-US" sz="2000" b="1" dirty="0">
                <a:solidFill>
                  <a:schemeClr val="tx2"/>
                </a:solidFill>
              </a:rPr>
              <a:t>Physiological Sensing</a:t>
            </a:r>
          </a:p>
          <a:p>
            <a:pPr algn="ctr"/>
            <a:r>
              <a:rPr lang="en-US" sz="2000" b="1" dirty="0">
                <a:solidFill>
                  <a:schemeClr val="tx2"/>
                </a:solidFill>
              </a:rPr>
              <a:t>Mining of Interaction Logs</a:t>
            </a:r>
          </a:p>
        </p:txBody>
      </p:sp>
      <p:grpSp>
        <p:nvGrpSpPr>
          <p:cNvPr id="2" name="Group 9"/>
          <p:cNvGrpSpPr>
            <a:grpSpLocks/>
          </p:cNvGrpSpPr>
          <p:nvPr/>
        </p:nvGrpSpPr>
        <p:grpSpPr bwMode="auto">
          <a:xfrm>
            <a:off x="1547814" y="1050925"/>
            <a:ext cx="3324225" cy="2738438"/>
            <a:chOff x="15" y="662"/>
            <a:chExt cx="2094" cy="1725"/>
          </a:xfrm>
        </p:grpSpPr>
        <p:sp>
          <p:nvSpPr>
            <p:cNvPr id="2059" name="Oval 6"/>
            <p:cNvSpPr>
              <a:spLocks noChangeArrowheads="1"/>
            </p:cNvSpPr>
            <p:nvPr/>
          </p:nvSpPr>
          <p:spPr bwMode="auto">
            <a:xfrm>
              <a:off x="249" y="981"/>
              <a:ext cx="1860" cy="1406"/>
            </a:xfrm>
            <a:prstGeom prst="ellipse">
              <a:avLst/>
            </a:prstGeom>
            <a:noFill/>
            <a:ln w="38100">
              <a:solidFill>
                <a:srgbClr val="FF9900"/>
              </a:solidFill>
              <a:round/>
              <a:headEnd/>
              <a:tailEnd/>
            </a:ln>
          </p:spPr>
          <p:txBody>
            <a:bodyPr wrap="none" anchor="ctr"/>
            <a:lstStyle/>
            <a:p>
              <a:endParaRPr lang="en-CA"/>
            </a:p>
          </p:txBody>
        </p:sp>
        <p:sp>
          <p:nvSpPr>
            <p:cNvPr id="2060" name="Text Box 7"/>
            <p:cNvSpPr txBox="1">
              <a:spLocks noChangeArrowheads="1"/>
            </p:cNvSpPr>
            <p:nvPr/>
          </p:nvSpPr>
          <p:spPr bwMode="auto">
            <a:xfrm>
              <a:off x="15" y="662"/>
              <a:ext cx="1959" cy="442"/>
            </a:xfrm>
            <a:prstGeom prst="rect">
              <a:avLst/>
            </a:prstGeom>
            <a:noFill/>
            <a:ln w="25400">
              <a:noFill/>
              <a:miter lim="800000"/>
              <a:headEnd/>
              <a:tailEnd/>
            </a:ln>
          </p:spPr>
          <p:txBody>
            <a:bodyPr wrap="none">
              <a:spAutoFit/>
            </a:bodyPr>
            <a:lstStyle/>
            <a:p>
              <a:r>
                <a:rPr lang="en-US" sz="2000" b="1" dirty="0">
                  <a:solidFill>
                    <a:schemeClr val="tx2"/>
                  </a:solidFill>
                </a:rPr>
                <a:t>Knowledge Representation</a:t>
              </a:r>
            </a:p>
            <a:p>
              <a:r>
                <a:rPr lang="en-US" sz="2000" b="1" dirty="0">
                  <a:solidFill>
                    <a:schemeClr val="tx2"/>
                  </a:solidFill>
                </a:rPr>
                <a:t>Machine Learning</a:t>
              </a:r>
            </a:p>
          </p:txBody>
        </p:sp>
      </p:grpSp>
      <p:sp>
        <p:nvSpPr>
          <p:cNvPr id="224264" name="Text Box 8"/>
          <p:cNvSpPr txBox="1">
            <a:spLocks noChangeArrowheads="1"/>
          </p:cNvSpPr>
          <p:nvPr/>
        </p:nvSpPr>
        <p:spPr bwMode="auto">
          <a:xfrm>
            <a:off x="7751763" y="1773239"/>
            <a:ext cx="1954212" cy="701675"/>
          </a:xfrm>
          <a:prstGeom prst="rect">
            <a:avLst/>
          </a:prstGeom>
          <a:solidFill>
            <a:schemeClr val="bg1"/>
          </a:solidFill>
          <a:ln w="25400">
            <a:noFill/>
            <a:miter lim="800000"/>
            <a:headEnd/>
            <a:tailEnd/>
          </a:ln>
        </p:spPr>
        <p:txBody>
          <a:bodyPr wrap="none">
            <a:spAutoFit/>
          </a:bodyPr>
          <a:lstStyle/>
          <a:p>
            <a:pPr algn="ctr"/>
            <a:r>
              <a:rPr lang="en-US" sz="2000" b="1" dirty="0">
                <a:solidFill>
                  <a:schemeClr val="tx2"/>
                </a:solidFill>
              </a:rPr>
              <a:t>Reasoning + </a:t>
            </a:r>
          </a:p>
          <a:p>
            <a:pPr algn="ctr"/>
            <a:r>
              <a:rPr lang="en-US" sz="2000" b="1" dirty="0">
                <a:solidFill>
                  <a:schemeClr val="tx2"/>
                </a:solidFill>
              </a:rPr>
              <a:t>Decision Theory</a:t>
            </a:r>
          </a:p>
        </p:txBody>
      </p:sp>
      <p:grpSp>
        <p:nvGrpSpPr>
          <p:cNvPr id="3" name="Group 12"/>
          <p:cNvGrpSpPr>
            <a:grpSpLocks/>
          </p:cNvGrpSpPr>
          <p:nvPr/>
        </p:nvGrpSpPr>
        <p:grpSpPr bwMode="auto">
          <a:xfrm>
            <a:off x="8501066" y="3500439"/>
            <a:ext cx="2117725" cy="2765425"/>
            <a:chOff x="4395" y="2205"/>
            <a:chExt cx="1334" cy="1742"/>
          </a:xfrm>
        </p:grpSpPr>
        <p:sp>
          <p:nvSpPr>
            <p:cNvPr id="2056" name="Text Box 5"/>
            <p:cNvSpPr txBox="1">
              <a:spLocks noChangeArrowheads="1"/>
            </p:cNvSpPr>
            <p:nvPr/>
          </p:nvSpPr>
          <p:spPr bwMode="auto">
            <a:xfrm>
              <a:off x="4694" y="2704"/>
              <a:ext cx="711" cy="442"/>
            </a:xfrm>
            <a:prstGeom prst="rect">
              <a:avLst/>
            </a:prstGeom>
            <a:noFill/>
            <a:ln w="9525">
              <a:noFill/>
              <a:miter lim="800000"/>
              <a:headEnd/>
              <a:tailEnd/>
            </a:ln>
          </p:spPr>
          <p:txBody>
            <a:bodyPr wrap="none">
              <a:spAutoFit/>
            </a:bodyPr>
            <a:lstStyle/>
            <a:p>
              <a:pPr algn="ctr"/>
              <a:r>
                <a:rPr lang="en-US" sz="2000" b="1" dirty="0">
                  <a:solidFill>
                    <a:schemeClr val="tx2"/>
                  </a:solidFill>
                </a:rPr>
                <a:t>+ </a:t>
              </a:r>
            </a:p>
            <a:p>
              <a:pPr algn="ctr"/>
              <a:r>
                <a:rPr lang="en-US" sz="2000" b="1" dirty="0">
                  <a:solidFill>
                    <a:schemeClr val="tx2"/>
                  </a:solidFill>
                </a:rPr>
                <a:t>Robotics</a:t>
              </a:r>
            </a:p>
          </p:txBody>
        </p:sp>
        <p:sp>
          <p:nvSpPr>
            <p:cNvPr id="2057" name="Text Box 10"/>
            <p:cNvSpPr txBox="1">
              <a:spLocks noChangeArrowheads="1"/>
            </p:cNvSpPr>
            <p:nvPr/>
          </p:nvSpPr>
          <p:spPr bwMode="auto">
            <a:xfrm>
              <a:off x="4419" y="3113"/>
              <a:ext cx="1310" cy="834"/>
            </a:xfrm>
            <a:prstGeom prst="rect">
              <a:avLst/>
            </a:prstGeom>
            <a:noFill/>
            <a:ln w="9525">
              <a:noFill/>
              <a:miter lim="800000"/>
              <a:headEnd/>
              <a:tailEnd/>
            </a:ln>
          </p:spPr>
          <p:txBody>
            <a:bodyPr wrap="none">
              <a:spAutoFit/>
            </a:bodyPr>
            <a:lstStyle/>
            <a:p>
              <a:pPr algn="ctr"/>
              <a:r>
                <a:rPr lang="en-US" sz="2000" b="1" dirty="0">
                  <a:solidFill>
                    <a:schemeClr val="tx2"/>
                  </a:solidFill>
                </a:rPr>
                <a:t>+</a:t>
              </a:r>
            </a:p>
            <a:p>
              <a:pPr algn="ctr"/>
              <a:r>
                <a:rPr lang="en-US" sz="2000" b="1" dirty="0">
                  <a:solidFill>
                    <a:schemeClr val="tx2"/>
                  </a:solidFill>
                </a:rPr>
                <a:t>Human Computer</a:t>
              </a:r>
            </a:p>
            <a:p>
              <a:pPr algn="ctr"/>
              <a:r>
                <a:rPr lang="en-US" sz="2000" b="1" dirty="0">
                  <a:solidFill>
                    <a:schemeClr val="tx2"/>
                  </a:solidFill>
                </a:rPr>
                <a:t>/Robot</a:t>
              </a:r>
            </a:p>
            <a:p>
              <a:pPr algn="ctr"/>
              <a:r>
                <a:rPr lang="en-US" sz="2000" b="1" dirty="0">
                  <a:solidFill>
                    <a:schemeClr val="tx2"/>
                  </a:solidFill>
                </a:rPr>
                <a:t>Interaction</a:t>
              </a:r>
            </a:p>
          </p:txBody>
        </p:sp>
        <p:sp>
          <p:nvSpPr>
            <p:cNvPr id="2058" name="Text Box 11"/>
            <p:cNvSpPr txBox="1">
              <a:spLocks noChangeArrowheads="1"/>
            </p:cNvSpPr>
            <p:nvPr/>
          </p:nvSpPr>
          <p:spPr bwMode="auto">
            <a:xfrm>
              <a:off x="4395" y="2205"/>
              <a:ext cx="1324" cy="446"/>
            </a:xfrm>
            <a:prstGeom prst="rect">
              <a:avLst/>
            </a:prstGeom>
            <a:solidFill>
              <a:schemeClr val="bg1">
                <a:alpha val="67000"/>
              </a:schemeClr>
            </a:solidFill>
            <a:ln w="9525">
              <a:noFill/>
              <a:miter lim="800000"/>
              <a:headEnd/>
              <a:tailEnd/>
            </a:ln>
          </p:spPr>
          <p:txBody>
            <a:bodyPr wrap="none">
              <a:spAutoFit/>
            </a:bodyPr>
            <a:lstStyle/>
            <a:p>
              <a:pPr algn="ctr"/>
              <a:r>
                <a:rPr lang="en-US" sz="2000" b="1" dirty="0">
                  <a:solidFill>
                    <a:schemeClr val="tx2"/>
                  </a:solidFill>
                </a:rPr>
                <a:t>Natural Language </a:t>
              </a:r>
            </a:p>
            <a:p>
              <a:pPr algn="ctr"/>
              <a:r>
                <a:rPr lang="en-US" sz="2000" b="1" dirty="0">
                  <a:solidFill>
                    <a:schemeClr val="tx2"/>
                  </a:solidFill>
                </a:rPr>
                <a:t>Generation</a:t>
              </a:r>
            </a:p>
          </p:txBody>
        </p:sp>
      </p:grpSp>
      <p:sp>
        <p:nvSpPr>
          <p:cNvPr id="4" name="Slide Number Placeholder 3">
            <a:extLst>
              <a:ext uri="{FF2B5EF4-FFF2-40B4-BE49-F238E27FC236}">
                <a16:creationId xmlns:a16="http://schemas.microsoft.com/office/drawing/2014/main" id="{0B049EDB-5C78-4F1B-986B-38C95C0C573B}"/>
              </a:ext>
            </a:extLst>
          </p:cNvPr>
          <p:cNvSpPr>
            <a:spLocks noGrp="1"/>
          </p:cNvSpPr>
          <p:nvPr>
            <p:ph type="sldNum" sz="quarter" idx="4294967295"/>
          </p:nvPr>
        </p:nvSpPr>
        <p:spPr/>
        <p:txBody>
          <a:bodyPr/>
          <a:lstStyle/>
          <a:p>
            <a:pPr marL="25400">
              <a:lnSpc>
                <a:spcPts val="1325"/>
              </a:lnSpc>
            </a:pPr>
            <a:fld id="{81D60167-4931-47E6-BA6A-407CBD079E47}" type="slidenum">
              <a:rPr lang="en-US" spc="-5"/>
              <a:pPr marL="25400">
                <a:lnSpc>
                  <a:spcPts val="1325"/>
                </a:lnSpc>
              </a:pPr>
              <a:t>13</a:t>
            </a:fld>
            <a:endParaRPr lang="en-US" spc="-5" dirty="0"/>
          </a:p>
        </p:txBody>
      </p:sp>
      <p:sp>
        <p:nvSpPr>
          <p:cNvPr id="14" name="Rectangle 2">
            <a:extLst>
              <a:ext uri="{FF2B5EF4-FFF2-40B4-BE49-F238E27FC236}">
                <a16:creationId xmlns:a16="http://schemas.microsoft.com/office/drawing/2014/main" id="{F4DFB98D-B2A9-47FE-808C-98ACC37B6334}"/>
              </a:ext>
            </a:extLst>
          </p:cNvPr>
          <p:cNvSpPr txBox="1">
            <a:spLocks noChangeArrowheads="1"/>
          </p:cNvSpPr>
          <p:nvPr/>
        </p:nvSpPr>
        <p:spPr>
          <a:xfrm>
            <a:off x="2378868" y="589598"/>
            <a:ext cx="7434262" cy="984885"/>
          </a:xfrm>
          <a:prstGeom prst="rect">
            <a:avLst/>
          </a:prstGeom>
        </p:spPr>
        <p:txBody>
          <a:bodyPr wrap="square" lIns="0" tIns="0" rIns="0" bIns="0">
            <a:spAutoFit/>
          </a:bodyPr>
          <a:lstStyle>
            <a:lvl1pPr>
              <a:defRPr sz="3200" b="1" i="0">
                <a:solidFill>
                  <a:srgbClr val="374D81"/>
                </a:solidFill>
                <a:latin typeface="Arial"/>
                <a:ea typeface="+mj-ea"/>
                <a:cs typeface="Arial"/>
              </a:defRPr>
            </a:lvl1pPr>
          </a:lstStyle>
          <a:p>
            <a:r>
              <a:rPr lang="en-US" spc="-305" dirty="0"/>
              <a:t>Intelligent Agents in the World ..</a:t>
            </a:r>
          </a:p>
          <a:p>
            <a:r>
              <a:rPr lang="en-US" i="1" spc="-305" dirty="0"/>
              <a:t>				.. Capacities / Fields?</a:t>
            </a:r>
            <a:endParaRPr lang="en-US" i="1" kern="0" spc="-305" dirty="0"/>
          </a:p>
        </p:txBody>
      </p:sp>
    </p:spTree>
    <p:extLst>
      <p:ext uri="{BB962C8B-B14F-4D97-AF65-F5344CB8AC3E}">
        <p14:creationId xmlns:p14="http://schemas.microsoft.com/office/powerpoint/2010/main" val="3894152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24260"/>
                                        </p:tgtEl>
                                        <p:attrNameLst>
                                          <p:attrName>style.visibility</p:attrName>
                                        </p:attrNameLst>
                                      </p:cBhvr>
                                      <p:to>
                                        <p:strVal val="visible"/>
                                      </p:to>
                                    </p:set>
                                    <p:animEffect transition="in" filter="wipe(left)">
                                      <p:cBhvr>
                                        <p:cTn id="7" dur="500"/>
                                        <p:tgtEl>
                                          <p:spTgt spid="22426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down)">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24264"/>
                                        </p:tgtEl>
                                        <p:attrNameLst>
                                          <p:attrName>style.visibility</p:attrName>
                                        </p:attrNameLst>
                                      </p:cBhvr>
                                      <p:to>
                                        <p:strVal val="visible"/>
                                      </p:to>
                                    </p:set>
                                    <p:animEffect transition="in" filter="wipe(left)">
                                      <p:cBhvr>
                                        <p:cTn id="17" dur="500"/>
                                        <p:tgtEl>
                                          <p:spTgt spid="224264"/>
                                        </p:tgtEl>
                                      </p:cBhvr>
                                    </p:animEffec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nodeType="clickEffect">
                                  <p:stCondLst>
                                    <p:cond delay="0"/>
                                  </p:stCondLst>
                                  <p:childTnLst>
                                    <p:set>
                                      <p:cBhvr>
                                        <p:cTn id="21"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4260" grpId="0" animBg="1"/>
      <p:bldP spid="22426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r>
              <a:rPr lang="en-US" spc="-305" dirty="0"/>
              <a:t>Example: Vacuum – Agent</a:t>
            </a:r>
          </a:p>
        </p:txBody>
      </p:sp>
      <p:sp>
        <p:nvSpPr>
          <p:cNvPr id="7171" name="Rectangle 3"/>
          <p:cNvSpPr>
            <a:spLocks noGrp="1" noChangeArrowheads="1"/>
          </p:cNvSpPr>
          <p:nvPr>
            <p:ph idx="1"/>
          </p:nvPr>
        </p:nvSpPr>
        <p:spPr>
          <a:xfrm>
            <a:off x="1752600" y="1524001"/>
            <a:ext cx="8915400" cy="4568943"/>
          </a:xfrm>
        </p:spPr>
        <p:txBody>
          <a:bodyPr>
            <a:normAutofit fontScale="92500" lnSpcReduction="20000"/>
          </a:bodyPr>
          <a:lstStyle/>
          <a:p>
            <a:r>
              <a:rPr lang="en-US" sz="2000" b="1" dirty="0"/>
              <a:t>Percepts:</a:t>
            </a:r>
            <a:r>
              <a:rPr lang="en-US" sz="2000" dirty="0"/>
              <a:t> </a:t>
            </a:r>
            <a:br>
              <a:rPr lang="en-US" sz="2000" dirty="0"/>
            </a:br>
            <a:r>
              <a:rPr lang="en-US" sz="2000" dirty="0"/>
              <a:t>	Location and status, </a:t>
            </a:r>
            <a:br>
              <a:rPr lang="en-US" sz="2000" dirty="0"/>
            </a:br>
            <a:r>
              <a:rPr lang="en-US" sz="2000" dirty="0"/>
              <a:t>	e.g., </a:t>
            </a:r>
            <a:r>
              <a:rPr lang="en-US" sz="2000" b="1" dirty="0">
                <a:solidFill>
                  <a:schemeClr val="accent2"/>
                </a:solidFill>
              </a:rPr>
              <a:t>[A, Dirty]</a:t>
            </a:r>
          </a:p>
          <a:p>
            <a:endParaRPr lang="en-US" sz="2000" b="1" dirty="0"/>
          </a:p>
          <a:p>
            <a:r>
              <a:rPr lang="en-US" sz="2000" b="1" dirty="0"/>
              <a:t>Actions:</a:t>
            </a:r>
            <a:r>
              <a:rPr lang="en-US" sz="2000" dirty="0"/>
              <a:t> </a:t>
            </a:r>
            <a:br>
              <a:rPr lang="en-US" sz="2000" dirty="0"/>
            </a:br>
            <a:r>
              <a:rPr lang="en-US" sz="2000" dirty="0"/>
              <a:t>	</a:t>
            </a:r>
            <a:r>
              <a:rPr lang="en-US" sz="2000" dirty="0">
                <a:solidFill>
                  <a:srgbClr val="FF0000"/>
                </a:solidFill>
              </a:rPr>
              <a:t>Left, Right, Suck, </a:t>
            </a:r>
            <a:r>
              <a:rPr lang="en-US" sz="2000" dirty="0" err="1">
                <a:solidFill>
                  <a:srgbClr val="FF0000"/>
                </a:solidFill>
              </a:rPr>
              <a:t>NoOp</a:t>
            </a:r>
            <a:endParaRPr lang="en-US" sz="2000" dirty="0">
              <a:solidFill>
                <a:srgbClr val="FF0000"/>
              </a:solidFill>
            </a:endParaRPr>
          </a:p>
          <a:p>
            <a:endParaRPr lang="en-US" sz="2000" i="1" dirty="0"/>
          </a:p>
          <a:p>
            <a:endParaRPr lang="en-US" sz="2000" i="1" dirty="0"/>
          </a:p>
          <a:p>
            <a:pPr>
              <a:buNone/>
            </a:pPr>
            <a:endParaRPr lang="en-US" sz="2000" b="1" dirty="0"/>
          </a:p>
          <a:p>
            <a:pPr>
              <a:lnSpc>
                <a:spcPct val="150000"/>
              </a:lnSpc>
              <a:buNone/>
            </a:pPr>
            <a:r>
              <a:rPr lang="en-US" sz="2000" b="1" dirty="0"/>
              <a:t>function </a:t>
            </a:r>
            <a:r>
              <a:rPr lang="en-US" sz="2000" b="1" dirty="0" err="1"/>
              <a:t>Vacuum_Agent</a:t>
            </a:r>
            <a:r>
              <a:rPr lang="en-US" sz="2000" dirty="0"/>
              <a:t>( </a:t>
            </a:r>
            <a:r>
              <a:rPr lang="en-US" sz="2000" b="1" dirty="0">
                <a:solidFill>
                  <a:schemeClr val="accent2"/>
                </a:solidFill>
              </a:rPr>
              <a:t>[ location, status ]</a:t>
            </a:r>
            <a:r>
              <a:rPr lang="en-US" sz="2000" dirty="0">
                <a:solidFill>
                  <a:schemeClr val="accent2"/>
                </a:solidFill>
              </a:rPr>
              <a:t> </a:t>
            </a:r>
            <a:r>
              <a:rPr lang="en-US" sz="2000" dirty="0"/>
              <a:t>) returns an </a:t>
            </a:r>
            <a:r>
              <a:rPr lang="en-US" sz="2000" dirty="0">
                <a:solidFill>
                  <a:srgbClr val="FF0000"/>
                </a:solidFill>
              </a:rPr>
              <a:t>action</a:t>
            </a:r>
          </a:p>
          <a:p>
            <a:pPr>
              <a:lnSpc>
                <a:spcPct val="150000"/>
              </a:lnSpc>
            </a:pPr>
            <a:r>
              <a:rPr lang="en-US" sz="2000" i="1" dirty="0"/>
              <a:t>if</a:t>
            </a:r>
            <a:r>
              <a:rPr lang="en-US" sz="2000" dirty="0"/>
              <a:t> </a:t>
            </a:r>
            <a:r>
              <a:rPr lang="en-US" sz="2000" b="1" dirty="0">
                <a:solidFill>
                  <a:schemeClr val="accent2"/>
                </a:solidFill>
              </a:rPr>
              <a:t>status = Dirty</a:t>
            </a:r>
            <a:r>
              <a:rPr lang="en-US" sz="2000" dirty="0">
                <a:solidFill>
                  <a:schemeClr val="accent2"/>
                </a:solidFill>
              </a:rPr>
              <a:t> </a:t>
            </a:r>
            <a:r>
              <a:rPr lang="en-US" sz="2000" i="1" dirty="0"/>
              <a:t>then</a:t>
            </a:r>
            <a:r>
              <a:rPr lang="en-US" sz="2000" dirty="0"/>
              <a:t> return </a:t>
            </a:r>
            <a:r>
              <a:rPr lang="en-US" sz="2000" dirty="0">
                <a:solidFill>
                  <a:srgbClr val="FF0000"/>
                </a:solidFill>
              </a:rPr>
              <a:t>Suck</a:t>
            </a:r>
          </a:p>
          <a:p>
            <a:pPr>
              <a:lnSpc>
                <a:spcPct val="150000"/>
              </a:lnSpc>
            </a:pPr>
            <a:r>
              <a:rPr lang="en-US" sz="2000" i="1" dirty="0"/>
              <a:t>else if</a:t>
            </a:r>
            <a:r>
              <a:rPr lang="en-US" sz="2000" dirty="0"/>
              <a:t> </a:t>
            </a:r>
            <a:r>
              <a:rPr lang="en-US" sz="2000" b="1" dirty="0">
                <a:solidFill>
                  <a:schemeClr val="accent2"/>
                </a:solidFill>
              </a:rPr>
              <a:t>location = A</a:t>
            </a:r>
            <a:r>
              <a:rPr lang="en-US" sz="2000" dirty="0">
                <a:solidFill>
                  <a:schemeClr val="accent2"/>
                </a:solidFill>
              </a:rPr>
              <a:t> </a:t>
            </a:r>
            <a:r>
              <a:rPr lang="en-US" sz="2000" i="1" dirty="0"/>
              <a:t>then</a:t>
            </a:r>
            <a:r>
              <a:rPr lang="en-US" sz="2000" dirty="0"/>
              <a:t> return </a:t>
            </a:r>
            <a:r>
              <a:rPr lang="en-US" sz="2000" dirty="0">
                <a:solidFill>
                  <a:srgbClr val="FF0000"/>
                </a:solidFill>
              </a:rPr>
              <a:t>Right</a:t>
            </a:r>
            <a:endParaRPr lang="en-US" sz="2000" i="1" dirty="0">
              <a:solidFill>
                <a:srgbClr val="FF0000"/>
              </a:solidFill>
            </a:endParaRPr>
          </a:p>
          <a:p>
            <a:pPr>
              <a:lnSpc>
                <a:spcPct val="150000"/>
              </a:lnSpc>
            </a:pPr>
            <a:r>
              <a:rPr lang="en-US" sz="2000" i="1" dirty="0"/>
              <a:t>else if</a:t>
            </a:r>
            <a:r>
              <a:rPr lang="en-US" sz="2000" dirty="0"/>
              <a:t> </a:t>
            </a:r>
            <a:r>
              <a:rPr lang="en-US" sz="2000" b="1" dirty="0">
                <a:solidFill>
                  <a:schemeClr val="accent2"/>
                </a:solidFill>
              </a:rPr>
              <a:t>location = B</a:t>
            </a:r>
            <a:r>
              <a:rPr lang="en-US" sz="2000" dirty="0">
                <a:solidFill>
                  <a:schemeClr val="accent2"/>
                </a:solidFill>
              </a:rPr>
              <a:t> </a:t>
            </a:r>
            <a:r>
              <a:rPr lang="en-US" sz="2000" i="1" dirty="0"/>
              <a:t>then</a:t>
            </a:r>
            <a:r>
              <a:rPr lang="en-US" sz="2000" dirty="0"/>
              <a:t> return </a:t>
            </a:r>
            <a:r>
              <a:rPr lang="en-US" sz="2000" dirty="0">
                <a:solidFill>
                  <a:srgbClr val="FF0000"/>
                </a:solidFill>
              </a:rPr>
              <a:t>Left</a:t>
            </a:r>
          </a:p>
        </p:txBody>
      </p:sp>
      <p:pic>
        <p:nvPicPr>
          <p:cNvPr id="7172" name="Picture 4" descr="vacuum2-environment"/>
          <p:cNvPicPr>
            <a:picLocks noChangeAspect="1" noChangeArrowheads="1"/>
          </p:cNvPicPr>
          <p:nvPr/>
        </p:nvPicPr>
        <p:blipFill>
          <a:blip r:embed="rId3" cstate="print"/>
          <a:srcRect/>
          <a:stretch>
            <a:fillRect/>
          </a:stretch>
        </p:blipFill>
        <p:spPr bwMode="auto">
          <a:xfrm>
            <a:off x="6567056" y="1600200"/>
            <a:ext cx="3872345" cy="1981200"/>
          </a:xfrm>
          <a:prstGeom prst="rect">
            <a:avLst/>
          </a:prstGeom>
          <a:noFill/>
        </p:spPr>
      </p:pic>
      <p:sp>
        <p:nvSpPr>
          <p:cNvPr id="5" name="Slide Number Placeholder 1">
            <a:extLst>
              <a:ext uri="{FF2B5EF4-FFF2-40B4-BE49-F238E27FC236}">
                <a16:creationId xmlns:a16="http://schemas.microsoft.com/office/drawing/2014/main" id="{D475147E-527A-4D45-BD9D-6C22FC91DA1E}"/>
              </a:ext>
            </a:extLst>
          </p:cNvPr>
          <p:cNvSpPr>
            <a:spLocks noGrp="1"/>
          </p:cNvSpPr>
          <p:nvPr>
            <p:ph type="sldNum" sz="quarter" idx="4294967295"/>
          </p:nvPr>
        </p:nvSpPr>
        <p:spPr>
          <a:xfrm>
            <a:off x="9924416" y="6462281"/>
            <a:ext cx="219709" cy="177800"/>
          </a:xfrm>
        </p:spPr>
        <p:txBody>
          <a:bodyPr/>
          <a:lstStyle/>
          <a:p>
            <a:pPr marL="25400">
              <a:lnSpc>
                <a:spcPts val="1325"/>
              </a:lnSpc>
            </a:pPr>
            <a:fld id="{81D60167-4931-47E6-BA6A-407CBD079E47}" type="slidenum">
              <a:rPr lang="en-US" spc="-5"/>
              <a:pPr marL="25400">
                <a:lnSpc>
                  <a:spcPts val="1325"/>
                </a:lnSpc>
              </a:pPr>
              <a:t>14</a:t>
            </a:fld>
            <a:endParaRPr lang="en-US" spc="-5" dirty="0"/>
          </a:p>
        </p:txBody>
      </p:sp>
    </p:spTree>
    <p:extLst>
      <p:ext uri="{BB962C8B-B14F-4D97-AF65-F5344CB8AC3E}">
        <p14:creationId xmlns:p14="http://schemas.microsoft.com/office/powerpoint/2010/main" val="39829439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7171">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171">
                                            <p:txEl>
                                              <p:pRg st="2" end="2"/>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7171">
                                            <p:txEl>
                                              <p:pRg st="6" end="6"/>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7171">
                                            <p:txEl>
                                              <p:pRg st="7" end="7"/>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7171">
                                            <p:txEl>
                                              <p:pRg st="8" end="8"/>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7171">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1" grpId="0" uiExpand="1"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Rectangle 3"/>
          <p:cNvSpPr>
            <a:spLocks noGrp="1" noChangeArrowheads="1"/>
          </p:cNvSpPr>
          <p:nvPr>
            <p:ph idx="1"/>
          </p:nvPr>
        </p:nvSpPr>
        <p:spPr>
          <a:xfrm>
            <a:off x="2378868" y="1447800"/>
            <a:ext cx="7831932" cy="4374724"/>
          </a:xfrm>
        </p:spPr>
        <p:txBody>
          <a:bodyPr/>
          <a:lstStyle/>
          <a:p>
            <a:pPr marL="342900" indent="-342900" algn="just">
              <a:lnSpc>
                <a:spcPct val="150000"/>
              </a:lnSpc>
            </a:pPr>
            <a:r>
              <a:rPr lang="en-US" sz="2400" dirty="0"/>
              <a:t>For each possible percept sequence, a </a:t>
            </a:r>
            <a:r>
              <a:rPr lang="en-US" sz="2400" b="1" dirty="0">
                <a:solidFill>
                  <a:srgbClr val="FF0000"/>
                </a:solidFill>
              </a:rPr>
              <a:t>rational agent</a:t>
            </a:r>
            <a:r>
              <a:rPr lang="en-US" sz="2400" dirty="0"/>
              <a:t> should select an action that is expected to maximize its </a:t>
            </a:r>
            <a:r>
              <a:rPr lang="en-US" sz="2400" b="1" dirty="0">
                <a:solidFill>
                  <a:srgbClr val="FF0000"/>
                </a:solidFill>
              </a:rPr>
              <a:t>performance measure</a:t>
            </a:r>
            <a:r>
              <a:rPr lang="en-US" sz="2400" dirty="0"/>
              <a:t>, </a:t>
            </a:r>
            <a:r>
              <a:rPr lang="en-US" sz="2400" i="1" dirty="0"/>
              <a:t>given the evidence provided by the percept sequence and the agent’s built-in knowledge.</a:t>
            </a:r>
          </a:p>
          <a:p>
            <a:pPr marL="342900" indent="-342900" algn="just">
              <a:lnSpc>
                <a:spcPct val="150000"/>
              </a:lnSpc>
            </a:pPr>
            <a:endParaRPr lang="en-US" sz="2400" dirty="0"/>
          </a:p>
          <a:p>
            <a:pPr marL="342900" indent="-342900">
              <a:lnSpc>
                <a:spcPct val="150000"/>
              </a:lnSpc>
            </a:pPr>
            <a:r>
              <a:rPr lang="en-US" sz="2400" b="1" dirty="0">
                <a:solidFill>
                  <a:srgbClr val="FF0000"/>
                </a:solidFill>
              </a:rPr>
              <a:t>Performance measure (utility function): </a:t>
            </a:r>
            <a:br>
              <a:rPr lang="en-US" sz="2400" b="1" dirty="0">
                <a:solidFill>
                  <a:srgbClr val="FF0000"/>
                </a:solidFill>
              </a:rPr>
            </a:br>
            <a:r>
              <a:rPr lang="en-US" sz="2400" dirty="0"/>
              <a:t>An </a:t>
            </a:r>
            <a:r>
              <a:rPr lang="en-US" sz="2400" i="1" dirty="0"/>
              <a:t>objective</a:t>
            </a:r>
            <a:r>
              <a:rPr lang="en-US" sz="2400" dirty="0"/>
              <a:t> criterion for success of an agent's </a:t>
            </a:r>
            <a:r>
              <a:rPr lang="en-US" sz="2400" dirty="0" err="1"/>
              <a:t>behaviour</a:t>
            </a:r>
            <a:r>
              <a:rPr lang="en-US" sz="2400" dirty="0"/>
              <a:t>.</a:t>
            </a:r>
          </a:p>
          <a:p>
            <a:pPr marL="342900" indent="-342900" algn="just">
              <a:lnSpc>
                <a:spcPct val="150000"/>
              </a:lnSpc>
            </a:pPr>
            <a:endParaRPr lang="en-US" sz="2400" b="1" dirty="0">
              <a:solidFill>
                <a:srgbClr val="FF0000"/>
              </a:solidFill>
            </a:endParaRPr>
          </a:p>
        </p:txBody>
      </p:sp>
      <p:sp>
        <p:nvSpPr>
          <p:cNvPr id="6" name="Rectangle 2">
            <a:extLst>
              <a:ext uri="{FF2B5EF4-FFF2-40B4-BE49-F238E27FC236}">
                <a16:creationId xmlns:a16="http://schemas.microsoft.com/office/drawing/2014/main" id="{01FAC01D-17CD-455F-8176-9CB0C000D9D7}"/>
              </a:ext>
            </a:extLst>
          </p:cNvPr>
          <p:cNvSpPr txBox="1">
            <a:spLocks noChangeArrowheads="1"/>
          </p:cNvSpPr>
          <p:nvPr/>
        </p:nvSpPr>
        <p:spPr>
          <a:xfrm>
            <a:off x="2378868" y="589597"/>
            <a:ext cx="7434262" cy="495300"/>
          </a:xfrm>
          <a:prstGeom prst="rect">
            <a:avLst/>
          </a:prstGeom>
        </p:spPr>
        <p:txBody>
          <a:bodyPr wrap="square" lIns="0" tIns="0" rIns="0" bIns="0">
            <a:spAutoFit/>
          </a:bodyPr>
          <a:lstStyle>
            <a:lvl1pPr>
              <a:defRPr sz="3200" b="1" i="0">
                <a:solidFill>
                  <a:srgbClr val="374D81"/>
                </a:solidFill>
                <a:latin typeface="Arial"/>
                <a:ea typeface="+mj-ea"/>
                <a:cs typeface="Arial"/>
              </a:defRPr>
            </a:lvl1pPr>
          </a:lstStyle>
          <a:p>
            <a:r>
              <a:rPr lang="en-US" kern="0" spc="-305" dirty="0"/>
              <a:t>Rational Agents</a:t>
            </a:r>
          </a:p>
        </p:txBody>
      </p:sp>
      <p:sp>
        <p:nvSpPr>
          <p:cNvPr id="4" name="Slide Number Placeholder 1">
            <a:extLst>
              <a:ext uri="{FF2B5EF4-FFF2-40B4-BE49-F238E27FC236}">
                <a16:creationId xmlns:a16="http://schemas.microsoft.com/office/drawing/2014/main" id="{3282A467-D3AC-454E-AF82-1B75D796017C}"/>
              </a:ext>
            </a:extLst>
          </p:cNvPr>
          <p:cNvSpPr>
            <a:spLocks noGrp="1"/>
          </p:cNvSpPr>
          <p:nvPr>
            <p:ph type="sldNum" sz="quarter" idx="4294967295"/>
          </p:nvPr>
        </p:nvSpPr>
        <p:spPr>
          <a:xfrm>
            <a:off x="9924416" y="6462281"/>
            <a:ext cx="219709" cy="177800"/>
          </a:xfrm>
        </p:spPr>
        <p:txBody>
          <a:bodyPr/>
          <a:lstStyle/>
          <a:p>
            <a:pPr marL="25400">
              <a:lnSpc>
                <a:spcPts val="1325"/>
              </a:lnSpc>
            </a:pPr>
            <a:fld id="{81D60167-4931-47E6-BA6A-407CBD079E47}" type="slidenum">
              <a:rPr lang="en-US" spc="-5"/>
              <a:pPr marL="25400">
                <a:lnSpc>
                  <a:spcPts val="1325"/>
                </a:lnSpc>
              </a:pPr>
              <a:t>15</a:t>
            </a:fld>
            <a:endParaRPr lang="en-US" spc="-5" dirty="0"/>
          </a:p>
        </p:txBody>
      </p:sp>
    </p:spTree>
    <p:extLst>
      <p:ext uri="{BB962C8B-B14F-4D97-AF65-F5344CB8AC3E}">
        <p14:creationId xmlns:p14="http://schemas.microsoft.com/office/powerpoint/2010/main" val="37703001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FF0000"/>
                </a:solidFill>
              </a:rPr>
              <a:t>Performance measure (utility function</a:t>
            </a:r>
            <a:r>
              <a:rPr lang="en-US" b="1" dirty="0" smtClean="0">
                <a:solidFill>
                  <a:srgbClr val="FF0000"/>
                </a:solidFill>
              </a:rPr>
              <a:t>)</a:t>
            </a:r>
            <a:endParaRPr lang="en-US" dirty="0"/>
          </a:p>
        </p:txBody>
      </p:sp>
      <p:sp>
        <p:nvSpPr>
          <p:cNvPr id="3" name="Content Placeholder 2"/>
          <p:cNvSpPr>
            <a:spLocks noGrp="1"/>
          </p:cNvSpPr>
          <p:nvPr>
            <p:ph idx="1"/>
          </p:nvPr>
        </p:nvSpPr>
        <p:spPr>
          <a:xfrm>
            <a:off x="838200" y="1361168"/>
            <a:ext cx="10515600" cy="4351338"/>
          </a:xfrm>
        </p:spPr>
        <p:txBody>
          <a:bodyPr/>
          <a:lstStyle/>
          <a:p>
            <a:pPr marL="0" indent="0" algn="ctr">
              <a:buNone/>
            </a:pPr>
            <a:r>
              <a:rPr lang="en-US" dirty="0" smtClean="0"/>
              <a:t>	</a:t>
            </a:r>
            <a:r>
              <a:rPr lang="en-US" sz="3200" b="1" dirty="0" smtClean="0">
                <a:latin typeface="Arabic Typesetting" panose="03020402040406030203" pitchFamily="66" charset="-78"/>
                <a:cs typeface="Arabic Typesetting" panose="03020402040406030203" pitchFamily="66" charset="-78"/>
              </a:rPr>
              <a:t>Expected </a:t>
            </a:r>
            <a:r>
              <a:rPr lang="en-US" sz="3200" b="1" dirty="0">
                <a:latin typeface="Arabic Typesetting" panose="03020402040406030203" pitchFamily="66" charset="-78"/>
                <a:cs typeface="Arabic Typesetting" panose="03020402040406030203" pitchFamily="66" charset="-78"/>
              </a:rPr>
              <a:t>Utility(action) = ∑_outcomes [Utility(outcome) * P(</a:t>
            </a:r>
            <a:r>
              <a:rPr lang="en-US" sz="3200" b="1" dirty="0" err="1">
                <a:latin typeface="Arabic Typesetting" panose="03020402040406030203" pitchFamily="66" charset="-78"/>
                <a:cs typeface="Arabic Typesetting" panose="03020402040406030203" pitchFamily="66" charset="-78"/>
              </a:rPr>
              <a:t>outcome|action</a:t>
            </a:r>
            <a:r>
              <a:rPr lang="en-US" sz="3200" b="1" dirty="0">
                <a:latin typeface="Arabic Typesetting" panose="03020402040406030203" pitchFamily="66" charset="-78"/>
                <a:cs typeface="Arabic Typesetting" panose="03020402040406030203" pitchFamily="66" charset="-78"/>
              </a:rPr>
              <a:t>)]" </a:t>
            </a:r>
            <a:endParaRPr lang="en-US" b="1" dirty="0" smtClean="0">
              <a:latin typeface="Arabic Typesetting" panose="03020402040406030203" pitchFamily="66" charset="-78"/>
              <a:cs typeface="Arabic Typesetting" panose="03020402040406030203" pitchFamily="66" charset="-78"/>
            </a:endParaRPr>
          </a:p>
          <a:p>
            <a:r>
              <a:rPr lang="en-US" dirty="0" smtClean="0"/>
              <a:t>represents </a:t>
            </a:r>
            <a:r>
              <a:rPr lang="en-US" dirty="0"/>
              <a:t>a formula used in </a:t>
            </a:r>
            <a:r>
              <a:rPr lang="en-US" b="1" dirty="0"/>
              <a:t>decision theory</a:t>
            </a:r>
            <a:r>
              <a:rPr lang="en-US" dirty="0"/>
              <a:t> to calculate the expected utility of taking a specific action. </a:t>
            </a:r>
          </a:p>
          <a:p>
            <a:pPr marL="0" indent="0">
              <a:buNone/>
            </a:pPr>
            <a:r>
              <a:rPr lang="en-US" dirty="0"/>
              <a:t/>
            </a:r>
            <a:br>
              <a:rPr lang="en-US" dirty="0"/>
            </a:br>
            <a:endParaRPr lang="en-US" dirty="0"/>
          </a:p>
        </p:txBody>
      </p:sp>
      <p:pic>
        <p:nvPicPr>
          <p:cNvPr id="2052" name="Picture 4" descr="How to Invest in stocks | A Beginner's Guid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086" y="3718605"/>
            <a:ext cx="3598566" cy="2989944"/>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3338286" y="2759301"/>
            <a:ext cx="8853714" cy="3970318"/>
          </a:xfrm>
          <a:prstGeom prst="rect">
            <a:avLst/>
          </a:prstGeom>
        </p:spPr>
        <p:txBody>
          <a:bodyPr wrap="square">
            <a:spAutoFit/>
          </a:bodyPr>
          <a:lstStyle/>
          <a:p>
            <a:r>
              <a:rPr lang="en-US" b="1" dirty="0"/>
              <a:t>Action:</a:t>
            </a:r>
            <a:endParaRPr lang="en-US" dirty="0"/>
          </a:p>
          <a:p>
            <a:pPr lvl="1"/>
            <a:r>
              <a:rPr lang="en-US" dirty="0"/>
              <a:t>Consider an individual who is deciding whether to . invest in a particular stock</a:t>
            </a:r>
          </a:p>
          <a:p>
            <a:r>
              <a:rPr lang="en-US" b="1" dirty="0"/>
              <a:t>Outcomes:</a:t>
            </a:r>
            <a:endParaRPr lang="en-US" dirty="0"/>
          </a:p>
          <a:p>
            <a:pPr lvl="1"/>
            <a:r>
              <a:rPr lang="en-US" dirty="0" smtClean="0"/>
              <a:t>There are various potential outcomes associated with this investment, such as the </a:t>
            </a:r>
            <a:r>
              <a:rPr lang="en-US" b="1" dirty="0" smtClean="0"/>
              <a:t>stock price increasing</a:t>
            </a:r>
            <a:r>
              <a:rPr lang="en-US" dirty="0" smtClean="0"/>
              <a:t>, </a:t>
            </a:r>
            <a:r>
              <a:rPr lang="en-US" b="1" dirty="0" smtClean="0"/>
              <a:t>staying stable</a:t>
            </a:r>
            <a:r>
              <a:rPr lang="en-US" dirty="0" smtClean="0"/>
              <a:t>, or </a:t>
            </a:r>
            <a:r>
              <a:rPr lang="en-US" b="1" dirty="0" smtClean="0"/>
              <a:t>decreasing</a:t>
            </a:r>
            <a:r>
              <a:rPr lang="en-US" dirty="0" smtClean="0"/>
              <a:t>.</a:t>
            </a:r>
          </a:p>
          <a:p>
            <a:pPr lvl="1"/>
            <a:endParaRPr lang="en-US" dirty="0"/>
          </a:p>
          <a:p>
            <a:r>
              <a:rPr lang="en-US" b="1" dirty="0"/>
              <a:t>Utility(outcome):</a:t>
            </a:r>
          </a:p>
          <a:p>
            <a:pPr lvl="1"/>
            <a:r>
              <a:rPr lang="en-US" dirty="0"/>
              <a:t>The utility function assigns a numerical value to each outcome, representing the individual's subjective satisfaction or preference. For instance, gaining a profit might have a positive utility, while a loss might have a negative utility.</a:t>
            </a:r>
          </a:p>
          <a:p>
            <a:r>
              <a:rPr lang="en-US" b="1" dirty="0"/>
              <a:t>P(</a:t>
            </a:r>
            <a:r>
              <a:rPr lang="en-US" b="1" dirty="0" err="1"/>
              <a:t>outcome|action</a:t>
            </a:r>
            <a:r>
              <a:rPr lang="en-US" b="1" dirty="0"/>
              <a:t>):</a:t>
            </a:r>
          </a:p>
          <a:p>
            <a:pPr lvl="1"/>
            <a:r>
              <a:rPr lang="en-US" dirty="0"/>
              <a:t>This</a:t>
            </a:r>
            <a:r>
              <a:rPr lang="en-US" b="1" dirty="0"/>
              <a:t> </a:t>
            </a:r>
            <a:r>
              <a:rPr lang="en-US" dirty="0"/>
              <a:t>represents the probability of each outcome occurring given that the individual takes the specific action (investing in the stock). The probabilities are subjective estimates or based on historical data</a:t>
            </a:r>
            <a:r>
              <a:rPr lang="en-US" dirty="0" smtClean="0"/>
              <a:t>.</a:t>
            </a:r>
            <a:endParaRPr lang="en-US" dirty="0"/>
          </a:p>
        </p:txBody>
      </p:sp>
    </p:spTree>
    <p:extLst>
      <p:ext uri="{BB962C8B-B14F-4D97-AF65-F5344CB8AC3E}">
        <p14:creationId xmlns:p14="http://schemas.microsoft.com/office/powerpoint/2010/main" val="202738602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FF0000"/>
                </a:solidFill>
              </a:rPr>
              <a:t>Performance measure (utility function</a:t>
            </a:r>
            <a:r>
              <a:rPr lang="en-US" b="1" dirty="0" smtClean="0">
                <a:solidFill>
                  <a:srgbClr val="FF0000"/>
                </a:solidFill>
              </a:rPr>
              <a:t>)</a:t>
            </a:r>
            <a:endParaRPr lang="en-US" dirty="0"/>
          </a:p>
        </p:txBody>
      </p:sp>
      <p:sp>
        <p:nvSpPr>
          <p:cNvPr id="3" name="Content Placeholder 2"/>
          <p:cNvSpPr>
            <a:spLocks noGrp="1"/>
          </p:cNvSpPr>
          <p:nvPr>
            <p:ph idx="1"/>
          </p:nvPr>
        </p:nvSpPr>
        <p:spPr>
          <a:xfrm>
            <a:off x="838200" y="1361168"/>
            <a:ext cx="10515600" cy="4351338"/>
          </a:xfrm>
        </p:spPr>
        <p:txBody>
          <a:bodyPr/>
          <a:lstStyle/>
          <a:p>
            <a:pPr marL="0" indent="0" algn="ctr">
              <a:buNone/>
            </a:pPr>
            <a:r>
              <a:rPr lang="en-US" dirty="0" smtClean="0"/>
              <a:t>	</a:t>
            </a:r>
            <a:r>
              <a:rPr lang="en-US" sz="3200" b="1" dirty="0" smtClean="0">
                <a:latin typeface="Arabic Typesetting" panose="03020402040406030203" pitchFamily="66" charset="-78"/>
                <a:cs typeface="Arabic Typesetting" panose="03020402040406030203" pitchFamily="66" charset="-78"/>
              </a:rPr>
              <a:t>Expected </a:t>
            </a:r>
            <a:r>
              <a:rPr lang="en-US" sz="3200" b="1" dirty="0">
                <a:latin typeface="Arabic Typesetting" panose="03020402040406030203" pitchFamily="66" charset="-78"/>
                <a:cs typeface="Arabic Typesetting" panose="03020402040406030203" pitchFamily="66" charset="-78"/>
              </a:rPr>
              <a:t>Utility(action) = ∑_outcomes [Utility(outcome) * P(</a:t>
            </a:r>
            <a:r>
              <a:rPr lang="en-US" sz="3200" b="1" dirty="0" err="1">
                <a:latin typeface="Arabic Typesetting" panose="03020402040406030203" pitchFamily="66" charset="-78"/>
                <a:cs typeface="Arabic Typesetting" panose="03020402040406030203" pitchFamily="66" charset="-78"/>
              </a:rPr>
              <a:t>outcome|action</a:t>
            </a:r>
            <a:r>
              <a:rPr lang="en-US" sz="3200" b="1" dirty="0">
                <a:latin typeface="Arabic Typesetting" panose="03020402040406030203" pitchFamily="66" charset="-78"/>
                <a:cs typeface="Arabic Typesetting" panose="03020402040406030203" pitchFamily="66" charset="-78"/>
              </a:rPr>
              <a:t>)]" </a:t>
            </a:r>
            <a:endParaRPr lang="en-US" b="1" dirty="0" smtClean="0">
              <a:latin typeface="Arabic Typesetting" panose="03020402040406030203" pitchFamily="66" charset="-78"/>
              <a:cs typeface="Arabic Typesetting" panose="03020402040406030203" pitchFamily="66" charset="-78"/>
            </a:endParaRPr>
          </a:p>
          <a:p>
            <a:pPr marL="0" indent="0">
              <a:buNone/>
            </a:pPr>
            <a:r>
              <a:rPr lang="en-US" dirty="0"/>
              <a:t/>
            </a:r>
            <a:br>
              <a:rPr lang="en-US" dirty="0"/>
            </a:br>
            <a:endParaRPr lang="en-US" dirty="0"/>
          </a:p>
        </p:txBody>
      </p:sp>
      <p:pic>
        <p:nvPicPr>
          <p:cNvPr id="2052" name="Picture 4" descr="How to Invest in stocks | A Beginner's Guid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086" y="3718605"/>
            <a:ext cx="3598566" cy="2989944"/>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3338286" y="2759301"/>
            <a:ext cx="8853714" cy="369332"/>
          </a:xfrm>
          <a:prstGeom prst="rect">
            <a:avLst/>
          </a:prstGeom>
        </p:spPr>
        <p:txBody>
          <a:bodyPr wrap="square">
            <a:spAutoFit/>
          </a:bodyPr>
          <a:lstStyle/>
          <a:p>
            <a:endParaRPr lang="en-US" dirty="0"/>
          </a:p>
        </p:txBody>
      </p:sp>
      <p:sp>
        <p:nvSpPr>
          <p:cNvPr id="5" name="Rectangle 4"/>
          <p:cNvSpPr/>
          <p:nvPr/>
        </p:nvSpPr>
        <p:spPr>
          <a:xfrm>
            <a:off x="3222171" y="2024918"/>
            <a:ext cx="8882743" cy="4247317"/>
          </a:xfrm>
          <a:prstGeom prst="rect">
            <a:avLst/>
          </a:prstGeom>
        </p:spPr>
        <p:txBody>
          <a:bodyPr wrap="square">
            <a:spAutoFit/>
          </a:bodyPr>
          <a:lstStyle/>
          <a:p>
            <a:r>
              <a:rPr lang="en-US" dirty="0">
                <a:solidFill>
                  <a:srgbClr val="374151"/>
                </a:solidFill>
                <a:latin typeface="Söhne"/>
              </a:rPr>
              <a:t>Let's say the individual assigns the following utilities and probabilities:</a:t>
            </a:r>
          </a:p>
          <a:p>
            <a:pPr>
              <a:buFont typeface="Arial" panose="020B0604020202020204" pitchFamily="34" charset="0"/>
              <a:buChar char="•"/>
            </a:pPr>
            <a:r>
              <a:rPr lang="en-US" dirty="0">
                <a:solidFill>
                  <a:srgbClr val="374151"/>
                </a:solidFill>
                <a:latin typeface="Söhne"/>
              </a:rPr>
              <a:t>If the stock price increases (Outcome A):</a:t>
            </a:r>
          </a:p>
          <a:p>
            <a:pPr marL="742950" lvl="1" indent="-285750">
              <a:buFont typeface="Arial" panose="020B0604020202020204" pitchFamily="34" charset="0"/>
              <a:buChar char="•"/>
            </a:pPr>
            <a:r>
              <a:rPr lang="en-US" dirty="0">
                <a:solidFill>
                  <a:srgbClr val="374151"/>
                </a:solidFill>
                <a:latin typeface="Söhne"/>
              </a:rPr>
              <a:t>Utility(A) = +10</a:t>
            </a:r>
          </a:p>
          <a:p>
            <a:pPr marL="742950" lvl="1" indent="-285750">
              <a:buFont typeface="Arial" panose="020B0604020202020204" pitchFamily="34" charset="0"/>
              <a:buChar char="•"/>
            </a:pPr>
            <a:r>
              <a:rPr lang="en-US" dirty="0">
                <a:solidFill>
                  <a:srgbClr val="374151"/>
                </a:solidFill>
                <a:latin typeface="Söhne"/>
              </a:rPr>
              <a:t>P(</a:t>
            </a:r>
            <a:r>
              <a:rPr lang="en-US" dirty="0" err="1">
                <a:solidFill>
                  <a:srgbClr val="374151"/>
                </a:solidFill>
                <a:latin typeface="Söhne"/>
              </a:rPr>
              <a:t>A|action</a:t>
            </a:r>
            <a:r>
              <a:rPr lang="en-US" dirty="0">
                <a:solidFill>
                  <a:srgbClr val="374151"/>
                </a:solidFill>
                <a:latin typeface="Söhne"/>
              </a:rPr>
              <a:t>) = 0.6</a:t>
            </a:r>
          </a:p>
          <a:p>
            <a:pPr>
              <a:buFont typeface="Arial" panose="020B0604020202020204" pitchFamily="34" charset="0"/>
              <a:buChar char="•"/>
            </a:pPr>
            <a:r>
              <a:rPr lang="en-US" dirty="0">
                <a:solidFill>
                  <a:srgbClr val="374151"/>
                </a:solidFill>
                <a:latin typeface="Söhne"/>
              </a:rPr>
              <a:t>If the stock price stays the same (Outcome B):</a:t>
            </a:r>
          </a:p>
          <a:p>
            <a:pPr marL="742950" lvl="1" indent="-285750">
              <a:buFont typeface="Arial" panose="020B0604020202020204" pitchFamily="34" charset="0"/>
              <a:buChar char="•"/>
            </a:pPr>
            <a:r>
              <a:rPr lang="en-US" dirty="0">
                <a:solidFill>
                  <a:srgbClr val="374151"/>
                </a:solidFill>
                <a:latin typeface="Söhne"/>
              </a:rPr>
              <a:t>Utility(B) = +2</a:t>
            </a:r>
          </a:p>
          <a:p>
            <a:pPr marL="742950" lvl="1" indent="-285750">
              <a:buFont typeface="Arial" panose="020B0604020202020204" pitchFamily="34" charset="0"/>
              <a:buChar char="•"/>
            </a:pPr>
            <a:r>
              <a:rPr lang="en-US" dirty="0">
                <a:solidFill>
                  <a:srgbClr val="374151"/>
                </a:solidFill>
                <a:latin typeface="Söhne"/>
              </a:rPr>
              <a:t>P(</a:t>
            </a:r>
            <a:r>
              <a:rPr lang="en-US" dirty="0" err="1">
                <a:solidFill>
                  <a:srgbClr val="374151"/>
                </a:solidFill>
                <a:latin typeface="Söhne"/>
              </a:rPr>
              <a:t>B|action</a:t>
            </a:r>
            <a:r>
              <a:rPr lang="en-US" dirty="0">
                <a:solidFill>
                  <a:srgbClr val="374151"/>
                </a:solidFill>
                <a:latin typeface="Söhne"/>
              </a:rPr>
              <a:t>) = 0.3</a:t>
            </a:r>
          </a:p>
          <a:p>
            <a:pPr>
              <a:buFont typeface="Arial" panose="020B0604020202020204" pitchFamily="34" charset="0"/>
              <a:buChar char="•"/>
            </a:pPr>
            <a:r>
              <a:rPr lang="en-US" dirty="0">
                <a:solidFill>
                  <a:srgbClr val="374151"/>
                </a:solidFill>
                <a:latin typeface="Söhne"/>
              </a:rPr>
              <a:t>If the stock price decreases (Outcome C):</a:t>
            </a:r>
          </a:p>
          <a:p>
            <a:pPr marL="742950" lvl="1" indent="-285750">
              <a:buFont typeface="Arial" panose="020B0604020202020204" pitchFamily="34" charset="0"/>
              <a:buChar char="•"/>
            </a:pPr>
            <a:r>
              <a:rPr lang="en-US" dirty="0">
                <a:solidFill>
                  <a:srgbClr val="374151"/>
                </a:solidFill>
                <a:latin typeface="Söhne"/>
              </a:rPr>
              <a:t>Utility(C) = -8</a:t>
            </a:r>
          </a:p>
          <a:p>
            <a:pPr marL="742950" lvl="1" indent="-285750">
              <a:buFont typeface="Arial" panose="020B0604020202020204" pitchFamily="34" charset="0"/>
              <a:buChar char="•"/>
            </a:pPr>
            <a:r>
              <a:rPr lang="en-US" dirty="0">
                <a:solidFill>
                  <a:srgbClr val="374151"/>
                </a:solidFill>
                <a:latin typeface="Söhne"/>
              </a:rPr>
              <a:t>P(</a:t>
            </a:r>
            <a:r>
              <a:rPr lang="en-US" dirty="0" err="1">
                <a:solidFill>
                  <a:srgbClr val="374151"/>
                </a:solidFill>
                <a:latin typeface="Söhne"/>
              </a:rPr>
              <a:t>C|action</a:t>
            </a:r>
            <a:r>
              <a:rPr lang="en-US" dirty="0">
                <a:solidFill>
                  <a:srgbClr val="374151"/>
                </a:solidFill>
                <a:latin typeface="Söhne"/>
              </a:rPr>
              <a:t>) = </a:t>
            </a:r>
            <a:r>
              <a:rPr lang="en-US" dirty="0" smtClean="0">
                <a:solidFill>
                  <a:srgbClr val="374151"/>
                </a:solidFill>
                <a:latin typeface="Söhne"/>
              </a:rPr>
              <a:t>0.1</a:t>
            </a:r>
          </a:p>
          <a:p>
            <a:pPr marL="742950" lvl="1" indent="-285750">
              <a:buFont typeface="Arial" panose="020B0604020202020204" pitchFamily="34" charset="0"/>
              <a:buChar char="•"/>
            </a:pPr>
            <a:endParaRPr lang="en-US" dirty="0">
              <a:solidFill>
                <a:srgbClr val="374151"/>
              </a:solidFill>
              <a:latin typeface="Söhne"/>
            </a:endParaRPr>
          </a:p>
          <a:p>
            <a:r>
              <a:rPr lang="en-US" dirty="0">
                <a:solidFill>
                  <a:srgbClr val="374151"/>
                </a:solidFill>
                <a:latin typeface="Söhne"/>
              </a:rPr>
              <a:t>Using the formula: </a:t>
            </a:r>
            <a:r>
              <a:rPr lang="en-US" dirty="0" smtClean="0">
                <a:solidFill>
                  <a:srgbClr val="374151"/>
                </a:solidFill>
                <a:latin typeface="KaTeX_Main"/>
              </a:rPr>
              <a:t>Expected</a:t>
            </a:r>
            <a:r>
              <a:rPr lang="en-US" dirty="0">
                <a:solidFill>
                  <a:srgbClr val="374151"/>
                </a:solidFill>
                <a:latin typeface="KaTeX_Main"/>
              </a:rPr>
              <a:t> Utility(action)=(10×0.6)+(2×0.3)+(−8×0.1</a:t>
            </a:r>
            <a:r>
              <a:rPr lang="en-US" dirty="0" smtClean="0">
                <a:solidFill>
                  <a:srgbClr val="374151"/>
                </a:solidFill>
                <a:latin typeface="KaTeX_Main"/>
              </a:rPr>
              <a:t>)</a:t>
            </a:r>
            <a:endParaRPr lang="ar-EG" dirty="0" smtClean="0">
              <a:solidFill>
                <a:srgbClr val="374151"/>
              </a:solidFill>
              <a:latin typeface="KaTeX_Main"/>
            </a:endParaRPr>
          </a:p>
          <a:p>
            <a:endParaRPr lang="en-US" dirty="0" smtClean="0">
              <a:solidFill>
                <a:srgbClr val="374151"/>
              </a:solidFill>
              <a:latin typeface="KaTeX_Main"/>
            </a:endParaRPr>
          </a:p>
          <a:p>
            <a:r>
              <a:rPr lang="en-US" dirty="0" smtClean="0">
                <a:solidFill>
                  <a:srgbClr val="374151"/>
                </a:solidFill>
                <a:latin typeface="KaTeX_Main"/>
              </a:rPr>
              <a:t>Expected</a:t>
            </a:r>
            <a:r>
              <a:rPr lang="en-US" dirty="0">
                <a:solidFill>
                  <a:srgbClr val="374151"/>
                </a:solidFill>
                <a:latin typeface="KaTeX_Main"/>
              </a:rPr>
              <a:t> Utility(action)=6+0.6−0.8=5.8Expected Utility(action)=6+0.6−</a:t>
            </a:r>
            <a:r>
              <a:rPr lang="en-US" dirty="0" smtClean="0">
                <a:solidFill>
                  <a:srgbClr val="374151"/>
                </a:solidFill>
                <a:latin typeface="KaTeX_Main"/>
              </a:rPr>
              <a:t>0.8=5.8</a:t>
            </a:r>
            <a:r>
              <a:rPr lang="ar-EG" dirty="0" smtClean="0">
                <a:solidFill>
                  <a:srgbClr val="374151"/>
                </a:solidFill>
                <a:latin typeface="KaTeX_Main"/>
              </a:rPr>
              <a:t>  </a:t>
            </a:r>
            <a:r>
              <a:rPr lang="en-US" b="1" i="1" dirty="0" smtClean="0">
                <a:solidFill>
                  <a:srgbClr val="374151"/>
                </a:solidFill>
                <a:latin typeface="KaTeX_Main"/>
              </a:rPr>
              <a:t>+</a:t>
            </a:r>
            <a:r>
              <a:rPr lang="en-US" b="1" i="1" dirty="0" err="1" smtClean="0">
                <a:solidFill>
                  <a:srgbClr val="374151"/>
                </a:solidFill>
                <a:latin typeface="KaTeX_Main"/>
              </a:rPr>
              <a:t>ve</a:t>
            </a:r>
            <a:r>
              <a:rPr lang="en-US" b="1" i="1" dirty="0" smtClean="0">
                <a:solidFill>
                  <a:srgbClr val="374151"/>
                </a:solidFill>
                <a:latin typeface="KaTeX_Main"/>
              </a:rPr>
              <a:t> utility</a:t>
            </a:r>
            <a:endParaRPr lang="en-US" b="1" i="1" dirty="0">
              <a:solidFill>
                <a:srgbClr val="374151"/>
              </a:solidFill>
              <a:latin typeface="Söhne"/>
            </a:endParaRPr>
          </a:p>
        </p:txBody>
      </p:sp>
    </p:spTree>
    <p:extLst>
      <p:ext uri="{BB962C8B-B14F-4D97-AF65-F5344CB8AC3E}">
        <p14:creationId xmlns:p14="http://schemas.microsoft.com/office/powerpoint/2010/main" val="358991025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r>
              <a:rPr lang="en-US" spc="-305" dirty="0"/>
              <a:t>Specifying the Task Environment [ PEAS ]</a:t>
            </a:r>
          </a:p>
        </p:txBody>
      </p:sp>
      <p:sp>
        <p:nvSpPr>
          <p:cNvPr id="12291" name="Rectangle 3"/>
          <p:cNvSpPr>
            <a:spLocks noGrp="1" noChangeArrowheads="1"/>
          </p:cNvSpPr>
          <p:nvPr>
            <p:ph idx="1"/>
          </p:nvPr>
        </p:nvSpPr>
        <p:spPr>
          <a:xfrm>
            <a:off x="2378868" y="1651756"/>
            <a:ext cx="7908131" cy="4878259"/>
          </a:xfrm>
        </p:spPr>
        <p:txBody>
          <a:bodyPr/>
          <a:lstStyle/>
          <a:p>
            <a:pPr>
              <a:spcBef>
                <a:spcPts val="0"/>
              </a:spcBef>
            </a:pPr>
            <a:r>
              <a:rPr lang="en-US" sz="2200" b="1" dirty="0">
                <a:solidFill>
                  <a:srgbClr val="FF0000"/>
                </a:solidFill>
              </a:rPr>
              <a:t>PEAS</a:t>
            </a:r>
            <a:r>
              <a:rPr lang="en-US" sz="2200" b="1" dirty="0"/>
              <a:t>:</a:t>
            </a:r>
            <a:r>
              <a:rPr lang="en-US" sz="2200" dirty="0"/>
              <a:t> </a:t>
            </a:r>
            <a:r>
              <a:rPr lang="en-US" sz="2200" b="1" u="sng" dirty="0"/>
              <a:t>P</a:t>
            </a:r>
            <a:r>
              <a:rPr lang="en-US" sz="2200" b="1" dirty="0"/>
              <a:t>erformance measure, </a:t>
            </a:r>
            <a:r>
              <a:rPr lang="en-US" sz="2200" b="1" u="sng" dirty="0"/>
              <a:t>E</a:t>
            </a:r>
            <a:r>
              <a:rPr lang="en-US" sz="2200" b="1" dirty="0"/>
              <a:t>nvironment, </a:t>
            </a:r>
            <a:r>
              <a:rPr lang="en-US" sz="2200" b="1" u="sng" dirty="0"/>
              <a:t>A</a:t>
            </a:r>
            <a:r>
              <a:rPr lang="en-US" sz="2200" b="1" dirty="0"/>
              <a:t>ctuators, </a:t>
            </a:r>
            <a:r>
              <a:rPr lang="en-US" sz="2200" b="1" u="sng" dirty="0"/>
              <a:t>S</a:t>
            </a:r>
            <a:r>
              <a:rPr lang="en-US" sz="2200" b="1" dirty="0"/>
              <a:t>ensors </a:t>
            </a:r>
          </a:p>
          <a:p>
            <a:pPr>
              <a:spcBef>
                <a:spcPts val="0"/>
              </a:spcBef>
            </a:pPr>
            <a:endParaRPr lang="en-US" sz="800" dirty="0"/>
          </a:p>
          <a:p>
            <a:pPr>
              <a:spcBef>
                <a:spcPts val="0"/>
              </a:spcBef>
            </a:pPr>
            <a:r>
              <a:rPr lang="en-US" sz="2200" b="1" dirty="0">
                <a:solidFill>
                  <a:srgbClr val="FF0000"/>
                </a:solidFill>
              </a:rPr>
              <a:t>P: </a:t>
            </a:r>
            <a:r>
              <a:rPr lang="en-US" sz="2200" dirty="0"/>
              <a:t>a function the agent is maximizing (or minimizing);</a:t>
            </a:r>
          </a:p>
          <a:p>
            <a:pPr lvl="1">
              <a:spcBef>
                <a:spcPts val="0"/>
              </a:spcBef>
            </a:pPr>
            <a:r>
              <a:rPr lang="en-US" sz="2200" dirty="0"/>
              <a:t>Assumed given ..</a:t>
            </a:r>
          </a:p>
          <a:p>
            <a:pPr lvl="1">
              <a:spcBef>
                <a:spcPts val="0"/>
              </a:spcBef>
            </a:pPr>
            <a:r>
              <a:rPr lang="en-US" sz="2200" dirty="0"/>
              <a:t>In practice, needs to be computed somewhere.</a:t>
            </a:r>
          </a:p>
          <a:p>
            <a:pPr lvl="1">
              <a:spcBef>
                <a:spcPts val="0"/>
              </a:spcBef>
            </a:pPr>
            <a:endParaRPr lang="en-US" sz="800" dirty="0"/>
          </a:p>
          <a:p>
            <a:pPr>
              <a:spcBef>
                <a:spcPts val="0"/>
              </a:spcBef>
            </a:pPr>
            <a:r>
              <a:rPr lang="en-US" sz="2200" b="1" dirty="0">
                <a:solidFill>
                  <a:srgbClr val="FF0000"/>
                </a:solidFill>
              </a:rPr>
              <a:t>E: </a:t>
            </a:r>
            <a:r>
              <a:rPr lang="en-US" sz="2200" dirty="0">
                <a:solidFill>
                  <a:srgbClr val="000000"/>
                </a:solidFill>
              </a:rPr>
              <a:t>a</a:t>
            </a:r>
            <a:r>
              <a:rPr lang="en-US" sz="2200" dirty="0"/>
              <a:t> formal representation for </a:t>
            </a:r>
            <a:r>
              <a:rPr lang="en-US" sz="2200" i="1" dirty="0">
                <a:solidFill>
                  <a:srgbClr val="0000FF"/>
                </a:solidFill>
              </a:rPr>
              <a:t>world states</a:t>
            </a:r>
            <a:r>
              <a:rPr lang="en-US" sz="2200" dirty="0"/>
              <a:t>;</a:t>
            </a:r>
          </a:p>
          <a:p>
            <a:pPr lvl="1">
              <a:spcBef>
                <a:spcPts val="0"/>
              </a:spcBef>
            </a:pPr>
            <a:r>
              <a:rPr lang="en-US" sz="2200" dirty="0"/>
              <a:t>For concreteness, a tuple </a:t>
            </a:r>
            <a:r>
              <a:rPr lang="en-US" sz="2200" dirty="0">
                <a:solidFill>
                  <a:srgbClr val="0000FF"/>
                </a:solidFill>
              </a:rPr>
              <a:t>(</a:t>
            </a:r>
            <a:r>
              <a:rPr lang="en-US" sz="2200" i="1" dirty="0">
                <a:solidFill>
                  <a:srgbClr val="0000FF"/>
                </a:solidFill>
              </a:rPr>
              <a:t>var</a:t>
            </a:r>
            <a:r>
              <a:rPr lang="en-US" sz="2200" baseline="-25000" dirty="0">
                <a:solidFill>
                  <a:srgbClr val="0000FF"/>
                </a:solidFill>
              </a:rPr>
              <a:t>1 </a:t>
            </a:r>
            <a:r>
              <a:rPr lang="en-US" sz="2200" dirty="0">
                <a:solidFill>
                  <a:srgbClr val="0000FF"/>
                </a:solidFill>
              </a:rPr>
              <a:t>= </a:t>
            </a:r>
            <a:r>
              <a:rPr lang="en-US" sz="2200" i="1" dirty="0">
                <a:solidFill>
                  <a:srgbClr val="0000FF"/>
                </a:solidFill>
              </a:rPr>
              <a:t>val</a:t>
            </a:r>
            <a:r>
              <a:rPr lang="en-US" sz="2200" baseline="-25000" dirty="0">
                <a:solidFill>
                  <a:srgbClr val="0000FF"/>
                </a:solidFill>
              </a:rPr>
              <a:t>1</a:t>
            </a:r>
            <a:r>
              <a:rPr lang="en-US" sz="2200" dirty="0">
                <a:solidFill>
                  <a:srgbClr val="0000FF"/>
                </a:solidFill>
              </a:rPr>
              <a:t>, </a:t>
            </a:r>
            <a:r>
              <a:rPr lang="en-US" sz="2200" i="1" dirty="0">
                <a:solidFill>
                  <a:srgbClr val="0000FF"/>
                </a:solidFill>
              </a:rPr>
              <a:t>var</a:t>
            </a:r>
            <a:r>
              <a:rPr lang="en-US" sz="2200" baseline="-25000" dirty="0">
                <a:solidFill>
                  <a:srgbClr val="0000FF"/>
                </a:solidFill>
              </a:rPr>
              <a:t>2 </a:t>
            </a:r>
            <a:r>
              <a:rPr lang="en-US" sz="2200" dirty="0">
                <a:solidFill>
                  <a:srgbClr val="0000FF"/>
                </a:solidFill>
              </a:rPr>
              <a:t>= </a:t>
            </a:r>
            <a:r>
              <a:rPr lang="en-US" sz="2200" i="1" dirty="0">
                <a:solidFill>
                  <a:srgbClr val="0000FF"/>
                </a:solidFill>
              </a:rPr>
              <a:t>val</a:t>
            </a:r>
            <a:r>
              <a:rPr lang="en-US" sz="2200" baseline="-25000" dirty="0">
                <a:solidFill>
                  <a:srgbClr val="0000FF"/>
                </a:solidFill>
              </a:rPr>
              <a:t>2</a:t>
            </a:r>
            <a:r>
              <a:rPr lang="en-US" sz="2200" dirty="0">
                <a:solidFill>
                  <a:srgbClr val="0000FF"/>
                </a:solidFill>
              </a:rPr>
              <a:t>, … , </a:t>
            </a:r>
            <a:r>
              <a:rPr lang="en-US" sz="2200" i="1" dirty="0" err="1">
                <a:solidFill>
                  <a:srgbClr val="0000FF"/>
                </a:solidFill>
              </a:rPr>
              <a:t>var</a:t>
            </a:r>
            <a:r>
              <a:rPr lang="en-US" sz="2200" i="1" baseline="-25000" dirty="0" err="1">
                <a:solidFill>
                  <a:srgbClr val="0000FF"/>
                </a:solidFill>
              </a:rPr>
              <a:t>n</a:t>
            </a:r>
            <a:r>
              <a:rPr lang="en-US" sz="2200" i="1" baseline="-25000" dirty="0">
                <a:solidFill>
                  <a:srgbClr val="0000FF"/>
                </a:solidFill>
              </a:rPr>
              <a:t> </a:t>
            </a:r>
            <a:r>
              <a:rPr lang="en-US" sz="2200" dirty="0">
                <a:solidFill>
                  <a:srgbClr val="0000FF"/>
                </a:solidFill>
              </a:rPr>
              <a:t>= </a:t>
            </a:r>
            <a:r>
              <a:rPr lang="en-US" sz="2200" i="1" dirty="0" err="1">
                <a:solidFill>
                  <a:srgbClr val="0000FF"/>
                </a:solidFill>
              </a:rPr>
              <a:t>val</a:t>
            </a:r>
            <a:r>
              <a:rPr lang="en-US" sz="2200" i="1" baseline="-25000" dirty="0" err="1">
                <a:solidFill>
                  <a:srgbClr val="0000FF"/>
                </a:solidFill>
              </a:rPr>
              <a:t>n</a:t>
            </a:r>
            <a:r>
              <a:rPr lang="en-US" sz="2200" dirty="0">
                <a:solidFill>
                  <a:srgbClr val="0000FF"/>
                </a:solidFill>
              </a:rPr>
              <a:t>)</a:t>
            </a:r>
            <a:r>
              <a:rPr lang="en-US" sz="2200" dirty="0"/>
              <a:t>.</a:t>
            </a:r>
            <a:r>
              <a:rPr lang="en-US" sz="2200" dirty="0">
                <a:solidFill>
                  <a:srgbClr val="0000FF"/>
                </a:solidFill>
              </a:rPr>
              <a:t/>
            </a:r>
            <a:br>
              <a:rPr lang="en-US" sz="2200" dirty="0">
                <a:solidFill>
                  <a:srgbClr val="0000FF"/>
                </a:solidFill>
              </a:rPr>
            </a:br>
            <a:endParaRPr lang="en-US" sz="700" dirty="0">
              <a:solidFill>
                <a:srgbClr val="0000FF"/>
              </a:solidFill>
            </a:endParaRPr>
          </a:p>
          <a:p>
            <a:pPr>
              <a:spcBef>
                <a:spcPts val="0"/>
              </a:spcBef>
            </a:pPr>
            <a:r>
              <a:rPr lang="en-US" sz="2200" b="1" dirty="0">
                <a:solidFill>
                  <a:srgbClr val="FF0000"/>
                </a:solidFill>
              </a:rPr>
              <a:t>A: </a:t>
            </a:r>
            <a:r>
              <a:rPr lang="en-US" sz="2200" dirty="0">
                <a:solidFill>
                  <a:srgbClr val="000000"/>
                </a:solidFill>
              </a:rPr>
              <a:t>a</a:t>
            </a:r>
            <a:r>
              <a:rPr lang="en-US" sz="2200" dirty="0"/>
              <a:t>ctions that change the state according to a </a:t>
            </a:r>
            <a:r>
              <a:rPr lang="en-US" sz="2200" i="1" dirty="0">
                <a:solidFill>
                  <a:srgbClr val="0000FF"/>
                </a:solidFill>
              </a:rPr>
              <a:t>transition model</a:t>
            </a:r>
            <a:r>
              <a:rPr lang="en-US" sz="2200" dirty="0"/>
              <a:t>;</a:t>
            </a:r>
            <a:endParaRPr lang="en-US" sz="2200" i="1" dirty="0">
              <a:solidFill>
                <a:srgbClr val="0000FF"/>
              </a:solidFill>
            </a:endParaRPr>
          </a:p>
          <a:p>
            <a:pPr lvl="1">
              <a:spcBef>
                <a:spcPts val="0"/>
              </a:spcBef>
            </a:pPr>
            <a:r>
              <a:rPr lang="en-US" sz="2200" dirty="0"/>
              <a:t>Given a state and action, what is the successor state (or distribution over successor states)?</a:t>
            </a:r>
          </a:p>
          <a:p>
            <a:pPr lvl="1">
              <a:spcBef>
                <a:spcPts val="0"/>
              </a:spcBef>
            </a:pPr>
            <a:endParaRPr lang="en-US" sz="800" i="1" dirty="0"/>
          </a:p>
          <a:p>
            <a:pPr>
              <a:spcBef>
                <a:spcPts val="0"/>
              </a:spcBef>
            </a:pPr>
            <a:r>
              <a:rPr lang="en-US" sz="2200" b="1" dirty="0">
                <a:solidFill>
                  <a:srgbClr val="FF0000"/>
                </a:solidFill>
              </a:rPr>
              <a:t>S: </a:t>
            </a:r>
            <a:r>
              <a:rPr lang="en-US" sz="2200" dirty="0"/>
              <a:t>observations that allow the agent to infer the world state;</a:t>
            </a:r>
          </a:p>
          <a:p>
            <a:pPr lvl="1">
              <a:spcBef>
                <a:spcPts val="0"/>
              </a:spcBef>
            </a:pPr>
            <a:r>
              <a:rPr lang="en-US" sz="2200" dirty="0"/>
              <a:t>Often come in very different form than the state itself ..</a:t>
            </a:r>
          </a:p>
          <a:p>
            <a:pPr lvl="1">
              <a:spcBef>
                <a:spcPts val="0"/>
              </a:spcBef>
            </a:pPr>
            <a:r>
              <a:rPr lang="en-US" sz="2200" dirty="0"/>
              <a:t>E.g., in tracking, observations may be pixels and state variables 3D coordinates.</a:t>
            </a:r>
          </a:p>
        </p:txBody>
      </p:sp>
      <p:sp>
        <p:nvSpPr>
          <p:cNvPr id="4" name="Slide Number Placeholder 1">
            <a:extLst>
              <a:ext uri="{FF2B5EF4-FFF2-40B4-BE49-F238E27FC236}">
                <a16:creationId xmlns:a16="http://schemas.microsoft.com/office/drawing/2014/main" id="{7641259D-CE1C-4BED-B797-3E850DCC43A6}"/>
              </a:ext>
            </a:extLst>
          </p:cNvPr>
          <p:cNvSpPr>
            <a:spLocks noGrp="1"/>
          </p:cNvSpPr>
          <p:nvPr>
            <p:ph type="sldNum" sz="quarter" idx="4294967295"/>
          </p:nvPr>
        </p:nvSpPr>
        <p:spPr>
          <a:xfrm>
            <a:off x="9924416" y="6462281"/>
            <a:ext cx="219709" cy="177800"/>
          </a:xfrm>
        </p:spPr>
        <p:txBody>
          <a:bodyPr/>
          <a:lstStyle/>
          <a:p>
            <a:pPr marL="25400">
              <a:lnSpc>
                <a:spcPts val="1325"/>
              </a:lnSpc>
            </a:pPr>
            <a:fld id="{81D60167-4931-47E6-BA6A-407CBD079E47}" type="slidenum">
              <a:rPr lang="en-US" spc="-5"/>
              <a:pPr marL="25400">
                <a:lnSpc>
                  <a:spcPts val="1325"/>
                </a:lnSpc>
              </a:pPr>
              <a:t>18</a:t>
            </a:fld>
            <a:endParaRPr lang="en-US" spc="-5" dirty="0"/>
          </a:p>
        </p:txBody>
      </p:sp>
    </p:spTree>
    <p:extLst>
      <p:ext uri="{BB962C8B-B14F-4D97-AF65-F5344CB8AC3E}">
        <p14:creationId xmlns:p14="http://schemas.microsoft.com/office/powerpoint/2010/main" val="157917186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Rectangle 3"/>
          <p:cNvSpPr>
            <a:spLocks noGrp="1" noChangeArrowheads="1"/>
          </p:cNvSpPr>
          <p:nvPr>
            <p:ph idx="1"/>
          </p:nvPr>
        </p:nvSpPr>
        <p:spPr>
          <a:xfrm>
            <a:off x="2378869" y="1645920"/>
            <a:ext cx="7753191" cy="4985980"/>
          </a:xfrm>
        </p:spPr>
        <p:txBody>
          <a:bodyPr>
            <a:normAutofit fontScale="92500" lnSpcReduction="10000"/>
          </a:bodyPr>
          <a:lstStyle/>
          <a:p>
            <a:pPr marL="342900" indent="-342900">
              <a:lnSpc>
                <a:spcPct val="150000"/>
              </a:lnSpc>
              <a:buFont typeface="Courier New" panose="02070309020205020404" pitchFamily="49" charset="0"/>
              <a:buChar char="o"/>
            </a:pPr>
            <a:r>
              <a:rPr lang="en-US" sz="2400" dirty="0">
                <a:solidFill>
                  <a:srgbClr val="FF0000"/>
                </a:solidFill>
              </a:rPr>
              <a:t>Performance measure</a:t>
            </a:r>
          </a:p>
          <a:p>
            <a:pPr lvl="1">
              <a:lnSpc>
                <a:spcPct val="150000"/>
              </a:lnSpc>
            </a:pPr>
            <a:r>
              <a:rPr lang="en-US" dirty="0"/>
              <a:t>Safe, fast, legal, comfortable trip, maximize profits</a:t>
            </a:r>
          </a:p>
          <a:p>
            <a:pPr marL="342900" indent="-342900">
              <a:lnSpc>
                <a:spcPct val="150000"/>
              </a:lnSpc>
              <a:buFont typeface="Courier New" panose="02070309020205020404" pitchFamily="49" charset="0"/>
              <a:buChar char="o"/>
            </a:pPr>
            <a:r>
              <a:rPr lang="en-US" sz="2400" dirty="0">
                <a:solidFill>
                  <a:srgbClr val="FF0000"/>
                </a:solidFill>
              </a:rPr>
              <a:t>Environment</a:t>
            </a:r>
          </a:p>
          <a:p>
            <a:pPr lvl="1">
              <a:lnSpc>
                <a:spcPct val="150000"/>
              </a:lnSpc>
            </a:pPr>
            <a:r>
              <a:rPr lang="en-US" dirty="0"/>
              <a:t>Roads, other traffic, pedestrians, customers</a:t>
            </a:r>
          </a:p>
          <a:p>
            <a:pPr marL="342900" indent="-342900">
              <a:lnSpc>
                <a:spcPct val="150000"/>
              </a:lnSpc>
              <a:buFont typeface="Courier New" panose="02070309020205020404" pitchFamily="49" charset="0"/>
              <a:buChar char="o"/>
            </a:pPr>
            <a:r>
              <a:rPr lang="en-US" sz="2400" dirty="0">
                <a:solidFill>
                  <a:srgbClr val="FF0000"/>
                </a:solidFill>
              </a:rPr>
              <a:t>Actuators</a:t>
            </a:r>
          </a:p>
          <a:p>
            <a:pPr lvl="1">
              <a:lnSpc>
                <a:spcPct val="150000"/>
              </a:lnSpc>
            </a:pPr>
            <a:r>
              <a:rPr lang="en-US" dirty="0"/>
              <a:t>Steering wheel, accelerator, brake, signal, horn</a:t>
            </a:r>
          </a:p>
          <a:p>
            <a:pPr marL="342900" indent="-342900">
              <a:lnSpc>
                <a:spcPct val="150000"/>
              </a:lnSpc>
              <a:buFont typeface="Courier New" panose="02070309020205020404" pitchFamily="49" charset="0"/>
              <a:buChar char="o"/>
            </a:pPr>
            <a:r>
              <a:rPr lang="en-US" sz="2400" dirty="0">
                <a:solidFill>
                  <a:srgbClr val="FF0000"/>
                </a:solidFill>
              </a:rPr>
              <a:t>Sensors</a:t>
            </a:r>
          </a:p>
          <a:p>
            <a:pPr lvl="1">
              <a:lnSpc>
                <a:spcPct val="150000"/>
              </a:lnSpc>
            </a:pPr>
            <a:r>
              <a:rPr lang="en-US" dirty="0"/>
              <a:t>Cameras, LIDAR, speedometer, GPS, odometer, engine sensors, keyboard</a:t>
            </a:r>
          </a:p>
        </p:txBody>
      </p:sp>
      <p:sp>
        <p:nvSpPr>
          <p:cNvPr id="4" name="Rectangle 2">
            <a:extLst>
              <a:ext uri="{FF2B5EF4-FFF2-40B4-BE49-F238E27FC236}">
                <a16:creationId xmlns:a16="http://schemas.microsoft.com/office/drawing/2014/main" id="{093E2CE6-E999-4C3E-89B3-EC765F17E0C8}"/>
              </a:ext>
            </a:extLst>
          </p:cNvPr>
          <p:cNvSpPr txBox="1">
            <a:spLocks noChangeArrowheads="1"/>
          </p:cNvSpPr>
          <p:nvPr/>
        </p:nvSpPr>
        <p:spPr>
          <a:xfrm>
            <a:off x="2378868" y="589598"/>
            <a:ext cx="7434262" cy="492443"/>
          </a:xfrm>
          <a:prstGeom prst="rect">
            <a:avLst/>
          </a:prstGeom>
        </p:spPr>
        <p:txBody>
          <a:bodyPr wrap="square" lIns="0" tIns="0" rIns="0" bIns="0">
            <a:spAutoFit/>
          </a:bodyPr>
          <a:lstStyle>
            <a:lvl1pPr>
              <a:defRPr sz="3200" b="1" i="0">
                <a:solidFill>
                  <a:srgbClr val="374D81"/>
                </a:solidFill>
                <a:latin typeface="Arial"/>
                <a:ea typeface="+mj-ea"/>
                <a:cs typeface="Arial"/>
              </a:defRPr>
            </a:lvl1pPr>
          </a:lstStyle>
          <a:p>
            <a:r>
              <a:rPr lang="en-US" b="0" kern="0" spc="-305" dirty="0"/>
              <a:t>PEAS Example 1:</a:t>
            </a:r>
            <a:r>
              <a:rPr lang="en-US" kern="0" spc="-305" dirty="0"/>
              <a:t> Autonomous Taxi</a:t>
            </a:r>
          </a:p>
        </p:txBody>
      </p:sp>
      <p:sp>
        <p:nvSpPr>
          <p:cNvPr id="5" name="Slide Number Placeholder 1">
            <a:extLst>
              <a:ext uri="{FF2B5EF4-FFF2-40B4-BE49-F238E27FC236}">
                <a16:creationId xmlns:a16="http://schemas.microsoft.com/office/drawing/2014/main" id="{0B80504E-ED07-4AA5-80BE-167C158D46C4}"/>
              </a:ext>
            </a:extLst>
          </p:cNvPr>
          <p:cNvSpPr>
            <a:spLocks noGrp="1"/>
          </p:cNvSpPr>
          <p:nvPr>
            <p:ph type="sldNum" sz="quarter" idx="4294967295"/>
          </p:nvPr>
        </p:nvSpPr>
        <p:spPr>
          <a:xfrm>
            <a:off x="9924416" y="6462281"/>
            <a:ext cx="219709" cy="177800"/>
          </a:xfrm>
        </p:spPr>
        <p:txBody>
          <a:bodyPr/>
          <a:lstStyle/>
          <a:p>
            <a:pPr marL="25400">
              <a:lnSpc>
                <a:spcPts val="1325"/>
              </a:lnSpc>
            </a:pPr>
            <a:fld id="{81D60167-4931-47E6-BA6A-407CBD079E47}" type="slidenum">
              <a:rPr lang="en-US" spc="-5"/>
              <a:pPr marL="25400">
                <a:lnSpc>
                  <a:spcPts val="1325"/>
                </a:lnSpc>
              </a:pPr>
              <a:t>19</a:t>
            </a:fld>
            <a:endParaRPr lang="en-US" spc="-5" dirty="0"/>
          </a:p>
        </p:txBody>
      </p:sp>
    </p:spTree>
    <p:extLst>
      <p:ext uri="{BB962C8B-B14F-4D97-AF65-F5344CB8AC3E}">
        <p14:creationId xmlns:p14="http://schemas.microsoft.com/office/powerpoint/2010/main" val="97886105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378868" y="1645921"/>
            <a:ext cx="7984332" cy="4431983"/>
          </a:xfrm>
        </p:spPr>
        <p:txBody>
          <a:bodyPr>
            <a:normAutofit fontScale="92500" lnSpcReduction="20000"/>
          </a:bodyPr>
          <a:lstStyle/>
          <a:p>
            <a:pPr marL="457200" indent="-457200">
              <a:lnSpc>
                <a:spcPct val="150000"/>
              </a:lnSpc>
              <a:buFont typeface="Courier New" panose="02070309020205020404" pitchFamily="49" charset="0"/>
              <a:buChar char="o"/>
            </a:pPr>
            <a:r>
              <a:rPr lang="en-US" sz="2400" dirty="0">
                <a:solidFill>
                  <a:srgbClr val="FF0000"/>
                </a:solidFill>
              </a:rPr>
              <a:t>Performance measure</a:t>
            </a:r>
          </a:p>
          <a:p>
            <a:pPr lvl="1">
              <a:lnSpc>
                <a:spcPct val="150000"/>
              </a:lnSpc>
            </a:pPr>
            <a:r>
              <a:rPr lang="en-US" dirty="0"/>
              <a:t>Minimizing false positives, false negatives</a:t>
            </a:r>
          </a:p>
          <a:p>
            <a:pPr marL="457200" indent="-457200">
              <a:lnSpc>
                <a:spcPct val="150000"/>
              </a:lnSpc>
              <a:buFont typeface="Courier New" panose="02070309020205020404" pitchFamily="49" charset="0"/>
              <a:buChar char="o"/>
            </a:pPr>
            <a:r>
              <a:rPr lang="en-US" sz="2400" dirty="0">
                <a:solidFill>
                  <a:srgbClr val="FF0000"/>
                </a:solidFill>
              </a:rPr>
              <a:t>Environment</a:t>
            </a:r>
          </a:p>
          <a:p>
            <a:pPr lvl="1">
              <a:lnSpc>
                <a:spcPct val="150000"/>
              </a:lnSpc>
            </a:pPr>
            <a:r>
              <a:rPr lang="en-US" dirty="0"/>
              <a:t>A user’s email account, email server</a:t>
            </a:r>
          </a:p>
          <a:p>
            <a:pPr marL="457200" indent="-457200">
              <a:lnSpc>
                <a:spcPct val="150000"/>
              </a:lnSpc>
              <a:buFont typeface="Courier New" panose="02070309020205020404" pitchFamily="49" charset="0"/>
              <a:buChar char="o"/>
            </a:pPr>
            <a:r>
              <a:rPr lang="en-US" sz="2400" dirty="0">
                <a:solidFill>
                  <a:srgbClr val="FF0000"/>
                </a:solidFill>
              </a:rPr>
              <a:t>Actuators</a:t>
            </a:r>
          </a:p>
          <a:p>
            <a:pPr lvl="1">
              <a:lnSpc>
                <a:spcPct val="150000"/>
              </a:lnSpc>
            </a:pPr>
            <a:r>
              <a:rPr lang="en-US" dirty="0"/>
              <a:t>Mark as spam, delete, etc.</a:t>
            </a:r>
          </a:p>
          <a:p>
            <a:pPr marL="457200" indent="-457200">
              <a:lnSpc>
                <a:spcPct val="150000"/>
              </a:lnSpc>
              <a:buFont typeface="Courier New" panose="02070309020205020404" pitchFamily="49" charset="0"/>
              <a:buChar char="o"/>
            </a:pPr>
            <a:r>
              <a:rPr lang="en-US" sz="2400" dirty="0">
                <a:solidFill>
                  <a:srgbClr val="FF0000"/>
                </a:solidFill>
              </a:rPr>
              <a:t>Sensors</a:t>
            </a:r>
          </a:p>
          <a:p>
            <a:pPr lvl="1">
              <a:lnSpc>
                <a:spcPct val="150000"/>
              </a:lnSpc>
            </a:pPr>
            <a:r>
              <a:rPr lang="en-US" dirty="0"/>
              <a:t>Incoming messages, other information about user’s account</a:t>
            </a:r>
          </a:p>
        </p:txBody>
      </p:sp>
      <p:sp>
        <p:nvSpPr>
          <p:cNvPr id="4" name="Rectangle 2">
            <a:extLst>
              <a:ext uri="{FF2B5EF4-FFF2-40B4-BE49-F238E27FC236}">
                <a16:creationId xmlns:a16="http://schemas.microsoft.com/office/drawing/2014/main" id="{B9EF2828-86F1-4A39-AD23-8735E76A4513}"/>
              </a:ext>
            </a:extLst>
          </p:cNvPr>
          <p:cNvSpPr txBox="1">
            <a:spLocks noChangeArrowheads="1"/>
          </p:cNvSpPr>
          <p:nvPr/>
        </p:nvSpPr>
        <p:spPr>
          <a:xfrm>
            <a:off x="2378868" y="589598"/>
            <a:ext cx="7434262" cy="492443"/>
          </a:xfrm>
          <a:prstGeom prst="rect">
            <a:avLst/>
          </a:prstGeom>
        </p:spPr>
        <p:txBody>
          <a:bodyPr wrap="square" lIns="0" tIns="0" rIns="0" bIns="0">
            <a:spAutoFit/>
          </a:bodyPr>
          <a:lstStyle>
            <a:lvl1pPr>
              <a:defRPr sz="3200" b="1" i="0">
                <a:solidFill>
                  <a:srgbClr val="374D81"/>
                </a:solidFill>
                <a:latin typeface="Arial"/>
                <a:ea typeface="+mj-ea"/>
                <a:cs typeface="Arial"/>
              </a:defRPr>
            </a:lvl1pPr>
          </a:lstStyle>
          <a:p>
            <a:r>
              <a:rPr lang="en-AU" b="0" kern="0" spc="-305" dirty="0"/>
              <a:t>PEAS Example 2:</a:t>
            </a:r>
            <a:r>
              <a:rPr lang="en-AU" kern="0" spc="-305" dirty="0"/>
              <a:t> Spam Filter</a:t>
            </a:r>
            <a:endParaRPr lang="en-US" kern="0" spc="-305" dirty="0"/>
          </a:p>
        </p:txBody>
      </p:sp>
      <p:sp>
        <p:nvSpPr>
          <p:cNvPr id="5" name="Slide Number Placeholder 1">
            <a:extLst>
              <a:ext uri="{FF2B5EF4-FFF2-40B4-BE49-F238E27FC236}">
                <a16:creationId xmlns:a16="http://schemas.microsoft.com/office/drawing/2014/main" id="{AC292D8F-0034-47B4-8AD3-40CBA0CF6D8D}"/>
              </a:ext>
            </a:extLst>
          </p:cNvPr>
          <p:cNvSpPr>
            <a:spLocks noGrp="1"/>
          </p:cNvSpPr>
          <p:nvPr>
            <p:ph type="sldNum" sz="quarter" idx="4294967295"/>
          </p:nvPr>
        </p:nvSpPr>
        <p:spPr>
          <a:xfrm>
            <a:off x="9924416" y="6462281"/>
            <a:ext cx="219709" cy="177800"/>
          </a:xfrm>
        </p:spPr>
        <p:txBody>
          <a:bodyPr/>
          <a:lstStyle/>
          <a:p>
            <a:pPr marL="25400">
              <a:lnSpc>
                <a:spcPts val="1325"/>
              </a:lnSpc>
            </a:pPr>
            <a:fld id="{81D60167-4931-47E6-BA6A-407CBD079E47}" type="slidenum">
              <a:rPr lang="en-US" spc="-5"/>
              <a:pPr marL="25400">
                <a:lnSpc>
                  <a:spcPts val="1325"/>
                </a:lnSpc>
              </a:pPr>
              <a:t>20</a:t>
            </a:fld>
            <a:endParaRPr lang="en-US" spc="-5" dirty="0"/>
          </a:p>
        </p:txBody>
      </p:sp>
    </p:spTree>
    <p:extLst>
      <p:ext uri="{BB962C8B-B14F-4D97-AF65-F5344CB8AC3E}">
        <p14:creationId xmlns:p14="http://schemas.microsoft.com/office/powerpoint/2010/main" val="8601385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56344" y="1371601"/>
            <a:ext cx="11088914" cy="3156856"/>
          </a:xfrm>
        </p:spPr>
        <p:txBody>
          <a:bodyPr>
            <a:noAutofit/>
          </a:bodyPr>
          <a:lstStyle/>
          <a:p>
            <a:pPr algn="just">
              <a:lnSpc>
                <a:spcPct val="150000"/>
              </a:lnSpc>
            </a:pPr>
            <a:r>
              <a:rPr lang="en-US" b="1" dirty="0"/>
              <a:t>Goal-based agents:</a:t>
            </a:r>
            <a:r>
              <a:rPr lang="en-US" dirty="0"/>
              <a:t> </a:t>
            </a:r>
            <a:r>
              <a:rPr lang="en-US" b="1" dirty="0">
                <a:solidFill>
                  <a:srgbClr val="FF0000"/>
                </a:solidFill>
              </a:rPr>
              <a:t>the actions depend on the goal;</a:t>
            </a:r>
            <a:r>
              <a:rPr lang="en-US" dirty="0"/>
              <a:t> </a:t>
            </a:r>
            <a:r>
              <a:rPr lang="en-US" i="1" dirty="0"/>
              <a:t>E.g., </a:t>
            </a:r>
            <a:endParaRPr lang="en-US" i="1" dirty="0" smtClean="0"/>
          </a:p>
          <a:p>
            <a:pPr marL="0" indent="0" algn="just">
              <a:lnSpc>
                <a:spcPct val="150000"/>
              </a:lnSpc>
              <a:buNone/>
            </a:pPr>
            <a:r>
              <a:rPr lang="en-US" b="1" dirty="0" smtClean="0"/>
              <a:t>Autonomous </a:t>
            </a:r>
            <a:r>
              <a:rPr lang="en-US" b="1" dirty="0"/>
              <a:t>Delivery Drone</a:t>
            </a:r>
            <a:endParaRPr lang="en-US" dirty="0"/>
          </a:p>
          <a:p>
            <a:pPr lvl="1"/>
            <a:r>
              <a:rPr lang="en-US" b="1" dirty="0"/>
              <a:t>Goal:</a:t>
            </a:r>
            <a:r>
              <a:rPr lang="en-US" dirty="0"/>
              <a:t> Deliver packages to specified locations.</a:t>
            </a:r>
          </a:p>
          <a:p>
            <a:pPr lvl="1"/>
            <a:r>
              <a:rPr lang="en-US" b="1" dirty="0"/>
              <a:t>Actions:</a:t>
            </a:r>
            <a:r>
              <a:rPr lang="en-US" dirty="0"/>
              <a:t> Fly to destination, avoid obstacles, optimize routes.</a:t>
            </a:r>
          </a:p>
          <a:p>
            <a:pPr lvl="1"/>
            <a:r>
              <a:rPr lang="en-US" b="1" dirty="0"/>
              <a:t>Utility:</a:t>
            </a:r>
            <a:r>
              <a:rPr lang="en-US" dirty="0"/>
              <a:t> Successfully delivering packages contributes to goal achievement.</a:t>
            </a:r>
          </a:p>
          <a:p>
            <a:pPr algn="just">
              <a:lnSpc>
                <a:spcPct val="150000"/>
              </a:lnSpc>
            </a:pPr>
            <a:endParaRPr lang="en-US" i="1" dirty="0"/>
          </a:p>
        </p:txBody>
      </p:sp>
      <p:sp>
        <p:nvSpPr>
          <p:cNvPr id="4" name="Rectangle 2">
            <a:extLst>
              <a:ext uri="{FF2B5EF4-FFF2-40B4-BE49-F238E27FC236}">
                <a16:creationId xmlns:a16="http://schemas.microsoft.com/office/drawing/2014/main" id="{B9EF2828-86F1-4A39-AD23-8735E76A4513}"/>
              </a:ext>
            </a:extLst>
          </p:cNvPr>
          <p:cNvSpPr txBox="1">
            <a:spLocks noChangeArrowheads="1"/>
          </p:cNvSpPr>
          <p:nvPr/>
        </p:nvSpPr>
        <p:spPr>
          <a:xfrm>
            <a:off x="2378868" y="589598"/>
            <a:ext cx="7434262" cy="492443"/>
          </a:xfrm>
          <a:prstGeom prst="rect">
            <a:avLst/>
          </a:prstGeom>
        </p:spPr>
        <p:txBody>
          <a:bodyPr wrap="square" lIns="0" tIns="0" rIns="0" bIns="0">
            <a:spAutoFit/>
          </a:bodyPr>
          <a:lstStyle>
            <a:lvl1pPr>
              <a:defRPr sz="3200" b="1" i="0">
                <a:solidFill>
                  <a:srgbClr val="374D81"/>
                </a:solidFill>
                <a:latin typeface="Arial"/>
                <a:ea typeface="+mj-ea"/>
                <a:cs typeface="Arial"/>
              </a:defRPr>
            </a:lvl1pPr>
          </a:lstStyle>
          <a:p>
            <a:r>
              <a:rPr lang="en-AU" kern="0" spc="-305" dirty="0"/>
              <a:t>Goal-based Agents </a:t>
            </a:r>
            <a:r>
              <a:rPr lang="en-AU" b="0" kern="0" spc="-305" dirty="0"/>
              <a:t>versus </a:t>
            </a:r>
            <a:r>
              <a:rPr lang="en-AU" kern="0" spc="-305" dirty="0"/>
              <a:t>Cost-based Agents</a:t>
            </a:r>
            <a:endParaRPr lang="en-US" kern="0" spc="-305" dirty="0"/>
          </a:p>
        </p:txBody>
      </p:sp>
      <p:sp>
        <p:nvSpPr>
          <p:cNvPr id="5" name="Slide Number Placeholder 1">
            <a:extLst>
              <a:ext uri="{FF2B5EF4-FFF2-40B4-BE49-F238E27FC236}">
                <a16:creationId xmlns:a16="http://schemas.microsoft.com/office/drawing/2014/main" id="{B0F5F6ED-20EE-4B6B-BE12-FD845EE264BC}"/>
              </a:ext>
            </a:extLst>
          </p:cNvPr>
          <p:cNvSpPr>
            <a:spLocks noGrp="1"/>
          </p:cNvSpPr>
          <p:nvPr>
            <p:ph type="sldNum" sz="quarter" idx="4294967295"/>
          </p:nvPr>
        </p:nvSpPr>
        <p:spPr>
          <a:xfrm>
            <a:off x="9924416" y="6462281"/>
            <a:ext cx="219709" cy="177800"/>
          </a:xfrm>
        </p:spPr>
        <p:txBody>
          <a:bodyPr/>
          <a:lstStyle/>
          <a:p>
            <a:pPr marL="25400">
              <a:lnSpc>
                <a:spcPts val="1325"/>
              </a:lnSpc>
            </a:pPr>
            <a:fld id="{81D60167-4931-47E6-BA6A-407CBD079E47}" type="slidenum">
              <a:rPr lang="en-US" spc="-5"/>
              <a:pPr marL="25400">
                <a:lnSpc>
                  <a:spcPts val="1325"/>
                </a:lnSpc>
              </a:pPr>
              <a:t>21</a:t>
            </a:fld>
            <a:endParaRPr lang="en-US" spc="-5" dirty="0"/>
          </a:p>
        </p:txBody>
      </p:sp>
      <p:pic>
        <p:nvPicPr>
          <p:cNvPr id="3074" name="Picture 2" descr="A2Z Drone Delivery"/>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6651197" y="3965695"/>
            <a:ext cx="4337590" cy="28923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2952040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38633" y="1193800"/>
            <a:ext cx="9914732" cy="4985980"/>
          </a:xfrm>
        </p:spPr>
        <p:txBody>
          <a:bodyPr>
            <a:normAutofit/>
          </a:bodyPr>
          <a:lstStyle/>
          <a:p>
            <a:r>
              <a:rPr lang="en-US" b="1" dirty="0"/>
              <a:t>Cost-based agents:</a:t>
            </a:r>
            <a:r>
              <a:rPr lang="en-US" dirty="0"/>
              <a:t> </a:t>
            </a:r>
            <a:r>
              <a:rPr lang="en-US" b="1" dirty="0">
                <a:solidFill>
                  <a:srgbClr val="FF0000"/>
                </a:solidFill>
              </a:rPr>
              <a:t>the goal is minimize costs associated with actions.</a:t>
            </a:r>
          </a:p>
          <a:p>
            <a:r>
              <a:rPr lang="en-US" dirty="0"/>
              <a:t>Costs can include time, resources, energy, or any other measurable </a:t>
            </a:r>
            <a:r>
              <a:rPr lang="en-US" dirty="0" smtClean="0"/>
              <a:t>factor</a:t>
            </a:r>
            <a:r>
              <a:rPr lang="en-US" dirty="0"/>
              <a:t> </a:t>
            </a:r>
            <a:r>
              <a:rPr lang="en-US" b="1" dirty="0">
                <a:solidFill>
                  <a:srgbClr val="FF0000"/>
                </a:solidFill>
              </a:rPr>
              <a:t>;</a:t>
            </a:r>
            <a:r>
              <a:rPr lang="en-US" dirty="0"/>
              <a:t> </a:t>
            </a:r>
            <a:r>
              <a:rPr lang="en-US" i="1" dirty="0"/>
              <a:t>E.g., </a:t>
            </a:r>
          </a:p>
          <a:p>
            <a:pPr marL="0" indent="0">
              <a:buNone/>
            </a:pPr>
            <a:r>
              <a:rPr lang="en-US" b="1" dirty="0" smtClean="0"/>
              <a:t>Ride-Sharing </a:t>
            </a:r>
            <a:r>
              <a:rPr lang="en-US" b="1" dirty="0"/>
              <a:t>Service</a:t>
            </a:r>
            <a:endParaRPr lang="en-US" dirty="0"/>
          </a:p>
          <a:p>
            <a:pPr lvl="1"/>
            <a:r>
              <a:rPr lang="en-US" b="1" dirty="0"/>
              <a:t>Goal:</a:t>
            </a:r>
            <a:r>
              <a:rPr lang="en-US" dirty="0"/>
              <a:t> Efficiently transport passengers from pick-up to drop-off.</a:t>
            </a:r>
          </a:p>
          <a:p>
            <a:pPr lvl="1"/>
            <a:r>
              <a:rPr lang="en-US" b="1" dirty="0"/>
              <a:t>Actions:</a:t>
            </a:r>
            <a:r>
              <a:rPr lang="en-US" dirty="0"/>
              <a:t> Choose optimal routes, minimize travel time, conserve fuel.</a:t>
            </a:r>
          </a:p>
          <a:p>
            <a:pPr lvl="1"/>
            <a:r>
              <a:rPr lang="en-US" b="1" dirty="0"/>
              <a:t>Cost:</a:t>
            </a:r>
            <a:r>
              <a:rPr lang="en-US" dirty="0"/>
              <a:t> Time, fuel consumption, vehicle wear and tear.</a:t>
            </a:r>
          </a:p>
          <a:p>
            <a:endParaRPr lang="en-US" dirty="0"/>
          </a:p>
        </p:txBody>
      </p:sp>
      <p:sp>
        <p:nvSpPr>
          <p:cNvPr id="4" name="Rectangle 2">
            <a:extLst>
              <a:ext uri="{FF2B5EF4-FFF2-40B4-BE49-F238E27FC236}">
                <a16:creationId xmlns:a16="http://schemas.microsoft.com/office/drawing/2014/main" id="{B9EF2828-86F1-4A39-AD23-8735E76A4513}"/>
              </a:ext>
            </a:extLst>
          </p:cNvPr>
          <p:cNvSpPr txBox="1">
            <a:spLocks noChangeArrowheads="1"/>
          </p:cNvSpPr>
          <p:nvPr/>
        </p:nvSpPr>
        <p:spPr>
          <a:xfrm>
            <a:off x="2378868" y="589598"/>
            <a:ext cx="7434262" cy="492443"/>
          </a:xfrm>
          <a:prstGeom prst="rect">
            <a:avLst/>
          </a:prstGeom>
        </p:spPr>
        <p:txBody>
          <a:bodyPr wrap="square" lIns="0" tIns="0" rIns="0" bIns="0">
            <a:spAutoFit/>
          </a:bodyPr>
          <a:lstStyle>
            <a:lvl1pPr>
              <a:defRPr sz="3200" b="1" i="0">
                <a:solidFill>
                  <a:srgbClr val="374D81"/>
                </a:solidFill>
                <a:latin typeface="Arial"/>
                <a:ea typeface="+mj-ea"/>
                <a:cs typeface="Arial"/>
              </a:defRPr>
            </a:lvl1pPr>
          </a:lstStyle>
          <a:p>
            <a:r>
              <a:rPr lang="en-AU" kern="0" spc="-305" dirty="0"/>
              <a:t>Goal-based Agents </a:t>
            </a:r>
            <a:r>
              <a:rPr lang="en-AU" b="0" kern="0" spc="-305" dirty="0"/>
              <a:t>versus </a:t>
            </a:r>
            <a:r>
              <a:rPr lang="en-AU" kern="0" spc="-305" dirty="0"/>
              <a:t>Cost-based Agents</a:t>
            </a:r>
            <a:endParaRPr lang="en-US" kern="0" spc="-305" dirty="0"/>
          </a:p>
        </p:txBody>
      </p:sp>
      <p:sp>
        <p:nvSpPr>
          <p:cNvPr id="5" name="Slide Number Placeholder 1">
            <a:extLst>
              <a:ext uri="{FF2B5EF4-FFF2-40B4-BE49-F238E27FC236}">
                <a16:creationId xmlns:a16="http://schemas.microsoft.com/office/drawing/2014/main" id="{B0F5F6ED-20EE-4B6B-BE12-FD845EE264BC}"/>
              </a:ext>
            </a:extLst>
          </p:cNvPr>
          <p:cNvSpPr>
            <a:spLocks noGrp="1"/>
          </p:cNvSpPr>
          <p:nvPr>
            <p:ph type="sldNum" sz="quarter" idx="4294967295"/>
          </p:nvPr>
        </p:nvSpPr>
        <p:spPr>
          <a:xfrm>
            <a:off x="9924416" y="6462281"/>
            <a:ext cx="219709" cy="177800"/>
          </a:xfrm>
        </p:spPr>
        <p:txBody>
          <a:bodyPr/>
          <a:lstStyle/>
          <a:p>
            <a:pPr marL="25400">
              <a:lnSpc>
                <a:spcPts val="1325"/>
              </a:lnSpc>
            </a:pPr>
            <a:fld id="{81D60167-4931-47E6-BA6A-407CBD079E47}" type="slidenum">
              <a:rPr lang="en-US" spc="-5"/>
              <a:pPr marL="25400">
                <a:lnSpc>
                  <a:spcPts val="1325"/>
                </a:lnSpc>
              </a:pPr>
              <a:t>22</a:t>
            </a:fld>
            <a:endParaRPr lang="en-US" spc="-5" dirty="0"/>
          </a:p>
        </p:txBody>
      </p:sp>
      <p:pic>
        <p:nvPicPr>
          <p:cNvPr id="5122" name="Picture 2" descr="Clock Ticking for Uber Drivers Caught in GST Net - Agili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44924" y="4901791"/>
            <a:ext cx="5953125" cy="19451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918412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38633" y="1193800"/>
            <a:ext cx="9914732" cy="4985980"/>
          </a:xfrm>
        </p:spPr>
        <p:txBody>
          <a:bodyPr>
            <a:normAutofit/>
          </a:bodyPr>
          <a:lstStyle/>
          <a:p>
            <a:r>
              <a:rPr lang="en-US" b="1" dirty="0" smtClean="0">
                <a:solidFill>
                  <a:srgbClr val="FF0000"/>
                </a:solidFill>
              </a:rPr>
              <a:t>Comparison</a:t>
            </a:r>
            <a:r>
              <a:rPr lang="en-US" b="1" dirty="0">
                <a:solidFill>
                  <a:srgbClr val="FF0000"/>
                </a:solidFill>
              </a:rPr>
              <a:t>:</a:t>
            </a:r>
          </a:p>
          <a:p>
            <a:r>
              <a:rPr lang="en-US" b="1" dirty="0"/>
              <a:t>Goal-Based Agents:</a:t>
            </a:r>
            <a:endParaRPr lang="en-US" dirty="0"/>
          </a:p>
          <a:p>
            <a:pPr lvl="1"/>
            <a:r>
              <a:rPr lang="en-US" dirty="0"/>
              <a:t>Emphasize achieving specific objectives or outcomes.</a:t>
            </a:r>
          </a:p>
          <a:p>
            <a:pPr lvl="1"/>
            <a:r>
              <a:rPr lang="en-US" dirty="0"/>
              <a:t>Assess actions based on their contribution to goal attainment.</a:t>
            </a:r>
          </a:p>
          <a:p>
            <a:pPr lvl="1"/>
            <a:r>
              <a:rPr lang="en-US" dirty="0"/>
              <a:t>Appropriate for scenarios where the focus is on accomplishing predefined objectives.</a:t>
            </a:r>
          </a:p>
          <a:p>
            <a:r>
              <a:rPr lang="en-US" b="1" dirty="0"/>
              <a:t>Cost-Based Agents:</a:t>
            </a:r>
            <a:endParaRPr lang="en-US" dirty="0"/>
          </a:p>
          <a:p>
            <a:pPr lvl="1"/>
            <a:r>
              <a:rPr lang="en-US" dirty="0"/>
              <a:t>Emphasize minimizing costs or resource usage.</a:t>
            </a:r>
          </a:p>
          <a:p>
            <a:pPr lvl="1"/>
            <a:r>
              <a:rPr lang="en-US" dirty="0"/>
              <a:t>Assess actions based on the efficiency of resource utilization.</a:t>
            </a:r>
          </a:p>
          <a:p>
            <a:pPr lvl="1"/>
            <a:r>
              <a:rPr lang="en-US" dirty="0"/>
              <a:t>Suitable for scenarios where resource conservation and efficiency are paramount.</a:t>
            </a:r>
          </a:p>
          <a:p>
            <a:endParaRPr lang="en-US" b="1" dirty="0">
              <a:solidFill>
                <a:srgbClr val="FF0000"/>
              </a:solidFill>
            </a:endParaRPr>
          </a:p>
        </p:txBody>
      </p:sp>
      <p:sp>
        <p:nvSpPr>
          <p:cNvPr id="4" name="Rectangle 2">
            <a:extLst>
              <a:ext uri="{FF2B5EF4-FFF2-40B4-BE49-F238E27FC236}">
                <a16:creationId xmlns:a16="http://schemas.microsoft.com/office/drawing/2014/main" id="{B9EF2828-86F1-4A39-AD23-8735E76A4513}"/>
              </a:ext>
            </a:extLst>
          </p:cNvPr>
          <p:cNvSpPr txBox="1">
            <a:spLocks noChangeArrowheads="1"/>
          </p:cNvSpPr>
          <p:nvPr/>
        </p:nvSpPr>
        <p:spPr>
          <a:xfrm>
            <a:off x="2378868" y="589598"/>
            <a:ext cx="7434262" cy="492443"/>
          </a:xfrm>
          <a:prstGeom prst="rect">
            <a:avLst/>
          </a:prstGeom>
        </p:spPr>
        <p:txBody>
          <a:bodyPr wrap="square" lIns="0" tIns="0" rIns="0" bIns="0">
            <a:spAutoFit/>
          </a:bodyPr>
          <a:lstStyle>
            <a:lvl1pPr>
              <a:defRPr sz="3200" b="1" i="0">
                <a:solidFill>
                  <a:srgbClr val="374D81"/>
                </a:solidFill>
                <a:latin typeface="Arial"/>
                <a:ea typeface="+mj-ea"/>
                <a:cs typeface="Arial"/>
              </a:defRPr>
            </a:lvl1pPr>
          </a:lstStyle>
          <a:p>
            <a:r>
              <a:rPr lang="en-AU" kern="0" spc="-305" dirty="0"/>
              <a:t>Goal-based Agents </a:t>
            </a:r>
            <a:r>
              <a:rPr lang="en-AU" b="0" kern="0" spc="-305" dirty="0"/>
              <a:t>versus </a:t>
            </a:r>
            <a:r>
              <a:rPr lang="en-AU" kern="0" spc="-305" dirty="0"/>
              <a:t>Cost-based Agents</a:t>
            </a:r>
            <a:endParaRPr lang="en-US" kern="0" spc="-305" dirty="0"/>
          </a:p>
        </p:txBody>
      </p:sp>
      <p:sp>
        <p:nvSpPr>
          <p:cNvPr id="5" name="Slide Number Placeholder 1">
            <a:extLst>
              <a:ext uri="{FF2B5EF4-FFF2-40B4-BE49-F238E27FC236}">
                <a16:creationId xmlns:a16="http://schemas.microsoft.com/office/drawing/2014/main" id="{B0F5F6ED-20EE-4B6B-BE12-FD845EE264BC}"/>
              </a:ext>
            </a:extLst>
          </p:cNvPr>
          <p:cNvSpPr>
            <a:spLocks noGrp="1"/>
          </p:cNvSpPr>
          <p:nvPr>
            <p:ph type="sldNum" sz="quarter" idx="4294967295"/>
          </p:nvPr>
        </p:nvSpPr>
        <p:spPr>
          <a:xfrm>
            <a:off x="9924416" y="6462281"/>
            <a:ext cx="219709" cy="177800"/>
          </a:xfrm>
        </p:spPr>
        <p:txBody>
          <a:bodyPr/>
          <a:lstStyle/>
          <a:p>
            <a:pPr marL="25400">
              <a:lnSpc>
                <a:spcPts val="1325"/>
              </a:lnSpc>
            </a:pPr>
            <a:fld id="{81D60167-4931-47E6-BA6A-407CBD079E47}" type="slidenum">
              <a:rPr lang="en-US" spc="-5"/>
              <a:pPr marL="25400">
                <a:lnSpc>
                  <a:spcPts val="1325"/>
                </a:lnSpc>
              </a:pPr>
              <a:t>23</a:t>
            </a:fld>
            <a:endParaRPr lang="en-US" spc="-5" dirty="0"/>
          </a:p>
        </p:txBody>
      </p:sp>
    </p:spTree>
    <p:extLst>
      <p:ext uri="{BB962C8B-B14F-4D97-AF65-F5344CB8AC3E}">
        <p14:creationId xmlns:p14="http://schemas.microsoft.com/office/powerpoint/2010/main" val="392104589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95DC0292-D1C4-4627-A57D-9F3D180EB1FC}"/>
              </a:ext>
            </a:extLst>
          </p:cNvPr>
          <p:cNvSpPr txBox="1"/>
          <p:nvPr/>
        </p:nvSpPr>
        <p:spPr>
          <a:xfrm>
            <a:off x="1828800" y="762000"/>
            <a:ext cx="4267198" cy="6093976"/>
          </a:xfrm>
          <a:prstGeom prst="rect">
            <a:avLst/>
          </a:prstGeom>
          <a:noFill/>
        </p:spPr>
        <p:txBody>
          <a:bodyPr wrap="square" numCol="1" rtlCol="0">
            <a:spAutoFit/>
          </a:bodyPr>
          <a:lstStyle/>
          <a:p>
            <a:pPr>
              <a:lnSpc>
                <a:spcPct val="150000"/>
              </a:lnSpc>
            </a:pPr>
            <a:r>
              <a:rPr lang="en-US" sz="2000" b="1" dirty="0">
                <a:solidFill>
                  <a:schemeClr val="bg1">
                    <a:lumMod val="50000"/>
                  </a:schemeClr>
                </a:solidFill>
                <a:latin typeface="Arial Nova Cond Light" panose="020B0604020202020204" pitchFamily="34" charset="0"/>
                <a:cs typeface="Arial"/>
              </a:rPr>
              <a:t>2.1 Intelligent “Rational” Agents?</a:t>
            </a:r>
          </a:p>
          <a:p>
            <a:pPr marL="182880" indent="-182880">
              <a:lnSpc>
                <a:spcPct val="150000"/>
              </a:lnSpc>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Recap: AI as the Study &amp; Design of Intelligent Agents</a:t>
            </a:r>
          </a:p>
          <a:p>
            <a:pPr marL="182880" indent="-182880">
              <a:lnSpc>
                <a:spcPct val="150000"/>
              </a:lnSpc>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Intelligent Agents in the World</a:t>
            </a:r>
          </a:p>
          <a:p>
            <a:pPr marL="182880" indent="-182880">
              <a:lnSpc>
                <a:spcPct val="150000"/>
              </a:lnSpc>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An Example: </a:t>
            </a:r>
            <a:r>
              <a:rPr lang="en-US" sz="2000" b="1" dirty="0" err="1">
                <a:solidFill>
                  <a:schemeClr val="bg1">
                    <a:lumMod val="50000"/>
                  </a:schemeClr>
                </a:solidFill>
                <a:latin typeface="Arial Nova Cond Light" panose="020B0604020202020204" pitchFamily="34" charset="0"/>
                <a:cs typeface="Arial"/>
              </a:rPr>
              <a:t>Vacuum_Agent</a:t>
            </a:r>
            <a:endParaRPr lang="en-US" sz="2000" b="1" dirty="0">
              <a:solidFill>
                <a:schemeClr val="bg1">
                  <a:lumMod val="50000"/>
                </a:schemeClr>
              </a:solidFill>
              <a:latin typeface="Arial Nova Cond Light" panose="020B0604020202020204" pitchFamily="34" charset="0"/>
              <a:cs typeface="Arial"/>
            </a:endParaRPr>
          </a:p>
          <a:p>
            <a:pPr marL="182880" indent="-182880">
              <a:lnSpc>
                <a:spcPct val="150000"/>
              </a:lnSpc>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Specifying the Task Environment [ PEAS ]</a:t>
            </a:r>
          </a:p>
          <a:p>
            <a:pPr marL="182880" indent="-182880">
              <a:lnSpc>
                <a:spcPct val="150000"/>
              </a:lnSpc>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Goad-based vs. </a:t>
            </a:r>
            <a:r>
              <a:rPr lang="en-US" sz="2000" b="1">
                <a:solidFill>
                  <a:schemeClr val="bg1">
                    <a:lumMod val="50000"/>
                  </a:schemeClr>
                </a:solidFill>
                <a:latin typeface="Arial Nova Cond Light" panose="020B0604020202020204" pitchFamily="34" charset="0"/>
                <a:cs typeface="Arial"/>
              </a:rPr>
              <a:t>Cost-based </a:t>
            </a:r>
            <a:r>
              <a:rPr lang="en-US" sz="2000" b="1" smtClean="0">
                <a:solidFill>
                  <a:schemeClr val="bg1">
                    <a:lumMod val="50000"/>
                  </a:schemeClr>
                </a:solidFill>
                <a:latin typeface="Arial Nova Cond Light" panose="020B0604020202020204" pitchFamily="34" charset="0"/>
                <a:cs typeface="Arial"/>
              </a:rPr>
              <a:t>Agents</a:t>
            </a:r>
            <a:endParaRPr lang="en-US" sz="2000" b="1" dirty="0">
              <a:latin typeface="Arial Nova Cond Light" panose="020B0604020202020204" pitchFamily="34" charset="0"/>
              <a:cs typeface="Arial"/>
            </a:endParaRPr>
          </a:p>
          <a:p>
            <a:pPr>
              <a:lnSpc>
                <a:spcPct val="150000"/>
              </a:lnSpc>
              <a:spcAft>
                <a:spcPts val="600"/>
              </a:spcAft>
              <a:buClr>
                <a:srgbClr val="E46C0A"/>
              </a:buClr>
            </a:pPr>
            <a:r>
              <a:rPr lang="en-US" sz="2000" b="1" dirty="0">
                <a:latin typeface="Arial Nova Cond Light" panose="020B0604020202020204" pitchFamily="34" charset="0"/>
                <a:cs typeface="Arial"/>
              </a:rPr>
              <a:t>2.2</a:t>
            </a:r>
            <a:r>
              <a:rPr lang="en-US" sz="2000" b="1" dirty="0">
                <a:solidFill>
                  <a:schemeClr val="bg1">
                    <a:lumMod val="50000"/>
                  </a:schemeClr>
                </a:solidFill>
                <a:latin typeface="Arial Nova Cond Light" panose="020B0604020202020204" pitchFamily="34" charset="0"/>
                <a:cs typeface="Arial"/>
              </a:rPr>
              <a:t> </a:t>
            </a:r>
            <a:r>
              <a:rPr lang="en-US" sz="2000" b="1" dirty="0">
                <a:solidFill>
                  <a:srgbClr val="E46C0A"/>
                </a:solidFill>
                <a:latin typeface="Arial Nova Cond Light" panose="020B0604020202020204" pitchFamily="34" charset="0"/>
                <a:cs typeface="Arial"/>
              </a:rPr>
              <a:t>Specifying the Task Environment</a:t>
            </a:r>
          </a:p>
          <a:p>
            <a:pPr marL="182880" indent="-182880">
              <a:lnSpc>
                <a:spcPct val="150000"/>
              </a:lnSpc>
              <a:spcAft>
                <a:spcPts val="600"/>
              </a:spcAft>
              <a:buClr>
                <a:srgbClr val="E46C0A"/>
              </a:buClr>
              <a:buFont typeface="Wingdings" panose="05000000000000000000" pitchFamily="2" charset="2"/>
              <a:buChar char="§"/>
            </a:pPr>
            <a:r>
              <a:rPr lang="en-US" sz="2000" b="1" dirty="0">
                <a:latin typeface="Arial Nova Cond Light" panose="020B0604020202020204" pitchFamily="34" charset="0"/>
                <a:cs typeface="Arial"/>
              </a:rPr>
              <a:t>Environment Types</a:t>
            </a:r>
          </a:p>
        </p:txBody>
      </p:sp>
      <p:sp>
        <p:nvSpPr>
          <p:cNvPr id="3" name="Rectangle 2">
            <a:extLst>
              <a:ext uri="{FF2B5EF4-FFF2-40B4-BE49-F238E27FC236}">
                <a16:creationId xmlns:a16="http://schemas.microsoft.com/office/drawing/2014/main" id="{21B8854C-BC70-46D9-B3F8-267FED12AB03}"/>
              </a:ext>
            </a:extLst>
          </p:cNvPr>
          <p:cNvSpPr/>
          <p:nvPr/>
        </p:nvSpPr>
        <p:spPr>
          <a:xfrm>
            <a:off x="1676400" y="-2471"/>
            <a:ext cx="9054338" cy="584775"/>
          </a:xfrm>
          <a:prstGeom prst="rect">
            <a:avLst/>
          </a:prstGeom>
        </p:spPr>
        <p:txBody>
          <a:bodyPr wrap="none">
            <a:spAutoFit/>
          </a:bodyPr>
          <a:lstStyle/>
          <a:p>
            <a:r>
              <a:rPr lang="en-US" sz="3200" b="1" spc="-220" dirty="0">
                <a:solidFill>
                  <a:srgbClr val="374D81"/>
                </a:solidFill>
                <a:latin typeface="Arial"/>
                <a:ea typeface="+mj-ea"/>
                <a:cs typeface="Arial"/>
              </a:rPr>
              <a:t>Lecture 2: Intelligent Agents, &amp; AI Related Disciplines</a:t>
            </a:r>
          </a:p>
        </p:txBody>
      </p:sp>
      <p:cxnSp>
        <p:nvCxnSpPr>
          <p:cNvPr id="14" name="Straight Connector 13">
            <a:extLst>
              <a:ext uri="{FF2B5EF4-FFF2-40B4-BE49-F238E27FC236}">
                <a16:creationId xmlns:a16="http://schemas.microsoft.com/office/drawing/2014/main" id="{89C573A8-3F63-4CAE-8322-3982B28DB2E0}"/>
              </a:ext>
            </a:extLst>
          </p:cNvPr>
          <p:cNvCxnSpPr/>
          <p:nvPr/>
        </p:nvCxnSpPr>
        <p:spPr>
          <a:xfrm>
            <a:off x="1752600" y="4937760"/>
            <a:ext cx="0" cy="1005840"/>
          </a:xfrm>
          <a:prstGeom prst="line">
            <a:avLst/>
          </a:prstGeom>
          <a:ln w="28575">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3A7853DB-9637-47F1-8D95-4443220D2771}"/>
              </a:ext>
            </a:extLst>
          </p:cNvPr>
          <p:cNvSpPr txBox="1"/>
          <p:nvPr/>
        </p:nvSpPr>
        <p:spPr>
          <a:xfrm>
            <a:off x="6095998" y="762001"/>
            <a:ext cx="4572002" cy="4324261"/>
          </a:xfrm>
          <a:prstGeom prst="rect">
            <a:avLst/>
          </a:prstGeom>
          <a:noFill/>
        </p:spPr>
        <p:txBody>
          <a:bodyPr wrap="square" numCol="1" rtlCol="0">
            <a:spAutoFit/>
          </a:bodyPr>
          <a:lstStyle/>
          <a:p>
            <a:pPr>
              <a:lnSpc>
                <a:spcPct val="150000"/>
              </a:lnSpc>
              <a:spcAft>
                <a:spcPts val="600"/>
              </a:spcAft>
              <a:buClr>
                <a:srgbClr val="E46C0A"/>
              </a:buClr>
            </a:pPr>
            <a:r>
              <a:rPr lang="en-US" sz="2000" b="1" dirty="0">
                <a:solidFill>
                  <a:schemeClr val="bg1">
                    <a:lumMod val="50000"/>
                  </a:schemeClr>
                </a:solidFill>
                <a:latin typeface="Arial Nova Cond Light" panose="020B0604020202020204" pitchFamily="34" charset="0"/>
                <a:cs typeface="Arial"/>
              </a:rPr>
              <a:t>2.3 AI: Related Disciplines</a:t>
            </a:r>
          </a:p>
          <a:p>
            <a:pPr marL="182880" indent="-182880">
              <a:lnSpc>
                <a:spcPct val="150000"/>
              </a:lnSpc>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Learning Agents</a:t>
            </a:r>
          </a:p>
          <a:p>
            <a:pPr marL="182880" indent="-182880">
              <a:lnSpc>
                <a:spcPct val="150000"/>
              </a:lnSpc>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AI vs. Machine Learning vs. Deep Learning</a:t>
            </a:r>
          </a:p>
          <a:p>
            <a:pPr marL="182880" indent="-182880">
              <a:lnSpc>
                <a:spcPct val="150000"/>
              </a:lnSpc>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Machine Learning?</a:t>
            </a:r>
          </a:p>
          <a:p>
            <a:pPr marL="182880" indent="-182880">
              <a:lnSpc>
                <a:spcPct val="150000"/>
              </a:lnSpc>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Datamining?</a:t>
            </a:r>
          </a:p>
          <a:p>
            <a:pPr marL="182880" indent="-182880">
              <a:lnSpc>
                <a:spcPct val="150000"/>
              </a:lnSpc>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AI vs. Data Science</a:t>
            </a:r>
          </a:p>
          <a:p>
            <a:pPr marL="182880" indent="-182880">
              <a:lnSpc>
                <a:spcPct val="150000"/>
              </a:lnSpc>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Why Data Science?</a:t>
            </a:r>
          </a:p>
          <a:p>
            <a:pPr marL="182880" indent="-182880">
              <a:lnSpc>
                <a:spcPct val="150000"/>
              </a:lnSpc>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Why Big Data?</a:t>
            </a:r>
          </a:p>
        </p:txBody>
      </p:sp>
    </p:spTree>
    <p:extLst>
      <p:ext uri="{BB962C8B-B14F-4D97-AF65-F5344CB8AC3E}">
        <p14:creationId xmlns:p14="http://schemas.microsoft.com/office/powerpoint/2010/main" val="328260749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986972" y="685800"/>
            <a:ext cx="3023498" cy="5105400"/>
          </a:xfrm>
        </p:spPr>
        <p:txBody>
          <a:bodyPr>
            <a:normAutofit/>
          </a:bodyPr>
          <a:lstStyle/>
          <a:p>
            <a:r>
              <a:rPr lang="en-US" b="1" spc="-305" dirty="0">
                <a:solidFill>
                  <a:srgbClr val="FF0000"/>
                </a:solidFill>
              </a:rPr>
              <a:t>Environment Types</a:t>
            </a:r>
          </a:p>
        </p:txBody>
      </p:sp>
      <p:graphicFrame>
        <p:nvGraphicFramePr>
          <p:cNvPr id="17413" name="Rectangle 3">
            <a:extLst>
              <a:ext uri="{FF2B5EF4-FFF2-40B4-BE49-F238E27FC236}">
                <a16:creationId xmlns:a16="http://schemas.microsoft.com/office/drawing/2014/main" id="{D5F5544A-3860-4679-815F-91CC1C343775}"/>
              </a:ext>
            </a:extLst>
          </p:cNvPr>
          <p:cNvGraphicFramePr>
            <a:graphicFrameLocks noGrp="1"/>
          </p:cNvGraphicFramePr>
          <p:nvPr>
            <p:ph idx="1"/>
            <p:extLst>
              <p:ext uri="{D42A27DB-BD31-4B8C-83A1-F6EECF244321}">
                <p14:modId xmlns:p14="http://schemas.microsoft.com/office/powerpoint/2010/main" val="38470245"/>
              </p:ext>
            </p:extLst>
          </p:nvPr>
        </p:nvGraphicFramePr>
        <p:xfrm>
          <a:off x="5006498" y="990600"/>
          <a:ext cx="5516359" cy="5486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2" name="Slide Number Placeholder 1">
            <a:extLst>
              <a:ext uri="{FF2B5EF4-FFF2-40B4-BE49-F238E27FC236}">
                <a16:creationId xmlns:a16="http://schemas.microsoft.com/office/drawing/2014/main" id="{896AD7D5-D47B-408A-85F2-2504818A34A6}"/>
              </a:ext>
            </a:extLst>
          </p:cNvPr>
          <p:cNvSpPr>
            <a:spLocks noGrp="1"/>
          </p:cNvSpPr>
          <p:nvPr>
            <p:ph type="sldNum" sz="quarter" idx="4294967295"/>
          </p:nvPr>
        </p:nvSpPr>
        <p:spPr>
          <a:xfrm>
            <a:off x="9924416" y="6462281"/>
            <a:ext cx="219709" cy="177800"/>
          </a:xfrm>
        </p:spPr>
        <p:txBody>
          <a:bodyPr/>
          <a:lstStyle/>
          <a:p>
            <a:pPr marL="25400">
              <a:lnSpc>
                <a:spcPts val="1325"/>
              </a:lnSpc>
            </a:pPr>
            <a:fld id="{81D60167-4931-47E6-BA6A-407CBD079E47}" type="slidenum">
              <a:rPr lang="en-US" sz="1600" spc="-5"/>
              <a:pPr marL="25400">
                <a:lnSpc>
                  <a:spcPts val="1325"/>
                </a:lnSpc>
              </a:pPr>
              <a:t>25</a:t>
            </a:fld>
            <a:endParaRPr lang="en-US" sz="1600" spc="-5" dirty="0"/>
          </a:p>
        </p:txBody>
      </p:sp>
    </p:spTree>
    <p:extLst>
      <p:ext uri="{BB962C8B-B14F-4D97-AF65-F5344CB8AC3E}">
        <p14:creationId xmlns:p14="http://schemas.microsoft.com/office/powerpoint/2010/main" val="199526224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98286" y="1388984"/>
            <a:ext cx="10900228" cy="1354217"/>
          </a:xfrm>
        </p:spPr>
        <p:txBody>
          <a:bodyPr>
            <a:noAutofit/>
          </a:bodyPr>
          <a:lstStyle/>
          <a:p>
            <a:r>
              <a:rPr lang="en-US" sz="2400" dirty="0"/>
              <a:t>In a fully observable environment, the agent can access complete and accurate information about the current state at any given time.</a:t>
            </a:r>
          </a:p>
          <a:p>
            <a:r>
              <a:rPr lang="en-US" sz="2400" dirty="0"/>
              <a:t>The agent has full knowledge of the environment's current conditions, and there is no uncertainty in its perception</a:t>
            </a:r>
            <a:r>
              <a:rPr lang="en-US" sz="2400" dirty="0" smtClean="0"/>
              <a:t>.</a:t>
            </a:r>
          </a:p>
          <a:p>
            <a:r>
              <a:rPr lang="en-US" sz="2400" dirty="0"/>
              <a:t>In a partially observable environment, the agent does not have complete access to the current state of the environment.</a:t>
            </a:r>
          </a:p>
          <a:p>
            <a:r>
              <a:rPr lang="en-US" sz="2400" dirty="0"/>
              <a:t>The agent's perception is limited, and it may need to infer or estimate the current state based on partial or incomplete information.</a:t>
            </a:r>
          </a:p>
          <a:p>
            <a:endParaRPr lang="en-US" sz="2400" dirty="0"/>
          </a:p>
        </p:txBody>
      </p:sp>
      <p:sp>
        <p:nvSpPr>
          <p:cNvPr id="5" name="TextBox 4"/>
          <p:cNvSpPr txBox="1"/>
          <p:nvPr/>
        </p:nvSpPr>
        <p:spPr>
          <a:xfrm>
            <a:off x="5430436" y="5356591"/>
            <a:ext cx="709105" cy="646331"/>
          </a:xfrm>
          <a:prstGeom prst="rect">
            <a:avLst/>
          </a:prstGeom>
          <a:noFill/>
        </p:spPr>
        <p:txBody>
          <a:bodyPr wrap="none" rtlCol="0">
            <a:spAutoFit/>
          </a:bodyPr>
          <a:lstStyle/>
          <a:p>
            <a:r>
              <a:rPr lang="en-US" sz="3600" b="1" u="sng" dirty="0"/>
              <a:t>vs.</a:t>
            </a:r>
          </a:p>
        </p:txBody>
      </p:sp>
      <p:sp>
        <p:nvSpPr>
          <p:cNvPr id="8" name="Rectangle 2">
            <a:extLst>
              <a:ext uri="{FF2B5EF4-FFF2-40B4-BE49-F238E27FC236}">
                <a16:creationId xmlns:a16="http://schemas.microsoft.com/office/drawing/2014/main" id="{09298A93-31FC-4C38-82AA-BBB173FAC676}"/>
              </a:ext>
            </a:extLst>
          </p:cNvPr>
          <p:cNvSpPr txBox="1">
            <a:spLocks noChangeArrowheads="1"/>
          </p:cNvSpPr>
          <p:nvPr/>
        </p:nvSpPr>
        <p:spPr>
          <a:xfrm>
            <a:off x="2378868" y="589598"/>
            <a:ext cx="7434262" cy="492443"/>
          </a:xfrm>
          <a:prstGeom prst="rect">
            <a:avLst/>
          </a:prstGeom>
        </p:spPr>
        <p:txBody>
          <a:bodyPr wrap="square" lIns="0" tIns="0" rIns="0" bIns="0">
            <a:spAutoFit/>
          </a:bodyPr>
          <a:lstStyle>
            <a:lvl1pPr>
              <a:defRPr sz="3200" b="1" i="0">
                <a:solidFill>
                  <a:srgbClr val="374D81"/>
                </a:solidFill>
                <a:latin typeface="Arial"/>
                <a:ea typeface="+mj-ea"/>
                <a:cs typeface="Arial"/>
              </a:defRPr>
            </a:lvl1pPr>
          </a:lstStyle>
          <a:p>
            <a:r>
              <a:rPr lang="en-AU" kern="0" spc="-305" dirty="0"/>
              <a:t>Fully Observable vs. Partially Observable</a:t>
            </a:r>
            <a:endParaRPr lang="en-US" kern="0" spc="-305" dirty="0"/>
          </a:p>
        </p:txBody>
      </p:sp>
      <p:sp>
        <p:nvSpPr>
          <p:cNvPr id="9" name="Slide Number Placeholder 1">
            <a:extLst>
              <a:ext uri="{FF2B5EF4-FFF2-40B4-BE49-F238E27FC236}">
                <a16:creationId xmlns:a16="http://schemas.microsoft.com/office/drawing/2014/main" id="{5A99509D-6044-4440-9520-7C2976934D17}"/>
              </a:ext>
            </a:extLst>
          </p:cNvPr>
          <p:cNvSpPr>
            <a:spLocks noGrp="1"/>
          </p:cNvSpPr>
          <p:nvPr>
            <p:ph type="sldNum" sz="quarter" idx="4294967295"/>
          </p:nvPr>
        </p:nvSpPr>
        <p:spPr>
          <a:xfrm>
            <a:off x="9924416" y="6462281"/>
            <a:ext cx="219709" cy="177800"/>
          </a:xfrm>
        </p:spPr>
        <p:txBody>
          <a:bodyPr/>
          <a:lstStyle/>
          <a:p>
            <a:pPr marL="25400">
              <a:lnSpc>
                <a:spcPts val="1325"/>
              </a:lnSpc>
            </a:pPr>
            <a:fld id="{81D60167-4931-47E6-BA6A-407CBD079E47}" type="slidenum">
              <a:rPr lang="en-US" spc="-5"/>
              <a:pPr marL="25400">
                <a:lnSpc>
                  <a:spcPts val="1325"/>
                </a:lnSpc>
              </a:pPr>
              <a:t>26</a:t>
            </a:fld>
            <a:endParaRPr lang="en-US" spc="-5" dirty="0"/>
          </a:p>
        </p:txBody>
      </p:sp>
      <p:pic>
        <p:nvPicPr>
          <p:cNvPr id="6146" name="Picture 2" descr="Chess board and chess piece side view clipart flat design icon isolated on  transparent background, 3D render chess and board game concept 29570953 PNG"/>
          <p:cNvPicPr>
            <a:picLocks noChangeAspect="1" noChangeArrowheads="1"/>
          </p:cNvPicPr>
          <p:nvPr/>
        </p:nvPicPr>
        <p:blipFill>
          <a:blip r:embed="rId3" cstate="hqprint">
            <a:extLst>
              <a:ext uri="{BEBA8EAE-BF5A-486C-A8C5-ECC9F3942E4B}">
                <a14:imgProps xmlns:a14="http://schemas.microsoft.com/office/drawing/2010/main">
                  <a14:imgLayer r:embed="rId4">
                    <a14:imgEffect>
                      <a14:colorTemperature colorTemp="5300"/>
                    </a14:imgEffect>
                  </a14:imgLayer>
                </a14:imgProps>
              </a:ext>
              <a:ext uri="{28A0092B-C50C-407E-A947-70E740481C1C}">
                <a14:useLocalDpi xmlns:a14="http://schemas.microsoft.com/office/drawing/2010/main" val="0"/>
              </a:ext>
            </a:extLst>
          </a:blip>
          <a:srcRect/>
          <a:stretch>
            <a:fillRect/>
          </a:stretch>
        </p:blipFill>
        <p:spPr bwMode="auto">
          <a:xfrm flipH="1">
            <a:off x="798286" y="3773715"/>
            <a:ext cx="3975685" cy="3812084"/>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ArcBotics - Maze Solving"/>
          <p:cNvPicPr>
            <a:picLocks noChangeAspect="1" noChangeArrowheads="1"/>
          </p:cNvPicPr>
          <p:nvPr/>
        </p:nvPicPr>
        <p:blipFill>
          <a:blip r:embed="rId5">
            <a:extLst>
              <a:ext uri="{BEBA8EAE-BF5A-486C-A8C5-ECC9F3942E4B}">
                <a14:imgProps xmlns:a14="http://schemas.microsoft.com/office/drawing/2010/main">
                  <a14:imgLayer r:embed="rId6">
                    <a14:imgEffect>
                      <a14:colorTemperature colorTemp="5300"/>
                    </a14:imgEffect>
                  </a14:imgLayer>
                </a14:imgProps>
              </a:ext>
              <a:ext uri="{28A0092B-C50C-407E-A947-70E740481C1C}">
                <a14:useLocalDpi xmlns:a14="http://schemas.microsoft.com/office/drawing/2010/main" val="0"/>
              </a:ext>
            </a:extLst>
          </a:blip>
          <a:srcRect/>
          <a:stretch>
            <a:fillRect/>
          </a:stretch>
        </p:blipFill>
        <p:spPr bwMode="auto">
          <a:xfrm>
            <a:off x="6440261" y="4337416"/>
            <a:ext cx="4762500" cy="20383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1701017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8971" y="1371601"/>
            <a:ext cx="11437258" cy="3183949"/>
          </a:xfrm>
        </p:spPr>
        <p:txBody>
          <a:bodyPr>
            <a:noAutofit/>
          </a:bodyPr>
          <a:lstStyle/>
          <a:p>
            <a:r>
              <a:rPr lang="en-US" sz="2400" dirty="0"/>
              <a:t>- In a deterministic environment, the next state of the environment is entirely determined by the current state and the actions taken by the </a:t>
            </a:r>
            <a:r>
              <a:rPr lang="en-US" sz="2400" dirty="0" smtClean="0"/>
              <a:t>agent. There </a:t>
            </a:r>
            <a:r>
              <a:rPr lang="en-US" sz="2400" dirty="0"/>
              <a:t>is no randomness or uncertainty in the outcomes</a:t>
            </a:r>
            <a:r>
              <a:rPr lang="en-US" sz="2400" dirty="0" smtClean="0"/>
              <a:t>.</a:t>
            </a:r>
          </a:p>
          <a:p>
            <a:endParaRPr lang="en-US" sz="2400" dirty="0"/>
          </a:p>
          <a:p>
            <a:r>
              <a:rPr lang="en-US" sz="2400" dirty="0"/>
              <a:t>In a stochastic environment, there is inherent randomness or uncertainty in the outcomes, even if the agent takes the same actions in the same state.</a:t>
            </a:r>
          </a:p>
          <a:p>
            <a:r>
              <a:rPr lang="en-US" sz="2400" dirty="0"/>
              <a:t>   - The next state is not entirely predictable, and probabilities are associated with different outcomes</a:t>
            </a:r>
            <a:r>
              <a:rPr lang="en-US" sz="2400" dirty="0" smtClean="0"/>
              <a:t>.</a:t>
            </a:r>
            <a:endParaRPr lang="en-US" sz="2400" dirty="0"/>
          </a:p>
        </p:txBody>
      </p:sp>
      <p:pic>
        <p:nvPicPr>
          <p:cNvPr id="2050" name="Picture 2" descr="http://www.greathallgames.com/aacc/atokbags/checkerBoardMPL.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4534586"/>
            <a:ext cx="4114800" cy="2324863"/>
          </a:xfrm>
          <a:prstGeom prst="rect">
            <a:avLst/>
          </a:prstGeom>
          <a:noFill/>
          <a:extLst>
            <a:ext uri="{909E8E84-426E-40dd-AFC4-6F175D3DCCD1}">
              <a14:hiddenFill xmlns:a14="http://schemas.microsoft.com/office/drawing/2010/main" xmlns="">
                <a:solidFill>
                  <a:srgbClr val="FFFFFF"/>
                </a:solidFill>
              </a14:hiddenFill>
            </a:ext>
          </a:extLst>
        </p:spPr>
      </p:pic>
      <p:sp>
        <p:nvSpPr>
          <p:cNvPr id="4" name="TextBox 3"/>
          <p:cNvSpPr txBox="1"/>
          <p:nvPr/>
        </p:nvSpPr>
        <p:spPr>
          <a:xfrm>
            <a:off x="5867401" y="4706036"/>
            <a:ext cx="709105" cy="646331"/>
          </a:xfrm>
          <a:prstGeom prst="rect">
            <a:avLst/>
          </a:prstGeom>
          <a:noFill/>
        </p:spPr>
        <p:txBody>
          <a:bodyPr wrap="none" rtlCol="0">
            <a:spAutoFit/>
          </a:bodyPr>
          <a:lstStyle/>
          <a:p>
            <a:r>
              <a:rPr lang="en-US" sz="3600" b="1" u="sng" dirty="0"/>
              <a:t>vs.</a:t>
            </a:r>
          </a:p>
        </p:txBody>
      </p:sp>
      <p:pic>
        <p:nvPicPr>
          <p:cNvPr id="2052" name="Picture 4" descr="http://www.phillaakpoker.com/wp-content/uploads/2010/05/backgammon.jpg"/>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624322" y="3931920"/>
            <a:ext cx="4043679" cy="2926080"/>
          </a:xfrm>
          <a:prstGeom prst="rect">
            <a:avLst/>
          </a:prstGeom>
          <a:noFill/>
          <a:extLst>
            <a:ext uri="{909E8E84-426E-40dd-AFC4-6F175D3DCCD1}">
              <a14:hiddenFill xmlns:a14="http://schemas.microsoft.com/office/drawing/2010/main" xmlns="">
                <a:solidFill>
                  <a:srgbClr val="FFFFFF"/>
                </a:solidFill>
              </a14:hiddenFill>
            </a:ext>
          </a:extLst>
        </p:spPr>
      </p:pic>
      <p:sp>
        <p:nvSpPr>
          <p:cNvPr id="7" name="Rectangle 2">
            <a:extLst>
              <a:ext uri="{FF2B5EF4-FFF2-40B4-BE49-F238E27FC236}">
                <a16:creationId xmlns:a16="http://schemas.microsoft.com/office/drawing/2014/main" id="{523DF910-59DA-41CB-AE0B-987DBA29BB27}"/>
              </a:ext>
            </a:extLst>
          </p:cNvPr>
          <p:cNvSpPr txBox="1">
            <a:spLocks noChangeArrowheads="1"/>
          </p:cNvSpPr>
          <p:nvPr/>
        </p:nvSpPr>
        <p:spPr>
          <a:xfrm>
            <a:off x="2378868" y="589597"/>
            <a:ext cx="7434262" cy="495300"/>
          </a:xfrm>
          <a:prstGeom prst="rect">
            <a:avLst/>
          </a:prstGeom>
        </p:spPr>
        <p:txBody>
          <a:bodyPr wrap="square" lIns="0" tIns="0" rIns="0" bIns="0">
            <a:spAutoFit/>
          </a:bodyPr>
          <a:lstStyle>
            <a:lvl1pPr>
              <a:defRPr sz="3200" b="1" i="0">
                <a:solidFill>
                  <a:srgbClr val="374D81"/>
                </a:solidFill>
                <a:latin typeface="Arial"/>
                <a:ea typeface="+mj-ea"/>
                <a:cs typeface="Arial"/>
              </a:defRPr>
            </a:lvl1pPr>
          </a:lstStyle>
          <a:p>
            <a:r>
              <a:rPr lang="en-US" kern="0" spc="-305" dirty="0"/>
              <a:t>Deterministic vs. Stochastic (vs. Strategic)</a:t>
            </a:r>
          </a:p>
        </p:txBody>
      </p:sp>
      <p:sp>
        <p:nvSpPr>
          <p:cNvPr id="8" name="Slide Number Placeholder 1">
            <a:extLst>
              <a:ext uri="{FF2B5EF4-FFF2-40B4-BE49-F238E27FC236}">
                <a16:creationId xmlns:a16="http://schemas.microsoft.com/office/drawing/2014/main" id="{F55B1126-DE0F-48A6-BFF5-F09B7438A72B}"/>
              </a:ext>
            </a:extLst>
          </p:cNvPr>
          <p:cNvSpPr>
            <a:spLocks noGrp="1"/>
          </p:cNvSpPr>
          <p:nvPr>
            <p:ph type="sldNum" sz="quarter" idx="4294967295"/>
          </p:nvPr>
        </p:nvSpPr>
        <p:spPr>
          <a:xfrm>
            <a:off x="9924416" y="6462281"/>
            <a:ext cx="219709" cy="177800"/>
          </a:xfrm>
        </p:spPr>
        <p:txBody>
          <a:bodyPr/>
          <a:lstStyle/>
          <a:p>
            <a:pPr marL="25400">
              <a:lnSpc>
                <a:spcPts val="1325"/>
              </a:lnSpc>
            </a:pPr>
            <a:fld id="{81D60167-4931-47E6-BA6A-407CBD079E47}" type="slidenum">
              <a:rPr lang="en-US" spc="-5"/>
              <a:pPr marL="25400">
                <a:lnSpc>
                  <a:spcPts val="1325"/>
                </a:lnSpc>
              </a:pPr>
              <a:t>27</a:t>
            </a:fld>
            <a:endParaRPr lang="en-US" spc="-5" dirty="0"/>
          </a:p>
        </p:txBody>
      </p:sp>
    </p:spTree>
    <p:extLst>
      <p:ext uri="{BB962C8B-B14F-4D97-AF65-F5344CB8AC3E}">
        <p14:creationId xmlns:p14="http://schemas.microsoft.com/office/powerpoint/2010/main" val="329481914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638640" y="1415144"/>
            <a:ext cx="9130960" cy="3183949"/>
          </a:xfrm>
        </p:spPr>
        <p:txBody>
          <a:bodyPr>
            <a:normAutofit/>
          </a:bodyPr>
          <a:lstStyle/>
          <a:p>
            <a:pPr marL="342900" indent="-342900" algn="just">
              <a:lnSpc>
                <a:spcPct val="150000"/>
              </a:lnSpc>
              <a:buFont typeface="Courier New" panose="02070309020205020404" pitchFamily="49" charset="0"/>
              <a:buChar char="o"/>
            </a:pPr>
            <a:r>
              <a:rPr lang="en-US" sz="2000" b="1" dirty="0" smtClean="0">
                <a:solidFill>
                  <a:srgbClr val="FF0000"/>
                </a:solidFill>
              </a:rPr>
              <a:t>Strategic</a:t>
            </a:r>
            <a:r>
              <a:rPr lang="en-US" sz="2000" b="1" dirty="0">
                <a:solidFill>
                  <a:srgbClr val="FF0000"/>
                </a:solidFill>
              </a:rPr>
              <a:t>:</a:t>
            </a:r>
            <a:r>
              <a:rPr lang="en-US" sz="2000" dirty="0">
                <a:solidFill>
                  <a:srgbClr val="FF0000"/>
                </a:solidFill>
              </a:rPr>
              <a:t> </a:t>
            </a:r>
            <a:r>
              <a:rPr lang="en-US" sz="2000" dirty="0"/>
              <a:t>the environment is deterministic except for the actions of other agents</a:t>
            </a:r>
            <a:r>
              <a:rPr lang="en-US" sz="2000" dirty="0" smtClean="0"/>
              <a:t>. </a:t>
            </a:r>
          </a:p>
          <a:p>
            <a:r>
              <a:rPr lang="en-US" sz="2000" dirty="0" smtClean="0"/>
              <a:t>The </a:t>
            </a:r>
            <a:r>
              <a:rPr lang="en-US" sz="2000" dirty="0"/>
              <a:t>outcomes are influenced not only by the agent's actions but also by the actions of other entities or agents in the environment.</a:t>
            </a:r>
          </a:p>
          <a:p>
            <a:r>
              <a:rPr lang="en-US" sz="2000" dirty="0"/>
              <a:t> </a:t>
            </a:r>
            <a:r>
              <a:rPr lang="en-US" sz="2000" dirty="0" smtClean="0"/>
              <a:t>Agents </a:t>
            </a:r>
            <a:r>
              <a:rPr lang="en-US" sz="2000" dirty="0"/>
              <a:t>need to consider the strategies of other entities when making decisions.</a:t>
            </a:r>
          </a:p>
          <a:p>
            <a:pPr marL="342900" indent="-342900" algn="just">
              <a:lnSpc>
                <a:spcPct val="150000"/>
              </a:lnSpc>
              <a:buFont typeface="Courier New" panose="02070309020205020404" pitchFamily="49" charset="0"/>
              <a:buChar char="o"/>
            </a:pPr>
            <a:endParaRPr lang="en-US" sz="2000" dirty="0"/>
          </a:p>
        </p:txBody>
      </p:sp>
      <p:sp>
        <p:nvSpPr>
          <p:cNvPr id="7" name="Rectangle 2">
            <a:extLst>
              <a:ext uri="{FF2B5EF4-FFF2-40B4-BE49-F238E27FC236}">
                <a16:creationId xmlns:a16="http://schemas.microsoft.com/office/drawing/2014/main" id="{523DF910-59DA-41CB-AE0B-987DBA29BB27}"/>
              </a:ext>
            </a:extLst>
          </p:cNvPr>
          <p:cNvSpPr txBox="1">
            <a:spLocks noChangeArrowheads="1"/>
          </p:cNvSpPr>
          <p:nvPr/>
        </p:nvSpPr>
        <p:spPr>
          <a:xfrm>
            <a:off x="2378868" y="589597"/>
            <a:ext cx="7434262" cy="495300"/>
          </a:xfrm>
          <a:prstGeom prst="rect">
            <a:avLst/>
          </a:prstGeom>
        </p:spPr>
        <p:txBody>
          <a:bodyPr wrap="square" lIns="0" tIns="0" rIns="0" bIns="0">
            <a:spAutoFit/>
          </a:bodyPr>
          <a:lstStyle>
            <a:lvl1pPr>
              <a:defRPr sz="3200" b="1" i="0">
                <a:solidFill>
                  <a:srgbClr val="374D81"/>
                </a:solidFill>
                <a:latin typeface="Arial"/>
                <a:ea typeface="+mj-ea"/>
                <a:cs typeface="Arial"/>
              </a:defRPr>
            </a:lvl1pPr>
          </a:lstStyle>
          <a:p>
            <a:r>
              <a:rPr lang="en-US" kern="0" spc="-305" dirty="0"/>
              <a:t>Deterministic vs. Stochastic (vs. Strategic)</a:t>
            </a:r>
          </a:p>
        </p:txBody>
      </p:sp>
      <p:sp>
        <p:nvSpPr>
          <p:cNvPr id="8" name="Slide Number Placeholder 1">
            <a:extLst>
              <a:ext uri="{FF2B5EF4-FFF2-40B4-BE49-F238E27FC236}">
                <a16:creationId xmlns:a16="http://schemas.microsoft.com/office/drawing/2014/main" id="{F55B1126-DE0F-48A6-BFF5-F09B7438A72B}"/>
              </a:ext>
            </a:extLst>
          </p:cNvPr>
          <p:cNvSpPr>
            <a:spLocks noGrp="1"/>
          </p:cNvSpPr>
          <p:nvPr>
            <p:ph type="sldNum" sz="quarter" idx="4294967295"/>
          </p:nvPr>
        </p:nvSpPr>
        <p:spPr>
          <a:xfrm>
            <a:off x="9924416" y="6462281"/>
            <a:ext cx="219709" cy="177800"/>
          </a:xfrm>
        </p:spPr>
        <p:txBody>
          <a:bodyPr/>
          <a:lstStyle/>
          <a:p>
            <a:pPr marL="25400">
              <a:lnSpc>
                <a:spcPts val="1325"/>
              </a:lnSpc>
            </a:pPr>
            <a:fld id="{81D60167-4931-47E6-BA6A-407CBD079E47}" type="slidenum">
              <a:rPr lang="en-US" spc="-5"/>
              <a:pPr marL="25400">
                <a:lnSpc>
                  <a:spcPts val="1325"/>
                </a:lnSpc>
              </a:pPr>
              <a:t>28</a:t>
            </a:fld>
            <a:endParaRPr lang="en-US" spc="-5" dirty="0"/>
          </a:p>
        </p:txBody>
      </p:sp>
      <p:pic>
        <p:nvPicPr>
          <p:cNvPr id="5128" name="Picture 8" descr="107,120 Man Playing Uno Game Illustrations - Free in SVG, PNG, EPS -  IconScou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1823" y="3164114"/>
            <a:ext cx="2651389" cy="3693886"/>
          </a:xfrm>
          <a:prstGeom prst="rect">
            <a:avLst/>
          </a:prstGeom>
          <a:noFill/>
          <a:extLst>
            <a:ext uri="{909E8E84-426E-40DD-AFC4-6F175D3DCCD1}">
              <a14:hiddenFill xmlns:a14="http://schemas.microsoft.com/office/drawing/2010/main">
                <a:solidFill>
                  <a:srgbClr val="FFFFFF"/>
                </a:solidFill>
              </a14:hiddenFill>
            </a:ext>
          </a:extLst>
        </p:spPr>
      </p:pic>
      <p:pic>
        <p:nvPicPr>
          <p:cNvPr id="5130" name="Picture 10" descr="Uno DOS Card Game | Archies Toys – Archies Toy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90494" y="3531922"/>
            <a:ext cx="3326077" cy="33260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1195828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6747" y="1235518"/>
            <a:ext cx="11288509" cy="1978875"/>
          </a:xfrm>
        </p:spPr>
        <p:txBody>
          <a:bodyPr>
            <a:normAutofit/>
          </a:bodyPr>
          <a:lstStyle/>
          <a:p>
            <a:pPr marL="342900" indent="-342900" algn="just">
              <a:lnSpc>
                <a:spcPct val="150000"/>
              </a:lnSpc>
              <a:buFont typeface="Courier New" panose="02070309020205020404" pitchFamily="49" charset="0"/>
              <a:buChar char="o"/>
            </a:pPr>
            <a:r>
              <a:rPr lang="en-US" sz="2200" dirty="0"/>
              <a:t>Is the agent’s experience divided into unconnected single decisions/actions, or is it a coherent sequence of observations and actions in which the world evolves according to the transition model?</a:t>
            </a:r>
          </a:p>
        </p:txBody>
      </p:sp>
      <p:sp>
        <p:nvSpPr>
          <p:cNvPr id="4" name="TextBox 3"/>
          <p:cNvSpPr txBox="1"/>
          <p:nvPr/>
        </p:nvSpPr>
        <p:spPr>
          <a:xfrm>
            <a:off x="5712657" y="5032632"/>
            <a:ext cx="766685" cy="707886"/>
          </a:xfrm>
          <a:prstGeom prst="rect">
            <a:avLst/>
          </a:prstGeom>
          <a:noFill/>
        </p:spPr>
        <p:txBody>
          <a:bodyPr wrap="none" rtlCol="0">
            <a:spAutoFit/>
          </a:bodyPr>
          <a:lstStyle/>
          <a:p>
            <a:r>
              <a:rPr lang="en-US" sz="4000" b="1" u="sng" dirty="0"/>
              <a:t>vs.</a:t>
            </a:r>
          </a:p>
        </p:txBody>
      </p:sp>
      <p:sp>
        <p:nvSpPr>
          <p:cNvPr id="7" name="Rectangle 2">
            <a:extLst>
              <a:ext uri="{FF2B5EF4-FFF2-40B4-BE49-F238E27FC236}">
                <a16:creationId xmlns:a16="http://schemas.microsoft.com/office/drawing/2014/main" id="{BCB8D94F-F6B1-45A3-AE80-0808CB38CCBE}"/>
              </a:ext>
            </a:extLst>
          </p:cNvPr>
          <p:cNvSpPr txBox="1">
            <a:spLocks noChangeArrowheads="1"/>
          </p:cNvSpPr>
          <p:nvPr/>
        </p:nvSpPr>
        <p:spPr>
          <a:xfrm>
            <a:off x="2378868" y="589597"/>
            <a:ext cx="7434262" cy="495300"/>
          </a:xfrm>
          <a:prstGeom prst="rect">
            <a:avLst/>
          </a:prstGeom>
        </p:spPr>
        <p:txBody>
          <a:bodyPr wrap="square" lIns="0" tIns="0" rIns="0" bIns="0">
            <a:spAutoFit/>
          </a:bodyPr>
          <a:lstStyle>
            <a:lvl1pPr>
              <a:defRPr sz="3200" b="1" i="0">
                <a:solidFill>
                  <a:srgbClr val="374D81"/>
                </a:solidFill>
                <a:latin typeface="Arial"/>
                <a:ea typeface="+mj-ea"/>
                <a:cs typeface="Arial"/>
              </a:defRPr>
            </a:lvl1pPr>
          </a:lstStyle>
          <a:p>
            <a:r>
              <a:rPr lang="en-US" kern="0" spc="-305" dirty="0"/>
              <a:t>Episodic vs. Sequential</a:t>
            </a:r>
          </a:p>
        </p:txBody>
      </p:sp>
      <p:sp>
        <p:nvSpPr>
          <p:cNvPr id="8" name="Slide Number Placeholder 1">
            <a:extLst>
              <a:ext uri="{FF2B5EF4-FFF2-40B4-BE49-F238E27FC236}">
                <a16:creationId xmlns:a16="http://schemas.microsoft.com/office/drawing/2014/main" id="{97F7CC19-4CD0-4BCA-9782-18255C0D31E6}"/>
              </a:ext>
            </a:extLst>
          </p:cNvPr>
          <p:cNvSpPr>
            <a:spLocks noGrp="1"/>
          </p:cNvSpPr>
          <p:nvPr>
            <p:ph type="sldNum" sz="quarter" idx="4294967295"/>
          </p:nvPr>
        </p:nvSpPr>
        <p:spPr>
          <a:xfrm>
            <a:off x="9924416" y="6462281"/>
            <a:ext cx="219709" cy="177800"/>
          </a:xfrm>
        </p:spPr>
        <p:txBody>
          <a:bodyPr/>
          <a:lstStyle/>
          <a:p>
            <a:pPr marL="25400">
              <a:lnSpc>
                <a:spcPts val="1325"/>
              </a:lnSpc>
            </a:pPr>
            <a:fld id="{81D60167-4931-47E6-BA6A-407CBD079E47}" type="slidenum">
              <a:rPr lang="en-US" spc="-5"/>
              <a:pPr marL="25400">
                <a:lnSpc>
                  <a:spcPts val="1325"/>
                </a:lnSpc>
              </a:pPr>
              <a:t>29</a:t>
            </a:fld>
            <a:endParaRPr lang="en-US" spc="-5" dirty="0"/>
          </a:p>
        </p:txBody>
      </p:sp>
      <p:pic>
        <p:nvPicPr>
          <p:cNvPr id="9220" name="Picture 4" descr="Why children needs mazes - SW Publiseri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6747" y="3214393"/>
            <a:ext cx="4451214" cy="2225607"/>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1848705" y="5278853"/>
            <a:ext cx="2067297" cy="461665"/>
          </a:xfrm>
          <a:prstGeom prst="rect">
            <a:avLst/>
          </a:prstGeom>
        </p:spPr>
        <p:txBody>
          <a:bodyPr wrap="none">
            <a:spAutoFit/>
          </a:bodyPr>
          <a:lstStyle/>
          <a:p>
            <a:r>
              <a:rPr lang="en-US" sz="2400" b="1" dirty="0"/>
              <a:t>Solving a maze</a:t>
            </a:r>
          </a:p>
        </p:txBody>
      </p:sp>
      <p:pic>
        <p:nvPicPr>
          <p:cNvPr id="9222" name="Picture 6" descr="397 Wrong Way Driver Images, Stock Photos, 3D objects, &amp; Vectors |  Shutterstock"/>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84038" y="2913123"/>
            <a:ext cx="3990975" cy="2667000"/>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7851300" y="5651870"/>
            <a:ext cx="2910797" cy="461665"/>
          </a:xfrm>
          <a:prstGeom prst="rect">
            <a:avLst/>
          </a:prstGeom>
        </p:spPr>
        <p:txBody>
          <a:bodyPr wrap="none">
            <a:spAutoFit/>
          </a:bodyPr>
          <a:lstStyle/>
          <a:p>
            <a:r>
              <a:rPr lang="en-US" sz="2400" b="1" dirty="0"/>
              <a:t>Driving a car in traffic</a:t>
            </a:r>
          </a:p>
        </p:txBody>
      </p:sp>
    </p:spTree>
    <p:extLst>
      <p:ext uri="{BB962C8B-B14F-4D97-AF65-F5344CB8AC3E}">
        <p14:creationId xmlns:p14="http://schemas.microsoft.com/office/powerpoint/2010/main" val="360822950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2">
            <a:extLst>
              <a:ext uri="{FF2B5EF4-FFF2-40B4-BE49-F238E27FC236}">
                <a16:creationId xmlns:a16="http://schemas.microsoft.com/office/drawing/2014/main" id="{16DFF6AA-4946-4339-9A8D-65D1E1C5C117}"/>
              </a:ext>
            </a:extLst>
          </p:cNvPr>
          <p:cNvSpPr txBox="1">
            <a:spLocks noChangeArrowheads="1"/>
          </p:cNvSpPr>
          <p:nvPr/>
        </p:nvSpPr>
        <p:spPr>
          <a:xfrm>
            <a:off x="2378868" y="589597"/>
            <a:ext cx="7434262" cy="495300"/>
          </a:xfrm>
          <a:prstGeom prst="rect">
            <a:avLst/>
          </a:prstGeom>
        </p:spPr>
        <p:txBody>
          <a:bodyPr wrap="square" lIns="0" tIns="0" rIns="0" bIns="0">
            <a:spAutoFit/>
          </a:bodyPr>
          <a:lstStyle>
            <a:lvl1pPr>
              <a:defRPr sz="3200" b="1" i="0">
                <a:solidFill>
                  <a:srgbClr val="374D81"/>
                </a:solidFill>
                <a:latin typeface="Arial"/>
                <a:ea typeface="+mj-ea"/>
                <a:cs typeface="Arial"/>
              </a:defRPr>
            </a:lvl1pPr>
          </a:lstStyle>
          <a:p>
            <a:r>
              <a:rPr lang="en-US" kern="0" spc="-305" dirty="0"/>
              <a:t>Static vs. Dynamic (vs. Semi-dynamic)</a:t>
            </a:r>
          </a:p>
        </p:txBody>
      </p:sp>
      <p:sp>
        <p:nvSpPr>
          <p:cNvPr id="8" name="Slide Number Placeholder 1">
            <a:extLst>
              <a:ext uri="{FF2B5EF4-FFF2-40B4-BE49-F238E27FC236}">
                <a16:creationId xmlns:a16="http://schemas.microsoft.com/office/drawing/2014/main" id="{EBEE42DF-8FDF-4470-B814-33A86FA670A9}"/>
              </a:ext>
            </a:extLst>
          </p:cNvPr>
          <p:cNvSpPr>
            <a:spLocks noGrp="1"/>
          </p:cNvSpPr>
          <p:nvPr>
            <p:ph type="sldNum" sz="quarter" idx="4294967295"/>
          </p:nvPr>
        </p:nvSpPr>
        <p:spPr>
          <a:xfrm>
            <a:off x="9924416" y="6462281"/>
            <a:ext cx="219709" cy="177800"/>
          </a:xfrm>
        </p:spPr>
        <p:txBody>
          <a:bodyPr/>
          <a:lstStyle/>
          <a:p>
            <a:pPr marL="25400">
              <a:lnSpc>
                <a:spcPts val="1325"/>
              </a:lnSpc>
            </a:pPr>
            <a:fld id="{81D60167-4931-47E6-BA6A-407CBD079E47}" type="slidenum">
              <a:rPr lang="en-US" spc="-5"/>
              <a:pPr marL="25400">
                <a:lnSpc>
                  <a:spcPts val="1325"/>
                </a:lnSpc>
              </a:pPr>
              <a:t>30</a:t>
            </a:fld>
            <a:endParaRPr lang="en-US" spc="-5" dirty="0"/>
          </a:p>
        </p:txBody>
      </p:sp>
      <p:sp>
        <p:nvSpPr>
          <p:cNvPr id="2" name="Rectangle 1"/>
          <p:cNvSpPr/>
          <p:nvPr/>
        </p:nvSpPr>
        <p:spPr>
          <a:xfrm>
            <a:off x="1776640" y="1790463"/>
            <a:ext cx="9196159" cy="3970318"/>
          </a:xfrm>
          <a:prstGeom prst="rect">
            <a:avLst/>
          </a:prstGeom>
        </p:spPr>
        <p:txBody>
          <a:bodyPr wrap="square">
            <a:spAutoFit/>
          </a:bodyPr>
          <a:lstStyle/>
          <a:p>
            <a:r>
              <a:rPr lang="en-US" sz="2800" b="1" dirty="0">
                <a:solidFill>
                  <a:srgbClr val="FF0000"/>
                </a:solidFill>
              </a:rPr>
              <a:t>Static Environment</a:t>
            </a:r>
            <a:r>
              <a:rPr lang="en-US" sz="2800" dirty="0"/>
              <a:t>: Elements remain constant unless explicitly modified (e.g., chessboard</a:t>
            </a:r>
            <a:r>
              <a:rPr lang="en-US" sz="2800" dirty="0" smtClean="0"/>
              <a:t>).</a:t>
            </a:r>
          </a:p>
          <a:p>
            <a:endParaRPr lang="en-US" sz="2800" dirty="0"/>
          </a:p>
          <a:p>
            <a:r>
              <a:rPr lang="en-US" sz="2800" b="1" dirty="0">
                <a:solidFill>
                  <a:srgbClr val="FF0000"/>
                </a:solidFill>
              </a:rPr>
              <a:t>Dynamic Environment</a:t>
            </a:r>
            <a:r>
              <a:rPr lang="en-US" sz="2800" dirty="0"/>
              <a:t>: Elements change autonomously over time (e.g., autonomous driving in a city).</a:t>
            </a:r>
          </a:p>
          <a:p>
            <a:endParaRPr lang="en-US" sz="2800" b="1" dirty="0" smtClean="0">
              <a:solidFill>
                <a:srgbClr val="FF0000"/>
              </a:solidFill>
            </a:endParaRPr>
          </a:p>
          <a:p>
            <a:r>
              <a:rPr lang="en-US" sz="2800" b="1" dirty="0" smtClean="0">
                <a:solidFill>
                  <a:srgbClr val="FF0000"/>
                </a:solidFill>
              </a:rPr>
              <a:t>Semi-Dynamic </a:t>
            </a:r>
            <a:r>
              <a:rPr lang="en-US" sz="2800" b="1" dirty="0">
                <a:solidFill>
                  <a:srgbClr val="FF0000"/>
                </a:solidFill>
              </a:rPr>
              <a:t>Environment</a:t>
            </a:r>
            <a:r>
              <a:rPr lang="en-US" sz="2800" dirty="0"/>
              <a:t>: Combination of static and dynamic elements (e.g., online marketplace with product listings and user interactions).</a:t>
            </a:r>
          </a:p>
        </p:txBody>
      </p:sp>
    </p:spTree>
    <p:extLst>
      <p:ext uri="{BB962C8B-B14F-4D97-AF65-F5344CB8AC3E}">
        <p14:creationId xmlns:p14="http://schemas.microsoft.com/office/powerpoint/2010/main" val="89345035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8139" y="1249047"/>
            <a:ext cx="10760765" cy="5391034"/>
          </a:xfrm>
        </p:spPr>
        <p:txBody>
          <a:bodyPr>
            <a:normAutofit/>
          </a:bodyPr>
          <a:lstStyle/>
          <a:p>
            <a:r>
              <a:rPr lang="en-US" sz="2400" dirty="0"/>
              <a:t>In a discrete environment, the set of possible states and actions is finite and countable. The agent perceives and interacts with distinct, separate states</a:t>
            </a:r>
            <a:r>
              <a:rPr lang="en-US" sz="2400" dirty="0" smtClean="0"/>
              <a:t>.</a:t>
            </a:r>
          </a:p>
          <a:p>
            <a:pPr marL="0" indent="0">
              <a:buNone/>
            </a:pPr>
            <a:endParaRPr lang="en-US" sz="2400" dirty="0"/>
          </a:p>
          <a:p>
            <a:pPr lvl="1"/>
            <a:r>
              <a:rPr lang="en-US" b="1" dirty="0"/>
              <a:t>Example</a:t>
            </a:r>
            <a:r>
              <a:rPr lang="en-US" dirty="0"/>
              <a:t>: Consider a chess game. The chessboard has a finite number of squares, and each piece can occupy a specific square. The possible moves and positions are well-defined, making the environment discrete</a:t>
            </a:r>
            <a:r>
              <a:rPr lang="en-US" dirty="0" smtClean="0"/>
              <a:t>.</a:t>
            </a:r>
          </a:p>
          <a:p>
            <a:pPr lvl="1"/>
            <a:endParaRPr lang="en-US" dirty="0"/>
          </a:p>
          <a:p>
            <a:r>
              <a:rPr lang="en-US" sz="2400" dirty="0"/>
              <a:t>In a continuous environment, the set of possible states and actions is infinite and uncountable. The agent deals with a continuous range of possible values.</a:t>
            </a:r>
          </a:p>
          <a:p>
            <a:pPr lvl="1"/>
            <a:endParaRPr lang="en-US" sz="2000" dirty="0" smtClean="0"/>
          </a:p>
          <a:p>
            <a:pPr lvl="1"/>
            <a:r>
              <a:rPr lang="en-US" b="1" dirty="0"/>
              <a:t>Example: </a:t>
            </a:r>
            <a:r>
              <a:rPr lang="en-US" dirty="0"/>
              <a:t>An autonomous vehicle navigating through city streets operates in a continuous environment.</a:t>
            </a:r>
          </a:p>
          <a:p>
            <a:pPr lvl="1"/>
            <a:endParaRPr lang="en-US" dirty="0"/>
          </a:p>
        </p:txBody>
      </p:sp>
      <p:sp>
        <p:nvSpPr>
          <p:cNvPr id="7" name="Rectangle 2">
            <a:extLst>
              <a:ext uri="{FF2B5EF4-FFF2-40B4-BE49-F238E27FC236}">
                <a16:creationId xmlns:a16="http://schemas.microsoft.com/office/drawing/2014/main" id="{5DC5488B-6EAD-4D8A-879C-959554FD7DEF}"/>
              </a:ext>
            </a:extLst>
          </p:cNvPr>
          <p:cNvSpPr txBox="1">
            <a:spLocks noChangeArrowheads="1"/>
          </p:cNvSpPr>
          <p:nvPr/>
        </p:nvSpPr>
        <p:spPr>
          <a:xfrm>
            <a:off x="2378868" y="589597"/>
            <a:ext cx="7434262" cy="495300"/>
          </a:xfrm>
          <a:prstGeom prst="rect">
            <a:avLst/>
          </a:prstGeom>
        </p:spPr>
        <p:txBody>
          <a:bodyPr wrap="square" lIns="0" tIns="0" rIns="0" bIns="0">
            <a:spAutoFit/>
          </a:bodyPr>
          <a:lstStyle>
            <a:lvl1pPr>
              <a:defRPr sz="3200" b="1" i="0">
                <a:solidFill>
                  <a:srgbClr val="374D81"/>
                </a:solidFill>
                <a:latin typeface="Arial"/>
                <a:ea typeface="+mj-ea"/>
                <a:cs typeface="Arial"/>
              </a:defRPr>
            </a:lvl1pPr>
          </a:lstStyle>
          <a:p>
            <a:r>
              <a:rPr lang="en-US" kern="0" spc="-305" dirty="0"/>
              <a:t>Discrete vs. Continuous</a:t>
            </a:r>
          </a:p>
        </p:txBody>
      </p:sp>
      <p:sp>
        <p:nvSpPr>
          <p:cNvPr id="8" name="Slide Number Placeholder 1">
            <a:extLst>
              <a:ext uri="{FF2B5EF4-FFF2-40B4-BE49-F238E27FC236}">
                <a16:creationId xmlns:a16="http://schemas.microsoft.com/office/drawing/2014/main" id="{583C3210-82B5-4C5E-AB1C-8898E1C3E4CA}"/>
              </a:ext>
            </a:extLst>
          </p:cNvPr>
          <p:cNvSpPr>
            <a:spLocks noGrp="1"/>
          </p:cNvSpPr>
          <p:nvPr>
            <p:ph type="sldNum" sz="quarter" idx="4294967295"/>
          </p:nvPr>
        </p:nvSpPr>
        <p:spPr>
          <a:xfrm>
            <a:off x="9924416" y="6462281"/>
            <a:ext cx="219709" cy="177800"/>
          </a:xfrm>
        </p:spPr>
        <p:txBody>
          <a:bodyPr/>
          <a:lstStyle/>
          <a:p>
            <a:pPr marL="25400">
              <a:lnSpc>
                <a:spcPts val="1325"/>
              </a:lnSpc>
            </a:pPr>
            <a:fld id="{81D60167-4931-47E6-BA6A-407CBD079E47}" type="slidenum">
              <a:rPr lang="en-US" spc="-5"/>
              <a:pPr marL="25400">
                <a:lnSpc>
                  <a:spcPts val="1325"/>
                </a:lnSpc>
              </a:pPr>
              <a:t>31</a:t>
            </a:fld>
            <a:endParaRPr lang="en-US" spc="-5" dirty="0"/>
          </a:p>
        </p:txBody>
      </p:sp>
    </p:spTree>
    <p:extLst>
      <p:ext uri="{BB962C8B-B14F-4D97-AF65-F5344CB8AC3E}">
        <p14:creationId xmlns:p14="http://schemas.microsoft.com/office/powerpoint/2010/main" val="267827412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49359" y="1050267"/>
            <a:ext cx="11489635" cy="5391034"/>
          </a:xfrm>
        </p:spPr>
        <p:txBody>
          <a:bodyPr>
            <a:noAutofit/>
          </a:bodyPr>
          <a:lstStyle/>
          <a:p>
            <a:r>
              <a:rPr lang="en-US" sz="2400" b="1" dirty="0">
                <a:solidFill>
                  <a:srgbClr val="FF0000"/>
                </a:solidFill>
              </a:rPr>
              <a:t>Discrete Environment Examples:</a:t>
            </a:r>
          </a:p>
          <a:p>
            <a:r>
              <a:rPr lang="en-US" sz="2400" b="1" dirty="0"/>
              <a:t>Grid World Navigation:</a:t>
            </a:r>
            <a:endParaRPr lang="en-US" sz="2400" dirty="0"/>
          </a:p>
          <a:p>
            <a:r>
              <a:rPr lang="en-US" sz="2400" b="1" dirty="0" smtClean="0"/>
              <a:t>Puzzle </a:t>
            </a:r>
            <a:r>
              <a:rPr lang="en-US" sz="2400" b="1" dirty="0"/>
              <a:t>Solving:</a:t>
            </a:r>
            <a:endParaRPr lang="en-US" sz="2400" dirty="0"/>
          </a:p>
          <a:p>
            <a:pPr lvl="1"/>
            <a:r>
              <a:rPr lang="en-US" b="1" dirty="0"/>
              <a:t>Explanation:</a:t>
            </a:r>
            <a:r>
              <a:rPr lang="en-US" dirty="0"/>
              <a:t> Solving puzzles with a finite number of possible configurations. Each move or action leads to a new discrete state.</a:t>
            </a:r>
          </a:p>
          <a:p>
            <a:pPr lvl="1"/>
            <a:r>
              <a:rPr lang="en-US" b="1" dirty="0"/>
              <a:t>Example:</a:t>
            </a:r>
            <a:r>
              <a:rPr lang="en-US" dirty="0"/>
              <a:t> Solving a Rubik's Cube, where each turn of a face results in a new, distinct configuration</a:t>
            </a:r>
            <a:r>
              <a:rPr lang="en-US" dirty="0" smtClean="0"/>
              <a:t>.</a:t>
            </a:r>
          </a:p>
          <a:p>
            <a:pPr marL="457200" lvl="1" indent="0">
              <a:buNone/>
            </a:pPr>
            <a:endParaRPr lang="en-US" dirty="0"/>
          </a:p>
          <a:p>
            <a:r>
              <a:rPr lang="en-US" sz="2400" b="1" dirty="0">
                <a:solidFill>
                  <a:srgbClr val="FF0000"/>
                </a:solidFill>
              </a:rPr>
              <a:t>Continuous Environment Examples:</a:t>
            </a:r>
          </a:p>
          <a:p>
            <a:r>
              <a:rPr lang="en-US" sz="2400" b="1" dirty="0"/>
              <a:t>Robot Arm Control:</a:t>
            </a:r>
            <a:endParaRPr lang="en-US" sz="2400" dirty="0"/>
          </a:p>
          <a:p>
            <a:pPr lvl="1"/>
            <a:r>
              <a:rPr lang="en-US" b="1" dirty="0"/>
              <a:t>Explanation:</a:t>
            </a:r>
            <a:r>
              <a:rPr lang="en-US" dirty="0"/>
              <a:t> Controlling the movement of a robot arm in a continuous space. Positions and angles can vary smoothly.</a:t>
            </a:r>
          </a:p>
          <a:p>
            <a:pPr lvl="1"/>
            <a:r>
              <a:rPr lang="en-US" b="1" dirty="0"/>
              <a:t>Example:</a:t>
            </a:r>
            <a:r>
              <a:rPr lang="en-US" dirty="0"/>
              <a:t> An industrial robot performing precise movements to assemble components on a production line</a:t>
            </a:r>
            <a:r>
              <a:rPr lang="en-US" dirty="0" smtClean="0"/>
              <a:t>.</a:t>
            </a:r>
            <a:endParaRPr lang="en-US" dirty="0"/>
          </a:p>
        </p:txBody>
      </p:sp>
      <p:sp>
        <p:nvSpPr>
          <p:cNvPr id="7" name="Rectangle 2">
            <a:extLst>
              <a:ext uri="{FF2B5EF4-FFF2-40B4-BE49-F238E27FC236}">
                <a16:creationId xmlns:a16="http://schemas.microsoft.com/office/drawing/2014/main" id="{5DC5488B-6EAD-4D8A-879C-959554FD7DEF}"/>
              </a:ext>
            </a:extLst>
          </p:cNvPr>
          <p:cNvSpPr txBox="1">
            <a:spLocks noChangeArrowheads="1"/>
          </p:cNvSpPr>
          <p:nvPr/>
        </p:nvSpPr>
        <p:spPr>
          <a:xfrm>
            <a:off x="2378868" y="589597"/>
            <a:ext cx="7434262" cy="495300"/>
          </a:xfrm>
          <a:prstGeom prst="rect">
            <a:avLst/>
          </a:prstGeom>
        </p:spPr>
        <p:txBody>
          <a:bodyPr wrap="square" lIns="0" tIns="0" rIns="0" bIns="0">
            <a:spAutoFit/>
          </a:bodyPr>
          <a:lstStyle>
            <a:lvl1pPr>
              <a:defRPr sz="3200" b="1" i="0">
                <a:solidFill>
                  <a:srgbClr val="374D81"/>
                </a:solidFill>
                <a:latin typeface="Arial"/>
                <a:ea typeface="+mj-ea"/>
                <a:cs typeface="Arial"/>
              </a:defRPr>
            </a:lvl1pPr>
          </a:lstStyle>
          <a:p>
            <a:r>
              <a:rPr lang="en-US" kern="0" spc="-305" dirty="0"/>
              <a:t>Discrete vs. Continuous</a:t>
            </a:r>
          </a:p>
        </p:txBody>
      </p:sp>
      <p:sp>
        <p:nvSpPr>
          <p:cNvPr id="8" name="Slide Number Placeholder 1">
            <a:extLst>
              <a:ext uri="{FF2B5EF4-FFF2-40B4-BE49-F238E27FC236}">
                <a16:creationId xmlns:a16="http://schemas.microsoft.com/office/drawing/2014/main" id="{583C3210-82B5-4C5E-AB1C-8898E1C3E4CA}"/>
              </a:ext>
            </a:extLst>
          </p:cNvPr>
          <p:cNvSpPr>
            <a:spLocks noGrp="1"/>
          </p:cNvSpPr>
          <p:nvPr>
            <p:ph type="sldNum" sz="quarter" idx="4294967295"/>
          </p:nvPr>
        </p:nvSpPr>
        <p:spPr>
          <a:xfrm>
            <a:off x="9924416" y="6462281"/>
            <a:ext cx="219709" cy="177800"/>
          </a:xfrm>
        </p:spPr>
        <p:txBody>
          <a:bodyPr/>
          <a:lstStyle/>
          <a:p>
            <a:pPr marL="25400">
              <a:lnSpc>
                <a:spcPts val="1325"/>
              </a:lnSpc>
            </a:pPr>
            <a:fld id="{81D60167-4931-47E6-BA6A-407CBD079E47}" type="slidenum">
              <a:rPr lang="en-US" spc="-5"/>
              <a:pPr marL="25400">
                <a:lnSpc>
                  <a:spcPts val="1325"/>
                </a:lnSpc>
              </a:pPr>
              <a:t>32</a:t>
            </a:fld>
            <a:endParaRPr lang="en-US" spc="-5" dirty="0"/>
          </a:p>
        </p:txBody>
      </p:sp>
    </p:spTree>
    <p:extLst>
      <p:ext uri="{BB962C8B-B14F-4D97-AF65-F5344CB8AC3E}">
        <p14:creationId xmlns:p14="http://schemas.microsoft.com/office/powerpoint/2010/main" val="251204856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378869" y="1482804"/>
            <a:ext cx="7753191" cy="1477328"/>
          </a:xfrm>
        </p:spPr>
        <p:txBody>
          <a:bodyPr>
            <a:normAutofit lnSpcReduction="10000"/>
          </a:bodyPr>
          <a:lstStyle/>
          <a:p>
            <a:pPr marL="342900" indent="-342900">
              <a:buFont typeface="Courier New" panose="02070309020205020404" pitchFamily="49" charset="0"/>
              <a:buChar char="o"/>
            </a:pPr>
            <a:r>
              <a:rPr lang="en-US" sz="2400" dirty="0"/>
              <a:t>Is an agent operating by itself in the environment?</a:t>
            </a:r>
          </a:p>
          <a:p>
            <a:pPr marL="342900" indent="-342900">
              <a:buFont typeface="Courier New" panose="02070309020205020404" pitchFamily="49" charset="0"/>
              <a:buChar char="o"/>
            </a:pPr>
            <a:r>
              <a:rPr lang="en-US" sz="2400" dirty="0"/>
              <a:t>Is the environment of an autonomous taxi driver a competitive multiagent environment or a cooperative multiagent environment?</a:t>
            </a:r>
          </a:p>
        </p:txBody>
      </p:sp>
      <p:sp>
        <p:nvSpPr>
          <p:cNvPr id="4" name="TextBox 3"/>
          <p:cNvSpPr txBox="1"/>
          <p:nvPr/>
        </p:nvSpPr>
        <p:spPr>
          <a:xfrm>
            <a:off x="5854830" y="3239870"/>
            <a:ext cx="709105" cy="646331"/>
          </a:xfrm>
          <a:prstGeom prst="rect">
            <a:avLst/>
          </a:prstGeom>
          <a:noFill/>
        </p:spPr>
        <p:txBody>
          <a:bodyPr wrap="none" rtlCol="0">
            <a:spAutoFit/>
          </a:bodyPr>
          <a:lstStyle/>
          <a:p>
            <a:r>
              <a:rPr lang="en-US" sz="3600" b="1" u="sng" dirty="0"/>
              <a:t>vs.</a:t>
            </a:r>
          </a:p>
        </p:txBody>
      </p:sp>
      <p:sp>
        <p:nvSpPr>
          <p:cNvPr id="7" name="Rectangle 2">
            <a:extLst>
              <a:ext uri="{FF2B5EF4-FFF2-40B4-BE49-F238E27FC236}">
                <a16:creationId xmlns:a16="http://schemas.microsoft.com/office/drawing/2014/main" id="{47EF16EA-032A-472D-A378-A77B76C52F42}"/>
              </a:ext>
            </a:extLst>
          </p:cNvPr>
          <p:cNvSpPr txBox="1">
            <a:spLocks noChangeArrowheads="1"/>
          </p:cNvSpPr>
          <p:nvPr/>
        </p:nvSpPr>
        <p:spPr>
          <a:xfrm>
            <a:off x="2378868" y="589597"/>
            <a:ext cx="7434262" cy="495300"/>
          </a:xfrm>
          <a:prstGeom prst="rect">
            <a:avLst/>
          </a:prstGeom>
        </p:spPr>
        <p:txBody>
          <a:bodyPr wrap="square" lIns="0" tIns="0" rIns="0" bIns="0">
            <a:spAutoFit/>
          </a:bodyPr>
          <a:lstStyle>
            <a:lvl1pPr>
              <a:defRPr sz="3200" b="1" i="0">
                <a:solidFill>
                  <a:srgbClr val="374D81"/>
                </a:solidFill>
                <a:latin typeface="Arial"/>
                <a:ea typeface="+mj-ea"/>
                <a:cs typeface="Arial"/>
              </a:defRPr>
            </a:lvl1pPr>
          </a:lstStyle>
          <a:p>
            <a:r>
              <a:rPr lang="en-US" kern="0" spc="-305" dirty="0"/>
              <a:t>Single–Agent vs. Multi–Agent</a:t>
            </a:r>
          </a:p>
        </p:txBody>
      </p:sp>
      <p:sp>
        <p:nvSpPr>
          <p:cNvPr id="8" name="Slide Number Placeholder 1">
            <a:extLst>
              <a:ext uri="{FF2B5EF4-FFF2-40B4-BE49-F238E27FC236}">
                <a16:creationId xmlns:a16="http://schemas.microsoft.com/office/drawing/2014/main" id="{1AE6CAB5-B62B-4389-8ECF-B3BDC26C3F50}"/>
              </a:ext>
            </a:extLst>
          </p:cNvPr>
          <p:cNvSpPr>
            <a:spLocks noGrp="1"/>
          </p:cNvSpPr>
          <p:nvPr>
            <p:ph type="sldNum" sz="quarter" idx="4294967295"/>
          </p:nvPr>
        </p:nvSpPr>
        <p:spPr>
          <a:xfrm>
            <a:off x="9924416" y="6462281"/>
            <a:ext cx="219709" cy="177800"/>
          </a:xfrm>
        </p:spPr>
        <p:txBody>
          <a:bodyPr/>
          <a:lstStyle/>
          <a:p>
            <a:pPr marL="25400">
              <a:lnSpc>
                <a:spcPts val="1325"/>
              </a:lnSpc>
            </a:pPr>
            <a:fld id="{81D60167-4931-47E6-BA6A-407CBD079E47}" type="slidenum">
              <a:rPr lang="en-US" spc="-5"/>
              <a:pPr marL="25400">
                <a:lnSpc>
                  <a:spcPts val="1325"/>
                </a:lnSpc>
              </a:pPr>
              <a:t>33</a:t>
            </a:fld>
            <a:endParaRPr lang="en-US" spc="-5" dirty="0"/>
          </a:p>
        </p:txBody>
      </p:sp>
      <p:pic>
        <p:nvPicPr>
          <p:cNvPr id="2052" name="Picture 4" descr="Maze game for kids. help the tractor find right way to the barn. • wall  stickers way, vector, transport | myloview.co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02910" y="3256123"/>
            <a:ext cx="3308074" cy="3308074"/>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Football/Soccer: SDFC | Positions by Numbers (Tactical: Position specific,  Moderat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50157" y="3358039"/>
            <a:ext cx="3896139" cy="31042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353440"/>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68626" y="1482803"/>
            <a:ext cx="10986052" cy="5157277"/>
          </a:xfrm>
        </p:spPr>
        <p:txBody>
          <a:bodyPr>
            <a:normAutofit/>
          </a:bodyPr>
          <a:lstStyle/>
          <a:p>
            <a:r>
              <a:rPr lang="en-US" b="1" dirty="0"/>
              <a:t>Single-Agent Environment:</a:t>
            </a:r>
            <a:endParaRPr lang="en-US" dirty="0"/>
          </a:p>
          <a:p>
            <a:pPr lvl="1"/>
            <a:r>
              <a:rPr lang="en-US" b="1" dirty="0" smtClean="0"/>
              <a:t>Example</a:t>
            </a:r>
            <a:r>
              <a:rPr lang="en-US" b="1" dirty="0"/>
              <a:t>:</a:t>
            </a:r>
            <a:r>
              <a:rPr lang="en-US" dirty="0"/>
              <a:t> Consider a robotic vacuum cleaner in a room. The vacuum cleaner is the single agent, and its goal is to clean the room efficiently. It navigates the space, avoids obstacles, and determines its cleaning strategy without considering interactions with other agents</a:t>
            </a:r>
            <a:r>
              <a:rPr lang="en-US" dirty="0" smtClean="0"/>
              <a:t>.</a:t>
            </a:r>
          </a:p>
          <a:p>
            <a:pPr lvl="1"/>
            <a:endParaRPr lang="en-US" dirty="0"/>
          </a:p>
          <a:p>
            <a:r>
              <a:rPr lang="en-US" b="1" dirty="0"/>
              <a:t>Multi-Agent Environment:</a:t>
            </a:r>
            <a:endParaRPr lang="en-US" dirty="0"/>
          </a:p>
          <a:p>
            <a:pPr lvl="1"/>
            <a:r>
              <a:rPr lang="en-US" b="1" dirty="0" smtClean="0"/>
              <a:t>Example</a:t>
            </a:r>
            <a:r>
              <a:rPr lang="en-US" b="1" dirty="0"/>
              <a:t>:</a:t>
            </a:r>
            <a:r>
              <a:rPr lang="en-US" dirty="0"/>
              <a:t> In a traffic control system, there are multiple agents, such as individual vehicles, pedestrians, and traffic lights. Each vehicle is an agent with the goal of reaching its destination. The traffic lights act as agents coordinating the flow of traffic. The interactions among these agents impact the overall traffic flow.</a:t>
            </a:r>
          </a:p>
          <a:p>
            <a:pPr marL="342900" indent="-342900">
              <a:buFont typeface="Courier New" panose="02070309020205020404" pitchFamily="49" charset="0"/>
              <a:buChar char="o"/>
            </a:pPr>
            <a:endParaRPr lang="en-US" sz="2400" dirty="0"/>
          </a:p>
        </p:txBody>
      </p:sp>
      <p:sp>
        <p:nvSpPr>
          <p:cNvPr id="7" name="Rectangle 2">
            <a:extLst>
              <a:ext uri="{FF2B5EF4-FFF2-40B4-BE49-F238E27FC236}">
                <a16:creationId xmlns:a16="http://schemas.microsoft.com/office/drawing/2014/main" id="{47EF16EA-032A-472D-A378-A77B76C52F42}"/>
              </a:ext>
            </a:extLst>
          </p:cNvPr>
          <p:cNvSpPr txBox="1">
            <a:spLocks noChangeArrowheads="1"/>
          </p:cNvSpPr>
          <p:nvPr/>
        </p:nvSpPr>
        <p:spPr>
          <a:xfrm>
            <a:off x="2378868" y="589597"/>
            <a:ext cx="7434262" cy="495300"/>
          </a:xfrm>
          <a:prstGeom prst="rect">
            <a:avLst/>
          </a:prstGeom>
        </p:spPr>
        <p:txBody>
          <a:bodyPr wrap="square" lIns="0" tIns="0" rIns="0" bIns="0">
            <a:spAutoFit/>
          </a:bodyPr>
          <a:lstStyle>
            <a:lvl1pPr>
              <a:defRPr sz="3200" b="1" i="0">
                <a:solidFill>
                  <a:srgbClr val="374D81"/>
                </a:solidFill>
                <a:latin typeface="Arial"/>
                <a:ea typeface="+mj-ea"/>
                <a:cs typeface="Arial"/>
              </a:defRPr>
            </a:lvl1pPr>
          </a:lstStyle>
          <a:p>
            <a:r>
              <a:rPr lang="en-US" kern="0" spc="-305" dirty="0"/>
              <a:t>Single–Agent vs. Multi–Agent</a:t>
            </a:r>
          </a:p>
        </p:txBody>
      </p:sp>
      <p:sp>
        <p:nvSpPr>
          <p:cNvPr id="8" name="Slide Number Placeholder 1">
            <a:extLst>
              <a:ext uri="{FF2B5EF4-FFF2-40B4-BE49-F238E27FC236}">
                <a16:creationId xmlns:a16="http://schemas.microsoft.com/office/drawing/2014/main" id="{1AE6CAB5-B62B-4389-8ECF-B3BDC26C3F50}"/>
              </a:ext>
            </a:extLst>
          </p:cNvPr>
          <p:cNvSpPr>
            <a:spLocks noGrp="1"/>
          </p:cNvSpPr>
          <p:nvPr>
            <p:ph type="sldNum" sz="quarter" idx="4294967295"/>
          </p:nvPr>
        </p:nvSpPr>
        <p:spPr>
          <a:xfrm>
            <a:off x="9924416" y="6462281"/>
            <a:ext cx="219709" cy="177800"/>
          </a:xfrm>
        </p:spPr>
        <p:txBody>
          <a:bodyPr/>
          <a:lstStyle/>
          <a:p>
            <a:pPr marL="25400">
              <a:lnSpc>
                <a:spcPts val="1325"/>
              </a:lnSpc>
            </a:pPr>
            <a:fld id="{81D60167-4931-47E6-BA6A-407CBD079E47}" type="slidenum">
              <a:rPr lang="en-US" spc="-5"/>
              <a:pPr marL="25400">
                <a:lnSpc>
                  <a:spcPts val="1325"/>
                </a:lnSpc>
              </a:pPr>
              <a:t>34</a:t>
            </a:fld>
            <a:endParaRPr lang="en-US" spc="-5" dirty="0"/>
          </a:p>
        </p:txBody>
      </p:sp>
    </p:spTree>
    <p:extLst>
      <p:ext uri="{BB962C8B-B14F-4D97-AF65-F5344CB8AC3E}">
        <p14:creationId xmlns:p14="http://schemas.microsoft.com/office/powerpoint/2010/main" val="3688148470"/>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30514" y="1524001"/>
            <a:ext cx="10508343" cy="1978875"/>
          </a:xfrm>
        </p:spPr>
        <p:txBody>
          <a:bodyPr>
            <a:noAutofit/>
          </a:bodyPr>
          <a:lstStyle/>
          <a:p>
            <a:pPr algn="just"/>
            <a:r>
              <a:rPr lang="en-US" dirty="0"/>
              <a:t>Known and unknown are not actually a feature of an environment, but it is an agent's state of knowledge to perform an action</a:t>
            </a:r>
            <a:r>
              <a:rPr lang="en-US" dirty="0" smtClean="0"/>
              <a:t>.</a:t>
            </a:r>
          </a:p>
          <a:p>
            <a:pPr marL="0" indent="0" algn="just">
              <a:buNone/>
            </a:pPr>
            <a:endParaRPr lang="en-US" dirty="0"/>
          </a:p>
          <a:p>
            <a:pPr algn="just"/>
            <a:r>
              <a:rPr lang="en-US" dirty="0"/>
              <a:t>In a known environment, the results for all actions are known to the agent. While in unknown environment, agent needs to learn how it works in order to perform an action.</a:t>
            </a:r>
          </a:p>
          <a:p>
            <a:pPr algn="just"/>
            <a:endParaRPr lang="en-US" sz="2000" dirty="0"/>
          </a:p>
        </p:txBody>
      </p:sp>
      <p:sp>
        <p:nvSpPr>
          <p:cNvPr id="7" name="Rectangle 2">
            <a:extLst>
              <a:ext uri="{FF2B5EF4-FFF2-40B4-BE49-F238E27FC236}">
                <a16:creationId xmlns:a16="http://schemas.microsoft.com/office/drawing/2014/main" id="{EA595E8C-844C-4E1B-B7FD-563ED667F47A}"/>
              </a:ext>
            </a:extLst>
          </p:cNvPr>
          <p:cNvSpPr txBox="1">
            <a:spLocks noChangeArrowheads="1"/>
          </p:cNvSpPr>
          <p:nvPr/>
        </p:nvSpPr>
        <p:spPr>
          <a:xfrm>
            <a:off x="2378868" y="589597"/>
            <a:ext cx="7434262" cy="495300"/>
          </a:xfrm>
          <a:prstGeom prst="rect">
            <a:avLst/>
          </a:prstGeom>
        </p:spPr>
        <p:txBody>
          <a:bodyPr wrap="square" lIns="0" tIns="0" rIns="0" bIns="0">
            <a:spAutoFit/>
          </a:bodyPr>
          <a:lstStyle>
            <a:lvl1pPr>
              <a:defRPr sz="3200" b="1" i="0">
                <a:solidFill>
                  <a:srgbClr val="374D81"/>
                </a:solidFill>
                <a:latin typeface="Arial"/>
                <a:ea typeface="+mj-ea"/>
                <a:cs typeface="Arial"/>
              </a:defRPr>
            </a:lvl1pPr>
          </a:lstStyle>
          <a:p>
            <a:r>
              <a:rPr lang="en-US" kern="0" spc="-305" dirty="0"/>
              <a:t>Known vs. Unknown</a:t>
            </a:r>
          </a:p>
        </p:txBody>
      </p:sp>
      <p:sp>
        <p:nvSpPr>
          <p:cNvPr id="8" name="Slide Number Placeholder 1">
            <a:extLst>
              <a:ext uri="{FF2B5EF4-FFF2-40B4-BE49-F238E27FC236}">
                <a16:creationId xmlns:a16="http://schemas.microsoft.com/office/drawing/2014/main" id="{996FA7B0-F098-49E8-972C-5E969BE18673}"/>
              </a:ext>
            </a:extLst>
          </p:cNvPr>
          <p:cNvSpPr>
            <a:spLocks noGrp="1"/>
          </p:cNvSpPr>
          <p:nvPr>
            <p:ph type="sldNum" sz="quarter" idx="4294967295"/>
          </p:nvPr>
        </p:nvSpPr>
        <p:spPr>
          <a:xfrm>
            <a:off x="9924416" y="6462281"/>
            <a:ext cx="219709" cy="177800"/>
          </a:xfrm>
        </p:spPr>
        <p:txBody>
          <a:bodyPr/>
          <a:lstStyle/>
          <a:p>
            <a:pPr marL="25400">
              <a:lnSpc>
                <a:spcPts val="1325"/>
              </a:lnSpc>
            </a:pPr>
            <a:fld id="{81D60167-4931-47E6-BA6A-407CBD079E47}" type="slidenum">
              <a:rPr lang="en-US" spc="-5"/>
              <a:pPr marL="25400">
                <a:lnSpc>
                  <a:spcPts val="1325"/>
                </a:lnSpc>
              </a:pPr>
              <a:t>35</a:t>
            </a:fld>
            <a:endParaRPr lang="en-US" spc="-5" dirty="0"/>
          </a:p>
        </p:txBody>
      </p:sp>
      <p:pic>
        <p:nvPicPr>
          <p:cNvPr id="2" name="Picture 1"/>
          <p:cNvPicPr>
            <a:picLocks noChangeAspect="1"/>
          </p:cNvPicPr>
          <p:nvPr/>
        </p:nvPicPr>
        <p:blipFill>
          <a:blip r:embed="rId3"/>
          <a:stretch>
            <a:fillRect/>
          </a:stretch>
        </p:blipFill>
        <p:spPr>
          <a:xfrm>
            <a:off x="8472034" y="3825866"/>
            <a:ext cx="3344182" cy="2916020"/>
          </a:xfrm>
          <a:prstGeom prst="rect">
            <a:avLst/>
          </a:prstGeom>
        </p:spPr>
      </p:pic>
    </p:spTree>
    <p:extLst>
      <p:ext uri="{BB962C8B-B14F-4D97-AF65-F5344CB8AC3E}">
        <p14:creationId xmlns:p14="http://schemas.microsoft.com/office/powerpoint/2010/main" val="3336086776"/>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30514" y="1524001"/>
            <a:ext cx="10508343" cy="3889828"/>
          </a:xfrm>
        </p:spPr>
        <p:txBody>
          <a:bodyPr>
            <a:normAutofit/>
          </a:bodyPr>
          <a:lstStyle/>
          <a:p>
            <a:pPr algn="just"/>
            <a:r>
              <a:rPr lang="en-US" b="1" dirty="0" smtClean="0"/>
              <a:t>Known Environment Example:</a:t>
            </a:r>
            <a:r>
              <a:rPr lang="en-US" dirty="0" smtClean="0"/>
              <a:t> Chess-playing AI in a closed system. The rules of chess are well-defined, and the AI has complete knowledge of the current board state. It can explore all possible moves and outcomes, making it a known environment for the agent.</a:t>
            </a:r>
          </a:p>
          <a:p>
            <a:endParaRPr lang="en-US" sz="2200" dirty="0" smtClean="0"/>
          </a:p>
          <a:p>
            <a:r>
              <a:rPr lang="en-US" b="1" dirty="0"/>
              <a:t>Unknown Environment Example: </a:t>
            </a:r>
            <a:r>
              <a:rPr lang="en-US" dirty="0"/>
              <a:t>Exploratory robot navigating an unfamiliar terrain. The robot may encounter obstacles, varying terrains, and unknown features. It must use its sensors and learning mechanisms to adapt to the unknown aspects of the environment.</a:t>
            </a:r>
          </a:p>
          <a:p>
            <a:endParaRPr lang="en-US" sz="2200" dirty="0"/>
          </a:p>
        </p:txBody>
      </p:sp>
      <p:sp>
        <p:nvSpPr>
          <p:cNvPr id="7" name="Rectangle 2">
            <a:extLst>
              <a:ext uri="{FF2B5EF4-FFF2-40B4-BE49-F238E27FC236}">
                <a16:creationId xmlns:a16="http://schemas.microsoft.com/office/drawing/2014/main" id="{EA595E8C-844C-4E1B-B7FD-563ED667F47A}"/>
              </a:ext>
            </a:extLst>
          </p:cNvPr>
          <p:cNvSpPr txBox="1">
            <a:spLocks noChangeArrowheads="1"/>
          </p:cNvSpPr>
          <p:nvPr/>
        </p:nvSpPr>
        <p:spPr>
          <a:xfrm>
            <a:off x="2378868" y="589597"/>
            <a:ext cx="7434262" cy="495300"/>
          </a:xfrm>
          <a:prstGeom prst="rect">
            <a:avLst/>
          </a:prstGeom>
        </p:spPr>
        <p:txBody>
          <a:bodyPr wrap="square" lIns="0" tIns="0" rIns="0" bIns="0">
            <a:spAutoFit/>
          </a:bodyPr>
          <a:lstStyle>
            <a:lvl1pPr>
              <a:defRPr sz="3200" b="1" i="0">
                <a:solidFill>
                  <a:srgbClr val="374D81"/>
                </a:solidFill>
                <a:latin typeface="Arial"/>
                <a:ea typeface="+mj-ea"/>
                <a:cs typeface="Arial"/>
              </a:defRPr>
            </a:lvl1pPr>
          </a:lstStyle>
          <a:p>
            <a:r>
              <a:rPr lang="en-US" kern="0" spc="-305" dirty="0"/>
              <a:t>Known vs. Unknown</a:t>
            </a:r>
          </a:p>
        </p:txBody>
      </p:sp>
      <p:sp>
        <p:nvSpPr>
          <p:cNvPr id="8" name="Slide Number Placeholder 1">
            <a:extLst>
              <a:ext uri="{FF2B5EF4-FFF2-40B4-BE49-F238E27FC236}">
                <a16:creationId xmlns:a16="http://schemas.microsoft.com/office/drawing/2014/main" id="{996FA7B0-F098-49E8-972C-5E969BE18673}"/>
              </a:ext>
            </a:extLst>
          </p:cNvPr>
          <p:cNvSpPr>
            <a:spLocks noGrp="1"/>
          </p:cNvSpPr>
          <p:nvPr>
            <p:ph type="sldNum" sz="quarter" idx="4294967295"/>
          </p:nvPr>
        </p:nvSpPr>
        <p:spPr>
          <a:xfrm>
            <a:off x="9924416" y="6462281"/>
            <a:ext cx="219709" cy="177800"/>
          </a:xfrm>
        </p:spPr>
        <p:txBody>
          <a:bodyPr/>
          <a:lstStyle/>
          <a:p>
            <a:pPr marL="25400">
              <a:lnSpc>
                <a:spcPts val="1325"/>
              </a:lnSpc>
            </a:pPr>
            <a:fld id="{81D60167-4931-47E6-BA6A-407CBD079E47}" type="slidenum">
              <a:rPr lang="en-US" spc="-5"/>
              <a:pPr marL="25400">
                <a:lnSpc>
                  <a:spcPts val="1325"/>
                </a:lnSpc>
              </a:pPr>
              <a:t>36</a:t>
            </a:fld>
            <a:endParaRPr lang="en-US" spc="-5" dirty="0"/>
          </a:p>
        </p:txBody>
      </p:sp>
    </p:spTree>
    <p:extLst>
      <p:ext uri="{BB962C8B-B14F-4D97-AF65-F5344CB8AC3E}">
        <p14:creationId xmlns:p14="http://schemas.microsoft.com/office/powerpoint/2010/main" val="164767547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60" name="Picture 4"/>
          <p:cNvPicPr>
            <a:picLocks noChangeAspect="1" noChangeArrowheads="1"/>
          </p:cNvPicPr>
          <p:nvPr/>
        </p:nvPicPr>
        <p:blipFill>
          <a:blip r:embed="rId3" cstate="print"/>
          <a:srcRect/>
          <a:stretch>
            <a:fillRect/>
          </a:stretch>
        </p:blipFill>
        <p:spPr bwMode="auto">
          <a:xfrm>
            <a:off x="5274425" y="1752601"/>
            <a:ext cx="1645920" cy="1255253"/>
          </a:xfrm>
          <a:prstGeom prst="rect">
            <a:avLst/>
          </a:prstGeom>
          <a:noFill/>
          <a:ln w="9525">
            <a:noFill/>
            <a:miter lim="800000"/>
            <a:headEnd/>
            <a:tailEnd/>
          </a:ln>
        </p:spPr>
      </p:pic>
      <p:pic>
        <p:nvPicPr>
          <p:cNvPr id="45061" name="Picture 5"/>
          <p:cNvPicPr>
            <a:picLocks noChangeAspect="1" noChangeArrowheads="1"/>
          </p:cNvPicPr>
          <p:nvPr/>
        </p:nvPicPr>
        <p:blipFill>
          <a:blip r:embed="rId4" cstate="print"/>
          <a:srcRect/>
          <a:stretch>
            <a:fillRect/>
          </a:stretch>
        </p:blipFill>
        <p:spPr bwMode="auto">
          <a:xfrm>
            <a:off x="7010400" y="1620981"/>
            <a:ext cx="1645920" cy="1357459"/>
          </a:xfrm>
          <a:prstGeom prst="rect">
            <a:avLst/>
          </a:prstGeom>
          <a:noFill/>
          <a:ln w="9525">
            <a:noFill/>
            <a:miter lim="800000"/>
            <a:headEnd/>
            <a:tailEnd/>
          </a:ln>
        </p:spPr>
      </p:pic>
      <p:pic>
        <p:nvPicPr>
          <p:cNvPr id="45062" name="Picture 6"/>
          <p:cNvPicPr>
            <a:picLocks noChangeAspect="1" noChangeArrowheads="1"/>
          </p:cNvPicPr>
          <p:nvPr/>
        </p:nvPicPr>
        <p:blipFill>
          <a:blip r:embed="rId5" cstate="print"/>
          <a:srcRect/>
          <a:stretch>
            <a:fillRect/>
          </a:stretch>
        </p:blipFill>
        <p:spPr bwMode="auto">
          <a:xfrm>
            <a:off x="8656320" y="2124208"/>
            <a:ext cx="2011680" cy="923793"/>
          </a:xfrm>
          <a:prstGeom prst="rect">
            <a:avLst/>
          </a:prstGeom>
          <a:noFill/>
          <a:ln w="9525">
            <a:noFill/>
            <a:miter lim="800000"/>
            <a:headEnd/>
            <a:tailEnd/>
          </a:ln>
        </p:spPr>
      </p:pic>
      <p:pic>
        <p:nvPicPr>
          <p:cNvPr id="45064" name="Picture 8"/>
          <p:cNvPicPr>
            <a:picLocks noChangeAspect="1" noChangeArrowheads="1"/>
          </p:cNvPicPr>
          <p:nvPr/>
        </p:nvPicPr>
        <p:blipFill>
          <a:blip r:embed="rId6" cstate="print"/>
          <a:srcRect/>
          <a:stretch>
            <a:fillRect/>
          </a:stretch>
        </p:blipFill>
        <p:spPr bwMode="auto">
          <a:xfrm>
            <a:off x="3429001" y="1704110"/>
            <a:ext cx="1746883" cy="1280160"/>
          </a:xfrm>
          <a:prstGeom prst="rect">
            <a:avLst/>
          </a:prstGeom>
          <a:noFill/>
          <a:ln w="9525">
            <a:noFill/>
            <a:miter lim="800000"/>
            <a:headEnd/>
            <a:tailEnd/>
          </a:ln>
        </p:spPr>
      </p:pic>
      <p:sp>
        <p:nvSpPr>
          <p:cNvPr id="40" name="Rectangle 2">
            <a:extLst>
              <a:ext uri="{FF2B5EF4-FFF2-40B4-BE49-F238E27FC236}">
                <a16:creationId xmlns:a16="http://schemas.microsoft.com/office/drawing/2014/main" id="{74FC1A34-A984-412D-831C-52B33B870B35}"/>
              </a:ext>
            </a:extLst>
          </p:cNvPr>
          <p:cNvSpPr txBox="1">
            <a:spLocks noChangeArrowheads="1"/>
          </p:cNvSpPr>
          <p:nvPr/>
        </p:nvSpPr>
        <p:spPr>
          <a:xfrm>
            <a:off x="2378868" y="589598"/>
            <a:ext cx="7434262" cy="492443"/>
          </a:xfrm>
          <a:prstGeom prst="rect">
            <a:avLst/>
          </a:prstGeom>
        </p:spPr>
        <p:txBody>
          <a:bodyPr wrap="square" lIns="0" tIns="0" rIns="0" bIns="0">
            <a:spAutoFit/>
          </a:bodyPr>
          <a:lstStyle>
            <a:lvl1pPr>
              <a:defRPr sz="3200" b="1" i="0">
                <a:solidFill>
                  <a:srgbClr val="374D81"/>
                </a:solidFill>
                <a:latin typeface="Arial"/>
                <a:ea typeface="+mj-ea"/>
                <a:cs typeface="Arial"/>
              </a:defRPr>
            </a:lvl1pPr>
          </a:lstStyle>
          <a:p>
            <a:r>
              <a:rPr lang="en-US" kern="0" spc="-305" dirty="0"/>
              <a:t>Examples of the different environments</a:t>
            </a:r>
          </a:p>
        </p:txBody>
      </p:sp>
      <p:graphicFrame>
        <p:nvGraphicFramePr>
          <p:cNvPr id="2" name="Table 1">
            <a:extLst>
              <a:ext uri="{FF2B5EF4-FFF2-40B4-BE49-F238E27FC236}">
                <a16:creationId xmlns:a16="http://schemas.microsoft.com/office/drawing/2014/main" id="{86C3A5A9-D865-407C-A3EA-E16C61B25D59}"/>
              </a:ext>
            </a:extLst>
          </p:cNvPr>
          <p:cNvGraphicFramePr>
            <a:graphicFrameLocks noGrp="1"/>
          </p:cNvGraphicFramePr>
          <p:nvPr>
            <p:extLst/>
          </p:nvPr>
        </p:nvGraphicFramePr>
        <p:xfrm>
          <a:off x="1676400" y="3048000"/>
          <a:ext cx="8839200" cy="3139440"/>
        </p:xfrm>
        <a:graphic>
          <a:graphicData uri="http://schemas.openxmlformats.org/drawingml/2006/table">
            <a:tbl>
              <a:tblPr firstRow="1" bandRow="1">
                <a:tableStyleId>{5C22544A-7EE6-4342-B048-85BDC9FD1C3A}</a:tableStyleId>
              </a:tblPr>
              <a:tblGrid>
                <a:gridCol w="1767840">
                  <a:extLst>
                    <a:ext uri="{9D8B030D-6E8A-4147-A177-3AD203B41FA5}">
                      <a16:colId xmlns:a16="http://schemas.microsoft.com/office/drawing/2014/main" val="1085802415"/>
                    </a:ext>
                  </a:extLst>
                </a:gridCol>
                <a:gridCol w="1767840">
                  <a:extLst>
                    <a:ext uri="{9D8B030D-6E8A-4147-A177-3AD203B41FA5}">
                      <a16:colId xmlns:a16="http://schemas.microsoft.com/office/drawing/2014/main" val="342106410"/>
                    </a:ext>
                  </a:extLst>
                </a:gridCol>
                <a:gridCol w="1767840">
                  <a:extLst>
                    <a:ext uri="{9D8B030D-6E8A-4147-A177-3AD203B41FA5}">
                      <a16:colId xmlns:a16="http://schemas.microsoft.com/office/drawing/2014/main" val="56448734"/>
                    </a:ext>
                  </a:extLst>
                </a:gridCol>
                <a:gridCol w="1767840">
                  <a:extLst>
                    <a:ext uri="{9D8B030D-6E8A-4147-A177-3AD203B41FA5}">
                      <a16:colId xmlns:a16="http://schemas.microsoft.com/office/drawing/2014/main" val="3139006116"/>
                    </a:ext>
                  </a:extLst>
                </a:gridCol>
                <a:gridCol w="1767840">
                  <a:extLst>
                    <a:ext uri="{9D8B030D-6E8A-4147-A177-3AD203B41FA5}">
                      <a16:colId xmlns:a16="http://schemas.microsoft.com/office/drawing/2014/main" val="2787061576"/>
                    </a:ext>
                  </a:extLst>
                </a:gridCol>
              </a:tblGrid>
              <a:tr h="370840">
                <a:tc>
                  <a:txBody>
                    <a:bodyPr/>
                    <a:lstStyle/>
                    <a:p>
                      <a:endParaRPr lang="en-AU" dirty="0"/>
                    </a:p>
                  </a:txBody>
                  <a:tcPr/>
                </a:tc>
                <a:tc>
                  <a:txBody>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1800" dirty="0"/>
                        <a:t>Word Jumble</a:t>
                      </a:r>
                      <a:br>
                        <a:rPr lang="en-US" sz="1800" dirty="0"/>
                      </a:br>
                      <a:r>
                        <a:rPr lang="en-US" sz="1800" dirty="0"/>
                        <a:t>Solver</a:t>
                      </a:r>
                    </a:p>
                  </a:txBody>
                  <a:tcPr/>
                </a:tc>
                <a:tc>
                  <a:txBody>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1800" dirty="0"/>
                        <a:t>Chess with</a:t>
                      </a:r>
                      <a:br>
                        <a:rPr lang="en-US" sz="1800" dirty="0"/>
                      </a:br>
                      <a:r>
                        <a:rPr lang="en-US" sz="1800" dirty="0"/>
                        <a:t>a Clock</a:t>
                      </a:r>
                    </a:p>
                  </a:txBody>
                  <a:tcPr/>
                </a:tc>
                <a:tc>
                  <a:txBody>
                    <a:bodyPr/>
                    <a:lstStyle/>
                    <a:p>
                      <a:pPr algn="ctr"/>
                      <a:r>
                        <a:rPr lang="en-US" sz="1800" dirty="0"/>
                        <a:t>Scrabble</a:t>
                      </a:r>
                      <a:endParaRPr lang="en-AU" dirty="0"/>
                    </a:p>
                  </a:txBody>
                  <a:tcPr/>
                </a:tc>
                <a:tc>
                  <a:txBody>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1800" dirty="0"/>
                        <a:t>Autonomous Driving</a:t>
                      </a:r>
                    </a:p>
                    <a:p>
                      <a:pPr algn="ctr"/>
                      <a:endParaRPr lang="en-AU" dirty="0"/>
                    </a:p>
                  </a:txBody>
                  <a:tcPr/>
                </a:tc>
                <a:extLst>
                  <a:ext uri="{0D108BD9-81ED-4DB2-BD59-A6C34878D82A}">
                    <a16:rowId xmlns:a16="http://schemas.microsoft.com/office/drawing/2014/main" val="1888624215"/>
                  </a:ext>
                </a:extLst>
              </a:tr>
              <a:tr h="370840">
                <a:tc>
                  <a:txBody>
                    <a:bodyPr/>
                    <a:lstStyle/>
                    <a:p>
                      <a:r>
                        <a:rPr lang="en-AU" b="1" dirty="0"/>
                        <a:t>Observable</a:t>
                      </a:r>
                    </a:p>
                  </a:txBody>
                  <a:tcPr/>
                </a:tc>
                <a:tc>
                  <a:txBody>
                    <a:bodyPr/>
                    <a:lstStyle/>
                    <a:p>
                      <a:r>
                        <a:rPr lang="en-US" sz="1800" dirty="0"/>
                        <a:t>Fully</a:t>
                      </a:r>
                      <a:endParaRPr lang="en-AU" dirty="0"/>
                    </a:p>
                  </a:txBody>
                  <a:tcPr/>
                </a:tc>
                <a:tc>
                  <a:txBody>
                    <a:bodyPr/>
                    <a:lstStyle/>
                    <a:p>
                      <a:r>
                        <a:rPr lang="en-US" sz="1800" dirty="0"/>
                        <a:t>Fully</a:t>
                      </a:r>
                      <a:endParaRPr lang="en-AU" dirty="0"/>
                    </a:p>
                  </a:txBody>
                  <a:tcPr/>
                </a:tc>
                <a:tc>
                  <a:txBody>
                    <a:bodyPr/>
                    <a:lstStyle/>
                    <a:p>
                      <a:r>
                        <a:rPr lang="en-US" sz="1800" dirty="0"/>
                        <a:t>Partially</a:t>
                      </a:r>
                      <a:endParaRPr lang="en-AU" dirty="0"/>
                    </a:p>
                  </a:txBody>
                  <a:tcPr/>
                </a:tc>
                <a:tc>
                  <a:txBody>
                    <a:bodyPr/>
                    <a:lstStyle/>
                    <a:p>
                      <a:r>
                        <a:rPr lang="en-US" sz="1800" dirty="0"/>
                        <a:t>Partially</a:t>
                      </a:r>
                      <a:endParaRPr lang="en-AU" dirty="0"/>
                    </a:p>
                  </a:txBody>
                  <a:tcPr/>
                </a:tc>
                <a:extLst>
                  <a:ext uri="{0D108BD9-81ED-4DB2-BD59-A6C34878D82A}">
                    <a16:rowId xmlns:a16="http://schemas.microsoft.com/office/drawing/2014/main" val="297009898"/>
                  </a:ext>
                </a:extLst>
              </a:tr>
              <a:tr h="370840">
                <a:tc>
                  <a:txBody>
                    <a:bodyPr/>
                    <a:lstStyle/>
                    <a:p>
                      <a:pPr marL="0" marR="0" lvl="0" indent="0" defTabSz="914400" eaLnBrk="1" fontAlgn="auto" latinLnBrk="0" hangingPunct="1">
                        <a:lnSpc>
                          <a:spcPct val="100000"/>
                        </a:lnSpc>
                        <a:spcBef>
                          <a:spcPts val="0"/>
                        </a:spcBef>
                        <a:spcAft>
                          <a:spcPts val="0"/>
                        </a:spcAft>
                        <a:buClrTx/>
                        <a:buSzTx/>
                        <a:buFontTx/>
                        <a:buNone/>
                        <a:tabLst/>
                        <a:defRPr/>
                      </a:pPr>
                      <a:r>
                        <a:rPr lang="en-AU" b="1" dirty="0"/>
                        <a:t>Deterministic</a:t>
                      </a:r>
                    </a:p>
                  </a:txBody>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800" dirty="0"/>
                        <a:t>Deterministic</a:t>
                      </a:r>
                    </a:p>
                  </a:txBody>
                  <a:tcPr/>
                </a:tc>
                <a:tc>
                  <a:txBody>
                    <a:bodyPr/>
                    <a:lstStyle/>
                    <a:p>
                      <a:r>
                        <a:rPr lang="en-US" sz="1800" dirty="0"/>
                        <a:t>Strategic</a:t>
                      </a:r>
                      <a:endParaRPr lang="en-AU" dirty="0"/>
                    </a:p>
                  </a:txBody>
                  <a:tcPr/>
                </a:tc>
                <a:tc>
                  <a:txBody>
                    <a:bodyPr/>
                    <a:lstStyle/>
                    <a:p>
                      <a:r>
                        <a:rPr lang="en-US" sz="1800" dirty="0"/>
                        <a:t>Stochastic</a:t>
                      </a:r>
                      <a:endParaRPr lang="en-AU" dirty="0"/>
                    </a:p>
                  </a:txBody>
                  <a:tcPr/>
                </a:tc>
                <a:tc>
                  <a:txBody>
                    <a:bodyPr/>
                    <a:lstStyle/>
                    <a:p>
                      <a:r>
                        <a:rPr lang="en-US" sz="1800" dirty="0"/>
                        <a:t>Stochastic</a:t>
                      </a:r>
                      <a:endParaRPr lang="en-AU" dirty="0"/>
                    </a:p>
                  </a:txBody>
                  <a:tcPr/>
                </a:tc>
                <a:extLst>
                  <a:ext uri="{0D108BD9-81ED-4DB2-BD59-A6C34878D82A}">
                    <a16:rowId xmlns:a16="http://schemas.microsoft.com/office/drawing/2014/main" val="3757665207"/>
                  </a:ext>
                </a:extLst>
              </a:tr>
              <a:tr h="370840">
                <a:tc>
                  <a:txBody>
                    <a:bodyPr/>
                    <a:lstStyle/>
                    <a:p>
                      <a:pPr marL="0" marR="0" lvl="0" indent="0" defTabSz="914400" eaLnBrk="1" fontAlgn="auto" latinLnBrk="0" hangingPunct="1">
                        <a:lnSpc>
                          <a:spcPct val="100000"/>
                        </a:lnSpc>
                        <a:spcBef>
                          <a:spcPts val="0"/>
                        </a:spcBef>
                        <a:spcAft>
                          <a:spcPts val="0"/>
                        </a:spcAft>
                        <a:buClrTx/>
                        <a:buSzTx/>
                        <a:buFontTx/>
                        <a:buNone/>
                        <a:tabLst/>
                        <a:defRPr/>
                      </a:pPr>
                      <a:r>
                        <a:rPr lang="en-AU" b="1" dirty="0"/>
                        <a:t>Episodic</a:t>
                      </a:r>
                    </a:p>
                  </a:txBody>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800" dirty="0"/>
                        <a:t>Episodic</a:t>
                      </a:r>
                    </a:p>
                  </a:txBody>
                  <a:tcPr/>
                </a:tc>
                <a:tc>
                  <a:txBody>
                    <a:bodyPr/>
                    <a:lstStyle/>
                    <a:p>
                      <a:r>
                        <a:rPr lang="en-US" sz="1800" dirty="0"/>
                        <a:t>Sequential</a:t>
                      </a:r>
                      <a:endParaRPr lang="en-AU" dirty="0"/>
                    </a:p>
                  </a:txBody>
                  <a:tcPr/>
                </a:tc>
                <a:tc>
                  <a:txBody>
                    <a:bodyPr/>
                    <a:lstStyle/>
                    <a:p>
                      <a:r>
                        <a:rPr lang="en-US" sz="1800" dirty="0"/>
                        <a:t>Sequential</a:t>
                      </a:r>
                      <a:endParaRPr lang="en-AU" dirty="0"/>
                    </a:p>
                  </a:txBody>
                  <a:tcPr/>
                </a:tc>
                <a:tc>
                  <a:txBody>
                    <a:bodyPr/>
                    <a:lstStyle/>
                    <a:p>
                      <a:r>
                        <a:rPr lang="en-US" sz="1800" dirty="0"/>
                        <a:t>Sequential</a:t>
                      </a:r>
                      <a:endParaRPr lang="en-AU" dirty="0"/>
                    </a:p>
                  </a:txBody>
                  <a:tcPr/>
                </a:tc>
                <a:extLst>
                  <a:ext uri="{0D108BD9-81ED-4DB2-BD59-A6C34878D82A}">
                    <a16:rowId xmlns:a16="http://schemas.microsoft.com/office/drawing/2014/main" val="3409160984"/>
                  </a:ext>
                </a:extLst>
              </a:tr>
              <a:tr h="370840">
                <a:tc>
                  <a:txBody>
                    <a:bodyPr/>
                    <a:lstStyle/>
                    <a:p>
                      <a:pPr marL="0" marR="0" lvl="0" indent="0" defTabSz="914400" eaLnBrk="1" fontAlgn="auto" latinLnBrk="0" hangingPunct="1">
                        <a:lnSpc>
                          <a:spcPct val="100000"/>
                        </a:lnSpc>
                        <a:spcBef>
                          <a:spcPts val="0"/>
                        </a:spcBef>
                        <a:spcAft>
                          <a:spcPts val="0"/>
                        </a:spcAft>
                        <a:buClrTx/>
                        <a:buSzTx/>
                        <a:buFontTx/>
                        <a:buNone/>
                        <a:tabLst/>
                        <a:defRPr/>
                      </a:pPr>
                      <a:r>
                        <a:rPr lang="en-AU" b="1" dirty="0"/>
                        <a:t>Static</a:t>
                      </a:r>
                    </a:p>
                  </a:txBody>
                  <a:tcPr/>
                </a:tc>
                <a:tc>
                  <a:txBody>
                    <a:bodyPr/>
                    <a:lstStyle/>
                    <a:p>
                      <a:r>
                        <a:rPr lang="en-US" sz="1800" dirty="0"/>
                        <a:t>Static</a:t>
                      </a:r>
                      <a:endParaRPr lang="en-AU" dirty="0"/>
                    </a:p>
                  </a:txBody>
                  <a:tcPr/>
                </a:tc>
                <a:tc>
                  <a:txBody>
                    <a:bodyPr/>
                    <a:lstStyle/>
                    <a:p>
                      <a:r>
                        <a:rPr lang="en-US" sz="1800" dirty="0"/>
                        <a:t>Semi-dynamic</a:t>
                      </a:r>
                      <a:endParaRPr lang="en-AU" dirty="0"/>
                    </a:p>
                  </a:txBody>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800" dirty="0"/>
                        <a:t>Static</a:t>
                      </a:r>
                    </a:p>
                  </a:txBody>
                  <a:tcPr/>
                </a:tc>
                <a:tc>
                  <a:txBody>
                    <a:bodyPr/>
                    <a:lstStyle/>
                    <a:p>
                      <a:r>
                        <a:rPr lang="en-US" sz="1800" dirty="0"/>
                        <a:t>Dynamic</a:t>
                      </a:r>
                      <a:endParaRPr lang="en-AU" dirty="0"/>
                    </a:p>
                  </a:txBody>
                  <a:tcPr/>
                </a:tc>
                <a:extLst>
                  <a:ext uri="{0D108BD9-81ED-4DB2-BD59-A6C34878D82A}">
                    <a16:rowId xmlns:a16="http://schemas.microsoft.com/office/drawing/2014/main" val="1852915798"/>
                  </a:ext>
                </a:extLst>
              </a:tr>
              <a:tr h="370840">
                <a:tc>
                  <a:txBody>
                    <a:bodyPr/>
                    <a:lstStyle/>
                    <a:p>
                      <a:pPr marL="0" marR="0" lvl="0" indent="0" defTabSz="914400" eaLnBrk="1" fontAlgn="auto" latinLnBrk="0" hangingPunct="1">
                        <a:lnSpc>
                          <a:spcPct val="100000"/>
                        </a:lnSpc>
                        <a:spcBef>
                          <a:spcPts val="0"/>
                        </a:spcBef>
                        <a:spcAft>
                          <a:spcPts val="0"/>
                        </a:spcAft>
                        <a:buClrTx/>
                        <a:buSzTx/>
                        <a:buFontTx/>
                        <a:buNone/>
                        <a:tabLst/>
                        <a:defRPr/>
                      </a:pPr>
                      <a:r>
                        <a:rPr lang="en-AU" b="1" dirty="0"/>
                        <a:t>Discrete</a:t>
                      </a:r>
                    </a:p>
                  </a:txBody>
                  <a:tcPr/>
                </a:tc>
                <a:tc>
                  <a:txBody>
                    <a:bodyPr/>
                    <a:lstStyle/>
                    <a:p>
                      <a:r>
                        <a:rPr lang="en-US" sz="1800" dirty="0"/>
                        <a:t>Discrete</a:t>
                      </a:r>
                      <a:endParaRPr lang="en-AU" dirty="0"/>
                    </a:p>
                  </a:txBody>
                  <a:tcPr/>
                </a:tc>
                <a:tc>
                  <a:txBody>
                    <a:bodyPr/>
                    <a:lstStyle/>
                    <a:p>
                      <a:r>
                        <a:rPr lang="en-US" sz="1800" dirty="0"/>
                        <a:t>Discrete</a:t>
                      </a:r>
                      <a:endParaRPr lang="en-AU" dirty="0"/>
                    </a:p>
                  </a:txBody>
                  <a:tcPr/>
                </a:tc>
                <a:tc>
                  <a:txBody>
                    <a:bodyPr/>
                    <a:lstStyle/>
                    <a:p>
                      <a:r>
                        <a:rPr lang="en-US" sz="1800" dirty="0"/>
                        <a:t>Discrete</a:t>
                      </a:r>
                      <a:endParaRPr lang="en-AU" dirty="0"/>
                    </a:p>
                  </a:txBody>
                  <a:tcPr/>
                </a:tc>
                <a:tc>
                  <a:txBody>
                    <a:bodyPr/>
                    <a:lstStyle/>
                    <a:p>
                      <a:r>
                        <a:rPr lang="en-US" sz="1800" dirty="0"/>
                        <a:t>Continuous</a:t>
                      </a:r>
                      <a:endParaRPr lang="en-AU" dirty="0"/>
                    </a:p>
                  </a:txBody>
                  <a:tcPr/>
                </a:tc>
                <a:extLst>
                  <a:ext uri="{0D108BD9-81ED-4DB2-BD59-A6C34878D82A}">
                    <a16:rowId xmlns:a16="http://schemas.microsoft.com/office/drawing/2014/main" val="3733183882"/>
                  </a:ext>
                </a:extLst>
              </a:tr>
              <a:tr h="370840">
                <a:tc>
                  <a:txBody>
                    <a:bodyPr/>
                    <a:lstStyle/>
                    <a:p>
                      <a:pPr marL="0" marR="0" lvl="0" indent="0" defTabSz="914400" eaLnBrk="1" fontAlgn="auto" latinLnBrk="0" hangingPunct="1">
                        <a:lnSpc>
                          <a:spcPct val="100000"/>
                        </a:lnSpc>
                        <a:spcBef>
                          <a:spcPts val="0"/>
                        </a:spcBef>
                        <a:spcAft>
                          <a:spcPts val="0"/>
                        </a:spcAft>
                        <a:buClrTx/>
                        <a:buSzTx/>
                        <a:buFontTx/>
                        <a:buNone/>
                        <a:tabLst/>
                        <a:defRPr/>
                      </a:pPr>
                      <a:r>
                        <a:rPr lang="en-AU" b="1" dirty="0"/>
                        <a:t>Single agent</a:t>
                      </a:r>
                    </a:p>
                  </a:txBody>
                  <a:tcPr/>
                </a:tc>
                <a:tc>
                  <a:txBody>
                    <a:bodyPr/>
                    <a:lstStyle/>
                    <a:p>
                      <a:r>
                        <a:rPr lang="en-US" sz="1800" dirty="0"/>
                        <a:t>Single</a:t>
                      </a:r>
                      <a:endParaRPr lang="en-AU" dirty="0"/>
                    </a:p>
                  </a:txBody>
                  <a:tcPr/>
                </a:tc>
                <a:tc>
                  <a:txBody>
                    <a:bodyPr/>
                    <a:lstStyle/>
                    <a:p>
                      <a:r>
                        <a:rPr lang="en-US" sz="1800" dirty="0"/>
                        <a:t>Multi</a:t>
                      </a:r>
                      <a:endParaRPr lang="en-AU" dirty="0"/>
                    </a:p>
                  </a:txBody>
                  <a:tcPr/>
                </a:tc>
                <a:tc>
                  <a:txBody>
                    <a:bodyPr/>
                    <a:lstStyle/>
                    <a:p>
                      <a:r>
                        <a:rPr lang="en-US" sz="1800" dirty="0"/>
                        <a:t>Multi</a:t>
                      </a:r>
                      <a:endParaRPr lang="en-AU" dirty="0"/>
                    </a:p>
                  </a:txBody>
                  <a:tcPr/>
                </a:tc>
                <a:tc>
                  <a:txBody>
                    <a:bodyPr/>
                    <a:lstStyle/>
                    <a:p>
                      <a:r>
                        <a:rPr lang="en-US" sz="1800" dirty="0"/>
                        <a:t>Multi</a:t>
                      </a:r>
                      <a:endParaRPr lang="en-AU" dirty="0"/>
                    </a:p>
                  </a:txBody>
                  <a:tcPr/>
                </a:tc>
                <a:extLst>
                  <a:ext uri="{0D108BD9-81ED-4DB2-BD59-A6C34878D82A}">
                    <a16:rowId xmlns:a16="http://schemas.microsoft.com/office/drawing/2014/main" val="3822331615"/>
                  </a:ext>
                </a:extLst>
              </a:tr>
            </a:tbl>
          </a:graphicData>
        </a:graphic>
      </p:graphicFrame>
      <p:sp>
        <p:nvSpPr>
          <p:cNvPr id="8" name="Slide Number Placeholder 1">
            <a:extLst>
              <a:ext uri="{FF2B5EF4-FFF2-40B4-BE49-F238E27FC236}">
                <a16:creationId xmlns:a16="http://schemas.microsoft.com/office/drawing/2014/main" id="{40C55C2B-E1AC-4EEB-8ED5-0D9A31FCDBA2}"/>
              </a:ext>
            </a:extLst>
          </p:cNvPr>
          <p:cNvSpPr>
            <a:spLocks noGrp="1"/>
          </p:cNvSpPr>
          <p:nvPr>
            <p:ph type="sldNum" sz="quarter" idx="4294967295"/>
          </p:nvPr>
        </p:nvSpPr>
        <p:spPr>
          <a:xfrm>
            <a:off x="9924416" y="6462281"/>
            <a:ext cx="219709" cy="177800"/>
          </a:xfrm>
        </p:spPr>
        <p:txBody>
          <a:bodyPr/>
          <a:lstStyle/>
          <a:p>
            <a:pPr marL="25400">
              <a:lnSpc>
                <a:spcPts val="1325"/>
              </a:lnSpc>
            </a:pPr>
            <a:fld id="{81D60167-4931-47E6-BA6A-407CBD079E47}" type="slidenum">
              <a:rPr lang="en-US" spc="-5"/>
              <a:pPr marL="25400">
                <a:lnSpc>
                  <a:spcPts val="1325"/>
                </a:lnSpc>
              </a:pPr>
              <a:t>37</a:t>
            </a:fld>
            <a:endParaRPr lang="en-US" spc="-5" dirty="0"/>
          </a:p>
        </p:txBody>
      </p:sp>
    </p:spTree>
    <p:extLst>
      <p:ext uri="{BB962C8B-B14F-4D97-AF65-F5344CB8AC3E}">
        <p14:creationId xmlns:p14="http://schemas.microsoft.com/office/powerpoint/2010/main" val="5472399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506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506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506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Straight Connector 14">
            <a:extLst>
              <a:ext uri="{FF2B5EF4-FFF2-40B4-BE49-F238E27FC236}">
                <a16:creationId xmlns:a16="http://schemas.microsoft.com/office/drawing/2014/main" id="{797D40B9-E5A8-4F1F-8049-3817BCBF588D}"/>
              </a:ext>
            </a:extLst>
          </p:cNvPr>
          <p:cNvCxnSpPr>
            <a:cxnSpLocks/>
          </p:cNvCxnSpPr>
          <p:nvPr/>
        </p:nvCxnSpPr>
        <p:spPr>
          <a:xfrm>
            <a:off x="3442063" y="559526"/>
            <a:ext cx="2438400" cy="0"/>
          </a:xfrm>
          <a:prstGeom prst="line">
            <a:avLst/>
          </a:prstGeom>
          <a:ln w="50800">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A7562B53-8776-4D42-B19E-E15B2470F961}"/>
              </a:ext>
            </a:extLst>
          </p:cNvPr>
          <p:cNvCxnSpPr>
            <a:cxnSpLocks/>
          </p:cNvCxnSpPr>
          <p:nvPr/>
        </p:nvCxnSpPr>
        <p:spPr>
          <a:xfrm>
            <a:off x="1524000" y="2020389"/>
            <a:ext cx="4343400" cy="0"/>
          </a:xfrm>
          <a:prstGeom prst="line">
            <a:avLst/>
          </a:prstGeom>
          <a:ln w="50800">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42C62731-39F6-4147-AB34-FE574D7F2177}"/>
              </a:ext>
            </a:extLst>
          </p:cNvPr>
          <p:cNvCxnSpPr>
            <a:cxnSpLocks/>
          </p:cNvCxnSpPr>
          <p:nvPr/>
        </p:nvCxnSpPr>
        <p:spPr>
          <a:xfrm>
            <a:off x="5854337" y="533400"/>
            <a:ext cx="0" cy="1508760"/>
          </a:xfrm>
          <a:prstGeom prst="line">
            <a:avLst/>
          </a:prstGeom>
          <a:ln w="50800">
            <a:solidFill>
              <a:srgbClr val="002060"/>
            </a:solidFill>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78EB910D-BCCE-48C3-A777-2BBA3B5EF7F6}"/>
              </a:ext>
            </a:extLst>
          </p:cNvPr>
          <p:cNvSpPr txBox="1"/>
          <p:nvPr/>
        </p:nvSpPr>
        <p:spPr>
          <a:xfrm>
            <a:off x="1283426" y="1215912"/>
            <a:ext cx="4317273" cy="769441"/>
          </a:xfrm>
          <a:prstGeom prst="rect">
            <a:avLst/>
          </a:prstGeom>
          <a:noFill/>
        </p:spPr>
        <p:txBody>
          <a:bodyPr wrap="square" rtlCol="0">
            <a:spAutoFit/>
          </a:bodyPr>
          <a:lstStyle/>
          <a:p>
            <a:pPr algn="r"/>
            <a:r>
              <a:rPr lang="en-US" sz="4400" b="1" spc="220" dirty="0" smtClean="0">
                <a:solidFill>
                  <a:srgbClr val="FF0000"/>
                </a:solidFill>
                <a:effectLst>
                  <a:outerShdw blurRad="38100" dist="38100" dir="2700000" algn="tl">
                    <a:srgbClr val="000000">
                      <a:alpha val="43137"/>
                    </a:srgbClr>
                  </a:outerShdw>
                </a:effectLst>
                <a:latin typeface="Arial"/>
                <a:ea typeface="+mj-ea"/>
                <a:cs typeface="Arial"/>
              </a:rPr>
              <a:t>Exercises</a:t>
            </a:r>
            <a:endParaRPr lang="en-US" sz="4400" b="1" spc="220" dirty="0">
              <a:solidFill>
                <a:srgbClr val="FF0000"/>
              </a:solidFill>
              <a:effectLst>
                <a:outerShdw blurRad="38100" dist="38100" dir="2700000" algn="tl">
                  <a:srgbClr val="000000">
                    <a:alpha val="43137"/>
                  </a:srgbClr>
                </a:outerShdw>
              </a:effectLst>
              <a:latin typeface="Arial"/>
              <a:ea typeface="+mj-ea"/>
              <a:cs typeface="Arial"/>
            </a:endParaRPr>
          </a:p>
        </p:txBody>
      </p:sp>
      <p:sp>
        <p:nvSpPr>
          <p:cNvPr id="14" name="Rectangle 13">
            <a:extLst>
              <a:ext uri="{FF2B5EF4-FFF2-40B4-BE49-F238E27FC236}">
                <a16:creationId xmlns:a16="http://schemas.microsoft.com/office/drawing/2014/main" id="{55B5933E-96DE-4005-A503-6847FCEAF4C8}"/>
              </a:ext>
            </a:extLst>
          </p:cNvPr>
          <p:cNvSpPr/>
          <p:nvPr/>
        </p:nvSpPr>
        <p:spPr>
          <a:xfrm>
            <a:off x="261258" y="2055426"/>
            <a:ext cx="11930742" cy="4678204"/>
          </a:xfrm>
          <a:prstGeom prst="rect">
            <a:avLst/>
          </a:prstGeom>
          <a:solidFill>
            <a:schemeClr val="bg1">
              <a:alpha val="34000"/>
            </a:schemeClr>
          </a:solidFill>
        </p:spPr>
        <p:txBody>
          <a:bodyPr wrap="square">
            <a:spAutoFit/>
          </a:bodyPr>
          <a:lstStyle/>
          <a:p>
            <a:pPr marL="527050" indent="-457200">
              <a:spcAft>
                <a:spcPts val="600"/>
              </a:spcAft>
              <a:buClr>
                <a:srgbClr val="002060"/>
              </a:buClr>
              <a:buFont typeface="Wingdings" panose="05000000000000000000" pitchFamily="2" charset="2"/>
              <a:buChar char="§"/>
            </a:pPr>
            <a:r>
              <a:rPr lang="en-US" sz="2400" b="1" dirty="0"/>
              <a:t>Identify a specific task that an AI agent could perform, such as playing a game, managing a smart home, or recommending movies. For each component of PEAS (Performance measure, Environment, Actuators, Sensors), describe how they would apply to the chosen task</a:t>
            </a:r>
            <a:r>
              <a:rPr lang="en-US" sz="2400" b="1" dirty="0" smtClean="0"/>
              <a:t>.</a:t>
            </a:r>
          </a:p>
          <a:p>
            <a:pPr marL="527050" indent="-457200">
              <a:spcAft>
                <a:spcPts val="600"/>
              </a:spcAft>
              <a:buClr>
                <a:srgbClr val="002060"/>
              </a:buClr>
              <a:buFont typeface="Wingdings" panose="05000000000000000000" pitchFamily="2" charset="2"/>
              <a:buChar char="§"/>
            </a:pPr>
            <a:r>
              <a:rPr lang="en-US" sz="2400" dirty="0"/>
              <a:t>Classify different environments as known, unknown, static, dynamic, or semi-dynamic. For example, consider a weather forecasting system, an autonomous drone, and an online shopping platform. Explain the characteristics of their environments and how these characteristics impact the design of intelligent agents.</a:t>
            </a:r>
          </a:p>
          <a:p>
            <a:pPr marL="527050" indent="-457200">
              <a:spcAft>
                <a:spcPts val="600"/>
              </a:spcAft>
              <a:buClr>
                <a:srgbClr val="002060"/>
              </a:buClr>
              <a:buFont typeface="Wingdings" panose="05000000000000000000" pitchFamily="2" charset="2"/>
              <a:buChar char="§"/>
            </a:pPr>
            <a:r>
              <a:rPr lang="en-US" sz="2400" b="1" dirty="0"/>
              <a:t>Choose a real-world application, such as an autonomous vehicle or a healthcare monitoring system. Define the PEAS components for the chosen application. Discuss the challenges and considerations for designing intelligent agents to operate in these complex and dynamic environments.</a:t>
            </a:r>
          </a:p>
        </p:txBody>
      </p:sp>
    </p:spTree>
    <p:extLst>
      <p:ext uri="{BB962C8B-B14F-4D97-AF65-F5344CB8AC3E}">
        <p14:creationId xmlns:p14="http://schemas.microsoft.com/office/powerpoint/2010/main" val="2515447025"/>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78EB910D-BCCE-48C3-A777-2BBA3B5EF7F6}"/>
              </a:ext>
            </a:extLst>
          </p:cNvPr>
          <p:cNvSpPr txBox="1"/>
          <p:nvPr/>
        </p:nvSpPr>
        <p:spPr>
          <a:xfrm>
            <a:off x="2336075" y="591732"/>
            <a:ext cx="3505199" cy="1446550"/>
          </a:xfrm>
          <a:prstGeom prst="rect">
            <a:avLst/>
          </a:prstGeom>
          <a:noFill/>
        </p:spPr>
        <p:txBody>
          <a:bodyPr wrap="square" rtlCol="0">
            <a:spAutoFit/>
          </a:bodyPr>
          <a:lstStyle/>
          <a:p>
            <a:r>
              <a:rPr lang="en-US" sz="4400" b="1" spc="220" dirty="0">
                <a:solidFill>
                  <a:srgbClr val="FF0000"/>
                </a:solidFill>
                <a:effectLst>
                  <a:outerShdw blurRad="38100" dist="38100" dir="2700000" algn="tl">
                    <a:srgbClr val="000000">
                      <a:alpha val="43137"/>
                    </a:srgbClr>
                  </a:outerShdw>
                </a:effectLst>
                <a:latin typeface="Arial"/>
                <a:ea typeface="+mj-ea"/>
                <a:cs typeface="Arial"/>
              </a:rPr>
              <a:t>Additional Resources</a:t>
            </a:r>
          </a:p>
        </p:txBody>
      </p:sp>
      <p:sp>
        <p:nvSpPr>
          <p:cNvPr id="14" name="Rectangle 13">
            <a:extLst>
              <a:ext uri="{FF2B5EF4-FFF2-40B4-BE49-F238E27FC236}">
                <a16:creationId xmlns:a16="http://schemas.microsoft.com/office/drawing/2014/main" id="{55B5933E-96DE-4005-A503-6847FCEAF4C8}"/>
              </a:ext>
            </a:extLst>
          </p:cNvPr>
          <p:cNvSpPr/>
          <p:nvPr/>
        </p:nvSpPr>
        <p:spPr>
          <a:xfrm>
            <a:off x="1524001" y="2055427"/>
            <a:ext cx="8157028" cy="4247317"/>
          </a:xfrm>
          <a:prstGeom prst="rect">
            <a:avLst/>
          </a:prstGeom>
        </p:spPr>
        <p:txBody>
          <a:bodyPr wrap="square">
            <a:spAutoFit/>
          </a:bodyPr>
          <a:lstStyle/>
          <a:p>
            <a:pPr marL="984250" lvl="1" indent="-457200">
              <a:spcAft>
                <a:spcPts val="600"/>
              </a:spcAft>
              <a:buClr>
                <a:srgbClr val="374D81"/>
              </a:buClr>
              <a:buFont typeface="Wingdings" panose="05000000000000000000" pitchFamily="2" charset="2"/>
              <a:buChar char="§"/>
            </a:pPr>
            <a:endParaRPr lang="en-US" sz="2400" b="1" spc="-45" dirty="0">
              <a:solidFill>
                <a:schemeClr val="tx1">
                  <a:lumMod val="95000"/>
                  <a:lumOff val="5000"/>
                </a:schemeClr>
              </a:solidFill>
            </a:endParaRPr>
          </a:p>
          <a:p>
            <a:pPr marL="984250" lvl="1" indent="-457200">
              <a:spcAft>
                <a:spcPts val="600"/>
              </a:spcAft>
              <a:buClr>
                <a:srgbClr val="374D81"/>
              </a:buClr>
              <a:buFont typeface="Wingdings" panose="05000000000000000000" pitchFamily="2" charset="2"/>
              <a:buChar char="§"/>
            </a:pPr>
            <a:r>
              <a:rPr lang="en-US" sz="2400" b="1" spc="-45" dirty="0">
                <a:solidFill>
                  <a:schemeClr val="tx1">
                    <a:lumMod val="95000"/>
                    <a:lumOff val="5000"/>
                  </a:schemeClr>
                </a:solidFill>
              </a:rPr>
              <a:t>Intelligent Agents Intro</a:t>
            </a:r>
          </a:p>
          <a:p>
            <a:pPr marL="527050" lvl="1">
              <a:spcAft>
                <a:spcPts val="600"/>
              </a:spcAft>
              <a:buClr>
                <a:srgbClr val="374D81"/>
              </a:buClr>
            </a:pPr>
            <a:r>
              <a:rPr lang="en-US" sz="2400" b="1" spc="-45" dirty="0">
                <a:solidFill>
                  <a:srgbClr val="002060"/>
                </a:solidFill>
                <a:hlinkClick r:id="rId2"/>
              </a:rPr>
              <a:t>https://</a:t>
            </a:r>
            <a:r>
              <a:rPr lang="en-US" sz="2400" b="1" spc="-45" dirty="0" smtClean="0">
                <a:solidFill>
                  <a:srgbClr val="002060"/>
                </a:solidFill>
                <a:hlinkClick r:id="rId2"/>
              </a:rPr>
              <a:t>www.youtube.com/watch?v=5dg_pou-ZHg</a:t>
            </a:r>
            <a:endParaRPr lang="en-US" sz="2400" b="1" spc="-45" dirty="0" smtClean="0">
              <a:solidFill>
                <a:srgbClr val="002060"/>
              </a:solidFill>
            </a:endParaRPr>
          </a:p>
          <a:p>
            <a:pPr marL="527050" lvl="1">
              <a:spcAft>
                <a:spcPts val="600"/>
              </a:spcAft>
              <a:buClr>
                <a:srgbClr val="374D81"/>
              </a:buClr>
            </a:pPr>
            <a:endParaRPr lang="en-US" sz="2400" b="1" spc="-45" dirty="0">
              <a:solidFill>
                <a:srgbClr val="002060"/>
              </a:solidFill>
            </a:endParaRPr>
          </a:p>
          <a:p>
            <a:pPr marL="984250" lvl="1" indent="-457200">
              <a:spcAft>
                <a:spcPts val="600"/>
              </a:spcAft>
              <a:buClr>
                <a:srgbClr val="374D81"/>
              </a:buClr>
              <a:buFont typeface="Wingdings" panose="05000000000000000000" pitchFamily="2" charset="2"/>
              <a:buChar char="§"/>
            </a:pPr>
            <a:r>
              <a:rPr lang="en-US" sz="2400" b="1" spc="-45" dirty="0">
                <a:solidFill>
                  <a:schemeClr val="tx1">
                    <a:lumMod val="95000"/>
                    <a:lumOff val="5000"/>
                  </a:schemeClr>
                </a:solidFill>
              </a:rPr>
              <a:t>Wooldridge, M. (1999). Intelligent agents. </a:t>
            </a:r>
            <a:r>
              <a:rPr lang="en-US" sz="2400" b="1" spc="-45" dirty="0" err="1">
                <a:solidFill>
                  <a:schemeClr val="tx1">
                    <a:lumMod val="95000"/>
                    <a:lumOff val="5000"/>
                  </a:schemeClr>
                </a:solidFill>
              </a:rPr>
              <a:t>Multiagent</a:t>
            </a:r>
            <a:r>
              <a:rPr lang="en-US" sz="2400" b="1" spc="-45" dirty="0">
                <a:solidFill>
                  <a:schemeClr val="tx1">
                    <a:lumMod val="95000"/>
                    <a:lumOff val="5000"/>
                  </a:schemeClr>
                </a:solidFill>
              </a:rPr>
              <a:t> systems: A modern approach to distributed artificial intelligence, 1, 27-73</a:t>
            </a:r>
            <a:r>
              <a:rPr lang="en-US" sz="2400" b="1" spc="-45" dirty="0" smtClean="0">
                <a:solidFill>
                  <a:schemeClr val="tx1">
                    <a:lumMod val="95000"/>
                    <a:lumOff val="5000"/>
                  </a:schemeClr>
                </a:solidFill>
              </a:rPr>
              <a:t>.</a:t>
            </a:r>
          </a:p>
          <a:p>
            <a:pPr marL="527050" lvl="1">
              <a:spcAft>
                <a:spcPts val="600"/>
              </a:spcAft>
              <a:buClr>
                <a:srgbClr val="374D81"/>
              </a:buClr>
            </a:pPr>
            <a:r>
              <a:rPr lang="en-US" sz="2400" b="1" spc="-45" dirty="0">
                <a:solidFill>
                  <a:schemeClr val="tx1">
                    <a:lumMod val="95000"/>
                    <a:lumOff val="5000"/>
                  </a:schemeClr>
                </a:solidFill>
              </a:rPr>
              <a:t>	</a:t>
            </a:r>
            <a:r>
              <a:rPr lang="en-US" sz="2400" b="1" spc="-45" dirty="0" smtClean="0">
                <a:solidFill>
                  <a:schemeClr val="tx1">
                    <a:lumMod val="95000"/>
                    <a:lumOff val="5000"/>
                  </a:schemeClr>
                </a:solidFill>
                <a:hlinkClick r:id="rId3"/>
              </a:rPr>
              <a:t>https</a:t>
            </a:r>
            <a:r>
              <a:rPr lang="en-US" sz="2400" b="1" spc="-45" dirty="0">
                <a:solidFill>
                  <a:schemeClr val="tx1">
                    <a:lumMod val="95000"/>
                    <a:lumOff val="5000"/>
                  </a:schemeClr>
                </a:solidFill>
                <a:hlinkClick r:id="rId3"/>
              </a:rPr>
              <a:t>://</a:t>
            </a:r>
            <a:r>
              <a:rPr lang="en-US" sz="2400" b="1" spc="-45" dirty="0" smtClean="0">
                <a:solidFill>
                  <a:schemeClr val="tx1">
                    <a:lumMod val="95000"/>
                    <a:lumOff val="5000"/>
                  </a:schemeClr>
                </a:solidFill>
                <a:hlinkClick r:id="rId3"/>
              </a:rPr>
              <a:t>citeseerx.ist.psu.edu/document?repid=rep1&amp;type=pdf&amp;doi=e6396112e1b6c7b7ecf05d84f1e46f66ed33cd06</a:t>
            </a:r>
            <a:endParaRPr lang="en-US" sz="2400" b="1" spc="-45" dirty="0" smtClean="0">
              <a:solidFill>
                <a:schemeClr val="tx1">
                  <a:lumMod val="95000"/>
                  <a:lumOff val="5000"/>
                </a:schemeClr>
              </a:solidFill>
            </a:endParaRPr>
          </a:p>
          <a:p>
            <a:pPr marL="984250" lvl="1" indent="-457200">
              <a:spcAft>
                <a:spcPts val="600"/>
              </a:spcAft>
              <a:buClr>
                <a:srgbClr val="374D81"/>
              </a:buClr>
              <a:buFont typeface="Wingdings" panose="05000000000000000000" pitchFamily="2" charset="2"/>
              <a:buChar char="§"/>
            </a:pPr>
            <a:endParaRPr lang="en-US" sz="2400" b="1" spc="-45" dirty="0">
              <a:solidFill>
                <a:schemeClr val="tx1">
                  <a:lumMod val="95000"/>
                  <a:lumOff val="5000"/>
                </a:schemeClr>
              </a:solidFill>
            </a:endParaRPr>
          </a:p>
        </p:txBody>
      </p:sp>
      <p:cxnSp>
        <p:nvCxnSpPr>
          <p:cNvPr id="27" name="Straight Connector 26">
            <a:extLst>
              <a:ext uri="{FF2B5EF4-FFF2-40B4-BE49-F238E27FC236}">
                <a16:creationId xmlns:a16="http://schemas.microsoft.com/office/drawing/2014/main" id="{34835520-B914-48A1-95A2-CCC40323F097}"/>
              </a:ext>
            </a:extLst>
          </p:cNvPr>
          <p:cNvCxnSpPr>
            <a:cxnSpLocks/>
          </p:cNvCxnSpPr>
          <p:nvPr/>
        </p:nvCxnSpPr>
        <p:spPr>
          <a:xfrm>
            <a:off x="3442063" y="559526"/>
            <a:ext cx="2438400" cy="0"/>
          </a:xfrm>
          <a:prstGeom prst="line">
            <a:avLst/>
          </a:prstGeom>
          <a:ln w="50800">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CCB284F4-0F17-4F7B-91D8-9800B7ABADC0}"/>
              </a:ext>
            </a:extLst>
          </p:cNvPr>
          <p:cNvCxnSpPr>
            <a:cxnSpLocks/>
          </p:cNvCxnSpPr>
          <p:nvPr/>
        </p:nvCxnSpPr>
        <p:spPr>
          <a:xfrm>
            <a:off x="1524000" y="2020389"/>
            <a:ext cx="4343400" cy="0"/>
          </a:xfrm>
          <a:prstGeom prst="line">
            <a:avLst/>
          </a:prstGeom>
          <a:ln w="50800">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62CDFF9D-6974-4D02-9390-007386087AA1}"/>
              </a:ext>
            </a:extLst>
          </p:cNvPr>
          <p:cNvCxnSpPr>
            <a:cxnSpLocks/>
          </p:cNvCxnSpPr>
          <p:nvPr/>
        </p:nvCxnSpPr>
        <p:spPr>
          <a:xfrm>
            <a:off x="5854337" y="533400"/>
            <a:ext cx="0" cy="1508760"/>
          </a:xfrm>
          <a:prstGeom prst="line">
            <a:avLst/>
          </a:prstGeom>
          <a:ln w="50800">
            <a:solidFill>
              <a:srgbClr val="00206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21667824"/>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3">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6"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1893173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7127</TotalTime>
  <Words>2706</Words>
  <Application>Microsoft Office PowerPoint</Application>
  <PresentationFormat>Widescreen</PresentationFormat>
  <Paragraphs>433</Paragraphs>
  <Slides>40</Slides>
  <Notes>39</Notes>
  <HiddenSlides>0</HiddenSlides>
  <MMClips>0</MMClips>
  <ScaleCrop>false</ScaleCrop>
  <HeadingPairs>
    <vt:vector size="8" baseType="variant">
      <vt:variant>
        <vt:lpstr>Fonts Used</vt:lpstr>
      </vt:variant>
      <vt:variant>
        <vt:i4>11</vt:i4>
      </vt:variant>
      <vt:variant>
        <vt:lpstr>Theme</vt:lpstr>
      </vt:variant>
      <vt:variant>
        <vt:i4>1</vt:i4>
      </vt:variant>
      <vt:variant>
        <vt:lpstr>Embedded OLE Servers</vt:lpstr>
      </vt:variant>
      <vt:variant>
        <vt:i4>1</vt:i4>
      </vt:variant>
      <vt:variant>
        <vt:lpstr>Slide Titles</vt:lpstr>
      </vt:variant>
      <vt:variant>
        <vt:i4>40</vt:i4>
      </vt:variant>
    </vt:vector>
  </HeadingPairs>
  <TitlesOfParts>
    <vt:vector size="53" baseType="lpstr">
      <vt:lpstr>Arabic Typesetting</vt:lpstr>
      <vt:lpstr>Arial</vt:lpstr>
      <vt:lpstr>Arial Nova Cond Light</vt:lpstr>
      <vt:lpstr>Calibri</vt:lpstr>
      <vt:lpstr>Calibri Light</vt:lpstr>
      <vt:lpstr>Courier New</vt:lpstr>
      <vt:lpstr>KaTeX_Main</vt:lpstr>
      <vt:lpstr>Söhne</vt:lpstr>
      <vt:lpstr>Times New Roman</vt:lpstr>
      <vt:lpstr>Wingdings</vt:lpstr>
      <vt:lpstr>worksans</vt:lpstr>
      <vt:lpstr>Office Theme</vt:lpstr>
      <vt:lpstr>Photo Editor Photo</vt:lpstr>
      <vt:lpstr>PowerPoint Presentation</vt:lpstr>
      <vt:lpstr>PowerPoint Presentation</vt:lpstr>
      <vt:lpstr>Resources for this lecture</vt:lpstr>
      <vt:lpstr>What is Artificial Intelligence?  Four Main Approaches that have been followed, each by different people with different methods.</vt:lpstr>
      <vt:lpstr>What is Artificial Intelligence?</vt:lpstr>
      <vt:lpstr>AI as the Study &amp; Design of Intelligent Agents (Poole and Mackworth, 1999) </vt:lpstr>
      <vt:lpstr>Intelligent Agents </vt:lpstr>
      <vt:lpstr>Pac-Man .. as an .. Intelligent Agent</vt:lpstr>
      <vt:lpstr>Intelligent Agents </vt:lpstr>
      <vt:lpstr> Intelligent “Rational” Agents?</vt:lpstr>
      <vt:lpstr>Intelligent “Rational” Agents? !</vt:lpstr>
      <vt:lpstr>PowerPoint Presentation</vt:lpstr>
      <vt:lpstr>PowerPoint Presentation</vt:lpstr>
      <vt:lpstr>Example: Vacuum – Agent</vt:lpstr>
      <vt:lpstr>PowerPoint Presentation</vt:lpstr>
      <vt:lpstr>Performance measure (utility function)</vt:lpstr>
      <vt:lpstr>Performance measure (utility function)</vt:lpstr>
      <vt:lpstr>Specifying the Task Environment [ PEAS ]</vt:lpstr>
      <vt:lpstr>PowerPoint Presentation</vt:lpstr>
      <vt:lpstr>PowerPoint Presentation</vt:lpstr>
      <vt:lpstr>PowerPoint Presentation</vt:lpstr>
      <vt:lpstr>PowerPoint Presentation</vt:lpstr>
      <vt:lpstr>PowerPoint Presentation</vt:lpstr>
      <vt:lpstr>PowerPoint Presentation</vt:lpstr>
      <vt:lpstr>Environment Types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GoogleEltaweel</cp:lastModifiedBy>
  <cp:revision>146</cp:revision>
  <dcterms:created xsi:type="dcterms:W3CDTF">2023-04-29T09:08:23Z</dcterms:created>
  <dcterms:modified xsi:type="dcterms:W3CDTF">2024-02-06T15:32:00Z</dcterms:modified>
</cp:coreProperties>
</file>