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303" r:id="rId6"/>
    <p:sldId id="313" r:id="rId7"/>
    <p:sldId id="525" r:id="rId8"/>
    <p:sldId id="481" r:id="rId9"/>
    <p:sldId id="628" r:id="rId10"/>
    <p:sldId id="683" r:id="rId11"/>
    <p:sldId id="684" r:id="rId12"/>
    <p:sldId id="685" r:id="rId13"/>
    <p:sldId id="686" r:id="rId14"/>
    <p:sldId id="687" r:id="rId15"/>
    <p:sldId id="688" r:id="rId16"/>
    <p:sldId id="625" r:id="rId17"/>
    <p:sldId id="695" r:id="rId18"/>
    <p:sldId id="700" r:id="rId19"/>
    <p:sldId id="704" r:id="rId20"/>
    <p:sldId id="705" r:id="rId21"/>
    <p:sldId id="701" r:id="rId22"/>
    <p:sldId id="702" r:id="rId23"/>
    <p:sldId id="706" r:id="rId24"/>
    <p:sldId id="708" r:id="rId25"/>
    <p:sldId id="709" r:id="rId26"/>
    <p:sldId id="710" r:id="rId27"/>
    <p:sldId id="711" r:id="rId28"/>
    <p:sldId id="712" r:id="rId29"/>
    <p:sldId id="713" r:id="rId30"/>
    <p:sldId id="715" r:id="rId31"/>
    <p:sldId id="716" r:id="rId32"/>
    <p:sldId id="717" r:id="rId33"/>
    <p:sldId id="718" r:id="rId34"/>
    <p:sldId id="719" r:id="rId35"/>
    <p:sldId id="720" r:id="rId36"/>
    <p:sldId id="721" r:id="rId37"/>
    <p:sldId id="722" r:id="rId38"/>
    <p:sldId id="723" r:id="rId39"/>
    <p:sldId id="571" r:id="rId40"/>
    <p:sldId id="725" r:id="rId41"/>
    <p:sldId id="726" r:id="rId42"/>
    <p:sldId id="727" r:id="rId43"/>
    <p:sldId id="728" r:id="rId44"/>
    <p:sldId id="729" r:id="rId45"/>
    <p:sldId id="730" r:id="rId46"/>
    <p:sldId id="731" r:id="rId47"/>
    <p:sldId id="732" r:id="rId48"/>
    <p:sldId id="733" r:id="rId49"/>
    <p:sldId id="734" r:id="rId50"/>
    <p:sldId id="526" r:id="rId51"/>
    <p:sldId id="489" r:id="rId52"/>
    <p:sldId id="586" r:id="rId53"/>
    <p:sldId id="524"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628"/>
            <p14:sldId id="683"/>
            <p14:sldId id="684"/>
            <p14:sldId id="685"/>
            <p14:sldId id="686"/>
            <p14:sldId id="687"/>
            <p14:sldId id="688"/>
            <p14:sldId id="625"/>
            <p14:sldId id="695"/>
            <p14:sldId id="700"/>
            <p14:sldId id="704"/>
            <p14:sldId id="705"/>
            <p14:sldId id="701"/>
            <p14:sldId id="702"/>
            <p14:sldId id="706"/>
            <p14:sldId id="708"/>
            <p14:sldId id="709"/>
            <p14:sldId id="710"/>
            <p14:sldId id="711"/>
            <p14:sldId id="712"/>
            <p14:sldId id="713"/>
            <p14:sldId id="715"/>
            <p14:sldId id="716"/>
            <p14:sldId id="717"/>
            <p14:sldId id="718"/>
            <p14:sldId id="719"/>
            <p14:sldId id="720"/>
            <p14:sldId id="721"/>
            <p14:sldId id="722"/>
            <p14:sldId id="723"/>
            <p14:sldId id="571"/>
            <p14:sldId id="725"/>
            <p14:sldId id="726"/>
            <p14:sldId id="727"/>
            <p14:sldId id="728"/>
            <p14:sldId id="729"/>
            <p14:sldId id="730"/>
            <p14:sldId id="731"/>
            <p14:sldId id="732"/>
            <p14:sldId id="733"/>
            <p14:sldId id="734"/>
            <p14:sldId id="526"/>
            <p14:sldId id="489"/>
            <p14:sldId id="586"/>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F58221"/>
    <a:srgbClr val="203E5F"/>
    <a:srgbClr val="000000"/>
    <a:srgbClr val="FAC748"/>
    <a:srgbClr val="FFD200"/>
    <a:srgbClr val="00AEE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p:restoredTop sz="93767" autoAdjust="0"/>
  </p:normalViewPr>
  <p:slideViewPr>
    <p:cSldViewPr snapToGrid="0">
      <p:cViewPr varScale="1">
        <p:scale>
          <a:sx n="114" d="100"/>
          <a:sy n="114" d="100"/>
        </p:scale>
        <p:origin x="864"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ijnet.org/ar/story/&#1582;&#1591;&#1608;&#1575;&#1578;-&#1607;&#1575;&#1605;&#1577;-&#1603;&#1610;&#1601;-&#1578;&#1576;&#1583;&#1571;-&#1601;&#1610;-&#1575;&#1604;&#1578;&#1581;&#1602;&#1610;&#1602;&#1575;&#1578;-&#1605;&#1601;&#1578;&#1608;&#1581;&#1577;-&#1575;&#1604;&#1605;&#1589;&#1583;&#1585;&#1567;" TargetMode="Externa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youtu.be/JWsJYrki9rQ?si=lkaerxhLMhPWTtY0"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الرابعة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87844" y="2806553"/>
            <a:ext cx="5307979" cy="1303114"/>
          </a:xfrm>
          <a:prstGeom prst="rect">
            <a:avLst/>
          </a:prstGeom>
          <a:noFill/>
        </p:spPr>
        <p:txBody>
          <a:bodyPr wrap="square" rtlCol="0">
            <a:spAutoFit/>
          </a:bodyPr>
          <a:lstStyle/>
          <a:p>
            <a:pPr algn="just" rtl="1">
              <a:lnSpc>
                <a:spcPts val="5000"/>
              </a:lnSpc>
            </a:pPr>
            <a:r>
              <a:rPr lang="ar-SA" sz="2800" b="1" dirty="0">
                <a:solidFill>
                  <a:srgbClr val="00B0F0"/>
                </a:solidFill>
                <a:latin typeface="Alexandria" charset="0"/>
                <a:cs typeface="Alexandria" charset="0"/>
              </a:rPr>
              <a:t>استخدام المصادر البشرية في الصحافة الاستقصائية</a:t>
            </a:r>
            <a:endParaRPr lang="en-US" sz="2800" b="1" dirty="0">
              <a:solidFill>
                <a:srgbClr val="00B0F0"/>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الرابعة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547685"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محتويات وأهداف المحاضرة الرابعة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366953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رسم خريطة للمصدر</a:t>
            </a:r>
          </a:p>
          <a:p>
            <a:pPr marL="285750" indent="-285750" algn="r" rtl="1">
              <a:lnSpc>
                <a:spcPts val="3000"/>
              </a:lnSpc>
              <a:spcBef>
                <a:spcPts val="600"/>
              </a:spcBef>
              <a:buFont typeface="Wingdings" pitchFamily="2" charset="2"/>
              <a:buChar char="§"/>
            </a:pPr>
            <a:r>
              <a:rPr lang="ar-SA" dirty="0">
                <a:latin typeface="Alexandria" charset="0"/>
                <a:cs typeface="Alexandria" charset="0"/>
              </a:rPr>
              <a:t>وفّر للمصادر أسبابا لتتكلم</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الاتصالات الأولى: التحضير والدعوة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بَدْءُ العلاقة: أهداف وأدوار</a:t>
            </a:r>
          </a:p>
          <a:p>
            <a:pPr marL="285750" indent="-285750" algn="r" rtl="1">
              <a:lnSpc>
                <a:spcPts val="3000"/>
              </a:lnSpc>
              <a:spcBef>
                <a:spcPts val="600"/>
              </a:spcBef>
              <a:buFont typeface="Wingdings" pitchFamily="2" charset="2"/>
              <a:buChar char="§"/>
            </a:pPr>
            <a:r>
              <a:rPr lang="ar-SA" dirty="0">
                <a:latin typeface="Alexandria" charset="0"/>
                <a:cs typeface="Alexandria" charset="0"/>
              </a:rPr>
              <a:t>تكتيكات المقابلة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للنشر، ليس للنشر أو مصدرٌ مجهول؟</a:t>
            </a:r>
          </a:p>
          <a:p>
            <a:pPr marL="285750" indent="-285750" algn="r" rtl="1">
              <a:lnSpc>
                <a:spcPts val="3000"/>
              </a:lnSpc>
              <a:spcBef>
                <a:spcPts val="600"/>
              </a:spcBef>
              <a:buFont typeface="Wingdings" pitchFamily="2" charset="2"/>
              <a:buChar char="§"/>
            </a:pPr>
            <a:r>
              <a:rPr lang="ar-SA" dirty="0">
                <a:latin typeface="Alexandria" charset="0"/>
                <a:cs typeface="Alexandria" charset="0"/>
              </a:rPr>
              <a:t>وظف العواطف (بدلاً من أن تستخدِمُك)</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تنس الغد</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مراجعة على أهم نقاط المحاضرة السابقة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083FF93-11F1-0796-DE9F-41F044293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64AAA80-2886-6231-0684-A9DBE59CFEC2}"/>
              </a:ext>
            </a:extLst>
          </p:cNvPr>
          <p:cNvSpPr txBox="1"/>
          <p:nvPr/>
        </p:nvSpPr>
        <p:spPr>
          <a:xfrm>
            <a:off x="4689258" y="2037829"/>
            <a:ext cx="6594375" cy="274620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مقدمة: تعامل مع الباب المفتوح</a:t>
            </a:r>
          </a:p>
          <a:p>
            <a:pPr marL="285750" indent="-285750" algn="r" rtl="1">
              <a:lnSpc>
                <a:spcPts val="3000"/>
              </a:lnSpc>
              <a:spcBef>
                <a:spcPts val="600"/>
              </a:spcBef>
              <a:buFont typeface="Wingdings" pitchFamily="2" charset="2"/>
              <a:buChar char="§"/>
            </a:pPr>
            <a:r>
              <a:rPr lang="ar-SA" dirty="0">
                <a:latin typeface="Alexandria" charset="0"/>
                <a:cs typeface="Alexandria" charset="0"/>
              </a:rPr>
              <a:t>أنواع المصادر “العلنية”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إستراتيجية المصادر العلنية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المصادر العلنية مصدر قوة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العثور على مصادر 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ابدأ بسرعة ... لكن هوينا على نفسك</a:t>
            </a:r>
          </a:p>
        </p:txBody>
      </p:sp>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العملية إلى الآن: </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p:cNvSpPr txBox="1"/>
          <p:nvPr/>
        </p:nvSpPr>
        <p:spPr>
          <a:xfrm>
            <a:off x="5912036" y="2028915"/>
            <a:ext cx="5355450" cy="266925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1. نكتشف موضوعاً.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تتبلور فكرة الاستقصاء.</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نطرح ُ فرضيَّةً لنتحقق منها.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4. نبحث عن معلومات من مصادر علنيَّة لنتحقق من الفرضية.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5- نبحث عن مصادر بشرية لتعزيز معارفنا.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BIRN Summer School Offers Investigative Reporting Training on Croatia Coast  - BIRN">
            <a:extLst>
              <a:ext uri="{FF2B5EF4-FFF2-40B4-BE49-F238E27FC236}">
                <a16:creationId xmlns:a16="http://schemas.microsoft.com/office/drawing/2014/main" id="{16D431BB-6F55-6B4A-33F3-AA3D1DCBA8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28915"/>
            <a:ext cx="4969727" cy="3810016"/>
          </a:xfrm>
          <a:prstGeom prst="rect">
            <a:avLst/>
          </a:prstGeom>
          <a:noFill/>
          <a:extLst>
            <a:ext uri="{909E8E84-426E-40DD-AFC4-6F175D3DCCD1}">
              <a14:hiddenFill xmlns:a14="http://schemas.microsoft.com/office/drawing/2010/main">
                <a:solidFill>
                  <a:srgbClr val="FFFFFF"/>
                </a:solidFill>
              </a14:hiddenFill>
            </a:ext>
          </a:extLst>
        </p:spPr>
      </p:pic>
      <p:sp>
        <p:nvSpPr>
          <p:cNvPr id="2" name="Up Arrow 1">
            <a:extLst>
              <a:ext uri="{FF2B5EF4-FFF2-40B4-BE49-F238E27FC236}">
                <a16:creationId xmlns:a16="http://schemas.microsoft.com/office/drawing/2014/main" id="{D961A237-06DC-AC96-D7D3-D8AE89A1811F}"/>
              </a:ext>
            </a:extLst>
          </p:cNvPr>
          <p:cNvSpPr/>
          <p:nvPr/>
        </p:nvSpPr>
        <p:spPr>
          <a:xfrm>
            <a:off x="8463776" y="4934896"/>
            <a:ext cx="1516565" cy="1048114"/>
          </a:xfrm>
          <a:prstGeom prst="up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B6BC1-86CA-1E7D-FCE4-B70FDA3E0C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2C19BD-E597-C1AD-306E-18D3F837F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07449F7-6A71-4F5E-2112-3A362EEA690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73C9031-8702-4080-E45B-2B3B660880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58F8F-AEDC-E3B6-024C-4A2D055F3BE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AD4A94-1FD0-66BA-B44F-467447F1F3C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86B47B8-31ED-52DE-0FB0-135B30BF8341}"/>
              </a:ext>
            </a:extLst>
          </p:cNvPr>
          <p:cNvSpPr txBox="1"/>
          <p:nvPr/>
        </p:nvSpPr>
        <p:spPr>
          <a:xfrm>
            <a:off x="4757195" y="2028915"/>
            <a:ext cx="6510290"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المعلومات الأكثر إثارة توجد عادة في ذاكرة الناس وعقولها وليس في المصادر العلنية. فكيف نعثر على هؤلاء الناس؟ كيف نجعلهم يقولون لنا ما يعرفونه؟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لا تقلِّل من قيمة هذه المهارات.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فليس كل شخص يملكها، وعملُك َ كصحافي مُستقص سوف يطورها إلى درجة عالية. ولكن، لا تُسئ استخدامها أيضاً. ولا تنْس أبداً أنك قد تؤذي، كصحفي، بعض الناس – في مشاعرهم، في أرزاقهم، وحتى في سلامتهم الشخصية. تأكد أن لا تؤذيهم لمجرد أنهم كانوا على درجة من السذاجة في تعاملهم معك وكلامهم إليك.</a:t>
            </a:r>
          </a:p>
        </p:txBody>
      </p:sp>
      <p:sp>
        <p:nvSpPr>
          <p:cNvPr id="4" name="TextBox 3">
            <a:extLst>
              <a:ext uri="{FF2B5EF4-FFF2-40B4-BE49-F238E27FC236}">
                <a16:creationId xmlns:a16="http://schemas.microsoft.com/office/drawing/2014/main" id="{689D4E86-A80D-2DAB-1AFB-9D60353EFA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9DA9BC-F494-EB5D-5D44-DA3CC35A1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C9D92E7F-D6B1-CB6F-70D5-1CC2EA2487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980" y="2112831"/>
            <a:ext cx="3979192" cy="3492500"/>
          </a:xfrm>
          <a:prstGeom prst="rect">
            <a:avLst/>
          </a:prstGeom>
        </p:spPr>
      </p:pic>
    </p:spTree>
    <p:extLst>
      <p:ext uri="{BB962C8B-B14F-4D97-AF65-F5344CB8AC3E}">
        <p14:creationId xmlns:p14="http://schemas.microsoft.com/office/powerpoint/2010/main" val="926300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0F518-0CF8-98A6-B2F6-169FD5B650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3EDAD8-24F9-0C86-C113-5B88F5B5FA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28C0654-BE5C-2865-096A-7AB3770BD8F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FF0000"/>
                </a:solidFill>
                <a:latin typeface="Alexandria" charset="0"/>
                <a:cs typeface="Alexandria" charset="0"/>
              </a:rPr>
              <a:t>أ</a:t>
            </a:r>
            <a:r>
              <a:rPr lang="ar-SA" sz="2800" b="1" dirty="0">
                <a:solidFill>
                  <a:srgbClr val="FF0000"/>
                </a:solidFill>
                <a:latin typeface="Alexandria" charset="0"/>
                <a:cs typeface="Alexandria" charset="0"/>
              </a:rPr>
              <a:t>. رسم خريطة للمصدر</a:t>
            </a:r>
            <a:endParaRPr lang="en-US" sz="28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42761647-BF12-EFC2-CA0C-CA6FC88331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F13921-2C23-B368-F2C4-A4774D7B88C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D5E998-67D7-321D-ADE9-F1D86E96891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B06E5F0-72A8-F1B9-3334-BF8CC65C7B72}"/>
              </a:ext>
            </a:extLst>
          </p:cNvPr>
          <p:cNvSpPr txBox="1"/>
          <p:nvPr/>
        </p:nvSpPr>
        <p:spPr>
          <a:xfrm>
            <a:off x="762000" y="2028915"/>
            <a:ext cx="10505485"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طريقة معظم الإعلاميين التقليديين في مجال الأخبار ومتابعة ارتداداتها تتلخص في العثور على شخص قادر على أن يوفر لهم اقتباسات يستطيعون استعمالها في إعداد تقاريرهم.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غالبا ما يجدونهم بعد قراءة أول قصة نُشرت حول موضوع معين، والتقاط أسماء الأشخاص المُستشهدِ بهم فيها، ثم الاتصال بهم.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مثل ُ هذه المصادر قد تتلقى مئات المكالمات في يوم واحد. فهل سيقولون شيئاً جديداً للمتَّصل المائة، هذا إذا رفعوا سمَّاعة الهاتف أصلاً؟ كلا. ولذا، لماذا لا يتم البحث عن شخص آخر لم يقم أحدٌ بطرح أسئلة عليه؟</a:t>
            </a:r>
            <a:endParaRPr lang="en-US" sz="16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سيزوِّدُك َ مصدرُك َ العلني بقائمة من الأسماء الأكثر أهمية لتتصل بهم.</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على سبيل المثال، لتستقصي شركةً قد تبدأ بقراءة تقاريرَ مُحلِّلين ماليين تصف وضع الشركة ووضع أقوى الشركات المنافسة لها. بعد ذلك، تحدَّث مع المحللين، ومن ثم َّ مع المنافسين.</a:t>
            </a:r>
          </a:p>
        </p:txBody>
      </p:sp>
      <p:sp>
        <p:nvSpPr>
          <p:cNvPr id="4" name="TextBox 3">
            <a:extLst>
              <a:ext uri="{FF2B5EF4-FFF2-40B4-BE49-F238E27FC236}">
                <a16:creationId xmlns:a16="http://schemas.microsoft.com/office/drawing/2014/main" id="{78E45A45-6B90-55A0-820B-30FD40FA2D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10681A-27F8-4087-7C89-10B7F55B20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6065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0FB2C-4014-DC38-B0D4-45372BFAB0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C1FCF5-940E-9268-BB97-C3D236455F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F4527C8-6143-CE2C-7776-E338C852840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FF0000"/>
                </a:solidFill>
                <a:latin typeface="Alexandria" charset="0"/>
                <a:cs typeface="Alexandria" charset="0"/>
              </a:rPr>
              <a:t>أ</a:t>
            </a:r>
            <a:r>
              <a:rPr lang="ar-SA" sz="2800" b="1" dirty="0">
                <a:solidFill>
                  <a:srgbClr val="FF0000"/>
                </a:solidFill>
                <a:latin typeface="Alexandria" charset="0"/>
                <a:cs typeface="Alexandria" charset="0"/>
              </a:rPr>
              <a:t>. رسم خريطة للمصدر</a:t>
            </a:r>
            <a:endParaRPr lang="en-US" sz="28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8DAFA46C-A7C9-9EDB-9672-8071C8F3BA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10E1F1-3574-73C7-2EAF-0C40C0CD4CF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2EA224-C0F8-DCD9-36D5-75F5C94391C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59E3D50-0C12-D9DA-86D4-2B8D5E46D4E9}"/>
              </a:ext>
            </a:extLst>
          </p:cNvPr>
          <p:cNvSpPr txBox="1"/>
          <p:nvPr/>
        </p:nvSpPr>
        <p:spPr>
          <a:xfrm>
            <a:off x="762000" y="2028915"/>
            <a:ext cx="10505485"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 خلالهم، ومن خلال وسائل الإعلام التي تغطي عالم الصناعة والمال، اعثر على أشخاص تركوا الشركة، إما لوظائف َ أخرى، أو للتقاعد.</a:t>
            </a:r>
            <a:endParaRPr lang="en-US" sz="16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ومن خلال هذه المصادر، تواصل مع أناس لا يزالون في الشركة ويرغبون في الكلام.</a:t>
            </a:r>
            <a:endParaRPr lang="en-US" sz="16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ننصحك بأن ترسم خريطةَ مصادر بسيطة بأسرع ما تستطيع. فالخريطة تمثيل مرئي لكل الناس المنخرطين، أو الذين قد ينخرطون، مباشرة في قصتك. تبدو الخريطة مثل البيوت في قرية يعرف كل واحد من أهلها كل واحد آخر، والقرية هي المكان الذي تدور فيه أحداث القصة.</a:t>
            </a:r>
            <a:endParaRPr lang="en-US" sz="16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تستطيع أن تجعل خريطتك مُعقَّدة وغنيَّة بقدر ما تريد – مثلا، تستطيع تدوين مواقع سكنى المصادر الأفراد، تواريخ ميلادهم، وظائفهم، أو أي شيء تحب.</a:t>
            </a:r>
          </a:p>
        </p:txBody>
      </p:sp>
      <p:sp>
        <p:nvSpPr>
          <p:cNvPr id="4" name="TextBox 3">
            <a:extLst>
              <a:ext uri="{FF2B5EF4-FFF2-40B4-BE49-F238E27FC236}">
                <a16:creationId xmlns:a16="http://schemas.microsoft.com/office/drawing/2014/main" id="{67F63A32-26BA-1F01-A9F3-C4356D5E57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FB9DA1-37FA-30E6-0AE4-54898D58B2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059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63C02-5E4B-66E2-9AEB-BB0DE9134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5F115A-4FC7-E486-2B52-D5756C245F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C398F70-077C-F215-E0B4-D2165D4BAF5E}"/>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FF0000"/>
                </a:solidFill>
                <a:latin typeface="Alexandria" charset="0"/>
                <a:cs typeface="Alexandria" charset="0"/>
              </a:rPr>
              <a:t>أ</a:t>
            </a:r>
            <a:r>
              <a:rPr lang="ar-SA" sz="2800" b="1" dirty="0">
                <a:solidFill>
                  <a:srgbClr val="FF0000"/>
                </a:solidFill>
                <a:latin typeface="Alexandria" charset="0"/>
                <a:cs typeface="Alexandria" charset="0"/>
              </a:rPr>
              <a:t>. رسم خريطة للمصدر</a:t>
            </a:r>
            <a:endParaRPr lang="en-US" sz="28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4ED326AC-4E4F-E8F9-3B50-CEF5B61D89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840AB3-9916-1A69-0044-78ABE39245F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2CFCFB-E1E0-D806-26EB-A59F523C110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51B928F-6DBA-586A-B143-491B92598445}"/>
              </a:ext>
            </a:extLst>
          </p:cNvPr>
          <p:cNvSpPr txBox="1"/>
          <p:nvPr/>
        </p:nvSpPr>
        <p:spPr>
          <a:xfrm>
            <a:off x="5910146" y="2028915"/>
            <a:ext cx="5357339" cy="289380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ولكنك تستطيع في البداية أن تكون أكثر بساطة، وقد لا تحتاج إلى أن تذهب أبعد من ذلك. (وحتى وجود خريطة مصادر بسيطة جداً، تأخذ منك بضع دقائق</a:t>
            </a:r>
            <a:r>
              <a:rPr lang="en-US" sz="1600" dirty="0">
                <a:latin typeface="Alexandria" charset="0"/>
                <a:cs typeface="Alexandria" charset="0"/>
              </a:rPr>
              <a:t>  </a:t>
            </a:r>
            <a:r>
              <a:rPr lang="ar-SA" sz="1600" dirty="0">
                <a:latin typeface="Alexandria" charset="0"/>
                <a:cs typeface="Alexandria" charset="0"/>
              </a:rPr>
              <a:t> لتحضيرها لتحضيرها، ستمنحك ميزة علي معظم منافسيك).</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مثال: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تم تطبيق هذه الخريطة علي قصة "الطفل الرضيع دو" علي النحو  المبين بالشكل التالي: </a:t>
            </a:r>
          </a:p>
        </p:txBody>
      </p:sp>
      <p:sp>
        <p:nvSpPr>
          <p:cNvPr id="4" name="TextBox 3">
            <a:extLst>
              <a:ext uri="{FF2B5EF4-FFF2-40B4-BE49-F238E27FC236}">
                <a16:creationId xmlns:a16="http://schemas.microsoft.com/office/drawing/2014/main" id="{45E235A0-46E0-16E5-4C51-21EC897EC2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E57DBD-F65C-5A83-FA5E-AFD6ACB144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4544266-DB87-E135-C31C-411EEA0BE5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742349"/>
            <a:ext cx="4985631" cy="4016445"/>
          </a:xfrm>
          <a:prstGeom prst="rect">
            <a:avLst/>
          </a:prstGeom>
        </p:spPr>
      </p:pic>
    </p:spTree>
    <p:extLst>
      <p:ext uri="{BB962C8B-B14F-4D97-AF65-F5344CB8AC3E}">
        <p14:creationId xmlns:p14="http://schemas.microsoft.com/office/powerpoint/2010/main" val="781950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BD08B-3012-A2C1-BC6D-7E4AA6A64C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40235C-D9B2-F285-5A15-36EC52D65D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E78F34D-673B-A393-49E9-315E8FC8AD0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FF0000"/>
                </a:solidFill>
                <a:latin typeface="Alexandria" charset="0"/>
                <a:cs typeface="Alexandria" charset="0"/>
              </a:rPr>
              <a:t>أ</a:t>
            </a:r>
            <a:r>
              <a:rPr lang="ar-SA" sz="2800" b="1" dirty="0">
                <a:solidFill>
                  <a:srgbClr val="FF0000"/>
                </a:solidFill>
                <a:latin typeface="Alexandria" charset="0"/>
                <a:cs typeface="Alexandria" charset="0"/>
              </a:rPr>
              <a:t>. رسم خريطة للمصدر</a:t>
            </a:r>
            <a:endParaRPr lang="en-US" sz="28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4F2EF80E-5DA4-8FC4-2993-8B5378ED36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C48ADB-AF9F-CF9C-222B-3CB1BFC9433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1B04FD-2B41-3940-D016-ACF92990B06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3080C52-734B-1150-51B8-F6B42B9161C1}"/>
              </a:ext>
            </a:extLst>
          </p:cNvPr>
          <p:cNvSpPr txBox="1"/>
          <p:nvPr/>
        </p:nvSpPr>
        <p:spPr>
          <a:xfrm>
            <a:off x="4828477" y="1794743"/>
            <a:ext cx="6439007" cy="4057586"/>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400" dirty="0">
                <a:solidFill>
                  <a:srgbClr val="C00000"/>
                </a:solidFill>
                <a:latin typeface="Alexandria" charset="0"/>
                <a:cs typeface="Alexandria" charset="0"/>
              </a:rPr>
              <a:t>لاحظ ْ بعض الأشياء عن هذه الخريطة</a:t>
            </a:r>
            <a:r>
              <a:rPr lang="ar-SA" sz="1400" dirty="0">
                <a:latin typeface="Alexandria" charset="0"/>
                <a:cs typeface="Alexandria" charset="0"/>
              </a:rPr>
              <a:t>: الأطفال المعاقون في المركز، لأن القصة في النهاية هي عنهم. ولكنهم أيضاً أصعب ما يكون العثور عليهم، والتحدث إليهم. وكل شخص آخر قد نتكلم معه يدور حولهم، لأن كل مصدر آخر، بطريقة أو بأخرى، مرتبط ٌ بهؤلاء الأطفال. ولاحظ، بالمثل، أن الأطباء بين الوالِدين والمستشفيات. لماذا؟ لأنهم مَنْ يتحدث ُ الأطباءُ إليهم أكثر من غيرهم.</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وهذه هي النقطة الأساس: حين ترسم خريطة مصادر، استخدمها لتُبين العلاقات بين لاعبي القصة، كي تستطيع، إذا أُغلقت الطريق أمامك إلى مصدرٍ ما، أن تذهب إلى مصدر آخر يستطيع رؤية ما هو أبعد من العقبة التي اعترضتك.</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فحين يقبلُك َ الناس ُ في جزءٍ ما من خريطتك، تكون حظوظك في القبول في أمكنة أخرى من الخريطة أفضل.</a:t>
            </a:r>
          </a:p>
        </p:txBody>
      </p:sp>
      <p:sp>
        <p:nvSpPr>
          <p:cNvPr id="4" name="TextBox 3">
            <a:extLst>
              <a:ext uri="{FF2B5EF4-FFF2-40B4-BE49-F238E27FC236}">
                <a16:creationId xmlns:a16="http://schemas.microsoft.com/office/drawing/2014/main" id="{0A1E4AB7-325B-FA35-DD15-692DA7B5D8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4B0361-E60A-B628-547B-D25DA41525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3733796-82CC-A798-EFA4-8810E1653E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742349"/>
            <a:ext cx="3903962" cy="4016445"/>
          </a:xfrm>
          <a:prstGeom prst="rect">
            <a:avLst/>
          </a:prstGeom>
        </p:spPr>
      </p:pic>
    </p:spTree>
    <p:extLst>
      <p:ext uri="{BB962C8B-B14F-4D97-AF65-F5344CB8AC3E}">
        <p14:creationId xmlns:p14="http://schemas.microsoft.com/office/powerpoint/2010/main" val="1454217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FAFBC-9C64-AEFE-795F-A8AC187F74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604CCF-63DA-0D6D-52C1-4DCA0D4B67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028FD95-B912-5E79-19B8-8C62E95CAC1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ب. وفّر للمصادر أسبابا لتتكلم</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6702A73D-8432-FF3D-3F61-490C216F2C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578AE0-6852-37C1-7080-9DD89BE535F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CB558D-0C8E-81D9-4AE5-74AB995AE90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5B5C24-2147-77D5-73B0-D9526E9D3E47}"/>
              </a:ext>
            </a:extLst>
          </p:cNvPr>
          <p:cNvSpPr txBox="1"/>
          <p:nvPr/>
        </p:nvSpPr>
        <p:spPr>
          <a:xfrm>
            <a:off x="762000" y="1785844"/>
            <a:ext cx="10505485"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قد يكون عند الناس الذين لديهم حقائق أو قصص ليرووها أسباب قوية لعدم إجابتهم عن أسئلتك.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بشكل عام، هم لا يعرفون أن كنت َ مُحترفاً ومسؤولاً ومُنصفاً (وعديد من الإعلاميين ليسوا كذلك). وحتى إن كنت كذلك، فإنهم لا يستطيعون التحكم بما ستفعله بمعلوماتهم التي يعتبرونها قيِّمة. وأخيراً، قد يؤدي استخدامك للمعلومات إلى الإضرار بمهنهم أو علاقاتهم أو حتى سلامتهم الجسديَّة.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احتفظ بهذه الحقيقة في ذهنك حين يتردد شخص ما في التحدث إليك: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فقد تتحوّل إلى أحد أسوأ الأشياء التي تحصل لهم </a:t>
            </a:r>
            <a:r>
              <a:rPr lang="ar-SA" sz="1600" dirty="0" err="1">
                <a:latin typeface="Alexandria" charset="0"/>
                <a:cs typeface="Alexandria" charset="0"/>
              </a:rPr>
              <a:t>قط.ً</a:t>
            </a:r>
            <a:r>
              <a:rPr lang="ar-SA" sz="1600" dirty="0">
                <a:latin typeface="Alexandria" charset="0"/>
                <a:cs typeface="Alexandria" charset="0"/>
              </a:rPr>
              <a:t> رغم ذلك، تذكر أن أغلب الناس لا يرفضون الحديث إلى الصحفيين.</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لماذا يفعلون ذلك؟ </a:t>
            </a:r>
            <a:r>
              <a:rPr lang="ar-SA" sz="1600" dirty="0">
                <a:latin typeface="Alexandria" charset="0"/>
                <a:cs typeface="Alexandria" charset="0"/>
              </a:rPr>
              <a:t>يوجد سببان: الكبرياء والألم. ولذا يجب أن تمنح َ مصدرك فرصة الاطمئنان والحديث عن أحدهما أو كليهما.</a:t>
            </a:r>
          </a:p>
        </p:txBody>
      </p:sp>
      <p:sp>
        <p:nvSpPr>
          <p:cNvPr id="4" name="TextBox 3">
            <a:extLst>
              <a:ext uri="{FF2B5EF4-FFF2-40B4-BE49-F238E27FC236}">
                <a16:creationId xmlns:a16="http://schemas.microsoft.com/office/drawing/2014/main" id="{E0AA8147-CB2D-31F4-432C-15300401DC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2783CC3-214E-3413-7744-796014290E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852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94E86-A868-5084-FD19-F349B9320A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D46AE6-D56F-8206-A968-3D3831C4D8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76FE5E6-6B02-5E6C-701C-F043B5DD2BC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ب. وفّر للمصادر أسبابا لتتكلم</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5AF2471A-D144-37F3-DED1-BB744270D1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32011A-A28A-3AA0-34F3-2F4F8188704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1E6119-E9B2-D474-47AB-04EF61B88C7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A6576D2-FFCD-0177-9C65-35DE9417F99B}"/>
              </a:ext>
            </a:extLst>
          </p:cNvPr>
          <p:cNvSpPr txBox="1"/>
          <p:nvPr/>
        </p:nvSpPr>
        <p:spPr>
          <a:xfrm>
            <a:off x="762000" y="1947892"/>
            <a:ext cx="10505485" cy="4128118"/>
          </a:xfrm>
          <a:prstGeom prst="rect">
            <a:avLst/>
          </a:prstGeom>
          <a:noFill/>
        </p:spPr>
        <p:txBody>
          <a:bodyPr wrap="square" rtlCol="0">
            <a:spAutoFit/>
          </a:bodyPr>
          <a:lstStyle/>
          <a:p>
            <a:pPr marL="285750" indent="-285750" algn="just" rtl="1">
              <a:lnSpc>
                <a:spcPts val="2500"/>
              </a:lnSpc>
              <a:spcBef>
                <a:spcPts val="1400"/>
              </a:spcBef>
              <a:buFont typeface="Wingdings" pitchFamily="2" charset="2"/>
              <a:buChar char="§"/>
            </a:pPr>
            <a:r>
              <a:rPr lang="ar-SA" sz="1600" dirty="0">
                <a:latin typeface="Alexandria" charset="0"/>
                <a:cs typeface="Alexandria" charset="0"/>
              </a:rPr>
              <a:t>سيتحدث الناس معك لأن شيئاً يثيرهم – موهبة أو شيءٌ من الجمال اكتشفوه، نجاح ٌ حققوه أو سيحققونه، خطةٌ أبدعوها لإنقاذ العالم. ومناقشة هذه المواضيع معهم تجعلهم يشعرون بالسعادة أو الأهمية أو كليهما.</a:t>
            </a:r>
          </a:p>
          <a:p>
            <a:pPr marL="285750" indent="-285750" algn="just" rtl="1">
              <a:lnSpc>
                <a:spcPts val="2500"/>
              </a:lnSpc>
              <a:spcBef>
                <a:spcPts val="1400"/>
              </a:spcBef>
              <a:buFont typeface="Wingdings" pitchFamily="2" charset="2"/>
              <a:buChar char="§"/>
            </a:pPr>
            <a:r>
              <a:rPr lang="ar-SA" sz="1600" dirty="0">
                <a:latin typeface="Alexandria" charset="0"/>
                <a:cs typeface="Alexandria" charset="0"/>
              </a:rPr>
              <a:t>أو، كما يعرف الأطباء، يتحدثون لأنهم يشعرون بالألم ويرغبون بأن يقوم أحدٌ بمساعدتهم. وبصورة عامةٍ، الألم أقوى من الكبرياء، ولذا، فإن أول من يتحدث من الناس في معظم الاستقصاءات هم الضحايا – أولئك الذين تعرضوا للإساءة بطريقة ما، أو من انتُهكت قيمهم كثيراً بسبب ما شاهدوه.</a:t>
            </a:r>
          </a:p>
          <a:p>
            <a:pPr marL="285750" indent="-285750" algn="just" rtl="1">
              <a:lnSpc>
                <a:spcPts val="2500"/>
              </a:lnSpc>
              <a:spcBef>
                <a:spcPts val="1400"/>
              </a:spcBef>
              <a:buFont typeface="Wingdings" pitchFamily="2" charset="2"/>
              <a:buChar char="§"/>
            </a:pPr>
            <a:r>
              <a:rPr lang="ar-SA" sz="1600" dirty="0">
                <a:latin typeface="Alexandria" charset="0"/>
                <a:cs typeface="Alexandria" charset="0"/>
              </a:rPr>
              <a:t>ثمة أيضا سبب محدد يدفع شخصا للتحدث اليك: فهو يعتقد أن الحديث إليك أمرٌ آمن. وكي يحصل ذلك، ويدوم أيضا، يجب عليك بناء علاقة متكافئة مع المصدر. وفي تلك العلاقة، يجب أن يعتمد كل واحد منكما على الآخر في أشياء معينة. فقد تقوم أنت والمصدر بتزويد بعضكما بعضاً بالمعلومات، أو بالانخراط في نشاطات معينة. وسواء التزم المصدر بذلك أو لم يلتزم، عليك أنت الالتزام. </a:t>
            </a:r>
          </a:p>
          <a:p>
            <a:pPr marL="285750" indent="-285750" algn="just" rtl="1">
              <a:lnSpc>
                <a:spcPts val="2500"/>
              </a:lnSpc>
              <a:spcBef>
                <a:spcPts val="1400"/>
              </a:spcBef>
              <a:buFont typeface="Wingdings" pitchFamily="2" charset="2"/>
              <a:buChar char="§"/>
            </a:pPr>
            <a:r>
              <a:rPr lang="ar-SA" sz="1600" b="1" dirty="0">
                <a:solidFill>
                  <a:srgbClr val="FF0000"/>
                </a:solidFill>
                <a:latin typeface="Alexandria" charset="0"/>
                <a:cs typeface="Alexandria" charset="0"/>
              </a:rPr>
              <a:t>فالأمر ليس مجرد التزام مهني، بل أيضاً أمرٌ يتعلق بالشخصية</a:t>
            </a:r>
            <a:r>
              <a:rPr lang="ar-SA" sz="1600" dirty="0">
                <a:latin typeface="Alexandria" charset="0"/>
                <a:cs typeface="Alexandria" charset="0"/>
              </a:rPr>
              <a:t>. إذ يجب أن تكون جديراً بالثقة غريزيَّاً، وإلا شعر الناس أنهم لا يستطيعون الثقة بك.</a:t>
            </a:r>
          </a:p>
        </p:txBody>
      </p:sp>
      <p:sp>
        <p:nvSpPr>
          <p:cNvPr id="4" name="TextBox 3">
            <a:extLst>
              <a:ext uri="{FF2B5EF4-FFF2-40B4-BE49-F238E27FC236}">
                <a16:creationId xmlns:a16="http://schemas.microsoft.com/office/drawing/2014/main" id="{DCB2CFD5-7A9C-0CBE-B0E0-5970B81261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0DAFA65-9CED-BD12-865F-820E3DEE22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219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05C5D-FB52-415F-81C2-82AA842E0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B455-B820-997E-3327-11BC8199F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A28B78C-8C9D-F3EB-D488-A7057ED8C71E}"/>
              </a:ext>
            </a:extLst>
          </p:cNvPr>
          <p:cNvSpPr txBox="1"/>
          <p:nvPr/>
        </p:nvSpPr>
        <p:spPr>
          <a:xfrm>
            <a:off x="2513150" y="1019069"/>
            <a:ext cx="698768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عن التحقيقات مفتوحة المصادر</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D82726-7D0B-244A-0245-71582B1A8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DA820-4DEF-4740-CE36-90B4160E956A}"/>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5C50A089-663C-7D2C-2D37-26110CCFE21A}"/>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28C85-4C94-65E3-AF69-6FDE41D12E9C}"/>
              </a:ext>
            </a:extLst>
          </p:cNvPr>
          <p:cNvSpPr txBox="1"/>
          <p:nvPr/>
        </p:nvSpPr>
        <p:spPr>
          <a:xfrm>
            <a:off x="4795982" y="1941463"/>
            <a:ext cx="6521576" cy="2771784"/>
          </a:xfrm>
          <a:prstGeom prst="rect">
            <a:avLst/>
          </a:prstGeom>
          <a:noFill/>
        </p:spPr>
        <p:txBody>
          <a:bodyPr wrap="square" rtlCol="0">
            <a:spAutoFit/>
          </a:bodyPr>
          <a:lstStyle/>
          <a:p>
            <a:pPr algn="ctr" defTabSz="914400" rtl="1" eaLnBrk="1" latinLnBrk="0" hangingPunct="1">
              <a:lnSpc>
                <a:spcPct val="150000"/>
              </a:lnSpc>
              <a:spcBef>
                <a:spcPts val="1200"/>
              </a:spcBef>
            </a:pPr>
            <a:r>
              <a:rPr lang="ar-SA" sz="2000" b="1" dirty="0">
                <a:solidFill>
                  <a:srgbClr val="00AEEF"/>
                </a:solidFill>
                <a:latin typeface="Alexandria" charset="0"/>
                <a:cs typeface="Alexandria" charset="0"/>
              </a:rPr>
              <a:t>قم بقراءة هذا الموضوع عن خطوات مهمة.. كيف تبدأ في التحقيقات مفتوحة المصدر من خلال الرابط التالي:</a:t>
            </a:r>
          </a:p>
          <a:p>
            <a:pPr algn="ctr" defTabSz="914400" rtl="1" eaLnBrk="1" latinLnBrk="0" hangingPunct="1">
              <a:lnSpc>
                <a:spcPct val="200000"/>
              </a:lnSpc>
              <a:spcBef>
                <a:spcPts val="1200"/>
              </a:spcBef>
            </a:pPr>
            <a:r>
              <a:rPr lang="en-US" sz="2000" b="1" dirty="0">
                <a:solidFill>
                  <a:srgbClr val="00AEEF"/>
                </a:solidFill>
                <a:latin typeface="Alexandria" charset="0"/>
                <a:cs typeface="Alexandria" charset="0"/>
                <a:hlinkClick r:id="rId2"/>
              </a:rPr>
              <a:t>https://</a:t>
            </a:r>
            <a:r>
              <a:rPr lang="en-US" sz="2000" b="1" dirty="0" err="1">
                <a:solidFill>
                  <a:srgbClr val="00AEEF"/>
                </a:solidFill>
                <a:latin typeface="Alexandria" charset="0"/>
                <a:cs typeface="Alexandria" charset="0"/>
                <a:hlinkClick r:id="rId2"/>
              </a:rPr>
              <a:t>ijnet.org</a:t>
            </a:r>
            <a:r>
              <a:rPr lang="en-US" sz="2000" b="1" dirty="0">
                <a:solidFill>
                  <a:srgbClr val="00AEEF"/>
                </a:solidFill>
                <a:latin typeface="Alexandria" charset="0"/>
                <a:cs typeface="Alexandria" charset="0"/>
                <a:hlinkClick r:id="rId2"/>
              </a:rPr>
              <a:t>/</a:t>
            </a:r>
            <a:r>
              <a:rPr lang="en-US" sz="2000" b="1" dirty="0" err="1">
                <a:solidFill>
                  <a:srgbClr val="00AEEF"/>
                </a:solidFill>
                <a:latin typeface="Alexandria" charset="0"/>
                <a:cs typeface="Alexandria" charset="0"/>
                <a:hlinkClick r:id="rId2"/>
              </a:rPr>
              <a:t>ar</a:t>
            </a:r>
            <a:r>
              <a:rPr lang="en-US" sz="2000" b="1" dirty="0">
                <a:solidFill>
                  <a:srgbClr val="00AEEF"/>
                </a:solidFill>
                <a:latin typeface="Alexandria" charset="0"/>
                <a:cs typeface="Alexandria" charset="0"/>
                <a:hlinkClick r:id="rId2"/>
              </a:rPr>
              <a:t>/story/</a:t>
            </a:r>
            <a:r>
              <a:rPr lang="ar-SA" sz="2000" b="1" dirty="0">
                <a:solidFill>
                  <a:srgbClr val="00AEEF"/>
                </a:solidFill>
                <a:latin typeface="Alexandria" charset="0"/>
                <a:cs typeface="Alexandria" charset="0"/>
                <a:hlinkClick r:id="rId2"/>
              </a:rPr>
              <a:t>خطوات-هامة-كيف-تبدأ-في-التحقيقات-مفتوحة-المصدر؟</a:t>
            </a:r>
            <a:r>
              <a:rPr lang="ar-SA" sz="2000" b="1" dirty="0">
                <a:solidFill>
                  <a:srgbClr val="00AEEF"/>
                </a:solidFill>
                <a:latin typeface="Alexandria" charset="0"/>
                <a:cs typeface="Alexandria" charset="0"/>
              </a:rPr>
              <a:t> </a:t>
            </a:r>
          </a:p>
        </p:txBody>
      </p:sp>
      <p:sp>
        <p:nvSpPr>
          <p:cNvPr id="4" name="TextBox 3">
            <a:extLst>
              <a:ext uri="{FF2B5EF4-FFF2-40B4-BE49-F238E27FC236}">
                <a16:creationId xmlns:a16="http://schemas.microsoft.com/office/drawing/2014/main" id="{902A2136-7CF3-59DB-750F-C6FA47D756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DF6BC9D-CA82-1761-80FA-D12433BE0A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9034FB31-A0D8-4C81-E172-ACED7D9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590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7A766-587E-6B95-7B89-76D36FEB0F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E7AA64-8518-16C3-6A0A-3736DFE23F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4194F54-BB22-771D-FF9E-0D3719CEA83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50"/>
                </a:solidFill>
                <a:latin typeface="Alexandria" charset="0"/>
                <a:cs typeface="Alexandria" charset="0"/>
              </a:rPr>
              <a:t>ج</a:t>
            </a:r>
            <a:r>
              <a:rPr lang="ar-SA" sz="2800" b="1" dirty="0">
                <a:solidFill>
                  <a:srgbClr val="00B050"/>
                </a:solidFill>
                <a:latin typeface="Alexandria" charset="0"/>
                <a:cs typeface="Alexandria" charset="0"/>
              </a:rPr>
              <a:t>. الاتصالات الأولى: التحضير والدعوة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7F3DDFFE-48D5-AC31-FF4B-13357057FE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B56BE0-3BB8-F72B-7A32-F1D3E748AC8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384D25-9112-3BF4-D3B4-82280A4DBC4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3D05C16-047D-0BC0-4E31-9CA5139704D1}"/>
              </a:ext>
            </a:extLst>
          </p:cNvPr>
          <p:cNvSpPr txBox="1"/>
          <p:nvPr/>
        </p:nvSpPr>
        <p:spPr>
          <a:xfrm>
            <a:off x="762000" y="1785846"/>
            <a:ext cx="10505485" cy="4291624"/>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600" b="1" dirty="0">
                <a:solidFill>
                  <a:srgbClr val="C00000"/>
                </a:solidFill>
                <a:latin typeface="Alexandria" charset="0"/>
                <a:cs typeface="Alexandria" charset="0"/>
              </a:rPr>
              <a:t>1- التحضير للقاء.</a:t>
            </a:r>
          </a:p>
          <a:p>
            <a:pPr marL="285750" indent="-285750" algn="just" rtl="1">
              <a:lnSpc>
                <a:spcPts val="2500"/>
              </a:lnSpc>
              <a:spcBef>
                <a:spcPts val="600"/>
              </a:spcBef>
              <a:buFont typeface="Wingdings" pitchFamily="2" charset="2"/>
              <a:buChar char="§"/>
            </a:pPr>
            <a:r>
              <a:rPr lang="ar-SA" sz="1500" dirty="0">
                <a:latin typeface="Alexandria" charset="0"/>
                <a:cs typeface="Alexandria" charset="0"/>
              </a:rPr>
              <a:t>أسلم طريقة للاتصال بمصدرٍ ما (إلا إذا شكّل المصدر خطراً جسديَّا لك) هي اللقاء به وجهاً لوجه. فغرض ُاتصالك الأول هو أن تجعل ذلك اللقاء يحصل.</a:t>
            </a:r>
          </a:p>
          <a:p>
            <a:pPr marL="285750" indent="-285750" algn="just" rtl="1">
              <a:lnSpc>
                <a:spcPts val="2500"/>
              </a:lnSpc>
              <a:spcBef>
                <a:spcPts val="600"/>
              </a:spcBef>
              <a:buFont typeface="Wingdings" pitchFamily="2" charset="2"/>
              <a:buChar char="§"/>
            </a:pPr>
            <a:r>
              <a:rPr lang="ar-SA" sz="1500" dirty="0">
                <a:latin typeface="Alexandria" charset="0"/>
                <a:cs typeface="Alexandria" charset="0"/>
              </a:rPr>
              <a:t>قبل أن تجري المكالمة الهاتفية الأولى، يجب أن تقوم ببعض البحث حول الشخص والمسائل التي ستتحدث عنها معه.</a:t>
            </a:r>
          </a:p>
          <a:p>
            <a:pPr marL="285750" indent="-285750" algn="just" rtl="1">
              <a:lnSpc>
                <a:spcPts val="2500"/>
              </a:lnSpc>
              <a:spcBef>
                <a:spcPts val="600"/>
              </a:spcBef>
              <a:buFont typeface="Wingdings" pitchFamily="2" charset="2"/>
              <a:buChar char="§"/>
            </a:pPr>
            <a:r>
              <a:rPr lang="ar-SA" sz="1500" dirty="0">
                <a:latin typeface="Alexandria" charset="0"/>
                <a:cs typeface="Alexandria" charset="0"/>
              </a:rPr>
              <a:t>فيما يتعلق بالشخص: الحد الأدنى الذي يجب أن تقوم به هو أن تبحث عنه أو عنها في الإنترنت. وهنا يجب الرجوع إلى أي مواد إخبارية أو كتابات أخرى ذُكر فيها اسم المصدر؛ إذا وجدت العديد منها بحيث لا تستطيع قراءته كله، اقرأ القليل منه. </a:t>
            </a:r>
          </a:p>
          <a:p>
            <a:pPr marL="285750" indent="-285750" algn="just" rtl="1">
              <a:lnSpc>
                <a:spcPts val="2500"/>
              </a:lnSpc>
              <a:spcBef>
                <a:spcPts val="600"/>
              </a:spcBef>
              <a:buFont typeface="Wingdings" pitchFamily="2" charset="2"/>
              <a:buChar char="§"/>
            </a:pPr>
            <a:r>
              <a:rPr lang="ar-SA" sz="1500" dirty="0">
                <a:latin typeface="Alexandria" charset="0"/>
                <a:cs typeface="Alexandria" charset="0"/>
              </a:rPr>
              <a:t>والغرض هنا هو إظهار اهتمامك بالمصدر، ومعرفة مهنته أو مهنتها. لا تذهب أبداً لإجراء مقابلة وتسأل مصدراً له تاريخ مهني عام وحافل أن يذكر مهنته او أن يحدثك عن امور متاحة على الموقع الالكتروني لمؤسسته. يجب أن تكون عارفاً بها قبل وصولك.</a:t>
            </a:r>
          </a:p>
          <a:p>
            <a:pPr marL="285750" indent="-285750" algn="just" rtl="1">
              <a:lnSpc>
                <a:spcPts val="2500"/>
              </a:lnSpc>
              <a:spcBef>
                <a:spcPts val="600"/>
              </a:spcBef>
              <a:buFont typeface="Wingdings" pitchFamily="2" charset="2"/>
              <a:buChar char="§"/>
            </a:pPr>
            <a:r>
              <a:rPr lang="ar-SA" sz="1500" dirty="0">
                <a:latin typeface="Alexandria" charset="0"/>
                <a:cs typeface="Alexandria" charset="0"/>
              </a:rPr>
              <a:t>إذا كان المصدر قد كتب مقالات لوسائل الإعلام أو لمنشورات ِ متخصصة، </a:t>
            </a:r>
            <a:r>
              <a:rPr lang="ar-SA" sz="1500" dirty="0" err="1">
                <a:latin typeface="Alexandria" charset="0"/>
                <a:cs typeface="Alexandria" charset="0"/>
              </a:rPr>
              <a:t>إحصل</a:t>
            </a:r>
            <a:r>
              <a:rPr lang="ar-SA" sz="1500" dirty="0">
                <a:latin typeface="Alexandria" charset="0"/>
                <a:cs typeface="Alexandria" charset="0"/>
              </a:rPr>
              <a:t> عليها واقرأها. فحتى أكثر الأفراد سريَّةً أو خجلاً يكشفون شخصياتهم وقيمهم واهتماماتهم حين يكتبون. يمكن لهذه المواد أن تزودك بفرضيَّات يمكن أن تُختبر لاحقاً في مقابلة.</a:t>
            </a:r>
          </a:p>
        </p:txBody>
      </p:sp>
      <p:sp>
        <p:nvSpPr>
          <p:cNvPr id="4" name="TextBox 3">
            <a:extLst>
              <a:ext uri="{FF2B5EF4-FFF2-40B4-BE49-F238E27FC236}">
                <a16:creationId xmlns:a16="http://schemas.microsoft.com/office/drawing/2014/main" id="{D279D46B-5866-2238-5BDC-DDE79BE422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CA61D3E-AE55-CB08-F274-CA3297EB24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4779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A82FC-04B7-791C-6D0F-F2FE1B71F8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FE6590-FC94-E018-828F-C8B6653E50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9738BFB-956A-21E4-B34C-108EF07661A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50"/>
                </a:solidFill>
                <a:latin typeface="Alexandria" charset="0"/>
                <a:cs typeface="Alexandria" charset="0"/>
              </a:rPr>
              <a:t>ج</a:t>
            </a:r>
            <a:r>
              <a:rPr lang="ar-SA" sz="2800" b="1" dirty="0">
                <a:solidFill>
                  <a:srgbClr val="00B050"/>
                </a:solidFill>
                <a:latin typeface="Alexandria" charset="0"/>
                <a:cs typeface="Alexandria" charset="0"/>
              </a:rPr>
              <a:t>. الاتصالات الأولى: التحضير والدعوة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3975B4CE-E3EF-A223-9398-F4C5531183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34AF71-DEFF-22D2-0C8E-F86BD55B014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0A9AD4-FF99-7E67-9E5C-FA46CF2D888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BFC3A6E-2EC3-93F0-A246-262EDD1574E5}"/>
              </a:ext>
            </a:extLst>
          </p:cNvPr>
          <p:cNvSpPr txBox="1"/>
          <p:nvPr/>
        </p:nvSpPr>
        <p:spPr>
          <a:xfrm>
            <a:off x="762000" y="2028915"/>
            <a:ext cx="10505485"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على سبيل المثال، افترضنا من مقالاته وخطبه المنشورة أن مسؤولاً رفيعاً معيَّناً في فرنسا يكره الكذب، ولكنه كان خبيراً في تجنُّب المواضيع التي يعتبرها حساسة أو خطرة. ولذا، بمراقبة كيف ومتى يُغيِّر المواضيع، تمكنَّا من تعيين النقاط المحدَّدة التي رغب بتجاهلها، وبعد ذلك استقصيناها أكثر. وعندما سألناه أن يؤكد استنتاجاتنا مباشرة، ملتزمين بفرضيَّتنا حول شخصيته، لم يكذب.</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فيما يتعلق بالمسائل</a:t>
            </a:r>
            <a:r>
              <a:rPr lang="ar-SA" sz="1600" dirty="0">
                <a:latin typeface="Alexandria" charset="0"/>
                <a:cs typeface="Alexandria" charset="0"/>
              </a:rPr>
              <a:t>: يجب أن تكون واعياً بآخر الأخبار والبيانات العلنية المتعلقة بالمسائل التي تريد الحديث عنها. طبعاً، لا تحتاج إلى أن تكون خبيراً، ورغم ذلك، يجب أن تكون واعياً بعناصرَ معيّنة تتكرر في مناقشة المسائل عادة، ويمكنك سؤال مصدرك أن يوضحها.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يجب أن تُظهرَ وعياً، إن لم يكن فهماً، بعناصر أساسية في اللغة التي يستخدمها المصدر، وبعد ذلك يمكن أن تسأل المصدر أن يشرحها لك.</a:t>
            </a:r>
          </a:p>
        </p:txBody>
      </p:sp>
      <p:sp>
        <p:nvSpPr>
          <p:cNvPr id="4" name="TextBox 3">
            <a:extLst>
              <a:ext uri="{FF2B5EF4-FFF2-40B4-BE49-F238E27FC236}">
                <a16:creationId xmlns:a16="http://schemas.microsoft.com/office/drawing/2014/main" id="{25441DAE-7047-67B5-9278-EE54C7B7AD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6DC378-1E0D-B5C2-0B5E-9BBEEC51CC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95443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876ED-8367-CADF-6E56-B9ED145783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63036B-72BE-27D9-CAC6-047C5A5E37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37E193F-1CFF-8D8D-AA9B-A7A28532766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50"/>
                </a:solidFill>
                <a:latin typeface="Alexandria" charset="0"/>
                <a:cs typeface="Alexandria" charset="0"/>
              </a:rPr>
              <a:t>ج</a:t>
            </a:r>
            <a:r>
              <a:rPr lang="ar-SA" sz="2800" b="1" dirty="0">
                <a:solidFill>
                  <a:srgbClr val="00B050"/>
                </a:solidFill>
                <a:latin typeface="Alexandria" charset="0"/>
                <a:cs typeface="Alexandria" charset="0"/>
              </a:rPr>
              <a:t>. الاتصالات الأولى: التحضير والدعوة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2FF75331-64E5-1870-F383-FBAA508B44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3247AC-CD11-C285-A39F-88C2019A000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A1EBD7-6012-F12B-0D79-672D7118B7E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E3355D9-FDDD-9A81-D576-EBA08424A3D4}"/>
              </a:ext>
            </a:extLst>
          </p:cNvPr>
          <p:cNvSpPr txBox="1"/>
          <p:nvPr/>
        </p:nvSpPr>
        <p:spPr>
          <a:xfrm>
            <a:off x="762000" y="2028915"/>
            <a:ext cx="10505485"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2- الاتصال</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 الاتصال هاتفيا فقط مع المصدر في بيته. لا تتصل به أو بها في مكان العمل، إلا إذا كنت متأكداً بشكل مطلق أن لا حرج من فعل ذلك. إذ قد يكون رئيس الشخص المعني يستمع، كما أن بالإمكان تتبع مصدر المكالمة. وينطبق الأمر ذاته على البريد، حتى وإن كان المحتوي غير ضار. فمن السهل جدا علي مدير ما أن يعرف من استلم بريدا إلكترونيا من صحفي. كما بإمكانك أن ترسل رسالة بالبريد إلى المصدر في منزل.</a:t>
            </a:r>
          </a:p>
          <a:p>
            <a:pPr marL="285750" indent="-285750" algn="just" rtl="1">
              <a:lnSpc>
                <a:spcPts val="3000"/>
              </a:lnSpc>
              <a:spcBef>
                <a:spcPts val="600"/>
              </a:spcBef>
              <a:buFont typeface="Wingdings" pitchFamily="2" charset="2"/>
              <a:buChar char="§"/>
            </a:pPr>
            <a:r>
              <a:rPr lang="ar-SA" dirty="0">
                <a:solidFill>
                  <a:srgbClr val="C00000"/>
                </a:solidFill>
                <a:latin typeface="Alexandria" charset="0"/>
                <a:cs typeface="Alexandria" charset="0"/>
              </a:rPr>
              <a:t>إننا لا نتكلم نظريَّاً هنا</a:t>
            </a:r>
            <a:r>
              <a:rPr lang="ar-SA" dirty="0">
                <a:latin typeface="Alexandria" charset="0"/>
                <a:cs typeface="Alexandria" charset="0"/>
              </a:rPr>
              <a:t>. رأينا ذات مرَّةٍ فريقاً استقصائياً استهدف مسؤولاً رسمياً قيل إنه استبدادي وشكاك وفاسدٌ. كتب الفريق إلى سكرتيرته، وهي في مكتبها، سائلين إيَّاها مساعدتهم. رفضت. ولكن حين علِم الرئيس باستقصائهم، كما يفعل المُستهدفون دائماً قام بطردها.</a:t>
            </a:r>
          </a:p>
        </p:txBody>
      </p:sp>
      <p:sp>
        <p:nvSpPr>
          <p:cNvPr id="4" name="TextBox 3">
            <a:extLst>
              <a:ext uri="{FF2B5EF4-FFF2-40B4-BE49-F238E27FC236}">
                <a16:creationId xmlns:a16="http://schemas.microsoft.com/office/drawing/2014/main" id="{CA5FC007-FE0D-F782-C2AF-46F2B89CE8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13FD12B-EA85-0B67-4977-EE45501E2E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09648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CA8AA-BC8F-212D-F303-F77B3E3000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1C01C6-7628-E227-077A-44B8889AE8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583DEA7-678A-C6D2-B179-6E5B73E89987}"/>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50"/>
                </a:solidFill>
                <a:latin typeface="Alexandria" charset="0"/>
                <a:cs typeface="Alexandria" charset="0"/>
              </a:rPr>
              <a:t>ج</a:t>
            </a:r>
            <a:r>
              <a:rPr lang="ar-SA" sz="2800" b="1" dirty="0">
                <a:solidFill>
                  <a:srgbClr val="00B050"/>
                </a:solidFill>
                <a:latin typeface="Alexandria" charset="0"/>
                <a:cs typeface="Alexandria" charset="0"/>
              </a:rPr>
              <a:t>. الاتصالات الأولى: التحضير والدعوة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329C1B8B-E327-A1FA-C87A-66B508F1B5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EE2154-660B-AB75-7542-8931A5C82AE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6869A6-3A53-3C8D-5C96-9156C5E55CF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D5A449F-0068-B83D-4D55-D3D796D85FAC}"/>
              </a:ext>
            </a:extLst>
          </p:cNvPr>
          <p:cNvSpPr txBox="1"/>
          <p:nvPr/>
        </p:nvSpPr>
        <p:spPr>
          <a:xfrm>
            <a:off x="762000" y="2028915"/>
            <a:ext cx="10505485" cy="290008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فكر بكيفية تقديم نفسك قبل أن تُجري اتصالاً. يجب أن تُخبر المصدر من أنت، وماذا تعمل، وأن تشعره بأنك واثق ً من مُهمَّتك وقدرتك على النجاح لكن بدون أن تقول ذلك صراحة. تستطيع أن تشعره بالثقة، وأن تطمئنه أنك ستحصل على تلك القصة وسترويها وتؤكد له أن الواقع المعاش سيكون أفضل حين تفعل ذلك. </a:t>
            </a:r>
          </a:p>
          <a:p>
            <a:pPr marL="285750" indent="-285750" algn="just" rtl="1">
              <a:lnSpc>
                <a:spcPts val="3000"/>
              </a:lnSpc>
              <a:spcBef>
                <a:spcPts val="600"/>
              </a:spcBef>
              <a:buFont typeface="Wingdings" pitchFamily="2" charset="2"/>
              <a:buChar char="§"/>
            </a:pPr>
            <a:r>
              <a:rPr lang="ar-SA" dirty="0">
                <a:solidFill>
                  <a:srgbClr val="FF0000"/>
                </a:solidFill>
                <a:latin typeface="Alexandria" charset="0"/>
                <a:cs typeface="Alexandria" charset="0"/>
              </a:rPr>
              <a:t>خذ بالاعتبار هذه الأمثلة عن طرق الاتصال الصحيحة والخطأ:</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لا تقل للمصدر “أريد أن أسألك شيئاً، إن لم يكن في ذلك مشكلة كبيرة لك”. ذلك خطأ لأنك لا تريد أن تسأل. بل تسأل. إنك لا تريد أن تقول للمصدر إن الحديث معك يعني مشكلة، وإنك مُحرج من أن تسأل».</a:t>
            </a:r>
          </a:p>
        </p:txBody>
      </p:sp>
      <p:sp>
        <p:nvSpPr>
          <p:cNvPr id="4" name="TextBox 3">
            <a:extLst>
              <a:ext uri="{FF2B5EF4-FFF2-40B4-BE49-F238E27FC236}">
                <a16:creationId xmlns:a16="http://schemas.microsoft.com/office/drawing/2014/main" id="{FB9490AA-AF58-8BF2-DC85-69C5774A4C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92BCF9-4410-3934-EEAD-E0F07F490F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981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74D03-D7A3-1524-1846-39D0F9BFE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D29F62-09C6-15E6-10C2-56C2E49D5A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7E48CE7-7289-17E6-6BEF-64C0A0E05D2B}"/>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50"/>
                </a:solidFill>
                <a:latin typeface="Alexandria" charset="0"/>
                <a:cs typeface="Alexandria" charset="0"/>
              </a:rPr>
              <a:t>ج</a:t>
            </a:r>
            <a:r>
              <a:rPr lang="ar-SA" sz="2800" b="1" dirty="0">
                <a:solidFill>
                  <a:srgbClr val="00B050"/>
                </a:solidFill>
                <a:latin typeface="Alexandria" charset="0"/>
                <a:cs typeface="Alexandria" charset="0"/>
              </a:rPr>
              <a:t>. الاتصالات الأولى: التحضير والدعوة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2A41E9B8-3316-86BF-BC01-E53C5E5FED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6287E4-262F-5789-FD29-7C363472C90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491F8-9113-CC18-4EF2-A6798FE6C1B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6FF0B48-DE3C-DA26-E358-37A8E605DC47}"/>
              </a:ext>
            </a:extLst>
          </p:cNvPr>
          <p:cNvSpPr txBox="1"/>
          <p:nvPr/>
        </p:nvSpPr>
        <p:spPr>
          <a:xfrm>
            <a:off x="762000" y="2028915"/>
            <a:ext cx="10505485"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FF0000"/>
                </a:solidFill>
                <a:latin typeface="Alexandria" charset="0"/>
                <a:cs typeface="Alexandria" charset="0"/>
              </a:rPr>
              <a:t>الصحيح: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“السلام عليكم، اسمي ... أنا صحفي، أعمل في وسيلة إعلام اسمها ... وأنا أعمل على قصة ... أعتقد أنها قصة مهمة، وأريد أن أرويها كاملة وبدقة. متى نستطيع اللقاء لمناقشتها”؟ تلك الطريقة سليمة لأنك عرَّفت على نفسك َ وغرضك بالكامل، وأعطيت المصدر سبباً وجيها ليتحدث معك. لم تسأله إن كان اللقاء ممكناً، سألته متى. لم تستخدم كلمة “مقابلة” </a:t>
            </a:r>
            <a:r>
              <a:rPr lang="en-US" dirty="0">
                <a:latin typeface="Alexandria" charset="0"/>
                <a:cs typeface="Alexandria" charset="0"/>
              </a:rPr>
              <a:t>interview </a:t>
            </a:r>
            <a:r>
              <a:rPr lang="ar-SA" dirty="0">
                <a:latin typeface="Alexandria" charset="0"/>
                <a:cs typeface="Alexandria" charset="0"/>
              </a:rPr>
              <a:t> بل “لقاء” </a:t>
            </a:r>
            <a:r>
              <a:rPr lang="en-US" dirty="0">
                <a:latin typeface="Alexandria" charset="0"/>
                <a:cs typeface="Alexandria" charset="0"/>
              </a:rPr>
              <a:t>meeting </a:t>
            </a:r>
            <a:r>
              <a:rPr lang="ar-SA" dirty="0">
                <a:latin typeface="Alexandria" charset="0"/>
                <a:cs typeface="Alexandria" charset="0"/>
              </a:rPr>
              <a:t> لأن كلمة مقابلة تجعل المصدر يربط اسمه أو اسمها بالعناوين الرئيسة وبمستقبل قد يجلب مشاكل. إذا لم تكن تعمل لوسيلة إعلام محددة، يمكن أن تقول اسم وسيلة عملت َ فيها. وإن لم تعمل لأي وسيلة، قُل ْ ما هي الوسيلة التي ستعرض القصة عليها.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وتذكر: </a:t>
            </a:r>
            <a:r>
              <a:rPr lang="ar-SA" dirty="0">
                <a:solidFill>
                  <a:srgbClr val="C00000"/>
                </a:solidFill>
                <a:latin typeface="Alexandria" charset="0"/>
                <a:cs typeface="Alexandria" charset="0"/>
              </a:rPr>
              <a:t>ليس المهم مَنْ تعمل لحسابه، بل كيف تعمل.</a:t>
            </a:r>
          </a:p>
        </p:txBody>
      </p:sp>
      <p:sp>
        <p:nvSpPr>
          <p:cNvPr id="4" name="TextBox 3">
            <a:extLst>
              <a:ext uri="{FF2B5EF4-FFF2-40B4-BE49-F238E27FC236}">
                <a16:creationId xmlns:a16="http://schemas.microsoft.com/office/drawing/2014/main" id="{55930F74-CA61-15EC-8A05-B9EE63FE5F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A667AF8-F268-DEF8-18F5-8A36F3C4A9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7352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58F36-64AC-7E8F-58D0-9D20555FD2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6C6B76-E419-B97A-88A0-B3CB521E4A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E9A8F93-696C-991D-6D30-F537CF22A25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50"/>
                </a:solidFill>
                <a:latin typeface="Alexandria" charset="0"/>
                <a:cs typeface="Alexandria" charset="0"/>
              </a:rPr>
              <a:t>ج</a:t>
            </a:r>
            <a:r>
              <a:rPr lang="ar-SA" sz="2800" b="1" dirty="0">
                <a:solidFill>
                  <a:srgbClr val="00B050"/>
                </a:solidFill>
                <a:latin typeface="Alexandria" charset="0"/>
                <a:cs typeface="Alexandria" charset="0"/>
              </a:rPr>
              <a:t>. الاتصالات الأولى: التحضير والدعوة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E791929D-D9BA-477F-CCBE-4487CCFAF5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E1079D-B40E-0C3C-95D8-D79E28E5834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6B2AAA-7097-D9EE-2936-BB1B3B88205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B3BAA10-B2AE-0A00-83BD-01B8E60A0772}"/>
              </a:ext>
            </a:extLst>
          </p:cNvPr>
          <p:cNvSpPr txBox="1"/>
          <p:nvPr/>
        </p:nvSpPr>
        <p:spPr>
          <a:xfrm>
            <a:off x="762000" y="2486114"/>
            <a:ext cx="10505485" cy="81631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الخطأ هو</a:t>
            </a:r>
            <a:r>
              <a:rPr lang="ar-SA" sz="1600" dirty="0">
                <a:latin typeface="Alexandria" charset="0"/>
                <a:cs typeface="Alexandria" charset="0"/>
              </a:rPr>
              <a:t>: إذا لم يوجد أي شخص آخر يريد مساعدتك، وإذا لم تكن قادراً على مساعدة نفسك، فلماذا يجب علينا أن نساعدك؟</a:t>
            </a:r>
          </a:p>
        </p:txBody>
      </p:sp>
      <p:sp>
        <p:nvSpPr>
          <p:cNvPr id="4" name="TextBox 3">
            <a:extLst>
              <a:ext uri="{FF2B5EF4-FFF2-40B4-BE49-F238E27FC236}">
                <a16:creationId xmlns:a16="http://schemas.microsoft.com/office/drawing/2014/main" id="{62EE7D3F-AF66-B276-65F6-8534849291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B7F7D2A-F67D-9E11-C306-6DD41FC055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27DC64B-48D3-EC79-ACE7-6A7170CA10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6265" y="1760809"/>
            <a:ext cx="6629400" cy="622300"/>
          </a:xfrm>
          <a:prstGeom prst="rect">
            <a:avLst/>
          </a:prstGeom>
        </p:spPr>
      </p:pic>
      <p:pic>
        <p:nvPicPr>
          <p:cNvPr id="11" name="Picture 10">
            <a:extLst>
              <a:ext uri="{FF2B5EF4-FFF2-40B4-BE49-F238E27FC236}">
                <a16:creationId xmlns:a16="http://schemas.microsoft.com/office/drawing/2014/main" id="{A9F8B3C7-3170-D30E-BB77-740D78D766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26265" y="3066582"/>
            <a:ext cx="6629400" cy="1605776"/>
          </a:xfrm>
          <a:prstGeom prst="rect">
            <a:avLst/>
          </a:prstGeom>
        </p:spPr>
      </p:pic>
      <p:sp>
        <p:nvSpPr>
          <p:cNvPr id="12" name="TextBox 11">
            <a:extLst>
              <a:ext uri="{FF2B5EF4-FFF2-40B4-BE49-F238E27FC236}">
                <a16:creationId xmlns:a16="http://schemas.microsoft.com/office/drawing/2014/main" id="{0F46C2A6-C860-E1AA-587D-14F1F50CA597}"/>
              </a:ext>
            </a:extLst>
          </p:cNvPr>
          <p:cNvSpPr txBox="1"/>
          <p:nvPr/>
        </p:nvSpPr>
        <p:spPr>
          <a:xfrm>
            <a:off x="761999" y="4716964"/>
            <a:ext cx="10505485" cy="81631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المبدأ الأساس</a:t>
            </a:r>
            <a:r>
              <a:rPr lang="ar-SA" sz="1600" dirty="0">
                <a:latin typeface="Alexandria" charset="0"/>
                <a:cs typeface="Alexandria" charset="0"/>
              </a:rPr>
              <a:t>: افترض دائماً أنك شخص ٌ مثيرٌ تقوم بعمل مهم، وأن أي شخص سيسعدُ بلقائك. وإذا كان هذا صعبا عليك َ ، أرجوك أن تبحث عن عمل آخر يناسب وضعك.</a:t>
            </a:r>
          </a:p>
        </p:txBody>
      </p:sp>
    </p:spTree>
    <p:extLst>
      <p:ext uri="{BB962C8B-B14F-4D97-AF65-F5344CB8AC3E}">
        <p14:creationId xmlns:p14="http://schemas.microsoft.com/office/powerpoint/2010/main" val="2060137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DEE2A-1EF8-73F6-D51D-A73FA64FD4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3A9811-7F95-9777-FDDE-5E8FE26F2F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B434B93-C763-3BD1-753A-1455736356B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50"/>
                </a:solidFill>
                <a:latin typeface="Alexandria" charset="0"/>
                <a:cs typeface="Alexandria" charset="0"/>
              </a:rPr>
              <a:t>ج</a:t>
            </a:r>
            <a:r>
              <a:rPr lang="ar-SA" sz="2800" b="1" dirty="0">
                <a:solidFill>
                  <a:srgbClr val="00B050"/>
                </a:solidFill>
                <a:latin typeface="Alexandria" charset="0"/>
                <a:cs typeface="Alexandria" charset="0"/>
              </a:rPr>
              <a:t>. الاتصالات الأولى: التحضير والدعوة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7C772682-1C90-5F84-5FA2-640274E228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D5A8DB-F0C7-1A74-CA7B-EDDF055971D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0A58F7-017C-0D0C-684D-C65927BF58C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DD226AC-DB2A-ABC9-8A8D-EC3F64E5DF90}"/>
              </a:ext>
            </a:extLst>
          </p:cNvPr>
          <p:cNvSpPr txBox="1"/>
          <p:nvPr/>
        </p:nvSpPr>
        <p:spPr>
          <a:xfrm>
            <a:off x="762000" y="1797420"/>
            <a:ext cx="10505485"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3- مكان اللقاء</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إن لم يكن بالإمكان العثور على المصدر لطلب لقاء، أو إذا كان يرفض لقاءك، أو يؤخر اللقاء إلى آجال غير معقولة، فكر في تقديم نفسك في مكان لا يستطيع المصدر أن يتهرب منه. إذا كان المصدر في محاكمة، اذهب إلى قاعة المحكمة. إذا كان المصدر أستاذاً جامعياً، اذهب إلى محاضرة. ذات مرَّة، رفض مسؤول رفيع أن يرانا لشهور، إلى أن ذهبنا إلى مكتب ٍ يجري فيه لقاءات أسبوعية مع ناخبيه، وجلسنا في مكاننا في خط الانتظار. لمّا حان وقت دخولنا المكتب قُلنا: «نحن </a:t>
            </a:r>
            <a:r>
              <a:rPr lang="ar-SA" sz="1600" dirty="0" err="1">
                <a:latin typeface="Alexandria" charset="0"/>
                <a:cs typeface="Alexandria" charset="0"/>
              </a:rPr>
              <a:t>الأخيرون</a:t>
            </a:r>
            <a:r>
              <a:rPr lang="ar-SA" sz="1600" dirty="0">
                <a:latin typeface="Alexandria" charset="0"/>
                <a:cs typeface="Alexandria" charset="0"/>
              </a:rPr>
              <a:t> في الخط، وما زالت لديك 20 دقيقة. دعنا نتحدث الآن». ابتسم وقال: “نعم”.</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كان المصدر مستعدا للقائك، اذهب إلي بيته أو إلي أي مكان آخر يشعر فيه بالارتياح والأمان. إذا كان الاستقصاء يتعلق بعمل المصدر، وكانت منظمته تعرف بالمقابلة، يكون مكتبه عادة هو الموقع الأفضل. وسيقدم المكتب كما كبيرا من المعلومات عن المصدر – ماذا يقرأ، أذواقه، ردّ فعله على المقاطعات خلال اللقاء، إلخ.</a:t>
            </a:r>
          </a:p>
        </p:txBody>
      </p:sp>
      <p:sp>
        <p:nvSpPr>
          <p:cNvPr id="4" name="TextBox 3">
            <a:extLst>
              <a:ext uri="{FF2B5EF4-FFF2-40B4-BE49-F238E27FC236}">
                <a16:creationId xmlns:a16="http://schemas.microsoft.com/office/drawing/2014/main" id="{8435FF20-A5EA-009A-7DCF-3A94E678C1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00C555-43B7-3291-8FDB-95A9DC9D9C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4853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C1538-D9AF-5416-6D92-EE710F7791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53CBFE-68DC-BB89-2D56-A93B50ED43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F3336A8-253B-A479-5F36-65FA057E4D3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بَدْءُ العلاقة: أهداف وأدوار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474FEB9-F438-B3E6-8E58-093833DB70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7FB8BF-BA17-BA00-5C40-221133B3211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3E565C-2667-D46A-899A-B31ABCD9506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E91F267-A9AD-708D-1933-C836674A50A8}"/>
              </a:ext>
            </a:extLst>
          </p:cNvPr>
          <p:cNvSpPr txBox="1"/>
          <p:nvPr/>
        </p:nvSpPr>
        <p:spPr>
          <a:xfrm>
            <a:off x="4016415" y="2028915"/>
            <a:ext cx="7251070"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المصادر تسعى دائماً إلى علاقات مستقرة طويلة الأمد على عكس الصحفي. ولذا، فإن بداية العلاقة لحظة مفتاحيَّة، تعَرِّف عموماً على الأمور التالية:</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1- أولاً وأخيراً: حماية سرية المصدر.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أهم شيء يمكن أن تفعله في الاستقصاءٍ هو حماية سريَّة المصادر التي يمكن أن تتعرض للخطر لأنها اتصلت بك. وهذا الشرط مُلِح ٌّ بخاصة عندما يطلب المصدر عدم التصريح باسمه. ويعني الوعدُ الذي تقدمه بإغفال الاسم أنه يجب عليك أن تفعل كل شيء كي لا تترك أي آثار للمصدر قد تساعد على كشفه. ويشمل ُ هذا الأمرُ الأمكنة التي يمكن للشرطة أو المحامين أن يعثروا فيها على ملاحظاتك التي دوَّنتها. </a:t>
            </a:r>
          </a:p>
        </p:txBody>
      </p:sp>
      <p:sp>
        <p:nvSpPr>
          <p:cNvPr id="4" name="TextBox 3">
            <a:extLst>
              <a:ext uri="{FF2B5EF4-FFF2-40B4-BE49-F238E27FC236}">
                <a16:creationId xmlns:a16="http://schemas.microsoft.com/office/drawing/2014/main" id="{BB3A8BE5-05E5-C0BF-DB11-6DAC0CCDB1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AB43FD-2203-CB16-06AF-2D4A916C6E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أهمية الأمن الرقمي للأفراد والمؤسسات">
            <a:extLst>
              <a:ext uri="{FF2B5EF4-FFF2-40B4-BE49-F238E27FC236}">
                <a16:creationId xmlns:a16="http://schemas.microsoft.com/office/drawing/2014/main" id="{A4F9CD1C-A2C2-3D76-F9A2-9050BE1C63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850" y="2028914"/>
            <a:ext cx="3196542" cy="3663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794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0A2BC2-FD59-B31B-1F72-78474F54DE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71939B-32EA-2599-2760-43A1A4FAD8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D16CABE-B92F-6FA9-757F-E91C0BC8E88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بَدْءُ العلاقة: أهداف وأدوار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902610-C405-1560-98EB-FE2C5EB294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134C30-4573-ACBF-B4BE-75CE6EFF4A6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6BD5B3E-45B3-0F39-112F-1D6600A67E7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F03D31A-39A5-83E9-DF94-6099D5BF072C}"/>
              </a:ext>
            </a:extLst>
          </p:cNvPr>
          <p:cNvSpPr txBox="1"/>
          <p:nvPr/>
        </p:nvSpPr>
        <p:spPr>
          <a:xfrm>
            <a:off x="762000" y="1750137"/>
            <a:ext cx="10505485" cy="427880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وفي مجال حماية سرية المصادر، يمكن استخدام الأساليب التالية: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لا تتصل بالمصدر في مكان عمله، إذ يمكن تتبع هذه المكالمات. وكي تكونا آمنين عليكما استخدام هاتف متنقل ببطاقات مدفوعة سلفاً.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تجنّب الاتصال عبر البريد الإلكتروني. فهذا العمل ُ مثله مثل َ إرسالِ بطاقة بريدية. والاتصال الآمن بالبريد الإلكتروني يتطلَّب ُ تشفيراً </a:t>
            </a:r>
            <a:r>
              <a:rPr lang="en-US" sz="1600" dirty="0">
                <a:latin typeface="Alexandria" charset="0"/>
                <a:cs typeface="Alexandria" charset="0"/>
              </a:rPr>
              <a:t>Encryption، </a:t>
            </a:r>
            <a:r>
              <a:rPr lang="ar-SA" sz="1600" dirty="0">
                <a:latin typeface="Alexandria" charset="0"/>
                <a:cs typeface="Alexandria" charset="0"/>
              </a:rPr>
              <a:t>وحتى هذا الأسلوب يمكن أن يجلب انتباهاً غير مرغوب فيه وتذكر أن كل ما تضعه على حاسوبك قابل للاختراق بسبب سرعة تقدم تكنولوجيا القرصنة.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قابل ْ المصدر في مواقعَ آمنةٍ، حيث لا توجد إلا فرصة ضئيلة جداً لأن يُعْرَف َ أي منكما.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a:t>
            </a:r>
            <a:r>
              <a:rPr lang="ar-SA" sz="1600" dirty="0" err="1">
                <a:latin typeface="Alexandria" charset="0"/>
                <a:cs typeface="Alexandria" charset="0"/>
              </a:rPr>
              <a:t>إعط</a:t>
            </a:r>
            <a:r>
              <a:rPr lang="ar-SA" sz="1600" dirty="0">
                <a:latin typeface="Alexandria" charset="0"/>
                <a:cs typeface="Alexandria" charset="0"/>
              </a:rPr>
              <a:t> ِ المصدر اسماً مُستعاراً أو اسماً </a:t>
            </a:r>
            <a:r>
              <a:rPr lang="ar-SA" sz="1600" dirty="0" err="1">
                <a:latin typeface="Alexandria" charset="0"/>
                <a:cs typeface="Alexandria" charset="0"/>
              </a:rPr>
              <a:t>مُرَمَّزَاً</a:t>
            </a:r>
            <a:r>
              <a:rPr lang="ar-SA" sz="1600" dirty="0">
                <a:latin typeface="Alexandria" charset="0"/>
                <a:cs typeface="Alexandria" charset="0"/>
              </a:rPr>
              <a:t> (“المصدر </a:t>
            </a:r>
            <a:r>
              <a:rPr lang="ar-SA" sz="1600" dirty="0" err="1">
                <a:latin typeface="Alexandria" charset="0"/>
                <a:cs typeface="Alexandria" charset="0"/>
              </a:rPr>
              <a:t>أ</a:t>
            </a:r>
            <a:r>
              <a:rPr lang="ar-SA" sz="1600" dirty="0">
                <a:latin typeface="Alexandria" charset="0"/>
                <a:cs typeface="Alexandria" charset="0"/>
              </a:rPr>
              <a:t>”، “المصدر ب” مثلاً). ولا تستخدم اسم المصدر الحقيقي أبداً في النقاشات الداخلية.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احتفظ بكل المواد المتعلقة بالمصدر في مكان آمن، والمكان الآمن المثالي هو الذي لا صلة لك َ به أبداً.</a:t>
            </a:r>
          </a:p>
        </p:txBody>
      </p:sp>
      <p:sp>
        <p:nvSpPr>
          <p:cNvPr id="4" name="TextBox 3">
            <a:extLst>
              <a:ext uri="{FF2B5EF4-FFF2-40B4-BE49-F238E27FC236}">
                <a16:creationId xmlns:a16="http://schemas.microsoft.com/office/drawing/2014/main" id="{2386C007-DB31-CFC8-469E-86C8B4D1C8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0C8B7A-7176-0F1B-CFA2-D209435BF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3862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3BEC8-83A6-7478-C69B-60E0CE573C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0DE7DF-F850-BFA2-927C-D05D4744E0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C88CD84-7FB1-B0ED-DB5B-71EA64B223F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بَدْءُ العلاقة: أهداف وأدوار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2A72CE91-8B8D-DEDC-DD12-B39B697EEC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44FB67-2433-747D-E324-6E0DBB6A227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9DC400-C2DB-7761-619C-1F542D9357A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59F29C0-DA86-C8FC-F832-DBCDDDE456EA}"/>
              </a:ext>
            </a:extLst>
          </p:cNvPr>
          <p:cNvSpPr txBox="1"/>
          <p:nvPr/>
        </p:nvSpPr>
        <p:spPr>
          <a:xfrm>
            <a:off x="3136739" y="1785843"/>
            <a:ext cx="8130746" cy="420185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2- تحديد أهدافك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قبل اللقاء الأول، حدِّد لنفسك ما ترغب في تحقيقه. وفي الحد الأدنى يجب أن يشمل هذا ما يلي: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الأصول </a:t>
            </a:r>
            <a:r>
              <a:rPr lang="en-US" sz="1600" dirty="0">
                <a:latin typeface="Alexandria" charset="0"/>
                <a:cs typeface="Alexandria" charset="0"/>
              </a:rPr>
              <a:t>Assets </a:t>
            </a:r>
            <a:r>
              <a:rPr lang="ar-SA" sz="1600" dirty="0">
                <a:latin typeface="Alexandria" charset="0"/>
                <a:cs typeface="Alexandria" charset="0"/>
              </a:rPr>
              <a:t> التي ترغب في الحصول عليها. وقد تشمل الأصولُ الوثائق، والموادَ الخاصة، وتحليلات أو تفسيرات، وأسماء مصادر أخرى ليتم الاتصال بها.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يمكنك أن تسعى للحصول على أصول محدودة فقط في اجتماع معين. يقول صديقنا فيليب مادلين </a:t>
            </a:r>
            <a:r>
              <a:rPr lang="en-US" sz="1600" dirty="0">
                <a:latin typeface="Alexandria" charset="0"/>
                <a:cs typeface="Alexandria" charset="0"/>
              </a:rPr>
              <a:t>Philippe </a:t>
            </a:r>
            <a:r>
              <a:rPr lang="en-US" sz="1600" dirty="0" err="1">
                <a:latin typeface="Alexandria" charset="0"/>
                <a:cs typeface="Alexandria" charset="0"/>
              </a:rPr>
              <a:t>Madelin</a:t>
            </a:r>
            <a:r>
              <a:rPr lang="en-US" sz="1600" dirty="0">
                <a:latin typeface="Alexandria" charset="0"/>
                <a:cs typeface="Alexandria" charset="0"/>
              </a:rPr>
              <a:t>، </a:t>
            </a:r>
            <a:r>
              <a:rPr lang="ar-SA" sz="1600" dirty="0">
                <a:latin typeface="Alexandria" charset="0"/>
                <a:cs typeface="Alexandria" charset="0"/>
              </a:rPr>
              <a:t> وهو مُتخصص في شؤون المخابرات السرِّية، إنه يسعى في الحصول على مقابلة نمطية لتأكيد معلومة واحدة فقط أو للحصول عليها.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أو، يُمكنك أن تسعى إلى الحد الأقصى، فتأخذ كل وثيقة يقع عليها نظرك. في ذلك الحال، تأكد من أن المصدر يعرف لماذا تأخذها.</a:t>
            </a:r>
          </a:p>
        </p:txBody>
      </p:sp>
      <p:sp>
        <p:nvSpPr>
          <p:cNvPr id="4" name="TextBox 3">
            <a:extLst>
              <a:ext uri="{FF2B5EF4-FFF2-40B4-BE49-F238E27FC236}">
                <a16:creationId xmlns:a16="http://schemas.microsoft.com/office/drawing/2014/main" id="{DA416C56-141E-CD51-DFFC-3DA02A69B1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6043FD0-3E4C-0BE8-1EC0-41B13B9FEF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مهارات تحديد الهدف وإدارة الذات | إدراك">
            <a:extLst>
              <a:ext uri="{FF2B5EF4-FFF2-40B4-BE49-F238E27FC236}">
                <a16:creationId xmlns:a16="http://schemas.microsoft.com/office/drawing/2014/main" id="{B1813DBF-BEA4-0F4A-E76E-5C6E7E04C2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700" y="2566663"/>
            <a:ext cx="2340016" cy="2795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511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94E14-D884-4143-40D8-A4ADAE43DB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E9011D-1BC5-2BD7-AB02-68570C691A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0A5E624-1EDC-D08D-5F27-7F98CB74633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بَدْءُ العلاقة: أهداف وأدوار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E65208C-B614-96AE-02E6-17D443131A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FDDE65-279C-3591-EEC1-5E2CA25302C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96D1B5-0C25-E857-0DB7-786E6D3AE99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DBA8BDB-9D53-9095-E9F9-AB79471D60E5}"/>
              </a:ext>
            </a:extLst>
          </p:cNvPr>
          <p:cNvSpPr txBox="1"/>
          <p:nvPr/>
        </p:nvSpPr>
        <p:spPr>
          <a:xfrm>
            <a:off x="762000" y="2028915"/>
            <a:ext cx="10505485" cy="3480505"/>
          </a:xfrm>
          <a:prstGeom prst="rect">
            <a:avLst/>
          </a:prstGeom>
          <a:noFill/>
        </p:spPr>
        <p:txBody>
          <a:bodyPr wrap="square" rtlCol="0">
            <a:spAutoFit/>
          </a:bodyPr>
          <a:lstStyle/>
          <a:p>
            <a:pPr marL="285750" indent="-285750" algn="just" rtl="1">
              <a:lnSpc>
                <a:spcPts val="2700"/>
              </a:lnSpc>
              <a:spcBef>
                <a:spcPts val="600"/>
              </a:spcBef>
              <a:buFont typeface="Wingdings" pitchFamily="2" charset="2"/>
              <a:buChar char="§"/>
            </a:pPr>
            <a:r>
              <a:rPr lang="ar-SA" sz="1600" dirty="0">
                <a:latin typeface="Alexandria" charset="0"/>
                <a:cs typeface="Alexandria" charset="0"/>
              </a:rPr>
              <a:t>عموما، آخر الأصول التي نسعى للحصول عليها في لقاء هو اسم الشخص اللاحق الذي يجب أن تتحدث إليه وأي معلومات تفيد الاتصال به. ونقول عادة: من تحترم لنظرته في المسائل؟ هل تعرف كيف يمكننا الاتصال بهم”؟</a:t>
            </a:r>
          </a:p>
          <a:p>
            <a:pPr marL="285750" indent="-285750" algn="just" rtl="1">
              <a:lnSpc>
                <a:spcPts val="2700"/>
              </a:lnSpc>
              <a:spcBef>
                <a:spcPts val="600"/>
              </a:spcBef>
              <a:buFont typeface="Wingdings" pitchFamily="2" charset="2"/>
              <a:buChar char="§"/>
            </a:pPr>
            <a:r>
              <a:rPr lang="ar-SA" sz="1600" dirty="0">
                <a:latin typeface="Alexandria" charset="0"/>
                <a:cs typeface="Alexandria" charset="0"/>
              </a:rPr>
              <a:t>ما ترغب في أن تكشفه للمصدر عن مشروعك. يجب أن تتوقع أن تُسأل – إن لم يكن من هذا المصدر، فمن غيره – لماذا أنت منخرط في هذا المشروع بحماس، وماذا تأمل أن تحقق منه؟ ومهما كان الجواب عن هذا السؤال، فيجب أن تعطيه فوراً، وبإخلاص. ونقترح أن تتبع قواعد الدبلوماسية البريطانية الثلاث التالية:</a:t>
            </a:r>
          </a:p>
          <a:p>
            <a:pPr marL="342900" indent="-342900" algn="just" rtl="1">
              <a:lnSpc>
                <a:spcPts val="2700"/>
              </a:lnSpc>
              <a:spcBef>
                <a:spcPts val="600"/>
              </a:spcBef>
              <a:buFont typeface="+mj-lt"/>
              <a:buAutoNum type="arabicPeriod"/>
            </a:pPr>
            <a:r>
              <a:rPr lang="ar-SA" sz="1600" dirty="0">
                <a:solidFill>
                  <a:srgbClr val="FF0000"/>
                </a:solidFill>
                <a:latin typeface="Alexandria" charset="0"/>
                <a:cs typeface="Alexandria" charset="0"/>
              </a:rPr>
              <a:t>لا تكذب أبداً. </a:t>
            </a:r>
            <a:r>
              <a:rPr lang="ar-SA" sz="1600" dirty="0">
                <a:latin typeface="Alexandria" charset="0"/>
                <a:cs typeface="Alexandria" charset="0"/>
              </a:rPr>
              <a:t>لا تُعْط ِمعلومات ٍ مزيفةً إلا إذا كنت مضطراً لذلك كملاذ أخير. وتذكر أن اكتشاف كذبة يُعرِّضك لنتائج تمتد من إلقائك خارج الغرفة إلى إطلاق الرصاص على قدميك إلى تعذيبك.</a:t>
            </a:r>
          </a:p>
          <a:p>
            <a:pPr marL="342900" indent="-342900" algn="just" rtl="1">
              <a:lnSpc>
                <a:spcPts val="2700"/>
              </a:lnSpc>
              <a:spcBef>
                <a:spcPts val="600"/>
              </a:spcBef>
              <a:buFont typeface="+mj-lt"/>
              <a:buAutoNum type="arabicPeriod"/>
            </a:pPr>
            <a:r>
              <a:rPr lang="ar-SA" sz="1600" dirty="0">
                <a:solidFill>
                  <a:srgbClr val="FF0000"/>
                </a:solidFill>
                <a:latin typeface="Alexandria" charset="0"/>
                <a:cs typeface="Alexandria" charset="0"/>
              </a:rPr>
              <a:t>لا تقل الحقيقة </a:t>
            </a:r>
            <a:r>
              <a:rPr lang="ar-SA" sz="1600" dirty="0">
                <a:latin typeface="Alexandria" charset="0"/>
                <a:cs typeface="Alexandria" charset="0"/>
              </a:rPr>
              <a:t>كلها أبداً.</a:t>
            </a:r>
          </a:p>
          <a:p>
            <a:pPr marL="342900" indent="-342900" algn="just" rtl="1">
              <a:lnSpc>
                <a:spcPts val="2700"/>
              </a:lnSpc>
              <a:spcBef>
                <a:spcPts val="600"/>
              </a:spcBef>
              <a:buFont typeface="+mj-lt"/>
              <a:buAutoNum type="arabicPeriod"/>
            </a:pPr>
            <a:r>
              <a:rPr lang="ar-SA" sz="1600" dirty="0">
                <a:latin typeface="Alexandria" charset="0"/>
                <a:cs typeface="Alexandria" charset="0"/>
              </a:rPr>
              <a:t> </a:t>
            </a:r>
            <a:r>
              <a:rPr lang="ar-SA" sz="1600" dirty="0">
                <a:solidFill>
                  <a:srgbClr val="FF0000"/>
                </a:solidFill>
                <a:latin typeface="Alexandria" charset="0"/>
                <a:cs typeface="Alexandria" charset="0"/>
              </a:rPr>
              <a:t>إن كنت لا تستطيع </a:t>
            </a:r>
            <a:r>
              <a:rPr lang="ar-SA" sz="1600" dirty="0">
                <a:latin typeface="Alexandria" charset="0"/>
                <a:cs typeface="Alexandria" charset="0"/>
              </a:rPr>
              <a:t>الإجابة عن سؤال، قُل ذلك. وقُل متى ستجيب عنه.</a:t>
            </a:r>
          </a:p>
        </p:txBody>
      </p:sp>
      <p:sp>
        <p:nvSpPr>
          <p:cNvPr id="4" name="TextBox 3">
            <a:extLst>
              <a:ext uri="{FF2B5EF4-FFF2-40B4-BE49-F238E27FC236}">
                <a16:creationId xmlns:a16="http://schemas.microsoft.com/office/drawing/2014/main" id="{4041F6DC-63F5-F88B-EE08-B6CBDA4C1E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D1611C7-4F27-1A79-19D5-E8DFED7451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7844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653E2-0D22-B8A3-092B-19BF32A6CD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30BB6-34C4-EC7A-8577-173C2DF371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0A1E2E1-D3E4-3808-F435-041A239ADC81}"/>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بَدْءُ العلاقة: أهداف وأدوار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FAA170D2-7373-C597-A73B-DFD151B024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E572AC-9700-8117-E492-CDF1495D012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558D3C5-5DB6-42F3-40B7-F43D3F97EC0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311ABA1-11C8-F335-F38F-D7B2A675E6AC}"/>
              </a:ext>
            </a:extLst>
          </p:cNvPr>
          <p:cNvSpPr txBox="1"/>
          <p:nvPr/>
        </p:nvSpPr>
        <p:spPr>
          <a:xfrm>
            <a:off x="5376778" y="1805892"/>
            <a:ext cx="5890708"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ما ترغب في معرفته عن المصدر. صفات الشخص الذي نتعامل معه؟ ما هي التلميحات أو المحفِّزَات التي يستجيب لها؟ ما هي أهدافه من الحديث معنا؟ هل يريد أو يحتاج إلى - بكل بساطة- رواية قصته، أم أنه يستغلنا لأهداف أخرى؟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تستخدم المخابرات البريطانية شكلاً توضيحياً ثلاثي الزوايا ينسجم مع معايير شبكة تلفزيون إس. في. تي. </a:t>
            </a:r>
            <a:r>
              <a:rPr lang="en-US" dirty="0">
                <a:latin typeface="Alexandria" charset="0"/>
                <a:cs typeface="Alexandria" charset="0"/>
              </a:rPr>
              <a:t>SVT </a:t>
            </a:r>
            <a:r>
              <a:rPr lang="ar-SA" dirty="0">
                <a:latin typeface="Alexandria" charset="0"/>
                <a:cs typeface="Alexandria" charset="0"/>
              </a:rPr>
              <a:t>السويدية: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تذكر وأنت تستخدم هذا الشكل التوضيحي: المهم أن يكون الدافع مفهوماً ومقنعاً.</a:t>
            </a:r>
          </a:p>
        </p:txBody>
      </p:sp>
      <p:sp>
        <p:nvSpPr>
          <p:cNvPr id="4" name="TextBox 3">
            <a:extLst>
              <a:ext uri="{FF2B5EF4-FFF2-40B4-BE49-F238E27FC236}">
                <a16:creationId xmlns:a16="http://schemas.microsoft.com/office/drawing/2014/main" id="{F57DCA19-4D66-2420-1FBC-A392A387A1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7250CD9-7BE7-5D11-B9EA-FA22FA6A7B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6F1F03A-6AE8-7E0E-0211-80EC532740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798104"/>
            <a:ext cx="4434469" cy="4083921"/>
          </a:xfrm>
          <a:prstGeom prst="rect">
            <a:avLst/>
          </a:prstGeom>
        </p:spPr>
      </p:pic>
    </p:spTree>
    <p:extLst>
      <p:ext uri="{BB962C8B-B14F-4D97-AF65-F5344CB8AC3E}">
        <p14:creationId xmlns:p14="http://schemas.microsoft.com/office/powerpoint/2010/main" val="1086405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9A13D-8130-ACE9-3D24-BCDE30817F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65B9BC-4D8C-284A-62FA-EC5D968105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63AC3A5-C525-4978-D6B4-424E6C931D8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بَدْءُ العلاقة: أهداف وأدوار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85BEF3D-6819-F317-54F0-217E98403E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3FF9DA-2502-2C65-ADC9-55ADBC25AAB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E08CB5-5C04-9691-E635-A9986A2E55A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70763D7-6956-BCEA-D0ED-921AA520BBBD}"/>
              </a:ext>
            </a:extLst>
          </p:cNvPr>
          <p:cNvSpPr txBox="1"/>
          <p:nvPr/>
        </p:nvSpPr>
        <p:spPr>
          <a:xfrm>
            <a:off x="762000" y="2028915"/>
            <a:ext cx="10505485"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فيما يتعلق بنوعية المعلومات: في التغطية الإخبارية، يُفترض أن تأتي أفضل أنواع المعلومات من أرفع مصدر. أما المستقصون فإنهم يفترضون أن أرفعَ مصدرٍ هو أقل ُّ اهتماماً بالحقيقة وأكثر اهتماما بتحقيق أهداف شخصية أو تنظيمية. ومن ذلك المنظور، </a:t>
            </a:r>
            <a:r>
              <a:rPr lang="ar-SA" b="1" dirty="0">
                <a:solidFill>
                  <a:srgbClr val="FF0000"/>
                </a:solidFill>
                <a:latin typeface="Alexandria" charset="0"/>
                <a:cs typeface="Alexandria" charset="0"/>
              </a:rPr>
              <a:t>ستأتي المعلومات رفيعة النوعية ممن هم في المستوى الأدنى من المنظمة</a:t>
            </a:r>
            <a:r>
              <a:rPr lang="ar-SA" dirty="0">
                <a:latin typeface="Alexandria" charset="0"/>
                <a:cs typeface="Alexandria" charset="0"/>
              </a:rPr>
              <a:t>، لأن أولئك الذين يعارضون الطموحات الشخصية أو الأهداف التنظيمية.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فيما يتعلق بالمدخل إلى المعلومات: كما هو مُقترح ٌ أعلاه، يتمثَّل المصدر المثالي في معظم الاستقصاءات في شخص يعمل في المراتب الوسطى من منظمة ما، في المستويين العملياتي أو التخطيطي. فلمثل هؤلاء الناس مداخل إلى وثائق مهمة، لكن تأثيرهم قليل جداً على وضع السياسات أو تطبيقها. وبالمثل، تراهم ضعفاء جداً داخل تنظيماتهم.</a:t>
            </a:r>
          </a:p>
        </p:txBody>
      </p:sp>
      <p:sp>
        <p:nvSpPr>
          <p:cNvPr id="4" name="TextBox 3">
            <a:extLst>
              <a:ext uri="{FF2B5EF4-FFF2-40B4-BE49-F238E27FC236}">
                <a16:creationId xmlns:a16="http://schemas.microsoft.com/office/drawing/2014/main" id="{9105E321-1C95-854A-EA26-DFDE20DB84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05DA8D-261E-C24F-8751-7A211DB2F7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79298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7D52C-90AB-0A46-557F-ED9CFE0466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72B141-4672-ACDB-45EB-4890BA846C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AB8354D-CA3E-AF74-DC2E-35950D3F5891}"/>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بَدْءُ العلاقة: أهداف وأدوار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B0E5308-4F7B-E8DC-C68F-2021D2831A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B64489-48FD-EB5E-9975-83E9FFF9D85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D99B06-7E79-DF4D-FDE4-FCCF44A0E8F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DBE4EA3-E1A5-AAC5-DA5B-398D6C964812}"/>
              </a:ext>
            </a:extLst>
          </p:cNvPr>
          <p:cNvSpPr txBox="1"/>
          <p:nvPr/>
        </p:nvSpPr>
        <p:spPr>
          <a:xfrm>
            <a:off x="762000" y="2028915"/>
            <a:ext cx="10505485" cy="3820341"/>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ولذا، حين يعطيك هذا المصدر وثائق سريَّة، </a:t>
            </a:r>
            <a:r>
              <a:rPr lang="ar-SA" sz="1600" dirty="0" err="1">
                <a:latin typeface="Alexandria" charset="0"/>
                <a:cs typeface="Alexandria" charset="0"/>
              </a:rPr>
              <a:t>إسأله</a:t>
            </a:r>
            <a:r>
              <a:rPr lang="ar-SA" sz="1600" dirty="0">
                <a:latin typeface="Alexandria" charset="0"/>
                <a:cs typeface="Alexandria" charset="0"/>
              </a:rPr>
              <a:t>/ اسألها فوراً: “من يعرف عن هذه الوثيقة أو المعلومة أيضاً”؟ واشرح أنك لا تريد أن تستشهد بمعلومات يمكن تتبع مصدرها مباشرة. إذا لاحظت وجود معلومات سريَّة في لقاء، ضع علامة إلى جانبها لتشير إلى أنك يجب أن لا تقتبسها ( إننا نستعمل العلامة «</a:t>
            </a:r>
            <a:r>
              <a:rPr lang="en-US" sz="1600" dirty="0">
                <a:latin typeface="Alexandria" charset="0"/>
                <a:cs typeface="Alexandria" charset="0"/>
              </a:rPr>
              <a:t>NFC»، </a:t>
            </a:r>
            <a:r>
              <a:rPr lang="ar-SA" sz="1600" dirty="0">
                <a:latin typeface="Alexandria" charset="0"/>
                <a:cs typeface="Alexandria" charset="0"/>
              </a:rPr>
              <a:t> أي «</a:t>
            </a:r>
            <a:r>
              <a:rPr lang="en-US" sz="1600" dirty="0">
                <a:latin typeface="Alexandria" charset="0"/>
                <a:cs typeface="Alexandria" charset="0"/>
              </a:rPr>
              <a:t>Not for Citation » </a:t>
            </a:r>
            <a:r>
              <a:rPr lang="ar-SA" sz="1600" dirty="0">
                <a:latin typeface="Alexandria" charset="0"/>
                <a:cs typeface="Alexandria" charset="0"/>
              </a:rPr>
              <a:t>ليس للاقتباس أو الاستشهاد”)، وقُل ْ للمصدر إنك تفعل ذلك. باختصار، دَعْ المصدر يرى أنك تُفكر في كيفية حمايته/ حمايتها، ثم احرص على أن تفعل ذلك.</a:t>
            </a:r>
          </a:p>
          <a:p>
            <a:pPr marL="285750" indent="-285750" algn="just" rtl="1">
              <a:lnSpc>
                <a:spcPts val="2500"/>
              </a:lnSpc>
              <a:spcBef>
                <a:spcPts val="600"/>
              </a:spcBef>
              <a:buFont typeface="Wingdings" pitchFamily="2" charset="2"/>
              <a:buChar char="§"/>
            </a:pPr>
            <a:r>
              <a:rPr lang="ar-SA" sz="1600" b="1" dirty="0">
                <a:solidFill>
                  <a:srgbClr val="FF0000"/>
                </a:solidFill>
                <a:latin typeface="Alexandria" charset="0"/>
                <a:cs typeface="Alexandria" charset="0"/>
              </a:rPr>
              <a:t>3- اختيار أدوارك.</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هناك دوران أساسيان يمكن أن تلعبهما أثناء مقابلاتك:</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يعرف «الخبير» معظم الإجابات، ويُ كنه أن يُقدَّر تماماً المعلومات التي تتضمن تعابير تقنية أحياناً، تلك التي يمكن أن يُقدِّمَها مصدر خبير مشابه. فعند الخبير، تقع المحادثات مع المصادر على أعلى مستوى قد يجد الأشخاص العاديّون صعوبة في فهمها. لقد سمعنا مصادر تقول: «إنه لأمر جيد أن أتحدث مع شخص يعرف القضية حقاً، فذلك يعني أنني أستطيع اختبار أفكاري».</a:t>
            </a:r>
          </a:p>
        </p:txBody>
      </p:sp>
      <p:sp>
        <p:nvSpPr>
          <p:cNvPr id="4" name="TextBox 3">
            <a:extLst>
              <a:ext uri="{FF2B5EF4-FFF2-40B4-BE49-F238E27FC236}">
                <a16:creationId xmlns:a16="http://schemas.microsoft.com/office/drawing/2014/main" id="{EDF75238-1BEF-13F9-4F46-8D02220399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D3602D-B9B8-09BC-414B-AE50244505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2926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7D497-6F6A-ED0E-6D81-5966E761CD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67F3F1-80E0-9953-5A6C-A2530E7AB0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036C2B4-95F7-3FAD-DD45-7E1BB5A03B0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بَدْءُ العلاقة: أهداف وأدوار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19D3AE1-EEF1-954A-F81B-AB4F315787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7F56A3-4CD6-7743-431E-52E58228D9F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DE9AD9-AEA4-E1F0-6B5F-B79B2B9F348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979D8EB-1368-A854-F0AB-F877F6917F7A}"/>
              </a:ext>
            </a:extLst>
          </p:cNvPr>
          <p:cNvSpPr txBox="1"/>
          <p:nvPr/>
        </p:nvSpPr>
        <p:spPr>
          <a:xfrm>
            <a:off x="762000" y="2028915"/>
            <a:ext cx="10505485" cy="328481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ورغم ذلك، إذا بدأت باعتبارك “الخبير”، كنْ متأكداً من أنك لن تجْبَرَ على الاعتراف، في لحظة لاحقة من المقابلة، بأن معرفتك أقل عُمقاً مما تظاهرت به. في ذلك الحال، ستفقد ماء الوجه.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يتكلم </a:t>
            </a:r>
            <a:r>
              <a:rPr lang="ar-SA" dirty="0">
                <a:solidFill>
                  <a:srgbClr val="FF0000"/>
                </a:solidFill>
                <a:latin typeface="Alexandria" charset="0"/>
                <a:cs typeface="Alexandria" charset="0"/>
              </a:rPr>
              <a:t>“البريء”</a:t>
            </a:r>
            <a:r>
              <a:rPr lang="ar-SA" dirty="0">
                <a:latin typeface="Alexandria" charset="0"/>
                <a:cs typeface="Alexandria" charset="0"/>
              </a:rPr>
              <a:t> (أو الصريح) إلى المصدر لأنه بالضبط يعرف القليل، ويتطلع إلى أن يتنوَّر. ولا يعني ذلك أن “البريء” غبي ٌّ ، رغم أنه يُفضل أحيانا أن يقوم المصدر بالتقليل من شأنه. إذا شاهدت من قبل ُ المحقق كولومبو </a:t>
            </a:r>
            <a:r>
              <a:rPr lang="en-US" dirty="0">
                <a:latin typeface="Alexandria" charset="0"/>
                <a:cs typeface="Alexandria" charset="0"/>
              </a:rPr>
              <a:t>Columbo </a:t>
            </a:r>
            <a:r>
              <a:rPr lang="ar-SA" dirty="0">
                <a:latin typeface="Alexandria" charset="0"/>
                <a:cs typeface="Alexandria" charset="0"/>
              </a:rPr>
              <a:t>في مسلسله التلفزيوني، فقد رأيت </a:t>
            </a:r>
            <a:r>
              <a:rPr lang="ar-SA" dirty="0">
                <a:solidFill>
                  <a:srgbClr val="FF0000"/>
                </a:solidFill>
                <a:latin typeface="Alexandria" charset="0"/>
                <a:cs typeface="Alexandria" charset="0"/>
              </a:rPr>
              <a:t>“البريء”</a:t>
            </a:r>
            <a:r>
              <a:rPr lang="ar-SA" dirty="0">
                <a:latin typeface="Alexandria" charset="0"/>
                <a:cs typeface="Alexandria" charset="0"/>
              </a:rPr>
              <a:t> وهو يعمل.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وقد يكون هذا الدور، ربما، أقوى دور، لأنه يسمح لك أن تسأل أسئلة بسيطة، ساذجة، ثم تتدرج إلى أسئلة أكثر تعقيداً. ولأن </a:t>
            </a:r>
            <a:r>
              <a:rPr lang="ar-SA" dirty="0">
                <a:solidFill>
                  <a:srgbClr val="FF0000"/>
                </a:solidFill>
                <a:latin typeface="Alexandria" charset="0"/>
                <a:cs typeface="Alexandria" charset="0"/>
              </a:rPr>
              <a:t>“البريء”</a:t>
            </a:r>
            <a:r>
              <a:rPr lang="ar-SA" dirty="0">
                <a:latin typeface="Alexandria" charset="0"/>
                <a:cs typeface="Alexandria" charset="0"/>
              </a:rPr>
              <a:t> يحتاج إلى أن يسأل عن كل شيء تقريباً، فعليه أن يتجنب خطر الإشارة إلى المصدر، ما يسعى الصحفي إليه وكم يعرف فعلاً.</a:t>
            </a:r>
          </a:p>
        </p:txBody>
      </p:sp>
      <p:sp>
        <p:nvSpPr>
          <p:cNvPr id="4" name="TextBox 3">
            <a:extLst>
              <a:ext uri="{FF2B5EF4-FFF2-40B4-BE49-F238E27FC236}">
                <a16:creationId xmlns:a16="http://schemas.microsoft.com/office/drawing/2014/main" id="{058047AB-A249-DD4A-E41B-FB3B9992B5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892ABD3-6350-D718-DA8D-EEAD0CDF0C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873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0E37D-707A-BE5B-D6F0-F37338BDBC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FAC4B5-9330-B8BF-6E11-5C623E6C99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F020630-4E8B-BA39-BB7C-396A89168DE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بَدْءُ العلاقة: أهداف وأدوار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22736C0-A0FC-5275-18C1-8B97E06B7D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A2C8BE-259B-BD69-CBC6-CBE3F92BB01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A1F983-6C02-B762-8AF0-A368C15B2D1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59D7D81-3F34-6573-A419-3C55A58A18C4}"/>
              </a:ext>
            </a:extLst>
          </p:cNvPr>
          <p:cNvSpPr txBox="1"/>
          <p:nvPr/>
        </p:nvSpPr>
        <p:spPr>
          <a:xfrm>
            <a:off x="762000" y="2028915"/>
            <a:ext cx="10505485"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كثيرا ما يبدأ المستقصون مقابلة بدور </a:t>
            </a:r>
            <a:r>
              <a:rPr lang="ar-SA" dirty="0">
                <a:solidFill>
                  <a:srgbClr val="FF0000"/>
                </a:solidFill>
                <a:latin typeface="Alexandria" charset="0"/>
                <a:cs typeface="Alexandria" charset="0"/>
              </a:rPr>
              <a:t>"</a:t>
            </a:r>
            <a:r>
              <a:rPr lang="ar-SA" dirty="0" err="1">
                <a:solidFill>
                  <a:srgbClr val="FF0000"/>
                </a:solidFill>
                <a:latin typeface="Alexandria" charset="0"/>
                <a:cs typeface="Alexandria" charset="0"/>
              </a:rPr>
              <a:t>البرئ</a:t>
            </a:r>
            <a:r>
              <a:rPr lang="ar-SA" dirty="0">
                <a:solidFill>
                  <a:srgbClr val="FF0000"/>
                </a:solidFill>
                <a:latin typeface="Alexandria" charset="0"/>
                <a:cs typeface="Alexandria" charset="0"/>
              </a:rPr>
              <a:t>"، </a:t>
            </a:r>
            <a:r>
              <a:rPr lang="ar-SA" dirty="0">
                <a:latin typeface="Alexandria" charset="0"/>
                <a:cs typeface="Alexandria" charset="0"/>
              </a:rPr>
              <a:t>ثم يكشفون أنفسهم، بعد أن تتقدم المحادثة، بدور </a:t>
            </a:r>
            <a:r>
              <a:rPr lang="ar-SA" dirty="0">
                <a:solidFill>
                  <a:srgbClr val="FF0000"/>
                </a:solidFill>
                <a:latin typeface="Alexandria" charset="0"/>
                <a:cs typeface="Alexandria" charset="0"/>
              </a:rPr>
              <a:t>"الخبير"</a:t>
            </a:r>
            <a:r>
              <a:rPr lang="ar-SA" dirty="0">
                <a:latin typeface="Alexandria" charset="0"/>
                <a:cs typeface="Alexandria" charset="0"/>
              </a:rPr>
              <a:t>. إن كنت تفعل هذا، كن حريصا على أن لا تعط المصدر انطباعاً بأنك كذبت عليه، إلا إذا كان هدفُك المحَّدد نصب َ كمينٍ لمصدرٍ لن تراه مرة أخرى أبداً.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يمكنك لعب أي من هذين الدورين أو كليهما أثناء مقابلة واحدة. </a:t>
            </a:r>
            <a:r>
              <a:rPr lang="ar-SA" dirty="0">
                <a:solidFill>
                  <a:srgbClr val="FF0000"/>
                </a:solidFill>
                <a:latin typeface="Alexandria" charset="0"/>
                <a:cs typeface="Alexandria" charset="0"/>
              </a:rPr>
              <a:t>والمفتاح ُ</a:t>
            </a:r>
            <a:r>
              <a:rPr lang="ar-SA" dirty="0">
                <a:latin typeface="Alexandria" charset="0"/>
                <a:cs typeface="Alexandria" charset="0"/>
              </a:rPr>
              <a:t> هو أن تشعرَ بالثقةِ من الدور الذي تمارسه في أي وقت.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مجرى العلاقة مع مصدرٍ ما، قد يتطور دورك. وإنها لمتعة عظيمة لدى العديد من المصادر أن يروا أن </a:t>
            </a:r>
            <a:r>
              <a:rPr lang="ar-SA" dirty="0">
                <a:solidFill>
                  <a:srgbClr val="FF0000"/>
                </a:solidFill>
                <a:latin typeface="Alexandria" charset="0"/>
                <a:cs typeface="Alexandria" charset="0"/>
              </a:rPr>
              <a:t>«البريء» </a:t>
            </a:r>
            <a:r>
              <a:rPr lang="ar-SA" dirty="0">
                <a:latin typeface="Alexandria" charset="0"/>
                <a:cs typeface="Alexandria" charset="0"/>
              </a:rPr>
              <a:t>أصبح، أكثر فأكثر، قادراً على طرح أسئلة «خبير»، لأن ذلك يُبين أن المُستقصي يستمع ويتعلم. وعادة ما يسير التطور الطبيعي لعلاقة مع مصدر ما في هذا الاتجاه.</a:t>
            </a:r>
          </a:p>
        </p:txBody>
      </p:sp>
      <p:sp>
        <p:nvSpPr>
          <p:cNvPr id="4" name="TextBox 3">
            <a:extLst>
              <a:ext uri="{FF2B5EF4-FFF2-40B4-BE49-F238E27FC236}">
                <a16:creationId xmlns:a16="http://schemas.microsoft.com/office/drawing/2014/main" id="{3452F76D-B64D-D55C-F905-F52F1BE50A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EE17075-95FD-31F0-2FBF-E3AE2E6663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962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17481-FA69-BB2F-7DB0-D0CF613670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5B70C1-917B-494D-2B26-D69A794D72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4927215-6521-80E5-FBD3-71DD72B2F6A2}"/>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هـ . تكتيكات المقابلة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10B3C74-6497-25F8-4669-EDA82CBBA9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1AA96C-95F3-78FD-EC23-DAAFBE20932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0B94DC-9CE2-A2B3-BC54-51054A360F1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B6B6057-B94F-9BCC-0429-ABD874192B47}"/>
              </a:ext>
            </a:extLst>
          </p:cNvPr>
          <p:cNvSpPr txBox="1"/>
          <p:nvPr/>
        </p:nvSpPr>
        <p:spPr>
          <a:xfrm>
            <a:off x="762000" y="1772438"/>
            <a:ext cx="10505485" cy="4166590"/>
          </a:xfrm>
          <a:prstGeom prst="rect">
            <a:avLst/>
          </a:prstGeom>
          <a:noFill/>
        </p:spPr>
        <p:txBody>
          <a:bodyPr wrap="square" rtlCol="0">
            <a:spAutoFit/>
          </a:bodyPr>
          <a:lstStyle/>
          <a:p>
            <a:pPr marL="285750" indent="-285750" algn="just" rtl="1">
              <a:lnSpc>
                <a:spcPts val="2700"/>
              </a:lnSpc>
              <a:spcBef>
                <a:spcPts val="600"/>
              </a:spcBef>
              <a:buFont typeface="Wingdings" pitchFamily="2" charset="2"/>
              <a:buChar char="§"/>
            </a:pPr>
            <a:r>
              <a:rPr lang="ar-SA" sz="1400" dirty="0">
                <a:latin typeface="Alexandria" charset="0"/>
                <a:cs typeface="Alexandria" charset="0"/>
              </a:rPr>
              <a:t>يملك كل إعلامي مخزونا شخصيا شبه ثابت من تكتيكات المقابلة، وفي هذه الأثناء، إليك بعض الأفكار:</a:t>
            </a:r>
          </a:p>
          <a:p>
            <a:pPr marL="285750" indent="-285750" algn="just" rtl="1">
              <a:lnSpc>
                <a:spcPts val="2700"/>
              </a:lnSpc>
              <a:spcBef>
                <a:spcPts val="600"/>
              </a:spcBef>
              <a:buFont typeface="Wingdings" pitchFamily="2" charset="2"/>
              <a:buChar char="§"/>
            </a:pPr>
            <a:r>
              <a:rPr lang="ar-SA" sz="1400" dirty="0">
                <a:solidFill>
                  <a:srgbClr val="FF0000"/>
                </a:solidFill>
                <a:latin typeface="Alexandria" charset="0"/>
                <a:cs typeface="Alexandria" charset="0"/>
              </a:rPr>
              <a:t>1- تسلح بالأخبار/ أحضرها معك.</a:t>
            </a:r>
          </a:p>
          <a:p>
            <a:pPr marL="285750" indent="-285750" algn="just" rtl="1">
              <a:lnSpc>
                <a:spcPts val="2700"/>
              </a:lnSpc>
              <a:spcBef>
                <a:spcPts val="600"/>
              </a:spcBef>
              <a:buFont typeface="Wingdings" pitchFamily="2" charset="2"/>
              <a:buChar char="§"/>
            </a:pPr>
            <a:r>
              <a:rPr lang="ar-SA" sz="1400" dirty="0">
                <a:latin typeface="Alexandria" charset="0"/>
                <a:cs typeface="Alexandria" charset="0"/>
              </a:rPr>
              <a:t>يتدخل المُستقصون في الأغلب بعد أن تكون قضيَّة ما قطعت مشواراً، الأمر الذي يعني أن وسائل الإعلام الإخبارية راكمت، بهذا القدر أو ذاك، </a:t>
            </a:r>
            <a:r>
              <a:rPr lang="ar-SA" sz="1400" dirty="0" err="1">
                <a:latin typeface="Alexandria" charset="0"/>
                <a:cs typeface="Alexandria" charset="0"/>
              </a:rPr>
              <a:t>س</a:t>
            </a:r>
            <a:r>
              <a:rPr lang="ar-SA" sz="1400" dirty="0">
                <a:latin typeface="Alexandria" charset="0"/>
                <a:cs typeface="Alexandria" charset="0"/>
              </a:rPr>
              <a:t> ِ جلاً أساسا من المعلومات ً . ولكن ذلك السجل يكون عادة مليئاً بالأخطاء. ولِتبدأ مقابلة وعلاقة، حاول إحضار عدد من قصاصات الأخبار معك، واسأل المصدر أن يراجعها معك، كي تريا ما هي الحقائق الصحيحة.</a:t>
            </a:r>
          </a:p>
          <a:p>
            <a:pPr marL="285750" indent="-285750" algn="just" rtl="1">
              <a:lnSpc>
                <a:spcPts val="2700"/>
              </a:lnSpc>
              <a:spcBef>
                <a:spcPts val="600"/>
              </a:spcBef>
              <a:buFont typeface="Wingdings" pitchFamily="2" charset="2"/>
              <a:buChar char="§"/>
            </a:pPr>
            <a:r>
              <a:rPr lang="ar-SA" sz="1400" dirty="0">
                <a:solidFill>
                  <a:srgbClr val="FF0000"/>
                </a:solidFill>
                <a:latin typeface="Alexandria" charset="0"/>
                <a:cs typeface="Alexandria" charset="0"/>
              </a:rPr>
              <a:t>2- سيطر على الوضع</a:t>
            </a:r>
          </a:p>
          <a:p>
            <a:pPr marL="285750" indent="-285750" algn="just" rtl="1">
              <a:lnSpc>
                <a:spcPts val="2700"/>
              </a:lnSpc>
              <a:spcBef>
                <a:spcPts val="600"/>
              </a:spcBef>
              <a:buFont typeface="Wingdings" pitchFamily="2" charset="2"/>
              <a:buChar char="§"/>
            </a:pPr>
            <a:r>
              <a:rPr lang="ar-SA" sz="1400" dirty="0">
                <a:latin typeface="Alexandria" charset="0"/>
                <a:cs typeface="Alexandria" charset="0"/>
              </a:rPr>
              <a:t>فكر في المقابلة على أنها مكاسرة إرادات، لأن ذلك ما هو عادة. حاول أن تختار البقعة التي ستجلس أو تقف عليها؛ تحرَّك إلى أن تشعر بالراحة. سيطر على أدواتك؛ لا تسمح، على سبيل المثال، للمصدر بالاقتراب من جهاز التسجيل أو دفتر الملاحظات خاصتك. إذا حاول مسها قل “هذه أدواتي”. ولا تقل، “هل أستطيع تسجيل هذه المقابلة”؟ بل قل، “إنني أسجل هذه المقابلة لأتأكد من ضمان الدقة في النقل”. شغِّل الجهاز، أذكر تاريخ المقابلة ومكانها واسم الشخص. إذا ظننت أن المصدر سيعترض، احضر شاهداً إلى المقابلة وقل للمصدر إنك أحضرته معك “لنتأكد أن محاض ِ رنا دقيقة، لذا طلبت إلى زميلي أن يساعدني”.</a:t>
            </a:r>
          </a:p>
        </p:txBody>
      </p:sp>
      <p:sp>
        <p:nvSpPr>
          <p:cNvPr id="4" name="TextBox 3">
            <a:extLst>
              <a:ext uri="{FF2B5EF4-FFF2-40B4-BE49-F238E27FC236}">
                <a16:creationId xmlns:a16="http://schemas.microsoft.com/office/drawing/2014/main" id="{C798CFDA-1A76-2B49-6986-45278BE715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08B1C1-0BB8-1E84-1906-004C98B7FB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15926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ED9D2-B9F3-8EC1-388B-00081BB95E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825F0E-46E8-A192-4DFC-7031981907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9C0044B-D0C2-5555-FB9E-887668561DBE}"/>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هـ . تكتيكات المقابلة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0D9028BF-C518-F0B1-AD97-F4BC9CB0B8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476E9A-8488-76B5-E473-EDF9B500FBE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BE4B5B-D1D6-C67F-3B35-08D592390E2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7E1B2F8-3B23-E1D7-A745-05EC299BB35F}"/>
              </a:ext>
            </a:extLst>
          </p:cNvPr>
          <p:cNvSpPr txBox="1"/>
          <p:nvPr/>
        </p:nvSpPr>
        <p:spPr>
          <a:xfrm>
            <a:off x="762000" y="1947892"/>
            <a:ext cx="10505485"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solidFill>
                  <a:srgbClr val="FF0000"/>
                </a:solidFill>
                <a:latin typeface="Alexandria" charset="0"/>
                <a:cs typeface="Alexandria" charset="0"/>
              </a:rPr>
              <a:t>3- أترك مسافةً بينك وبين مصدرِك.</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يُصبح بعض الناس صحفيينَ ليقابلوا أناساً ويتزلفوا لهم. إذا كان المُستقص ٍبحاجة لصديق ٍ إلى هذه الدرجة، فالأفضل له أن يقتني قطة. وإذا أصبحت صديقاً لمصدرك، فسينتهي الأمر بك إلى خيانته. فالضحايا التي يبدو أنها بريئة ليست دائما بريئة بقدر ما تبدو، والسياسيون الخلاقون هم أحيانا دجالون، وقد يغرق الربان بحارته، فلا تغرق معهم.</a:t>
            </a:r>
          </a:p>
          <a:p>
            <a:pPr marL="285750" indent="-285750" algn="just" rtl="1">
              <a:lnSpc>
                <a:spcPts val="3000"/>
              </a:lnSpc>
              <a:spcBef>
                <a:spcPts val="600"/>
              </a:spcBef>
              <a:buFont typeface="Wingdings" pitchFamily="2" charset="2"/>
              <a:buChar char="§"/>
            </a:pPr>
            <a:r>
              <a:rPr lang="ar-SA" dirty="0">
                <a:solidFill>
                  <a:srgbClr val="FF0000"/>
                </a:solidFill>
                <a:latin typeface="Alexandria" charset="0"/>
                <a:cs typeface="Alexandria" charset="0"/>
              </a:rPr>
              <a:t>4- استعمل دفاع المصدر ضده.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لا تحمل شفقة حيال الأقوياء، بخاصة حين لا يلعبون بشكل عادل. إذا رأيت ضعفهم، استغله. مثلا، إذا كان سجل ُّ شخصية عامة يبيِن أنه يُفضل الجُمل المبدئية على الحقائق الصلبة، تقدم إليه جاهزاً بحقائق من سجلِّهِ تُناقض ُ المبادئ الكبرى التي يحب تكرارها.</a:t>
            </a:r>
          </a:p>
        </p:txBody>
      </p:sp>
      <p:sp>
        <p:nvSpPr>
          <p:cNvPr id="4" name="TextBox 3">
            <a:extLst>
              <a:ext uri="{FF2B5EF4-FFF2-40B4-BE49-F238E27FC236}">
                <a16:creationId xmlns:a16="http://schemas.microsoft.com/office/drawing/2014/main" id="{E56E22E3-2184-E3F8-F7F4-E5A03830BF3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2EEB6B-5826-5274-4F09-9BB3FAE7D8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839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0C890-15B2-7BEF-E637-42CDDEAA5D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E709AE-5D93-A39A-2E91-60F6C4FCD7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1D0F97E-0ED5-D5A5-8F8F-69377709554E}"/>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هـ . تكتيكات المقابلة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D254575-D233-4877-E532-74452C7787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9D64E1-2F02-DC57-DD13-DA2614544E9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D4EC15-71B8-72AE-DAE3-1B763CFD06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65869F-0001-3BDB-3692-7AA710E1ED91}"/>
              </a:ext>
            </a:extLst>
          </p:cNvPr>
          <p:cNvSpPr txBox="1"/>
          <p:nvPr/>
        </p:nvSpPr>
        <p:spPr>
          <a:xfrm>
            <a:off x="762000" y="1850499"/>
            <a:ext cx="10505485"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5- فاجئ المصدر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كنت تجري مقابلة مع شخصية عامة، فالأرجح أنه قد أجرى مقابلات عديدة حول المواضيع ذاتها. تستطيع أن تستخدم تلك الحقيقة لتُجهزَ مقابلة على نحو يساعدك على أن تشق ُّ أرضيَّة جديدة. راجع، بكل بساطة، ما تمَّ سابقاً، وافعل شيئاً مُختلفاً. ستُدهش ُ أحياناً حين ترى ما تجاهله الإعلاميون عن ذلك الشخص.</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6- دَع ْ المصدر يُفاجئك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صحافيو الأخبار دائماً على عجل. وتتمثل إحدى طرقهم بصوغ سؤال لا يسمح للمصدر بقول ما يعتقد أنه مهم. أما أنت فتستطيع أن تتميز عنهم بالإصغاء إلى ما يعتقد المصدر أنه مهم. وبالتخصيص، كثيرا ما يقول المصدر شيئاً كهذا: “أستطيع الإجابة عن سؤالك َ ، ولكن يوجدُ سؤالٌ أكثر أهميّة لم تسأله”. والرد الخطأ هو: “لاحقاً”. والرد الصحيح هو: “أخبرني به الآن”، وسيُظهر الجواب لك أحياناً قصة مختلفة كليَّاً، وقد تكون أكثر أهمية من القصة التي كنت َ تعمل عليها.</a:t>
            </a:r>
          </a:p>
        </p:txBody>
      </p:sp>
      <p:sp>
        <p:nvSpPr>
          <p:cNvPr id="4" name="TextBox 3">
            <a:extLst>
              <a:ext uri="{FF2B5EF4-FFF2-40B4-BE49-F238E27FC236}">
                <a16:creationId xmlns:a16="http://schemas.microsoft.com/office/drawing/2014/main" id="{463D2BA2-3BFC-C69A-CBE7-5AF6E751EF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08E15E-BCD2-39F7-DDB8-F27F94C885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1088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BA4ABF-4135-6BA7-5237-32E4F74B44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0DDB28-C0FF-2991-2595-57CA2753F7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B6A4870-2EB4-DBE2-74F4-ACA4731F452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هـ . تكتيكات المقابلة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ED8B7CC-EA26-3239-4B75-8B0010646F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264D13-AC38-321B-8EF9-E1375C9550F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4380CF-264E-E5E8-D029-A7CD56C4111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7CE7D76-7C35-5C20-D942-7D5871D5FD57}"/>
              </a:ext>
            </a:extLst>
          </p:cNvPr>
          <p:cNvSpPr txBox="1"/>
          <p:nvPr/>
        </p:nvSpPr>
        <p:spPr>
          <a:xfrm>
            <a:off x="762000" y="1783591"/>
            <a:ext cx="10505485" cy="4112088"/>
          </a:xfrm>
          <a:prstGeom prst="rect">
            <a:avLst/>
          </a:prstGeom>
          <a:noFill/>
        </p:spPr>
        <p:txBody>
          <a:bodyPr wrap="square" rtlCol="0">
            <a:spAutoFit/>
          </a:bodyPr>
          <a:lstStyle/>
          <a:p>
            <a:pPr marL="285750" indent="-285750" algn="just" rtl="1">
              <a:lnSpc>
                <a:spcPts val="2600"/>
              </a:lnSpc>
              <a:spcBef>
                <a:spcPts val="600"/>
              </a:spcBef>
              <a:buFont typeface="Wingdings" pitchFamily="2" charset="2"/>
              <a:buChar char="§"/>
            </a:pPr>
            <a:r>
              <a:rPr lang="ar-SA" sz="1600" dirty="0">
                <a:solidFill>
                  <a:srgbClr val="FF0000"/>
                </a:solidFill>
                <a:latin typeface="Alexandria" charset="0"/>
                <a:cs typeface="Alexandria" charset="0"/>
              </a:rPr>
              <a:t>7- اجعل المصدر يعمل</a:t>
            </a:r>
          </a:p>
          <a:p>
            <a:pPr marL="285750" indent="-285750" algn="just" rtl="1">
              <a:lnSpc>
                <a:spcPts val="2600"/>
              </a:lnSpc>
              <a:spcBef>
                <a:spcPts val="600"/>
              </a:spcBef>
              <a:buFont typeface="Wingdings" pitchFamily="2" charset="2"/>
              <a:buChar char="§"/>
            </a:pPr>
            <a:r>
              <a:rPr lang="ar-SA" sz="1600" dirty="0">
                <a:latin typeface="Alexandria" charset="0"/>
                <a:cs typeface="Alexandria" charset="0"/>
              </a:rPr>
              <a:t>في الحالات التي يكون فيها من الضرورة التدقيق بتسلسل معين لحدث ما، تستطيع أن تبدأ سلسلة من المقابلات المتعاقبة لتأخذ المصدر في رحلة عبر الأحداث التي نوقشت، للتحقق من مواقيت وتفاصيل كل حدث (مثل: من كان هناك في هذه المرحلة وماذا قال لك؟). فنادراً ما يتذكر مصدرٌ ما حدثاً بدقةٍ أو كليَّا في أول نقاش ٍ له عن الموضوع. يجب تحفيز ذاكرته وإطلاق تجاربه المؤلمة من ذاكرته ولا تُصدم حين تتغير القصص نتيجة هذا العمل.</a:t>
            </a:r>
          </a:p>
          <a:p>
            <a:pPr marL="285750" indent="-285750" algn="just" rtl="1">
              <a:lnSpc>
                <a:spcPts val="2600"/>
              </a:lnSpc>
              <a:spcBef>
                <a:spcPts val="600"/>
              </a:spcBef>
              <a:buFont typeface="Wingdings" pitchFamily="2" charset="2"/>
              <a:buChar char="§"/>
            </a:pPr>
            <a:r>
              <a:rPr lang="ar-SA" sz="1600" dirty="0">
                <a:solidFill>
                  <a:srgbClr val="FF0000"/>
                </a:solidFill>
                <a:latin typeface="Alexandria" charset="0"/>
                <a:cs typeface="Alexandria" charset="0"/>
              </a:rPr>
              <a:t>8- اصغ إلى المغزى</a:t>
            </a:r>
          </a:p>
          <a:p>
            <a:pPr marL="285750" indent="-285750" algn="just" rtl="1">
              <a:lnSpc>
                <a:spcPts val="2600"/>
              </a:lnSpc>
              <a:spcBef>
                <a:spcPts val="600"/>
              </a:spcBef>
              <a:buFont typeface="Wingdings" pitchFamily="2" charset="2"/>
              <a:buChar char="§"/>
            </a:pPr>
            <a:r>
              <a:rPr lang="ar-SA" sz="1600" dirty="0">
                <a:latin typeface="Alexandria" charset="0"/>
                <a:cs typeface="Alexandria" charset="0"/>
              </a:rPr>
              <a:t>في اللغة المسرحيةٍ فإن “النص” (</a:t>
            </a:r>
            <a:r>
              <a:rPr lang="en-US" sz="1600" dirty="0">
                <a:latin typeface="Alexandria" charset="0"/>
                <a:cs typeface="Alexandria" charset="0"/>
              </a:rPr>
              <a:t>Text) </a:t>
            </a:r>
            <a:r>
              <a:rPr lang="ar-SA" sz="1600" dirty="0">
                <a:latin typeface="Alexandria" charset="0"/>
                <a:cs typeface="Alexandria" charset="0"/>
              </a:rPr>
              <a:t>هو الحوار الصريح الذي يُدور على خشبة المسرح؛ أما “المغزى” (</a:t>
            </a:r>
            <a:r>
              <a:rPr lang="en-US" sz="1600" dirty="0">
                <a:latin typeface="Alexandria" charset="0"/>
                <a:cs typeface="Alexandria" charset="0"/>
              </a:rPr>
              <a:t>Subtext) </a:t>
            </a:r>
            <a:r>
              <a:rPr lang="ar-SA" sz="1600" dirty="0">
                <a:latin typeface="Alexandria" charset="0"/>
                <a:cs typeface="Alexandria" charset="0"/>
              </a:rPr>
              <a:t>فهو الرمزية خلف الحوار. كنْ حذراً بحيث لا تتجاهل المغزى في مقابلة مع المصدر: وبخاصة: </a:t>
            </a:r>
          </a:p>
          <a:p>
            <a:pPr marL="285750" indent="-285750" algn="just" rtl="1">
              <a:lnSpc>
                <a:spcPts val="2600"/>
              </a:lnSpc>
              <a:spcBef>
                <a:spcPts val="600"/>
              </a:spcBef>
              <a:buFont typeface="Wingdings" pitchFamily="2" charset="2"/>
              <a:buChar char="§"/>
            </a:pPr>
            <a:r>
              <a:rPr lang="ar-SA" sz="1600" dirty="0">
                <a:latin typeface="Alexandria" charset="0"/>
                <a:cs typeface="Alexandria" charset="0"/>
              </a:rPr>
              <a:t>اصغِ للحظات عندما يتغير فيها صوت الذي تقابله قليلاً، قد يكون هذا التغير علامة على التوتر.</a:t>
            </a:r>
          </a:p>
          <a:p>
            <a:pPr marL="285750" indent="-285750" algn="just" rtl="1">
              <a:lnSpc>
                <a:spcPts val="2600"/>
              </a:lnSpc>
              <a:spcBef>
                <a:spcPts val="600"/>
              </a:spcBef>
              <a:buFont typeface="Wingdings" pitchFamily="2" charset="2"/>
              <a:buChar char="§"/>
            </a:pPr>
            <a:r>
              <a:rPr lang="ar-SA" sz="1600" dirty="0">
                <a:latin typeface="Alexandria" charset="0"/>
                <a:cs typeface="Alexandria" charset="0"/>
              </a:rPr>
              <a:t>انتبه للحظات تُصبح لغةُ المصدرِ فيها غامضةً أو مُكرَّرة، دون إضافة أي معلومات جديدة. (التكرار يساعد الذاكرة، ولكن يجب أن يؤدي إلى تفاصيل جديدة لم يتم كشفها من قبل.)</a:t>
            </a:r>
          </a:p>
        </p:txBody>
      </p:sp>
      <p:sp>
        <p:nvSpPr>
          <p:cNvPr id="4" name="TextBox 3">
            <a:extLst>
              <a:ext uri="{FF2B5EF4-FFF2-40B4-BE49-F238E27FC236}">
                <a16:creationId xmlns:a16="http://schemas.microsoft.com/office/drawing/2014/main" id="{6FA7DFA3-C481-C769-D873-AE435C0672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04CF70F-ED91-8AEA-AC68-D9B41568EB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8837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E61DD-A1FC-7772-B36A-7585DDFFD7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F9976-5DB2-03CB-60A4-B7DA779344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335049B-0CC4-395E-17E6-8291E27D32D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هـ . تكتيكات المقابلة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245F231-D789-F998-A9D2-621DBC0EB8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09C4F8-65FB-9822-707B-71BEEE1A451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BF886A-0182-BC2C-A3C2-CF2239F2C4E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D78ECE5-7AE0-E6C5-B94B-9127B14057E7}"/>
              </a:ext>
            </a:extLst>
          </p:cNvPr>
          <p:cNvSpPr txBox="1"/>
          <p:nvPr/>
        </p:nvSpPr>
        <p:spPr>
          <a:xfrm>
            <a:off x="2974694" y="1797422"/>
            <a:ext cx="8292791"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9- دَع ْ المصدر ينخرط معك في الموضوع</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تذكر أن العلاقة مع مصدرٍ ما قد تكون أكثر أهمية من أي معلومة محددة يزودك بها خلال مقابلة معيَّنة. ومع الوقت، تخلق تلك العلاقة بينك وبين المصدر روابط والتزامات مشتركة. وأثناء ذلك، قد يشعر المُستقصون المبتدئون بالذنب لأنهم يخترقون بالعمق خبرات مصادرهم، بغير وعي. وبذات اللاوعي هذا، سيتجنبون المصدر. وهذا هو بالضبط الخطأ الذي ترتكبه. بدلاً من ذلك، كنْ على اتصال دائم بالمصدر. </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10- راجع ملاحظاتك فوراً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حاول أن تتيح وقتاً بعد المقابلة فوراً – ربع ساعة قد يكون كافياً – لمراجعة ملاحظاتك بسرعة لترى إن نسيت أن تكتب شيئاً. الانطباعات والمواقف الغامضة وتفاصيل أخرى ستخطر لك فور مغادرتك الغرفة. أحصرها وسجلها.</a:t>
            </a:r>
          </a:p>
        </p:txBody>
      </p:sp>
      <p:sp>
        <p:nvSpPr>
          <p:cNvPr id="4" name="TextBox 3">
            <a:extLst>
              <a:ext uri="{FF2B5EF4-FFF2-40B4-BE49-F238E27FC236}">
                <a16:creationId xmlns:a16="http://schemas.microsoft.com/office/drawing/2014/main" id="{96719743-6B32-C139-E011-593A14DAF5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9A7C83-4C2E-6002-DF46-068F2D9974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ماذا تفعل عندما يربكك سؤال في مقابلة عمل؟">
            <a:extLst>
              <a:ext uri="{FF2B5EF4-FFF2-40B4-BE49-F238E27FC236}">
                <a16:creationId xmlns:a16="http://schemas.microsoft.com/office/drawing/2014/main" id="{FAA85183-B14B-E3D2-6E65-E2C304CD82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13" y="2731624"/>
            <a:ext cx="2152092" cy="1669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0618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DD802-9A69-BB76-D9EA-28D824254F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93E637-8AF4-9FC2-BC95-E33E18C089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8298B84-97ED-4DBC-2C97-9074F3B9FD73}"/>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هـ . تكتيكات المقابلة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CBD738B-24CD-8A1C-C868-4722FD95BC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385FD5-7D3D-F781-1E03-2973246FE95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24D62E-1E04-4146-73EC-9BBBAE9A8C1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56624C7-C691-93EC-409B-ADA5E37D95D6}"/>
              </a:ext>
            </a:extLst>
          </p:cNvPr>
          <p:cNvSpPr txBox="1"/>
          <p:nvPr/>
        </p:nvSpPr>
        <p:spPr>
          <a:xfrm>
            <a:off x="762000" y="1658522"/>
            <a:ext cx="10505485" cy="451591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solidFill>
                  <a:srgbClr val="FF0000"/>
                </a:solidFill>
                <a:latin typeface="Alexandria" charset="0"/>
                <a:cs typeface="Alexandria" charset="0"/>
              </a:rPr>
              <a:t>11- لا تستسلم قط إن رفض المتسبّب مقابلتك. فالتحقيق لا يكتمل إلا بمواجهته.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رئيس لجنة بلدية تواجه شبهة فساد رفض مرارا وتكرارا مقابلة الصحافي </a:t>
            </a:r>
            <a:r>
              <a:rPr lang="ar-SA" dirty="0" err="1">
                <a:latin typeface="Alexandria" charset="0"/>
                <a:cs typeface="Alexandria" charset="0"/>
              </a:rPr>
              <a:t>المتقصي</a:t>
            </a:r>
            <a:r>
              <a:rPr lang="ar-SA" dirty="0">
                <a:latin typeface="Alexandria" charset="0"/>
                <a:cs typeface="Alexandria" charset="0"/>
              </a:rPr>
              <a:t> بحجة أنه يتقصده شخصيا وانه غير أخلاقي. وبعد أسابيع من المماطلة استجاب لإلحاح كادر أريج وسجل مقابلة مطولة في دار البلدية أجاب فيها على كل الحقائق الدامغة التي جمعها الصحافي من خلال تحقيقه الاستقصائي.</a:t>
            </a:r>
          </a:p>
          <a:p>
            <a:pPr marL="285750" indent="-285750" algn="just" rtl="1">
              <a:lnSpc>
                <a:spcPts val="3000"/>
              </a:lnSpc>
              <a:spcBef>
                <a:spcPts val="600"/>
              </a:spcBef>
              <a:buFont typeface="Wingdings" pitchFamily="2" charset="2"/>
              <a:buChar char="§"/>
            </a:pPr>
            <a:r>
              <a:rPr lang="ar-SA" dirty="0">
                <a:solidFill>
                  <a:srgbClr val="FF0000"/>
                </a:solidFill>
                <a:latin typeface="Alexandria" charset="0"/>
                <a:cs typeface="Alexandria" charset="0"/>
              </a:rPr>
              <a:t>12- خذ استراحة قصيرة كلما استطعت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الإعلاميون المُعتادون على تغطية الأخبار السريعة يتعبون جداً إذا انخرطوا في محادثات طويلة مع المصادر. ولا يُجري صحافيو الأخبار مقابلات أطول من ساعة أو ساعتين. ولكن المقابلات ِ الاستقصائية قد تطولُ لأيام مع فواصل زمنية. لذا، يجب أن يكون الإعلامي واعياً إن تعب الشخص الذي يقابله أو توتر، فذلك قد يجعله، مع الوقت، عدوانياً. وحين يحصل هذا، كنْ حذراً أن لا تقول شيئاً استفزازيا لمصدرِك.</a:t>
            </a:r>
          </a:p>
        </p:txBody>
      </p:sp>
      <p:sp>
        <p:nvSpPr>
          <p:cNvPr id="4" name="TextBox 3">
            <a:extLst>
              <a:ext uri="{FF2B5EF4-FFF2-40B4-BE49-F238E27FC236}">
                <a16:creationId xmlns:a16="http://schemas.microsoft.com/office/drawing/2014/main" id="{065661C2-11B4-C927-C4AE-328B111365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E3CA8F-6AC5-F204-4B38-1B2A8A8618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9547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A852-6990-142A-C08B-ACDF08053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AAEF0-A268-E011-318E-6D7435993404}"/>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D9CDAF9-9DE6-50C8-2CE8-D66FAE049E09}"/>
              </a:ext>
            </a:extLst>
          </p:cNvPr>
          <p:cNvSpPr txBox="1"/>
          <p:nvPr/>
        </p:nvSpPr>
        <p:spPr>
          <a:xfrm>
            <a:off x="2368674" y="1083696"/>
            <a:ext cx="755640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نشاط: مشاهدة فيديو عن فحص المصادر</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93A3A66B-B850-D566-7C4D-232B6AE59E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4063F-55E0-4653-B3CA-DF1E8B2410EC}"/>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73DD1-D1A7-D35D-BB22-9EACE277F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45912B96-5CC0-4249-7C42-3F4E9F717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D9125C-858E-A498-C699-77693008A4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ACDC76-6289-012A-1C27-775A3409D597}"/>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lnSpc>
                <a:spcPct val="150000"/>
              </a:lnSpc>
            </a:pPr>
            <a:r>
              <a:rPr lang="ar-SA" sz="2000" dirty="0">
                <a:latin typeface="Alexandria" charset="0"/>
                <a:cs typeface="Alexandria" charset="0"/>
              </a:rPr>
              <a:t>يمكنك مشاهدة الفيديو عن كيفية التوثق من مصادر التحقيق الاستقصائي من خلال الرابط التالي:</a:t>
            </a:r>
          </a:p>
          <a:p>
            <a:pPr algn="ctr"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https://youtu.be/JWsJYrki9rQ?si=lkaerxhLMhPWTtY0</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969F6C43-C0B0-EC34-FB23-A33AE48C2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389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91BB5-E71A-092D-ECAA-ACEEAB71BC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514902-9AEA-47FA-F191-506361428F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772D0F1-F614-7FC4-A0FB-61C92105FCC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و. للنشر، ليس للنشر أو مصدرٌ مجهول؟</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5DDAAB42-ABC1-30BB-12EB-78C0B0744C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143CE9-12B3-F09B-EF7A-9DED16CA115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BAB739-8F1D-AE81-885A-7356B0B4B50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84FEC49-9DA2-3A67-5B54-F9F4AA8DAC17}"/>
              </a:ext>
            </a:extLst>
          </p:cNvPr>
          <p:cNvSpPr txBox="1"/>
          <p:nvPr/>
        </p:nvSpPr>
        <p:spPr>
          <a:xfrm>
            <a:off x="762000" y="2028915"/>
            <a:ext cx="10505485"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a:t>
            </a:r>
            <a:r>
              <a:rPr lang="ar-SA" sz="1600" dirty="0">
                <a:solidFill>
                  <a:srgbClr val="FF0000"/>
                </a:solidFill>
                <a:latin typeface="Alexandria" charset="0"/>
                <a:cs typeface="Alexandria" charset="0"/>
              </a:rPr>
              <a:t>تُحب المصادر أن تقول، “هذا ليس للنشر” </a:t>
            </a:r>
            <a:r>
              <a:rPr lang="en-US" sz="1600" dirty="0">
                <a:solidFill>
                  <a:srgbClr val="FF0000"/>
                </a:solidFill>
                <a:latin typeface="Alexandria" charset="0"/>
                <a:cs typeface="Alexandria" charset="0"/>
              </a:rPr>
              <a:t>Off the Record. </a:t>
            </a:r>
            <a:r>
              <a:rPr lang="ar-SA" sz="1600" dirty="0">
                <a:solidFill>
                  <a:srgbClr val="FF0000"/>
                </a:solidFill>
                <a:latin typeface="Alexandria" charset="0"/>
                <a:cs typeface="Alexandria" charset="0"/>
              </a:rPr>
              <a:t> </a:t>
            </a:r>
            <a:r>
              <a:rPr lang="ar-SA" sz="1600" dirty="0">
                <a:latin typeface="Alexandria" charset="0"/>
                <a:cs typeface="Alexandria" charset="0"/>
              </a:rPr>
              <a:t>والمشكلة هي أنهم عادة لا يعرفون ما يقولون. ولسوء الحظ، ولا حتى غالبية الإعلاميين. فيما يلي أصناف المجهول أو المنسوب إلى مصدر ما:</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ليس للنشر </a:t>
            </a:r>
            <a:r>
              <a:rPr lang="en-US" sz="1600" dirty="0">
                <a:solidFill>
                  <a:srgbClr val="FF0000"/>
                </a:solidFill>
                <a:latin typeface="Alexandria" charset="0"/>
                <a:cs typeface="Alexandria" charset="0"/>
              </a:rPr>
              <a:t>Off the Record: </a:t>
            </a:r>
            <a:r>
              <a:rPr lang="ar-SA" sz="1600" dirty="0">
                <a:solidFill>
                  <a:srgbClr val="FF0000"/>
                </a:solidFill>
                <a:latin typeface="Alexandria" charset="0"/>
                <a:cs typeface="Alexandria" charset="0"/>
              </a:rPr>
              <a:t> يَعدُ الإعلامي </a:t>
            </a:r>
            <a:r>
              <a:rPr lang="ar-SA" sz="1600" dirty="0">
                <a:latin typeface="Alexandria" charset="0"/>
                <a:cs typeface="Alexandria" charset="0"/>
              </a:rPr>
              <a:t>بأن لا يستخدم المعلومات التي زوده بها المصدر إلا إذا أتت من مصدر آخر مختلف تماماً. فالمصدرُ لا يستطيع أن يمنعَ الإعلامي َ من استخدام المعلومات في ظل هذه الظروف إذا طابقها مع معلومات من مصدر آخر.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a:t>
            </a:r>
            <a:r>
              <a:rPr lang="ar-SA" sz="1600" dirty="0">
                <a:solidFill>
                  <a:srgbClr val="FF0000"/>
                </a:solidFill>
                <a:latin typeface="Alexandria" charset="0"/>
                <a:cs typeface="Alexandria" charset="0"/>
              </a:rPr>
              <a:t>عدم ذكر المصدر </a:t>
            </a:r>
            <a:r>
              <a:rPr lang="en-US" sz="1600" dirty="0">
                <a:solidFill>
                  <a:srgbClr val="FF0000"/>
                </a:solidFill>
                <a:latin typeface="Alexandria" charset="0"/>
                <a:cs typeface="Alexandria" charset="0"/>
              </a:rPr>
              <a:t>Not for Attribution: </a:t>
            </a:r>
            <a:r>
              <a:rPr lang="ar-SA" sz="1600" dirty="0">
                <a:solidFill>
                  <a:srgbClr val="FF0000"/>
                </a:solidFill>
                <a:latin typeface="Alexandria" charset="0"/>
                <a:cs typeface="Alexandria" charset="0"/>
              </a:rPr>
              <a:t> في هذه الحالة </a:t>
            </a:r>
            <a:r>
              <a:rPr lang="ar-SA" sz="1600" dirty="0">
                <a:latin typeface="Alexandria" charset="0"/>
                <a:cs typeface="Alexandria" charset="0"/>
              </a:rPr>
              <a:t>يستطيع الإعلامي استخدام المعلومات، ولكنه لا يستطيع عزوها مباشرة إلى المصدر. وفي حال اختار تسمية أخرى من مثل “مصدرٌ قريب من السلك القضائي”، يجب أن يتم الاتفاق على ذلك بين الإعلامي والمصدر.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a:t>
            </a:r>
            <a:r>
              <a:rPr lang="ar-SA" sz="1600" dirty="0">
                <a:solidFill>
                  <a:srgbClr val="FF0000"/>
                </a:solidFill>
                <a:latin typeface="Alexandria" charset="0"/>
                <a:cs typeface="Alexandria" charset="0"/>
              </a:rPr>
              <a:t>رسميّاً </a:t>
            </a:r>
            <a:r>
              <a:rPr lang="en-US" sz="1600" dirty="0">
                <a:solidFill>
                  <a:srgbClr val="FF0000"/>
                </a:solidFill>
                <a:latin typeface="Alexandria" charset="0"/>
                <a:cs typeface="Alexandria" charset="0"/>
              </a:rPr>
              <a:t>On the Record: </a:t>
            </a:r>
            <a:r>
              <a:rPr lang="ar-SA" sz="1600" dirty="0">
                <a:solidFill>
                  <a:srgbClr val="FF0000"/>
                </a:solidFill>
                <a:latin typeface="Alexandria" charset="0"/>
                <a:cs typeface="Alexandria" charset="0"/>
              </a:rPr>
              <a:t>يستطيع</a:t>
            </a:r>
            <a:r>
              <a:rPr lang="ar-SA" sz="1600" dirty="0">
                <a:latin typeface="Alexandria" charset="0"/>
                <a:cs typeface="Alexandria" charset="0"/>
              </a:rPr>
              <a:t> المصدر استخدام المعلومات ونسبتها إلى المصدر.</a:t>
            </a:r>
          </a:p>
        </p:txBody>
      </p:sp>
      <p:sp>
        <p:nvSpPr>
          <p:cNvPr id="4" name="TextBox 3">
            <a:extLst>
              <a:ext uri="{FF2B5EF4-FFF2-40B4-BE49-F238E27FC236}">
                <a16:creationId xmlns:a16="http://schemas.microsoft.com/office/drawing/2014/main" id="{A9618D84-C1DA-3BF7-BD41-2B450A631A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5B2B4FB-921C-7749-4905-460581B0C2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965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F2142-13B6-DE5E-8429-A8935B4ED0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343523-6427-DDA7-3C72-919BAE9E0B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4DFCDB3-F9A8-06FA-A504-F155C2C8BFB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و. للنشر، ليس للنشر أو مصدرٌ مجهول؟</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7E9B07B-DCA4-A77B-DCAD-2D2B8A4666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CF4182-73E8-80D0-47B5-BF3910A2874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AE96C0-6FFF-6C92-6766-36CCDBBABBC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B4DD61-FF06-9528-ACD8-CD6DAC8A7770}"/>
              </a:ext>
            </a:extLst>
          </p:cNvPr>
          <p:cNvSpPr txBox="1"/>
          <p:nvPr/>
        </p:nvSpPr>
        <p:spPr>
          <a:xfrm>
            <a:off x="762000" y="2028915"/>
            <a:ext cx="10505485"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 والأمر الحاسم </a:t>
            </a:r>
            <a:r>
              <a:rPr lang="ar-SA" sz="1600" dirty="0">
                <a:latin typeface="Alexandria" charset="0"/>
                <a:cs typeface="Alexandria" charset="0"/>
              </a:rPr>
              <a:t>الذي يجب معرفته هنا هو: حين تقول مصادرُ عديدةٌ، “ليس للنشر”، فإن ما يقصدونه حقاً، “أريد منك أن تنشر هذه المعلومات، لكن دون أن تنسبها لي”. </a:t>
            </a:r>
            <a:r>
              <a:rPr lang="ar-SA" sz="1600" dirty="0" err="1">
                <a:latin typeface="Alexandria" charset="0"/>
                <a:cs typeface="Alexandria" charset="0"/>
              </a:rPr>
              <a:t>إسأل</a:t>
            </a:r>
            <a:r>
              <a:rPr lang="ar-SA" sz="1600" dirty="0">
                <a:latin typeface="Alexandria" charset="0"/>
                <a:cs typeface="Alexandria" charset="0"/>
              </a:rPr>
              <a:t> المصدر: “هل تقصد أنك لا تريد مني أن استخدم هذه المعلومات، أم أنك لا تريد مني استخدام اسمك”؟ إذا أجاب المصدر: “لا أريد أن تستخدم اسمي”، </a:t>
            </a:r>
            <a:r>
              <a:rPr lang="ar-SA" sz="1600" dirty="0" err="1">
                <a:latin typeface="Alexandria" charset="0"/>
                <a:cs typeface="Alexandria" charset="0"/>
              </a:rPr>
              <a:t>إسأل</a:t>
            </a:r>
            <a:r>
              <a:rPr lang="ar-SA" sz="1600" dirty="0">
                <a:latin typeface="Alexandria" charset="0"/>
                <a:cs typeface="Alexandria" charset="0"/>
              </a:rPr>
              <a:t>: “من غيرك يعرف هذه المعلومات وكم عددهم؟ وإذا استخدمتها، هل يستطيع أي شخص تتبع المعلومة على أنها أتت منك”؟ إذا كان الجواب لا، </a:t>
            </a:r>
            <a:r>
              <a:rPr lang="ar-SA" sz="1600" dirty="0" err="1">
                <a:latin typeface="Alexandria" charset="0"/>
                <a:cs typeface="Alexandria" charset="0"/>
              </a:rPr>
              <a:t>إسأل</a:t>
            </a:r>
            <a:r>
              <a:rPr lang="ar-SA" sz="1600" dirty="0">
                <a:latin typeface="Alexandria" charset="0"/>
                <a:cs typeface="Alexandria" charset="0"/>
              </a:rPr>
              <a:t>: “كيف نُشير إلى المصدر”؟ ولا تقل، “إذاً ماذا نُسمِّيك”؟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وبالطبعً، </a:t>
            </a:r>
            <a:r>
              <a:rPr lang="ar-SA" sz="1600" dirty="0">
                <a:solidFill>
                  <a:srgbClr val="FF0000"/>
                </a:solidFill>
                <a:latin typeface="Alexandria" charset="0"/>
                <a:cs typeface="Alexandria" charset="0"/>
              </a:rPr>
              <a:t>فإن المصدر هو الذي يختار أن يظل َّ مجهولاً أو لا</a:t>
            </a:r>
            <a:r>
              <a:rPr lang="ar-SA" sz="1600" dirty="0">
                <a:latin typeface="Alexandria" charset="0"/>
                <a:cs typeface="Alexandria" charset="0"/>
              </a:rPr>
              <a:t>. فبالكاد يمكننا توقع أن يزودنا الناس بمعلومات، لتنشر باسمهم، إذا كان ذلك يعني المخاطرة بمهنتهم وسلامتهم، وهم في العادة أفضل من يعرف المخاطر التي قد يتعرضون لها. ومن مسؤوليتك التأكد من احترام خيار المصدر. ويجب استخدام الحقائق على نحو لا يمكن تتبعها إلى مصدرها. وبالمثل، كنْ حريصاً جداً على أن لا تسأل أسئلة بناء على معرفةِ لا يمكن أن تأتي إلا من مصدر واحد أو قلّة قليلة جداً من المصادر.</a:t>
            </a:r>
          </a:p>
        </p:txBody>
      </p:sp>
      <p:sp>
        <p:nvSpPr>
          <p:cNvPr id="4" name="TextBox 3">
            <a:extLst>
              <a:ext uri="{FF2B5EF4-FFF2-40B4-BE49-F238E27FC236}">
                <a16:creationId xmlns:a16="http://schemas.microsoft.com/office/drawing/2014/main" id="{14A5CFB8-01D4-65BF-E90C-1A4AE8102F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180C81-D3B6-22C7-9C51-7E5068A6B2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4305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99EE31-45C0-8E55-639C-B39024AF8D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DAEA2E-E50B-B62E-A8C4-4D057AA1A7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0B1F179-7D7C-D141-ACCC-1751B7FE3871}"/>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و. للنشر، ليس للنشر أو مصدرٌ مجهول؟</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CC865B35-4CA8-4495-A3FE-68E1CAB6CB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70D9E9-6553-EDDB-D2BE-232CF9DC470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F747EC-D256-9D06-907A-D387031CA85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7874D32-5583-F4BF-A01A-218BE2DB007B}"/>
              </a:ext>
            </a:extLst>
          </p:cNvPr>
          <p:cNvSpPr txBox="1"/>
          <p:nvPr/>
        </p:nvSpPr>
        <p:spPr>
          <a:xfrm>
            <a:off x="4629873" y="2028915"/>
            <a:ext cx="6637612"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استخدام مصادرَ مجهولة </a:t>
            </a:r>
            <a:r>
              <a:rPr lang="ar-SA" sz="1600" dirty="0">
                <a:latin typeface="Alexandria" charset="0"/>
                <a:cs typeface="Alexandria" charset="0"/>
              </a:rPr>
              <a:t>يحوِّل مخاطر استخدام المعلومات من المصدرِ إليك. وستكون مصداقيتك في خطر إذا كانت المعلومات مغلوطة. وإذا تمت مقاضاتك، لن يكون لديك دليل على صدق نواياك أو دقَّة معلوماتك. ولذلك السبب، ننصحك بقوة أن لا تنشر مادةً قائمة على مصادر مجهولة، إلا إذا توفّر أحد الشروط الآتية: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دليل ٌ توثيقي يمكن أن يتم العثور عليه من مصدر آخر.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المعلومات التي زودك بها المصدر المجهول يتناسب نمطها مع معلومات استطعت التحقق منها من مصادر أخرى.</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المصدر موثوق من السابق.</a:t>
            </a:r>
          </a:p>
        </p:txBody>
      </p:sp>
      <p:sp>
        <p:nvSpPr>
          <p:cNvPr id="4" name="TextBox 3">
            <a:extLst>
              <a:ext uri="{FF2B5EF4-FFF2-40B4-BE49-F238E27FC236}">
                <a16:creationId xmlns:a16="http://schemas.microsoft.com/office/drawing/2014/main" id="{28D25809-3E01-191A-A815-910692E0C6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B597E21-8AF9-C5D5-A43F-23ED36E319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المصدر المُجَهَّل بين السبق والمصداقية | معهد الجزيرة للإعلام">
            <a:extLst>
              <a:ext uri="{FF2B5EF4-FFF2-40B4-BE49-F238E27FC236}">
                <a16:creationId xmlns:a16="http://schemas.microsoft.com/office/drawing/2014/main" id="{EDFB6040-8847-760C-CDA7-78BC3C4B6C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29435"/>
            <a:ext cx="3705358" cy="3905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377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0FC08-8A1D-C89B-6CBC-59D8A3EFA4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3B46FE-7746-65A0-45A1-52E52CA522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070740B-1588-F4E3-B6E3-E4C8CE9D3FC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و. للنشر، ليس للنشر أو مصدرٌ مجهول؟</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F56FF212-5E26-554B-5FC6-4DE2E8518F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FA6958-401F-0B4F-1ED1-7D248410CC5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B4ED3E-7EB0-6412-16A7-8AA9EDCE50C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BBFD116-BF0C-FB9A-E126-8CE7F82CBD7A}"/>
              </a:ext>
            </a:extLst>
          </p:cNvPr>
          <p:cNvSpPr txBox="1"/>
          <p:nvPr/>
        </p:nvSpPr>
        <p:spPr>
          <a:xfrm>
            <a:off x="3877519" y="1982615"/>
            <a:ext cx="7389966"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كان المصدر يستند في ُ معلوماته/ معلوماتها إلى وثيقة بحوزته، ومن الصعب لأحد تتبع الوثيقة إلى مصدرها، أطلب نسخة من الوثيقة. ولا تسمح لمصدرٍ أن يقتبس من وثيقة دون أن تعرف سياق الاقتباس الكامل.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كنت َ لا تستطيع العثور على مثل هذا الدليل، اسأل المصدر الأصلي إن كان يقبل ُ أن يُذْكرَ اسمه، كي يمكن سرد هذا الجزء من القصة. في مناسبة واحدة على الأقل، شعرنا أن مصدراً ما كان على وشك السماح لنا بعزو المعلومات إليه، فقلنا له: “سنكتب هذه القصة واسمك فيها، وسنجعلك تراجع الأجزاء التي استشهدنا فيها باسمك قبل النشر. إذا لم تقتنع بما سترى، سنزيل اسمك”.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وكثيراً ما قررت المصادر السماح لنا، بعد ذلك، بإسناد بعض الحقائق إليها.</a:t>
            </a:r>
          </a:p>
        </p:txBody>
      </p:sp>
      <p:sp>
        <p:nvSpPr>
          <p:cNvPr id="4" name="TextBox 3">
            <a:extLst>
              <a:ext uri="{FF2B5EF4-FFF2-40B4-BE49-F238E27FC236}">
                <a16:creationId xmlns:a16="http://schemas.microsoft.com/office/drawing/2014/main" id="{888795BA-53BC-9704-2812-5BD9F8DBDF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88CC0C9-2D29-7A09-A5AA-D1443532B5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مميزات الصحافة الورقية - موضوع">
            <a:extLst>
              <a:ext uri="{FF2B5EF4-FFF2-40B4-BE49-F238E27FC236}">
                <a16:creationId xmlns:a16="http://schemas.microsoft.com/office/drawing/2014/main" id="{680E4C21-799C-9C3B-5477-180F2B1295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959770"/>
            <a:ext cx="2953004"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223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C69CB-427C-5B17-A80E-7F532CCC20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B3026C-BCE0-526C-2702-5E526F5B47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DC510E6-84FA-BB66-1E95-C7CBB312B588}"/>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00B0F0"/>
                </a:solidFill>
                <a:latin typeface="Alexandria" charset="0"/>
                <a:cs typeface="Alexandria" charset="0"/>
              </a:rPr>
              <a:t>ز</a:t>
            </a:r>
            <a:r>
              <a:rPr lang="ar-SA" sz="2400" b="1" dirty="0">
                <a:solidFill>
                  <a:srgbClr val="00B0F0"/>
                </a:solidFill>
                <a:latin typeface="Alexandria" charset="0"/>
                <a:cs typeface="Alexandria" charset="0"/>
              </a:rPr>
              <a:t>. وظف العواطف (بدلاً من أن تستخدِمُك)</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440A156D-EE65-0161-F010-DD09B7D9D7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A6BEBF-7232-15EA-CFDA-C02421F4A8B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9DBDCD-0681-4CD2-01A7-0128691461D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6E23E9B-6168-C120-AF18-EF87806D1E77}"/>
              </a:ext>
            </a:extLst>
          </p:cNvPr>
          <p:cNvSpPr txBox="1"/>
          <p:nvPr/>
        </p:nvSpPr>
        <p:spPr>
          <a:xfrm>
            <a:off x="4467828" y="1924742"/>
            <a:ext cx="679965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العاطفة والسيكولوجيا </a:t>
            </a:r>
            <a:r>
              <a:rPr lang="ar-SA" sz="1600" dirty="0">
                <a:latin typeface="Alexandria" charset="0"/>
                <a:cs typeface="Alexandria" charset="0"/>
              </a:rPr>
              <a:t>عوامل مهمة في علاقاتك مع المصادر. دعنا الآن نتناول عدة أبعاد من هذه الخيوط:</a:t>
            </a:r>
          </a:p>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1. العاطفةُ معلومات </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ثَمَّة خطأٌ كلاسيكي يرتكبه الإعلاميون المُدَرَّبون على قواعد التغطية “الموضوعية”، أو الإعلاميون المستعجلون، وهو الاستماع إلى المصادر من أجل المعلومات فقط، وليس من أجل استكشاف العاطفة. ويميل هؤلاء إلى اعتبار العاطفةِ ضجيجاً – بما في ذلك عواطفهم الخاصة. في الحد الأدنى، تُخِبرُك العاطفة أن شيئاً ما يحصل، وأن ما يحصل مهم.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وفي الحد الأقصى، تؤشر إلى اتجاه لتتبعه.</a:t>
            </a:r>
          </a:p>
        </p:txBody>
      </p:sp>
      <p:sp>
        <p:nvSpPr>
          <p:cNvPr id="4" name="TextBox 3">
            <a:extLst>
              <a:ext uri="{FF2B5EF4-FFF2-40B4-BE49-F238E27FC236}">
                <a16:creationId xmlns:a16="http://schemas.microsoft.com/office/drawing/2014/main" id="{8B44E6EE-5FB1-86A2-527A-860EDF45AD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6FCFA0-A601-9A63-C8C6-E3B378D2B8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المصادر المُجهَّلة»... صراع حائر بين الصدق و«الفبركة»">
            <a:extLst>
              <a:ext uri="{FF2B5EF4-FFF2-40B4-BE49-F238E27FC236}">
                <a16:creationId xmlns:a16="http://schemas.microsoft.com/office/drawing/2014/main" id="{AC34FBDB-EF0B-E06C-148E-03ECD150F5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1909160"/>
            <a:ext cx="3543313" cy="389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028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D4DA2-4892-787C-80F0-CDADB61986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4A02F0-6CEE-1B9B-29E6-76A8DB299B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A4542B0-A421-4A5F-2609-FD60BCFCC5C1}"/>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00B0F0"/>
                </a:solidFill>
                <a:latin typeface="Alexandria" charset="0"/>
                <a:cs typeface="Alexandria" charset="0"/>
              </a:rPr>
              <a:t>ز</a:t>
            </a:r>
            <a:r>
              <a:rPr lang="ar-SA" sz="2400" b="1" dirty="0">
                <a:solidFill>
                  <a:srgbClr val="00B0F0"/>
                </a:solidFill>
                <a:latin typeface="Alexandria" charset="0"/>
                <a:cs typeface="Alexandria" charset="0"/>
              </a:rPr>
              <a:t>. وظف العواطف (بدلاً من أن تستخدِمُك)</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4E7C8A8-3A5A-2C2D-783B-6C7A2227FE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C12988-A77C-030C-8A8E-FD0018F7A6B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D11C67-BBC0-4DF9-57EA-7FD04A234A4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0D2A491-7FEC-1E6B-CF63-78225934FA0B}"/>
              </a:ext>
            </a:extLst>
          </p:cNvPr>
          <p:cNvSpPr txBox="1"/>
          <p:nvPr/>
        </p:nvSpPr>
        <p:spPr>
          <a:xfrm>
            <a:off x="4051139" y="1947892"/>
            <a:ext cx="7216346"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2. التناضح/ الإسناد العاطفي </a:t>
            </a:r>
            <a:r>
              <a:rPr lang="en-US" sz="1600" dirty="0">
                <a:solidFill>
                  <a:srgbClr val="FF0000"/>
                </a:solidFill>
                <a:latin typeface="Alexandria" charset="0"/>
                <a:cs typeface="Alexandria" charset="0"/>
              </a:rPr>
              <a:t>Emotional Osmosis</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أول المصادر في كل استقصاء تقريباً هم الضحايا، الذين لديهم أسباب ملحة ليسعوا الي المساعدة والمواساة. وإلي المدي الذي ينفتح فيه الإعلامي لقصصهم، سيقوم هو نفسه بتشرب ألمهم وغضبهم. كن حريصا على أن لا تتذمر من هذا الألم الذي </a:t>
            </a:r>
            <a:r>
              <a:rPr lang="ar-SA" sz="1600" dirty="0" err="1">
                <a:latin typeface="Alexandria" charset="0"/>
                <a:cs typeface="Alexandria" charset="0"/>
              </a:rPr>
              <a:t>تشربته</a:t>
            </a:r>
            <a:r>
              <a:rPr lang="ar-SA" sz="1600" dirty="0">
                <a:latin typeface="Alexandria" charset="0"/>
                <a:cs typeface="Alexandria" charset="0"/>
              </a:rPr>
              <a:t>، بخاصة مع المصادر. ولكن لاحظ أنك قد تصبح حزينا في لحظة ما من استقصائك، عادة قبل أن تكون جاهزا لكتابـة القصـة التي ستساعدك على تفـريغ مشاعرك.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تتمثّل إحدى طرق التعامل مع هذا الخلل بالعمل مع فريق يمكن لأعضائه أن يوفروا منظوراً مختلفا وتوازناً لبعضهم بعضاً.</a:t>
            </a:r>
          </a:p>
        </p:txBody>
      </p:sp>
      <p:sp>
        <p:nvSpPr>
          <p:cNvPr id="4" name="TextBox 3">
            <a:extLst>
              <a:ext uri="{FF2B5EF4-FFF2-40B4-BE49-F238E27FC236}">
                <a16:creationId xmlns:a16="http://schemas.microsoft.com/office/drawing/2014/main" id="{7E5B6AD6-68E9-4C1B-A20D-851554A6B4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9FE5B2-0017-4667-ED74-2A5425D7A5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السياسات الإعلامية الإيرانية تجاه قضايا العالم العربي - دراسة نقدية تحليلية  - Arab Media &amp; Society">
            <a:extLst>
              <a:ext uri="{FF2B5EF4-FFF2-40B4-BE49-F238E27FC236}">
                <a16:creationId xmlns:a16="http://schemas.microsoft.com/office/drawing/2014/main" id="{B9BF8538-991B-61A9-6847-0FD5859D7C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275" y="2230833"/>
            <a:ext cx="3208116" cy="2893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165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AF478-EBD6-E97E-269C-5C09730B0E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88C773-F20A-C81A-66F0-A8D405B4A26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2949A97-7667-E2DB-A446-8A733F576399}"/>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00B0F0"/>
                </a:solidFill>
                <a:latin typeface="Alexandria" charset="0"/>
                <a:cs typeface="Alexandria" charset="0"/>
              </a:rPr>
              <a:t>ز</a:t>
            </a:r>
            <a:r>
              <a:rPr lang="ar-SA" sz="2400" b="1" dirty="0">
                <a:solidFill>
                  <a:srgbClr val="00B0F0"/>
                </a:solidFill>
                <a:latin typeface="Alexandria" charset="0"/>
                <a:cs typeface="Alexandria" charset="0"/>
              </a:rPr>
              <a:t>. وظف العواطف (بدلاً من أن تستخدِمُك)</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860EA95-72E2-678F-0375-57C50819CA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D4DCC2-88DC-D41C-C449-79F53D2595A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5D190B-33C6-A0C6-3FC7-46807E9DA57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D0BB894-5565-6E93-19BF-37EA8F5DFBE0}"/>
              </a:ext>
            </a:extLst>
          </p:cNvPr>
          <p:cNvSpPr txBox="1"/>
          <p:nvPr/>
        </p:nvSpPr>
        <p:spPr>
          <a:xfrm>
            <a:off x="762000" y="2028915"/>
            <a:ext cx="10505485"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3- متلازمة الساق المكسورة </a:t>
            </a:r>
            <a:r>
              <a:rPr lang="en-US" sz="1600" dirty="0">
                <a:solidFill>
                  <a:srgbClr val="FF0000"/>
                </a:solidFill>
                <a:latin typeface="Alexandria" charset="0"/>
                <a:cs typeface="Alexandria" charset="0"/>
              </a:rPr>
              <a:t>The Broken Leg Syndrome</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يُصبح الإعلامي الذي ينفذ استقصاء طويل الأمد حساساً بشكل غير مألوف للأشياء التي تحفِّزُ أو تُثيرُ  مصادر القصة. وإحدى علامات ذلك أن الإعلامي يبدأ برؤية إشارات لأبعاد القصة في الأخبار التي يسمعها، لم </a:t>
            </a:r>
            <a:r>
              <a:rPr lang="ar-SA" sz="1600" dirty="0" err="1">
                <a:latin typeface="Alexandria" charset="0"/>
                <a:cs typeface="Alexandria" charset="0"/>
              </a:rPr>
              <a:t>يلحظها</a:t>
            </a:r>
            <a:r>
              <a:rPr lang="ar-SA" sz="1600" dirty="0">
                <a:latin typeface="Alexandria" charset="0"/>
                <a:cs typeface="Alexandria" charset="0"/>
              </a:rPr>
              <a:t> من قبل. وعلامة أخرى هي أن سمَعَ الإعلامي سيتغير: سيبدأ بالتقاط محادثات في غرف تنطلق فيها كلمات مفتاحيّة معينة. (نعم، حصل هذا لنا، وسيحصل لك.)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وهذا إحساس مثير غير اعتيادي، يمكن أن يشحن طاقتك، ولكنه مُقلِق أيضاً. إن لم تكن حريصاً، يمكن لهذه الحساسية الجديدة أن تعميك عن العالم الموجود خارج قصتك، فتخسر حسك تجاه ما هو عادي، وأن المجتمع يعمل عادة بشكل حسن لمعظم الوقت، لأنك اعتدت على التعامل مع ناحية من الحياة أصابها خلل. إن شعرت أن هذا يحصل لك، تأكد من أن تَصرِف َ بعض الوقت في التفكير بأشياء أخرى غير قصتك.</a:t>
            </a:r>
          </a:p>
        </p:txBody>
      </p:sp>
      <p:sp>
        <p:nvSpPr>
          <p:cNvPr id="4" name="TextBox 3">
            <a:extLst>
              <a:ext uri="{FF2B5EF4-FFF2-40B4-BE49-F238E27FC236}">
                <a16:creationId xmlns:a16="http://schemas.microsoft.com/office/drawing/2014/main" id="{4C423F03-849B-59A7-E900-FCD0220C1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445C5D-83CA-33D1-5405-9DE7A7AD88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04628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1AD96-3FCC-583D-DD3E-20A0F52FA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D51711-A8AF-13B0-A125-E65215EA1A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5C7C86C-FDC4-1B90-0D08-71A625797834}"/>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00B0F0"/>
                </a:solidFill>
                <a:latin typeface="Alexandria" charset="0"/>
                <a:cs typeface="Alexandria" charset="0"/>
              </a:rPr>
              <a:t>ز</a:t>
            </a:r>
            <a:r>
              <a:rPr lang="ar-SA" sz="2400" b="1" dirty="0">
                <a:solidFill>
                  <a:srgbClr val="00B0F0"/>
                </a:solidFill>
                <a:latin typeface="Alexandria" charset="0"/>
                <a:cs typeface="Alexandria" charset="0"/>
              </a:rPr>
              <a:t>. وظف العواطف (بدلاً من أن تستخدِمُك)</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8F255B71-7823-6588-97DC-F724B67C13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B8448B-7439-8FEB-386A-D3A9D14E4D2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0FC8A5-0D08-CA80-A404-D9F54092BB8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C9B94C2-19F4-C029-956D-53227F96D64B}"/>
              </a:ext>
            </a:extLst>
          </p:cNvPr>
          <p:cNvSpPr txBox="1"/>
          <p:nvPr/>
        </p:nvSpPr>
        <p:spPr>
          <a:xfrm>
            <a:off x="762000" y="1861650"/>
            <a:ext cx="10505485" cy="404796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4. الإحساس بالضعف</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قبل بضعة أعوام، وسط استقصاء استنفذ خمس سنوات، أدركنا أن المصادرَ التي أحببناها، المحترمة جداً، الناس الساحرين، حدث وأن كانوا مذنبين بجرائم، وكان واجبنا أن نثبت ذلك. كانوا أيضاً أفراداً ذوي نفوذ، مما جعل قول الحقيقة أمراً مُرعباً. في مثل هذه الأوضاع، يمرض بعض الإعلاميين جسدياً. وتميل هذه الأزمات إلى أن تضرب في اللحظة التي تكون تسأل فيها نفسك، كما يفعل كل إعلامي شريف، إن كان لديك كل حقيقة تحتاج إليها لإثبات قضيتك، وإن لم تكن فقدت جزئية مهمةً؟ فمن جهة، أنت رأيت وسمعت ما يكفي ليجعلك مريضاً؛ ومن جهة أخرى، لا يزال جزء منك يريد أن يؤمن بأن الأمر ليس كذلك، مما يقودك للتفكير بأنك لن تحصل أبدا على المعلومات الكافيةً.</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تذكر هذا: إن لم تنشرْ، فأنت في وضع أسوأ من وضعك إن نشرت. ابْق ضمن حدود ما عثرت عليه، ولكن </a:t>
            </a:r>
            <a:r>
              <a:rPr lang="ar-SA" sz="1600" dirty="0" err="1">
                <a:solidFill>
                  <a:srgbClr val="FF0000"/>
                </a:solidFill>
                <a:latin typeface="Alexandria" charset="0"/>
                <a:cs typeface="Alexandria" charset="0"/>
              </a:rPr>
              <a:t>إظهر</a:t>
            </a:r>
            <a:r>
              <a:rPr lang="ar-SA" sz="1600" dirty="0">
                <a:solidFill>
                  <a:srgbClr val="FF0000"/>
                </a:solidFill>
                <a:latin typeface="Alexandria" charset="0"/>
                <a:cs typeface="Alexandria" charset="0"/>
              </a:rPr>
              <a:t> احتراماً لعملك، وأخرجه للعلن</a:t>
            </a:r>
            <a:r>
              <a:rPr lang="ar-SA" sz="1600" dirty="0">
                <a:latin typeface="Alexandria" charset="0"/>
                <a:cs typeface="Alexandria" charset="0"/>
              </a:rPr>
              <a:t>.</a:t>
            </a:r>
          </a:p>
        </p:txBody>
      </p:sp>
      <p:sp>
        <p:nvSpPr>
          <p:cNvPr id="4" name="TextBox 3">
            <a:extLst>
              <a:ext uri="{FF2B5EF4-FFF2-40B4-BE49-F238E27FC236}">
                <a16:creationId xmlns:a16="http://schemas.microsoft.com/office/drawing/2014/main" id="{D01B8826-2572-BBE9-A3E7-EFE12E18CC0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AEA051F-3A5E-67CB-1D48-3CD0FB7E1A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5098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F4F42-D498-E61A-DC9A-09EE19ACD5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C6977D-6216-EDFF-5314-26AEC81988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3FFD3B9-0B0C-36AA-EC6D-C8F0A095659A}"/>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00B0F0"/>
                </a:solidFill>
                <a:latin typeface="Alexandria" charset="0"/>
                <a:cs typeface="Alexandria" charset="0"/>
              </a:rPr>
              <a:t>ز</a:t>
            </a:r>
            <a:r>
              <a:rPr lang="ar-SA" sz="2400" b="1" dirty="0">
                <a:solidFill>
                  <a:srgbClr val="00B0F0"/>
                </a:solidFill>
                <a:latin typeface="Alexandria" charset="0"/>
                <a:cs typeface="Alexandria" charset="0"/>
              </a:rPr>
              <a:t>. وظف العواطف (بدلاً من أن تستخدِمُك)</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15E798E-C050-1BB0-B9F9-7BF54DC90F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198687-D4F7-DBBE-CB5D-CD7F012855D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6C2514-604F-66A8-437F-EAA3078E453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2339CC4-5204-9BA0-8CBF-96FD98936867}"/>
              </a:ext>
            </a:extLst>
          </p:cNvPr>
          <p:cNvSpPr txBox="1"/>
          <p:nvPr/>
        </p:nvSpPr>
        <p:spPr>
          <a:xfrm>
            <a:off x="762000" y="2028915"/>
            <a:ext cx="10505485"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solidFill>
                  <a:srgbClr val="FF0000"/>
                </a:solidFill>
                <a:latin typeface="Alexandria" charset="0"/>
                <a:cs typeface="Alexandria" charset="0"/>
              </a:rPr>
              <a:t>5- اجعل المشاعر موضوعيَّة.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ثمة أسلوب بسيط للتعامل مع هذه الأنواع من ردود الفعل العاطفية: أكتب عواطفك في مجرى التحقيق. مثلا: أكتب ما تشعر به في لحظة ما، وما قادَ إلى هذا الشعور. مع من كنت تتحدث؟ ماذا قالوا؟ ما هي الأفكار التي خطرت على بالك. بكتابة مشاعرك، تحولها إلى مادة يمكن أن تعالجها بطريقة موضوعية، وأن تتحقق منها مثلها مثل غيرها. استخدمها لتعرف أنماطا معينة من تفاعلك مع المصادر، وبالخصوص نقاط الخطر في استقصائك. </a:t>
            </a:r>
          </a:p>
          <a:p>
            <a:pPr marL="285750" indent="-285750" algn="just" rtl="1">
              <a:lnSpc>
                <a:spcPts val="3000"/>
              </a:lnSpc>
              <a:spcBef>
                <a:spcPts val="600"/>
              </a:spcBef>
              <a:buFont typeface="Wingdings" pitchFamily="2" charset="2"/>
              <a:buChar char="§"/>
            </a:pPr>
            <a:r>
              <a:rPr lang="ar-SA" dirty="0">
                <a:solidFill>
                  <a:srgbClr val="C00000"/>
                </a:solidFill>
                <a:latin typeface="Alexandria" charset="0"/>
                <a:cs typeface="Alexandria" charset="0"/>
              </a:rPr>
              <a:t>فالقلق أو الخوف </a:t>
            </a:r>
            <a:r>
              <a:rPr lang="ar-SA" dirty="0">
                <a:latin typeface="Alexandria" charset="0"/>
                <a:cs typeface="Alexandria" charset="0"/>
              </a:rPr>
              <a:t>يميلان إلى البروز في لحظات محددة. ويمكن لهذه العواطف أن تشير إلى حاجة لبحث جديد أو، يمكنها أن تشير إلى أنك تشعر بالعزلة، دون دفاعات. وأيا كان الحال، يمكن أن تتصرف – بالسعي إلى حلفاء، أو بتأكيد معلوماتك.</a:t>
            </a:r>
          </a:p>
        </p:txBody>
      </p:sp>
      <p:sp>
        <p:nvSpPr>
          <p:cNvPr id="4" name="TextBox 3">
            <a:extLst>
              <a:ext uri="{FF2B5EF4-FFF2-40B4-BE49-F238E27FC236}">
                <a16:creationId xmlns:a16="http://schemas.microsoft.com/office/drawing/2014/main" id="{87E3F1FE-6183-FC40-CF58-CA72AF3E642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223CDE-713B-F338-1F06-C1989BCC01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1059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9BB1B-2F6A-0B42-C1B6-BCD4ADB46F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5956B5-BDCC-6576-A7D2-45F909A13F9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29FDFA2-A1D8-4DD7-2872-0ACBD0646AB3}"/>
              </a:ext>
            </a:extLst>
          </p:cNvPr>
          <p:cNvSpPr txBox="1"/>
          <p:nvPr/>
        </p:nvSpPr>
        <p:spPr>
          <a:xfrm>
            <a:off x="2513149" y="1019069"/>
            <a:ext cx="3065848" cy="523220"/>
          </a:xfrm>
          <a:prstGeom prst="rect">
            <a:avLst/>
          </a:prstGeom>
          <a:noFill/>
        </p:spPr>
        <p:txBody>
          <a:bodyPr wrap="square" rtlCol="0">
            <a:spAutoFit/>
          </a:bodyPr>
          <a:lstStyle/>
          <a:p>
            <a:pPr algn="r" rtl="1"/>
            <a:r>
              <a:rPr lang="ar-SA" sz="2800" b="1" dirty="0" err="1">
                <a:solidFill>
                  <a:srgbClr val="C00000"/>
                </a:solidFill>
                <a:latin typeface="Alexandria" charset="0"/>
                <a:cs typeface="Alexandria" charset="0"/>
              </a:rPr>
              <a:t>ح</a:t>
            </a:r>
            <a:r>
              <a:rPr lang="ar-SA" sz="2800" b="1" dirty="0">
                <a:solidFill>
                  <a:srgbClr val="C00000"/>
                </a:solidFill>
                <a:latin typeface="Alexandria" charset="0"/>
                <a:cs typeface="Alexandria" charset="0"/>
              </a:rPr>
              <a:t>. لا تنس الغد</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F39A32AC-DE7A-6AD2-CB3C-A03847576B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5963EB-4A30-B679-5D95-21897A0F01B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9CC6A5-97B8-BDD4-1590-908E1EB7000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12C46E8-873A-C53E-D3C5-0443046DF69C}"/>
              </a:ext>
            </a:extLst>
          </p:cNvPr>
          <p:cNvSpPr txBox="1"/>
          <p:nvPr/>
        </p:nvSpPr>
        <p:spPr>
          <a:xfrm>
            <a:off x="762000" y="2028915"/>
            <a:ext cx="10505485"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عادة ينسى الصحفيون مصادرهم بعد النشر. لا تكن واحداً منهم. فإن قطعت اتصالك بهم سينظر المصدر إليك كخائن. إذا واظبت على الاتصال، ستبدأ ببناء شبكة مصادر لمشاريع استقصاء مُستقبليَّة. إن لم تكن ذكيَّاً بما فيه الكفاية لتقوم بهذا العمل الأخير، فإنك في الأغلب لست ذكياً بما فيه الكفاية لتكون صحافيا استقصائيا.</a:t>
            </a:r>
          </a:p>
          <a:p>
            <a:pPr marL="285750" indent="-285750" algn="just" rtl="1">
              <a:lnSpc>
                <a:spcPts val="3000"/>
              </a:lnSpc>
              <a:spcBef>
                <a:spcPts val="600"/>
              </a:spcBef>
              <a:buFont typeface="Wingdings" pitchFamily="2" charset="2"/>
              <a:buChar char="§"/>
            </a:pPr>
            <a:r>
              <a:rPr lang="ar-SA" dirty="0">
                <a:solidFill>
                  <a:srgbClr val="FF0000"/>
                </a:solidFill>
                <a:latin typeface="Alexandria" charset="0"/>
                <a:cs typeface="Alexandria" charset="0"/>
              </a:rPr>
              <a:t>شيء أخير: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كثيراً ما يقول تلامذتُنا من الصحفيين، “ألا نخلق أعداءَ بالاستقصاء”؟ ونجيب: “بالتأكيد”، ولكن إن قمت بالعمل بشكل صحيح، وإن تعاملت مع الناس بطريقة تحترم حقوقهم وحقوقك، فسيحترمك حتى أعداؤك. وما هو أكثر أهمية أنك ستخلق أصدقاءَ أكثر من الأعداء، وسيكون الأصدقاءُ، ربما، من نوعيَّة أرقى.</a:t>
            </a:r>
          </a:p>
        </p:txBody>
      </p:sp>
      <p:sp>
        <p:nvSpPr>
          <p:cNvPr id="4" name="TextBox 3">
            <a:extLst>
              <a:ext uri="{FF2B5EF4-FFF2-40B4-BE49-F238E27FC236}">
                <a16:creationId xmlns:a16="http://schemas.microsoft.com/office/drawing/2014/main" id="{19370781-B1A7-A057-3F75-10F31F525C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8258E2-3C47-540C-6EDF-FC734C35C2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0199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366953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رسم خريطة للمصدر</a:t>
            </a:r>
          </a:p>
          <a:p>
            <a:pPr marL="285750" indent="-285750" algn="r" rtl="1">
              <a:lnSpc>
                <a:spcPts val="3000"/>
              </a:lnSpc>
              <a:spcBef>
                <a:spcPts val="600"/>
              </a:spcBef>
              <a:buFont typeface="Wingdings" pitchFamily="2" charset="2"/>
              <a:buChar char="§"/>
            </a:pPr>
            <a:r>
              <a:rPr lang="ar-SA" dirty="0">
                <a:latin typeface="Alexandria" charset="0"/>
                <a:cs typeface="Alexandria" charset="0"/>
              </a:rPr>
              <a:t>وفّر للمصادر أسبابا لتتكلم</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الاتصالات الأولى: التحضير والدعوة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بَدْءُ العلاقة: أهداف وأدوار</a:t>
            </a:r>
          </a:p>
          <a:p>
            <a:pPr marL="285750" indent="-285750" algn="r" rtl="1">
              <a:lnSpc>
                <a:spcPts val="3000"/>
              </a:lnSpc>
              <a:spcBef>
                <a:spcPts val="600"/>
              </a:spcBef>
              <a:buFont typeface="Wingdings" pitchFamily="2" charset="2"/>
              <a:buChar char="§"/>
            </a:pPr>
            <a:r>
              <a:rPr lang="ar-SA" dirty="0">
                <a:latin typeface="Alexandria" charset="0"/>
                <a:cs typeface="Alexandria" charset="0"/>
              </a:rPr>
              <a:t>تكتيكات المقابلة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للنشر، ليس للنشر أو مصدرٌ مجهول؟</a:t>
            </a:r>
          </a:p>
          <a:p>
            <a:pPr marL="285750" indent="-285750" algn="r" rtl="1">
              <a:lnSpc>
                <a:spcPts val="3000"/>
              </a:lnSpc>
              <a:spcBef>
                <a:spcPts val="600"/>
              </a:spcBef>
              <a:buFont typeface="Wingdings" pitchFamily="2" charset="2"/>
              <a:buChar char="§"/>
            </a:pPr>
            <a:r>
              <a:rPr lang="ar-SA" dirty="0">
                <a:latin typeface="Alexandria" charset="0"/>
                <a:cs typeface="Alexandria" charset="0"/>
              </a:rPr>
              <a:t>وظف العواطف (بدلاً من أن تستخدِمُك)</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تنس الغد.</a:t>
            </a: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1A9A67E-1B87-1654-B395-3DAEB593D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sp>
        <p:nvSpPr>
          <p:cNvPr id="4" name="TextBox 3">
            <a:extLst>
              <a:ext uri="{FF2B5EF4-FFF2-40B4-BE49-F238E27FC236}">
                <a16:creationId xmlns:a16="http://schemas.microsoft.com/office/drawing/2014/main" id="{2C3F4872-6B59-B6A0-43A0-C0B383F2F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79697" y="874103"/>
            <a:ext cx="4768596" cy="707886"/>
          </a:xfrm>
          <a:prstGeom prst="rect">
            <a:avLst/>
          </a:prstGeom>
          <a:noFill/>
        </p:spPr>
        <p:txBody>
          <a:bodyPr wrap="square" rtlCol="0">
            <a:spAutoFit/>
          </a:bodyPr>
          <a:lstStyle/>
          <a:p>
            <a:pPr algn="just" rtl="1"/>
            <a:r>
              <a:rPr lang="ar-SA" sz="4000" b="1" dirty="0">
                <a:solidFill>
                  <a:srgbClr val="852F4A"/>
                </a:solidFill>
                <a:latin typeface="Alexandria" charset="0"/>
                <a:cs typeface="Alexandria" charset="0"/>
              </a:rPr>
              <a:t>نصيحة وطلب ... </a:t>
            </a:r>
            <a:endParaRPr lang="en-US" sz="4000" b="1" dirty="0">
              <a:solidFill>
                <a:srgbClr val="852F4A"/>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4</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7248293" y="2191276"/>
            <a:ext cx="3742417" cy="331742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lnSpc>
                <a:spcPts val="3880"/>
              </a:lnSpc>
              <a:spcBef>
                <a:spcPts val="1200"/>
              </a:spcBef>
            </a:pPr>
            <a:r>
              <a:rPr lang="ar-SA" sz="2400" dirty="0">
                <a:latin typeface="Alexandria" charset="0"/>
                <a:cs typeface="Alexandria" charset="0"/>
              </a:rPr>
              <a:t>انصحكم وأطالبكم بمزيد من القراءة عن الصحافة الاستقصائية</a:t>
            </a:r>
          </a:p>
          <a:p>
            <a:pPr algn="ctr" rtl="1">
              <a:lnSpc>
                <a:spcPts val="3880"/>
              </a:lnSpc>
              <a:spcBef>
                <a:spcPts val="1200"/>
              </a:spcBef>
            </a:pPr>
            <a:r>
              <a:rPr lang="ar-SA" sz="2400" dirty="0">
                <a:solidFill>
                  <a:srgbClr val="000000"/>
                </a:solidFill>
                <a:latin typeface="Alexandria" charset="0"/>
                <a:cs typeface="Alexandria" charset="0"/>
              </a:rPr>
              <a:t>……………</a:t>
            </a:r>
          </a:p>
          <a:p>
            <a:pPr algn="ctr" rtl="1">
              <a:lnSpc>
                <a:spcPts val="3880"/>
              </a:lnSpc>
              <a:spcBef>
                <a:spcPts val="1200"/>
              </a:spcBef>
            </a:pPr>
            <a:r>
              <a:rPr lang="ar-SA" sz="2400" dirty="0">
                <a:solidFill>
                  <a:srgbClr val="000000"/>
                </a:solidFill>
                <a:latin typeface="Alexandria" charset="0"/>
                <a:cs typeface="Alexandria" charset="0"/>
              </a:rPr>
              <a:t>وإلي اللقاء في المحاضرة التالية</a:t>
            </a:r>
          </a:p>
        </p:txBody>
      </p:sp>
      <p:pic>
        <p:nvPicPr>
          <p:cNvPr id="1026" name="Picture 2" descr="The Safety's Thirteen: 13 Safety Rules for Investigative Journalists -  Cabar School">
            <a:extLst>
              <a:ext uri="{FF2B5EF4-FFF2-40B4-BE49-F238E27FC236}">
                <a16:creationId xmlns:a16="http://schemas.microsoft.com/office/drawing/2014/main" id="{E139B72E-EE12-F903-5433-6ABFD847E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51" y="2225482"/>
            <a:ext cx="5705707" cy="3638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13943</TotalTime>
  <Words>6629</Words>
  <Application>Microsoft Macintosh PowerPoint</Application>
  <PresentationFormat>Widescreen</PresentationFormat>
  <Paragraphs>394</Paragraphs>
  <Slides>51</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760</cp:revision>
  <dcterms:created xsi:type="dcterms:W3CDTF">2023-04-29T09:08:00Z</dcterms:created>
  <dcterms:modified xsi:type="dcterms:W3CDTF">2024-09-22T18:53:17Z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