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5.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24.xml" ContentType="application/vnd.openxmlformats-officedocument.presentationml.slide+xml"/>
  <Override PartName="/ppt/slides/slide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2.xml" ContentType="application/vnd.openxmlformats-officedocument.presentationml.notesSlid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3.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8.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0"/>
  </p:notesMasterIdLst>
  <p:sldIdLst>
    <p:sldId id="480" r:id="rId2"/>
    <p:sldId id="303" r:id="rId3"/>
    <p:sldId id="271" r:id="rId4"/>
    <p:sldId id="313" r:id="rId5"/>
    <p:sldId id="276" r:id="rId6"/>
    <p:sldId id="604" r:id="rId7"/>
    <p:sldId id="605" r:id="rId8"/>
    <p:sldId id="606" r:id="rId9"/>
    <p:sldId id="568" r:id="rId10"/>
    <p:sldId id="607" r:id="rId11"/>
    <p:sldId id="608" r:id="rId12"/>
    <p:sldId id="609" r:id="rId13"/>
    <p:sldId id="610" r:id="rId14"/>
    <p:sldId id="611" r:id="rId15"/>
    <p:sldId id="612" r:id="rId16"/>
    <p:sldId id="613" r:id="rId17"/>
    <p:sldId id="614" r:id="rId18"/>
    <p:sldId id="615" r:id="rId19"/>
    <p:sldId id="489" r:id="rId20"/>
    <p:sldId id="616" r:id="rId21"/>
    <p:sldId id="617" r:id="rId22"/>
    <p:sldId id="618" r:id="rId23"/>
    <p:sldId id="619" r:id="rId24"/>
    <p:sldId id="620" r:id="rId25"/>
    <p:sldId id="621" r:id="rId26"/>
    <p:sldId id="622" r:id="rId27"/>
    <p:sldId id="603" r:id="rId28"/>
    <p:sldId id="34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604"/>
            <p14:sldId id="605"/>
            <p14:sldId id="606"/>
            <p14:sldId id="568"/>
            <p14:sldId id="607"/>
            <p14:sldId id="608"/>
            <p14:sldId id="609"/>
            <p14:sldId id="610"/>
            <p14:sldId id="611"/>
            <p14:sldId id="612"/>
            <p14:sldId id="613"/>
            <p14:sldId id="614"/>
            <p14:sldId id="615"/>
            <p14:sldId id="489"/>
            <p14:sldId id="616"/>
            <p14:sldId id="617"/>
            <p14:sldId id="618"/>
            <p14:sldId id="619"/>
            <p14:sldId id="620"/>
            <p14:sldId id="621"/>
            <p14:sldId id="622"/>
            <p14:sldId id="60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2" d="100"/>
          <a:sy n="52" d="100"/>
        </p:scale>
        <p:origin x="36" y="33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37"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2/29/2024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en-US" sz="2000" b="1" kern="1200" dirty="0">
                <a:solidFill>
                  <a:schemeClr val="tx1"/>
                </a:solidFill>
                <a:latin typeface="+mn-lt"/>
                <a:ea typeface="+mn-ea"/>
                <a:cs typeface="+mn-cs"/>
              </a:rPr>
              <a:t>www.midocean.ae</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2/29/2024</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2/29/2024</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2/29/2024</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2/29/2024</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2/29/2024</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2/29/2024</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2/29/2024</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2/29/2024</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2/29/2024</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2/29/2024</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2/29/2024</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2/29/2024</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7.xml"/><Relationship Id="rId5" Type="http://schemas.openxmlformats.org/officeDocument/2006/relationships/image" Target="../media/image1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70" y="2424037"/>
            <a:ext cx="5215188"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0"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5</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94355"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a:p>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47872"/>
    </mc:Choice>
    <mc:Fallback xmlns="">
      <p:transition spd="slow" advTm="478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108836" y="2785710"/>
            <a:ext cx="5073513" cy="523220"/>
          </a:xfrm>
          <a:prstGeom prst="rect">
            <a:avLst/>
          </a:prstGeom>
          <a:noFill/>
        </p:spPr>
        <p:txBody>
          <a:bodyPr wrap="square" rtlCol="0">
            <a:spAutoFit/>
          </a:bodyPr>
          <a:lstStyle/>
          <a:p>
            <a:pPr algn="ctr"/>
            <a:r>
              <a:rPr lang="ar-EG" sz="2800" b="1" dirty="0">
                <a:solidFill>
                  <a:srgbClr val="00B0F0"/>
                </a:solidFill>
                <a:latin typeface="Alexandria" pitchFamily="2" charset="-78"/>
                <a:cs typeface="Alexandria" pitchFamily="2" charset="-78"/>
              </a:rPr>
              <a:t>مبادئ الدراسات القانونية</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94355"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LAW612</a:t>
            </a:r>
          </a:p>
          <a:p>
            <a:r>
              <a:rPr lang="en-US" sz="2000" b="1" dirty="0">
                <a:latin typeface="Times New Roman" panose="02020603050405020304" pitchFamily="18" charset="0"/>
                <a:cs typeface="Times New Roman" panose="02020603050405020304" pitchFamily="18" charset="0"/>
              </a:rPr>
              <a:t>Principles of legal study</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32935"/>
    </mc:Choice>
    <mc:Fallback xmlns="">
      <p:transition spd="slow" advTm="3293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A075604-73CD-4507-8013-424F369DFDEB}"/>
              </a:ext>
            </a:extLst>
          </p:cNvPr>
          <p:cNvSpPr/>
          <p:nvPr/>
        </p:nvSpPr>
        <p:spPr>
          <a:xfrm>
            <a:off x="180431" y="147601"/>
            <a:ext cx="1735495" cy="89678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
        <p:nvSpPr>
          <p:cNvPr id="6" name="Rectangle 5">
            <a:extLst>
              <a:ext uri="{FF2B5EF4-FFF2-40B4-BE49-F238E27FC236}">
                <a16:creationId xmlns:a16="http://schemas.microsoft.com/office/drawing/2014/main" id="{625A65B4-F2A8-05FC-5604-83D2080647B6}"/>
              </a:ext>
            </a:extLst>
          </p:cNvPr>
          <p:cNvSpPr/>
          <p:nvPr/>
        </p:nvSpPr>
        <p:spPr>
          <a:xfrm>
            <a:off x="1915926" y="500900"/>
            <a:ext cx="77815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a:extLst>
              <a:ext uri="{FF2B5EF4-FFF2-40B4-BE49-F238E27FC236}">
                <a16:creationId xmlns:a16="http://schemas.microsoft.com/office/drawing/2014/main" id="{C7D257D7-D9C6-8F63-F8F8-E2BE53F2E2DB}"/>
              </a:ext>
            </a:extLst>
          </p:cNvPr>
          <p:cNvSpPr txBox="1"/>
          <p:nvPr/>
        </p:nvSpPr>
        <p:spPr>
          <a:xfrm>
            <a:off x="2709413" y="929521"/>
            <a:ext cx="6244017" cy="461665"/>
          </a:xfrm>
          <a:prstGeom prst="rect">
            <a:avLst/>
          </a:prstGeom>
          <a:noFill/>
        </p:spPr>
        <p:txBody>
          <a:bodyPr wrap="none" rtlCol="0">
            <a:spAutoFit/>
          </a:bodyPr>
          <a:lstStyle/>
          <a:p>
            <a:pPr algn="ctr"/>
            <a:r>
              <a:rPr lang="ar-EG" sz="2400" b="1" dirty="0">
                <a:solidFill>
                  <a:srgbClr val="00B0F0"/>
                </a:solidFill>
                <a:latin typeface="Alexandria" pitchFamily="2" charset="-78"/>
                <a:cs typeface="Alexandria" pitchFamily="2" charset="-78"/>
              </a:rPr>
              <a:t>تقسيم القواعد القانونية من حيث قوتها</a:t>
            </a: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7453" y="104424"/>
            <a:ext cx="2494547" cy="1076343"/>
          </a:xfrm>
          <a:prstGeom prst="rect">
            <a:avLst/>
          </a:prstGeom>
        </p:spPr>
      </p:pic>
      <p:sp>
        <p:nvSpPr>
          <p:cNvPr id="8" name="Rectangle 7"/>
          <p:cNvSpPr/>
          <p:nvPr/>
        </p:nvSpPr>
        <p:spPr>
          <a:xfrm>
            <a:off x="180431" y="1643124"/>
            <a:ext cx="11700394" cy="1384995"/>
          </a:xfrm>
          <a:prstGeom prst="rect">
            <a:avLst/>
          </a:prstGeom>
        </p:spPr>
        <p:txBody>
          <a:bodyPr wrap="square">
            <a:spAutoFit/>
          </a:bodyPr>
          <a:lstStyle/>
          <a:p>
            <a:pPr marL="342900" indent="-342900" algn="just" rtl="1">
              <a:buFont typeface="Wingdings" pitchFamily="2" charset="2"/>
              <a:buChar char="§"/>
            </a:pPr>
            <a:r>
              <a:rPr lang="ar-EG" sz="2800" u="sng" dirty="0">
                <a:latin typeface="شمثءشىيقهش"/>
                <a:cs typeface="Alexandria" pitchFamily="2" charset="-78"/>
              </a:rPr>
              <a:t>أهم النقاط الأساسية للمحاضرة: </a:t>
            </a:r>
          </a:p>
          <a:p>
            <a:pPr algn="just" rtl="1"/>
            <a:r>
              <a:rPr lang="ar-EG" sz="2800" dirty="0">
                <a:latin typeface="شمثءشىيقهش"/>
                <a:cs typeface="Alexandria" pitchFamily="2" charset="-78"/>
              </a:rPr>
              <a:t>1- تعريف القواعد الآمرة والقواعد المكملة.</a:t>
            </a:r>
          </a:p>
          <a:p>
            <a:pPr algn="just" rtl="1"/>
            <a:r>
              <a:rPr lang="ar-EG" sz="2800" dirty="0">
                <a:latin typeface="شمثءشىيقهش"/>
                <a:cs typeface="Alexandria" pitchFamily="2" charset="-78"/>
              </a:rPr>
              <a:t>2- معيار التمييز بين القواعد الآمرة والقواعد المكملة.</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61274"/>
    </mc:Choice>
    <mc:Fallback xmlns="">
      <p:transition spd="slow" advTm="16127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438858" y="829920"/>
            <a:ext cx="7940843"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القواعد الآمرة والقواعد المكملة:</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88215" y="2409247"/>
            <a:ext cx="12015570" cy="34163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342900" indent="-342900" algn="just" rtl="1">
              <a:buFont typeface="Wingdings" pitchFamily="2" charset="2"/>
              <a:buChar char="§"/>
            </a:pPr>
            <a:r>
              <a:rPr lang="ar-EG" sz="2400" b="1" dirty="0">
                <a:latin typeface="Alexandria" pitchFamily="2" charset="-78"/>
                <a:cs typeface="Alexandria" pitchFamily="2" charset="-78"/>
              </a:rPr>
              <a:t>تتفاوت القواعد في قوتها الملزمة للأفراد</a:t>
            </a:r>
            <a:r>
              <a:rPr lang="ar-EG" sz="2400" dirty="0">
                <a:latin typeface="Alexandria" pitchFamily="2" charset="-78"/>
                <a:cs typeface="Alexandria" pitchFamily="2" charset="-78"/>
              </a:rPr>
              <a:t>، </a:t>
            </a:r>
            <a:r>
              <a:rPr lang="ar-EG" sz="2400" b="1" u="sng" dirty="0">
                <a:latin typeface="Alexandria" pitchFamily="2" charset="-78"/>
                <a:cs typeface="Alexandria" pitchFamily="2" charset="-78"/>
              </a:rPr>
              <a:t>وتقسم من هذه الناحية إلى قواعد آمرة وقواعد مكملة</a:t>
            </a:r>
            <a:r>
              <a:rPr lang="ar-EG" sz="2400" dirty="0">
                <a:latin typeface="Alexandria" pitchFamily="2" charset="-78"/>
                <a:cs typeface="Alexandria" pitchFamily="2" charset="-78"/>
              </a:rPr>
              <a:t>، ويرجع هذا التقسيم إلى أن القانون في تنظيمه للمجتمع يقوم بوضع قيود على حريات الأفراد ونشاطهم، فيوجه إليهم طائفة من الأوامر والنواهي يجبرون على طاعتها واحترامها وتكون القواعد في هذه الحالة قواعد أمرة أو ناهية، </a:t>
            </a:r>
            <a:r>
              <a:rPr lang="ar-EG" sz="2400" b="1" u="sng" dirty="0">
                <a:latin typeface="Alexandria" pitchFamily="2" charset="-78"/>
                <a:cs typeface="Alexandria" pitchFamily="2" charset="-78"/>
              </a:rPr>
              <a:t>وفى نفس الوقت يترك لهم قدراً من الحرية في تنظيم سلوكهم وعلاقاتهم مع الغير دون أي قيود </a:t>
            </a:r>
            <a:r>
              <a:rPr lang="ar-EG" sz="2400" dirty="0">
                <a:latin typeface="Alexandria" pitchFamily="2" charset="-78"/>
                <a:cs typeface="Alexandria" pitchFamily="2" charset="-78"/>
              </a:rPr>
              <a:t>وهنا لا يوجه القانون لهم أي أوامر أو نواهي بل يترك لهم الحرية في توجيه سلوكهم وفقا لما يرونه محققاً لمصالحهم، وهنا تكون القواعد مكملة أو مفسرة أو مقررة.</a:t>
            </a:r>
          </a:p>
          <a:p>
            <a:pPr marL="342900" indent="-342900" algn="just" rtl="1">
              <a:buFont typeface="Wingdings" pitchFamily="2" charset="2"/>
              <a:buChar char="§"/>
            </a:pPr>
            <a:r>
              <a:rPr lang="ar-EG" sz="2400" dirty="0">
                <a:latin typeface="Alexandria" pitchFamily="2" charset="-78"/>
                <a:cs typeface="Alexandria" pitchFamily="2" charset="-78"/>
              </a:rPr>
              <a:t>وبالتالي، يمكننا تمييز نوعين من القواعد القانونية: </a:t>
            </a:r>
            <a:r>
              <a:rPr lang="ar-EG" sz="2400" b="1" dirty="0">
                <a:latin typeface="Alexandria" pitchFamily="2" charset="-78"/>
                <a:cs typeface="Alexandria" pitchFamily="2" charset="-78"/>
              </a:rPr>
              <a:t>القواعد الآمرة والقواعد المكملة</a:t>
            </a:r>
            <a:r>
              <a:rPr lang="ar-EG" sz="2400" dirty="0">
                <a:latin typeface="Alexandria" pitchFamily="2" charset="-78"/>
                <a:cs typeface="Alexandria" pitchFamily="2" charset="-78"/>
              </a:rPr>
              <a:t>.</a:t>
            </a:r>
          </a:p>
        </p:txBody>
      </p:sp>
      <p:sp>
        <p:nvSpPr>
          <p:cNvPr id="3" name="TextBox 2">
            <a:extLst>
              <a:ext uri="{FF2B5EF4-FFF2-40B4-BE49-F238E27FC236}">
                <a16:creationId xmlns:a16="http://schemas.microsoft.com/office/drawing/2014/main" id="{07DA6679-0DBF-ED63-7FBA-A15CF1A3BA15}"/>
              </a:ext>
            </a:extLst>
          </p:cNvPr>
          <p:cNvSpPr txBox="1"/>
          <p:nvPr/>
        </p:nvSpPr>
        <p:spPr>
          <a:xfrm>
            <a:off x="9575800" y="8186592"/>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Rectangle 13">
            <a:extLst>
              <a:ext uri="{FF2B5EF4-FFF2-40B4-BE49-F238E27FC236}">
                <a16:creationId xmlns:a16="http://schemas.microsoft.com/office/drawing/2014/main" id="{3985EAE6-BFA6-766D-A032-077E4DCB399E}"/>
              </a:ext>
            </a:extLst>
          </p:cNvPr>
          <p:cNvSpPr/>
          <p:nvPr/>
        </p:nvSpPr>
        <p:spPr>
          <a:xfrm>
            <a:off x="0" y="21410"/>
            <a:ext cx="1800341" cy="146988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121881"/>
    </mc:Choice>
    <mc:Fallback xmlns="">
      <p:transition spd="slow" advTm="12188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ينظم القانون علاقات الأفراد بطريقة تختلف حسب طبيعة وأهمية المصلحة موضوع العلاقة،</a:t>
            </a:r>
            <a:r>
              <a:rPr lang="ar-EG" sz="2400" dirty="0">
                <a:solidFill>
                  <a:schemeClr val="tx1"/>
                </a:solidFill>
                <a:latin typeface="Alexandria" pitchFamily="2" charset="-78"/>
                <a:cs typeface="Alexandria" pitchFamily="2" charset="-78"/>
              </a:rPr>
              <a:t> فإذا تعلق الأمر بموضوع ذي صلة بالجماعة، تدخل القانون بتنظيمه بقواعد آمرة.</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أما إذا تعلق الأمر بمصالح خاصة بالأفراد، </a:t>
            </a:r>
            <a:r>
              <a:rPr lang="ar-EG" sz="2400" dirty="0">
                <a:solidFill>
                  <a:schemeClr val="tx1"/>
                </a:solidFill>
                <a:latin typeface="Alexandria" pitchFamily="2" charset="-78"/>
                <a:cs typeface="Alexandria" pitchFamily="2" charset="-78"/>
              </a:rPr>
              <a:t>فإن القانون يترك حرية تنظيم هذه المصالح وفقاً لما يرونه محققاً لمصالحهم، فيقوم بوضع قواعد تنظم هذه المصالح وتطبق في حالة عدم وجود اتفاق على ما يخالفها، وهذه القواعد تعرف باسم القواعد المكملة أو المفسرة.</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القواعد الآمرة والقواعد المكملة: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أولاً: القواعد القانونية الآمرة: </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القواعد الآمرة </a:t>
            </a:r>
            <a:r>
              <a:rPr lang="en-US" sz="2400" dirty="0">
                <a:solidFill>
                  <a:schemeClr val="tx1"/>
                </a:solidFill>
                <a:latin typeface="Alexandria" pitchFamily="2" charset="-78"/>
                <a:cs typeface="Alexandria" pitchFamily="2" charset="-78"/>
              </a:rPr>
              <a:t> </a:t>
            </a:r>
            <a:r>
              <a:rPr lang="en-US" sz="2400" b="1" dirty="0" err="1">
                <a:solidFill>
                  <a:schemeClr val="tx1"/>
                </a:solidFill>
                <a:effectLst>
                  <a:outerShdw blurRad="38100" dist="38100" dir="2700000" algn="tl">
                    <a:srgbClr val="000000">
                      <a:alpha val="43137"/>
                    </a:srgbClr>
                  </a:outerShdw>
                </a:effectLst>
                <a:latin typeface="Alexandria" pitchFamily="2" charset="-78"/>
                <a:cs typeface="Alexandria" pitchFamily="2" charset="-78"/>
              </a:rPr>
              <a:t>regles</a:t>
            </a:r>
            <a:r>
              <a:rPr lang="en-US" sz="2400" b="1" dirty="0">
                <a:solidFill>
                  <a:schemeClr val="tx1"/>
                </a:solidFill>
                <a:effectLst>
                  <a:outerShdw blurRad="38100" dist="38100" dir="2700000" algn="tl">
                    <a:srgbClr val="000000">
                      <a:alpha val="43137"/>
                    </a:srgbClr>
                  </a:outerShdw>
                </a:effectLst>
                <a:latin typeface="Alexandria" pitchFamily="2" charset="-78"/>
                <a:cs typeface="Alexandria" pitchFamily="2" charset="-78"/>
              </a:rPr>
              <a:t> imperatives </a:t>
            </a:r>
            <a:r>
              <a:rPr lang="ar-EG" sz="2400" dirty="0">
                <a:solidFill>
                  <a:schemeClr val="tx1"/>
                </a:solidFill>
                <a:latin typeface="Alexandria" pitchFamily="2" charset="-78"/>
                <a:cs typeface="Alexandria" pitchFamily="2" charset="-78"/>
              </a:rPr>
              <a:t>هي التي لا يجوز للأفراد الاتفاق على مخالفة حكمها، وكل اتفاق على مخالفة هذه القواعد يقع باطلاً ولا يعتد به قانوناً. </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ويرجع السبب في ذلك </a:t>
            </a:r>
            <a:r>
              <a:rPr lang="ar-EG" sz="2400" dirty="0">
                <a:solidFill>
                  <a:schemeClr val="tx1"/>
                </a:solidFill>
                <a:latin typeface="Alexandria" pitchFamily="2" charset="-78"/>
                <a:cs typeface="Alexandria" pitchFamily="2" charset="-78"/>
              </a:rPr>
              <a:t>إلى ارتباط هذه القواعد بالمصالح الأساسية التي تقوم عليها الدولة، حيث لا يترك لإرادة الأفراد تنظيم هذه المصالح.</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ومن أمثلة القواعد الآمرة، </a:t>
            </a:r>
            <a:r>
              <a:rPr lang="ar-EG" sz="2400" dirty="0">
                <a:solidFill>
                  <a:schemeClr val="tx1"/>
                </a:solidFill>
                <a:latin typeface="Alexandria" pitchFamily="2" charset="-78"/>
                <a:cs typeface="Alexandria" pitchFamily="2" charset="-78"/>
              </a:rPr>
              <a:t>تلك المتعلقة بتجريم القتل ومنع الاعتداء على جسم الغير وماله، وكذلك القواعد التي تبين المحرمات من النساء، وتلك التي تمنع التعاقد على تركة مستقبلة، فهي قواعد آمرة يلتزم الأفراد باحترامها، ولا يوجد سبيل للتهرب من أحكامها، حتى ولو عن طريق الاتفاق فمثل هذا الاتفاق لا يعتد به. </a:t>
            </a:r>
          </a:p>
          <a:p>
            <a:pPr algn="just" rtl="1"/>
            <a:endParaRPr lang="ar-EG" sz="2400" dirty="0">
              <a:solidFill>
                <a:schemeClr val="tx1"/>
              </a:solidFill>
              <a:latin typeface="Alexandria" pitchFamily="2" charset="-78"/>
              <a:cs typeface="Alexandria" pitchFamily="2" charset="-78"/>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القواعد الآمرة والقواعد المكملة: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4049087118"/>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ثانياً: القواعد القانونية المكملة أو المفسرة: </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القواعد المكملة هي التي يجوز للأفراد الاتفاق على مخالفة حكمها </a:t>
            </a:r>
            <a:r>
              <a:rPr lang="ar-EG" sz="2400" dirty="0">
                <a:solidFill>
                  <a:schemeClr val="tx1"/>
                </a:solidFill>
                <a:latin typeface="Alexandria" pitchFamily="2" charset="-78"/>
                <a:cs typeface="Alexandria" pitchFamily="2" charset="-78"/>
              </a:rPr>
              <a:t>وإذا ما اتفقوا على مخالفة هذا الحكم كان اتفاقهم صحيحاً، أما إذا سكتوا ولم يتفقوا على مخالفة حكمها فإنها تطبق عليهم، أو بمعنى آخر أن القواعد المكملة تطبق على الأفراد إذا لم يتفقوا على مخالفة أحكامها.</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ويطلق على هذه القواعد اسم القواعد المفسرة </a:t>
            </a:r>
            <a:r>
              <a:rPr lang="ar-EG" sz="2400" dirty="0">
                <a:solidFill>
                  <a:schemeClr val="tx1"/>
                </a:solidFill>
                <a:latin typeface="Alexandria" pitchFamily="2" charset="-78"/>
                <a:cs typeface="Alexandria" pitchFamily="2" charset="-78"/>
              </a:rPr>
              <a:t>على أساس أنه عند سكوت الأفراد عن الاتفاق على مخالفة حكمها، فإن هذا السكوت يفسر على اتجاه نية المتعاقدين إلى تطبيق حكم القاعدة المكملة.</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ومن أمثلة القواعد المكملة تلك التي تقضى </a:t>
            </a:r>
            <a:r>
              <a:rPr lang="ar-EG" sz="2400" dirty="0">
                <a:solidFill>
                  <a:schemeClr val="tx1"/>
                </a:solidFill>
                <a:latin typeface="Alexandria" pitchFamily="2" charset="-78"/>
                <a:cs typeface="Alexandria" pitchFamily="2" charset="-78"/>
              </a:rPr>
              <a:t>بأن ثمن المبيع يدفع في مكان ووقت تسليم المبيع، فهي تطبق إذا لم يتفق الأفراد على مكان ووقت آخر للوفاء بالثمن، </a:t>
            </a:r>
            <a:r>
              <a:rPr lang="ar-EG" sz="2400" b="1" u="sng" dirty="0">
                <a:solidFill>
                  <a:schemeClr val="tx1"/>
                </a:solidFill>
                <a:latin typeface="Alexandria" pitchFamily="2" charset="-78"/>
                <a:cs typeface="Alexandria" pitchFamily="2" charset="-78"/>
              </a:rPr>
              <a:t>كذلك القاعدة التي تقضى بأن </a:t>
            </a:r>
            <a:r>
              <a:rPr lang="ar-EG" sz="2400" dirty="0">
                <a:solidFill>
                  <a:schemeClr val="tx1"/>
                </a:solidFill>
                <a:latin typeface="Alexandria" pitchFamily="2" charset="-78"/>
                <a:cs typeface="Alexandria" pitchFamily="2" charset="-78"/>
              </a:rPr>
              <a:t>نصيب كل من الشركاء في الأرباح والخسائر يكون بنسبة حصته في رأس المال ويستطيع الشركاء الاتفاق على التوزيع بنسب تختلف عن ذلك، ولكن القاعدة تطبق في حالة عدم الاتفاق على ما يخالفها. </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القواعد الآمرة والقواعد المكملة: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1596403020"/>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772" y="1345305"/>
            <a:ext cx="11797220" cy="4947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 صفة الإلزام في القواعد المكملة:</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من المعلوم أن من خصائص القاعدة القانونية أنها تكون ملزمة، </a:t>
            </a:r>
            <a:r>
              <a:rPr lang="ar-EG" sz="2400" dirty="0">
                <a:solidFill>
                  <a:schemeClr val="tx1"/>
                </a:solidFill>
                <a:latin typeface="Alexandria" pitchFamily="2" charset="-78"/>
                <a:cs typeface="Alexandria" pitchFamily="2" charset="-78"/>
              </a:rPr>
              <a:t>حيث يجب على الأفراد احترامها والالتزام بحكمها. </a:t>
            </a:r>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وبناء على ذلك فإن </a:t>
            </a:r>
            <a:r>
              <a:rPr lang="ar-EG" sz="2400" dirty="0">
                <a:solidFill>
                  <a:schemeClr val="tx1"/>
                </a:solidFill>
                <a:latin typeface="Alexandria" pitchFamily="2" charset="-78"/>
                <a:cs typeface="Alexandria" pitchFamily="2" charset="-78"/>
              </a:rPr>
              <a:t>كل قواعد القانون تعتبر ملزمة، وصفة الإلزام تبدو واضحة في القواعد الآمرة. </a:t>
            </a:r>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أما القواعد المكملة </a:t>
            </a:r>
            <a:r>
              <a:rPr lang="ar-EG" sz="2400" dirty="0">
                <a:solidFill>
                  <a:schemeClr val="tx1"/>
                </a:solidFill>
                <a:latin typeface="Alexandria" pitchFamily="2" charset="-78"/>
                <a:cs typeface="Alexandria" pitchFamily="2" charset="-78"/>
              </a:rPr>
              <a:t>فنظراً لإمكان الاتفاق على ما يخالفها فإن صفة الإلزام تبدو محل شك.</a:t>
            </a:r>
          </a:p>
          <a:p>
            <a:pPr marL="342900" indent="-342900" algn="just" rtl="1">
              <a:buFont typeface="Wingdings" pitchFamily="2" charset="2"/>
              <a:buChar char="§"/>
            </a:pPr>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وتعتبر القواعد المكملة ملزمة، </a:t>
            </a:r>
            <a:r>
              <a:rPr lang="ar-EG" sz="2400" dirty="0">
                <a:solidFill>
                  <a:schemeClr val="tx1"/>
                </a:solidFill>
                <a:latin typeface="Alexandria" pitchFamily="2" charset="-78"/>
                <a:cs typeface="Alexandria" pitchFamily="2" charset="-78"/>
              </a:rPr>
              <a:t>ولكن هذا الإلزام مرهون بشرط عدم الاتفاق على ما يخالفها، فهذا الشرط لازم لتطبيق القاعدة القانونية ولا ينفى عنها صفة الإلزام كل ما هنالك أن كل قاعدة قانونية تتطلب مجموعة من الشروط لتطبيقها، ومن شروط تطبيق القاعدة المكملة عدم وجود اتفاق على ما يخالفها.</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بمعنى أن حكم القاعدة المكملة لا يطبق إلا في حالة سكوت الأفراد عن تنظيم المسألة التي يواجهها النص</a:t>
            </a:r>
            <a:r>
              <a:rPr lang="ar-EG" sz="2400" dirty="0">
                <a:solidFill>
                  <a:schemeClr val="tx1"/>
                </a:solidFill>
                <a:latin typeface="Alexandria" pitchFamily="2" charset="-78"/>
                <a:cs typeface="Alexandria" pitchFamily="2" charset="-78"/>
              </a:rPr>
              <a:t>، بحيث يعتبر هذا السكوت شرطا لتطبيقها وهنا تصبح القاعدة المكملة شأنها شأن القاعدة الأمرة.</a:t>
            </a:r>
          </a:p>
        </p:txBody>
      </p:sp>
      <p:sp>
        <p:nvSpPr>
          <p:cNvPr id="3" name="TextBox 2">
            <a:extLst>
              <a:ext uri="{FF2B5EF4-FFF2-40B4-BE49-F238E27FC236}">
                <a16:creationId xmlns:a16="http://schemas.microsoft.com/office/drawing/2014/main" id="{F9A80F9F-74DB-1D57-04E8-E20E92A09B0A}"/>
              </a:ext>
            </a:extLst>
          </p:cNvPr>
          <p:cNvSpPr txBox="1"/>
          <p:nvPr/>
        </p:nvSpPr>
        <p:spPr>
          <a:xfrm>
            <a:off x="1925053" y="268962"/>
            <a:ext cx="755583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1- تعريف القواعد الآمرة والقواعد المكملة: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985EAE6-BFA6-766D-A032-077E4DCB399E}"/>
              </a:ext>
            </a:extLst>
          </p:cNvPr>
          <p:cNvSpPr/>
          <p:nvPr/>
        </p:nvSpPr>
        <p:spPr>
          <a:xfrm>
            <a:off x="0" y="21410"/>
            <a:ext cx="1800341"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1623564697"/>
      </p:ext>
    </p:extLst>
  </p:cSld>
  <p:clrMapOvr>
    <a:masterClrMapping/>
  </p:clrMapOvr>
  <mc:AlternateContent xmlns:mc="http://schemas.openxmlformats.org/markup-compatibility/2006" xmlns:p14="http://schemas.microsoft.com/office/powerpoint/2010/main">
    <mc:Choice Requires="p14">
      <p:transition p14:dur="10" advTm="185729"/>
    </mc:Choice>
    <mc:Fallback xmlns="">
      <p:transition advTm="18572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نظراً للاختلاف الجوهري بين القواعد الأمرة والقواعد المكملة، </a:t>
            </a:r>
            <a:r>
              <a:rPr lang="ar-EG" sz="2400" dirty="0">
                <a:solidFill>
                  <a:schemeClr val="tx1"/>
                </a:solidFill>
                <a:latin typeface="Alexandria" pitchFamily="2" charset="-78"/>
                <a:cs typeface="Alexandria" pitchFamily="2" charset="-78"/>
              </a:rPr>
              <a:t>كان من الضروري البحث عن معيار للتمييز بين هذين النوعين من القواعد، </a:t>
            </a:r>
            <a:r>
              <a:rPr lang="ar-EG" sz="2400" b="1" dirty="0">
                <a:solidFill>
                  <a:schemeClr val="tx1"/>
                </a:solidFill>
                <a:latin typeface="Alexandria" pitchFamily="2" charset="-78"/>
                <a:cs typeface="Alexandria" pitchFamily="2" charset="-78"/>
              </a:rPr>
              <a:t>فظهر معياران: </a:t>
            </a:r>
            <a:r>
              <a:rPr lang="ar-EG" sz="2400" dirty="0">
                <a:solidFill>
                  <a:schemeClr val="tx1"/>
                </a:solidFill>
                <a:latin typeface="Alexandria" pitchFamily="2" charset="-78"/>
                <a:cs typeface="Alexandria" pitchFamily="2" charset="-78"/>
              </a:rPr>
              <a:t>أولهما المعيار الشكلي أو اللفظي، والآخر المعيار الموضوعي أو المعنوي.</a:t>
            </a:r>
            <a:endParaRPr lang="en-US" sz="2400" dirty="0">
              <a:solidFill>
                <a:schemeClr val="tx1"/>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1989214820"/>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أولاً: المعيار الشكلي أو اللفظي:</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يعتمد هذا المعيار على أساس الرجوع إلى الألفاظ والعبارات الواردة في نص القاعدة القانونية لمعرفة ما إذا كانت أمرة أم مكملة</a:t>
            </a:r>
            <a:r>
              <a:rPr lang="ar-EG" sz="2400" dirty="0">
                <a:solidFill>
                  <a:schemeClr val="tx1"/>
                </a:solidFill>
                <a:latin typeface="Alexandria" pitchFamily="2" charset="-78"/>
                <a:cs typeface="Alexandria" pitchFamily="2" charset="-78"/>
              </a:rPr>
              <a:t>، فإذا استعمل المشرع لفظ باطل، أو لا يجوز، أو يجب، أو يلزم، أو يقع باطلا، أو يعاقب أو ما شابه ذلك تكون القاعدة أمرة.  </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ومن أمثلة ذلك، </a:t>
            </a:r>
            <a:r>
              <a:rPr lang="ar-EG" sz="2400" b="1" u="sng" dirty="0">
                <a:solidFill>
                  <a:schemeClr val="tx1"/>
                </a:solidFill>
                <a:latin typeface="Alexandria" pitchFamily="2" charset="-78"/>
                <a:cs typeface="Alexandria" pitchFamily="2" charset="-78"/>
              </a:rPr>
              <a:t>ما نص عليه المشرع المصري في المادة (۱۳۱) مدنى على أن </a:t>
            </a:r>
            <a:r>
              <a:rPr lang="ar-EG" sz="2400" dirty="0">
                <a:solidFill>
                  <a:schemeClr val="tx1"/>
                </a:solidFill>
                <a:latin typeface="Alexandria" pitchFamily="2" charset="-78"/>
                <a:cs typeface="Alexandria" pitchFamily="2" charset="-78"/>
              </a:rPr>
              <a:t>«التعامل في تركة إنسان على قيد الحياة باطل ولو كان برضاه». </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وكذلك المادة (۲۳۲) مدنى تنص على أنه </a:t>
            </a:r>
            <a:r>
              <a:rPr lang="ar-EG" sz="2400" dirty="0">
                <a:solidFill>
                  <a:schemeClr val="tx1"/>
                </a:solidFill>
                <a:latin typeface="Alexandria" pitchFamily="2" charset="-78"/>
                <a:cs typeface="Alexandria" pitchFamily="2" charset="-78"/>
              </a:rPr>
              <a:t>لا يجوز تقاضى فوائد على متجمد الفوائد، «ولا يجوز في أية حال أن يكون مجموع الفوائد التي يتقاضاها الدائن أكثر من رأس المال».</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2074896402"/>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أولاً: المعيار الشكلي أو اللفظي:</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كذلك نص المادة (٤٨) مدنى الذي يقضى بأنه </a:t>
            </a:r>
            <a:r>
              <a:rPr lang="ar-EG" sz="2400" dirty="0">
                <a:solidFill>
                  <a:schemeClr val="tx1"/>
                </a:solidFill>
                <a:latin typeface="Alexandria" pitchFamily="2" charset="-78"/>
                <a:cs typeface="Alexandria" pitchFamily="2" charset="-78"/>
              </a:rPr>
              <a:t>«ليس لأحد النزول عن أهليته ولا التعديل في أحكامها»</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وكذلك نص المادة (٤٧١) مدنى الذي يقضى بأنه </a:t>
            </a:r>
            <a:r>
              <a:rPr lang="ar-EG" sz="2400" dirty="0">
                <a:solidFill>
                  <a:schemeClr val="tx1"/>
                </a:solidFill>
                <a:latin typeface="Alexandria" pitchFamily="2" charset="-78"/>
                <a:cs typeface="Alexandria" pitchFamily="2" charset="-78"/>
              </a:rPr>
              <a:t>«لا يجوز للقضاة ولا الأعضاء النيابة ولا المحامين ولا لكتبة المحاكم ولا المحضرين أن يشتروا بأسمائهم ولا باسم مستعار الحق المتنازع فيه كله أو بعضه إذا كان النظر في النزاع يدخل في اختصاص المحكمة التي يباشرون أعمالهم في دائرتها وإلا كان البيع باطلا».</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1137497500"/>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أولاً: المعيار الشكلي أو اللفظي:</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كما يستدل على القواعد الآمرة، أن تقترن بجزاء جنائي، </a:t>
            </a:r>
            <a:r>
              <a:rPr lang="ar-EG" sz="2400" dirty="0">
                <a:solidFill>
                  <a:schemeClr val="tx1"/>
                </a:solidFill>
                <a:latin typeface="Alexandria" pitchFamily="2" charset="-78"/>
                <a:cs typeface="Alexandria" pitchFamily="2" charset="-78"/>
              </a:rPr>
              <a:t>بمعنى أنه إذا ورد النص وقرر جزاءً جنائياً على مخالفة حكمه، كانت القاعدة آمره. ومثال ذلك بعض قواعد قانون العمل، تقترن بجزاء جنائي يوقع على صاحب العمل أو العامل عند مخالفة الحكم الوارد بها، فتعتبر لذلك قواعد آمرة.</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2313183550"/>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أولاً: المعيار الشكلي أو اللفظي:</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أما إذا استعمل المشرع ألفاظاً أو عبارات تؤدى إلى الإباحة وعدم الحظر أو تحتمل معنى التخيير </a:t>
            </a:r>
            <a:r>
              <a:rPr lang="ar-EG" sz="2400" dirty="0">
                <a:solidFill>
                  <a:schemeClr val="tx1"/>
                </a:solidFill>
                <a:latin typeface="Alexandria" pitchFamily="2" charset="-78"/>
                <a:cs typeface="Alexandria" pitchFamily="2" charset="-78"/>
              </a:rPr>
              <a:t>مثل «يجوز، يمكن، يحق، ما لم يتفق على خلاف ذلك، ما لم يوجد اتفاق أو عرف يقضى بخلاف ذلك» أو ما شابه ذلك تكون القاعدة مكملة أو مفسرة.</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ومن أمثلة ذلك ما نص عليه المشرع المصري في المادة (٤٦٢) مدنى </a:t>
            </a:r>
            <a:r>
              <a:rPr lang="ar-EG" sz="2400" dirty="0">
                <a:solidFill>
                  <a:schemeClr val="tx1"/>
                </a:solidFill>
                <a:latin typeface="Alexandria" pitchFamily="2" charset="-78"/>
                <a:cs typeface="Alexandria" pitchFamily="2" charset="-78"/>
              </a:rPr>
              <a:t>حيث تنص على أن نفقات عقد البيع ورسوم الدمغة والتسجيل وغير ذلك من مصروفات تكون على المشترى ما لم يوجد اتفاق أو عرف يقضى بغير ذلك». </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وكذلك نص المادة (۱۰۳) مدنى الذي يقضى بأن </a:t>
            </a:r>
            <a:r>
              <a:rPr lang="ar-EG" sz="2400" dirty="0">
                <a:solidFill>
                  <a:schemeClr val="tx1"/>
                </a:solidFill>
                <a:latin typeface="Alexandria" pitchFamily="2" charset="-78"/>
                <a:cs typeface="Alexandria" pitchFamily="2" charset="-78"/>
              </a:rPr>
              <a:t>«دفع العربون وقت إبرام العقد يفيد أن لكل من المتعاقدين الحق في العدول عنه، إلا إذا قضى الاتفاق بغير ذلك».</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1624938553"/>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ثانياً: المعيار الموضوعي أو المعنوي:</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في بعض الأحيان قد لا تساعد الألفاظ أو العبارات الواردة في نص القاعدة القانونية على معرفة ما إذا كانت القاعدة آمرة أم مكملة، </a:t>
            </a:r>
            <a:r>
              <a:rPr lang="ar-EG" sz="2400" dirty="0">
                <a:solidFill>
                  <a:schemeClr val="tx1"/>
                </a:solidFill>
                <a:latin typeface="Alexandria" pitchFamily="2" charset="-78"/>
                <a:cs typeface="Alexandria" pitchFamily="2" charset="-78"/>
              </a:rPr>
              <a:t>أي أن اللجوء إلى المعيار الشكلي لا يفيد في تحديد نوع القاعدة القانونية.</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فهنا يجب البحث عن معيار آخر لمعرفة نوع القاعدة،</a:t>
            </a:r>
            <a:r>
              <a:rPr lang="ar-EG" sz="2400" dirty="0">
                <a:solidFill>
                  <a:schemeClr val="tx1"/>
                </a:solidFill>
                <a:latin typeface="Alexandria" pitchFamily="2" charset="-78"/>
                <a:cs typeface="Alexandria" pitchFamily="2" charset="-78"/>
              </a:rPr>
              <a:t> وهذا ما سعى إليه الفقه حيث تبنى الأخذ بفكرة المعيار الموضوعي عند تعذر استعمال المعيار الشكلي. </a:t>
            </a:r>
          </a:p>
          <a:p>
            <a:pPr marL="342900" indent="-342900" algn="just" rtl="1">
              <a:buFont typeface="Wingdings" pitchFamily="2" charset="2"/>
              <a:buChar char="§"/>
            </a:pPr>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ويعتمد هذا المعيار على أساس النظر في الموضوع الذي تنظمه القاعدة القانونية، </a:t>
            </a:r>
            <a:r>
              <a:rPr lang="ar-EG" sz="2400" dirty="0">
                <a:solidFill>
                  <a:schemeClr val="tx1"/>
                </a:solidFill>
                <a:latin typeface="Alexandria" pitchFamily="2" charset="-78"/>
                <a:cs typeface="Alexandria" pitchFamily="2" charset="-78"/>
              </a:rPr>
              <a:t>فإذا كان هذا الموضوع متعلقا بالمصالح الأساسية التي ينهض عليها المجتمع تكون القاعدة آمرة، أما إذا كان هذا الموضوع غير متعلق بالمصالح الأساسية للمجتمع تكون القاعدة مكملة. </a:t>
            </a:r>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بمعنى أن </a:t>
            </a:r>
            <a:r>
              <a:rPr lang="ar-EG" sz="2400" dirty="0">
                <a:solidFill>
                  <a:schemeClr val="tx1"/>
                </a:solidFill>
                <a:latin typeface="Alexandria" pitchFamily="2" charset="-78"/>
                <a:cs typeface="Alexandria" pitchFamily="2" charset="-78"/>
              </a:rPr>
              <a:t>موضوع القاعدة ينظم مصلحة خاصة بين الأفراد وليس فيها مساس بكيان الجماعة أو مصالحها الأساسية.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4100492366"/>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ثانياً: المعيار الموضوعي أو المعنوي:</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ومن أمثلة ذلك ما تنص عليه المادة (٤٤) مدنى </a:t>
            </a:r>
            <a:r>
              <a:rPr lang="ar-EG" sz="2400" dirty="0">
                <a:solidFill>
                  <a:schemeClr val="tx1"/>
                </a:solidFill>
                <a:latin typeface="Alexandria" pitchFamily="2" charset="-78"/>
                <a:cs typeface="Alexandria" pitchFamily="2" charset="-78"/>
              </a:rPr>
              <a:t>من أن سن الرشد هو إحدى وعشرون سنة ميلادية كاملة» فعبارة المادة وألفاظها لا تبين نوع القاعدة الواردة به، ومع ذلك يتبين من معناها ومضمونها أنها تتعلق بمصلحة أساسية في المجتمع تتعلق باستقرار المعاملات، </a:t>
            </a:r>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ولهذا فإن القاعدة الواردة بها تعتبر قاعدة آمرة.</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ولقد جرى العمل على تسمية كل ما يتصل بالمصالح الأساسية للمجتمع أو ما يتصل بكيان الدولة اسم النظام العام والآداب، </a:t>
            </a:r>
            <a:r>
              <a:rPr lang="ar-EG" sz="2400" b="1" u="sng" dirty="0">
                <a:solidFill>
                  <a:schemeClr val="tx1"/>
                </a:solidFill>
                <a:latin typeface="Alexandria" pitchFamily="2" charset="-78"/>
                <a:cs typeface="Alexandria" pitchFamily="2" charset="-78"/>
              </a:rPr>
              <a:t>وبناء على ذلك إذا كانت القاعدة القانونية متعلقة بالنظام العام والآداب العامة فإنها تكون قاعدة آمرة، وإذا لم تكن كذلك فإنها تكون قاعدة مكملة.</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4209233905"/>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EG" sz="2400" b="1" u="sng" dirty="0">
                <a:solidFill>
                  <a:schemeClr val="tx1"/>
                </a:solidFill>
                <a:latin typeface="Alexandria" pitchFamily="2" charset="-78"/>
                <a:cs typeface="Alexandria" pitchFamily="2" charset="-78"/>
              </a:rPr>
              <a:t>ولتطبيق هذا المعيار يجب معرفة ما المقصود بفكرة النظام العام والآداب العامة وما نطاق تطبيقها؟</a:t>
            </a:r>
          </a:p>
          <a:p>
            <a:pPr algn="just" rtl="1"/>
            <a:r>
              <a:rPr lang="ar-EG" sz="2400" b="1" u="sng" dirty="0">
                <a:solidFill>
                  <a:schemeClr val="tx1"/>
                </a:solidFill>
                <a:latin typeface="Alexandria" pitchFamily="2" charset="-78"/>
                <a:cs typeface="Alexandria" pitchFamily="2" charset="-78"/>
              </a:rPr>
              <a:t>1- النظام العام:</a:t>
            </a:r>
          </a:p>
          <a:p>
            <a:pPr marL="342900" indent="-342900" algn="just" rtl="1">
              <a:buFont typeface="Wingdings" pitchFamily="2" charset="2"/>
              <a:buChar char="§"/>
            </a:pPr>
            <a:r>
              <a:rPr lang="ar-EG" sz="2400" b="1" dirty="0">
                <a:solidFill>
                  <a:schemeClr val="tx1"/>
                </a:solidFill>
                <a:latin typeface="Alexandria" pitchFamily="2" charset="-78"/>
                <a:cs typeface="Alexandria" pitchFamily="2" charset="-78"/>
              </a:rPr>
              <a:t>مصطلح النظام العام من المصطلحات التي كثيراً ما تصادفنا في دراسة القانون، </a:t>
            </a:r>
            <a:r>
              <a:rPr lang="ar-EG" sz="2400" dirty="0">
                <a:solidFill>
                  <a:schemeClr val="tx1"/>
                </a:solidFill>
                <a:latin typeface="Alexandria" pitchFamily="2" charset="-78"/>
                <a:cs typeface="Alexandria" pitchFamily="2" charset="-78"/>
              </a:rPr>
              <a:t>والتي أثارت جدلا فقهياً حول وضع تعريف له </a:t>
            </a:r>
            <a:r>
              <a:rPr lang="ar-EG" sz="2400" b="1" u="sng" dirty="0">
                <a:solidFill>
                  <a:schemeClr val="tx1"/>
                </a:solidFill>
                <a:effectLst>
                  <a:outerShdw blurRad="38100" dist="38100" dir="2700000" algn="tl">
                    <a:srgbClr val="000000">
                      <a:alpha val="43137"/>
                    </a:srgbClr>
                  </a:outerShdw>
                </a:effectLst>
                <a:latin typeface="Alexandria" pitchFamily="2" charset="-78"/>
                <a:cs typeface="Alexandria" pitchFamily="2" charset="-78"/>
              </a:rPr>
              <a:t>والسبب في ذلك </a:t>
            </a:r>
            <a:r>
              <a:rPr lang="ar-EG" sz="2400" dirty="0">
                <a:solidFill>
                  <a:schemeClr val="tx1"/>
                </a:solidFill>
                <a:latin typeface="Alexandria" pitchFamily="2" charset="-78"/>
                <a:cs typeface="Alexandria" pitchFamily="2" charset="-78"/>
              </a:rPr>
              <a:t>غموض معناه وعدم الاتفاق على وضع مدلول محدد له.</a:t>
            </a:r>
          </a:p>
          <a:p>
            <a:pPr marL="342900" indent="-342900" algn="just" rtl="1">
              <a:buFont typeface="Wingdings" pitchFamily="2" charset="2"/>
              <a:buChar char="§"/>
            </a:pPr>
            <a:r>
              <a:rPr lang="ar-EG" sz="2400" dirty="0">
                <a:solidFill>
                  <a:schemeClr val="tx1"/>
                </a:solidFill>
                <a:latin typeface="Alexandria" pitchFamily="2" charset="-78"/>
                <a:cs typeface="Alexandria" pitchFamily="2" charset="-78"/>
              </a:rPr>
              <a:t> </a:t>
            </a:r>
            <a:r>
              <a:rPr lang="ar-EG" sz="2400" b="1" u="sng" dirty="0">
                <a:solidFill>
                  <a:schemeClr val="tx1"/>
                </a:solidFill>
                <a:latin typeface="Alexandria" pitchFamily="2" charset="-78"/>
                <a:cs typeface="Alexandria" pitchFamily="2" charset="-78"/>
              </a:rPr>
              <a:t>ولكن يمكن القول بأن المقصود بالنظام العام </a:t>
            </a:r>
            <a:r>
              <a:rPr lang="ar-EG" sz="2400" dirty="0">
                <a:solidFill>
                  <a:schemeClr val="tx1"/>
                </a:solidFill>
                <a:latin typeface="Alexandria" pitchFamily="2" charset="-78"/>
                <a:cs typeface="Alexandria" pitchFamily="2" charset="-78"/>
              </a:rPr>
              <a:t>«هو مجموعة المصالح الأساسية التي يقوم عليها كيان المجتمع، سواء أكانت مصالح سياسية أم اقتصادية أم مالية أم اجتماعية أم خلقية».</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3195846326"/>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ومصطلح النظام العام له مدلول نسبي، </a:t>
            </a:r>
            <a:r>
              <a:rPr lang="ar-EG" sz="2400" dirty="0">
                <a:solidFill>
                  <a:schemeClr val="tx1"/>
                </a:solidFill>
                <a:latin typeface="Alexandria" pitchFamily="2" charset="-78"/>
                <a:cs typeface="Alexandria" pitchFamily="2" charset="-78"/>
              </a:rPr>
              <a:t>إذ إنه يختلف باختلاف المكان والزمان أي أنه يختلف من مجتمع إلى آخر، وفي نفس المجتمع من فترة زمنية إلى أخرى.</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فمبدأ «تعدد الزوجات» بالنسبة للرجل المسلم مثلا يعد من النظام العام في  البلاد الإسلامية فلا يجوز الاتفاق على منعه من الزواج بأكثر من واحدة، </a:t>
            </a:r>
            <a:r>
              <a:rPr lang="ar-EG" sz="2400" dirty="0">
                <a:solidFill>
                  <a:schemeClr val="tx1"/>
                </a:solidFill>
                <a:latin typeface="Alexandria" pitchFamily="2" charset="-78"/>
                <a:cs typeface="Alexandria" pitchFamily="2" charset="-78"/>
              </a:rPr>
              <a:t>فمثل هذا الاتفاق لا يعتد به لأنه مخالف للنظام العام، أما في البلاد الغربية فإن " تعدد الزوجات" يعد أمراً مخالفاً للنظام العام، وهكذا يختلف مدلوله من مجتمع إلى آخر.</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كذلك كان تحديد "الملكية الزراعية في مصر قبل ثورة ٢٣ يوليو سنة ١٩٥٢ لم يكن من النظام العام، </a:t>
            </a:r>
            <a:r>
              <a:rPr lang="ar-EG" sz="2400" dirty="0">
                <a:solidFill>
                  <a:schemeClr val="tx1"/>
                </a:solidFill>
                <a:latin typeface="Alexandria" pitchFamily="2" charset="-78"/>
                <a:cs typeface="Alexandria" pitchFamily="2" charset="-78"/>
              </a:rPr>
              <a:t>أما بعد الثورة وصدور قانون الإصلاح الزراعي الذي حدد نطاق الملكية الزراعية، فإن تحديد الملكية أصبح متعلقاً بالنظام العام.</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2248984267"/>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flipV="1">
            <a:off x="1190600" y="404664"/>
            <a:ext cx="879561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1155868"/>
            <a:ext cx="4128422" cy="52901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515979"/>
            <a:ext cx="12011569" cy="47163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وقد ترتب على نسبية ومرونة وتطور فكرة النظام العام، </a:t>
            </a:r>
            <a:r>
              <a:rPr lang="ar-EG" sz="2400" dirty="0">
                <a:solidFill>
                  <a:schemeClr val="tx1"/>
                </a:solidFill>
                <a:latin typeface="Alexandria" pitchFamily="2" charset="-78"/>
                <a:cs typeface="Alexandria" pitchFamily="2" charset="-78"/>
              </a:rPr>
              <a:t>أن المشرع لم يقم بتحديدها، وإنما ترك أمر تحديدها للقاضي في ضوء الظروف والملابسات التي تحيط بالمنازعات المعروضة عليه، لذلك فالقاضي هو الذي يحدد ما إذا كانت قاعدة معينة تعتبر من النظام العام فلا يجوز للأفراد الاتفاق على مخالفتها باتفاقاتهم أم أن هذه القاعدة لا تعتبر كذلك.</a:t>
            </a:r>
          </a:p>
          <a:p>
            <a:pPr marL="342900" indent="-342900" algn="just" rtl="1">
              <a:buFont typeface="Wingdings" pitchFamily="2" charset="2"/>
              <a:buChar char="§"/>
            </a:pPr>
            <a:r>
              <a:rPr lang="ar-EG" sz="2400" b="1" u="sng" dirty="0">
                <a:solidFill>
                  <a:schemeClr val="tx1"/>
                </a:solidFill>
                <a:latin typeface="Alexandria" pitchFamily="2" charset="-78"/>
                <a:cs typeface="Alexandria" pitchFamily="2" charset="-78"/>
              </a:rPr>
              <a:t>ويخضع القاضي في تقديره لذلك لرقابة محكمة النقض؛ </a:t>
            </a:r>
            <a:r>
              <a:rPr lang="ar-EG" sz="2400" dirty="0">
                <a:solidFill>
                  <a:schemeClr val="tx1"/>
                </a:solidFill>
                <a:latin typeface="Alexandria" pitchFamily="2" charset="-78"/>
                <a:cs typeface="Alexandria" pitchFamily="2" charset="-78"/>
              </a:rPr>
              <a:t>أنه يفصل في مسألة قانونية، وليس في مسألة واقع، وبالتالي تتحقق وحدة النظام العام في الدولة ولا تتغير بتغير شخص القاضي.</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4597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69642" y="-82992"/>
            <a:ext cx="2305141" cy="1076343"/>
          </a:xfrm>
          <a:prstGeom prst="rect">
            <a:avLst/>
          </a:prstGeom>
        </p:spPr>
      </p:pic>
      <p:sp>
        <p:nvSpPr>
          <p:cNvPr id="3" name="Rectangle 2"/>
          <p:cNvSpPr/>
          <p:nvPr/>
        </p:nvSpPr>
        <p:spPr>
          <a:xfrm>
            <a:off x="1397074" y="523758"/>
            <a:ext cx="8382662" cy="461665"/>
          </a:xfrm>
          <a:prstGeom prst="rect">
            <a:avLst/>
          </a:prstGeom>
        </p:spPr>
        <p:txBody>
          <a:bodyPr wrap="square">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9" name="Rectangle 8">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2400" b="1" dirty="0">
                <a:solidFill>
                  <a:schemeClr val="bg1"/>
                </a:solidFill>
                <a:latin typeface="Times New Roman" panose="02020603050405020304" pitchFamily="18" charset="0"/>
                <a:cs typeface="Times New Roman" panose="02020603050405020304" pitchFamily="18" charset="0"/>
              </a:rPr>
              <a:t>05</a:t>
            </a:r>
          </a:p>
        </p:txBody>
      </p:sp>
    </p:spTree>
    <p:extLst>
      <p:ext uri="{BB962C8B-B14F-4D97-AF65-F5344CB8AC3E}">
        <p14:creationId xmlns:p14="http://schemas.microsoft.com/office/powerpoint/2010/main" val="252362636"/>
      </p:ext>
    </p:extLst>
  </p:cSld>
  <p:clrMapOvr>
    <a:masterClrMapping/>
  </p:clrMapOvr>
  <mc:AlternateContent xmlns:mc="http://schemas.openxmlformats.org/markup-compatibility/2006" xmlns:p14="http://schemas.microsoft.com/office/powerpoint/2010/main">
    <mc:Choice Requires="p14">
      <p:transition spd="slow" p14:dur="2000" advTm="151080"/>
    </mc:Choice>
    <mc:Fallback xmlns="">
      <p:transition spd="slow" advTm="15108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05</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4154984"/>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2- الآداب العامة:</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u="sng" dirty="0">
                <a:solidFill>
                  <a:srgbClr val="000000"/>
                </a:solidFill>
                <a:latin typeface="Alexandria" pitchFamily="2" charset="-78"/>
                <a:ea typeface="Arial"/>
                <a:cs typeface="Alexandria" pitchFamily="2" charset="-78"/>
                <a:sym typeface="Arial"/>
              </a:rPr>
              <a:t>- يقصد بالآداب العامة، </a:t>
            </a:r>
            <a:r>
              <a:rPr lang="ar-EG" sz="2400" dirty="0">
                <a:solidFill>
                  <a:srgbClr val="000000"/>
                </a:solidFill>
                <a:latin typeface="Alexandria" pitchFamily="2" charset="-78"/>
                <a:ea typeface="Arial"/>
                <a:cs typeface="Alexandria" pitchFamily="2" charset="-78"/>
                <a:sym typeface="Arial"/>
              </a:rPr>
              <a:t>مجموعة القواعد الخلقية التي يعتبرها الناس في أمة معينة، وفي جيل معين المعيار الخلقي الذي يجب أن يسود مجتمعهم ويحكم علاقاتهم الاجتماعية، ويلتزمون باحترامها ولا يجوز الخروج عليها باتفاقات خاصة أو بعبارة أخرى هي الحد الأدنى من المثل والقيم التي يجب أن يسير عليها الأفراد داخل المجتمع في وقت معين، ويشعرون بضرورة احترامها حيث إنها تمثل "المصالح الخلقية " في فكرة النظام العام.</a:t>
            </a:r>
            <a:endParaRPr lang="en-US" sz="2400" dirty="0">
              <a:solidFill>
                <a:srgbClr val="000000"/>
              </a:solidFill>
              <a:latin typeface="Alexandria" pitchFamily="2" charset="-78"/>
              <a:ea typeface="Arial"/>
              <a:cs typeface="Alexandria" pitchFamily="2" charset="-78"/>
              <a:sym typeface="Arial"/>
            </a:endParaRPr>
          </a:p>
          <a:p>
            <a:pPr algn="just" rtl="1"/>
            <a:r>
              <a:rPr lang="ar-EG" sz="2400" dirty="0">
                <a:solidFill>
                  <a:srgbClr val="000000"/>
                </a:solidFill>
                <a:latin typeface="Alexandria" pitchFamily="2" charset="-78"/>
                <a:ea typeface="Arial"/>
                <a:cs typeface="Alexandria" pitchFamily="2" charset="-78"/>
                <a:sym typeface="Arial"/>
              </a:rPr>
              <a:t>-</a:t>
            </a:r>
            <a:r>
              <a:rPr lang="ar-EG" sz="2400" b="1" u="sng" dirty="0">
                <a:solidFill>
                  <a:srgbClr val="000000"/>
                </a:solidFill>
                <a:latin typeface="Alexandria" pitchFamily="2" charset="-78"/>
                <a:ea typeface="Arial"/>
                <a:cs typeface="Alexandria" pitchFamily="2" charset="-78"/>
                <a:sym typeface="Arial"/>
              </a:rPr>
              <a:t>وفكرة الآداب العامة، فكرة نسبية تختلف باختلاف المكان والزمان، </a:t>
            </a:r>
            <a:r>
              <a:rPr lang="ar-EG" sz="2400" dirty="0">
                <a:solidFill>
                  <a:srgbClr val="000000"/>
                </a:solidFill>
                <a:latin typeface="Alexandria" pitchFamily="2" charset="-78"/>
                <a:ea typeface="Arial"/>
                <a:cs typeface="Alexandria" pitchFamily="2" charset="-78"/>
                <a:sym typeface="Arial"/>
              </a:rPr>
              <a:t>فما يعتبر مخالفا للآداب العامة في مكان معين قد لا يعتبر كذلك في مكان أخر فمثلا </a:t>
            </a:r>
            <a:r>
              <a:rPr lang="ar-EG" sz="2400" b="1" dirty="0">
                <a:solidFill>
                  <a:srgbClr val="000000"/>
                </a:solidFill>
                <a:latin typeface="Alexandria" pitchFamily="2" charset="-78"/>
                <a:ea typeface="Arial"/>
                <a:cs typeface="Alexandria" pitchFamily="2" charset="-78"/>
                <a:sym typeface="Arial"/>
              </a:rPr>
              <a:t>"الاتفاق على إنشاء نواد للعراة" </a:t>
            </a:r>
            <a:r>
              <a:rPr lang="ar-EG" sz="2400" dirty="0">
                <a:solidFill>
                  <a:srgbClr val="000000"/>
                </a:solidFill>
                <a:latin typeface="Alexandria" pitchFamily="2" charset="-78"/>
                <a:ea typeface="Arial"/>
                <a:cs typeface="Alexandria" pitchFamily="2" charset="-78"/>
                <a:sym typeface="Arial"/>
              </a:rPr>
              <a:t>قد يعتبر باطلا في كثير من الدول لمخالفته للآداب العامة، بينما يعتبر مشروعا في بلاد أخرى.</a:t>
            </a:r>
          </a:p>
        </p:txBody>
      </p:sp>
    </p:spTree>
    <p:extLst>
      <p:ext uri="{BB962C8B-B14F-4D97-AF65-F5344CB8AC3E}">
        <p14:creationId xmlns:p14="http://schemas.microsoft.com/office/powerpoint/2010/main" val="3550474603"/>
      </p:ext>
    </p:extLst>
  </p:cSld>
  <p:clrMapOvr>
    <a:masterClrMapping/>
  </p:clrMapOvr>
  <p:transition spd="slow" advTm="85884">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05</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677656"/>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2- الآداب العامة:</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-كما تختلف فكرة الآداب العامة من زمان إلي زمان آخر في نفس المجتمع، </a:t>
            </a:r>
            <a:r>
              <a:rPr lang="ar-EG" sz="2400" dirty="0">
                <a:solidFill>
                  <a:srgbClr val="000000"/>
                </a:solidFill>
                <a:latin typeface="Alexandria" pitchFamily="2" charset="-78"/>
                <a:ea typeface="Arial"/>
                <a:cs typeface="Alexandria" pitchFamily="2" charset="-78"/>
                <a:sym typeface="Arial"/>
              </a:rPr>
              <a:t>فمثلا عقد التأمين على الحياة كان مخالفا للآداب العامة بحجة أن حياة الإنسان لا يصح أن تكون محلا للتعاقد والتعامل، وأن وفاة الإنسان لا يجوز أن تكون مصدر إثراء لغيره.</a:t>
            </a:r>
            <a:br>
              <a:rPr lang="ar-EG" sz="2400" dirty="0">
                <a:solidFill>
                  <a:srgbClr val="000000"/>
                </a:solidFill>
                <a:latin typeface="Alexandria" pitchFamily="2" charset="-78"/>
                <a:ea typeface="Arial"/>
                <a:cs typeface="Alexandria" pitchFamily="2" charset="-78"/>
                <a:sym typeface="Arial"/>
              </a:rPr>
            </a:br>
            <a:r>
              <a:rPr lang="ar-EG" sz="2400" b="1" u="sng" dirty="0">
                <a:solidFill>
                  <a:srgbClr val="000000"/>
                </a:solidFill>
                <a:latin typeface="Alexandria" pitchFamily="2" charset="-78"/>
                <a:ea typeface="Arial"/>
                <a:cs typeface="Alexandria" pitchFamily="2" charset="-78"/>
                <a:sym typeface="Arial"/>
              </a:rPr>
              <a:t>- ولكن هذا العقد أصبح مشروعا في الوقت الحاضر؛ </a:t>
            </a:r>
            <a:r>
              <a:rPr lang="ar-EG" sz="2400" dirty="0">
                <a:solidFill>
                  <a:srgbClr val="000000"/>
                </a:solidFill>
                <a:latin typeface="Alexandria" pitchFamily="2" charset="-78"/>
                <a:ea typeface="Arial"/>
                <a:cs typeface="Alexandria" pitchFamily="2" charset="-78"/>
                <a:sym typeface="Arial"/>
              </a:rPr>
              <a:t>لأنه لا يتنافى مع الآداب العامة كذلك نظام الرق، لم يكن في الماضي منافيا للآداب العامة، في حين لا تقره الآن مختلف النظم القانونية وتعتبره مخالفاً للآداب العامة تطبيقات لفكرة الآداب العامة.</a:t>
            </a:r>
          </a:p>
        </p:txBody>
      </p:sp>
    </p:spTree>
    <p:extLst>
      <p:ext uri="{BB962C8B-B14F-4D97-AF65-F5344CB8AC3E}">
        <p14:creationId xmlns:p14="http://schemas.microsoft.com/office/powerpoint/2010/main" val="439588458"/>
      </p:ext>
    </p:extLst>
  </p:cSld>
  <p:clrMapOvr>
    <a:masterClrMapping/>
  </p:clrMapOvr>
  <p:transition spd="slow" advTm="85884">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05</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3416320"/>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2- الآداب العامة:</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u="sng" dirty="0">
                <a:solidFill>
                  <a:srgbClr val="000000"/>
                </a:solidFill>
                <a:latin typeface="Alexandria" pitchFamily="2" charset="-78"/>
                <a:ea typeface="Arial"/>
                <a:cs typeface="Alexandria" pitchFamily="2" charset="-78"/>
                <a:sym typeface="Arial"/>
              </a:rPr>
              <a:t>** تطبيقات فكرة الآداب العامة:</a:t>
            </a:r>
            <a:endParaRPr lang="en-US" sz="2400" b="1" u="sng" dirty="0">
              <a:solidFill>
                <a:srgbClr val="000000"/>
              </a:solidFill>
              <a:latin typeface="Alexandria" pitchFamily="2" charset="-78"/>
              <a:ea typeface="Arial"/>
              <a:cs typeface="Alexandria" pitchFamily="2" charset="-78"/>
              <a:sym typeface="Arial"/>
            </a:endParaRPr>
          </a:p>
          <a:p>
            <a:pPr algn="just" rtl="1"/>
            <a:r>
              <a:rPr lang="en-US" sz="2400" dirty="0">
                <a:solidFill>
                  <a:srgbClr val="000000"/>
                </a:solidFill>
                <a:latin typeface="Alexandria" pitchFamily="2" charset="-78"/>
                <a:ea typeface="Arial"/>
                <a:cs typeface="Alexandria" pitchFamily="2" charset="-78"/>
                <a:sym typeface="Arial"/>
              </a:rPr>
              <a:t>- </a:t>
            </a:r>
            <a:r>
              <a:rPr lang="ar-EG" sz="2400" dirty="0">
                <a:solidFill>
                  <a:srgbClr val="000000"/>
                </a:solidFill>
                <a:latin typeface="Alexandria" pitchFamily="2" charset="-78"/>
                <a:ea typeface="Arial"/>
                <a:cs typeface="Alexandria" pitchFamily="2" charset="-78"/>
                <a:sym typeface="Arial"/>
              </a:rPr>
              <a:t>ما نص عليه المشرع المصري في المادة ١٣٦ مدني علي أنه "إذا لم يكن للالتزام سبب، أو كان سببه مخالفاً للنظام العام أو الآداب كان العقد باطلا".</a:t>
            </a:r>
            <a:endParaRPr lang="en-US" sz="2400" dirty="0">
              <a:solidFill>
                <a:srgbClr val="000000"/>
              </a:solidFill>
              <a:latin typeface="Alexandria" pitchFamily="2" charset="-78"/>
              <a:ea typeface="Arial"/>
              <a:cs typeface="Alexandria" pitchFamily="2" charset="-78"/>
              <a:sym typeface="Arial"/>
            </a:endParaRPr>
          </a:p>
          <a:p>
            <a:pPr algn="just" rtl="1"/>
            <a:r>
              <a:rPr lang="en-US" sz="2400" dirty="0">
                <a:solidFill>
                  <a:srgbClr val="000000"/>
                </a:solidFill>
                <a:latin typeface="Alexandria" pitchFamily="2" charset="-78"/>
                <a:ea typeface="Arial"/>
                <a:cs typeface="Alexandria" pitchFamily="2" charset="-78"/>
                <a:sym typeface="Arial"/>
              </a:rPr>
              <a:t>-</a:t>
            </a:r>
            <a:r>
              <a:rPr lang="ar-EG" sz="2400" dirty="0">
                <a:solidFill>
                  <a:srgbClr val="000000"/>
                </a:solidFill>
                <a:latin typeface="Alexandria" pitchFamily="2" charset="-78"/>
                <a:ea typeface="Arial"/>
                <a:cs typeface="Alexandria" pitchFamily="2" charset="-78"/>
                <a:sym typeface="Arial"/>
              </a:rPr>
              <a:t> وقد طبق القضاء هذا النص علي حالات كثيرة حين قرر بطلان كل اتفاق على قيام علاقات جنسية غير مشروعة لمخالفته للآداب العامة.</a:t>
            </a:r>
            <a:endParaRPr lang="en-US" sz="2400" dirty="0">
              <a:solidFill>
                <a:srgbClr val="000000"/>
              </a:solidFill>
              <a:latin typeface="Alexandria" pitchFamily="2" charset="-78"/>
              <a:ea typeface="Arial"/>
              <a:cs typeface="Alexandria" pitchFamily="2" charset="-78"/>
              <a:sym typeface="Arial"/>
            </a:endParaRPr>
          </a:p>
          <a:p>
            <a:pPr algn="just" rtl="1"/>
            <a:r>
              <a:rPr lang="ar-EG" sz="2400" dirty="0">
                <a:solidFill>
                  <a:srgbClr val="000000"/>
                </a:solidFill>
                <a:latin typeface="Alexandria" pitchFamily="2" charset="-78"/>
                <a:ea typeface="Arial"/>
                <a:cs typeface="Alexandria" pitchFamily="2" charset="-78"/>
                <a:sym typeface="Arial"/>
              </a:rPr>
              <a:t>- نخلص من ذلك إلى أنه إذا كانت القاعدة متعلقة بالنظام العام أو الآداب العامة فإنها تكون قاعدة آمرة، ولا يجوز الاتفاق علي ما يخالف حكمها، ويقع هذا الاتفاق باطلا بطلاناً مطلقاً.</a:t>
            </a:r>
            <a:endParaRPr lang="en-US" sz="2400" dirty="0">
              <a:solidFill>
                <a:srgbClr val="000000"/>
              </a:solidFill>
              <a:latin typeface="Alexandria" pitchFamily="2" charset="-78"/>
              <a:ea typeface="Arial"/>
              <a:cs typeface="Alexandria" pitchFamily="2" charset="-78"/>
              <a:sym typeface="Arial"/>
            </a:endParaRPr>
          </a:p>
        </p:txBody>
      </p:sp>
    </p:spTree>
    <p:extLst>
      <p:ext uri="{BB962C8B-B14F-4D97-AF65-F5344CB8AC3E}">
        <p14:creationId xmlns:p14="http://schemas.microsoft.com/office/powerpoint/2010/main" val="965727479"/>
      </p:ext>
    </p:extLst>
  </p:cSld>
  <p:clrMapOvr>
    <a:masterClrMapping/>
  </p:clrMapOvr>
  <p:transition spd="slow" advTm="85884">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05</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4154984"/>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2- الآداب العامة:</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u="sng"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 نطاق تطبيق فكرة النظام العام والآداب العامة: </a:t>
            </a:r>
            <a:endParaRPr lang="en-US" sz="2400" b="1" u="sng"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endParaRPr>
          </a:p>
          <a:p>
            <a:pPr algn="just" rtl="1"/>
            <a:r>
              <a:rPr lang="ar-EG" sz="2400" b="1" dirty="0">
                <a:solidFill>
                  <a:srgbClr val="000000"/>
                </a:solidFill>
                <a:effectLst>
                  <a:outerShdw blurRad="38100" dist="38100" dir="2700000" algn="tl">
                    <a:srgbClr val="000000">
                      <a:alpha val="43137"/>
                    </a:srgbClr>
                  </a:outerShdw>
                </a:effectLst>
                <a:latin typeface="Alexandria" pitchFamily="2" charset="-78"/>
                <a:ea typeface="Arial"/>
                <a:cs typeface="Alexandria" pitchFamily="2" charset="-78"/>
                <a:sym typeface="Arial"/>
              </a:rPr>
              <a:t>- </a:t>
            </a:r>
            <a:r>
              <a:rPr lang="ar-EG" sz="2400" b="1" dirty="0">
                <a:solidFill>
                  <a:srgbClr val="000000"/>
                </a:solidFill>
                <a:latin typeface="Alexandria" pitchFamily="2" charset="-78"/>
                <a:ea typeface="Arial"/>
                <a:cs typeface="Alexandria" pitchFamily="2" charset="-78"/>
                <a:sym typeface="Arial"/>
              </a:rPr>
              <a:t>يختلف نطاق تطبيق فكرة النظام العام والآداب العامة باختلاف قواعد القانون، حيث يتسع نطاق تطبيقها في مجال القانون العام ويضيق في مجال القانون الخاص.</a:t>
            </a:r>
            <a:endParaRPr lang="en-US" sz="2400" b="1" dirty="0">
              <a:solidFill>
                <a:srgbClr val="000000"/>
              </a:solidFill>
              <a:latin typeface="Alexandria" pitchFamily="2" charset="-78"/>
              <a:ea typeface="Arial"/>
              <a:cs typeface="Alexandria" pitchFamily="2" charset="-78"/>
              <a:sym typeface="Arial"/>
            </a:endParaRPr>
          </a:p>
          <a:p>
            <a:pPr algn="just" rtl="1"/>
            <a:r>
              <a:rPr lang="ar-EG" sz="2400" b="1" u="sng" dirty="0">
                <a:solidFill>
                  <a:srgbClr val="000000"/>
                </a:solidFill>
                <a:latin typeface="Alexandria" pitchFamily="2" charset="-78"/>
                <a:ea typeface="Arial"/>
                <a:cs typeface="Alexandria" pitchFamily="2" charset="-78"/>
                <a:sym typeface="Arial"/>
              </a:rPr>
              <a:t> (أ) فيما يتعلق بمجال القانون العام:</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 نجد أن قواعد القانون العام تعتبر متعلقة بالنظام العام:</a:t>
            </a:r>
            <a:endParaRPr lang="en-US" sz="2400" b="1"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 فقواعد القانون الدستوري: </a:t>
            </a:r>
            <a:r>
              <a:rPr lang="ar-EG" sz="2400" dirty="0">
                <a:solidFill>
                  <a:srgbClr val="000000"/>
                </a:solidFill>
                <a:latin typeface="Alexandria" pitchFamily="2" charset="-78"/>
                <a:ea typeface="Arial"/>
                <a:cs typeface="Alexandria" pitchFamily="2" charset="-78"/>
                <a:sym typeface="Arial"/>
              </a:rPr>
              <a:t>تعتبر متعلقة بالنظام العام، بحيث لا يجوز لإحدى السلطات أن تتنازل عن بعض اختصاصاتها للسلطة الأخرى، كذلك يقع باطلا كل اتفاق يكون من شأنه حرمان أحد الأشخاص من ممارسة حقوقه الدستورية والسياسية، مثل حق الانتخاب أو الترشيح للمجالس النيابية.</a:t>
            </a:r>
            <a:endParaRPr lang="en-US" sz="2400" dirty="0">
              <a:solidFill>
                <a:srgbClr val="000000"/>
              </a:solidFill>
              <a:latin typeface="Alexandria" pitchFamily="2" charset="-78"/>
              <a:ea typeface="Arial"/>
              <a:cs typeface="Alexandria" pitchFamily="2" charset="-78"/>
              <a:sym typeface="Arial"/>
            </a:endParaRPr>
          </a:p>
        </p:txBody>
      </p:sp>
    </p:spTree>
    <p:extLst>
      <p:ext uri="{BB962C8B-B14F-4D97-AF65-F5344CB8AC3E}">
        <p14:creationId xmlns:p14="http://schemas.microsoft.com/office/powerpoint/2010/main" val="1638232094"/>
      </p:ext>
    </p:extLst>
  </p:cSld>
  <p:clrMapOvr>
    <a:masterClrMapping/>
  </p:clrMapOvr>
  <p:transition spd="slow" advTm="85884">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05</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677656"/>
          </a:xfrm>
          <a:prstGeom prst="rect">
            <a:avLst/>
          </a:prstGeom>
        </p:spPr>
        <p:txBody>
          <a:bodyPr wrap="square">
            <a:spAutoFit/>
          </a:bodyPr>
          <a:lstStyle/>
          <a:p>
            <a:pPr algn="just" rtl="1"/>
            <a:r>
              <a:rPr lang="en-US" sz="2400" b="1" u="sng" dirty="0">
                <a:solidFill>
                  <a:srgbClr val="000000"/>
                </a:solidFill>
                <a:latin typeface="Alexandria" pitchFamily="2" charset="-78"/>
                <a:ea typeface="Arial"/>
                <a:cs typeface="Alexandria" pitchFamily="2" charset="-78"/>
                <a:sym typeface="Arial"/>
              </a:rPr>
              <a:t>-</a:t>
            </a:r>
            <a:r>
              <a:rPr lang="ar-EG" sz="2400" b="1" u="sng" dirty="0">
                <a:solidFill>
                  <a:srgbClr val="000000"/>
                </a:solidFill>
                <a:latin typeface="Alexandria" pitchFamily="2" charset="-78"/>
                <a:ea typeface="Arial"/>
                <a:cs typeface="Alexandria" pitchFamily="2" charset="-78"/>
                <a:sym typeface="Arial"/>
              </a:rPr>
              <a:t>كذلك تعتبر قواعد القانون الإداري من النظام العام، </a:t>
            </a:r>
            <a:r>
              <a:rPr lang="ar-EG" sz="2400" dirty="0">
                <a:solidFill>
                  <a:srgbClr val="000000"/>
                </a:solidFill>
                <a:latin typeface="Alexandria" pitchFamily="2" charset="-78"/>
                <a:ea typeface="Arial"/>
                <a:cs typeface="Alexandria" pitchFamily="2" charset="-78"/>
                <a:sym typeface="Arial"/>
              </a:rPr>
              <a:t>بحيث لا يجوز لشخص أن يتنازل عن وظيفته لشخص آخر أو عن حقه في الترقية أو في العلاوة لموظف آخر.</a:t>
            </a:r>
            <a:br>
              <a:rPr lang="ar-EG" sz="2400" b="1" u="sng" dirty="0">
                <a:solidFill>
                  <a:srgbClr val="000000"/>
                </a:solidFill>
                <a:latin typeface="Alexandria" pitchFamily="2" charset="-78"/>
                <a:ea typeface="Arial"/>
                <a:cs typeface="Alexandria" pitchFamily="2" charset="-78"/>
                <a:sym typeface="Arial"/>
              </a:rPr>
            </a:br>
            <a:r>
              <a:rPr lang="ar-EG" sz="2400" b="1" u="sng" dirty="0">
                <a:solidFill>
                  <a:srgbClr val="000000"/>
                </a:solidFill>
                <a:latin typeface="Alexandria" pitchFamily="2" charset="-78"/>
                <a:ea typeface="Arial"/>
                <a:cs typeface="Alexandria" pitchFamily="2" charset="-78"/>
                <a:sym typeface="Arial"/>
              </a:rPr>
              <a:t>- وأيضا قواعد القانون المالي تعتبر من القواعد المتعلقة بالنظام العام، </a:t>
            </a:r>
            <a:r>
              <a:rPr lang="ar-EG" sz="2400" dirty="0">
                <a:solidFill>
                  <a:srgbClr val="000000"/>
                </a:solidFill>
                <a:latin typeface="Alexandria" pitchFamily="2" charset="-78"/>
                <a:ea typeface="Arial"/>
                <a:cs typeface="Alexandria" pitchFamily="2" charset="-78"/>
                <a:sym typeface="Arial"/>
              </a:rPr>
              <a:t>حيث لا يجوز الاتفاق على الإعفاء من الضرائب أو التهرب منها لأنها تمثل المورد الأساسي لإيرادات الدولة.</a:t>
            </a:r>
            <a:endParaRPr lang="en-US" sz="2400" dirty="0">
              <a:solidFill>
                <a:srgbClr val="000000"/>
              </a:solidFill>
              <a:latin typeface="Alexandria" pitchFamily="2" charset="-78"/>
              <a:ea typeface="Arial"/>
              <a:cs typeface="Alexandria" pitchFamily="2" charset="-78"/>
              <a:sym typeface="Arial"/>
            </a:endParaRPr>
          </a:p>
          <a:p>
            <a:pPr algn="just" rtl="1"/>
            <a:r>
              <a:rPr lang="en-US" sz="2400" b="1" u="sng" dirty="0">
                <a:solidFill>
                  <a:srgbClr val="000000"/>
                </a:solidFill>
                <a:latin typeface="Alexandria" pitchFamily="2" charset="-78"/>
                <a:ea typeface="Arial"/>
                <a:cs typeface="Alexandria" pitchFamily="2" charset="-78"/>
                <a:sym typeface="Arial"/>
              </a:rPr>
              <a:t>- </a:t>
            </a:r>
            <a:r>
              <a:rPr lang="ar-EG" sz="2400" b="1" u="sng" dirty="0">
                <a:solidFill>
                  <a:srgbClr val="000000"/>
                </a:solidFill>
                <a:latin typeface="Alexandria" pitchFamily="2" charset="-78"/>
                <a:ea typeface="Arial"/>
                <a:cs typeface="Alexandria" pitchFamily="2" charset="-78"/>
                <a:sym typeface="Arial"/>
              </a:rPr>
              <a:t>وأخيرا، تعتبر أيضا قواعد القانون الجنائي من النظام العام، </a:t>
            </a:r>
            <a:r>
              <a:rPr lang="ar-EG" sz="2400" dirty="0">
                <a:solidFill>
                  <a:srgbClr val="000000"/>
                </a:solidFill>
                <a:latin typeface="Alexandria" pitchFamily="2" charset="-78"/>
                <a:ea typeface="Arial"/>
                <a:cs typeface="Alexandria" pitchFamily="2" charset="-78"/>
                <a:sym typeface="Arial"/>
              </a:rPr>
              <a:t>فلا يجوز الاتفاق علي ارتكاب جريمة تقع ضد النفس أو المال.</a:t>
            </a:r>
            <a:endParaRPr lang="en-US" sz="2400" dirty="0">
              <a:solidFill>
                <a:srgbClr val="000000"/>
              </a:solidFill>
              <a:latin typeface="Alexandria" pitchFamily="2" charset="-78"/>
              <a:ea typeface="Arial"/>
              <a:cs typeface="Alexandria" pitchFamily="2" charset="-78"/>
              <a:sym typeface="Arial"/>
            </a:endParaRPr>
          </a:p>
        </p:txBody>
      </p:sp>
    </p:spTree>
    <p:extLst>
      <p:ext uri="{BB962C8B-B14F-4D97-AF65-F5344CB8AC3E}">
        <p14:creationId xmlns:p14="http://schemas.microsoft.com/office/powerpoint/2010/main" val="2195362031"/>
      </p:ext>
    </p:extLst>
  </p:cSld>
  <p:clrMapOvr>
    <a:masterClrMapping/>
  </p:clrMapOvr>
  <p:transition spd="slow" advTm="85884">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05</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3046988"/>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(ب) فيما يتعلق بمجال القانون الخاص:</a:t>
            </a:r>
            <a:endParaRPr lang="en-US" sz="2400" b="1" u="sng" dirty="0">
              <a:solidFill>
                <a:srgbClr val="000000"/>
              </a:solidFill>
              <a:latin typeface="Alexandria" pitchFamily="2" charset="-78"/>
              <a:ea typeface="Arial"/>
              <a:cs typeface="Alexandria" pitchFamily="2" charset="-78"/>
              <a:sym typeface="Arial"/>
            </a:endParaRPr>
          </a:p>
          <a:p>
            <a:pPr algn="just" rtl="1"/>
            <a:r>
              <a:rPr lang="en-US" sz="2400" b="1" dirty="0">
                <a:solidFill>
                  <a:srgbClr val="000000"/>
                </a:solidFill>
                <a:latin typeface="Alexandria" pitchFamily="2" charset="-78"/>
                <a:ea typeface="Arial"/>
                <a:cs typeface="Alexandria" pitchFamily="2" charset="-78"/>
                <a:sym typeface="Arial"/>
              </a:rPr>
              <a:t>- </a:t>
            </a:r>
            <a:r>
              <a:rPr lang="ar-EG" sz="2400" b="1" dirty="0">
                <a:solidFill>
                  <a:srgbClr val="000000"/>
                </a:solidFill>
                <a:latin typeface="Alexandria" pitchFamily="2" charset="-78"/>
                <a:ea typeface="Arial"/>
                <a:cs typeface="Alexandria" pitchFamily="2" charset="-78"/>
                <a:sym typeface="Arial"/>
              </a:rPr>
              <a:t>وهنا يجب أن نفرق بين نوعين من المسائل:</a:t>
            </a:r>
            <a:endParaRPr lang="en-US" sz="2400" b="1" dirty="0">
              <a:solidFill>
                <a:srgbClr val="000000"/>
              </a:solidFill>
              <a:latin typeface="Alexandria" pitchFamily="2" charset="-78"/>
              <a:ea typeface="Arial"/>
              <a:cs typeface="Alexandria" pitchFamily="2" charset="-78"/>
              <a:sym typeface="Arial"/>
            </a:endParaRPr>
          </a:p>
          <a:p>
            <a:pPr algn="just" rtl="1"/>
            <a:r>
              <a:rPr lang="ar-EG" sz="2400" b="1" u="sng" dirty="0">
                <a:solidFill>
                  <a:srgbClr val="000000"/>
                </a:solidFill>
                <a:latin typeface="Alexandria" pitchFamily="2" charset="-78"/>
                <a:ea typeface="Arial"/>
                <a:cs typeface="Alexandria" pitchFamily="2" charset="-78"/>
                <a:sym typeface="Arial"/>
              </a:rPr>
              <a:t>أولاً - المسائل الخاصة بالأحوال الشخصية:</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 </a:t>
            </a:r>
            <a:r>
              <a:rPr lang="ar-EG" sz="2400" dirty="0">
                <a:solidFill>
                  <a:srgbClr val="000000"/>
                </a:solidFill>
                <a:latin typeface="Alexandria" pitchFamily="2" charset="-78"/>
                <a:ea typeface="Arial"/>
                <a:cs typeface="Alexandria" pitchFamily="2" charset="-78"/>
                <a:sym typeface="Arial"/>
              </a:rPr>
              <a:t>فهي تتعلق بالنظام العام لاتصالها بنظام الأسرة الذي يقوم عليه كيان المجتمع، </a:t>
            </a:r>
            <a:r>
              <a:rPr lang="ar-EG" sz="2400" b="1" u="sng" dirty="0">
                <a:solidFill>
                  <a:srgbClr val="000000"/>
                </a:solidFill>
                <a:latin typeface="Alexandria" pitchFamily="2" charset="-78"/>
                <a:ea typeface="Arial"/>
                <a:cs typeface="Alexandria" pitchFamily="2" charset="-78"/>
                <a:sym typeface="Arial"/>
              </a:rPr>
              <a:t>فلا يجوز الاتفاق مثلا على تنازل الزوج المسلم عن حقه في إيقاع الطلاق بإرادته المنفردة</a:t>
            </a:r>
            <a:r>
              <a:rPr lang="ar-EG" sz="2400" dirty="0">
                <a:solidFill>
                  <a:srgbClr val="000000"/>
                </a:solidFill>
                <a:latin typeface="Alexandria" pitchFamily="2" charset="-78"/>
                <a:ea typeface="Arial"/>
                <a:cs typeface="Alexandria" pitchFamily="2" charset="-78"/>
                <a:sym typeface="Arial"/>
              </a:rPr>
              <a:t>. كذلك تعتبر جميع القواعد التي تتعلق بحالة الشخص المدنية مثل الزواج وما يترتب عليه من حقوق وواجبات كالطلاق والحضانة والنسب والرضاعة كلها تعتبر متعلقة بالنظام العام، ومن ثم فهي قواعد أمرة لا يجوز الاتفاق على مخالفة حكمها.</a:t>
            </a:r>
            <a:endParaRPr lang="en-US" sz="2400" dirty="0">
              <a:solidFill>
                <a:srgbClr val="000000"/>
              </a:solidFill>
              <a:latin typeface="Alexandria" pitchFamily="2" charset="-78"/>
              <a:ea typeface="Arial"/>
              <a:cs typeface="Alexandria" pitchFamily="2" charset="-78"/>
              <a:sym typeface="Arial"/>
            </a:endParaRPr>
          </a:p>
        </p:txBody>
      </p:sp>
    </p:spTree>
    <p:extLst>
      <p:ext uri="{BB962C8B-B14F-4D97-AF65-F5344CB8AC3E}">
        <p14:creationId xmlns:p14="http://schemas.microsoft.com/office/powerpoint/2010/main" val="354501465"/>
      </p:ext>
    </p:extLst>
  </p:cSld>
  <p:clrMapOvr>
    <a:masterClrMapping/>
  </p:clrMapOvr>
  <p:transition spd="slow" advTm="85884">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05</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2677656"/>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(ب) فيما يتعلق بمجال القانون الخاص:</a:t>
            </a:r>
            <a:endParaRPr lang="en-US" sz="2400" b="1" u="sng"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ثانياً- المسائل الخاصة بالأحوال العينية ( المالية):</a:t>
            </a:r>
            <a:endParaRPr lang="en-US" sz="2400" b="1" dirty="0">
              <a:solidFill>
                <a:srgbClr val="000000"/>
              </a:solidFill>
              <a:latin typeface="Alexandria" pitchFamily="2" charset="-78"/>
              <a:ea typeface="Arial"/>
              <a:cs typeface="Alexandria" pitchFamily="2" charset="-78"/>
              <a:sym typeface="Arial"/>
            </a:endParaRPr>
          </a:p>
          <a:p>
            <a:pPr algn="just" rtl="1"/>
            <a:r>
              <a:rPr lang="ar-EG" sz="2400" dirty="0">
                <a:solidFill>
                  <a:srgbClr val="000000"/>
                </a:solidFill>
                <a:latin typeface="Alexandria" pitchFamily="2" charset="-78"/>
                <a:ea typeface="Arial"/>
                <a:cs typeface="Alexandria" pitchFamily="2" charset="-78"/>
                <a:sym typeface="Arial"/>
              </a:rPr>
              <a:t>- منها ما يتعلق بالنظام العام كالقواعد المتعلقة بنظام الائتمان لارتباطها بكيان الدولة الاقتصادي، وبالتالي لا يجوز الاتفاق على مخالفتها.</a:t>
            </a:r>
            <a:endParaRPr lang="en-US" sz="2400" dirty="0">
              <a:solidFill>
                <a:srgbClr val="000000"/>
              </a:solidFill>
              <a:latin typeface="Alexandria" pitchFamily="2" charset="-78"/>
              <a:ea typeface="Arial"/>
              <a:cs typeface="Alexandria" pitchFamily="2" charset="-78"/>
              <a:sym typeface="Arial"/>
            </a:endParaRPr>
          </a:p>
          <a:p>
            <a:pPr algn="just" rtl="1"/>
            <a:r>
              <a:rPr lang="ar-EG" sz="2400" dirty="0">
                <a:solidFill>
                  <a:srgbClr val="000000"/>
                </a:solidFill>
                <a:latin typeface="Alexandria" pitchFamily="2" charset="-78"/>
                <a:ea typeface="Arial"/>
                <a:cs typeface="Alexandria" pitchFamily="2" charset="-78"/>
                <a:sym typeface="Arial"/>
              </a:rPr>
              <a:t>- كما توجد بعض المسائل التي لا تتعلق بالنظام العام كالقواعد المنظمة لعقد البيع والإيجار فهي قواعد لا تدخل في دائرة النظام العام، وبالتالي يحق للأفراد الاتفاق على مخالفة أحكامها.</a:t>
            </a:r>
            <a:endParaRPr lang="en-US" sz="2400" dirty="0">
              <a:solidFill>
                <a:srgbClr val="000000"/>
              </a:solidFill>
              <a:latin typeface="Alexandria" pitchFamily="2" charset="-78"/>
              <a:ea typeface="Arial"/>
              <a:cs typeface="Alexandria" pitchFamily="2" charset="-78"/>
              <a:sym typeface="Arial"/>
            </a:endParaRPr>
          </a:p>
        </p:txBody>
      </p:sp>
    </p:spTree>
    <p:extLst>
      <p:ext uri="{BB962C8B-B14F-4D97-AF65-F5344CB8AC3E}">
        <p14:creationId xmlns:p14="http://schemas.microsoft.com/office/powerpoint/2010/main" val="1223351250"/>
      </p:ext>
    </p:extLst>
  </p:cSld>
  <p:clrMapOvr>
    <a:masterClrMapping/>
  </p:clrMapOvr>
  <p:transition spd="slow" advTm="85884">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2- معيار التمييز بين القواعد الآمرة والقواعد المكملة: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5" y="6484835"/>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en-US" sz="3200" b="1" dirty="0">
                <a:solidFill>
                  <a:schemeClr val="bg1"/>
                </a:solidFill>
                <a:latin typeface="Times New Roman" panose="02020603050405020304" pitchFamily="18" charset="0"/>
                <a:cs typeface="Times New Roman" panose="02020603050405020304" pitchFamily="18" charset="0"/>
              </a:rPr>
              <a:t>05</a:t>
            </a:r>
            <a:endParaRPr lang="ar-EG" sz="3200" b="1" dirty="0">
              <a:solidFill>
                <a:schemeClr val="bg1"/>
              </a:solidFill>
              <a:latin typeface="Times New Roman" panose="02020603050405020304" pitchFamily="18" charset="0"/>
              <a:cs typeface="Times New Roman" panose="02020603050405020304" pitchFamily="18" charset="0"/>
            </a:endParaRPr>
          </a:p>
        </p:txBody>
      </p:sp>
      <p:sp>
        <p:nvSpPr>
          <p:cNvPr id="3" name="Rectangle 2"/>
          <p:cNvSpPr/>
          <p:nvPr/>
        </p:nvSpPr>
        <p:spPr>
          <a:xfrm>
            <a:off x="343106" y="1944916"/>
            <a:ext cx="11696290" cy="3785652"/>
          </a:xfrm>
          <a:prstGeom prst="rect">
            <a:avLst/>
          </a:prstGeom>
        </p:spPr>
        <p:txBody>
          <a:bodyPr wrap="square">
            <a:spAutoFit/>
          </a:bodyPr>
          <a:lstStyle/>
          <a:p>
            <a:pPr algn="just" rtl="1"/>
            <a:r>
              <a:rPr lang="ar-EG" sz="2400" b="1" u="sng" dirty="0">
                <a:solidFill>
                  <a:srgbClr val="000000"/>
                </a:solidFill>
                <a:latin typeface="Alexandria" pitchFamily="2" charset="-78"/>
                <a:ea typeface="Arial"/>
                <a:cs typeface="Alexandria" pitchFamily="2" charset="-78"/>
                <a:sym typeface="Arial"/>
              </a:rPr>
              <a:t>** سلطة قاضي الموضوع في تحديد النظام العام والآداب العامة:</a:t>
            </a:r>
            <a:endParaRPr lang="en-US" sz="2400" b="1" u="sng" dirty="0">
              <a:solidFill>
                <a:srgbClr val="000000"/>
              </a:solidFill>
              <a:latin typeface="Alexandria" pitchFamily="2" charset="-78"/>
              <a:ea typeface="Arial"/>
              <a:cs typeface="Alexandria" pitchFamily="2" charset="-78"/>
              <a:sym typeface="Arial"/>
            </a:endParaRPr>
          </a:p>
          <a:p>
            <a:pPr algn="just" rtl="1"/>
            <a:r>
              <a:rPr lang="en-US" sz="2400" dirty="0">
                <a:solidFill>
                  <a:srgbClr val="000000"/>
                </a:solidFill>
                <a:latin typeface="Alexandria" pitchFamily="2" charset="-78"/>
                <a:ea typeface="Arial"/>
                <a:cs typeface="Alexandria" pitchFamily="2" charset="-78"/>
                <a:sym typeface="Arial"/>
              </a:rPr>
              <a:t>- </a:t>
            </a:r>
            <a:r>
              <a:rPr lang="ar-EG" sz="2400" dirty="0">
                <a:solidFill>
                  <a:srgbClr val="000000"/>
                </a:solidFill>
                <a:latin typeface="Alexandria" pitchFamily="2" charset="-78"/>
                <a:ea typeface="Arial"/>
                <a:cs typeface="Alexandria" pitchFamily="2" charset="-78"/>
                <a:sym typeface="Arial"/>
              </a:rPr>
              <a:t>إنتهينا إلى أن النظام العام والآداب العامة مسألة نسبية تختلف من مجتمع إلى آخر، وفي داخل المجتمع الواحد، من زمن إلى آخر كما أنها فكرة مرنة، تتطور بتطور حاجات المجتمع وظروفه.</a:t>
            </a:r>
            <a:endParaRPr lang="en-US" sz="2400" dirty="0">
              <a:solidFill>
                <a:srgbClr val="000000"/>
              </a:solidFill>
              <a:latin typeface="Alexandria" pitchFamily="2" charset="-78"/>
              <a:ea typeface="Arial"/>
              <a:cs typeface="Alexandria" pitchFamily="2" charset="-78"/>
              <a:sym typeface="Arial"/>
            </a:endParaRPr>
          </a:p>
          <a:p>
            <a:pPr algn="just" rtl="1"/>
            <a:r>
              <a:rPr lang="ar-EG" sz="2400" b="1" dirty="0">
                <a:solidFill>
                  <a:srgbClr val="000000"/>
                </a:solidFill>
                <a:latin typeface="Alexandria" pitchFamily="2" charset="-78"/>
                <a:ea typeface="Arial"/>
                <a:cs typeface="Alexandria" pitchFamily="2" charset="-78"/>
                <a:sym typeface="Arial"/>
              </a:rPr>
              <a:t>- لذلك لايمكن حصر المسائل التي تتعلق بالنظام العام والآداب العامة. ويمكن لقاضي الموضوع، الفصل في المسائل المعتبرة من النظام العام والآداب العامة، بالنظر إلى المقومات الأساسية للمجتمع وهذه مسألة قانونية يخضع فيها القاضي لرقابة محكمة النقض؛ </a:t>
            </a:r>
            <a:r>
              <a:rPr lang="ar-EG" sz="2400" dirty="0">
                <a:solidFill>
                  <a:srgbClr val="000000"/>
                </a:solidFill>
                <a:latin typeface="Alexandria" pitchFamily="2" charset="-78"/>
                <a:ea typeface="Arial"/>
                <a:cs typeface="Alexandria" pitchFamily="2" charset="-78"/>
                <a:sym typeface="Arial"/>
              </a:rPr>
              <a:t>وبذلك لايجوز لقاضي الموضوع تطبيق معاييره الخاصة ولامعتقداته الشخصية، في تحديد المسائل المعتبرة من النظام العام والآداب العامة.</a:t>
            </a:r>
            <a:endParaRPr lang="en-US" sz="2400" dirty="0">
              <a:solidFill>
                <a:srgbClr val="000000"/>
              </a:solidFill>
              <a:latin typeface="Alexandria" pitchFamily="2" charset="-78"/>
              <a:ea typeface="Arial"/>
              <a:cs typeface="Alexandria" pitchFamily="2" charset="-78"/>
              <a:sym typeface="Arial"/>
            </a:endParaRPr>
          </a:p>
        </p:txBody>
      </p:sp>
    </p:spTree>
    <p:extLst>
      <p:ext uri="{BB962C8B-B14F-4D97-AF65-F5344CB8AC3E}">
        <p14:creationId xmlns:p14="http://schemas.microsoft.com/office/powerpoint/2010/main" val="1715132194"/>
      </p:ext>
    </p:extLst>
  </p:cSld>
  <p:clrMapOvr>
    <a:masterClrMapping/>
  </p:clrMapOvr>
  <p:transition spd="slow" advTm="85884">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1667752" y="797052"/>
            <a:ext cx="8229601" cy="461665"/>
          </a:xfrm>
          <a:prstGeom prst="rect">
            <a:avLst/>
          </a:prstGeom>
          <a:noFill/>
        </p:spPr>
        <p:txBody>
          <a:bodyPr wrap="square" rtlCol="0">
            <a:spAutoFit/>
          </a:bodyPr>
          <a:lstStyle/>
          <a:p>
            <a:pPr algn="ctr"/>
            <a:r>
              <a:rPr lang="ar-EG" sz="2400" b="1" dirty="0">
                <a:solidFill>
                  <a:srgbClr val="00B0F0"/>
                </a:solidFill>
                <a:latin typeface="Alexandria" pitchFamily="2" charset="-78"/>
                <a:cs typeface="Alexandria" pitchFamily="2" charset="-78"/>
              </a:rPr>
              <a:t>:أهم المراجع الموصى بها</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1443788" y="455180"/>
            <a:ext cx="84535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97354" y="-64949"/>
            <a:ext cx="2305141" cy="1076343"/>
          </a:xfrm>
          <a:prstGeom prst="rect">
            <a:avLst/>
          </a:prstGeom>
        </p:spPr>
      </p:pic>
      <p:sp>
        <p:nvSpPr>
          <p:cNvPr id="4" name="Rectangle 3"/>
          <p:cNvSpPr/>
          <p:nvPr/>
        </p:nvSpPr>
        <p:spPr>
          <a:xfrm>
            <a:off x="10060454" y="6738282"/>
            <a:ext cx="1978940" cy="369332"/>
          </a:xfrm>
          <a:prstGeom prst="rect">
            <a:avLst/>
          </a:prstGeom>
        </p:spPr>
        <p:txBody>
          <a:bodyPr wrap="none">
            <a:spAutoFit/>
          </a:bodyPr>
          <a:lstStyle/>
          <a:p>
            <a:pPr algn="ctr"/>
            <a:r>
              <a:rPr lang="en-US" b="1" dirty="0"/>
              <a:t>www.midocean.ae</a:t>
            </a:r>
          </a:p>
        </p:txBody>
      </p:sp>
      <p:sp>
        <p:nvSpPr>
          <p:cNvPr id="13" name="Rectangle 12">
            <a:extLst>
              <a:ext uri="{FF2B5EF4-FFF2-40B4-BE49-F238E27FC236}">
                <a16:creationId xmlns:a16="http://schemas.microsoft.com/office/drawing/2014/main" id="{3985EAE6-BFA6-766D-A032-077E4DCB399E}"/>
              </a:ext>
            </a:extLst>
          </p:cNvPr>
          <p:cNvSpPr/>
          <p:nvPr/>
        </p:nvSpPr>
        <p:spPr>
          <a:xfrm>
            <a:off x="0" y="57926"/>
            <a:ext cx="1397074" cy="109794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Times New Roman" panose="02020603050405020304" pitchFamily="18" charset="0"/>
                <a:cs typeface="Times New Roman" panose="02020603050405020304" pitchFamily="18" charset="0"/>
              </a:rPr>
              <a:t>Lecture </a:t>
            </a:r>
          </a:p>
          <a:p>
            <a:pPr algn="ctr"/>
            <a:r>
              <a:rPr lang="ar-EG" sz="3200" b="1" dirty="0">
                <a:solidFill>
                  <a:schemeClr val="bg1"/>
                </a:solidFill>
                <a:latin typeface="Times New Roman" panose="02020603050405020304" pitchFamily="18" charset="0"/>
                <a:cs typeface="Times New Roman" panose="02020603050405020304" pitchFamily="18" charset="0"/>
              </a:rPr>
              <a:t>04</a:t>
            </a:r>
          </a:p>
        </p:txBody>
      </p:sp>
      <p:sp>
        <p:nvSpPr>
          <p:cNvPr id="3" name="Rectangle 2"/>
          <p:cNvSpPr/>
          <p:nvPr/>
        </p:nvSpPr>
        <p:spPr>
          <a:xfrm>
            <a:off x="317373" y="2517327"/>
            <a:ext cx="11557254" cy="2308324"/>
          </a:xfrm>
          <a:prstGeom prst="rect">
            <a:avLst/>
          </a:prstGeom>
        </p:spPr>
        <p:txBody>
          <a:bodyPr wrap="square">
            <a:spAutoFit/>
          </a:bodyPr>
          <a:lstStyle/>
          <a:p>
            <a:pPr algn="just" rtl="1"/>
            <a:r>
              <a:rPr lang="ar-EG" sz="2400" dirty="0">
                <a:solidFill>
                  <a:srgbClr val="000000"/>
                </a:solidFill>
                <a:latin typeface="Alexandria" pitchFamily="2" charset="-78"/>
                <a:ea typeface="Arial"/>
                <a:cs typeface="Alexandria" pitchFamily="2" charset="-78"/>
                <a:sym typeface="Arial"/>
              </a:rPr>
              <a:t>1- د.أحمد السعيد الزقرد، </a:t>
            </a:r>
            <a:r>
              <a:rPr lang="ar-EG" sz="2400" b="1" u="sng" dirty="0">
                <a:solidFill>
                  <a:srgbClr val="000000"/>
                </a:solidFill>
                <a:latin typeface="Alexandria" pitchFamily="2" charset="-78"/>
                <a:ea typeface="Arial"/>
                <a:cs typeface="Alexandria" pitchFamily="2" charset="-78"/>
                <a:sym typeface="Arial"/>
              </a:rPr>
              <a:t>المدخل للعلوم القانونية، الكتاب الأول، نظرية القانون</a:t>
            </a:r>
            <a:r>
              <a:rPr lang="ar-EG" sz="2400" dirty="0">
                <a:solidFill>
                  <a:srgbClr val="000000"/>
                </a:solidFill>
                <a:latin typeface="Alexandria" pitchFamily="2" charset="-78"/>
                <a:ea typeface="Arial"/>
                <a:cs typeface="Alexandria" pitchFamily="2" charset="-78"/>
                <a:sym typeface="Arial"/>
              </a:rPr>
              <a:t>، كلية الحقوق، جامعة المنصورة، مصر، 2003/2002.</a:t>
            </a:r>
          </a:p>
          <a:p>
            <a:pPr algn="just" rtl="1"/>
            <a:r>
              <a:rPr lang="ar-EG" sz="2400" dirty="0">
                <a:solidFill>
                  <a:srgbClr val="000000"/>
                </a:solidFill>
                <a:latin typeface="Alexandria" pitchFamily="2" charset="-78"/>
                <a:ea typeface="Arial"/>
                <a:cs typeface="Alexandria" pitchFamily="2" charset="-78"/>
                <a:sym typeface="Arial"/>
              </a:rPr>
              <a:t>2- د.عمرو طه بدوي، </a:t>
            </a:r>
            <a:r>
              <a:rPr lang="ar-EG" sz="2400" b="1" u="sng" dirty="0">
                <a:solidFill>
                  <a:srgbClr val="000000"/>
                </a:solidFill>
                <a:latin typeface="Alexandria" pitchFamily="2" charset="-78"/>
                <a:cs typeface="Alexandria" pitchFamily="2" charset="-78"/>
                <a:sym typeface="Arial"/>
              </a:rPr>
              <a:t>المدخل لدراسة القانون، الكتاب الأول، نظرية القانون،</a:t>
            </a:r>
            <a:r>
              <a:rPr lang="ar-EG" sz="2400" dirty="0">
                <a:solidFill>
                  <a:srgbClr val="000000"/>
                </a:solidFill>
                <a:latin typeface="Alexandria" pitchFamily="2" charset="-78"/>
                <a:ea typeface="Arial"/>
                <a:cs typeface="Alexandria" pitchFamily="2" charset="-78"/>
                <a:sym typeface="Arial"/>
              </a:rPr>
              <a:t> كلية الحقوق، جامعة القاهرة، مصر، 2008.</a:t>
            </a:r>
          </a:p>
          <a:p>
            <a:pPr algn="just" rtl="1"/>
            <a:r>
              <a:rPr lang="ar-EG" sz="2400" dirty="0">
                <a:solidFill>
                  <a:srgbClr val="000000"/>
                </a:solidFill>
                <a:latin typeface="Alexandria" pitchFamily="2" charset="-78"/>
                <a:ea typeface="Arial"/>
                <a:cs typeface="Alexandria" pitchFamily="2" charset="-78"/>
                <a:sym typeface="Arial"/>
              </a:rPr>
              <a:t>3- أحمد محمد الرفاعي، </a:t>
            </a:r>
            <a:r>
              <a:rPr lang="ar-EG" sz="2400" b="1" u="sng" dirty="0">
                <a:solidFill>
                  <a:srgbClr val="000000"/>
                </a:solidFill>
                <a:latin typeface="Alexandria" pitchFamily="2" charset="-78"/>
                <a:cs typeface="Alexandria" pitchFamily="2" charset="-78"/>
                <a:sym typeface="Arial"/>
              </a:rPr>
              <a:t>المدخل للعلوم القانونية، نظرية القانون، </a:t>
            </a:r>
            <a:r>
              <a:rPr lang="ar-EG" sz="2400" dirty="0">
                <a:solidFill>
                  <a:srgbClr val="000000"/>
                </a:solidFill>
                <a:latin typeface="Alexandria" pitchFamily="2" charset="-78"/>
                <a:ea typeface="Arial"/>
                <a:cs typeface="Alexandria" pitchFamily="2" charset="-78"/>
                <a:sym typeface="Arial"/>
              </a:rPr>
              <a:t>كلية الحقوق، جامعة بنها، مصر، 2008.</a:t>
            </a:r>
          </a:p>
        </p:txBody>
      </p:sp>
    </p:spTree>
    <p:extLst>
      <p:ext uri="{BB962C8B-B14F-4D97-AF65-F5344CB8AC3E}">
        <p14:creationId xmlns:p14="http://schemas.microsoft.com/office/powerpoint/2010/main" val="2379964521"/>
      </p:ext>
    </p:extLst>
  </p:cSld>
  <p:clrMapOvr>
    <a:masterClrMapping/>
  </p:clrMapOvr>
  <p:transition spd="slow" advTm="85884">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15" name="Graphic 21">
            <a:extLst>
              <a:ext uri="{FF2B5EF4-FFF2-40B4-BE49-F238E27FC236}">
                <a16:creationId xmlns:a16="http://schemas.microsoft.com/office/drawing/2014/main" id="{6B59091B-475D-4C78-A482-6C061B54FFE5}"/>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6184" y="203200"/>
            <a:ext cx="2946122"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153927"/>
    </mc:Choice>
    <mc:Fallback xmlns="">
      <p:transition spd="slow" advTm="15392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6D0E46A-BCB0-483B-8587-093B0C06EE91}"/>
</file>

<file path=customXml/itemProps2.xml><?xml version="1.0" encoding="utf-8"?>
<ds:datastoreItem xmlns:ds="http://schemas.openxmlformats.org/officeDocument/2006/customXml" ds:itemID="{BE425C29-1C46-4811-B207-7772D60444D9}"/>
</file>

<file path=customXml/itemProps3.xml><?xml version="1.0" encoding="utf-8"?>
<ds:datastoreItem xmlns:ds="http://schemas.openxmlformats.org/officeDocument/2006/customXml" ds:itemID="{4F1B8AA7-35A5-4EDD-B091-5D08C49816B7}"/>
</file>

<file path=docProps/app.xml><?xml version="1.0" encoding="utf-8"?>
<Properties xmlns="http://schemas.openxmlformats.org/officeDocument/2006/extended-properties" xmlns:vt="http://schemas.openxmlformats.org/officeDocument/2006/docPropsVTypes">
  <TotalTime>1214</TotalTime>
  <Words>2923</Words>
  <Application>Microsoft Office PowerPoint</Application>
  <PresentationFormat>Widescreen</PresentationFormat>
  <Paragraphs>198</Paragraphs>
  <Slides>28</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Alexandria</vt:lpstr>
      <vt:lpstr>Arial</vt:lpstr>
      <vt:lpstr>Calibri</vt:lpstr>
      <vt:lpstr>Calibri Light</vt:lpstr>
      <vt:lpstr>Times New Roman</vt:lpstr>
      <vt:lpstr>Wingdings</vt:lpstr>
      <vt:lpstr>شمثءشىيقهش</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Data</cp:lastModifiedBy>
  <cp:revision>314</cp:revision>
  <dcterms:created xsi:type="dcterms:W3CDTF">2023-04-29T09:08:23Z</dcterms:created>
  <dcterms:modified xsi:type="dcterms:W3CDTF">2024-02-29T08:24:38Z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