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3"/>
  </p:notesMasterIdLst>
  <p:sldIdLst>
    <p:sldId id="494" r:id="rId5"/>
    <p:sldId id="495" r:id="rId6"/>
    <p:sldId id="533" r:id="rId7"/>
    <p:sldId id="589" r:id="rId8"/>
    <p:sldId id="590" r:id="rId9"/>
    <p:sldId id="575" r:id="rId10"/>
    <p:sldId id="576" r:id="rId11"/>
    <p:sldId id="577" r:id="rId12"/>
    <p:sldId id="579" r:id="rId13"/>
    <p:sldId id="580" r:id="rId14"/>
    <p:sldId id="581" r:id="rId15"/>
    <p:sldId id="582" r:id="rId16"/>
    <p:sldId id="583" r:id="rId17"/>
    <p:sldId id="585" r:id="rId18"/>
    <p:sldId id="586" r:id="rId19"/>
    <p:sldId id="591" r:id="rId20"/>
    <p:sldId id="587" r:id="rId21"/>
    <p:sldId id="592" r:id="rId22"/>
    <p:sldId id="593" r:id="rId23"/>
    <p:sldId id="588" r:id="rId24"/>
    <p:sldId id="594" r:id="rId25"/>
    <p:sldId id="557" r:id="rId26"/>
    <p:sldId id="550" r:id="rId27"/>
    <p:sldId id="551" r:id="rId28"/>
    <p:sldId id="552" r:id="rId29"/>
    <p:sldId id="553" r:id="rId30"/>
    <p:sldId id="554" r:id="rId31"/>
    <p:sldId id="555" r:id="rId32"/>
    <p:sldId id="556" r:id="rId33"/>
    <p:sldId id="501" r:id="rId34"/>
    <p:sldId id="502" r:id="rId35"/>
    <p:sldId id="496" r:id="rId36"/>
    <p:sldId id="503" r:id="rId37"/>
    <p:sldId id="512" r:id="rId38"/>
    <p:sldId id="504" r:id="rId39"/>
    <p:sldId id="505" r:id="rId40"/>
    <p:sldId id="510" r:id="rId41"/>
    <p:sldId id="506" r:id="rId42"/>
    <p:sldId id="511" r:id="rId43"/>
    <p:sldId id="509" r:id="rId44"/>
    <p:sldId id="507" r:id="rId45"/>
    <p:sldId id="508" r:id="rId46"/>
    <p:sldId id="513" r:id="rId47"/>
    <p:sldId id="514" r:id="rId48"/>
    <p:sldId id="515" r:id="rId49"/>
    <p:sldId id="540" r:id="rId50"/>
    <p:sldId id="574" r:id="rId51"/>
    <p:sldId id="516" r:id="rId52"/>
    <p:sldId id="517" r:id="rId53"/>
    <p:sldId id="541" r:id="rId54"/>
    <p:sldId id="518" r:id="rId55"/>
    <p:sldId id="519" r:id="rId56"/>
    <p:sldId id="573" r:id="rId57"/>
    <p:sldId id="522" r:id="rId58"/>
    <p:sldId id="523" r:id="rId59"/>
    <p:sldId id="524" r:id="rId60"/>
    <p:sldId id="525" r:id="rId61"/>
    <p:sldId id="34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495"/>
            <p14:sldId id="533"/>
            <p14:sldId id="589"/>
            <p14:sldId id="590"/>
            <p14:sldId id="575"/>
            <p14:sldId id="576"/>
            <p14:sldId id="577"/>
            <p14:sldId id="579"/>
            <p14:sldId id="580"/>
            <p14:sldId id="581"/>
            <p14:sldId id="582"/>
            <p14:sldId id="583"/>
            <p14:sldId id="585"/>
            <p14:sldId id="586"/>
            <p14:sldId id="591"/>
            <p14:sldId id="587"/>
            <p14:sldId id="592"/>
            <p14:sldId id="593"/>
            <p14:sldId id="588"/>
            <p14:sldId id="594"/>
            <p14:sldId id="557"/>
            <p14:sldId id="550"/>
            <p14:sldId id="551"/>
            <p14:sldId id="552"/>
            <p14:sldId id="553"/>
            <p14:sldId id="554"/>
            <p14:sldId id="555"/>
            <p14:sldId id="556"/>
            <p14:sldId id="501"/>
            <p14:sldId id="502"/>
            <p14:sldId id="496"/>
            <p14:sldId id="503"/>
            <p14:sldId id="512"/>
            <p14:sldId id="504"/>
            <p14:sldId id="505"/>
            <p14:sldId id="510"/>
            <p14:sldId id="506"/>
            <p14:sldId id="511"/>
            <p14:sldId id="509"/>
            <p14:sldId id="507"/>
            <p14:sldId id="508"/>
            <p14:sldId id="513"/>
            <p14:sldId id="514"/>
            <p14:sldId id="515"/>
            <p14:sldId id="540"/>
            <p14:sldId id="574"/>
            <p14:sldId id="516"/>
            <p14:sldId id="517"/>
            <p14:sldId id="541"/>
            <p14:sldId id="518"/>
            <p14:sldId id="519"/>
            <p14:sldId id="573"/>
            <p14:sldId id="522"/>
            <p14:sldId id="523"/>
            <p14:sldId id="524"/>
            <p14:sldId id="52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0DD46D-97F1-4264-B295-5B83F983DB47}" type="doc">
      <dgm:prSet loTypeId="urn:diagrams.loki3.com/VaryingWidthList" loCatId="list" qsTypeId="urn:microsoft.com/office/officeart/2005/8/quickstyle/simple1" qsCatId="simple" csTypeId="urn:microsoft.com/office/officeart/2005/8/colors/accent1_2" csCatId="accent1" phldr="1"/>
      <dgm:spPr/>
    </dgm:pt>
    <dgm:pt modelId="{0FF3961C-2B5A-41EA-A0D9-E0F80717AA56}">
      <dgm:prSet phldrT="[Text]"/>
      <dgm:spPr/>
      <dgm:t>
        <a:bodyPr/>
        <a:lstStyle/>
        <a:p>
          <a:pPr algn="ctr"/>
          <a:r>
            <a:rPr lang="en-US" dirty="0"/>
            <a:t>Introduction </a:t>
          </a:r>
          <a:r>
            <a:rPr lang="ar-EG" dirty="0"/>
            <a:t>المقدمة</a:t>
          </a:r>
          <a:endParaRPr lang="en-US" dirty="0"/>
        </a:p>
      </dgm:t>
    </dgm:pt>
    <dgm:pt modelId="{1569FF5F-FAD4-44D9-B32D-E19B1563A929}" type="parTrans" cxnId="{59FC91D6-921F-4E63-9628-6DCED6540C58}">
      <dgm:prSet/>
      <dgm:spPr/>
      <dgm:t>
        <a:bodyPr/>
        <a:lstStyle/>
        <a:p>
          <a:pPr algn="ctr"/>
          <a:endParaRPr lang="en-US"/>
        </a:p>
      </dgm:t>
    </dgm:pt>
    <dgm:pt modelId="{BB860C5A-679A-42AC-ACA0-B9A29DFBE457}" type="sibTrans" cxnId="{59FC91D6-921F-4E63-9628-6DCED6540C58}">
      <dgm:prSet/>
      <dgm:spPr/>
      <dgm:t>
        <a:bodyPr/>
        <a:lstStyle/>
        <a:p>
          <a:pPr algn="ctr"/>
          <a:endParaRPr lang="en-US"/>
        </a:p>
      </dgm:t>
    </dgm:pt>
    <dgm:pt modelId="{389932F0-FEE2-478E-B2F9-1DBAD13B8145}">
      <dgm:prSet phldrT="[Text]"/>
      <dgm:spPr/>
      <dgm:t>
        <a:bodyPr/>
        <a:lstStyle/>
        <a:p>
          <a:pPr algn="ctr"/>
          <a:r>
            <a:rPr lang="en-US" dirty="0"/>
            <a:t>Research Problem</a:t>
          </a:r>
          <a:r>
            <a:rPr lang="ar-EG" dirty="0"/>
            <a:t> مشكلة الدراسة </a:t>
          </a:r>
          <a:endParaRPr lang="en-US" dirty="0"/>
        </a:p>
      </dgm:t>
    </dgm:pt>
    <dgm:pt modelId="{B972AD42-24C6-49D9-A646-25119667A7CC}" type="parTrans" cxnId="{0D25ADE6-45FD-4B37-9C59-CB65494AED73}">
      <dgm:prSet/>
      <dgm:spPr/>
      <dgm:t>
        <a:bodyPr/>
        <a:lstStyle/>
        <a:p>
          <a:pPr algn="ctr"/>
          <a:endParaRPr lang="en-US"/>
        </a:p>
      </dgm:t>
    </dgm:pt>
    <dgm:pt modelId="{7541CF92-6D10-4B8A-B2B1-03A40CABC766}" type="sibTrans" cxnId="{0D25ADE6-45FD-4B37-9C59-CB65494AED73}">
      <dgm:prSet/>
      <dgm:spPr/>
      <dgm:t>
        <a:bodyPr/>
        <a:lstStyle/>
        <a:p>
          <a:pPr algn="ctr"/>
          <a:endParaRPr lang="en-US"/>
        </a:p>
      </dgm:t>
    </dgm:pt>
    <dgm:pt modelId="{4D9F3ED8-374F-4ED6-95BF-1A87E94C2B5E}">
      <dgm:prSet phldrT="[Text]"/>
      <dgm:spPr/>
      <dgm:t>
        <a:bodyPr/>
        <a:lstStyle/>
        <a:p>
          <a:pPr algn="ctr"/>
          <a:r>
            <a:rPr lang="en-US" dirty="0"/>
            <a:t>Research Questions</a:t>
          </a:r>
          <a:r>
            <a:rPr lang="ar-EG" dirty="0"/>
            <a:t> أسئلة الدراسة </a:t>
          </a:r>
          <a:endParaRPr lang="en-US" dirty="0"/>
        </a:p>
      </dgm:t>
    </dgm:pt>
    <dgm:pt modelId="{242EC983-4A9B-4A57-B503-0A631004C252}" type="parTrans" cxnId="{28F880DA-D49D-4688-8CB5-7C17AE018FEA}">
      <dgm:prSet/>
      <dgm:spPr/>
      <dgm:t>
        <a:bodyPr/>
        <a:lstStyle/>
        <a:p>
          <a:pPr algn="ctr"/>
          <a:endParaRPr lang="en-US"/>
        </a:p>
      </dgm:t>
    </dgm:pt>
    <dgm:pt modelId="{BB94A7BF-AA90-4A64-9714-7FA10D5CB51E}" type="sibTrans" cxnId="{28F880DA-D49D-4688-8CB5-7C17AE018FEA}">
      <dgm:prSet/>
      <dgm:spPr/>
      <dgm:t>
        <a:bodyPr/>
        <a:lstStyle/>
        <a:p>
          <a:pPr algn="ctr"/>
          <a:endParaRPr lang="en-US"/>
        </a:p>
      </dgm:t>
    </dgm:pt>
    <dgm:pt modelId="{85609F15-5299-4B0D-9D65-E722AB51EA90}">
      <dgm:prSet phldrT="[Text]"/>
      <dgm:spPr/>
      <dgm:t>
        <a:bodyPr/>
        <a:lstStyle/>
        <a:p>
          <a:pPr algn="ctr"/>
          <a:r>
            <a:rPr lang="en-US" dirty="0"/>
            <a:t>Research Objectives</a:t>
          </a:r>
          <a:r>
            <a:rPr lang="ar-EG" dirty="0"/>
            <a:t> أهداف الدراسة </a:t>
          </a:r>
          <a:endParaRPr lang="en-US" dirty="0"/>
        </a:p>
      </dgm:t>
    </dgm:pt>
    <dgm:pt modelId="{0B5464C6-CD94-4E7E-9D8E-27DD5B4D9CAB}" type="parTrans" cxnId="{A889C96E-858E-47E9-B5A3-EF3B5FF4DD2F}">
      <dgm:prSet/>
      <dgm:spPr/>
      <dgm:t>
        <a:bodyPr/>
        <a:lstStyle/>
        <a:p>
          <a:pPr algn="ctr"/>
          <a:endParaRPr lang="en-US"/>
        </a:p>
      </dgm:t>
    </dgm:pt>
    <dgm:pt modelId="{6FC7A943-27D6-4E35-A08A-CA5CAF1D59E0}" type="sibTrans" cxnId="{A889C96E-858E-47E9-B5A3-EF3B5FF4DD2F}">
      <dgm:prSet/>
      <dgm:spPr/>
      <dgm:t>
        <a:bodyPr/>
        <a:lstStyle/>
        <a:p>
          <a:pPr algn="ctr"/>
          <a:endParaRPr lang="en-US"/>
        </a:p>
      </dgm:t>
    </dgm:pt>
    <dgm:pt modelId="{4F4ACB61-5161-43B2-82F0-07A50F61E56E}">
      <dgm:prSet phldrT="[Text]"/>
      <dgm:spPr/>
      <dgm:t>
        <a:bodyPr/>
        <a:lstStyle/>
        <a:p>
          <a:pPr algn="ctr"/>
          <a:r>
            <a:rPr lang="en-US" dirty="0"/>
            <a:t>Research Model &amp; Hypotheses </a:t>
          </a:r>
          <a:r>
            <a:rPr lang="ar-EG" dirty="0"/>
            <a:t>نموذج وفرضيات الدراسة</a:t>
          </a:r>
          <a:endParaRPr lang="en-US" dirty="0"/>
        </a:p>
      </dgm:t>
    </dgm:pt>
    <dgm:pt modelId="{45C353D3-29FE-4A8E-A8E9-8938EC0AF2AE}" type="parTrans" cxnId="{757A4B28-D852-4CC5-B8FA-ABE2ABDA4F55}">
      <dgm:prSet/>
      <dgm:spPr/>
      <dgm:t>
        <a:bodyPr/>
        <a:lstStyle/>
        <a:p>
          <a:pPr algn="ctr"/>
          <a:endParaRPr lang="en-US"/>
        </a:p>
      </dgm:t>
    </dgm:pt>
    <dgm:pt modelId="{E5A62DE1-0FBB-4239-B253-C1D9EBADB7BA}" type="sibTrans" cxnId="{757A4B28-D852-4CC5-B8FA-ABE2ABDA4F55}">
      <dgm:prSet/>
      <dgm:spPr/>
      <dgm:t>
        <a:bodyPr/>
        <a:lstStyle/>
        <a:p>
          <a:pPr algn="ctr"/>
          <a:endParaRPr lang="en-US"/>
        </a:p>
      </dgm:t>
    </dgm:pt>
    <dgm:pt modelId="{553F1735-4488-4282-9B6C-578349BFDDC1}">
      <dgm:prSet phldrT="[Text]"/>
      <dgm:spPr/>
      <dgm:t>
        <a:bodyPr/>
        <a:lstStyle/>
        <a:p>
          <a:pPr algn="ctr"/>
          <a:r>
            <a:rPr lang="en-US" dirty="0"/>
            <a:t>Research Methodology </a:t>
          </a:r>
          <a:r>
            <a:rPr lang="ar-EG" dirty="0"/>
            <a:t>منهجية الدراسة</a:t>
          </a:r>
          <a:endParaRPr lang="en-US" dirty="0"/>
        </a:p>
      </dgm:t>
    </dgm:pt>
    <dgm:pt modelId="{3A3AE37E-02D4-456D-9A3F-CABD461CDD11}" type="parTrans" cxnId="{F4E562AF-185E-4366-BEC1-0B41B446AA76}">
      <dgm:prSet/>
      <dgm:spPr/>
      <dgm:t>
        <a:bodyPr/>
        <a:lstStyle/>
        <a:p>
          <a:pPr algn="ctr"/>
          <a:endParaRPr lang="en-US"/>
        </a:p>
      </dgm:t>
    </dgm:pt>
    <dgm:pt modelId="{48331327-58E3-4E5B-A095-DA9DF4D63EB4}" type="sibTrans" cxnId="{F4E562AF-185E-4366-BEC1-0B41B446AA76}">
      <dgm:prSet/>
      <dgm:spPr/>
      <dgm:t>
        <a:bodyPr/>
        <a:lstStyle/>
        <a:p>
          <a:pPr algn="ctr"/>
          <a:endParaRPr lang="en-US"/>
        </a:p>
      </dgm:t>
    </dgm:pt>
    <dgm:pt modelId="{011E5183-CCB0-4C31-9A6D-0E907E01D7B8}">
      <dgm:prSet phldrT="[Text]"/>
      <dgm:spPr/>
      <dgm:t>
        <a:bodyPr/>
        <a:lstStyle/>
        <a:p>
          <a:pPr algn="ctr"/>
          <a:r>
            <a:rPr lang="en-US" dirty="0"/>
            <a:t>Scope of Study </a:t>
          </a:r>
          <a:r>
            <a:rPr lang="ar-EG" dirty="0"/>
            <a:t>الدراسة الميدانية</a:t>
          </a:r>
          <a:endParaRPr lang="en-US" dirty="0"/>
        </a:p>
      </dgm:t>
    </dgm:pt>
    <dgm:pt modelId="{6C25202C-AC1E-4CF2-AB2A-07CBFCA3C5E6}" type="parTrans" cxnId="{6E870095-C941-4D3C-A307-2D29BBB73FB1}">
      <dgm:prSet/>
      <dgm:spPr/>
      <dgm:t>
        <a:bodyPr/>
        <a:lstStyle/>
        <a:p>
          <a:pPr algn="ctr"/>
          <a:endParaRPr lang="en-US"/>
        </a:p>
      </dgm:t>
    </dgm:pt>
    <dgm:pt modelId="{FF9C9486-8D6E-4F6C-AF59-164AAADA8707}" type="sibTrans" cxnId="{6E870095-C941-4D3C-A307-2D29BBB73FB1}">
      <dgm:prSet/>
      <dgm:spPr/>
      <dgm:t>
        <a:bodyPr/>
        <a:lstStyle/>
        <a:p>
          <a:pPr algn="ctr"/>
          <a:endParaRPr lang="en-US"/>
        </a:p>
      </dgm:t>
    </dgm:pt>
    <dgm:pt modelId="{88249610-EC87-4E86-9EA6-9548BC2B24AD}">
      <dgm:prSet phldrT="[Text]"/>
      <dgm:spPr/>
      <dgm:t>
        <a:bodyPr/>
        <a:lstStyle/>
        <a:p>
          <a:pPr algn="ctr"/>
          <a:r>
            <a:rPr lang="en-US" dirty="0"/>
            <a:t>Proposed Research Structure </a:t>
          </a:r>
          <a:r>
            <a:rPr lang="ar-EG" dirty="0"/>
            <a:t>الهيكل المقترح للدراسة</a:t>
          </a:r>
          <a:endParaRPr lang="en-US" dirty="0"/>
        </a:p>
      </dgm:t>
    </dgm:pt>
    <dgm:pt modelId="{E8381BA5-5F27-4353-BFAA-F9C4123E36F5}" type="parTrans" cxnId="{27DD1D58-8928-475B-9F6C-6F5B1D801853}">
      <dgm:prSet/>
      <dgm:spPr/>
      <dgm:t>
        <a:bodyPr/>
        <a:lstStyle/>
        <a:p>
          <a:pPr algn="ctr"/>
          <a:endParaRPr lang="en-US"/>
        </a:p>
      </dgm:t>
    </dgm:pt>
    <dgm:pt modelId="{4C3FC90D-67D9-4D10-A9C0-C6CEBFFEEAC6}" type="sibTrans" cxnId="{27DD1D58-8928-475B-9F6C-6F5B1D801853}">
      <dgm:prSet/>
      <dgm:spPr/>
      <dgm:t>
        <a:bodyPr/>
        <a:lstStyle/>
        <a:p>
          <a:pPr algn="ctr"/>
          <a:endParaRPr lang="en-US"/>
        </a:p>
      </dgm:t>
    </dgm:pt>
    <dgm:pt modelId="{50089AC6-4DFB-44DC-8929-A6C9F4CB01D7}">
      <dgm:prSet phldrT="[Text]"/>
      <dgm:spPr/>
      <dgm:t>
        <a:bodyPr/>
        <a:lstStyle/>
        <a:p>
          <a:pPr algn="ctr"/>
          <a:r>
            <a:rPr lang="en-US" dirty="0"/>
            <a:t>References </a:t>
          </a:r>
          <a:r>
            <a:rPr lang="ar-EG" dirty="0"/>
            <a:t>قائمة المراجع</a:t>
          </a:r>
          <a:endParaRPr lang="en-US" dirty="0"/>
        </a:p>
      </dgm:t>
    </dgm:pt>
    <dgm:pt modelId="{878EC45B-B551-441E-A4A8-1C627748D0AF}" type="parTrans" cxnId="{BEF89C74-9E46-4722-8C62-164A0DF03164}">
      <dgm:prSet/>
      <dgm:spPr/>
      <dgm:t>
        <a:bodyPr/>
        <a:lstStyle/>
        <a:p>
          <a:pPr algn="ctr"/>
          <a:endParaRPr lang="en-US"/>
        </a:p>
      </dgm:t>
    </dgm:pt>
    <dgm:pt modelId="{EF4F73F3-C347-413D-BB6C-69E3DD9FAEE1}" type="sibTrans" cxnId="{BEF89C74-9E46-4722-8C62-164A0DF03164}">
      <dgm:prSet/>
      <dgm:spPr/>
      <dgm:t>
        <a:bodyPr/>
        <a:lstStyle/>
        <a:p>
          <a:pPr algn="ctr"/>
          <a:endParaRPr lang="en-US"/>
        </a:p>
      </dgm:t>
    </dgm:pt>
    <dgm:pt modelId="{716A7B2F-CB81-4A95-86EF-9A912800EFE1}">
      <dgm:prSet phldrT="[Text]"/>
      <dgm:spPr/>
      <dgm:t>
        <a:bodyPr/>
        <a:lstStyle/>
        <a:p>
          <a:pPr algn="ctr"/>
          <a:r>
            <a:rPr lang="en-US" dirty="0"/>
            <a:t>Research Title </a:t>
          </a:r>
          <a:r>
            <a:rPr lang="ar-EG" dirty="0"/>
            <a:t>عنوان الدراسة</a:t>
          </a:r>
          <a:endParaRPr lang="en-US" dirty="0"/>
        </a:p>
      </dgm:t>
    </dgm:pt>
    <dgm:pt modelId="{222AED6F-F453-4117-AFD7-CD48F2A9F12F}" type="parTrans" cxnId="{0B6380D8-DC7A-4ABB-8962-140324E042B4}">
      <dgm:prSet/>
      <dgm:spPr/>
      <dgm:t>
        <a:bodyPr/>
        <a:lstStyle/>
        <a:p>
          <a:pPr algn="ctr"/>
          <a:endParaRPr lang="en-US"/>
        </a:p>
      </dgm:t>
    </dgm:pt>
    <dgm:pt modelId="{E0DE0489-DD4E-409C-A5D6-0A9D734737DF}" type="sibTrans" cxnId="{0B6380D8-DC7A-4ABB-8962-140324E042B4}">
      <dgm:prSet/>
      <dgm:spPr/>
      <dgm:t>
        <a:bodyPr/>
        <a:lstStyle/>
        <a:p>
          <a:pPr algn="ctr"/>
          <a:endParaRPr lang="en-US"/>
        </a:p>
      </dgm:t>
    </dgm:pt>
    <dgm:pt modelId="{F71A60ED-A320-4D50-9364-B1632E2A7C45}">
      <dgm:prSet phldrT="[Text]"/>
      <dgm:spPr/>
      <dgm:t>
        <a:bodyPr/>
        <a:lstStyle/>
        <a:p>
          <a:pPr algn="ctr"/>
          <a:r>
            <a:rPr lang="en-US" dirty="0"/>
            <a:t>Research Significant </a:t>
          </a:r>
          <a:r>
            <a:rPr lang="ar-EG" dirty="0"/>
            <a:t>أهمية البحث</a:t>
          </a:r>
          <a:endParaRPr lang="en-US" dirty="0"/>
        </a:p>
      </dgm:t>
    </dgm:pt>
    <dgm:pt modelId="{E3AE6A3B-2B49-4C16-A5BE-2206EA483FF4}" type="parTrans" cxnId="{87F8F12D-16D5-4832-B0F6-A146B81E70E1}">
      <dgm:prSet/>
      <dgm:spPr/>
      <dgm:t>
        <a:bodyPr/>
        <a:lstStyle/>
        <a:p>
          <a:pPr algn="ctr"/>
          <a:endParaRPr lang="en-US"/>
        </a:p>
      </dgm:t>
    </dgm:pt>
    <dgm:pt modelId="{AB647CE2-249A-4A32-858F-2DF17ECEDB8C}" type="sibTrans" cxnId="{87F8F12D-16D5-4832-B0F6-A146B81E70E1}">
      <dgm:prSet/>
      <dgm:spPr/>
      <dgm:t>
        <a:bodyPr/>
        <a:lstStyle/>
        <a:p>
          <a:pPr algn="ctr"/>
          <a:endParaRPr lang="en-US"/>
        </a:p>
      </dgm:t>
    </dgm:pt>
    <dgm:pt modelId="{16FDD885-99AF-4EB8-BA64-266F72DBF523}" type="pres">
      <dgm:prSet presAssocID="{EC0DD46D-97F1-4264-B295-5B83F983DB47}" presName="Name0" presStyleCnt="0">
        <dgm:presLayoutVars>
          <dgm:resizeHandles/>
        </dgm:presLayoutVars>
      </dgm:prSet>
      <dgm:spPr/>
    </dgm:pt>
    <dgm:pt modelId="{A2C8BB90-6A0B-4365-8827-A79ABB696D77}" type="pres">
      <dgm:prSet presAssocID="{716A7B2F-CB81-4A95-86EF-9A912800EFE1}" presName="text" presStyleLbl="node1" presStyleIdx="0" presStyleCnt="11">
        <dgm:presLayoutVars>
          <dgm:bulletEnabled val="1"/>
        </dgm:presLayoutVars>
      </dgm:prSet>
      <dgm:spPr/>
    </dgm:pt>
    <dgm:pt modelId="{3B1DBD99-B53C-4235-A4B9-A16B79CFF3B3}" type="pres">
      <dgm:prSet presAssocID="{E0DE0489-DD4E-409C-A5D6-0A9D734737DF}" presName="space" presStyleCnt="0"/>
      <dgm:spPr/>
    </dgm:pt>
    <dgm:pt modelId="{ECEDCEBD-3A31-4A51-BD7F-B4B4DBD28F28}" type="pres">
      <dgm:prSet presAssocID="{0FF3961C-2B5A-41EA-A0D9-E0F80717AA56}" presName="text" presStyleLbl="node1" presStyleIdx="1" presStyleCnt="11" custScaleX="147431">
        <dgm:presLayoutVars>
          <dgm:bulletEnabled val="1"/>
        </dgm:presLayoutVars>
      </dgm:prSet>
      <dgm:spPr/>
    </dgm:pt>
    <dgm:pt modelId="{96A57473-9033-4F94-984D-C5BB32AF2F54}" type="pres">
      <dgm:prSet presAssocID="{BB860C5A-679A-42AC-ACA0-B9A29DFBE457}" presName="space" presStyleCnt="0"/>
      <dgm:spPr/>
    </dgm:pt>
    <dgm:pt modelId="{94C58217-1473-4AC2-9620-3E1956789323}" type="pres">
      <dgm:prSet presAssocID="{389932F0-FEE2-478E-B2F9-1DBAD13B8145}" presName="text" presStyleLbl="node1" presStyleIdx="2" presStyleCnt="11">
        <dgm:presLayoutVars>
          <dgm:bulletEnabled val="1"/>
        </dgm:presLayoutVars>
      </dgm:prSet>
      <dgm:spPr/>
    </dgm:pt>
    <dgm:pt modelId="{89F4593A-B2C2-4766-8B88-FE3BE0ABC7D7}" type="pres">
      <dgm:prSet presAssocID="{7541CF92-6D10-4B8A-B2B1-03A40CABC766}" presName="space" presStyleCnt="0"/>
      <dgm:spPr/>
    </dgm:pt>
    <dgm:pt modelId="{8D5BA804-1E6E-403B-9AAA-31BBA5BF1DCC}" type="pres">
      <dgm:prSet presAssocID="{F71A60ED-A320-4D50-9364-B1632E2A7C45}" presName="text" presStyleLbl="node1" presStyleIdx="3" presStyleCnt="11">
        <dgm:presLayoutVars>
          <dgm:bulletEnabled val="1"/>
        </dgm:presLayoutVars>
      </dgm:prSet>
      <dgm:spPr/>
    </dgm:pt>
    <dgm:pt modelId="{AA98047F-0A08-4739-9908-E61369313356}" type="pres">
      <dgm:prSet presAssocID="{AB647CE2-249A-4A32-858F-2DF17ECEDB8C}" presName="space" presStyleCnt="0"/>
      <dgm:spPr/>
    </dgm:pt>
    <dgm:pt modelId="{BCB0F75D-2B58-486A-940A-01B3002EF4CD}" type="pres">
      <dgm:prSet presAssocID="{4D9F3ED8-374F-4ED6-95BF-1A87E94C2B5E}" presName="text" presStyleLbl="node1" presStyleIdx="4" presStyleCnt="11">
        <dgm:presLayoutVars>
          <dgm:bulletEnabled val="1"/>
        </dgm:presLayoutVars>
      </dgm:prSet>
      <dgm:spPr/>
    </dgm:pt>
    <dgm:pt modelId="{04ED963B-A8BB-4B5C-B6F1-071DEE232439}" type="pres">
      <dgm:prSet presAssocID="{BB94A7BF-AA90-4A64-9714-7FA10D5CB51E}" presName="space" presStyleCnt="0"/>
      <dgm:spPr/>
    </dgm:pt>
    <dgm:pt modelId="{779C773A-F489-478E-B8A5-88BD6AF0D122}" type="pres">
      <dgm:prSet presAssocID="{85609F15-5299-4B0D-9D65-E722AB51EA90}" presName="text" presStyleLbl="node1" presStyleIdx="5" presStyleCnt="11">
        <dgm:presLayoutVars>
          <dgm:bulletEnabled val="1"/>
        </dgm:presLayoutVars>
      </dgm:prSet>
      <dgm:spPr/>
    </dgm:pt>
    <dgm:pt modelId="{5B15F317-E615-48DC-9821-A8C35385E660}" type="pres">
      <dgm:prSet presAssocID="{6FC7A943-27D6-4E35-A08A-CA5CAF1D59E0}" presName="space" presStyleCnt="0"/>
      <dgm:spPr/>
    </dgm:pt>
    <dgm:pt modelId="{9E91EA2D-0534-43AA-AF0C-25FE01324703}" type="pres">
      <dgm:prSet presAssocID="{4F4ACB61-5161-43B2-82F0-07A50F61E56E}" presName="text" presStyleLbl="node1" presStyleIdx="6" presStyleCnt="11">
        <dgm:presLayoutVars>
          <dgm:bulletEnabled val="1"/>
        </dgm:presLayoutVars>
      </dgm:prSet>
      <dgm:spPr/>
    </dgm:pt>
    <dgm:pt modelId="{E889D3CF-3215-4FC4-9AA2-01EBA3C2BB8F}" type="pres">
      <dgm:prSet presAssocID="{E5A62DE1-0FBB-4239-B253-C1D9EBADB7BA}" presName="space" presStyleCnt="0"/>
      <dgm:spPr/>
    </dgm:pt>
    <dgm:pt modelId="{8D074F2B-DC70-4168-BCBF-F02C4D223BC9}" type="pres">
      <dgm:prSet presAssocID="{553F1735-4488-4282-9B6C-578349BFDDC1}" presName="text" presStyleLbl="node1" presStyleIdx="7" presStyleCnt="11">
        <dgm:presLayoutVars>
          <dgm:bulletEnabled val="1"/>
        </dgm:presLayoutVars>
      </dgm:prSet>
      <dgm:spPr/>
    </dgm:pt>
    <dgm:pt modelId="{D1CB9C4E-9A31-4D68-9628-8002BDB9846D}" type="pres">
      <dgm:prSet presAssocID="{48331327-58E3-4E5B-A095-DA9DF4D63EB4}" presName="space" presStyleCnt="0"/>
      <dgm:spPr/>
    </dgm:pt>
    <dgm:pt modelId="{F22E00D2-B6B8-46CD-A2A2-B3A50DEB31F5}" type="pres">
      <dgm:prSet presAssocID="{011E5183-CCB0-4C31-9A6D-0E907E01D7B8}" presName="text" presStyleLbl="node1" presStyleIdx="8" presStyleCnt="11">
        <dgm:presLayoutVars>
          <dgm:bulletEnabled val="1"/>
        </dgm:presLayoutVars>
      </dgm:prSet>
      <dgm:spPr/>
    </dgm:pt>
    <dgm:pt modelId="{0CE6F475-0623-438C-A10C-36A50B757CE4}" type="pres">
      <dgm:prSet presAssocID="{FF9C9486-8D6E-4F6C-AF59-164AAADA8707}" presName="space" presStyleCnt="0"/>
      <dgm:spPr/>
    </dgm:pt>
    <dgm:pt modelId="{E37E68C4-5134-4C7C-8BFC-22743FBE0C96}" type="pres">
      <dgm:prSet presAssocID="{88249610-EC87-4E86-9EA6-9548BC2B24AD}" presName="text" presStyleLbl="node1" presStyleIdx="9" presStyleCnt="11">
        <dgm:presLayoutVars>
          <dgm:bulletEnabled val="1"/>
        </dgm:presLayoutVars>
      </dgm:prSet>
      <dgm:spPr/>
    </dgm:pt>
    <dgm:pt modelId="{E6A7E1E8-C6CA-4B5A-9656-8A3D89B0AD94}" type="pres">
      <dgm:prSet presAssocID="{4C3FC90D-67D9-4D10-A9C0-C6CEBFFEEAC6}" presName="space" presStyleCnt="0"/>
      <dgm:spPr/>
    </dgm:pt>
    <dgm:pt modelId="{494A3454-5139-458F-A913-63CDB206BCFD}" type="pres">
      <dgm:prSet presAssocID="{50089AC6-4DFB-44DC-8929-A6C9F4CB01D7}" presName="text" presStyleLbl="node1" presStyleIdx="10" presStyleCnt="11">
        <dgm:presLayoutVars>
          <dgm:bulletEnabled val="1"/>
        </dgm:presLayoutVars>
      </dgm:prSet>
      <dgm:spPr/>
    </dgm:pt>
  </dgm:ptLst>
  <dgm:cxnLst>
    <dgm:cxn modelId="{C30F4802-4282-4EB0-957A-D6062340E272}" type="presOf" srcId="{553F1735-4488-4282-9B6C-578349BFDDC1}" destId="{8D074F2B-DC70-4168-BCBF-F02C4D223BC9}" srcOrd="0" destOrd="0" presId="urn:diagrams.loki3.com/VaryingWidthList"/>
    <dgm:cxn modelId="{757A4B28-D852-4CC5-B8FA-ABE2ABDA4F55}" srcId="{EC0DD46D-97F1-4264-B295-5B83F983DB47}" destId="{4F4ACB61-5161-43B2-82F0-07A50F61E56E}" srcOrd="6" destOrd="0" parTransId="{45C353D3-29FE-4A8E-A8E9-8938EC0AF2AE}" sibTransId="{E5A62DE1-0FBB-4239-B253-C1D9EBADB7BA}"/>
    <dgm:cxn modelId="{87F8F12D-16D5-4832-B0F6-A146B81E70E1}" srcId="{EC0DD46D-97F1-4264-B295-5B83F983DB47}" destId="{F71A60ED-A320-4D50-9364-B1632E2A7C45}" srcOrd="3" destOrd="0" parTransId="{E3AE6A3B-2B49-4C16-A5BE-2206EA483FF4}" sibTransId="{AB647CE2-249A-4A32-858F-2DF17ECEDB8C}"/>
    <dgm:cxn modelId="{08980869-A445-4522-A666-77BF06A07243}" type="presOf" srcId="{85609F15-5299-4B0D-9D65-E722AB51EA90}" destId="{779C773A-F489-478E-B8A5-88BD6AF0D122}" srcOrd="0" destOrd="0" presId="urn:diagrams.loki3.com/VaryingWidthList"/>
    <dgm:cxn modelId="{A889C96E-858E-47E9-B5A3-EF3B5FF4DD2F}" srcId="{EC0DD46D-97F1-4264-B295-5B83F983DB47}" destId="{85609F15-5299-4B0D-9D65-E722AB51EA90}" srcOrd="5" destOrd="0" parTransId="{0B5464C6-CD94-4E7E-9D8E-27DD5B4D9CAB}" sibTransId="{6FC7A943-27D6-4E35-A08A-CA5CAF1D59E0}"/>
    <dgm:cxn modelId="{F59D5570-3A12-4D41-89AA-D3B4226A6D72}" type="presOf" srcId="{011E5183-CCB0-4C31-9A6D-0E907E01D7B8}" destId="{F22E00D2-B6B8-46CD-A2A2-B3A50DEB31F5}" srcOrd="0" destOrd="0" presId="urn:diagrams.loki3.com/VaryingWidthList"/>
    <dgm:cxn modelId="{BEF89C74-9E46-4722-8C62-164A0DF03164}" srcId="{EC0DD46D-97F1-4264-B295-5B83F983DB47}" destId="{50089AC6-4DFB-44DC-8929-A6C9F4CB01D7}" srcOrd="10" destOrd="0" parTransId="{878EC45B-B551-441E-A4A8-1C627748D0AF}" sibTransId="{EF4F73F3-C347-413D-BB6C-69E3DD9FAEE1}"/>
    <dgm:cxn modelId="{1B90BD76-D815-465E-B8B3-007233F8C53A}" type="presOf" srcId="{F71A60ED-A320-4D50-9364-B1632E2A7C45}" destId="{8D5BA804-1E6E-403B-9AAA-31BBA5BF1DCC}" srcOrd="0" destOrd="0" presId="urn:diagrams.loki3.com/VaryingWidthList"/>
    <dgm:cxn modelId="{27DD1D58-8928-475B-9F6C-6F5B1D801853}" srcId="{EC0DD46D-97F1-4264-B295-5B83F983DB47}" destId="{88249610-EC87-4E86-9EA6-9548BC2B24AD}" srcOrd="9" destOrd="0" parTransId="{E8381BA5-5F27-4353-BFAA-F9C4123E36F5}" sibTransId="{4C3FC90D-67D9-4D10-A9C0-C6CEBFFEEAC6}"/>
    <dgm:cxn modelId="{DC89F75A-C9CF-47D6-B9BA-EEEBACA2CBDE}" type="presOf" srcId="{389932F0-FEE2-478E-B2F9-1DBAD13B8145}" destId="{94C58217-1473-4AC2-9620-3E1956789323}" srcOrd="0" destOrd="0" presId="urn:diagrams.loki3.com/VaryingWidthList"/>
    <dgm:cxn modelId="{BE69F47B-6232-463A-93D8-9FE1173E5E06}" type="presOf" srcId="{716A7B2F-CB81-4A95-86EF-9A912800EFE1}" destId="{A2C8BB90-6A0B-4365-8827-A79ABB696D77}" srcOrd="0" destOrd="0" presId="urn:diagrams.loki3.com/VaryingWidthList"/>
    <dgm:cxn modelId="{6E870095-C941-4D3C-A307-2D29BBB73FB1}" srcId="{EC0DD46D-97F1-4264-B295-5B83F983DB47}" destId="{011E5183-CCB0-4C31-9A6D-0E907E01D7B8}" srcOrd="8" destOrd="0" parTransId="{6C25202C-AC1E-4CF2-AB2A-07CBFCA3C5E6}" sibTransId="{FF9C9486-8D6E-4F6C-AF59-164AAADA8707}"/>
    <dgm:cxn modelId="{F4E562AF-185E-4366-BEC1-0B41B446AA76}" srcId="{EC0DD46D-97F1-4264-B295-5B83F983DB47}" destId="{553F1735-4488-4282-9B6C-578349BFDDC1}" srcOrd="7" destOrd="0" parTransId="{3A3AE37E-02D4-456D-9A3F-CABD461CDD11}" sibTransId="{48331327-58E3-4E5B-A095-DA9DF4D63EB4}"/>
    <dgm:cxn modelId="{9987DCB2-D42C-4518-94BD-DE51C15A1B8E}" type="presOf" srcId="{EC0DD46D-97F1-4264-B295-5B83F983DB47}" destId="{16FDD885-99AF-4EB8-BA64-266F72DBF523}" srcOrd="0" destOrd="0" presId="urn:diagrams.loki3.com/VaryingWidthList"/>
    <dgm:cxn modelId="{16611AC9-6A7D-4195-813D-B3900D166C25}" type="presOf" srcId="{4F4ACB61-5161-43B2-82F0-07A50F61E56E}" destId="{9E91EA2D-0534-43AA-AF0C-25FE01324703}" srcOrd="0" destOrd="0" presId="urn:diagrams.loki3.com/VaryingWidthList"/>
    <dgm:cxn modelId="{59FC91D6-921F-4E63-9628-6DCED6540C58}" srcId="{EC0DD46D-97F1-4264-B295-5B83F983DB47}" destId="{0FF3961C-2B5A-41EA-A0D9-E0F80717AA56}" srcOrd="1" destOrd="0" parTransId="{1569FF5F-FAD4-44D9-B32D-E19B1563A929}" sibTransId="{BB860C5A-679A-42AC-ACA0-B9A29DFBE457}"/>
    <dgm:cxn modelId="{0B6380D8-DC7A-4ABB-8962-140324E042B4}" srcId="{EC0DD46D-97F1-4264-B295-5B83F983DB47}" destId="{716A7B2F-CB81-4A95-86EF-9A912800EFE1}" srcOrd="0" destOrd="0" parTransId="{222AED6F-F453-4117-AFD7-CD48F2A9F12F}" sibTransId="{E0DE0489-DD4E-409C-A5D6-0A9D734737DF}"/>
    <dgm:cxn modelId="{28F880DA-D49D-4688-8CB5-7C17AE018FEA}" srcId="{EC0DD46D-97F1-4264-B295-5B83F983DB47}" destId="{4D9F3ED8-374F-4ED6-95BF-1A87E94C2B5E}" srcOrd="4" destOrd="0" parTransId="{242EC983-4A9B-4A57-B503-0A631004C252}" sibTransId="{BB94A7BF-AA90-4A64-9714-7FA10D5CB51E}"/>
    <dgm:cxn modelId="{0D25ADE6-45FD-4B37-9C59-CB65494AED73}" srcId="{EC0DD46D-97F1-4264-B295-5B83F983DB47}" destId="{389932F0-FEE2-478E-B2F9-1DBAD13B8145}" srcOrd="2" destOrd="0" parTransId="{B972AD42-24C6-49D9-A646-25119667A7CC}" sibTransId="{7541CF92-6D10-4B8A-B2B1-03A40CABC766}"/>
    <dgm:cxn modelId="{C31E29F1-D761-49C6-948C-9D783CDA2254}" type="presOf" srcId="{0FF3961C-2B5A-41EA-A0D9-E0F80717AA56}" destId="{ECEDCEBD-3A31-4A51-BD7F-B4B4DBD28F28}" srcOrd="0" destOrd="0" presId="urn:diagrams.loki3.com/VaryingWidthList"/>
    <dgm:cxn modelId="{AF1435F3-9FBF-4FE6-8C26-FAEA894FB59A}" type="presOf" srcId="{4D9F3ED8-374F-4ED6-95BF-1A87E94C2B5E}" destId="{BCB0F75D-2B58-486A-940A-01B3002EF4CD}" srcOrd="0" destOrd="0" presId="urn:diagrams.loki3.com/VaryingWidthList"/>
    <dgm:cxn modelId="{1354FFF4-BCC9-432C-9292-C680667A2474}" type="presOf" srcId="{88249610-EC87-4E86-9EA6-9548BC2B24AD}" destId="{E37E68C4-5134-4C7C-8BFC-22743FBE0C96}" srcOrd="0" destOrd="0" presId="urn:diagrams.loki3.com/VaryingWidthList"/>
    <dgm:cxn modelId="{5C434AFC-4175-4482-A4B2-84CC1C7A9972}" type="presOf" srcId="{50089AC6-4DFB-44DC-8929-A6C9F4CB01D7}" destId="{494A3454-5139-458F-A913-63CDB206BCFD}" srcOrd="0" destOrd="0" presId="urn:diagrams.loki3.com/VaryingWidthList"/>
    <dgm:cxn modelId="{8EDBACBC-C5DB-46BB-B86F-2A038036B6D8}" type="presParOf" srcId="{16FDD885-99AF-4EB8-BA64-266F72DBF523}" destId="{A2C8BB90-6A0B-4365-8827-A79ABB696D77}" srcOrd="0" destOrd="0" presId="urn:diagrams.loki3.com/VaryingWidthList"/>
    <dgm:cxn modelId="{E09167D0-70EA-47EB-AD1D-0C161B5EEB74}" type="presParOf" srcId="{16FDD885-99AF-4EB8-BA64-266F72DBF523}" destId="{3B1DBD99-B53C-4235-A4B9-A16B79CFF3B3}" srcOrd="1" destOrd="0" presId="urn:diagrams.loki3.com/VaryingWidthList"/>
    <dgm:cxn modelId="{A8785368-7491-43F9-A77A-E7F8462F1D88}" type="presParOf" srcId="{16FDD885-99AF-4EB8-BA64-266F72DBF523}" destId="{ECEDCEBD-3A31-4A51-BD7F-B4B4DBD28F28}" srcOrd="2" destOrd="0" presId="urn:diagrams.loki3.com/VaryingWidthList"/>
    <dgm:cxn modelId="{70C4D245-6997-4584-99B6-1D13DD568E5E}" type="presParOf" srcId="{16FDD885-99AF-4EB8-BA64-266F72DBF523}" destId="{96A57473-9033-4F94-984D-C5BB32AF2F54}" srcOrd="3" destOrd="0" presId="urn:diagrams.loki3.com/VaryingWidthList"/>
    <dgm:cxn modelId="{4518B2D4-8919-4DC2-BA13-736E7244452E}" type="presParOf" srcId="{16FDD885-99AF-4EB8-BA64-266F72DBF523}" destId="{94C58217-1473-4AC2-9620-3E1956789323}" srcOrd="4" destOrd="0" presId="urn:diagrams.loki3.com/VaryingWidthList"/>
    <dgm:cxn modelId="{91545ED9-77BC-4F2C-B251-AC23F9EB1BB2}" type="presParOf" srcId="{16FDD885-99AF-4EB8-BA64-266F72DBF523}" destId="{89F4593A-B2C2-4766-8B88-FE3BE0ABC7D7}" srcOrd="5" destOrd="0" presId="urn:diagrams.loki3.com/VaryingWidthList"/>
    <dgm:cxn modelId="{996C02C9-ACAC-4CFD-B7A8-8CD5FDE6D37E}" type="presParOf" srcId="{16FDD885-99AF-4EB8-BA64-266F72DBF523}" destId="{8D5BA804-1E6E-403B-9AAA-31BBA5BF1DCC}" srcOrd="6" destOrd="0" presId="urn:diagrams.loki3.com/VaryingWidthList"/>
    <dgm:cxn modelId="{342AF940-E348-4F38-B34A-B1AB4B9563DC}" type="presParOf" srcId="{16FDD885-99AF-4EB8-BA64-266F72DBF523}" destId="{AA98047F-0A08-4739-9908-E61369313356}" srcOrd="7" destOrd="0" presId="urn:diagrams.loki3.com/VaryingWidthList"/>
    <dgm:cxn modelId="{D878B35E-50B7-4F1D-8536-7F8FDAF18830}" type="presParOf" srcId="{16FDD885-99AF-4EB8-BA64-266F72DBF523}" destId="{BCB0F75D-2B58-486A-940A-01B3002EF4CD}" srcOrd="8" destOrd="0" presId="urn:diagrams.loki3.com/VaryingWidthList"/>
    <dgm:cxn modelId="{3E3E024B-F345-49B2-9F7F-219084F43299}" type="presParOf" srcId="{16FDD885-99AF-4EB8-BA64-266F72DBF523}" destId="{04ED963B-A8BB-4B5C-B6F1-071DEE232439}" srcOrd="9" destOrd="0" presId="urn:diagrams.loki3.com/VaryingWidthList"/>
    <dgm:cxn modelId="{579E0947-D656-4668-93B8-61E05810CAF0}" type="presParOf" srcId="{16FDD885-99AF-4EB8-BA64-266F72DBF523}" destId="{779C773A-F489-478E-B8A5-88BD6AF0D122}" srcOrd="10" destOrd="0" presId="urn:diagrams.loki3.com/VaryingWidthList"/>
    <dgm:cxn modelId="{3FB181F8-42EB-4F5C-908C-B1425A25F53E}" type="presParOf" srcId="{16FDD885-99AF-4EB8-BA64-266F72DBF523}" destId="{5B15F317-E615-48DC-9821-A8C35385E660}" srcOrd="11" destOrd="0" presId="urn:diagrams.loki3.com/VaryingWidthList"/>
    <dgm:cxn modelId="{B23B5C47-25AE-47B3-8AEA-B1B788CE16F3}" type="presParOf" srcId="{16FDD885-99AF-4EB8-BA64-266F72DBF523}" destId="{9E91EA2D-0534-43AA-AF0C-25FE01324703}" srcOrd="12" destOrd="0" presId="urn:diagrams.loki3.com/VaryingWidthList"/>
    <dgm:cxn modelId="{400B56D4-4FE0-4A26-BD77-A6A7001A7D94}" type="presParOf" srcId="{16FDD885-99AF-4EB8-BA64-266F72DBF523}" destId="{E889D3CF-3215-4FC4-9AA2-01EBA3C2BB8F}" srcOrd="13" destOrd="0" presId="urn:diagrams.loki3.com/VaryingWidthList"/>
    <dgm:cxn modelId="{98DE7278-6CDC-4916-AEF7-21CFD2AB740C}" type="presParOf" srcId="{16FDD885-99AF-4EB8-BA64-266F72DBF523}" destId="{8D074F2B-DC70-4168-BCBF-F02C4D223BC9}" srcOrd="14" destOrd="0" presId="urn:diagrams.loki3.com/VaryingWidthList"/>
    <dgm:cxn modelId="{9D0F66AB-DFB5-4B7F-9400-CBF22A3CE76B}" type="presParOf" srcId="{16FDD885-99AF-4EB8-BA64-266F72DBF523}" destId="{D1CB9C4E-9A31-4D68-9628-8002BDB9846D}" srcOrd="15" destOrd="0" presId="urn:diagrams.loki3.com/VaryingWidthList"/>
    <dgm:cxn modelId="{48F9776D-F805-4826-BA82-D41DB42158C0}" type="presParOf" srcId="{16FDD885-99AF-4EB8-BA64-266F72DBF523}" destId="{F22E00D2-B6B8-46CD-A2A2-B3A50DEB31F5}" srcOrd="16" destOrd="0" presId="urn:diagrams.loki3.com/VaryingWidthList"/>
    <dgm:cxn modelId="{7ED08588-C1B5-41FF-8761-39ED0FF4E2F3}" type="presParOf" srcId="{16FDD885-99AF-4EB8-BA64-266F72DBF523}" destId="{0CE6F475-0623-438C-A10C-36A50B757CE4}" srcOrd="17" destOrd="0" presId="urn:diagrams.loki3.com/VaryingWidthList"/>
    <dgm:cxn modelId="{BA942E63-E009-425B-B661-56070622BC63}" type="presParOf" srcId="{16FDD885-99AF-4EB8-BA64-266F72DBF523}" destId="{E37E68C4-5134-4C7C-8BFC-22743FBE0C96}" srcOrd="18" destOrd="0" presId="urn:diagrams.loki3.com/VaryingWidthList"/>
    <dgm:cxn modelId="{9FFF754A-645E-4C46-BDFA-863633E9B845}" type="presParOf" srcId="{16FDD885-99AF-4EB8-BA64-266F72DBF523}" destId="{E6A7E1E8-C6CA-4B5A-9656-8A3D89B0AD94}" srcOrd="19" destOrd="0" presId="urn:diagrams.loki3.com/VaryingWidthList"/>
    <dgm:cxn modelId="{05617490-565A-42B0-B42F-8113B3AFA8F1}" type="presParOf" srcId="{16FDD885-99AF-4EB8-BA64-266F72DBF523}" destId="{494A3454-5139-458F-A913-63CDB206BCFD}" srcOrd="20"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8BB90-6A0B-4365-8827-A79ABB696D77}">
      <dsp:nvSpPr>
        <dsp:cNvPr id="0" name=""/>
        <dsp:cNvSpPr/>
      </dsp:nvSpPr>
      <dsp:spPr>
        <a:xfrm>
          <a:off x="2399000" y="1322"/>
          <a:ext cx="3330000"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Research Title </a:t>
          </a:r>
          <a:r>
            <a:rPr lang="ar-EG" sz="2400" kern="1200" dirty="0"/>
            <a:t>عنوان الدراسة</a:t>
          </a:r>
          <a:endParaRPr lang="en-US" sz="2400" kern="1200" dirty="0"/>
        </a:p>
      </dsp:txBody>
      <dsp:txXfrm>
        <a:off x="2399000" y="1322"/>
        <a:ext cx="3330000" cy="470958"/>
      </dsp:txXfrm>
    </dsp:sp>
    <dsp:sp modelId="{ECEDCEBD-3A31-4A51-BD7F-B4B4DBD28F28}">
      <dsp:nvSpPr>
        <dsp:cNvPr id="0" name=""/>
        <dsp:cNvSpPr/>
      </dsp:nvSpPr>
      <dsp:spPr>
        <a:xfrm>
          <a:off x="2272713" y="495829"/>
          <a:ext cx="3582573"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Introduction </a:t>
          </a:r>
          <a:r>
            <a:rPr lang="ar-EG" sz="2400" kern="1200" dirty="0"/>
            <a:t>المقدمة</a:t>
          </a:r>
          <a:endParaRPr lang="en-US" sz="2400" kern="1200" dirty="0"/>
        </a:p>
      </dsp:txBody>
      <dsp:txXfrm>
        <a:off x="2272713" y="495829"/>
        <a:ext cx="3582573" cy="470958"/>
      </dsp:txXfrm>
    </dsp:sp>
    <dsp:sp modelId="{94C58217-1473-4AC2-9620-3E1956789323}">
      <dsp:nvSpPr>
        <dsp:cNvPr id="0" name=""/>
        <dsp:cNvSpPr/>
      </dsp:nvSpPr>
      <dsp:spPr>
        <a:xfrm>
          <a:off x="2084000" y="990335"/>
          <a:ext cx="3960000"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Research Problem</a:t>
          </a:r>
          <a:r>
            <a:rPr lang="ar-EG" sz="2400" kern="1200" dirty="0"/>
            <a:t> مشكلة الدراسة </a:t>
          </a:r>
          <a:endParaRPr lang="en-US" sz="2400" kern="1200" dirty="0"/>
        </a:p>
      </dsp:txBody>
      <dsp:txXfrm>
        <a:off x="2084000" y="990335"/>
        <a:ext cx="3960000" cy="470958"/>
      </dsp:txXfrm>
    </dsp:sp>
    <dsp:sp modelId="{8D5BA804-1E6E-403B-9AAA-31BBA5BF1DCC}">
      <dsp:nvSpPr>
        <dsp:cNvPr id="0" name=""/>
        <dsp:cNvSpPr/>
      </dsp:nvSpPr>
      <dsp:spPr>
        <a:xfrm>
          <a:off x="2129000" y="1484841"/>
          <a:ext cx="3870000"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Research Significant </a:t>
          </a:r>
          <a:r>
            <a:rPr lang="ar-EG" sz="2400" kern="1200" dirty="0"/>
            <a:t>أهمية البحث</a:t>
          </a:r>
          <a:endParaRPr lang="en-US" sz="2400" kern="1200" dirty="0"/>
        </a:p>
      </dsp:txBody>
      <dsp:txXfrm>
        <a:off x="2129000" y="1484841"/>
        <a:ext cx="3870000" cy="470958"/>
      </dsp:txXfrm>
    </dsp:sp>
    <dsp:sp modelId="{BCB0F75D-2B58-486A-940A-01B3002EF4CD}">
      <dsp:nvSpPr>
        <dsp:cNvPr id="0" name=""/>
        <dsp:cNvSpPr/>
      </dsp:nvSpPr>
      <dsp:spPr>
        <a:xfrm>
          <a:off x="2038999" y="1979348"/>
          <a:ext cx="4050000"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Research Questions</a:t>
          </a:r>
          <a:r>
            <a:rPr lang="ar-EG" sz="2400" kern="1200" dirty="0"/>
            <a:t> أسئلة الدراسة </a:t>
          </a:r>
          <a:endParaRPr lang="en-US" sz="2400" kern="1200" dirty="0"/>
        </a:p>
      </dsp:txBody>
      <dsp:txXfrm>
        <a:off x="2038999" y="1979348"/>
        <a:ext cx="4050000" cy="470958"/>
      </dsp:txXfrm>
    </dsp:sp>
    <dsp:sp modelId="{779C773A-F489-478E-B8A5-88BD6AF0D122}">
      <dsp:nvSpPr>
        <dsp:cNvPr id="0" name=""/>
        <dsp:cNvSpPr/>
      </dsp:nvSpPr>
      <dsp:spPr>
        <a:xfrm>
          <a:off x="1948999" y="2473854"/>
          <a:ext cx="4230000"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Research Objectives</a:t>
          </a:r>
          <a:r>
            <a:rPr lang="ar-EG" sz="2400" kern="1200" dirty="0"/>
            <a:t> أهداف الدراسة </a:t>
          </a:r>
          <a:endParaRPr lang="en-US" sz="2400" kern="1200" dirty="0"/>
        </a:p>
      </dsp:txBody>
      <dsp:txXfrm>
        <a:off x="1948999" y="2473854"/>
        <a:ext cx="4230000" cy="470958"/>
      </dsp:txXfrm>
    </dsp:sp>
    <dsp:sp modelId="{9E91EA2D-0534-43AA-AF0C-25FE01324703}">
      <dsp:nvSpPr>
        <dsp:cNvPr id="0" name=""/>
        <dsp:cNvSpPr/>
      </dsp:nvSpPr>
      <dsp:spPr>
        <a:xfrm>
          <a:off x="823999" y="2968360"/>
          <a:ext cx="6480000"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Research Model &amp; Hypotheses </a:t>
          </a:r>
          <a:r>
            <a:rPr lang="ar-EG" sz="2400" kern="1200" dirty="0"/>
            <a:t>نموذج وفرضيات الدراسة</a:t>
          </a:r>
          <a:endParaRPr lang="en-US" sz="2400" kern="1200" dirty="0"/>
        </a:p>
      </dsp:txBody>
      <dsp:txXfrm>
        <a:off x="823999" y="2968360"/>
        <a:ext cx="6480000" cy="470958"/>
      </dsp:txXfrm>
    </dsp:sp>
    <dsp:sp modelId="{8D074F2B-DC70-4168-BCBF-F02C4D223BC9}">
      <dsp:nvSpPr>
        <dsp:cNvPr id="0" name=""/>
        <dsp:cNvSpPr/>
      </dsp:nvSpPr>
      <dsp:spPr>
        <a:xfrm>
          <a:off x="1769000" y="3462866"/>
          <a:ext cx="4590000"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Research Methodology </a:t>
          </a:r>
          <a:r>
            <a:rPr lang="ar-EG" sz="2400" kern="1200" dirty="0"/>
            <a:t>منهجية الدراسة</a:t>
          </a:r>
          <a:endParaRPr lang="en-US" sz="2400" kern="1200" dirty="0"/>
        </a:p>
      </dsp:txBody>
      <dsp:txXfrm>
        <a:off x="1769000" y="3462866"/>
        <a:ext cx="4590000" cy="470958"/>
      </dsp:txXfrm>
    </dsp:sp>
    <dsp:sp modelId="{F22E00D2-B6B8-46CD-A2A2-B3A50DEB31F5}">
      <dsp:nvSpPr>
        <dsp:cNvPr id="0" name=""/>
        <dsp:cNvSpPr/>
      </dsp:nvSpPr>
      <dsp:spPr>
        <a:xfrm>
          <a:off x="2264000" y="3957373"/>
          <a:ext cx="3600000"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Scope of Study </a:t>
          </a:r>
          <a:r>
            <a:rPr lang="ar-EG" sz="2400" kern="1200" dirty="0"/>
            <a:t>الدراسة الميدانية</a:t>
          </a:r>
          <a:endParaRPr lang="en-US" sz="2400" kern="1200" dirty="0"/>
        </a:p>
      </dsp:txBody>
      <dsp:txXfrm>
        <a:off x="2264000" y="3957373"/>
        <a:ext cx="3600000" cy="470958"/>
      </dsp:txXfrm>
    </dsp:sp>
    <dsp:sp modelId="{E37E68C4-5134-4C7C-8BFC-22743FBE0C96}">
      <dsp:nvSpPr>
        <dsp:cNvPr id="0" name=""/>
        <dsp:cNvSpPr/>
      </dsp:nvSpPr>
      <dsp:spPr>
        <a:xfrm>
          <a:off x="1059312" y="4451879"/>
          <a:ext cx="6009375"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Proposed Research Structure </a:t>
          </a:r>
          <a:r>
            <a:rPr lang="ar-EG" sz="2400" kern="1200" dirty="0"/>
            <a:t>الهيكل المقترح للدراسة</a:t>
          </a:r>
          <a:endParaRPr lang="en-US" sz="2400" kern="1200" dirty="0"/>
        </a:p>
      </dsp:txBody>
      <dsp:txXfrm>
        <a:off x="1059312" y="4451879"/>
        <a:ext cx="6009375" cy="470958"/>
      </dsp:txXfrm>
    </dsp:sp>
    <dsp:sp modelId="{494A3454-5139-458F-A913-63CDB206BCFD}">
      <dsp:nvSpPr>
        <dsp:cNvPr id="0" name=""/>
        <dsp:cNvSpPr/>
      </dsp:nvSpPr>
      <dsp:spPr>
        <a:xfrm>
          <a:off x="2624000" y="4946385"/>
          <a:ext cx="2880000"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References </a:t>
          </a:r>
          <a:r>
            <a:rPr lang="ar-EG" sz="2400" kern="1200" dirty="0"/>
            <a:t>قائمة المراجع</a:t>
          </a:r>
          <a:endParaRPr lang="en-US" sz="2400" kern="1200" dirty="0"/>
        </a:p>
      </dsp:txBody>
      <dsp:txXfrm>
        <a:off x="2624000" y="4946385"/>
        <a:ext cx="2880000" cy="470958"/>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5028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011182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373325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8912309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3215419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3743877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4565319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566066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0749398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5726880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335644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33890343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26056827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7185314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37949735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2.png"/></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a:solidFill>
                  <a:srgbClr val="00B0F0"/>
                </a:solidFill>
                <a:latin typeface="Times New Roman" panose="02020603050405020304" pitchFamily="18" charset="0"/>
                <a:cs typeface="Times New Roman" panose="02020603050405020304" pitchFamily="18" charset="0"/>
              </a:rPr>
              <a:t>Final</a:t>
            </a: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263127" y="371451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Times New Roman" panose="02020603050405020304" pitchFamily="18" charset="0"/>
                <a:cs typeface="Times New Roman" panose="02020603050405020304" pitchFamily="18" charset="0"/>
              </a:rPr>
              <a:t>Lecture 1</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744384" y="4359875"/>
            <a:ext cx="4554094"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rgbClr val="2D3956"/>
                </a:solidFill>
                <a:latin typeface="Times New Roman" panose="02020603050405020304" pitchFamily="18" charset="0"/>
                <a:cs typeface="Times New Roman" panose="02020603050405020304" pitchFamily="18" charset="0"/>
              </a:rPr>
              <a:t>PMG496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Foundations of scientific research  </a:t>
            </a:r>
            <a:r>
              <a:rPr lang="en-US" sz="2000" b="1" dirty="0">
                <a:solidFill>
                  <a:srgbClr val="2D3956"/>
                </a:solidFill>
                <a:latin typeface="Times New Roman" panose="02020603050405020304" pitchFamily="18" charset="0"/>
                <a:cs typeface="Times New Roman" panose="02020603050405020304" pitchFamily="18" charset="0"/>
              </a:rPr>
              <a:t>&amp; </a:t>
            </a:r>
            <a:r>
              <a:rPr kumimoji="0" lang="en-US" sz="20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Title</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5652234"/>
    </mc:Choice>
    <mc:Fallback xmlns="">
      <p:transition spd="slow" advTm="565223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Lecture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400455" y="3314106"/>
            <a:ext cx="8417320" cy="2308324"/>
          </a:xfrm>
          <a:prstGeom prst="rect">
            <a:avLst/>
          </a:prstGeom>
          <a:noFill/>
        </p:spPr>
        <p:txBody>
          <a:bodyPr wrap="square" rtlCol="0">
            <a:spAutoFit/>
          </a:bodyPr>
          <a:lstStyle/>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Foundations of the scientific research</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Process</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proposal (See Research proposal template pdf.) </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variables</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Select a research title (See Research title pdf.)</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Examples</a:t>
            </a:r>
          </a:p>
        </p:txBody>
      </p:sp>
      <p:pic>
        <p:nvPicPr>
          <p:cNvPr id="10" name="Graphic 21">
            <a:extLst>
              <a:ext uri="{FF2B5EF4-FFF2-40B4-BE49-F238E27FC236}">
                <a16:creationId xmlns:a16="http://schemas.microsoft.com/office/drawing/2014/main" id="{75FEDC42-84C2-44A8-B07D-0ECB5C1460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3A974B6F-F18B-42A7-AA9D-B7548330FF4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7401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78296" y="666749"/>
            <a:ext cx="11589026" cy="60545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A741FA32-5FB9-4204-AADE-8B6603DA36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D31B5C52-40E9-47FF-8334-B22DE9461E5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B6626CDD-DA94-5149-9F68-652295B70EC7}"/>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tx2"/>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tx2"/>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tx2"/>
              </a:solidFill>
              <a:latin typeface="Tajawal Medium" panose="00000600000000000000" pitchFamily="2" charset="-78"/>
              <a:cs typeface="Tajawal Medium" panose="00000600000000000000" pitchFamily="2" charset="-78"/>
            </a:endParaRP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graphicFrame>
        <p:nvGraphicFramePr>
          <p:cNvPr id="3" name="Table 2">
            <a:extLst>
              <a:ext uri="{FF2B5EF4-FFF2-40B4-BE49-F238E27FC236}">
                <a16:creationId xmlns:a16="http://schemas.microsoft.com/office/drawing/2014/main" id="{469D5002-83BD-148E-6B8D-BCB0A0D56F26}"/>
              </a:ext>
            </a:extLst>
          </p:cNvPr>
          <p:cNvGraphicFramePr>
            <a:graphicFrameLocks noGrp="1"/>
          </p:cNvGraphicFramePr>
          <p:nvPr>
            <p:extLst>
              <p:ext uri="{D42A27DB-BD31-4B8C-83A1-F6EECF244321}">
                <p14:modId xmlns:p14="http://schemas.microsoft.com/office/powerpoint/2010/main" val="442837599"/>
              </p:ext>
            </p:extLst>
          </p:nvPr>
        </p:nvGraphicFramePr>
        <p:xfrm>
          <a:off x="191078" y="1236126"/>
          <a:ext cx="11809844" cy="6281402"/>
        </p:xfrm>
        <a:graphic>
          <a:graphicData uri="http://schemas.openxmlformats.org/drawingml/2006/table">
            <a:tbl>
              <a:tblPr/>
              <a:tblGrid>
                <a:gridCol w="5904922">
                  <a:extLst>
                    <a:ext uri="{9D8B030D-6E8A-4147-A177-3AD203B41FA5}">
                      <a16:colId xmlns:a16="http://schemas.microsoft.com/office/drawing/2014/main" val="2239374424"/>
                    </a:ext>
                  </a:extLst>
                </a:gridCol>
                <a:gridCol w="5904922">
                  <a:extLst>
                    <a:ext uri="{9D8B030D-6E8A-4147-A177-3AD203B41FA5}">
                      <a16:colId xmlns:a16="http://schemas.microsoft.com/office/drawing/2014/main" val="2839830208"/>
                    </a:ext>
                  </a:extLst>
                </a:gridCol>
              </a:tblGrid>
              <a:tr h="2200061">
                <a:tc>
                  <a:txBody>
                    <a:bodyPr/>
                    <a:lstStyle/>
                    <a:p>
                      <a:pPr algn="ctr"/>
                      <a:r>
                        <a:rPr lang="ar-EG" sz="2800" dirty="0"/>
                        <a:t>أصبح البحث العلمي هو السمة البارزة للعصر الحديث، بعد أن اتضحت أهميته في تقدم الدول وتطورها، كما تأكدت أهميته في حل المشكلات الاقتصادية والصحية والتعليمية والسياسية وغيرها، ولم يعد هناك أدنى شك في أن البحث العلمي هو الطريق الأمثل والوحيد لتقدم الشعوب وحل المشكلات التي تعاني منها البشرية.</a:t>
                      </a:r>
                    </a:p>
                  </a:txBody>
                  <a:tcPr anchor="ctr">
                    <a:lnL>
                      <a:noFill/>
                    </a:lnL>
                    <a:lnR>
                      <a:noFill/>
                    </a:lnR>
                    <a:lnT>
                      <a:noFill/>
                    </a:lnT>
                    <a:lnB>
                      <a:noFill/>
                    </a:lnB>
                    <a:noFill/>
                  </a:tcPr>
                </a:tc>
                <a:tc>
                  <a:txBody>
                    <a:bodyPr/>
                    <a:lstStyle/>
                    <a:p>
                      <a:pPr algn="ctr"/>
                      <a:r>
                        <a:rPr lang="en-US" sz="2800" dirty="0"/>
                        <a:t>Scientific research has become the hallmark of the modern era, as its importance in the advancement and development of nations has become evident. Its role in solving economic, health, educational, political, and other problems has also been confirmed. There is no longer any doubt that scientific research is the best and only path for the progress of nations and solving the problems humanity faces.</a:t>
                      </a:r>
                    </a:p>
                  </a:txBody>
                  <a:tcPr anchor="ctr">
                    <a:lnL>
                      <a:noFill/>
                    </a:lnL>
                    <a:lnR>
                      <a:noFill/>
                    </a:lnR>
                    <a:lnT>
                      <a:noFill/>
                    </a:lnT>
                    <a:lnB>
                      <a:noFill/>
                    </a:lnB>
                    <a:noFill/>
                  </a:tcPr>
                </a:tc>
                <a:extLst>
                  <a:ext uri="{0D108BD9-81ED-4DB2-BD59-A6C34878D82A}">
                    <a16:rowId xmlns:a16="http://schemas.microsoft.com/office/drawing/2014/main" val="597685359"/>
                  </a:ext>
                </a:extLst>
              </a:tr>
              <a:tr h="616017">
                <a:tc>
                  <a:txBody>
                    <a:bodyPr/>
                    <a:lstStyle/>
                    <a:p>
                      <a:pPr algn="ctr"/>
                      <a:endParaRPr lang="ar-EG" sz="2800" dirty="0"/>
                    </a:p>
                  </a:txBody>
                  <a:tcPr anchor="ctr">
                    <a:lnL>
                      <a:noFill/>
                    </a:lnL>
                    <a:lnR>
                      <a:noFill/>
                    </a:lnR>
                    <a:lnT>
                      <a:noFill/>
                    </a:lnT>
                    <a:lnB>
                      <a:noFill/>
                    </a:lnB>
                    <a:noFill/>
                  </a:tcPr>
                </a:tc>
                <a:tc>
                  <a:txBody>
                    <a:bodyPr/>
                    <a:lstStyle/>
                    <a:p>
                      <a:pPr algn="ctr"/>
                      <a:endParaRPr lang="en-US" sz="2800" dirty="0"/>
                    </a:p>
                  </a:txBody>
                  <a:tcPr anchor="ctr">
                    <a:lnL>
                      <a:noFill/>
                    </a:lnL>
                    <a:lnR>
                      <a:noFill/>
                    </a:lnR>
                    <a:lnT>
                      <a:noFill/>
                    </a:lnT>
                    <a:lnB>
                      <a:noFill/>
                    </a:lnB>
                    <a:noFill/>
                  </a:tcPr>
                </a:tc>
                <a:extLst>
                  <a:ext uri="{0D108BD9-81ED-4DB2-BD59-A6C34878D82A}">
                    <a16:rowId xmlns:a16="http://schemas.microsoft.com/office/drawing/2014/main" val="1651620822"/>
                  </a:ext>
                </a:extLst>
              </a:tr>
              <a:tr h="880025">
                <a:tc>
                  <a:txBody>
                    <a:bodyPr/>
                    <a:lstStyle/>
                    <a:p>
                      <a:pPr algn="ctr"/>
                      <a:endParaRPr lang="ar-EG" sz="2800" dirty="0"/>
                    </a:p>
                  </a:txBody>
                  <a:tcPr anchor="ctr">
                    <a:lnL>
                      <a:noFill/>
                    </a:lnL>
                    <a:lnR>
                      <a:noFill/>
                    </a:lnR>
                    <a:lnT>
                      <a:noFill/>
                    </a:lnT>
                    <a:lnB>
                      <a:noFill/>
                    </a:lnB>
                    <a:noFill/>
                  </a:tcPr>
                </a:tc>
                <a:tc>
                  <a:txBody>
                    <a:bodyPr/>
                    <a:lstStyle/>
                    <a:p>
                      <a:pPr algn="ctr"/>
                      <a:endParaRPr lang="en-US" sz="2800" dirty="0"/>
                    </a:p>
                  </a:txBody>
                  <a:tcPr anchor="ctr">
                    <a:lnL>
                      <a:noFill/>
                    </a:lnL>
                    <a:lnR>
                      <a:noFill/>
                    </a:lnR>
                    <a:lnT>
                      <a:noFill/>
                    </a:lnT>
                    <a:lnB>
                      <a:noFill/>
                    </a:lnB>
                    <a:noFill/>
                  </a:tcPr>
                </a:tc>
                <a:extLst>
                  <a:ext uri="{0D108BD9-81ED-4DB2-BD59-A6C34878D82A}">
                    <a16:rowId xmlns:a16="http://schemas.microsoft.com/office/drawing/2014/main" val="541779676"/>
                  </a:ext>
                </a:extLst>
              </a:tr>
            </a:tbl>
          </a:graphicData>
        </a:graphic>
      </p:graphicFrame>
      <p:sp>
        <p:nvSpPr>
          <p:cNvPr id="4" name="Rectangle 1">
            <a:extLst>
              <a:ext uri="{FF2B5EF4-FFF2-40B4-BE49-F238E27FC236}">
                <a16:creationId xmlns:a16="http://schemas.microsoft.com/office/drawing/2014/main" id="{35CE23BE-552D-4BAD-A663-57BE4392D85D}"/>
              </a:ext>
            </a:extLst>
          </p:cNvPr>
          <p:cNvSpPr>
            <a:spLocks noChangeArrowheads="1"/>
          </p:cNvSpPr>
          <p:nvPr/>
        </p:nvSpPr>
        <p:spPr bwMode="auto">
          <a:xfrm>
            <a:off x="852414" y="1174192"/>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2539188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248762-24F9-2B30-E57B-A7B7290F9551}"/>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D7ADFFAA-4ABB-C471-272C-082AC56BE033}"/>
              </a:ext>
            </a:extLst>
          </p:cNvPr>
          <p:cNvSpPr/>
          <p:nvPr/>
        </p:nvSpPr>
        <p:spPr>
          <a:xfrm>
            <a:off x="278296" y="666749"/>
            <a:ext cx="11589026" cy="60545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E0520F5D-C849-90BB-2C34-9AB380F891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D8EB8E95-AA82-D23D-83CA-C83B5EFE31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24CB9D71-0A1F-110E-7FBC-6A62C80EDDD8}"/>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tx2"/>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tx2"/>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tx2"/>
              </a:solidFill>
              <a:latin typeface="Tajawal Medium" panose="00000600000000000000" pitchFamily="2" charset="-78"/>
              <a:cs typeface="Tajawal Medium" panose="00000600000000000000" pitchFamily="2" charset="-78"/>
            </a:endParaRP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graphicFrame>
        <p:nvGraphicFramePr>
          <p:cNvPr id="3" name="Table 2">
            <a:extLst>
              <a:ext uri="{FF2B5EF4-FFF2-40B4-BE49-F238E27FC236}">
                <a16:creationId xmlns:a16="http://schemas.microsoft.com/office/drawing/2014/main" id="{D7EB246D-A8F5-676C-496F-A3C7A738CBAB}"/>
              </a:ext>
            </a:extLst>
          </p:cNvPr>
          <p:cNvGraphicFramePr>
            <a:graphicFrameLocks noGrp="1"/>
          </p:cNvGraphicFramePr>
          <p:nvPr>
            <p:extLst>
              <p:ext uri="{D42A27DB-BD31-4B8C-83A1-F6EECF244321}">
                <p14:modId xmlns:p14="http://schemas.microsoft.com/office/powerpoint/2010/main" val="319245849"/>
              </p:ext>
            </p:extLst>
          </p:nvPr>
        </p:nvGraphicFramePr>
        <p:xfrm>
          <a:off x="278296" y="1513081"/>
          <a:ext cx="11635408" cy="2743200"/>
        </p:xfrm>
        <a:graphic>
          <a:graphicData uri="http://schemas.openxmlformats.org/drawingml/2006/table">
            <a:tbl>
              <a:tblPr/>
              <a:tblGrid>
                <a:gridCol w="5817704">
                  <a:extLst>
                    <a:ext uri="{9D8B030D-6E8A-4147-A177-3AD203B41FA5}">
                      <a16:colId xmlns:a16="http://schemas.microsoft.com/office/drawing/2014/main" val="2239374424"/>
                    </a:ext>
                  </a:extLst>
                </a:gridCol>
                <a:gridCol w="5817704">
                  <a:extLst>
                    <a:ext uri="{9D8B030D-6E8A-4147-A177-3AD203B41FA5}">
                      <a16:colId xmlns:a16="http://schemas.microsoft.com/office/drawing/2014/main" val="2839830208"/>
                    </a:ext>
                  </a:extLst>
                </a:gridCol>
              </a:tblGrid>
              <a:tr h="616017">
                <a:tc>
                  <a:txBody>
                    <a:bodyPr/>
                    <a:lstStyle/>
                    <a:p>
                      <a:pPr algn="ctr"/>
                      <a:r>
                        <a:rPr lang="ar-EG" sz="2800" dirty="0"/>
                        <a:t>"البحث العلمي محاولة للبحث عن إجابات لأسئلة طارئة"</a:t>
                      </a:r>
                    </a:p>
                  </a:txBody>
                  <a:tcPr anchor="ctr">
                    <a:lnL>
                      <a:noFill/>
                    </a:lnL>
                    <a:lnR>
                      <a:noFill/>
                    </a:lnR>
                    <a:lnT>
                      <a:noFill/>
                    </a:lnT>
                    <a:lnB>
                      <a:noFill/>
                    </a:lnB>
                    <a:noFill/>
                  </a:tcPr>
                </a:tc>
                <a:tc>
                  <a:txBody>
                    <a:bodyPr/>
                    <a:lstStyle/>
                    <a:p>
                      <a:pPr algn="ctr"/>
                      <a:r>
                        <a:rPr lang="en-US" sz="2800" dirty="0"/>
                        <a:t>"Scientific research is an attempt to find answers to urgent questions."</a:t>
                      </a:r>
                    </a:p>
                  </a:txBody>
                  <a:tcPr anchor="ctr">
                    <a:lnL>
                      <a:noFill/>
                    </a:lnL>
                    <a:lnR>
                      <a:noFill/>
                    </a:lnR>
                    <a:lnT>
                      <a:noFill/>
                    </a:lnT>
                    <a:lnB>
                      <a:noFill/>
                    </a:lnB>
                    <a:noFill/>
                  </a:tcPr>
                </a:tc>
                <a:extLst>
                  <a:ext uri="{0D108BD9-81ED-4DB2-BD59-A6C34878D82A}">
                    <a16:rowId xmlns:a16="http://schemas.microsoft.com/office/drawing/2014/main" val="1651620822"/>
                  </a:ext>
                </a:extLst>
              </a:tr>
              <a:tr h="880025">
                <a:tc>
                  <a:txBody>
                    <a:bodyPr/>
                    <a:lstStyle/>
                    <a:p>
                      <a:pPr algn="ctr"/>
                      <a:r>
                        <a:rPr lang="ar-EG" sz="2800"/>
                        <a:t>تخيل لو بقيت أساليب زراعة القمح وصناعة الخبز كما هي عندما تعلمها الإنسان لأول مرة؟</a:t>
                      </a:r>
                    </a:p>
                  </a:txBody>
                  <a:tcPr anchor="ctr">
                    <a:lnL>
                      <a:noFill/>
                    </a:lnL>
                    <a:lnR>
                      <a:noFill/>
                    </a:lnR>
                    <a:lnT>
                      <a:noFill/>
                    </a:lnT>
                    <a:lnB>
                      <a:noFill/>
                    </a:lnB>
                    <a:noFill/>
                  </a:tcPr>
                </a:tc>
                <a:tc>
                  <a:txBody>
                    <a:bodyPr/>
                    <a:lstStyle/>
                    <a:p>
                      <a:pPr algn="ctr"/>
                      <a:r>
                        <a:rPr lang="en-US" sz="2800" dirty="0"/>
                        <a:t>Imagine if the methods of growing wheat and making bread had remained the same as when humans first learned them?</a:t>
                      </a:r>
                    </a:p>
                  </a:txBody>
                  <a:tcPr anchor="ctr">
                    <a:lnL>
                      <a:noFill/>
                    </a:lnL>
                    <a:lnR>
                      <a:noFill/>
                    </a:lnR>
                    <a:lnT>
                      <a:noFill/>
                    </a:lnT>
                    <a:lnB>
                      <a:noFill/>
                    </a:lnB>
                    <a:noFill/>
                  </a:tcPr>
                </a:tc>
                <a:extLst>
                  <a:ext uri="{0D108BD9-81ED-4DB2-BD59-A6C34878D82A}">
                    <a16:rowId xmlns:a16="http://schemas.microsoft.com/office/drawing/2014/main" val="541779676"/>
                  </a:ext>
                </a:extLst>
              </a:tr>
            </a:tbl>
          </a:graphicData>
        </a:graphic>
      </p:graphicFrame>
      <p:sp>
        <p:nvSpPr>
          <p:cNvPr id="4" name="Rectangle 1">
            <a:extLst>
              <a:ext uri="{FF2B5EF4-FFF2-40B4-BE49-F238E27FC236}">
                <a16:creationId xmlns:a16="http://schemas.microsoft.com/office/drawing/2014/main" id="{7D5ED018-6AB7-CC90-EAA2-152F62CD8161}"/>
              </a:ext>
            </a:extLst>
          </p:cNvPr>
          <p:cNvSpPr>
            <a:spLocks noChangeArrowheads="1"/>
          </p:cNvSpPr>
          <p:nvPr/>
        </p:nvSpPr>
        <p:spPr bwMode="auto">
          <a:xfrm>
            <a:off x="852414" y="1174192"/>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9" name="Picture 8" descr="BakeryCase">
            <a:extLst>
              <a:ext uri="{FF2B5EF4-FFF2-40B4-BE49-F238E27FC236}">
                <a16:creationId xmlns:a16="http://schemas.microsoft.com/office/drawing/2014/main" id="{A932C16F-9797-FB0E-0D8C-DA407410CF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31982" y="4813039"/>
            <a:ext cx="2411605" cy="1461514"/>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2" name="Picture 13">
            <a:extLst>
              <a:ext uri="{FF2B5EF4-FFF2-40B4-BE49-F238E27FC236}">
                <a16:creationId xmlns:a16="http://schemas.microsoft.com/office/drawing/2014/main" id="{2DBD1934-5471-02A2-D164-24C368FDC4E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48414" y="4781847"/>
            <a:ext cx="2491793" cy="1461514"/>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84782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604ABE-AF1A-DFB8-005C-5148F410B2F7}"/>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64DB44E0-608D-8D4A-75B4-BBD0FEDADD41}"/>
              </a:ext>
            </a:extLst>
          </p:cNvPr>
          <p:cNvSpPr/>
          <p:nvPr/>
        </p:nvSpPr>
        <p:spPr>
          <a:xfrm>
            <a:off x="318052" y="165258"/>
            <a:ext cx="11770088" cy="653371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C8D2124C-24A5-0348-8C13-1AB6B50D7A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5900BB47-FFC1-F5C5-9498-018276EDC4B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aphicFrame>
        <p:nvGraphicFramePr>
          <p:cNvPr id="2" name="Table 1">
            <a:extLst>
              <a:ext uri="{FF2B5EF4-FFF2-40B4-BE49-F238E27FC236}">
                <a16:creationId xmlns:a16="http://schemas.microsoft.com/office/drawing/2014/main" id="{634B0C53-D6AA-68ED-BBAF-857C57608C5D}"/>
              </a:ext>
            </a:extLst>
          </p:cNvPr>
          <p:cNvGraphicFramePr>
            <a:graphicFrameLocks noGrp="1"/>
          </p:cNvGraphicFramePr>
          <p:nvPr>
            <p:extLst>
              <p:ext uri="{D42A27DB-BD31-4B8C-83A1-F6EECF244321}">
                <p14:modId xmlns:p14="http://schemas.microsoft.com/office/powerpoint/2010/main" val="1923819903"/>
              </p:ext>
            </p:extLst>
          </p:nvPr>
        </p:nvGraphicFramePr>
        <p:xfrm>
          <a:off x="786269" y="1472512"/>
          <a:ext cx="10833654" cy="4492272"/>
        </p:xfrm>
        <a:graphic>
          <a:graphicData uri="http://schemas.openxmlformats.org/drawingml/2006/table">
            <a:tbl>
              <a:tblPr/>
              <a:tblGrid>
                <a:gridCol w="5416827">
                  <a:extLst>
                    <a:ext uri="{9D8B030D-6E8A-4147-A177-3AD203B41FA5}">
                      <a16:colId xmlns:a16="http://schemas.microsoft.com/office/drawing/2014/main" val="109442700"/>
                    </a:ext>
                  </a:extLst>
                </a:gridCol>
                <a:gridCol w="5416827">
                  <a:extLst>
                    <a:ext uri="{9D8B030D-6E8A-4147-A177-3AD203B41FA5}">
                      <a16:colId xmlns:a16="http://schemas.microsoft.com/office/drawing/2014/main" val="1836923399"/>
                    </a:ext>
                  </a:extLst>
                </a:gridCol>
              </a:tblGrid>
              <a:tr h="634940">
                <a:tc>
                  <a:txBody>
                    <a:bodyPr/>
                    <a:lstStyle/>
                    <a:p>
                      <a:pPr algn="ctr"/>
                      <a:r>
                        <a:rPr lang="ar-EG" sz="2800" dirty="0"/>
                        <a:t>"يطبق الإنسان البحث العلمي في جميع جوانب حياته دون أن يشعر"</a:t>
                      </a:r>
                    </a:p>
                  </a:txBody>
                  <a:tcPr marL="75023" marR="75023" marT="37512" marB="37512" anchor="ctr">
                    <a:lnL>
                      <a:noFill/>
                    </a:lnL>
                    <a:lnR>
                      <a:noFill/>
                    </a:lnR>
                    <a:lnT>
                      <a:noFill/>
                    </a:lnT>
                    <a:lnB>
                      <a:noFill/>
                    </a:lnB>
                    <a:noFill/>
                  </a:tcPr>
                </a:tc>
                <a:tc>
                  <a:txBody>
                    <a:bodyPr/>
                    <a:lstStyle/>
                    <a:p>
                      <a:pPr algn="ctr"/>
                      <a:r>
                        <a:rPr lang="en-US" sz="2800" dirty="0"/>
                        <a:t>"Humans apply scientific research in all aspects of their lives without realizing it."</a:t>
                      </a:r>
                    </a:p>
                  </a:txBody>
                  <a:tcPr marL="75023" marR="75023" marT="37512" marB="37512" anchor="ctr">
                    <a:lnL>
                      <a:noFill/>
                    </a:lnL>
                    <a:lnR>
                      <a:noFill/>
                    </a:lnR>
                    <a:lnT>
                      <a:noFill/>
                    </a:lnT>
                    <a:lnB>
                      <a:noFill/>
                    </a:lnB>
                    <a:noFill/>
                  </a:tcPr>
                </a:tc>
                <a:extLst>
                  <a:ext uri="{0D108BD9-81ED-4DB2-BD59-A6C34878D82A}">
                    <a16:rowId xmlns:a16="http://schemas.microsoft.com/office/drawing/2014/main" val="1391142575"/>
                  </a:ext>
                </a:extLst>
              </a:tr>
              <a:tr h="355660">
                <a:tc>
                  <a:txBody>
                    <a:bodyPr/>
                    <a:lstStyle/>
                    <a:p>
                      <a:pPr algn="ctr"/>
                      <a:r>
                        <a:rPr lang="ar-EG" sz="2800"/>
                        <a:t>أمثلة:</a:t>
                      </a:r>
                    </a:p>
                  </a:txBody>
                  <a:tcPr marL="75023" marR="75023" marT="37512" marB="37512" anchor="ctr">
                    <a:lnL>
                      <a:noFill/>
                    </a:lnL>
                    <a:lnR>
                      <a:noFill/>
                    </a:lnR>
                    <a:lnT>
                      <a:noFill/>
                    </a:lnT>
                    <a:lnB>
                      <a:noFill/>
                    </a:lnB>
                    <a:noFill/>
                  </a:tcPr>
                </a:tc>
                <a:tc>
                  <a:txBody>
                    <a:bodyPr/>
                    <a:lstStyle/>
                    <a:p>
                      <a:pPr algn="ctr"/>
                      <a:r>
                        <a:rPr lang="en-US" sz="2800"/>
                        <a:t>Examples:</a:t>
                      </a:r>
                    </a:p>
                  </a:txBody>
                  <a:tcPr marL="75023" marR="75023" marT="37512" marB="37512" anchor="ctr">
                    <a:lnL>
                      <a:noFill/>
                    </a:lnL>
                    <a:lnR>
                      <a:noFill/>
                    </a:lnR>
                    <a:lnT>
                      <a:noFill/>
                    </a:lnT>
                    <a:lnB>
                      <a:noFill/>
                    </a:lnB>
                    <a:noFill/>
                  </a:tcPr>
                </a:tc>
                <a:extLst>
                  <a:ext uri="{0D108BD9-81ED-4DB2-BD59-A6C34878D82A}">
                    <a16:rowId xmlns:a16="http://schemas.microsoft.com/office/drawing/2014/main" val="3115440727"/>
                  </a:ext>
                </a:extLst>
              </a:tr>
              <a:tr h="1193500">
                <a:tc>
                  <a:txBody>
                    <a:bodyPr/>
                    <a:lstStyle/>
                    <a:p>
                      <a:pPr algn="ctr"/>
                      <a:r>
                        <a:rPr lang="ar-EG" sz="2800" dirty="0"/>
                        <a:t>اختيار أي فرد لطبيعة عمله يتطلب منه استخدام طرق البحث العلمي كأن يحدد ميوله وقدراته ويحلل المهنة والمهارات اللازمة لأدائها.</a:t>
                      </a:r>
                    </a:p>
                  </a:txBody>
                  <a:tcPr marL="75023" marR="75023" marT="37512" marB="37512" anchor="ctr">
                    <a:lnL>
                      <a:noFill/>
                    </a:lnL>
                    <a:lnR>
                      <a:noFill/>
                    </a:lnR>
                    <a:lnT>
                      <a:noFill/>
                    </a:lnT>
                    <a:lnB>
                      <a:noFill/>
                    </a:lnB>
                    <a:noFill/>
                  </a:tcPr>
                </a:tc>
                <a:tc>
                  <a:txBody>
                    <a:bodyPr/>
                    <a:lstStyle/>
                    <a:p>
                      <a:pPr algn="ctr"/>
                      <a:r>
                        <a:rPr lang="en-US" sz="2800" dirty="0"/>
                        <a:t>Choosing the nature of one's work requires using scientific research methods, such as identifying one's interests and abilities, analyzing the profession, and understanding the skills required to perform it.</a:t>
                      </a:r>
                    </a:p>
                  </a:txBody>
                  <a:tcPr marL="75023" marR="75023" marT="37512" marB="37512" anchor="ctr">
                    <a:lnL>
                      <a:noFill/>
                    </a:lnL>
                    <a:lnR>
                      <a:noFill/>
                    </a:lnR>
                    <a:lnT>
                      <a:noFill/>
                    </a:lnT>
                    <a:lnB>
                      <a:noFill/>
                    </a:lnB>
                    <a:noFill/>
                  </a:tcPr>
                </a:tc>
                <a:extLst>
                  <a:ext uri="{0D108BD9-81ED-4DB2-BD59-A6C34878D82A}">
                    <a16:rowId xmlns:a16="http://schemas.microsoft.com/office/drawing/2014/main" val="1490789700"/>
                  </a:ext>
                </a:extLst>
              </a:tr>
            </a:tbl>
          </a:graphicData>
        </a:graphic>
      </p:graphicFrame>
      <p:sp>
        <p:nvSpPr>
          <p:cNvPr id="3" name="Rectangle 1">
            <a:extLst>
              <a:ext uri="{FF2B5EF4-FFF2-40B4-BE49-F238E27FC236}">
                <a16:creationId xmlns:a16="http://schemas.microsoft.com/office/drawing/2014/main" id="{210958CA-0739-EDC3-FF7C-47BC664C126C}"/>
              </a:ext>
            </a:extLst>
          </p:cNvPr>
          <p:cNvSpPr>
            <a:spLocks noChangeArrowheads="1"/>
          </p:cNvSpPr>
          <p:nvPr/>
        </p:nvSpPr>
        <p:spPr bwMode="auto">
          <a:xfrm>
            <a:off x="2031242" y="96554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TextBox 3">
            <a:extLst>
              <a:ext uri="{FF2B5EF4-FFF2-40B4-BE49-F238E27FC236}">
                <a16:creationId xmlns:a16="http://schemas.microsoft.com/office/drawing/2014/main" id="{5E9B2A0B-362D-208A-49E3-930C4B4E8D33}"/>
              </a:ext>
            </a:extLst>
          </p:cNvPr>
          <p:cNvSpPr txBox="1"/>
          <p:nvPr/>
        </p:nvSpPr>
        <p:spPr>
          <a:xfrm>
            <a:off x="1112578" y="136651"/>
            <a:ext cx="8972521" cy="954107"/>
          </a:xfrm>
          <a:prstGeom prst="rect">
            <a:avLst/>
          </a:prstGeom>
          <a:noFill/>
        </p:spPr>
        <p:txBody>
          <a:bodyPr wrap="square" rtlCol="0">
            <a:spAutoFit/>
          </a:bodyPr>
          <a:lstStyle/>
          <a:p>
            <a:pPr algn="ctr"/>
            <a:r>
              <a:rPr lang="en-GB" sz="2800" dirty="0">
                <a:solidFill>
                  <a:schemeClr val="tx2"/>
                </a:solidFill>
                <a:latin typeface="Tajawal Medium" panose="00000600000000000000" pitchFamily="2" charset="-78"/>
                <a:cs typeface="Tajawal Medium" panose="00000600000000000000" pitchFamily="2" charset="-78"/>
              </a:rPr>
              <a:t>“Foundations of scientific research”</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350859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7E4D1-1238-FD68-E6DB-D512A64BBF24}"/>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DA51BA8C-F4A3-21D7-9816-CE9F68C1EE2A}"/>
              </a:ext>
            </a:extLst>
          </p:cNvPr>
          <p:cNvSpPr/>
          <p:nvPr/>
        </p:nvSpPr>
        <p:spPr>
          <a:xfrm>
            <a:off x="318052" y="165258"/>
            <a:ext cx="11770088" cy="653371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9EDADBF1-C386-CE26-89B8-F15E87413E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ECB6504C-24F1-E08A-8956-51EB7B99827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aphicFrame>
        <p:nvGraphicFramePr>
          <p:cNvPr id="2" name="Table 1">
            <a:extLst>
              <a:ext uri="{FF2B5EF4-FFF2-40B4-BE49-F238E27FC236}">
                <a16:creationId xmlns:a16="http://schemas.microsoft.com/office/drawing/2014/main" id="{1B63546E-10B9-D1F6-2E33-B9D4E99C5874}"/>
              </a:ext>
            </a:extLst>
          </p:cNvPr>
          <p:cNvGraphicFramePr>
            <a:graphicFrameLocks noGrp="1"/>
          </p:cNvGraphicFramePr>
          <p:nvPr>
            <p:extLst>
              <p:ext uri="{D42A27DB-BD31-4B8C-83A1-F6EECF244321}">
                <p14:modId xmlns:p14="http://schemas.microsoft.com/office/powerpoint/2010/main" val="3212534340"/>
              </p:ext>
            </p:extLst>
          </p:nvPr>
        </p:nvGraphicFramePr>
        <p:xfrm>
          <a:off x="864703" y="1422746"/>
          <a:ext cx="10833654" cy="4248432"/>
        </p:xfrm>
        <a:graphic>
          <a:graphicData uri="http://schemas.openxmlformats.org/drawingml/2006/table">
            <a:tbl>
              <a:tblPr/>
              <a:tblGrid>
                <a:gridCol w="5416827">
                  <a:extLst>
                    <a:ext uri="{9D8B030D-6E8A-4147-A177-3AD203B41FA5}">
                      <a16:colId xmlns:a16="http://schemas.microsoft.com/office/drawing/2014/main" val="109442700"/>
                    </a:ext>
                  </a:extLst>
                </a:gridCol>
                <a:gridCol w="5416827">
                  <a:extLst>
                    <a:ext uri="{9D8B030D-6E8A-4147-A177-3AD203B41FA5}">
                      <a16:colId xmlns:a16="http://schemas.microsoft.com/office/drawing/2014/main" val="1836923399"/>
                    </a:ext>
                  </a:extLst>
                </a:gridCol>
              </a:tblGrid>
              <a:tr h="1472780">
                <a:tc>
                  <a:txBody>
                    <a:bodyPr/>
                    <a:lstStyle/>
                    <a:p>
                      <a:pPr algn="ctr"/>
                      <a:r>
                        <a:rPr lang="ar-EG" sz="2400" dirty="0"/>
                        <a:t>المزارع حين يتجه لزراعة الأرض فعليه أن يستخدم البحث العلمي كأن يحدد طبيعة الأرض هل رملية أم طينية وما هي المحاصيل المناسبة التي ستكون أكثر إثمارًا في هذه التربة وما هي توقيتات الري وغير ذلك.</a:t>
                      </a:r>
                    </a:p>
                  </a:txBody>
                  <a:tcPr marL="75023" marR="75023" marT="37512" marB="37512" anchor="ctr">
                    <a:lnL>
                      <a:noFill/>
                    </a:lnL>
                    <a:lnR>
                      <a:noFill/>
                    </a:lnR>
                    <a:lnT>
                      <a:noFill/>
                    </a:lnT>
                    <a:lnB>
                      <a:noFill/>
                    </a:lnB>
                    <a:noFill/>
                  </a:tcPr>
                </a:tc>
                <a:tc>
                  <a:txBody>
                    <a:bodyPr/>
                    <a:lstStyle/>
                    <a:p>
                      <a:pPr algn="ctr"/>
                      <a:r>
                        <a:rPr lang="en-US" sz="2400" dirty="0"/>
                        <a:t>When a farmer cultivates the land, they must use scientific research, such as determining whether the soil is sandy or clay, identifying the crops that will yield the best results in this soil, the irrigation schedules, and other factors.</a:t>
                      </a:r>
                    </a:p>
                  </a:txBody>
                  <a:tcPr marL="75023" marR="75023" marT="37512" marB="37512" anchor="ctr">
                    <a:lnL>
                      <a:noFill/>
                    </a:lnL>
                    <a:lnR>
                      <a:noFill/>
                    </a:lnR>
                    <a:lnT>
                      <a:noFill/>
                    </a:lnT>
                    <a:lnB>
                      <a:noFill/>
                    </a:lnB>
                    <a:noFill/>
                  </a:tcPr>
                </a:tc>
                <a:extLst>
                  <a:ext uri="{0D108BD9-81ED-4DB2-BD59-A6C34878D82A}">
                    <a16:rowId xmlns:a16="http://schemas.microsoft.com/office/drawing/2014/main" val="2445092370"/>
                  </a:ext>
                </a:extLst>
              </a:tr>
              <a:tr h="355660">
                <a:tc>
                  <a:txBody>
                    <a:bodyPr/>
                    <a:lstStyle/>
                    <a:p>
                      <a:pPr algn="ctr"/>
                      <a:r>
                        <a:rPr lang="ar-EG" sz="2400"/>
                        <a:t>وبالتالي فإننا نقول:</a:t>
                      </a:r>
                    </a:p>
                  </a:txBody>
                  <a:tcPr marL="75023" marR="75023" marT="37512" marB="37512" anchor="ctr">
                    <a:lnL>
                      <a:noFill/>
                    </a:lnL>
                    <a:lnR>
                      <a:noFill/>
                    </a:lnR>
                    <a:lnT>
                      <a:noFill/>
                    </a:lnT>
                    <a:lnB>
                      <a:noFill/>
                    </a:lnB>
                    <a:noFill/>
                  </a:tcPr>
                </a:tc>
                <a:tc>
                  <a:txBody>
                    <a:bodyPr/>
                    <a:lstStyle/>
                    <a:p>
                      <a:pPr algn="ctr"/>
                      <a:r>
                        <a:rPr lang="en-US" sz="2400" dirty="0"/>
                        <a:t>Therefore, we say:</a:t>
                      </a:r>
                    </a:p>
                  </a:txBody>
                  <a:tcPr marL="75023" marR="75023" marT="37512" marB="37512" anchor="ctr">
                    <a:lnL>
                      <a:noFill/>
                    </a:lnL>
                    <a:lnR>
                      <a:noFill/>
                    </a:lnR>
                    <a:lnT>
                      <a:noFill/>
                    </a:lnT>
                    <a:lnB>
                      <a:noFill/>
                    </a:lnB>
                    <a:noFill/>
                  </a:tcPr>
                </a:tc>
                <a:extLst>
                  <a:ext uri="{0D108BD9-81ED-4DB2-BD59-A6C34878D82A}">
                    <a16:rowId xmlns:a16="http://schemas.microsoft.com/office/drawing/2014/main" val="1247745584"/>
                  </a:ext>
                </a:extLst>
              </a:tr>
              <a:tr h="914220">
                <a:tc>
                  <a:txBody>
                    <a:bodyPr/>
                    <a:lstStyle/>
                    <a:p>
                      <a:pPr algn="ctr"/>
                      <a:r>
                        <a:rPr lang="ar-EG" sz="2400"/>
                        <a:t>"إن دراسة البحث العلمي تزودنا بالأساليب العلمية الضرورية لتحسين أساليب حياتنا وتحسين أساليب أعمالنا وتطوير أنفسنا"</a:t>
                      </a:r>
                    </a:p>
                  </a:txBody>
                  <a:tcPr marL="75023" marR="75023" marT="37512" marB="37512" anchor="ctr">
                    <a:lnL>
                      <a:noFill/>
                    </a:lnL>
                    <a:lnR>
                      <a:noFill/>
                    </a:lnR>
                    <a:lnT>
                      <a:noFill/>
                    </a:lnT>
                    <a:lnB>
                      <a:noFill/>
                    </a:lnB>
                    <a:noFill/>
                  </a:tcPr>
                </a:tc>
                <a:tc>
                  <a:txBody>
                    <a:bodyPr/>
                    <a:lstStyle/>
                    <a:p>
                      <a:pPr algn="ctr"/>
                      <a:r>
                        <a:rPr lang="en-US" sz="2400" dirty="0"/>
                        <a:t>"The study of scientific research provides us with the necessary scientific methods to improve our lifestyles, enhance our work methods, and develop ourselves."</a:t>
                      </a:r>
                    </a:p>
                  </a:txBody>
                  <a:tcPr marL="75023" marR="75023" marT="37512" marB="37512" anchor="ctr">
                    <a:lnL>
                      <a:noFill/>
                    </a:lnL>
                    <a:lnR>
                      <a:noFill/>
                    </a:lnR>
                    <a:lnT>
                      <a:noFill/>
                    </a:lnT>
                    <a:lnB>
                      <a:noFill/>
                    </a:lnB>
                    <a:noFill/>
                  </a:tcPr>
                </a:tc>
                <a:extLst>
                  <a:ext uri="{0D108BD9-81ED-4DB2-BD59-A6C34878D82A}">
                    <a16:rowId xmlns:a16="http://schemas.microsoft.com/office/drawing/2014/main" val="47659386"/>
                  </a:ext>
                </a:extLst>
              </a:tr>
            </a:tbl>
          </a:graphicData>
        </a:graphic>
      </p:graphicFrame>
      <p:sp>
        <p:nvSpPr>
          <p:cNvPr id="3" name="Rectangle 1">
            <a:extLst>
              <a:ext uri="{FF2B5EF4-FFF2-40B4-BE49-F238E27FC236}">
                <a16:creationId xmlns:a16="http://schemas.microsoft.com/office/drawing/2014/main" id="{63686870-5921-5489-1E5A-9E8AB6BE23B4}"/>
              </a:ext>
            </a:extLst>
          </p:cNvPr>
          <p:cNvSpPr>
            <a:spLocks noChangeArrowheads="1"/>
          </p:cNvSpPr>
          <p:nvPr/>
        </p:nvSpPr>
        <p:spPr bwMode="auto">
          <a:xfrm>
            <a:off x="2031242" y="96554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TextBox 3">
            <a:extLst>
              <a:ext uri="{FF2B5EF4-FFF2-40B4-BE49-F238E27FC236}">
                <a16:creationId xmlns:a16="http://schemas.microsoft.com/office/drawing/2014/main" id="{31562D82-348C-9C1F-9C42-683A07CE77B6}"/>
              </a:ext>
            </a:extLst>
          </p:cNvPr>
          <p:cNvSpPr txBox="1"/>
          <p:nvPr/>
        </p:nvSpPr>
        <p:spPr>
          <a:xfrm>
            <a:off x="1112578" y="136651"/>
            <a:ext cx="8972521" cy="954107"/>
          </a:xfrm>
          <a:prstGeom prst="rect">
            <a:avLst/>
          </a:prstGeom>
          <a:noFill/>
        </p:spPr>
        <p:txBody>
          <a:bodyPr wrap="square" rtlCol="0">
            <a:spAutoFit/>
          </a:bodyPr>
          <a:lstStyle/>
          <a:p>
            <a:pPr algn="ctr"/>
            <a:r>
              <a:rPr lang="en-GB" sz="2800" dirty="0">
                <a:solidFill>
                  <a:schemeClr val="tx2"/>
                </a:solidFill>
                <a:latin typeface="Tajawal Medium" panose="00000600000000000000" pitchFamily="2" charset="-78"/>
                <a:cs typeface="Tajawal Medium" panose="00000600000000000000" pitchFamily="2" charset="-78"/>
              </a:rPr>
              <a:t>“Foundations of scientific research”</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942477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A3116B-D4CB-7EF5-E665-451000C748E6}"/>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A0A8959F-B69D-4E9F-35AC-097B191ED82B}"/>
              </a:ext>
            </a:extLst>
          </p:cNvPr>
          <p:cNvSpPr/>
          <p:nvPr/>
        </p:nvSpPr>
        <p:spPr>
          <a:xfrm>
            <a:off x="397565" y="159860"/>
            <a:ext cx="11529391" cy="64297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9B323875-9538-5779-4F8D-52536DD9E6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1CE91FFC-9117-16A4-05C9-76483C34BF0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aphicFrame>
        <p:nvGraphicFramePr>
          <p:cNvPr id="2" name="Table 1">
            <a:extLst>
              <a:ext uri="{FF2B5EF4-FFF2-40B4-BE49-F238E27FC236}">
                <a16:creationId xmlns:a16="http://schemas.microsoft.com/office/drawing/2014/main" id="{8174EC3E-2924-E624-2218-BD1F688661C6}"/>
              </a:ext>
            </a:extLst>
          </p:cNvPr>
          <p:cNvGraphicFramePr>
            <a:graphicFrameLocks noGrp="1"/>
          </p:cNvGraphicFramePr>
          <p:nvPr>
            <p:extLst>
              <p:ext uri="{D42A27DB-BD31-4B8C-83A1-F6EECF244321}">
                <p14:modId xmlns:p14="http://schemas.microsoft.com/office/powerpoint/2010/main" val="2537458850"/>
              </p:ext>
            </p:extLst>
          </p:nvPr>
        </p:nvGraphicFramePr>
        <p:xfrm>
          <a:off x="884582" y="950981"/>
          <a:ext cx="10793896" cy="5364340"/>
        </p:xfrm>
        <a:graphic>
          <a:graphicData uri="http://schemas.openxmlformats.org/drawingml/2006/table">
            <a:tbl>
              <a:tblPr/>
              <a:tblGrid>
                <a:gridCol w="5396948">
                  <a:extLst>
                    <a:ext uri="{9D8B030D-6E8A-4147-A177-3AD203B41FA5}">
                      <a16:colId xmlns:a16="http://schemas.microsoft.com/office/drawing/2014/main" val="3423786985"/>
                    </a:ext>
                  </a:extLst>
                </a:gridCol>
                <a:gridCol w="5396948">
                  <a:extLst>
                    <a:ext uri="{9D8B030D-6E8A-4147-A177-3AD203B41FA5}">
                      <a16:colId xmlns:a16="http://schemas.microsoft.com/office/drawing/2014/main" val="2068229515"/>
                    </a:ext>
                  </a:extLst>
                </a:gridCol>
              </a:tblGrid>
              <a:tr h="456540">
                <a:tc>
                  <a:txBody>
                    <a:bodyPr/>
                    <a:lstStyle/>
                    <a:p>
                      <a:pPr algn="ctr"/>
                      <a:r>
                        <a:rPr lang="ar-EG" sz="2000" b="1" dirty="0">
                          <a:solidFill>
                            <a:schemeClr val="tx2"/>
                          </a:solidFill>
                        </a:rPr>
                        <a:t>المفاهيم الأساسية للبحث العلمي</a:t>
                      </a:r>
                      <a:endParaRPr lang="ar-EG" sz="2000" dirty="0">
                        <a:solidFill>
                          <a:schemeClr val="tx2"/>
                        </a:solidFill>
                      </a:endParaRPr>
                    </a:p>
                  </a:txBody>
                  <a:tcPr marL="61286" marR="61286" marT="30643" marB="30643" anchor="ctr">
                    <a:lnL>
                      <a:noFill/>
                    </a:lnL>
                    <a:lnR>
                      <a:noFill/>
                    </a:lnR>
                    <a:lnT>
                      <a:noFill/>
                    </a:lnT>
                    <a:lnB>
                      <a:noFill/>
                    </a:lnB>
                    <a:noFill/>
                  </a:tcPr>
                </a:tc>
                <a:tc>
                  <a:txBody>
                    <a:bodyPr/>
                    <a:lstStyle/>
                    <a:p>
                      <a:pPr algn="ctr"/>
                      <a:r>
                        <a:rPr lang="en-US" sz="2000" b="1" dirty="0">
                          <a:solidFill>
                            <a:schemeClr val="tx2"/>
                          </a:solidFill>
                        </a:rPr>
                        <a:t>Basic Concepts of Scientific Research</a:t>
                      </a:r>
                      <a:endParaRPr lang="en-US" sz="2000" dirty="0">
                        <a:solidFill>
                          <a:schemeClr val="tx2"/>
                        </a:solidFill>
                      </a:endParaRPr>
                    </a:p>
                  </a:txBody>
                  <a:tcPr marL="61286" marR="61286" marT="30643" marB="30643" anchor="ctr">
                    <a:lnL>
                      <a:noFill/>
                    </a:lnL>
                    <a:lnR>
                      <a:noFill/>
                    </a:lnR>
                    <a:lnT>
                      <a:noFill/>
                    </a:lnT>
                    <a:lnB>
                      <a:noFill/>
                    </a:lnB>
                    <a:noFill/>
                  </a:tcPr>
                </a:tc>
                <a:extLst>
                  <a:ext uri="{0D108BD9-81ED-4DB2-BD59-A6C34878D82A}">
                    <a16:rowId xmlns:a16="http://schemas.microsoft.com/office/drawing/2014/main" val="365797001"/>
                  </a:ext>
                </a:extLst>
              </a:tr>
              <a:tr h="798944">
                <a:tc>
                  <a:txBody>
                    <a:bodyPr/>
                    <a:lstStyle/>
                    <a:p>
                      <a:pPr algn="ctr"/>
                      <a:r>
                        <a:rPr lang="ar-EG" sz="2000" b="1"/>
                        <a:t>ما هو الفرق بين العلم والمعرفة؟</a:t>
                      </a:r>
                      <a:endParaRPr lang="ar-EG" sz="2000"/>
                    </a:p>
                  </a:txBody>
                  <a:tcPr marL="61286" marR="61286" marT="30643" marB="30643" anchor="ctr">
                    <a:lnL>
                      <a:noFill/>
                    </a:lnL>
                    <a:lnR>
                      <a:noFill/>
                    </a:lnR>
                    <a:lnT>
                      <a:noFill/>
                    </a:lnT>
                    <a:lnB>
                      <a:noFill/>
                    </a:lnB>
                    <a:noFill/>
                  </a:tcPr>
                </a:tc>
                <a:tc>
                  <a:txBody>
                    <a:bodyPr/>
                    <a:lstStyle/>
                    <a:p>
                      <a:pPr algn="ctr"/>
                      <a:r>
                        <a:rPr lang="en-US" sz="2000" b="1"/>
                        <a:t>What is the difference between science and knowledge?</a:t>
                      </a:r>
                      <a:endParaRPr lang="en-US" sz="2000"/>
                    </a:p>
                  </a:txBody>
                  <a:tcPr marL="61286" marR="61286" marT="30643" marB="30643" anchor="ctr">
                    <a:lnL>
                      <a:noFill/>
                    </a:lnL>
                    <a:lnR>
                      <a:noFill/>
                    </a:lnR>
                    <a:lnT>
                      <a:noFill/>
                    </a:lnT>
                    <a:lnB>
                      <a:noFill/>
                    </a:lnB>
                    <a:noFill/>
                  </a:tcPr>
                </a:tc>
                <a:extLst>
                  <a:ext uri="{0D108BD9-81ED-4DB2-BD59-A6C34878D82A}">
                    <a16:rowId xmlns:a16="http://schemas.microsoft.com/office/drawing/2014/main" val="930388164"/>
                  </a:ext>
                </a:extLst>
              </a:tr>
              <a:tr h="1483754">
                <a:tc>
                  <a:txBody>
                    <a:bodyPr/>
                    <a:lstStyle/>
                    <a:p>
                      <a:pPr algn="ctr"/>
                      <a:r>
                        <a:rPr lang="ar-EG" sz="2000"/>
                        <a:t>العلم والمعرفة هما مصطلحان يُستخدمان للدلالة على مفاهيم مختلفة، ولكن في بعض الأحيان يُستخدمان بشكل متبادل. إليك الفرق الرئيسي بينهما:</a:t>
                      </a:r>
                    </a:p>
                  </a:txBody>
                  <a:tcPr marL="61286" marR="61286" marT="30643" marB="30643" anchor="ctr">
                    <a:lnL>
                      <a:noFill/>
                    </a:lnL>
                    <a:lnR>
                      <a:noFill/>
                    </a:lnR>
                    <a:lnT>
                      <a:noFill/>
                    </a:lnT>
                    <a:lnB>
                      <a:noFill/>
                    </a:lnB>
                    <a:noFill/>
                  </a:tcPr>
                </a:tc>
                <a:tc>
                  <a:txBody>
                    <a:bodyPr/>
                    <a:lstStyle/>
                    <a:p>
                      <a:pPr algn="ctr"/>
                      <a:r>
                        <a:rPr lang="en-US" sz="2000"/>
                        <a:t>Science and knowledge are terms used to refer to different concepts, but they are sometimes used interchangeably. Here is the main difference between them:</a:t>
                      </a:r>
                    </a:p>
                  </a:txBody>
                  <a:tcPr marL="61286" marR="61286" marT="30643" marB="30643" anchor="ctr">
                    <a:lnL>
                      <a:noFill/>
                    </a:lnL>
                    <a:lnR>
                      <a:noFill/>
                    </a:lnR>
                    <a:lnT>
                      <a:noFill/>
                    </a:lnT>
                    <a:lnB>
                      <a:noFill/>
                    </a:lnB>
                    <a:noFill/>
                  </a:tcPr>
                </a:tc>
                <a:extLst>
                  <a:ext uri="{0D108BD9-81ED-4DB2-BD59-A6C34878D82A}">
                    <a16:rowId xmlns:a16="http://schemas.microsoft.com/office/drawing/2014/main" val="1250804889"/>
                  </a:ext>
                </a:extLst>
              </a:tr>
              <a:tr h="1483754">
                <a:tc>
                  <a:txBody>
                    <a:bodyPr/>
                    <a:lstStyle/>
                    <a:p>
                      <a:pPr algn="ctr"/>
                      <a:r>
                        <a:rPr lang="ar-EG" sz="2000" b="1" dirty="0"/>
                        <a:t>- العلم:</a:t>
                      </a:r>
                      <a:r>
                        <a:rPr lang="ar-EG" sz="2000" dirty="0"/>
                        <a:t> هو نظام من المعارف المنظمة والمستندة إلى الأدلة والتجارب العلمية. يشمل العلم استخدام الطرق العلمية لاكتساب المعرفة وفهم الظواهر الطبيعية.</a:t>
                      </a:r>
                    </a:p>
                  </a:txBody>
                  <a:tcPr marL="61286" marR="61286" marT="30643" marB="30643" anchor="ctr">
                    <a:lnL>
                      <a:noFill/>
                    </a:lnL>
                    <a:lnR>
                      <a:noFill/>
                    </a:lnR>
                    <a:lnT>
                      <a:noFill/>
                    </a:lnT>
                    <a:lnB>
                      <a:noFill/>
                    </a:lnB>
                    <a:noFill/>
                  </a:tcPr>
                </a:tc>
                <a:tc>
                  <a:txBody>
                    <a:bodyPr/>
                    <a:lstStyle/>
                    <a:p>
                      <a:pPr algn="ctr"/>
                      <a:r>
                        <a:rPr lang="en-US" sz="2000" b="1"/>
                        <a:t>- Science:</a:t>
                      </a:r>
                      <a:r>
                        <a:rPr lang="en-US" sz="2000"/>
                        <a:t> It is a system of organized knowledge based on evidence and scientific experiments. It involves using scientific methods to acquire knowledge and understand natural phenomena.</a:t>
                      </a:r>
                    </a:p>
                  </a:txBody>
                  <a:tcPr marL="61286" marR="61286" marT="30643" marB="30643" anchor="ctr">
                    <a:lnL>
                      <a:noFill/>
                    </a:lnL>
                    <a:lnR>
                      <a:noFill/>
                    </a:lnR>
                    <a:lnT>
                      <a:noFill/>
                    </a:lnT>
                    <a:lnB>
                      <a:noFill/>
                    </a:lnB>
                    <a:noFill/>
                  </a:tcPr>
                </a:tc>
                <a:extLst>
                  <a:ext uri="{0D108BD9-81ED-4DB2-BD59-A6C34878D82A}">
                    <a16:rowId xmlns:a16="http://schemas.microsoft.com/office/drawing/2014/main" val="3870029328"/>
                  </a:ext>
                </a:extLst>
              </a:tr>
              <a:tr h="1141348">
                <a:tc>
                  <a:txBody>
                    <a:bodyPr/>
                    <a:lstStyle/>
                    <a:p>
                      <a:pPr algn="ctr"/>
                      <a:r>
                        <a:rPr lang="ar-EG" sz="2000" b="1"/>
                        <a:t>- المعرفة:</a:t>
                      </a:r>
                      <a:r>
                        <a:rPr lang="ar-EG" sz="2000"/>
                        <a:t> تشير إلى المعلومات والفهم الذي يكتسبه الإنسان عن طريق التجربة، الدراسة، الاستنتاج، أو الخبرة.</a:t>
                      </a:r>
                    </a:p>
                  </a:txBody>
                  <a:tcPr marL="61286" marR="61286" marT="30643" marB="30643" anchor="ctr">
                    <a:lnL>
                      <a:noFill/>
                    </a:lnL>
                    <a:lnR>
                      <a:noFill/>
                    </a:lnR>
                    <a:lnT>
                      <a:noFill/>
                    </a:lnT>
                    <a:lnB>
                      <a:noFill/>
                    </a:lnB>
                    <a:noFill/>
                  </a:tcPr>
                </a:tc>
                <a:tc>
                  <a:txBody>
                    <a:bodyPr/>
                    <a:lstStyle/>
                    <a:p>
                      <a:pPr algn="ctr"/>
                      <a:r>
                        <a:rPr lang="en-US" sz="2000" b="1" dirty="0"/>
                        <a:t>- Knowledge:</a:t>
                      </a:r>
                      <a:r>
                        <a:rPr lang="en-US" sz="2000" dirty="0"/>
                        <a:t> Refers to the information and understanding that humans acquire through experience, study, deduction, or expertise.</a:t>
                      </a:r>
                    </a:p>
                  </a:txBody>
                  <a:tcPr marL="61286" marR="61286" marT="30643" marB="30643" anchor="ctr">
                    <a:lnL>
                      <a:noFill/>
                    </a:lnL>
                    <a:lnR>
                      <a:noFill/>
                    </a:lnR>
                    <a:lnT>
                      <a:noFill/>
                    </a:lnT>
                    <a:lnB>
                      <a:noFill/>
                    </a:lnB>
                    <a:noFill/>
                  </a:tcPr>
                </a:tc>
                <a:extLst>
                  <a:ext uri="{0D108BD9-81ED-4DB2-BD59-A6C34878D82A}">
                    <a16:rowId xmlns:a16="http://schemas.microsoft.com/office/drawing/2014/main" val="3218786692"/>
                  </a:ext>
                </a:extLst>
              </a:tr>
            </a:tbl>
          </a:graphicData>
        </a:graphic>
      </p:graphicFrame>
      <p:sp>
        <p:nvSpPr>
          <p:cNvPr id="3" name="Rectangle 1">
            <a:extLst>
              <a:ext uri="{FF2B5EF4-FFF2-40B4-BE49-F238E27FC236}">
                <a16:creationId xmlns:a16="http://schemas.microsoft.com/office/drawing/2014/main" id="{1C04B973-99CE-D454-CB1E-3754CFFD8123}"/>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TextBox 3">
            <a:extLst>
              <a:ext uri="{FF2B5EF4-FFF2-40B4-BE49-F238E27FC236}">
                <a16:creationId xmlns:a16="http://schemas.microsoft.com/office/drawing/2014/main" id="{6AE792EA-D983-2E71-D4C2-0FFB2E96DC68}"/>
              </a:ext>
            </a:extLst>
          </p:cNvPr>
          <p:cNvSpPr txBox="1"/>
          <p:nvPr/>
        </p:nvSpPr>
        <p:spPr>
          <a:xfrm>
            <a:off x="1112578" y="156529"/>
            <a:ext cx="8972521" cy="954107"/>
          </a:xfrm>
          <a:prstGeom prst="rect">
            <a:avLst/>
          </a:prstGeom>
          <a:noFill/>
        </p:spPr>
        <p:txBody>
          <a:bodyPr wrap="square" rtlCol="0">
            <a:spAutoFit/>
          </a:bodyPr>
          <a:lstStyle/>
          <a:p>
            <a:pPr algn="ctr"/>
            <a:r>
              <a:rPr lang="en-GB" sz="2800" dirty="0">
                <a:solidFill>
                  <a:schemeClr val="tx2"/>
                </a:solidFill>
                <a:latin typeface="Tajawal Medium" panose="00000600000000000000" pitchFamily="2" charset="-78"/>
                <a:cs typeface="Tajawal Medium" panose="00000600000000000000" pitchFamily="2" charset="-78"/>
              </a:rPr>
              <a:t>“Foundations of scientific research”</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23761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557354-673B-2AF6-CAFB-2B682B7D10F7}"/>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708440AC-9654-BF1B-A1F2-BE0C280362EA}"/>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algn="ctr" rtl="0" eaLnBrk="1" fontAlgn="ctr" latinLnBrk="0" hangingPunct="1"/>
            <a:endParaRPr lang="en-US" sz="1800" b="0" i="0" u="none" strike="noStrike" dirty="0">
              <a:effectLst/>
              <a:latin typeface="Arial" panose="020B0604020202020204" pitchFamily="34" charset="0"/>
            </a:endParaRPr>
          </a:p>
        </p:txBody>
      </p:sp>
      <p:pic>
        <p:nvPicPr>
          <p:cNvPr id="5" name="Graphic 21">
            <a:extLst>
              <a:ext uri="{FF2B5EF4-FFF2-40B4-BE49-F238E27FC236}">
                <a16:creationId xmlns:a16="http://schemas.microsoft.com/office/drawing/2014/main" id="{26758AFB-AF63-2BC2-A6BE-C978A280F9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8D827628-A0DB-2805-F670-F634D11EE94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aphicFrame>
        <p:nvGraphicFramePr>
          <p:cNvPr id="2" name="Table 1">
            <a:extLst>
              <a:ext uri="{FF2B5EF4-FFF2-40B4-BE49-F238E27FC236}">
                <a16:creationId xmlns:a16="http://schemas.microsoft.com/office/drawing/2014/main" id="{24EF3AA7-EDBD-D125-5F14-7725D1CA32D1}"/>
              </a:ext>
            </a:extLst>
          </p:cNvPr>
          <p:cNvGraphicFramePr>
            <a:graphicFrameLocks noGrp="1"/>
          </p:cNvGraphicFramePr>
          <p:nvPr>
            <p:extLst>
              <p:ext uri="{D42A27DB-BD31-4B8C-83A1-F6EECF244321}">
                <p14:modId xmlns:p14="http://schemas.microsoft.com/office/powerpoint/2010/main" val="3825451639"/>
              </p:ext>
            </p:extLst>
          </p:nvPr>
        </p:nvGraphicFramePr>
        <p:xfrm>
          <a:off x="922963" y="2065751"/>
          <a:ext cx="10734676" cy="2726497"/>
        </p:xfrm>
        <a:graphic>
          <a:graphicData uri="http://schemas.openxmlformats.org/drawingml/2006/table">
            <a:tbl>
              <a:tblPr/>
              <a:tblGrid>
                <a:gridCol w="5367338">
                  <a:extLst>
                    <a:ext uri="{9D8B030D-6E8A-4147-A177-3AD203B41FA5}">
                      <a16:colId xmlns:a16="http://schemas.microsoft.com/office/drawing/2014/main" val="2084069312"/>
                    </a:ext>
                  </a:extLst>
                </a:gridCol>
                <a:gridCol w="5367338">
                  <a:extLst>
                    <a:ext uri="{9D8B030D-6E8A-4147-A177-3AD203B41FA5}">
                      <a16:colId xmlns:a16="http://schemas.microsoft.com/office/drawing/2014/main" val="1202988107"/>
                    </a:ext>
                  </a:extLst>
                </a:gridCol>
              </a:tblGrid>
              <a:tr h="954274">
                <a:tc>
                  <a:txBody>
                    <a:bodyPr/>
                    <a:lstStyle/>
                    <a:p>
                      <a:pPr algn="ctr"/>
                      <a:r>
                        <a:rPr lang="ar-EG" sz="2000" b="1"/>
                        <a:t>ما هي علاقة العلم بالبحث؟</a:t>
                      </a:r>
                      <a:endParaRPr lang="ar-EG" sz="2000"/>
                    </a:p>
                  </a:txBody>
                  <a:tcPr marL="61286" marR="61286" marT="30643" marB="30643" anchor="ctr">
                    <a:lnL>
                      <a:noFill/>
                    </a:lnL>
                    <a:lnR>
                      <a:noFill/>
                    </a:lnR>
                    <a:lnT>
                      <a:noFill/>
                    </a:lnT>
                    <a:lnB>
                      <a:noFill/>
                    </a:lnB>
                    <a:noFill/>
                  </a:tcPr>
                </a:tc>
                <a:tc>
                  <a:txBody>
                    <a:bodyPr/>
                    <a:lstStyle/>
                    <a:p>
                      <a:pPr algn="ctr"/>
                      <a:r>
                        <a:rPr lang="en-US" sz="2000" b="1" dirty="0"/>
                        <a:t>What is the relationship between science and research?</a:t>
                      </a:r>
                      <a:endParaRPr lang="en-US" sz="2000" dirty="0"/>
                    </a:p>
                  </a:txBody>
                  <a:tcPr marL="61286" marR="61286" marT="30643" marB="30643" anchor="ctr">
                    <a:lnL>
                      <a:noFill/>
                    </a:lnL>
                    <a:lnR>
                      <a:noFill/>
                    </a:lnR>
                    <a:lnT>
                      <a:noFill/>
                    </a:lnT>
                    <a:lnB>
                      <a:noFill/>
                    </a:lnB>
                    <a:noFill/>
                  </a:tcPr>
                </a:tc>
                <a:extLst>
                  <a:ext uri="{0D108BD9-81ED-4DB2-BD59-A6C34878D82A}">
                    <a16:rowId xmlns:a16="http://schemas.microsoft.com/office/drawing/2014/main" val="4066079027"/>
                  </a:ext>
                </a:extLst>
              </a:tr>
              <a:tr h="1772223">
                <a:tc>
                  <a:txBody>
                    <a:bodyPr/>
                    <a:lstStyle/>
                    <a:p>
                      <a:pPr algn="ctr"/>
                      <a:r>
                        <a:rPr lang="ar-EG" sz="2000" dirty="0"/>
                        <a:t>البحث: هو التوصل إلى الحقائق واكتشاف القواعد والقوانين التي تفسر سلوك الظواهر. وبالتالي فإن البحث هو أداة العلم في الوصول إلى الحقائق والتفسير.</a:t>
                      </a:r>
                    </a:p>
                  </a:txBody>
                  <a:tcPr marL="61286" marR="61286" marT="30643" marB="30643" anchor="ctr">
                    <a:lnL>
                      <a:noFill/>
                    </a:lnL>
                    <a:lnR>
                      <a:noFill/>
                    </a:lnR>
                    <a:lnT>
                      <a:noFill/>
                    </a:lnT>
                    <a:lnB>
                      <a:noFill/>
                    </a:lnB>
                    <a:noFill/>
                  </a:tcPr>
                </a:tc>
                <a:tc>
                  <a:txBody>
                    <a:bodyPr/>
                    <a:lstStyle/>
                    <a:p>
                      <a:pPr algn="ctr"/>
                      <a:r>
                        <a:rPr lang="en-US" sz="2000" dirty="0"/>
                        <a:t>Research: It is the process of reaching facts and discovering rules and laws that explain the behavior of phenomena. Therefore, research is the tool of science to reach facts and explanations.</a:t>
                      </a:r>
                    </a:p>
                  </a:txBody>
                  <a:tcPr marL="61286" marR="61286" marT="30643" marB="30643" anchor="ctr">
                    <a:lnL>
                      <a:noFill/>
                    </a:lnL>
                    <a:lnR>
                      <a:noFill/>
                    </a:lnR>
                    <a:lnT>
                      <a:noFill/>
                    </a:lnT>
                    <a:lnB>
                      <a:noFill/>
                    </a:lnB>
                    <a:noFill/>
                  </a:tcPr>
                </a:tc>
                <a:extLst>
                  <a:ext uri="{0D108BD9-81ED-4DB2-BD59-A6C34878D82A}">
                    <a16:rowId xmlns:a16="http://schemas.microsoft.com/office/drawing/2014/main" val="3687557124"/>
                  </a:ext>
                </a:extLst>
              </a:tr>
            </a:tbl>
          </a:graphicData>
        </a:graphic>
      </p:graphicFrame>
      <p:sp>
        <p:nvSpPr>
          <p:cNvPr id="3" name="TextBox 2">
            <a:extLst>
              <a:ext uri="{FF2B5EF4-FFF2-40B4-BE49-F238E27FC236}">
                <a16:creationId xmlns:a16="http://schemas.microsoft.com/office/drawing/2014/main" id="{AA6D9DF3-37F9-A5ED-5AD4-0F1C86D48506}"/>
              </a:ext>
            </a:extLst>
          </p:cNvPr>
          <p:cNvSpPr txBox="1"/>
          <p:nvPr/>
        </p:nvSpPr>
        <p:spPr>
          <a:xfrm>
            <a:off x="1112578" y="136651"/>
            <a:ext cx="8972521" cy="954107"/>
          </a:xfrm>
          <a:prstGeom prst="rect">
            <a:avLst/>
          </a:prstGeom>
          <a:noFill/>
        </p:spPr>
        <p:txBody>
          <a:bodyPr wrap="square" rtlCol="0">
            <a:spAutoFit/>
          </a:bodyPr>
          <a:lstStyle/>
          <a:p>
            <a:pPr algn="ctr"/>
            <a:r>
              <a:rPr lang="en-GB" sz="2800" dirty="0">
                <a:solidFill>
                  <a:schemeClr val="tx2"/>
                </a:solidFill>
                <a:latin typeface="Tajawal Medium" panose="00000600000000000000" pitchFamily="2" charset="-78"/>
                <a:cs typeface="Tajawal Medium" panose="00000600000000000000" pitchFamily="2" charset="-78"/>
              </a:rPr>
              <a:t>“Foundations of scientific research”</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598488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66837-B357-56B7-B3A0-04058B03E86A}"/>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9D7AADAA-ADBD-C65D-BC50-D0E287D727B8}"/>
              </a:ext>
            </a:extLst>
          </p:cNvPr>
          <p:cNvSpPr/>
          <p:nvPr/>
        </p:nvSpPr>
        <p:spPr>
          <a:xfrm>
            <a:off x="397565" y="159860"/>
            <a:ext cx="11529391" cy="64297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47938057-8795-BD9C-57F0-939416DFFD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0F413593-B3A4-59F7-AFA5-2C879E3C4A8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1">
            <a:extLst>
              <a:ext uri="{FF2B5EF4-FFF2-40B4-BE49-F238E27FC236}">
                <a16:creationId xmlns:a16="http://schemas.microsoft.com/office/drawing/2014/main" id="{684600B7-9C0A-1B42-E928-2798ACD38467}"/>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pSp>
        <p:nvGrpSpPr>
          <p:cNvPr id="4" name="Group 3">
            <a:extLst>
              <a:ext uri="{FF2B5EF4-FFF2-40B4-BE49-F238E27FC236}">
                <a16:creationId xmlns:a16="http://schemas.microsoft.com/office/drawing/2014/main" id="{FA948555-C9C1-871A-33B5-92742123D617}"/>
              </a:ext>
            </a:extLst>
          </p:cNvPr>
          <p:cNvGrpSpPr/>
          <p:nvPr/>
        </p:nvGrpSpPr>
        <p:grpSpPr>
          <a:xfrm>
            <a:off x="644677" y="1825625"/>
            <a:ext cx="10902646" cy="3425065"/>
            <a:chOff x="511951" y="1117061"/>
            <a:chExt cx="10902646" cy="3425065"/>
          </a:xfrm>
        </p:grpSpPr>
        <p:sp>
          <p:nvSpPr>
            <p:cNvPr id="8" name="Flowchart: Decision 7">
              <a:extLst>
                <a:ext uri="{FF2B5EF4-FFF2-40B4-BE49-F238E27FC236}">
                  <a16:creationId xmlns:a16="http://schemas.microsoft.com/office/drawing/2014/main" id="{AE0F4604-0A72-8EF2-F2D7-3BF0C234C5A6}"/>
                </a:ext>
              </a:extLst>
            </p:cNvPr>
            <p:cNvSpPr/>
            <p:nvPr/>
          </p:nvSpPr>
          <p:spPr>
            <a:xfrm>
              <a:off x="1590552" y="1117061"/>
              <a:ext cx="7901918" cy="707887"/>
            </a:xfrm>
            <a:prstGeom prst="flowChartDecision">
              <a:avLst/>
            </a:prstGeom>
            <a:solidFill>
              <a:schemeClr val="tx2">
                <a:lumMod val="20000"/>
                <a:lumOff val="80000"/>
              </a:schemeClr>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ar-EG" sz="2800" b="1" dirty="0">
                  <a:solidFill>
                    <a:schemeClr val="tx1"/>
                  </a:solidFill>
                  <a:latin typeface="Constantia"/>
                </a:rPr>
                <a:t>تعريف البحث العلمي</a:t>
              </a:r>
              <a:endParaRPr lang="en-GB" sz="2800" b="1" dirty="0">
                <a:solidFill>
                  <a:schemeClr val="tx1"/>
                </a:solidFill>
                <a:latin typeface="Constantia"/>
              </a:endParaRPr>
            </a:p>
          </p:txBody>
        </p:sp>
        <p:sp>
          <p:nvSpPr>
            <p:cNvPr id="9" name="Oval 8">
              <a:extLst>
                <a:ext uri="{FF2B5EF4-FFF2-40B4-BE49-F238E27FC236}">
                  <a16:creationId xmlns:a16="http://schemas.microsoft.com/office/drawing/2014/main" id="{744658E0-779F-7491-2EF1-FFE54591D7D0}"/>
                </a:ext>
              </a:extLst>
            </p:cNvPr>
            <p:cNvSpPr/>
            <p:nvPr/>
          </p:nvSpPr>
          <p:spPr>
            <a:xfrm>
              <a:off x="511951" y="1943746"/>
              <a:ext cx="10902646" cy="1361321"/>
            </a:xfrm>
            <a:prstGeom prst="ellipse">
              <a:avLst/>
            </a:prstGeom>
            <a:solidFill>
              <a:schemeClr val="accent1">
                <a:lumMod val="20000"/>
                <a:lumOff val="80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ctr"/>
              <a:r>
                <a:rPr lang="ar-EG" sz="2400" b="1" dirty="0">
                  <a:solidFill>
                    <a:prstClr val="black"/>
                  </a:solidFill>
                  <a:latin typeface="Constantia"/>
                </a:rPr>
                <a:t>هناك تعريفات كثيرة للبحث العلمي تدور معظمها حول كونه " عملية منظمة تهدف للتوصل لحلول لمشكلات محددة أو الإجابة عن تساؤلات معينة باستخدام أساليب علمية محددة ، يقوم بذلك الباحث بغرض</a:t>
              </a:r>
              <a:endParaRPr lang="en-GB" sz="2400" b="1" dirty="0">
                <a:solidFill>
                  <a:prstClr val="black"/>
                </a:solidFill>
                <a:latin typeface="Constantia"/>
              </a:endParaRPr>
            </a:p>
          </p:txBody>
        </p:sp>
        <p:cxnSp>
          <p:nvCxnSpPr>
            <p:cNvPr id="10" name="Straight Arrow Connector 9">
              <a:extLst>
                <a:ext uri="{FF2B5EF4-FFF2-40B4-BE49-F238E27FC236}">
                  <a16:creationId xmlns:a16="http://schemas.microsoft.com/office/drawing/2014/main" id="{14D12711-C194-094F-D01C-312B1055960E}"/>
                </a:ext>
              </a:extLst>
            </p:cNvPr>
            <p:cNvCxnSpPr>
              <a:cxnSpLocks/>
            </p:cNvCxnSpPr>
            <p:nvPr/>
          </p:nvCxnSpPr>
          <p:spPr>
            <a:xfrm>
              <a:off x="6067412" y="3314868"/>
              <a:ext cx="1689915" cy="40799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1" name="Straight Arrow Connector 10">
              <a:extLst>
                <a:ext uri="{FF2B5EF4-FFF2-40B4-BE49-F238E27FC236}">
                  <a16:creationId xmlns:a16="http://schemas.microsoft.com/office/drawing/2014/main" id="{78B40970-1E1E-5096-A898-D081DAEC4D32}"/>
                </a:ext>
              </a:extLst>
            </p:cNvPr>
            <p:cNvCxnSpPr>
              <a:cxnSpLocks/>
              <a:stCxn id="9" idx="4"/>
            </p:cNvCxnSpPr>
            <p:nvPr/>
          </p:nvCxnSpPr>
          <p:spPr>
            <a:xfrm flipH="1">
              <a:off x="4491613" y="3305067"/>
              <a:ext cx="1471661" cy="40011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2" name="Flowchart: Alternate Process 11">
              <a:extLst>
                <a:ext uri="{FF2B5EF4-FFF2-40B4-BE49-F238E27FC236}">
                  <a16:creationId xmlns:a16="http://schemas.microsoft.com/office/drawing/2014/main" id="{9F6C765E-056D-77E6-7470-0C76B249379E}"/>
                </a:ext>
              </a:extLst>
            </p:cNvPr>
            <p:cNvSpPr/>
            <p:nvPr/>
          </p:nvSpPr>
          <p:spPr>
            <a:xfrm>
              <a:off x="1590552" y="3770116"/>
              <a:ext cx="3586370" cy="667298"/>
            </a:xfrm>
            <a:prstGeom prst="flowChartAlternateProcess">
              <a:avLst/>
            </a:prstGeom>
            <a:solidFill>
              <a:schemeClr val="tx2">
                <a:lumMod val="20000"/>
                <a:lumOff val="80000"/>
              </a:schemeClr>
            </a:solidFill>
          </p:spPr>
          <p:style>
            <a:lnRef idx="1">
              <a:schemeClr val="accent1"/>
            </a:lnRef>
            <a:fillRef idx="2">
              <a:schemeClr val="accent1"/>
            </a:fillRef>
            <a:effectRef idx="1">
              <a:schemeClr val="accent1"/>
            </a:effectRef>
            <a:fontRef idx="minor">
              <a:schemeClr val="dk1"/>
            </a:fontRef>
          </p:style>
          <p:txBody>
            <a:bodyPr rtlCol="0" anchor="ctr"/>
            <a:lstStyle/>
            <a:p>
              <a:pPr algn="ctr" rtl="1"/>
              <a:r>
                <a:rPr lang="ar-EG" sz="2500" b="1" dirty="0">
                  <a:solidFill>
                    <a:prstClr val="black"/>
                  </a:solidFill>
                  <a:latin typeface="Constantia"/>
                </a:rPr>
                <a:t>تطوير أو تصحيح  المعلومات الموجودة فعلاً </a:t>
              </a:r>
              <a:endParaRPr lang="en-GB" sz="2500" b="1" dirty="0">
                <a:solidFill>
                  <a:prstClr val="black"/>
                </a:solidFill>
                <a:latin typeface="Constantia"/>
              </a:endParaRPr>
            </a:p>
          </p:txBody>
        </p:sp>
        <p:sp>
          <p:nvSpPr>
            <p:cNvPr id="13" name="Flowchart: Alternate Process 12">
              <a:extLst>
                <a:ext uri="{FF2B5EF4-FFF2-40B4-BE49-F238E27FC236}">
                  <a16:creationId xmlns:a16="http://schemas.microsoft.com/office/drawing/2014/main" id="{CD8AF02A-FA27-4873-A767-2347165BBF7E}"/>
                </a:ext>
              </a:extLst>
            </p:cNvPr>
            <p:cNvSpPr/>
            <p:nvPr/>
          </p:nvSpPr>
          <p:spPr>
            <a:xfrm>
              <a:off x="7174524" y="3732667"/>
              <a:ext cx="3844322" cy="809459"/>
            </a:xfrm>
            <a:prstGeom prst="flowChartAlternateProcess">
              <a:avLst/>
            </a:prstGeom>
            <a:solidFill>
              <a:schemeClr val="tx2">
                <a:lumMod val="20000"/>
                <a:lumOff val="80000"/>
              </a:schemeClr>
            </a:solidFill>
          </p:spPr>
          <p:style>
            <a:lnRef idx="1">
              <a:schemeClr val="accent5"/>
            </a:lnRef>
            <a:fillRef idx="2">
              <a:schemeClr val="accent5"/>
            </a:fillRef>
            <a:effectRef idx="1">
              <a:schemeClr val="accent5"/>
            </a:effectRef>
            <a:fontRef idx="minor">
              <a:schemeClr val="dk1"/>
            </a:fontRef>
          </p:style>
          <p:txBody>
            <a:bodyPr rtlCol="0" anchor="ctr"/>
            <a:lstStyle/>
            <a:p>
              <a:pPr algn="justLow" rtl="1"/>
              <a:r>
                <a:rPr lang="ar-EG" sz="2500" b="1" dirty="0">
                  <a:solidFill>
                    <a:prstClr val="black"/>
                  </a:solidFill>
                  <a:latin typeface="Constantia"/>
                </a:rPr>
                <a:t>اكتشاف معلومات أو علاقات جديدة</a:t>
              </a:r>
              <a:endParaRPr lang="en-GB" sz="2500" b="1" dirty="0">
                <a:solidFill>
                  <a:prstClr val="black"/>
                </a:solidFill>
                <a:latin typeface="Constantia"/>
              </a:endParaRPr>
            </a:p>
          </p:txBody>
        </p:sp>
      </p:grpSp>
      <p:sp>
        <p:nvSpPr>
          <p:cNvPr id="14" name="TextBox 13">
            <a:extLst>
              <a:ext uri="{FF2B5EF4-FFF2-40B4-BE49-F238E27FC236}">
                <a16:creationId xmlns:a16="http://schemas.microsoft.com/office/drawing/2014/main" id="{A86E8B9B-37B6-05FA-E1E1-51538445910E}"/>
              </a:ext>
            </a:extLst>
          </p:cNvPr>
          <p:cNvSpPr txBox="1"/>
          <p:nvPr/>
        </p:nvSpPr>
        <p:spPr>
          <a:xfrm>
            <a:off x="1112578" y="136651"/>
            <a:ext cx="8972521" cy="954107"/>
          </a:xfrm>
          <a:prstGeom prst="rect">
            <a:avLst/>
          </a:prstGeom>
          <a:noFill/>
        </p:spPr>
        <p:txBody>
          <a:bodyPr wrap="square" rtlCol="0">
            <a:spAutoFit/>
          </a:bodyPr>
          <a:lstStyle/>
          <a:p>
            <a:pPr algn="ctr"/>
            <a:r>
              <a:rPr lang="en-GB" sz="2800" dirty="0">
                <a:solidFill>
                  <a:schemeClr val="tx2"/>
                </a:solidFill>
                <a:latin typeface="Tajawal Medium" panose="00000600000000000000" pitchFamily="2" charset="-78"/>
                <a:cs typeface="Tajawal Medium" panose="00000600000000000000" pitchFamily="2" charset="-78"/>
              </a:rPr>
              <a:t>“Foundations of scientific research”</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504601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C735E-7F5B-811B-D322-AB78ECE58E82}"/>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86CBD827-9138-0927-5518-AF46D4224ACE}"/>
              </a:ext>
            </a:extLst>
          </p:cNvPr>
          <p:cNvSpPr/>
          <p:nvPr/>
        </p:nvSpPr>
        <p:spPr>
          <a:xfrm>
            <a:off x="397565" y="159860"/>
            <a:ext cx="11529391" cy="64297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63A80E56-8F92-59F4-69D0-DE0D299F5B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7C25A03C-6C11-5B98-14FC-992F70C0FE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1">
            <a:extLst>
              <a:ext uri="{FF2B5EF4-FFF2-40B4-BE49-F238E27FC236}">
                <a16:creationId xmlns:a16="http://schemas.microsoft.com/office/drawing/2014/main" id="{0B3E0DF0-D60A-C7F4-37CE-6DAF09CC5F3C}"/>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4" name="Table 3">
            <a:extLst>
              <a:ext uri="{FF2B5EF4-FFF2-40B4-BE49-F238E27FC236}">
                <a16:creationId xmlns:a16="http://schemas.microsoft.com/office/drawing/2014/main" id="{5248614D-8026-0FCD-0FD9-2C698965E5C2}"/>
              </a:ext>
            </a:extLst>
          </p:cNvPr>
          <p:cNvGraphicFramePr>
            <a:graphicFrameLocks noGrp="1"/>
          </p:cNvGraphicFramePr>
          <p:nvPr>
            <p:extLst>
              <p:ext uri="{D42A27DB-BD31-4B8C-83A1-F6EECF244321}">
                <p14:modId xmlns:p14="http://schemas.microsoft.com/office/powerpoint/2010/main" val="922630096"/>
              </p:ext>
            </p:extLst>
          </p:nvPr>
        </p:nvGraphicFramePr>
        <p:xfrm>
          <a:off x="874642" y="830910"/>
          <a:ext cx="11052314" cy="5931802"/>
        </p:xfrm>
        <a:graphic>
          <a:graphicData uri="http://schemas.openxmlformats.org/drawingml/2006/table">
            <a:tbl>
              <a:tblPr/>
              <a:tblGrid>
                <a:gridCol w="5526157">
                  <a:extLst>
                    <a:ext uri="{9D8B030D-6E8A-4147-A177-3AD203B41FA5}">
                      <a16:colId xmlns:a16="http://schemas.microsoft.com/office/drawing/2014/main" val="1388844399"/>
                    </a:ext>
                  </a:extLst>
                </a:gridCol>
                <a:gridCol w="5526157">
                  <a:extLst>
                    <a:ext uri="{9D8B030D-6E8A-4147-A177-3AD203B41FA5}">
                      <a16:colId xmlns:a16="http://schemas.microsoft.com/office/drawing/2014/main" val="2051448477"/>
                    </a:ext>
                  </a:extLst>
                </a:gridCol>
              </a:tblGrid>
              <a:tr h="343806">
                <a:tc>
                  <a:txBody>
                    <a:bodyPr/>
                    <a:lstStyle/>
                    <a:p>
                      <a:pPr algn="ctr"/>
                      <a:r>
                        <a:rPr lang="ar-EG" sz="1800" b="1" dirty="0">
                          <a:solidFill>
                            <a:schemeClr val="tx2"/>
                          </a:solidFill>
                        </a:rPr>
                        <a:t>دوافع البحث العلمي</a:t>
                      </a:r>
                      <a:endParaRPr lang="ar-EG" sz="1800" dirty="0">
                        <a:solidFill>
                          <a:schemeClr val="tx2"/>
                        </a:solidFill>
                      </a:endParaRPr>
                    </a:p>
                  </a:txBody>
                  <a:tcPr marL="61286" marR="61286" marT="30643" marB="30643" anchor="ctr">
                    <a:lnL>
                      <a:noFill/>
                    </a:lnL>
                    <a:lnR>
                      <a:noFill/>
                    </a:lnR>
                    <a:lnT>
                      <a:noFill/>
                    </a:lnT>
                    <a:lnB>
                      <a:noFill/>
                    </a:lnB>
                    <a:noFill/>
                  </a:tcPr>
                </a:tc>
                <a:tc>
                  <a:txBody>
                    <a:bodyPr/>
                    <a:lstStyle/>
                    <a:p>
                      <a:pPr algn="ctr"/>
                      <a:r>
                        <a:rPr lang="en-US" sz="1800" b="1" dirty="0">
                          <a:solidFill>
                            <a:schemeClr val="tx2"/>
                          </a:solidFill>
                        </a:rPr>
                        <a:t>Motivations for Scientific Research</a:t>
                      </a:r>
                      <a:endParaRPr lang="en-US" sz="1800" dirty="0">
                        <a:solidFill>
                          <a:schemeClr val="tx2"/>
                        </a:solidFill>
                      </a:endParaRPr>
                    </a:p>
                  </a:txBody>
                  <a:tcPr marL="61286" marR="61286" marT="30643" marB="30643" anchor="ctr">
                    <a:lnL>
                      <a:noFill/>
                    </a:lnL>
                    <a:lnR>
                      <a:noFill/>
                    </a:lnR>
                    <a:lnT>
                      <a:noFill/>
                    </a:lnT>
                    <a:lnB>
                      <a:noFill/>
                    </a:lnB>
                    <a:noFill/>
                  </a:tcPr>
                </a:tc>
                <a:extLst>
                  <a:ext uri="{0D108BD9-81ED-4DB2-BD59-A6C34878D82A}">
                    <a16:rowId xmlns:a16="http://schemas.microsoft.com/office/drawing/2014/main" val="2292167664"/>
                  </a:ext>
                </a:extLst>
              </a:tr>
              <a:tr h="343806">
                <a:tc>
                  <a:txBody>
                    <a:bodyPr/>
                    <a:lstStyle/>
                    <a:p>
                      <a:pPr algn="ctr"/>
                      <a:r>
                        <a:rPr lang="ar-EG" sz="1800" b="1">
                          <a:solidFill>
                            <a:schemeClr val="tx2"/>
                          </a:solidFill>
                        </a:rPr>
                        <a:t>1- دوافع ذاتية</a:t>
                      </a:r>
                      <a:endParaRPr lang="ar-EG" sz="1800">
                        <a:solidFill>
                          <a:schemeClr val="tx2"/>
                        </a:solidFill>
                      </a:endParaRPr>
                    </a:p>
                  </a:txBody>
                  <a:tcPr marL="61286" marR="61286" marT="30643" marB="30643" anchor="ctr">
                    <a:lnL>
                      <a:noFill/>
                    </a:lnL>
                    <a:lnR>
                      <a:noFill/>
                    </a:lnR>
                    <a:lnT>
                      <a:noFill/>
                    </a:lnT>
                    <a:lnB>
                      <a:noFill/>
                    </a:lnB>
                    <a:noFill/>
                  </a:tcPr>
                </a:tc>
                <a:tc>
                  <a:txBody>
                    <a:bodyPr/>
                    <a:lstStyle/>
                    <a:p>
                      <a:pPr algn="ctr"/>
                      <a:r>
                        <a:rPr lang="en-US" sz="1800" b="1" dirty="0">
                          <a:solidFill>
                            <a:schemeClr val="tx2"/>
                          </a:solidFill>
                        </a:rPr>
                        <a:t>1- Personal Motivations</a:t>
                      </a:r>
                      <a:endParaRPr lang="en-US" sz="1800" dirty="0">
                        <a:solidFill>
                          <a:schemeClr val="tx2"/>
                        </a:solidFill>
                      </a:endParaRPr>
                    </a:p>
                  </a:txBody>
                  <a:tcPr marL="61286" marR="61286" marT="30643" marB="30643" anchor="ctr">
                    <a:lnL>
                      <a:noFill/>
                    </a:lnL>
                    <a:lnR>
                      <a:noFill/>
                    </a:lnR>
                    <a:lnT>
                      <a:noFill/>
                    </a:lnT>
                    <a:lnB>
                      <a:noFill/>
                    </a:lnB>
                    <a:noFill/>
                  </a:tcPr>
                </a:tc>
                <a:extLst>
                  <a:ext uri="{0D108BD9-81ED-4DB2-BD59-A6C34878D82A}">
                    <a16:rowId xmlns:a16="http://schemas.microsoft.com/office/drawing/2014/main" val="3955881447"/>
                  </a:ext>
                </a:extLst>
              </a:tr>
              <a:tr h="859512">
                <a:tc>
                  <a:txBody>
                    <a:bodyPr/>
                    <a:lstStyle/>
                    <a:p>
                      <a:pPr algn="r"/>
                      <a:r>
                        <a:rPr lang="ar-EG" sz="1800"/>
                        <a:t>أ- حب المعرفة: يتميز بعض الناس بميل طبيعي للبحث والتنقيب عن المعارف والحقائق والتوصل إليها.</a:t>
                      </a:r>
                    </a:p>
                  </a:txBody>
                  <a:tcPr marL="61286" marR="61286" marT="30643" marB="30643" anchor="ctr">
                    <a:lnL>
                      <a:noFill/>
                    </a:lnL>
                    <a:lnR>
                      <a:noFill/>
                    </a:lnR>
                    <a:lnT>
                      <a:noFill/>
                    </a:lnT>
                    <a:lnB>
                      <a:noFill/>
                    </a:lnB>
                    <a:noFill/>
                  </a:tcPr>
                </a:tc>
                <a:tc>
                  <a:txBody>
                    <a:bodyPr/>
                    <a:lstStyle/>
                    <a:p>
                      <a:r>
                        <a:rPr lang="en-US" sz="1800"/>
                        <a:t>A. Love of knowledge: Some people have a natural inclination for researching and exploring knowledge and facts.</a:t>
                      </a:r>
                    </a:p>
                  </a:txBody>
                  <a:tcPr marL="61286" marR="61286" marT="30643" marB="30643" anchor="ctr">
                    <a:lnL>
                      <a:noFill/>
                    </a:lnL>
                    <a:lnR>
                      <a:noFill/>
                    </a:lnR>
                    <a:lnT>
                      <a:noFill/>
                    </a:lnT>
                    <a:lnB>
                      <a:noFill/>
                    </a:lnB>
                    <a:noFill/>
                  </a:tcPr>
                </a:tc>
                <a:extLst>
                  <a:ext uri="{0D108BD9-81ED-4DB2-BD59-A6C34878D82A}">
                    <a16:rowId xmlns:a16="http://schemas.microsoft.com/office/drawing/2014/main" val="2364432711"/>
                  </a:ext>
                </a:extLst>
              </a:tr>
              <a:tr h="859512">
                <a:tc>
                  <a:txBody>
                    <a:bodyPr/>
                    <a:lstStyle/>
                    <a:p>
                      <a:pPr algn="r"/>
                      <a:r>
                        <a:rPr lang="ar-EG" sz="1800"/>
                        <a:t>ب- الحصول على درجة علمية: قد يكون الدافع للبحث التسجيل في إحدى الجامعات للحصول على درجة علمية (تخرج - دبلوم - ماجستير - دكتوراه).</a:t>
                      </a:r>
                    </a:p>
                  </a:txBody>
                  <a:tcPr marL="61286" marR="61286" marT="30643" marB="30643" anchor="ctr">
                    <a:lnL>
                      <a:noFill/>
                    </a:lnL>
                    <a:lnR>
                      <a:noFill/>
                    </a:lnR>
                    <a:lnT>
                      <a:noFill/>
                    </a:lnT>
                    <a:lnB>
                      <a:noFill/>
                    </a:lnB>
                    <a:noFill/>
                  </a:tcPr>
                </a:tc>
                <a:tc>
                  <a:txBody>
                    <a:bodyPr/>
                    <a:lstStyle/>
                    <a:p>
                      <a:r>
                        <a:rPr lang="en-US" sz="1800"/>
                        <a:t>B. Earning a degree: The motivation for research may be to enroll in a university to earn an academic degree (undergraduate - diploma - master's - doctorate).</a:t>
                      </a:r>
                    </a:p>
                  </a:txBody>
                  <a:tcPr marL="61286" marR="61286" marT="30643" marB="30643" anchor="ctr">
                    <a:lnL>
                      <a:noFill/>
                    </a:lnL>
                    <a:lnR>
                      <a:noFill/>
                    </a:lnR>
                    <a:lnT>
                      <a:noFill/>
                    </a:lnT>
                    <a:lnB>
                      <a:noFill/>
                    </a:lnB>
                    <a:noFill/>
                  </a:tcPr>
                </a:tc>
                <a:extLst>
                  <a:ext uri="{0D108BD9-81ED-4DB2-BD59-A6C34878D82A}">
                    <a16:rowId xmlns:a16="http://schemas.microsoft.com/office/drawing/2014/main" val="255297915"/>
                  </a:ext>
                </a:extLst>
              </a:tr>
              <a:tr h="1117367">
                <a:tc>
                  <a:txBody>
                    <a:bodyPr/>
                    <a:lstStyle/>
                    <a:p>
                      <a:pPr algn="r"/>
                      <a:r>
                        <a:rPr lang="ar-EG" sz="1800"/>
                        <a:t>ج- الحصول على جائزة: قد ترصد بعض الحكومات والهيئات جوائز لمن يقوم ببحث في مجال معين من شأنه حل مشكلات معينة أو الارتقاء بالمستوى أو الإضافة لأحدى مجالات المعرفة.</a:t>
                      </a:r>
                    </a:p>
                  </a:txBody>
                  <a:tcPr marL="61286" marR="61286" marT="30643" marB="30643" anchor="ctr">
                    <a:lnL>
                      <a:noFill/>
                    </a:lnL>
                    <a:lnR>
                      <a:noFill/>
                    </a:lnR>
                    <a:lnT>
                      <a:noFill/>
                    </a:lnT>
                    <a:lnB>
                      <a:noFill/>
                    </a:lnB>
                    <a:noFill/>
                  </a:tcPr>
                </a:tc>
                <a:tc>
                  <a:txBody>
                    <a:bodyPr/>
                    <a:lstStyle/>
                    <a:p>
                      <a:r>
                        <a:rPr lang="en-US" sz="1800"/>
                        <a:t>C. Winning an award: Some governments and organizations offer awards for research in specific fields that solve problems, enhance standards, or contribute to knowledge.</a:t>
                      </a:r>
                    </a:p>
                  </a:txBody>
                  <a:tcPr marL="61286" marR="61286" marT="30643" marB="30643" anchor="ctr">
                    <a:lnL>
                      <a:noFill/>
                    </a:lnL>
                    <a:lnR>
                      <a:noFill/>
                    </a:lnR>
                    <a:lnT>
                      <a:noFill/>
                    </a:lnT>
                    <a:lnB>
                      <a:noFill/>
                    </a:lnB>
                    <a:noFill/>
                  </a:tcPr>
                </a:tc>
                <a:extLst>
                  <a:ext uri="{0D108BD9-81ED-4DB2-BD59-A6C34878D82A}">
                    <a16:rowId xmlns:a16="http://schemas.microsoft.com/office/drawing/2014/main" val="2833713780"/>
                  </a:ext>
                </a:extLst>
              </a:tr>
              <a:tr h="859512">
                <a:tc>
                  <a:txBody>
                    <a:bodyPr/>
                    <a:lstStyle/>
                    <a:p>
                      <a:pPr algn="r"/>
                      <a:r>
                        <a:rPr lang="ar-EG" sz="1800"/>
                        <a:t>د- الحصول على ترقية: قد تشترط بعض الوظائف القيام ببحث معين للارتقاء في السلم الوظيفي كأعضاء هيئة التدريس بالجامعات.</a:t>
                      </a:r>
                    </a:p>
                  </a:txBody>
                  <a:tcPr marL="61286" marR="61286" marT="30643" marB="30643" anchor="ctr">
                    <a:lnL>
                      <a:noFill/>
                    </a:lnL>
                    <a:lnR>
                      <a:noFill/>
                    </a:lnR>
                    <a:lnT>
                      <a:noFill/>
                    </a:lnT>
                    <a:lnB>
                      <a:noFill/>
                    </a:lnB>
                    <a:noFill/>
                  </a:tcPr>
                </a:tc>
                <a:tc>
                  <a:txBody>
                    <a:bodyPr/>
                    <a:lstStyle/>
                    <a:p>
                      <a:r>
                        <a:rPr lang="en-US" sz="1800"/>
                        <a:t>D. Gaining a promotion: Certain jobs require conducting specific research to advance in the career ladder, such as university faculty members.</a:t>
                      </a:r>
                    </a:p>
                  </a:txBody>
                  <a:tcPr marL="61286" marR="61286" marT="30643" marB="30643" anchor="ctr">
                    <a:lnL>
                      <a:noFill/>
                    </a:lnL>
                    <a:lnR>
                      <a:noFill/>
                    </a:lnR>
                    <a:lnT>
                      <a:noFill/>
                    </a:lnT>
                    <a:lnB>
                      <a:noFill/>
                    </a:lnB>
                    <a:noFill/>
                  </a:tcPr>
                </a:tc>
                <a:extLst>
                  <a:ext uri="{0D108BD9-81ED-4DB2-BD59-A6C34878D82A}">
                    <a16:rowId xmlns:a16="http://schemas.microsoft.com/office/drawing/2014/main" val="712978774"/>
                  </a:ext>
                </a:extLst>
              </a:tr>
              <a:tr h="1375220">
                <a:tc>
                  <a:txBody>
                    <a:bodyPr/>
                    <a:lstStyle/>
                    <a:p>
                      <a:pPr algn="r"/>
                      <a:r>
                        <a:rPr lang="ar-EG" sz="1800" dirty="0"/>
                        <a:t>هـ- الرغبة في تحقيق فكرة معينة أو عدم الرضا بفكرة معينة: قد يؤمن بعض الأفراد بإمكانية تحقيق فكرة ما، فإذا تحققت شروط معينة يقومون بالبحث للتأكد من ذلك. كما قد يفرض على الفرد رأي أو أسلوب عمل معين فيقوم بالبحث لبيان هذا الرأي ومواطن ضعفه.</a:t>
                      </a:r>
                    </a:p>
                  </a:txBody>
                  <a:tcPr marL="61286" marR="61286" marT="30643" marB="30643" anchor="ctr">
                    <a:lnL>
                      <a:noFill/>
                    </a:lnL>
                    <a:lnR>
                      <a:noFill/>
                    </a:lnR>
                    <a:lnT>
                      <a:noFill/>
                    </a:lnT>
                    <a:lnB>
                      <a:noFill/>
                    </a:lnB>
                    <a:noFill/>
                  </a:tcPr>
                </a:tc>
                <a:tc>
                  <a:txBody>
                    <a:bodyPr/>
                    <a:lstStyle/>
                    <a:p>
                      <a:r>
                        <a:rPr lang="en-US" sz="1800" dirty="0"/>
                        <a:t>E. The desire to realize a specific idea or dissatisfaction with a certain concept: Some individuals believe in the potential of an idea, so they research to verify it. They may also conduct research to critique imposed opinions or work methods.</a:t>
                      </a:r>
                    </a:p>
                  </a:txBody>
                  <a:tcPr marL="61286" marR="61286" marT="30643" marB="30643" anchor="ctr">
                    <a:lnL>
                      <a:noFill/>
                    </a:lnL>
                    <a:lnR>
                      <a:noFill/>
                    </a:lnR>
                    <a:lnT>
                      <a:noFill/>
                    </a:lnT>
                    <a:lnB>
                      <a:noFill/>
                    </a:lnB>
                    <a:noFill/>
                  </a:tcPr>
                </a:tc>
                <a:extLst>
                  <a:ext uri="{0D108BD9-81ED-4DB2-BD59-A6C34878D82A}">
                    <a16:rowId xmlns:a16="http://schemas.microsoft.com/office/drawing/2014/main" val="1367955665"/>
                  </a:ext>
                </a:extLst>
              </a:tr>
            </a:tbl>
          </a:graphicData>
        </a:graphic>
      </p:graphicFrame>
      <p:sp>
        <p:nvSpPr>
          <p:cNvPr id="8" name="Rectangle 1">
            <a:extLst>
              <a:ext uri="{FF2B5EF4-FFF2-40B4-BE49-F238E27FC236}">
                <a16:creationId xmlns:a16="http://schemas.microsoft.com/office/drawing/2014/main" id="{6C691B66-BE3E-2596-DB5B-08619DA5CB9A}"/>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TextBox 8">
            <a:extLst>
              <a:ext uri="{FF2B5EF4-FFF2-40B4-BE49-F238E27FC236}">
                <a16:creationId xmlns:a16="http://schemas.microsoft.com/office/drawing/2014/main" id="{9FFA24F7-9BC1-DC3B-52B1-47070219648F}"/>
              </a:ext>
            </a:extLst>
          </p:cNvPr>
          <p:cNvSpPr txBox="1"/>
          <p:nvPr/>
        </p:nvSpPr>
        <p:spPr>
          <a:xfrm>
            <a:off x="1112578" y="136651"/>
            <a:ext cx="8972521" cy="954107"/>
          </a:xfrm>
          <a:prstGeom prst="rect">
            <a:avLst/>
          </a:prstGeom>
          <a:noFill/>
        </p:spPr>
        <p:txBody>
          <a:bodyPr wrap="square" rtlCol="0">
            <a:spAutoFit/>
          </a:bodyPr>
          <a:lstStyle/>
          <a:p>
            <a:pPr algn="ctr"/>
            <a:r>
              <a:rPr lang="en-GB" sz="2800" dirty="0">
                <a:solidFill>
                  <a:schemeClr val="tx2"/>
                </a:solidFill>
                <a:latin typeface="Tajawal Medium" panose="00000600000000000000" pitchFamily="2" charset="-78"/>
                <a:cs typeface="Tajawal Medium" panose="00000600000000000000" pitchFamily="2" charset="-78"/>
              </a:rPr>
              <a:t>“Foundations of scientific research”</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382840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AE7C0D-5135-8FBB-ED8F-52506C48BAD9}"/>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62F89AE1-69E9-1B28-3461-226D5E754725}"/>
              </a:ext>
            </a:extLst>
          </p:cNvPr>
          <p:cNvSpPr/>
          <p:nvPr/>
        </p:nvSpPr>
        <p:spPr>
          <a:xfrm>
            <a:off x="397565" y="159860"/>
            <a:ext cx="11529391" cy="64297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AFF29B5A-B74B-8DD8-8BB8-E3B3BE3172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24638A67-0C91-D59B-35AC-1C9D376E6D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1">
            <a:extLst>
              <a:ext uri="{FF2B5EF4-FFF2-40B4-BE49-F238E27FC236}">
                <a16:creationId xmlns:a16="http://schemas.microsoft.com/office/drawing/2014/main" id="{C56A3F82-1551-5844-85B6-AE5D4F32FC07}"/>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1">
            <a:extLst>
              <a:ext uri="{FF2B5EF4-FFF2-40B4-BE49-F238E27FC236}">
                <a16:creationId xmlns:a16="http://schemas.microsoft.com/office/drawing/2014/main" id="{C67AEA8B-F205-BA98-59FA-8A8D058F5957}"/>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TextBox 1">
            <a:extLst>
              <a:ext uri="{FF2B5EF4-FFF2-40B4-BE49-F238E27FC236}">
                <a16:creationId xmlns:a16="http://schemas.microsoft.com/office/drawing/2014/main" id="{9717F502-D9A3-FEBD-3A06-17AA62DA8392}"/>
              </a:ext>
            </a:extLst>
          </p:cNvPr>
          <p:cNvSpPr txBox="1"/>
          <p:nvPr/>
        </p:nvSpPr>
        <p:spPr>
          <a:xfrm>
            <a:off x="1112578" y="136651"/>
            <a:ext cx="8972521" cy="954107"/>
          </a:xfrm>
          <a:prstGeom prst="rect">
            <a:avLst/>
          </a:prstGeom>
          <a:noFill/>
        </p:spPr>
        <p:txBody>
          <a:bodyPr wrap="square" rtlCol="0">
            <a:spAutoFit/>
          </a:bodyPr>
          <a:lstStyle/>
          <a:p>
            <a:pPr algn="ctr"/>
            <a:r>
              <a:rPr lang="en-GB" sz="2800" dirty="0">
                <a:solidFill>
                  <a:schemeClr val="tx2"/>
                </a:solidFill>
                <a:latin typeface="Tajawal Medium" panose="00000600000000000000" pitchFamily="2" charset="-78"/>
                <a:cs typeface="Tajawal Medium" panose="00000600000000000000" pitchFamily="2" charset="-78"/>
              </a:rPr>
              <a:t>“Foundations of scientific research”</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graphicFrame>
        <p:nvGraphicFramePr>
          <p:cNvPr id="9" name="Table 8">
            <a:extLst>
              <a:ext uri="{FF2B5EF4-FFF2-40B4-BE49-F238E27FC236}">
                <a16:creationId xmlns:a16="http://schemas.microsoft.com/office/drawing/2014/main" id="{BE5DA8A5-D2F4-EE3A-A795-1C035CAA4CCC}"/>
              </a:ext>
            </a:extLst>
          </p:cNvPr>
          <p:cNvGraphicFramePr>
            <a:graphicFrameLocks noGrp="1"/>
          </p:cNvGraphicFramePr>
          <p:nvPr>
            <p:extLst>
              <p:ext uri="{D42A27DB-BD31-4B8C-83A1-F6EECF244321}">
                <p14:modId xmlns:p14="http://schemas.microsoft.com/office/powerpoint/2010/main" val="2329759327"/>
              </p:ext>
            </p:extLst>
          </p:nvPr>
        </p:nvGraphicFramePr>
        <p:xfrm>
          <a:off x="954156" y="709680"/>
          <a:ext cx="10972800" cy="6207972"/>
        </p:xfrm>
        <a:graphic>
          <a:graphicData uri="http://schemas.openxmlformats.org/drawingml/2006/table">
            <a:tbl>
              <a:tblPr/>
              <a:tblGrid>
                <a:gridCol w="5486400">
                  <a:extLst>
                    <a:ext uri="{9D8B030D-6E8A-4147-A177-3AD203B41FA5}">
                      <a16:colId xmlns:a16="http://schemas.microsoft.com/office/drawing/2014/main" val="1650723962"/>
                    </a:ext>
                  </a:extLst>
                </a:gridCol>
                <a:gridCol w="5486400">
                  <a:extLst>
                    <a:ext uri="{9D8B030D-6E8A-4147-A177-3AD203B41FA5}">
                      <a16:colId xmlns:a16="http://schemas.microsoft.com/office/drawing/2014/main" val="759398180"/>
                    </a:ext>
                  </a:extLst>
                </a:gridCol>
              </a:tblGrid>
              <a:tr h="686422">
                <a:tc>
                  <a:txBody>
                    <a:bodyPr/>
                    <a:lstStyle/>
                    <a:p>
                      <a:pPr algn="ctr"/>
                      <a:r>
                        <a:rPr lang="ar-EG" sz="2000" b="1" dirty="0">
                          <a:solidFill>
                            <a:schemeClr val="tx2"/>
                          </a:solidFill>
                        </a:rPr>
                        <a:t>2. دوافع موضوعية</a:t>
                      </a:r>
                      <a:endParaRPr lang="ar-EG" sz="2000" dirty="0">
                        <a:solidFill>
                          <a:schemeClr val="tx2"/>
                        </a:solidFill>
                      </a:endParaRPr>
                    </a:p>
                  </a:txBody>
                  <a:tcPr marL="67990" marR="67990" marT="33995" marB="33995" anchor="ctr">
                    <a:lnL>
                      <a:noFill/>
                    </a:lnL>
                    <a:lnR>
                      <a:noFill/>
                    </a:lnR>
                    <a:lnT>
                      <a:noFill/>
                    </a:lnT>
                    <a:lnB>
                      <a:noFill/>
                    </a:lnB>
                    <a:noFill/>
                  </a:tcPr>
                </a:tc>
                <a:tc>
                  <a:txBody>
                    <a:bodyPr/>
                    <a:lstStyle/>
                    <a:p>
                      <a:pPr algn="ctr"/>
                      <a:r>
                        <a:rPr lang="en-US" sz="2000" b="1" dirty="0">
                          <a:solidFill>
                            <a:schemeClr val="tx2"/>
                          </a:solidFill>
                        </a:rPr>
                        <a:t> 2. Objective Motivations</a:t>
                      </a:r>
                      <a:endParaRPr lang="en-US" sz="2000" dirty="0">
                        <a:solidFill>
                          <a:schemeClr val="tx2"/>
                        </a:solidFill>
                      </a:endParaRPr>
                    </a:p>
                  </a:txBody>
                  <a:tcPr marL="67990" marR="67990" marT="33995" marB="33995" anchor="ctr">
                    <a:lnL>
                      <a:noFill/>
                    </a:lnL>
                    <a:lnR>
                      <a:noFill/>
                    </a:lnR>
                    <a:lnT>
                      <a:noFill/>
                    </a:lnT>
                    <a:lnB>
                      <a:noFill/>
                    </a:lnB>
                    <a:noFill/>
                  </a:tcPr>
                </a:tc>
                <a:extLst>
                  <a:ext uri="{0D108BD9-81ED-4DB2-BD59-A6C34878D82A}">
                    <a16:rowId xmlns:a16="http://schemas.microsoft.com/office/drawing/2014/main" val="938609554"/>
                  </a:ext>
                </a:extLst>
              </a:tr>
              <a:tr h="980603">
                <a:tc>
                  <a:txBody>
                    <a:bodyPr/>
                    <a:lstStyle/>
                    <a:p>
                      <a:pPr algn="r"/>
                      <a:r>
                        <a:rPr lang="ar-EG" sz="2000" dirty="0"/>
                        <a:t>أ- </a:t>
                      </a:r>
                      <a:r>
                        <a:rPr lang="ar-EG" sz="2000" dirty="0">
                          <a:solidFill>
                            <a:schemeClr val="tx2"/>
                          </a:solidFill>
                        </a:rPr>
                        <a:t>وجود مشاكل</a:t>
                      </a:r>
                      <a:r>
                        <a:rPr lang="ar-EG" sz="2000" dirty="0"/>
                        <a:t>: قد يدفع الباحث القيام ببحثه وجود مشكلات اقتصادية - اجتماعية - سياسية - صحية...</a:t>
                      </a:r>
                    </a:p>
                  </a:txBody>
                  <a:tcPr marL="67990" marR="67990" marT="33995" marB="33995" anchor="ctr">
                    <a:lnL>
                      <a:noFill/>
                    </a:lnL>
                    <a:lnR>
                      <a:noFill/>
                    </a:lnR>
                    <a:lnT>
                      <a:noFill/>
                    </a:lnT>
                    <a:lnB>
                      <a:noFill/>
                    </a:lnB>
                    <a:noFill/>
                  </a:tcPr>
                </a:tc>
                <a:tc>
                  <a:txBody>
                    <a:bodyPr/>
                    <a:lstStyle/>
                    <a:p>
                      <a:r>
                        <a:rPr lang="en-US" sz="2000" dirty="0">
                          <a:solidFill>
                            <a:schemeClr val="tx2"/>
                          </a:solidFill>
                        </a:rPr>
                        <a:t>A. Presence of problems: </a:t>
                      </a:r>
                      <a:r>
                        <a:rPr lang="en-US" sz="2000" dirty="0"/>
                        <a:t>Researchers may be motivated to conduct research due to economic, social, political, or health-related issues.</a:t>
                      </a:r>
                    </a:p>
                  </a:txBody>
                  <a:tcPr marL="67990" marR="67990" marT="33995" marB="33995" anchor="ctr">
                    <a:lnL>
                      <a:noFill/>
                    </a:lnL>
                    <a:lnR>
                      <a:noFill/>
                    </a:lnR>
                    <a:lnT>
                      <a:noFill/>
                    </a:lnT>
                    <a:lnB>
                      <a:noFill/>
                    </a:lnB>
                    <a:noFill/>
                  </a:tcPr>
                </a:tc>
                <a:extLst>
                  <a:ext uri="{0D108BD9-81ED-4DB2-BD59-A6C34878D82A}">
                    <a16:rowId xmlns:a16="http://schemas.microsoft.com/office/drawing/2014/main" val="3399837507"/>
                  </a:ext>
                </a:extLst>
              </a:tr>
              <a:tr h="980603">
                <a:tc>
                  <a:txBody>
                    <a:bodyPr/>
                    <a:lstStyle/>
                    <a:p>
                      <a:pPr algn="r"/>
                      <a:r>
                        <a:rPr lang="ar-EG" sz="2000" dirty="0"/>
                        <a:t>ب- </a:t>
                      </a:r>
                      <a:r>
                        <a:rPr lang="ar-EG" sz="2000" dirty="0">
                          <a:solidFill>
                            <a:schemeClr val="tx2"/>
                          </a:solidFill>
                        </a:rPr>
                        <a:t>ظهور حاجات جديدة: </a:t>
                      </a:r>
                      <a:r>
                        <a:rPr lang="ar-EG" sz="2000" dirty="0"/>
                        <a:t>يترتب على التقدم التكنولوجي وارتقاء مستوى المعيشة حاجات ومطالب جديدة يضطر العلماء للقيام ببحث فيها للوفاء بها.</a:t>
                      </a:r>
                    </a:p>
                  </a:txBody>
                  <a:tcPr marL="67990" marR="67990" marT="33995" marB="33995" anchor="ctr">
                    <a:lnL>
                      <a:noFill/>
                    </a:lnL>
                    <a:lnR>
                      <a:noFill/>
                    </a:lnR>
                    <a:lnT>
                      <a:noFill/>
                    </a:lnT>
                    <a:lnB>
                      <a:noFill/>
                    </a:lnB>
                    <a:noFill/>
                  </a:tcPr>
                </a:tc>
                <a:tc>
                  <a:txBody>
                    <a:bodyPr/>
                    <a:lstStyle/>
                    <a:p>
                      <a:r>
                        <a:rPr lang="en-US" sz="2000" dirty="0">
                          <a:solidFill>
                            <a:schemeClr val="tx2"/>
                          </a:solidFill>
                        </a:rPr>
                        <a:t>B. Emergence of new needs</a:t>
                      </a:r>
                      <a:r>
                        <a:rPr lang="en-US" sz="2000" dirty="0"/>
                        <a:t>: Technological progress and improved living standards result in new demands that scientists must research to fulfill.</a:t>
                      </a:r>
                    </a:p>
                  </a:txBody>
                  <a:tcPr marL="67990" marR="67990" marT="33995" marB="33995" anchor="ctr">
                    <a:lnL>
                      <a:noFill/>
                    </a:lnL>
                    <a:lnR>
                      <a:noFill/>
                    </a:lnR>
                    <a:lnT>
                      <a:noFill/>
                    </a:lnT>
                    <a:lnB>
                      <a:noFill/>
                    </a:lnB>
                    <a:noFill/>
                  </a:tcPr>
                </a:tc>
                <a:extLst>
                  <a:ext uri="{0D108BD9-81ED-4DB2-BD59-A6C34878D82A}">
                    <a16:rowId xmlns:a16="http://schemas.microsoft.com/office/drawing/2014/main" val="2970726272"/>
                  </a:ext>
                </a:extLst>
              </a:tr>
              <a:tr h="980603">
                <a:tc>
                  <a:txBody>
                    <a:bodyPr/>
                    <a:lstStyle/>
                    <a:p>
                      <a:pPr algn="r"/>
                      <a:r>
                        <a:rPr lang="ar-EG" sz="2000" dirty="0"/>
                        <a:t>ج- </a:t>
                      </a:r>
                      <a:r>
                        <a:rPr lang="ar-EG" sz="2000" dirty="0">
                          <a:solidFill>
                            <a:schemeClr val="tx2"/>
                          </a:solidFill>
                        </a:rPr>
                        <a:t>الرغبة في تحسين الإنتاج</a:t>
                      </a:r>
                      <a:r>
                        <a:rPr lang="ar-EG" sz="2000" dirty="0"/>
                        <a:t>: فقد يكون الدافع للبحث التوصل لأساليب جديدة من شأنها زيادة الإنتاج كماً وكيفاً.</a:t>
                      </a:r>
                    </a:p>
                  </a:txBody>
                  <a:tcPr marL="67990" marR="67990" marT="33995" marB="33995" anchor="ctr">
                    <a:lnL>
                      <a:noFill/>
                    </a:lnL>
                    <a:lnR>
                      <a:noFill/>
                    </a:lnR>
                    <a:lnT>
                      <a:noFill/>
                    </a:lnT>
                    <a:lnB>
                      <a:noFill/>
                    </a:lnB>
                    <a:noFill/>
                  </a:tcPr>
                </a:tc>
                <a:tc>
                  <a:txBody>
                    <a:bodyPr/>
                    <a:lstStyle/>
                    <a:p>
                      <a:r>
                        <a:rPr lang="en-US" sz="2000" dirty="0">
                          <a:solidFill>
                            <a:schemeClr val="tx2"/>
                          </a:solidFill>
                        </a:rPr>
                        <a:t>C. Desire to improve production</a:t>
                      </a:r>
                      <a:r>
                        <a:rPr lang="en-US" sz="2000" dirty="0"/>
                        <a:t>: The motivation for research may be to discover new methods that enhance production quantitatively and qualitatively.</a:t>
                      </a:r>
                    </a:p>
                  </a:txBody>
                  <a:tcPr marL="67990" marR="67990" marT="33995" marB="33995" anchor="ctr">
                    <a:lnL>
                      <a:noFill/>
                    </a:lnL>
                    <a:lnR>
                      <a:noFill/>
                    </a:lnR>
                    <a:lnT>
                      <a:noFill/>
                    </a:lnT>
                    <a:lnB>
                      <a:noFill/>
                    </a:lnB>
                    <a:noFill/>
                  </a:tcPr>
                </a:tc>
                <a:extLst>
                  <a:ext uri="{0D108BD9-81ED-4DB2-BD59-A6C34878D82A}">
                    <a16:rowId xmlns:a16="http://schemas.microsoft.com/office/drawing/2014/main" val="71895615"/>
                  </a:ext>
                </a:extLst>
              </a:tr>
              <a:tr h="980603">
                <a:tc>
                  <a:txBody>
                    <a:bodyPr/>
                    <a:lstStyle/>
                    <a:p>
                      <a:pPr algn="r"/>
                      <a:r>
                        <a:rPr lang="ar-EG" sz="2000" dirty="0"/>
                        <a:t>د- </a:t>
                      </a:r>
                      <a:r>
                        <a:rPr lang="ar-EG" sz="2000" dirty="0">
                          <a:solidFill>
                            <a:schemeClr val="tx2"/>
                          </a:solidFill>
                        </a:rPr>
                        <a:t>الرغبة في إيجاد بدائل لبعض الموارد</a:t>
                      </a:r>
                      <a:r>
                        <a:rPr lang="ar-EG" sz="2000" dirty="0"/>
                        <a:t>: فقد يدفع ندرة وقلة كميات بعض الموارد الباحثين للبحث عن بدائل لمثل هذه الموارد.</a:t>
                      </a:r>
                    </a:p>
                  </a:txBody>
                  <a:tcPr marL="67990" marR="67990" marT="33995" marB="33995" anchor="ctr">
                    <a:lnL>
                      <a:noFill/>
                    </a:lnL>
                    <a:lnR>
                      <a:noFill/>
                    </a:lnR>
                    <a:lnT>
                      <a:noFill/>
                    </a:lnT>
                    <a:lnB>
                      <a:noFill/>
                    </a:lnB>
                    <a:noFill/>
                  </a:tcPr>
                </a:tc>
                <a:tc>
                  <a:txBody>
                    <a:bodyPr/>
                    <a:lstStyle/>
                    <a:p>
                      <a:r>
                        <a:rPr lang="en-US" sz="2000" dirty="0">
                          <a:solidFill>
                            <a:schemeClr val="tx2"/>
                          </a:solidFill>
                        </a:rPr>
                        <a:t>D. Desire to find alternatives for some resources</a:t>
                      </a:r>
                      <a:r>
                        <a:rPr lang="en-US" sz="2000" dirty="0"/>
                        <a:t>: Scarcity and limited quantities of certain resources may motivate researchers to find alternatives.</a:t>
                      </a:r>
                    </a:p>
                  </a:txBody>
                  <a:tcPr marL="67990" marR="67990" marT="33995" marB="33995" anchor="ctr">
                    <a:lnL>
                      <a:noFill/>
                    </a:lnL>
                    <a:lnR>
                      <a:noFill/>
                    </a:lnR>
                    <a:lnT>
                      <a:noFill/>
                    </a:lnT>
                    <a:lnB>
                      <a:noFill/>
                    </a:lnB>
                    <a:noFill/>
                  </a:tcPr>
                </a:tc>
                <a:extLst>
                  <a:ext uri="{0D108BD9-81ED-4DB2-BD59-A6C34878D82A}">
                    <a16:rowId xmlns:a16="http://schemas.microsoft.com/office/drawing/2014/main" val="1421219"/>
                  </a:ext>
                </a:extLst>
              </a:tr>
              <a:tr h="1274782">
                <a:tc>
                  <a:txBody>
                    <a:bodyPr/>
                    <a:lstStyle/>
                    <a:p>
                      <a:pPr algn="r"/>
                      <a:r>
                        <a:rPr lang="ar-EG" sz="2000" dirty="0">
                          <a:solidFill>
                            <a:schemeClr val="tx2"/>
                          </a:solidFill>
                        </a:rPr>
                        <a:t>هـ-</a:t>
                      </a:r>
                      <a:r>
                        <a:rPr lang="ar-EG" sz="2000" dirty="0"/>
                        <a:t> </a:t>
                      </a:r>
                      <a:r>
                        <a:rPr lang="ar-EG" sz="2000" dirty="0">
                          <a:solidFill>
                            <a:schemeClr val="tx2"/>
                          </a:solidFill>
                        </a:rPr>
                        <a:t>الرغبة في السيطرة على بعض الظواهر</a:t>
                      </a:r>
                      <a:r>
                        <a:rPr lang="ar-EG" sz="2000" dirty="0"/>
                        <a:t>: قد يقوم بعض الباحثين بإجراء بحث للسيطرة على بعض الظواهر (طبيعية - بشرية) والتنبؤ بها ومن ثم تفاديها أو التقليل من أثرها السلبي.</a:t>
                      </a:r>
                    </a:p>
                  </a:txBody>
                  <a:tcPr marL="67990" marR="67990" marT="33995" marB="33995" anchor="ctr">
                    <a:lnL>
                      <a:noFill/>
                    </a:lnL>
                    <a:lnR>
                      <a:noFill/>
                    </a:lnR>
                    <a:lnT>
                      <a:noFill/>
                    </a:lnT>
                    <a:lnB>
                      <a:noFill/>
                    </a:lnB>
                    <a:noFill/>
                  </a:tcPr>
                </a:tc>
                <a:tc>
                  <a:txBody>
                    <a:bodyPr/>
                    <a:lstStyle/>
                    <a:p>
                      <a:r>
                        <a:rPr lang="en-US" sz="2000" dirty="0">
                          <a:solidFill>
                            <a:schemeClr val="tx2"/>
                          </a:solidFill>
                        </a:rPr>
                        <a:t>E. Desire to control certain phenomena</a:t>
                      </a:r>
                      <a:r>
                        <a:rPr lang="en-US" sz="2000" dirty="0"/>
                        <a:t>: Researchers may conduct studies to control phenomena (natural or human), predict them, and then avoid or minimize their negative impact.</a:t>
                      </a:r>
                    </a:p>
                  </a:txBody>
                  <a:tcPr marL="67990" marR="67990" marT="33995" marB="33995" anchor="ctr">
                    <a:lnL>
                      <a:noFill/>
                    </a:lnL>
                    <a:lnR>
                      <a:noFill/>
                    </a:lnR>
                    <a:lnT>
                      <a:noFill/>
                    </a:lnT>
                    <a:lnB>
                      <a:noFill/>
                    </a:lnB>
                    <a:noFill/>
                  </a:tcPr>
                </a:tc>
                <a:extLst>
                  <a:ext uri="{0D108BD9-81ED-4DB2-BD59-A6C34878D82A}">
                    <a16:rowId xmlns:a16="http://schemas.microsoft.com/office/drawing/2014/main" val="898874895"/>
                  </a:ext>
                </a:extLst>
              </a:tr>
            </a:tbl>
          </a:graphicData>
        </a:graphic>
      </p:graphicFrame>
      <p:sp>
        <p:nvSpPr>
          <p:cNvPr id="10" name="Rectangle 1">
            <a:extLst>
              <a:ext uri="{FF2B5EF4-FFF2-40B4-BE49-F238E27FC236}">
                <a16:creationId xmlns:a16="http://schemas.microsoft.com/office/drawing/2014/main" id="{5DA61E4D-93D2-EB01-9AE0-AFF13D8BADD0}"/>
              </a:ext>
            </a:extLst>
          </p:cNvPr>
          <p:cNvSpPr>
            <a:spLocks noChangeArrowheads="1"/>
          </p:cNvSpPr>
          <p:nvPr/>
        </p:nvSpPr>
        <p:spPr bwMode="auto">
          <a:xfrm>
            <a:off x="2185988"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4528565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8B17E2-B520-F704-111E-08FAB3C5772A}"/>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053B7466-B0E8-FD41-B687-9939CA7786A1}"/>
              </a:ext>
            </a:extLst>
          </p:cNvPr>
          <p:cNvSpPr/>
          <p:nvPr/>
        </p:nvSpPr>
        <p:spPr>
          <a:xfrm>
            <a:off x="397565" y="159860"/>
            <a:ext cx="11529391" cy="64297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04516423-99EB-3BFE-E400-020D3564F5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53848B05-5C55-49BC-646B-CDA8E500BC4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1">
            <a:extLst>
              <a:ext uri="{FF2B5EF4-FFF2-40B4-BE49-F238E27FC236}">
                <a16:creationId xmlns:a16="http://schemas.microsoft.com/office/drawing/2014/main" id="{45C6A7CD-ED4A-D850-E9C9-51394C9EEA75}"/>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1">
            <a:extLst>
              <a:ext uri="{FF2B5EF4-FFF2-40B4-BE49-F238E27FC236}">
                <a16:creationId xmlns:a16="http://schemas.microsoft.com/office/drawing/2014/main" id="{26530F1D-EF47-2521-7A22-C2C887816BD7}"/>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TextBox 1">
            <a:extLst>
              <a:ext uri="{FF2B5EF4-FFF2-40B4-BE49-F238E27FC236}">
                <a16:creationId xmlns:a16="http://schemas.microsoft.com/office/drawing/2014/main" id="{135DB873-AB10-E1DD-AE55-50CC0CA30BD0}"/>
              </a:ext>
            </a:extLst>
          </p:cNvPr>
          <p:cNvSpPr txBox="1"/>
          <p:nvPr/>
        </p:nvSpPr>
        <p:spPr>
          <a:xfrm>
            <a:off x="1112578" y="136651"/>
            <a:ext cx="8972521" cy="954107"/>
          </a:xfrm>
          <a:prstGeom prst="rect">
            <a:avLst/>
          </a:prstGeom>
          <a:noFill/>
        </p:spPr>
        <p:txBody>
          <a:bodyPr wrap="square" rtlCol="0">
            <a:spAutoFit/>
          </a:bodyPr>
          <a:lstStyle/>
          <a:p>
            <a:pPr algn="ctr"/>
            <a:r>
              <a:rPr lang="en-GB" sz="2800" dirty="0">
                <a:solidFill>
                  <a:schemeClr val="tx2"/>
                </a:solidFill>
                <a:latin typeface="Tajawal Medium" panose="00000600000000000000" pitchFamily="2" charset="-78"/>
                <a:cs typeface="Tajawal Medium" panose="00000600000000000000" pitchFamily="2" charset="-78"/>
              </a:rPr>
              <a:t>“Foundations of scientific research”</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graphicFrame>
        <p:nvGraphicFramePr>
          <p:cNvPr id="4" name="Table 3">
            <a:extLst>
              <a:ext uri="{FF2B5EF4-FFF2-40B4-BE49-F238E27FC236}">
                <a16:creationId xmlns:a16="http://schemas.microsoft.com/office/drawing/2014/main" id="{D346D82E-7823-4DFB-FA1C-6A4A7B69E8E6}"/>
              </a:ext>
            </a:extLst>
          </p:cNvPr>
          <p:cNvGraphicFramePr>
            <a:graphicFrameLocks noGrp="1"/>
          </p:cNvGraphicFramePr>
          <p:nvPr>
            <p:extLst>
              <p:ext uri="{D42A27DB-BD31-4B8C-83A1-F6EECF244321}">
                <p14:modId xmlns:p14="http://schemas.microsoft.com/office/powerpoint/2010/main" val="2758978836"/>
              </p:ext>
            </p:extLst>
          </p:nvPr>
        </p:nvGraphicFramePr>
        <p:xfrm>
          <a:off x="1112578" y="1355473"/>
          <a:ext cx="10515600" cy="4754880"/>
        </p:xfrm>
        <a:graphic>
          <a:graphicData uri="http://schemas.openxmlformats.org/drawingml/2006/table">
            <a:tbl>
              <a:tblPr/>
              <a:tblGrid>
                <a:gridCol w="5257800">
                  <a:extLst>
                    <a:ext uri="{9D8B030D-6E8A-4147-A177-3AD203B41FA5}">
                      <a16:colId xmlns:a16="http://schemas.microsoft.com/office/drawing/2014/main" val="2401613298"/>
                    </a:ext>
                  </a:extLst>
                </a:gridCol>
                <a:gridCol w="5257800">
                  <a:extLst>
                    <a:ext uri="{9D8B030D-6E8A-4147-A177-3AD203B41FA5}">
                      <a16:colId xmlns:a16="http://schemas.microsoft.com/office/drawing/2014/main" val="732474606"/>
                    </a:ext>
                  </a:extLst>
                </a:gridCol>
              </a:tblGrid>
              <a:tr h="0">
                <a:tc>
                  <a:txBody>
                    <a:bodyPr/>
                    <a:lstStyle/>
                    <a:p>
                      <a:pPr algn="ctr" rtl="1"/>
                      <a:r>
                        <a:rPr lang="ar-EG" sz="2400" b="1" dirty="0">
                          <a:solidFill>
                            <a:schemeClr val="tx2"/>
                          </a:solidFill>
                        </a:rPr>
                        <a:t>مقومات البحث العلمي السليم</a:t>
                      </a:r>
                      <a:endParaRPr lang="ar-EG" sz="2400" dirty="0">
                        <a:solidFill>
                          <a:schemeClr val="tx2"/>
                        </a:solidFill>
                      </a:endParaRPr>
                    </a:p>
                  </a:txBody>
                  <a:tcPr anchor="ctr">
                    <a:lnL>
                      <a:noFill/>
                    </a:lnL>
                    <a:lnR>
                      <a:noFill/>
                    </a:lnR>
                    <a:lnT>
                      <a:noFill/>
                    </a:lnT>
                    <a:lnB>
                      <a:noFill/>
                    </a:lnB>
                    <a:noFill/>
                  </a:tcPr>
                </a:tc>
                <a:tc>
                  <a:txBody>
                    <a:bodyPr/>
                    <a:lstStyle/>
                    <a:p>
                      <a:pPr algn="ctr"/>
                      <a:r>
                        <a:rPr lang="en-US" sz="2400" b="1" dirty="0">
                          <a:solidFill>
                            <a:schemeClr val="tx2"/>
                          </a:solidFill>
                        </a:rPr>
                        <a:t>Foundations of Sound Scientific Research</a:t>
                      </a:r>
                      <a:endParaRPr lang="en-US" sz="2400" dirty="0">
                        <a:solidFill>
                          <a:schemeClr val="tx2"/>
                        </a:solidFill>
                      </a:endParaRPr>
                    </a:p>
                  </a:txBody>
                  <a:tcPr anchor="ctr">
                    <a:lnL>
                      <a:noFill/>
                    </a:lnL>
                    <a:lnR>
                      <a:noFill/>
                    </a:lnR>
                    <a:lnT>
                      <a:noFill/>
                    </a:lnT>
                    <a:lnB>
                      <a:noFill/>
                    </a:lnB>
                    <a:noFill/>
                  </a:tcPr>
                </a:tc>
                <a:extLst>
                  <a:ext uri="{0D108BD9-81ED-4DB2-BD59-A6C34878D82A}">
                    <a16:rowId xmlns:a16="http://schemas.microsoft.com/office/drawing/2014/main" val="2744391322"/>
                  </a:ext>
                </a:extLst>
              </a:tr>
              <a:tr h="0">
                <a:tc>
                  <a:txBody>
                    <a:bodyPr/>
                    <a:lstStyle/>
                    <a:p>
                      <a:pPr algn="r" rtl="1"/>
                      <a:r>
                        <a:rPr lang="ar-EG" sz="2400" b="1" dirty="0">
                          <a:solidFill>
                            <a:schemeClr val="tx2"/>
                          </a:solidFill>
                        </a:rPr>
                        <a:t>1. الموضوعية</a:t>
                      </a:r>
                      <a:r>
                        <a:rPr lang="en-US" sz="2400" b="1" dirty="0"/>
                        <a:t>: (Objectivity)</a:t>
                      </a:r>
                      <a:r>
                        <a:rPr lang="en-US" sz="2400" dirty="0"/>
                        <a:t> </a:t>
                      </a:r>
                      <a:r>
                        <a:rPr lang="ar-EG" sz="2400" dirty="0"/>
                        <a:t>أي أن يتصف البحث العلمي بالتجرد والبعد عن التحيز، وينبغي على الباحث أن لا يكون متحيزاً لنتيجة محددة وأن يترك البحث يسير بشكل طبيعي دون التدخل.</a:t>
                      </a:r>
                    </a:p>
                  </a:txBody>
                  <a:tcPr anchor="ctr">
                    <a:lnL>
                      <a:noFill/>
                    </a:lnL>
                    <a:lnR>
                      <a:noFill/>
                    </a:lnR>
                    <a:lnT>
                      <a:noFill/>
                    </a:lnT>
                    <a:lnB>
                      <a:noFill/>
                    </a:lnB>
                    <a:noFill/>
                  </a:tcPr>
                </a:tc>
                <a:tc>
                  <a:txBody>
                    <a:bodyPr/>
                    <a:lstStyle/>
                    <a:p>
                      <a:r>
                        <a:rPr lang="en-US" sz="2400" b="1"/>
                        <a:t>1. Objectivity:</a:t>
                      </a:r>
                      <a:r>
                        <a:rPr lang="en-US" sz="2400"/>
                        <a:t> Scientific research must be characterized by impartiality and the absence of bias. The researcher should not favor a specific outcome and should allow the research to proceed naturally.</a:t>
                      </a:r>
                    </a:p>
                  </a:txBody>
                  <a:tcPr anchor="ctr">
                    <a:lnL>
                      <a:noFill/>
                    </a:lnL>
                    <a:lnR>
                      <a:noFill/>
                    </a:lnR>
                    <a:lnT>
                      <a:noFill/>
                    </a:lnT>
                    <a:lnB>
                      <a:noFill/>
                    </a:lnB>
                    <a:noFill/>
                  </a:tcPr>
                </a:tc>
                <a:extLst>
                  <a:ext uri="{0D108BD9-81ED-4DB2-BD59-A6C34878D82A}">
                    <a16:rowId xmlns:a16="http://schemas.microsoft.com/office/drawing/2014/main" val="1643450508"/>
                  </a:ext>
                </a:extLst>
              </a:tr>
              <a:tr h="0">
                <a:tc>
                  <a:txBody>
                    <a:bodyPr/>
                    <a:lstStyle/>
                    <a:p>
                      <a:pPr algn="r" rtl="1"/>
                      <a:r>
                        <a:rPr lang="ar-EG" sz="2400" b="1" dirty="0">
                          <a:solidFill>
                            <a:schemeClr val="tx2"/>
                          </a:solidFill>
                        </a:rPr>
                        <a:t>2. التعميم </a:t>
                      </a:r>
                      <a:r>
                        <a:rPr lang="ar-EG" sz="2400" b="1" dirty="0"/>
                        <a:t>(</a:t>
                      </a:r>
                      <a:r>
                        <a:rPr lang="en-US" sz="2400" b="1" dirty="0"/>
                        <a:t>Generalization</a:t>
                      </a:r>
                      <a:r>
                        <a:rPr lang="ar-EG" sz="2400" b="1" dirty="0"/>
                        <a:t>) :</a:t>
                      </a:r>
                      <a:r>
                        <a:rPr lang="ar-EG" sz="2400" dirty="0"/>
                        <a:t>معظم البحوث تعتمد على اختيار عينة ممثلة للمجتمع.</a:t>
                      </a:r>
                    </a:p>
                  </a:txBody>
                  <a:tcPr anchor="ctr">
                    <a:lnL>
                      <a:noFill/>
                    </a:lnL>
                    <a:lnR>
                      <a:noFill/>
                    </a:lnR>
                    <a:lnT>
                      <a:noFill/>
                    </a:lnT>
                    <a:lnB>
                      <a:noFill/>
                    </a:lnB>
                    <a:noFill/>
                  </a:tcPr>
                </a:tc>
                <a:tc>
                  <a:txBody>
                    <a:bodyPr/>
                    <a:lstStyle/>
                    <a:p>
                      <a:r>
                        <a:rPr lang="en-US" sz="2400" b="1" dirty="0"/>
                        <a:t>2. Generalization:</a:t>
                      </a:r>
                      <a:r>
                        <a:rPr lang="en-US" sz="2400" dirty="0"/>
                        <a:t> Most research relies on selecting a representative sample of the population.</a:t>
                      </a:r>
                    </a:p>
                  </a:txBody>
                  <a:tcPr anchor="ctr">
                    <a:lnL>
                      <a:noFill/>
                    </a:lnL>
                    <a:lnR>
                      <a:noFill/>
                    </a:lnR>
                    <a:lnT>
                      <a:noFill/>
                    </a:lnT>
                    <a:lnB>
                      <a:noFill/>
                    </a:lnB>
                    <a:noFill/>
                  </a:tcPr>
                </a:tc>
                <a:extLst>
                  <a:ext uri="{0D108BD9-81ED-4DB2-BD59-A6C34878D82A}">
                    <a16:rowId xmlns:a16="http://schemas.microsoft.com/office/drawing/2014/main" val="2598844665"/>
                  </a:ext>
                </a:extLst>
              </a:tr>
              <a:tr h="0">
                <a:tc>
                  <a:txBody>
                    <a:bodyPr/>
                    <a:lstStyle/>
                    <a:p>
                      <a:pPr algn="r" rtl="1"/>
                      <a:r>
                        <a:rPr lang="ar-EG" sz="2400" b="1" dirty="0"/>
                        <a:t>3. القابلية للإثبات (</a:t>
                      </a:r>
                      <a:r>
                        <a:rPr lang="en-US" sz="2400" b="1" dirty="0"/>
                        <a:t>: (Verification</a:t>
                      </a:r>
                      <a:r>
                        <a:rPr lang="ar-EG" sz="2400" dirty="0"/>
                        <a:t>ينبغي أن يكون البحث قابلاً للإثبات في كل الأوقات.</a:t>
                      </a:r>
                    </a:p>
                  </a:txBody>
                  <a:tcPr anchor="ctr">
                    <a:lnL>
                      <a:noFill/>
                    </a:lnL>
                    <a:lnR>
                      <a:noFill/>
                    </a:lnR>
                    <a:lnT>
                      <a:noFill/>
                    </a:lnT>
                    <a:lnB>
                      <a:noFill/>
                    </a:lnB>
                    <a:noFill/>
                  </a:tcPr>
                </a:tc>
                <a:tc>
                  <a:txBody>
                    <a:bodyPr/>
                    <a:lstStyle/>
                    <a:p>
                      <a:r>
                        <a:rPr lang="en-US" sz="2400" b="1" dirty="0"/>
                        <a:t>3. Verification:</a:t>
                      </a:r>
                      <a:r>
                        <a:rPr lang="en-US" sz="2400" dirty="0"/>
                        <a:t> Research must be verifiable at all times.</a:t>
                      </a:r>
                    </a:p>
                  </a:txBody>
                  <a:tcPr anchor="ctr">
                    <a:lnL>
                      <a:noFill/>
                    </a:lnL>
                    <a:lnR>
                      <a:noFill/>
                    </a:lnR>
                    <a:lnT>
                      <a:noFill/>
                    </a:lnT>
                    <a:lnB>
                      <a:noFill/>
                    </a:lnB>
                    <a:noFill/>
                  </a:tcPr>
                </a:tc>
                <a:extLst>
                  <a:ext uri="{0D108BD9-81ED-4DB2-BD59-A6C34878D82A}">
                    <a16:rowId xmlns:a16="http://schemas.microsoft.com/office/drawing/2014/main" val="2742908481"/>
                  </a:ext>
                </a:extLst>
              </a:tr>
            </a:tbl>
          </a:graphicData>
        </a:graphic>
      </p:graphicFrame>
      <p:sp>
        <p:nvSpPr>
          <p:cNvPr id="9" name="Rectangle 1">
            <a:extLst>
              <a:ext uri="{FF2B5EF4-FFF2-40B4-BE49-F238E27FC236}">
                <a16:creationId xmlns:a16="http://schemas.microsoft.com/office/drawing/2014/main" id="{B9BE6ADD-375B-0CE6-C1CE-4BD84D339DDB}"/>
              </a:ext>
            </a:extLst>
          </p:cNvPr>
          <p:cNvSpPr>
            <a:spLocks noChangeArrowheads="1"/>
          </p:cNvSpPr>
          <p:nvPr/>
        </p:nvSpPr>
        <p:spPr bwMode="auto">
          <a:xfrm>
            <a:off x="838200" y="24018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9527015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CFAA1D-1AF6-BBF2-1946-CBC91874225C}"/>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9D672C01-9479-656F-7FEE-0F66A6EEC3AA}"/>
              </a:ext>
            </a:extLst>
          </p:cNvPr>
          <p:cNvSpPr/>
          <p:nvPr/>
        </p:nvSpPr>
        <p:spPr>
          <a:xfrm>
            <a:off x="397565" y="159860"/>
            <a:ext cx="11529391" cy="64297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33D602E9-D1FB-50BA-340D-9419455E33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695B941E-88C9-5437-8651-C7854CD58F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1">
            <a:extLst>
              <a:ext uri="{FF2B5EF4-FFF2-40B4-BE49-F238E27FC236}">
                <a16:creationId xmlns:a16="http://schemas.microsoft.com/office/drawing/2014/main" id="{664327FF-9389-E65F-4873-8F5AA9EC4453}"/>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1">
            <a:extLst>
              <a:ext uri="{FF2B5EF4-FFF2-40B4-BE49-F238E27FC236}">
                <a16:creationId xmlns:a16="http://schemas.microsoft.com/office/drawing/2014/main" id="{60F00005-F4A8-D678-B5BB-C7975E949F78}"/>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TextBox 1">
            <a:extLst>
              <a:ext uri="{FF2B5EF4-FFF2-40B4-BE49-F238E27FC236}">
                <a16:creationId xmlns:a16="http://schemas.microsoft.com/office/drawing/2014/main" id="{EAFD412B-934E-BA79-6ED2-0F8A01213249}"/>
              </a:ext>
            </a:extLst>
          </p:cNvPr>
          <p:cNvSpPr txBox="1"/>
          <p:nvPr/>
        </p:nvSpPr>
        <p:spPr>
          <a:xfrm>
            <a:off x="1112578" y="136651"/>
            <a:ext cx="8972521" cy="954107"/>
          </a:xfrm>
          <a:prstGeom prst="rect">
            <a:avLst/>
          </a:prstGeom>
          <a:noFill/>
        </p:spPr>
        <p:txBody>
          <a:bodyPr wrap="square" rtlCol="0">
            <a:spAutoFit/>
          </a:bodyPr>
          <a:lstStyle/>
          <a:p>
            <a:pPr algn="ctr"/>
            <a:r>
              <a:rPr lang="en-GB" sz="2800" dirty="0">
                <a:solidFill>
                  <a:schemeClr val="tx2"/>
                </a:solidFill>
                <a:latin typeface="Tajawal Medium" panose="00000600000000000000" pitchFamily="2" charset="-78"/>
                <a:cs typeface="Tajawal Medium" panose="00000600000000000000" pitchFamily="2" charset="-78"/>
              </a:rPr>
              <a:t>“Foundations of scientific research”</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graphicFrame>
        <p:nvGraphicFramePr>
          <p:cNvPr id="4" name="Table 3">
            <a:extLst>
              <a:ext uri="{FF2B5EF4-FFF2-40B4-BE49-F238E27FC236}">
                <a16:creationId xmlns:a16="http://schemas.microsoft.com/office/drawing/2014/main" id="{15A48926-2995-C2E5-EE7B-C8DAE75475E6}"/>
              </a:ext>
            </a:extLst>
          </p:cNvPr>
          <p:cNvGraphicFramePr>
            <a:graphicFrameLocks noGrp="1"/>
          </p:cNvGraphicFramePr>
          <p:nvPr>
            <p:extLst>
              <p:ext uri="{D42A27DB-BD31-4B8C-83A1-F6EECF244321}">
                <p14:modId xmlns:p14="http://schemas.microsoft.com/office/powerpoint/2010/main" val="496717822"/>
              </p:ext>
            </p:extLst>
          </p:nvPr>
        </p:nvGraphicFramePr>
        <p:xfrm>
          <a:off x="2017643" y="812367"/>
          <a:ext cx="9776792" cy="6146416"/>
        </p:xfrm>
        <a:graphic>
          <a:graphicData uri="http://schemas.openxmlformats.org/drawingml/2006/table">
            <a:tbl>
              <a:tblPr/>
              <a:tblGrid>
                <a:gridCol w="4888396">
                  <a:extLst>
                    <a:ext uri="{9D8B030D-6E8A-4147-A177-3AD203B41FA5}">
                      <a16:colId xmlns:a16="http://schemas.microsoft.com/office/drawing/2014/main" val="3794695691"/>
                    </a:ext>
                  </a:extLst>
                </a:gridCol>
                <a:gridCol w="4888396">
                  <a:extLst>
                    <a:ext uri="{9D8B030D-6E8A-4147-A177-3AD203B41FA5}">
                      <a16:colId xmlns:a16="http://schemas.microsoft.com/office/drawing/2014/main" val="2360437583"/>
                    </a:ext>
                  </a:extLst>
                </a:gridCol>
              </a:tblGrid>
              <a:tr h="336868">
                <a:tc>
                  <a:txBody>
                    <a:bodyPr/>
                    <a:lstStyle/>
                    <a:p>
                      <a:pPr algn="ctr" rtl="1"/>
                      <a:r>
                        <a:rPr lang="ar-EG" sz="2000" b="1" dirty="0">
                          <a:solidFill>
                            <a:schemeClr val="tx2"/>
                          </a:solidFill>
                        </a:rPr>
                        <a:t>4. الأمانة العلمية:</a:t>
                      </a:r>
                      <a:endParaRPr lang="ar-EG" sz="2000" dirty="0">
                        <a:solidFill>
                          <a:schemeClr val="tx2"/>
                        </a:solidFill>
                      </a:endParaRPr>
                    </a:p>
                  </a:txBody>
                  <a:tcPr marL="44401" marR="44401" marT="22201" marB="22201" anchor="ctr">
                    <a:lnL>
                      <a:noFill/>
                    </a:lnL>
                    <a:lnR>
                      <a:noFill/>
                    </a:lnR>
                    <a:lnT>
                      <a:noFill/>
                    </a:lnT>
                    <a:lnB>
                      <a:noFill/>
                    </a:lnB>
                    <a:noFill/>
                  </a:tcPr>
                </a:tc>
                <a:tc>
                  <a:txBody>
                    <a:bodyPr/>
                    <a:lstStyle/>
                    <a:p>
                      <a:pPr algn="ctr"/>
                      <a:r>
                        <a:rPr lang="en-US" sz="2000" b="1" dirty="0">
                          <a:solidFill>
                            <a:schemeClr val="tx2"/>
                          </a:solidFill>
                        </a:rPr>
                        <a:t>4. Scientific Integrity:</a:t>
                      </a:r>
                      <a:endParaRPr lang="en-US" sz="2000" dirty="0">
                        <a:solidFill>
                          <a:schemeClr val="tx2"/>
                        </a:solidFill>
                      </a:endParaRPr>
                    </a:p>
                  </a:txBody>
                  <a:tcPr marL="44401" marR="44401" marT="22201" marB="22201" anchor="ctr">
                    <a:lnL>
                      <a:noFill/>
                    </a:lnL>
                    <a:lnR>
                      <a:noFill/>
                    </a:lnR>
                    <a:lnT>
                      <a:noFill/>
                    </a:lnT>
                    <a:lnB>
                      <a:noFill/>
                    </a:lnB>
                    <a:noFill/>
                  </a:tcPr>
                </a:tc>
                <a:extLst>
                  <a:ext uri="{0D108BD9-81ED-4DB2-BD59-A6C34878D82A}">
                    <a16:rowId xmlns:a16="http://schemas.microsoft.com/office/drawing/2014/main" val="3635366742"/>
                  </a:ext>
                </a:extLst>
              </a:tr>
              <a:tr h="630903">
                <a:tc>
                  <a:txBody>
                    <a:bodyPr/>
                    <a:lstStyle/>
                    <a:p>
                      <a:pPr algn="r" rtl="1"/>
                      <a:r>
                        <a:rPr lang="ar-EG" sz="2000" dirty="0"/>
                        <a:t>تجنب ما يعتبر سرقة علمية بأشكالها المختلفة:</a:t>
                      </a:r>
                    </a:p>
                  </a:txBody>
                  <a:tcPr marL="44401" marR="44401" marT="22201" marB="22201" anchor="ctr">
                    <a:lnL>
                      <a:noFill/>
                    </a:lnL>
                    <a:lnR>
                      <a:noFill/>
                    </a:lnR>
                    <a:lnT>
                      <a:noFill/>
                    </a:lnT>
                    <a:lnB>
                      <a:noFill/>
                    </a:lnB>
                    <a:noFill/>
                  </a:tcPr>
                </a:tc>
                <a:tc>
                  <a:txBody>
                    <a:bodyPr/>
                    <a:lstStyle/>
                    <a:p>
                      <a:r>
                        <a:rPr lang="en-US" sz="2000"/>
                        <a:t>Avoid what is considered scientific plagiarism in its various forms:</a:t>
                      </a:r>
                    </a:p>
                  </a:txBody>
                  <a:tcPr marL="44401" marR="44401" marT="22201" marB="22201" anchor="ctr">
                    <a:lnL>
                      <a:noFill/>
                    </a:lnL>
                    <a:lnR>
                      <a:noFill/>
                    </a:lnR>
                    <a:lnT>
                      <a:noFill/>
                    </a:lnT>
                    <a:lnB>
                      <a:noFill/>
                    </a:lnB>
                    <a:noFill/>
                  </a:tcPr>
                </a:tc>
                <a:extLst>
                  <a:ext uri="{0D108BD9-81ED-4DB2-BD59-A6C34878D82A}">
                    <a16:rowId xmlns:a16="http://schemas.microsoft.com/office/drawing/2014/main" val="3009477546"/>
                  </a:ext>
                </a:extLst>
              </a:tr>
              <a:tr h="924937">
                <a:tc>
                  <a:txBody>
                    <a:bodyPr/>
                    <a:lstStyle/>
                    <a:p>
                      <a:pPr algn="r" rtl="1"/>
                      <a:r>
                        <a:rPr lang="ar-EG" sz="2000" dirty="0"/>
                        <a:t>- ذكر أفكار الغير دون الاعتراف بحق الشخص صاحب الأفكار أو الآراء.</a:t>
                      </a:r>
                    </a:p>
                  </a:txBody>
                  <a:tcPr marL="44401" marR="44401" marT="22201" marB="22201" anchor="ctr">
                    <a:lnL>
                      <a:noFill/>
                    </a:lnL>
                    <a:lnR>
                      <a:noFill/>
                    </a:lnR>
                    <a:lnT>
                      <a:noFill/>
                    </a:lnT>
                    <a:lnB>
                      <a:noFill/>
                    </a:lnB>
                    <a:noFill/>
                  </a:tcPr>
                </a:tc>
                <a:tc>
                  <a:txBody>
                    <a:bodyPr/>
                    <a:lstStyle/>
                    <a:p>
                      <a:r>
                        <a:rPr lang="en-US" sz="2000"/>
                        <a:t>- Using someone else's ideas without acknowledging the rights of the person who generated them.</a:t>
                      </a:r>
                    </a:p>
                  </a:txBody>
                  <a:tcPr marL="44401" marR="44401" marT="22201" marB="22201" anchor="ctr">
                    <a:lnL>
                      <a:noFill/>
                    </a:lnL>
                    <a:lnR>
                      <a:noFill/>
                    </a:lnR>
                    <a:lnT>
                      <a:noFill/>
                    </a:lnT>
                    <a:lnB>
                      <a:noFill/>
                    </a:lnB>
                    <a:noFill/>
                  </a:tcPr>
                </a:tc>
                <a:extLst>
                  <a:ext uri="{0D108BD9-81ED-4DB2-BD59-A6C34878D82A}">
                    <a16:rowId xmlns:a16="http://schemas.microsoft.com/office/drawing/2014/main" val="3972092092"/>
                  </a:ext>
                </a:extLst>
              </a:tr>
              <a:tr h="1218971">
                <a:tc>
                  <a:txBody>
                    <a:bodyPr/>
                    <a:lstStyle/>
                    <a:p>
                      <a:pPr algn="r" rtl="1"/>
                      <a:r>
                        <a:rPr lang="ar-EG" sz="2000" dirty="0"/>
                        <a:t>- التوثيق المضلل الذي لا يوضح اسم المؤلف واسم الكتاب ومكان النشر واسم الناشر وسنة النشر ورقم الصفحة.</a:t>
                      </a:r>
                    </a:p>
                  </a:txBody>
                  <a:tcPr marL="44401" marR="44401" marT="22201" marB="22201" anchor="ctr">
                    <a:lnL>
                      <a:noFill/>
                    </a:lnL>
                    <a:lnR>
                      <a:noFill/>
                    </a:lnR>
                    <a:lnT>
                      <a:noFill/>
                    </a:lnT>
                    <a:lnB>
                      <a:noFill/>
                    </a:lnB>
                    <a:noFill/>
                  </a:tcPr>
                </a:tc>
                <a:tc>
                  <a:txBody>
                    <a:bodyPr/>
                    <a:lstStyle/>
                    <a:p>
                      <a:r>
                        <a:rPr lang="en-US" sz="2000"/>
                        <a:t>- Misleading documentation that does not specify the author's name, book title, publication place, publisher's name, year of publication, or page number.</a:t>
                      </a:r>
                    </a:p>
                  </a:txBody>
                  <a:tcPr marL="44401" marR="44401" marT="22201" marB="22201" anchor="ctr">
                    <a:lnL>
                      <a:noFill/>
                    </a:lnL>
                    <a:lnR>
                      <a:noFill/>
                    </a:lnR>
                    <a:lnT>
                      <a:noFill/>
                    </a:lnT>
                    <a:lnB>
                      <a:noFill/>
                    </a:lnB>
                    <a:noFill/>
                  </a:tcPr>
                </a:tc>
                <a:extLst>
                  <a:ext uri="{0D108BD9-81ED-4DB2-BD59-A6C34878D82A}">
                    <a16:rowId xmlns:a16="http://schemas.microsoft.com/office/drawing/2014/main" val="3686651300"/>
                  </a:ext>
                </a:extLst>
              </a:tr>
              <a:tr h="336868">
                <a:tc>
                  <a:txBody>
                    <a:bodyPr/>
                    <a:lstStyle/>
                    <a:p>
                      <a:pPr algn="r" rtl="1"/>
                      <a:r>
                        <a:rPr lang="ar-EG" sz="2000" dirty="0"/>
                        <a:t>- بتر النصوص أو الأفكار.</a:t>
                      </a:r>
                    </a:p>
                  </a:txBody>
                  <a:tcPr marL="44401" marR="44401" marT="22201" marB="22201" anchor="ctr">
                    <a:lnL>
                      <a:noFill/>
                    </a:lnL>
                    <a:lnR>
                      <a:noFill/>
                    </a:lnR>
                    <a:lnT>
                      <a:noFill/>
                    </a:lnT>
                    <a:lnB>
                      <a:noFill/>
                    </a:lnB>
                    <a:noFill/>
                  </a:tcPr>
                </a:tc>
                <a:tc>
                  <a:txBody>
                    <a:bodyPr/>
                    <a:lstStyle/>
                    <a:p>
                      <a:r>
                        <a:rPr lang="en-US" sz="2000"/>
                        <a:t>- Truncating texts or ideas.</a:t>
                      </a:r>
                    </a:p>
                  </a:txBody>
                  <a:tcPr marL="44401" marR="44401" marT="22201" marB="22201" anchor="ctr">
                    <a:lnL>
                      <a:noFill/>
                    </a:lnL>
                    <a:lnR>
                      <a:noFill/>
                    </a:lnR>
                    <a:lnT>
                      <a:noFill/>
                    </a:lnT>
                    <a:lnB>
                      <a:noFill/>
                    </a:lnB>
                    <a:noFill/>
                  </a:tcPr>
                </a:tc>
                <a:extLst>
                  <a:ext uri="{0D108BD9-81ED-4DB2-BD59-A6C34878D82A}">
                    <a16:rowId xmlns:a16="http://schemas.microsoft.com/office/drawing/2014/main" val="314843941"/>
                  </a:ext>
                </a:extLst>
              </a:tr>
              <a:tr h="630903">
                <a:tc>
                  <a:txBody>
                    <a:bodyPr/>
                    <a:lstStyle/>
                    <a:p>
                      <a:pPr algn="r" rtl="1"/>
                      <a:r>
                        <a:rPr lang="ar-EG" sz="2000" dirty="0"/>
                        <a:t>- الاعتماد على مجموعة محددة من المؤلفين الذين لديهم ميول واتجاهات معينة.</a:t>
                      </a:r>
                    </a:p>
                  </a:txBody>
                  <a:tcPr marL="44401" marR="44401" marT="22201" marB="22201" anchor="ctr">
                    <a:lnL>
                      <a:noFill/>
                    </a:lnL>
                    <a:lnR>
                      <a:noFill/>
                    </a:lnR>
                    <a:lnT>
                      <a:noFill/>
                    </a:lnT>
                    <a:lnB>
                      <a:noFill/>
                    </a:lnB>
                    <a:noFill/>
                  </a:tcPr>
                </a:tc>
                <a:tc>
                  <a:txBody>
                    <a:bodyPr/>
                    <a:lstStyle/>
                    <a:p>
                      <a:r>
                        <a:rPr lang="en-US" sz="2000"/>
                        <a:t>- Relying on a specific group of authors with particular inclinations or biases.</a:t>
                      </a:r>
                    </a:p>
                  </a:txBody>
                  <a:tcPr marL="44401" marR="44401" marT="22201" marB="22201" anchor="ctr">
                    <a:lnL>
                      <a:noFill/>
                    </a:lnL>
                    <a:lnR>
                      <a:noFill/>
                    </a:lnR>
                    <a:lnT>
                      <a:noFill/>
                    </a:lnT>
                    <a:lnB>
                      <a:noFill/>
                    </a:lnB>
                    <a:noFill/>
                  </a:tcPr>
                </a:tc>
                <a:extLst>
                  <a:ext uri="{0D108BD9-81ED-4DB2-BD59-A6C34878D82A}">
                    <a16:rowId xmlns:a16="http://schemas.microsoft.com/office/drawing/2014/main" val="3670536829"/>
                  </a:ext>
                </a:extLst>
              </a:tr>
              <a:tr h="1218971">
                <a:tc>
                  <a:txBody>
                    <a:bodyPr/>
                    <a:lstStyle/>
                    <a:p>
                      <a:pPr algn="r" rtl="1"/>
                      <a:r>
                        <a:rPr lang="ar-EG" sz="2000" dirty="0"/>
                        <a:t>- الاعتماد على مراجع قديمة، أو مقالات تحت ظروف الحرب أو الكوارث، أو مقالات ذات طابع دعائي للاستهلاك المحلي.</a:t>
                      </a:r>
                    </a:p>
                  </a:txBody>
                  <a:tcPr marL="44401" marR="44401" marT="22201" marB="22201" anchor="ctr">
                    <a:lnL>
                      <a:noFill/>
                    </a:lnL>
                    <a:lnR>
                      <a:noFill/>
                    </a:lnR>
                    <a:lnT>
                      <a:noFill/>
                    </a:lnT>
                    <a:lnB>
                      <a:noFill/>
                    </a:lnB>
                    <a:noFill/>
                  </a:tcPr>
                </a:tc>
                <a:tc>
                  <a:txBody>
                    <a:bodyPr/>
                    <a:lstStyle/>
                    <a:p>
                      <a:r>
                        <a:rPr lang="en-US" sz="2000"/>
                        <a:t>- Using outdated references, articles written under wartime or disaster conditions, or promotional articles aimed at local consumption.</a:t>
                      </a:r>
                    </a:p>
                  </a:txBody>
                  <a:tcPr marL="44401" marR="44401" marT="22201" marB="22201" anchor="ctr">
                    <a:lnL>
                      <a:noFill/>
                    </a:lnL>
                    <a:lnR>
                      <a:noFill/>
                    </a:lnR>
                    <a:lnT>
                      <a:noFill/>
                    </a:lnT>
                    <a:lnB>
                      <a:noFill/>
                    </a:lnB>
                    <a:noFill/>
                  </a:tcPr>
                </a:tc>
                <a:extLst>
                  <a:ext uri="{0D108BD9-81ED-4DB2-BD59-A6C34878D82A}">
                    <a16:rowId xmlns:a16="http://schemas.microsoft.com/office/drawing/2014/main" val="120367833"/>
                  </a:ext>
                </a:extLst>
              </a:tr>
              <a:tr h="630903">
                <a:tc>
                  <a:txBody>
                    <a:bodyPr/>
                    <a:lstStyle/>
                    <a:p>
                      <a:pPr algn="r" rtl="1"/>
                      <a:r>
                        <a:rPr lang="ar-EG" sz="2000" dirty="0"/>
                        <a:t>- ذكر مراجع في قائمة المراجع لم يتم استخدامها في البحث.</a:t>
                      </a:r>
                    </a:p>
                  </a:txBody>
                  <a:tcPr marL="44401" marR="44401" marT="22201" marB="22201" anchor="ctr">
                    <a:lnL>
                      <a:noFill/>
                    </a:lnL>
                    <a:lnR>
                      <a:noFill/>
                    </a:lnR>
                    <a:lnT>
                      <a:noFill/>
                    </a:lnT>
                    <a:lnB>
                      <a:noFill/>
                    </a:lnB>
                    <a:noFill/>
                  </a:tcPr>
                </a:tc>
                <a:tc>
                  <a:txBody>
                    <a:bodyPr/>
                    <a:lstStyle/>
                    <a:p>
                      <a:r>
                        <a:rPr lang="en-US" sz="2000" dirty="0"/>
                        <a:t>- Including references in the bibliography that were not used in the research.</a:t>
                      </a:r>
                    </a:p>
                  </a:txBody>
                  <a:tcPr marL="44401" marR="44401" marT="22201" marB="22201" anchor="ctr">
                    <a:lnL>
                      <a:noFill/>
                    </a:lnL>
                    <a:lnR>
                      <a:noFill/>
                    </a:lnR>
                    <a:lnT>
                      <a:noFill/>
                    </a:lnT>
                    <a:lnB>
                      <a:noFill/>
                    </a:lnB>
                    <a:noFill/>
                  </a:tcPr>
                </a:tc>
                <a:extLst>
                  <a:ext uri="{0D108BD9-81ED-4DB2-BD59-A6C34878D82A}">
                    <a16:rowId xmlns:a16="http://schemas.microsoft.com/office/drawing/2014/main" val="3354746676"/>
                  </a:ext>
                </a:extLst>
              </a:tr>
            </a:tbl>
          </a:graphicData>
        </a:graphic>
      </p:graphicFrame>
      <p:sp>
        <p:nvSpPr>
          <p:cNvPr id="9" name="Rectangle 1">
            <a:extLst>
              <a:ext uri="{FF2B5EF4-FFF2-40B4-BE49-F238E27FC236}">
                <a16:creationId xmlns:a16="http://schemas.microsoft.com/office/drawing/2014/main" id="{F00E71FA-85BB-2854-F91F-8DE716DAB511}"/>
              </a:ext>
            </a:extLst>
          </p:cNvPr>
          <p:cNvSpPr>
            <a:spLocks noChangeArrowheads="1"/>
          </p:cNvSpPr>
          <p:nvPr/>
        </p:nvSpPr>
        <p:spPr bwMode="auto">
          <a:xfrm>
            <a:off x="3543300" y="17700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740895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43AACD-53C6-195F-6D66-0CB6EBAC30F6}"/>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7481DAED-1C6D-A5DA-30A4-BA6101382362}"/>
              </a:ext>
            </a:extLst>
          </p:cNvPr>
          <p:cNvSpPr/>
          <p:nvPr/>
        </p:nvSpPr>
        <p:spPr>
          <a:xfrm>
            <a:off x="397565" y="159860"/>
            <a:ext cx="11529391" cy="64297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3DC58030-DEFA-CD8C-2C67-6E3D563A97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2AABDD65-3041-6AD9-9C39-2FC78E14703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1">
            <a:extLst>
              <a:ext uri="{FF2B5EF4-FFF2-40B4-BE49-F238E27FC236}">
                <a16:creationId xmlns:a16="http://schemas.microsoft.com/office/drawing/2014/main" id="{942C775B-6AE7-C2E9-DBD5-9D5A82B239DD}"/>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1">
            <a:extLst>
              <a:ext uri="{FF2B5EF4-FFF2-40B4-BE49-F238E27FC236}">
                <a16:creationId xmlns:a16="http://schemas.microsoft.com/office/drawing/2014/main" id="{7B65EC3A-66B0-DB4D-0C8C-D9204F73547A}"/>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TextBox 1">
            <a:extLst>
              <a:ext uri="{FF2B5EF4-FFF2-40B4-BE49-F238E27FC236}">
                <a16:creationId xmlns:a16="http://schemas.microsoft.com/office/drawing/2014/main" id="{B0862DE0-7E0E-B98B-1858-C77759BC5264}"/>
              </a:ext>
            </a:extLst>
          </p:cNvPr>
          <p:cNvSpPr txBox="1"/>
          <p:nvPr/>
        </p:nvSpPr>
        <p:spPr>
          <a:xfrm>
            <a:off x="1112578" y="136651"/>
            <a:ext cx="8972521" cy="954107"/>
          </a:xfrm>
          <a:prstGeom prst="rect">
            <a:avLst/>
          </a:prstGeom>
          <a:noFill/>
        </p:spPr>
        <p:txBody>
          <a:bodyPr wrap="square" rtlCol="0">
            <a:spAutoFit/>
          </a:bodyPr>
          <a:lstStyle/>
          <a:p>
            <a:pPr algn="ctr"/>
            <a:r>
              <a:rPr lang="en-GB" sz="2800" dirty="0">
                <a:solidFill>
                  <a:schemeClr val="tx2"/>
                </a:solidFill>
                <a:latin typeface="Tajawal Medium" panose="00000600000000000000" pitchFamily="2" charset="-78"/>
                <a:cs typeface="Tajawal Medium" panose="00000600000000000000" pitchFamily="2" charset="-78"/>
              </a:rPr>
              <a:t>“Foundations of scientific research”</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sp>
        <p:nvSpPr>
          <p:cNvPr id="9" name="Rectangle 1">
            <a:extLst>
              <a:ext uri="{FF2B5EF4-FFF2-40B4-BE49-F238E27FC236}">
                <a16:creationId xmlns:a16="http://schemas.microsoft.com/office/drawing/2014/main" id="{2CC3E7A3-8362-E19A-9DF4-6CC29A189802}"/>
              </a:ext>
            </a:extLst>
          </p:cNvPr>
          <p:cNvSpPr>
            <a:spLocks noChangeArrowheads="1"/>
          </p:cNvSpPr>
          <p:nvPr/>
        </p:nvSpPr>
        <p:spPr bwMode="auto">
          <a:xfrm>
            <a:off x="3543300" y="17700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 name="Table 9">
            <a:extLst>
              <a:ext uri="{FF2B5EF4-FFF2-40B4-BE49-F238E27FC236}">
                <a16:creationId xmlns:a16="http://schemas.microsoft.com/office/drawing/2014/main" id="{70671D41-6494-A839-1FBF-007F38421342}"/>
              </a:ext>
            </a:extLst>
          </p:cNvPr>
          <p:cNvGraphicFramePr>
            <a:graphicFrameLocks noGrp="1"/>
          </p:cNvGraphicFramePr>
          <p:nvPr>
            <p:extLst>
              <p:ext uri="{D42A27DB-BD31-4B8C-83A1-F6EECF244321}">
                <p14:modId xmlns:p14="http://schemas.microsoft.com/office/powerpoint/2010/main" val="3965305994"/>
              </p:ext>
            </p:extLst>
          </p:nvPr>
        </p:nvGraphicFramePr>
        <p:xfrm>
          <a:off x="1967948" y="964096"/>
          <a:ext cx="9826488" cy="5780630"/>
        </p:xfrm>
        <a:graphic>
          <a:graphicData uri="http://schemas.openxmlformats.org/drawingml/2006/table">
            <a:tbl>
              <a:tblPr/>
              <a:tblGrid>
                <a:gridCol w="4913244">
                  <a:extLst>
                    <a:ext uri="{9D8B030D-6E8A-4147-A177-3AD203B41FA5}">
                      <a16:colId xmlns:a16="http://schemas.microsoft.com/office/drawing/2014/main" val="1321342026"/>
                    </a:ext>
                  </a:extLst>
                </a:gridCol>
                <a:gridCol w="4913244">
                  <a:extLst>
                    <a:ext uri="{9D8B030D-6E8A-4147-A177-3AD203B41FA5}">
                      <a16:colId xmlns:a16="http://schemas.microsoft.com/office/drawing/2014/main" val="4085549873"/>
                    </a:ext>
                  </a:extLst>
                </a:gridCol>
              </a:tblGrid>
              <a:tr h="515407">
                <a:tc>
                  <a:txBody>
                    <a:bodyPr/>
                    <a:lstStyle/>
                    <a:p>
                      <a:pPr algn="ctr" rtl="1"/>
                      <a:r>
                        <a:rPr lang="ar-EG" sz="2400" b="1" dirty="0">
                          <a:solidFill>
                            <a:schemeClr val="tx2"/>
                          </a:solidFill>
                        </a:rPr>
                        <a:t>5. الشكل والتنسيق والقواعد:</a:t>
                      </a:r>
                      <a:endParaRPr lang="ar-EG" sz="2400" dirty="0">
                        <a:solidFill>
                          <a:schemeClr val="tx2"/>
                        </a:solidFill>
                      </a:endParaRPr>
                    </a:p>
                  </a:txBody>
                  <a:tcPr marL="44401" marR="44401" marT="22201" marB="22201" anchor="ctr">
                    <a:lnL>
                      <a:noFill/>
                    </a:lnL>
                    <a:lnR>
                      <a:noFill/>
                    </a:lnR>
                    <a:lnT>
                      <a:noFill/>
                    </a:lnT>
                    <a:lnB>
                      <a:noFill/>
                    </a:lnB>
                    <a:noFill/>
                  </a:tcPr>
                </a:tc>
                <a:tc>
                  <a:txBody>
                    <a:bodyPr/>
                    <a:lstStyle/>
                    <a:p>
                      <a:pPr algn="ctr"/>
                      <a:r>
                        <a:rPr lang="en-US" sz="2400" b="1" dirty="0">
                          <a:solidFill>
                            <a:schemeClr val="tx2"/>
                          </a:solidFill>
                        </a:rPr>
                        <a:t>5. Formatting, Style, and Rules:</a:t>
                      </a:r>
                      <a:endParaRPr lang="en-US" sz="2400" dirty="0">
                        <a:solidFill>
                          <a:schemeClr val="tx2"/>
                        </a:solidFill>
                      </a:endParaRPr>
                    </a:p>
                  </a:txBody>
                  <a:tcPr marL="44401" marR="44401" marT="22201" marB="22201" anchor="ctr">
                    <a:lnL>
                      <a:noFill/>
                    </a:lnL>
                    <a:lnR>
                      <a:noFill/>
                    </a:lnR>
                    <a:lnT>
                      <a:noFill/>
                    </a:lnT>
                    <a:lnB>
                      <a:noFill/>
                    </a:lnB>
                    <a:noFill/>
                  </a:tcPr>
                </a:tc>
                <a:extLst>
                  <a:ext uri="{0D108BD9-81ED-4DB2-BD59-A6C34878D82A}">
                    <a16:rowId xmlns:a16="http://schemas.microsoft.com/office/drawing/2014/main" val="2876460770"/>
                  </a:ext>
                </a:extLst>
              </a:tr>
              <a:tr h="1846217">
                <a:tc>
                  <a:txBody>
                    <a:bodyPr/>
                    <a:lstStyle/>
                    <a:p>
                      <a:pPr algn="r" rtl="1"/>
                      <a:r>
                        <a:rPr lang="ar-EG" sz="2400" dirty="0"/>
                        <a:t>- أن يكون الشكل العام للصفحات متطابق من حيث المسافات – العنوان – أول صفحة في كل فصل أو باب – الهوامش – ترقيم الجداول – الأشكال – ترتيب الصفحات.</a:t>
                      </a:r>
                    </a:p>
                  </a:txBody>
                  <a:tcPr marL="44401" marR="44401" marT="22201" marB="22201" anchor="ctr">
                    <a:lnL>
                      <a:noFill/>
                    </a:lnL>
                    <a:lnR>
                      <a:noFill/>
                    </a:lnR>
                    <a:lnT>
                      <a:noFill/>
                    </a:lnT>
                    <a:lnB>
                      <a:noFill/>
                    </a:lnB>
                    <a:noFill/>
                  </a:tcPr>
                </a:tc>
                <a:tc>
                  <a:txBody>
                    <a:bodyPr/>
                    <a:lstStyle/>
                    <a:p>
                      <a:r>
                        <a:rPr lang="en-US" sz="2400" dirty="0"/>
                        <a:t>- Ensure that the overall format of the pages is consistent in terms of spacing, headings, first pages of chapters or sections, margins, table numbering, figures, and page order.</a:t>
                      </a:r>
                    </a:p>
                  </a:txBody>
                  <a:tcPr marL="44401" marR="44401" marT="22201" marB="22201" anchor="ctr">
                    <a:lnL>
                      <a:noFill/>
                    </a:lnL>
                    <a:lnR>
                      <a:noFill/>
                    </a:lnR>
                    <a:lnT>
                      <a:noFill/>
                    </a:lnT>
                    <a:lnB>
                      <a:noFill/>
                    </a:lnB>
                    <a:noFill/>
                  </a:tcPr>
                </a:tc>
                <a:extLst>
                  <a:ext uri="{0D108BD9-81ED-4DB2-BD59-A6C34878D82A}">
                    <a16:rowId xmlns:a16="http://schemas.microsoft.com/office/drawing/2014/main" val="572630908"/>
                  </a:ext>
                </a:extLst>
              </a:tr>
              <a:tr h="515407">
                <a:tc>
                  <a:txBody>
                    <a:bodyPr/>
                    <a:lstStyle/>
                    <a:p>
                      <a:pPr algn="r" rtl="1"/>
                      <a:r>
                        <a:rPr lang="ar-EG" sz="2400" dirty="0"/>
                        <a:t>- الدقة في اختيار الألفاظ.</a:t>
                      </a:r>
                    </a:p>
                  </a:txBody>
                  <a:tcPr marL="44401" marR="44401" marT="22201" marB="22201" anchor="ctr">
                    <a:lnL>
                      <a:noFill/>
                    </a:lnL>
                    <a:lnR>
                      <a:noFill/>
                    </a:lnR>
                    <a:lnT>
                      <a:noFill/>
                    </a:lnT>
                    <a:lnB>
                      <a:noFill/>
                    </a:lnB>
                    <a:noFill/>
                  </a:tcPr>
                </a:tc>
                <a:tc>
                  <a:txBody>
                    <a:bodyPr/>
                    <a:lstStyle/>
                    <a:p>
                      <a:r>
                        <a:rPr lang="en-US" sz="2400" dirty="0"/>
                        <a:t>- Accuracy in word choice.</a:t>
                      </a:r>
                    </a:p>
                  </a:txBody>
                  <a:tcPr marL="44401" marR="44401" marT="22201" marB="22201" anchor="ctr">
                    <a:lnL>
                      <a:noFill/>
                    </a:lnL>
                    <a:lnR>
                      <a:noFill/>
                    </a:lnR>
                    <a:lnT>
                      <a:noFill/>
                    </a:lnT>
                    <a:lnB>
                      <a:noFill/>
                    </a:lnB>
                    <a:noFill/>
                  </a:tcPr>
                </a:tc>
                <a:extLst>
                  <a:ext uri="{0D108BD9-81ED-4DB2-BD59-A6C34878D82A}">
                    <a16:rowId xmlns:a16="http://schemas.microsoft.com/office/drawing/2014/main" val="1445709067"/>
                  </a:ext>
                </a:extLst>
              </a:tr>
              <a:tr h="959010">
                <a:tc>
                  <a:txBody>
                    <a:bodyPr/>
                    <a:lstStyle/>
                    <a:p>
                      <a:pPr algn="r" rtl="1"/>
                      <a:r>
                        <a:rPr lang="ar-EG" sz="2400" dirty="0"/>
                        <a:t>- أن يكون هناك تناسب في حجم الأبواب والفصول والمباحث.</a:t>
                      </a:r>
                    </a:p>
                  </a:txBody>
                  <a:tcPr marL="44401" marR="44401" marT="22201" marB="22201" anchor="ctr">
                    <a:lnL>
                      <a:noFill/>
                    </a:lnL>
                    <a:lnR>
                      <a:noFill/>
                    </a:lnR>
                    <a:lnT>
                      <a:noFill/>
                    </a:lnT>
                    <a:lnB>
                      <a:noFill/>
                    </a:lnB>
                    <a:noFill/>
                  </a:tcPr>
                </a:tc>
                <a:tc>
                  <a:txBody>
                    <a:bodyPr/>
                    <a:lstStyle/>
                    <a:p>
                      <a:r>
                        <a:rPr lang="en-US" sz="2400" dirty="0"/>
                        <a:t>- Maintain proportionality in the size of chapters and sections.</a:t>
                      </a:r>
                    </a:p>
                  </a:txBody>
                  <a:tcPr marL="44401" marR="44401" marT="22201" marB="22201" anchor="ctr">
                    <a:lnL>
                      <a:noFill/>
                    </a:lnL>
                    <a:lnR>
                      <a:noFill/>
                    </a:lnR>
                    <a:lnT>
                      <a:noFill/>
                    </a:lnT>
                    <a:lnB>
                      <a:noFill/>
                    </a:lnB>
                    <a:noFill/>
                  </a:tcPr>
                </a:tc>
                <a:extLst>
                  <a:ext uri="{0D108BD9-81ED-4DB2-BD59-A6C34878D82A}">
                    <a16:rowId xmlns:a16="http://schemas.microsoft.com/office/drawing/2014/main" val="2349544707"/>
                  </a:ext>
                </a:extLst>
              </a:tr>
              <a:tr h="959010">
                <a:tc>
                  <a:txBody>
                    <a:bodyPr/>
                    <a:lstStyle/>
                    <a:p>
                      <a:pPr algn="r" rtl="1"/>
                      <a:r>
                        <a:rPr lang="ar-EG" sz="2400" dirty="0"/>
                        <a:t>- عدم استخدام الضمائر الشخصية للباحث (أنا – نحن) إلا في المقدمة – الشكر.</a:t>
                      </a:r>
                    </a:p>
                  </a:txBody>
                  <a:tcPr marL="44401" marR="44401" marT="22201" marB="22201" anchor="ctr">
                    <a:lnL>
                      <a:noFill/>
                    </a:lnL>
                    <a:lnR>
                      <a:noFill/>
                    </a:lnR>
                    <a:lnT>
                      <a:noFill/>
                    </a:lnT>
                    <a:lnB>
                      <a:noFill/>
                    </a:lnB>
                    <a:noFill/>
                  </a:tcPr>
                </a:tc>
                <a:tc>
                  <a:txBody>
                    <a:bodyPr/>
                    <a:lstStyle/>
                    <a:p>
                      <a:r>
                        <a:rPr lang="en-US" sz="2400"/>
                        <a:t>- Avoid using personal pronouns (I - we) except in the introduction and acknowledgments.</a:t>
                      </a:r>
                    </a:p>
                  </a:txBody>
                  <a:tcPr marL="44401" marR="44401" marT="22201" marB="22201" anchor="ctr">
                    <a:lnL>
                      <a:noFill/>
                    </a:lnL>
                    <a:lnR>
                      <a:noFill/>
                    </a:lnR>
                    <a:lnT>
                      <a:noFill/>
                    </a:lnT>
                    <a:lnB>
                      <a:noFill/>
                    </a:lnB>
                    <a:noFill/>
                  </a:tcPr>
                </a:tc>
                <a:extLst>
                  <a:ext uri="{0D108BD9-81ED-4DB2-BD59-A6C34878D82A}">
                    <a16:rowId xmlns:a16="http://schemas.microsoft.com/office/drawing/2014/main" val="4124010138"/>
                  </a:ext>
                </a:extLst>
              </a:tr>
              <a:tr h="515407">
                <a:tc>
                  <a:txBody>
                    <a:bodyPr/>
                    <a:lstStyle/>
                    <a:p>
                      <a:pPr algn="r" rtl="1"/>
                      <a:r>
                        <a:rPr lang="ar-EG" sz="2400" dirty="0"/>
                        <a:t>- عدم وجود أخطاء لغوية.</a:t>
                      </a:r>
                    </a:p>
                  </a:txBody>
                  <a:tcPr marL="44401" marR="44401" marT="22201" marB="22201" anchor="ctr">
                    <a:lnL>
                      <a:noFill/>
                    </a:lnL>
                    <a:lnR>
                      <a:noFill/>
                    </a:lnR>
                    <a:lnT>
                      <a:noFill/>
                    </a:lnT>
                    <a:lnB>
                      <a:noFill/>
                    </a:lnB>
                    <a:noFill/>
                  </a:tcPr>
                </a:tc>
                <a:tc>
                  <a:txBody>
                    <a:bodyPr/>
                    <a:lstStyle/>
                    <a:p>
                      <a:r>
                        <a:rPr lang="en-US" sz="2400" dirty="0"/>
                        <a:t>- Ensure the absence of linguistic errors.</a:t>
                      </a:r>
                    </a:p>
                  </a:txBody>
                  <a:tcPr marL="44401" marR="44401" marT="22201" marB="22201" anchor="ctr">
                    <a:lnL>
                      <a:noFill/>
                    </a:lnL>
                    <a:lnR>
                      <a:noFill/>
                    </a:lnR>
                    <a:lnT>
                      <a:noFill/>
                    </a:lnT>
                    <a:lnB>
                      <a:noFill/>
                    </a:lnB>
                    <a:noFill/>
                  </a:tcPr>
                </a:tc>
                <a:extLst>
                  <a:ext uri="{0D108BD9-81ED-4DB2-BD59-A6C34878D82A}">
                    <a16:rowId xmlns:a16="http://schemas.microsoft.com/office/drawing/2014/main" val="108025654"/>
                  </a:ext>
                </a:extLst>
              </a:tr>
            </a:tbl>
          </a:graphicData>
        </a:graphic>
      </p:graphicFrame>
    </p:spTree>
    <p:extLst>
      <p:ext uri="{BB962C8B-B14F-4D97-AF65-F5344CB8AC3E}">
        <p14:creationId xmlns:p14="http://schemas.microsoft.com/office/powerpoint/2010/main" val="2368484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FD52A2-C0DD-3BFA-818B-9858822EBD48}"/>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54F09290-6AE0-F86F-9956-C687ECB0A7E7}"/>
              </a:ext>
            </a:extLst>
          </p:cNvPr>
          <p:cNvSpPr/>
          <p:nvPr/>
        </p:nvSpPr>
        <p:spPr>
          <a:xfrm>
            <a:off x="397565" y="159860"/>
            <a:ext cx="11529391" cy="64297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8F5BACEB-FF46-F1FF-7C20-351BE37E63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2F3DB71E-F773-2D27-BC86-8B727AD01A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1">
            <a:extLst>
              <a:ext uri="{FF2B5EF4-FFF2-40B4-BE49-F238E27FC236}">
                <a16:creationId xmlns:a16="http://schemas.microsoft.com/office/drawing/2014/main" id="{610AAB8A-024F-718A-A644-A9E9E8B7178B}"/>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1">
            <a:extLst>
              <a:ext uri="{FF2B5EF4-FFF2-40B4-BE49-F238E27FC236}">
                <a16:creationId xmlns:a16="http://schemas.microsoft.com/office/drawing/2014/main" id="{F59612DE-52F2-8714-6758-413D8FEF60E1}"/>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TextBox 1">
            <a:extLst>
              <a:ext uri="{FF2B5EF4-FFF2-40B4-BE49-F238E27FC236}">
                <a16:creationId xmlns:a16="http://schemas.microsoft.com/office/drawing/2014/main" id="{44D70527-8A90-C96E-0D9D-B162DBA8348A}"/>
              </a:ext>
            </a:extLst>
          </p:cNvPr>
          <p:cNvSpPr txBox="1"/>
          <p:nvPr/>
        </p:nvSpPr>
        <p:spPr>
          <a:xfrm>
            <a:off x="790210" y="73143"/>
            <a:ext cx="9981239" cy="1815882"/>
          </a:xfrm>
          <a:prstGeom prst="rect">
            <a:avLst/>
          </a:prstGeom>
          <a:noFill/>
        </p:spPr>
        <p:txBody>
          <a:bodyPr wrap="square" rtlCol="0">
            <a:spAutoFit/>
          </a:bodyPr>
          <a:lstStyle/>
          <a:p>
            <a:pPr marL="0" algn="ctr" rtl="0" eaLnBrk="1" fontAlgn="ctr" latinLnBrk="0" hangingPunct="1"/>
            <a:r>
              <a:rPr lang="ar-EG" sz="2800" b="1" i="0" u="none" strike="noStrike" kern="1200" dirty="0">
                <a:solidFill>
                  <a:schemeClr val="tx2"/>
                </a:solidFill>
                <a:effectLst/>
                <a:latin typeface="Calibri" panose="020F0502020204030204" pitchFamily="34" charset="0"/>
                <a:cs typeface="Calibri" panose="020F0502020204030204" pitchFamily="34" charset="0"/>
              </a:rPr>
              <a:t>1- اختيار موضوع البحث</a:t>
            </a:r>
            <a:endParaRPr lang="en-US" sz="4400" b="0" i="0" u="none" strike="noStrike" dirty="0">
              <a:solidFill>
                <a:schemeClr val="tx2"/>
              </a:solidFill>
              <a:effectLst/>
              <a:latin typeface="Arial" panose="020B0604020202020204" pitchFamily="34" charset="0"/>
            </a:endParaRPr>
          </a:p>
          <a:p>
            <a:pPr marL="0" algn="ctr" rtl="0" eaLnBrk="1" fontAlgn="ctr" latinLnBrk="0" hangingPunct="1"/>
            <a:r>
              <a:rPr lang="en-US" sz="2800" b="1" i="0" u="none" strike="noStrike" kern="1200" dirty="0">
                <a:solidFill>
                  <a:schemeClr val="tx2"/>
                </a:solidFill>
                <a:effectLst/>
                <a:latin typeface="Calibri" panose="020F0502020204030204" pitchFamily="34" charset="0"/>
              </a:rPr>
              <a:t>1- Choosing the Research Topic</a:t>
            </a:r>
            <a:endParaRPr lang="en-US" sz="4400" b="0" i="0" u="none" strike="noStrike" dirty="0">
              <a:solidFill>
                <a:schemeClr val="tx2"/>
              </a:solidFill>
              <a:effectLst/>
              <a:latin typeface="Arial" panose="020B0604020202020204" pitchFamily="34" charset="0"/>
            </a:endParaRPr>
          </a:p>
          <a:p>
            <a:pPr algn="ctr"/>
            <a:r>
              <a:rPr lang="en-GB" sz="2800" dirty="0">
                <a:solidFill>
                  <a:schemeClr val="tx2"/>
                </a:solidFill>
                <a:latin typeface="Tajawal Medium" panose="00000600000000000000" pitchFamily="2" charset="-78"/>
                <a:cs typeface="Tajawal Medium" panose="00000600000000000000" pitchFamily="2" charset="-78"/>
              </a:rPr>
              <a:t>”</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sp>
        <p:nvSpPr>
          <p:cNvPr id="9" name="Rectangle 1">
            <a:extLst>
              <a:ext uri="{FF2B5EF4-FFF2-40B4-BE49-F238E27FC236}">
                <a16:creationId xmlns:a16="http://schemas.microsoft.com/office/drawing/2014/main" id="{7A86F6D1-608F-A8B2-7182-ED85BEBFE327}"/>
              </a:ext>
            </a:extLst>
          </p:cNvPr>
          <p:cNvSpPr>
            <a:spLocks noChangeArrowheads="1"/>
          </p:cNvSpPr>
          <p:nvPr/>
        </p:nvSpPr>
        <p:spPr bwMode="auto">
          <a:xfrm>
            <a:off x="3543300" y="17700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 name="Table 9">
            <a:extLst>
              <a:ext uri="{FF2B5EF4-FFF2-40B4-BE49-F238E27FC236}">
                <a16:creationId xmlns:a16="http://schemas.microsoft.com/office/drawing/2014/main" id="{63933A0A-CF2D-C62E-6A48-F0C978ADE86B}"/>
              </a:ext>
            </a:extLst>
          </p:cNvPr>
          <p:cNvGraphicFramePr>
            <a:graphicFrameLocks noGrp="1"/>
          </p:cNvGraphicFramePr>
          <p:nvPr>
            <p:extLst>
              <p:ext uri="{D42A27DB-BD31-4B8C-83A1-F6EECF244321}">
                <p14:modId xmlns:p14="http://schemas.microsoft.com/office/powerpoint/2010/main" val="3275746986"/>
              </p:ext>
            </p:extLst>
          </p:nvPr>
        </p:nvGraphicFramePr>
        <p:xfrm>
          <a:off x="2097156" y="2074622"/>
          <a:ext cx="9829800" cy="3513364"/>
        </p:xfrm>
        <a:graphic>
          <a:graphicData uri="http://schemas.openxmlformats.org/drawingml/2006/table">
            <a:tbl>
              <a:tblPr/>
              <a:tblGrid>
                <a:gridCol w="4914900">
                  <a:extLst>
                    <a:ext uri="{9D8B030D-6E8A-4147-A177-3AD203B41FA5}">
                      <a16:colId xmlns:a16="http://schemas.microsoft.com/office/drawing/2014/main" val="1522866520"/>
                    </a:ext>
                  </a:extLst>
                </a:gridCol>
                <a:gridCol w="4914900">
                  <a:extLst>
                    <a:ext uri="{9D8B030D-6E8A-4147-A177-3AD203B41FA5}">
                      <a16:colId xmlns:a16="http://schemas.microsoft.com/office/drawing/2014/main" val="1691030553"/>
                    </a:ext>
                  </a:extLst>
                </a:gridCol>
              </a:tblGrid>
              <a:tr h="532204">
                <a:tc>
                  <a:txBody>
                    <a:bodyPr/>
                    <a:lstStyle/>
                    <a:p>
                      <a:pPr algn="ctr"/>
                      <a:r>
                        <a:rPr lang="ar-EG" sz="2400" dirty="0"/>
                        <a:t>"من أحسن البداية، فقد أحسن النهاية"</a:t>
                      </a:r>
                    </a:p>
                  </a:txBody>
                  <a:tcPr marL="55080" marR="55080" marT="27540" marB="27540" anchor="ctr">
                    <a:lnL>
                      <a:noFill/>
                    </a:lnL>
                    <a:lnR>
                      <a:noFill/>
                    </a:lnR>
                    <a:lnT>
                      <a:noFill/>
                    </a:lnT>
                    <a:lnB>
                      <a:noFill/>
                    </a:lnB>
                    <a:noFill/>
                  </a:tcPr>
                </a:tc>
                <a:tc>
                  <a:txBody>
                    <a:bodyPr/>
                    <a:lstStyle/>
                    <a:p>
                      <a:pPr algn="ctr"/>
                      <a:r>
                        <a:rPr lang="en-US" sz="2400" dirty="0"/>
                        <a:t>"who begins well, ends well."</a:t>
                      </a:r>
                    </a:p>
                  </a:txBody>
                  <a:tcPr marL="55080" marR="55080" marT="27540" marB="27540" anchor="ctr">
                    <a:lnL>
                      <a:noFill/>
                    </a:lnL>
                    <a:lnR>
                      <a:noFill/>
                    </a:lnR>
                    <a:lnT>
                      <a:noFill/>
                    </a:lnT>
                    <a:lnB>
                      <a:noFill/>
                    </a:lnB>
                    <a:noFill/>
                  </a:tcPr>
                </a:tc>
                <a:extLst>
                  <a:ext uri="{0D108BD9-81ED-4DB2-BD59-A6C34878D82A}">
                    <a16:rowId xmlns:a16="http://schemas.microsoft.com/office/drawing/2014/main" val="2853034348"/>
                  </a:ext>
                </a:extLst>
              </a:tr>
              <a:tr h="2362149">
                <a:tc>
                  <a:txBody>
                    <a:bodyPr/>
                    <a:lstStyle/>
                    <a:p>
                      <a:pPr algn="ctr"/>
                      <a:r>
                        <a:rPr lang="ar-EG" sz="2400" dirty="0"/>
                        <a:t>يعتبر اختيار موضوع البحث هو الخطوة الأولى على الطريق الطويل لإعداد البحث، والاختيار الجيد هو العامل المهم لنجاح أي عمل يقدم عليه الإنسان، وبالتالي فإن اختيار موضوع البحث هو أمر مهم لأن الباحث سيتعامل معه طوال فترة البحث.</a:t>
                      </a:r>
                    </a:p>
                  </a:txBody>
                  <a:tcPr marL="55080" marR="55080" marT="27540" marB="27540" anchor="ctr">
                    <a:lnL>
                      <a:noFill/>
                    </a:lnL>
                    <a:lnR>
                      <a:noFill/>
                    </a:lnR>
                    <a:lnT>
                      <a:noFill/>
                    </a:lnT>
                    <a:lnB>
                      <a:noFill/>
                    </a:lnB>
                    <a:noFill/>
                  </a:tcPr>
                </a:tc>
                <a:tc>
                  <a:txBody>
                    <a:bodyPr/>
                    <a:lstStyle/>
                    <a:p>
                      <a:pPr algn="ctr"/>
                      <a:r>
                        <a:rPr lang="en-US" sz="2400" dirty="0"/>
                        <a:t>Choosing the research topic is the first step on the long path of preparing the research. A good choice is crucial for the success of any task undertaken by a person, and therefore, choosing the research topic is important as the researcher will deal with it throughout the research period.</a:t>
                      </a:r>
                    </a:p>
                  </a:txBody>
                  <a:tcPr marL="55080" marR="55080" marT="27540" marB="27540" anchor="ctr">
                    <a:lnL>
                      <a:noFill/>
                    </a:lnL>
                    <a:lnR>
                      <a:noFill/>
                    </a:lnR>
                    <a:lnT>
                      <a:noFill/>
                    </a:lnT>
                    <a:lnB>
                      <a:noFill/>
                    </a:lnB>
                    <a:noFill/>
                  </a:tcPr>
                </a:tc>
                <a:extLst>
                  <a:ext uri="{0D108BD9-81ED-4DB2-BD59-A6C34878D82A}">
                    <a16:rowId xmlns:a16="http://schemas.microsoft.com/office/drawing/2014/main" val="2354531680"/>
                  </a:ext>
                </a:extLst>
              </a:tr>
            </a:tbl>
          </a:graphicData>
        </a:graphic>
      </p:graphicFrame>
      <p:sp>
        <p:nvSpPr>
          <p:cNvPr id="11" name="Rectangle 1">
            <a:extLst>
              <a:ext uri="{FF2B5EF4-FFF2-40B4-BE49-F238E27FC236}">
                <a16:creationId xmlns:a16="http://schemas.microsoft.com/office/drawing/2014/main" id="{87EBA9F9-5463-518B-8BD8-199A384B2F98}"/>
              </a:ext>
            </a:extLst>
          </p:cNvPr>
          <p:cNvSpPr>
            <a:spLocks noChangeArrowheads="1"/>
          </p:cNvSpPr>
          <p:nvPr/>
        </p:nvSpPr>
        <p:spPr bwMode="auto">
          <a:xfrm>
            <a:off x="2928938" y="17986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0640089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067066-7C68-6718-7465-C2A5C73E5B99}"/>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63352880-67DC-03F4-03E8-89EAEB3E6BA2}"/>
              </a:ext>
            </a:extLst>
          </p:cNvPr>
          <p:cNvSpPr/>
          <p:nvPr/>
        </p:nvSpPr>
        <p:spPr>
          <a:xfrm>
            <a:off x="397565" y="159860"/>
            <a:ext cx="11529391" cy="64297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764C5B99-3D79-BB65-5A75-F8153E3E10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D58A6C1E-6649-AB0D-F44B-5F504E954CD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1">
            <a:extLst>
              <a:ext uri="{FF2B5EF4-FFF2-40B4-BE49-F238E27FC236}">
                <a16:creationId xmlns:a16="http://schemas.microsoft.com/office/drawing/2014/main" id="{5FE86DE8-5E7C-6733-83C0-F5936383F3DD}"/>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1">
            <a:extLst>
              <a:ext uri="{FF2B5EF4-FFF2-40B4-BE49-F238E27FC236}">
                <a16:creationId xmlns:a16="http://schemas.microsoft.com/office/drawing/2014/main" id="{723651A1-8C88-B1AB-ABBB-5E2F28CB6E1D}"/>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TextBox 1">
            <a:extLst>
              <a:ext uri="{FF2B5EF4-FFF2-40B4-BE49-F238E27FC236}">
                <a16:creationId xmlns:a16="http://schemas.microsoft.com/office/drawing/2014/main" id="{301A2869-8934-317E-65F1-09D84B8154A1}"/>
              </a:ext>
            </a:extLst>
          </p:cNvPr>
          <p:cNvSpPr txBox="1"/>
          <p:nvPr/>
        </p:nvSpPr>
        <p:spPr>
          <a:xfrm>
            <a:off x="355652" y="73143"/>
            <a:ext cx="10415798" cy="1384995"/>
          </a:xfrm>
          <a:prstGeom prst="rect">
            <a:avLst/>
          </a:prstGeom>
          <a:noFill/>
        </p:spPr>
        <p:txBody>
          <a:bodyPr wrap="square" rtlCol="0">
            <a:spAutoFit/>
          </a:bodyPr>
          <a:lstStyle/>
          <a:p>
            <a:pPr marL="0" algn="ctr" rtl="0" eaLnBrk="1" fontAlgn="ctr" latinLnBrk="0" hangingPunct="1"/>
            <a:r>
              <a:rPr lang="ar-EG" sz="2800" b="1" i="0" u="none" strike="noStrike" kern="1200" dirty="0">
                <a:solidFill>
                  <a:schemeClr val="tx2"/>
                </a:solidFill>
                <a:effectLst/>
                <a:latin typeface="Calibri" panose="020F0502020204030204" pitchFamily="34" charset="0"/>
                <a:cs typeface="Calibri" panose="020F0502020204030204" pitchFamily="34" charset="0"/>
              </a:rPr>
              <a:t>1- اختيار موضوع البحث</a:t>
            </a:r>
            <a:endParaRPr lang="en-US" sz="4400" b="0" i="0" u="none" strike="noStrike" dirty="0">
              <a:solidFill>
                <a:schemeClr val="tx2"/>
              </a:solidFill>
              <a:effectLst/>
              <a:latin typeface="Arial" panose="020B0604020202020204" pitchFamily="34" charset="0"/>
            </a:endParaRPr>
          </a:p>
          <a:p>
            <a:pPr marL="0" algn="ctr" rtl="0" eaLnBrk="1" fontAlgn="ctr" latinLnBrk="0" hangingPunct="1"/>
            <a:r>
              <a:rPr lang="en-US" sz="2800" b="1" i="0" u="none" strike="noStrike" kern="1200" dirty="0">
                <a:solidFill>
                  <a:schemeClr val="tx2"/>
                </a:solidFill>
                <a:effectLst/>
                <a:latin typeface="Calibri" panose="020F0502020204030204" pitchFamily="34" charset="0"/>
              </a:rPr>
              <a:t>1- Choosing the Research Topic</a:t>
            </a:r>
            <a:r>
              <a:rPr lang="en-GB" sz="2800" dirty="0">
                <a:solidFill>
                  <a:schemeClr val="tx2"/>
                </a:solidFill>
                <a:latin typeface="Tajawal Medium" panose="00000600000000000000" pitchFamily="2" charset="-78"/>
                <a:cs typeface="Tajawal Medium" panose="00000600000000000000" pitchFamily="2" charset="-78"/>
              </a:rPr>
              <a:t>”</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sp>
        <p:nvSpPr>
          <p:cNvPr id="9" name="Rectangle 1">
            <a:extLst>
              <a:ext uri="{FF2B5EF4-FFF2-40B4-BE49-F238E27FC236}">
                <a16:creationId xmlns:a16="http://schemas.microsoft.com/office/drawing/2014/main" id="{BD942F45-96EA-D82D-393A-757C8E0F9D9F}"/>
              </a:ext>
            </a:extLst>
          </p:cNvPr>
          <p:cNvSpPr>
            <a:spLocks noChangeArrowheads="1"/>
          </p:cNvSpPr>
          <p:nvPr/>
        </p:nvSpPr>
        <p:spPr bwMode="auto">
          <a:xfrm>
            <a:off x="3543300" y="17700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 name="Table 9">
            <a:extLst>
              <a:ext uri="{FF2B5EF4-FFF2-40B4-BE49-F238E27FC236}">
                <a16:creationId xmlns:a16="http://schemas.microsoft.com/office/drawing/2014/main" id="{4F68604B-7E04-70DD-DD17-68B07BE2B7F2}"/>
              </a:ext>
            </a:extLst>
          </p:cNvPr>
          <p:cNvGraphicFramePr>
            <a:graphicFrameLocks noGrp="1"/>
          </p:cNvGraphicFramePr>
          <p:nvPr>
            <p:extLst>
              <p:ext uri="{D42A27DB-BD31-4B8C-83A1-F6EECF244321}">
                <p14:modId xmlns:p14="http://schemas.microsoft.com/office/powerpoint/2010/main" val="2031154480"/>
              </p:ext>
            </p:extLst>
          </p:nvPr>
        </p:nvGraphicFramePr>
        <p:xfrm>
          <a:off x="1957388" y="974036"/>
          <a:ext cx="10084830" cy="6548400"/>
        </p:xfrm>
        <a:graphic>
          <a:graphicData uri="http://schemas.openxmlformats.org/drawingml/2006/table">
            <a:tbl>
              <a:tblPr/>
              <a:tblGrid>
                <a:gridCol w="5042415">
                  <a:extLst>
                    <a:ext uri="{9D8B030D-6E8A-4147-A177-3AD203B41FA5}">
                      <a16:colId xmlns:a16="http://schemas.microsoft.com/office/drawing/2014/main" val="1522866520"/>
                    </a:ext>
                  </a:extLst>
                </a:gridCol>
                <a:gridCol w="5042415">
                  <a:extLst>
                    <a:ext uri="{9D8B030D-6E8A-4147-A177-3AD203B41FA5}">
                      <a16:colId xmlns:a16="http://schemas.microsoft.com/office/drawing/2014/main" val="1691030553"/>
                    </a:ext>
                  </a:extLst>
                </a:gridCol>
              </a:tblGrid>
              <a:tr h="768961">
                <a:tc>
                  <a:txBody>
                    <a:bodyPr/>
                    <a:lstStyle/>
                    <a:p>
                      <a:pPr algn="ctr"/>
                      <a:r>
                        <a:rPr lang="ar-EG" sz="2400" dirty="0"/>
                        <a:t>- قبل اختيار موضوع البحث وتسجيله يجب على الباحث أن يطرح على نفسه التساؤلات التالية:</a:t>
                      </a:r>
                    </a:p>
                  </a:txBody>
                  <a:tcPr marL="55080" marR="55080" marT="27540" marB="27540" anchor="ctr">
                    <a:lnL>
                      <a:noFill/>
                    </a:lnL>
                    <a:lnR>
                      <a:noFill/>
                    </a:lnR>
                    <a:lnT>
                      <a:noFill/>
                    </a:lnT>
                    <a:lnB>
                      <a:noFill/>
                    </a:lnB>
                    <a:noFill/>
                  </a:tcPr>
                </a:tc>
                <a:tc>
                  <a:txBody>
                    <a:bodyPr/>
                    <a:lstStyle/>
                    <a:p>
                      <a:pPr algn="ctr"/>
                      <a:r>
                        <a:rPr lang="en-US" sz="2400" dirty="0"/>
                        <a:t>- Before choosing and registering the research topic, the researcher should ask themselves the following questions:</a:t>
                      </a:r>
                    </a:p>
                  </a:txBody>
                  <a:tcPr marL="55080" marR="55080" marT="27540" marB="27540" anchor="ctr">
                    <a:lnL>
                      <a:noFill/>
                    </a:lnL>
                    <a:lnR>
                      <a:noFill/>
                    </a:lnR>
                    <a:lnT>
                      <a:noFill/>
                    </a:lnT>
                    <a:lnB>
                      <a:noFill/>
                    </a:lnB>
                    <a:noFill/>
                  </a:tcPr>
                </a:tc>
                <a:extLst>
                  <a:ext uri="{0D108BD9-81ED-4DB2-BD59-A6C34878D82A}">
                    <a16:rowId xmlns:a16="http://schemas.microsoft.com/office/drawing/2014/main" val="2991601374"/>
                  </a:ext>
                </a:extLst>
              </a:tr>
              <a:tr h="559167">
                <a:tc>
                  <a:txBody>
                    <a:bodyPr/>
                    <a:lstStyle/>
                    <a:p>
                      <a:pPr algn="ctr"/>
                      <a:r>
                        <a:rPr lang="ar-EG" sz="2400" dirty="0"/>
                        <a:t>○ هل أحب هذا الموضوع وأميل إليه؟ وهل هو مشوق بما فيه الكفاية؟</a:t>
                      </a:r>
                    </a:p>
                  </a:txBody>
                  <a:tcPr marL="55080" marR="55080" marT="27540" marB="27540" anchor="ctr">
                    <a:lnL>
                      <a:noFill/>
                    </a:lnL>
                    <a:lnR>
                      <a:noFill/>
                    </a:lnR>
                    <a:lnT>
                      <a:noFill/>
                    </a:lnT>
                    <a:lnB>
                      <a:noFill/>
                    </a:lnB>
                    <a:noFill/>
                  </a:tcPr>
                </a:tc>
                <a:tc>
                  <a:txBody>
                    <a:bodyPr/>
                    <a:lstStyle/>
                    <a:p>
                      <a:pPr algn="ctr"/>
                      <a:r>
                        <a:rPr lang="en-US" sz="2400" dirty="0"/>
                        <a:t>○ Do I like this topic, and am I inclined toward it? Is it interesting enough?</a:t>
                      </a:r>
                    </a:p>
                  </a:txBody>
                  <a:tcPr marL="55080" marR="55080" marT="27540" marB="27540" anchor="ctr">
                    <a:lnL>
                      <a:noFill/>
                    </a:lnL>
                    <a:lnR>
                      <a:noFill/>
                    </a:lnR>
                    <a:lnT>
                      <a:noFill/>
                    </a:lnT>
                    <a:lnB>
                      <a:noFill/>
                    </a:lnB>
                    <a:noFill/>
                  </a:tcPr>
                </a:tc>
                <a:extLst>
                  <a:ext uri="{0D108BD9-81ED-4DB2-BD59-A6C34878D82A}">
                    <a16:rowId xmlns:a16="http://schemas.microsoft.com/office/drawing/2014/main" val="18231512"/>
                  </a:ext>
                </a:extLst>
              </a:tr>
              <a:tr h="307956">
                <a:tc>
                  <a:txBody>
                    <a:bodyPr/>
                    <a:lstStyle/>
                    <a:p>
                      <a:pPr algn="ctr"/>
                      <a:r>
                        <a:rPr lang="ar-EG" sz="2400"/>
                        <a:t>○ هل في طاقتي أن أقوم بهذا البحث؟</a:t>
                      </a:r>
                    </a:p>
                  </a:txBody>
                  <a:tcPr marL="55080" marR="55080" marT="27540" marB="27540" anchor="ctr">
                    <a:lnL>
                      <a:noFill/>
                    </a:lnL>
                    <a:lnR>
                      <a:noFill/>
                    </a:lnR>
                    <a:lnT>
                      <a:noFill/>
                    </a:lnT>
                    <a:lnB>
                      <a:noFill/>
                    </a:lnB>
                    <a:noFill/>
                  </a:tcPr>
                </a:tc>
                <a:tc>
                  <a:txBody>
                    <a:bodyPr/>
                    <a:lstStyle/>
                    <a:p>
                      <a:pPr algn="ctr"/>
                      <a:r>
                        <a:rPr lang="en-US" sz="2400"/>
                        <a:t>○ Am I capable of conducting this research?</a:t>
                      </a:r>
                    </a:p>
                  </a:txBody>
                  <a:tcPr marL="55080" marR="55080" marT="27540" marB="27540" anchor="ctr">
                    <a:lnL>
                      <a:noFill/>
                    </a:lnL>
                    <a:lnR>
                      <a:noFill/>
                    </a:lnR>
                    <a:lnT>
                      <a:noFill/>
                    </a:lnT>
                    <a:lnB>
                      <a:noFill/>
                    </a:lnB>
                    <a:noFill/>
                  </a:tcPr>
                </a:tc>
                <a:extLst>
                  <a:ext uri="{0D108BD9-81ED-4DB2-BD59-A6C34878D82A}">
                    <a16:rowId xmlns:a16="http://schemas.microsoft.com/office/drawing/2014/main" val="3639528497"/>
                  </a:ext>
                </a:extLst>
              </a:tr>
              <a:tr h="559167">
                <a:tc>
                  <a:txBody>
                    <a:bodyPr/>
                    <a:lstStyle/>
                    <a:p>
                      <a:pPr algn="ctr"/>
                      <a:r>
                        <a:rPr lang="ar-EG" sz="2400" dirty="0"/>
                        <a:t>○ هل يمكن إنجاز موضوع البحث في المدة المحددة له؟</a:t>
                      </a:r>
                    </a:p>
                  </a:txBody>
                  <a:tcPr marL="55080" marR="55080" marT="27540" marB="27540" anchor="ctr">
                    <a:lnL>
                      <a:noFill/>
                    </a:lnL>
                    <a:lnR>
                      <a:noFill/>
                    </a:lnR>
                    <a:lnT>
                      <a:noFill/>
                    </a:lnT>
                    <a:lnB>
                      <a:noFill/>
                    </a:lnB>
                    <a:noFill/>
                  </a:tcPr>
                </a:tc>
                <a:tc>
                  <a:txBody>
                    <a:bodyPr/>
                    <a:lstStyle/>
                    <a:p>
                      <a:pPr algn="ctr"/>
                      <a:r>
                        <a:rPr lang="en-US" sz="2400"/>
                        <a:t>○ Can the research topic be completed within the specified time frame?</a:t>
                      </a:r>
                    </a:p>
                  </a:txBody>
                  <a:tcPr marL="55080" marR="55080" marT="27540" marB="27540" anchor="ctr">
                    <a:lnL>
                      <a:noFill/>
                    </a:lnL>
                    <a:lnR>
                      <a:noFill/>
                    </a:lnR>
                    <a:lnT>
                      <a:noFill/>
                    </a:lnT>
                    <a:lnB>
                      <a:noFill/>
                    </a:lnB>
                    <a:noFill/>
                  </a:tcPr>
                </a:tc>
                <a:extLst>
                  <a:ext uri="{0D108BD9-81ED-4DB2-BD59-A6C34878D82A}">
                    <a16:rowId xmlns:a16="http://schemas.microsoft.com/office/drawing/2014/main" val="1749124264"/>
                  </a:ext>
                </a:extLst>
              </a:tr>
              <a:tr h="559167">
                <a:tc>
                  <a:txBody>
                    <a:bodyPr/>
                    <a:lstStyle/>
                    <a:p>
                      <a:pPr algn="ctr"/>
                      <a:r>
                        <a:rPr lang="ar-EG" sz="2400" dirty="0"/>
                        <a:t>○ هل يستحق هذا الموضوع ما سيبذل فيه من جهد مادي، ذهني، وعقلي؟</a:t>
                      </a:r>
                    </a:p>
                  </a:txBody>
                  <a:tcPr marL="55080" marR="55080" marT="27540" marB="27540" anchor="ctr">
                    <a:lnL>
                      <a:noFill/>
                    </a:lnL>
                    <a:lnR>
                      <a:noFill/>
                    </a:lnR>
                    <a:lnT>
                      <a:noFill/>
                    </a:lnT>
                    <a:lnB>
                      <a:noFill/>
                    </a:lnB>
                    <a:noFill/>
                  </a:tcPr>
                </a:tc>
                <a:tc>
                  <a:txBody>
                    <a:bodyPr/>
                    <a:lstStyle/>
                    <a:p>
                      <a:pPr algn="ctr"/>
                      <a:r>
                        <a:rPr lang="en-US" sz="2400"/>
                        <a:t>○ Is this topic worth the material, mental, and intellectual effort it will require?</a:t>
                      </a:r>
                    </a:p>
                  </a:txBody>
                  <a:tcPr marL="55080" marR="55080" marT="27540" marB="27540" anchor="ctr">
                    <a:lnL>
                      <a:noFill/>
                    </a:lnL>
                    <a:lnR>
                      <a:noFill/>
                    </a:lnR>
                    <a:lnT>
                      <a:noFill/>
                    </a:lnT>
                    <a:lnB>
                      <a:noFill/>
                    </a:lnB>
                    <a:noFill/>
                  </a:tcPr>
                </a:tc>
                <a:extLst>
                  <a:ext uri="{0D108BD9-81ED-4DB2-BD59-A6C34878D82A}">
                    <a16:rowId xmlns:a16="http://schemas.microsoft.com/office/drawing/2014/main" val="2604713637"/>
                  </a:ext>
                </a:extLst>
              </a:tr>
              <a:tr h="999980">
                <a:tc>
                  <a:txBody>
                    <a:bodyPr/>
                    <a:lstStyle/>
                    <a:p>
                      <a:pPr algn="ctr"/>
                      <a:r>
                        <a:rPr lang="ar-EG" sz="2400" dirty="0"/>
                        <a:t>إذا كانت الإجابة على هذه التساؤلات بالإيجاب، فإن الباحث لديه قدرة على اختيار الموضوع. أما إذا كانت الإجابة عليها بالنفي، فإن الأفضل البحث عن موضوع آخر.</a:t>
                      </a:r>
                    </a:p>
                  </a:txBody>
                  <a:tcPr marL="55080" marR="55080" marT="27540" marB="27540" anchor="ctr">
                    <a:lnL>
                      <a:noFill/>
                    </a:lnL>
                    <a:lnR>
                      <a:noFill/>
                    </a:lnR>
                    <a:lnT>
                      <a:noFill/>
                    </a:lnT>
                    <a:lnB>
                      <a:noFill/>
                    </a:lnB>
                    <a:noFill/>
                  </a:tcPr>
                </a:tc>
                <a:tc>
                  <a:txBody>
                    <a:bodyPr/>
                    <a:lstStyle/>
                    <a:p>
                      <a:pPr algn="ctr"/>
                      <a:r>
                        <a:rPr lang="en-US" sz="2400" dirty="0"/>
                        <a:t>If the answers to these questions are affirmative, the researcher has the ability to choose the topic. If the answers are negative, it is better to look for another topic.</a:t>
                      </a:r>
                    </a:p>
                  </a:txBody>
                  <a:tcPr marL="55080" marR="55080" marT="27540" marB="27540" anchor="ctr">
                    <a:lnL>
                      <a:noFill/>
                    </a:lnL>
                    <a:lnR>
                      <a:noFill/>
                    </a:lnR>
                    <a:lnT>
                      <a:noFill/>
                    </a:lnT>
                    <a:lnB>
                      <a:noFill/>
                    </a:lnB>
                    <a:noFill/>
                  </a:tcPr>
                </a:tc>
                <a:extLst>
                  <a:ext uri="{0D108BD9-81ED-4DB2-BD59-A6C34878D82A}">
                    <a16:rowId xmlns:a16="http://schemas.microsoft.com/office/drawing/2014/main" val="4166891419"/>
                  </a:ext>
                </a:extLst>
              </a:tr>
            </a:tbl>
          </a:graphicData>
        </a:graphic>
      </p:graphicFrame>
      <p:sp>
        <p:nvSpPr>
          <p:cNvPr id="11" name="Rectangle 1">
            <a:extLst>
              <a:ext uri="{FF2B5EF4-FFF2-40B4-BE49-F238E27FC236}">
                <a16:creationId xmlns:a16="http://schemas.microsoft.com/office/drawing/2014/main" id="{E8FA210A-CD89-4D33-CFE3-2305EEE2C675}"/>
              </a:ext>
            </a:extLst>
          </p:cNvPr>
          <p:cNvSpPr>
            <a:spLocks noChangeArrowheads="1"/>
          </p:cNvSpPr>
          <p:nvPr/>
        </p:nvSpPr>
        <p:spPr bwMode="auto">
          <a:xfrm>
            <a:off x="2928938" y="17986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4621694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A4D3C2-2504-BAAE-A312-1E65D9F09694}"/>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36E09472-A26B-DD14-0247-A4552C3F5DF4}"/>
              </a:ext>
            </a:extLst>
          </p:cNvPr>
          <p:cNvSpPr/>
          <p:nvPr/>
        </p:nvSpPr>
        <p:spPr>
          <a:xfrm>
            <a:off x="397565" y="159860"/>
            <a:ext cx="11529391" cy="64297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633E5AE5-4872-2C37-959C-C74E39287F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0DF749DA-4691-3512-824C-7B570961F51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1">
            <a:extLst>
              <a:ext uri="{FF2B5EF4-FFF2-40B4-BE49-F238E27FC236}">
                <a16:creationId xmlns:a16="http://schemas.microsoft.com/office/drawing/2014/main" id="{CCDE6567-1147-0DBE-6E2B-973FBA783A4F}"/>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1">
            <a:extLst>
              <a:ext uri="{FF2B5EF4-FFF2-40B4-BE49-F238E27FC236}">
                <a16:creationId xmlns:a16="http://schemas.microsoft.com/office/drawing/2014/main" id="{DBA75DAC-DA21-F5D9-2041-9CDEC53AA0F4}"/>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Rectangle 1">
            <a:extLst>
              <a:ext uri="{FF2B5EF4-FFF2-40B4-BE49-F238E27FC236}">
                <a16:creationId xmlns:a16="http://schemas.microsoft.com/office/drawing/2014/main" id="{1D602D2F-181E-B064-324E-7F156BE0E75B}"/>
              </a:ext>
            </a:extLst>
          </p:cNvPr>
          <p:cNvSpPr>
            <a:spLocks noChangeArrowheads="1"/>
          </p:cNvSpPr>
          <p:nvPr/>
        </p:nvSpPr>
        <p:spPr bwMode="auto">
          <a:xfrm>
            <a:off x="3543300" y="17700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pSp>
        <p:nvGrpSpPr>
          <p:cNvPr id="10" name="Group 9">
            <a:extLst>
              <a:ext uri="{FF2B5EF4-FFF2-40B4-BE49-F238E27FC236}">
                <a16:creationId xmlns:a16="http://schemas.microsoft.com/office/drawing/2014/main" id="{11C133E9-EFA0-4A68-9FD7-EDC4FFD84F79}"/>
              </a:ext>
            </a:extLst>
          </p:cNvPr>
          <p:cNvGrpSpPr/>
          <p:nvPr/>
        </p:nvGrpSpPr>
        <p:grpSpPr>
          <a:xfrm>
            <a:off x="1666844" y="1130907"/>
            <a:ext cx="8932315" cy="4988497"/>
            <a:chOff x="1666844" y="1130907"/>
            <a:chExt cx="8932315" cy="4988497"/>
          </a:xfrm>
        </p:grpSpPr>
        <p:sp>
          <p:nvSpPr>
            <p:cNvPr id="11" name="Oval 10">
              <a:extLst>
                <a:ext uri="{FF2B5EF4-FFF2-40B4-BE49-F238E27FC236}">
                  <a16:creationId xmlns:a16="http://schemas.microsoft.com/office/drawing/2014/main" id="{A4268939-FD37-E3FE-0763-1019CA63AA18}"/>
                </a:ext>
              </a:extLst>
            </p:cNvPr>
            <p:cNvSpPr/>
            <p:nvPr/>
          </p:nvSpPr>
          <p:spPr>
            <a:xfrm>
              <a:off x="5524496" y="1904562"/>
              <a:ext cx="500066" cy="500066"/>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onstantia"/>
                  <a:ea typeface="+mn-ea"/>
                </a:rPr>
                <a:t>1</a:t>
              </a:r>
              <a:endParaRPr kumimoji="0" lang="en-GB" sz="1800" b="1" i="0" u="none" strike="noStrike" kern="1200" cap="none" spc="0" normalizeH="0" baseline="0" noProof="0" dirty="0">
                <a:ln>
                  <a:noFill/>
                </a:ln>
                <a:solidFill>
                  <a:prstClr val="white"/>
                </a:solidFill>
                <a:effectLst/>
                <a:uLnTx/>
                <a:uFillTx/>
                <a:latin typeface="Constantia"/>
                <a:ea typeface="+mn-ea"/>
                <a:cs typeface="+mn-cs"/>
              </a:endParaRPr>
            </a:p>
          </p:txBody>
        </p:sp>
        <p:sp>
          <p:nvSpPr>
            <p:cNvPr id="12" name="Rectangle 11">
              <a:extLst>
                <a:ext uri="{FF2B5EF4-FFF2-40B4-BE49-F238E27FC236}">
                  <a16:creationId xmlns:a16="http://schemas.microsoft.com/office/drawing/2014/main" id="{0919809C-5DC1-3694-11E4-60B6DCA570DD}"/>
                </a:ext>
              </a:extLst>
            </p:cNvPr>
            <p:cNvSpPr/>
            <p:nvPr/>
          </p:nvSpPr>
          <p:spPr>
            <a:xfrm>
              <a:off x="2309786" y="2476066"/>
              <a:ext cx="7072362" cy="928694"/>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500" b="1" i="0" u="none" strike="noStrike" kern="1200" cap="none" spc="0" normalizeH="0" baseline="0" noProof="0" dirty="0">
                  <a:ln>
                    <a:noFill/>
                  </a:ln>
                  <a:solidFill>
                    <a:sysClr val="windowText" lastClr="000000"/>
                  </a:solidFill>
                  <a:effectLst/>
                  <a:uLnTx/>
                  <a:uFillTx/>
                  <a:latin typeface="Constantia"/>
                  <a:ea typeface="+mn-ea"/>
                </a:rPr>
                <a:t>الشعور من جانب الباحث بإنفعال أو اهتمام خاص بموضوع البحث حتى يكون ذلك دافعاً على </a:t>
              </a:r>
              <a:endParaRPr kumimoji="0" lang="en-GB" sz="2500" b="1" i="0" u="none" strike="noStrike" kern="1200" cap="none" spc="0" normalizeH="0" baseline="0" noProof="0" dirty="0">
                <a:ln>
                  <a:noFill/>
                </a:ln>
                <a:solidFill>
                  <a:sysClr val="windowText" lastClr="000000"/>
                </a:solidFill>
                <a:effectLst/>
                <a:uLnTx/>
                <a:uFillTx/>
                <a:latin typeface="Constantia"/>
                <a:ea typeface="+mn-ea"/>
                <a:cs typeface="+mn-cs"/>
              </a:endParaRPr>
            </a:p>
          </p:txBody>
        </p:sp>
        <p:sp>
          <p:nvSpPr>
            <p:cNvPr id="13" name="Cloud Callout 12">
              <a:extLst>
                <a:ext uri="{FF2B5EF4-FFF2-40B4-BE49-F238E27FC236}">
                  <a16:creationId xmlns:a16="http://schemas.microsoft.com/office/drawing/2014/main" id="{F536723B-8E87-910D-C307-AE680698FA52}"/>
                </a:ext>
              </a:extLst>
            </p:cNvPr>
            <p:cNvSpPr/>
            <p:nvPr/>
          </p:nvSpPr>
          <p:spPr>
            <a:xfrm>
              <a:off x="6241473" y="1130907"/>
              <a:ext cx="4357686" cy="1000132"/>
            </a:xfrm>
            <a:prstGeom prst="cloudCallou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Constantia"/>
                  <a:ea typeface="+mn-ea"/>
                </a:rPr>
                <a:t>شروط اختيار موضوع البحث ؟؟</a:t>
              </a:r>
              <a:endParaRPr kumimoji="0" lang="en-GB" sz="2000" b="1" i="0" u="none" strike="noStrike" kern="1200" cap="none" spc="0" normalizeH="0" baseline="0" noProof="0" dirty="0">
                <a:ln>
                  <a:noFill/>
                </a:ln>
                <a:solidFill>
                  <a:prstClr val="black"/>
                </a:solidFill>
                <a:effectLst/>
                <a:uLnTx/>
                <a:uFillTx/>
                <a:latin typeface="Constantia"/>
                <a:ea typeface="+mn-ea"/>
                <a:cs typeface="+mn-cs"/>
              </a:endParaRPr>
            </a:p>
          </p:txBody>
        </p:sp>
        <p:cxnSp>
          <p:nvCxnSpPr>
            <p:cNvPr id="14" name="Straight Arrow Connector 13">
              <a:extLst>
                <a:ext uri="{FF2B5EF4-FFF2-40B4-BE49-F238E27FC236}">
                  <a16:creationId xmlns:a16="http://schemas.microsoft.com/office/drawing/2014/main" id="{3A169579-A037-F128-80CE-8BD856C3533A}"/>
                </a:ext>
              </a:extLst>
            </p:cNvPr>
            <p:cNvCxnSpPr>
              <a:stCxn id="12" idx="2"/>
            </p:cNvCxnSpPr>
            <p:nvPr/>
          </p:nvCxnSpPr>
          <p:spPr>
            <a:xfrm rot="16200000" flipH="1">
              <a:off x="7113992" y="2136736"/>
              <a:ext cx="500066" cy="3036117"/>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5" name="Rectangle 14">
              <a:extLst>
                <a:ext uri="{FF2B5EF4-FFF2-40B4-BE49-F238E27FC236}">
                  <a16:creationId xmlns:a16="http://schemas.microsoft.com/office/drawing/2014/main" id="{C93B2580-2E52-521B-1B0C-8A02C1DD1BAE}"/>
                </a:ext>
              </a:extLst>
            </p:cNvPr>
            <p:cNvSpPr/>
            <p:nvPr/>
          </p:nvSpPr>
          <p:spPr>
            <a:xfrm>
              <a:off x="7596198" y="3976264"/>
              <a:ext cx="2428892" cy="214314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sysClr val="windowText" lastClr="000000"/>
                  </a:solidFill>
                  <a:effectLst/>
                  <a:uLnTx/>
                  <a:uFillTx/>
                  <a:latin typeface="Constantia"/>
                  <a:ea typeface="+mn-ea"/>
                </a:rPr>
                <a:t>الاستمرار ومواجهة الصعوبات</a:t>
              </a:r>
              <a:endParaRPr kumimoji="0" lang="en-GB" sz="2200" b="1" i="0" u="none" strike="noStrike" kern="1200" cap="none" spc="0" normalizeH="0" baseline="0" noProof="0" dirty="0">
                <a:ln>
                  <a:noFill/>
                </a:ln>
                <a:solidFill>
                  <a:sysClr val="windowText" lastClr="000000"/>
                </a:solidFill>
                <a:effectLst/>
                <a:uLnTx/>
                <a:uFillTx/>
                <a:latin typeface="Constantia"/>
                <a:ea typeface="+mn-ea"/>
                <a:cs typeface="+mn-cs"/>
              </a:endParaRPr>
            </a:p>
          </p:txBody>
        </p:sp>
        <p:sp>
          <p:nvSpPr>
            <p:cNvPr id="16" name="Rectangle 15">
              <a:extLst>
                <a:ext uri="{FF2B5EF4-FFF2-40B4-BE49-F238E27FC236}">
                  <a16:creationId xmlns:a16="http://schemas.microsoft.com/office/drawing/2014/main" id="{528AF76A-A7CD-4445-30B9-9EEAB75304AB}"/>
                </a:ext>
              </a:extLst>
            </p:cNvPr>
            <p:cNvSpPr/>
            <p:nvPr/>
          </p:nvSpPr>
          <p:spPr>
            <a:xfrm>
              <a:off x="4667240" y="3976264"/>
              <a:ext cx="2428892" cy="214314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sysClr val="windowText" lastClr="000000"/>
                  </a:solidFill>
                  <a:effectLst/>
                  <a:uLnTx/>
                  <a:uFillTx/>
                  <a:latin typeface="Constantia"/>
                  <a:ea typeface="+mn-ea"/>
                </a:rPr>
                <a:t>التفكير العميق والإصرار العلمي لمعرفة حقيقة الامور </a:t>
              </a:r>
              <a:endParaRPr kumimoji="0" lang="en-GB" sz="2200" b="1" i="0" u="none" strike="noStrike" kern="1200" cap="none" spc="0" normalizeH="0" baseline="0" noProof="0" dirty="0">
                <a:ln>
                  <a:noFill/>
                </a:ln>
                <a:solidFill>
                  <a:sysClr val="windowText" lastClr="000000"/>
                </a:solidFill>
                <a:effectLst/>
                <a:uLnTx/>
                <a:uFillTx/>
                <a:latin typeface="Constantia"/>
                <a:ea typeface="+mn-ea"/>
                <a:cs typeface="+mn-cs"/>
              </a:endParaRPr>
            </a:p>
          </p:txBody>
        </p:sp>
        <p:sp>
          <p:nvSpPr>
            <p:cNvPr id="17" name="Rectangle 16">
              <a:extLst>
                <a:ext uri="{FF2B5EF4-FFF2-40B4-BE49-F238E27FC236}">
                  <a16:creationId xmlns:a16="http://schemas.microsoft.com/office/drawing/2014/main" id="{5952E20D-898E-470D-65DE-2274B2891555}"/>
                </a:ext>
              </a:extLst>
            </p:cNvPr>
            <p:cNvSpPr/>
            <p:nvPr/>
          </p:nvSpPr>
          <p:spPr>
            <a:xfrm>
              <a:off x="1666844" y="3976264"/>
              <a:ext cx="2428892" cy="214314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sysClr val="windowText" lastClr="000000"/>
                  </a:solidFill>
                  <a:effectLst/>
                  <a:uLnTx/>
                  <a:uFillTx/>
                  <a:latin typeface="Constantia"/>
                  <a:ea typeface="+mn-ea"/>
                </a:rPr>
                <a:t>ابراز شئ جديد لم يسبق الكتابه فيه أو اتمام شئ ناقص أو تجميع اشياء متفرقه أو ترتيب اشياء مختلفه أو تقييم أو تفسير جديد لموقف</a:t>
              </a:r>
              <a:endParaRPr kumimoji="0" lang="en-GB" sz="2200" b="1" i="0" u="none" strike="noStrike" kern="1200" cap="none" spc="0" normalizeH="0" baseline="0" noProof="0" dirty="0">
                <a:ln>
                  <a:noFill/>
                </a:ln>
                <a:solidFill>
                  <a:sysClr val="windowText" lastClr="000000"/>
                </a:solidFill>
                <a:effectLst/>
                <a:uLnTx/>
                <a:uFillTx/>
                <a:latin typeface="Constantia"/>
                <a:ea typeface="+mn-ea"/>
                <a:cs typeface="+mn-cs"/>
              </a:endParaRPr>
            </a:p>
          </p:txBody>
        </p:sp>
        <p:cxnSp>
          <p:nvCxnSpPr>
            <p:cNvPr id="18" name="Straight Arrow Connector 17">
              <a:extLst>
                <a:ext uri="{FF2B5EF4-FFF2-40B4-BE49-F238E27FC236}">
                  <a16:creationId xmlns:a16="http://schemas.microsoft.com/office/drawing/2014/main" id="{D4831E8B-7432-CEB4-DCDC-77EC6215FBE0}"/>
                </a:ext>
              </a:extLst>
            </p:cNvPr>
            <p:cNvCxnSpPr>
              <a:cxnSpLocks/>
            </p:cNvCxnSpPr>
            <p:nvPr/>
          </p:nvCxnSpPr>
          <p:spPr>
            <a:xfrm flipH="1">
              <a:off x="3211822" y="3404760"/>
              <a:ext cx="2626773" cy="571504"/>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9" name="Straight Arrow Connector 18">
              <a:extLst>
                <a:ext uri="{FF2B5EF4-FFF2-40B4-BE49-F238E27FC236}">
                  <a16:creationId xmlns:a16="http://schemas.microsoft.com/office/drawing/2014/main" id="{A734A145-B99F-8484-28A1-9335BC89F446}"/>
                </a:ext>
              </a:extLst>
            </p:cNvPr>
            <p:cNvCxnSpPr>
              <a:cxnSpLocks/>
              <a:stCxn id="12" idx="2"/>
              <a:endCxn id="16" idx="0"/>
            </p:cNvCxnSpPr>
            <p:nvPr/>
          </p:nvCxnSpPr>
          <p:spPr>
            <a:xfrm>
              <a:off x="5845967" y="3404760"/>
              <a:ext cx="35719" cy="571504"/>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grpSp>
      <p:sp>
        <p:nvSpPr>
          <p:cNvPr id="20" name="TextBox 19">
            <a:extLst>
              <a:ext uri="{FF2B5EF4-FFF2-40B4-BE49-F238E27FC236}">
                <a16:creationId xmlns:a16="http://schemas.microsoft.com/office/drawing/2014/main" id="{B4ABE70C-C8D2-FAB3-B472-F7FEF16FAB89}"/>
              </a:ext>
            </a:extLst>
          </p:cNvPr>
          <p:cNvSpPr txBox="1"/>
          <p:nvPr/>
        </p:nvSpPr>
        <p:spPr>
          <a:xfrm>
            <a:off x="355652" y="73143"/>
            <a:ext cx="10415798" cy="1384995"/>
          </a:xfrm>
          <a:prstGeom prst="rect">
            <a:avLst/>
          </a:prstGeom>
          <a:noFill/>
        </p:spPr>
        <p:txBody>
          <a:bodyPr wrap="square" rtlCol="0">
            <a:spAutoFit/>
          </a:bodyPr>
          <a:lstStyle/>
          <a:p>
            <a:pPr marL="0" algn="ctr" rtl="0" eaLnBrk="1" fontAlgn="ctr" latinLnBrk="0" hangingPunct="1"/>
            <a:r>
              <a:rPr lang="ar-EG" sz="2800" b="1" i="0" u="none" strike="noStrike" kern="1200" dirty="0">
                <a:solidFill>
                  <a:schemeClr val="tx2"/>
                </a:solidFill>
                <a:effectLst/>
                <a:latin typeface="Calibri" panose="020F0502020204030204" pitchFamily="34" charset="0"/>
                <a:cs typeface="Calibri" panose="020F0502020204030204" pitchFamily="34" charset="0"/>
              </a:rPr>
              <a:t>1- اختيار موضوع البحث</a:t>
            </a:r>
            <a:endParaRPr lang="en-US" sz="4400" b="0" i="0" u="none" strike="noStrike" dirty="0">
              <a:solidFill>
                <a:schemeClr val="tx2"/>
              </a:solidFill>
              <a:effectLst/>
              <a:latin typeface="Arial" panose="020B0604020202020204" pitchFamily="34" charset="0"/>
            </a:endParaRPr>
          </a:p>
          <a:p>
            <a:pPr marL="0" algn="ctr" rtl="0" eaLnBrk="1" fontAlgn="ctr" latinLnBrk="0" hangingPunct="1"/>
            <a:r>
              <a:rPr lang="en-US" sz="2800" b="1" i="0" u="none" strike="noStrike" kern="1200" dirty="0">
                <a:solidFill>
                  <a:schemeClr val="tx2"/>
                </a:solidFill>
                <a:effectLst/>
                <a:latin typeface="Calibri" panose="020F0502020204030204" pitchFamily="34" charset="0"/>
              </a:rPr>
              <a:t>1- Choosing the Research Topic</a:t>
            </a:r>
            <a:r>
              <a:rPr lang="en-GB" sz="2800" dirty="0">
                <a:solidFill>
                  <a:schemeClr val="tx2"/>
                </a:solidFill>
                <a:latin typeface="Tajawal Medium" panose="00000600000000000000" pitchFamily="2" charset="-78"/>
                <a:cs typeface="Tajawal Medium" panose="00000600000000000000" pitchFamily="2" charset="-78"/>
              </a:rPr>
              <a:t>”</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88199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732E35-7887-0EAB-5C12-45E9ADCA1D25}"/>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23D5030E-93F7-A773-45B3-DB8A35B781E3}"/>
              </a:ext>
            </a:extLst>
          </p:cNvPr>
          <p:cNvSpPr/>
          <p:nvPr/>
        </p:nvSpPr>
        <p:spPr>
          <a:xfrm>
            <a:off x="397565" y="159860"/>
            <a:ext cx="11529391" cy="64297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ABADE2C3-DDFA-5704-4AED-BEB7C2A3CE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650D7B94-2CE4-D361-8E77-69539A15D68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1">
            <a:extLst>
              <a:ext uri="{FF2B5EF4-FFF2-40B4-BE49-F238E27FC236}">
                <a16:creationId xmlns:a16="http://schemas.microsoft.com/office/drawing/2014/main" id="{1F1DDDC0-1979-6A9F-A5AE-EC866C06F7EC}"/>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1">
            <a:extLst>
              <a:ext uri="{FF2B5EF4-FFF2-40B4-BE49-F238E27FC236}">
                <a16:creationId xmlns:a16="http://schemas.microsoft.com/office/drawing/2014/main" id="{4C8511FB-052F-ABF6-BDE7-605DA78F1250}"/>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Rectangle 1">
            <a:extLst>
              <a:ext uri="{FF2B5EF4-FFF2-40B4-BE49-F238E27FC236}">
                <a16:creationId xmlns:a16="http://schemas.microsoft.com/office/drawing/2014/main" id="{E68350ED-C40B-CA3F-35D5-BB0296B17B5D}"/>
              </a:ext>
            </a:extLst>
          </p:cNvPr>
          <p:cNvSpPr>
            <a:spLocks noChangeArrowheads="1"/>
          </p:cNvSpPr>
          <p:nvPr/>
        </p:nvSpPr>
        <p:spPr bwMode="auto">
          <a:xfrm>
            <a:off x="3543300" y="17700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pSp>
        <p:nvGrpSpPr>
          <p:cNvPr id="4" name="Group 3">
            <a:extLst>
              <a:ext uri="{FF2B5EF4-FFF2-40B4-BE49-F238E27FC236}">
                <a16:creationId xmlns:a16="http://schemas.microsoft.com/office/drawing/2014/main" id="{B707BE46-07DD-C9EF-0E90-9151BE63C02B}"/>
              </a:ext>
            </a:extLst>
          </p:cNvPr>
          <p:cNvGrpSpPr/>
          <p:nvPr/>
        </p:nvGrpSpPr>
        <p:grpSpPr>
          <a:xfrm>
            <a:off x="1916877" y="1321579"/>
            <a:ext cx="8358246" cy="4214842"/>
            <a:chOff x="1916877" y="1321579"/>
            <a:chExt cx="8358246" cy="4214842"/>
          </a:xfrm>
        </p:grpSpPr>
        <p:sp>
          <p:nvSpPr>
            <p:cNvPr id="10" name="Oval 9">
              <a:extLst>
                <a:ext uri="{FF2B5EF4-FFF2-40B4-BE49-F238E27FC236}">
                  <a16:creationId xmlns:a16="http://schemas.microsoft.com/office/drawing/2014/main" id="{F476CE10-959B-0393-4A4F-1DA8FE2EB379}"/>
                </a:ext>
              </a:extLst>
            </p:cNvPr>
            <p:cNvSpPr/>
            <p:nvPr/>
          </p:nvSpPr>
          <p:spPr>
            <a:xfrm>
              <a:off x="5774529" y="1321579"/>
              <a:ext cx="500066" cy="50006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500" i="0" u="none" strike="noStrike" kern="1200" cap="none" spc="0" normalizeH="0" baseline="0" noProof="0" dirty="0">
                  <a:ln>
                    <a:noFill/>
                  </a:ln>
                  <a:solidFill>
                    <a:schemeClr val="tx1"/>
                  </a:solidFill>
                  <a:effectLst/>
                  <a:uLnTx/>
                  <a:uFillTx/>
                  <a:latin typeface="Constantia"/>
                  <a:ea typeface="+mn-ea"/>
                </a:rPr>
                <a:t>2</a:t>
              </a:r>
              <a:endParaRPr kumimoji="0" lang="en-GB" sz="2500" i="0" u="none" strike="noStrike" kern="1200" cap="none" spc="0" normalizeH="0" baseline="0" noProof="0" dirty="0">
                <a:ln>
                  <a:noFill/>
                </a:ln>
                <a:solidFill>
                  <a:schemeClr val="tx1"/>
                </a:solidFill>
                <a:effectLst/>
                <a:uLnTx/>
                <a:uFillTx/>
                <a:latin typeface="Constantia"/>
                <a:ea typeface="+mn-ea"/>
                <a:cs typeface="+mn-cs"/>
              </a:endParaRPr>
            </a:p>
          </p:txBody>
        </p:sp>
        <p:sp>
          <p:nvSpPr>
            <p:cNvPr id="11" name="Rectangle 10">
              <a:extLst>
                <a:ext uri="{FF2B5EF4-FFF2-40B4-BE49-F238E27FC236}">
                  <a16:creationId xmlns:a16="http://schemas.microsoft.com/office/drawing/2014/main" id="{DFC8B2F7-A566-EF9A-90AF-4D29F87D1534}"/>
                </a:ext>
              </a:extLst>
            </p:cNvPr>
            <p:cNvSpPr/>
            <p:nvPr/>
          </p:nvSpPr>
          <p:spPr>
            <a:xfrm>
              <a:off x="2331243" y="1897853"/>
              <a:ext cx="7300938" cy="928694"/>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500" b="1" i="0" u="none" strike="noStrike" kern="1200" cap="none" spc="0" normalizeH="0" baseline="0" noProof="0" dirty="0">
                  <a:ln>
                    <a:noFill/>
                  </a:ln>
                  <a:solidFill>
                    <a:schemeClr val="tx1"/>
                  </a:solidFill>
                  <a:effectLst/>
                  <a:uLnTx/>
                  <a:uFillTx/>
                  <a:latin typeface="Constantia"/>
                  <a:ea typeface="+mn-ea"/>
                </a:rPr>
                <a:t>أن يكون موضوع البحث جديد ومحدد تحديداً واضحاً من خلال </a:t>
              </a:r>
              <a:endParaRPr kumimoji="0" lang="en-GB" sz="2500" b="1" i="0" u="none" strike="noStrike" kern="1200" cap="none" spc="0" normalizeH="0" baseline="0" noProof="0" dirty="0">
                <a:ln>
                  <a:noFill/>
                </a:ln>
                <a:solidFill>
                  <a:schemeClr val="tx1"/>
                </a:solidFill>
                <a:effectLst/>
                <a:uLnTx/>
                <a:uFillTx/>
                <a:latin typeface="Constantia"/>
                <a:ea typeface="+mn-ea"/>
                <a:cs typeface="+mn-cs"/>
              </a:endParaRPr>
            </a:p>
          </p:txBody>
        </p:sp>
        <p:cxnSp>
          <p:nvCxnSpPr>
            <p:cNvPr id="12" name="Straight Arrow Connector 11">
              <a:extLst>
                <a:ext uri="{FF2B5EF4-FFF2-40B4-BE49-F238E27FC236}">
                  <a16:creationId xmlns:a16="http://schemas.microsoft.com/office/drawing/2014/main" id="{570B4E0F-4F00-B065-04B1-E1AFDFB953D8}"/>
                </a:ext>
              </a:extLst>
            </p:cNvPr>
            <p:cNvCxnSpPr>
              <a:stCxn id="11" idx="2"/>
            </p:cNvCxnSpPr>
            <p:nvPr/>
          </p:nvCxnSpPr>
          <p:spPr>
            <a:xfrm>
              <a:off x="5981712" y="2826547"/>
              <a:ext cx="3150404" cy="50006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3" name="Rectangle 12">
              <a:extLst>
                <a:ext uri="{FF2B5EF4-FFF2-40B4-BE49-F238E27FC236}">
                  <a16:creationId xmlns:a16="http://schemas.microsoft.com/office/drawing/2014/main" id="{CF8A5FEC-9C0C-C7CA-CDF4-E662C6845E33}"/>
                </a:ext>
              </a:extLst>
            </p:cNvPr>
            <p:cNvSpPr/>
            <p:nvPr/>
          </p:nvSpPr>
          <p:spPr>
            <a:xfrm>
              <a:off x="7560479" y="3393281"/>
              <a:ext cx="2714644" cy="214314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500" i="0" u="none" strike="noStrike" kern="1200" cap="none" spc="0" normalizeH="0" baseline="0" noProof="0" dirty="0">
                  <a:ln>
                    <a:noFill/>
                  </a:ln>
                  <a:solidFill>
                    <a:schemeClr val="tx1"/>
                  </a:solidFill>
                  <a:effectLst/>
                  <a:uLnTx/>
                  <a:uFillTx/>
                  <a:latin typeface="Constantia"/>
                  <a:ea typeface="+mn-ea"/>
                </a:rPr>
                <a:t>أن يكون نقطة في محيط تتعمق بها إلى القاع .</a:t>
              </a:r>
              <a:endParaRPr kumimoji="0" lang="en-GB" sz="2500" i="0" u="none" strike="noStrike" kern="1200" cap="none" spc="0" normalizeH="0" baseline="0" noProof="0" dirty="0">
                <a:ln>
                  <a:noFill/>
                </a:ln>
                <a:solidFill>
                  <a:schemeClr val="tx1"/>
                </a:solidFill>
                <a:effectLst/>
                <a:uLnTx/>
                <a:uFillTx/>
                <a:latin typeface="Constantia"/>
                <a:ea typeface="+mn-ea"/>
                <a:cs typeface="+mn-cs"/>
              </a:endParaRPr>
            </a:p>
          </p:txBody>
        </p:sp>
        <p:sp>
          <p:nvSpPr>
            <p:cNvPr id="14" name="Rectangle 13">
              <a:extLst>
                <a:ext uri="{FF2B5EF4-FFF2-40B4-BE49-F238E27FC236}">
                  <a16:creationId xmlns:a16="http://schemas.microsoft.com/office/drawing/2014/main" id="{FDE3EAE6-3A82-30D8-99E0-90D38589F984}"/>
                </a:ext>
              </a:extLst>
            </p:cNvPr>
            <p:cNvSpPr/>
            <p:nvPr/>
          </p:nvSpPr>
          <p:spPr>
            <a:xfrm>
              <a:off x="1916877" y="3393281"/>
              <a:ext cx="2643206" cy="214314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500" i="0" u="none" strike="noStrike" kern="1200" cap="none" spc="0" normalizeH="0" baseline="0" noProof="0" dirty="0">
                  <a:ln>
                    <a:noFill/>
                  </a:ln>
                  <a:solidFill>
                    <a:schemeClr val="tx1"/>
                  </a:solidFill>
                  <a:effectLst/>
                  <a:uLnTx/>
                  <a:uFillTx/>
                  <a:latin typeface="Constantia"/>
                  <a:ea typeface="+mn-ea"/>
                </a:rPr>
                <a:t>أن تختار نقطة واحدة وليس عدة نقاط .</a:t>
              </a: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EG" sz="2500" i="0" u="none" strike="noStrike" kern="1200" cap="none" spc="0" normalizeH="0" baseline="0" noProof="0" dirty="0">
                <a:ln>
                  <a:noFill/>
                </a:ln>
                <a:solidFill>
                  <a:schemeClr val="tx1"/>
                </a:solidFill>
                <a:effectLst/>
                <a:uLnTx/>
                <a:uFillTx/>
                <a:latin typeface="Constantia"/>
                <a:ea typeface="+mn-ea"/>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500" i="0" u="none" strike="noStrike" kern="1200" cap="none" spc="0" normalizeH="0" baseline="0" noProof="0" dirty="0">
                  <a:ln>
                    <a:noFill/>
                  </a:ln>
                  <a:solidFill>
                    <a:schemeClr val="tx1"/>
                  </a:solidFill>
                  <a:effectLst/>
                  <a:uLnTx/>
                  <a:uFillTx/>
                  <a:latin typeface="Constantia"/>
                  <a:ea typeface="+mn-ea"/>
                </a:rPr>
                <a:t>(لأنه بحث وليس كتاب)</a:t>
              </a:r>
              <a:endParaRPr kumimoji="0" lang="en-GB" sz="2500" i="0" u="none" strike="noStrike" kern="1200" cap="none" spc="0" normalizeH="0" baseline="0" noProof="0" dirty="0">
                <a:ln>
                  <a:noFill/>
                </a:ln>
                <a:solidFill>
                  <a:schemeClr val="tx1"/>
                </a:solidFill>
                <a:effectLst/>
                <a:uLnTx/>
                <a:uFillTx/>
                <a:latin typeface="Constantia"/>
                <a:ea typeface="+mn-ea"/>
                <a:cs typeface="+mn-cs"/>
              </a:endParaRPr>
            </a:p>
          </p:txBody>
        </p:sp>
        <p:cxnSp>
          <p:nvCxnSpPr>
            <p:cNvPr id="15" name="Straight Arrow Connector 14">
              <a:extLst>
                <a:ext uri="{FF2B5EF4-FFF2-40B4-BE49-F238E27FC236}">
                  <a16:creationId xmlns:a16="http://schemas.microsoft.com/office/drawing/2014/main" id="{23377758-93A4-250A-AC72-DE3438C4E054}"/>
                </a:ext>
              </a:extLst>
            </p:cNvPr>
            <p:cNvCxnSpPr/>
            <p:nvPr/>
          </p:nvCxnSpPr>
          <p:spPr>
            <a:xfrm rot="10800000" flipV="1">
              <a:off x="3131325" y="2821779"/>
              <a:ext cx="2964677" cy="500065"/>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grpSp>
      <p:sp>
        <p:nvSpPr>
          <p:cNvPr id="16" name="TextBox 15">
            <a:extLst>
              <a:ext uri="{FF2B5EF4-FFF2-40B4-BE49-F238E27FC236}">
                <a16:creationId xmlns:a16="http://schemas.microsoft.com/office/drawing/2014/main" id="{759ECD6E-4B18-CF3B-9391-E410CB3CB5AC}"/>
              </a:ext>
            </a:extLst>
          </p:cNvPr>
          <p:cNvSpPr txBox="1"/>
          <p:nvPr/>
        </p:nvSpPr>
        <p:spPr>
          <a:xfrm>
            <a:off x="355652" y="73143"/>
            <a:ext cx="10415798" cy="1384995"/>
          </a:xfrm>
          <a:prstGeom prst="rect">
            <a:avLst/>
          </a:prstGeom>
          <a:noFill/>
        </p:spPr>
        <p:txBody>
          <a:bodyPr wrap="square" rtlCol="0">
            <a:spAutoFit/>
          </a:bodyPr>
          <a:lstStyle/>
          <a:p>
            <a:pPr marL="0" algn="ctr" rtl="0" eaLnBrk="1" fontAlgn="ctr" latinLnBrk="0" hangingPunct="1"/>
            <a:r>
              <a:rPr lang="ar-EG" sz="2800" b="1" i="0" u="none" strike="noStrike" kern="1200" dirty="0">
                <a:solidFill>
                  <a:schemeClr val="tx2"/>
                </a:solidFill>
                <a:effectLst/>
                <a:latin typeface="Calibri" panose="020F0502020204030204" pitchFamily="34" charset="0"/>
                <a:cs typeface="Calibri" panose="020F0502020204030204" pitchFamily="34" charset="0"/>
              </a:rPr>
              <a:t>1- اختيار موضوع البحث</a:t>
            </a:r>
            <a:endParaRPr lang="en-US" sz="4400" b="0" i="0" u="none" strike="noStrike" dirty="0">
              <a:solidFill>
                <a:schemeClr val="tx2"/>
              </a:solidFill>
              <a:effectLst/>
              <a:latin typeface="Arial" panose="020B0604020202020204" pitchFamily="34" charset="0"/>
            </a:endParaRPr>
          </a:p>
          <a:p>
            <a:pPr marL="0" algn="ctr" rtl="0" eaLnBrk="1" fontAlgn="ctr" latinLnBrk="0" hangingPunct="1"/>
            <a:r>
              <a:rPr lang="en-US" sz="2800" b="1" i="0" u="none" strike="noStrike" kern="1200" dirty="0">
                <a:solidFill>
                  <a:schemeClr val="tx2"/>
                </a:solidFill>
                <a:effectLst/>
                <a:latin typeface="Calibri" panose="020F0502020204030204" pitchFamily="34" charset="0"/>
              </a:rPr>
              <a:t>1- Choosing the Research Topic</a:t>
            </a:r>
            <a:r>
              <a:rPr lang="en-GB" sz="2800" dirty="0">
                <a:solidFill>
                  <a:schemeClr val="tx2"/>
                </a:solidFill>
                <a:latin typeface="Tajawal Medium" panose="00000600000000000000" pitchFamily="2" charset="-78"/>
                <a:cs typeface="Tajawal Medium" panose="00000600000000000000" pitchFamily="2" charset="-78"/>
              </a:rPr>
              <a:t>”</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776745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71F5AC-D013-0DF1-325B-853C04DA436B}"/>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F061A967-3763-C1C9-117E-40507088DC41}"/>
              </a:ext>
            </a:extLst>
          </p:cNvPr>
          <p:cNvSpPr/>
          <p:nvPr/>
        </p:nvSpPr>
        <p:spPr>
          <a:xfrm>
            <a:off x="397565" y="159860"/>
            <a:ext cx="11529391" cy="64297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8E72E04B-670B-C5F6-2F7E-10B8D7AC2A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7686696-6222-30F3-20B9-EB651F399B5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1">
            <a:extLst>
              <a:ext uri="{FF2B5EF4-FFF2-40B4-BE49-F238E27FC236}">
                <a16:creationId xmlns:a16="http://schemas.microsoft.com/office/drawing/2014/main" id="{4BACD0DA-4B1A-7252-EB5D-221510006464}"/>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1">
            <a:extLst>
              <a:ext uri="{FF2B5EF4-FFF2-40B4-BE49-F238E27FC236}">
                <a16:creationId xmlns:a16="http://schemas.microsoft.com/office/drawing/2014/main" id="{A382D08F-1AAC-7C32-FD21-7979178D41AC}"/>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Rectangle 1">
            <a:extLst>
              <a:ext uri="{FF2B5EF4-FFF2-40B4-BE49-F238E27FC236}">
                <a16:creationId xmlns:a16="http://schemas.microsoft.com/office/drawing/2014/main" id="{6FA630BE-4FBF-3338-4207-57DBBEE34B9A}"/>
              </a:ext>
            </a:extLst>
          </p:cNvPr>
          <p:cNvSpPr>
            <a:spLocks noChangeArrowheads="1"/>
          </p:cNvSpPr>
          <p:nvPr/>
        </p:nvSpPr>
        <p:spPr bwMode="auto">
          <a:xfrm>
            <a:off x="3543300" y="17700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pSp>
        <p:nvGrpSpPr>
          <p:cNvPr id="4" name="Group 3">
            <a:extLst>
              <a:ext uri="{FF2B5EF4-FFF2-40B4-BE49-F238E27FC236}">
                <a16:creationId xmlns:a16="http://schemas.microsoft.com/office/drawing/2014/main" id="{E59927A6-ED1B-CDBB-625B-4A77B7A4B8A0}"/>
              </a:ext>
            </a:extLst>
          </p:cNvPr>
          <p:cNvGrpSpPr/>
          <p:nvPr/>
        </p:nvGrpSpPr>
        <p:grpSpPr>
          <a:xfrm>
            <a:off x="1809720" y="1214422"/>
            <a:ext cx="8572560" cy="4429156"/>
            <a:chOff x="1809720" y="1214422"/>
            <a:chExt cx="8572560" cy="4429156"/>
          </a:xfrm>
        </p:grpSpPr>
        <p:sp>
          <p:nvSpPr>
            <p:cNvPr id="10" name="Rectangular Callout 8">
              <a:extLst>
                <a:ext uri="{FF2B5EF4-FFF2-40B4-BE49-F238E27FC236}">
                  <a16:creationId xmlns:a16="http://schemas.microsoft.com/office/drawing/2014/main" id="{0641629D-77B1-463B-32CD-BCD80C7C6E31}"/>
                </a:ext>
              </a:extLst>
            </p:cNvPr>
            <p:cNvSpPr/>
            <p:nvPr/>
          </p:nvSpPr>
          <p:spPr>
            <a:xfrm>
              <a:off x="9310710" y="1214422"/>
              <a:ext cx="1071570" cy="714380"/>
            </a:xfrm>
            <a:prstGeom prst="wedgeRectCallout">
              <a:avLst>
                <a:gd name="adj1" fmla="val -53094"/>
                <a:gd name="adj2" fmla="val 78725"/>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chemeClr val="tx1"/>
                  </a:solidFill>
                  <a:effectLst/>
                  <a:uLnTx/>
                  <a:uFillTx/>
                  <a:latin typeface="Constantia"/>
                  <a:ea typeface="+mn-ea"/>
                </a:rPr>
                <a:t>مثال </a:t>
              </a:r>
              <a:endParaRPr kumimoji="0" lang="en-GB" sz="32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11" name="Oval 10">
              <a:extLst>
                <a:ext uri="{FF2B5EF4-FFF2-40B4-BE49-F238E27FC236}">
                  <a16:creationId xmlns:a16="http://schemas.microsoft.com/office/drawing/2014/main" id="{D4AB4707-0408-6AD0-8F14-223879AC513B}"/>
                </a:ext>
              </a:extLst>
            </p:cNvPr>
            <p:cNvSpPr/>
            <p:nvPr/>
          </p:nvSpPr>
          <p:spPr>
            <a:xfrm>
              <a:off x="6738942" y="2419560"/>
              <a:ext cx="3500462" cy="79512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tx1"/>
                  </a:solidFill>
                  <a:effectLst/>
                  <a:uLnTx/>
                  <a:uFillTx/>
                  <a:latin typeface="Constantia"/>
                  <a:ea typeface="+mn-ea"/>
                </a:rPr>
                <a:t>التدريب</a:t>
              </a:r>
              <a:endParaRPr kumimoji="0" lang="en-GB" sz="28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12" name="Oval 11">
              <a:extLst>
                <a:ext uri="{FF2B5EF4-FFF2-40B4-BE49-F238E27FC236}">
                  <a16:creationId xmlns:a16="http://schemas.microsoft.com/office/drawing/2014/main" id="{7E2BF2B0-7FBD-567E-ADCA-9B7BAE39343E}"/>
                </a:ext>
              </a:extLst>
            </p:cNvPr>
            <p:cNvSpPr/>
            <p:nvPr/>
          </p:nvSpPr>
          <p:spPr>
            <a:xfrm>
              <a:off x="1809720" y="2278834"/>
              <a:ext cx="4143404" cy="935852"/>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تدريب </a:t>
              </a:r>
              <a:r>
                <a:rPr lang="ar-EG" sz="2400" b="1" dirty="0">
                  <a:solidFill>
                    <a:schemeClr val="tx1"/>
                  </a:solidFill>
                  <a:latin typeface="Constantia"/>
                </a:rPr>
                <a:t>مديري المشاريع</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13" name="Down Arrow 11">
              <a:extLst>
                <a:ext uri="{FF2B5EF4-FFF2-40B4-BE49-F238E27FC236}">
                  <a16:creationId xmlns:a16="http://schemas.microsoft.com/office/drawing/2014/main" id="{C90B4FAF-C5D1-3DB6-63E7-768186A66C96}"/>
                </a:ext>
              </a:extLst>
            </p:cNvPr>
            <p:cNvSpPr/>
            <p:nvPr/>
          </p:nvSpPr>
          <p:spPr>
            <a:xfrm>
              <a:off x="7953388" y="3429000"/>
              <a:ext cx="1071570" cy="1000132"/>
            </a:xfrm>
            <a:prstGeom prst="downArrow">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Constantia"/>
                <a:ea typeface="+mn-ea"/>
                <a:cs typeface="+mn-cs"/>
              </a:endParaRPr>
            </a:p>
          </p:txBody>
        </p:sp>
        <p:sp>
          <p:nvSpPr>
            <p:cNvPr id="14" name="Down Arrow 15">
              <a:extLst>
                <a:ext uri="{FF2B5EF4-FFF2-40B4-BE49-F238E27FC236}">
                  <a16:creationId xmlns:a16="http://schemas.microsoft.com/office/drawing/2014/main" id="{3ACCA68B-A26A-8452-687A-F5C7A6EB14E2}"/>
                </a:ext>
              </a:extLst>
            </p:cNvPr>
            <p:cNvSpPr/>
            <p:nvPr/>
          </p:nvSpPr>
          <p:spPr>
            <a:xfrm>
              <a:off x="3167042" y="3429000"/>
              <a:ext cx="1071570" cy="1000132"/>
            </a:xfrm>
            <a:prstGeom prst="downArrow">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Constantia"/>
                <a:ea typeface="+mn-ea"/>
                <a:cs typeface="+mn-cs"/>
              </a:endParaRPr>
            </a:p>
          </p:txBody>
        </p:sp>
        <p:sp>
          <p:nvSpPr>
            <p:cNvPr id="15" name="Rounded Rectangle 18">
              <a:extLst>
                <a:ext uri="{FF2B5EF4-FFF2-40B4-BE49-F238E27FC236}">
                  <a16:creationId xmlns:a16="http://schemas.microsoft.com/office/drawing/2014/main" id="{5E628290-28D6-5F25-BE93-FAE5765E9CEE}"/>
                </a:ext>
              </a:extLst>
            </p:cNvPr>
            <p:cNvSpPr/>
            <p:nvPr/>
          </p:nvSpPr>
          <p:spPr>
            <a:xfrm>
              <a:off x="7310446" y="4572008"/>
              <a:ext cx="2428892" cy="1071570"/>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tx1"/>
                  </a:solidFill>
                  <a:effectLst/>
                  <a:uLnTx/>
                  <a:uFillTx/>
                  <a:latin typeface="Constantia"/>
                  <a:ea typeface="+mn-ea"/>
                </a:rPr>
                <a:t>موضوع عام</a:t>
              </a:r>
              <a:endParaRPr kumimoji="0" lang="en-GB" sz="28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16" name="Rounded Rectangle 20">
              <a:extLst>
                <a:ext uri="{FF2B5EF4-FFF2-40B4-BE49-F238E27FC236}">
                  <a16:creationId xmlns:a16="http://schemas.microsoft.com/office/drawing/2014/main" id="{32CA7E4F-F675-805A-D8F6-FBC84617835F}"/>
                </a:ext>
              </a:extLst>
            </p:cNvPr>
            <p:cNvSpPr/>
            <p:nvPr/>
          </p:nvSpPr>
          <p:spPr>
            <a:xfrm>
              <a:off x="2452662" y="4572008"/>
              <a:ext cx="2428892" cy="1071570"/>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tx1"/>
                  </a:solidFill>
                  <a:effectLst/>
                  <a:uLnTx/>
                  <a:uFillTx/>
                  <a:latin typeface="Constantia"/>
                  <a:ea typeface="+mn-ea"/>
                </a:rPr>
                <a:t>موضوع أقل عمومية</a:t>
              </a:r>
              <a:endParaRPr kumimoji="0" lang="en-GB" sz="2800" b="1" i="0" u="none" strike="noStrike" kern="1200" cap="none" spc="0" normalizeH="0" baseline="0" noProof="0" dirty="0">
                <a:ln>
                  <a:noFill/>
                </a:ln>
                <a:solidFill>
                  <a:schemeClr val="tx1"/>
                </a:solidFill>
                <a:effectLst/>
                <a:uLnTx/>
                <a:uFillTx/>
                <a:latin typeface="Constantia"/>
                <a:ea typeface="+mn-ea"/>
                <a:cs typeface="+mn-cs"/>
              </a:endParaRPr>
            </a:p>
          </p:txBody>
        </p:sp>
      </p:grpSp>
      <p:sp>
        <p:nvSpPr>
          <p:cNvPr id="17" name="TextBox 16">
            <a:extLst>
              <a:ext uri="{FF2B5EF4-FFF2-40B4-BE49-F238E27FC236}">
                <a16:creationId xmlns:a16="http://schemas.microsoft.com/office/drawing/2014/main" id="{88AAC72A-0C38-489C-FC37-6FCEB60C1739}"/>
              </a:ext>
            </a:extLst>
          </p:cNvPr>
          <p:cNvSpPr txBox="1"/>
          <p:nvPr/>
        </p:nvSpPr>
        <p:spPr>
          <a:xfrm>
            <a:off x="355652" y="73143"/>
            <a:ext cx="10415798" cy="1384995"/>
          </a:xfrm>
          <a:prstGeom prst="rect">
            <a:avLst/>
          </a:prstGeom>
          <a:noFill/>
        </p:spPr>
        <p:txBody>
          <a:bodyPr wrap="square" rtlCol="0">
            <a:spAutoFit/>
          </a:bodyPr>
          <a:lstStyle/>
          <a:p>
            <a:pPr marL="0" algn="ctr" rtl="0" eaLnBrk="1" fontAlgn="ctr" latinLnBrk="0" hangingPunct="1"/>
            <a:r>
              <a:rPr lang="ar-EG" sz="2800" b="1" i="0" u="none" strike="noStrike" kern="1200" dirty="0">
                <a:solidFill>
                  <a:schemeClr val="tx2"/>
                </a:solidFill>
                <a:effectLst/>
                <a:latin typeface="Calibri" panose="020F0502020204030204" pitchFamily="34" charset="0"/>
                <a:cs typeface="Calibri" panose="020F0502020204030204" pitchFamily="34" charset="0"/>
              </a:rPr>
              <a:t>1- اختيار موضوع البحث</a:t>
            </a:r>
            <a:endParaRPr lang="en-US" sz="4400" b="0" i="0" u="none" strike="noStrike" dirty="0">
              <a:solidFill>
                <a:schemeClr val="tx2"/>
              </a:solidFill>
              <a:effectLst/>
              <a:latin typeface="Arial" panose="020B0604020202020204" pitchFamily="34" charset="0"/>
            </a:endParaRPr>
          </a:p>
          <a:p>
            <a:pPr marL="0" algn="ctr" rtl="0" eaLnBrk="1" fontAlgn="ctr" latinLnBrk="0" hangingPunct="1"/>
            <a:r>
              <a:rPr lang="en-US" sz="2800" b="1" i="0" u="none" strike="noStrike" kern="1200" dirty="0">
                <a:solidFill>
                  <a:schemeClr val="tx2"/>
                </a:solidFill>
                <a:effectLst/>
                <a:latin typeface="Calibri" panose="020F0502020204030204" pitchFamily="34" charset="0"/>
              </a:rPr>
              <a:t>1- Choosing the Research Topic</a:t>
            </a:r>
            <a:r>
              <a:rPr lang="en-GB" sz="2800" dirty="0">
                <a:solidFill>
                  <a:schemeClr val="tx2"/>
                </a:solidFill>
                <a:latin typeface="Tajawal Medium" panose="00000600000000000000" pitchFamily="2" charset="-78"/>
                <a:cs typeface="Tajawal Medium" panose="00000600000000000000" pitchFamily="2" charset="-78"/>
              </a:rPr>
              <a:t>”</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467005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EEFEF8-3CF9-2E1D-B205-8EFA027FC70D}"/>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8E24956F-13A6-DCD0-7DD2-64427BCA5D11}"/>
              </a:ext>
            </a:extLst>
          </p:cNvPr>
          <p:cNvSpPr/>
          <p:nvPr/>
        </p:nvSpPr>
        <p:spPr>
          <a:xfrm>
            <a:off x="397565" y="159860"/>
            <a:ext cx="11529391" cy="64297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08D55CDA-2892-4E58-6C8C-1590BE055F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4F878C00-1727-2408-326B-3928BD6B671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1">
            <a:extLst>
              <a:ext uri="{FF2B5EF4-FFF2-40B4-BE49-F238E27FC236}">
                <a16:creationId xmlns:a16="http://schemas.microsoft.com/office/drawing/2014/main" id="{52EFE0A4-B9FF-746C-F10E-A21C975716D6}"/>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1">
            <a:extLst>
              <a:ext uri="{FF2B5EF4-FFF2-40B4-BE49-F238E27FC236}">
                <a16:creationId xmlns:a16="http://schemas.microsoft.com/office/drawing/2014/main" id="{5D592C5D-2BE1-4435-16D0-73EDAFEDD735}"/>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Rectangle 1">
            <a:extLst>
              <a:ext uri="{FF2B5EF4-FFF2-40B4-BE49-F238E27FC236}">
                <a16:creationId xmlns:a16="http://schemas.microsoft.com/office/drawing/2014/main" id="{3C79131C-5651-11F6-A7FB-1407B2CD7642}"/>
              </a:ext>
            </a:extLst>
          </p:cNvPr>
          <p:cNvSpPr>
            <a:spLocks noChangeArrowheads="1"/>
          </p:cNvSpPr>
          <p:nvPr/>
        </p:nvSpPr>
        <p:spPr bwMode="auto">
          <a:xfrm>
            <a:off x="3543300" y="17700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0" name="Rectangular Callout 8">
            <a:extLst>
              <a:ext uri="{FF2B5EF4-FFF2-40B4-BE49-F238E27FC236}">
                <a16:creationId xmlns:a16="http://schemas.microsoft.com/office/drawing/2014/main" id="{C871C9BC-9CA8-EA0E-3AB7-264A629705F4}"/>
              </a:ext>
            </a:extLst>
          </p:cNvPr>
          <p:cNvSpPr/>
          <p:nvPr/>
        </p:nvSpPr>
        <p:spPr>
          <a:xfrm>
            <a:off x="9320759" y="1215877"/>
            <a:ext cx="1071570" cy="714380"/>
          </a:xfrm>
          <a:prstGeom prst="wedgeRectCallout">
            <a:avLst>
              <a:gd name="adj1" fmla="val -53094"/>
              <a:gd name="adj2" fmla="val 78725"/>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مثال</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11" name="Oval 10">
            <a:extLst>
              <a:ext uri="{FF2B5EF4-FFF2-40B4-BE49-F238E27FC236}">
                <a16:creationId xmlns:a16="http://schemas.microsoft.com/office/drawing/2014/main" id="{B94E4170-DD49-D0E3-CA85-A3DBAAD4223D}"/>
              </a:ext>
            </a:extLst>
          </p:cNvPr>
          <p:cNvSpPr/>
          <p:nvPr/>
        </p:nvSpPr>
        <p:spPr>
          <a:xfrm>
            <a:off x="6748991" y="2358885"/>
            <a:ext cx="3500462" cy="85725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موضوع عموميته محدوده</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12" name="Oval 11">
            <a:extLst>
              <a:ext uri="{FF2B5EF4-FFF2-40B4-BE49-F238E27FC236}">
                <a16:creationId xmlns:a16="http://schemas.microsoft.com/office/drawing/2014/main" id="{2E3057C8-3C8F-2604-6B54-2AC634FE9716}"/>
              </a:ext>
            </a:extLst>
          </p:cNvPr>
          <p:cNvSpPr/>
          <p:nvPr/>
        </p:nvSpPr>
        <p:spPr>
          <a:xfrm>
            <a:off x="1819769" y="2358885"/>
            <a:ext cx="4143404" cy="85725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موضوع أكثر تحديداً</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13" name="Down Arrow 11">
            <a:extLst>
              <a:ext uri="{FF2B5EF4-FFF2-40B4-BE49-F238E27FC236}">
                <a16:creationId xmlns:a16="http://schemas.microsoft.com/office/drawing/2014/main" id="{F3B68FA1-BE22-0127-E28E-9296D2EFB643}"/>
              </a:ext>
            </a:extLst>
          </p:cNvPr>
          <p:cNvSpPr/>
          <p:nvPr/>
        </p:nvSpPr>
        <p:spPr>
          <a:xfrm>
            <a:off x="7943341" y="3284028"/>
            <a:ext cx="1071570" cy="1000132"/>
          </a:xfrm>
          <a:prstGeom prst="downArrow">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chemeClr val="tx1"/>
              </a:solidFill>
              <a:effectLst/>
              <a:uLnTx/>
              <a:uFillTx/>
              <a:latin typeface="Constantia"/>
              <a:ea typeface="+mn-ea"/>
              <a:cs typeface="+mn-cs"/>
            </a:endParaRPr>
          </a:p>
        </p:txBody>
      </p:sp>
      <p:sp>
        <p:nvSpPr>
          <p:cNvPr id="14" name="Down Arrow 15">
            <a:extLst>
              <a:ext uri="{FF2B5EF4-FFF2-40B4-BE49-F238E27FC236}">
                <a16:creationId xmlns:a16="http://schemas.microsoft.com/office/drawing/2014/main" id="{1AD35BCF-78A4-E7BE-FC8C-221591436C62}"/>
              </a:ext>
            </a:extLst>
          </p:cNvPr>
          <p:cNvSpPr/>
          <p:nvPr/>
        </p:nvSpPr>
        <p:spPr>
          <a:xfrm>
            <a:off x="3177090" y="3282877"/>
            <a:ext cx="1071570" cy="1000132"/>
          </a:xfrm>
          <a:prstGeom prst="downArrow">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chemeClr val="tx1"/>
              </a:solidFill>
              <a:effectLst/>
              <a:uLnTx/>
              <a:uFillTx/>
              <a:latin typeface="Constantia"/>
              <a:ea typeface="+mn-ea"/>
              <a:cs typeface="+mn-cs"/>
            </a:endParaRPr>
          </a:p>
        </p:txBody>
      </p:sp>
      <p:sp>
        <p:nvSpPr>
          <p:cNvPr id="15" name="Rounded Rectangle 18">
            <a:extLst>
              <a:ext uri="{FF2B5EF4-FFF2-40B4-BE49-F238E27FC236}">
                <a16:creationId xmlns:a16="http://schemas.microsoft.com/office/drawing/2014/main" id="{18949ABE-CDE1-E84C-3723-04C4F11F6EBD}"/>
              </a:ext>
            </a:extLst>
          </p:cNvPr>
          <p:cNvSpPr/>
          <p:nvPr/>
        </p:nvSpPr>
        <p:spPr>
          <a:xfrm>
            <a:off x="7084703" y="4352047"/>
            <a:ext cx="3000396" cy="1068660"/>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تدريب </a:t>
            </a:r>
            <a:r>
              <a:rPr lang="ar-EG" sz="2400" b="1" dirty="0">
                <a:solidFill>
                  <a:schemeClr val="tx1"/>
                </a:solidFill>
                <a:latin typeface="Constantia"/>
              </a:rPr>
              <a:t>مديري المشاريع</a:t>
            </a:r>
            <a:r>
              <a:rPr kumimoji="0" lang="ar-EG" sz="2400" b="1" i="0" u="none" strike="noStrike" kern="1200" cap="none" spc="0" normalizeH="0" baseline="0" noProof="0" dirty="0">
                <a:ln>
                  <a:noFill/>
                </a:ln>
                <a:solidFill>
                  <a:schemeClr val="tx1"/>
                </a:solidFill>
                <a:effectLst/>
                <a:uLnTx/>
                <a:uFillTx/>
                <a:latin typeface="Constantia"/>
                <a:ea typeface="+mn-ea"/>
              </a:rPr>
              <a:t> الصناعية في السعودية </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16" name="Rounded Rectangle 20">
            <a:extLst>
              <a:ext uri="{FF2B5EF4-FFF2-40B4-BE49-F238E27FC236}">
                <a16:creationId xmlns:a16="http://schemas.microsoft.com/office/drawing/2014/main" id="{E223D726-25D9-D333-6A84-49345B1D5351}"/>
              </a:ext>
            </a:extLst>
          </p:cNvPr>
          <p:cNvSpPr/>
          <p:nvPr/>
        </p:nvSpPr>
        <p:spPr>
          <a:xfrm>
            <a:off x="2085423" y="4324473"/>
            <a:ext cx="3286148" cy="1071570"/>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تدريب </a:t>
            </a:r>
            <a:r>
              <a:rPr lang="ar-EG" sz="2400" b="1" dirty="0">
                <a:solidFill>
                  <a:schemeClr val="tx1"/>
                </a:solidFill>
                <a:latin typeface="Constantia"/>
              </a:rPr>
              <a:t>مديري المشاريع</a:t>
            </a:r>
            <a:r>
              <a:rPr kumimoji="0" lang="ar-EG" sz="2400" b="1" i="0" u="none" strike="noStrike" kern="1200" cap="none" spc="0" normalizeH="0" baseline="0" noProof="0" dirty="0">
                <a:ln>
                  <a:noFill/>
                </a:ln>
                <a:solidFill>
                  <a:schemeClr val="tx1"/>
                </a:solidFill>
                <a:effectLst/>
                <a:uLnTx/>
                <a:uFillTx/>
                <a:latin typeface="Constantia"/>
                <a:ea typeface="+mn-ea"/>
              </a:rPr>
              <a:t> في قطاع البترول </a:t>
            </a:r>
            <a:r>
              <a:rPr lang="ar-EG" sz="2400" b="1" dirty="0">
                <a:solidFill>
                  <a:schemeClr val="tx1"/>
                </a:solidFill>
                <a:latin typeface="Constantia"/>
              </a:rPr>
              <a:t>بالسعودية</a:t>
            </a:r>
            <a:r>
              <a:rPr kumimoji="0" lang="ar-EG" sz="2400" b="1" i="0" u="none" strike="noStrike" kern="1200" cap="none" spc="0" normalizeH="0" baseline="0" noProof="0" dirty="0">
                <a:ln>
                  <a:noFill/>
                </a:ln>
                <a:solidFill>
                  <a:schemeClr val="tx1"/>
                </a:solidFill>
                <a:effectLst/>
                <a:uLnTx/>
                <a:uFillTx/>
                <a:latin typeface="Constantia"/>
                <a:ea typeface="+mn-ea"/>
              </a:rPr>
              <a:t> </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17" name="TextBox 16">
            <a:extLst>
              <a:ext uri="{FF2B5EF4-FFF2-40B4-BE49-F238E27FC236}">
                <a16:creationId xmlns:a16="http://schemas.microsoft.com/office/drawing/2014/main" id="{ACA399F5-708D-9500-C912-0653260DAED2}"/>
              </a:ext>
            </a:extLst>
          </p:cNvPr>
          <p:cNvSpPr txBox="1"/>
          <p:nvPr/>
        </p:nvSpPr>
        <p:spPr>
          <a:xfrm>
            <a:off x="355652" y="73143"/>
            <a:ext cx="10415798" cy="1384995"/>
          </a:xfrm>
          <a:prstGeom prst="rect">
            <a:avLst/>
          </a:prstGeom>
          <a:noFill/>
        </p:spPr>
        <p:txBody>
          <a:bodyPr wrap="square" rtlCol="0">
            <a:spAutoFit/>
          </a:bodyPr>
          <a:lstStyle/>
          <a:p>
            <a:pPr marL="0" algn="ctr" rtl="0" eaLnBrk="1" fontAlgn="ctr" latinLnBrk="0" hangingPunct="1"/>
            <a:r>
              <a:rPr lang="ar-EG" sz="2800" b="1" i="0" u="none" strike="noStrike" kern="1200" dirty="0">
                <a:solidFill>
                  <a:schemeClr val="tx2"/>
                </a:solidFill>
                <a:effectLst/>
                <a:latin typeface="Calibri" panose="020F0502020204030204" pitchFamily="34" charset="0"/>
                <a:cs typeface="Calibri" panose="020F0502020204030204" pitchFamily="34" charset="0"/>
              </a:rPr>
              <a:t>1- اختيار موضوع البحث</a:t>
            </a:r>
            <a:endParaRPr lang="en-US" sz="4400" b="0" i="0" u="none" strike="noStrike" dirty="0">
              <a:solidFill>
                <a:schemeClr val="tx2"/>
              </a:solidFill>
              <a:effectLst/>
              <a:latin typeface="Arial" panose="020B0604020202020204" pitchFamily="34" charset="0"/>
            </a:endParaRPr>
          </a:p>
          <a:p>
            <a:pPr marL="0" algn="ctr" rtl="0" eaLnBrk="1" fontAlgn="ctr" latinLnBrk="0" hangingPunct="1"/>
            <a:r>
              <a:rPr lang="en-US" sz="2800" b="1" i="0" u="none" strike="noStrike" kern="1200" dirty="0">
                <a:solidFill>
                  <a:schemeClr val="tx2"/>
                </a:solidFill>
                <a:effectLst/>
                <a:latin typeface="Calibri" panose="020F0502020204030204" pitchFamily="34" charset="0"/>
              </a:rPr>
              <a:t>1- Choosing the Research Topic</a:t>
            </a:r>
            <a:r>
              <a:rPr lang="en-GB" sz="2800" dirty="0">
                <a:solidFill>
                  <a:schemeClr val="tx2"/>
                </a:solidFill>
                <a:latin typeface="Tajawal Medium" panose="00000600000000000000" pitchFamily="2" charset="-78"/>
                <a:cs typeface="Tajawal Medium" panose="00000600000000000000" pitchFamily="2" charset="-78"/>
              </a:rPr>
              <a:t>”</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539072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291B69-F10D-0E58-37A9-041A97415F33}"/>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DDFA216E-3DAC-54E1-91E4-9784D0033FC8}"/>
              </a:ext>
            </a:extLst>
          </p:cNvPr>
          <p:cNvSpPr/>
          <p:nvPr/>
        </p:nvSpPr>
        <p:spPr>
          <a:xfrm>
            <a:off x="397565" y="159860"/>
            <a:ext cx="11529391" cy="64297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2EA54C89-D494-54E9-BF1B-BE5D2DD854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49E40E33-2BC4-9204-59F3-BBE6A3897A9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1">
            <a:extLst>
              <a:ext uri="{FF2B5EF4-FFF2-40B4-BE49-F238E27FC236}">
                <a16:creationId xmlns:a16="http://schemas.microsoft.com/office/drawing/2014/main" id="{D304C4C7-DF8A-2894-6CB0-46C5071BE62B}"/>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1">
            <a:extLst>
              <a:ext uri="{FF2B5EF4-FFF2-40B4-BE49-F238E27FC236}">
                <a16:creationId xmlns:a16="http://schemas.microsoft.com/office/drawing/2014/main" id="{FAA3B6FD-59F5-581F-A542-507E75676AA6}"/>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Rectangle 1">
            <a:extLst>
              <a:ext uri="{FF2B5EF4-FFF2-40B4-BE49-F238E27FC236}">
                <a16:creationId xmlns:a16="http://schemas.microsoft.com/office/drawing/2014/main" id="{BF1692C9-444E-ACF7-3D66-0725F81BF991}"/>
              </a:ext>
            </a:extLst>
          </p:cNvPr>
          <p:cNvSpPr>
            <a:spLocks noChangeArrowheads="1"/>
          </p:cNvSpPr>
          <p:nvPr/>
        </p:nvSpPr>
        <p:spPr bwMode="auto">
          <a:xfrm>
            <a:off x="3543300" y="17700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pSp>
        <p:nvGrpSpPr>
          <p:cNvPr id="4" name="Group 3">
            <a:extLst>
              <a:ext uri="{FF2B5EF4-FFF2-40B4-BE49-F238E27FC236}">
                <a16:creationId xmlns:a16="http://schemas.microsoft.com/office/drawing/2014/main" id="{F4A5E04A-6440-DF11-83CE-EB6D1C7AD5C3}"/>
              </a:ext>
            </a:extLst>
          </p:cNvPr>
          <p:cNvGrpSpPr/>
          <p:nvPr/>
        </p:nvGrpSpPr>
        <p:grpSpPr>
          <a:xfrm>
            <a:off x="2373346" y="1203684"/>
            <a:ext cx="7072362" cy="3858844"/>
            <a:chOff x="2373346" y="1203684"/>
            <a:chExt cx="7072362" cy="3858844"/>
          </a:xfrm>
        </p:grpSpPr>
        <p:sp>
          <p:nvSpPr>
            <p:cNvPr id="10" name="Oval 9">
              <a:extLst>
                <a:ext uri="{FF2B5EF4-FFF2-40B4-BE49-F238E27FC236}">
                  <a16:creationId xmlns:a16="http://schemas.microsoft.com/office/drawing/2014/main" id="{EEBF28CB-119F-8D7D-792C-BD9D7520AC85}"/>
                </a:ext>
              </a:extLst>
            </p:cNvPr>
            <p:cNvSpPr/>
            <p:nvPr/>
          </p:nvSpPr>
          <p:spPr>
            <a:xfrm>
              <a:off x="5588056" y="1203684"/>
              <a:ext cx="500066" cy="50006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3</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11" name="Rectangle 10">
              <a:extLst>
                <a:ext uri="{FF2B5EF4-FFF2-40B4-BE49-F238E27FC236}">
                  <a16:creationId xmlns:a16="http://schemas.microsoft.com/office/drawing/2014/main" id="{B40E061E-E1F9-B665-89CF-DEDBD2A4397A}"/>
                </a:ext>
              </a:extLst>
            </p:cNvPr>
            <p:cNvSpPr/>
            <p:nvPr/>
          </p:nvSpPr>
          <p:spPr>
            <a:xfrm>
              <a:off x="2373346" y="1847818"/>
              <a:ext cx="7072362" cy="928694"/>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أن تكون البيانات والمراجع اللازمة متاحة وكافيه وتتناسب مع الامكانيات المتاحه </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12" name="Oval 11">
              <a:extLst>
                <a:ext uri="{FF2B5EF4-FFF2-40B4-BE49-F238E27FC236}">
                  <a16:creationId xmlns:a16="http://schemas.microsoft.com/office/drawing/2014/main" id="{A67447FE-836A-E0C9-86B5-C94073516143}"/>
                </a:ext>
              </a:extLst>
            </p:cNvPr>
            <p:cNvSpPr/>
            <p:nvPr/>
          </p:nvSpPr>
          <p:spPr>
            <a:xfrm>
              <a:off x="5588056" y="3562330"/>
              <a:ext cx="500066" cy="50006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4</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13" name="Rectangle 12">
              <a:extLst>
                <a:ext uri="{FF2B5EF4-FFF2-40B4-BE49-F238E27FC236}">
                  <a16:creationId xmlns:a16="http://schemas.microsoft.com/office/drawing/2014/main" id="{637FD7DE-A3DD-6589-1F5F-5A47F916EF34}"/>
                </a:ext>
              </a:extLst>
            </p:cNvPr>
            <p:cNvSpPr/>
            <p:nvPr/>
          </p:nvSpPr>
          <p:spPr>
            <a:xfrm>
              <a:off x="2373346" y="4133834"/>
              <a:ext cx="7072362" cy="928694"/>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أن يكون الباحث لديه القدرة على البحث </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grpSp>
      <p:sp>
        <p:nvSpPr>
          <p:cNvPr id="14" name="TextBox 13">
            <a:extLst>
              <a:ext uri="{FF2B5EF4-FFF2-40B4-BE49-F238E27FC236}">
                <a16:creationId xmlns:a16="http://schemas.microsoft.com/office/drawing/2014/main" id="{D7C75D18-A00F-E8D0-7E7D-45F8D9FB5D80}"/>
              </a:ext>
            </a:extLst>
          </p:cNvPr>
          <p:cNvSpPr txBox="1"/>
          <p:nvPr/>
        </p:nvSpPr>
        <p:spPr>
          <a:xfrm>
            <a:off x="355652" y="73143"/>
            <a:ext cx="10415798" cy="1384995"/>
          </a:xfrm>
          <a:prstGeom prst="rect">
            <a:avLst/>
          </a:prstGeom>
          <a:noFill/>
        </p:spPr>
        <p:txBody>
          <a:bodyPr wrap="square" rtlCol="0">
            <a:spAutoFit/>
          </a:bodyPr>
          <a:lstStyle/>
          <a:p>
            <a:pPr marL="0" algn="ctr" rtl="0" eaLnBrk="1" fontAlgn="ctr" latinLnBrk="0" hangingPunct="1"/>
            <a:r>
              <a:rPr lang="ar-EG" sz="2800" b="1" i="0" u="none" strike="noStrike" kern="1200" dirty="0">
                <a:solidFill>
                  <a:schemeClr val="tx2"/>
                </a:solidFill>
                <a:effectLst/>
                <a:latin typeface="Calibri" panose="020F0502020204030204" pitchFamily="34" charset="0"/>
                <a:cs typeface="Calibri" panose="020F0502020204030204" pitchFamily="34" charset="0"/>
              </a:rPr>
              <a:t>1- اختيار موضوع البحث</a:t>
            </a:r>
            <a:endParaRPr lang="en-US" sz="4400" b="0" i="0" u="none" strike="noStrike" dirty="0">
              <a:solidFill>
                <a:schemeClr val="tx2"/>
              </a:solidFill>
              <a:effectLst/>
              <a:latin typeface="Arial" panose="020B0604020202020204" pitchFamily="34" charset="0"/>
            </a:endParaRPr>
          </a:p>
          <a:p>
            <a:pPr marL="0" algn="ctr" rtl="0" eaLnBrk="1" fontAlgn="ctr" latinLnBrk="0" hangingPunct="1"/>
            <a:r>
              <a:rPr lang="en-US" sz="2800" b="1" i="0" u="none" strike="noStrike" kern="1200" dirty="0">
                <a:solidFill>
                  <a:schemeClr val="tx2"/>
                </a:solidFill>
                <a:effectLst/>
                <a:latin typeface="Calibri" panose="020F0502020204030204" pitchFamily="34" charset="0"/>
              </a:rPr>
              <a:t>1- Choosing the Research Topic</a:t>
            </a:r>
            <a:r>
              <a:rPr lang="en-GB" sz="2800" dirty="0">
                <a:solidFill>
                  <a:schemeClr val="tx2"/>
                </a:solidFill>
                <a:latin typeface="Tajawal Medium" panose="00000600000000000000" pitchFamily="2" charset="-78"/>
                <a:cs typeface="Tajawal Medium" panose="00000600000000000000" pitchFamily="2" charset="-78"/>
              </a:rPr>
              <a:t>”</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218829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22264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Process </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عملية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0" name="Graphic 21">
            <a:extLst>
              <a:ext uri="{FF2B5EF4-FFF2-40B4-BE49-F238E27FC236}">
                <a16:creationId xmlns:a16="http://schemas.microsoft.com/office/drawing/2014/main" id="{2F008B1A-F325-4766-889C-603D76DB3F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FD359F96-D4DC-44F9-B56D-1B68E0F1CB0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543684089"/>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تشير عملية البحث إلى المنهج المنظم المستخدم لجمع المعلومات وتحليل البيانات واستخلاص النتائج من أجل الإجابة على سؤال بحثي أو التحقيق في موضوع معين. يتضمن عادةً الخطوات التالية:</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27488" y="1662497"/>
            <a:ext cx="8417320" cy="267765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 research process refers to the systematic and organized approach used to gather information, analyze data, and draw conclusions in order to answer a research question or investigate a specific topic. It typically involves the following steps: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409214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2-Research</a:t>
            </a:r>
            <a:r>
              <a:rPr kumimoji="0" lang="ar-EG"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a:t>
            </a: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Process</a:t>
            </a:r>
            <a:endParaRPr kumimoji="0" lang="en-US" sz="3200" b="1" i="0" u="none" strike="noStrike" kern="1200" cap="none" spc="0" normalizeH="0" baseline="0" noProof="0" dirty="0">
              <a:ln>
                <a:noFill/>
              </a:ln>
              <a:solidFill>
                <a:srgbClr val="2D3956"/>
              </a:solidFill>
              <a:effectLst/>
              <a:uLnTx/>
              <a:uFillTx/>
              <a:latin typeface="Calibri"/>
              <a:ea typeface="+mn-ea"/>
            </a:endParaRPr>
          </a:p>
        </p:txBody>
      </p:sp>
      <p:pic>
        <p:nvPicPr>
          <p:cNvPr id="9" name="Graphic 21">
            <a:extLst>
              <a:ext uri="{FF2B5EF4-FFF2-40B4-BE49-F238E27FC236}">
                <a16:creationId xmlns:a16="http://schemas.microsoft.com/office/drawing/2014/main" id="{56F86D7C-EDB4-4520-B58A-22F0F55CD3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AE940A36-DF54-4588-BD54-A877E31C7E8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0908112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7258CAB-5E63-43BC-A6AA-29F81DEA5FF7}"/>
              </a:ext>
            </a:extLst>
          </p:cNvPr>
          <p:cNvPicPr>
            <a:picLocks noChangeAspect="1"/>
          </p:cNvPicPr>
          <p:nvPr/>
        </p:nvPicPr>
        <p:blipFill rotWithShape="1">
          <a:blip r:embed="rId2"/>
          <a:srcRect t="3692" b="6872"/>
          <a:stretch/>
        </p:blipFill>
        <p:spPr>
          <a:xfrm>
            <a:off x="2004646" y="960521"/>
            <a:ext cx="8182708" cy="5573922"/>
          </a:xfrm>
          <a:prstGeom prst="rect">
            <a:avLst/>
          </a:prstGeom>
        </p:spPr>
      </p:pic>
      <p:pic>
        <p:nvPicPr>
          <p:cNvPr id="3" name="Graphic 21">
            <a:extLst>
              <a:ext uri="{FF2B5EF4-FFF2-40B4-BE49-F238E27FC236}">
                <a16:creationId xmlns:a16="http://schemas.microsoft.com/office/drawing/2014/main" id="{56EEE6E9-4C8D-4A0E-AC62-5D5360C641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B165D4B2-61DB-4958-B67A-34F82C01598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0191187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533120"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proposal( Project 1)</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مكونات مقترح البحث(المشروع 1)</a:t>
            </a:r>
            <a:endParaRPr kumimoji="0" lang="en-US"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0" name="Graphic 21">
            <a:extLst>
              <a:ext uri="{FF2B5EF4-FFF2-40B4-BE49-F238E27FC236}">
                <a16:creationId xmlns:a16="http://schemas.microsoft.com/office/drawing/2014/main" id="{BA99D172-BAD1-4859-9AD5-4D86D886F3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9D751F71-D2FA-4546-B3BB-5DFE377190F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2">
            <a:extLst>
              <a:ext uri="{FF2B5EF4-FFF2-40B4-BE49-F238E27FC236}">
                <a16:creationId xmlns:a16="http://schemas.microsoft.com/office/drawing/2014/main" id="{EDD96B64-67C0-4C04-9C59-0DE5AF1D1AD3}"/>
              </a:ext>
            </a:extLst>
          </p:cNvPr>
          <p:cNvSpPr/>
          <p:nvPr/>
        </p:nvSpPr>
        <p:spPr>
          <a:xfrm>
            <a:off x="1174090" y="4464856"/>
            <a:ext cx="4875117" cy="461665"/>
          </a:xfrm>
          <a:prstGeom prst="rect">
            <a:avLst/>
          </a:prstGeom>
        </p:spPr>
        <p:txBody>
          <a:bodyPr wrap="none">
            <a:spAutoFit/>
          </a:bodyPr>
          <a:lstStyle/>
          <a:p>
            <a:r>
              <a:rPr lang="en-US" sz="2400" b="1" dirty="0">
                <a:solidFill>
                  <a:srgbClr val="2D3956"/>
                </a:solidFill>
                <a:highlight>
                  <a:srgbClr val="00FFFF"/>
                </a:highlight>
                <a:latin typeface="Times New Roman" panose="02020603050405020304" pitchFamily="18" charset="0"/>
                <a:cs typeface="Times New Roman" panose="02020603050405020304" pitchFamily="18" charset="0"/>
              </a:rPr>
              <a:t>See Research proposal template pdf</a:t>
            </a:r>
            <a:endParaRPr lang="en-US" b="1" dirty="0">
              <a:highlight>
                <a:srgbClr val="00FFFF"/>
              </a:highlight>
            </a:endParaRPr>
          </a:p>
        </p:txBody>
      </p:sp>
    </p:spTree>
    <p:extLst>
      <p:ext uri="{BB962C8B-B14F-4D97-AF65-F5344CB8AC3E}">
        <p14:creationId xmlns:p14="http://schemas.microsoft.com/office/powerpoint/2010/main" val="2723632697"/>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00B0F0"/>
                </a:solidFill>
                <a:effectLst/>
                <a:uLnTx/>
                <a:uFillTx/>
                <a:latin typeface="Calibri"/>
                <a:ea typeface="+mn-ea"/>
                <a:cs typeface="Arial" panose="020B0604020202020204" pitchFamily="34" charset="0"/>
              </a:rPr>
              <a:t>ما هو مقترح البحث؟</a:t>
            </a:r>
            <a:endParaRPr kumimoji="0" lang="en-US" sz="4400" b="1" i="0" u="none" strike="noStrike" kern="1200" cap="none" spc="0" normalizeH="0" baseline="0" noProof="0" dirty="0">
              <a:ln>
                <a:noFill/>
              </a:ln>
              <a:solidFill>
                <a:srgbClr val="00B0F0"/>
              </a:solidFill>
              <a:effectLst/>
              <a:uLnTx/>
              <a:uFillTx/>
              <a:latin typeface="Calibri"/>
              <a:ea typeface="+mn-ea"/>
            </a:endParaRP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949660"/>
            <a:ext cx="8979535"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What is the research proposal?</a:t>
            </a:r>
          </a:p>
        </p:txBody>
      </p:sp>
      <p:pic>
        <p:nvPicPr>
          <p:cNvPr id="5" name="Graphic 21">
            <a:extLst>
              <a:ext uri="{FF2B5EF4-FFF2-40B4-BE49-F238E27FC236}">
                <a16:creationId xmlns:a16="http://schemas.microsoft.com/office/drawing/2014/main" id="{C2AA2859-ED7F-4B1A-B74E-BBE78FBC6D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5D82CAB9-5A7F-40BF-A113-FEFDDCC27DC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3891778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يعد مقترح البحث وثيقة أساسية في المجال الأكاديمي، خاصة لطلاب الدراسات العليا. وهو بمثابة مخطط للدراسة البحثية ويحدد أهداف البحث المقترح ومنهجيته وأهميته.</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27488" y="1662497"/>
            <a:ext cx="8417320" cy="267765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research proposal is an essential document in the field of academia, particularly for postgraduate students. It serves as a blueprint for the research study and outlines the objectives, methodology, and significance of the proposed research.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396390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a:t>
            </a:r>
            <a:r>
              <a:rPr kumimoji="0" lang="ar-EG"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Proposal</a:t>
            </a:r>
            <a:endParaRPr kumimoji="0" lang="en-US" sz="3200" b="1" i="0" u="none" strike="noStrike" kern="1200" cap="none" spc="0" normalizeH="0" baseline="0" noProof="0" dirty="0">
              <a:ln>
                <a:noFill/>
              </a:ln>
              <a:solidFill>
                <a:srgbClr val="000000"/>
              </a:solidFill>
              <a:effectLst/>
              <a:uLnTx/>
              <a:uFillTx/>
              <a:latin typeface="Calibri"/>
              <a:ea typeface="+mn-ea"/>
            </a:endParaRPr>
          </a:p>
        </p:txBody>
      </p:sp>
      <p:pic>
        <p:nvPicPr>
          <p:cNvPr id="9" name="Graphic 21">
            <a:extLst>
              <a:ext uri="{FF2B5EF4-FFF2-40B4-BE49-F238E27FC236}">
                <a16:creationId xmlns:a16="http://schemas.microsoft.com/office/drawing/2014/main" id="{84909E09-9C12-4F86-9C97-A530B828F0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4FC7CCBC-AE67-45F4-9179-2F2F0C313D5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5376713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00B0F0"/>
                </a:solidFill>
                <a:effectLst/>
                <a:uLnTx/>
                <a:uFillTx/>
                <a:latin typeface="Calibri"/>
                <a:ea typeface="+mn-ea"/>
                <a:cs typeface="Arial" panose="020B0604020202020204" pitchFamily="34" charset="0"/>
              </a:rPr>
              <a:t>ما هي مكونات مقترح البحث؟</a:t>
            </a:r>
            <a:endParaRPr kumimoji="0" lang="en-US" sz="4400" b="1" i="0" u="none" strike="noStrike" kern="1200" cap="none" spc="0" normalizeH="0" baseline="0" noProof="0" dirty="0">
              <a:ln>
                <a:noFill/>
              </a:ln>
              <a:solidFill>
                <a:srgbClr val="00B0F0"/>
              </a:solidFill>
              <a:effectLst/>
              <a:uLnTx/>
              <a:uFillTx/>
              <a:latin typeface="Calibri"/>
              <a:ea typeface="+mn-ea"/>
            </a:endParaRP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What are the components of a research proposal?</a:t>
            </a:r>
          </a:p>
        </p:txBody>
      </p:sp>
      <p:pic>
        <p:nvPicPr>
          <p:cNvPr id="5" name="Graphic 21">
            <a:extLst>
              <a:ext uri="{FF2B5EF4-FFF2-40B4-BE49-F238E27FC236}">
                <a16:creationId xmlns:a16="http://schemas.microsoft.com/office/drawing/2014/main" id="{8ADC4C44-580C-4430-AB31-D5005B1E52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686915A5-C23F-4B39-9B09-CA52B9CEAE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0674393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2482391" y="57124"/>
            <a:ext cx="645176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Proposal Components</a:t>
            </a:r>
            <a:endParaRPr kumimoji="0" lang="en-US" sz="3200" b="1" i="0" u="none" strike="noStrike" kern="1200" cap="none" spc="0" normalizeH="0" baseline="0" noProof="0" dirty="0">
              <a:ln>
                <a:noFill/>
              </a:ln>
              <a:solidFill>
                <a:srgbClr val="2D3956"/>
              </a:solidFill>
              <a:effectLst/>
              <a:uLnTx/>
              <a:uFillTx/>
              <a:latin typeface="Calibri"/>
              <a:ea typeface="+mn-ea"/>
            </a:endParaRPr>
          </a:p>
        </p:txBody>
      </p:sp>
      <p:graphicFrame>
        <p:nvGraphicFramePr>
          <p:cNvPr id="6" name="Diagram 5">
            <a:extLst>
              <a:ext uri="{FF2B5EF4-FFF2-40B4-BE49-F238E27FC236}">
                <a16:creationId xmlns:a16="http://schemas.microsoft.com/office/drawing/2014/main" id="{D4FA46B3-EB38-4D57-A28A-9D480DE1B24D}"/>
              </a:ext>
            </a:extLst>
          </p:cNvPr>
          <p:cNvGraphicFramePr/>
          <p:nvPr>
            <p:extLst>
              <p:ext uri="{D42A27DB-BD31-4B8C-83A1-F6EECF244321}">
                <p14:modId xmlns:p14="http://schemas.microsoft.com/office/powerpoint/2010/main" val="3659968330"/>
              </p:ext>
            </p:extLst>
          </p:nvPr>
        </p:nvGraphicFramePr>
        <p:xfrm>
          <a:off x="1644274" y="92813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1CA38718-EFA2-40C5-8FCF-85A427E2F291}"/>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D92BDE35-1BA8-47E6-9B31-B683A90899B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7293248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54660" y="2598237"/>
            <a:ext cx="4955590" cy="1222642"/>
          </a:xfrm>
          <a:prstGeom prst="rect">
            <a:avLst/>
          </a:prstGeom>
        </p:spPr>
        <p:txBody>
          <a:bodyPr wrap="square">
            <a:spAutoFit/>
          </a:bodyPr>
          <a:lstStyle/>
          <a:p>
            <a:pPr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Research variables</a:t>
            </a:r>
          </a:p>
          <a:p>
            <a:pPr algn="ctr">
              <a:lnSpc>
                <a:spcPct val="120000"/>
              </a:lnSpc>
            </a:pPr>
            <a:r>
              <a:rPr lang="ar-EG" sz="3200" b="1" dirty="0">
                <a:solidFill>
                  <a:srgbClr val="000000"/>
                </a:solidFill>
                <a:latin typeface="Times New Roman" panose="02020603050405020304" pitchFamily="18" charset="0"/>
                <a:cs typeface="Times New Roman" panose="02020603050405020304" pitchFamily="18" charset="0"/>
              </a:rPr>
              <a:t>متغيرات البحث</a:t>
            </a:r>
            <a:endParaRPr lang="en-US" b="1"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BFA486EA-B91F-49F0-AF00-A51B809D49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7671075B-6B81-4CA1-8739-A537D103856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585022640"/>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00B0F0"/>
                </a:solidFill>
              </a:rPr>
              <a:t>ما معنى متغيرات البحث؟</a:t>
            </a:r>
            <a:endParaRPr lang="en-US" sz="4400" b="1" dirty="0">
              <a:solidFill>
                <a:srgbClr val="00B0F0"/>
              </a:solidFill>
            </a:endParaRP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1323439"/>
          </a:xfrm>
          <a:prstGeom prst="rect">
            <a:avLst/>
          </a:prstGeom>
          <a:noFill/>
        </p:spPr>
        <p:txBody>
          <a:bodyPr wrap="square" rtlCol="0">
            <a:spAutoFit/>
          </a:bodyPr>
          <a:lstStyle/>
          <a:p>
            <a:pPr algn="ctr"/>
            <a:r>
              <a:rPr lang="en-US" sz="4000" b="1" dirty="0">
                <a:solidFill>
                  <a:srgbClr val="00B0F0"/>
                </a:solidFill>
                <a:latin typeface="Times New Roman" panose="02020603050405020304" pitchFamily="18" charset="0"/>
                <a:cs typeface="Times New Roman" panose="02020603050405020304" pitchFamily="18" charset="0"/>
              </a:rPr>
              <a:t>What the Meaning of Research variables?</a:t>
            </a:r>
          </a:p>
        </p:txBody>
      </p:sp>
      <p:pic>
        <p:nvPicPr>
          <p:cNvPr id="5" name="Graphic 21">
            <a:extLst>
              <a:ext uri="{FF2B5EF4-FFF2-40B4-BE49-F238E27FC236}">
                <a16:creationId xmlns:a16="http://schemas.microsoft.com/office/drawing/2014/main" id="{5D7A11D4-EC7B-4D21-A364-06A9C2D555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DD2445E0-D796-4DF6-9E4C-2187C01DB89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9242470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EFC45FF-997E-4EBC-9501-8ADE2C6EF731}"/>
              </a:ext>
            </a:extLst>
          </p:cNvPr>
          <p:cNvSpPr/>
          <p:nvPr/>
        </p:nvSpPr>
        <p:spPr>
          <a:xfrm>
            <a:off x="127307" y="1135524"/>
            <a:ext cx="11937386" cy="5324535"/>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Research variables are characteristics or attributes that can be measured and analyzed in a research study. </a:t>
            </a:r>
          </a:p>
          <a:p>
            <a:pPr marL="457200" indent="-457200" algn="just" rtl="1">
              <a:buFont typeface="Arial" panose="020B0604020202020204" pitchFamily="34" charset="0"/>
              <a:buChar char="•"/>
            </a:pPr>
            <a:r>
              <a:rPr lang="ar-EG" sz="2400" dirty="0">
                <a:solidFill>
                  <a:srgbClr val="2D3956"/>
                </a:solidFill>
              </a:rPr>
              <a:t>متغيرات البحث هي خصائص أو سمات يمكن قياسها وتحليلها في دراسة بحثية.</a:t>
            </a:r>
            <a:endParaRPr lang="en-US" sz="2400" dirty="0">
              <a:solidFill>
                <a:srgbClr val="2D3956"/>
              </a:solidFill>
            </a:endParaRPr>
          </a:p>
          <a:p>
            <a:pPr marL="457200" indent="-457200" algn="just" rtl="1">
              <a:buFont typeface="Arial" panose="020B0604020202020204" pitchFamily="34" charset="0"/>
              <a:buChar char="•"/>
            </a:pPr>
            <a:endParaRPr lang="en-US" sz="2400" dirty="0">
              <a:solidFill>
                <a:srgbClr val="2D3956"/>
              </a:solidFill>
            </a:endParaRPr>
          </a:p>
          <a:p>
            <a:pPr marL="457200" indent="-457200" algn="just">
              <a:buFont typeface="Arial" panose="020B0604020202020204" pitchFamily="34" charset="0"/>
              <a:buChar char="•"/>
            </a:pPr>
            <a:r>
              <a:rPr lang="en-US" sz="2800" dirty="0">
                <a:solidFill>
                  <a:srgbClr val="2D3956"/>
                </a:solidFill>
              </a:rPr>
              <a:t>They are the key elements that researchers manipulate, measure, or observe to understand their relationship with other variables. </a:t>
            </a:r>
          </a:p>
          <a:p>
            <a:pPr marL="457200" indent="-457200" algn="just" rtl="1">
              <a:buFont typeface="Arial" panose="020B0604020202020204" pitchFamily="34" charset="0"/>
              <a:buChar char="•"/>
            </a:pPr>
            <a:r>
              <a:rPr lang="ar-EG" sz="2400" dirty="0">
                <a:solidFill>
                  <a:srgbClr val="2D3956"/>
                </a:solidFill>
              </a:rPr>
              <a:t>وهي العناصر الأساسية التي يتلاعب بها الباحثون أو يقيسونها أو يلاحظونها لفهم علاقتها بالمتغيرات الأخرى.</a:t>
            </a:r>
            <a:endParaRPr lang="en-US" sz="2400" dirty="0">
              <a:solidFill>
                <a:srgbClr val="2D3956"/>
              </a:solidFill>
            </a:endParaRPr>
          </a:p>
          <a:p>
            <a:pPr marL="457200" indent="-457200" algn="just" rtl="1">
              <a:buFont typeface="Arial" panose="020B0604020202020204" pitchFamily="34" charset="0"/>
              <a:buChar char="•"/>
            </a:pPr>
            <a:endParaRPr lang="en-US" sz="2400" dirty="0">
              <a:solidFill>
                <a:srgbClr val="2D3956"/>
              </a:solidFill>
            </a:endParaRPr>
          </a:p>
          <a:p>
            <a:pPr marL="457200" indent="-457200" algn="just">
              <a:buFont typeface="Arial" panose="020B0604020202020204" pitchFamily="34" charset="0"/>
              <a:buChar char="•"/>
            </a:pPr>
            <a:r>
              <a:rPr lang="en-US" sz="2800" dirty="0">
                <a:solidFill>
                  <a:srgbClr val="2D3956"/>
                </a:solidFill>
              </a:rPr>
              <a:t>In management research, variables can be classified into four main types: independent variables, dependent variables, mediating variables and moderating variables.</a:t>
            </a:r>
          </a:p>
          <a:p>
            <a:pPr marL="457200" indent="-457200" algn="just" rtl="1">
              <a:buFont typeface="Arial" panose="020B0604020202020204" pitchFamily="34" charset="0"/>
              <a:buChar char="•"/>
            </a:pPr>
            <a:r>
              <a:rPr lang="ar-EG" sz="2400" dirty="0">
                <a:solidFill>
                  <a:srgbClr val="2D3956"/>
                </a:solidFill>
              </a:rPr>
              <a:t>في البحوث الإدارية، يمكن تصنيف المتغيرات إلى أربعة أنواع رئيسية: المتغيرات المستقلة، والمتغيرات التابعة، والمتغيرات الوسيطة، والمتغيرات المعدلة.</a:t>
            </a:r>
            <a:endParaRPr lang="en-US" sz="2400" dirty="0">
              <a:solidFill>
                <a:srgbClr val="2D3956"/>
              </a:solidFill>
            </a:endParaRPr>
          </a:p>
        </p:txBody>
      </p:sp>
      <p:sp>
        <p:nvSpPr>
          <p:cNvPr id="6" name="Rectangle 5">
            <a:extLst>
              <a:ext uri="{FF2B5EF4-FFF2-40B4-BE49-F238E27FC236}">
                <a16:creationId xmlns:a16="http://schemas.microsoft.com/office/drawing/2014/main" id="{4F2D9B8F-8292-452A-B010-CFA5B8E29A17}"/>
              </a:ext>
            </a:extLst>
          </p:cNvPr>
          <p:cNvSpPr/>
          <p:nvPr/>
        </p:nvSpPr>
        <p:spPr>
          <a:xfrm>
            <a:off x="3077460" y="0"/>
            <a:ext cx="3755387" cy="646331"/>
          </a:xfrm>
          <a:prstGeom prst="rect">
            <a:avLst/>
          </a:prstGeom>
        </p:spPr>
        <p:txBody>
          <a:bodyPr wrap="none">
            <a:spAutoFit/>
          </a:bodyPr>
          <a:lstStyle/>
          <a:p>
            <a:pPr algn="ctr"/>
            <a:r>
              <a:rPr lang="en-US" sz="3600" dirty="0">
                <a:solidFill>
                  <a:srgbClr val="000000"/>
                </a:solidFill>
              </a:rPr>
              <a:t>Research variables </a:t>
            </a:r>
            <a:endParaRPr lang="en-US" sz="2400" dirty="0">
              <a:solidFill>
                <a:srgbClr val="000000"/>
              </a:solidFill>
            </a:endParaRPr>
          </a:p>
        </p:txBody>
      </p:sp>
      <p:pic>
        <p:nvPicPr>
          <p:cNvPr id="7" name="Graphic 21">
            <a:extLst>
              <a:ext uri="{FF2B5EF4-FFF2-40B4-BE49-F238E27FC236}">
                <a16:creationId xmlns:a16="http://schemas.microsoft.com/office/drawing/2014/main" id="{458637F0-FF29-4DF0-9629-6ECCD2FDFF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1CCF7B1A-E650-4A61-AD1F-783D035817E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4367655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709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2"/>
              </a:solidFill>
            </a:endParaRPr>
          </a:p>
          <a:p>
            <a:pPr algn="ctr"/>
            <a:r>
              <a:rPr lang="ar-EG" sz="2000" dirty="0">
                <a:solidFill>
                  <a:schemeClr val="tx2"/>
                </a:solidFill>
              </a:rPr>
              <a:t>على سبيل المثال، إذا أراد الباحثون دراسة تأثير أسلوب القيادة على رضا الموظفين، فإن المتغير المستقل سيكون </a:t>
            </a:r>
            <a:r>
              <a:rPr lang="ar-EG" sz="2000" b="1" u="sng" dirty="0">
                <a:solidFill>
                  <a:schemeClr val="tx2"/>
                </a:solidFill>
              </a:rPr>
              <a:t>أسلوب القيادة.</a:t>
            </a:r>
            <a:endParaRPr lang="en-US" sz="2000" b="1" u="sng" dirty="0">
              <a:solidFill>
                <a:schemeClr val="tx2"/>
              </a:solidFill>
            </a:endParaRPr>
          </a:p>
          <a:p>
            <a:pPr algn="just"/>
            <a:r>
              <a:rPr lang="en-US" sz="2400" b="1" dirty="0">
                <a:solidFill>
                  <a:srgbClr val="0070C0"/>
                </a:solidFill>
              </a:rPr>
              <a:t>For example</a:t>
            </a:r>
            <a:r>
              <a:rPr lang="en-US" sz="2400" dirty="0">
                <a:solidFill>
                  <a:schemeClr val="tx1"/>
                </a:solidFill>
              </a:rPr>
              <a:t>, if researchers want to investigate</a:t>
            </a:r>
            <a:r>
              <a:rPr lang="en-US" sz="2400" dirty="0">
                <a:solidFill>
                  <a:schemeClr val="tx1"/>
                </a:solidFill>
                <a:highlight>
                  <a:srgbClr val="00FFFF"/>
                </a:highlight>
              </a:rPr>
              <a:t> the effect of leadership style on employee satisfaction, </a:t>
            </a:r>
            <a:r>
              <a:rPr lang="en-US" sz="2400" dirty="0">
                <a:solidFill>
                  <a:schemeClr val="tx1"/>
                </a:solidFill>
              </a:rPr>
              <a:t>the independent variable would be….</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545191"/>
            <a:ext cx="9099324" cy="2123658"/>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Independent variables are the factors that researchers manipulate or control in a study. They are the causes or predictors of the outcome or dependent variable.</a:t>
            </a:r>
          </a:p>
          <a:p>
            <a:pPr marL="342900" indent="-342900" algn="just" rtl="1">
              <a:buFont typeface="Wingdings" panose="05000000000000000000" pitchFamily="2" charset="2"/>
              <a:buChar char="q"/>
            </a:pPr>
            <a:r>
              <a:rPr lang="ar-EG" sz="2400" dirty="0">
                <a:solidFill>
                  <a:srgbClr val="2D3956"/>
                </a:solidFill>
                <a:latin typeface="Times New Roman" panose="02020603050405020304" pitchFamily="18" charset="0"/>
                <a:cs typeface="Times New Roman" panose="02020603050405020304" pitchFamily="18" charset="0"/>
              </a:rPr>
              <a:t>المتغيرات المستقلة هي العوامل التي يتلاعب بها الباحثون أو يتحكمون فيها في الدراسة. إنها الأسباب أو المتنبئين بالنتيجة أو المتغير التابع.</a:t>
            </a: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67331"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Independent Variables:</a:t>
            </a:r>
          </a:p>
        </p:txBody>
      </p:sp>
      <p:sp>
        <p:nvSpPr>
          <p:cNvPr id="6" name="Rectangle 5">
            <a:extLst>
              <a:ext uri="{FF2B5EF4-FFF2-40B4-BE49-F238E27FC236}">
                <a16:creationId xmlns:a16="http://schemas.microsoft.com/office/drawing/2014/main" id="{0E51B80F-7846-4B7A-AC80-A71D26FD724F}"/>
              </a:ext>
            </a:extLst>
          </p:cNvPr>
          <p:cNvSpPr/>
          <p:nvPr/>
        </p:nvSpPr>
        <p:spPr>
          <a:xfrm>
            <a:off x="1870092" y="5312809"/>
            <a:ext cx="2873800" cy="461665"/>
          </a:xfrm>
          <a:prstGeom prst="rect">
            <a:avLst/>
          </a:prstGeom>
        </p:spPr>
        <p:txBody>
          <a:bodyPr wrap="none">
            <a:spAutoFit/>
          </a:bodyPr>
          <a:lstStyle/>
          <a:p>
            <a:r>
              <a:rPr lang="en-US" sz="2400" dirty="0">
                <a:solidFill>
                  <a:prstClr val="black"/>
                </a:solidFill>
                <a:highlight>
                  <a:srgbClr val="00FF00"/>
                </a:highlight>
              </a:rPr>
              <a:t>The leadership styles.</a:t>
            </a:r>
            <a:endParaRPr lang="en-US" dirty="0">
              <a:highlight>
                <a:srgbClr val="00FF00"/>
              </a:highlight>
            </a:endParaRPr>
          </a:p>
        </p:txBody>
      </p:sp>
      <p:pic>
        <p:nvPicPr>
          <p:cNvPr id="10" name="Graphic 21">
            <a:extLst>
              <a:ext uri="{FF2B5EF4-FFF2-40B4-BE49-F238E27FC236}">
                <a16:creationId xmlns:a16="http://schemas.microsoft.com/office/drawing/2014/main" id="{D25CD99E-3F58-411C-8B14-742331F6FE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7DF08967-10A7-4FA0-B116-85C4CE505C1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904021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67331"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Independent Variables:</a:t>
            </a:r>
          </a:p>
        </p:txBody>
      </p:sp>
      <p:pic>
        <p:nvPicPr>
          <p:cNvPr id="7" name="Picture 6">
            <a:extLst>
              <a:ext uri="{FF2B5EF4-FFF2-40B4-BE49-F238E27FC236}">
                <a16:creationId xmlns:a16="http://schemas.microsoft.com/office/drawing/2014/main" id="{6CACBE87-BA50-4F2E-BF75-C40056826EFB}"/>
              </a:ext>
            </a:extLst>
          </p:cNvPr>
          <p:cNvPicPr>
            <a:picLocks noChangeAspect="1"/>
          </p:cNvPicPr>
          <p:nvPr/>
        </p:nvPicPr>
        <p:blipFill>
          <a:blip r:embed="rId3"/>
          <a:stretch>
            <a:fillRect/>
          </a:stretch>
        </p:blipFill>
        <p:spPr>
          <a:xfrm>
            <a:off x="1405087" y="1815805"/>
            <a:ext cx="9859312" cy="1898576"/>
          </a:xfrm>
          <a:prstGeom prst="rect">
            <a:avLst/>
          </a:prstGeom>
        </p:spPr>
      </p:pic>
      <p:pic>
        <p:nvPicPr>
          <p:cNvPr id="8" name="Graphic 21">
            <a:extLst>
              <a:ext uri="{FF2B5EF4-FFF2-40B4-BE49-F238E27FC236}">
                <a16:creationId xmlns:a16="http://schemas.microsoft.com/office/drawing/2014/main" id="{41C7467E-E7FB-48FC-8E0B-2248D799DF2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E5005C88-F789-4F0B-B3BE-F7C059C2576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 name="TextBox 3">
            <a:extLst>
              <a:ext uri="{FF2B5EF4-FFF2-40B4-BE49-F238E27FC236}">
                <a16:creationId xmlns:a16="http://schemas.microsoft.com/office/drawing/2014/main" id="{BCDB6397-1534-1393-890D-E06B72852136}"/>
              </a:ext>
            </a:extLst>
          </p:cNvPr>
          <p:cNvSpPr txBox="1"/>
          <p:nvPr/>
        </p:nvSpPr>
        <p:spPr>
          <a:xfrm>
            <a:off x="2875973" y="4043648"/>
            <a:ext cx="9004852" cy="1477328"/>
          </a:xfrm>
          <a:prstGeom prst="rect">
            <a:avLst/>
          </a:prstGeom>
          <a:noFill/>
        </p:spPr>
        <p:txBody>
          <a:bodyPr wrap="square">
            <a:spAutoFit/>
          </a:bodyPr>
          <a:lstStyle/>
          <a:p>
            <a:pPr algn="r" rtl="1"/>
            <a:r>
              <a:rPr lang="ar-EG" dirty="0"/>
              <a:t>الصورة توضح العلاقة بين المتغير المستقل (</a:t>
            </a:r>
            <a:r>
              <a:rPr lang="en-US" b="1" dirty="0"/>
              <a:t>Independent Variable - IV</a:t>
            </a:r>
            <a:r>
              <a:rPr lang="en-US" dirty="0"/>
              <a:t>) </a:t>
            </a:r>
            <a:r>
              <a:rPr lang="ar-EG" dirty="0"/>
              <a:t>والمتغير التابع (</a:t>
            </a:r>
            <a:r>
              <a:rPr lang="en-US" b="1" dirty="0"/>
              <a:t>Dependent Variable - DV</a:t>
            </a:r>
            <a:r>
              <a:rPr lang="en-US" dirty="0"/>
              <a:t>)، </a:t>
            </a:r>
            <a:r>
              <a:rPr lang="ar-EG" dirty="0"/>
              <a:t>حيث:</a:t>
            </a:r>
            <a:endParaRPr lang="en-US" dirty="0"/>
          </a:p>
          <a:p>
            <a:pPr algn="r" rtl="1"/>
            <a:endParaRPr lang="ar-EG" dirty="0"/>
          </a:p>
          <a:p>
            <a:pPr algn="r" rtl="1">
              <a:buFont typeface="Arial" panose="020B0604020202020204" pitchFamily="34" charset="0"/>
              <a:buChar char="•"/>
            </a:pPr>
            <a:r>
              <a:rPr lang="ar-EG" b="1" dirty="0"/>
              <a:t>المتغير المستقل (</a:t>
            </a:r>
            <a:r>
              <a:rPr lang="en-US" b="1" dirty="0"/>
              <a:t>IV):</a:t>
            </a:r>
            <a:r>
              <a:rPr lang="en-US" dirty="0"/>
              <a:t> </a:t>
            </a:r>
            <a:r>
              <a:rPr lang="ar-EG" dirty="0"/>
              <a:t>يتحكم فيه الباحث.</a:t>
            </a:r>
          </a:p>
          <a:p>
            <a:pPr algn="r" rtl="1">
              <a:buFont typeface="Arial" panose="020B0604020202020204" pitchFamily="34" charset="0"/>
              <a:buChar char="•"/>
            </a:pPr>
            <a:r>
              <a:rPr lang="ar-EG" b="1" dirty="0"/>
              <a:t>المتغير التابع (</a:t>
            </a:r>
            <a:r>
              <a:rPr lang="en-US" b="1" dirty="0"/>
              <a:t>DV):</a:t>
            </a:r>
            <a:r>
              <a:rPr lang="en-US" dirty="0"/>
              <a:t> </a:t>
            </a:r>
            <a:r>
              <a:rPr lang="ar-EG" dirty="0"/>
              <a:t>يعتمد رد فعل المشاركين على التغيير الذي يحدثه المتغير المستقل.</a:t>
            </a:r>
          </a:p>
        </p:txBody>
      </p:sp>
    </p:spTree>
    <p:extLst>
      <p:ext uri="{BB962C8B-B14F-4D97-AF65-F5344CB8AC3E}">
        <p14:creationId xmlns:p14="http://schemas.microsoft.com/office/powerpoint/2010/main" val="28240508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709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2"/>
              </a:solidFill>
            </a:endParaRPr>
          </a:p>
          <a:p>
            <a:pPr algn="ctr"/>
            <a:endParaRPr lang="en-US" dirty="0">
              <a:solidFill>
                <a:schemeClr val="tx2"/>
              </a:solidFill>
            </a:endParaRPr>
          </a:p>
          <a:p>
            <a:pPr algn="ctr"/>
            <a:endParaRPr lang="en-US" sz="2400" dirty="0">
              <a:solidFill>
                <a:schemeClr val="tx2"/>
              </a:solidFill>
            </a:endParaRPr>
          </a:p>
          <a:p>
            <a:pPr algn="ctr"/>
            <a:r>
              <a:rPr lang="ar-EG" sz="2400" dirty="0">
                <a:solidFill>
                  <a:schemeClr val="tx2"/>
                </a:solidFill>
              </a:rPr>
              <a:t>على سبيل المثال، إذا أراد الباحثون دراسة تأثير أسلوب القيادة على رضا الموظفين، فإن المتغير التابع سيكون </a:t>
            </a:r>
            <a:r>
              <a:rPr lang="ar-EG" sz="2400" b="1" u="sng" dirty="0">
                <a:solidFill>
                  <a:schemeClr val="tx2"/>
                </a:solidFill>
              </a:rPr>
              <a:t>رضا الموظفين</a:t>
            </a:r>
            <a:r>
              <a:rPr lang="ar-EG" sz="2400" dirty="0">
                <a:solidFill>
                  <a:schemeClr val="tx2"/>
                </a:solidFill>
              </a:rPr>
              <a:t>.</a:t>
            </a:r>
            <a:endParaRPr lang="en-US" sz="2400" dirty="0">
              <a:solidFill>
                <a:schemeClr val="tx2"/>
              </a:solidFill>
            </a:endParaRPr>
          </a:p>
          <a:p>
            <a:pPr algn="just"/>
            <a:r>
              <a:rPr lang="en-US" sz="2400" b="1" dirty="0">
                <a:solidFill>
                  <a:srgbClr val="0070C0"/>
                </a:solidFill>
              </a:rPr>
              <a:t>For example</a:t>
            </a:r>
            <a:r>
              <a:rPr lang="en-US" sz="2400" dirty="0">
                <a:solidFill>
                  <a:schemeClr val="tx1"/>
                </a:solidFill>
              </a:rPr>
              <a:t>, if researchers want to investigate</a:t>
            </a:r>
            <a:r>
              <a:rPr lang="en-US" sz="2400" dirty="0">
                <a:solidFill>
                  <a:schemeClr val="tx1"/>
                </a:solidFill>
                <a:highlight>
                  <a:srgbClr val="00FFFF"/>
                </a:highlight>
              </a:rPr>
              <a:t> the effect of leadership style on employee satisfaction, </a:t>
            </a:r>
            <a:r>
              <a:rPr lang="en-US" sz="2400" dirty="0">
                <a:solidFill>
                  <a:schemeClr val="tx1"/>
                </a:solidFill>
              </a:rPr>
              <a:t>the dependent variable would be….</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545191"/>
            <a:ext cx="9099324" cy="2616101"/>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Dependent variables are the outcomes or results that researchers measure or observe. They are influenced by the independent variables</a:t>
            </a:r>
          </a:p>
          <a:p>
            <a:pPr marL="342900" indent="-342900" algn="just" rtl="1">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المتغيرات التابعة هي النتائج التي يقيسها الباحثون أو يلاحظونها. أنها تتأثر بالمتغيرات المستقلة</a:t>
            </a:r>
            <a:endParaRPr lang="en-US" sz="28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429995"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Dependent Variables:</a:t>
            </a:r>
          </a:p>
        </p:txBody>
      </p:sp>
      <p:sp>
        <p:nvSpPr>
          <p:cNvPr id="6" name="Rectangle 5">
            <a:extLst>
              <a:ext uri="{FF2B5EF4-FFF2-40B4-BE49-F238E27FC236}">
                <a16:creationId xmlns:a16="http://schemas.microsoft.com/office/drawing/2014/main" id="{0E51B80F-7846-4B7A-AC80-A71D26FD724F}"/>
              </a:ext>
            </a:extLst>
          </p:cNvPr>
          <p:cNvSpPr/>
          <p:nvPr/>
        </p:nvSpPr>
        <p:spPr>
          <a:xfrm>
            <a:off x="1698951" y="5512569"/>
            <a:ext cx="2903744" cy="461665"/>
          </a:xfrm>
          <a:prstGeom prst="rect">
            <a:avLst/>
          </a:prstGeom>
        </p:spPr>
        <p:txBody>
          <a:bodyPr wrap="none">
            <a:spAutoFit/>
          </a:bodyPr>
          <a:lstStyle/>
          <a:p>
            <a:r>
              <a:rPr lang="en-US" sz="2400" dirty="0">
                <a:solidFill>
                  <a:prstClr val="black"/>
                </a:solidFill>
                <a:highlight>
                  <a:srgbClr val="00FF00"/>
                </a:highlight>
              </a:rPr>
              <a:t>Employee satisfaction</a:t>
            </a:r>
            <a:endParaRPr lang="en-US" dirty="0">
              <a:highlight>
                <a:srgbClr val="00FF00"/>
              </a:highlight>
            </a:endParaRPr>
          </a:p>
        </p:txBody>
      </p:sp>
      <p:pic>
        <p:nvPicPr>
          <p:cNvPr id="10" name="Graphic 21">
            <a:extLst>
              <a:ext uri="{FF2B5EF4-FFF2-40B4-BE49-F238E27FC236}">
                <a16:creationId xmlns:a16="http://schemas.microsoft.com/office/drawing/2014/main" id="{52FCD3DE-3D42-47F6-96CB-B3D9DE479F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EEB0AB13-429D-4194-9629-E9C516EEE9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007389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a:p>
            <a:pPr algn="just"/>
            <a:r>
              <a:rPr lang="en-US" sz="2400" b="1" dirty="0">
                <a:solidFill>
                  <a:srgbClr val="0070C0"/>
                </a:solidFill>
              </a:rPr>
              <a:t>For example</a:t>
            </a:r>
            <a:r>
              <a:rPr lang="en-US" sz="2400" dirty="0">
                <a:solidFill>
                  <a:schemeClr val="tx1"/>
                </a:solidFill>
              </a:rPr>
              <a:t>, if researchers want to investigate</a:t>
            </a:r>
            <a:r>
              <a:rPr lang="en-US" sz="2400" dirty="0">
                <a:solidFill>
                  <a:schemeClr val="tx1"/>
                </a:solidFill>
                <a:highlight>
                  <a:srgbClr val="00FFFF"/>
                </a:highlight>
              </a:rPr>
              <a:t> the effect of leadership style on employee satisfaction via Leader`s interpersonal skills, </a:t>
            </a:r>
            <a:r>
              <a:rPr lang="en-US" sz="2400" dirty="0">
                <a:solidFill>
                  <a:schemeClr val="tx1"/>
                </a:solidFill>
              </a:rPr>
              <a:t>the mediating variable would be….</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3108543"/>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Mediating variables are variables that help explain the relationship between the independent and dependent variables. They act as intermediate factors that transmit the effect of the independent variable to the dependent variable</a:t>
            </a:r>
          </a:p>
          <a:p>
            <a:pPr marL="342900" indent="-342900" algn="just" rtl="1">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المتغيرات الوسيطة هي متغيرات تساعد في تفسير العلاقة بين المتغيرات المستقلة والتابعة. وهي تعمل كعوامل وسيطة تنقل تأثير المتغير المستقل إلى المتغير التابع</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237057"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Mediating variables </a:t>
            </a:r>
          </a:p>
        </p:txBody>
      </p:sp>
      <p:sp>
        <p:nvSpPr>
          <p:cNvPr id="6" name="Rectangle 5">
            <a:extLst>
              <a:ext uri="{FF2B5EF4-FFF2-40B4-BE49-F238E27FC236}">
                <a16:creationId xmlns:a16="http://schemas.microsoft.com/office/drawing/2014/main" id="{0E51B80F-7846-4B7A-AC80-A71D26FD724F}"/>
              </a:ext>
            </a:extLst>
          </p:cNvPr>
          <p:cNvSpPr/>
          <p:nvPr/>
        </p:nvSpPr>
        <p:spPr>
          <a:xfrm>
            <a:off x="1882969" y="5974261"/>
            <a:ext cx="3648499" cy="461665"/>
          </a:xfrm>
          <a:prstGeom prst="rect">
            <a:avLst/>
          </a:prstGeom>
        </p:spPr>
        <p:txBody>
          <a:bodyPr wrap="none">
            <a:spAutoFit/>
          </a:bodyPr>
          <a:lstStyle/>
          <a:p>
            <a:r>
              <a:rPr lang="en-US" sz="2400" dirty="0">
                <a:solidFill>
                  <a:prstClr val="black"/>
                </a:solidFill>
                <a:highlight>
                  <a:srgbClr val="00FF00"/>
                </a:highlight>
              </a:rPr>
              <a:t>Leader`s interpersonal skills</a:t>
            </a:r>
            <a:endParaRPr lang="en-US" dirty="0">
              <a:highlight>
                <a:srgbClr val="00FF00"/>
              </a:highlight>
            </a:endParaRPr>
          </a:p>
        </p:txBody>
      </p:sp>
      <p:pic>
        <p:nvPicPr>
          <p:cNvPr id="10" name="Graphic 21">
            <a:extLst>
              <a:ext uri="{FF2B5EF4-FFF2-40B4-BE49-F238E27FC236}">
                <a16:creationId xmlns:a16="http://schemas.microsoft.com/office/drawing/2014/main" id="{0AB539CB-8931-4781-8226-027AD134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10857CE3-13C3-4A02-B1A7-61404485D6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445776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237057"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Mediating variables </a:t>
            </a:r>
          </a:p>
        </p:txBody>
      </p:sp>
      <p:pic>
        <p:nvPicPr>
          <p:cNvPr id="7" name="Picture 6">
            <a:extLst>
              <a:ext uri="{FF2B5EF4-FFF2-40B4-BE49-F238E27FC236}">
                <a16:creationId xmlns:a16="http://schemas.microsoft.com/office/drawing/2014/main" id="{3A7DBAA7-8174-42CD-91D0-523CEC521D84}"/>
              </a:ext>
            </a:extLst>
          </p:cNvPr>
          <p:cNvPicPr>
            <a:picLocks noChangeAspect="1"/>
          </p:cNvPicPr>
          <p:nvPr/>
        </p:nvPicPr>
        <p:blipFill>
          <a:blip r:embed="rId3"/>
          <a:stretch>
            <a:fillRect/>
          </a:stretch>
        </p:blipFill>
        <p:spPr>
          <a:xfrm>
            <a:off x="2489982" y="1965944"/>
            <a:ext cx="8013894" cy="3548622"/>
          </a:xfrm>
          <a:prstGeom prst="rect">
            <a:avLst/>
          </a:prstGeom>
        </p:spPr>
      </p:pic>
      <p:pic>
        <p:nvPicPr>
          <p:cNvPr id="8" name="Graphic 21">
            <a:extLst>
              <a:ext uri="{FF2B5EF4-FFF2-40B4-BE49-F238E27FC236}">
                <a16:creationId xmlns:a16="http://schemas.microsoft.com/office/drawing/2014/main" id="{E21C5DD7-CF0E-4936-AFD8-720F669161E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30BD614E-3029-4B76-B4E4-1A9BC3DD8D6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7291180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chemeClr val="tx2"/>
              </a:solidFill>
            </a:endParaRPr>
          </a:p>
          <a:p>
            <a:pPr algn="just"/>
            <a:r>
              <a:rPr lang="ar-EG" sz="2400" dirty="0">
                <a:solidFill>
                  <a:schemeClr val="tx2"/>
                </a:solidFill>
              </a:rPr>
              <a:t>على سبيل المثال، إذا أراد الباحثون دراسة تأثير المتغيرات الديموغرافية على العلاقة بين أسلوب القيادة ورضا الموظفين، فإن </a:t>
            </a:r>
            <a:r>
              <a:rPr lang="ar-EG" sz="2400" b="1" dirty="0">
                <a:solidFill>
                  <a:schemeClr val="tx2"/>
                </a:solidFill>
              </a:rPr>
              <a:t>المتغير المعدل</a:t>
            </a:r>
            <a:r>
              <a:rPr lang="ar-EG" sz="2400" dirty="0">
                <a:solidFill>
                  <a:schemeClr val="tx2"/>
                </a:solidFill>
              </a:rPr>
              <a:t> سيكون </a:t>
            </a:r>
            <a:r>
              <a:rPr lang="ar-EG" sz="2400" b="1" u="sng" dirty="0">
                <a:solidFill>
                  <a:schemeClr val="tx2"/>
                </a:solidFill>
              </a:rPr>
              <a:t>المتغيرات الديموغرافية</a:t>
            </a:r>
            <a:r>
              <a:rPr lang="ar-EG" sz="2400" dirty="0">
                <a:solidFill>
                  <a:schemeClr val="tx2"/>
                </a:solidFill>
              </a:rPr>
              <a:t>.</a:t>
            </a:r>
            <a:endParaRPr lang="en-US" sz="2400" b="1" dirty="0">
              <a:solidFill>
                <a:schemeClr val="tx2"/>
              </a:solidFill>
            </a:endParaRPr>
          </a:p>
          <a:p>
            <a:pPr algn="just"/>
            <a:r>
              <a:rPr lang="en-US" sz="2400" b="1" dirty="0">
                <a:solidFill>
                  <a:srgbClr val="0070C0"/>
                </a:solidFill>
              </a:rPr>
              <a:t>For example</a:t>
            </a:r>
            <a:r>
              <a:rPr lang="en-US" sz="2400" dirty="0">
                <a:solidFill>
                  <a:schemeClr val="tx1"/>
                </a:solidFill>
              </a:rPr>
              <a:t>, if researchers want to investigate</a:t>
            </a:r>
            <a:r>
              <a:rPr lang="en-US" sz="2400" dirty="0">
                <a:solidFill>
                  <a:schemeClr val="tx1"/>
                </a:solidFill>
                <a:highlight>
                  <a:srgbClr val="00FFFF"/>
                </a:highlight>
              </a:rPr>
              <a:t> The effect of demographic variables on the relationship between leadership style and employee satisfaction, </a:t>
            </a:r>
            <a:r>
              <a:rPr lang="en-US" sz="2400" dirty="0">
                <a:solidFill>
                  <a:schemeClr val="tx1"/>
                </a:solidFill>
              </a:rPr>
              <a:t>the moderating variable would be….</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2677656"/>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Moderating variables influence the strength or direction of the relationship between the independent and dependent variables. They interact with the independent variable to determine the outcome on the dependent variable</a:t>
            </a:r>
          </a:p>
          <a:p>
            <a:pPr marL="342900" indent="-342900" algn="just" rtl="1">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تؤثر المتغيرات المعدلة على قوة أو اتجاه العلاقة بين المتغيرات المستقلة والتابعة. يتفاعلون مع المتغير المستقل لتحديد النتيجة على المتغير التابع</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544834"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Moderating variables </a:t>
            </a:r>
          </a:p>
        </p:txBody>
      </p:sp>
      <p:sp>
        <p:nvSpPr>
          <p:cNvPr id="6" name="Rectangle 5">
            <a:extLst>
              <a:ext uri="{FF2B5EF4-FFF2-40B4-BE49-F238E27FC236}">
                <a16:creationId xmlns:a16="http://schemas.microsoft.com/office/drawing/2014/main" id="{0E51B80F-7846-4B7A-AC80-A71D26FD724F}"/>
              </a:ext>
            </a:extLst>
          </p:cNvPr>
          <p:cNvSpPr/>
          <p:nvPr/>
        </p:nvSpPr>
        <p:spPr>
          <a:xfrm>
            <a:off x="1870092" y="6066387"/>
            <a:ext cx="3057888" cy="461665"/>
          </a:xfrm>
          <a:prstGeom prst="rect">
            <a:avLst/>
          </a:prstGeom>
        </p:spPr>
        <p:txBody>
          <a:bodyPr wrap="none">
            <a:spAutoFit/>
          </a:bodyPr>
          <a:lstStyle/>
          <a:p>
            <a:r>
              <a:rPr lang="en-US" sz="2400" dirty="0">
                <a:solidFill>
                  <a:prstClr val="black"/>
                </a:solidFill>
                <a:highlight>
                  <a:srgbClr val="00FF00"/>
                </a:highlight>
              </a:rPr>
              <a:t>Demographic Variables</a:t>
            </a:r>
            <a:endParaRPr lang="en-US" dirty="0">
              <a:highlight>
                <a:srgbClr val="00FF00"/>
              </a:highlight>
            </a:endParaRPr>
          </a:p>
        </p:txBody>
      </p:sp>
      <p:pic>
        <p:nvPicPr>
          <p:cNvPr id="10" name="Graphic 21">
            <a:extLst>
              <a:ext uri="{FF2B5EF4-FFF2-40B4-BE49-F238E27FC236}">
                <a16:creationId xmlns:a16="http://schemas.microsoft.com/office/drawing/2014/main" id="{568110CD-6596-4A1F-B90A-2A764ABC18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B87C8CEF-CF09-4323-8AD2-526197BF05E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20846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544834"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Moderating variables </a:t>
            </a:r>
          </a:p>
        </p:txBody>
      </p:sp>
      <p:pic>
        <p:nvPicPr>
          <p:cNvPr id="7" name="Picture 6">
            <a:extLst>
              <a:ext uri="{FF2B5EF4-FFF2-40B4-BE49-F238E27FC236}">
                <a16:creationId xmlns:a16="http://schemas.microsoft.com/office/drawing/2014/main" id="{198E097B-5BCF-45C5-9C10-142E0B1D5955}"/>
              </a:ext>
            </a:extLst>
          </p:cNvPr>
          <p:cNvPicPr>
            <a:picLocks noChangeAspect="1"/>
          </p:cNvPicPr>
          <p:nvPr/>
        </p:nvPicPr>
        <p:blipFill>
          <a:blip r:embed="rId3"/>
          <a:stretch>
            <a:fillRect/>
          </a:stretch>
        </p:blipFill>
        <p:spPr>
          <a:xfrm>
            <a:off x="0" y="1730011"/>
            <a:ext cx="6046618" cy="3349615"/>
          </a:xfrm>
          <a:prstGeom prst="rect">
            <a:avLst/>
          </a:prstGeom>
        </p:spPr>
      </p:pic>
      <p:pic>
        <p:nvPicPr>
          <p:cNvPr id="8" name="Picture 7">
            <a:extLst>
              <a:ext uri="{FF2B5EF4-FFF2-40B4-BE49-F238E27FC236}">
                <a16:creationId xmlns:a16="http://schemas.microsoft.com/office/drawing/2014/main" id="{863CF565-E193-441A-A934-77E7D71EF1BA}"/>
              </a:ext>
            </a:extLst>
          </p:cNvPr>
          <p:cNvPicPr>
            <a:picLocks noChangeAspect="1"/>
          </p:cNvPicPr>
          <p:nvPr/>
        </p:nvPicPr>
        <p:blipFill>
          <a:blip r:embed="rId4"/>
          <a:stretch>
            <a:fillRect/>
          </a:stretch>
        </p:blipFill>
        <p:spPr>
          <a:xfrm>
            <a:off x="6096000" y="1730012"/>
            <a:ext cx="6046617" cy="3349614"/>
          </a:xfrm>
          <a:prstGeom prst="rect">
            <a:avLst/>
          </a:prstGeom>
        </p:spPr>
      </p:pic>
      <p:pic>
        <p:nvPicPr>
          <p:cNvPr id="9" name="Graphic 21">
            <a:extLst>
              <a:ext uri="{FF2B5EF4-FFF2-40B4-BE49-F238E27FC236}">
                <a16:creationId xmlns:a16="http://schemas.microsoft.com/office/drawing/2014/main" id="{002F8C5A-5797-4F2A-9A52-51068FA3343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835C8B0F-6912-404D-8D41-CC7908C953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8151098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FBE29D9-A70D-43B9-8C1F-FAF4C5BC66F2}"/>
              </a:ext>
            </a:extLst>
          </p:cNvPr>
          <p:cNvSpPr/>
          <p:nvPr/>
        </p:nvSpPr>
        <p:spPr>
          <a:xfrm>
            <a:off x="440983" y="1319239"/>
            <a:ext cx="10672494" cy="1200329"/>
          </a:xfrm>
          <a:prstGeom prst="rect">
            <a:avLst/>
          </a:prstGeom>
        </p:spPr>
        <p:txBody>
          <a:bodyPr wrap="square">
            <a:spAutoFit/>
          </a:bodyPr>
          <a:lstStyle/>
          <a:p>
            <a:pPr algn="just"/>
            <a:r>
              <a:rPr lang="en-US" sz="3600" dirty="0">
                <a:solidFill>
                  <a:srgbClr val="2D3956"/>
                </a:solidFill>
              </a:rPr>
              <a:t>The impact of risk mitigation strategies on financial losses</a:t>
            </a:r>
          </a:p>
        </p:txBody>
      </p:sp>
      <p:sp>
        <p:nvSpPr>
          <p:cNvPr id="7" name="Rectangle 6">
            <a:extLst>
              <a:ext uri="{FF2B5EF4-FFF2-40B4-BE49-F238E27FC236}">
                <a16:creationId xmlns:a16="http://schemas.microsoft.com/office/drawing/2014/main" id="{C110F391-93ED-49BA-A014-1E98AF772208}"/>
              </a:ext>
            </a:extLst>
          </p:cNvPr>
          <p:cNvSpPr/>
          <p:nvPr/>
        </p:nvSpPr>
        <p:spPr>
          <a:xfrm>
            <a:off x="440983" y="4159895"/>
            <a:ext cx="3385429" cy="646331"/>
          </a:xfrm>
          <a:prstGeom prst="rect">
            <a:avLst/>
          </a:prstGeom>
        </p:spPr>
        <p:txBody>
          <a:bodyPr wrap="square">
            <a:spAutoFit/>
          </a:bodyPr>
          <a:lstStyle/>
          <a:p>
            <a:pPr lvl="0" algn="just"/>
            <a:r>
              <a:rPr lang="en-US" sz="3600" dirty="0">
                <a:solidFill>
                  <a:srgbClr val="2D3956"/>
                </a:solidFill>
              </a:rPr>
              <a:t>The dependent:</a:t>
            </a:r>
          </a:p>
        </p:txBody>
      </p:sp>
      <p:sp>
        <p:nvSpPr>
          <p:cNvPr id="8" name="Rectangle 7">
            <a:extLst>
              <a:ext uri="{FF2B5EF4-FFF2-40B4-BE49-F238E27FC236}">
                <a16:creationId xmlns:a16="http://schemas.microsoft.com/office/drawing/2014/main" id="{28EFB9B5-36BD-41B0-89A9-536707D510CF}"/>
              </a:ext>
            </a:extLst>
          </p:cNvPr>
          <p:cNvSpPr/>
          <p:nvPr/>
        </p:nvSpPr>
        <p:spPr>
          <a:xfrm>
            <a:off x="328442" y="3105834"/>
            <a:ext cx="3497970" cy="646331"/>
          </a:xfrm>
          <a:prstGeom prst="rect">
            <a:avLst/>
          </a:prstGeom>
        </p:spPr>
        <p:txBody>
          <a:bodyPr wrap="square">
            <a:spAutoFit/>
          </a:bodyPr>
          <a:lstStyle/>
          <a:p>
            <a:pPr lvl="0" algn="just"/>
            <a:r>
              <a:rPr lang="en-US" sz="3600" dirty="0">
                <a:solidFill>
                  <a:srgbClr val="2D3956"/>
                </a:solidFill>
              </a:rPr>
              <a:t>The independent:</a:t>
            </a:r>
          </a:p>
        </p:txBody>
      </p:sp>
      <p:sp>
        <p:nvSpPr>
          <p:cNvPr id="9" name="Rectangle 8">
            <a:extLst>
              <a:ext uri="{FF2B5EF4-FFF2-40B4-BE49-F238E27FC236}">
                <a16:creationId xmlns:a16="http://schemas.microsoft.com/office/drawing/2014/main" id="{DFA2CCCC-F780-4B1A-896F-4E7867A5176E}"/>
              </a:ext>
            </a:extLst>
          </p:cNvPr>
          <p:cNvSpPr/>
          <p:nvPr/>
        </p:nvSpPr>
        <p:spPr>
          <a:xfrm>
            <a:off x="4266746" y="3144128"/>
            <a:ext cx="4870308" cy="646331"/>
          </a:xfrm>
          <a:prstGeom prst="rect">
            <a:avLst/>
          </a:prstGeom>
        </p:spPr>
        <p:txBody>
          <a:bodyPr wrap="none">
            <a:spAutoFit/>
          </a:bodyPr>
          <a:lstStyle/>
          <a:p>
            <a:r>
              <a:rPr lang="en-US" sz="3600" dirty="0">
                <a:solidFill>
                  <a:prstClr val="white"/>
                </a:solidFill>
                <a:highlight>
                  <a:srgbClr val="00FF00"/>
                </a:highlight>
              </a:rPr>
              <a:t>risk mitigation strategies </a:t>
            </a:r>
            <a:endParaRPr lang="en-US" dirty="0">
              <a:highlight>
                <a:srgbClr val="00FF00"/>
              </a:highlight>
            </a:endParaRPr>
          </a:p>
        </p:txBody>
      </p:sp>
      <p:sp>
        <p:nvSpPr>
          <p:cNvPr id="10" name="Rectangle 9">
            <a:extLst>
              <a:ext uri="{FF2B5EF4-FFF2-40B4-BE49-F238E27FC236}">
                <a16:creationId xmlns:a16="http://schemas.microsoft.com/office/drawing/2014/main" id="{466655C3-DD4D-40AF-948D-08412226C162}"/>
              </a:ext>
            </a:extLst>
          </p:cNvPr>
          <p:cNvSpPr/>
          <p:nvPr/>
        </p:nvSpPr>
        <p:spPr>
          <a:xfrm>
            <a:off x="4266746" y="4091853"/>
            <a:ext cx="2991525" cy="646331"/>
          </a:xfrm>
          <a:prstGeom prst="rect">
            <a:avLst/>
          </a:prstGeom>
        </p:spPr>
        <p:txBody>
          <a:bodyPr wrap="none">
            <a:spAutoFit/>
          </a:bodyPr>
          <a:lstStyle/>
          <a:p>
            <a:pPr lvl="0"/>
            <a:r>
              <a:rPr lang="en-US" sz="3600" dirty="0">
                <a:solidFill>
                  <a:prstClr val="white"/>
                </a:solidFill>
                <a:highlight>
                  <a:srgbClr val="00FF00"/>
                </a:highlight>
              </a:rPr>
              <a:t>financial losses</a:t>
            </a:r>
            <a:endParaRPr lang="en-US" dirty="0">
              <a:solidFill>
                <a:prstClr val="black"/>
              </a:solidFill>
              <a:highlight>
                <a:srgbClr val="00FF00"/>
              </a:highlight>
            </a:endParaRPr>
          </a:p>
        </p:txBody>
      </p:sp>
      <p:pic>
        <p:nvPicPr>
          <p:cNvPr id="11" name="Graphic 21">
            <a:extLst>
              <a:ext uri="{FF2B5EF4-FFF2-40B4-BE49-F238E27FC236}">
                <a16:creationId xmlns:a16="http://schemas.microsoft.com/office/drawing/2014/main" id="{3921B476-A92D-4E15-A183-177C53FE36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a:extLst>
              <a:ext uri="{FF2B5EF4-FFF2-40B4-BE49-F238E27FC236}">
                <a16:creationId xmlns:a16="http://schemas.microsoft.com/office/drawing/2014/main" id="{F388B4EF-C4F5-43F2-AAA4-22170DCC8C3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B9FF1AB-A55A-9DA6-A1F1-2A19880DF485}"/>
              </a:ext>
            </a:extLst>
          </p:cNvPr>
          <p:cNvSpPr txBox="1"/>
          <p:nvPr/>
        </p:nvSpPr>
        <p:spPr>
          <a:xfrm>
            <a:off x="328443" y="5074224"/>
            <a:ext cx="11270522" cy="1569660"/>
          </a:xfrm>
          <a:prstGeom prst="rect">
            <a:avLst/>
          </a:prstGeom>
          <a:noFill/>
        </p:spPr>
        <p:txBody>
          <a:bodyPr wrap="square">
            <a:spAutoFit/>
          </a:bodyPr>
          <a:lstStyle/>
          <a:p>
            <a:pPr algn="r" rtl="1"/>
            <a:r>
              <a:rPr lang="ar-EG" sz="2400" dirty="0">
                <a:solidFill>
                  <a:schemeClr val="tx2"/>
                </a:solidFill>
              </a:rPr>
              <a:t>تأثير استراتيجيات تخفيف المخاطر على الخسائر المالية.</a:t>
            </a:r>
            <a:endParaRPr lang="en-US" sz="2400" dirty="0">
              <a:solidFill>
                <a:schemeClr val="tx2"/>
              </a:solidFill>
            </a:endParaRPr>
          </a:p>
          <a:p>
            <a:pPr algn="r" rtl="1"/>
            <a:endParaRPr lang="ar-EG" sz="2400" dirty="0">
              <a:solidFill>
                <a:schemeClr val="tx2"/>
              </a:solidFill>
            </a:endParaRPr>
          </a:p>
          <a:p>
            <a:pPr algn="r" rtl="1">
              <a:buFont typeface="Arial" panose="020B0604020202020204" pitchFamily="34" charset="0"/>
              <a:buChar char="•"/>
            </a:pPr>
            <a:r>
              <a:rPr lang="en-US" sz="2400" b="1" dirty="0">
                <a:solidFill>
                  <a:schemeClr val="tx2"/>
                </a:solidFill>
              </a:rPr>
              <a:t>The independent:</a:t>
            </a:r>
            <a:r>
              <a:rPr lang="en-US" sz="2400" dirty="0">
                <a:solidFill>
                  <a:schemeClr val="tx2"/>
                </a:solidFill>
              </a:rPr>
              <a:t> </a:t>
            </a:r>
            <a:r>
              <a:rPr lang="ar-EG" sz="2400" b="1" dirty="0">
                <a:solidFill>
                  <a:schemeClr val="tx2"/>
                </a:solidFill>
              </a:rPr>
              <a:t>استراتيجيات تخفيف المخاطر</a:t>
            </a:r>
            <a:endParaRPr lang="ar-EG" sz="2400" dirty="0">
              <a:solidFill>
                <a:schemeClr val="tx2"/>
              </a:solidFill>
            </a:endParaRPr>
          </a:p>
          <a:p>
            <a:pPr algn="r" rtl="1">
              <a:buFont typeface="Arial" panose="020B0604020202020204" pitchFamily="34" charset="0"/>
              <a:buChar char="•"/>
            </a:pPr>
            <a:r>
              <a:rPr lang="en-US" sz="2400" b="1" dirty="0">
                <a:solidFill>
                  <a:schemeClr val="tx2"/>
                </a:solidFill>
              </a:rPr>
              <a:t>The dependent:</a:t>
            </a:r>
            <a:r>
              <a:rPr lang="en-US" sz="2400" dirty="0">
                <a:solidFill>
                  <a:schemeClr val="tx2"/>
                </a:solidFill>
              </a:rPr>
              <a:t> </a:t>
            </a:r>
            <a:r>
              <a:rPr lang="ar-EG" sz="2400" b="1" dirty="0">
                <a:solidFill>
                  <a:schemeClr val="tx2"/>
                </a:solidFill>
              </a:rPr>
              <a:t>الخسائر المالية</a:t>
            </a:r>
            <a:endParaRPr lang="ar-EG" sz="2400" dirty="0">
              <a:solidFill>
                <a:schemeClr val="tx2"/>
              </a:solidFill>
            </a:endParaRPr>
          </a:p>
        </p:txBody>
      </p:sp>
    </p:spTree>
    <p:extLst>
      <p:ext uri="{BB962C8B-B14F-4D97-AF65-F5344CB8AC3E}">
        <p14:creationId xmlns:p14="http://schemas.microsoft.com/office/powerpoint/2010/main" val="649292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FBE29D9-A70D-43B9-8C1F-FAF4C5BC66F2}"/>
              </a:ext>
            </a:extLst>
          </p:cNvPr>
          <p:cNvSpPr/>
          <p:nvPr/>
        </p:nvSpPr>
        <p:spPr>
          <a:xfrm>
            <a:off x="440983" y="1319239"/>
            <a:ext cx="10672494" cy="1200329"/>
          </a:xfrm>
          <a:prstGeom prst="rect">
            <a:avLst/>
          </a:prstGeom>
        </p:spPr>
        <p:txBody>
          <a:bodyPr wrap="square">
            <a:spAutoFit/>
          </a:bodyPr>
          <a:lstStyle/>
          <a:p>
            <a:pPr algn="just"/>
            <a:r>
              <a:rPr lang="en-US" sz="3600" dirty="0">
                <a:solidFill>
                  <a:srgbClr val="2D3956"/>
                </a:solidFill>
              </a:rPr>
              <a:t>The relationships between project scope and project completion time</a:t>
            </a:r>
          </a:p>
        </p:txBody>
      </p:sp>
      <p:sp>
        <p:nvSpPr>
          <p:cNvPr id="7" name="Rectangle 6">
            <a:extLst>
              <a:ext uri="{FF2B5EF4-FFF2-40B4-BE49-F238E27FC236}">
                <a16:creationId xmlns:a16="http://schemas.microsoft.com/office/drawing/2014/main" id="{C110F391-93ED-49BA-A014-1E98AF772208}"/>
              </a:ext>
            </a:extLst>
          </p:cNvPr>
          <p:cNvSpPr/>
          <p:nvPr/>
        </p:nvSpPr>
        <p:spPr>
          <a:xfrm>
            <a:off x="440983" y="4159895"/>
            <a:ext cx="3385429" cy="646331"/>
          </a:xfrm>
          <a:prstGeom prst="rect">
            <a:avLst/>
          </a:prstGeom>
        </p:spPr>
        <p:txBody>
          <a:bodyPr wrap="square">
            <a:spAutoFit/>
          </a:bodyPr>
          <a:lstStyle/>
          <a:p>
            <a:pPr lvl="0" algn="just"/>
            <a:r>
              <a:rPr lang="en-US" sz="3600" dirty="0">
                <a:solidFill>
                  <a:srgbClr val="2D3956"/>
                </a:solidFill>
              </a:rPr>
              <a:t>The dependent:</a:t>
            </a:r>
          </a:p>
        </p:txBody>
      </p:sp>
      <p:sp>
        <p:nvSpPr>
          <p:cNvPr id="8" name="Rectangle 7">
            <a:extLst>
              <a:ext uri="{FF2B5EF4-FFF2-40B4-BE49-F238E27FC236}">
                <a16:creationId xmlns:a16="http://schemas.microsoft.com/office/drawing/2014/main" id="{28EFB9B5-36BD-41B0-89A9-536707D510CF}"/>
              </a:ext>
            </a:extLst>
          </p:cNvPr>
          <p:cNvSpPr/>
          <p:nvPr/>
        </p:nvSpPr>
        <p:spPr>
          <a:xfrm>
            <a:off x="328442" y="3105834"/>
            <a:ext cx="3497970" cy="646331"/>
          </a:xfrm>
          <a:prstGeom prst="rect">
            <a:avLst/>
          </a:prstGeom>
        </p:spPr>
        <p:txBody>
          <a:bodyPr wrap="square">
            <a:spAutoFit/>
          </a:bodyPr>
          <a:lstStyle/>
          <a:p>
            <a:pPr lvl="0" algn="just"/>
            <a:r>
              <a:rPr lang="en-US" sz="3600" dirty="0">
                <a:solidFill>
                  <a:srgbClr val="2D3956"/>
                </a:solidFill>
              </a:rPr>
              <a:t>The independent:</a:t>
            </a:r>
          </a:p>
        </p:txBody>
      </p:sp>
      <p:sp>
        <p:nvSpPr>
          <p:cNvPr id="9" name="Rectangle 8">
            <a:extLst>
              <a:ext uri="{FF2B5EF4-FFF2-40B4-BE49-F238E27FC236}">
                <a16:creationId xmlns:a16="http://schemas.microsoft.com/office/drawing/2014/main" id="{DFA2CCCC-F780-4B1A-896F-4E7867A5176E}"/>
              </a:ext>
            </a:extLst>
          </p:cNvPr>
          <p:cNvSpPr/>
          <p:nvPr/>
        </p:nvSpPr>
        <p:spPr>
          <a:xfrm>
            <a:off x="4266746" y="3144128"/>
            <a:ext cx="2808718" cy="646331"/>
          </a:xfrm>
          <a:prstGeom prst="rect">
            <a:avLst/>
          </a:prstGeom>
        </p:spPr>
        <p:txBody>
          <a:bodyPr wrap="none">
            <a:spAutoFit/>
          </a:bodyPr>
          <a:lstStyle/>
          <a:p>
            <a:r>
              <a:rPr lang="en-US" sz="3600" dirty="0">
                <a:solidFill>
                  <a:prstClr val="white"/>
                </a:solidFill>
                <a:highlight>
                  <a:srgbClr val="00FF00"/>
                </a:highlight>
              </a:rPr>
              <a:t>project scope </a:t>
            </a:r>
            <a:endParaRPr lang="en-US" dirty="0">
              <a:highlight>
                <a:srgbClr val="00FF00"/>
              </a:highlight>
            </a:endParaRPr>
          </a:p>
        </p:txBody>
      </p:sp>
      <p:sp>
        <p:nvSpPr>
          <p:cNvPr id="10" name="Rectangle 9">
            <a:extLst>
              <a:ext uri="{FF2B5EF4-FFF2-40B4-BE49-F238E27FC236}">
                <a16:creationId xmlns:a16="http://schemas.microsoft.com/office/drawing/2014/main" id="{466655C3-DD4D-40AF-948D-08412226C162}"/>
              </a:ext>
            </a:extLst>
          </p:cNvPr>
          <p:cNvSpPr/>
          <p:nvPr/>
        </p:nvSpPr>
        <p:spPr>
          <a:xfrm>
            <a:off x="4266746" y="4091853"/>
            <a:ext cx="4702569" cy="646331"/>
          </a:xfrm>
          <a:prstGeom prst="rect">
            <a:avLst/>
          </a:prstGeom>
        </p:spPr>
        <p:txBody>
          <a:bodyPr wrap="none">
            <a:spAutoFit/>
          </a:bodyPr>
          <a:lstStyle/>
          <a:p>
            <a:pPr lvl="0"/>
            <a:r>
              <a:rPr lang="en-US" sz="3600" dirty="0">
                <a:solidFill>
                  <a:prstClr val="white"/>
                </a:solidFill>
                <a:highlight>
                  <a:srgbClr val="00FF00"/>
                </a:highlight>
              </a:rPr>
              <a:t>project completion time</a:t>
            </a:r>
            <a:endParaRPr lang="en-US" dirty="0">
              <a:solidFill>
                <a:prstClr val="black"/>
              </a:solidFill>
              <a:highlight>
                <a:srgbClr val="00FF00"/>
              </a:highlight>
            </a:endParaRPr>
          </a:p>
        </p:txBody>
      </p:sp>
      <p:pic>
        <p:nvPicPr>
          <p:cNvPr id="11" name="Graphic 21">
            <a:extLst>
              <a:ext uri="{FF2B5EF4-FFF2-40B4-BE49-F238E27FC236}">
                <a16:creationId xmlns:a16="http://schemas.microsoft.com/office/drawing/2014/main" id="{CBF67F25-3F90-4B39-A02D-B3CAC8BA47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a:extLst>
              <a:ext uri="{FF2B5EF4-FFF2-40B4-BE49-F238E27FC236}">
                <a16:creationId xmlns:a16="http://schemas.microsoft.com/office/drawing/2014/main" id="{FEAFCAFB-02FC-4A2F-AABC-3FF62F98BAC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67EB1AE0-D131-F3BE-EBDA-F009B521DA85}"/>
              </a:ext>
            </a:extLst>
          </p:cNvPr>
          <p:cNvSpPr>
            <a:spLocks noChangeArrowheads="1"/>
          </p:cNvSpPr>
          <p:nvPr/>
        </p:nvSpPr>
        <p:spPr bwMode="auto">
          <a:xfrm>
            <a:off x="3995377" y="4738184"/>
            <a:ext cx="7543953"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2"/>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en-US" sz="2400" b="0" i="0" u="none" strike="noStrike" cap="none" normalizeH="0" baseline="0" dirty="0">
                <a:ln>
                  <a:noFill/>
                </a:ln>
                <a:solidFill>
                  <a:schemeClr val="tx2"/>
                </a:solidFill>
                <a:effectLst/>
                <a:latin typeface="Arial" panose="020B0604020202020204" pitchFamily="34" charset="0"/>
                <a:cs typeface="Arial" panose="020B0604020202020204" pitchFamily="34" charset="0"/>
              </a:rPr>
              <a:t>العلاقة بين نطاق المشروع ومدة إنجازه</a:t>
            </a:r>
            <a:endParaRPr kumimoji="0" lang="en-US" altLang="en-US" sz="2400" b="0" i="0" u="none" strike="noStrike" cap="none" normalizeH="0" baseline="0" dirty="0">
              <a:ln>
                <a:noFill/>
              </a:ln>
              <a:solidFill>
                <a:schemeClr val="tx2"/>
              </a:solidFill>
              <a:effectLst/>
              <a:latin typeface="Arial" panose="020B0604020202020204" pitchFamily="34" charset="0"/>
              <a:cs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endParaRPr kumimoji="0" lang="en-US" altLang="en-US" sz="2400" b="0" i="0" u="none" strike="noStrike" cap="none" normalizeH="0" baseline="0" dirty="0">
              <a:ln>
                <a:noFill/>
              </a:ln>
              <a:solidFill>
                <a:schemeClr val="tx2"/>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en-US" altLang="en-US" sz="2400" b="1" i="0" u="none" strike="noStrike" cap="none" normalizeH="0" baseline="0" dirty="0">
                <a:ln>
                  <a:noFill/>
                </a:ln>
                <a:solidFill>
                  <a:schemeClr val="tx2"/>
                </a:solidFill>
                <a:effectLst/>
                <a:latin typeface="Arial" panose="020B0604020202020204" pitchFamily="34" charset="0"/>
              </a:rPr>
              <a:t>The independent:</a:t>
            </a:r>
            <a:r>
              <a:rPr kumimoji="0" lang="en-US" altLang="en-US" sz="2400" b="0" i="0" u="none" strike="noStrike" cap="none" normalizeH="0" baseline="0" dirty="0">
                <a:ln>
                  <a:noFill/>
                </a:ln>
                <a:solidFill>
                  <a:schemeClr val="tx2"/>
                </a:solidFill>
                <a:effectLst/>
                <a:latin typeface="Arial" panose="020B0604020202020204" pitchFamily="34" charset="0"/>
              </a:rPr>
              <a:t> </a:t>
            </a:r>
            <a:r>
              <a:rPr kumimoji="0" lang="ar-SA" altLang="en-US" sz="2400" b="1" i="0" u="none" strike="noStrike" cap="none" normalizeH="0" baseline="0" dirty="0">
                <a:ln>
                  <a:noFill/>
                </a:ln>
                <a:solidFill>
                  <a:schemeClr val="tx2"/>
                </a:solidFill>
                <a:effectLst/>
                <a:latin typeface="Arial" panose="020B0604020202020204" pitchFamily="34" charset="0"/>
                <a:cs typeface="Arial" panose="020B0604020202020204" pitchFamily="34" charset="0"/>
              </a:rPr>
              <a:t>نطاق المشروع</a:t>
            </a:r>
            <a:endParaRPr kumimoji="0" lang="en-US" altLang="en-US" sz="2400" b="0" i="0" u="none" strike="noStrike" cap="none" normalizeH="0" baseline="0" dirty="0">
              <a:ln>
                <a:noFill/>
              </a:ln>
              <a:solidFill>
                <a:schemeClr val="tx2"/>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en-US" altLang="en-US" sz="2400" b="1" i="0" u="none" strike="noStrike" cap="none" normalizeH="0" baseline="0" dirty="0">
                <a:ln>
                  <a:noFill/>
                </a:ln>
                <a:solidFill>
                  <a:schemeClr val="tx2"/>
                </a:solidFill>
                <a:effectLst/>
                <a:latin typeface="Arial" panose="020B0604020202020204" pitchFamily="34" charset="0"/>
              </a:rPr>
              <a:t>The dependent:</a:t>
            </a:r>
            <a:r>
              <a:rPr kumimoji="0" lang="en-US" altLang="en-US" sz="2400" b="0" i="0" u="none" strike="noStrike" cap="none" normalizeH="0" baseline="0" dirty="0">
                <a:ln>
                  <a:noFill/>
                </a:ln>
                <a:solidFill>
                  <a:schemeClr val="tx2"/>
                </a:solidFill>
                <a:effectLst/>
                <a:latin typeface="Arial" panose="020B0604020202020204" pitchFamily="34" charset="0"/>
              </a:rPr>
              <a:t> </a:t>
            </a:r>
            <a:r>
              <a:rPr kumimoji="0" lang="ar-SA" altLang="en-US" sz="2400" b="1" i="0" u="none" strike="noStrike" cap="none" normalizeH="0" baseline="0" dirty="0">
                <a:ln>
                  <a:noFill/>
                </a:ln>
                <a:solidFill>
                  <a:schemeClr val="tx2"/>
                </a:solidFill>
                <a:effectLst/>
                <a:latin typeface="Arial" panose="020B0604020202020204" pitchFamily="34" charset="0"/>
                <a:cs typeface="Arial" panose="020B0604020202020204" pitchFamily="34" charset="0"/>
              </a:rPr>
              <a:t>مدة إنجاز المشروع</a:t>
            </a:r>
            <a:r>
              <a:rPr kumimoji="0" lang="en-US" altLang="en-US" sz="2400" b="0" i="0" u="none" strike="noStrike" cap="none" normalizeH="0" baseline="0" dirty="0">
                <a:ln>
                  <a:noFill/>
                </a:ln>
                <a:solidFill>
                  <a:schemeClr val="tx2"/>
                </a:solidFill>
                <a:effectLst/>
                <a:latin typeface="Arial" panose="020B0604020202020204" pitchFamily="34" charset="0"/>
              </a:rPr>
              <a:t> </a:t>
            </a:r>
          </a:p>
        </p:txBody>
      </p:sp>
    </p:spTree>
    <p:extLst>
      <p:ext uri="{BB962C8B-B14F-4D97-AF65-F5344CB8AC3E}">
        <p14:creationId xmlns:p14="http://schemas.microsoft.com/office/powerpoint/2010/main" val="28597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54660" y="2598237"/>
            <a:ext cx="4955590" cy="1813573"/>
          </a:xfrm>
          <a:prstGeom prst="rect">
            <a:avLst/>
          </a:prstGeom>
        </p:spPr>
        <p:txBody>
          <a:bodyPr wrap="square">
            <a:spAutoFit/>
          </a:bodyPr>
          <a:lstStyle/>
          <a:p>
            <a:pPr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Select a Research Title</a:t>
            </a:r>
          </a:p>
          <a:p>
            <a:pPr algn="ctr">
              <a:lnSpc>
                <a:spcPct val="120000"/>
              </a:lnSpc>
            </a:pPr>
            <a:r>
              <a:rPr lang="ar-EG" sz="3200" b="1" dirty="0">
                <a:solidFill>
                  <a:srgbClr val="000000"/>
                </a:solidFill>
                <a:latin typeface="Times New Roman" panose="02020603050405020304" pitchFamily="18" charset="0"/>
                <a:cs typeface="Times New Roman" panose="02020603050405020304" pitchFamily="18" charset="0"/>
              </a:rPr>
              <a:t>اختر عنوان البحث</a:t>
            </a:r>
            <a:endParaRPr lang="en-US" sz="3200" b="1" dirty="0">
              <a:solidFill>
                <a:srgbClr val="000000"/>
              </a:solidFill>
              <a:latin typeface="Times New Roman" panose="02020603050405020304" pitchFamily="18" charset="0"/>
              <a:cs typeface="Times New Roman" panose="02020603050405020304" pitchFamily="18" charset="0"/>
            </a:endParaRPr>
          </a:p>
          <a:p>
            <a:pPr algn="ctr">
              <a:lnSpc>
                <a:spcPct val="120000"/>
              </a:lnSpc>
            </a:pPr>
            <a:endParaRPr lang="en-US" sz="3200" b="1"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429DAB5E-CC02-49B2-BC35-63796CEDC0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4D75D891-3EB3-433E-B988-08AF9BCB4D2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586189515"/>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00B0F0"/>
                </a:solidFill>
              </a:rPr>
              <a:t>ما أهمية اختيار عنوان البحث؟</a:t>
            </a:r>
            <a:endParaRPr lang="en-US" sz="4400" b="1" dirty="0">
              <a:solidFill>
                <a:srgbClr val="00B0F0"/>
              </a:solidFill>
            </a:endParaRP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1323439"/>
          </a:xfrm>
          <a:prstGeom prst="rect">
            <a:avLst/>
          </a:prstGeom>
          <a:noFill/>
        </p:spPr>
        <p:txBody>
          <a:bodyPr wrap="square" rtlCol="0">
            <a:spAutoFit/>
          </a:bodyPr>
          <a:lstStyle/>
          <a:p>
            <a:pPr algn="ctr"/>
            <a:r>
              <a:rPr lang="en-US" sz="4000" b="1" dirty="0">
                <a:solidFill>
                  <a:srgbClr val="00B0F0"/>
                </a:solidFill>
                <a:latin typeface="Times New Roman" panose="02020603050405020304" pitchFamily="18" charset="0"/>
                <a:cs typeface="Times New Roman" panose="02020603050405020304" pitchFamily="18" charset="0"/>
              </a:rPr>
              <a:t>What is the Importance of Selecting a Research Title?</a:t>
            </a:r>
          </a:p>
        </p:txBody>
      </p:sp>
    </p:spTree>
    <p:extLst>
      <p:ext uri="{BB962C8B-B14F-4D97-AF65-F5344CB8AC3E}">
        <p14:creationId xmlns:p14="http://schemas.microsoft.com/office/powerpoint/2010/main" val="1820465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4401205"/>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The research title serves as a concise representation of the study's focus and objectives. It should be clear, concise, and reflective of the research problem or question. </a:t>
            </a:r>
          </a:p>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A well-chosen research title not only captures the attention of readers but also provides a framework for the entire research process.</a:t>
            </a:r>
          </a:p>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عنوان البحث بمثابة تمثيل موجز لتركيز الدراسة وأهدافها. ويجب أن تكون واضحة وموجزة وتعكس مشكلة البحث أو سؤاله. إن عنوان البحث المختار جيدًا لا يجذب انتباه القراء فحسب، بل يوفر أيضًا إطارًا لعملية البحث بأكملها.</a:t>
            </a: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8" name="Graphic 21">
            <a:extLst>
              <a:ext uri="{FF2B5EF4-FFF2-40B4-BE49-F238E27FC236}">
                <a16:creationId xmlns:a16="http://schemas.microsoft.com/office/drawing/2014/main" id="{5D5B2B4E-4F3B-4671-A4E4-0ECF00654B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51EC2B3A-982B-44BC-8AA5-FD0EC83F2E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80984622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00B0F0"/>
                </a:solidFill>
              </a:rPr>
              <a:t>ما هي معايير العناوين البحثية الجيدة؟</a:t>
            </a:r>
            <a:endParaRPr lang="en-US" sz="4400" b="1" dirty="0">
              <a:solidFill>
                <a:srgbClr val="00B0F0"/>
              </a:solidFill>
            </a:endParaRPr>
          </a:p>
        </p:txBody>
      </p:sp>
      <p:sp>
        <p:nvSpPr>
          <p:cNvPr id="11" name="TextBox 10">
            <a:extLst>
              <a:ext uri="{FF2B5EF4-FFF2-40B4-BE49-F238E27FC236}">
                <a16:creationId xmlns:a16="http://schemas.microsoft.com/office/drawing/2014/main" id="{F302B31E-7905-011C-84CF-EEAEA8E33539}"/>
              </a:ext>
            </a:extLst>
          </p:cNvPr>
          <p:cNvSpPr txBox="1"/>
          <p:nvPr/>
        </p:nvSpPr>
        <p:spPr>
          <a:xfrm>
            <a:off x="2039815" y="1457290"/>
            <a:ext cx="8979535" cy="1323439"/>
          </a:xfrm>
          <a:prstGeom prst="rect">
            <a:avLst/>
          </a:prstGeom>
          <a:noFill/>
        </p:spPr>
        <p:txBody>
          <a:bodyPr wrap="square" rtlCol="0">
            <a:spAutoFit/>
          </a:bodyPr>
          <a:lstStyle/>
          <a:p>
            <a:pPr algn="ctr"/>
            <a:r>
              <a:rPr lang="en-US" sz="4000" b="1" dirty="0">
                <a:solidFill>
                  <a:srgbClr val="00B0F0"/>
                </a:solidFill>
                <a:latin typeface="Times New Roman" panose="02020603050405020304" pitchFamily="18" charset="0"/>
                <a:cs typeface="Times New Roman" panose="02020603050405020304" pitchFamily="18" charset="0"/>
              </a:rPr>
              <a:t>What are Criteria for Good Research Titles?</a:t>
            </a:r>
          </a:p>
        </p:txBody>
      </p:sp>
      <p:pic>
        <p:nvPicPr>
          <p:cNvPr id="5" name="Graphic 21">
            <a:extLst>
              <a:ext uri="{FF2B5EF4-FFF2-40B4-BE49-F238E27FC236}">
                <a16:creationId xmlns:a16="http://schemas.microsoft.com/office/drawing/2014/main" id="{FB2B3A67-E4D2-4F67-88DD-8092BE39F0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36C4170D-BB4D-4779-B13E-54D4FAF83ED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09833592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818325"/>
            <a:ext cx="11690252" cy="1569660"/>
          </a:xfrm>
          <a:prstGeom prst="rect">
            <a:avLst/>
          </a:prstGeom>
        </p:spPr>
        <p:txBody>
          <a:bodyPr wrap="square">
            <a:spAutoFit/>
          </a:bodyPr>
          <a:lstStyle/>
          <a:p>
            <a:pPr marL="457200" indent="-457200" algn="just">
              <a:buFont typeface="Arial" panose="020B0604020202020204" pitchFamily="34" charset="0"/>
              <a:buChar char="•"/>
            </a:pPr>
            <a:r>
              <a:rPr lang="en-US" sz="3200" dirty="0">
                <a:solidFill>
                  <a:srgbClr val="000000"/>
                </a:solidFill>
              </a:rPr>
              <a:t>A good research topic should be feasible (can be done), interesting, novel, ethical and relevant (has an implication) </a:t>
            </a:r>
          </a:p>
          <a:p>
            <a:pPr algn="l"/>
            <a:endParaRPr lang="en-US" sz="3200" dirty="0">
              <a:solidFill>
                <a:srgbClr val="000000"/>
              </a:solidFill>
              <a:highlight>
                <a:srgbClr val="00FF00"/>
              </a:highlight>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pPr algn="ctr"/>
            <a:r>
              <a:rPr lang="en-US" sz="4000" b="1" dirty="0">
                <a:solidFill>
                  <a:schemeClr val="bg1"/>
                </a:solidFill>
                <a:highlight>
                  <a:srgbClr val="4472C4"/>
                </a:highlight>
                <a:latin typeface="Times New Roman" panose="02020603050405020304" pitchFamily="18" charset="0"/>
                <a:cs typeface="Times New Roman" panose="02020603050405020304" pitchFamily="18" charset="0"/>
              </a:rPr>
              <a:t>Criteria for Good Research Titles</a:t>
            </a:r>
            <a:endParaRPr lang="en-US" b="1" dirty="0">
              <a:solidFill>
                <a:schemeClr val="bg1"/>
              </a:solidFill>
              <a:highlight>
                <a:srgbClr val="4472C4"/>
              </a:highlight>
            </a:endParaRPr>
          </a:p>
        </p:txBody>
      </p:sp>
      <p:pic>
        <p:nvPicPr>
          <p:cNvPr id="8" name="Graphic 21">
            <a:extLst>
              <a:ext uri="{FF2B5EF4-FFF2-40B4-BE49-F238E27FC236}">
                <a16:creationId xmlns:a16="http://schemas.microsoft.com/office/drawing/2014/main" id="{1A547C01-7F4A-4569-BFF2-21144DD3E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04A19D56-2849-46A7-9C94-437A45CFCF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CEF86F14-B532-493C-B20D-EFEF33C40E84}"/>
              </a:ext>
            </a:extLst>
          </p:cNvPr>
          <p:cNvSpPr/>
          <p:nvPr/>
        </p:nvSpPr>
        <p:spPr>
          <a:xfrm>
            <a:off x="600501" y="3337192"/>
            <a:ext cx="11280324" cy="954107"/>
          </a:xfrm>
          <a:prstGeom prst="rect">
            <a:avLst/>
          </a:prstGeom>
        </p:spPr>
        <p:txBody>
          <a:bodyPr wrap="square">
            <a:spAutoFit/>
          </a:bodyPr>
          <a:lstStyle/>
          <a:p>
            <a:pPr algn="just" rtl="1"/>
            <a:r>
              <a:rPr lang="ar-EG" sz="2800" dirty="0"/>
              <a:t>يجب أن يكون موضوع البحث الجيد ممكنًا (يمكن القيام به)، مثيرة للاهتمام، جديد، أخلاقي و ذو صلة (له أثر)</a:t>
            </a:r>
            <a:endParaRPr lang="en-US" sz="2800" dirty="0"/>
          </a:p>
        </p:txBody>
      </p:sp>
      <p:sp>
        <p:nvSpPr>
          <p:cNvPr id="11" name="Rectangle 10">
            <a:extLst>
              <a:ext uri="{FF2B5EF4-FFF2-40B4-BE49-F238E27FC236}">
                <a16:creationId xmlns:a16="http://schemas.microsoft.com/office/drawing/2014/main" id="{5B7C1ABF-831C-4317-9B02-6AFA6DCFAA72}"/>
              </a:ext>
            </a:extLst>
          </p:cNvPr>
          <p:cNvSpPr/>
          <p:nvPr/>
        </p:nvSpPr>
        <p:spPr>
          <a:xfrm>
            <a:off x="846161" y="4018732"/>
            <a:ext cx="8118214" cy="2677656"/>
          </a:xfrm>
          <a:prstGeom prst="rect">
            <a:avLst/>
          </a:prstGeom>
        </p:spPr>
        <p:txBody>
          <a:bodyPr wrap="square">
            <a:spAutoFit/>
          </a:bodyPr>
          <a:lstStyle/>
          <a:p>
            <a:pPr algn="ctr"/>
            <a:r>
              <a:rPr lang="pt-BR" sz="2800" b="1" dirty="0">
                <a:solidFill>
                  <a:srgbClr val="2D3956"/>
                </a:solidFill>
              </a:rPr>
              <a:t>FINER :</a:t>
            </a:r>
          </a:p>
          <a:p>
            <a:r>
              <a:rPr lang="pt-BR" sz="2800" b="1" dirty="0">
                <a:solidFill>
                  <a:srgbClr val="2D3956"/>
                </a:solidFill>
              </a:rPr>
              <a:t>F = feasible</a:t>
            </a:r>
          </a:p>
          <a:p>
            <a:r>
              <a:rPr lang="pt-BR" sz="2800" b="1" dirty="0">
                <a:solidFill>
                  <a:srgbClr val="2D3956"/>
                </a:solidFill>
              </a:rPr>
              <a:t>I = interesting</a:t>
            </a:r>
          </a:p>
          <a:p>
            <a:r>
              <a:rPr lang="pt-BR" sz="2800" b="1" dirty="0">
                <a:solidFill>
                  <a:srgbClr val="2D3956"/>
                </a:solidFill>
              </a:rPr>
              <a:t>N = novel</a:t>
            </a:r>
          </a:p>
          <a:p>
            <a:r>
              <a:rPr lang="pt-BR" sz="2800" b="1" dirty="0">
                <a:solidFill>
                  <a:srgbClr val="2D3956"/>
                </a:solidFill>
              </a:rPr>
              <a:t>E = ethical</a:t>
            </a:r>
          </a:p>
          <a:p>
            <a:r>
              <a:rPr lang="pt-BR" sz="2800" b="1" dirty="0">
                <a:solidFill>
                  <a:srgbClr val="2D3956"/>
                </a:solidFill>
              </a:rPr>
              <a:t>R = Relevant</a:t>
            </a:r>
            <a:endParaRPr lang="en-US" sz="2800" b="1" dirty="0">
              <a:solidFill>
                <a:srgbClr val="2D3956"/>
              </a:solidFill>
            </a:endParaRPr>
          </a:p>
        </p:txBody>
      </p:sp>
    </p:spTree>
    <p:extLst>
      <p:ext uri="{BB962C8B-B14F-4D97-AF65-F5344CB8AC3E}">
        <p14:creationId xmlns:p14="http://schemas.microsoft.com/office/powerpoint/2010/main" val="372804998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463557"/>
            <a:ext cx="11690252" cy="4524315"/>
          </a:xfrm>
          <a:prstGeom prst="rect">
            <a:avLst/>
          </a:prstGeom>
        </p:spPr>
        <p:txBody>
          <a:bodyPr wrap="square">
            <a:spAutoFit/>
          </a:bodyPr>
          <a:lstStyle/>
          <a:p>
            <a:pPr marL="457200" indent="-457200">
              <a:buFont typeface="Arial" panose="020B0604020202020204" pitchFamily="34" charset="0"/>
              <a:buChar char="•"/>
            </a:pPr>
            <a:r>
              <a:rPr lang="en-US" sz="3200" dirty="0">
                <a:solidFill>
                  <a:srgbClr val="000000"/>
                </a:solidFill>
              </a:rPr>
              <a:t>Clarity and Conciseness</a:t>
            </a:r>
            <a:r>
              <a:rPr lang="ar-EG" sz="3200" dirty="0">
                <a:solidFill>
                  <a:srgbClr val="000000"/>
                </a:solidFill>
              </a:rPr>
              <a:t>الوضوح والإيجاز</a:t>
            </a:r>
            <a:r>
              <a:rPr lang="en-US" sz="3200" dirty="0">
                <a:solidFill>
                  <a:srgbClr val="000000"/>
                </a:solidFill>
              </a:rPr>
              <a:t> </a:t>
            </a:r>
            <a:endParaRPr lang="ar-EG" sz="3200" dirty="0">
              <a:solidFill>
                <a:srgbClr val="000000"/>
              </a:solidFill>
            </a:endParaRPr>
          </a:p>
          <a:p>
            <a:pPr marL="342900" indent="-342900">
              <a:buFont typeface="+mj-lt"/>
              <a:buAutoNum type="arabicPeriod"/>
            </a:pPr>
            <a:endParaRPr lang="en-US" sz="3200" dirty="0">
              <a:solidFill>
                <a:srgbClr val="000000"/>
              </a:solidFill>
            </a:endParaRPr>
          </a:p>
          <a:p>
            <a:pPr marL="457200" indent="-457200">
              <a:buFont typeface="Arial" panose="020B0604020202020204" pitchFamily="34" charset="0"/>
              <a:buChar char="•"/>
            </a:pPr>
            <a:r>
              <a:rPr lang="en-US" sz="3200" dirty="0">
                <a:solidFill>
                  <a:srgbClr val="000000"/>
                </a:solidFill>
              </a:rPr>
              <a:t>Relevance and Significance </a:t>
            </a:r>
            <a:r>
              <a:rPr lang="ar-EG" sz="3200" dirty="0">
                <a:solidFill>
                  <a:srgbClr val="000000"/>
                </a:solidFill>
              </a:rPr>
              <a:t>الصلة والأهمية</a:t>
            </a:r>
          </a:p>
          <a:p>
            <a:pPr marL="342900" indent="-342900">
              <a:buFont typeface="+mj-lt"/>
              <a:buAutoNum type="arabicPeriod"/>
            </a:pPr>
            <a:endParaRPr lang="en-US" sz="3200" dirty="0">
              <a:solidFill>
                <a:srgbClr val="000000"/>
              </a:solidFill>
            </a:endParaRPr>
          </a:p>
          <a:p>
            <a:pPr marL="457200" indent="-457200">
              <a:buFont typeface="Arial" panose="020B0604020202020204" pitchFamily="34" charset="0"/>
              <a:buChar char="•"/>
            </a:pPr>
            <a:r>
              <a:rPr lang="en-US" sz="3200" dirty="0">
                <a:solidFill>
                  <a:srgbClr val="000000"/>
                </a:solidFill>
              </a:rPr>
              <a:t>Specific </a:t>
            </a:r>
            <a:r>
              <a:rPr lang="ar-EG" sz="3200" dirty="0">
                <a:solidFill>
                  <a:srgbClr val="000000"/>
                </a:solidFill>
              </a:rPr>
              <a:t>محدد</a:t>
            </a:r>
          </a:p>
          <a:p>
            <a:pPr marL="342900" indent="-342900">
              <a:buFont typeface="+mj-lt"/>
              <a:buAutoNum type="arabicPeriod"/>
            </a:pPr>
            <a:endParaRPr lang="en-US" sz="3200" dirty="0">
              <a:solidFill>
                <a:srgbClr val="000000"/>
              </a:solidFill>
            </a:endParaRPr>
          </a:p>
          <a:p>
            <a:pPr marL="457200" indent="-457200">
              <a:buFont typeface="Arial" panose="020B0604020202020204" pitchFamily="34" charset="0"/>
              <a:buChar char="•"/>
            </a:pPr>
            <a:r>
              <a:rPr lang="en-US" sz="3200" dirty="0">
                <a:solidFill>
                  <a:srgbClr val="000000"/>
                </a:solidFill>
              </a:rPr>
              <a:t>Originality and Uniqueness</a:t>
            </a:r>
            <a:r>
              <a:rPr lang="ar-EG" sz="3200" dirty="0">
                <a:solidFill>
                  <a:srgbClr val="000000"/>
                </a:solidFill>
              </a:rPr>
              <a:t> الأصالة والتفرد </a:t>
            </a:r>
            <a:endParaRPr lang="en-US" sz="3200" dirty="0">
              <a:solidFill>
                <a:srgbClr val="000000"/>
              </a:solidFill>
            </a:endParaRPr>
          </a:p>
          <a:p>
            <a:pPr marL="457200" indent="-457200">
              <a:buFont typeface="Arial" panose="020B0604020202020204" pitchFamily="34" charset="0"/>
              <a:buChar char="•"/>
            </a:pPr>
            <a:endParaRPr lang="en-US" sz="3200" dirty="0">
              <a:solidFill>
                <a:srgbClr val="000000"/>
              </a:solidFill>
            </a:endParaRPr>
          </a:p>
          <a:p>
            <a:endParaRPr lang="en-US" sz="3200" dirty="0">
              <a:solidFill>
                <a:srgbClr val="000000"/>
              </a:solidFill>
              <a:highlight>
                <a:srgbClr val="00FF00"/>
              </a:highlight>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r>
              <a:rPr lang="en-US" sz="4000" b="1" dirty="0">
                <a:solidFill>
                  <a:schemeClr val="bg1"/>
                </a:solidFill>
                <a:highlight>
                  <a:srgbClr val="4472C4"/>
                </a:highlight>
                <a:latin typeface="Times New Roman" panose="02020603050405020304" pitchFamily="18" charset="0"/>
                <a:cs typeface="Times New Roman" panose="02020603050405020304" pitchFamily="18" charset="0"/>
              </a:rPr>
              <a:t>Criteria for Good Research Titles</a:t>
            </a:r>
            <a:endParaRPr lang="en-US" b="1" dirty="0">
              <a:solidFill>
                <a:schemeClr val="bg1"/>
              </a:solidFill>
              <a:highlight>
                <a:srgbClr val="4472C4"/>
              </a:highlight>
            </a:endParaRPr>
          </a:p>
        </p:txBody>
      </p:sp>
      <p:pic>
        <p:nvPicPr>
          <p:cNvPr id="8" name="Graphic 21">
            <a:extLst>
              <a:ext uri="{FF2B5EF4-FFF2-40B4-BE49-F238E27FC236}">
                <a16:creationId xmlns:a16="http://schemas.microsoft.com/office/drawing/2014/main" id="{1A547C01-7F4A-4569-BFF2-21144DD3E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04A19D56-2849-46A7-9C94-437A45CFCF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51303722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946047"/>
            <a:ext cx="11690252" cy="4031873"/>
          </a:xfrm>
          <a:prstGeom prst="rect">
            <a:avLst/>
          </a:prstGeom>
        </p:spPr>
        <p:txBody>
          <a:bodyPr wrap="square">
            <a:spAutoFit/>
          </a:bodyPr>
          <a:lstStyle/>
          <a:p>
            <a:pPr marL="342900" indent="-342900">
              <a:buFont typeface="+mj-lt"/>
              <a:buAutoNum type="arabicPeriod"/>
            </a:pPr>
            <a:endParaRPr lang="en-US" sz="3200" dirty="0">
              <a:solidFill>
                <a:schemeClr val="bg1"/>
              </a:solidFill>
            </a:endParaRPr>
          </a:p>
          <a:p>
            <a:pPr marL="457200" indent="-457200">
              <a:buFont typeface="Arial" panose="020B0604020202020204" pitchFamily="34" charset="0"/>
              <a:buChar char="•"/>
            </a:pPr>
            <a:r>
              <a:rPr lang="en-US" sz="3200" dirty="0">
                <a:solidFill>
                  <a:srgbClr val="000000"/>
                </a:solidFill>
                <a:highlight>
                  <a:srgbClr val="FF0000"/>
                </a:highlight>
              </a:rPr>
              <a:t>Availability of previous studies</a:t>
            </a:r>
            <a:r>
              <a:rPr lang="ar-EG" sz="3200" dirty="0">
                <a:solidFill>
                  <a:srgbClr val="000000"/>
                </a:solidFill>
                <a:highlight>
                  <a:srgbClr val="FF0000"/>
                </a:highlight>
              </a:rPr>
              <a:t>توفر الدراسات السابقة </a:t>
            </a:r>
            <a:endParaRPr lang="en-US" sz="3200" dirty="0">
              <a:solidFill>
                <a:srgbClr val="000000"/>
              </a:solidFill>
              <a:highlight>
                <a:srgbClr val="FF0000"/>
              </a:highlight>
            </a:endParaRPr>
          </a:p>
          <a:p>
            <a:endParaRPr lang="ar-EG" sz="3200" dirty="0">
              <a:solidFill>
                <a:srgbClr val="000000"/>
              </a:solidFill>
              <a:highlight>
                <a:srgbClr val="00FF00"/>
              </a:highlight>
            </a:endParaRPr>
          </a:p>
          <a:p>
            <a:pPr marL="457200" indent="-457200">
              <a:buFont typeface="Arial" panose="020B0604020202020204" pitchFamily="34" charset="0"/>
              <a:buChar char="•"/>
            </a:pPr>
            <a:endParaRPr lang="en-US" sz="3200" dirty="0">
              <a:solidFill>
                <a:srgbClr val="000000"/>
              </a:solidFill>
              <a:highlight>
                <a:srgbClr val="FF0000"/>
              </a:highlight>
            </a:endParaRPr>
          </a:p>
          <a:p>
            <a:pPr marL="457200" indent="-457200">
              <a:buFont typeface="Arial" panose="020B0604020202020204" pitchFamily="34" charset="0"/>
              <a:buChar char="•"/>
            </a:pPr>
            <a:endParaRPr lang="en-US" sz="3200" dirty="0">
              <a:solidFill>
                <a:srgbClr val="000000"/>
              </a:solidFill>
              <a:highlight>
                <a:srgbClr val="FF0000"/>
              </a:highlight>
            </a:endParaRPr>
          </a:p>
          <a:p>
            <a:pPr marL="457200" indent="-457200">
              <a:buFont typeface="Arial" panose="020B0604020202020204" pitchFamily="34" charset="0"/>
              <a:buChar char="•"/>
            </a:pPr>
            <a:endParaRPr lang="ar-EG" sz="3200" dirty="0">
              <a:solidFill>
                <a:srgbClr val="000000"/>
              </a:solidFill>
              <a:highlight>
                <a:srgbClr val="FF0000"/>
              </a:highlight>
            </a:endParaRPr>
          </a:p>
          <a:p>
            <a:pPr marL="457200" indent="-457200">
              <a:buFont typeface="Arial" panose="020B0604020202020204" pitchFamily="34" charset="0"/>
              <a:buChar char="•"/>
            </a:pPr>
            <a:endParaRPr lang="ar-EG" sz="3200" dirty="0">
              <a:solidFill>
                <a:srgbClr val="000000"/>
              </a:solidFill>
              <a:highlight>
                <a:srgbClr val="FF0000"/>
              </a:highlight>
            </a:endParaRPr>
          </a:p>
          <a:p>
            <a:pPr marL="457200" indent="-457200">
              <a:buFont typeface="Arial" panose="020B0604020202020204" pitchFamily="34" charset="0"/>
              <a:buChar char="•"/>
            </a:pPr>
            <a:r>
              <a:rPr lang="en-US" sz="3200" dirty="0">
                <a:solidFill>
                  <a:srgbClr val="000000"/>
                </a:solidFill>
                <a:highlight>
                  <a:srgbClr val="FF0000"/>
                </a:highlight>
              </a:rPr>
              <a:t>Measurable </a:t>
            </a:r>
            <a:r>
              <a:rPr lang="ar-EG" sz="3200" dirty="0">
                <a:solidFill>
                  <a:srgbClr val="000000"/>
                </a:solidFill>
                <a:highlight>
                  <a:srgbClr val="FF0000"/>
                </a:highlight>
              </a:rPr>
              <a:t>القابلية للقياس</a:t>
            </a:r>
            <a:endParaRPr lang="en-US" sz="3200" dirty="0">
              <a:solidFill>
                <a:srgbClr val="000000"/>
              </a:solidFill>
              <a:highlight>
                <a:srgbClr val="FF0000"/>
              </a:highlight>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r>
              <a:rPr lang="en-US" sz="4000" b="1" dirty="0">
                <a:solidFill>
                  <a:schemeClr val="bg1"/>
                </a:solidFill>
                <a:highlight>
                  <a:srgbClr val="4472C4"/>
                </a:highlight>
                <a:latin typeface="Times New Roman" panose="02020603050405020304" pitchFamily="18" charset="0"/>
                <a:cs typeface="Times New Roman" panose="02020603050405020304" pitchFamily="18" charset="0"/>
              </a:rPr>
              <a:t>Criteria for Good Research Titles</a:t>
            </a:r>
            <a:endParaRPr lang="en-US" b="1" dirty="0">
              <a:solidFill>
                <a:schemeClr val="bg1"/>
              </a:solidFill>
              <a:highlight>
                <a:srgbClr val="4472C4"/>
              </a:highlight>
            </a:endParaRPr>
          </a:p>
        </p:txBody>
      </p:sp>
      <p:pic>
        <p:nvPicPr>
          <p:cNvPr id="6" name="Picture 5">
            <a:extLst>
              <a:ext uri="{FF2B5EF4-FFF2-40B4-BE49-F238E27FC236}">
                <a16:creationId xmlns:a16="http://schemas.microsoft.com/office/drawing/2014/main" id="{7323B43D-C105-4F65-95FF-FCBFB7A6DC1C}"/>
              </a:ext>
            </a:extLst>
          </p:cNvPr>
          <p:cNvPicPr>
            <a:picLocks noChangeAspect="1"/>
          </p:cNvPicPr>
          <p:nvPr/>
        </p:nvPicPr>
        <p:blipFill>
          <a:blip r:embed="rId2"/>
          <a:stretch>
            <a:fillRect/>
          </a:stretch>
        </p:blipFill>
        <p:spPr>
          <a:xfrm>
            <a:off x="8947125" y="2647950"/>
            <a:ext cx="2933700" cy="1562100"/>
          </a:xfrm>
          <a:prstGeom prst="rect">
            <a:avLst/>
          </a:prstGeom>
        </p:spPr>
      </p:pic>
      <p:pic>
        <p:nvPicPr>
          <p:cNvPr id="8" name="Picture 7">
            <a:extLst>
              <a:ext uri="{FF2B5EF4-FFF2-40B4-BE49-F238E27FC236}">
                <a16:creationId xmlns:a16="http://schemas.microsoft.com/office/drawing/2014/main" id="{1074AF04-B581-4E32-A725-B2A62E58A6C5}"/>
              </a:ext>
            </a:extLst>
          </p:cNvPr>
          <p:cNvPicPr>
            <a:picLocks noChangeAspect="1"/>
          </p:cNvPicPr>
          <p:nvPr/>
        </p:nvPicPr>
        <p:blipFill>
          <a:blip r:embed="rId3"/>
          <a:stretch>
            <a:fillRect/>
          </a:stretch>
        </p:blipFill>
        <p:spPr>
          <a:xfrm>
            <a:off x="7404100" y="4438551"/>
            <a:ext cx="4022453" cy="1898668"/>
          </a:xfrm>
          <a:prstGeom prst="rect">
            <a:avLst/>
          </a:prstGeom>
        </p:spPr>
      </p:pic>
      <p:pic>
        <p:nvPicPr>
          <p:cNvPr id="9" name="Graphic 21">
            <a:extLst>
              <a:ext uri="{FF2B5EF4-FFF2-40B4-BE49-F238E27FC236}">
                <a16:creationId xmlns:a16="http://schemas.microsoft.com/office/drawing/2014/main" id="{F47C06E9-B3D2-46DE-ABD9-23984A27FD4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0F516707-1543-42D5-B888-571161EDC80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79293787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FF0000"/>
                </a:solidFill>
              </a:rPr>
              <a:t>أمثلة على عناوين البحوث</a:t>
            </a:r>
            <a:endParaRPr lang="en-US" sz="4400" b="1" dirty="0">
              <a:solidFill>
                <a:srgbClr val="FF0000"/>
              </a:solidFill>
            </a:endParaRPr>
          </a:p>
        </p:txBody>
      </p:sp>
      <p:sp>
        <p:nvSpPr>
          <p:cNvPr id="11" name="TextBox 10">
            <a:extLst>
              <a:ext uri="{FF2B5EF4-FFF2-40B4-BE49-F238E27FC236}">
                <a16:creationId xmlns:a16="http://schemas.microsoft.com/office/drawing/2014/main" id="{F302B31E-7905-011C-84CF-EEAEA8E33539}"/>
              </a:ext>
            </a:extLst>
          </p:cNvPr>
          <p:cNvSpPr txBox="1"/>
          <p:nvPr/>
        </p:nvSpPr>
        <p:spPr>
          <a:xfrm>
            <a:off x="2039815" y="1457290"/>
            <a:ext cx="8979535"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Examples of Research Titles</a:t>
            </a:r>
          </a:p>
        </p:txBody>
      </p:sp>
      <p:pic>
        <p:nvPicPr>
          <p:cNvPr id="5" name="Graphic 21">
            <a:extLst>
              <a:ext uri="{FF2B5EF4-FFF2-40B4-BE49-F238E27FC236}">
                <a16:creationId xmlns:a16="http://schemas.microsoft.com/office/drawing/2014/main" id="{E82CDC70-B3BB-4119-A3A1-A781E7A4DA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9FC08F86-FC7B-4A43-920F-3FA4B4D730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73811246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46A126A-69FB-4466-B3E7-25D7683DA131}"/>
              </a:ext>
            </a:extLst>
          </p:cNvPr>
          <p:cNvSpPr/>
          <p:nvPr/>
        </p:nvSpPr>
        <p:spPr>
          <a:xfrm>
            <a:off x="506437" y="1212844"/>
            <a:ext cx="11268221" cy="2062103"/>
          </a:xfrm>
          <a:prstGeom prst="rect">
            <a:avLst/>
          </a:prstGeom>
        </p:spPr>
        <p:txBody>
          <a:bodyPr wrap="square">
            <a:spAutoFit/>
          </a:bodyPr>
          <a:lstStyle/>
          <a:p>
            <a:pPr algn="just"/>
            <a:r>
              <a:rPr lang="en-US" sz="3200" dirty="0">
                <a:solidFill>
                  <a:srgbClr val="2D3956"/>
                </a:solidFill>
              </a:rPr>
              <a:t>"The Impact of Leadership Styles on Employee Motivation in the Retail Industry“</a:t>
            </a:r>
          </a:p>
          <a:p>
            <a:pPr algn="just"/>
            <a:endParaRPr lang="en-US" sz="3200" dirty="0">
              <a:solidFill>
                <a:srgbClr val="2D3956"/>
              </a:solidFill>
            </a:endParaRPr>
          </a:p>
          <a:p>
            <a:pPr algn="just" rtl="1"/>
            <a:r>
              <a:rPr lang="ar-EG" sz="3200" dirty="0">
                <a:solidFill>
                  <a:srgbClr val="2D3956"/>
                </a:solidFill>
              </a:rPr>
              <a:t>"أثر أنماط القيادة على تحفيز الموظفين في صناعة البيع بالتجزئة"</a:t>
            </a:r>
            <a:endParaRPr lang="en-US" sz="3200" dirty="0">
              <a:solidFill>
                <a:srgbClr val="2D3956"/>
              </a:solidFill>
            </a:endParaRPr>
          </a:p>
        </p:txBody>
      </p:sp>
      <p:sp>
        <p:nvSpPr>
          <p:cNvPr id="6" name="Rectangle 5">
            <a:extLst>
              <a:ext uri="{FF2B5EF4-FFF2-40B4-BE49-F238E27FC236}">
                <a16:creationId xmlns:a16="http://schemas.microsoft.com/office/drawing/2014/main" id="{DB67020D-E597-4EF8-BB68-CF246AE1434C}"/>
              </a:ext>
            </a:extLst>
          </p:cNvPr>
          <p:cNvSpPr/>
          <p:nvPr/>
        </p:nvSpPr>
        <p:spPr>
          <a:xfrm>
            <a:off x="506437" y="4046276"/>
            <a:ext cx="11099409" cy="2554545"/>
          </a:xfrm>
          <a:prstGeom prst="rect">
            <a:avLst/>
          </a:prstGeom>
        </p:spPr>
        <p:txBody>
          <a:bodyPr wrap="square">
            <a:spAutoFit/>
          </a:bodyPr>
          <a:lstStyle/>
          <a:p>
            <a:pPr algn="just"/>
            <a:r>
              <a:rPr lang="en-US" sz="3200" dirty="0">
                <a:solidFill>
                  <a:srgbClr val="2D3956"/>
                </a:solidFill>
              </a:rPr>
              <a:t>"Exploring the Relationship between Organizational Culture and Employee Job Satisfaction in Multinational Corporations“</a:t>
            </a:r>
          </a:p>
          <a:p>
            <a:pPr algn="just"/>
            <a:endParaRPr lang="en-US" sz="3200" dirty="0">
              <a:solidFill>
                <a:srgbClr val="2D3956"/>
              </a:solidFill>
            </a:endParaRPr>
          </a:p>
          <a:p>
            <a:pPr algn="just" rtl="1"/>
            <a:r>
              <a:rPr lang="ar-EG" sz="3200" dirty="0">
                <a:solidFill>
                  <a:srgbClr val="2D3956"/>
                </a:solidFill>
              </a:rPr>
              <a:t>"استكشاف العلاقة بين الثقافة التنظيمية والرضا الوظيفي للموظفين في الشركات المتعددة الجنسيات"</a:t>
            </a:r>
            <a:endParaRPr lang="en-US" sz="3200" dirty="0">
              <a:solidFill>
                <a:srgbClr val="2D3956"/>
              </a:solidFill>
            </a:endParaRPr>
          </a:p>
        </p:txBody>
      </p:sp>
      <p:pic>
        <p:nvPicPr>
          <p:cNvPr id="7" name="Graphic 21">
            <a:extLst>
              <a:ext uri="{FF2B5EF4-FFF2-40B4-BE49-F238E27FC236}">
                <a16:creationId xmlns:a16="http://schemas.microsoft.com/office/drawing/2014/main" id="{EF956760-BCD5-4F13-A637-0CBD8904EB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63BF7E53-26FE-4243-826D-32B443B304C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836481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46A126A-69FB-4466-B3E7-25D7683DA131}"/>
              </a:ext>
            </a:extLst>
          </p:cNvPr>
          <p:cNvSpPr/>
          <p:nvPr/>
        </p:nvSpPr>
        <p:spPr>
          <a:xfrm>
            <a:off x="506437" y="1212844"/>
            <a:ext cx="11268221" cy="2062103"/>
          </a:xfrm>
          <a:prstGeom prst="rect">
            <a:avLst/>
          </a:prstGeom>
        </p:spPr>
        <p:txBody>
          <a:bodyPr wrap="square">
            <a:spAutoFit/>
          </a:bodyPr>
          <a:lstStyle/>
          <a:p>
            <a:pPr algn="just"/>
            <a:r>
              <a:rPr lang="en-US" sz="3200" dirty="0">
                <a:solidFill>
                  <a:srgbClr val="2D3956"/>
                </a:solidFill>
              </a:rPr>
              <a:t>"An Analysis of Cybersecurity Risks in Financial Institutions: A Case Study of XYZ Bank"</a:t>
            </a:r>
          </a:p>
          <a:p>
            <a:pPr algn="just"/>
            <a:endParaRPr lang="en-US" sz="3200" dirty="0">
              <a:solidFill>
                <a:srgbClr val="2D3956"/>
              </a:solidFill>
            </a:endParaRPr>
          </a:p>
          <a:p>
            <a:pPr algn="just" rtl="1"/>
            <a:r>
              <a:rPr lang="ar-EG" sz="3200" dirty="0">
                <a:solidFill>
                  <a:srgbClr val="2D3956"/>
                </a:solidFill>
              </a:rPr>
              <a:t>"تحليل مخاطر الأمن السيبراني في المؤسسات المالية: دراسة حالة بنك </a:t>
            </a:r>
            <a:r>
              <a:rPr lang="en-US" sz="3200" dirty="0">
                <a:solidFill>
                  <a:srgbClr val="2D3956"/>
                </a:solidFill>
              </a:rPr>
              <a:t>XYZ"</a:t>
            </a:r>
          </a:p>
        </p:txBody>
      </p:sp>
      <p:sp>
        <p:nvSpPr>
          <p:cNvPr id="6" name="Rectangle 5">
            <a:extLst>
              <a:ext uri="{FF2B5EF4-FFF2-40B4-BE49-F238E27FC236}">
                <a16:creationId xmlns:a16="http://schemas.microsoft.com/office/drawing/2014/main" id="{DB67020D-E597-4EF8-BB68-CF246AE1434C}"/>
              </a:ext>
            </a:extLst>
          </p:cNvPr>
          <p:cNvSpPr/>
          <p:nvPr/>
        </p:nvSpPr>
        <p:spPr>
          <a:xfrm>
            <a:off x="506437" y="4046276"/>
            <a:ext cx="11099409" cy="2062103"/>
          </a:xfrm>
          <a:prstGeom prst="rect">
            <a:avLst/>
          </a:prstGeom>
        </p:spPr>
        <p:txBody>
          <a:bodyPr wrap="square">
            <a:spAutoFit/>
          </a:bodyPr>
          <a:lstStyle/>
          <a:p>
            <a:pPr algn="just"/>
            <a:r>
              <a:rPr lang="en-US" sz="3200" dirty="0">
                <a:solidFill>
                  <a:srgbClr val="2D3956"/>
                </a:solidFill>
              </a:rPr>
              <a:t>"Examining the Effectiveness of Risk Assessment Models in the Oil and Gas Industry"</a:t>
            </a:r>
          </a:p>
          <a:p>
            <a:pPr algn="just"/>
            <a:endParaRPr lang="en-US" sz="3200" dirty="0">
              <a:solidFill>
                <a:srgbClr val="2D3956"/>
              </a:solidFill>
            </a:endParaRPr>
          </a:p>
          <a:p>
            <a:pPr algn="just" rtl="1"/>
            <a:r>
              <a:rPr lang="ar-EG" sz="3200" dirty="0">
                <a:solidFill>
                  <a:srgbClr val="2D3956"/>
                </a:solidFill>
              </a:rPr>
              <a:t>"دراسة فعالية نماذج تقييم المخاطر في صناعة النفط والغاز"</a:t>
            </a:r>
            <a:endParaRPr lang="en-US" sz="3200" dirty="0">
              <a:solidFill>
                <a:srgbClr val="2D3956"/>
              </a:solidFill>
            </a:endParaRPr>
          </a:p>
        </p:txBody>
      </p:sp>
      <p:pic>
        <p:nvPicPr>
          <p:cNvPr id="7" name="Graphic 21">
            <a:extLst>
              <a:ext uri="{FF2B5EF4-FFF2-40B4-BE49-F238E27FC236}">
                <a16:creationId xmlns:a16="http://schemas.microsoft.com/office/drawing/2014/main" id="{C8CB425D-7351-4112-B2C1-1C02DB6E83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4EFE2C5B-A181-4638-A258-2EE2A545404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320996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46A126A-69FB-4466-B3E7-25D7683DA131}"/>
              </a:ext>
            </a:extLst>
          </p:cNvPr>
          <p:cNvSpPr/>
          <p:nvPr/>
        </p:nvSpPr>
        <p:spPr>
          <a:xfrm>
            <a:off x="506437" y="1212844"/>
            <a:ext cx="11268221" cy="2062103"/>
          </a:xfrm>
          <a:prstGeom prst="rect">
            <a:avLst/>
          </a:prstGeom>
        </p:spPr>
        <p:txBody>
          <a:bodyPr wrap="square">
            <a:spAutoFit/>
          </a:bodyPr>
          <a:lstStyle/>
          <a:p>
            <a:pPr algn="just"/>
            <a:r>
              <a:rPr lang="en-US" sz="3200" dirty="0">
                <a:solidFill>
                  <a:srgbClr val="2D3956"/>
                </a:solidFill>
              </a:rPr>
              <a:t>"Investigating the Factors Influencing Project Success in Construction Industry Projects"</a:t>
            </a:r>
          </a:p>
          <a:p>
            <a:pPr algn="just"/>
            <a:endParaRPr lang="en-US" sz="3200" dirty="0">
              <a:solidFill>
                <a:srgbClr val="2D3956"/>
              </a:solidFill>
            </a:endParaRPr>
          </a:p>
          <a:p>
            <a:pPr algn="just" rtl="1"/>
            <a:r>
              <a:rPr lang="ar-EG" sz="3200" dirty="0">
                <a:solidFill>
                  <a:srgbClr val="2D3956"/>
                </a:solidFill>
              </a:rPr>
              <a:t>"دراسة العوامل المؤثرة على نجاح المشاريع في مشاريع صناعة البناء"</a:t>
            </a:r>
            <a:endParaRPr lang="en-US" sz="3200" dirty="0">
              <a:solidFill>
                <a:srgbClr val="2D3956"/>
              </a:solidFill>
            </a:endParaRPr>
          </a:p>
        </p:txBody>
      </p:sp>
      <p:sp>
        <p:nvSpPr>
          <p:cNvPr id="6" name="Rectangle 5">
            <a:extLst>
              <a:ext uri="{FF2B5EF4-FFF2-40B4-BE49-F238E27FC236}">
                <a16:creationId xmlns:a16="http://schemas.microsoft.com/office/drawing/2014/main" id="{DB67020D-E597-4EF8-BB68-CF246AE1434C}"/>
              </a:ext>
            </a:extLst>
          </p:cNvPr>
          <p:cNvSpPr/>
          <p:nvPr/>
        </p:nvSpPr>
        <p:spPr>
          <a:xfrm>
            <a:off x="506437" y="4046276"/>
            <a:ext cx="11099409" cy="2062103"/>
          </a:xfrm>
          <a:prstGeom prst="rect">
            <a:avLst/>
          </a:prstGeom>
        </p:spPr>
        <p:txBody>
          <a:bodyPr wrap="square">
            <a:spAutoFit/>
          </a:bodyPr>
          <a:lstStyle/>
          <a:p>
            <a:pPr algn="just"/>
            <a:r>
              <a:rPr lang="en-US" sz="3200" dirty="0">
                <a:solidFill>
                  <a:srgbClr val="2D3956"/>
                </a:solidFill>
              </a:rPr>
              <a:t>"The Role of Agile Methodologies in Managing Software Development Projects: A Comparative Study"</a:t>
            </a:r>
          </a:p>
          <a:p>
            <a:pPr algn="just"/>
            <a:endParaRPr lang="en-US" sz="3200" dirty="0">
              <a:solidFill>
                <a:srgbClr val="2D3956"/>
              </a:solidFill>
            </a:endParaRPr>
          </a:p>
          <a:p>
            <a:pPr algn="just" rtl="1"/>
            <a:r>
              <a:rPr lang="ar-EG" sz="3200" dirty="0">
                <a:solidFill>
                  <a:srgbClr val="2D3956"/>
                </a:solidFill>
              </a:rPr>
              <a:t>"دور المنهجيات الرشيقة في إدارة مشاريع تطوير البرمجيات: دراسة مقارنة"</a:t>
            </a:r>
            <a:endParaRPr lang="en-US" sz="3200" dirty="0">
              <a:solidFill>
                <a:srgbClr val="2D3956"/>
              </a:solidFill>
            </a:endParaRPr>
          </a:p>
        </p:txBody>
      </p:sp>
      <p:pic>
        <p:nvPicPr>
          <p:cNvPr id="7" name="Graphic 21">
            <a:extLst>
              <a:ext uri="{FF2B5EF4-FFF2-40B4-BE49-F238E27FC236}">
                <a16:creationId xmlns:a16="http://schemas.microsoft.com/office/drawing/2014/main" id="{09D22E64-3382-490C-B5D3-6F4D68AEBF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3F2E361F-F7E5-434F-806D-EB861FE5369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577148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80622" y="149234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6865" y="3017671"/>
            <a:ext cx="4222539" cy="1363900"/>
          </a:xfrm>
          <a:prstGeom prst="rect">
            <a:avLst/>
          </a:prstGeom>
        </p:spPr>
        <p:txBody>
          <a:bodyPr wrap="square">
            <a:spAutoFit/>
          </a:bodyPr>
          <a:lstStyle/>
          <a:p>
            <a:pPr algn="ctr">
              <a:lnSpc>
                <a:spcPct val="120000"/>
              </a:lnSpc>
            </a:pPr>
            <a:r>
              <a:rPr lang="en-US" sz="3600" b="1" dirty="0">
                <a:solidFill>
                  <a:srgbClr val="000000"/>
                </a:solidFill>
                <a:latin typeface="Times New Roman" panose="02020603050405020304" pitchFamily="18" charset="0"/>
                <a:cs typeface="Times New Roman" panose="02020603050405020304" pitchFamily="18" charset="0"/>
              </a:rPr>
              <a:t>Exercises</a:t>
            </a:r>
            <a:r>
              <a:rPr lang="ar-EG" sz="3600" b="1" dirty="0">
                <a:solidFill>
                  <a:srgbClr val="000000"/>
                </a:solidFill>
                <a:latin typeface="Times New Roman" panose="02020603050405020304" pitchFamily="18" charset="0"/>
                <a:cs typeface="Times New Roman" panose="02020603050405020304" pitchFamily="18" charset="0"/>
              </a:rPr>
              <a:t> 1</a:t>
            </a:r>
            <a:r>
              <a:rPr lang="en-US" sz="3600" b="1" dirty="0">
                <a:solidFill>
                  <a:srgbClr val="000000"/>
                </a:solidFill>
                <a:latin typeface="Times New Roman" panose="02020603050405020304" pitchFamily="18" charset="0"/>
                <a:cs typeface="Times New Roman" panose="02020603050405020304" pitchFamily="18" charset="0"/>
              </a:rPr>
              <a:t> </a:t>
            </a:r>
          </a:p>
          <a:p>
            <a:pPr>
              <a:lnSpc>
                <a:spcPct val="120000"/>
              </a:lnSpc>
            </a:pPr>
            <a:endParaRPr lang="en-US" sz="3600" b="1" dirty="0">
              <a:solidFill>
                <a:srgbClr val="000000"/>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D77CF726-8591-4077-8CD5-6244584E1705}"/>
              </a:ext>
            </a:extLst>
          </p:cNvPr>
          <p:cNvSpPr/>
          <p:nvPr/>
        </p:nvSpPr>
        <p:spPr>
          <a:xfrm>
            <a:off x="6096000" y="4611826"/>
            <a:ext cx="6096000" cy="584775"/>
          </a:xfrm>
          <a:prstGeom prst="rect">
            <a:avLst/>
          </a:prstGeom>
        </p:spPr>
        <p:txBody>
          <a:bodyPr>
            <a:spAutoFit/>
          </a:bodyPr>
          <a:lstStyle/>
          <a:p>
            <a:pPr algn="ctr"/>
            <a:r>
              <a:rPr lang="en-US" sz="3200" b="1" dirty="0">
                <a:solidFill>
                  <a:srgbClr val="2D3956"/>
                </a:solidFill>
              </a:rPr>
              <a:t>Good and Bad Research Titles</a:t>
            </a:r>
          </a:p>
        </p:txBody>
      </p:sp>
      <p:sp>
        <p:nvSpPr>
          <p:cNvPr id="9" name="Rectangle 8">
            <a:extLst>
              <a:ext uri="{FF2B5EF4-FFF2-40B4-BE49-F238E27FC236}">
                <a16:creationId xmlns:a16="http://schemas.microsoft.com/office/drawing/2014/main" id="{B90A1661-69EA-4ABE-A0BD-099DBD88139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a16="http://schemas.microsoft.com/office/drawing/2014/main" id="{3A17E624-C72A-46A4-94F2-30FB032159F3}"/>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1" name="Graphic 21">
            <a:extLst>
              <a:ext uri="{FF2B5EF4-FFF2-40B4-BE49-F238E27FC236}">
                <a16:creationId xmlns:a16="http://schemas.microsoft.com/office/drawing/2014/main" id="{0E922A57-625D-4A3F-91D4-EF3844E67B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a:extLst>
              <a:ext uri="{FF2B5EF4-FFF2-40B4-BE49-F238E27FC236}">
                <a16:creationId xmlns:a16="http://schemas.microsoft.com/office/drawing/2014/main" id="{4BB05263-73E2-4A62-98D8-02DE71DC23E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80103615"/>
      </p:ext>
    </p:extLst>
  </p:cSld>
  <p:clrMapOvr>
    <a:masterClrMapping/>
  </p:clrMapOvr>
  <p:transition spd="slow">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395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3108543"/>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Which of the following research titles is an example of a good research title?</a:t>
            </a:r>
          </a:p>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a) "The Effects of Exercise on Physical Fitness"</a:t>
            </a:r>
          </a:p>
          <a:p>
            <a:pPr algn="just"/>
            <a:r>
              <a:rPr lang="en-US" sz="2800" dirty="0">
                <a:solidFill>
                  <a:srgbClr val="2D3956"/>
                </a:solidFill>
                <a:latin typeface="Times New Roman" panose="02020603050405020304" pitchFamily="18" charset="0"/>
                <a:cs typeface="Times New Roman" panose="02020603050405020304" pitchFamily="18" charset="0"/>
              </a:rPr>
              <a:t>b) "My Thoughts on Physical Fitness"</a:t>
            </a:r>
          </a:p>
          <a:p>
            <a:pPr algn="just"/>
            <a:r>
              <a:rPr lang="en-US" sz="2800" dirty="0">
                <a:solidFill>
                  <a:srgbClr val="2D3956"/>
                </a:solidFill>
                <a:latin typeface="Times New Roman" panose="02020603050405020304" pitchFamily="18" charset="0"/>
                <a:cs typeface="Times New Roman" panose="02020603050405020304" pitchFamily="18" charset="0"/>
              </a:rPr>
              <a:t>c) "Physical Fitness: A Study"</a:t>
            </a:r>
          </a:p>
          <a:p>
            <a:pPr algn="just"/>
            <a:r>
              <a:rPr lang="en-US" sz="2800" dirty="0">
                <a:solidFill>
                  <a:srgbClr val="2D3956"/>
                </a:solidFill>
                <a:latin typeface="Times New Roman" panose="02020603050405020304" pitchFamily="18" charset="0"/>
                <a:cs typeface="Times New Roman" panose="02020603050405020304" pitchFamily="18" charset="0"/>
              </a:rPr>
              <a:t>d) "Physical Fitness and Stuff"</a:t>
            </a:r>
          </a:p>
        </p:txBody>
      </p:sp>
      <p:sp>
        <p:nvSpPr>
          <p:cNvPr id="2" name="Rectangle 1">
            <a:extLst>
              <a:ext uri="{FF2B5EF4-FFF2-40B4-BE49-F238E27FC236}">
                <a16:creationId xmlns:a16="http://schemas.microsoft.com/office/drawing/2014/main" id="{42FEE689-D144-4C9A-914F-EC48DA9FEAD7}"/>
              </a:ext>
            </a:extLst>
          </p:cNvPr>
          <p:cNvSpPr/>
          <p:nvPr/>
        </p:nvSpPr>
        <p:spPr>
          <a:xfrm>
            <a:off x="1870092" y="4943477"/>
            <a:ext cx="6845079" cy="523220"/>
          </a:xfrm>
          <a:prstGeom prst="rect">
            <a:avLst/>
          </a:prstGeom>
        </p:spPr>
        <p:txBody>
          <a:bodyPr wrap="none">
            <a:spAutoFit/>
          </a:bodyPr>
          <a:lstStyle/>
          <a:p>
            <a:r>
              <a:rPr lang="en-US" sz="2800" dirty="0">
                <a:highlight>
                  <a:srgbClr val="00FF00"/>
                </a:highlight>
              </a:rPr>
              <a:t>a) "The Effects of Exercise on Physical Fitness"</a:t>
            </a:r>
          </a:p>
        </p:txBody>
      </p:sp>
      <p:pic>
        <p:nvPicPr>
          <p:cNvPr id="9" name="Graphic 21">
            <a:extLst>
              <a:ext uri="{FF2B5EF4-FFF2-40B4-BE49-F238E27FC236}">
                <a16:creationId xmlns:a16="http://schemas.microsoft.com/office/drawing/2014/main" id="{D5C4C6E0-191D-416C-97A0-1861638C96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D0FD4D92-45BD-4290-99D6-0EF9DE65EDB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800795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395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3108543"/>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Which of the following research titles is an example of a bad research title?</a:t>
            </a:r>
          </a:p>
          <a:p>
            <a:pPr algn="just"/>
            <a:r>
              <a:rPr lang="en-US" sz="2800" dirty="0">
                <a:solidFill>
                  <a:srgbClr val="2D3956"/>
                </a:solidFill>
                <a:latin typeface="Times New Roman" panose="02020603050405020304" pitchFamily="18" charset="0"/>
                <a:cs typeface="Times New Roman" panose="02020603050405020304" pitchFamily="18" charset="0"/>
              </a:rPr>
              <a:t>a) "The Impact of Climate Change on Global Agriculture"</a:t>
            </a:r>
          </a:p>
          <a:p>
            <a:pPr algn="just"/>
            <a:r>
              <a:rPr lang="en-US" sz="2800" dirty="0">
                <a:solidFill>
                  <a:srgbClr val="2D3956"/>
                </a:solidFill>
                <a:latin typeface="Times New Roman" panose="02020603050405020304" pitchFamily="18" charset="0"/>
                <a:cs typeface="Times New Roman" panose="02020603050405020304" pitchFamily="18" charset="0"/>
              </a:rPr>
              <a:t>b) "A Comprehensive Analysis of Climate Change and Its Effects on Agriculture"</a:t>
            </a:r>
          </a:p>
          <a:p>
            <a:pPr algn="just"/>
            <a:r>
              <a:rPr lang="en-US" sz="2800" dirty="0">
                <a:solidFill>
                  <a:srgbClr val="2D3956"/>
                </a:solidFill>
                <a:latin typeface="Times New Roman" panose="02020603050405020304" pitchFamily="18" charset="0"/>
                <a:cs typeface="Times New Roman" panose="02020603050405020304" pitchFamily="18" charset="0"/>
              </a:rPr>
              <a:t>c) "Climate Change and Agriculture"</a:t>
            </a:r>
          </a:p>
          <a:p>
            <a:pPr algn="just"/>
            <a:r>
              <a:rPr lang="en-US" sz="2800" dirty="0">
                <a:solidFill>
                  <a:srgbClr val="2D3956"/>
                </a:solidFill>
                <a:latin typeface="Times New Roman" panose="02020603050405020304" pitchFamily="18" charset="0"/>
                <a:cs typeface="Times New Roman" panose="02020603050405020304" pitchFamily="18" charset="0"/>
              </a:rPr>
              <a:t>d) "Climate Change: A Research Paper"</a:t>
            </a:r>
          </a:p>
        </p:txBody>
      </p:sp>
      <p:sp>
        <p:nvSpPr>
          <p:cNvPr id="2" name="Rectangle 1">
            <a:extLst>
              <a:ext uri="{FF2B5EF4-FFF2-40B4-BE49-F238E27FC236}">
                <a16:creationId xmlns:a16="http://schemas.microsoft.com/office/drawing/2014/main" id="{42FEE689-D144-4C9A-914F-EC48DA9FEAD7}"/>
              </a:ext>
            </a:extLst>
          </p:cNvPr>
          <p:cNvSpPr/>
          <p:nvPr/>
        </p:nvSpPr>
        <p:spPr>
          <a:xfrm>
            <a:off x="1870092" y="4943477"/>
            <a:ext cx="5914889" cy="1138773"/>
          </a:xfrm>
          <a:prstGeom prst="rect">
            <a:avLst/>
          </a:prstGeom>
        </p:spPr>
        <p:txBody>
          <a:bodyPr wrap="none">
            <a:spAutoFit/>
          </a:bodyPr>
          <a:lstStyle/>
          <a:p>
            <a:r>
              <a:rPr lang="en-US" sz="2800" dirty="0">
                <a:highlight>
                  <a:srgbClr val="00FF00"/>
                </a:highlight>
              </a:rPr>
              <a:t> d) "Climate Change: A Research Paper"</a:t>
            </a:r>
            <a:br>
              <a:rPr lang="en-US" sz="4000" dirty="0">
                <a:highlight>
                  <a:srgbClr val="00FF00"/>
                </a:highlight>
              </a:rPr>
            </a:br>
            <a:endParaRPr lang="en-US" sz="4000" dirty="0">
              <a:highlight>
                <a:srgbClr val="00FF00"/>
              </a:highlight>
            </a:endParaRPr>
          </a:p>
        </p:txBody>
      </p:sp>
      <p:pic>
        <p:nvPicPr>
          <p:cNvPr id="9" name="Graphic 21">
            <a:extLst>
              <a:ext uri="{FF2B5EF4-FFF2-40B4-BE49-F238E27FC236}">
                <a16:creationId xmlns:a16="http://schemas.microsoft.com/office/drawing/2014/main" id="{5D1BF0C2-6309-463E-96B1-E1E7124BED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9907DE68-FCD5-4221-B32C-2C23D46BC13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893680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395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2677656"/>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Which of the following research titles is an example of a good research title?</a:t>
            </a:r>
          </a:p>
          <a:p>
            <a:pPr algn="just"/>
            <a:r>
              <a:rPr lang="en-US" sz="2800" dirty="0">
                <a:solidFill>
                  <a:srgbClr val="2D3956"/>
                </a:solidFill>
                <a:latin typeface="Times New Roman" panose="02020603050405020304" pitchFamily="18" charset="0"/>
                <a:cs typeface="Times New Roman" panose="02020603050405020304" pitchFamily="18" charset="0"/>
              </a:rPr>
              <a:t>a) "The Benefits of Technology in the Classroom"</a:t>
            </a:r>
          </a:p>
          <a:p>
            <a:pPr algn="just"/>
            <a:r>
              <a:rPr lang="en-US" sz="2800" dirty="0">
                <a:solidFill>
                  <a:srgbClr val="2D3956"/>
                </a:solidFill>
                <a:latin typeface="Times New Roman" panose="02020603050405020304" pitchFamily="18" charset="0"/>
                <a:cs typeface="Times New Roman" panose="02020603050405020304" pitchFamily="18" charset="0"/>
              </a:rPr>
              <a:t>b) "Technology in Education"</a:t>
            </a:r>
          </a:p>
          <a:p>
            <a:pPr algn="just"/>
            <a:r>
              <a:rPr lang="en-US" sz="2800" dirty="0">
                <a:solidFill>
                  <a:srgbClr val="2D3956"/>
                </a:solidFill>
                <a:latin typeface="Times New Roman" panose="02020603050405020304" pitchFamily="18" charset="0"/>
                <a:cs typeface="Times New Roman" panose="02020603050405020304" pitchFamily="18" charset="0"/>
              </a:rPr>
              <a:t>c) "Using Technology to Enhance Learning"</a:t>
            </a:r>
          </a:p>
          <a:p>
            <a:pPr algn="just"/>
            <a:r>
              <a:rPr lang="en-US" sz="2800" dirty="0">
                <a:solidFill>
                  <a:srgbClr val="2D3956"/>
                </a:solidFill>
                <a:latin typeface="Times New Roman" panose="02020603050405020304" pitchFamily="18" charset="0"/>
                <a:cs typeface="Times New Roman" panose="02020603050405020304" pitchFamily="18" charset="0"/>
              </a:rPr>
              <a:t>d) "Technology: A Study"</a:t>
            </a:r>
          </a:p>
        </p:txBody>
      </p:sp>
      <p:sp>
        <p:nvSpPr>
          <p:cNvPr id="2" name="Rectangle 1">
            <a:extLst>
              <a:ext uri="{FF2B5EF4-FFF2-40B4-BE49-F238E27FC236}">
                <a16:creationId xmlns:a16="http://schemas.microsoft.com/office/drawing/2014/main" id="{42FEE689-D144-4C9A-914F-EC48DA9FEAD7}"/>
              </a:ext>
            </a:extLst>
          </p:cNvPr>
          <p:cNvSpPr/>
          <p:nvPr/>
        </p:nvSpPr>
        <p:spPr>
          <a:xfrm>
            <a:off x="1551383" y="4943477"/>
            <a:ext cx="6552307" cy="523220"/>
          </a:xfrm>
          <a:prstGeom prst="rect">
            <a:avLst/>
          </a:prstGeom>
        </p:spPr>
        <p:txBody>
          <a:bodyPr wrap="none">
            <a:spAutoFit/>
          </a:bodyPr>
          <a:lstStyle/>
          <a:p>
            <a:pPr algn="just"/>
            <a:r>
              <a:rPr lang="en-US" sz="2800" dirty="0">
                <a:solidFill>
                  <a:srgbClr val="2D3956"/>
                </a:solidFill>
                <a:highlight>
                  <a:srgbClr val="00FF00"/>
                </a:highlight>
                <a:latin typeface="Times New Roman" panose="02020603050405020304" pitchFamily="18" charset="0"/>
                <a:cs typeface="Times New Roman" panose="02020603050405020304" pitchFamily="18" charset="0"/>
              </a:rPr>
              <a:t>c) "Using Technology to Enhance Learning"</a:t>
            </a:r>
          </a:p>
        </p:txBody>
      </p:sp>
      <p:pic>
        <p:nvPicPr>
          <p:cNvPr id="9" name="Graphic 21">
            <a:extLst>
              <a:ext uri="{FF2B5EF4-FFF2-40B4-BE49-F238E27FC236}">
                <a16:creationId xmlns:a16="http://schemas.microsoft.com/office/drawing/2014/main" id="{E6C0CCFA-939B-4CCD-B73D-52F20DD4D9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8A463A5C-331D-45E3-B102-7E48EA2A756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471689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916695"/>
            <a:ext cx="9345750" cy="45837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4401205"/>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Which of the following research titles is an example of a bad research title?</a:t>
            </a:r>
          </a:p>
          <a:p>
            <a:pPr algn="just"/>
            <a:r>
              <a:rPr lang="en-US" sz="2800" dirty="0">
                <a:solidFill>
                  <a:srgbClr val="2D3956"/>
                </a:solidFill>
                <a:latin typeface="Times New Roman" panose="02020603050405020304" pitchFamily="18" charset="0"/>
                <a:cs typeface="Times New Roman" panose="02020603050405020304" pitchFamily="18" charset="0"/>
              </a:rPr>
              <a:t>a)"The Relationship Between Parent Involvement and Student Achievement"</a:t>
            </a:r>
          </a:p>
          <a:p>
            <a:pPr algn="just"/>
            <a:r>
              <a:rPr lang="en-US" sz="2800" dirty="0">
                <a:solidFill>
                  <a:srgbClr val="2D3956"/>
                </a:solidFill>
                <a:latin typeface="Times New Roman" panose="02020603050405020304" pitchFamily="18" charset="0"/>
                <a:cs typeface="Times New Roman" panose="02020603050405020304" pitchFamily="18" charset="0"/>
              </a:rPr>
              <a:t>b)"Parent Involvement and Student Achievement: A Quantitative Study"</a:t>
            </a:r>
          </a:p>
          <a:p>
            <a:pPr algn="just"/>
            <a:r>
              <a:rPr lang="en-US" sz="2800" dirty="0">
                <a:solidFill>
                  <a:srgbClr val="2D3956"/>
                </a:solidFill>
                <a:latin typeface="Times New Roman" panose="02020603050405020304" pitchFamily="18" charset="0"/>
                <a:cs typeface="Times New Roman" panose="02020603050405020304" pitchFamily="18" charset="0"/>
              </a:rPr>
              <a:t>c)"The Impact of Parent Involvement on Student Achievement"</a:t>
            </a:r>
            <a:endParaRPr lang="ar-EG"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d) "Parent Involvement: A Research Paper"</a:t>
            </a: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42FEE689-D144-4C9A-914F-EC48DA9FEAD7}"/>
              </a:ext>
            </a:extLst>
          </p:cNvPr>
          <p:cNvSpPr/>
          <p:nvPr/>
        </p:nvSpPr>
        <p:spPr>
          <a:xfrm>
            <a:off x="1731435" y="5679695"/>
            <a:ext cx="6404767" cy="523220"/>
          </a:xfrm>
          <a:prstGeom prst="rect">
            <a:avLst/>
          </a:prstGeom>
        </p:spPr>
        <p:txBody>
          <a:bodyPr wrap="none">
            <a:spAutoFit/>
          </a:bodyPr>
          <a:lstStyle/>
          <a:p>
            <a:pPr algn="just"/>
            <a:r>
              <a:rPr lang="en-US" sz="2800" dirty="0">
                <a:solidFill>
                  <a:srgbClr val="2D3956"/>
                </a:solidFill>
                <a:highlight>
                  <a:srgbClr val="00FF00"/>
                </a:highlight>
                <a:latin typeface="Times New Roman" panose="02020603050405020304" pitchFamily="18" charset="0"/>
                <a:cs typeface="Times New Roman" panose="02020603050405020304" pitchFamily="18" charset="0"/>
              </a:rPr>
              <a:t>d) "Parent Involvement: A Research Paper"</a:t>
            </a:r>
          </a:p>
        </p:txBody>
      </p:sp>
      <p:pic>
        <p:nvPicPr>
          <p:cNvPr id="9" name="Graphic 21">
            <a:extLst>
              <a:ext uri="{FF2B5EF4-FFF2-40B4-BE49-F238E27FC236}">
                <a16:creationId xmlns:a16="http://schemas.microsoft.com/office/drawing/2014/main" id="{B0E90654-A17A-4655-8431-5F1F1DCBA8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FBA3E580-2566-4E3C-B3B5-3B14FD598C8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575474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81D3F55-AB84-45BC-8033-4374F3F1CCC9}">
  <ds:schemaRefs>
    <ds:schemaRef ds:uri="http://schemas.microsoft.com/sharepoint/v3/contenttype/forms"/>
  </ds:schemaRefs>
</ds:datastoreItem>
</file>

<file path=customXml/itemProps2.xml><?xml version="1.0" encoding="utf-8"?>
<ds:datastoreItem xmlns:ds="http://schemas.openxmlformats.org/officeDocument/2006/customXml" ds:itemID="{646FD626-EFE8-462E-B27B-D7A1FD05A572}">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493205DD-26DE-4F74-9A87-4B3840CD1B7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533</TotalTime>
  <Words>4044</Words>
  <Application>Microsoft Office PowerPoint</Application>
  <PresentationFormat>Widescreen</PresentationFormat>
  <Paragraphs>457</Paragraphs>
  <Slides>58</Slides>
  <Notes>17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58</vt:i4>
      </vt:variant>
    </vt:vector>
  </HeadingPairs>
  <TitlesOfParts>
    <vt:vector size="66" baseType="lpstr">
      <vt:lpstr>Arial</vt:lpstr>
      <vt:lpstr>Calibri</vt:lpstr>
      <vt:lpstr>Calibri Light</vt:lpstr>
      <vt:lpstr>Constantia</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cp:lastModifiedBy>
  <cp:revision>49</cp:revision>
  <dcterms:created xsi:type="dcterms:W3CDTF">2023-04-29T09:08:00Z</dcterms:created>
  <dcterms:modified xsi:type="dcterms:W3CDTF">2026-08-27T14:27:43Z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