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9" r:id="rId2"/>
    <p:sldId id="258" r:id="rId3"/>
    <p:sldId id="259" r:id="rId4"/>
    <p:sldId id="261" r:id="rId5"/>
    <p:sldId id="262" r:id="rId6"/>
    <p:sldId id="263" r:id="rId7"/>
    <p:sldId id="260" r:id="rId8"/>
    <p:sldId id="264" r:id="rId9"/>
    <p:sldId id="268" r:id="rId10"/>
    <p:sldId id="269" r:id="rId11"/>
    <p:sldId id="265" r:id="rId12"/>
    <p:sldId id="266" r:id="rId13"/>
    <p:sldId id="271" r:id="rId14"/>
    <p:sldId id="270" r:id="rId15"/>
    <p:sldId id="272" r:id="rId16"/>
    <p:sldId id="273" r:id="rId17"/>
    <p:sldId id="276" r:id="rId18"/>
    <p:sldId id="277" r:id="rId19"/>
    <p:sldId id="275" r:id="rId20"/>
    <p:sldId id="278" r:id="rId21"/>
    <p:sldId id="279" r:id="rId22"/>
    <p:sldId id="280" r:id="rId23"/>
    <p:sldId id="281" r:id="rId24"/>
    <p:sldId id="286" r:id="rId25"/>
    <p:sldId id="287" r:id="rId26"/>
    <p:sldId id="288" r:id="rId27"/>
    <p:sldId id="267" r:id="rId28"/>
    <p:sldId id="282" r:id="rId29"/>
    <p:sldId id="283" r:id="rId30"/>
    <p:sldId id="28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345" autoAdjust="0"/>
  </p:normalViewPr>
  <p:slideViewPr>
    <p:cSldViewPr snapToGrid="0">
      <p:cViewPr>
        <p:scale>
          <a:sx n="50" d="100"/>
          <a:sy n="50" d="100"/>
        </p:scale>
        <p:origin x="1457" y="15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4/4/2022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3880265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YE" dirty="0" smtClean="0"/>
              <a:t>التخفي او التنكر </a:t>
            </a:r>
            <a:r>
              <a:rPr lang="en-US" dirty="0" smtClean="0"/>
              <a:t>masquerade</a:t>
            </a:r>
          </a:p>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solidFill>
                <a:srgbClr val="FF0000"/>
              </a:solidFill>
            </a:endParaRPr>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840909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4/4/2022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4/4/2022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4/4/2022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4/4/2022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4/4/2022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4/4/2022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4/4/2022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4/4/2022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4/4/2022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hyperlink" Target="http://www.umuc.edu/cybersecurity/about/cybersecurity-basics.cfm"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2.png"/><Relationship Id="rId7" Type="http://schemas.openxmlformats.org/officeDocument/2006/relationships/hyperlink" Target="http://whatis.techtarget.com/definition/cybersecurity"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hyperlink" Target="http://whatis.techtarget.com/definition/cybersecurity"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2.png"/><Relationship Id="rId7" Type="http://schemas.openxmlformats.org/officeDocument/2006/relationships/hyperlink" Target="https://www.upguard.com/glossary/cyber-threat"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upguard.com/blog/ransomware"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wmf"/><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wm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39787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220206" cy="707886"/>
          </a:xfrm>
          <a:prstGeom prst="rect">
            <a:avLst/>
          </a:prstGeom>
          <a:noFill/>
        </p:spPr>
        <p:txBody>
          <a:bodyPr wrap="none" rtlCol="0">
            <a:spAutoFit/>
          </a:bodyPr>
          <a:lstStyle/>
          <a:p>
            <a:r>
              <a:rPr lang="en-US" sz="4000" dirty="0" smtClean="0">
                <a:solidFill>
                  <a:schemeClr val="bg1"/>
                </a:solidFill>
                <a:latin typeface="Tajawal Medium" panose="00000600000000000000" pitchFamily="2" charset="-78"/>
                <a:cs typeface="Tajawal Medium" panose="00000600000000000000" pitchFamily="2" charset="-78"/>
              </a:rPr>
              <a:t>Outline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8983663"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nSpc>
                <a:spcPct val="150000"/>
              </a:lnSpc>
              <a:buFont typeface="Wingdings" pitchFamily="2" charset="2"/>
              <a:buChar char="Ø"/>
              <a:defRPr/>
            </a:pPr>
            <a:r>
              <a:rPr lang="en-US" sz="2000" dirty="0"/>
              <a:t>T</a:t>
            </a:r>
            <a:r>
              <a:rPr lang="en-US" sz="2000" dirty="0" smtClean="0"/>
              <a:t>he </a:t>
            </a:r>
            <a:r>
              <a:rPr lang="en-US" sz="2000" dirty="0"/>
              <a:t>Importance and challenges in </a:t>
            </a:r>
            <a:r>
              <a:rPr lang="en-US" sz="2000" dirty="0" err="1"/>
              <a:t>Cybersecurity</a:t>
            </a:r>
            <a:r>
              <a:rPr lang="en-US" sz="2000" dirty="0"/>
              <a:t>, </a:t>
            </a:r>
            <a:endParaRPr lang="en-US" sz="2000" dirty="0" smtClean="0"/>
          </a:p>
          <a:p>
            <a:pPr marL="623888" lvl="2" indent="-342900">
              <a:lnSpc>
                <a:spcPct val="150000"/>
              </a:lnSpc>
              <a:buFont typeface="Wingdings" pitchFamily="2" charset="2"/>
              <a:buChar char="Ø"/>
              <a:defRPr/>
            </a:pPr>
            <a:r>
              <a:rPr lang="en-US" sz="2000" dirty="0" smtClean="0"/>
              <a:t>Cyberspace</a:t>
            </a:r>
            <a:r>
              <a:rPr lang="en-US" sz="2000" dirty="0"/>
              <a:t>, </a:t>
            </a:r>
            <a:r>
              <a:rPr lang="en-US" sz="2000" dirty="0" smtClean="0"/>
              <a:t>Cyber  </a:t>
            </a:r>
            <a:r>
              <a:rPr lang="en-US" sz="2000" dirty="0"/>
              <a:t>threats, </a:t>
            </a:r>
            <a:r>
              <a:rPr lang="en-US" sz="2000" dirty="0" err="1" smtClean="0"/>
              <a:t>Cyberwarfare</a:t>
            </a:r>
            <a:r>
              <a:rPr lang="en-US" sz="2000" dirty="0"/>
              <a:t>,  </a:t>
            </a:r>
            <a:endParaRPr lang="en-US" sz="2000" dirty="0" smtClean="0"/>
          </a:p>
          <a:p>
            <a:pPr marL="623888" lvl="2" indent="-342900">
              <a:lnSpc>
                <a:spcPct val="150000"/>
              </a:lnSpc>
              <a:buFont typeface="Wingdings" pitchFamily="2" charset="2"/>
              <a:buChar char="Ø"/>
              <a:defRPr/>
            </a:pPr>
            <a:r>
              <a:rPr lang="en-US" sz="2000" dirty="0" smtClean="0"/>
              <a:t>CIA  </a:t>
            </a:r>
            <a:r>
              <a:rPr lang="en-US" sz="2000" dirty="0"/>
              <a:t>Triad,  Threats,  and  attacks  (such  as  Eavesdropping, Alteration, Denial-of service, Masquerading, Repudiation, Correlation and </a:t>
            </a:r>
            <a:r>
              <a:rPr lang="en-US" sz="2000" dirty="0" err="1"/>
              <a:t>traceback</a:t>
            </a:r>
            <a:r>
              <a:rPr lang="en-US" sz="2000" dirty="0"/>
              <a:t>), </a:t>
            </a:r>
            <a:endParaRPr lang="en-US" sz="2000" dirty="0" smtClean="0"/>
          </a:p>
          <a:p>
            <a:pPr marL="623888" lvl="2" indent="-342900">
              <a:lnSpc>
                <a:spcPct val="150000"/>
              </a:lnSpc>
              <a:buFont typeface="Wingdings" pitchFamily="2" charset="2"/>
              <a:buChar char="Ø"/>
              <a:defRPr/>
            </a:pPr>
            <a:r>
              <a:rPr lang="en-US" sz="2000" dirty="0" smtClean="0"/>
              <a:t>Cyber </a:t>
            </a:r>
            <a:r>
              <a:rPr lang="en-US" sz="2000" dirty="0"/>
              <a:t>Terrorism,   </a:t>
            </a:r>
            <a:endParaRPr lang="en-US" sz="2000" dirty="0" smtClean="0"/>
          </a:p>
          <a:p>
            <a:pPr marL="623888" lvl="2" indent="-342900">
              <a:lnSpc>
                <a:spcPct val="150000"/>
              </a:lnSpc>
              <a:buFont typeface="Wingdings" pitchFamily="2" charset="2"/>
              <a:buChar char="Ø"/>
              <a:defRPr/>
            </a:pPr>
            <a:r>
              <a:rPr lang="en-US" sz="2000" dirty="0" smtClean="0"/>
              <a:t>Cyber   </a:t>
            </a:r>
            <a:r>
              <a:rPr lang="en-US" sz="2000" dirty="0"/>
              <a:t>Security   of   Critical   Infrastructure,   </a:t>
            </a:r>
            <a:endParaRPr lang="en-US" sz="2000" dirty="0" smtClean="0"/>
          </a:p>
          <a:p>
            <a:pPr marL="623888" lvl="2" indent="-342900">
              <a:lnSpc>
                <a:spcPct val="150000"/>
              </a:lnSpc>
              <a:buFont typeface="Wingdings" pitchFamily="2" charset="2"/>
              <a:buChar char="Ø"/>
              <a:defRPr/>
            </a:pPr>
            <a:r>
              <a:rPr lang="en-US" sz="2000" dirty="0" err="1" smtClean="0"/>
              <a:t>Cybersecurity</a:t>
            </a:r>
            <a:r>
              <a:rPr lang="en-US" sz="2000" dirty="0" smtClean="0"/>
              <a:t>   </a:t>
            </a:r>
            <a:r>
              <a:rPr lang="en-US" sz="2000" dirty="0"/>
              <a:t>-   Organizational Implications. </a:t>
            </a:r>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99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711228" y="592258"/>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a:t>
            </a:r>
            <a:r>
              <a:rPr lang="en-US" sz="2400" b="1" dirty="0" smtClean="0">
                <a:solidFill>
                  <a:schemeClr val="bg1"/>
                </a:solidFill>
                <a:latin typeface="Tajawal Medium" panose="00000600000000000000" pitchFamily="2" charset="-78"/>
                <a:cs typeface="Tajawal Medium" panose="00000600000000000000" pitchFamily="2" charset="-78"/>
              </a:rPr>
              <a:t>Definition of </a:t>
            </a:r>
            <a:r>
              <a:rPr lang="en-US" sz="2400" b="1" dirty="0" err="1" smtClean="0">
                <a:solidFill>
                  <a:schemeClr val="bg1"/>
                </a:solidFill>
                <a:latin typeface="Tajawal Medium" panose="00000600000000000000" pitchFamily="2" charset="-78"/>
                <a:cs typeface="Tajawal Medium" panose="00000600000000000000" pitchFamily="2" charset="-78"/>
              </a:rPr>
              <a:t>Cybersecurity</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324309" y="1226591"/>
            <a:ext cx="9877092"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gn="just">
              <a:lnSpc>
                <a:spcPct val="150000"/>
              </a:lnSpc>
              <a:buFont typeface="Wingdings" pitchFamily="2" charset="2"/>
              <a:buChar char="Ø"/>
              <a:defRPr/>
            </a:pPr>
            <a:r>
              <a:rPr lang="en-US" sz="2000" b="1" i="1" u="sng" dirty="0" err="1" smtClean="0">
                <a:solidFill>
                  <a:schemeClr val="accent2">
                    <a:lumMod val="75000"/>
                  </a:schemeClr>
                </a:solidFill>
              </a:rPr>
              <a:t>Cybersecurity</a:t>
            </a:r>
            <a:r>
              <a:rPr lang="en-US" sz="2000" dirty="0" smtClean="0"/>
              <a:t> </a:t>
            </a:r>
            <a:r>
              <a:rPr lang="en-US" sz="2000" dirty="0"/>
              <a:t>refers to the body of technologies, processes, and practices designed to protect networks, devices, programs, and data from attack, damage, or unauthorized access. Cyber security may also be referred to as information technology </a:t>
            </a:r>
            <a:r>
              <a:rPr lang="en-US" sz="2000" dirty="0" smtClean="0"/>
              <a:t>security.</a:t>
            </a:r>
          </a:p>
          <a:p>
            <a:pPr marL="623888" lvl="2" indent="-342900" algn="just">
              <a:lnSpc>
                <a:spcPct val="150000"/>
              </a:lnSpc>
              <a:buFont typeface="Wingdings" pitchFamily="2" charset="2"/>
              <a:buChar char="Ø"/>
              <a:defRPr/>
            </a:pPr>
            <a:r>
              <a:rPr lang="en-US" sz="2000" b="1" i="1" u="sng" dirty="0" err="1">
                <a:solidFill>
                  <a:schemeClr val="accent2">
                    <a:lumMod val="75000"/>
                  </a:schemeClr>
                </a:solidFill>
              </a:rPr>
              <a:t>Cybersecurity</a:t>
            </a:r>
            <a:r>
              <a:rPr lang="en-US" sz="2000" dirty="0"/>
              <a:t> is the practice of protecting critical systems and sensitive information from digital </a:t>
            </a:r>
            <a:r>
              <a:rPr lang="en-US" sz="2000" dirty="0" smtClean="0"/>
              <a:t>attacks (</a:t>
            </a:r>
            <a:r>
              <a:rPr lang="en-US" sz="2000" dirty="0" smtClean="0">
                <a:solidFill>
                  <a:srgbClr val="0070C0"/>
                </a:solidFill>
              </a:rPr>
              <a:t>IBM</a:t>
            </a:r>
            <a:r>
              <a:rPr lang="en-US" sz="2000" dirty="0" smtClean="0"/>
              <a:t>)</a:t>
            </a:r>
          </a:p>
          <a:p>
            <a:pPr marL="623888" lvl="2" indent="-342900" algn="just">
              <a:lnSpc>
                <a:spcPct val="150000"/>
              </a:lnSpc>
              <a:buFont typeface="Wingdings" pitchFamily="2" charset="2"/>
              <a:buChar char="Ø"/>
              <a:defRPr/>
            </a:pPr>
            <a:r>
              <a:rPr lang="en-US" sz="2000" b="1" i="1" u="sng" dirty="0" err="1" smtClean="0">
                <a:solidFill>
                  <a:schemeClr val="accent2">
                    <a:lumMod val="75000"/>
                  </a:schemeClr>
                </a:solidFill>
              </a:rPr>
              <a:t>Cybersecurity</a:t>
            </a:r>
            <a:r>
              <a:rPr lang="en-US" sz="2000" dirty="0" smtClean="0"/>
              <a:t> </a:t>
            </a:r>
            <a:r>
              <a:rPr lang="en-US" sz="2000" dirty="0"/>
              <a:t>is the protection of internet-connected systems such as hardware, software and data from </a:t>
            </a:r>
            <a:r>
              <a:rPr lang="en-US" sz="2000" dirty="0" err="1" smtClean="0"/>
              <a:t>cyberthreats</a:t>
            </a:r>
            <a:r>
              <a:rPr lang="en-US" sz="2000" dirty="0" smtClean="0"/>
              <a:t> (</a:t>
            </a:r>
            <a:r>
              <a:rPr lang="en-US" sz="2000" dirty="0" err="1" smtClean="0">
                <a:solidFill>
                  <a:srgbClr val="0070C0"/>
                </a:solidFill>
              </a:rPr>
              <a:t>TeachTarget</a:t>
            </a:r>
            <a:r>
              <a:rPr lang="en-US" sz="2000" dirty="0" smtClean="0"/>
              <a:t>)</a:t>
            </a:r>
          </a:p>
          <a:p>
            <a:pPr marL="623888" lvl="2" indent="-342900" algn="just">
              <a:lnSpc>
                <a:spcPct val="150000"/>
              </a:lnSpc>
              <a:buFont typeface="Wingdings" pitchFamily="2" charset="2"/>
              <a:buChar char="Ø"/>
              <a:defRPr/>
            </a:pPr>
            <a:r>
              <a:rPr lang="en-US" sz="2000" b="1" i="1" u="sng" dirty="0" err="1" smtClean="0">
                <a:solidFill>
                  <a:schemeClr val="accent2">
                    <a:lumMod val="75000"/>
                  </a:schemeClr>
                </a:solidFill>
              </a:rPr>
              <a:t>Cybersecurity</a:t>
            </a:r>
            <a:r>
              <a:rPr lang="en-US" sz="2000" dirty="0" smtClean="0"/>
              <a:t> </a:t>
            </a:r>
            <a:r>
              <a:rPr lang="en-US" sz="2000" dirty="0"/>
              <a:t>is the application of technologies, processes and controls to protect systems, networks, programs, devices and data from cyber attacks</a:t>
            </a:r>
            <a:r>
              <a:rPr lang="en-US" sz="2000" dirty="0" smtClean="0"/>
              <a:t>.(</a:t>
            </a:r>
            <a:r>
              <a:rPr lang="en-US" sz="2000" dirty="0" smtClean="0">
                <a:solidFill>
                  <a:srgbClr val="0070C0"/>
                </a:solidFill>
              </a:rPr>
              <a:t>itgovernance.co.uk</a:t>
            </a:r>
            <a:r>
              <a:rPr lang="en-US" sz="2000" dirty="0"/>
              <a:t>)</a:t>
            </a: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965113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a:t>
            </a:r>
            <a:r>
              <a:rPr lang="en-US" sz="2400" b="1" dirty="0" smtClean="0">
                <a:solidFill>
                  <a:schemeClr val="bg1"/>
                </a:solidFill>
                <a:latin typeface="Tajawal Medium" panose="00000600000000000000" pitchFamily="2" charset="-78"/>
                <a:cs typeface="Tajawal Medium" panose="00000600000000000000" pitchFamily="2" charset="-78"/>
              </a:rPr>
              <a:t>Definition of </a:t>
            </a:r>
            <a:r>
              <a:rPr lang="en-US" sz="2400" b="1" dirty="0" err="1" smtClean="0">
                <a:solidFill>
                  <a:schemeClr val="bg1"/>
                </a:solidFill>
                <a:latin typeface="Tajawal Medium" panose="00000600000000000000" pitchFamily="2" charset="-78"/>
                <a:cs typeface="Tajawal Medium" panose="00000600000000000000" pitchFamily="2" charset="-78"/>
              </a:rPr>
              <a:t>Cybersecurity</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502109" y="1651787"/>
            <a:ext cx="954583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lnSpc>
                <a:spcPct val="150000"/>
              </a:lnSpc>
            </a:pPr>
            <a:r>
              <a:rPr lang="en-US" sz="2000" b="1" i="1" u="sng" dirty="0" smtClean="0">
                <a:solidFill>
                  <a:schemeClr val="accent2">
                    <a:lumMod val="75000"/>
                  </a:schemeClr>
                </a:solidFill>
              </a:rPr>
              <a:t>Can </a:t>
            </a:r>
            <a:r>
              <a:rPr lang="en-US" sz="2000" b="1" i="1" u="sng" dirty="0">
                <a:solidFill>
                  <a:schemeClr val="accent2">
                    <a:lumMod val="75000"/>
                  </a:schemeClr>
                </a:solidFill>
              </a:rPr>
              <a:t>be divided into a few common </a:t>
            </a:r>
            <a:r>
              <a:rPr lang="en-US" sz="2000" b="1" i="1" u="sng" dirty="0" smtClean="0">
                <a:solidFill>
                  <a:schemeClr val="accent2">
                    <a:lumMod val="75000"/>
                  </a:schemeClr>
                </a:solidFill>
              </a:rPr>
              <a:t>categories:</a:t>
            </a:r>
            <a:endParaRPr lang="en-US" sz="2000" b="1" i="1" u="sng" dirty="0">
              <a:solidFill>
                <a:schemeClr val="accent2">
                  <a:lumMod val="75000"/>
                </a:schemeClr>
              </a:solidFill>
            </a:endParaRPr>
          </a:p>
          <a:p>
            <a:pPr marL="285750" indent="-285750" algn="just">
              <a:lnSpc>
                <a:spcPct val="150000"/>
              </a:lnSpc>
              <a:buFont typeface="Wingdings" pitchFamily="2" charset="2"/>
              <a:buChar char="Ø"/>
            </a:pPr>
            <a:r>
              <a:rPr lang="en-US" sz="2000" b="1" dirty="0" smtClean="0"/>
              <a:t>Network </a:t>
            </a:r>
            <a:r>
              <a:rPr lang="en-US" sz="2000" b="1" dirty="0"/>
              <a:t>security</a:t>
            </a:r>
            <a:r>
              <a:rPr lang="en-US" sz="2000" dirty="0"/>
              <a:t> is the practice of securing a computer network from intruders, whether targeted attackers or opportunistic </a:t>
            </a:r>
            <a:r>
              <a:rPr lang="en-US" sz="2000" dirty="0" smtClean="0"/>
              <a:t>malware.</a:t>
            </a:r>
          </a:p>
          <a:p>
            <a:pPr marL="285750" indent="-285750" algn="just">
              <a:lnSpc>
                <a:spcPct val="150000"/>
              </a:lnSpc>
              <a:buFont typeface="Wingdings" pitchFamily="2" charset="2"/>
              <a:buChar char="Ø"/>
            </a:pPr>
            <a:r>
              <a:rPr lang="en-US" sz="2000" b="1" dirty="0" smtClean="0"/>
              <a:t>Application </a:t>
            </a:r>
            <a:r>
              <a:rPr lang="en-US" sz="2000" b="1" dirty="0"/>
              <a:t>security</a:t>
            </a:r>
            <a:r>
              <a:rPr lang="en-US" sz="2000" dirty="0"/>
              <a:t> focuses on keeping software and devices free of threats. A compromised application could provide access to the data its designed to protect. Successful security begins in the design stage, well before a program or device is deployed</a:t>
            </a:r>
            <a:r>
              <a:rPr lang="en-US" sz="2000" dirty="0" smtClean="0"/>
              <a:t>.</a:t>
            </a:r>
          </a:p>
          <a:p>
            <a:pPr marL="285750" indent="-285750" algn="just">
              <a:lnSpc>
                <a:spcPct val="150000"/>
              </a:lnSpc>
              <a:buFont typeface="Wingdings" pitchFamily="2" charset="2"/>
              <a:buChar char="Ø"/>
            </a:pPr>
            <a:r>
              <a:rPr lang="en-US" sz="2000" dirty="0"/>
              <a:t> </a:t>
            </a:r>
            <a:r>
              <a:rPr lang="en-US" sz="2000" b="1" dirty="0"/>
              <a:t>Information security</a:t>
            </a:r>
            <a:r>
              <a:rPr lang="en-US" sz="2000" dirty="0"/>
              <a:t> protects the integrity and privacy of data, both in storage and in transit.</a:t>
            </a: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026" name="Picture 2" descr="https://www.kaspersky.com/content/en-global/images/repository/isc/2017-images/What-is-Cyber-Security.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7648"/>
          <a:stretch/>
        </p:blipFill>
        <p:spPr bwMode="auto">
          <a:xfrm>
            <a:off x="9975271" y="450034"/>
            <a:ext cx="1639743" cy="14815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9169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a:t>
            </a:r>
            <a:r>
              <a:rPr lang="en-US" sz="2400" b="1" dirty="0" smtClean="0">
                <a:solidFill>
                  <a:schemeClr val="bg1"/>
                </a:solidFill>
                <a:latin typeface="Tajawal Medium" panose="00000600000000000000" pitchFamily="2" charset="-78"/>
                <a:cs typeface="Tajawal Medium" panose="00000600000000000000" pitchFamily="2" charset="-78"/>
              </a:rPr>
              <a:t>Definition of </a:t>
            </a:r>
            <a:r>
              <a:rPr lang="en-US" sz="2400" b="1" dirty="0" err="1" smtClean="0">
                <a:solidFill>
                  <a:schemeClr val="bg1"/>
                </a:solidFill>
                <a:latin typeface="Tajawal Medium" panose="00000600000000000000" pitchFamily="2" charset="-78"/>
                <a:cs typeface="Tajawal Medium" panose="00000600000000000000" pitchFamily="2" charset="-78"/>
              </a:rPr>
              <a:t>Cybersecurity</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400509" y="1499387"/>
            <a:ext cx="9545832"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i="1" u="sng" dirty="0" smtClean="0">
                <a:solidFill>
                  <a:schemeClr val="accent2">
                    <a:lumMod val="75000"/>
                  </a:schemeClr>
                </a:solidFill>
              </a:rPr>
              <a:t>Can </a:t>
            </a:r>
            <a:r>
              <a:rPr lang="en-US" b="1" i="1" u="sng" dirty="0">
                <a:solidFill>
                  <a:schemeClr val="accent2">
                    <a:lumMod val="75000"/>
                  </a:schemeClr>
                </a:solidFill>
              </a:rPr>
              <a:t>be divided into a few common </a:t>
            </a:r>
            <a:r>
              <a:rPr lang="en-US" b="1" i="1" u="sng" dirty="0" smtClean="0">
                <a:solidFill>
                  <a:schemeClr val="accent2">
                    <a:lumMod val="75000"/>
                  </a:schemeClr>
                </a:solidFill>
              </a:rPr>
              <a:t>categories:</a:t>
            </a:r>
            <a:endParaRPr lang="en-US" b="1" i="1" u="sng" dirty="0">
              <a:solidFill>
                <a:schemeClr val="accent2">
                  <a:lumMod val="75000"/>
                </a:schemeClr>
              </a:solidFill>
            </a:endParaRPr>
          </a:p>
          <a:p>
            <a:pPr marL="285750" indent="-285750" algn="just">
              <a:lnSpc>
                <a:spcPct val="150000"/>
              </a:lnSpc>
              <a:buFont typeface="Wingdings" pitchFamily="2" charset="2"/>
              <a:buChar char="Ø"/>
            </a:pPr>
            <a:r>
              <a:rPr lang="en-US" b="1" dirty="0"/>
              <a:t>Operational security</a:t>
            </a:r>
            <a:r>
              <a:rPr lang="en-US" dirty="0"/>
              <a:t> includes the processes and decisions for handling and protecting data assets. The permissions users have when accessing a network and the procedures that determine how and where data may be stored or shared all fall under this umbrella</a:t>
            </a:r>
            <a:r>
              <a:rPr lang="en-US" dirty="0" smtClean="0"/>
              <a:t>.</a:t>
            </a:r>
          </a:p>
          <a:p>
            <a:pPr algn="just">
              <a:lnSpc>
                <a:spcPct val="150000"/>
              </a:lnSpc>
            </a:pPr>
            <a:endParaRPr lang="en-US" dirty="0"/>
          </a:p>
          <a:p>
            <a:pPr marL="285750" indent="-285750" algn="just">
              <a:lnSpc>
                <a:spcPct val="150000"/>
              </a:lnSpc>
              <a:buFont typeface="Wingdings" pitchFamily="2" charset="2"/>
              <a:buChar char="Ø"/>
            </a:pPr>
            <a:r>
              <a:rPr lang="en-US" b="1" dirty="0" smtClean="0"/>
              <a:t>Disaster </a:t>
            </a:r>
            <a:r>
              <a:rPr lang="en-US" b="1" dirty="0"/>
              <a:t>recovery and business continuity</a:t>
            </a:r>
            <a:r>
              <a:rPr lang="en-US" dirty="0"/>
              <a:t> define how an organization responds to a cyber-security incident or any other event that causes the loss of operations or data. Disaster recovery policies dictate how the organization restores its operations and information to return to the same operating capacity as before the event. Business continuity is the plan the organization falls back on while trying to operate without certain </a:t>
            </a:r>
            <a:r>
              <a:rPr lang="en-US" dirty="0" smtClean="0"/>
              <a:t>resources.</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026" name="Picture 2" descr="https://www.kaspersky.com/content/en-global/images/repository/isc/2017-images/What-is-Cyber-Security.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7648"/>
          <a:stretch/>
        </p:blipFill>
        <p:spPr bwMode="auto">
          <a:xfrm>
            <a:off x="9975271" y="450034"/>
            <a:ext cx="1639743" cy="14815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1449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711228" y="604450"/>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a:t>
            </a:r>
            <a:r>
              <a:rPr lang="en-US" sz="2400" b="1" dirty="0" smtClean="0">
                <a:solidFill>
                  <a:schemeClr val="bg1"/>
                </a:solidFill>
                <a:latin typeface="Tajawal Medium" panose="00000600000000000000" pitchFamily="2" charset="-78"/>
                <a:cs typeface="Tajawal Medium" panose="00000600000000000000" pitchFamily="2" charset="-78"/>
              </a:rPr>
              <a:t>Definition of </a:t>
            </a:r>
            <a:r>
              <a:rPr lang="en-US" sz="2400" b="1" dirty="0" err="1" smtClean="0">
                <a:solidFill>
                  <a:schemeClr val="bg1"/>
                </a:solidFill>
                <a:latin typeface="Tajawal Medium" panose="00000600000000000000" pitchFamily="2" charset="-78"/>
                <a:cs typeface="Tajawal Medium" panose="00000600000000000000" pitchFamily="2" charset="-78"/>
              </a:rPr>
              <a:t>Cybersecurity</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324309" y="1727987"/>
            <a:ext cx="9545832" cy="326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Ø"/>
            </a:pPr>
            <a:r>
              <a:rPr lang="en-US" sz="2000" b="1" i="1" u="sng" dirty="0" smtClean="0">
                <a:solidFill>
                  <a:schemeClr val="accent2">
                    <a:lumMod val="75000"/>
                  </a:schemeClr>
                </a:solidFill>
              </a:rPr>
              <a:t>Can </a:t>
            </a:r>
            <a:r>
              <a:rPr lang="en-US" sz="2000" b="1" i="1" u="sng" dirty="0">
                <a:solidFill>
                  <a:schemeClr val="accent2">
                    <a:lumMod val="75000"/>
                  </a:schemeClr>
                </a:solidFill>
              </a:rPr>
              <a:t>be divided into a few common </a:t>
            </a:r>
            <a:r>
              <a:rPr lang="en-US" sz="2000" b="1" i="1" u="sng" dirty="0" smtClean="0">
                <a:solidFill>
                  <a:schemeClr val="accent2">
                    <a:lumMod val="75000"/>
                  </a:schemeClr>
                </a:solidFill>
              </a:rPr>
              <a:t>categories:</a:t>
            </a:r>
            <a:endParaRPr lang="en-US" sz="2000" b="1" i="1" u="sng" dirty="0">
              <a:solidFill>
                <a:schemeClr val="accent2">
                  <a:lumMod val="75000"/>
                </a:schemeClr>
              </a:solidFill>
            </a:endParaRPr>
          </a:p>
          <a:p>
            <a:pPr marL="285750" indent="-285750" algn="just">
              <a:lnSpc>
                <a:spcPct val="150000"/>
              </a:lnSpc>
              <a:buFont typeface="Wingdings" pitchFamily="2" charset="2"/>
              <a:buChar char="Ø"/>
            </a:pPr>
            <a:r>
              <a:rPr lang="en-US" sz="2000" b="1" dirty="0" smtClean="0"/>
              <a:t>End-user </a:t>
            </a:r>
            <a:r>
              <a:rPr lang="en-US" sz="2000" b="1" dirty="0"/>
              <a:t>education</a:t>
            </a:r>
            <a:r>
              <a:rPr lang="en-US" sz="2000" dirty="0"/>
              <a:t> addresses the most unpredictable cyber-security factor: people. Anyone can accidentally introduce a virus to an otherwise secure system by failing to follow good security practices. Teaching users to delete suspicious email attachments, not plug in unidentified USB drives, and various other important lessons is vital for the security of any organization. (</a:t>
            </a:r>
            <a:r>
              <a:rPr lang="en-US" sz="2000" dirty="0">
                <a:solidFill>
                  <a:srgbClr val="00B0F0"/>
                </a:solidFill>
              </a:rPr>
              <a:t>www.kaspersky.com</a:t>
            </a:r>
            <a:r>
              <a:rPr lang="en-US" sz="2000" dirty="0"/>
              <a:t>)</a:t>
            </a: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026" name="Picture 2" descr="https://www.kaspersky.com/content/en-global/images/repository/isc/2017-images/What-is-Cyber-Security.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7648"/>
          <a:stretch/>
        </p:blipFill>
        <p:spPr bwMode="auto">
          <a:xfrm>
            <a:off x="9975271" y="450034"/>
            <a:ext cx="1639743" cy="14815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8077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18729" y="628834"/>
            <a:ext cx="6526146" cy="369332"/>
          </a:xfrm>
          <a:prstGeom prst="rect">
            <a:avLst/>
          </a:prstGeom>
          <a:noFill/>
        </p:spPr>
        <p:txBody>
          <a:bodyPr wrap="none" rtlCol="0">
            <a:spAutoFit/>
          </a:bodyPr>
          <a:lstStyle/>
          <a:p>
            <a:r>
              <a:rPr lang="en-US" b="1" dirty="0">
                <a:solidFill>
                  <a:schemeClr val="bg1"/>
                </a:solidFill>
                <a:latin typeface="Tajawal Medium" panose="00000600000000000000" pitchFamily="2" charset="-78"/>
                <a:cs typeface="Tajawal Medium" panose="00000600000000000000" pitchFamily="2" charset="-78"/>
              </a:rPr>
              <a:t>The Importance and challenges in </a:t>
            </a:r>
            <a:r>
              <a:rPr lang="en-US" b="1" dirty="0" err="1">
                <a:solidFill>
                  <a:schemeClr val="bg1"/>
                </a:solidFill>
                <a:latin typeface="Tajawal Medium" panose="00000600000000000000" pitchFamily="2" charset="-78"/>
                <a:cs typeface="Tajawal Medium" panose="00000600000000000000" pitchFamily="2" charset="-78"/>
              </a:rPr>
              <a:t>Cybersecurity</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Content Placeholder 2"/>
          <p:cNvSpPr>
            <a:spLocks noGrp="1"/>
          </p:cNvSpPr>
          <p:nvPr/>
        </p:nvSpPr>
        <p:spPr>
          <a:xfrm>
            <a:off x="1874165" y="3418019"/>
            <a:ext cx="9637059" cy="25169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00000"/>
              </a:lnSpc>
            </a:pPr>
            <a:r>
              <a:rPr lang="en-US" sz="1800" dirty="0">
                <a:latin typeface="Raleway" charset="0"/>
                <a:ea typeface="Raleway" charset="0"/>
                <a:cs typeface="Raleway" charset="0"/>
              </a:rPr>
              <a:t>Cyber crime is a growing trend</a:t>
            </a:r>
          </a:p>
          <a:p>
            <a:pPr>
              <a:lnSpc>
                <a:spcPct val="100000"/>
              </a:lnSpc>
            </a:pPr>
            <a:r>
              <a:rPr lang="en-US" sz="1800" dirty="0">
                <a:latin typeface="Raleway" charset="0"/>
                <a:ea typeface="Raleway" charset="0"/>
                <a:cs typeface="Raleway" charset="0"/>
              </a:rPr>
              <a:t>Raise awareness of threats </a:t>
            </a:r>
          </a:p>
          <a:p>
            <a:pPr>
              <a:lnSpc>
                <a:spcPct val="100000"/>
              </a:lnSpc>
            </a:pPr>
            <a:r>
              <a:rPr lang="en-US" sz="1800" dirty="0">
                <a:latin typeface="Raleway" charset="0"/>
                <a:ea typeface="Raleway" charset="0"/>
                <a:cs typeface="Raleway" charset="0"/>
              </a:rPr>
              <a:t>As with most </a:t>
            </a:r>
            <a:r>
              <a:rPr lang="en-US" sz="1800" dirty="0" smtClean="0">
                <a:latin typeface="Raleway" charset="0"/>
                <a:ea typeface="Raleway" charset="0"/>
                <a:cs typeface="Raleway" charset="0"/>
              </a:rPr>
              <a:t>crimes </a:t>
            </a:r>
            <a:r>
              <a:rPr lang="en-US" sz="1800" dirty="0">
                <a:latin typeface="Raleway" charset="0"/>
                <a:ea typeface="Raleway" charset="0"/>
                <a:cs typeface="Raleway" charset="0"/>
              </a:rPr>
              <a:t>the police can’t tackle this problem alone</a:t>
            </a:r>
          </a:p>
          <a:p>
            <a:pPr>
              <a:lnSpc>
                <a:spcPct val="100000"/>
              </a:lnSpc>
            </a:pPr>
            <a:r>
              <a:rPr lang="en-US" sz="1800" dirty="0">
                <a:latin typeface="Raleway" charset="0"/>
                <a:ea typeface="Raleway" charset="0"/>
                <a:cs typeface="Raleway" charset="0"/>
              </a:rPr>
              <a:t>To encourage reporting </a:t>
            </a:r>
          </a:p>
          <a:p>
            <a:pPr>
              <a:lnSpc>
                <a:spcPct val="100000"/>
              </a:lnSpc>
            </a:pPr>
            <a:r>
              <a:rPr lang="en-US" sz="1800" dirty="0">
                <a:latin typeface="Raleway" charset="0"/>
                <a:ea typeface="Raleway" charset="0"/>
                <a:cs typeface="Raleway" charset="0"/>
              </a:rPr>
              <a:t>Promote Government backed scheme ‘Cyber Essentials’</a:t>
            </a:r>
          </a:p>
          <a:p>
            <a:pPr>
              <a:lnSpc>
                <a:spcPct val="100000"/>
              </a:lnSpc>
            </a:pPr>
            <a:r>
              <a:rPr lang="en-US" sz="1800" dirty="0">
                <a:latin typeface="Raleway" charset="0"/>
                <a:ea typeface="Raleway" charset="0"/>
                <a:cs typeface="Raleway" charset="0"/>
              </a:rPr>
              <a:t>Cyber crime is massively under reported</a:t>
            </a:r>
            <a:r>
              <a:rPr lang="en-US" sz="1800" dirty="0" smtClean="0">
                <a:latin typeface="Raleway" charset="0"/>
                <a:ea typeface="Raleway" charset="0"/>
                <a:cs typeface="Raleway" charset="0"/>
              </a:rPr>
              <a:t>.</a:t>
            </a:r>
            <a:endParaRPr lang="en-US" sz="1800" dirty="0">
              <a:latin typeface="Raleway" charset="0"/>
              <a:ea typeface="Raleway" charset="0"/>
              <a:cs typeface="Raleway" charset="0"/>
            </a:endParaRPr>
          </a:p>
        </p:txBody>
      </p:sp>
      <p:sp>
        <p:nvSpPr>
          <p:cNvPr id="9" name="مستطيل 8"/>
          <p:cNvSpPr/>
          <p:nvPr/>
        </p:nvSpPr>
        <p:spPr>
          <a:xfrm>
            <a:off x="1863774" y="3059473"/>
            <a:ext cx="4628511" cy="400110"/>
          </a:xfrm>
          <a:prstGeom prst="rect">
            <a:avLst/>
          </a:prstGeom>
        </p:spPr>
        <p:txBody>
          <a:bodyPr wrap="none">
            <a:spAutoFit/>
          </a:bodyPr>
          <a:lstStyle/>
          <a:p>
            <a:r>
              <a:rPr lang="en-US" sz="2000" b="1" dirty="0">
                <a:solidFill>
                  <a:schemeClr val="accent2">
                    <a:lumMod val="75000"/>
                  </a:schemeClr>
                </a:solidFill>
                <a:latin typeface="Raleway SemiBold" charset="0"/>
                <a:ea typeface="Raleway SemiBold" charset="0"/>
                <a:cs typeface="Raleway SemiBold" charset="0"/>
              </a:rPr>
              <a:t>Why is Cyber Awareness Important?</a:t>
            </a:r>
            <a:endParaRPr lang="en-US" sz="2000" dirty="0">
              <a:solidFill>
                <a:schemeClr val="accent2">
                  <a:lumMod val="75000"/>
                </a:schemeClr>
              </a:solidFill>
            </a:endParaRPr>
          </a:p>
        </p:txBody>
      </p:sp>
      <p:sp>
        <p:nvSpPr>
          <p:cNvPr id="14" name="مستطيل 13"/>
          <p:cNvSpPr/>
          <p:nvPr/>
        </p:nvSpPr>
        <p:spPr>
          <a:xfrm>
            <a:off x="1751106" y="1377937"/>
            <a:ext cx="8234558" cy="1754326"/>
          </a:xfrm>
          <a:prstGeom prst="rect">
            <a:avLst/>
          </a:prstGeom>
        </p:spPr>
        <p:txBody>
          <a:bodyPr wrap="square">
            <a:spAutoFit/>
          </a:bodyPr>
          <a:lstStyle/>
          <a:p>
            <a:pPr algn="just">
              <a:lnSpc>
                <a:spcPct val="150000"/>
              </a:lnSpc>
            </a:pPr>
            <a:r>
              <a:rPr lang="en-US" b="1" dirty="0">
                <a:latin typeface="Raleway" charset="0"/>
                <a:ea typeface="Raleway" charset="0"/>
                <a:cs typeface="Raleway" charset="0"/>
                <a:hlinkClick r:id="rId7"/>
              </a:rPr>
              <a:t>Cyber security</a:t>
            </a:r>
            <a:r>
              <a:rPr lang="en-US" dirty="0">
                <a:latin typeface="Raleway" charset="0"/>
                <a:ea typeface="Raleway" charset="0"/>
                <a:cs typeface="Raleway" charset="0"/>
              </a:rPr>
              <a:t> </a:t>
            </a:r>
            <a:r>
              <a:rPr lang="en-US" dirty="0" smtClean="0">
                <a:latin typeface="Raleway" charset="0"/>
                <a:ea typeface="Raleway" charset="0"/>
                <a:cs typeface="Raleway" charset="0"/>
              </a:rPr>
              <a:t>is </a:t>
            </a:r>
            <a:r>
              <a:rPr lang="en-US" dirty="0">
                <a:latin typeface="Raleway" charset="0"/>
                <a:ea typeface="Raleway" charset="0"/>
                <a:cs typeface="Raleway" charset="0"/>
              </a:rPr>
              <a:t>important because it protects all categories of data from theft and damage. This includes sensitive data, personally identifiable information (PII), protected health information (PHI), personal information, intellectual property, data, and governmental and </a:t>
            </a:r>
            <a:r>
              <a:rPr lang="en-US" dirty="0" smtClean="0">
                <a:latin typeface="Raleway" charset="0"/>
                <a:ea typeface="Raleway" charset="0"/>
                <a:cs typeface="Raleway" charset="0"/>
              </a:rPr>
              <a:t>industry </a:t>
            </a:r>
            <a:r>
              <a:rPr lang="en-US" dirty="0">
                <a:latin typeface="Raleway" charset="0"/>
                <a:ea typeface="Raleway" charset="0"/>
                <a:cs typeface="Raleway" charset="0"/>
              </a:rPr>
              <a:t>information systems. </a:t>
            </a:r>
          </a:p>
        </p:txBody>
      </p:sp>
      <p:pic>
        <p:nvPicPr>
          <p:cNvPr id="2050" name="Picture 2" descr="Cybersecurity and Its Importance - Explore uCertify and Find Out Why? |  uCertify.com"/>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44493" t="1853" b="7380"/>
          <a:stretch/>
        </p:blipFill>
        <p:spPr bwMode="auto">
          <a:xfrm>
            <a:off x="9871364" y="79655"/>
            <a:ext cx="2099811" cy="17168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6259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16642"/>
            <a:ext cx="5161991"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Challenges of </a:t>
            </a:r>
            <a:r>
              <a:rPr lang="en-US" sz="2400" b="1" dirty="0" err="1" smtClean="0">
                <a:solidFill>
                  <a:schemeClr val="bg1"/>
                </a:solidFill>
                <a:latin typeface="Tajawal Medium" panose="00000600000000000000" pitchFamily="2" charset="-78"/>
                <a:cs typeface="Tajawal Medium" panose="00000600000000000000" pitchFamily="2" charset="-78"/>
              </a:rPr>
              <a:t>Cybersecurity</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262953" y="1711596"/>
            <a:ext cx="109290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buFont typeface="Wingdings" pitchFamily="2" charset="2"/>
              <a:buChar char="Ø"/>
              <a:defRPr/>
            </a:pPr>
            <a:r>
              <a:rPr lang="en-US" sz="2000" dirty="0"/>
              <a:t>For effective cyber security, an organization needs to coordinate its efforts throughout its entire information system</a:t>
            </a:r>
            <a:r>
              <a:rPr lang="en-US" sz="2000" dirty="0" smtClean="0"/>
              <a:t>.</a:t>
            </a:r>
          </a:p>
          <a:p>
            <a:pPr marL="280988" lvl="2">
              <a:defRPr/>
            </a:pPr>
            <a:r>
              <a:rPr lang="en-US" sz="2000" b="1" i="1" u="sng" dirty="0">
                <a:solidFill>
                  <a:schemeClr val="accent2">
                    <a:lumMod val="75000"/>
                  </a:schemeClr>
                </a:solidFill>
              </a:rPr>
              <a:t> </a:t>
            </a:r>
            <a:r>
              <a:rPr lang="en-US" sz="2000" b="1" i="1" u="sng" dirty="0">
                <a:solidFill>
                  <a:schemeClr val="accent2">
                    <a:lumMod val="75000"/>
                  </a:schemeClr>
                </a:solidFill>
                <a:hlinkClick r:id="rId7"/>
              </a:rPr>
              <a:t>Elements of cyber</a:t>
            </a:r>
            <a:r>
              <a:rPr lang="en-US" sz="2000" b="1" i="1" u="sng" dirty="0">
                <a:solidFill>
                  <a:schemeClr val="accent2">
                    <a:lumMod val="75000"/>
                  </a:schemeClr>
                </a:solidFill>
              </a:rPr>
              <a:t> encompass all of the following:</a:t>
            </a: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666347" y="2843962"/>
            <a:ext cx="9969838" cy="3139321"/>
          </a:xfrm>
          <a:prstGeom prst="rect">
            <a:avLst/>
          </a:prstGeom>
        </p:spPr>
        <p:txBody>
          <a:bodyPr wrap="square">
            <a:spAutoFit/>
          </a:bodyPr>
          <a:lstStyle/>
          <a:p>
            <a:pPr marL="285750" indent="-285750" fontAlgn="base">
              <a:buFont typeface="Wingdings" pitchFamily="2" charset="2"/>
              <a:buChar char="v"/>
            </a:pPr>
            <a:r>
              <a:rPr lang="en-US" b="1" dirty="0">
                <a:solidFill>
                  <a:srgbClr val="CE7408"/>
                </a:solidFill>
                <a:latin typeface="Arial" pitchFamily="34" charset="0"/>
                <a:cs typeface="Arial" pitchFamily="34" charset="0"/>
              </a:rPr>
              <a:t>Network security: </a:t>
            </a:r>
            <a:r>
              <a:rPr lang="en-US" dirty="0">
                <a:latin typeface="Arial" pitchFamily="34" charset="0"/>
                <a:cs typeface="Arial" pitchFamily="34" charset="0"/>
              </a:rPr>
              <a:t>The process of protecting the network from unwanted users, attacks and intrusions.</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Application security:</a:t>
            </a:r>
            <a:r>
              <a:rPr lang="en-US" dirty="0">
                <a:latin typeface="Arial" pitchFamily="34" charset="0"/>
                <a:cs typeface="Arial" pitchFamily="34" charset="0"/>
              </a:rPr>
              <a:t> Apps require constant updates and testing to ensure these programs are secure from attacks.</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Endpoint security:</a:t>
            </a:r>
            <a:r>
              <a:rPr lang="en-US" dirty="0">
                <a:latin typeface="Arial" pitchFamily="34" charset="0"/>
                <a:cs typeface="Arial" pitchFamily="34" charset="0"/>
              </a:rPr>
              <a:t> Remote access is a necessary part of business, but can also be a weak point for data. Endpoint security is the process of protecting remote access to a company’s network.</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Data security</a:t>
            </a:r>
            <a:r>
              <a:rPr lang="en-US" b="1" dirty="0">
                <a:latin typeface="Arial" pitchFamily="34" charset="0"/>
                <a:cs typeface="Arial" pitchFamily="34" charset="0"/>
              </a:rPr>
              <a:t>: </a:t>
            </a:r>
            <a:r>
              <a:rPr lang="en-US" dirty="0">
                <a:latin typeface="Arial" pitchFamily="34" charset="0"/>
                <a:cs typeface="Arial" pitchFamily="34" charset="0"/>
              </a:rPr>
              <a:t>Inside of networks and applications is data. Protecting company and customer information is a separate layer of security.</a:t>
            </a:r>
          </a:p>
          <a:p>
            <a:pPr marL="285750" indent="-285750" fontAlgn="base">
              <a:buFont typeface="Wingdings" pitchFamily="2" charset="2"/>
              <a:buChar char="v"/>
            </a:pPr>
            <a:r>
              <a:rPr lang="en-US" b="1" dirty="0">
                <a:solidFill>
                  <a:srgbClr val="CE7408"/>
                </a:solidFill>
                <a:latin typeface="Arial" pitchFamily="34" charset="0"/>
                <a:cs typeface="Arial" pitchFamily="34" charset="0"/>
              </a:rPr>
              <a:t>Identity management:</a:t>
            </a:r>
            <a:r>
              <a:rPr lang="en-US" dirty="0">
                <a:latin typeface="Arial" pitchFamily="34" charset="0"/>
                <a:cs typeface="Arial" pitchFamily="34" charset="0"/>
              </a:rPr>
              <a:t> Essentially, this is a process of understanding the access every individual has in an organization</a:t>
            </a:r>
            <a:r>
              <a:rPr lang="en-US" dirty="0" smtClean="0">
                <a:latin typeface="Arial" pitchFamily="34" charset="0"/>
                <a:cs typeface="Arial" pitchFamily="34" charset="0"/>
              </a:rPr>
              <a:t>.</a:t>
            </a:r>
            <a:endParaRPr lang="en-US" dirty="0">
              <a:latin typeface="Arial" pitchFamily="34" charset="0"/>
              <a:cs typeface="Arial" pitchFamily="34" charset="0"/>
            </a:endParaRPr>
          </a:p>
        </p:txBody>
      </p:sp>
      <p:pic>
        <p:nvPicPr>
          <p:cNvPr id="13" name="Picture 2" descr="Cybersecurity and Its Importance - Explore uCertify and Find Out Why? |  uCertify.com"/>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44493" t="1853" b="7380"/>
          <a:stretch/>
        </p:blipFill>
        <p:spPr bwMode="auto">
          <a:xfrm>
            <a:off x="9871364" y="79655"/>
            <a:ext cx="2099811" cy="17168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1170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80066"/>
            <a:ext cx="5161991"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Challenges of </a:t>
            </a:r>
            <a:r>
              <a:rPr lang="en-US" sz="2400" b="1" dirty="0" err="1" smtClean="0">
                <a:solidFill>
                  <a:schemeClr val="bg1"/>
                </a:solidFill>
                <a:latin typeface="Tajawal Medium" panose="00000600000000000000" pitchFamily="2" charset="-78"/>
                <a:cs typeface="Tajawal Medium" panose="00000600000000000000" pitchFamily="2" charset="-78"/>
              </a:rPr>
              <a:t>Cybersecurity</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262953" y="1444896"/>
            <a:ext cx="10929048" cy="496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nSpc>
                <a:spcPct val="150000"/>
              </a:lnSpc>
              <a:buFont typeface="Wingdings" pitchFamily="2" charset="2"/>
              <a:buChar char="Ø"/>
              <a:defRPr/>
            </a:pPr>
            <a:r>
              <a:rPr lang="en-US" sz="2000" b="1" u="sng" dirty="0" smtClean="0">
                <a:solidFill>
                  <a:schemeClr val="accent2">
                    <a:lumMod val="75000"/>
                  </a:schemeClr>
                </a:solidFill>
                <a:hlinkClick r:id="rId7"/>
              </a:rPr>
              <a:t>Elements </a:t>
            </a:r>
            <a:r>
              <a:rPr lang="en-US" sz="2000" b="1" u="sng" dirty="0">
                <a:solidFill>
                  <a:schemeClr val="accent2">
                    <a:lumMod val="75000"/>
                  </a:schemeClr>
                </a:solidFill>
                <a:hlinkClick r:id="rId7"/>
              </a:rPr>
              <a:t>of cyber</a:t>
            </a:r>
            <a:r>
              <a:rPr lang="en-US" sz="2000" dirty="0">
                <a:solidFill>
                  <a:schemeClr val="accent2">
                    <a:lumMod val="75000"/>
                  </a:schemeClr>
                </a:solidFill>
              </a:rPr>
              <a:t> encompass all of the following:</a:t>
            </a: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742558" y="2199499"/>
            <a:ext cx="9583533" cy="3647152"/>
          </a:xfrm>
          <a:prstGeom prst="rect">
            <a:avLst/>
          </a:prstGeom>
        </p:spPr>
        <p:txBody>
          <a:bodyPr wrap="square">
            <a:spAutoFit/>
          </a:bodyPr>
          <a:lstStyle/>
          <a:p>
            <a:pPr marL="285750" indent="-285750" algn="just" fontAlgn="base">
              <a:spcAft>
                <a:spcPts val="600"/>
              </a:spcAft>
              <a:buFont typeface="Wingdings" pitchFamily="2" charset="2"/>
              <a:buChar char="v"/>
            </a:pPr>
            <a:r>
              <a:rPr lang="en-US" b="1" dirty="0" smtClean="0">
                <a:latin typeface="Arial" pitchFamily="34" charset="0"/>
                <a:cs typeface="Arial" pitchFamily="34" charset="0"/>
              </a:rPr>
              <a:t>Database </a:t>
            </a:r>
            <a:r>
              <a:rPr lang="en-US" b="1" dirty="0">
                <a:latin typeface="Arial" pitchFamily="34" charset="0"/>
                <a:cs typeface="Arial" pitchFamily="34" charset="0"/>
              </a:rPr>
              <a:t>and infrastructure security:</a:t>
            </a:r>
            <a:r>
              <a:rPr lang="en-US" dirty="0">
                <a:latin typeface="Arial" pitchFamily="34" charset="0"/>
                <a:cs typeface="Arial" pitchFamily="34" charset="0"/>
              </a:rPr>
              <a:t> Everything in a network involves databases and physical equipment. Protecting these devices is equally important.</a:t>
            </a:r>
          </a:p>
          <a:p>
            <a:pPr marL="285750" indent="-285750" algn="just" fontAlgn="base">
              <a:spcAft>
                <a:spcPts val="600"/>
              </a:spcAft>
              <a:buFont typeface="Wingdings" pitchFamily="2" charset="2"/>
              <a:buChar char="v"/>
            </a:pPr>
            <a:r>
              <a:rPr lang="en-US" b="1" dirty="0">
                <a:latin typeface="Arial" pitchFamily="34" charset="0"/>
                <a:cs typeface="Arial" pitchFamily="34" charset="0"/>
              </a:rPr>
              <a:t>Cloud security:</a:t>
            </a:r>
            <a:r>
              <a:rPr lang="en-US" dirty="0">
                <a:latin typeface="Arial" pitchFamily="34" charset="0"/>
                <a:cs typeface="Arial" pitchFamily="34" charset="0"/>
              </a:rPr>
              <a:t> Many files are in digital environments or “the cloud”. Protecting data in a 100% online environment presents a large amount of challenges.</a:t>
            </a:r>
          </a:p>
          <a:p>
            <a:pPr marL="285750" indent="-285750" algn="just" fontAlgn="base">
              <a:spcAft>
                <a:spcPts val="600"/>
              </a:spcAft>
              <a:buFont typeface="Wingdings" pitchFamily="2" charset="2"/>
              <a:buChar char="v"/>
            </a:pPr>
            <a:r>
              <a:rPr lang="en-US" b="1" dirty="0">
                <a:latin typeface="Arial" pitchFamily="34" charset="0"/>
                <a:cs typeface="Arial" pitchFamily="34" charset="0"/>
              </a:rPr>
              <a:t>Security for mobile devices: </a:t>
            </a:r>
            <a:r>
              <a:rPr lang="en-US" dirty="0">
                <a:latin typeface="Arial" pitchFamily="34" charset="0"/>
                <a:cs typeface="Arial" pitchFamily="34" charset="0"/>
              </a:rPr>
              <a:t>Cell phones and tablets involve virtually every type of security challenge in and of themselves.</a:t>
            </a:r>
          </a:p>
          <a:p>
            <a:pPr marL="285750" indent="-285750" algn="just" fontAlgn="base">
              <a:spcAft>
                <a:spcPts val="600"/>
              </a:spcAft>
              <a:buFont typeface="Wingdings" pitchFamily="2" charset="2"/>
              <a:buChar char="v"/>
            </a:pPr>
            <a:r>
              <a:rPr lang="en-US" b="1" dirty="0">
                <a:latin typeface="Arial" pitchFamily="34" charset="0"/>
                <a:cs typeface="Arial" pitchFamily="34" charset="0"/>
              </a:rPr>
              <a:t>Disaster recovery/business continuity planning:</a:t>
            </a:r>
            <a:r>
              <a:rPr lang="en-US" dirty="0">
                <a:latin typeface="Arial" pitchFamily="34" charset="0"/>
                <a:cs typeface="Arial" pitchFamily="34" charset="0"/>
              </a:rPr>
              <a:t> In the event of a </a:t>
            </a:r>
            <a:r>
              <a:rPr lang="en-US" dirty="0" smtClean="0">
                <a:latin typeface="Arial" pitchFamily="34" charset="0"/>
                <a:cs typeface="Arial" pitchFamily="34" charset="0"/>
              </a:rPr>
              <a:t>security breach, </a:t>
            </a:r>
            <a:r>
              <a:rPr lang="en-US" dirty="0">
                <a:latin typeface="Arial" pitchFamily="34" charset="0"/>
                <a:cs typeface="Arial" pitchFamily="34" charset="0"/>
              </a:rPr>
              <a:t>natural disaster or other event data must be protected and business must go on. For this, you’ll need a plan. End-user education: Users may be employees accessing the network or customers logging on to a company app. Educating good habits (password changes and having a strong password, 2-factor authentication, etc.) is an important part of </a:t>
            </a:r>
            <a:r>
              <a:rPr lang="en-US" dirty="0" err="1">
                <a:latin typeface="Arial" pitchFamily="34" charset="0"/>
                <a:cs typeface="Arial" pitchFamily="34" charset="0"/>
              </a:rPr>
              <a:t>cybersecurity</a:t>
            </a:r>
            <a:r>
              <a:rPr lang="en-US" dirty="0">
                <a:latin typeface="Arial" pitchFamily="34" charset="0"/>
                <a:cs typeface="Arial" pitchFamily="34" charset="0"/>
              </a:rPr>
              <a:t>.</a:t>
            </a:r>
          </a:p>
        </p:txBody>
      </p:sp>
      <p:pic>
        <p:nvPicPr>
          <p:cNvPr id="13" name="Picture 2" descr="Cybersecurity and Its Importance - Explore uCertify and Find Out Why? |  uCertify.com"/>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44493" t="1853" b="7380"/>
          <a:stretch/>
        </p:blipFill>
        <p:spPr bwMode="auto">
          <a:xfrm>
            <a:off x="9871364" y="79655"/>
            <a:ext cx="2099811" cy="17168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9442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984331"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Challenges of </a:t>
            </a:r>
            <a:r>
              <a:rPr lang="en-US" sz="2800" b="1" dirty="0" err="1" smtClean="0">
                <a:solidFill>
                  <a:schemeClr val="bg1"/>
                </a:solidFill>
                <a:latin typeface="Tajawal Medium" panose="00000600000000000000" pitchFamily="2" charset="-78"/>
                <a:cs typeface="Tajawal Medium" panose="00000600000000000000" pitchFamily="2" charset="-78"/>
              </a:rPr>
              <a:t>Cybersecurity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742559" y="1835817"/>
            <a:ext cx="9095160" cy="3000821"/>
          </a:xfrm>
          <a:prstGeom prst="rect">
            <a:avLst/>
          </a:prstGeom>
        </p:spPr>
        <p:txBody>
          <a:bodyPr wrap="square">
            <a:spAutoFit/>
          </a:bodyPr>
          <a:lstStyle/>
          <a:p>
            <a:pPr marL="285750" indent="-285750" algn="just" fontAlgn="base">
              <a:lnSpc>
                <a:spcPct val="150000"/>
              </a:lnSpc>
              <a:spcAft>
                <a:spcPts val="600"/>
              </a:spcAft>
              <a:buFont typeface="Wingdings" pitchFamily="2" charset="2"/>
              <a:buChar char="v"/>
            </a:pPr>
            <a:r>
              <a:rPr lang="en-US" dirty="0">
                <a:latin typeface="Arial" pitchFamily="34" charset="0"/>
                <a:cs typeface="Arial" pitchFamily="34" charset="0"/>
              </a:rPr>
              <a:t>The most difficult challenge in cyber security is the ever-evolving nature of security risks themselves. Traditionally, organizations and the government have focused most of their cyber security resources on perimeter security to protect only their most crucial system components and defend against known threats. Today, this approach is insufficient, as the threats advance and change more quickly than organizations can keep up with. As a result, advisory organizations promote more proactive and adaptive approaches to cyber security.</a:t>
            </a:r>
          </a:p>
        </p:txBody>
      </p:sp>
      <p:pic>
        <p:nvPicPr>
          <p:cNvPr id="13" name="Picture 2" descr="Cybersecurity and Its Importance - Explore uCertify and Find Out Why? |  uCertify.com"/>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44493" t="1853" b="7380"/>
          <a:stretch/>
        </p:blipFill>
        <p:spPr bwMode="auto">
          <a:xfrm>
            <a:off x="9871364" y="79655"/>
            <a:ext cx="2099811" cy="17168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7239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837636"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Cyberspace</a:t>
            </a:r>
            <a:r>
              <a:rPr lang="en-US" sz="2000" b="1" dirty="0" smtClean="0">
                <a:solidFill>
                  <a:schemeClr val="bg1"/>
                </a:solidFill>
                <a:latin typeface="Tajawal Medium" panose="00000600000000000000" pitchFamily="2" charset="-78"/>
                <a:cs typeface="Tajawal Medium" panose="00000600000000000000" pitchFamily="2" charset="-78"/>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10317163"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623888" lvl="2" indent="-342900">
              <a:lnSpc>
                <a:spcPct val="150000"/>
              </a:lnSpc>
              <a:buFont typeface="Wingdings" pitchFamily="2" charset="2"/>
              <a:buChar char="Ø"/>
              <a:defRPr/>
            </a:pPr>
            <a:r>
              <a:rPr lang="en-US" sz="2000" b="1" i="1" dirty="0"/>
              <a:t>Cyberspace</a:t>
            </a:r>
            <a:r>
              <a:rPr lang="en-US" sz="2000" dirty="0"/>
              <a:t> is more than the internet, including not only hardware, software</a:t>
            </a:r>
            <a:r>
              <a:rPr lang="en-US" sz="2000" dirty="0" smtClean="0"/>
              <a:t>, data </a:t>
            </a:r>
            <a:r>
              <a:rPr lang="en-US" sz="2000" dirty="0"/>
              <a:t>and information systems, but also people and social interaction </a:t>
            </a:r>
            <a:r>
              <a:rPr lang="en-US" sz="2000" dirty="0" smtClean="0"/>
              <a:t>within these </a:t>
            </a:r>
            <a:r>
              <a:rPr lang="en-US" sz="2000" dirty="0"/>
              <a:t>networks and the whole infrastructure. </a:t>
            </a:r>
            <a:endParaRPr lang="en-US" sz="2000" dirty="0" smtClean="0"/>
          </a:p>
          <a:p>
            <a:pPr marL="623888" lvl="2" indent="-342900">
              <a:lnSpc>
                <a:spcPct val="150000"/>
              </a:lnSpc>
              <a:buFont typeface="Wingdings" pitchFamily="2" charset="2"/>
              <a:buChar char="Ø"/>
              <a:defRPr/>
            </a:pPr>
            <a:r>
              <a:rPr lang="en-US" sz="2000" b="1" i="1" dirty="0" smtClean="0"/>
              <a:t>The International Telecommunication Union (ITU</a:t>
            </a:r>
            <a:r>
              <a:rPr lang="en-US" sz="2000" dirty="0" smtClean="0"/>
              <a:t>) </a:t>
            </a:r>
            <a:r>
              <a:rPr lang="en-US" sz="2000" dirty="0"/>
              <a:t>uses the term to describe the “systems </a:t>
            </a:r>
            <a:r>
              <a:rPr lang="en-US" sz="2000" dirty="0" smtClean="0"/>
              <a:t>and services </a:t>
            </a:r>
            <a:r>
              <a:rPr lang="en-US" sz="2000" dirty="0"/>
              <a:t>connected either directly to or indirectly to the internet, telecommunications and computer networks.” </a:t>
            </a:r>
            <a:endParaRPr lang="en-US" sz="2000" dirty="0" smtClean="0"/>
          </a:p>
          <a:p>
            <a:pPr marL="623888" lvl="2" indent="-342900">
              <a:lnSpc>
                <a:spcPct val="150000"/>
              </a:lnSpc>
              <a:buFont typeface="Wingdings" pitchFamily="2" charset="2"/>
              <a:buChar char="Ø"/>
              <a:defRPr/>
            </a:pPr>
            <a:r>
              <a:rPr lang="en-US" sz="2000" b="1" i="1" dirty="0" smtClean="0"/>
              <a:t>The International </a:t>
            </a:r>
            <a:r>
              <a:rPr lang="en-US" sz="2000" b="1" i="1" dirty="0" err="1" smtClean="0"/>
              <a:t>Organisation</a:t>
            </a:r>
            <a:r>
              <a:rPr lang="en-US" sz="2000" b="1" i="1" dirty="0" smtClean="0"/>
              <a:t> </a:t>
            </a:r>
            <a:r>
              <a:rPr lang="en-US" sz="2000" b="1" i="1" dirty="0"/>
              <a:t>for </a:t>
            </a:r>
            <a:r>
              <a:rPr lang="en-US" sz="2000" b="1" i="1" dirty="0" err="1"/>
              <a:t>Standardisation</a:t>
            </a:r>
            <a:r>
              <a:rPr lang="en-US" sz="2000" b="1" i="1" dirty="0"/>
              <a:t> (ISO) </a:t>
            </a:r>
            <a:r>
              <a:rPr lang="en-US" sz="2000" dirty="0"/>
              <a:t>defining cyber as “the </a:t>
            </a:r>
            <a:r>
              <a:rPr lang="en-US" sz="2000" dirty="0" smtClean="0"/>
              <a:t>complex environment </a:t>
            </a:r>
            <a:r>
              <a:rPr lang="en-US" sz="2000" dirty="0"/>
              <a:t>resulting from the interaction of people, software and services </a:t>
            </a:r>
            <a:r>
              <a:rPr lang="en-US" sz="2000" dirty="0" smtClean="0"/>
              <a:t>on the </a:t>
            </a:r>
            <a:r>
              <a:rPr lang="en-US" sz="2000" dirty="0"/>
              <a:t>internet by means of technology devices and networks connected to it</a:t>
            </a:r>
            <a:r>
              <a:rPr lang="en-US" sz="2000" dirty="0" smtClean="0"/>
              <a:t>, which </a:t>
            </a:r>
            <a:r>
              <a:rPr lang="en-US" sz="2000" dirty="0"/>
              <a:t>does not exist in any physical form</a:t>
            </a:r>
            <a:r>
              <a:rPr lang="en-US" sz="2000" dirty="0" smtClean="0"/>
              <a:t>.”</a:t>
            </a: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81170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887603"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Cyber  threats</a:t>
            </a:r>
            <a:r>
              <a:rPr lang="en-US" sz="3200" b="1" dirty="0" smtClean="0">
                <a:solidFill>
                  <a:schemeClr val="bg1"/>
                </a:solidFill>
                <a:latin typeface="Tajawal Medium" panose="00000600000000000000" pitchFamily="2" charset="-78"/>
                <a:cs typeface="Tajawal Medium" panose="00000600000000000000" pitchFamily="2" charset="-78"/>
              </a:rPr>
              <a:t>,</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8914046"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Ø"/>
            </a:pPr>
            <a:r>
              <a:rPr lang="en-US" sz="2000" b="1" i="1" dirty="0">
                <a:solidFill>
                  <a:schemeClr val="accent2">
                    <a:lumMod val="75000"/>
                  </a:schemeClr>
                </a:solidFill>
              </a:rPr>
              <a:t>A cyber or </a:t>
            </a:r>
            <a:r>
              <a:rPr lang="en-US" sz="2000" b="1" i="1" dirty="0" err="1">
                <a:solidFill>
                  <a:schemeClr val="accent2">
                    <a:lumMod val="75000"/>
                  </a:schemeClr>
                </a:solidFill>
              </a:rPr>
              <a:t>cybersecurity</a:t>
            </a:r>
            <a:r>
              <a:rPr lang="en-US" sz="2000" b="1" i="1" dirty="0">
                <a:solidFill>
                  <a:schemeClr val="accent2">
                    <a:lumMod val="75000"/>
                  </a:schemeClr>
                </a:solidFill>
              </a:rPr>
              <a:t> threat </a:t>
            </a:r>
            <a:r>
              <a:rPr lang="en-US" sz="2000" dirty="0"/>
              <a:t>is a malicious act that seeks to damage data, steal data, or disrupt digital life in general. Cyber threats include computer viruses, data breaches, Denial of Service (</a:t>
            </a:r>
            <a:r>
              <a:rPr lang="en-US" sz="2000" dirty="0" err="1"/>
              <a:t>DoS</a:t>
            </a:r>
            <a:r>
              <a:rPr lang="en-US" sz="2000" dirty="0"/>
              <a:t>) attacks, and other attack vectors.</a:t>
            </a:r>
          </a:p>
          <a:p>
            <a:pPr marL="285750" indent="-285750" algn="just">
              <a:lnSpc>
                <a:spcPct val="150000"/>
              </a:lnSpc>
              <a:buFont typeface="Wingdings" pitchFamily="2" charset="2"/>
              <a:buChar char="Ø"/>
            </a:pPr>
            <a:r>
              <a:rPr lang="en-US" sz="2000" b="1" i="1" u="sng" dirty="0">
                <a:solidFill>
                  <a:schemeClr val="accent2">
                    <a:lumMod val="75000"/>
                  </a:schemeClr>
                </a:solidFill>
                <a:hlinkClick r:id="rId7"/>
              </a:rPr>
              <a:t>Cyber threats</a:t>
            </a:r>
            <a:r>
              <a:rPr lang="en-US" sz="2000" dirty="0"/>
              <a:t> also refer to the possibility of a successful cyber attack that aims to gain unauthorized access, damage, disrupt, or steal an information technology asset, computer network, intellectual property or any other form of sensitive data. Cyber threats can come from within an organization by trusted users or from remote locations by unknown </a:t>
            </a:r>
            <a:r>
              <a:rPr lang="en-US" sz="2000" dirty="0" smtClean="0"/>
              <a:t>parties.</a:t>
            </a:r>
            <a:endParaRPr lang="en-US" sz="20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5122" name="Picture 2" descr="Data breach is a type of cyber security threat that organizations fac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05092" y="259651"/>
            <a:ext cx="2567583" cy="1350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1170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640740"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Cyber </a:t>
            </a:r>
            <a:r>
              <a:rPr lang="en-US" sz="3200" b="1" dirty="0" smtClean="0">
                <a:solidFill>
                  <a:schemeClr val="bg1"/>
                </a:solidFill>
                <a:latin typeface="Tajawal Medium" panose="00000600000000000000" pitchFamily="2" charset="-78"/>
                <a:cs typeface="Tajawal Medium" panose="00000600000000000000" pitchFamily="2" charset="-78"/>
              </a:rPr>
              <a:t>threats</a:t>
            </a:r>
            <a:r>
              <a:rPr lang="en-US" sz="3200" b="1" dirty="0" smtClean="0">
                <a:solidFill>
                  <a:schemeClr val="bg1"/>
                </a:solidFill>
                <a:latin typeface="Tajawal Medium" panose="00000600000000000000" pitchFamily="2" charset="-78"/>
                <a:cs typeface="Tajawal Medium" panose="00000600000000000000" pitchFamily="2" charset="-78"/>
              </a:rPr>
              <a:t>,</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8339427"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pPr>
            <a:r>
              <a:rPr lang="en-US" b="1" i="1" dirty="0">
                <a:solidFill>
                  <a:schemeClr val="accent2">
                    <a:lumMod val="75000"/>
                  </a:schemeClr>
                </a:solidFill>
              </a:rPr>
              <a:t>Cyber threats come from numerous threat actors including:</a:t>
            </a:r>
          </a:p>
          <a:p>
            <a:pPr marL="619125" indent="-285750">
              <a:lnSpc>
                <a:spcPct val="150000"/>
              </a:lnSpc>
              <a:buFont typeface="Wingdings" pitchFamily="2" charset="2"/>
              <a:buChar char="Ø"/>
            </a:pPr>
            <a:r>
              <a:rPr lang="en-US" dirty="0"/>
              <a:t>Hostile Nation-States.</a:t>
            </a:r>
          </a:p>
          <a:p>
            <a:pPr marL="619125" indent="-285750">
              <a:lnSpc>
                <a:spcPct val="150000"/>
              </a:lnSpc>
              <a:buFont typeface="Wingdings" pitchFamily="2" charset="2"/>
              <a:buChar char="Ø"/>
            </a:pPr>
            <a:r>
              <a:rPr lang="en-US" dirty="0"/>
              <a:t>Corporate Spies and Organized Crime Organizations</a:t>
            </a:r>
          </a:p>
          <a:p>
            <a:pPr marL="619125" indent="-285750">
              <a:lnSpc>
                <a:spcPct val="150000"/>
              </a:lnSpc>
              <a:buFont typeface="Wingdings" pitchFamily="2" charset="2"/>
              <a:buChar char="Ø"/>
            </a:pPr>
            <a:r>
              <a:rPr lang="en-US" dirty="0"/>
              <a:t>Terrorist Groups</a:t>
            </a:r>
          </a:p>
          <a:p>
            <a:pPr marL="619125" indent="-285750">
              <a:lnSpc>
                <a:spcPct val="150000"/>
              </a:lnSpc>
              <a:buFont typeface="Wingdings" pitchFamily="2" charset="2"/>
              <a:buChar char="Ø"/>
            </a:pPr>
            <a:r>
              <a:rPr lang="en-US" dirty="0" err="1"/>
              <a:t>Hacktivists</a:t>
            </a:r>
            <a:r>
              <a:rPr lang="en-US" dirty="0"/>
              <a:t> (across political ideals and issues)</a:t>
            </a:r>
          </a:p>
          <a:p>
            <a:pPr marL="619125" indent="-285750">
              <a:lnSpc>
                <a:spcPct val="150000"/>
              </a:lnSpc>
              <a:buFont typeface="Wingdings" pitchFamily="2" charset="2"/>
              <a:buChar char="Ø"/>
            </a:pPr>
            <a:r>
              <a:rPr lang="en-US" dirty="0"/>
              <a:t>Disgruntled Insiders</a:t>
            </a:r>
          </a:p>
          <a:p>
            <a:pPr marL="619125" indent="-285750">
              <a:lnSpc>
                <a:spcPct val="150000"/>
              </a:lnSpc>
              <a:buFont typeface="Wingdings" pitchFamily="2" charset="2"/>
              <a:buChar char="Ø"/>
            </a:pPr>
            <a:r>
              <a:rPr lang="en-US" dirty="0"/>
              <a:t>Hackers</a:t>
            </a:r>
          </a:p>
          <a:p>
            <a:pPr marL="619125" indent="-285750">
              <a:lnSpc>
                <a:spcPct val="150000"/>
              </a:lnSpc>
              <a:buFont typeface="Wingdings" pitchFamily="2" charset="2"/>
              <a:buChar char="Ø"/>
            </a:pPr>
            <a:r>
              <a:rPr lang="en-US" dirty="0"/>
              <a:t>Natural Disasters</a:t>
            </a:r>
          </a:p>
          <a:p>
            <a:pPr marL="619125" indent="-285750">
              <a:lnSpc>
                <a:spcPct val="150000"/>
              </a:lnSpc>
              <a:buFont typeface="Wingdings" pitchFamily="2" charset="2"/>
              <a:buChar char="Ø"/>
            </a:pPr>
            <a:r>
              <a:rPr lang="en-US" dirty="0"/>
              <a:t>Accidental Actions of Authorized Users</a:t>
            </a: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5122" name="Picture 2" descr="Data breach is a type of cyber security threat that organizations fac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05092" y="259651"/>
            <a:ext cx="2567583" cy="1350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2656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Cyber Security Threats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374469"/>
            <a:ext cx="9974263"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b="1" i="1" dirty="0">
                <a:solidFill>
                  <a:srgbClr val="CE7408"/>
                </a:solidFill>
              </a:rPr>
              <a:t>Common cyber threats include</a:t>
            </a:r>
            <a:r>
              <a:rPr lang="en-US" b="1" i="1" dirty="0" smtClean="0">
                <a:solidFill>
                  <a:srgbClr val="CE7408"/>
                </a:solidFill>
              </a:rPr>
              <a:t>:</a:t>
            </a:r>
            <a:endParaRPr lang="ar-YE" b="1" i="1" dirty="0" smtClean="0">
              <a:solidFill>
                <a:srgbClr val="CE7408"/>
              </a:solidFill>
            </a:endParaRPr>
          </a:p>
          <a:p>
            <a:endParaRPr lang="en-US" b="1" i="1" dirty="0">
              <a:solidFill>
                <a:srgbClr val="CE7408"/>
              </a:solidFill>
            </a:endParaRPr>
          </a:p>
          <a:p>
            <a:pPr marL="285750" indent="-285750">
              <a:buFont typeface="Wingdings" pitchFamily="2" charset="2"/>
              <a:buChar char="v"/>
            </a:pPr>
            <a:r>
              <a:rPr lang="en-US" dirty="0" smtClean="0">
                <a:solidFill>
                  <a:srgbClr val="CE7408"/>
                </a:solidFill>
              </a:rPr>
              <a:t>Malware</a:t>
            </a:r>
            <a:endParaRPr lang="ar-YE" dirty="0" smtClean="0">
              <a:solidFill>
                <a:srgbClr val="CE7408"/>
              </a:solidFill>
            </a:endParaRPr>
          </a:p>
          <a:p>
            <a:r>
              <a:rPr lang="en-US" b="1" dirty="0" smtClean="0"/>
              <a:t>‍</a:t>
            </a:r>
            <a:r>
              <a:rPr lang="en-US" dirty="0" smtClean="0"/>
              <a:t>Malware </a:t>
            </a:r>
            <a:r>
              <a:rPr lang="en-US" dirty="0"/>
              <a:t>is software that does malicious tasks on a device or network such as corrupting data or taking control of a system</a:t>
            </a:r>
            <a:r>
              <a:rPr lang="en-US" dirty="0" smtClean="0"/>
              <a:t>.</a:t>
            </a:r>
            <a:endParaRPr lang="ar-YE" dirty="0" smtClean="0"/>
          </a:p>
          <a:p>
            <a:endParaRPr lang="en-US" dirty="0"/>
          </a:p>
          <a:p>
            <a:pPr marL="285750" indent="-285750">
              <a:buFont typeface="Wingdings" pitchFamily="2" charset="2"/>
              <a:buChar char="v"/>
            </a:pPr>
            <a:r>
              <a:rPr lang="en-US" dirty="0">
                <a:solidFill>
                  <a:srgbClr val="CE7408"/>
                </a:solidFill>
              </a:rPr>
              <a:t>Spyware</a:t>
            </a:r>
          </a:p>
          <a:p>
            <a:r>
              <a:rPr lang="en-US" dirty="0" smtClean="0"/>
              <a:t>Spyware</a:t>
            </a:r>
            <a:r>
              <a:rPr lang="en-US" dirty="0"/>
              <a:t> is a form of malware that hides on a device providing real-time information sharing to its host, enabling them to steal data like bank details and passwords</a:t>
            </a:r>
            <a:r>
              <a:rPr lang="en-US" dirty="0" smtClean="0"/>
              <a:t>.</a:t>
            </a:r>
            <a:endParaRPr lang="ar-YE" dirty="0" smtClean="0"/>
          </a:p>
          <a:p>
            <a:endParaRPr lang="en-US" dirty="0"/>
          </a:p>
          <a:p>
            <a:pPr marL="285750" indent="-285750">
              <a:buFont typeface="Wingdings" pitchFamily="2" charset="2"/>
              <a:buChar char="v"/>
            </a:pPr>
            <a:r>
              <a:rPr lang="en-US" dirty="0">
                <a:solidFill>
                  <a:srgbClr val="CE7408"/>
                </a:solidFill>
              </a:rPr>
              <a:t>Phishing Attacks</a:t>
            </a:r>
          </a:p>
          <a:p>
            <a:r>
              <a:rPr lang="en-US" b="1" dirty="0"/>
              <a:t>‍</a:t>
            </a:r>
            <a:r>
              <a:rPr lang="en-US" dirty="0"/>
              <a:t>Phishing is when a cybercriminal attempts to lure individuals into providing sensitive data such as personally identifiable information (PII), banking and credit card details and passwords</a:t>
            </a:r>
            <a:r>
              <a:rPr lang="en-US" dirty="0" smtClean="0"/>
              <a:t>.</a:t>
            </a:r>
            <a:endParaRPr lang="ar-YE" dirty="0" smtClean="0"/>
          </a:p>
          <a:p>
            <a:endParaRPr lang="en-US" dirty="0"/>
          </a:p>
          <a:p>
            <a:pPr marL="285750" indent="-285750">
              <a:buFont typeface="Wingdings" pitchFamily="2" charset="2"/>
              <a:buChar char="v"/>
            </a:pPr>
            <a:r>
              <a:rPr lang="en-US" dirty="0">
                <a:solidFill>
                  <a:srgbClr val="CE7408"/>
                </a:solidFill>
              </a:rPr>
              <a:t>Distributed Denial of Service (</a:t>
            </a:r>
            <a:r>
              <a:rPr lang="en-US" dirty="0" err="1">
                <a:solidFill>
                  <a:srgbClr val="CE7408"/>
                </a:solidFill>
              </a:rPr>
              <a:t>DDoS</a:t>
            </a:r>
            <a:r>
              <a:rPr lang="en-US" dirty="0">
                <a:solidFill>
                  <a:srgbClr val="CE7408"/>
                </a:solidFill>
              </a:rPr>
              <a:t>) Attacks</a:t>
            </a:r>
          </a:p>
          <a:p>
            <a:r>
              <a:rPr lang="en-US" b="1" dirty="0"/>
              <a:t>‍</a:t>
            </a:r>
            <a:r>
              <a:rPr lang="en-US" dirty="0"/>
              <a:t>Distributed denial of service attacks aim to disrupt a computer network by flooding the network with superfluous requests to overload the system and prevent legitimate requests being fulfilled</a:t>
            </a:r>
            <a:r>
              <a:rPr lang="en-US" dirty="0" smtClean="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03247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92258"/>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Cyber Security Threats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437969"/>
            <a:ext cx="9783763"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pPr>
            <a:r>
              <a:rPr lang="en-US" b="1" i="1" dirty="0">
                <a:solidFill>
                  <a:srgbClr val="CE7408"/>
                </a:solidFill>
              </a:rPr>
              <a:t>Common cyber threats include</a:t>
            </a:r>
            <a:r>
              <a:rPr lang="en-US" b="1" i="1" dirty="0" smtClean="0">
                <a:solidFill>
                  <a:srgbClr val="CE7408"/>
                </a:solidFill>
              </a:rPr>
              <a:t>:</a:t>
            </a:r>
            <a:endParaRPr lang="ar-YE" b="1" i="1" dirty="0" smtClean="0">
              <a:solidFill>
                <a:srgbClr val="CE7408"/>
              </a:solidFill>
            </a:endParaRPr>
          </a:p>
          <a:p>
            <a:pPr>
              <a:spcAft>
                <a:spcPts val="600"/>
              </a:spcAft>
            </a:pPr>
            <a:endParaRPr lang="en-US" dirty="0"/>
          </a:p>
          <a:p>
            <a:pPr marL="285750" indent="-285750">
              <a:spcAft>
                <a:spcPts val="600"/>
              </a:spcAft>
              <a:buFont typeface="Wingdings" pitchFamily="2" charset="2"/>
              <a:buChar char="v"/>
            </a:pPr>
            <a:r>
              <a:rPr lang="en-US" dirty="0" err="1" smtClean="0">
                <a:solidFill>
                  <a:srgbClr val="CE7408"/>
                </a:solidFill>
              </a:rPr>
              <a:t>Ransomware</a:t>
            </a:r>
            <a:endParaRPr lang="en-US" dirty="0">
              <a:solidFill>
                <a:srgbClr val="CE7408"/>
              </a:solidFill>
            </a:endParaRPr>
          </a:p>
          <a:p>
            <a:pPr>
              <a:spcAft>
                <a:spcPts val="600"/>
              </a:spcAft>
            </a:pPr>
            <a:r>
              <a:rPr lang="en-US" dirty="0" err="1">
                <a:hlinkClick r:id="rId7"/>
              </a:rPr>
              <a:t>Ransomware</a:t>
            </a:r>
            <a:r>
              <a:rPr lang="en-US" dirty="0"/>
              <a:t> is a type of malware that denies access to a computer system or data until a ransom is paid.</a:t>
            </a:r>
          </a:p>
          <a:p>
            <a:pPr marL="285750" indent="-285750">
              <a:spcAft>
                <a:spcPts val="600"/>
              </a:spcAft>
              <a:buFont typeface="Wingdings" pitchFamily="2" charset="2"/>
              <a:buChar char="v"/>
            </a:pPr>
            <a:r>
              <a:rPr lang="en-US" dirty="0">
                <a:solidFill>
                  <a:srgbClr val="CE7408"/>
                </a:solidFill>
              </a:rPr>
              <a:t>Zero-Day Exploits</a:t>
            </a:r>
          </a:p>
          <a:p>
            <a:pPr>
              <a:spcAft>
                <a:spcPts val="600"/>
              </a:spcAft>
            </a:pPr>
            <a:r>
              <a:rPr lang="en-US" dirty="0"/>
              <a:t>A zero-day exploit is a flaw in software, hardware or firmware that is unknown to the party or parties responsible for patching the flaw.</a:t>
            </a:r>
          </a:p>
          <a:p>
            <a:pPr marL="285750" indent="-285750">
              <a:spcAft>
                <a:spcPts val="600"/>
              </a:spcAft>
              <a:buFont typeface="Wingdings" pitchFamily="2" charset="2"/>
              <a:buChar char="v"/>
            </a:pPr>
            <a:r>
              <a:rPr lang="en-US" dirty="0">
                <a:solidFill>
                  <a:srgbClr val="CE7408"/>
                </a:solidFill>
              </a:rPr>
              <a:t>Advanced Persistent Threats</a:t>
            </a:r>
          </a:p>
          <a:p>
            <a:pPr>
              <a:spcAft>
                <a:spcPts val="600"/>
              </a:spcAft>
            </a:pPr>
            <a:r>
              <a:rPr lang="en-US" b="1" dirty="0"/>
              <a:t>‍</a:t>
            </a:r>
            <a:r>
              <a:rPr lang="en-US" dirty="0"/>
              <a:t>An advanced persistent threat is when an unauthorized user gains access to a system or network and remains there without being detected for an extended period of time.</a:t>
            </a:r>
          </a:p>
          <a:p>
            <a:pPr marL="285750" indent="-285750">
              <a:spcAft>
                <a:spcPts val="600"/>
              </a:spcAft>
              <a:buFont typeface="Wingdings" pitchFamily="2" charset="2"/>
              <a:buChar char="v"/>
            </a:pPr>
            <a:r>
              <a:rPr lang="en-US" dirty="0">
                <a:solidFill>
                  <a:srgbClr val="CE7408"/>
                </a:solidFill>
              </a:rPr>
              <a:t>Trojans</a:t>
            </a:r>
          </a:p>
          <a:p>
            <a:pPr>
              <a:spcAft>
                <a:spcPts val="600"/>
              </a:spcAft>
            </a:pPr>
            <a:r>
              <a:rPr lang="en-US" dirty="0"/>
              <a:t>A </a:t>
            </a:r>
            <a:r>
              <a:rPr lang="en-US" dirty="0" err="1"/>
              <a:t>trojan</a:t>
            </a:r>
            <a:r>
              <a:rPr lang="en-US" dirty="0"/>
              <a:t> creates a backdoor in your system, allowing the attacker to gain control of your computer or access confidential information</a:t>
            </a:r>
            <a:r>
              <a:rPr lang="en-US" dirty="0" smtClean="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97801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80066"/>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Cyber Security Threats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412569"/>
            <a:ext cx="9948863" cy="4878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pPr>
            <a:r>
              <a:rPr lang="en-US" b="1" i="1" dirty="0">
                <a:solidFill>
                  <a:srgbClr val="CE7408"/>
                </a:solidFill>
              </a:rPr>
              <a:t>Common cyber threats include</a:t>
            </a:r>
            <a:r>
              <a:rPr lang="en-US" b="1" i="1" dirty="0" smtClean="0">
                <a:solidFill>
                  <a:srgbClr val="CE7408"/>
                </a:solidFill>
              </a:rPr>
              <a:t>:</a:t>
            </a:r>
            <a:endParaRPr lang="ar-YE" b="1" i="1" dirty="0" smtClean="0">
              <a:solidFill>
                <a:srgbClr val="CE7408"/>
              </a:solidFill>
            </a:endParaRPr>
          </a:p>
          <a:p>
            <a:pPr marL="285750" indent="-285750">
              <a:lnSpc>
                <a:spcPct val="150000"/>
              </a:lnSpc>
              <a:spcAft>
                <a:spcPts val="600"/>
              </a:spcAft>
              <a:buFont typeface="Wingdings" pitchFamily="2" charset="2"/>
              <a:buChar char="v"/>
            </a:pPr>
            <a:r>
              <a:rPr lang="en-US" b="1" dirty="0" smtClean="0">
                <a:solidFill>
                  <a:srgbClr val="CE7408"/>
                </a:solidFill>
              </a:rPr>
              <a:t>Wiper </a:t>
            </a:r>
            <a:r>
              <a:rPr lang="en-US" b="1" dirty="0">
                <a:solidFill>
                  <a:srgbClr val="CE7408"/>
                </a:solidFill>
              </a:rPr>
              <a:t>Attacks</a:t>
            </a:r>
          </a:p>
          <a:p>
            <a:pPr>
              <a:spcAft>
                <a:spcPts val="600"/>
              </a:spcAft>
            </a:pPr>
            <a:r>
              <a:rPr lang="en-US" dirty="0"/>
              <a:t>A wiper attack is a form of malware whose intention is to wipe the hard drive of the computer it infects.</a:t>
            </a:r>
            <a:r>
              <a:rPr lang="en-US" b="1" dirty="0"/>
              <a:t>‍</a:t>
            </a:r>
            <a:endParaRPr lang="en-US" dirty="0"/>
          </a:p>
          <a:p>
            <a:pPr marL="285750" indent="-285750">
              <a:spcAft>
                <a:spcPts val="600"/>
              </a:spcAft>
              <a:buFont typeface="Wingdings" pitchFamily="2" charset="2"/>
              <a:buChar char="v"/>
            </a:pPr>
            <a:r>
              <a:rPr lang="en-US" b="1" dirty="0">
                <a:solidFill>
                  <a:srgbClr val="CE7408"/>
                </a:solidFill>
              </a:rPr>
              <a:t>Intellectual Property Theft</a:t>
            </a:r>
          </a:p>
          <a:p>
            <a:pPr>
              <a:spcAft>
                <a:spcPts val="600"/>
              </a:spcAft>
            </a:pPr>
            <a:r>
              <a:rPr lang="en-US" dirty="0" smtClean="0"/>
              <a:t>Intellectual </a:t>
            </a:r>
            <a:r>
              <a:rPr lang="en-US" dirty="0"/>
              <a:t>property theft is stealing or using someone else's intellectual property without permission.</a:t>
            </a:r>
          </a:p>
          <a:p>
            <a:pPr marL="285750" indent="-285750">
              <a:spcAft>
                <a:spcPts val="600"/>
              </a:spcAft>
              <a:buFont typeface="Wingdings" pitchFamily="2" charset="2"/>
              <a:buChar char="v"/>
            </a:pPr>
            <a:r>
              <a:rPr lang="en-US" b="1" dirty="0">
                <a:solidFill>
                  <a:srgbClr val="CE7408"/>
                </a:solidFill>
              </a:rPr>
              <a:t>Theft of Money</a:t>
            </a:r>
          </a:p>
          <a:p>
            <a:pPr>
              <a:spcAft>
                <a:spcPts val="600"/>
              </a:spcAft>
            </a:pPr>
            <a:r>
              <a:rPr lang="en-US" b="1" dirty="0"/>
              <a:t>‍</a:t>
            </a:r>
            <a:r>
              <a:rPr lang="en-US" dirty="0"/>
              <a:t>Cyber attacks may gain access to credit card numbers or bank accounts to steal money.</a:t>
            </a:r>
          </a:p>
          <a:p>
            <a:pPr marL="285750" indent="-285750">
              <a:spcAft>
                <a:spcPts val="600"/>
              </a:spcAft>
              <a:buFont typeface="Wingdings" pitchFamily="2" charset="2"/>
              <a:buChar char="v"/>
            </a:pPr>
            <a:r>
              <a:rPr lang="en-US" b="1" dirty="0">
                <a:solidFill>
                  <a:srgbClr val="CE7408"/>
                </a:solidFill>
              </a:rPr>
              <a:t>Data Manipulation</a:t>
            </a:r>
          </a:p>
          <a:p>
            <a:pPr>
              <a:spcAft>
                <a:spcPts val="600"/>
              </a:spcAft>
            </a:pPr>
            <a:r>
              <a:rPr lang="en-US" b="1" dirty="0"/>
              <a:t>‍</a:t>
            </a:r>
            <a:r>
              <a:rPr lang="en-US" dirty="0"/>
              <a:t>Data manipulation is a form of cyber attack that doesn't steal data but aims to change the data to make it harder for an organization to operate.</a:t>
            </a:r>
          </a:p>
          <a:p>
            <a:pPr marL="285750" indent="-285750">
              <a:spcAft>
                <a:spcPts val="600"/>
              </a:spcAft>
              <a:buFont typeface="Wingdings" pitchFamily="2" charset="2"/>
              <a:buChar char="v"/>
            </a:pPr>
            <a:r>
              <a:rPr lang="en-US" b="1" dirty="0">
                <a:solidFill>
                  <a:srgbClr val="CE7408"/>
                </a:solidFill>
              </a:rPr>
              <a:t>Data Destruction</a:t>
            </a:r>
          </a:p>
          <a:p>
            <a:pPr>
              <a:spcAft>
                <a:spcPts val="600"/>
              </a:spcAft>
            </a:pPr>
            <a:r>
              <a:rPr lang="en-US" b="1" dirty="0"/>
              <a:t>‍</a:t>
            </a:r>
            <a:r>
              <a:rPr lang="en-US" dirty="0"/>
              <a:t>Data destruction is when a cyber attacker attempts to delete data</a:t>
            </a:r>
            <a:r>
              <a:rPr lang="en-US" dirty="0" smtClean="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97801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92258"/>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Cyber Security Threats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39867" y="1308818"/>
            <a:ext cx="9996533" cy="4739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Aft>
                <a:spcPts val="600"/>
              </a:spcAft>
            </a:pPr>
            <a:r>
              <a:rPr lang="en-US" b="1" i="1" dirty="0">
                <a:solidFill>
                  <a:srgbClr val="CE7408"/>
                </a:solidFill>
              </a:rPr>
              <a:t>Common cyber threats include:</a:t>
            </a:r>
          </a:p>
          <a:p>
            <a:pPr marL="285750" indent="-285750">
              <a:spcAft>
                <a:spcPts val="600"/>
              </a:spcAft>
              <a:buFont typeface="Wingdings" pitchFamily="2" charset="2"/>
              <a:buChar char="v"/>
            </a:pPr>
            <a:r>
              <a:rPr lang="en-US" b="1" dirty="0" smtClean="0">
                <a:solidFill>
                  <a:srgbClr val="CE7408"/>
                </a:solidFill>
              </a:rPr>
              <a:t>Man-in-the-Middle </a:t>
            </a:r>
            <a:r>
              <a:rPr lang="en-US" b="1" dirty="0">
                <a:solidFill>
                  <a:srgbClr val="CE7408"/>
                </a:solidFill>
              </a:rPr>
              <a:t>Attack (MITM Attack)</a:t>
            </a:r>
          </a:p>
          <a:p>
            <a:pPr>
              <a:spcAft>
                <a:spcPts val="600"/>
              </a:spcAft>
            </a:pPr>
            <a:r>
              <a:rPr lang="en-US" b="1" dirty="0"/>
              <a:t>‍</a:t>
            </a:r>
            <a:r>
              <a:rPr lang="en-US" dirty="0"/>
              <a:t>A MITM attack is when an attack relays and possibly alters the communication between two parties who believe they are communicating with each other.</a:t>
            </a:r>
          </a:p>
          <a:p>
            <a:pPr marL="285750" indent="-285750">
              <a:spcAft>
                <a:spcPts val="600"/>
              </a:spcAft>
              <a:buFont typeface="Wingdings" pitchFamily="2" charset="2"/>
              <a:buChar char="v"/>
            </a:pPr>
            <a:r>
              <a:rPr lang="en-US" b="1" dirty="0">
                <a:solidFill>
                  <a:srgbClr val="CE7408"/>
                </a:solidFill>
              </a:rPr>
              <a:t>Drive-by Downloads</a:t>
            </a:r>
          </a:p>
          <a:p>
            <a:pPr>
              <a:spcAft>
                <a:spcPts val="600"/>
              </a:spcAft>
            </a:pPr>
            <a:r>
              <a:rPr lang="en-US" b="1" dirty="0"/>
              <a:t>‍</a:t>
            </a:r>
            <a:r>
              <a:rPr lang="en-US" dirty="0"/>
              <a:t>A drive-by download attack is a download that happens without a person's knowledge often installing a computer virus, spyware, or malware.</a:t>
            </a:r>
          </a:p>
          <a:p>
            <a:pPr marL="285750" indent="-285750">
              <a:spcAft>
                <a:spcPts val="600"/>
              </a:spcAft>
              <a:buFont typeface="Wingdings" pitchFamily="2" charset="2"/>
              <a:buChar char="v"/>
            </a:pPr>
            <a:r>
              <a:rPr lang="en-US" b="1" dirty="0" err="1">
                <a:solidFill>
                  <a:srgbClr val="CE7408"/>
                </a:solidFill>
              </a:rPr>
              <a:t>Malvertising</a:t>
            </a:r>
            <a:endParaRPr lang="en-US" b="1" dirty="0">
              <a:solidFill>
                <a:srgbClr val="CE7408"/>
              </a:solidFill>
            </a:endParaRPr>
          </a:p>
          <a:p>
            <a:pPr>
              <a:spcAft>
                <a:spcPts val="600"/>
              </a:spcAft>
            </a:pPr>
            <a:r>
              <a:rPr lang="en-US" b="1" dirty="0"/>
              <a:t>‍</a:t>
            </a:r>
            <a:r>
              <a:rPr lang="en-US" dirty="0" err="1"/>
              <a:t>Malvertising</a:t>
            </a:r>
            <a:r>
              <a:rPr lang="en-US" dirty="0"/>
              <a:t> is the use of online advertising to spread malware.</a:t>
            </a:r>
          </a:p>
          <a:p>
            <a:pPr marL="285750" indent="-285750">
              <a:spcAft>
                <a:spcPts val="600"/>
              </a:spcAft>
              <a:buFont typeface="Wingdings" pitchFamily="2" charset="2"/>
              <a:buChar char="v"/>
            </a:pPr>
            <a:r>
              <a:rPr lang="en-US" b="1" dirty="0">
                <a:solidFill>
                  <a:srgbClr val="CE7408"/>
                </a:solidFill>
              </a:rPr>
              <a:t>Rogue Software</a:t>
            </a:r>
          </a:p>
          <a:p>
            <a:pPr>
              <a:spcAft>
                <a:spcPts val="600"/>
              </a:spcAft>
            </a:pPr>
            <a:r>
              <a:rPr lang="en-US" b="1" dirty="0"/>
              <a:t>‍</a:t>
            </a:r>
            <a:r>
              <a:rPr lang="en-US" dirty="0"/>
              <a:t>Rogue software is malware that is disguised as real software.</a:t>
            </a:r>
          </a:p>
          <a:p>
            <a:pPr marL="285750" indent="-285750">
              <a:spcAft>
                <a:spcPts val="600"/>
              </a:spcAft>
              <a:buFont typeface="Wingdings" pitchFamily="2" charset="2"/>
              <a:buChar char="v"/>
            </a:pPr>
            <a:r>
              <a:rPr lang="en-US" b="1" dirty="0">
                <a:solidFill>
                  <a:srgbClr val="CE7408"/>
                </a:solidFill>
              </a:rPr>
              <a:t>Unpatched Software</a:t>
            </a:r>
          </a:p>
          <a:p>
            <a:pPr>
              <a:spcAft>
                <a:spcPts val="600"/>
              </a:spcAft>
            </a:pPr>
            <a:r>
              <a:rPr lang="en-US" b="1" dirty="0"/>
              <a:t>‍</a:t>
            </a:r>
            <a:r>
              <a:rPr lang="en-US" dirty="0"/>
              <a:t>Unpatched software is software that has a known security weakness that has been fixed in a later release but not yet updated</a:t>
            </a:r>
            <a:r>
              <a:rPr lang="en-US" dirty="0" smtClean="0"/>
              <a:t>.</a:t>
            </a: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57196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92258"/>
            <a:ext cx="5899372"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Cyber Security Threats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39867" y="1308818"/>
            <a:ext cx="9996533"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spcAft>
                <a:spcPts val="600"/>
              </a:spcAft>
            </a:pPr>
            <a:r>
              <a:rPr lang="en-US" b="1" i="1" dirty="0">
                <a:solidFill>
                  <a:srgbClr val="CE7408"/>
                </a:solidFill>
              </a:rPr>
              <a:t>Common cyber threats include</a:t>
            </a:r>
            <a:r>
              <a:rPr lang="en-US" b="1" i="1" dirty="0" smtClean="0">
                <a:solidFill>
                  <a:srgbClr val="CE7408"/>
                </a:solidFill>
              </a:rPr>
              <a:t>:</a:t>
            </a:r>
            <a:endParaRPr lang="ar-YE" b="1" i="1" dirty="0" smtClean="0">
              <a:solidFill>
                <a:srgbClr val="CE7408"/>
              </a:solidFill>
            </a:endParaRPr>
          </a:p>
          <a:p>
            <a:pPr algn="just">
              <a:spcAft>
                <a:spcPts val="600"/>
              </a:spcAft>
            </a:pPr>
            <a:endParaRPr lang="en-US" b="1" i="1" dirty="0">
              <a:solidFill>
                <a:srgbClr val="CE7408"/>
              </a:solidFill>
            </a:endParaRPr>
          </a:p>
          <a:p>
            <a:pPr marL="285750" indent="-285750" algn="just">
              <a:spcAft>
                <a:spcPts val="600"/>
              </a:spcAft>
              <a:buFont typeface="Wingdings" pitchFamily="2" charset="2"/>
              <a:buChar char="v"/>
            </a:pPr>
            <a:r>
              <a:rPr lang="en-US" b="1" dirty="0" smtClean="0">
                <a:solidFill>
                  <a:srgbClr val="CE7408"/>
                </a:solidFill>
              </a:rPr>
              <a:t>Data </a:t>
            </a:r>
            <a:r>
              <a:rPr lang="en-US" b="1" dirty="0">
                <a:solidFill>
                  <a:srgbClr val="CE7408"/>
                </a:solidFill>
              </a:rPr>
              <a:t>Centre Disrupted by Natural Disaster</a:t>
            </a:r>
          </a:p>
          <a:p>
            <a:pPr algn="just">
              <a:spcAft>
                <a:spcPts val="600"/>
              </a:spcAft>
            </a:pPr>
            <a:r>
              <a:rPr lang="en-US" b="1" dirty="0"/>
              <a:t>‍</a:t>
            </a:r>
            <a:r>
              <a:rPr lang="en-US" dirty="0"/>
              <a:t>The data </a:t>
            </a:r>
            <a:r>
              <a:rPr lang="en-US" dirty="0" err="1"/>
              <a:t>centre</a:t>
            </a:r>
            <a:r>
              <a:rPr lang="en-US" dirty="0"/>
              <a:t> your software is housed on could be disrupted by a natural disaster like flooding</a:t>
            </a:r>
            <a:r>
              <a:rPr lang="en-US" dirty="0" smtClean="0"/>
              <a:t>.</a:t>
            </a:r>
            <a:endParaRPr lang="ar-YE" dirty="0" smtClean="0"/>
          </a:p>
          <a:p>
            <a:pPr marL="285750" indent="-285750" algn="just">
              <a:spcAft>
                <a:spcPts val="600"/>
              </a:spcAft>
              <a:buFont typeface="Wingdings" pitchFamily="2" charset="2"/>
              <a:buChar char="v"/>
            </a:pPr>
            <a:r>
              <a:rPr lang="en-US" b="1" dirty="0" smtClean="0">
                <a:solidFill>
                  <a:srgbClr val="CE7408"/>
                </a:solidFill>
              </a:rPr>
              <a:t>SQL </a:t>
            </a:r>
            <a:r>
              <a:rPr lang="en-US" b="1" dirty="0">
                <a:solidFill>
                  <a:srgbClr val="CE7408"/>
                </a:solidFill>
              </a:rPr>
              <a:t>Injection</a:t>
            </a:r>
          </a:p>
          <a:p>
            <a:pPr algn="just">
              <a:spcAft>
                <a:spcPts val="600"/>
              </a:spcAft>
            </a:pPr>
            <a:r>
              <a:rPr lang="en-US" dirty="0"/>
              <a:t>A Structured Query Language (SQL) injection is a type of cyber attack that results from inserting malicious code into a server that uses SQL. When infected, the server releases information. Submitting the malicious code can be as simple as entering it into a vulnerable website search box.</a:t>
            </a:r>
          </a:p>
          <a:p>
            <a:pPr marL="285750" indent="-285750" algn="just">
              <a:spcAft>
                <a:spcPts val="600"/>
              </a:spcAft>
              <a:buFont typeface="Wingdings" pitchFamily="2" charset="2"/>
              <a:buChar char="v"/>
            </a:pPr>
            <a:r>
              <a:rPr lang="en-US" b="1" dirty="0" smtClean="0">
                <a:solidFill>
                  <a:srgbClr val="CE7408"/>
                </a:solidFill>
              </a:rPr>
              <a:t>Password </a:t>
            </a:r>
            <a:r>
              <a:rPr lang="en-US" b="1" dirty="0">
                <a:solidFill>
                  <a:srgbClr val="CE7408"/>
                </a:solidFill>
              </a:rPr>
              <a:t>Attacks</a:t>
            </a:r>
          </a:p>
          <a:p>
            <a:pPr algn="just">
              <a:spcAft>
                <a:spcPts val="600"/>
              </a:spcAft>
            </a:pPr>
            <a:r>
              <a:rPr lang="en-US" dirty="0"/>
              <a:t>With the right password, a cyber attacker has access to a wealth of information. Social engineering is a type of password attack that Data Insider defines as “a strategy cyber attackers use that relies heavily on human interaction and often involves tricking people into breaking standard security practices.” Other types of password attacks include accessing a password database or outright guessing.</a:t>
            </a:r>
          </a:p>
          <a:p>
            <a:pPr algn="just">
              <a:spcAft>
                <a:spcPts val="600"/>
              </a:spcAft>
            </a:pP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704474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109091"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Cyber </a:t>
            </a:r>
            <a:r>
              <a:rPr lang="en-US" sz="2000" b="1" dirty="0" smtClean="0">
                <a:solidFill>
                  <a:schemeClr val="bg1"/>
                </a:solidFill>
                <a:latin typeface="Tajawal Medium" panose="00000600000000000000" pitchFamily="2" charset="-78"/>
                <a:cs typeface="Tajawal Medium" panose="00000600000000000000" pitchFamily="2" charset="-78"/>
              </a:rPr>
              <a:t>Warfare </a:t>
            </a:r>
            <a:r>
              <a:rPr lang="ar-YE" sz="2000" b="1" dirty="0" smtClean="0">
                <a:solidFill>
                  <a:schemeClr val="bg1"/>
                </a:solidFill>
                <a:latin typeface="Tajawal Medium" panose="00000600000000000000" pitchFamily="2" charset="-78"/>
                <a:cs typeface="Tajawal Medium" panose="00000600000000000000" pitchFamily="2" charset="-78"/>
              </a:rPr>
              <a:t>الحرب الإلكترونية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1751106" y="1535408"/>
            <a:ext cx="8446994" cy="1754326"/>
          </a:xfrm>
          <a:prstGeom prst="rect">
            <a:avLst/>
          </a:prstGeom>
        </p:spPr>
        <p:txBody>
          <a:bodyPr wrap="square">
            <a:spAutoFit/>
          </a:bodyPr>
          <a:lstStyle/>
          <a:p>
            <a:pPr marL="285750" indent="-285750" algn="just">
              <a:lnSpc>
                <a:spcPct val="150000"/>
              </a:lnSpc>
              <a:buFont typeface="Wingdings" pitchFamily="2" charset="2"/>
              <a:buChar char="Ø"/>
            </a:pPr>
            <a:r>
              <a:rPr lang="en-US" b="1" dirty="0">
                <a:solidFill>
                  <a:srgbClr val="CE7408"/>
                </a:solidFill>
                <a:latin typeface="Arial" pitchFamily="34" charset="0"/>
                <a:cs typeface="Arial" pitchFamily="34" charset="0"/>
              </a:rPr>
              <a:t>Cyber warfare </a:t>
            </a:r>
            <a:r>
              <a:rPr lang="en-US" dirty="0">
                <a:latin typeface="Arial" pitchFamily="34" charset="0"/>
                <a:cs typeface="Arial" pitchFamily="34" charset="0"/>
              </a:rPr>
              <a:t>is usually defined as a cyber attack or series of attacks that target a country. It has the potential to wreak havoc on government and civilian infrastructure and disrupt critical systems, resulting in damage to the state and even loss of life.</a:t>
            </a:r>
          </a:p>
        </p:txBody>
      </p:sp>
      <p:pic>
        <p:nvPicPr>
          <p:cNvPr id="9218" name="Picture 2" descr="Cyberwarfare Will Explode In 2020 (Because It's Cheap, Easy And Effectiv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10928" y="145581"/>
            <a:ext cx="1931840" cy="1811100"/>
          </a:xfrm>
          <a:prstGeom prst="ellipse">
            <a:avLst/>
          </a:prstGeom>
          <a:noFill/>
          <a:extLst>
            <a:ext uri="{909E8E84-426E-40DD-AFC4-6F175D3DCCD1}">
              <a14:hiddenFill xmlns:a14="http://schemas.microsoft.com/office/drawing/2010/main">
                <a:solidFill>
                  <a:srgbClr val="FFFFFF"/>
                </a:solidFill>
              </a14:hiddenFill>
            </a:ext>
          </a:extLst>
        </p:spPr>
      </p:pic>
      <p:sp>
        <p:nvSpPr>
          <p:cNvPr id="13" name="مستطيل 12"/>
          <p:cNvSpPr/>
          <p:nvPr/>
        </p:nvSpPr>
        <p:spPr>
          <a:xfrm>
            <a:off x="2114140" y="344856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CE7408"/>
                </a:solidFill>
              </a:rPr>
              <a:t>Here are some of the main types of cyber warfare attacks</a:t>
            </a:r>
          </a:p>
        </p:txBody>
      </p:sp>
      <p:pic>
        <p:nvPicPr>
          <p:cNvPr id="9219" name="Picture 3"/>
          <p:cNvPicPr>
            <a:picLocks noChangeAspect="1" noChangeArrowheads="1"/>
          </p:cNvPicPr>
          <p:nvPr/>
        </p:nvPicPr>
        <p:blipFill rotWithShape="1">
          <a:blip r:embed="rId8">
            <a:extLst>
              <a:ext uri="{28A0092B-C50C-407E-A947-70E740481C1C}">
                <a14:useLocalDpi xmlns:a14="http://schemas.microsoft.com/office/drawing/2010/main" val="0"/>
              </a:ext>
            </a:extLst>
          </a:blip>
          <a:srcRect l="4271" t="57017" r="45625" b="25000"/>
          <a:stretch/>
        </p:blipFill>
        <p:spPr bwMode="auto">
          <a:xfrm>
            <a:off x="2066657" y="4062630"/>
            <a:ext cx="7744271" cy="1563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7801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41026"/>
            <a:ext cx="5109091"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Cyber </a:t>
            </a:r>
            <a:r>
              <a:rPr lang="en-US" sz="2000" b="1" dirty="0" smtClean="0">
                <a:solidFill>
                  <a:schemeClr val="bg1"/>
                </a:solidFill>
                <a:latin typeface="Tajawal Medium" panose="00000600000000000000" pitchFamily="2" charset="-78"/>
                <a:cs typeface="Tajawal Medium" panose="00000600000000000000" pitchFamily="2" charset="-78"/>
              </a:rPr>
              <a:t>Warfare </a:t>
            </a:r>
            <a:r>
              <a:rPr lang="ar-YE" sz="2000" b="1" dirty="0" smtClean="0">
                <a:solidFill>
                  <a:schemeClr val="bg1"/>
                </a:solidFill>
                <a:latin typeface="Tajawal Medium" panose="00000600000000000000" pitchFamily="2" charset="-78"/>
                <a:cs typeface="Tajawal Medium" panose="00000600000000000000" pitchFamily="2" charset="-78"/>
              </a:rPr>
              <a:t>الحرب الإلكترونية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9218" name="Picture 2" descr="Cyberwarfare Will Explode In 2020 (Because It's Cheap, Easy And Effectiv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10928" y="145581"/>
            <a:ext cx="1931840" cy="1811100"/>
          </a:xfrm>
          <a:prstGeom prst="ellipse">
            <a:avLst/>
          </a:prstGeom>
          <a:noFill/>
          <a:extLst>
            <a:ext uri="{909E8E84-426E-40DD-AFC4-6F175D3DCCD1}">
              <a14:hiddenFill xmlns:a14="http://schemas.microsoft.com/office/drawing/2010/main">
                <a:solidFill>
                  <a:srgbClr val="FFFFFF"/>
                </a:solidFill>
              </a14:hiddenFill>
            </a:ext>
          </a:extLst>
        </p:spPr>
      </p:pic>
      <p:sp>
        <p:nvSpPr>
          <p:cNvPr id="13" name="مستطيل 12"/>
          <p:cNvSpPr/>
          <p:nvPr/>
        </p:nvSpPr>
        <p:spPr>
          <a:xfrm>
            <a:off x="1822040" y="153086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CE7408"/>
                </a:solidFill>
              </a:rPr>
              <a:t>Here are some of the main types of cyber warfare attacks</a:t>
            </a:r>
          </a:p>
        </p:txBody>
      </p:sp>
      <p:sp>
        <p:nvSpPr>
          <p:cNvPr id="10" name="مستطيل 9"/>
          <p:cNvSpPr/>
          <p:nvPr/>
        </p:nvSpPr>
        <p:spPr>
          <a:xfrm>
            <a:off x="1822040" y="1956681"/>
            <a:ext cx="9468260" cy="4355038"/>
          </a:xfrm>
          <a:prstGeom prst="rect">
            <a:avLst/>
          </a:prstGeom>
        </p:spPr>
        <p:txBody>
          <a:bodyPr wrap="square">
            <a:spAutoFit/>
          </a:bodyPr>
          <a:lstStyle/>
          <a:p>
            <a:pPr marL="285750" indent="-285750" algn="just">
              <a:spcAft>
                <a:spcPts val="600"/>
              </a:spcAft>
              <a:buFont typeface="Wingdings" pitchFamily="2" charset="2"/>
              <a:buChar char="Ø"/>
            </a:pPr>
            <a:r>
              <a:rPr lang="en-US" b="1" dirty="0">
                <a:solidFill>
                  <a:srgbClr val="C00000"/>
                </a:solidFill>
                <a:latin typeface="Arial" pitchFamily="34" charset="0"/>
                <a:cs typeface="Arial" pitchFamily="34" charset="0"/>
              </a:rPr>
              <a:t>Espionage</a:t>
            </a:r>
          </a:p>
          <a:p>
            <a:pPr algn="just">
              <a:spcAft>
                <a:spcPts val="600"/>
              </a:spcAft>
            </a:pPr>
            <a:r>
              <a:rPr lang="en-US" dirty="0">
                <a:latin typeface="Arial" pitchFamily="34" charset="0"/>
                <a:cs typeface="Arial" pitchFamily="34" charset="0"/>
              </a:rPr>
              <a:t>Refers to monitoring other countries to steal secrets. In cyber warfare, this can involve using botnets or spear phishing attacks to compromise sensitive computer systems before </a:t>
            </a:r>
            <a:r>
              <a:rPr lang="en-US" dirty="0" err="1">
                <a:latin typeface="Arial" pitchFamily="34" charset="0"/>
                <a:cs typeface="Arial" pitchFamily="34" charset="0"/>
              </a:rPr>
              <a:t>exfiltrating</a:t>
            </a:r>
            <a:r>
              <a:rPr lang="en-US" dirty="0">
                <a:latin typeface="Arial" pitchFamily="34" charset="0"/>
                <a:cs typeface="Arial" pitchFamily="34" charset="0"/>
              </a:rPr>
              <a:t> sensitive information.</a:t>
            </a:r>
          </a:p>
          <a:p>
            <a:pPr marL="285750" indent="-285750" algn="just">
              <a:spcAft>
                <a:spcPts val="600"/>
              </a:spcAft>
              <a:buFont typeface="Wingdings" pitchFamily="2" charset="2"/>
              <a:buChar char="Ø"/>
            </a:pPr>
            <a:r>
              <a:rPr lang="en-US" b="1" dirty="0">
                <a:solidFill>
                  <a:srgbClr val="C00000"/>
                </a:solidFill>
                <a:latin typeface="Arial" pitchFamily="34" charset="0"/>
                <a:cs typeface="Arial" pitchFamily="34" charset="0"/>
              </a:rPr>
              <a:t>Sabotage</a:t>
            </a:r>
          </a:p>
          <a:p>
            <a:pPr algn="just">
              <a:spcAft>
                <a:spcPts val="600"/>
              </a:spcAft>
            </a:pPr>
            <a:r>
              <a:rPr lang="en-US" dirty="0">
                <a:latin typeface="Arial" pitchFamily="34" charset="0"/>
                <a:cs typeface="Arial" pitchFamily="34" charset="0"/>
              </a:rPr>
              <a:t>Government organizations must determine sensitive information and the risks if it is compromised. Hostile governments or terrorists may steal information, destroy it, or leverage insider threats such as dissatisfied or careless employees, or government employees with affiliation to the attacking country.</a:t>
            </a:r>
          </a:p>
          <a:p>
            <a:pPr marL="285750" indent="-285750" algn="just">
              <a:spcAft>
                <a:spcPts val="600"/>
              </a:spcAft>
              <a:buFont typeface="Wingdings" pitchFamily="2" charset="2"/>
              <a:buChar char="Ø"/>
            </a:pPr>
            <a:r>
              <a:rPr lang="en-US" b="1" dirty="0">
                <a:solidFill>
                  <a:srgbClr val="C00000"/>
                </a:solidFill>
                <a:latin typeface="Arial" pitchFamily="34" charset="0"/>
                <a:cs typeface="Arial" pitchFamily="34" charset="0"/>
              </a:rPr>
              <a:t>Denial-of-service (</a:t>
            </a:r>
            <a:r>
              <a:rPr lang="en-US" b="1" dirty="0" err="1">
                <a:solidFill>
                  <a:srgbClr val="C00000"/>
                </a:solidFill>
                <a:latin typeface="Arial" pitchFamily="34" charset="0"/>
                <a:cs typeface="Arial" pitchFamily="34" charset="0"/>
              </a:rPr>
              <a:t>DoS</a:t>
            </a:r>
            <a:r>
              <a:rPr lang="en-US" b="1" dirty="0">
                <a:solidFill>
                  <a:srgbClr val="C00000"/>
                </a:solidFill>
                <a:latin typeface="Arial" pitchFamily="34" charset="0"/>
                <a:cs typeface="Arial" pitchFamily="34" charset="0"/>
              </a:rPr>
              <a:t>) Attacks</a:t>
            </a:r>
          </a:p>
          <a:p>
            <a:pPr algn="just">
              <a:spcAft>
                <a:spcPts val="600"/>
              </a:spcAft>
            </a:pPr>
            <a:r>
              <a:rPr lang="en-US" dirty="0" err="1">
                <a:latin typeface="Arial" pitchFamily="34" charset="0"/>
                <a:cs typeface="Arial" pitchFamily="34" charset="0"/>
              </a:rPr>
              <a:t>DoS</a:t>
            </a:r>
            <a:r>
              <a:rPr lang="en-US" dirty="0">
                <a:latin typeface="Arial" pitchFamily="34" charset="0"/>
                <a:cs typeface="Arial" pitchFamily="34" charset="0"/>
              </a:rPr>
              <a:t> attacks prevent legitimate users from accessing a website by flooding it with fake requests and forcing the website to handle these requests. This type of attack can be used to disrupt critical operations and systems and block access to sensitive websites by civilians, military and security personnel, or research bodies.</a:t>
            </a:r>
          </a:p>
        </p:txBody>
      </p:sp>
    </p:spTree>
    <p:extLst>
      <p:ext uri="{BB962C8B-B14F-4D97-AF65-F5344CB8AC3E}">
        <p14:creationId xmlns:p14="http://schemas.microsoft.com/office/powerpoint/2010/main" val="26514578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28834"/>
            <a:ext cx="6083717"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Cyber </a:t>
            </a:r>
            <a:r>
              <a:rPr lang="en-US" sz="2400" b="1" dirty="0" smtClean="0">
                <a:solidFill>
                  <a:schemeClr val="bg1"/>
                </a:solidFill>
                <a:latin typeface="Tajawal Medium" panose="00000600000000000000" pitchFamily="2" charset="-78"/>
                <a:cs typeface="Tajawal Medium" panose="00000600000000000000" pitchFamily="2" charset="-78"/>
              </a:rPr>
              <a:t>Warfare </a:t>
            </a:r>
            <a:r>
              <a:rPr lang="ar-YE" sz="2400" b="1" dirty="0" smtClean="0">
                <a:solidFill>
                  <a:schemeClr val="bg1"/>
                </a:solidFill>
                <a:latin typeface="Tajawal Medium" panose="00000600000000000000" pitchFamily="2" charset="-78"/>
                <a:cs typeface="Tajawal Medium" panose="00000600000000000000" pitchFamily="2" charset="-78"/>
              </a:rPr>
              <a:t>الحرب الإلكترونية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9218" name="Picture 2" descr="Cyberwarfare Will Explode In 2020 (Because It's Cheap, Easy And Effectiv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10928" y="145581"/>
            <a:ext cx="1931840" cy="1811100"/>
          </a:xfrm>
          <a:prstGeom prst="ellipse">
            <a:avLst/>
          </a:prstGeom>
          <a:noFill/>
          <a:extLst>
            <a:ext uri="{909E8E84-426E-40DD-AFC4-6F175D3DCCD1}">
              <a14:hiddenFill xmlns:a14="http://schemas.microsoft.com/office/drawing/2010/main">
                <a:solidFill>
                  <a:srgbClr val="FFFFFF"/>
                </a:solidFill>
              </a14:hiddenFill>
            </a:ext>
          </a:extLst>
        </p:spPr>
      </p:pic>
      <p:sp>
        <p:nvSpPr>
          <p:cNvPr id="13" name="مستطيل 12"/>
          <p:cNvSpPr/>
          <p:nvPr/>
        </p:nvSpPr>
        <p:spPr>
          <a:xfrm>
            <a:off x="1822040" y="153086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CE7408"/>
                </a:solidFill>
              </a:rPr>
              <a:t>Here are some of the main types of cyber warfare attacks</a:t>
            </a:r>
          </a:p>
        </p:txBody>
      </p:sp>
      <p:sp>
        <p:nvSpPr>
          <p:cNvPr id="9" name="مستطيل 8"/>
          <p:cNvSpPr/>
          <p:nvPr/>
        </p:nvSpPr>
        <p:spPr>
          <a:xfrm>
            <a:off x="1975765" y="2015203"/>
            <a:ext cx="8902683" cy="4062651"/>
          </a:xfrm>
          <a:prstGeom prst="rect">
            <a:avLst/>
          </a:prstGeom>
        </p:spPr>
        <p:txBody>
          <a:bodyPr wrap="square">
            <a:spAutoFit/>
          </a:bodyPr>
          <a:lstStyle/>
          <a:p>
            <a:pPr marL="285750" indent="-285750">
              <a:lnSpc>
                <a:spcPct val="150000"/>
              </a:lnSpc>
              <a:spcAft>
                <a:spcPts val="600"/>
              </a:spcAft>
              <a:buFont typeface="Wingdings" pitchFamily="2" charset="2"/>
              <a:buChar char="Ø"/>
            </a:pPr>
            <a:r>
              <a:rPr lang="en-US" b="1" dirty="0">
                <a:solidFill>
                  <a:srgbClr val="C00000"/>
                </a:solidFill>
                <a:latin typeface="Arial" pitchFamily="34" charset="0"/>
                <a:cs typeface="Arial" pitchFamily="34" charset="0"/>
              </a:rPr>
              <a:t>Electrical Power Grid</a:t>
            </a:r>
          </a:p>
          <a:p>
            <a:pPr>
              <a:lnSpc>
                <a:spcPct val="150000"/>
              </a:lnSpc>
              <a:spcAft>
                <a:spcPts val="600"/>
              </a:spcAft>
            </a:pPr>
            <a:r>
              <a:rPr lang="en-US" dirty="0">
                <a:latin typeface="Arial" pitchFamily="34" charset="0"/>
                <a:cs typeface="Arial" pitchFamily="34" charset="0"/>
              </a:rPr>
              <a:t>Attacking the power grid allows attackers to disable critical systems, disrupt infrastructure, and potentially result in bodily harm. Attacks on the power grid can also disrupt communications and render services such as text messages and communications unusable.</a:t>
            </a:r>
          </a:p>
          <a:p>
            <a:pPr marL="285750" indent="-285750">
              <a:lnSpc>
                <a:spcPct val="150000"/>
              </a:lnSpc>
              <a:spcAft>
                <a:spcPts val="600"/>
              </a:spcAft>
              <a:buFont typeface="Wingdings" pitchFamily="2" charset="2"/>
              <a:buChar char="Ø"/>
            </a:pPr>
            <a:r>
              <a:rPr lang="en-US" b="1" dirty="0">
                <a:solidFill>
                  <a:srgbClr val="C00000"/>
                </a:solidFill>
                <a:latin typeface="Arial" pitchFamily="34" charset="0"/>
                <a:cs typeface="Arial" pitchFamily="34" charset="0"/>
              </a:rPr>
              <a:t>Propaganda Attacks</a:t>
            </a:r>
          </a:p>
          <a:p>
            <a:pPr>
              <a:lnSpc>
                <a:spcPct val="150000"/>
              </a:lnSpc>
              <a:spcAft>
                <a:spcPts val="600"/>
              </a:spcAft>
            </a:pPr>
            <a:r>
              <a:rPr lang="en-US" dirty="0">
                <a:latin typeface="Arial" pitchFamily="34" charset="0"/>
                <a:cs typeface="Arial" pitchFamily="34" charset="0"/>
              </a:rPr>
              <a:t>Attempts to control the minds and thoughts of people living in or fighting for a target country. Propaganda can be used to expose embarrassing truths, spread lies to make people lose trust in their country, or side with their enemies</a:t>
            </a:r>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extLst>
      <p:ext uri="{BB962C8B-B14F-4D97-AF65-F5344CB8AC3E}">
        <p14:creationId xmlns:p14="http://schemas.microsoft.com/office/powerpoint/2010/main" val="31753196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083717"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Cyber </a:t>
            </a:r>
            <a:r>
              <a:rPr lang="en-US" sz="2400" b="1" dirty="0" smtClean="0">
                <a:solidFill>
                  <a:schemeClr val="bg1"/>
                </a:solidFill>
                <a:latin typeface="Tajawal Medium" panose="00000600000000000000" pitchFamily="2" charset="-78"/>
                <a:cs typeface="Tajawal Medium" panose="00000600000000000000" pitchFamily="2" charset="-78"/>
              </a:rPr>
              <a:t>Warfare </a:t>
            </a:r>
            <a:r>
              <a:rPr lang="ar-YE" sz="2400" b="1" dirty="0" smtClean="0">
                <a:solidFill>
                  <a:schemeClr val="bg1"/>
                </a:solidFill>
                <a:latin typeface="Tajawal Medium" panose="00000600000000000000" pitchFamily="2" charset="-78"/>
                <a:cs typeface="Tajawal Medium" panose="00000600000000000000" pitchFamily="2" charset="-78"/>
              </a:rPr>
              <a:t>الحرب الإلكترونية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9218" name="Picture 2" descr="Cyberwarfare Will Explode In 2020 (Because It's Cheap, Easy And Effectiv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10928" y="145581"/>
            <a:ext cx="1931840" cy="1811100"/>
          </a:xfrm>
          <a:prstGeom prst="ellipse">
            <a:avLst/>
          </a:prstGeom>
          <a:noFill/>
          <a:extLst>
            <a:ext uri="{909E8E84-426E-40DD-AFC4-6F175D3DCCD1}">
              <a14:hiddenFill xmlns:a14="http://schemas.microsoft.com/office/drawing/2010/main">
                <a:solidFill>
                  <a:srgbClr val="FFFFFF"/>
                </a:solidFill>
              </a14:hiddenFill>
            </a:ext>
          </a:extLst>
        </p:spPr>
      </p:pic>
      <p:sp>
        <p:nvSpPr>
          <p:cNvPr id="13" name="مستطيل 12"/>
          <p:cNvSpPr/>
          <p:nvPr/>
        </p:nvSpPr>
        <p:spPr>
          <a:xfrm>
            <a:off x="1822040" y="1530866"/>
            <a:ext cx="7777835" cy="461665"/>
          </a:xfrm>
          <a:prstGeom prst="rect">
            <a:avLst/>
          </a:prstGeom>
        </p:spPr>
        <p:txBody>
          <a:bodyPr wrap="none">
            <a:spAutoFit/>
          </a:bodyPr>
          <a:lstStyle/>
          <a:p>
            <a:pPr marL="285750" indent="-285750">
              <a:buFont typeface="Arial" pitchFamily="34" charset="0"/>
              <a:buChar char="•"/>
            </a:pPr>
            <a:r>
              <a:rPr lang="en-US" sz="2400" b="1" dirty="0">
                <a:solidFill>
                  <a:srgbClr val="CE7408"/>
                </a:solidFill>
              </a:rPr>
              <a:t>Here are some of the main types of cyber warfare attacks</a:t>
            </a:r>
          </a:p>
        </p:txBody>
      </p:sp>
      <p:sp>
        <p:nvSpPr>
          <p:cNvPr id="9" name="مستطيل 8"/>
          <p:cNvSpPr/>
          <p:nvPr/>
        </p:nvSpPr>
        <p:spPr>
          <a:xfrm>
            <a:off x="1874165" y="1991200"/>
            <a:ext cx="9868603" cy="3647152"/>
          </a:xfrm>
          <a:prstGeom prst="rect">
            <a:avLst/>
          </a:prstGeom>
        </p:spPr>
        <p:txBody>
          <a:bodyPr wrap="square">
            <a:spAutoFit/>
          </a:bodyPr>
          <a:lstStyle/>
          <a:p>
            <a:pPr marL="285750" indent="-285750">
              <a:lnSpc>
                <a:spcPct val="150000"/>
              </a:lnSpc>
              <a:spcAft>
                <a:spcPts val="600"/>
              </a:spcAft>
              <a:buFont typeface="Wingdings" pitchFamily="2" charset="2"/>
              <a:buChar char="Ø"/>
            </a:pPr>
            <a:r>
              <a:rPr lang="en-US" b="1" dirty="0" smtClean="0">
                <a:solidFill>
                  <a:srgbClr val="C00000"/>
                </a:solidFill>
                <a:latin typeface="Arial" pitchFamily="34" charset="0"/>
                <a:cs typeface="Arial" pitchFamily="34" charset="0"/>
              </a:rPr>
              <a:t>Economic </a:t>
            </a:r>
            <a:r>
              <a:rPr lang="en-US" b="1" dirty="0">
                <a:solidFill>
                  <a:srgbClr val="C00000"/>
                </a:solidFill>
                <a:latin typeface="Arial" pitchFamily="34" charset="0"/>
                <a:cs typeface="Arial" pitchFamily="34" charset="0"/>
              </a:rPr>
              <a:t>Disruption</a:t>
            </a:r>
          </a:p>
          <a:p>
            <a:pPr>
              <a:lnSpc>
                <a:spcPct val="150000"/>
              </a:lnSpc>
              <a:spcAft>
                <a:spcPts val="600"/>
              </a:spcAft>
            </a:pPr>
            <a:r>
              <a:rPr lang="en-US" dirty="0">
                <a:latin typeface="Arial" pitchFamily="34" charset="0"/>
                <a:cs typeface="Arial" pitchFamily="34" charset="0"/>
              </a:rPr>
              <a:t>Most modern economic systems operate using computers. Attackers can target computer networks of economic establishments such as stock markets, payment systems, and banks to steal money or block people from accessing the funds they need.</a:t>
            </a:r>
          </a:p>
          <a:p>
            <a:pPr marL="285750" indent="-285750">
              <a:lnSpc>
                <a:spcPct val="150000"/>
              </a:lnSpc>
              <a:spcAft>
                <a:spcPts val="600"/>
              </a:spcAft>
              <a:buFont typeface="Wingdings" pitchFamily="2" charset="2"/>
              <a:buChar char="Ø"/>
            </a:pPr>
            <a:r>
              <a:rPr lang="en-US" b="1" dirty="0">
                <a:solidFill>
                  <a:srgbClr val="C00000"/>
                </a:solidFill>
                <a:latin typeface="Arial" pitchFamily="34" charset="0"/>
                <a:cs typeface="Arial" pitchFamily="34" charset="0"/>
              </a:rPr>
              <a:t>Surprise Attacks</a:t>
            </a:r>
          </a:p>
          <a:p>
            <a:pPr>
              <a:lnSpc>
                <a:spcPct val="150000"/>
              </a:lnSpc>
              <a:spcAft>
                <a:spcPts val="600"/>
              </a:spcAft>
            </a:pPr>
            <a:r>
              <a:rPr lang="en-US" dirty="0">
                <a:latin typeface="Arial" pitchFamily="34" charset="0"/>
                <a:cs typeface="Arial" pitchFamily="34" charset="0"/>
              </a:rPr>
              <a:t>These are the cyber equivalent of attacks like Pearl Harbor and 9/11. The point is to carry out a massive attack that the enemy isn’t expecting, enabling the attacker to weaken their defenses. This can be done to prepare the ground for a physical attack in the context of hybrid warfare.</a:t>
            </a:r>
          </a:p>
        </p:txBody>
      </p:sp>
    </p:spTree>
    <p:extLst>
      <p:ext uri="{BB962C8B-B14F-4D97-AF65-F5344CB8AC3E}">
        <p14:creationId xmlns:p14="http://schemas.microsoft.com/office/powerpoint/2010/main" val="27248884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6452407" cy="461665"/>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Cyber </a:t>
            </a:r>
            <a:r>
              <a:rPr lang="en-US" sz="2400" b="1" dirty="0" smtClean="0">
                <a:solidFill>
                  <a:schemeClr val="bg1"/>
                </a:solidFill>
                <a:latin typeface="Tajawal Medium" panose="00000600000000000000" pitchFamily="2" charset="-78"/>
                <a:cs typeface="Tajawal Medium" panose="00000600000000000000" pitchFamily="2" charset="-78"/>
              </a:rPr>
              <a:t>Terrorism</a:t>
            </a:r>
            <a:r>
              <a:rPr lang="en-US" sz="2400" b="1" dirty="0">
                <a:solidFill>
                  <a:schemeClr val="bg1"/>
                </a:solidFill>
                <a:latin typeface="Tajawal Medium" panose="00000600000000000000" pitchFamily="2" charset="-78"/>
                <a:cs typeface="Tajawal Medium" panose="00000600000000000000" pitchFamily="2" charset="-78"/>
              </a:rPr>
              <a:t> </a:t>
            </a:r>
            <a:r>
              <a:rPr lang="ar-YE" sz="2400" b="1" dirty="0" smtClean="0">
                <a:solidFill>
                  <a:schemeClr val="bg1"/>
                </a:solidFill>
                <a:latin typeface="Tajawal Medium" panose="00000600000000000000" pitchFamily="2" charset="-78"/>
                <a:cs typeface="Tajawal Medium" panose="00000600000000000000" pitchFamily="2" charset="-78"/>
              </a:rPr>
              <a:t>الإرهاب الإلكتروني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مستطيل 12"/>
          <p:cNvSpPr/>
          <p:nvPr/>
        </p:nvSpPr>
        <p:spPr>
          <a:xfrm>
            <a:off x="1751106" y="1683266"/>
            <a:ext cx="9437594" cy="4247317"/>
          </a:xfrm>
          <a:prstGeom prst="rect">
            <a:avLst/>
          </a:prstGeom>
        </p:spPr>
        <p:txBody>
          <a:bodyPr wrap="square">
            <a:spAutoFit/>
          </a:bodyPr>
          <a:lstStyle/>
          <a:p>
            <a:pPr marL="342900" indent="-342900" algn="just">
              <a:spcAft>
                <a:spcPts val="600"/>
              </a:spcAft>
              <a:buFont typeface="Wingdings" pitchFamily="2" charset="2"/>
              <a:buChar char="v"/>
            </a:pPr>
            <a:r>
              <a:rPr lang="en-US" sz="2000" b="1" dirty="0" smtClean="0">
                <a:latin typeface="Arial" pitchFamily="34" charset="0"/>
                <a:cs typeface="Arial" pitchFamily="34" charset="0"/>
              </a:rPr>
              <a:t>Cyber terrorism </a:t>
            </a:r>
            <a:r>
              <a:rPr lang="en-US" sz="2000" dirty="0">
                <a:latin typeface="Arial" pitchFamily="34" charset="0"/>
                <a:cs typeface="Arial" pitchFamily="34" charset="0"/>
              </a:rPr>
              <a:t>is often defined as any premeditated, politically motivated attack against information systems, programs and data that threatens violence or results in violence. The definition is sometimes expanded to include any cyber attack that intimidates or generates fear in the target population</a:t>
            </a:r>
            <a:r>
              <a:rPr lang="en-US" sz="2000" dirty="0" smtClean="0">
                <a:latin typeface="Arial" pitchFamily="34" charset="0"/>
                <a:cs typeface="Arial" pitchFamily="34" charset="0"/>
              </a:rPr>
              <a:t>.</a:t>
            </a:r>
          </a:p>
          <a:p>
            <a:pPr algn="just">
              <a:spcAft>
                <a:spcPts val="600"/>
              </a:spcAft>
            </a:pPr>
            <a:endParaRPr lang="en-US" sz="2000" dirty="0" smtClean="0">
              <a:latin typeface="Arial" pitchFamily="34" charset="0"/>
              <a:cs typeface="Arial" pitchFamily="34" charset="0"/>
            </a:endParaRPr>
          </a:p>
          <a:p>
            <a:pPr marL="342900" indent="-342900">
              <a:spcAft>
                <a:spcPts val="600"/>
              </a:spcAft>
              <a:buFont typeface="Wingdings" pitchFamily="2" charset="2"/>
              <a:buChar char="v"/>
            </a:pPr>
            <a:r>
              <a:rPr lang="en-US" sz="2000" dirty="0">
                <a:latin typeface="Arial" pitchFamily="34" charset="0"/>
                <a:cs typeface="Arial" pitchFamily="34" charset="0"/>
              </a:rPr>
              <a:t>The nature of </a:t>
            </a:r>
            <a:r>
              <a:rPr lang="en-US" sz="2000" dirty="0" err="1">
                <a:latin typeface="Arial" pitchFamily="34" charset="0"/>
                <a:cs typeface="Arial" pitchFamily="34" charset="0"/>
              </a:rPr>
              <a:t>cyberterrorism</a:t>
            </a:r>
            <a:r>
              <a:rPr lang="en-US" sz="2000" dirty="0">
                <a:latin typeface="Arial" pitchFamily="34" charset="0"/>
                <a:cs typeface="Arial" pitchFamily="34" charset="0"/>
              </a:rPr>
              <a:t> covers conduct involving computer or Internet technology that</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1257300" indent="-457200">
              <a:spcAft>
                <a:spcPts val="600"/>
              </a:spcAft>
              <a:buFont typeface="+mj-lt"/>
              <a:buAutoNum type="arabicParenR"/>
            </a:pPr>
            <a:r>
              <a:rPr lang="en-US" sz="2000" dirty="0">
                <a:latin typeface="Arial" pitchFamily="34" charset="0"/>
                <a:cs typeface="Arial" pitchFamily="34" charset="0"/>
              </a:rPr>
              <a:t>is motivated by a political, religious or ideological cause</a:t>
            </a:r>
          </a:p>
          <a:p>
            <a:pPr marL="1257300" indent="-457200">
              <a:spcAft>
                <a:spcPts val="600"/>
              </a:spcAft>
              <a:buFont typeface="+mj-lt"/>
              <a:buAutoNum type="arabicParenR"/>
            </a:pPr>
            <a:r>
              <a:rPr lang="en-US" sz="2000" dirty="0">
                <a:latin typeface="Arial" pitchFamily="34" charset="0"/>
                <a:cs typeface="Arial" pitchFamily="34" charset="0"/>
              </a:rPr>
              <a:t>is intended to intimidate a government or a section of the public to varying degrees</a:t>
            </a:r>
          </a:p>
          <a:p>
            <a:pPr marL="1257300" indent="-457200">
              <a:spcAft>
                <a:spcPts val="600"/>
              </a:spcAft>
              <a:buFont typeface="+mj-lt"/>
              <a:buAutoNum type="arabicParenR"/>
            </a:pPr>
            <a:r>
              <a:rPr lang="en-US" sz="2000" dirty="0">
                <a:latin typeface="Arial" pitchFamily="34" charset="0"/>
                <a:cs typeface="Arial" pitchFamily="34" charset="0"/>
              </a:rPr>
              <a:t>seriously interferes with infrastructure</a:t>
            </a:r>
          </a:p>
          <a:p>
            <a:pPr marL="285750" indent="-285750" algn="just">
              <a:buFont typeface="Arial" pitchFamily="34" charset="0"/>
              <a:buChar char="•"/>
            </a:pPr>
            <a:endParaRPr lang="en-US" sz="2000" dirty="0">
              <a:latin typeface="Arial" pitchFamily="34" charset="0"/>
              <a:cs typeface="Arial" pitchFamily="34" charset="0"/>
            </a:endParaRPr>
          </a:p>
        </p:txBody>
      </p:sp>
      <p:pic>
        <p:nvPicPr>
          <p:cNvPr id="11280" name="Picture 16" descr="Cyberterrorism Images, Stock Photos &amp; Vectors | Shutterstock"/>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88565" y="105775"/>
            <a:ext cx="2214909" cy="15901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0192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93878"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The CIA Triad</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Rectangle 2"/>
          <p:cNvSpPr/>
          <p:nvPr/>
        </p:nvSpPr>
        <p:spPr>
          <a:xfrm>
            <a:off x="651740" y="1590298"/>
            <a:ext cx="9144000" cy="830997"/>
          </a:xfrm>
          <a:prstGeom prst="rect">
            <a:avLst/>
          </a:prstGeom>
        </p:spPr>
        <p:txBody>
          <a:bodyPr wrap="square">
            <a:spAutoFit/>
          </a:bodyPr>
          <a:lstStyle/>
          <a:p>
            <a:pPr algn="just"/>
            <a:r>
              <a:rPr lang="en-US" sz="2400" dirty="0">
                <a:solidFill>
                  <a:schemeClr val="tx2">
                    <a:lumMod val="50000"/>
                  </a:schemeClr>
                </a:solidFill>
                <a:latin typeface="Segoe UI" pitchFamily="34" charset="0"/>
                <a:cs typeface="Segoe UI" pitchFamily="34" charset="0"/>
              </a:rPr>
              <a:t>The primary goals and objectives of security are contained within the </a:t>
            </a:r>
            <a:r>
              <a:rPr lang="en-US" sz="2400" i="1" dirty="0">
                <a:solidFill>
                  <a:srgbClr val="FF0000"/>
                </a:solidFill>
                <a:latin typeface="Segoe UI" pitchFamily="34" charset="0"/>
                <a:cs typeface="Segoe UI" pitchFamily="34" charset="0"/>
              </a:rPr>
              <a:t>CIA Triad</a:t>
            </a:r>
            <a:r>
              <a:rPr lang="en-US" sz="2400" dirty="0">
                <a:solidFill>
                  <a:schemeClr val="tx2">
                    <a:lumMod val="50000"/>
                  </a:schemeClr>
                </a:solidFill>
                <a:latin typeface="Segoe UI" pitchFamily="34" charset="0"/>
                <a:cs typeface="Segoe UI" pitchFamily="34" charset="0"/>
              </a:rPr>
              <a:t>, as shown below: </a:t>
            </a:r>
          </a:p>
        </p:txBody>
      </p:sp>
      <p:pic>
        <p:nvPicPr>
          <p:cNvPr id="1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26200" y="2593181"/>
            <a:ext cx="4933631" cy="320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1241592" y="2781624"/>
            <a:ext cx="4744148" cy="2585323"/>
          </a:xfrm>
          <a:prstGeom prst="rect">
            <a:avLst/>
          </a:prstGeom>
        </p:spPr>
        <p:txBody>
          <a:bodyPr wrap="square">
            <a:spAutoFit/>
          </a:bodyPr>
          <a:lstStyle/>
          <a:p>
            <a:pPr marL="285750" indent="-285750">
              <a:lnSpc>
                <a:spcPct val="150000"/>
              </a:lnSpc>
              <a:buFont typeface="Wingdings" pitchFamily="2" charset="2"/>
              <a:buChar char="Ø"/>
            </a:pPr>
            <a:r>
              <a:rPr lang="en-US" b="1" dirty="0" smtClean="0">
                <a:latin typeface="Arial" pitchFamily="34" charset="0"/>
                <a:cs typeface="Arial" pitchFamily="34" charset="0"/>
              </a:rPr>
              <a:t>Confidentiality</a:t>
            </a:r>
            <a:r>
              <a:rPr lang="en-US" dirty="0" smtClean="0">
                <a:latin typeface="Arial" pitchFamily="34" charset="0"/>
                <a:cs typeface="Arial" pitchFamily="34" charset="0"/>
              </a:rPr>
              <a:t> </a:t>
            </a:r>
            <a:r>
              <a:rPr lang="en-US" dirty="0">
                <a:latin typeface="Arial" pitchFamily="34" charset="0"/>
                <a:cs typeface="Arial" pitchFamily="34" charset="0"/>
              </a:rPr>
              <a:t>means protection from unauthorized </a:t>
            </a:r>
            <a:r>
              <a:rPr lang="en-US" dirty="0" smtClean="0">
                <a:latin typeface="Arial" pitchFamily="34" charset="0"/>
                <a:cs typeface="Arial" pitchFamily="34" charset="0"/>
              </a:rPr>
              <a:t>access</a:t>
            </a:r>
          </a:p>
          <a:p>
            <a:pPr marL="285750" indent="-285750">
              <a:lnSpc>
                <a:spcPct val="150000"/>
              </a:lnSpc>
              <a:buFont typeface="Wingdings" pitchFamily="2" charset="2"/>
              <a:buChar char="Ø"/>
            </a:pPr>
            <a:r>
              <a:rPr lang="en-US" b="1" dirty="0" smtClean="0">
                <a:latin typeface="Arial" pitchFamily="34" charset="0"/>
                <a:cs typeface="Arial" pitchFamily="34" charset="0"/>
              </a:rPr>
              <a:t>Integrity</a:t>
            </a:r>
            <a:r>
              <a:rPr lang="en-US" dirty="0" smtClean="0">
                <a:latin typeface="Arial" pitchFamily="34" charset="0"/>
                <a:cs typeface="Arial" pitchFamily="34" charset="0"/>
              </a:rPr>
              <a:t> </a:t>
            </a:r>
            <a:r>
              <a:rPr lang="en-US" dirty="0">
                <a:latin typeface="Arial" pitchFamily="34" charset="0"/>
                <a:cs typeface="Arial" pitchFamily="34" charset="0"/>
              </a:rPr>
              <a:t>means protection from unauthorized modification, </a:t>
            </a:r>
            <a:endParaRPr lang="en-US" dirty="0" smtClean="0">
              <a:latin typeface="Arial" pitchFamily="34" charset="0"/>
              <a:cs typeface="Arial" pitchFamily="34" charset="0"/>
            </a:endParaRPr>
          </a:p>
          <a:p>
            <a:pPr marL="285750" indent="-285750">
              <a:lnSpc>
                <a:spcPct val="150000"/>
              </a:lnSpc>
              <a:buFont typeface="Wingdings" pitchFamily="2" charset="2"/>
              <a:buChar char="Ø"/>
            </a:pPr>
            <a:r>
              <a:rPr lang="en-US" b="1" dirty="0" smtClean="0">
                <a:latin typeface="Arial" pitchFamily="34" charset="0"/>
                <a:cs typeface="Arial" pitchFamily="34" charset="0"/>
              </a:rPr>
              <a:t>Availability</a:t>
            </a:r>
            <a:r>
              <a:rPr lang="en-US" dirty="0" smtClean="0">
                <a:latin typeface="Arial" pitchFamily="34" charset="0"/>
                <a:cs typeface="Arial" pitchFamily="34" charset="0"/>
              </a:rPr>
              <a:t> </a:t>
            </a:r>
            <a:r>
              <a:rPr lang="en-US" dirty="0">
                <a:latin typeface="Arial" pitchFamily="34" charset="0"/>
                <a:cs typeface="Arial" pitchFamily="34" charset="0"/>
              </a:rPr>
              <a:t>means protection from disruptions in access.</a:t>
            </a:r>
          </a:p>
        </p:txBody>
      </p:sp>
    </p:spTree>
    <p:extLst>
      <p:ext uri="{BB962C8B-B14F-4D97-AF65-F5344CB8AC3E}">
        <p14:creationId xmlns:p14="http://schemas.microsoft.com/office/powerpoint/2010/main" val="267671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34465" cy="584775"/>
          </a:xfrm>
          <a:prstGeom prst="rect">
            <a:avLst/>
          </a:prstGeom>
          <a:noFill/>
        </p:spPr>
        <p:txBody>
          <a:bodyPr wrap="non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Security Attacks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Slide Number Placeholder 5"/>
          <p:cNvSpPr txBox="1">
            <a:spLocks/>
          </p:cNvSpPr>
          <p:nvPr/>
        </p:nvSpPr>
        <p:spPr bwMode="auto">
          <a:xfrm>
            <a:off x="9695563" y="6041362"/>
            <a:ext cx="683339"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fld id="{F7CDCFAC-3B10-41F7-B27B-7A11E4DAC400}" type="slidenum">
              <a:rPr lang="en-US" smtClean="0">
                <a:solidFill>
                  <a:srgbClr val="045C75"/>
                </a:solidFill>
                <a:latin typeface="Constantia" panose="02030602050306030303" pitchFamily="18" charset="0"/>
              </a:rPr>
              <a:pPr/>
              <a:t>25</a:t>
            </a:fld>
            <a:endParaRPr lang="en-US" smtClean="0">
              <a:solidFill>
                <a:srgbClr val="045C75"/>
              </a:solidFill>
              <a:latin typeface="Constantia" panose="02030602050306030303" pitchFamily="18" charset="0"/>
            </a:endParaRPr>
          </a:p>
        </p:txBody>
      </p:sp>
      <p:pic>
        <p:nvPicPr>
          <p:cNvPr id="17" name="Picture 4" descr=" Picture 4                                                      00000002JAC-HG4                        ABA78158:"/>
          <p:cNvPicPr>
            <a:picLocks noChangeAspect="1" noChangeArrowheads="1"/>
          </p:cNvPicPr>
          <p:nvPr/>
        </p:nvPicPr>
        <p:blipFill>
          <a:blip r:embed="rId7">
            <a:clrChange>
              <a:clrFrom>
                <a:srgbClr val="F8F8F8"/>
              </a:clrFrom>
              <a:clrTo>
                <a:srgbClr val="F8F8F8">
                  <a:alpha val="0"/>
                </a:srgbClr>
              </a:clrTo>
            </a:clrChange>
            <a:extLst>
              <a:ext uri="{28A0092B-C50C-407E-A947-70E740481C1C}">
                <a14:useLocalDpi xmlns:a14="http://schemas.microsoft.com/office/drawing/2010/main" val="0"/>
              </a:ext>
            </a:extLst>
          </a:blip>
          <a:srcRect/>
          <a:stretch>
            <a:fillRect/>
          </a:stretch>
        </p:blipFill>
        <p:spPr bwMode="auto">
          <a:xfrm>
            <a:off x="5143500" y="1219200"/>
            <a:ext cx="6316848" cy="4683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3"/>
          <p:cNvSpPr txBox="1">
            <a:spLocks noChangeArrowheads="1"/>
          </p:cNvSpPr>
          <p:nvPr/>
        </p:nvSpPr>
        <p:spPr>
          <a:xfrm>
            <a:off x="1752600" y="1444787"/>
            <a:ext cx="3733800" cy="41178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smtClean="0">
                <a:latin typeface="Comic Sans MS" panose="030F0702030302020204" pitchFamily="66" charset="0"/>
              </a:rPr>
              <a:t>Interruption: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availability</a:t>
            </a:r>
          </a:p>
          <a:p>
            <a:r>
              <a:rPr lang="en-US" sz="2000" b="1" dirty="0" smtClean="0">
                <a:latin typeface="Comic Sans MS" panose="030F0702030302020204" pitchFamily="66" charset="0"/>
              </a:rPr>
              <a:t>Interception: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confidentiality</a:t>
            </a:r>
          </a:p>
          <a:p>
            <a:r>
              <a:rPr lang="en-US" sz="2000" b="1" dirty="0" smtClean="0">
                <a:latin typeface="Comic Sans MS" panose="030F0702030302020204" pitchFamily="66" charset="0"/>
              </a:rPr>
              <a:t>Modification: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integrity</a:t>
            </a:r>
          </a:p>
          <a:p>
            <a:r>
              <a:rPr lang="en-US" sz="2000" b="1" dirty="0" smtClean="0">
                <a:latin typeface="Comic Sans MS" panose="030F0702030302020204" pitchFamily="66" charset="0"/>
              </a:rPr>
              <a:t>Fabrication:</a:t>
            </a:r>
            <a:r>
              <a:rPr lang="en-US" sz="2000" dirty="0" smtClean="0">
                <a:latin typeface="Comic Sans MS" panose="030F0702030302020204" pitchFamily="66" charset="0"/>
              </a:rPr>
              <a:t> </a:t>
            </a:r>
          </a:p>
          <a:p>
            <a:r>
              <a:rPr lang="en-US" sz="2000" dirty="0" smtClean="0">
                <a:latin typeface="Comic Sans MS" panose="030F0702030302020204" pitchFamily="66" charset="0"/>
              </a:rPr>
              <a:t>This is an attack on authenticity</a:t>
            </a:r>
          </a:p>
          <a:p>
            <a:endParaRPr lang="en-US" sz="2000" dirty="0" smtClean="0"/>
          </a:p>
        </p:txBody>
      </p:sp>
    </p:spTree>
    <p:extLst>
      <p:ext uri="{BB962C8B-B14F-4D97-AF65-F5344CB8AC3E}">
        <p14:creationId xmlns:p14="http://schemas.microsoft.com/office/powerpoint/2010/main" val="5981728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12512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 of Security Threat</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4" name="Slide Number Placeholder 5"/>
          <p:cNvSpPr txBox="1">
            <a:spLocks/>
          </p:cNvSpPr>
          <p:nvPr/>
        </p:nvSpPr>
        <p:spPr bwMode="auto">
          <a:xfrm>
            <a:off x="9695563" y="6041362"/>
            <a:ext cx="683339"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fld id="{F7CDCFAC-3B10-41F7-B27B-7A11E4DAC400}" type="slidenum">
              <a:rPr lang="en-US" smtClean="0">
                <a:solidFill>
                  <a:srgbClr val="045C75"/>
                </a:solidFill>
                <a:latin typeface="Constantia" panose="02030602050306030303" pitchFamily="18" charset="0"/>
              </a:rPr>
              <a:pPr/>
              <a:t>26</a:t>
            </a:fld>
            <a:endParaRPr lang="en-US" smtClean="0">
              <a:solidFill>
                <a:srgbClr val="045C75"/>
              </a:solidFill>
              <a:latin typeface="Constantia" panose="02030602050306030303" pitchFamily="18" charset="0"/>
            </a:endParaRPr>
          </a:p>
        </p:txBody>
      </p:sp>
      <p:sp>
        <p:nvSpPr>
          <p:cNvPr id="16" name="Slide Number Placeholder 5"/>
          <p:cNvSpPr txBox="1">
            <a:spLocks/>
          </p:cNvSpPr>
          <p:nvPr/>
        </p:nvSpPr>
        <p:spPr bwMode="auto">
          <a:xfrm>
            <a:off x="8590663" y="6041362"/>
            <a:ext cx="683339"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fld id="{7E2E9D33-E283-42EC-9177-8580B2DB3EF8}" type="slidenum">
              <a:rPr lang="en-US" smtClean="0">
                <a:solidFill>
                  <a:srgbClr val="045C75"/>
                </a:solidFill>
                <a:latin typeface="Constantia" panose="02030602050306030303" pitchFamily="18" charset="0"/>
              </a:rPr>
              <a:pPr/>
              <a:t>26</a:t>
            </a:fld>
            <a:endParaRPr lang="en-US" smtClean="0">
              <a:solidFill>
                <a:srgbClr val="045C75"/>
              </a:solidFill>
              <a:latin typeface="Constantia" panose="02030602050306030303" pitchFamily="18" charset="0"/>
            </a:endParaRPr>
          </a:p>
        </p:txBody>
      </p:sp>
      <p:pic>
        <p:nvPicPr>
          <p:cNvPr id="19" name="Picture 4" descr=" Picture 5                                                      00000002JAC-HG4                        ABA7815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9962" y="1610200"/>
            <a:ext cx="79248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73314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17465" y="543490"/>
            <a:ext cx="5836854" cy="923330"/>
          </a:xfrm>
          <a:prstGeom prst="rect">
            <a:avLst/>
          </a:prstGeom>
          <a:noFill/>
        </p:spPr>
        <p:txBody>
          <a:bodyPr wrap="none" rtlCol="0">
            <a:spAutoFit/>
          </a:bodyPr>
          <a:lstStyle/>
          <a:p>
            <a:r>
              <a:rPr lang="en-US" b="1" dirty="0" smtClean="0">
                <a:solidFill>
                  <a:schemeClr val="bg1"/>
                </a:solidFill>
                <a:latin typeface="Tajawal Medium" panose="00000600000000000000" pitchFamily="2" charset="-78"/>
                <a:cs typeface="Tajawal Medium" panose="00000600000000000000" pitchFamily="2" charset="-78"/>
              </a:rPr>
              <a:t>Cyber Security of Critical </a:t>
            </a:r>
            <a:r>
              <a:rPr lang="en-US" b="1" dirty="0" smtClean="0">
                <a:solidFill>
                  <a:schemeClr val="bg1"/>
                </a:solidFill>
                <a:latin typeface="Tajawal Medium" panose="00000600000000000000" pitchFamily="2" charset="-78"/>
                <a:cs typeface="Tajawal Medium" panose="00000600000000000000" pitchFamily="2" charset="-78"/>
              </a:rPr>
              <a:t>Infrastructure</a:t>
            </a:r>
            <a:endParaRPr lang="ar-YE" b="1" dirty="0" smtClean="0">
              <a:solidFill>
                <a:schemeClr val="bg1"/>
              </a:solidFill>
              <a:latin typeface="Tajawal Medium" panose="00000600000000000000" pitchFamily="2" charset="-78"/>
              <a:cs typeface="Tajawal Medium" panose="00000600000000000000" pitchFamily="2" charset="-78"/>
            </a:endParaRPr>
          </a:p>
          <a:p>
            <a:r>
              <a:rPr lang="en-US" b="1" dirty="0" smtClean="0">
                <a:solidFill>
                  <a:schemeClr val="bg1"/>
                </a:solidFill>
                <a:latin typeface="Tajawal Medium" panose="00000600000000000000" pitchFamily="2" charset="-78"/>
                <a:cs typeface="Tajawal Medium" panose="00000600000000000000" pitchFamily="2" charset="-78"/>
              </a:rPr>
              <a:t> </a:t>
            </a:r>
            <a:r>
              <a:rPr lang="ar-YE" b="1" dirty="0">
                <a:solidFill>
                  <a:schemeClr val="bg1"/>
                </a:solidFill>
                <a:latin typeface="Tajawal Medium" panose="00000600000000000000" pitchFamily="2" charset="-78"/>
                <a:cs typeface="Tajawal Medium" panose="00000600000000000000" pitchFamily="2" charset="-78"/>
              </a:rPr>
              <a:t>الأمن السيبراني للبنية التحتية </a:t>
            </a:r>
            <a:r>
              <a:rPr lang="ar-YE" b="1" dirty="0" smtClean="0">
                <a:solidFill>
                  <a:schemeClr val="bg1"/>
                </a:solidFill>
                <a:latin typeface="Tajawal Medium" panose="00000600000000000000" pitchFamily="2" charset="-78"/>
                <a:cs typeface="Tajawal Medium" panose="00000600000000000000" pitchFamily="2" charset="-78"/>
              </a:rPr>
              <a:t>الحيوية</a:t>
            </a:r>
          </a:p>
          <a:p>
            <a:endParaRPr lang="en-US"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443087" y="1539569"/>
            <a:ext cx="703175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nSpc>
                <a:spcPct val="150000"/>
              </a:lnSpc>
              <a:buFont typeface="Arial" pitchFamily="34" charset="0"/>
              <a:buChar char="•"/>
            </a:pPr>
            <a:r>
              <a:rPr lang="en-US" dirty="0"/>
              <a:t>Critical infrastructure describes the physical and cyber systems and assets that are so vital to the countries that their incapacity or destruction would have a debilitating impact on physical or economic security or public health or safety.</a:t>
            </a: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ستطيل 8"/>
          <p:cNvSpPr/>
          <p:nvPr/>
        </p:nvSpPr>
        <p:spPr>
          <a:xfrm>
            <a:off x="2076552" y="3553755"/>
            <a:ext cx="4325223"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Critical infrastructure sector</a:t>
            </a:r>
            <a:endParaRPr lang="en-US" sz="2400" b="1" dirty="0">
              <a:solidFill>
                <a:srgbClr val="FF0000"/>
              </a:solidFill>
              <a:latin typeface="Arial" pitchFamily="34" charset="0"/>
              <a:cs typeface="Arial" pitchFamily="34" charset="0"/>
            </a:endParaRPr>
          </a:p>
        </p:txBody>
      </p:sp>
      <p:graphicFrame>
        <p:nvGraphicFramePr>
          <p:cNvPr id="13" name="جدول 12"/>
          <p:cNvGraphicFramePr>
            <a:graphicFrameLocks noGrp="1"/>
          </p:cNvGraphicFramePr>
          <p:nvPr>
            <p:extLst>
              <p:ext uri="{D42A27DB-BD31-4B8C-83A1-F6EECF244321}">
                <p14:modId xmlns:p14="http://schemas.microsoft.com/office/powerpoint/2010/main" val="4197349883"/>
              </p:ext>
            </p:extLst>
          </p:nvPr>
        </p:nvGraphicFramePr>
        <p:xfrm>
          <a:off x="1988468" y="4079103"/>
          <a:ext cx="7257132" cy="2039476"/>
        </p:xfrm>
        <a:graphic>
          <a:graphicData uri="http://schemas.openxmlformats.org/drawingml/2006/table">
            <a:tbl>
              <a:tblPr/>
              <a:tblGrid>
                <a:gridCol w="1814283"/>
                <a:gridCol w="1226449"/>
                <a:gridCol w="2006600"/>
                <a:gridCol w="2209800"/>
              </a:tblGrid>
              <a:tr h="315177">
                <a:tc>
                  <a:txBody>
                    <a:bodyPr/>
                    <a:lstStyle/>
                    <a:p>
                      <a:r>
                        <a:rPr lang="en-US" sz="1300" dirty="0">
                          <a:effectLst/>
                          <a:latin typeface="Open Sans"/>
                        </a:rPr>
                        <a:t>Chemical</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Dams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Financial services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Information technology</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r h="455357">
                <a:tc>
                  <a:txBody>
                    <a:bodyPr/>
                    <a:lstStyle/>
                    <a:p>
                      <a:r>
                        <a:rPr lang="en-US" sz="1300" dirty="0">
                          <a:effectLst/>
                          <a:latin typeface="Open Sans"/>
                        </a:rPr>
                        <a:t>Commercial facilities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Defense industrial base</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Food and agriculture</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Nuclear reactors, nuclear materials, and waste</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r h="563747">
                <a:tc>
                  <a:txBody>
                    <a:bodyPr/>
                    <a:lstStyle/>
                    <a:p>
                      <a:r>
                        <a:rPr lang="en-US" sz="1300" dirty="0">
                          <a:effectLst/>
                          <a:latin typeface="Open Sans"/>
                        </a:rPr>
                        <a:t>Communications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Emergency services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Government facilities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Transportation systems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r h="705195">
                <a:tc>
                  <a:txBody>
                    <a:bodyPr/>
                    <a:lstStyle/>
                    <a:p>
                      <a:r>
                        <a:rPr lang="en-US" sz="1300" dirty="0">
                          <a:effectLst/>
                          <a:latin typeface="Open Sans"/>
                        </a:rPr>
                        <a:t>Critical manufacturing</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a:effectLst/>
                          <a:latin typeface="Open Sans"/>
                        </a:rPr>
                        <a:t>Energy</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Health care, public health</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c>
                  <a:txBody>
                    <a:bodyPr/>
                    <a:lstStyle/>
                    <a:p>
                      <a:r>
                        <a:rPr lang="en-US" sz="1300" dirty="0">
                          <a:effectLst/>
                          <a:latin typeface="Open Sans"/>
                        </a:rPr>
                        <a:t>Water and wastewater systems</a:t>
                      </a:r>
                    </a:p>
                  </a:txBody>
                  <a:tcPr marL="24606" marR="24606" marT="24606" marB="24606" anchor="ctr">
                    <a:lnL>
                      <a:noFill/>
                    </a:lnL>
                    <a:lnR>
                      <a:noFill/>
                    </a:lnR>
                    <a:lnT w="6824" cap="flat" cmpd="sng" algn="ctr">
                      <a:solidFill>
                        <a:srgbClr val="D0D0CE"/>
                      </a:solidFill>
                      <a:prstDash val="solid"/>
                      <a:round/>
                      <a:headEnd type="none" w="med" len="med"/>
                      <a:tailEnd type="none" w="med" len="med"/>
                    </a:lnT>
                    <a:lnB w="6824" cap="flat" cmpd="sng" algn="ctr">
                      <a:solidFill>
                        <a:srgbClr val="D0D0CE"/>
                      </a:solidFill>
                      <a:prstDash val="solid"/>
                      <a:round/>
                      <a:headEnd type="none" w="med" len="med"/>
                      <a:tailEnd type="none" w="med" len="med"/>
                    </a:lnB>
                    <a:solidFill>
                      <a:srgbClr val="FFFFFF"/>
                    </a:solidFill>
                  </a:tcPr>
                </a:tc>
              </a:tr>
            </a:tbl>
          </a:graphicData>
        </a:graphic>
      </p:graphicFrame>
      <p:pic>
        <p:nvPicPr>
          <p:cNvPr id="15364" name="Picture 4" descr="Critical Infrastructure Cyber Security | SCADA Monitoring | Huntsman  Securit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42945" y="1190831"/>
            <a:ext cx="4368380" cy="3495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11700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09001" y="665410"/>
            <a:ext cx="6664004" cy="369332"/>
          </a:xfrm>
          <a:prstGeom prst="rect">
            <a:avLst/>
          </a:prstGeom>
          <a:noFill/>
        </p:spPr>
        <p:txBody>
          <a:bodyPr wrap="none" rtlCol="0">
            <a:spAutoFit/>
          </a:bodyPr>
          <a:lstStyle/>
          <a:p>
            <a:r>
              <a:rPr lang="en-US" b="1" dirty="0" err="1">
                <a:solidFill>
                  <a:schemeClr val="bg1"/>
                </a:solidFill>
                <a:latin typeface="Tajawal Medium" panose="00000600000000000000" pitchFamily="2" charset="-78"/>
                <a:cs typeface="Tajawal Medium" panose="00000600000000000000" pitchFamily="2" charset="-78"/>
              </a:rPr>
              <a:t>Cybersecurity</a:t>
            </a:r>
            <a:r>
              <a:rPr lang="en-US" b="1" dirty="0">
                <a:solidFill>
                  <a:schemeClr val="bg1"/>
                </a:solidFill>
                <a:latin typeface="Tajawal Medium" panose="00000600000000000000" pitchFamily="2" charset="-78"/>
                <a:cs typeface="Tajawal Medium" panose="00000600000000000000" pitchFamily="2" charset="-78"/>
              </a:rPr>
              <a:t>   -   Organizational Implications</a:t>
            </a: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288352" y="1292700"/>
            <a:ext cx="4134547"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nSpc>
                <a:spcPct val="150000"/>
              </a:lnSpc>
              <a:buFont typeface="Arial" pitchFamily="34" charset="0"/>
              <a:buChar char="•"/>
            </a:pPr>
            <a:r>
              <a:rPr lang="en-US" dirty="0"/>
              <a:t>In the global environment with continuous network connectivity, the possibilities for </a:t>
            </a:r>
            <a:r>
              <a:rPr lang="en-US" dirty="0" err="1"/>
              <a:t>cyberattacks</a:t>
            </a:r>
            <a:r>
              <a:rPr lang="en-US" dirty="0"/>
              <a:t> can emanate from sources that are local,  remote,  domestic or foreign.  They could be launched by an individual or a group. They could be casual probes from hackers using personal computers (PCs) in their homes, hand-held devices, or intense scans from criminal groups.</a:t>
            </a: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38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28747" y="1189822"/>
            <a:ext cx="6516486" cy="4504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11605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77602"/>
            <a:ext cx="3724096" cy="400110"/>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The </a:t>
            </a:r>
            <a:r>
              <a:rPr lang="en-US" sz="2000" b="1" dirty="0" smtClean="0">
                <a:solidFill>
                  <a:schemeClr val="bg1"/>
                </a:solidFill>
                <a:latin typeface="Tajawal Medium" panose="00000600000000000000" pitchFamily="2" charset="-78"/>
                <a:cs typeface="Tajawal Medium" panose="00000600000000000000" pitchFamily="2" charset="-78"/>
              </a:rPr>
              <a:t>Cost of Cybercrimes</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41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8198" y="1316038"/>
            <a:ext cx="7282165" cy="474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1707452" y="1463534"/>
            <a:ext cx="2889948" cy="4651979"/>
          </a:xfrm>
          <a:prstGeom prst="rect">
            <a:avLst/>
          </a:prstGeom>
        </p:spPr>
        <p:txBody>
          <a:bodyPr wrap="square">
            <a:spAutoFit/>
          </a:bodyPr>
          <a:lstStyle/>
          <a:p>
            <a:pPr>
              <a:lnSpc>
                <a:spcPct val="150000"/>
              </a:lnSpc>
            </a:pPr>
            <a:r>
              <a:rPr lang="en-US" sz="2000" dirty="0" smtClean="0">
                <a:solidFill>
                  <a:srgbClr val="FF0000"/>
                </a:solidFill>
                <a:latin typeface="Arial" pitchFamily="34" charset="0"/>
                <a:cs typeface="Arial" pitchFamily="34" charset="0"/>
              </a:rPr>
              <a:t>Cybercrimes cost a lot to organizations.</a:t>
            </a:r>
          </a:p>
          <a:p>
            <a:pPr>
              <a:lnSpc>
                <a:spcPct val="150000"/>
              </a:lnSpc>
            </a:pPr>
            <a:r>
              <a:rPr lang="en-US" sz="2000" dirty="0">
                <a:latin typeface="Arial" pitchFamily="34" charset="0"/>
                <a:cs typeface="Arial" pitchFamily="34" charset="0"/>
              </a:rPr>
              <a:t>When a cybercrime incidence occurs, there are a number of internal costs associated </a:t>
            </a:r>
          </a:p>
          <a:p>
            <a:pPr>
              <a:lnSpc>
                <a:spcPct val="150000"/>
              </a:lnSpc>
            </a:pPr>
            <a:r>
              <a:rPr lang="en-US" sz="2000" dirty="0">
                <a:latin typeface="Arial" pitchFamily="34" charset="0"/>
                <a:cs typeface="Arial" pitchFamily="34" charset="0"/>
              </a:rPr>
              <a:t>with it for organizations and there are organizational impacts as well. </a:t>
            </a:r>
          </a:p>
        </p:txBody>
      </p:sp>
    </p:spTree>
    <p:extLst>
      <p:ext uri="{BB962C8B-B14F-4D97-AF65-F5344CB8AC3E}">
        <p14:creationId xmlns:p14="http://schemas.microsoft.com/office/powerpoint/2010/main" val="25752508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028119" cy="461665"/>
          </a:xfrm>
          <a:prstGeom prst="rect">
            <a:avLst/>
          </a:prstGeom>
          <a:noFill/>
        </p:spPr>
        <p:txBody>
          <a:bodyPr wrap="none" rtlCol="0">
            <a:spAutoFit/>
          </a:bodyPr>
          <a:lstStyle/>
          <a:p>
            <a:r>
              <a:rPr lang="en-US" sz="2400" b="1" dirty="0" smtClean="0">
                <a:solidFill>
                  <a:schemeClr val="bg1"/>
                </a:solidFill>
                <a:latin typeface="Tajawal Medium" panose="00000600000000000000" pitchFamily="2" charset="-78"/>
                <a:cs typeface="Tajawal Medium" panose="00000600000000000000" pitchFamily="2" charset="-78"/>
              </a:rPr>
              <a:t>Assignment</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Module</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1874837" y="1590369"/>
            <a:ext cx="585946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buFont typeface="Arial" pitchFamily="34" charset="0"/>
              <a:buChar char="•"/>
            </a:pPr>
            <a:endParaRPr lang="en-US" dirty="0" smtClean="0"/>
          </a:p>
          <a:p>
            <a:pPr marL="285750" indent="-285750">
              <a:buFont typeface="Wingdings" pitchFamily="2" charset="2"/>
              <a:buChar char="v"/>
            </a:pPr>
            <a:r>
              <a:rPr lang="en-US" dirty="0" smtClean="0">
                <a:solidFill>
                  <a:srgbClr val="C00000"/>
                </a:solidFill>
              </a:rPr>
              <a:t>Case Studies for:</a:t>
            </a:r>
          </a:p>
          <a:p>
            <a:pPr marL="285750" indent="-285750">
              <a:buFont typeface="Wingdings" pitchFamily="2" charset="2"/>
              <a:buChar char="v"/>
            </a:pPr>
            <a:endParaRPr lang="en-US" dirty="0">
              <a:solidFill>
                <a:srgbClr val="C00000"/>
              </a:solidFill>
            </a:endParaRPr>
          </a:p>
          <a:p>
            <a:pPr marL="285750" indent="-285750">
              <a:buFont typeface="Arial" pitchFamily="34" charset="0"/>
              <a:buChar char="•"/>
            </a:pPr>
            <a:r>
              <a:rPr lang="en-US" dirty="0" smtClean="0"/>
              <a:t>Biggest </a:t>
            </a:r>
            <a:r>
              <a:rPr lang="en-US" dirty="0"/>
              <a:t>Cyber Threats in </a:t>
            </a:r>
            <a:r>
              <a:rPr lang="en-US" dirty="0" smtClean="0"/>
              <a:t>2021. Case Study.</a:t>
            </a:r>
          </a:p>
          <a:p>
            <a:pPr marL="285750" indent="-285750">
              <a:buFont typeface="Arial" pitchFamily="34" charset="0"/>
              <a:buChar char="•"/>
            </a:pPr>
            <a:r>
              <a:rPr lang="en-US" dirty="0"/>
              <a:t>Examples of Cyber Warfare Operations</a:t>
            </a:r>
          </a:p>
          <a:p>
            <a:pPr marL="285750" indent="-285750">
              <a:buFont typeface="Arial" pitchFamily="34" charset="0"/>
              <a:buChar char="•"/>
            </a:pPr>
            <a:endParaRPr lang="en-US" dirty="0"/>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Mohammed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مربع نص 8"/>
          <p:cNvSpPr txBox="1"/>
          <p:nvPr/>
        </p:nvSpPr>
        <p:spPr>
          <a:xfrm>
            <a:off x="8610600" y="5508979"/>
            <a:ext cx="2063385" cy="584775"/>
          </a:xfrm>
          <a:prstGeom prst="rect">
            <a:avLst/>
          </a:prstGeom>
          <a:noFill/>
        </p:spPr>
        <p:txBody>
          <a:bodyPr wrap="none" rtlCol="0">
            <a:spAutoFit/>
          </a:bodyPr>
          <a:lstStyle/>
          <a:p>
            <a:r>
              <a:rPr lang="en-US" sz="3200" b="1" dirty="0" smtClean="0">
                <a:solidFill>
                  <a:srgbClr val="FF0000"/>
                </a:solidFill>
              </a:rPr>
              <a:t>The End </a:t>
            </a:r>
            <a:r>
              <a:rPr lang="en-US" sz="3200" b="1" dirty="0" smtClean="0">
                <a:solidFill>
                  <a:srgbClr val="FF0000"/>
                </a:solidFill>
                <a:sym typeface="Wingdings" pitchFamily="2" charset="2"/>
              </a:rPr>
              <a:t> </a:t>
            </a:r>
            <a:endParaRPr lang="en-US" sz="3200" b="1" dirty="0">
              <a:solidFill>
                <a:srgbClr val="FF0000"/>
              </a:solidFill>
            </a:endParaRPr>
          </a:p>
        </p:txBody>
      </p:sp>
    </p:spTree>
    <p:extLst>
      <p:ext uri="{BB962C8B-B14F-4D97-AF65-F5344CB8AC3E}">
        <p14:creationId xmlns:p14="http://schemas.microsoft.com/office/powerpoint/2010/main" val="2575250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3035</TotalTime>
  <Words>1842</Words>
  <Application>Microsoft Office PowerPoint</Application>
  <PresentationFormat>Widescreen</PresentationFormat>
  <Paragraphs>353</Paragraphs>
  <Slides>30</Slides>
  <Notes>30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Arial</vt:lpstr>
      <vt:lpstr>Calibri</vt:lpstr>
      <vt:lpstr>Calibri Light</vt:lpstr>
      <vt:lpstr>Comic Sans MS</vt:lpstr>
      <vt:lpstr>Constantia</vt:lpstr>
      <vt:lpstr>Open Sans</vt:lpstr>
      <vt:lpstr>Raleway</vt:lpstr>
      <vt:lpstr>Raleway SemiBold</vt:lpstr>
      <vt:lpstr>Segoe UI</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Redhwan</cp:lastModifiedBy>
  <cp:revision>43</cp:revision>
  <dcterms:created xsi:type="dcterms:W3CDTF">2022-03-12T19:01:36Z</dcterms:created>
  <dcterms:modified xsi:type="dcterms:W3CDTF">2022-04-04T12:46:25Z</dcterms:modified>
</cp:coreProperties>
</file>