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256" r:id="rId2"/>
    <p:sldId id="257" r:id="rId3"/>
    <p:sldId id="258" r:id="rId4"/>
    <p:sldId id="259" r:id="rId5"/>
    <p:sldId id="538" r:id="rId6"/>
    <p:sldId id="539" r:id="rId7"/>
    <p:sldId id="519" r:id="rId8"/>
    <p:sldId id="540" r:id="rId9"/>
    <p:sldId id="543" r:id="rId10"/>
    <p:sldId id="544" r:id="rId11"/>
    <p:sldId id="545" r:id="rId12"/>
    <p:sldId id="546" r:id="rId13"/>
    <p:sldId id="547" r:id="rId14"/>
    <p:sldId id="541" r:id="rId15"/>
    <p:sldId id="542" r:id="rId16"/>
    <p:sldId id="508" r:id="rId17"/>
    <p:sldId id="507" r:id="rId18"/>
    <p:sldId id="561" r:id="rId19"/>
    <p:sldId id="553" r:id="rId20"/>
    <p:sldId id="548" r:id="rId21"/>
    <p:sldId id="550" r:id="rId22"/>
    <p:sldId id="552" r:id="rId23"/>
    <p:sldId id="509" r:id="rId24"/>
    <p:sldId id="510" r:id="rId25"/>
    <p:sldId id="511" r:id="rId26"/>
    <p:sldId id="512" r:id="rId27"/>
    <p:sldId id="513" r:id="rId28"/>
    <p:sldId id="514" r:id="rId29"/>
    <p:sldId id="533" r:id="rId30"/>
    <p:sldId id="534" r:id="rId31"/>
    <p:sldId id="535" r:id="rId32"/>
    <p:sldId id="536" r:id="rId33"/>
    <p:sldId id="537" r:id="rId34"/>
    <p:sldId id="554" r:id="rId35"/>
    <p:sldId id="555" r:id="rId36"/>
    <p:sldId id="556" r:id="rId37"/>
    <p:sldId id="557" r:id="rId38"/>
    <p:sldId id="558" r:id="rId39"/>
    <p:sldId id="559" r:id="rId40"/>
    <p:sldId id="560" r:id="rId41"/>
    <p:sldId id="562" r:id="rId42"/>
    <p:sldId id="563" r:id="rId43"/>
    <p:sldId id="564" r:id="rId44"/>
    <p:sldId id="565" r:id="rId45"/>
    <p:sldId id="525" r:id="rId46"/>
    <p:sldId id="526" r:id="rId47"/>
    <p:sldId id="566" r:id="rId48"/>
    <p:sldId id="567" r:id="rId49"/>
    <p:sldId id="52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455" autoAdjust="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699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6" Type="http://schemas.openxmlformats.org/officeDocument/2006/relationships/image" Target="../media/image39.wmf"/><Relationship Id="rId5" Type="http://schemas.openxmlformats.org/officeDocument/2006/relationships/image" Target="../media/image38.wmf"/><Relationship Id="rId4" Type="http://schemas.openxmlformats.org/officeDocument/2006/relationships/image" Target="../media/image37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4" Type="http://schemas.openxmlformats.org/officeDocument/2006/relationships/image" Target="../media/image41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Relationship Id="rId5" Type="http://schemas.openxmlformats.org/officeDocument/2006/relationships/image" Target="../media/image49.wmf"/><Relationship Id="rId4" Type="http://schemas.openxmlformats.org/officeDocument/2006/relationships/image" Target="../media/image48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Relationship Id="rId4" Type="http://schemas.openxmlformats.org/officeDocument/2006/relationships/image" Target="../media/image54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Relationship Id="rId5" Type="http://schemas.openxmlformats.org/officeDocument/2006/relationships/image" Target="../media/image59.wmf"/><Relationship Id="rId4" Type="http://schemas.openxmlformats.org/officeDocument/2006/relationships/image" Target="../media/image58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6.wmf"/><Relationship Id="rId1" Type="http://schemas.openxmlformats.org/officeDocument/2006/relationships/image" Target="../media/image65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Relationship Id="rId4" Type="http://schemas.openxmlformats.org/officeDocument/2006/relationships/image" Target="../media/image67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72.wmf"/><Relationship Id="rId1" Type="http://schemas.openxmlformats.org/officeDocument/2006/relationships/image" Target="../media/image71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4.e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75.wmf"/><Relationship Id="rId1" Type="http://schemas.openxmlformats.org/officeDocument/2006/relationships/image" Target="../media/image74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8.wmf"/><Relationship Id="rId2" Type="http://schemas.openxmlformats.org/officeDocument/2006/relationships/image" Target="../media/image77.wmf"/><Relationship Id="rId1" Type="http://schemas.openxmlformats.org/officeDocument/2006/relationships/image" Target="../media/image76.wmf"/><Relationship Id="rId4" Type="http://schemas.openxmlformats.org/officeDocument/2006/relationships/image" Target="../media/image79.w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wmf"/><Relationship Id="rId2" Type="http://schemas.openxmlformats.org/officeDocument/2006/relationships/image" Target="../media/image79.wmf"/><Relationship Id="rId1" Type="http://schemas.openxmlformats.org/officeDocument/2006/relationships/image" Target="../media/image80.wmf"/><Relationship Id="rId4" Type="http://schemas.openxmlformats.org/officeDocument/2006/relationships/image" Target="../media/image77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83.wmf"/><Relationship Id="rId2" Type="http://schemas.openxmlformats.org/officeDocument/2006/relationships/image" Target="../media/image82.wmf"/><Relationship Id="rId1" Type="http://schemas.openxmlformats.org/officeDocument/2006/relationships/image" Target="../media/image81.wmf"/><Relationship Id="rId4" Type="http://schemas.openxmlformats.org/officeDocument/2006/relationships/image" Target="../media/image84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7.wmf"/><Relationship Id="rId2" Type="http://schemas.openxmlformats.org/officeDocument/2006/relationships/image" Target="../media/image86.wmf"/><Relationship Id="rId1" Type="http://schemas.openxmlformats.org/officeDocument/2006/relationships/image" Target="../media/image85.wmf"/><Relationship Id="rId4" Type="http://schemas.openxmlformats.org/officeDocument/2006/relationships/image" Target="../media/image88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wmf"/><Relationship Id="rId2" Type="http://schemas.openxmlformats.org/officeDocument/2006/relationships/image" Target="../media/image90.wmf"/><Relationship Id="rId1" Type="http://schemas.openxmlformats.org/officeDocument/2006/relationships/image" Target="../media/image89.wmf"/><Relationship Id="rId4" Type="http://schemas.openxmlformats.org/officeDocument/2006/relationships/image" Target="../media/image92.wmf"/></Relationships>
</file>

<file path=ppt/drawings/_rels/vmlDrawing3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4.wmf"/><Relationship Id="rId1" Type="http://schemas.openxmlformats.org/officeDocument/2006/relationships/image" Target="../media/image93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5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6.wmf"/></Relationships>
</file>

<file path=ppt/drawings/_rels/vmlDrawing36.vml.rels><?xml version="1.0" encoding="UTF-8" standalone="yes"?>
<Relationships xmlns="http://schemas.openxmlformats.org/package/2006/relationships"><Relationship Id="rId2" Type="http://schemas.openxmlformats.org/officeDocument/2006/relationships/image" Target="../media/image98.wmf"/><Relationship Id="rId1" Type="http://schemas.openxmlformats.org/officeDocument/2006/relationships/image" Target="../media/image9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3040B8-D62A-4ACA-B839-771D7C105792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A362C4-3EB1-42F6-8C29-DBA69251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585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.bin"/><Relationship Id="rId12" Type="http://schemas.openxmlformats.org/officeDocument/2006/relationships/image" Target="../media/image2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9.bin"/><Relationship Id="rId5" Type="http://schemas.openxmlformats.org/officeDocument/2006/relationships/image" Target="../media/image10.emf"/><Relationship Id="rId10" Type="http://schemas.openxmlformats.org/officeDocument/2006/relationships/image" Target="../media/image1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8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2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2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2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4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27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6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3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9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0.bin"/><Relationship Id="rId12" Type="http://schemas.openxmlformats.org/officeDocument/2006/relationships/image" Target="../media/image3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2.bin"/><Relationship Id="rId5" Type="http://schemas.openxmlformats.org/officeDocument/2006/relationships/image" Target="../media/image10.emf"/><Relationship Id="rId10" Type="http://schemas.openxmlformats.org/officeDocument/2006/relationships/image" Target="../media/image3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1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13" Type="http://schemas.openxmlformats.org/officeDocument/2006/relationships/oleObject" Target="../embeddings/oleObject26.bin"/><Relationship Id="rId18" Type="http://schemas.openxmlformats.org/officeDocument/2006/relationships/image" Target="../media/image3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3.bin"/><Relationship Id="rId12" Type="http://schemas.openxmlformats.org/officeDocument/2006/relationships/image" Target="../media/image36.wmf"/><Relationship Id="rId17" Type="http://schemas.openxmlformats.org/officeDocument/2006/relationships/oleObject" Target="../embeddings/oleObject28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8.wmf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5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27.bin"/><Relationship Id="rId10" Type="http://schemas.openxmlformats.org/officeDocument/2006/relationships/image" Target="../media/image3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4.bin"/><Relationship Id="rId14" Type="http://schemas.openxmlformats.org/officeDocument/2006/relationships/image" Target="../media/image37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13" Type="http://schemas.openxmlformats.org/officeDocument/2006/relationships/oleObject" Target="../embeddings/oleObject32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29.bin"/><Relationship Id="rId12" Type="http://schemas.openxmlformats.org/officeDocument/2006/relationships/image" Target="../media/image4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1.bin"/><Relationship Id="rId5" Type="http://schemas.openxmlformats.org/officeDocument/2006/relationships/image" Target="../media/image10.emf"/><Relationship Id="rId10" Type="http://schemas.openxmlformats.org/officeDocument/2006/relationships/image" Target="../media/image3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0.bin"/><Relationship Id="rId14" Type="http://schemas.openxmlformats.org/officeDocument/2006/relationships/image" Target="../media/image41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13" Type="http://schemas.openxmlformats.org/officeDocument/2006/relationships/oleObject" Target="../embeddings/oleObject36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33.bin"/><Relationship Id="rId12" Type="http://schemas.openxmlformats.org/officeDocument/2006/relationships/image" Target="../media/image47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49.wmf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5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37.bin"/><Relationship Id="rId10" Type="http://schemas.openxmlformats.org/officeDocument/2006/relationships/image" Target="../media/image4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4.bin"/><Relationship Id="rId14" Type="http://schemas.openxmlformats.org/officeDocument/2006/relationships/image" Target="../media/image48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13" Type="http://schemas.openxmlformats.org/officeDocument/2006/relationships/oleObject" Target="../embeddings/oleObject42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39.bin"/><Relationship Id="rId12" Type="http://schemas.openxmlformats.org/officeDocument/2006/relationships/image" Target="../media/image5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41.bin"/><Relationship Id="rId5" Type="http://schemas.openxmlformats.org/officeDocument/2006/relationships/image" Target="../media/image10.emf"/><Relationship Id="rId10" Type="http://schemas.openxmlformats.org/officeDocument/2006/relationships/image" Target="../media/image5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0.bin"/><Relationship Id="rId14" Type="http://schemas.openxmlformats.org/officeDocument/2006/relationships/image" Target="../media/image54.w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13" Type="http://schemas.openxmlformats.org/officeDocument/2006/relationships/oleObject" Target="../embeddings/oleObject46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43.bin"/><Relationship Id="rId12" Type="http://schemas.openxmlformats.org/officeDocument/2006/relationships/image" Target="../media/image57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59.wmf"/><Relationship Id="rId1" Type="http://schemas.openxmlformats.org/officeDocument/2006/relationships/vmlDrawing" Target="../drawings/vmlDrawing18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45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47.bin"/><Relationship Id="rId10" Type="http://schemas.openxmlformats.org/officeDocument/2006/relationships/image" Target="../media/image5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4.bin"/><Relationship Id="rId14" Type="http://schemas.openxmlformats.org/officeDocument/2006/relationships/image" Target="../media/image58.w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9.bin"/><Relationship Id="rId12" Type="http://schemas.openxmlformats.org/officeDocument/2006/relationships/image" Target="../media/image6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51.bin"/><Relationship Id="rId5" Type="http://schemas.openxmlformats.org/officeDocument/2006/relationships/image" Target="../media/image10.emf"/><Relationship Id="rId10" Type="http://schemas.openxmlformats.org/officeDocument/2006/relationships/image" Target="../media/image6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0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3.bin"/><Relationship Id="rId12" Type="http://schemas.openxmlformats.org/officeDocument/2006/relationships/image" Target="../media/image6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55.bin"/><Relationship Id="rId5" Type="http://schemas.openxmlformats.org/officeDocument/2006/relationships/image" Target="../media/image10.emf"/><Relationship Id="rId10" Type="http://schemas.openxmlformats.org/officeDocument/2006/relationships/image" Target="../media/image6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4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13" Type="http://schemas.openxmlformats.org/officeDocument/2006/relationships/oleObject" Target="../embeddings/oleObject60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57.bin"/><Relationship Id="rId12" Type="http://schemas.openxmlformats.org/officeDocument/2006/relationships/image" Target="../media/image7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59.bin"/><Relationship Id="rId5" Type="http://schemas.openxmlformats.org/officeDocument/2006/relationships/image" Target="../media/image10.emf"/><Relationship Id="rId10" Type="http://schemas.openxmlformats.org/officeDocument/2006/relationships/image" Target="../media/image6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8.bin"/><Relationship Id="rId14" Type="http://schemas.openxmlformats.org/officeDocument/2006/relationships/image" Target="../media/image67.w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1.emf"/><Relationship Id="rId11" Type="http://schemas.openxmlformats.org/officeDocument/2006/relationships/image" Target="../media/image73.wmf"/><Relationship Id="rId5" Type="http://schemas.openxmlformats.org/officeDocument/2006/relationships/image" Target="../media/image10.emf"/><Relationship Id="rId10" Type="http://schemas.openxmlformats.org/officeDocument/2006/relationships/image" Target="../media/image7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62.bin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7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64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wmf"/><Relationship Id="rId13" Type="http://schemas.openxmlformats.org/officeDocument/2006/relationships/oleObject" Target="../embeddings/oleObject68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65.bin"/><Relationship Id="rId12" Type="http://schemas.openxmlformats.org/officeDocument/2006/relationships/image" Target="../media/image7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67.bin"/><Relationship Id="rId5" Type="http://schemas.openxmlformats.org/officeDocument/2006/relationships/image" Target="../media/image10.emf"/><Relationship Id="rId10" Type="http://schemas.openxmlformats.org/officeDocument/2006/relationships/image" Target="../media/image77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66.bin"/><Relationship Id="rId14" Type="http://schemas.openxmlformats.org/officeDocument/2006/relationships/image" Target="../media/image79.w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wmf"/><Relationship Id="rId13" Type="http://schemas.openxmlformats.org/officeDocument/2006/relationships/oleObject" Target="../embeddings/oleObject66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69.bin"/><Relationship Id="rId12" Type="http://schemas.openxmlformats.org/officeDocument/2006/relationships/image" Target="../media/image7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65.bin"/><Relationship Id="rId5" Type="http://schemas.openxmlformats.org/officeDocument/2006/relationships/image" Target="../media/image10.emf"/><Relationship Id="rId10" Type="http://schemas.openxmlformats.org/officeDocument/2006/relationships/image" Target="../media/image7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68.bin"/><Relationship Id="rId14" Type="http://schemas.openxmlformats.org/officeDocument/2006/relationships/image" Target="../media/image77.w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wmf"/><Relationship Id="rId13" Type="http://schemas.openxmlformats.org/officeDocument/2006/relationships/oleObject" Target="../embeddings/oleObject73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70.bin"/><Relationship Id="rId12" Type="http://schemas.openxmlformats.org/officeDocument/2006/relationships/image" Target="../media/image8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72.bin"/><Relationship Id="rId5" Type="http://schemas.openxmlformats.org/officeDocument/2006/relationships/image" Target="../media/image10.emf"/><Relationship Id="rId10" Type="http://schemas.openxmlformats.org/officeDocument/2006/relationships/image" Target="../media/image8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1.bin"/><Relationship Id="rId14" Type="http://schemas.openxmlformats.org/officeDocument/2006/relationships/image" Target="../media/image84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wmf"/><Relationship Id="rId13" Type="http://schemas.openxmlformats.org/officeDocument/2006/relationships/oleObject" Target="../embeddings/oleObject77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74.bin"/><Relationship Id="rId12" Type="http://schemas.openxmlformats.org/officeDocument/2006/relationships/image" Target="../media/image8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76.bin"/><Relationship Id="rId5" Type="http://schemas.openxmlformats.org/officeDocument/2006/relationships/image" Target="../media/image10.emf"/><Relationship Id="rId10" Type="http://schemas.openxmlformats.org/officeDocument/2006/relationships/image" Target="../media/image8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5.bin"/><Relationship Id="rId14" Type="http://schemas.openxmlformats.org/officeDocument/2006/relationships/image" Target="../media/image88.w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wmf"/><Relationship Id="rId13" Type="http://schemas.openxmlformats.org/officeDocument/2006/relationships/oleObject" Target="../embeddings/oleObject81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78.bin"/><Relationship Id="rId12" Type="http://schemas.openxmlformats.org/officeDocument/2006/relationships/image" Target="../media/image9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80.bin"/><Relationship Id="rId5" Type="http://schemas.openxmlformats.org/officeDocument/2006/relationships/image" Target="../media/image10.emf"/><Relationship Id="rId10" Type="http://schemas.openxmlformats.org/officeDocument/2006/relationships/image" Target="../media/image9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9.bin"/><Relationship Id="rId14" Type="http://schemas.openxmlformats.org/officeDocument/2006/relationships/image" Target="../media/image92.w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9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83.bin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5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6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9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87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59382" y="3159395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174377" y="5318054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2618" y="1628673"/>
            <a:ext cx="974436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1: Mathematical preliminaries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2: The straight line and applications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3: Functions and Graphs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5</a:t>
            </a:r>
            <a:r>
              <a:rPr lang="en-US" sz="2400" dirty="0"/>
              <a:t>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8: </a:t>
            </a:r>
            <a:r>
              <a:rPr lang="en-US" sz="2400" dirty="0"/>
              <a:t>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9: </a:t>
            </a:r>
            <a:r>
              <a:rPr lang="en-US" sz="2400" dirty="0"/>
              <a:t>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10: Linear algebra and applications</a:t>
            </a:r>
            <a:endParaRPr lang="en-US" sz="2400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782618" y="4968730"/>
            <a:ext cx="6358082" cy="3937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82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499678" y="1635443"/>
            <a:ext cx="7793037" cy="536575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400" dirty="0" smtClean="0"/>
              <a:t>Matrices Notation and Terminology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2531428" y="2429193"/>
            <a:ext cx="7134225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 smtClean="0"/>
              <a:t>A general m x n matrix A as</a:t>
            </a:r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r>
              <a:rPr lang="en-US" altLang="zh-TW" sz="2200" dirty="0" smtClean="0"/>
              <a:t>The entry that occurs in row </a:t>
            </a:r>
            <a:r>
              <a:rPr lang="en-US" altLang="zh-TW" sz="2200" dirty="0" err="1" smtClean="0"/>
              <a:t>i</a:t>
            </a:r>
            <a:r>
              <a:rPr lang="en-US" altLang="zh-TW" sz="2200" dirty="0" smtClean="0"/>
              <a:t> and column j of matrix A will be denoted                    .</a:t>
            </a:r>
          </a:p>
        </p:txBody>
      </p:sp>
      <p:graphicFrame>
        <p:nvGraphicFramePr>
          <p:cNvPr id="12" name="Object 0"/>
          <p:cNvGraphicFramePr>
            <a:graphicFrameLocks noChangeAspect="1"/>
          </p:cNvGraphicFramePr>
          <p:nvPr/>
        </p:nvGraphicFramePr>
        <p:xfrm>
          <a:off x="6454140" y="2468880"/>
          <a:ext cx="3671888" cy="1624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2034" name="方程式" r:id="rId7" imgW="1434960" imgH="939600" progId="Equation.3">
                  <p:embed/>
                </p:oleObj>
              </mc:Choice>
              <mc:Fallback>
                <p:oleObj name="方程式" r:id="rId7" imgW="1434960" imgH="939600" progId="Equation.3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4140" y="2468880"/>
                        <a:ext cx="3671888" cy="1624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"/>
          <p:cNvGraphicFramePr>
            <a:graphicFrameLocks noChangeAspect="1"/>
          </p:cNvGraphicFramePr>
          <p:nvPr/>
        </p:nvGraphicFramePr>
        <p:xfrm>
          <a:off x="4859338" y="4870450"/>
          <a:ext cx="360362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2035" name="Equation" r:id="rId9" imgW="177480" imgH="241200" progId="Equation.DSMT4">
                  <p:embed/>
                </p:oleObj>
              </mc:Choice>
              <mc:Fallback>
                <p:oleObj name="Equation" r:id="rId9" imgW="177480" imgH="241200" progId="Equation.DSMT4">
                  <p:embed/>
                  <p:pic>
                    <p:nvPicPr>
                      <p:cNvPr id="1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4870450"/>
                        <a:ext cx="360362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5739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154238" y="1491933"/>
            <a:ext cx="7504112" cy="2782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 smtClean="0"/>
              <a:t>A matrix A with n rows and n columns is called a </a:t>
            </a:r>
            <a:r>
              <a:rPr lang="en-US" altLang="zh-TW" sz="2200" dirty="0" smtClean="0">
                <a:solidFill>
                  <a:schemeClr val="hlink"/>
                </a:solidFill>
              </a:rPr>
              <a:t>square matrix of order n</a:t>
            </a:r>
            <a:r>
              <a:rPr lang="en-US" altLang="zh-TW" sz="2200" dirty="0" smtClean="0"/>
              <a:t>, and the shaded entries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TW" sz="2200" dirty="0" smtClean="0"/>
              <a:t>    are said to be on the </a:t>
            </a:r>
            <a:r>
              <a:rPr lang="en-US" altLang="zh-TW" sz="2200" dirty="0" smtClean="0">
                <a:solidFill>
                  <a:schemeClr val="hlink"/>
                </a:solidFill>
              </a:rPr>
              <a:t>main diagonal</a:t>
            </a:r>
            <a:r>
              <a:rPr lang="en-US" altLang="zh-TW" sz="2200" dirty="0" smtClean="0"/>
              <a:t> of A.</a:t>
            </a:r>
          </a:p>
        </p:txBody>
      </p:sp>
      <p:graphicFrame>
        <p:nvGraphicFramePr>
          <p:cNvPr id="1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3691588"/>
              </p:ext>
            </p:extLst>
          </p:nvPr>
        </p:nvGraphicFramePr>
        <p:xfrm>
          <a:off x="3293400" y="3128314"/>
          <a:ext cx="3252787" cy="1865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3058" name="Equation" r:id="rId7" imgW="1473120" imgH="1079280" progId="Equation.DSMT4">
                  <p:embed/>
                </p:oleObj>
              </mc:Choice>
              <mc:Fallback>
                <p:oleObj name="Equation" r:id="rId7" imgW="1473120" imgH="1079280" progId="Equation.DSMT4">
                  <p:embed/>
                  <p:pic>
                    <p:nvPicPr>
                      <p:cNvPr id="45059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3400" y="3128314"/>
                        <a:ext cx="3252787" cy="1865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8973134"/>
              </p:ext>
            </p:extLst>
          </p:nvPr>
        </p:nvGraphicFramePr>
        <p:xfrm>
          <a:off x="6515602" y="1752225"/>
          <a:ext cx="1752600" cy="417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3059" name="Equation" r:id="rId9" imgW="876240" imgH="228600" progId="Equation.3">
                  <p:embed/>
                </p:oleObj>
              </mc:Choice>
              <mc:Fallback>
                <p:oleObj name="Equation" r:id="rId9" imgW="876240" imgH="228600" progId="Equation.3">
                  <p:embed/>
                  <p:pic>
                    <p:nvPicPr>
                      <p:cNvPr id="4506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5602" y="1752225"/>
                        <a:ext cx="1752600" cy="417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7"/>
          <p:cNvSpPr>
            <a:spLocks noChangeArrowheads="1"/>
          </p:cNvSpPr>
          <p:nvPr/>
        </p:nvSpPr>
        <p:spPr bwMode="auto">
          <a:xfrm rot="2140774">
            <a:off x="3336611" y="3911481"/>
            <a:ext cx="2903537" cy="398462"/>
          </a:xfrm>
          <a:prstGeom prst="rect">
            <a:avLst/>
          </a:prstGeom>
          <a:noFill/>
          <a:ln w="9525">
            <a:solidFill>
              <a:srgbClr val="CC99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3109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182688" y="2170113"/>
            <a:ext cx="5694362" cy="1258887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zh-TW" sz="2400" smtClean="0"/>
              <a:t>   Two matrices are defined to be </a:t>
            </a:r>
            <a:r>
              <a:rPr lang="en-US" altLang="zh-TW" sz="2400" smtClean="0">
                <a:solidFill>
                  <a:schemeClr val="hlink"/>
                </a:solidFill>
              </a:rPr>
              <a:t>equal</a:t>
            </a:r>
            <a:r>
              <a:rPr lang="en-US" altLang="zh-TW" sz="2400" smtClean="0"/>
              <a:t> if they have the same size and their corresponding entries are equal.</a:t>
            </a:r>
          </a:p>
        </p:txBody>
      </p:sp>
      <p:graphicFrame>
        <p:nvGraphicFramePr>
          <p:cNvPr id="11" name="Object 0"/>
          <p:cNvGraphicFramePr>
            <a:graphicFrameLocks noChangeAspect="1"/>
          </p:cNvGraphicFramePr>
          <p:nvPr/>
        </p:nvGraphicFramePr>
        <p:xfrm>
          <a:off x="1835150" y="4078288"/>
          <a:ext cx="6089650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4074" name="Equation" r:id="rId7" imgW="2831760" imgH="482400" progId="Equation.3">
                  <p:embed/>
                </p:oleObj>
              </mc:Choice>
              <mc:Fallback>
                <p:oleObj name="Equation" r:id="rId7" imgW="2831760" imgH="482400" progId="Equation.3">
                  <p:embed/>
                  <p:pic>
                    <p:nvPicPr>
                      <p:cNvPr id="4608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150" y="4078288"/>
                        <a:ext cx="6089650" cy="1006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12348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411730" y="129984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600" smtClean="0"/>
              <a:t>Consider the matrices</a:t>
            </a:r>
          </a:p>
          <a:p>
            <a:endParaRPr lang="en-US" altLang="zh-TW" sz="2600" smtClean="0"/>
          </a:p>
          <a:p>
            <a:endParaRPr lang="en-US" altLang="zh-TW" sz="2600" smtClean="0"/>
          </a:p>
          <a:p>
            <a:endParaRPr lang="en-US" altLang="zh-TW" sz="2600" smtClean="0"/>
          </a:p>
          <a:p>
            <a:pPr lvl="1"/>
            <a:r>
              <a:rPr lang="en-US" altLang="zh-TW" smtClean="0"/>
              <a:t>If x=5, then A=B.</a:t>
            </a:r>
          </a:p>
          <a:p>
            <a:pPr lvl="1"/>
            <a:r>
              <a:rPr lang="en-US" altLang="zh-TW" sz="2200" smtClean="0"/>
              <a:t>For all other values of x, the matrices A and B are not equal.</a:t>
            </a:r>
          </a:p>
          <a:p>
            <a:pPr lvl="1"/>
            <a:r>
              <a:rPr lang="en-US" altLang="zh-TW" sz="2200" smtClean="0"/>
              <a:t>There is no value of x for which A=C since A and C have different sizes.</a:t>
            </a:r>
          </a:p>
        </p:txBody>
      </p:sp>
      <p:graphicFrame>
        <p:nvGraphicFramePr>
          <p:cNvPr id="11" name="Object 0"/>
          <p:cNvGraphicFramePr>
            <a:graphicFrameLocks noChangeAspect="1"/>
          </p:cNvGraphicFramePr>
          <p:nvPr/>
        </p:nvGraphicFramePr>
        <p:xfrm>
          <a:off x="3459480" y="1988820"/>
          <a:ext cx="5638800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098" name="Equation" r:id="rId7" imgW="2895480" imgH="457200" progId="Equation.3">
                  <p:embed/>
                </p:oleObj>
              </mc:Choice>
              <mc:Fallback>
                <p:oleObj name="Equation" r:id="rId7" imgW="2895480" imgH="4572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9480" y="1988820"/>
                        <a:ext cx="5638800" cy="890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6885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049048" y="1326435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400" smtClean="0">
                <a:ea typeface="ＭＳ Ｐゴシック" panose="020B0600070205080204" pitchFamily="34" charset="-128"/>
              </a:rPr>
              <a:t>Rectangular display of vectors in rows and columns</a:t>
            </a:r>
          </a:p>
          <a:p>
            <a:r>
              <a:rPr lang="en-GB" altLang="en-US" sz="2400" smtClean="0">
                <a:ea typeface="ＭＳ Ｐゴシック" panose="020B0600070205080204" pitchFamily="34" charset="-128"/>
              </a:rPr>
              <a:t>Can inform about the same vector intensity at different times or different voxels at the same time</a:t>
            </a:r>
          </a:p>
          <a:p>
            <a:r>
              <a:rPr lang="en-GB" altLang="en-US" sz="2400" smtClean="0">
                <a:ea typeface="ＭＳ Ｐゴシック" panose="020B0600070205080204" pitchFamily="34" charset="-128"/>
              </a:rPr>
              <a:t>Vector is just a n x 1 matrix</a:t>
            </a:r>
          </a:p>
          <a:p>
            <a:endParaRPr lang="en-GB" altLang="en-US" sz="2400" dirty="0" smtClean="0">
              <a:ea typeface="ＭＳ Ｐゴシック" panose="020B0600070205080204" pitchFamily="34" charset="-128"/>
            </a:endParaRPr>
          </a:p>
        </p:txBody>
      </p:sp>
      <p:graphicFrame>
        <p:nvGraphicFramePr>
          <p:cNvPr id="11" name="Object 2"/>
          <p:cNvGraphicFramePr>
            <a:graphicFrameLocks noChangeAspect="1"/>
          </p:cNvGraphicFramePr>
          <p:nvPr>
            <p:extLst/>
          </p:nvPr>
        </p:nvGraphicFramePr>
        <p:xfrm>
          <a:off x="2060161" y="3442573"/>
          <a:ext cx="2112962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207" name="Equation" r:id="rId7" imgW="965160" imgH="711000" progId="Equation.DSMT4">
                  <p:embed/>
                </p:oleObj>
              </mc:Choice>
              <mc:Fallback>
                <p:oleObj name="Equation" r:id="rId7" imgW="96516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0161" y="3442573"/>
                        <a:ext cx="2112962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"/>
          <p:cNvGraphicFramePr>
            <a:graphicFrameLocks noChangeAspect="1"/>
          </p:cNvGraphicFramePr>
          <p:nvPr>
            <p:extLst/>
          </p:nvPr>
        </p:nvGraphicFramePr>
        <p:xfrm>
          <a:off x="4579523" y="3371135"/>
          <a:ext cx="1709738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208" name="Equation" r:id="rId9" imgW="736560" imgH="711000" progId="Equation.DSMT4">
                  <p:embed/>
                </p:oleObj>
              </mc:Choice>
              <mc:Fallback>
                <p:oleObj name="Equation" r:id="rId9" imgW="736560" imgH="711000" progId="Equation.DSMT4">
                  <p:embed/>
                  <p:pic>
                    <p:nvPicPr>
                      <p:cNvPr id="1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9523" y="3371135"/>
                        <a:ext cx="1709738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4"/>
          <p:cNvGraphicFramePr>
            <a:graphicFrameLocks noChangeAspect="1"/>
          </p:cNvGraphicFramePr>
          <p:nvPr>
            <p:extLst/>
          </p:nvPr>
        </p:nvGraphicFramePr>
        <p:xfrm>
          <a:off x="6740111" y="3299698"/>
          <a:ext cx="3243262" cy="177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209" name="Equation" r:id="rId11" imgW="1295280" imgH="711000" progId="Equation.DSMT4">
                  <p:embed/>
                </p:oleObj>
              </mc:Choice>
              <mc:Fallback>
                <p:oleObj name="Equation" r:id="rId11" imgW="1295280" imgH="711000" progId="Equation.DSMT4">
                  <p:embed/>
                  <p:pic>
                    <p:nvPicPr>
                      <p:cNvPr id="1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0111" y="3299698"/>
                        <a:ext cx="3243262" cy="1778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2515773" y="5103098"/>
            <a:ext cx="74676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dirty="0">
                <a:latin typeface="Rockwell" panose="02060603020205020403" pitchFamily="18" charset="0"/>
              </a:rPr>
              <a:t>Square (3 x 3)	Rectangular (3 x 2)      d </a:t>
            </a:r>
            <a:r>
              <a:rPr lang="en-GB" altLang="en-US" baseline="-25000" dirty="0" err="1">
                <a:latin typeface="Rockwell" panose="02060603020205020403" pitchFamily="18" charset="0"/>
              </a:rPr>
              <a:t>i</a:t>
            </a:r>
            <a:r>
              <a:rPr lang="en-GB" altLang="en-US" baseline="-25000" dirty="0">
                <a:latin typeface="Rockwell" panose="02060603020205020403" pitchFamily="18" charset="0"/>
              </a:rPr>
              <a:t> j</a:t>
            </a:r>
            <a:r>
              <a:rPr lang="en-GB" altLang="en-US" dirty="0">
                <a:latin typeface="Rockwell" panose="02060603020205020403" pitchFamily="18" charset="0"/>
              </a:rPr>
              <a:t> : </a:t>
            </a:r>
            <a:r>
              <a:rPr lang="en-GB" altLang="en-US" dirty="0" err="1">
                <a:latin typeface="Rockwell" panose="02060603020205020403" pitchFamily="18" charset="0"/>
              </a:rPr>
              <a:t>i</a:t>
            </a:r>
            <a:r>
              <a:rPr lang="en-GB" altLang="en-US" baseline="30000" dirty="0" err="1">
                <a:latin typeface="Rockwell" panose="02060603020205020403" pitchFamily="18" charset="0"/>
              </a:rPr>
              <a:t>th</a:t>
            </a:r>
            <a:r>
              <a:rPr lang="en-GB" altLang="en-US" dirty="0">
                <a:latin typeface="Rockwell" panose="02060603020205020403" pitchFamily="18" charset="0"/>
              </a:rPr>
              <a:t> row, </a:t>
            </a:r>
            <a:r>
              <a:rPr lang="en-GB" altLang="en-US" dirty="0" err="1">
                <a:latin typeface="Rockwell" panose="02060603020205020403" pitchFamily="18" charset="0"/>
              </a:rPr>
              <a:t>j</a:t>
            </a:r>
            <a:r>
              <a:rPr lang="en-GB" altLang="en-US" baseline="30000" dirty="0" err="1">
                <a:latin typeface="Rockwell" panose="02060603020205020403" pitchFamily="18" charset="0"/>
              </a:rPr>
              <a:t>th</a:t>
            </a:r>
            <a:r>
              <a:rPr lang="en-GB" altLang="en-US" dirty="0">
                <a:latin typeface="Rockwell" panose="02060603020205020403" pitchFamily="18" charset="0"/>
              </a:rPr>
              <a:t> column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dirty="0">
                <a:latin typeface="Rockwell" panose="02060603020205020403" pitchFamily="18" charset="0"/>
              </a:rPr>
              <a:t>Defined as rows x columns (R x C)</a:t>
            </a:r>
          </a:p>
        </p:txBody>
      </p:sp>
    </p:spTree>
    <p:extLst>
      <p:ext uri="{BB962C8B-B14F-4D97-AF65-F5344CB8AC3E}">
        <p14:creationId xmlns:p14="http://schemas.microsoft.com/office/powerpoint/2010/main" val="148470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422907" y="1849553"/>
            <a:ext cx="5694362" cy="1987550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zh-TW" sz="2400" smtClean="0"/>
              <a:t>   If A is any matrix and c is any scalar, then the </a:t>
            </a:r>
            <a:r>
              <a:rPr lang="en-US" altLang="zh-TW" sz="2400" smtClean="0">
                <a:solidFill>
                  <a:schemeClr val="hlink"/>
                </a:solidFill>
              </a:rPr>
              <a:t>product</a:t>
            </a:r>
            <a:r>
              <a:rPr lang="en-US" altLang="zh-TW" sz="2400" smtClean="0"/>
              <a:t> cA is the matrix obtained by multiplying each entry of the matrix A by c. The matrix cA is said to be the </a:t>
            </a:r>
            <a:r>
              <a:rPr lang="en-US" altLang="zh-TW" sz="2400" smtClean="0">
                <a:solidFill>
                  <a:schemeClr val="hlink"/>
                </a:solidFill>
              </a:rPr>
              <a:t>scalar multiple</a:t>
            </a:r>
            <a:r>
              <a:rPr lang="en-US" altLang="zh-TW" sz="2400" smtClean="0"/>
              <a:t> of A.</a:t>
            </a:r>
          </a:p>
        </p:txBody>
      </p:sp>
      <p:graphicFrame>
        <p:nvGraphicFramePr>
          <p:cNvPr id="11" name="Object 0"/>
          <p:cNvGraphicFramePr>
            <a:graphicFrameLocks noChangeAspect="1"/>
          </p:cNvGraphicFramePr>
          <p:nvPr/>
        </p:nvGraphicFramePr>
        <p:xfrm>
          <a:off x="3068638" y="4259263"/>
          <a:ext cx="4886325" cy="1192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0217" name="Equation" r:id="rId7" imgW="2286000" imgH="558720" progId="Equation.DSMT4">
                  <p:embed/>
                </p:oleObj>
              </mc:Choice>
              <mc:Fallback>
                <p:oleObj name="Equation" r:id="rId7" imgW="2286000" imgH="55872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8638" y="4259263"/>
                        <a:ext cx="4886325" cy="1192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9047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049048" y="1326435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altLang="en-US" sz="2400" dirty="0" smtClean="0">
              <a:ea typeface="ＭＳ Ｐゴシック" panose="020B0600070205080204" pitchFamily="34" charset="-128"/>
            </a:endParaRPr>
          </a:p>
        </p:txBody>
      </p:sp>
      <p:graphicFrame>
        <p:nvGraphicFramePr>
          <p:cNvPr id="11" name="Object 2"/>
          <p:cNvGraphicFramePr>
            <a:graphicFrameLocks noChangeAspect="1"/>
          </p:cNvGraphicFramePr>
          <p:nvPr>
            <p:extLst/>
          </p:nvPr>
        </p:nvGraphicFramePr>
        <p:xfrm>
          <a:off x="4580890" y="1406910"/>
          <a:ext cx="2112963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250" name="Equation" r:id="rId7" imgW="965160" imgH="711000" progId="Equation.DSMT4">
                  <p:embed/>
                </p:oleObj>
              </mc:Choice>
              <mc:Fallback>
                <p:oleObj name="Equation" r:id="rId7" imgW="96516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0890" y="1406910"/>
                        <a:ext cx="2112963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2"/>
          <p:cNvGraphicFramePr>
            <a:graphicFrameLocks noChangeAspect="1"/>
          </p:cNvGraphicFramePr>
          <p:nvPr>
            <p:extLst/>
          </p:nvPr>
        </p:nvGraphicFramePr>
        <p:xfrm>
          <a:off x="4359275" y="3359150"/>
          <a:ext cx="2557463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251" name="Equation" r:id="rId9" imgW="1168200" imgH="711000" progId="Equation.DSMT4">
                  <p:embed/>
                </p:oleObj>
              </mc:Choice>
              <mc:Fallback>
                <p:oleObj name="Equation" r:id="rId9" imgW="1168200" imgH="711000" progId="Equation.DSMT4">
                  <p:embed/>
                  <p:pic>
                    <p:nvPicPr>
                      <p:cNvPr id="15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9275" y="3359150"/>
                        <a:ext cx="2557463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70551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3"/>
          <p:cNvGraphicFramePr>
            <a:graphicFrameLocks noChangeAspect="1"/>
          </p:cNvGraphicFramePr>
          <p:nvPr>
            <p:extLst/>
          </p:nvPr>
        </p:nvGraphicFramePr>
        <p:xfrm>
          <a:off x="4568093" y="1628673"/>
          <a:ext cx="1709738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2272" name="Equation" r:id="rId7" imgW="736560" imgH="711000" progId="Equation.DSMT4">
                  <p:embed/>
                </p:oleObj>
              </mc:Choice>
              <mc:Fallback>
                <p:oleObj name="Equation" r:id="rId7" imgW="736560" imgH="711000" progId="Equation.DSMT4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8093" y="1628673"/>
                        <a:ext cx="1709738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/>
          </p:nvPr>
        </p:nvGraphicFramePr>
        <p:xfrm>
          <a:off x="4092575" y="3667125"/>
          <a:ext cx="2828925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2273" name="Equation" r:id="rId9" imgW="1218960" imgH="711000" progId="Equation.DSMT4">
                  <p:embed/>
                </p:oleObj>
              </mc:Choice>
              <mc:Fallback>
                <p:oleObj name="Equation" r:id="rId9" imgW="1218960" imgH="711000" progId="Equation.DSMT4">
                  <p:embed/>
                  <p:pic>
                    <p:nvPicPr>
                      <p:cNvPr id="1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2575" y="3667125"/>
                        <a:ext cx="2828925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16790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3032505" y="1534238"/>
            <a:ext cx="6126162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smtClean="0"/>
              <a:t>For the matrices</a:t>
            </a:r>
          </a:p>
          <a:p>
            <a:endParaRPr lang="en-US" altLang="zh-TW" sz="2400" smtClean="0"/>
          </a:p>
          <a:p>
            <a:endParaRPr lang="en-US" altLang="zh-TW" sz="2400" smtClean="0"/>
          </a:p>
          <a:p>
            <a:endParaRPr lang="en-US" altLang="zh-TW" sz="2400" smtClean="0"/>
          </a:p>
          <a:p>
            <a:pPr lvl="1"/>
            <a:r>
              <a:rPr lang="en-US" altLang="zh-TW" sz="2000" smtClean="0"/>
              <a:t>We have</a:t>
            </a:r>
          </a:p>
          <a:p>
            <a:endParaRPr lang="en-US" altLang="zh-TW" sz="2400" smtClean="0"/>
          </a:p>
          <a:p>
            <a:endParaRPr lang="en-US" altLang="zh-TW" sz="2400" smtClean="0"/>
          </a:p>
          <a:p>
            <a:endParaRPr lang="en-US" altLang="zh-TW" sz="2400" smtClean="0"/>
          </a:p>
          <a:p>
            <a:pPr lvl="1"/>
            <a:r>
              <a:rPr lang="en-US" altLang="zh-TW" sz="2000" smtClean="0"/>
              <a:t>It common practice to denote (-1)B by </a:t>
            </a:r>
            <a:r>
              <a:rPr lang="en-US" altLang="zh-TW" sz="2000" smtClean="0">
                <a:latin typeface="Times New Roman" panose="02020603050405020304" pitchFamily="18" charset="0"/>
              </a:rPr>
              <a:t>–</a:t>
            </a:r>
            <a:r>
              <a:rPr lang="en-US" altLang="zh-TW" sz="2000" smtClean="0"/>
              <a:t>B.</a:t>
            </a:r>
          </a:p>
        </p:txBody>
      </p:sp>
      <p:graphicFrame>
        <p:nvGraphicFramePr>
          <p:cNvPr id="11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817468"/>
              </p:ext>
            </p:extLst>
          </p:nvPr>
        </p:nvGraphicFramePr>
        <p:xfrm>
          <a:off x="3469067" y="2008900"/>
          <a:ext cx="6048375" cy="795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3296" name="方程式" r:id="rId7" imgW="3479760" imgH="457200" progId="Equation.3">
                  <p:embed/>
                </p:oleObj>
              </mc:Choice>
              <mc:Fallback>
                <p:oleObj name="方程式" r:id="rId7" imgW="3479760" imgH="457200" progId="Equation.3">
                  <p:embed/>
                  <p:pic>
                    <p:nvPicPr>
                      <p:cNvPr id="5120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9067" y="2008900"/>
                        <a:ext cx="6048375" cy="795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7219895"/>
              </p:ext>
            </p:extLst>
          </p:nvPr>
        </p:nvGraphicFramePr>
        <p:xfrm>
          <a:off x="3181730" y="3677363"/>
          <a:ext cx="65532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3297" name="方程式" r:id="rId9" imgW="3835080" imgH="457200" progId="Equation.3">
                  <p:embed/>
                </p:oleObj>
              </mc:Choice>
              <mc:Fallback>
                <p:oleObj name="方程式" r:id="rId9" imgW="3835080" imgH="457200" progId="Equation.3">
                  <p:embed/>
                  <p:pic>
                    <p:nvPicPr>
                      <p:cNvPr id="5120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1730" y="3677363"/>
                        <a:ext cx="6553200" cy="78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4930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160270" y="1606233"/>
            <a:ext cx="7772400" cy="3163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smtClean="0"/>
              <a:t>If A and B are matrices of the same size, then the </a:t>
            </a:r>
            <a:r>
              <a:rPr lang="en-US" altLang="zh-TW" sz="2400" smtClean="0">
                <a:solidFill>
                  <a:schemeClr val="hlink"/>
                </a:solidFill>
              </a:rPr>
              <a:t>sum</a:t>
            </a:r>
            <a:r>
              <a:rPr lang="en-US" altLang="zh-TW" sz="2400" smtClean="0"/>
              <a:t> A+B is the matrix obtained by adding the entries of B to the corresponding entries of A.</a:t>
            </a:r>
          </a:p>
          <a:p>
            <a:r>
              <a:rPr lang="en-US" altLang="zh-TW" sz="2400" smtClean="0"/>
              <a:t>Vice versa, the </a:t>
            </a:r>
            <a:r>
              <a:rPr lang="en-US" altLang="zh-TW" sz="2400" smtClean="0">
                <a:solidFill>
                  <a:schemeClr val="hlink"/>
                </a:solidFill>
              </a:rPr>
              <a:t>difference</a:t>
            </a:r>
            <a:r>
              <a:rPr lang="en-US" altLang="zh-TW" sz="2400" smtClean="0"/>
              <a:t> A-B is the matrix obtained by subtracting the entries of B from the corresponding entries of A.</a:t>
            </a:r>
          </a:p>
          <a:p>
            <a:r>
              <a:rPr lang="en-US" altLang="zh-TW" sz="2400" smtClean="0"/>
              <a:t>Note: Matrices of different sizes cannot be added or subtracted.</a:t>
            </a:r>
          </a:p>
        </p:txBody>
      </p:sp>
      <p:graphicFrame>
        <p:nvGraphicFramePr>
          <p:cNvPr id="11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2888710"/>
              </p:ext>
            </p:extLst>
          </p:nvPr>
        </p:nvGraphicFramePr>
        <p:xfrm>
          <a:off x="4320858" y="4627245"/>
          <a:ext cx="529590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6122" name="方程式" r:id="rId7" imgW="1955520" imgH="482400" progId="Equation.3">
                  <p:embed/>
                </p:oleObj>
              </mc:Choice>
              <mc:Fallback>
                <p:oleObj name="方程式" r:id="rId7" imgW="1955520" imgH="482400" progId="Equation.3">
                  <p:embed/>
                  <p:pic>
                    <p:nvPicPr>
                      <p:cNvPr id="4813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0858" y="4627245"/>
                        <a:ext cx="5295900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446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388870" y="144843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 smtClean="0"/>
              <a:t>Consider the matrices</a:t>
            </a:r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pPr lvl="1"/>
            <a:r>
              <a:rPr lang="en-US" altLang="zh-TW" sz="2000" dirty="0" smtClean="0"/>
              <a:t>Then</a:t>
            </a:r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pPr lvl="1"/>
            <a:endParaRPr lang="en-US" altLang="zh-TW" sz="2000" dirty="0" smtClean="0"/>
          </a:p>
          <a:p>
            <a:pPr lvl="1"/>
            <a:r>
              <a:rPr lang="en-US" altLang="zh-TW" sz="2000" dirty="0" smtClean="0"/>
              <a:t>The expressions A+C, B+C, A-C, and B-C are undefined.</a:t>
            </a:r>
          </a:p>
        </p:txBody>
      </p:sp>
      <p:graphicFrame>
        <p:nvGraphicFramePr>
          <p:cNvPr id="11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6770368"/>
              </p:ext>
            </p:extLst>
          </p:nvPr>
        </p:nvGraphicFramePr>
        <p:xfrm>
          <a:off x="3284220" y="2061210"/>
          <a:ext cx="5638800" cy="1058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154" name="Equation" r:id="rId7" imgW="3784320" imgH="711000" progId="Equation.3">
                  <p:embed/>
                </p:oleObj>
              </mc:Choice>
              <mc:Fallback>
                <p:oleObj name="Equation" r:id="rId7" imgW="3784320" imgH="711000" progId="Equation.3">
                  <p:embed/>
                  <p:pic>
                    <p:nvPicPr>
                      <p:cNvPr id="49154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4220" y="2061210"/>
                        <a:ext cx="5638800" cy="1058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4293765"/>
              </p:ext>
            </p:extLst>
          </p:nvPr>
        </p:nvGraphicFramePr>
        <p:xfrm>
          <a:off x="3208020" y="3661410"/>
          <a:ext cx="57912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7155" name="Equation" r:id="rId9" imgW="3466800" imgH="711000" progId="Equation.3">
                  <p:embed/>
                </p:oleObj>
              </mc:Choice>
              <mc:Fallback>
                <p:oleObj name="Equation" r:id="rId9" imgW="3466800" imgH="711000" progId="Equation.3">
                  <p:embed/>
                  <p:pic>
                    <p:nvPicPr>
                      <p:cNvPr id="49155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8020" y="3661410"/>
                        <a:ext cx="57912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4520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1965980" y="1524000"/>
            <a:ext cx="7235825" cy="4598988"/>
          </a:xfrm>
          <a:prstGeom prst="rect">
            <a:avLst/>
          </a:prstGeom>
        </p:spPr>
        <p:txBody>
          <a:bodyPr vert="horz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mtClean="0">
                <a:ea typeface="ＭＳ Ｐゴシック" panose="020B0600070205080204" pitchFamily="34" charset="-128"/>
              </a:rPr>
              <a:t>Addition </a:t>
            </a:r>
          </a:p>
          <a:p>
            <a:pPr lvl="1"/>
            <a:r>
              <a:rPr lang="en-GB" altLang="en-US" sz="200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Commutative: </a:t>
            </a:r>
            <a:r>
              <a:rPr lang="en-GB" altLang="en-US" sz="2000" b="1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=</a:t>
            </a:r>
            <a:r>
              <a:rPr lang="en-GB" altLang="en-US" sz="2000" b="1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</a:p>
          <a:p>
            <a:pPr lvl="1"/>
            <a:r>
              <a:rPr lang="en-GB" altLang="en-US" sz="200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Associative:  (</a:t>
            </a:r>
            <a:r>
              <a:rPr lang="en-GB" altLang="en-US" sz="2000" b="1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)+</a:t>
            </a:r>
            <a:r>
              <a:rPr lang="en-GB" altLang="en-US" sz="2000" b="1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C</a:t>
            </a:r>
            <a:r>
              <a:rPr lang="en-GB" altLang="en-US" sz="200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=</a:t>
            </a:r>
            <a:r>
              <a:rPr lang="en-GB" altLang="en-US" sz="2000" b="1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+(</a:t>
            </a:r>
            <a:r>
              <a:rPr lang="en-GB" altLang="en-US" sz="2000" b="1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C</a:t>
            </a:r>
            <a:r>
              <a:rPr lang="en-GB" altLang="en-US" sz="200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)</a:t>
            </a:r>
            <a:r>
              <a:rPr lang="en-GB" altLang="en-US" sz="2000" smtClean="0">
                <a:ea typeface="ＭＳ Ｐゴシック" panose="020B0600070205080204" pitchFamily="34" charset="-128"/>
              </a:rPr>
              <a:t/>
            </a:r>
            <a:br>
              <a:rPr lang="en-GB" altLang="en-US" sz="2000" smtClean="0">
                <a:ea typeface="ＭＳ Ｐゴシック" panose="020B0600070205080204" pitchFamily="34" charset="-128"/>
              </a:rPr>
            </a:br>
            <a:endParaRPr lang="en-GB" altLang="en-US" sz="2000" smtClean="0">
              <a:ea typeface="ＭＳ Ｐゴシック" panose="020B0600070205080204" pitchFamily="34" charset="-128"/>
            </a:endParaRPr>
          </a:p>
          <a:p>
            <a:pPr lvl="1"/>
            <a:endParaRPr lang="en-GB" altLang="en-US" sz="2000" smtClean="0">
              <a:ea typeface="ＭＳ Ｐゴシック" panose="020B0600070205080204" pitchFamily="34" charset="-128"/>
            </a:endParaRPr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7163987"/>
              </p:ext>
            </p:extLst>
          </p:nvPr>
        </p:nvGraphicFramePr>
        <p:xfrm>
          <a:off x="3410605" y="4960938"/>
          <a:ext cx="6542088" cy="906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754" name="Equation" r:id="rId7" imgW="3301920" imgH="457200" progId="Equation.3">
                  <p:embed/>
                </p:oleObj>
              </mc:Choice>
              <mc:Fallback>
                <p:oleObj name="Equation" r:id="rId7" imgW="3301920" imgH="457200" progId="Equation.3">
                  <p:embed/>
                  <p:pic>
                    <p:nvPicPr>
                      <p:cNvPr id="14234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lum bright="42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0605" y="4960938"/>
                        <a:ext cx="6542088" cy="906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1962805" y="3789363"/>
            <a:ext cx="3816350" cy="97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sz="2800" dirty="0">
                <a:latin typeface="+mn-lt"/>
                <a:ea typeface="+mn-ea"/>
              </a:rPr>
              <a:t>Subtraction</a:t>
            </a:r>
          </a:p>
          <a:p>
            <a:pPr>
              <a:spcBef>
                <a:spcPct val="50000"/>
              </a:spcBef>
              <a:defRPr/>
            </a:pPr>
            <a:r>
              <a:rPr lang="en-GB" sz="2000" dirty="0">
                <a:latin typeface="+mn-lt"/>
                <a:ea typeface="+mn-ea"/>
              </a:rPr>
              <a:t>-  By adding a negative matrix</a:t>
            </a:r>
          </a:p>
        </p:txBody>
      </p:sp>
      <p:graphicFrame>
        <p:nvGraphicFramePr>
          <p:cNvPr id="1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3388095"/>
              </p:ext>
            </p:extLst>
          </p:nvPr>
        </p:nvGraphicFramePr>
        <p:xfrm>
          <a:off x="4179888" y="3071813"/>
          <a:ext cx="5562600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755" name="Equation" r:id="rId9" imgW="2984400" imgH="457200" progId="Equation.DSMT4">
                  <p:embed/>
                </p:oleObj>
              </mc:Choice>
              <mc:Fallback>
                <p:oleObj name="Equation" r:id="rId9" imgW="2984400" imgH="457200" progId="Equation.DSMT4">
                  <p:embed/>
                  <p:pic>
                    <p:nvPicPr>
                      <p:cNvPr id="5123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9888" y="3071813"/>
                        <a:ext cx="5562600" cy="7667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2911041"/>
              </p:ext>
            </p:extLst>
          </p:nvPr>
        </p:nvGraphicFramePr>
        <p:xfrm>
          <a:off x="2763838" y="4941888"/>
          <a:ext cx="6969125" cy="906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756" name="Equation" r:id="rId11" imgW="3517560" imgH="457200" progId="Equation.DSMT4">
                  <p:embed/>
                </p:oleObj>
              </mc:Choice>
              <mc:Fallback>
                <p:oleObj name="Equation" r:id="rId11" imgW="3517560" imgH="457200" progId="Equation.DSMT4">
                  <p:embed/>
                  <p:pic>
                    <p:nvPicPr>
                      <p:cNvPr id="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lum bright="42000"/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3838" y="4941888"/>
                        <a:ext cx="6969125" cy="9064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9572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412120" y="124158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mtClean="0">
                <a:ea typeface="ＭＳ Ｐゴシック" panose="020B0600070205080204" pitchFamily="34" charset="-128"/>
              </a:rPr>
              <a:t>Transposition</a:t>
            </a:r>
            <a:endParaRPr lang="en-GB" altLang="en-US" dirty="0" smtClean="0">
              <a:ea typeface="ＭＳ Ｐゴシック" panose="020B0600070205080204" pitchFamily="34" charset="-128"/>
            </a:endParaRP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2997908" y="2956087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12" name="Text Box 15"/>
          <p:cNvSpPr txBox="1">
            <a:spLocks noChangeArrowheads="1"/>
          </p:cNvSpPr>
          <p:nvPr/>
        </p:nvSpPr>
        <p:spPr bwMode="auto">
          <a:xfrm>
            <a:off x="3070933" y="3027524"/>
            <a:ext cx="18716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grpSp>
        <p:nvGrpSpPr>
          <p:cNvPr id="13" name="Group 23"/>
          <p:cNvGrpSpPr>
            <a:grpSpLocks/>
          </p:cNvGrpSpPr>
          <p:nvPr/>
        </p:nvGrpSpPr>
        <p:grpSpPr bwMode="auto">
          <a:xfrm>
            <a:off x="2639133" y="1967787"/>
            <a:ext cx="7396162" cy="1909762"/>
            <a:chOff x="421" y="1117"/>
            <a:chExt cx="3704" cy="1203"/>
          </a:xfrm>
        </p:grpSpPr>
        <p:graphicFrame>
          <p:nvGraphicFramePr>
            <p:cNvPr id="14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506382134"/>
                </p:ext>
              </p:extLst>
            </p:nvPr>
          </p:nvGraphicFramePr>
          <p:xfrm>
            <a:off x="421" y="1117"/>
            <a:ext cx="532" cy="9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7778" name="Equation" r:id="rId7" imgW="495000" imgH="711000" progId="Equation.DSMT4">
                    <p:embed/>
                  </p:oleObj>
                </mc:Choice>
                <mc:Fallback>
                  <p:oleObj name="Equation" r:id="rId7" imgW="495000" imgH="711000" progId="Equation.DSMT4">
                    <p:embed/>
                    <p:pic>
                      <p:nvPicPr>
                        <p:cNvPr id="410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1" y="1117"/>
                          <a:ext cx="532" cy="962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352410990"/>
                </p:ext>
              </p:extLst>
            </p:nvPr>
          </p:nvGraphicFramePr>
          <p:xfrm>
            <a:off x="1166" y="1465"/>
            <a:ext cx="1045" cy="4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7779" name="Equation" r:id="rId9" imgW="914400" imgH="253800" progId="Equation.DSMT4">
                    <p:embed/>
                  </p:oleObj>
                </mc:Choice>
                <mc:Fallback>
                  <p:oleObj name="Equation" r:id="rId9" imgW="914400" imgH="253800" progId="Equation.DSMT4">
                    <p:embed/>
                    <p:pic>
                      <p:nvPicPr>
                        <p:cNvPr id="4101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66" y="1465"/>
                          <a:ext cx="1045" cy="40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6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91321332"/>
                </p:ext>
              </p:extLst>
            </p:nvPr>
          </p:nvGraphicFramePr>
          <p:xfrm>
            <a:off x="2756" y="1456"/>
            <a:ext cx="968" cy="3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7780" name="Equation" r:id="rId11" imgW="876240" imgH="253800" progId="Equation.DSMT4">
                    <p:embed/>
                  </p:oleObj>
                </mc:Choice>
                <mc:Fallback>
                  <p:oleObj name="Equation" r:id="rId11" imgW="876240" imgH="253800" progId="Equation.DSMT4">
                    <p:embed/>
                    <p:pic>
                      <p:nvPicPr>
                        <p:cNvPr id="4102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56" y="1456"/>
                          <a:ext cx="968" cy="393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7" name="Text Box 9"/>
            <p:cNvSpPr txBox="1">
              <a:spLocks noChangeArrowheads="1"/>
            </p:cNvSpPr>
            <p:nvPr/>
          </p:nvSpPr>
          <p:spPr bwMode="auto">
            <a:xfrm>
              <a:off x="423" y="2107"/>
              <a:ext cx="3702" cy="2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column         </a:t>
              </a: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	row			row              </a:t>
              </a: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               column</a:t>
              </a:r>
            </a:p>
          </p:txBody>
        </p:sp>
      </p:grpSp>
      <p:grpSp>
        <p:nvGrpSpPr>
          <p:cNvPr id="18" name="Group 10"/>
          <p:cNvGrpSpPr>
            <a:grpSpLocks/>
          </p:cNvGrpSpPr>
          <p:nvPr/>
        </p:nvGrpSpPr>
        <p:grpSpPr bwMode="auto">
          <a:xfrm>
            <a:off x="3505195" y="4112172"/>
            <a:ext cx="4547768" cy="1465263"/>
            <a:chOff x="376" y="1917"/>
            <a:chExt cx="2222" cy="651"/>
          </a:xfrm>
        </p:grpSpPr>
        <p:graphicFrame>
          <p:nvGraphicFramePr>
            <p:cNvPr id="19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510328609"/>
                </p:ext>
              </p:extLst>
            </p:nvPr>
          </p:nvGraphicFramePr>
          <p:xfrm>
            <a:off x="376" y="1928"/>
            <a:ext cx="865" cy="6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7781" name="Equation" r:id="rId13" imgW="965160" imgH="711000" progId="Equation.DSMT4">
                    <p:embed/>
                  </p:oleObj>
                </mc:Choice>
                <mc:Fallback>
                  <p:oleObj name="Equation" r:id="rId13" imgW="965160" imgH="711000" progId="Equation.DSMT4">
                    <p:embed/>
                    <p:pic>
                      <p:nvPicPr>
                        <p:cNvPr id="4098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6" y="1928"/>
                          <a:ext cx="865" cy="6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421137778"/>
                </p:ext>
              </p:extLst>
            </p:nvPr>
          </p:nvGraphicFramePr>
          <p:xfrm>
            <a:off x="1632" y="1917"/>
            <a:ext cx="966" cy="6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7782" name="Equation" r:id="rId15" imgW="1054080" imgH="711000" progId="Equation.DSMT4">
                    <p:embed/>
                  </p:oleObj>
                </mc:Choice>
                <mc:Fallback>
                  <p:oleObj name="Equation" r:id="rId15" imgW="1054080" imgH="711000" progId="Equation.DSMT4">
                    <p:embed/>
                    <p:pic>
                      <p:nvPicPr>
                        <p:cNvPr id="4099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1917"/>
                          <a:ext cx="966" cy="651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" name="Rectangle 13"/>
            <p:cNvSpPr>
              <a:spLocks noChangeArrowheads="1"/>
            </p:cNvSpPr>
            <p:nvPr/>
          </p:nvSpPr>
          <p:spPr bwMode="auto">
            <a:xfrm>
              <a:off x="678" y="1974"/>
              <a:ext cx="480" cy="12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" name="Rectangle 14"/>
            <p:cNvSpPr>
              <a:spLocks noChangeArrowheads="1"/>
            </p:cNvSpPr>
            <p:nvPr/>
          </p:nvSpPr>
          <p:spPr bwMode="auto">
            <a:xfrm>
              <a:off x="679" y="2170"/>
              <a:ext cx="480" cy="126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3" name="Rectangle 15"/>
            <p:cNvSpPr>
              <a:spLocks noChangeArrowheads="1"/>
            </p:cNvSpPr>
            <p:nvPr/>
          </p:nvSpPr>
          <p:spPr bwMode="auto">
            <a:xfrm>
              <a:off x="679" y="2377"/>
              <a:ext cx="480" cy="126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4" name="Rectangle 16"/>
            <p:cNvSpPr>
              <a:spLocks noChangeArrowheads="1"/>
            </p:cNvSpPr>
            <p:nvPr/>
          </p:nvSpPr>
          <p:spPr bwMode="auto">
            <a:xfrm>
              <a:off x="2013" y="1965"/>
              <a:ext cx="126" cy="55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5" name="Rectangle 17"/>
            <p:cNvSpPr>
              <a:spLocks noChangeArrowheads="1"/>
            </p:cNvSpPr>
            <p:nvPr/>
          </p:nvSpPr>
          <p:spPr bwMode="auto">
            <a:xfrm>
              <a:off x="2212" y="1963"/>
              <a:ext cx="126" cy="552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6" name="Rectangle 18"/>
            <p:cNvSpPr>
              <a:spLocks noChangeArrowheads="1"/>
            </p:cNvSpPr>
            <p:nvPr/>
          </p:nvSpPr>
          <p:spPr bwMode="auto">
            <a:xfrm>
              <a:off x="2411" y="1964"/>
              <a:ext cx="126" cy="552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28" name="Line 23"/>
          <p:cNvSpPr>
            <a:spLocks noChangeShapeType="1"/>
          </p:cNvSpPr>
          <p:nvPr/>
        </p:nvSpPr>
        <p:spPr bwMode="auto">
          <a:xfrm>
            <a:off x="3718633" y="3696574"/>
            <a:ext cx="576262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" name="Line 24"/>
          <p:cNvSpPr>
            <a:spLocks noChangeShapeType="1"/>
          </p:cNvSpPr>
          <p:nvPr/>
        </p:nvSpPr>
        <p:spPr bwMode="auto">
          <a:xfrm>
            <a:off x="8398583" y="3696574"/>
            <a:ext cx="576262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30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8483793"/>
              </p:ext>
            </p:extLst>
          </p:nvPr>
        </p:nvGraphicFramePr>
        <p:xfrm>
          <a:off x="9537700" y="1752600"/>
          <a:ext cx="1287463" cy="174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83" name="Equation" r:id="rId17" imgW="583920" imgH="711000" progId="Equation.DSMT4">
                  <p:embed/>
                </p:oleObj>
              </mc:Choice>
              <mc:Fallback>
                <p:oleObj name="Equation" r:id="rId17" imgW="583920" imgH="711000" progId="Equation.DSMT4">
                  <p:embed/>
                  <p:pic>
                    <p:nvPicPr>
                      <p:cNvPr id="4103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37700" y="1752600"/>
                        <a:ext cx="1287463" cy="17462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1561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3691589" y="3492111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12" name="Text Box 15"/>
          <p:cNvSpPr txBox="1">
            <a:spLocks noChangeArrowheads="1"/>
          </p:cNvSpPr>
          <p:nvPr/>
        </p:nvSpPr>
        <p:spPr bwMode="auto">
          <a:xfrm>
            <a:off x="3764614" y="3563548"/>
            <a:ext cx="18716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grpSp>
        <p:nvGrpSpPr>
          <p:cNvPr id="18" name="Group 10"/>
          <p:cNvGrpSpPr>
            <a:grpSpLocks/>
          </p:cNvGrpSpPr>
          <p:nvPr/>
        </p:nvGrpSpPr>
        <p:grpSpPr bwMode="auto">
          <a:xfrm>
            <a:off x="3406609" y="2459005"/>
            <a:ext cx="4547770" cy="1465263"/>
            <a:chOff x="376" y="1917"/>
            <a:chExt cx="2222" cy="651"/>
          </a:xfrm>
        </p:grpSpPr>
        <p:graphicFrame>
          <p:nvGraphicFramePr>
            <p:cNvPr id="19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713666364"/>
                </p:ext>
              </p:extLst>
            </p:nvPr>
          </p:nvGraphicFramePr>
          <p:xfrm>
            <a:off x="376" y="1928"/>
            <a:ext cx="865" cy="6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60470" name="Equation" r:id="rId7" imgW="965160" imgH="711000" progId="Equation.DSMT4">
                    <p:embed/>
                  </p:oleObj>
                </mc:Choice>
                <mc:Fallback>
                  <p:oleObj name="Equation" r:id="rId7" imgW="965160" imgH="711000" progId="Equation.DSMT4">
                    <p:embed/>
                    <p:pic>
                      <p:nvPicPr>
                        <p:cNvPr id="19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6" y="1928"/>
                          <a:ext cx="865" cy="6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556424967"/>
                </p:ext>
              </p:extLst>
            </p:nvPr>
          </p:nvGraphicFramePr>
          <p:xfrm>
            <a:off x="1632" y="1917"/>
            <a:ext cx="966" cy="6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60471" name="Equation" r:id="rId9" imgW="1054080" imgH="711000" progId="Equation.DSMT4">
                    <p:embed/>
                  </p:oleObj>
                </mc:Choice>
                <mc:Fallback>
                  <p:oleObj name="Equation" r:id="rId9" imgW="1054080" imgH="711000" progId="Equation.DSMT4">
                    <p:embed/>
                    <p:pic>
                      <p:nvPicPr>
                        <p:cNvPr id="2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1917"/>
                          <a:ext cx="966" cy="651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" name="Rectangle 13"/>
            <p:cNvSpPr>
              <a:spLocks noChangeArrowheads="1"/>
            </p:cNvSpPr>
            <p:nvPr/>
          </p:nvSpPr>
          <p:spPr bwMode="auto">
            <a:xfrm>
              <a:off x="678" y="1974"/>
              <a:ext cx="480" cy="12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" name="Rectangle 14"/>
            <p:cNvSpPr>
              <a:spLocks noChangeArrowheads="1"/>
            </p:cNvSpPr>
            <p:nvPr/>
          </p:nvSpPr>
          <p:spPr bwMode="auto">
            <a:xfrm>
              <a:off x="679" y="2170"/>
              <a:ext cx="480" cy="126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3" name="Rectangle 15"/>
            <p:cNvSpPr>
              <a:spLocks noChangeArrowheads="1"/>
            </p:cNvSpPr>
            <p:nvPr/>
          </p:nvSpPr>
          <p:spPr bwMode="auto">
            <a:xfrm>
              <a:off x="679" y="2377"/>
              <a:ext cx="480" cy="126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4" name="Rectangle 16"/>
            <p:cNvSpPr>
              <a:spLocks noChangeArrowheads="1"/>
            </p:cNvSpPr>
            <p:nvPr/>
          </p:nvSpPr>
          <p:spPr bwMode="auto">
            <a:xfrm>
              <a:off x="2013" y="1965"/>
              <a:ext cx="126" cy="55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5" name="Rectangle 17"/>
            <p:cNvSpPr>
              <a:spLocks noChangeArrowheads="1"/>
            </p:cNvSpPr>
            <p:nvPr/>
          </p:nvSpPr>
          <p:spPr bwMode="auto">
            <a:xfrm>
              <a:off x="2212" y="1963"/>
              <a:ext cx="126" cy="552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6" name="Rectangle 18"/>
            <p:cNvSpPr>
              <a:spLocks noChangeArrowheads="1"/>
            </p:cNvSpPr>
            <p:nvPr/>
          </p:nvSpPr>
          <p:spPr bwMode="auto">
            <a:xfrm>
              <a:off x="2411" y="1964"/>
              <a:ext cx="126" cy="552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4894580"/>
              </p:ext>
            </p:extLst>
          </p:nvPr>
        </p:nvGraphicFramePr>
        <p:xfrm>
          <a:off x="4571301" y="4416782"/>
          <a:ext cx="2725737" cy="128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472" name="Equation" r:id="rId11" imgW="1511280" imgH="711000" progId="Equation.DSMT4">
                  <p:embed/>
                </p:oleObj>
              </mc:Choice>
              <mc:Fallback>
                <p:oleObj name="Equation" r:id="rId11" imgW="1511280" imgH="7110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571301" y="4416782"/>
                        <a:ext cx="2725737" cy="1282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1456604"/>
              </p:ext>
            </p:extLst>
          </p:nvPr>
        </p:nvGraphicFramePr>
        <p:xfrm>
          <a:off x="4687581" y="1426958"/>
          <a:ext cx="1773908" cy="759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473" name="Equation" r:id="rId13" imgW="711000" imgH="304560" progId="Equation.DSMT4">
                  <p:embed/>
                </p:oleObj>
              </mc:Choice>
              <mc:Fallback>
                <p:oleObj name="Equation" r:id="rId13" imgW="711000" imgH="30456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687581" y="1426958"/>
                        <a:ext cx="1773908" cy="759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3924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77516" y="2013169"/>
            <a:ext cx="7958137" cy="25781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391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374625" y="1503857"/>
            <a:ext cx="7277100" cy="20875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US" altLang="zh-TW" sz="2200" smtClean="0"/>
              <a:t>Observe that</a:t>
            </a:r>
          </a:p>
          <a:p>
            <a:pPr>
              <a:lnSpc>
                <a:spcPct val="80000"/>
              </a:lnSpc>
            </a:pPr>
            <a:endParaRPr lang="en-US" altLang="zh-TW" sz="2200" smtClean="0"/>
          </a:p>
          <a:p>
            <a:pPr>
              <a:lnSpc>
                <a:spcPct val="80000"/>
              </a:lnSpc>
            </a:pPr>
            <a:r>
              <a:rPr lang="en-US" altLang="zh-TW" sz="2200" smtClean="0"/>
              <a:t>In the special case where A is a </a:t>
            </a:r>
            <a:r>
              <a:rPr lang="en-US" altLang="zh-TW" sz="2200" b="1" smtClean="0"/>
              <a:t>square</a:t>
            </a:r>
            <a:r>
              <a:rPr lang="en-US" altLang="zh-TW" sz="2200" smtClean="0"/>
              <a:t> matrix, the transpose of A can be obtained by interchanging entries that are symmetrically positioned about the main diagonal.</a:t>
            </a:r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162" y="3591420"/>
            <a:ext cx="611981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9655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152645" y="1510752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mtClean="0"/>
              <a:t>Definition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2706683" y="3484014"/>
            <a:ext cx="5910262" cy="2027237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dirty="0" smtClean="0"/>
              <a:t>If A is a square matrix, then the </a:t>
            </a:r>
            <a:r>
              <a:rPr lang="en-US" altLang="zh-TW" sz="2400" dirty="0" smtClean="0">
                <a:solidFill>
                  <a:schemeClr val="hlink"/>
                </a:solidFill>
              </a:rPr>
              <a:t>trace of A</a:t>
            </a:r>
            <a:r>
              <a:rPr lang="en-US" altLang="zh-TW" sz="2400" dirty="0" smtClean="0"/>
              <a:t> ,denoted by </a:t>
            </a:r>
            <a:r>
              <a:rPr lang="en-US" altLang="zh-TW" sz="2400" dirty="0" err="1" smtClean="0"/>
              <a:t>tr</a:t>
            </a:r>
            <a:r>
              <a:rPr lang="en-US" altLang="zh-TW" sz="2400" dirty="0" smtClean="0"/>
              <a:t>(A), is defined to be the sum of the entries on the main diagonal of A .The trace of A is undefined if A is not a square matrix.</a:t>
            </a:r>
          </a:p>
        </p:txBody>
      </p:sp>
    </p:spTree>
    <p:extLst>
      <p:ext uri="{BB962C8B-B14F-4D97-AF65-F5344CB8AC3E}">
        <p14:creationId xmlns:p14="http://schemas.microsoft.com/office/powerpoint/2010/main" val="397372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72731" y="1645308"/>
            <a:ext cx="8128000" cy="324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2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054768" y="1589690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mtClean="0">
                <a:ea typeface="ＭＳ Ｐゴシック" panose="020B0600070205080204" pitchFamily="34" charset="-128"/>
              </a:rPr>
              <a:t>Multiplication method:</a:t>
            </a:r>
          </a:p>
          <a:p>
            <a:pPr>
              <a:buFont typeface="Wingdings" panose="05000000000000000000" pitchFamily="2" charset="2"/>
              <a:buNone/>
            </a:pPr>
            <a:r>
              <a:rPr lang="en-GB" altLang="en-US" sz="2400" smtClean="0">
                <a:ea typeface="ＭＳ Ｐゴシック" panose="020B0600070205080204" pitchFamily="34" charset="-128"/>
              </a:rPr>
              <a:t>Sum over product of respective </a:t>
            </a:r>
            <a:r>
              <a:rPr lang="en-GB" altLang="en-US" sz="2400" u="sng" smtClean="0">
                <a:ea typeface="ＭＳ Ｐゴシック" panose="020B0600070205080204" pitchFamily="34" charset="-128"/>
              </a:rPr>
              <a:t>rows</a:t>
            </a:r>
            <a:r>
              <a:rPr lang="en-GB" altLang="en-US" sz="2400" smtClean="0">
                <a:ea typeface="ＭＳ Ｐゴシック" panose="020B0600070205080204" pitchFamily="34" charset="-128"/>
              </a:rPr>
              <a:t> and </a:t>
            </a:r>
            <a:r>
              <a:rPr lang="en-GB" altLang="en-US" sz="2400" u="sng" smtClean="0">
                <a:ea typeface="ＭＳ Ｐゴシック" panose="020B0600070205080204" pitchFamily="34" charset="-128"/>
              </a:rPr>
              <a:t>columns</a:t>
            </a:r>
            <a:endParaRPr lang="en-US" altLang="en-US" sz="2400" dirty="0" smtClean="0">
              <a:ea typeface="ＭＳ Ｐゴシック" panose="020B0600070205080204" pitchFamily="34" charset="-128"/>
            </a:endParaRPr>
          </a:p>
        </p:txBody>
      </p:sp>
      <p:graphicFrame>
        <p:nvGraphicFramePr>
          <p:cNvPr id="1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3766268"/>
              </p:ext>
            </p:extLst>
          </p:nvPr>
        </p:nvGraphicFramePr>
        <p:xfrm>
          <a:off x="3524250" y="2909888"/>
          <a:ext cx="855663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10" name="Equation" r:id="rId7" imgW="482400" imgH="457200" progId="Equation.DSMT4">
                  <p:embed/>
                </p:oleObj>
              </mc:Choice>
              <mc:Fallback>
                <p:oleObj name="Equation" r:id="rId7" imgW="482400" imgH="457200" progId="Equation.DSMT4">
                  <p:embed/>
                  <p:pic>
                    <p:nvPicPr>
                      <p:cNvPr id="614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4250" y="2909888"/>
                        <a:ext cx="855663" cy="80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743600"/>
              </p:ext>
            </p:extLst>
          </p:nvPr>
        </p:nvGraphicFramePr>
        <p:xfrm>
          <a:off x="4891088" y="2909888"/>
          <a:ext cx="803275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11" name="Equation" r:id="rId9" imgW="457200" imgH="457200" progId="Equation.DSMT4">
                  <p:embed/>
                </p:oleObj>
              </mc:Choice>
              <mc:Fallback>
                <p:oleObj name="Equation" r:id="rId9" imgW="457200" imgH="457200" progId="Equation.DSMT4">
                  <p:embed/>
                  <p:pic>
                    <p:nvPicPr>
                      <p:cNvPr id="614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1088" y="2909888"/>
                        <a:ext cx="803275" cy="803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5827430"/>
              </p:ext>
            </p:extLst>
          </p:nvPr>
        </p:nvGraphicFramePr>
        <p:xfrm>
          <a:off x="6790281" y="2910490"/>
          <a:ext cx="1179512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12" name="Equation" r:id="rId11" imgW="634680" imgH="457200" progId="Equation.DSMT4">
                  <p:embed/>
                </p:oleObj>
              </mc:Choice>
              <mc:Fallback>
                <p:oleObj name="Equation" r:id="rId11" imgW="634680" imgH="457200" progId="Equation.DSMT4">
                  <p:embed/>
                  <p:pic>
                    <p:nvPicPr>
                      <p:cNvPr id="614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0281" y="2910490"/>
                        <a:ext cx="1179512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2726691"/>
              </p:ext>
            </p:extLst>
          </p:nvPr>
        </p:nvGraphicFramePr>
        <p:xfrm>
          <a:off x="6790281" y="3918553"/>
          <a:ext cx="3592512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13" name="Equation" r:id="rId13" imgW="2031840" imgH="457200" progId="Equation.3">
                  <p:embed/>
                </p:oleObj>
              </mc:Choice>
              <mc:Fallback>
                <p:oleObj name="Equation" r:id="rId13" imgW="2031840" imgH="457200" progId="Equation.3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0281" y="3918553"/>
                        <a:ext cx="3592512" cy="806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7109830"/>
              </p:ext>
            </p:extLst>
          </p:nvPr>
        </p:nvGraphicFramePr>
        <p:xfrm>
          <a:off x="6772275" y="4781550"/>
          <a:ext cx="10731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14" name="Equation" r:id="rId15" imgW="533160" imgH="457200" progId="Equation.DSMT4">
                  <p:embed/>
                </p:oleObj>
              </mc:Choice>
              <mc:Fallback>
                <p:oleObj name="Equation" r:id="rId15" imgW="533160" imgH="457200" progId="Equation.DSMT4">
                  <p:embed/>
                  <p:pic>
                    <p:nvPicPr>
                      <p:cNvPr id="8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72275" y="4781550"/>
                        <a:ext cx="10731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 Box 27"/>
          <p:cNvSpPr txBox="1">
            <a:spLocks noChangeArrowheads="1"/>
          </p:cNvSpPr>
          <p:nvPr/>
        </p:nvSpPr>
        <p:spPr bwMode="auto">
          <a:xfrm>
            <a:off x="4464593" y="3126390"/>
            <a:ext cx="3603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7" name="Text Box 28"/>
          <p:cNvSpPr txBox="1">
            <a:spLocks noChangeArrowheads="1"/>
          </p:cNvSpPr>
          <p:nvPr/>
        </p:nvSpPr>
        <p:spPr bwMode="auto">
          <a:xfrm>
            <a:off x="6048918" y="3126390"/>
            <a:ext cx="3603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8" name="Text Box 29"/>
          <p:cNvSpPr txBox="1">
            <a:spLocks noChangeArrowheads="1"/>
          </p:cNvSpPr>
          <p:nvPr/>
        </p:nvSpPr>
        <p:spPr bwMode="auto">
          <a:xfrm>
            <a:off x="6120356" y="4134453"/>
            <a:ext cx="3603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9" name="Text Box 30"/>
          <p:cNvSpPr txBox="1">
            <a:spLocks noChangeArrowheads="1"/>
          </p:cNvSpPr>
          <p:nvPr/>
        </p:nvSpPr>
        <p:spPr bwMode="auto">
          <a:xfrm>
            <a:off x="6193381" y="4998053"/>
            <a:ext cx="3603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20" name="Text Box 33"/>
          <p:cNvSpPr txBox="1">
            <a:spLocks noChangeArrowheads="1"/>
          </p:cNvSpPr>
          <p:nvPr/>
        </p:nvSpPr>
        <p:spPr bwMode="auto">
          <a:xfrm>
            <a:off x="8101556" y="3074003"/>
            <a:ext cx="17256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Define output matrix</a:t>
            </a:r>
          </a:p>
        </p:txBody>
      </p:sp>
      <p:sp>
        <p:nvSpPr>
          <p:cNvPr id="21" name="Text Box 37"/>
          <p:cNvSpPr txBox="1">
            <a:spLocks noChangeArrowheads="1"/>
          </p:cNvSpPr>
          <p:nvPr/>
        </p:nvSpPr>
        <p:spPr bwMode="auto">
          <a:xfrm>
            <a:off x="3743868" y="3707415"/>
            <a:ext cx="431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 b="1"/>
              <a:t>A</a:t>
            </a:r>
          </a:p>
        </p:txBody>
      </p:sp>
      <p:sp>
        <p:nvSpPr>
          <p:cNvPr id="22" name="Text Box 38"/>
          <p:cNvSpPr txBox="1">
            <a:spLocks noChangeArrowheads="1"/>
          </p:cNvSpPr>
          <p:nvPr/>
        </p:nvSpPr>
        <p:spPr bwMode="auto">
          <a:xfrm>
            <a:off x="5040856" y="3707415"/>
            <a:ext cx="431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 b="1"/>
              <a:t>B</a:t>
            </a:r>
          </a:p>
        </p:txBody>
      </p:sp>
      <p:sp>
        <p:nvSpPr>
          <p:cNvPr id="23" name="Oval 31"/>
          <p:cNvSpPr>
            <a:spLocks noChangeArrowheads="1"/>
          </p:cNvSpPr>
          <p:nvPr/>
        </p:nvSpPr>
        <p:spPr bwMode="auto">
          <a:xfrm>
            <a:off x="4893218" y="2808890"/>
            <a:ext cx="360363" cy="936625"/>
          </a:xfrm>
          <a:prstGeom prst="ellipse">
            <a:avLst/>
          </a:prstGeom>
          <a:noFill/>
          <a:ln w="25400">
            <a:solidFill>
              <a:srgbClr val="0099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4" name="Oval 32"/>
          <p:cNvSpPr>
            <a:spLocks noChangeArrowheads="1"/>
          </p:cNvSpPr>
          <p:nvPr/>
        </p:nvSpPr>
        <p:spPr bwMode="auto">
          <a:xfrm>
            <a:off x="3453356" y="2881915"/>
            <a:ext cx="935037" cy="433388"/>
          </a:xfrm>
          <a:prstGeom prst="ellipse">
            <a:avLst/>
          </a:prstGeom>
          <a:noFill/>
          <a:ln w="25400">
            <a:solidFill>
              <a:srgbClr val="0099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>
              <a:solidFill>
                <a:srgbClr val="33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10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071688" y="1743075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Matrix multiplication is NOT commutative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AB≠BA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Matrix multiplication IS associative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A(BC)=(AB)C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Matrix multiplication IS distributive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A(B+C)=AB+AC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(A+B)C=AC+BC</a:t>
            </a:r>
          </a:p>
        </p:txBody>
      </p:sp>
    </p:spTree>
    <p:extLst>
      <p:ext uri="{BB962C8B-B14F-4D97-AF65-F5344CB8AC3E}">
        <p14:creationId xmlns:p14="http://schemas.microsoft.com/office/powerpoint/2010/main" val="248456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897380" y="152050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mtClean="0">
                <a:ea typeface="ＭＳ Ｐゴシック" panose="020B0600070205080204" pitchFamily="34" charset="-128"/>
              </a:rPr>
              <a:t>Identity matrix</a:t>
            </a:r>
            <a:endParaRPr lang="en-US" altLang="en-US" dirty="0" smtClean="0">
              <a:ea typeface="ＭＳ Ｐゴシック" panose="020B0600070205080204" pitchFamily="34" charset="-128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1973580" y="2846070"/>
            <a:ext cx="8229600" cy="146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Is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there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matrix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which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plays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similar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role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as the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number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1 in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number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multiplication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? 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Consider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the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nxn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matrix</a:t>
            </a:r>
            <a:r>
              <a:rPr lang="da-DK" sz="2400" kern="0" dirty="0">
                <a:solidFill>
                  <a:srgbClr val="000000"/>
                </a:solidFill>
                <a:latin typeface="+mn-lt"/>
                <a:ea typeface="+mn-ea"/>
              </a:rPr>
              <a:t>:</a:t>
            </a:r>
          </a:p>
        </p:txBody>
      </p:sp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0656773"/>
              </p:ext>
            </p:extLst>
          </p:nvPr>
        </p:nvGraphicFramePr>
        <p:xfrm>
          <a:off x="5870575" y="3854450"/>
          <a:ext cx="1531938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768" name="Equation" r:id="rId7" imgW="761760" imgH="457200" progId="Equation.DSMT4">
                  <p:embed/>
                </p:oleObj>
              </mc:Choice>
              <mc:Fallback>
                <p:oleObj name="Equation" r:id="rId7" imgW="761760" imgH="4572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0575" y="3854450"/>
                        <a:ext cx="1531938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4314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Matrix inverse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2265363" y="2360638"/>
            <a:ext cx="8002587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Definition.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matrix </a:t>
            </a:r>
            <a:r>
              <a:rPr lang="da-DK" sz="2000" b="1" i="1" kern="0" dirty="0">
                <a:solidFill>
                  <a:srgbClr val="000000"/>
                </a:solidFill>
                <a:latin typeface="+mn-lt"/>
                <a:ea typeface="+mn-ea"/>
              </a:rPr>
              <a:t>A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is called </a:t>
            </a: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nonsingular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or </a:t>
            </a: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invertible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if there exists a matrix </a:t>
            </a:r>
            <a:r>
              <a:rPr lang="da-DK" sz="2000" b="1" i="1" kern="0" dirty="0">
                <a:solidFill>
                  <a:srgbClr val="000000"/>
                </a:solidFill>
              </a:rPr>
              <a:t> </a:t>
            </a:r>
            <a:r>
              <a:rPr lang="da-DK" sz="2000" b="1" i="1" kern="0" dirty="0" smtClean="0">
                <a:solidFill>
                  <a:srgbClr val="000000"/>
                </a:solidFill>
              </a:rPr>
              <a:t>        </a:t>
            </a:r>
            <a:r>
              <a:rPr lang="da-DK" sz="2000" kern="0" dirty="0" smtClean="0">
                <a:solidFill>
                  <a:srgbClr val="000000"/>
                </a:solidFill>
                <a:latin typeface="+mn-lt"/>
                <a:ea typeface="+mn-ea"/>
              </a:rPr>
              <a:t>such 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that:</a:t>
            </a:r>
          </a:p>
        </p:txBody>
      </p:sp>
      <p:graphicFrame>
        <p:nvGraphicFramePr>
          <p:cNvPr id="1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5811644"/>
              </p:ext>
            </p:extLst>
          </p:nvPr>
        </p:nvGraphicFramePr>
        <p:xfrm>
          <a:off x="4959930" y="2904317"/>
          <a:ext cx="2274888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838" name="Equation" r:id="rId7" imgW="1130040" imgH="241200" progId="Equation.DSMT4">
                  <p:embed/>
                </p:oleObj>
              </mc:Choice>
              <mc:Fallback>
                <p:oleObj name="Equation" r:id="rId7" imgW="1130040" imgH="2412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9930" y="2904317"/>
                        <a:ext cx="2274888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8492629"/>
              </p:ext>
            </p:extLst>
          </p:nvPr>
        </p:nvGraphicFramePr>
        <p:xfrm>
          <a:off x="4389438" y="3571875"/>
          <a:ext cx="31686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839" name="Equation" r:id="rId9" imgW="1574640" imgH="457200" progId="Equation.DSMT4">
                  <p:embed/>
                </p:oleObj>
              </mc:Choice>
              <mc:Fallback>
                <p:oleObj name="Equation" r:id="rId9" imgW="1574640" imgH="4572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9438" y="3571875"/>
                        <a:ext cx="31686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7260149"/>
              </p:ext>
            </p:extLst>
          </p:nvPr>
        </p:nvGraphicFramePr>
        <p:xfrm>
          <a:off x="4389438" y="4606925"/>
          <a:ext cx="31686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840" name="Equation" r:id="rId11" imgW="1574640" imgH="457200" progId="Equation.DSMT4">
                  <p:embed/>
                </p:oleObj>
              </mc:Choice>
              <mc:Fallback>
                <p:oleObj name="Equation" r:id="rId11" imgW="1574640" imgH="45720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9438" y="4606925"/>
                        <a:ext cx="31686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446701"/>
              </p:ext>
            </p:extLst>
          </p:nvPr>
        </p:nvGraphicFramePr>
        <p:xfrm>
          <a:off x="3446261" y="2649568"/>
          <a:ext cx="407538" cy="3143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841" name="Equation" r:id="rId13" imgW="253800" imgH="190440" progId="Equation.DSMT4">
                  <p:embed/>
                </p:oleObj>
              </mc:Choice>
              <mc:Fallback>
                <p:oleObj name="Equation" r:id="rId13" imgW="25380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446261" y="2649568"/>
                        <a:ext cx="407538" cy="3143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323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454943"/>
              </p:ext>
            </p:extLst>
          </p:nvPr>
        </p:nvGraphicFramePr>
        <p:xfrm>
          <a:off x="6273800" y="1452563"/>
          <a:ext cx="1508125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867" name="Equation" r:id="rId7" imgW="749160" imgH="457200" progId="Equation.DSMT4">
                  <p:embed/>
                </p:oleObj>
              </mc:Choice>
              <mc:Fallback>
                <p:oleObj name="Equation" r:id="rId7" imgW="749160" imgH="45720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3800" y="1452563"/>
                        <a:ext cx="1508125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Matrix inverse</a:t>
            </a:r>
          </a:p>
        </p:txBody>
      </p:sp>
      <p:graphicFrame>
        <p:nvGraphicFramePr>
          <p:cNvPr id="1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7708565"/>
              </p:ext>
            </p:extLst>
          </p:nvPr>
        </p:nvGraphicFramePr>
        <p:xfrm>
          <a:off x="2982770" y="2662770"/>
          <a:ext cx="299085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868" name="Equation" r:id="rId9" imgW="1485720" imgH="253800" progId="Equation.DSMT4">
                  <p:embed/>
                </p:oleObj>
              </mc:Choice>
              <mc:Fallback>
                <p:oleObj name="Equation" r:id="rId9" imgW="1485720" imgH="2538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2770" y="2662770"/>
                        <a:ext cx="2990850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129679"/>
              </p:ext>
            </p:extLst>
          </p:nvPr>
        </p:nvGraphicFramePr>
        <p:xfrm>
          <a:off x="5070475" y="3629025"/>
          <a:ext cx="2863850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869" name="Equation" r:id="rId11" imgW="1422360" imgH="469800" progId="Equation.DSMT4">
                  <p:embed/>
                </p:oleObj>
              </mc:Choice>
              <mc:Fallback>
                <p:oleObj name="Equation" r:id="rId11" imgW="1422360" imgH="4698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0475" y="3629025"/>
                        <a:ext cx="2863850" cy="944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9046201"/>
              </p:ext>
            </p:extLst>
          </p:nvPr>
        </p:nvGraphicFramePr>
        <p:xfrm>
          <a:off x="4892675" y="4781550"/>
          <a:ext cx="3221038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870" name="Equation" r:id="rId13" imgW="1600200" imgH="469800" progId="Equation.DSMT4">
                  <p:embed/>
                </p:oleObj>
              </mc:Choice>
              <mc:Fallback>
                <p:oleObj name="Equation" r:id="rId13" imgW="1600200" imgH="4698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2675" y="4781550"/>
                        <a:ext cx="3221038" cy="944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0252978"/>
              </p:ext>
            </p:extLst>
          </p:nvPr>
        </p:nvGraphicFramePr>
        <p:xfrm>
          <a:off x="6783388" y="2773363"/>
          <a:ext cx="3865562" cy="363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871" name="Equation" r:id="rId15" imgW="1815840" imgH="190440" progId="Equation.DSMT4">
                  <p:embed/>
                </p:oleObj>
              </mc:Choice>
              <mc:Fallback>
                <p:oleObj name="Equation" r:id="rId15" imgW="1815840" imgH="190440" progId="Equation.DSMT4">
                  <p:embed/>
                  <p:pic>
                    <p:nvPicPr>
                      <p:cNvPr id="3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3388" y="2773363"/>
                        <a:ext cx="3865562" cy="363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41105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20912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9912881"/>
              </p:ext>
            </p:extLst>
          </p:nvPr>
        </p:nvGraphicFramePr>
        <p:xfrm>
          <a:off x="5505450" y="2535238"/>
          <a:ext cx="14795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5887" name="Equation" r:id="rId7" imgW="736560" imgH="457200" progId="Equation.DSMT4">
                  <p:embed/>
                </p:oleObj>
              </mc:Choice>
              <mc:Fallback>
                <p:oleObj name="Equation" r:id="rId7" imgW="736560" imgH="45720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5450" y="2535238"/>
                        <a:ext cx="14795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349576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20912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448416"/>
              </p:ext>
            </p:extLst>
          </p:nvPr>
        </p:nvGraphicFramePr>
        <p:xfrm>
          <a:off x="5105400" y="1343025"/>
          <a:ext cx="14795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6934" name="Equation" r:id="rId7" imgW="736560" imgH="457200" progId="Equation.DSMT4">
                  <p:embed/>
                </p:oleObj>
              </mc:Choice>
              <mc:Fallback>
                <p:oleObj name="Equation" r:id="rId7" imgW="7365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1343025"/>
                        <a:ext cx="14795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8323208"/>
              </p:ext>
            </p:extLst>
          </p:nvPr>
        </p:nvGraphicFramePr>
        <p:xfrm>
          <a:off x="4098925" y="2638425"/>
          <a:ext cx="3494088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6935" name="Equation" r:id="rId9" imgW="1739880" imgH="253800" progId="Equation.DSMT4">
                  <p:embed/>
                </p:oleObj>
              </mc:Choice>
              <mc:Fallback>
                <p:oleObj name="Equation" r:id="rId9" imgW="1739880" imgH="2538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8925" y="2638425"/>
                        <a:ext cx="3494088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6334400"/>
              </p:ext>
            </p:extLst>
          </p:nvPr>
        </p:nvGraphicFramePr>
        <p:xfrm>
          <a:off x="4413250" y="3617913"/>
          <a:ext cx="3376613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6936" name="Equation" r:id="rId11" imgW="1676160" imgH="457200" progId="Equation.DSMT4">
                  <p:embed/>
                </p:oleObj>
              </mc:Choice>
              <mc:Fallback>
                <p:oleObj name="Equation" r:id="rId11" imgW="1676160" imgH="45720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3250" y="3617913"/>
                        <a:ext cx="3376613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795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20912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2735267"/>
              </p:ext>
            </p:extLst>
          </p:nvPr>
        </p:nvGraphicFramePr>
        <p:xfrm>
          <a:off x="5454650" y="2535238"/>
          <a:ext cx="15811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33" name="Equation" r:id="rId7" imgW="787320" imgH="457200" progId="Equation.DSMT4">
                  <p:embed/>
                </p:oleObj>
              </mc:Choice>
              <mc:Fallback>
                <p:oleObj name="Equation" r:id="rId7" imgW="78732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4650" y="2535238"/>
                        <a:ext cx="15811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374748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20912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8099966"/>
              </p:ext>
            </p:extLst>
          </p:nvPr>
        </p:nvGraphicFramePr>
        <p:xfrm>
          <a:off x="3398838" y="2638425"/>
          <a:ext cx="489585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979" name="Equation" r:id="rId7" imgW="2438280" imgH="253800" progId="Equation.DSMT4">
                  <p:embed/>
                </p:oleObj>
              </mc:Choice>
              <mc:Fallback>
                <p:oleObj name="Equation" r:id="rId7" imgW="2438280" imgH="2538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8838" y="2638425"/>
                        <a:ext cx="4895850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9208556"/>
              </p:ext>
            </p:extLst>
          </p:nvPr>
        </p:nvGraphicFramePr>
        <p:xfrm>
          <a:off x="4357633" y="3706459"/>
          <a:ext cx="3657600" cy="168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980" name="Equation" r:id="rId9" imgW="1815840" imgH="838080" progId="Equation.DSMT4">
                  <p:embed/>
                </p:oleObj>
              </mc:Choice>
              <mc:Fallback>
                <p:oleObj name="Equation" r:id="rId9" imgW="1815840" imgH="83808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33" y="3706459"/>
                        <a:ext cx="3657600" cy="1685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0694534"/>
              </p:ext>
            </p:extLst>
          </p:nvPr>
        </p:nvGraphicFramePr>
        <p:xfrm>
          <a:off x="5311069" y="1343369"/>
          <a:ext cx="15811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981" name="Equation" r:id="rId11" imgW="787320" imgH="457200" progId="Equation.DSMT4">
                  <p:embed/>
                </p:oleObj>
              </mc:Choice>
              <mc:Fallback>
                <p:oleObj name="Equation" r:id="rId11" imgW="78732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11069" y="1343369"/>
                        <a:ext cx="15811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27943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20912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8321378"/>
              </p:ext>
            </p:extLst>
          </p:nvPr>
        </p:nvGraphicFramePr>
        <p:xfrm>
          <a:off x="5492750" y="2535238"/>
          <a:ext cx="15049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9981" name="Equation" r:id="rId7" imgW="749160" imgH="457200" progId="Equation.DSMT4">
                  <p:embed/>
                </p:oleObj>
              </mc:Choice>
              <mc:Fallback>
                <p:oleObj name="Equation" r:id="rId7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2750" y="2535238"/>
                        <a:ext cx="15049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799165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20912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6663974"/>
              </p:ext>
            </p:extLst>
          </p:nvPr>
        </p:nvGraphicFramePr>
        <p:xfrm>
          <a:off x="4060825" y="2638425"/>
          <a:ext cx="3570288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038" name="Equation" r:id="rId7" imgW="1777680" imgH="253800" progId="Equation.DSMT4">
                  <p:embed/>
                </p:oleObj>
              </mc:Choice>
              <mc:Fallback>
                <p:oleObj name="Equation" r:id="rId7" imgW="1777680" imgH="2538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0825" y="2638425"/>
                        <a:ext cx="3570288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4945496"/>
              </p:ext>
            </p:extLst>
          </p:nvPr>
        </p:nvGraphicFramePr>
        <p:xfrm>
          <a:off x="3611563" y="3533775"/>
          <a:ext cx="5349875" cy="363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039" name="Equation" r:id="rId9" imgW="2514600" imgH="190440" progId="Equation.DSMT4">
                  <p:embed/>
                </p:oleObj>
              </mc:Choice>
              <mc:Fallback>
                <p:oleObj name="Equation" r:id="rId9" imgW="2514600" imgH="190440" progId="Equation.DSMT4">
                  <p:embed/>
                  <p:pic>
                    <p:nvPicPr>
                      <p:cNvPr id="17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1563" y="3533775"/>
                        <a:ext cx="5349875" cy="363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3377619"/>
              </p:ext>
            </p:extLst>
          </p:nvPr>
        </p:nvGraphicFramePr>
        <p:xfrm>
          <a:off x="4665663" y="4516438"/>
          <a:ext cx="324167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040" name="Equation" r:id="rId11" imgW="1523880" imgH="164880" progId="Equation.DSMT4">
                  <p:embed/>
                </p:oleObj>
              </mc:Choice>
              <mc:Fallback>
                <p:oleObj name="Equation" r:id="rId11" imgW="1523880" imgH="164880" progId="Equation.DSMT4">
                  <p:embed/>
                  <p:pic>
                    <p:nvPicPr>
                      <p:cNvPr id="15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5663" y="4516438"/>
                        <a:ext cx="3241675" cy="314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8407342"/>
              </p:ext>
            </p:extLst>
          </p:nvPr>
        </p:nvGraphicFramePr>
        <p:xfrm>
          <a:off x="5349169" y="1410680"/>
          <a:ext cx="15049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041" name="Equation" r:id="rId13" imgW="749160" imgH="457200" progId="Equation.DSMT4">
                  <p:embed/>
                </p:oleObj>
              </mc:Choice>
              <mc:Fallback>
                <p:oleObj name="Equation" r:id="rId13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9169" y="1410680"/>
                        <a:ext cx="15049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70609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20" name="Group 27"/>
          <p:cNvGrpSpPr>
            <a:grpSpLocks/>
          </p:cNvGrpSpPr>
          <p:nvPr/>
        </p:nvGrpSpPr>
        <p:grpSpPr bwMode="auto">
          <a:xfrm>
            <a:off x="3999346" y="2185280"/>
            <a:ext cx="5041900" cy="996950"/>
            <a:chOff x="255" y="1063"/>
            <a:chExt cx="3176" cy="628"/>
          </a:xfrm>
        </p:grpSpPr>
        <p:sp>
          <p:nvSpPr>
            <p:cNvPr id="21" name="Rectangle 9"/>
            <p:cNvSpPr>
              <a:spLocks noChangeArrowheads="1"/>
            </p:cNvSpPr>
            <p:nvPr/>
          </p:nvSpPr>
          <p:spPr bwMode="auto">
            <a:xfrm>
              <a:off x="255" y="1114"/>
              <a:ext cx="3176" cy="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 dirty="0"/>
                <a:t>If               is a square matrix of order 1, </a:t>
              </a:r>
            </a:p>
            <a:p>
              <a:pPr eaLnBrk="1" hangingPunct="1"/>
              <a:endParaRPr lang="en-US" altLang="en-US" sz="1800" b="1" dirty="0"/>
            </a:p>
            <a:p>
              <a:pPr eaLnBrk="1" hangingPunct="1"/>
              <a:r>
                <a:rPr lang="en-US" altLang="en-US" sz="1800" dirty="0"/>
                <a:t>then |A| = | a</a:t>
              </a:r>
              <a:r>
                <a:rPr lang="en-US" altLang="en-US" sz="1800" baseline="-25000" dirty="0"/>
                <a:t>11</a:t>
              </a:r>
              <a:r>
                <a:rPr lang="en-US" altLang="en-US" sz="1800" dirty="0"/>
                <a:t> | = a</a:t>
              </a:r>
              <a:r>
                <a:rPr lang="en-US" altLang="en-US" sz="1800" baseline="-25000" dirty="0"/>
                <a:t>11</a:t>
              </a:r>
            </a:p>
          </p:txBody>
        </p:sp>
        <p:graphicFrame>
          <p:nvGraphicFramePr>
            <p:cNvPr id="22" name="Object 1025"/>
            <p:cNvGraphicFramePr>
              <a:graphicFrameLocks noChangeAspect="1"/>
            </p:cNvGraphicFramePr>
            <p:nvPr>
              <p:extLst/>
            </p:nvPr>
          </p:nvGraphicFramePr>
          <p:xfrm>
            <a:off x="504" y="1063"/>
            <a:ext cx="603" cy="3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54316" name="Equation" r:id="rId7" imgW="545626" imgH="266469" progId="Equation.DSMT4">
                    <p:embed/>
                  </p:oleObj>
                </mc:Choice>
                <mc:Fallback>
                  <p:oleObj name="Equation" r:id="rId7" imgW="545626" imgH="266469" progId="Equation.DSMT4">
                    <p:embed/>
                    <p:pic>
                      <p:nvPicPr>
                        <p:cNvPr id="22" name="Object 10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4" y="1063"/>
                          <a:ext cx="603" cy="31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49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3" name="Group 26"/>
          <p:cNvGrpSpPr>
            <a:grpSpLocks/>
          </p:cNvGrpSpPr>
          <p:nvPr/>
        </p:nvGrpSpPr>
        <p:grpSpPr bwMode="auto">
          <a:xfrm>
            <a:off x="3925170" y="3684477"/>
            <a:ext cx="6286500" cy="763588"/>
            <a:chOff x="224" y="1722"/>
            <a:chExt cx="3960" cy="481"/>
          </a:xfrm>
        </p:grpSpPr>
        <p:sp>
          <p:nvSpPr>
            <p:cNvPr id="24" name="Rectangle 12"/>
            <p:cNvSpPr>
              <a:spLocks noChangeArrowheads="1"/>
            </p:cNvSpPr>
            <p:nvPr/>
          </p:nvSpPr>
          <p:spPr bwMode="auto">
            <a:xfrm>
              <a:off x="224" y="1841"/>
              <a:ext cx="396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 dirty="0"/>
                <a:t>If                        is a square matrix of order 2, then</a:t>
              </a:r>
            </a:p>
          </p:txBody>
        </p:sp>
        <p:graphicFrame>
          <p:nvGraphicFramePr>
            <p:cNvPr id="25" name="Object 1024"/>
            <p:cNvGraphicFramePr>
              <a:graphicFrameLocks noChangeAspect="1"/>
            </p:cNvGraphicFramePr>
            <p:nvPr/>
          </p:nvGraphicFramePr>
          <p:xfrm>
            <a:off x="446" y="1722"/>
            <a:ext cx="1047" cy="4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54317" name="Equation" r:id="rId9" imgW="914400" imgH="419100" progId="Equation.DSMT4">
                    <p:embed/>
                  </p:oleObj>
                </mc:Choice>
                <mc:Fallback>
                  <p:oleObj name="Equation" r:id="rId9" imgW="914400" imgH="419100" progId="Equation.DSMT4">
                    <p:embed/>
                    <p:pic>
                      <p:nvPicPr>
                        <p:cNvPr id="25" name="Object 102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6" y="1722"/>
                          <a:ext cx="1047" cy="48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49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6" name="Group 25"/>
          <p:cNvGrpSpPr>
            <a:grpSpLocks/>
          </p:cNvGrpSpPr>
          <p:nvPr/>
        </p:nvGrpSpPr>
        <p:grpSpPr bwMode="auto">
          <a:xfrm>
            <a:off x="4027920" y="4772900"/>
            <a:ext cx="4168775" cy="884238"/>
            <a:chOff x="273" y="2702"/>
            <a:chExt cx="2626" cy="557"/>
          </a:xfrm>
        </p:grpSpPr>
        <p:sp>
          <p:nvSpPr>
            <p:cNvPr id="27" name="Rectangle 14"/>
            <p:cNvSpPr>
              <a:spLocks noChangeArrowheads="1"/>
            </p:cNvSpPr>
            <p:nvPr/>
          </p:nvSpPr>
          <p:spPr bwMode="auto">
            <a:xfrm>
              <a:off x="273" y="2866"/>
              <a:ext cx="262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>
                  <a:solidFill>
                    <a:srgbClr val="000000"/>
                  </a:solidFill>
                </a:rPr>
                <a:t>|A| = </a:t>
              </a:r>
              <a:r>
                <a:rPr lang="en-US" altLang="en-US" sz="1800"/>
                <a:t>                 = a</a:t>
              </a:r>
              <a:r>
                <a:rPr lang="en-US" altLang="en-US" sz="1800" baseline="-25000"/>
                <a:t>11</a:t>
              </a:r>
              <a:r>
                <a:rPr lang="en-US" altLang="en-US" sz="1800"/>
                <a:t>a</a:t>
              </a:r>
              <a:r>
                <a:rPr lang="en-US" altLang="en-US" sz="1800" baseline="-25000"/>
                <a:t>22</a:t>
              </a:r>
              <a:r>
                <a:rPr lang="en-US" altLang="en-US" sz="1800"/>
                <a:t> – a</a:t>
              </a:r>
              <a:r>
                <a:rPr lang="en-US" altLang="en-US" sz="1800" baseline="-25000"/>
                <a:t>21</a:t>
              </a:r>
              <a:r>
                <a:rPr lang="en-US" altLang="en-US" sz="1800"/>
                <a:t>a</a:t>
              </a:r>
              <a:r>
                <a:rPr lang="en-US" altLang="en-US" sz="1800" baseline="-25000"/>
                <a:t>12</a:t>
              </a:r>
            </a:p>
          </p:txBody>
        </p:sp>
        <p:pic>
          <p:nvPicPr>
            <p:cNvPr id="28" name="Picture 15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3" y="2702"/>
              <a:ext cx="818" cy="5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" name="Rectangle 2"/>
          <p:cNvSpPr txBox="1">
            <a:spLocks noChangeArrowheads="1"/>
          </p:cNvSpPr>
          <p:nvPr/>
        </p:nvSpPr>
        <p:spPr>
          <a:xfrm>
            <a:off x="1874165" y="1369908"/>
            <a:ext cx="3765550" cy="7239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/>
              <a:t>Determinants</a:t>
            </a:r>
          </a:p>
        </p:txBody>
      </p:sp>
    </p:spTree>
    <p:extLst>
      <p:ext uri="{BB962C8B-B14F-4D97-AF65-F5344CB8AC3E}">
        <p14:creationId xmlns:p14="http://schemas.microsoft.com/office/powerpoint/2010/main" val="4124998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Rectangle 2"/>
          <p:cNvSpPr txBox="1">
            <a:spLocks noChangeArrowheads="1"/>
          </p:cNvSpPr>
          <p:nvPr/>
        </p:nvSpPr>
        <p:spPr>
          <a:xfrm>
            <a:off x="2652160" y="1762780"/>
            <a:ext cx="3765550" cy="7239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mtClean="0"/>
              <a:t>Example</a:t>
            </a:r>
            <a:endParaRPr lang="en-US" altLang="en-US" dirty="0" smtClean="0"/>
          </a:p>
        </p:txBody>
      </p:sp>
      <p:graphicFrame>
        <p:nvGraphicFramePr>
          <p:cNvPr id="30" name="Object 0"/>
          <p:cNvGraphicFramePr>
            <a:graphicFrameLocks noChangeAspect="1"/>
          </p:cNvGraphicFramePr>
          <p:nvPr>
            <p:extLst/>
          </p:nvPr>
        </p:nvGraphicFramePr>
        <p:xfrm>
          <a:off x="2733122" y="2734330"/>
          <a:ext cx="4811713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5336" name="Equation" r:id="rId7" imgW="2260482" imgH="374525" progId="Equation.DSMT4">
                  <p:embed/>
                </p:oleObj>
              </mc:Choice>
              <mc:Fallback>
                <p:oleObj name="Equation" r:id="rId7" imgW="2260482" imgH="374525" progId="Equation.DSMT4">
                  <p:embed/>
                  <p:pic>
                    <p:nvPicPr>
                      <p:cNvPr id="3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33122" y="2734330"/>
                        <a:ext cx="4811713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65739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30" name="Object 0"/>
          <p:cNvGraphicFramePr>
            <a:graphicFrameLocks noChangeAspect="1"/>
          </p:cNvGraphicFramePr>
          <p:nvPr>
            <p:extLst/>
          </p:nvPr>
        </p:nvGraphicFramePr>
        <p:xfrm>
          <a:off x="2783922" y="2060699"/>
          <a:ext cx="4811713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6364" name="Equation" r:id="rId7" imgW="2260482" imgH="374525" progId="Equation.DSMT4">
                  <p:embed/>
                </p:oleObj>
              </mc:Choice>
              <mc:Fallback>
                <p:oleObj name="Equation" r:id="rId7" imgW="2260482" imgH="374525" progId="Equation.DSMT4">
                  <p:embed/>
                  <p:pic>
                    <p:nvPicPr>
                      <p:cNvPr id="3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3922" y="2060699"/>
                        <a:ext cx="4811713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1"/>
          <p:cNvGraphicFramePr>
            <a:graphicFrameLocks noChangeAspect="1"/>
          </p:cNvGraphicFramePr>
          <p:nvPr>
            <p:extLst/>
          </p:nvPr>
        </p:nvGraphicFramePr>
        <p:xfrm>
          <a:off x="2551850" y="3767133"/>
          <a:ext cx="7161213" cy="912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6365" name="Equation" r:id="rId9" imgW="3086100" imgH="393700" progId="Equation.DSMT4">
                  <p:embed/>
                </p:oleObj>
              </mc:Choice>
              <mc:Fallback>
                <p:oleObj name="Equation" r:id="rId9" imgW="3086100" imgH="393700" progId="Equation.DSMT4">
                  <p:embed/>
                  <p:pic>
                    <p:nvPicPr>
                      <p:cNvPr id="31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1850" y="3767133"/>
                        <a:ext cx="7161213" cy="912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10549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089395" y="1473515"/>
            <a:ext cx="6912110" cy="9121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400" b="1" dirty="0" smtClean="0">
                <a:solidFill>
                  <a:srgbClr val="000099"/>
                </a:solidFill>
              </a:rPr>
              <a:t>Solution of System of 2 Linear Equations (Cramer’s Rule)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2375772" y="2096046"/>
            <a:ext cx="44735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altLang="en-US" sz="1800">
                <a:solidFill>
                  <a:srgbClr val="990033"/>
                </a:solidFill>
              </a:rPr>
              <a:t>Let the system of linear equations be</a:t>
            </a:r>
          </a:p>
        </p:txBody>
      </p:sp>
      <p:graphicFrame>
        <p:nvGraphicFramePr>
          <p:cNvPr id="12" name="Object 0"/>
          <p:cNvGraphicFramePr>
            <a:graphicFrameLocks noChangeAspect="1"/>
          </p:cNvGraphicFramePr>
          <p:nvPr>
            <p:extLst/>
          </p:nvPr>
        </p:nvGraphicFramePr>
        <p:xfrm>
          <a:off x="2491660" y="3389859"/>
          <a:ext cx="3106737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7402" name="Equation" r:id="rId7" imgW="1624895" imgH="215806" progId="Equation.DSMT4">
                  <p:embed/>
                </p:oleObj>
              </mc:Choice>
              <mc:Fallback>
                <p:oleObj name="Equation" r:id="rId7" imgW="1624895" imgH="215806" progId="Equation.DSMT4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3389859"/>
                        <a:ext cx="3106737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"/>
          <p:cNvGraphicFramePr>
            <a:graphicFrameLocks noChangeAspect="1"/>
          </p:cNvGraphicFramePr>
          <p:nvPr>
            <p:extLst/>
          </p:nvPr>
        </p:nvGraphicFramePr>
        <p:xfrm>
          <a:off x="2471022" y="2631034"/>
          <a:ext cx="3114675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7403" name="Equation" r:id="rId9" imgW="1675673" imgH="215806" progId="Equation.DSMT4">
                  <p:embed/>
                </p:oleObj>
              </mc:Choice>
              <mc:Fallback>
                <p:oleObj name="Equation" r:id="rId9" imgW="1675673" imgH="215806" progId="Equation.DSMT4">
                  <p:embed/>
                  <p:pic>
                    <p:nvPicPr>
                      <p:cNvPr id="1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1022" y="2631034"/>
                        <a:ext cx="3114675" cy="401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2"/>
          <p:cNvGraphicFramePr>
            <a:graphicFrameLocks noChangeAspect="1"/>
          </p:cNvGraphicFramePr>
          <p:nvPr>
            <p:extLst/>
          </p:nvPr>
        </p:nvGraphicFramePr>
        <p:xfrm>
          <a:off x="2491660" y="4182021"/>
          <a:ext cx="45593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7404" name="Equation" r:id="rId11" imgW="2463800" imgH="368300" progId="Equation.DSMT4">
                  <p:embed/>
                </p:oleObj>
              </mc:Choice>
              <mc:Fallback>
                <p:oleObj name="Equation" r:id="rId11" imgW="2463800" imgH="368300" progId="Equation.DSMT4">
                  <p:embed/>
                  <p:pic>
                    <p:nvPicPr>
                      <p:cNvPr id="1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4182021"/>
                        <a:ext cx="4559300" cy="681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3"/>
          <p:cNvGraphicFramePr>
            <a:graphicFrameLocks noChangeAspect="1"/>
          </p:cNvGraphicFramePr>
          <p:nvPr>
            <p:extLst/>
          </p:nvPr>
        </p:nvGraphicFramePr>
        <p:xfrm>
          <a:off x="2374109" y="4998332"/>
          <a:ext cx="706437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7405" name="Equation" r:id="rId13" imgW="3886200" imgH="419100" progId="Equation.DSMT4">
                  <p:embed/>
                </p:oleObj>
              </mc:Choice>
              <mc:Fallback>
                <p:oleObj name="Equation" r:id="rId13" imgW="3886200" imgH="41910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74109" y="4998332"/>
                        <a:ext cx="706437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07855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5794888"/>
              </p:ext>
            </p:extLst>
          </p:nvPr>
        </p:nvGraphicFramePr>
        <p:xfrm>
          <a:off x="3103449" y="4051415"/>
          <a:ext cx="1296988" cy="693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25" name="Equation" r:id="rId7" imgW="685800" imgH="368280" progId="Equation.DSMT4">
                  <p:embed/>
                </p:oleObj>
              </mc:Choice>
              <mc:Fallback>
                <p:oleObj name="Equation" r:id="rId7" imgW="685800" imgH="368280" progId="Equation.DSMT4">
                  <p:embed/>
                  <p:pic>
                    <p:nvPicPr>
                      <p:cNvPr id="1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3449" y="4051415"/>
                        <a:ext cx="1296988" cy="693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2551850" y="4881731"/>
            <a:ext cx="67421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altLang="en-US" sz="1800" dirty="0">
                <a:solidFill>
                  <a:srgbClr val="990033"/>
                </a:solidFill>
              </a:rPr>
              <a:t>then the system is consistent and has unique solution.   </a:t>
            </a:r>
          </a:p>
        </p:txBody>
      </p:sp>
      <p:graphicFrame>
        <p:nvGraphicFramePr>
          <p:cNvPr id="1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1491347"/>
              </p:ext>
            </p:extLst>
          </p:nvPr>
        </p:nvGraphicFramePr>
        <p:xfrm>
          <a:off x="1874165" y="2903489"/>
          <a:ext cx="706437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26" name="Equation" r:id="rId9" imgW="3886200" imgH="419100" progId="Equation.DSMT4">
                  <p:embed/>
                </p:oleObj>
              </mc:Choice>
              <mc:Fallback>
                <p:oleObj name="Equation" r:id="rId9" imgW="3886200" imgH="41910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903489"/>
                        <a:ext cx="706437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7103822"/>
              </p:ext>
            </p:extLst>
          </p:nvPr>
        </p:nvGraphicFramePr>
        <p:xfrm>
          <a:off x="2491660" y="2233726"/>
          <a:ext cx="3106737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27" name="Equation" r:id="rId11" imgW="1624895" imgH="215806" progId="Equation.DSMT4">
                  <p:embed/>
                </p:oleObj>
              </mc:Choice>
              <mc:Fallback>
                <p:oleObj name="Equation" r:id="rId11" imgW="1624895" imgH="215806" progId="Equation.DSMT4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2233726"/>
                        <a:ext cx="3106737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2751802"/>
              </p:ext>
            </p:extLst>
          </p:nvPr>
        </p:nvGraphicFramePr>
        <p:xfrm>
          <a:off x="2471022" y="1474901"/>
          <a:ext cx="3114675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28" name="Equation" r:id="rId13" imgW="1675673" imgH="215806" progId="Equation.DSMT4">
                  <p:embed/>
                </p:oleObj>
              </mc:Choice>
              <mc:Fallback>
                <p:oleObj name="Equation" r:id="rId13" imgW="1675673" imgH="215806" progId="Equation.DSMT4">
                  <p:embed/>
                  <p:pic>
                    <p:nvPicPr>
                      <p:cNvPr id="1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1022" y="1474901"/>
                        <a:ext cx="3114675" cy="401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64588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2x-3y=7, 3x+y=5     </a:t>
            </a:r>
          </a:p>
        </p:txBody>
      </p:sp>
    </p:spTree>
    <p:extLst>
      <p:ext uri="{BB962C8B-B14F-4D97-AF65-F5344CB8AC3E}">
        <p14:creationId xmlns:p14="http://schemas.microsoft.com/office/powerpoint/2010/main" val="2813628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0"/>
          <p:cNvGraphicFramePr>
            <a:graphicFrameLocks noChangeAspect="1"/>
          </p:cNvGraphicFramePr>
          <p:nvPr>
            <p:extLst/>
          </p:nvPr>
        </p:nvGraphicFramePr>
        <p:xfrm>
          <a:off x="4101059" y="2987184"/>
          <a:ext cx="27400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446" name="Equation" r:id="rId7" imgW="1854200" imgH="457200" progId="Equation.DSMT4">
                  <p:embed/>
                </p:oleObj>
              </mc:Choice>
              <mc:Fallback>
                <p:oleObj name="Equation" r:id="rId7" imgW="185420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01059" y="2987184"/>
                        <a:ext cx="274002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"/>
          <p:cNvGraphicFramePr>
            <a:graphicFrameLocks noChangeAspect="1"/>
          </p:cNvGraphicFramePr>
          <p:nvPr>
            <p:extLst/>
          </p:nvPr>
        </p:nvGraphicFramePr>
        <p:xfrm>
          <a:off x="2264255" y="3980000"/>
          <a:ext cx="2524125" cy="668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447" name="Equation" r:id="rId9" imgW="1727200" imgH="457200" progId="Equation.DSMT4">
                  <p:embed/>
                </p:oleObj>
              </mc:Choice>
              <mc:Fallback>
                <p:oleObj name="Equation" r:id="rId9" imgW="172720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4255" y="3980000"/>
                        <a:ext cx="2524125" cy="668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"/>
          <p:cNvGraphicFramePr>
            <a:graphicFrameLocks noChangeAspect="1"/>
          </p:cNvGraphicFramePr>
          <p:nvPr>
            <p:extLst/>
          </p:nvPr>
        </p:nvGraphicFramePr>
        <p:xfrm>
          <a:off x="5973620" y="4094271"/>
          <a:ext cx="2786062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448" name="Equation" r:id="rId11" imgW="1778000" imgH="457200" progId="Equation.DSMT4">
                  <p:embed/>
                </p:oleObj>
              </mc:Choice>
              <mc:Fallback>
                <p:oleObj name="Equation" r:id="rId11" imgW="177800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73620" y="4094271"/>
                        <a:ext cx="2786062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3"/>
          <p:cNvGraphicFramePr>
            <a:graphicFrameLocks noChangeAspect="1"/>
          </p:cNvGraphicFramePr>
          <p:nvPr>
            <p:extLst/>
          </p:nvPr>
        </p:nvGraphicFramePr>
        <p:xfrm>
          <a:off x="2746483" y="4841591"/>
          <a:ext cx="6232525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449" name="Equation" r:id="rId13" imgW="4330700" imgH="635000" progId="Equation.DSMT4">
                  <p:embed/>
                </p:oleObj>
              </mc:Choice>
              <mc:Fallback>
                <p:oleObj name="Equation" r:id="rId13" imgW="4330700" imgH="63500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483" y="4841591"/>
                        <a:ext cx="6232525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9"/>
          <p:cNvSpPr>
            <a:spLocks noChangeArrowheads="1"/>
          </p:cNvSpPr>
          <p:nvPr/>
        </p:nvSpPr>
        <p:spPr bwMode="auto">
          <a:xfrm>
            <a:off x="3083826" y="1500341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2x-3y=7, 3x+y=5     </a:t>
            </a:r>
          </a:p>
        </p:txBody>
      </p:sp>
    </p:spTree>
    <p:extLst>
      <p:ext uri="{BB962C8B-B14F-4D97-AF65-F5344CB8AC3E}">
        <p14:creationId xmlns:p14="http://schemas.microsoft.com/office/powerpoint/2010/main" val="2275584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x+2y=10, 5x+8y=40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817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9814488"/>
              </p:ext>
            </p:extLst>
          </p:nvPr>
        </p:nvGraphicFramePr>
        <p:xfrm>
          <a:off x="4165600" y="2987675"/>
          <a:ext cx="2608263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1490" name="Equation" r:id="rId7" imgW="1765080" imgH="457200" progId="Equation.DSMT4">
                  <p:embed/>
                </p:oleObj>
              </mc:Choice>
              <mc:Fallback>
                <p:oleObj name="Equation" r:id="rId7" imgW="176508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5600" y="2987675"/>
                        <a:ext cx="2608263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7364807"/>
              </p:ext>
            </p:extLst>
          </p:nvPr>
        </p:nvGraphicFramePr>
        <p:xfrm>
          <a:off x="2254250" y="3979863"/>
          <a:ext cx="2543175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1491" name="Equation" r:id="rId9" imgW="1739880" imgH="457200" progId="Equation.DSMT4">
                  <p:embed/>
                </p:oleObj>
              </mc:Choice>
              <mc:Fallback>
                <p:oleObj name="Equation" r:id="rId9" imgW="173988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4250" y="3979863"/>
                        <a:ext cx="2543175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8611580"/>
              </p:ext>
            </p:extLst>
          </p:nvPr>
        </p:nvGraphicFramePr>
        <p:xfrm>
          <a:off x="5875338" y="4094163"/>
          <a:ext cx="29845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1492" name="Equation" r:id="rId11" imgW="1904760" imgH="457200" progId="Equation.DSMT4">
                  <p:embed/>
                </p:oleObj>
              </mc:Choice>
              <mc:Fallback>
                <p:oleObj name="Equation" r:id="rId11" imgW="190476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5338" y="4094163"/>
                        <a:ext cx="29845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3348053"/>
              </p:ext>
            </p:extLst>
          </p:nvPr>
        </p:nvGraphicFramePr>
        <p:xfrm>
          <a:off x="2855913" y="4859338"/>
          <a:ext cx="6013450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1493" name="Equation" r:id="rId13" imgW="4178160" imgH="609480" progId="Equation.DSMT4">
                  <p:embed/>
                </p:oleObj>
              </mc:Choice>
              <mc:Fallback>
                <p:oleObj name="Equation" r:id="rId13" imgW="4178160" imgH="60948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5913" y="4859338"/>
                        <a:ext cx="6013450" cy="87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2762055" y="1555178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x+2y=10, 5x+8y=40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67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3x+y=12, 5x-y=4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280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850" y="569274"/>
            <a:ext cx="68435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Linear Algebra and Applications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4616853"/>
              </p:ext>
            </p:extLst>
          </p:nvPr>
        </p:nvGraphicFramePr>
        <p:xfrm>
          <a:off x="4138613" y="2987675"/>
          <a:ext cx="26638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2518" name="Equation" r:id="rId7" imgW="1803240" imgH="457200" progId="Equation.DSMT4">
                  <p:embed/>
                </p:oleObj>
              </mc:Choice>
              <mc:Fallback>
                <p:oleObj name="Equation" r:id="rId7" imgW="180324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8613" y="2987675"/>
                        <a:ext cx="266382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0617689"/>
              </p:ext>
            </p:extLst>
          </p:nvPr>
        </p:nvGraphicFramePr>
        <p:xfrm>
          <a:off x="2114550" y="3979863"/>
          <a:ext cx="2822575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2519" name="Equation" r:id="rId9" imgW="1930320" imgH="457200" progId="Equation.DSMT4">
                  <p:embed/>
                </p:oleObj>
              </mc:Choice>
              <mc:Fallback>
                <p:oleObj name="Equation" r:id="rId9" imgW="193032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4550" y="3979863"/>
                        <a:ext cx="2822575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2225372"/>
              </p:ext>
            </p:extLst>
          </p:nvPr>
        </p:nvGraphicFramePr>
        <p:xfrm>
          <a:off x="5894388" y="4094163"/>
          <a:ext cx="2944812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2520" name="Equation" r:id="rId11" imgW="1879560" imgH="457200" progId="Equation.DSMT4">
                  <p:embed/>
                </p:oleObj>
              </mc:Choice>
              <mc:Fallback>
                <p:oleObj name="Equation" r:id="rId11" imgW="187956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4388" y="4094163"/>
                        <a:ext cx="2944812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2428781"/>
              </p:ext>
            </p:extLst>
          </p:nvPr>
        </p:nvGraphicFramePr>
        <p:xfrm>
          <a:off x="2782888" y="4841875"/>
          <a:ext cx="61595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2521" name="Equation" r:id="rId13" imgW="4279680" imgH="634680" progId="Equation.DSMT4">
                  <p:embed/>
                </p:oleObj>
              </mc:Choice>
              <mc:Fallback>
                <p:oleObj name="Equation" r:id="rId13" imgW="4279680" imgH="63468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888" y="4841875"/>
                        <a:ext cx="6159500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2972264" y="1526249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3x+y=12, 5x-y=4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659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7713533"/>
              </p:ext>
            </p:extLst>
          </p:nvPr>
        </p:nvGraphicFramePr>
        <p:xfrm>
          <a:off x="4392613" y="1628775"/>
          <a:ext cx="2279650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3528" name="Equation" r:id="rId7" imgW="1041120" imgH="711000" progId="Equation.DSMT4">
                  <p:embed/>
                </p:oleObj>
              </mc:Choice>
              <mc:Fallback>
                <p:oleObj name="Equation" r:id="rId7" imgW="104112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2613" y="1628775"/>
                        <a:ext cx="2279650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957210"/>
              </p:ext>
            </p:extLst>
          </p:nvPr>
        </p:nvGraphicFramePr>
        <p:xfrm>
          <a:off x="3744913" y="3521075"/>
          <a:ext cx="4216400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3529" name="Equation" r:id="rId9" imgW="1981080" imgH="241200" progId="Equation.DSMT4">
                  <p:embed/>
                </p:oleObj>
              </mc:Choice>
              <mc:Fallback>
                <p:oleObj name="Equation" r:id="rId9" imgW="1981080" imgH="241200" progId="Equation.DSMT4">
                  <p:embed/>
                  <p:pic>
                    <p:nvPicPr>
                      <p:cNvPr id="3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4913" y="3521075"/>
                        <a:ext cx="4216400" cy="536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22869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1650063"/>
              </p:ext>
            </p:extLst>
          </p:nvPr>
        </p:nvGraphicFramePr>
        <p:xfrm>
          <a:off x="5505450" y="2861057"/>
          <a:ext cx="14795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4549" name="Equation" r:id="rId7" imgW="736560" imgH="457200" progId="Equation.DSMT4">
                  <p:embed/>
                </p:oleObj>
              </mc:Choice>
              <mc:Fallback>
                <p:oleObj name="Equation" r:id="rId7" imgW="7365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5450" y="2861057"/>
                        <a:ext cx="14795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itle 1"/>
          <p:cNvSpPr txBox="1">
            <a:spLocks/>
          </p:cNvSpPr>
          <p:nvPr/>
        </p:nvSpPr>
        <p:spPr>
          <a:xfrm>
            <a:off x="2446020" y="177774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5146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6767858"/>
              </p:ext>
            </p:extLst>
          </p:nvPr>
        </p:nvGraphicFramePr>
        <p:xfrm>
          <a:off x="5492750" y="2860675"/>
          <a:ext cx="15049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5573" name="Equation" r:id="rId7" imgW="749160" imgH="457200" progId="Equation.DSMT4">
                  <p:embed/>
                </p:oleObj>
              </mc:Choice>
              <mc:Fallback>
                <p:oleObj name="Equation" r:id="rId7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2750" y="2860675"/>
                        <a:ext cx="15049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itle 1"/>
          <p:cNvSpPr txBox="1">
            <a:spLocks/>
          </p:cNvSpPr>
          <p:nvPr/>
        </p:nvSpPr>
        <p:spPr>
          <a:xfrm>
            <a:off x="2446020" y="177774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6321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2317479"/>
              </p:ext>
            </p:extLst>
          </p:nvPr>
        </p:nvGraphicFramePr>
        <p:xfrm>
          <a:off x="3347600" y="1704850"/>
          <a:ext cx="3902075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6599" name="Equation" r:id="rId7" imgW="1942920" imgH="457200" progId="Equation.DSMT4">
                  <p:embed/>
                </p:oleObj>
              </mc:Choice>
              <mc:Fallback>
                <p:oleObj name="Equation" r:id="rId7" imgW="194292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600" y="1704850"/>
                        <a:ext cx="3902075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3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4733972"/>
              </p:ext>
            </p:extLst>
          </p:nvPr>
        </p:nvGraphicFramePr>
        <p:xfrm>
          <a:off x="3736597" y="3146163"/>
          <a:ext cx="3783012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6600" name="Equation" r:id="rId9" imgW="1777680" imgH="190440" progId="Equation.DSMT4">
                  <p:embed/>
                </p:oleObj>
              </mc:Choice>
              <mc:Fallback>
                <p:oleObj name="Equation" r:id="rId9" imgW="1777680" imgH="190440" progId="Equation.DSMT4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6597" y="3146163"/>
                        <a:ext cx="3783012" cy="423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57932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951243" y="2398607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2x+y=1, 4x-y=5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04636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4035</TotalTime>
  <Words>1063</Words>
  <Application>Microsoft Office PowerPoint</Application>
  <PresentationFormat>Widescreen</PresentationFormat>
  <Paragraphs>265</Paragraphs>
  <Slides>49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49</vt:i4>
      </vt:variant>
    </vt:vector>
  </HeadingPairs>
  <TitlesOfParts>
    <vt:vector size="65" baseType="lpstr">
      <vt:lpstr>ＭＳ Ｐゴシック</vt:lpstr>
      <vt:lpstr>Arial</vt:lpstr>
      <vt:lpstr>Calibri</vt:lpstr>
      <vt:lpstr>Calibri Light</vt:lpstr>
      <vt:lpstr>新細明體</vt:lpstr>
      <vt:lpstr>Rockwell</vt:lpstr>
      <vt:lpstr>Tahoma</vt:lpstr>
      <vt:lpstr>Tajawal ExtraBold</vt:lpstr>
      <vt:lpstr>Tajawal Medium</vt:lpstr>
      <vt:lpstr>Times New Roman</vt:lpstr>
      <vt:lpstr>Verdana</vt:lpstr>
      <vt:lpstr>Wingdings</vt:lpstr>
      <vt:lpstr>Office Theme</vt:lpstr>
      <vt:lpstr>方程式</vt:lpstr>
      <vt:lpstr>Equation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Dr.Al Faisal</cp:lastModifiedBy>
  <cp:revision>278</cp:revision>
  <dcterms:created xsi:type="dcterms:W3CDTF">2021-08-03T13:03:26Z</dcterms:created>
  <dcterms:modified xsi:type="dcterms:W3CDTF">2023-03-30T11:48:30Z</dcterms:modified>
</cp:coreProperties>
</file>