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notesSlides/notesSlide1.xml" ContentType="application/vnd.openxmlformats-officedocument.presentationml.notesSlide+xml"/>
  <Override PartName="/ppt/slideLayouts/slideLayout16.xml" ContentType="application/vnd.openxmlformats-officedocument.presentationml.slideLayout+xml"/>
  <Override PartName="/ppt/notesMasters/notesMaster1.xml" ContentType="application/vnd.openxmlformats-officedocument.presentationml.notesMaster+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6" r:id="rId2"/>
  </p:sldMasterIdLst>
  <p:notesMasterIdLst>
    <p:notesMasterId r:id="rId51"/>
  </p:notesMasterIdLst>
  <p:sldIdLst>
    <p:sldId id="480" r:id="rId3"/>
    <p:sldId id="276" r:id="rId4"/>
    <p:sldId id="690" r:id="rId5"/>
    <p:sldId id="691" r:id="rId6"/>
    <p:sldId id="692" r:id="rId7"/>
    <p:sldId id="693" r:id="rId8"/>
    <p:sldId id="694" r:id="rId9"/>
    <p:sldId id="695" r:id="rId10"/>
    <p:sldId id="696" r:id="rId11"/>
    <p:sldId id="697" r:id="rId12"/>
    <p:sldId id="698" r:id="rId13"/>
    <p:sldId id="699" r:id="rId14"/>
    <p:sldId id="700" r:id="rId15"/>
    <p:sldId id="701" r:id="rId16"/>
    <p:sldId id="702" r:id="rId17"/>
    <p:sldId id="703" r:id="rId18"/>
    <p:sldId id="704" r:id="rId19"/>
    <p:sldId id="705" r:id="rId20"/>
    <p:sldId id="706" r:id="rId21"/>
    <p:sldId id="707" r:id="rId22"/>
    <p:sldId id="708" r:id="rId23"/>
    <p:sldId id="709" r:id="rId24"/>
    <p:sldId id="710" r:id="rId25"/>
    <p:sldId id="711" r:id="rId26"/>
    <p:sldId id="712" r:id="rId27"/>
    <p:sldId id="713" r:id="rId28"/>
    <p:sldId id="714" r:id="rId29"/>
    <p:sldId id="715" r:id="rId30"/>
    <p:sldId id="716" r:id="rId31"/>
    <p:sldId id="717" r:id="rId32"/>
    <p:sldId id="718" r:id="rId33"/>
    <p:sldId id="719" r:id="rId34"/>
    <p:sldId id="720" r:id="rId35"/>
    <p:sldId id="721" r:id="rId36"/>
    <p:sldId id="734" r:id="rId37"/>
    <p:sldId id="722" r:id="rId38"/>
    <p:sldId id="723" r:id="rId39"/>
    <p:sldId id="724" r:id="rId40"/>
    <p:sldId id="725" r:id="rId41"/>
    <p:sldId id="726" r:id="rId42"/>
    <p:sldId id="727" r:id="rId43"/>
    <p:sldId id="728" r:id="rId44"/>
    <p:sldId id="729" r:id="rId45"/>
    <p:sldId id="730" r:id="rId46"/>
    <p:sldId id="731" r:id="rId47"/>
    <p:sldId id="732" r:id="rId48"/>
    <p:sldId id="733" r:id="rId49"/>
    <p:sldId id="349" r:id="rId5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276"/>
            <p14:sldId id="690"/>
            <p14:sldId id="691"/>
            <p14:sldId id="692"/>
            <p14:sldId id="693"/>
            <p14:sldId id="694"/>
            <p14:sldId id="695"/>
            <p14:sldId id="696"/>
            <p14:sldId id="697"/>
            <p14:sldId id="698"/>
            <p14:sldId id="699"/>
            <p14:sldId id="700"/>
            <p14:sldId id="701"/>
            <p14:sldId id="702"/>
            <p14:sldId id="703"/>
            <p14:sldId id="704"/>
            <p14:sldId id="705"/>
            <p14:sldId id="706"/>
            <p14:sldId id="707"/>
            <p14:sldId id="708"/>
            <p14:sldId id="709"/>
            <p14:sldId id="710"/>
            <p14:sldId id="711"/>
            <p14:sldId id="712"/>
            <p14:sldId id="713"/>
            <p14:sldId id="714"/>
            <p14:sldId id="715"/>
            <p14:sldId id="716"/>
            <p14:sldId id="717"/>
            <p14:sldId id="718"/>
            <p14:sldId id="719"/>
            <p14:sldId id="720"/>
            <p14:sldId id="721"/>
            <p14:sldId id="734"/>
            <p14:sldId id="722"/>
            <p14:sldId id="723"/>
            <p14:sldId id="724"/>
            <p14:sldId id="725"/>
            <p14:sldId id="726"/>
            <p14:sldId id="727"/>
            <p14:sldId id="728"/>
            <p14:sldId id="729"/>
            <p14:sldId id="730"/>
            <p14:sldId id="731"/>
            <p14:sldId id="732"/>
            <p14:sldId id="733"/>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D3956"/>
    <a:srgbClr val="000000"/>
    <a:srgbClr val="669BBC"/>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738" autoAdjust="0"/>
  </p:normalViewPr>
  <p:slideViewPr>
    <p:cSldViewPr snapToGrid="0">
      <p:cViewPr varScale="1">
        <p:scale>
          <a:sx n="89" d="100"/>
          <a:sy n="89" d="100"/>
        </p:scale>
        <p:origin x="446"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viewProps" Target="viewProps.xml"/><Relationship Id="rId58" Type="http://schemas.openxmlformats.org/officeDocument/2006/relationships/customXml" Target="../customXml/item3.xml"/><Relationship Id="rId5" Type="http://schemas.openxmlformats.org/officeDocument/2006/relationships/slide" Target="slides/slide3.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customXml" Target="../customXml/item1.xml"/><Relationship Id="rId8" Type="http://schemas.openxmlformats.org/officeDocument/2006/relationships/slide" Target="slides/slide6.xml"/><Relationship Id="rId51" Type="http://schemas.openxmlformats.org/officeDocument/2006/relationships/notesMaster" Target="notesMasters/notesMaster1.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customXml" Target="../customXml/item2.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5/24/2026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5/24/2026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5/24/2026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5/24/2026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5/24/2026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5/24/2026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5/24/2026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5/24/2026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5/24/2026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5/24/2026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5/24/2026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5/24/2026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5/24/2026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25605798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5/24/2026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3107427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5/24/2026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4933782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5/24/2026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7647676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5/24/2026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837904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5/24/2026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9806706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5/24/2026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0061188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5/24/2026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21434987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5/24/2026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11976470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5/24/2026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9274802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5/24/2026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58494316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264389268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8289806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2062449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6777643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9135940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30.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8626339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31.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1736487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slideLayout" Target="../slideLayouts/slideLayout26.xml"/><Relationship Id="rId18" Type="http://schemas.openxmlformats.org/officeDocument/2006/relationships/slideLayout" Target="../slideLayouts/slideLayout31.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slideLayout" Target="../slideLayouts/slideLayout25.xml"/><Relationship Id="rId17" Type="http://schemas.openxmlformats.org/officeDocument/2006/relationships/slideLayout" Target="../slideLayouts/slideLayout30.xml"/><Relationship Id="rId2" Type="http://schemas.openxmlformats.org/officeDocument/2006/relationships/slideLayout" Target="../slideLayouts/slideLayout15.xml"/><Relationship Id="rId16" Type="http://schemas.openxmlformats.org/officeDocument/2006/relationships/slideLayout" Target="../slideLayouts/slideLayout29.xml"/><Relationship Id="rId20" Type="http://schemas.openxmlformats.org/officeDocument/2006/relationships/image" Target="../media/image1.png"/><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5" Type="http://schemas.openxmlformats.org/officeDocument/2006/relationships/slideLayout" Target="../slideLayouts/slideLayout28.xml"/><Relationship Id="rId10" Type="http://schemas.openxmlformats.org/officeDocument/2006/relationships/slideLayout" Target="../slideLayouts/slideLayout23.xml"/><Relationship Id="rId19" Type="http://schemas.openxmlformats.org/officeDocument/2006/relationships/theme" Target="../theme/theme2.xml"/><Relationship Id="rId4" Type="http://schemas.openxmlformats.org/officeDocument/2006/relationships/slideLayout" Target="../slideLayouts/slideLayout17.xml"/><Relationship Id="rId9" Type="http://schemas.openxmlformats.org/officeDocument/2006/relationships/slideLayout" Target="../slideLayouts/slideLayout22.xml"/><Relationship Id="rId14"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5/24/2026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4" r:id="rId12"/>
    <p:sldLayoutId id="2147483665"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20">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5/24/2026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1262281817"/>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 id="2147483678" r:id="rId12"/>
    <p:sldLayoutId id="2147483679" r:id="rId13"/>
    <p:sldLayoutId id="2147483680" r:id="rId14"/>
    <p:sldLayoutId id="2147483681" r:id="rId15"/>
    <p:sldLayoutId id="2147483682" r:id="rId16"/>
    <p:sldLayoutId id="2147483683" r:id="rId17"/>
    <p:sldLayoutId id="2147483684" r:id="rId1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5.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4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4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4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4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4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4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4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4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48.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jpeg"/><Relationship Id="rId1" Type="http://schemas.openxmlformats.org/officeDocument/2006/relationships/slideLayout" Target="../slideLayouts/slideLayout13.xml"/><Relationship Id="rId4" Type="http://schemas.openxmlformats.org/officeDocument/2006/relationships/image" Target="../media/image1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0" name="TextBox 29"/>
          <p:cNvSpPr txBox="1"/>
          <p:nvPr/>
        </p:nvSpPr>
        <p:spPr>
          <a:xfrm>
            <a:off x="763270" y="3794125"/>
            <a:ext cx="5216525" cy="39878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lexandria" charset="0"/>
                <a:ea typeface="+mn-ea"/>
                <a:cs typeface="Alexandria" charset="0"/>
              </a:rPr>
              <a:t>Prepared by Dr. Usama Al-Fendi</a:t>
            </a:r>
          </a:p>
        </p:txBody>
      </p:sp>
      <p:sp>
        <p:nvSpPr>
          <p:cNvPr id="31" name="TextBox 30"/>
          <p:cNvSpPr txBox="1"/>
          <p:nvPr/>
        </p:nvSpPr>
        <p:spPr>
          <a:xfrm>
            <a:off x="378492" y="2335178"/>
            <a:ext cx="5343881" cy="14465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srgbClr val="00B0F0"/>
                </a:solidFill>
                <a:effectLst/>
                <a:uLnTx/>
                <a:uFillTx/>
                <a:latin typeface="Alexandria" charset="0"/>
                <a:ea typeface="+mn-ea"/>
                <a:cs typeface="Alexandria" charset="0"/>
              </a:rPr>
              <a:t>Managing People and Organizations</a:t>
            </a:r>
          </a:p>
        </p:txBody>
      </p:sp>
      <p:sp>
        <p:nvSpPr>
          <p:cNvPr id="34" name="Rectangle: Rounded Corners 33"/>
          <p:cNvSpPr/>
          <p:nvPr/>
        </p:nvSpPr>
        <p:spPr>
          <a:xfrm>
            <a:off x="337633" y="5929382"/>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uLnTx/>
                <a:uFillTx/>
                <a:latin typeface="Alexandria" charset="0"/>
                <a:ea typeface="+mn-ea"/>
                <a:cs typeface="Alexandria" charset="0"/>
              </a:rPr>
              <a:t>Lecture 6</a:t>
            </a:r>
          </a:p>
        </p:txBody>
      </p:sp>
      <p:sp>
        <p:nvSpPr>
          <p:cNvPr id="46" name="TextBox 45"/>
          <p:cNvSpPr txBox="1"/>
          <p:nvPr/>
        </p:nvSpPr>
        <p:spPr>
          <a:xfrm>
            <a:off x="329269" y="5104240"/>
            <a:ext cx="3922099" cy="70788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lexandria" charset="0"/>
                <a:ea typeface="+mn-ea"/>
                <a:cs typeface="Alexandria" charset="0"/>
              </a:rPr>
              <a:t>MGM603</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lexandria" charset="0"/>
                <a:ea typeface="+mn-ea"/>
                <a:cs typeface="Alexandria" charset="0"/>
              </a:rPr>
              <a:t>Managing People and Organizations</a:t>
            </a: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Outcomes of the chapter:</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1033720" y="2244602"/>
            <a:ext cx="10541000" cy="3268652"/>
          </a:xfrm>
          <a:prstGeom prst="rect">
            <a:avLst/>
          </a:prstGeom>
          <a:noFill/>
        </p:spPr>
        <p:txBody>
          <a:bodyPr wrap="square" rtlCol="0">
            <a:spAutoFit/>
          </a:bodyPr>
          <a:lstStyle/>
          <a:p>
            <a:pPr marL="342900" marR="0" lvl="0" indent="-342900" algn="l" defTabSz="914400" rtl="0" eaLnBrk="1" fontAlgn="auto" latinLnBrk="0" hangingPunct="1">
              <a:lnSpc>
                <a:spcPct val="150000"/>
              </a:lnSpc>
              <a:spcBef>
                <a:spcPts val="0"/>
              </a:spcBef>
              <a:spcAft>
                <a:spcPts val="0"/>
              </a:spcAft>
              <a:buClrTx/>
              <a:buSzTx/>
              <a:buFont typeface="Wingdings" panose="05000000000000000000" pitchFamily="2" charset="2"/>
              <a:buChar char="Ø"/>
              <a:tabLst/>
              <a:defRPr/>
            </a:pPr>
            <a:r>
              <a:rPr kumimoji="0" lang="en-US" sz="2000" b="0" i="0" u="none" strike="noStrike" kern="1200" cap="none" spc="0" normalizeH="0" baseline="0" noProof="0" dirty="0">
                <a:ln>
                  <a:noFill/>
                </a:ln>
                <a:solidFill>
                  <a:prstClr val="white">
                    <a:lumMod val="75000"/>
                  </a:prstClr>
                </a:solidFill>
                <a:effectLst/>
                <a:uLnTx/>
                <a:uFillTx/>
                <a:latin typeface="Times New Roman" panose="02020603050405020304" pitchFamily="18" charset="0"/>
                <a:ea typeface="+mn-ea"/>
                <a:cs typeface="Times New Roman" panose="02020603050405020304" pitchFamily="18" charset="0"/>
              </a:rPr>
              <a:t>Characterize the nature of motivation, including its importance and basic historical perspectives.</a:t>
            </a:r>
          </a:p>
          <a:p>
            <a:pPr marL="342900" marR="0" lvl="0" indent="-342900" algn="l" defTabSz="914400" rtl="0" eaLnBrk="1" fontAlgn="auto" latinLnBrk="0" hangingPunct="1">
              <a:lnSpc>
                <a:spcPct val="150000"/>
              </a:lnSpc>
              <a:spcBef>
                <a:spcPts val="0"/>
              </a:spcBef>
              <a:spcAft>
                <a:spcPts val="0"/>
              </a:spcAft>
              <a:buClrTx/>
              <a:buSzTx/>
              <a:buFont typeface="Wingdings" panose="05000000000000000000" pitchFamily="2" charset="2"/>
              <a:buChar char="Ø"/>
              <a:tabLst/>
              <a:defRPr/>
            </a:pPr>
            <a:endParaRPr kumimoji="0" lang="en-US" sz="2000" b="0" i="0" u="none" strike="noStrike" kern="1200" cap="none" spc="0" normalizeH="0" baseline="0" noProof="0" dirty="0">
              <a:ln>
                <a:noFill/>
              </a:ln>
              <a:solidFill>
                <a:prstClr val="white">
                  <a:lumMod val="75000"/>
                </a:prstClr>
              </a:solidFill>
              <a:effectLst/>
              <a:uLnTx/>
              <a:uFillTx/>
              <a:latin typeface="Times New Roman" panose="02020603050405020304" pitchFamily="18" charset="0"/>
              <a:ea typeface="+mn-ea"/>
              <a:cs typeface="Times New Roman" panose="02020603050405020304" pitchFamily="18" charset="0"/>
            </a:endParaRPr>
          </a:p>
          <a:p>
            <a:pPr marL="342900" marR="0" lvl="0" indent="-342900" algn="l" defTabSz="914400" rtl="0" eaLnBrk="1" fontAlgn="auto" latinLnBrk="0" hangingPunct="1">
              <a:lnSpc>
                <a:spcPct val="150000"/>
              </a:lnSpc>
              <a:spcBef>
                <a:spcPts val="0"/>
              </a:spcBef>
              <a:spcAft>
                <a:spcPts val="0"/>
              </a:spcAft>
              <a:buClrTx/>
              <a:buSzTx/>
              <a:buFont typeface="Wingdings" panose="05000000000000000000" pitchFamily="2" charset="2"/>
              <a:buChar char="Ø"/>
              <a:tabLst/>
              <a:defRPr/>
            </a:pPr>
            <a:r>
              <a:rPr kumimoji="0" lang="en-US" sz="2000" b="0" i="0" u="none" strike="noStrike" kern="1200" cap="none" spc="0" normalizeH="0" baseline="0" noProof="0" dirty="0">
                <a:ln>
                  <a:noFill/>
                </a:ln>
                <a:solidFill>
                  <a:prstClr val="white">
                    <a:lumMod val="75000"/>
                  </a:prstClr>
                </a:solidFill>
                <a:effectLst/>
                <a:uLnTx/>
                <a:uFillTx/>
                <a:latin typeface="Times New Roman" panose="02020603050405020304" pitchFamily="18" charset="0"/>
                <a:ea typeface="+mn-ea"/>
                <a:cs typeface="Times New Roman" panose="02020603050405020304" pitchFamily="18" charset="0"/>
              </a:rPr>
              <a:t>Identify and describe the need-based perspectives on motivation.</a:t>
            </a:r>
          </a:p>
          <a:p>
            <a:pPr marL="342900" marR="0" lvl="0" indent="-342900" algn="l" defTabSz="914400" rtl="0" eaLnBrk="1" fontAlgn="auto" latinLnBrk="0" hangingPunct="1">
              <a:lnSpc>
                <a:spcPct val="150000"/>
              </a:lnSpc>
              <a:spcBef>
                <a:spcPts val="0"/>
              </a:spcBef>
              <a:spcAft>
                <a:spcPts val="0"/>
              </a:spcAft>
              <a:buClrTx/>
              <a:buSzTx/>
              <a:buFont typeface="Wingdings" panose="05000000000000000000" pitchFamily="2" charset="2"/>
              <a:buChar char="Ø"/>
              <a:tabLst/>
              <a:defRPr/>
            </a:pPr>
            <a:endPar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342900" marR="0" lvl="0" indent="-342900" algn="l" defTabSz="914400" rtl="0" eaLnBrk="1" fontAlgn="auto" latinLnBrk="0" hangingPunct="1">
              <a:lnSpc>
                <a:spcPct val="150000"/>
              </a:lnSpc>
              <a:spcBef>
                <a:spcPts val="0"/>
              </a:spcBef>
              <a:spcAft>
                <a:spcPts val="0"/>
              </a:spcAft>
              <a:buClrTx/>
              <a:buSzTx/>
              <a:buFont typeface="Wingdings" panose="05000000000000000000" pitchFamily="2" charset="2"/>
              <a:buChar char="Ø"/>
              <a:tabLst/>
              <a:defRPr/>
            </a:pPr>
            <a:r>
              <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Identify and describe the major process-based perspectives on motivation.</a:t>
            </a:r>
          </a:p>
          <a:p>
            <a:pPr marL="342900" marR="0" lvl="0" indent="-342900" algn="l" defTabSz="914400" rtl="0" eaLnBrk="1" fontAlgn="auto" latinLnBrk="0" hangingPunct="1">
              <a:lnSpc>
                <a:spcPct val="150000"/>
              </a:lnSpc>
              <a:spcBef>
                <a:spcPts val="0"/>
              </a:spcBef>
              <a:spcAft>
                <a:spcPts val="0"/>
              </a:spcAft>
              <a:buClrTx/>
              <a:buSzTx/>
              <a:buFont typeface="Wingdings" panose="05000000000000000000" pitchFamily="2" charset="2"/>
              <a:buChar char="Ø"/>
              <a:tabLst/>
              <a:defRPr/>
            </a:pPr>
            <a:endPar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342900" marR="0" lvl="0" indent="-342900" algn="l" defTabSz="914400" rtl="0" eaLnBrk="1" fontAlgn="auto" latinLnBrk="0" hangingPunct="1">
              <a:lnSpc>
                <a:spcPct val="150000"/>
              </a:lnSpc>
              <a:spcBef>
                <a:spcPts val="0"/>
              </a:spcBef>
              <a:spcAft>
                <a:spcPts val="0"/>
              </a:spcAft>
              <a:buClrTx/>
              <a:buSzTx/>
              <a:buFont typeface="Wingdings" panose="05000000000000000000" pitchFamily="2" charset="2"/>
              <a:buChar char="Ø"/>
              <a:tabLst/>
              <a:defRPr/>
            </a:pPr>
            <a:r>
              <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Describe learning-based perspectives on motivation.</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57BFEC-5BCC-F5E6-600C-CAA3176D8C72}"/>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4291A541-91D3-3F01-916A-F5D012380716}"/>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C8FC324A-CA2A-534B-B855-A4CE75E12946}"/>
              </a:ext>
            </a:extLst>
          </p:cNvPr>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Motivating Behavior</a:t>
            </a:r>
          </a:p>
        </p:txBody>
      </p:sp>
      <p:sp>
        <p:nvSpPr>
          <p:cNvPr id="5" name="Rectangle 4">
            <a:extLst>
              <a:ext uri="{FF2B5EF4-FFF2-40B4-BE49-F238E27FC236}">
                <a16:creationId xmlns:a16="http://schemas.microsoft.com/office/drawing/2014/main" id="{E3CE0051-52A6-110B-B993-7C79710042DF}"/>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DEB06868-24F4-5988-49A8-922D0AB7FABB}"/>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B25F1A4B-5B87-A64A-2CE9-4AEED468DB42}"/>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6</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360DB91F-29F7-4409-5AB3-257F24C55AE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2" name="Picture 1">
            <a:extLst>
              <a:ext uri="{FF2B5EF4-FFF2-40B4-BE49-F238E27FC236}">
                <a16:creationId xmlns:a16="http://schemas.microsoft.com/office/drawing/2014/main" id="{08826076-1FB7-D436-312F-0E4717CEFC76}"/>
              </a:ext>
            </a:extLst>
          </p:cNvPr>
          <p:cNvPicPr>
            <a:picLocks noChangeAspect="1"/>
          </p:cNvPicPr>
          <p:nvPr/>
        </p:nvPicPr>
        <p:blipFill>
          <a:blip r:embed="rId3"/>
          <a:stretch>
            <a:fillRect/>
          </a:stretch>
        </p:blipFill>
        <p:spPr>
          <a:xfrm>
            <a:off x="997720" y="3077862"/>
            <a:ext cx="9833700" cy="2548349"/>
          </a:xfrm>
          <a:prstGeom prst="rect">
            <a:avLst/>
          </a:prstGeom>
        </p:spPr>
      </p:pic>
      <p:sp>
        <p:nvSpPr>
          <p:cNvPr id="8" name="TextBox 7">
            <a:extLst>
              <a:ext uri="{FF2B5EF4-FFF2-40B4-BE49-F238E27FC236}">
                <a16:creationId xmlns:a16="http://schemas.microsoft.com/office/drawing/2014/main" id="{E58CB432-9CC5-FBBF-BE3B-D64BBE27F35B}"/>
              </a:ext>
            </a:extLst>
          </p:cNvPr>
          <p:cNvSpPr txBox="1"/>
          <p:nvPr/>
        </p:nvSpPr>
        <p:spPr>
          <a:xfrm>
            <a:off x="1021855" y="2155119"/>
            <a:ext cx="10962136" cy="579967"/>
          </a:xfrm>
          <a:prstGeom prst="rect">
            <a:avLst/>
          </a:prstGeom>
          <a:noFill/>
        </p:spPr>
        <p:txBody>
          <a:bodyPr wrap="square" rtlCol="0">
            <a:spAutoFit/>
          </a:bodyPr>
          <a:lstStyle/>
          <a:p>
            <a:pPr algn="just">
              <a:lnSpc>
                <a:spcPct val="150000"/>
              </a:lnSpc>
            </a:pPr>
            <a:r>
              <a:rPr lang="en-US" sz="2400" b="1" u="sng" dirty="0">
                <a:solidFill>
                  <a:srgbClr val="002060"/>
                </a:solidFill>
                <a:latin typeface="Times New Roman" panose="02020603050405020304" pitchFamily="18" charset="0"/>
                <a:cs typeface="Times New Roman" panose="02020603050405020304" pitchFamily="18" charset="0"/>
              </a:rPr>
              <a:t>Chapter Sequence: </a:t>
            </a:r>
          </a:p>
        </p:txBody>
      </p:sp>
    </p:spTree>
    <p:extLst>
      <p:ext uri="{BB962C8B-B14F-4D97-AF65-F5344CB8AC3E}">
        <p14:creationId xmlns:p14="http://schemas.microsoft.com/office/powerpoint/2010/main" val="11326778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E0BEF6-AB7E-C87A-D4E6-C0B44A7ACD6F}"/>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6242613B-3BB9-DCD8-0B3C-3D98174C83B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CE56843D-461D-D18A-9233-B11E42CEFCC7}"/>
              </a:ext>
            </a:extLst>
          </p:cNvPr>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Motivating Behavior</a:t>
            </a:r>
          </a:p>
        </p:txBody>
      </p:sp>
      <p:sp>
        <p:nvSpPr>
          <p:cNvPr id="5" name="Rectangle 4">
            <a:extLst>
              <a:ext uri="{FF2B5EF4-FFF2-40B4-BE49-F238E27FC236}">
                <a16:creationId xmlns:a16="http://schemas.microsoft.com/office/drawing/2014/main" id="{B7401E7B-AF3D-C4D3-C901-D8BACEED646C}"/>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95C21DDD-848B-4300-2388-CCEA386E07AF}"/>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F543D215-439E-0949-7A27-59FA7F38A3DC}"/>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6</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838C95F2-50DF-6E1C-CCEA-6BB72A2663F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TextBox 8">
            <a:extLst>
              <a:ext uri="{FF2B5EF4-FFF2-40B4-BE49-F238E27FC236}">
                <a16:creationId xmlns:a16="http://schemas.microsoft.com/office/drawing/2014/main" id="{256451C7-BEFF-E2CD-D487-9B5728D0440E}"/>
              </a:ext>
            </a:extLst>
          </p:cNvPr>
          <p:cNvSpPr txBox="1"/>
          <p:nvPr/>
        </p:nvSpPr>
        <p:spPr>
          <a:xfrm>
            <a:off x="804313" y="1951032"/>
            <a:ext cx="10625687" cy="498663"/>
          </a:xfrm>
          <a:prstGeom prst="rect">
            <a:avLst/>
          </a:prstGeom>
          <a:noFill/>
        </p:spPr>
        <p:txBody>
          <a:bodyPr wrap="square" rtlCol="0">
            <a:spAutoFit/>
          </a:bodyPr>
          <a:lstStyle/>
          <a:p>
            <a:pPr algn="just">
              <a:lnSpc>
                <a:spcPct val="150000"/>
              </a:lnSpc>
            </a:pPr>
            <a:r>
              <a:rPr lang="en-US" sz="2000" b="1" u="sng" dirty="0">
                <a:solidFill>
                  <a:srgbClr val="002060"/>
                </a:solidFill>
                <a:latin typeface="Times New Roman" panose="02020603050405020304" pitchFamily="18" charset="0"/>
                <a:cs typeface="Times New Roman" panose="02020603050405020304" pitchFamily="18" charset="0"/>
              </a:rPr>
              <a:t>2- Process-Based Perspectives on Motivation</a:t>
            </a:r>
          </a:p>
        </p:txBody>
      </p:sp>
      <p:graphicFrame>
        <p:nvGraphicFramePr>
          <p:cNvPr id="11" name="Table 7">
            <a:extLst>
              <a:ext uri="{FF2B5EF4-FFF2-40B4-BE49-F238E27FC236}">
                <a16:creationId xmlns:a16="http://schemas.microsoft.com/office/drawing/2014/main" id="{FA33AD6D-83D6-D1A3-7C37-046A0731DEE2}"/>
              </a:ext>
            </a:extLst>
          </p:cNvPr>
          <p:cNvGraphicFramePr>
            <a:graphicFrameLocks noGrp="1"/>
          </p:cNvGraphicFramePr>
          <p:nvPr>
            <p:extLst>
              <p:ext uri="{D42A27DB-BD31-4B8C-83A1-F6EECF244321}">
                <p14:modId xmlns:p14="http://schemas.microsoft.com/office/powerpoint/2010/main" val="1917013578"/>
              </p:ext>
            </p:extLst>
          </p:nvPr>
        </p:nvGraphicFramePr>
        <p:xfrm>
          <a:off x="762000" y="2545921"/>
          <a:ext cx="10463455" cy="3413760"/>
        </p:xfrm>
        <a:graphic>
          <a:graphicData uri="http://schemas.openxmlformats.org/drawingml/2006/table">
            <a:tbl>
              <a:tblPr firstRow="1" bandRow="1"/>
              <a:tblGrid>
                <a:gridCol w="1925562">
                  <a:extLst>
                    <a:ext uri="{9D8B030D-6E8A-4147-A177-3AD203B41FA5}">
                      <a16:colId xmlns:a16="http://schemas.microsoft.com/office/drawing/2014/main" val="3966072766"/>
                    </a:ext>
                  </a:extLst>
                </a:gridCol>
                <a:gridCol w="8537893">
                  <a:extLst>
                    <a:ext uri="{9D8B030D-6E8A-4147-A177-3AD203B41FA5}">
                      <a16:colId xmlns:a16="http://schemas.microsoft.com/office/drawing/2014/main" val="3536453227"/>
                    </a:ext>
                  </a:extLst>
                </a:gridCol>
              </a:tblGrid>
              <a:tr h="3411786">
                <a:tc>
                  <a:txBody>
                    <a:bodyPr/>
                    <a:lstStyle>
                      <a:lvl1pPr marL="0" algn="l" defTabSz="914400" rtl="0" eaLnBrk="1" latinLnBrk="0" hangingPunct="1">
                        <a:defRPr sz="1800" b="1" kern="1200">
                          <a:solidFill>
                            <a:schemeClr val="lt1"/>
                          </a:solidFill>
                          <a:latin typeface="Calibri" panose="020F0502020204030204"/>
                        </a:defRPr>
                      </a:lvl1pPr>
                      <a:lvl2pPr marL="457200" algn="l" defTabSz="914400" rtl="0" eaLnBrk="1" latinLnBrk="0" hangingPunct="1">
                        <a:defRPr sz="1800" b="1" kern="1200">
                          <a:solidFill>
                            <a:schemeClr val="lt1"/>
                          </a:solidFill>
                          <a:latin typeface="Calibri" panose="020F0502020204030204"/>
                        </a:defRPr>
                      </a:lvl2pPr>
                      <a:lvl3pPr marL="914400" algn="l" defTabSz="914400" rtl="0" eaLnBrk="1" latinLnBrk="0" hangingPunct="1">
                        <a:defRPr sz="1800" b="1" kern="1200">
                          <a:solidFill>
                            <a:schemeClr val="lt1"/>
                          </a:solidFill>
                          <a:latin typeface="Calibri" panose="020F0502020204030204"/>
                        </a:defRPr>
                      </a:lvl3pPr>
                      <a:lvl4pPr marL="1371600" algn="l" defTabSz="914400" rtl="0" eaLnBrk="1" latinLnBrk="0" hangingPunct="1">
                        <a:defRPr sz="1800" b="1" kern="1200">
                          <a:solidFill>
                            <a:schemeClr val="lt1"/>
                          </a:solidFill>
                          <a:latin typeface="Calibri" panose="020F0502020204030204"/>
                        </a:defRPr>
                      </a:lvl4pPr>
                      <a:lvl5pPr marL="1828800" algn="l" defTabSz="914400" rtl="0" eaLnBrk="1" latinLnBrk="0" hangingPunct="1">
                        <a:defRPr sz="1800" b="1" kern="1200">
                          <a:solidFill>
                            <a:schemeClr val="lt1"/>
                          </a:solidFill>
                          <a:latin typeface="Calibri" panose="020F0502020204030204"/>
                        </a:defRPr>
                      </a:lvl5pPr>
                      <a:lvl6pPr marL="2286000" algn="l" defTabSz="914400" rtl="0" eaLnBrk="1" latinLnBrk="0" hangingPunct="1">
                        <a:defRPr sz="1800" b="1" kern="1200">
                          <a:solidFill>
                            <a:schemeClr val="lt1"/>
                          </a:solidFill>
                          <a:latin typeface="Calibri" panose="020F0502020204030204"/>
                        </a:defRPr>
                      </a:lvl6pPr>
                      <a:lvl7pPr marL="2743200" algn="l" defTabSz="914400" rtl="0" eaLnBrk="1" latinLnBrk="0" hangingPunct="1">
                        <a:defRPr sz="1800" b="1" kern="1200">
                          <a:solidFill>
                            <a:schemeClr val="lt1"/>
                          </a:solidFill>
                          <a:latin typeface="Calibri" panose="020F0502020204030204"/>
                        </a:defRPr>
                      </a:lvl7pPr>
                      <a:lvl8pPr marL="3200400" algn="l" defTabSz="914400" rtl="0" eaLnBrk="1" latinLnBrk="0" hangingPunct="1">
                        <a:defRPr sz="1800" b="1" kern="1200">
                          <a:solidFill>
                            <a:schemeClr val="lt1"/>
                          </a:solidFill>
                          <a:latin typeface="Calibri" panose="020F0502020204030204"/>
                        </a:defRPr>
                      </a:lvl8pPr>
                      <a:lvl9pPr marL="3657600" algn="l" defTabSz="914400" rtl="0" eaLnBrk="1" latinLnBrk="0" hangingPunct="1">
                        <a:defRPr sz="1800" b="1" kern="1200">
                          <a:solidFill>
                            <a:schemeClr val="lt1"/>
                          </a:solidFill>
                          <a:latin typeface="Calibri" panose="020F0502020204030204"/>
                        </a:defRPr>
                      </a:lvl9pPr>
                    </a:lstStyle>
                    <a:p>
                      <a:pPr marL="0" indent="0" algn="l">
                        <a:buFont typeface="Wingdings" panose="05000000000000000000" pitchFamily="2" charset="2"/>
                        <a:buNone/>
                      </a:pPr>
                      <a:r>
                        <a:rPr lang="en-US" sz="2000" b="1" i="0" u="none" kern="1200" dirty="0">
                          <a:solidFill>
                            <a:srgbClr val="0A1F61"/>
                          </a:solidFill>
                          <a:latin typeface="Times New Roman" panose="02020603050405020304" pitchFamily="18" charset="0"/>
                          <a:ea typeface="+mn-ea"/>
                          <a:cs typeface="Times New Roman" panose="02020603050405020304" pitchFamily="18" charset="0"/>
                        </a:rPr>
                        <a:t>Process-Based Perspectives on Motivation</a:t>
                      </a:r>
                    </a:p>
                    <a:p>
                      <a:pPr marL="0" indent="0" algn="l">
                        <a:buFont typeface="Wingdings" panose="05000000000000000000" pitchFamily="2" charset="2"/>
                        <a:buNone/>
                      </a:pPr>
                      <a:endParaRPr lang="en-US" sz="2000" b="1" i="0" u="none" kern="1200" dirty="0">
                        <a:solidFill>
                          <a:schemeClr val="tx1"/>
                        </a:solidFill>
                        <a:latin typeface="Times New Roman" panose="02020603050405020304" pitchFamily="18" charset="0"/>
                        <a:ea typeface="+mn-ea"/>
                        <a:cs typeface="Times New Roman" panose="02020603050405020304" pitchFamily="18" charset="0"/>
                      </a:endParaRPr>
                    </a:p>
                  </a:txBody>
                  <a:tcPr>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noFill/>
                  </a:tcPr>
                </a:tc>
                <a:tc>
                  <a:txBody>
                    <a:bodyPr/>
                    <a:lstStyle>
                      <a:lvl1pPr marL="0" algn="l" defTabSz="914400" rtl="0" eaLnBrk="1" latinLnBrk="0" hangingPunct="1">
                        <a:defRPr sz="1800" b="1" kern="1200">
                          <a:solidFill>
                            <a:schemeClr val="lt1"/>
                          </a:solidFill>
                          <a:latin typeface="Calibri" panose="020F0502020204030204"/>
                        </a:defRPr>
                      </a:lvl1pPr>
                      <a:lvl2pPr marL="457200" algn="l" defTabSz="914400" rtl="0" eaLnBrk="1" latinLnBrk="0" hangingPunct="1">
                        <a:defRPr sz="1800" b="1" kern="1200">
                          <a:solidFill>
                            <a:schemeClr val="lt1"/>
                          </a:solidFill>
                          <a:latin typeface="Calibri" panose="020F0502020204030204"/>
                        </a:defRPr>
                      </a:lvl2pPr>
                      <a:lvl3pPr marL="914400" algn="l" defTabSz="914400" rtl="0" eaLnBrk="1" latinLnBrk="0" hangingPunct="1">
                        <a:defRPr sz="1800" b="1" kern="1200">
                          <a:solidFill>
                            <a:schemeClr val="lt1"/>
                          </a:solidFill>
                          <a:latin typeface="Calibri" panose="020F0502020204030204"/>
                        </a:defRPr>
                      </a:lvl3pPr>
                      <a:lvl4pPr marL="1371600" algn="l" defTabSz="914400" rtl="0" eaLnBrk="1" latinLnBrk="0" hangingPunct="1">
                        <a:defRPr sz="1800" b="1" kern="1200">
                          <a:solidFill>
                            <a:schemeClr val="lt1"/>
                          </a:solidFill>
                          <a:latin typeface="Calibri" panose="020F0502020204030204"/>
                        </a:defRPr>
                      </a:lvl4pPr>
                      <a:lvl5pPr marL="1828800" algn="l" defTabSz="914400" rtl="0" eaLnBrk="1" latinLnBrk="0" hangingPunct="1">
                        <a:defRPr sz="1800" b="1" kern="1200">
                          <a:solidFill>
                            <a:schemeClr val="lt1"/>
                          </a:solidFill>
                          <a:latin typeface="Calibri" panose="020F0502020204030204"/>
                        </a:defRPr>
                      </a:lvl5pPr>
                      <a:lvl6pPr marL="2286000" algn="l" defTabSz="914400" rtl="0" eaLnBrk="1" latinLnBrk="0" hangingPunct="1">
                        <a:defRPr sz="1800" b="1" kern="1200">
                          <a:solidFill>
                            <a:schemeClr val="lt1"/>
                          </a:solidFill>
                          <a:latin typeface="Calibri" panose="020F0502020204030204"/>
                        </a:defRPr>
                      </a:lvl6pPr>
                      <a:lvl7pPr marL="2743200" algn="l" defTabSz="914400" rtl="0" eaLnBrk="1" latinLnBrk="0" hangingPunct="1">
                        <a:defRPr sz="1800" b="1" kern="1200">
                          <a:solidFill>
                            <a:schemeClr val="lt1"/>
                          </a:solidFill>
                          <a:latin typeface="Calibri" panose="020F0502020204030204"/>
                        </a:defRPr>
                      </a:lvl7pPr>
                      <a:lvl8pPr marL="3200400" algn="l" defTabSz="914400" rtl="0" eaLnBrk="1" latinLnBrk="0" hangingPunct="1">
                        <a:defRPr sz="1800" b="1" kern="1200">
                          <a:solidFill>
                            <a:schemeClr val="lt1"/>
                          </a:solidFill>
                          <a:latin typeface="Calibri" panose="020F0502020204030204"/>
                        </a:defRPr>
                      </a:lvl8pPr>
                      <a:lvl9pPr marL="3657600" algn="l" defTabSz="914400" rtl="0" eaLnBrk="1" latinLnBrk="0" hangingPunct="1">
                        <a:defRPr sz="1800" b="1" kern="1200">
                          <a:solidFill>
                            <a:schemeClr val="lt1"/>
                          </a:solidFill>
                          <a:latin typeface="Calibri" panose="020F0502020204030204"/>
                        </a:defRPr>
                      </a:lvl9pPr>
                    </a:lstStyle>
                    <a:p>
                      <a:pPr marL="0" indent="0" algn="just">
                        <a:buFont typeface="Wingdings" panose="05000000000000000000" pitchFamily="2" charset="2"/>
                        <a:buNone/>
                      </a:pPr>
                      <a:r>
                        <a:rPr lang="en-US" sz="2000" b="1" i="0" u="sng" kern="1200" dirty="0">
                          <a:solidFill>
                            <a:schemeClr val="tx1"/>
                          </a:solidFill>
                          <a:latin typeface="Times New Roman" panose="02020603050405020304" pitchFamily="18" charset="0"/>
                          <a:ea typeface="+mn-ea"/>
                          <a:cs typeface="Times New Roman" panose="02020603050405020304" pitchFamily="18" charset="0"/>
                        </a:rPr>
                        <a:t> </a:t>
                      </a:r>
                      <a:r>
                        <a:rPr lang="en-US" sz="1800" b="1" i="0" u="sng" kern="1200" dirty="0">
                          <a:solidFill>
                            <a:schemeClr val="tx1"/>
                          </a:solidFill>
                          <a:latin typeface="Times New Roman" panose="02020603050405020304" pitchFamily="18" charset="0"/>
                          <a:ea typeface="+mn-ea"/>
                          <a:cs typeface="Times New Roman" panose="02020603050405020304" pitchFamily="18" charset="0"/>
                        </a:rPr>
                        <a:t>Process-based perspectives </a:t>
                      </a:r>
                      <a:r>
                        <a:rPr lang="en-US" sz="1800" b="0" i="1" u="sng" kern="1200" dirty="0">
                          <a:solidFill>
                            <a:schemeClr val="tx1"/>
                          </a:solidFill>
                          <a:latin typeface="Times New Roman" panose="02020603050405020304" pitchFamily="18" charset="0"/>
                          <a:ea typeface="+mn-ea"/>
                          <a:cs typeface="Times New Roman" panose="02020603050405020304" pitchFamily="18" charset="0"/>
                        </a:rPr>
                        <a:t>focus on how people behave in their efforts to satisfy their needs.</a:t>
                      </a:r>
                    </a:p>
                    <a:p>
                      <a:pPr marL="342900" indent="-342900" algn="just">
                        <a:buFont typeface="Wingdings" panose="05000000000000000000" pitchFamily="2" charset="2"/>
                        <a:buChar char="§"/>
                      </a:pPr>
                      <a:r>
                        <a:rPr lang="en-US" sz="1800" b="1" i="0" u="sng" kern="1200" dirty="0">
                          <a:solidFill>
                            <a:schemeClr val="tx1"/>
                          </a:solidFill>
                          <a:latin typeface="Times New Roman" panose="02020603050405020304" pitchFamily="18" charset="0"/>
                          <a:ea typeface="+mn-ea"/>
                          <a:cs typeface="Times New Roman" panose="02020603050405020304" pitchFamily="18" charset="0"/>
                        </a:rPr>
                        <a:t>In contrast to needs-based theories, </a:t>
                      </a:r>
                      <a:r>
                        <a:rPr lang="en-US" sz="1800" b="0" i="0" u="none" kern="1200" dirty="0">
                          <a:solidFill>
                            <a:schemeClr val="tx1"/>
                          </a:solidFill>
                          <a:latin typeface="Times New Roman" panose="02020603050405020304" pitchFamily="18" charset="0"/>
                          <a:ea typeface="+mn-ea"/>
                          <a:cs typeface="Times New Roman" panose="02020603050405020304" pitchFamily="18" charset="0"/>
                        </a:rPr>
                        <a:t>process-based theories see motivation as a rational process: individuals perceive their environment, analyze it, develop reactions and feelings, and respond in certain ways. </a:t>
                      </a:r>
                    </a:p>
                    <a:p>
                      <a:pPr marL="0" indent="0" algn="just">
                        <a:buFont typeface="Wingdings" panose="05000000000000000000" pitchFamily="2" charset="2"/>
                        <a:buNone/>
                      </a:pPr>
                      <a:endParaRPr lang="en-US" sz="1800" b="0" i="0" u="none" kern="1200" dirty="0">
                        <a:solidFill>
                          <a:schemeClr val="tx1"/>
                        </a:solidFill>
                        <a:latin typeface="Times New Roman" panose="02020603050405020304" pitchFamily="18" charset="0"/>
                        <a:ea typeface="+mn-ea"/>
                        <a:cs typeface="Times New Roman" panose="02020603050405020304" pitchFamily="18" charset="0"/>
                      </a:endParaRPr>
                    </a:p>
                    <a:p>
                      <a:pPr marL="342900" indent="-342900" algn="just">
                        <a:buFont typeface="Wingdings" panose="05000000000000000000" pitchFamily="2" charset="2"/>
                        <a:buChar char="§"/>
                      </a:pPr>
                      <a:r>
                        <a:rPr lang="en-US" sz="1800" b="0" i="0" u="none" kern="1200" dirty="0">
                          <a:solidFill>
                            <a:schemeClr val="tx1"/>
                          </a:solidFill>
                          <a:latin typeface="Times New Roman" panose="02020603050405020304" pitchFamily="18" charset="0"/>
                          <a:ea typeface="+mn-ea"/>
                          <a:cs typeface="Times New Roman" panose="02020603050405020304" pitchFamily="18" charset="0"/>
                        </a:rPr>
                        <a:t>Rather than attempting to identify specific motivational stimuli, such as pay or recognition, process perspectives focus on </a:t>
                      </a:r>
                      <a:r>
                        <a:rPr lang="en-US" sz="1800" b="0" i="1" u="sng" kern="1200" dirty="0">
                          <a:solidFill>
                            <a:srgbClr val="0A1F61"/>
                          </a:solidFill>
                          <a:latin typeface="Times New Roman" panose="02020603050405020304" pitchFamily="18" charset="0"/>
                          <a:ea typeface="+mn-ea"/>
                          <a:cs typeface="Times New Roman" panose="02020603050405020304" pitchFamily="18" charset="0"/>
                        </a:rPr>
                        <a:t>why people choose certain behavioral options to satisfy their needs</a:t>
                      </a:r>
                      <a:r>
                        <a:rPr lang="en-US" sz="1800" b="0" i="0" u="sng" kern="1200" dirty="0">
                          <a:solidFill>
                            <a:srgbClr val="0A1F61"/>
                          </a:solidFill>
                          <a:latin typeface="Times New Roman" panose="02020603050405020304" pitchFamily="18" charset="0"/>
                          <a:ea typeface="+mn-ea"/>
                          <a:cs typeface="Times New Roman" panose="02020603050405020304" pitchFamily="18" charset="0"/>
                        </a:rPr>
                        <a:t> </a:t>
                      </a:r>
                      <a:r>
                        <a:rPr lang="en-US" sz="1800" b="0" i="0" u="none" kern="1200" dirty="0">
                          <a:solidFill>
                            <a:schemeClr val="tx1"/>
                          </a:solidFill>
                          <a:latin typeface="Times New Roman" panose="02020603050405020304" pitchFamily="18" charset="0"/>
                          <a:ea typeface="+mn-ea"/>
                          <a:cs typeface="Times New Roman" panose="02020603050405020304" pitchFamily="18" charset="0"/>
                        </a:rPr>
                        <a:t>(</a:t>
                      </a:r>
                      <a:r>
                        <a:rPr lang="en-US" sz="1800" b="0" i="1" u="none" kern="1200" dirty="0">
                          <a:solidFill>
                            <a:schemeClr val="tx1"/>
                          </a:solidFill>
                          <a:latin typeface="Times New Roman" panose="02020603050405020304" pitchFamily="18" charset="0"/>
                          <a:ea typeface="+mn-ea"/>
                          <a:cs typeface="Times New Roman" panose="02020603050405020304" pitchFamily="18" charset="0"/>
                        </a:rPr>
                        <a:t>regardless of the needs themselves)</a:t>
                      </a:r>
                      <a:r>
                        <a:rPr lang="en-US" sz="1800" b="0" i="0" u="none" kern="1200" dirty="0">
                          <a:solidFill>
                            <a:schemeClr val="tx1"/>
                          </a:solidFill>
                          <a:latin typeface="Times New Roman" panose="02020603050405020304" pitchFamily="18" charset="0"/>
                          <a:ea typeface="+mn-ea"/>
                          <a:cs typeface="Times New Roman" panose="02020603050405020304" pitchFamily="18" charset="0"/>
                        </a:rPr>
                        <a:t> and how they evaluate their satisfaction after they have attained these goals. </a:t>
                      </a:r>
                    </a:p>
                    <a:p>
                      <a:pPr marL="342900" indent="-342900" algn="just">
                        <a:buFont typeface="Wingdings" panose="05000000000000000000" pitchFamily="2" charset="2"/>
                        <a:buChar char="§"/>
                      </a:pPr>
                      <a:endParaRPr lang="en-US" sz="1800" b="0" i="0" u="none" kern="1200" dirty="0">
                        <a:solidFill>
                          <a:schemeClr val="tx1"/>
                        </a:solidFill>
                        <a:latin typeface="Times New Roman" panose="02020603050405020304" pitchFamily="18" charset="0"/>
                        <a:ea typeface="+mn-ea"/>
                        <a:cs typeface="Times New Roman" panose="02020603050405020304" pitchFamily="18" charset="0"/>
                      </a:endParaRPr>
                    </a:p>
                    <a:p>
                      <a:pPr marL="342900" indent="-342900" algn="just">
                        <a:buFont typeface="Wingdings" panose="05000000000000000000" pitchFamily="2" charset="2"/>
                        <a:buChar char="§"/>
                      </a:pPr>
                      <a:r>
                        <a:rPr lang="en-US" sz="1800" b="1" i="0" u="none" kern="1200" dirty="0">
                          <a:solidFill>
                            <a:srgbClr val="0A1F61"/>
                          </a:solidFill>
                          <a:latin typeface="Times New Roman" panose="02020603050405020304" pitchFamily="18" charset="0"/>
                          <a:ea typeface="+mn-ea"/>
                          <a:cs typeface="Times New Roman" panose="02020603050405020304" pitchFamily="18" charset="0"/>
                        </a:rPr>
                        <a:t>Two main process-based theories are </a:t>
                      </a:r>
                      <a:r>
                        <a:rPr lang="en-US" sz="1800" b="1" i="0" u="sng" kern="1200" dirty="0">
                          <a:solidFill>
                            <a:srgbClr val="C00000"/>
                          </a:solidFill>
                          <a:latin typeface="Times New Roman" panose="02020603050405020304" pitchFamily="18" charset="0"/>
                          <a:ea typeface="+mn-ea"/>
                          <a:cs typeface="Times New Roman" panose="02020603050405020304" pitchFamily="18" charset="0"/>
                        </a:rPr>
                        <a:t>Equity theory and Expectancy theory</a:t>
                      </a:r>
                      <a:r>
                        <a:rPr lang="en-US" sz="1800" b="1" i="0" u="none" kern="1200" dirty="0">
                          <a:solidFill>
                            <a:srgbClr val="C00000"/>
                          </a:solidFill>
                          <a:latin typeface="Times New Roman" panose="02020603050405020304" pitchFamily="18" charset="0"/>
                          <a:ea typeface="+mn-ea"/>
                          <a:cs typeface="Times New Roman" panose="02020603050405020304" pitchFamily="18" charset="0"/>
                        </a:rPr>
                        <a:t>.</a:t>
                      </a:r>
                      <a:endParaRPr lang="en-US" sz="1800" b="1" i="0" u="none" kern="1200" dirty="0">
                        <a:solidFill>
                          <a:schemeClr val="tx1"/>
                        </a:solidFill>
                        <a:latin typeface="Times New Roman" panose="02020603050405020304" pitchFamily="18" charset="0"/>
                        <a:ea typeface="+mn-ea"/>
                        <a:cs typeface="Times New Roman" panose="02020603050405020304" pitchFamily="18" charset="0"/>
                      </a:endParaRPr>
                    </a:p>
                  </a:txBody>
                  <a:tcPr>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noFill/>
                  </a:tcPr>
                </a:tc>
                <a:extLst>
                  <a:ext uri="{0D108BD9-81ED-4DB2-BD59-A6C34878D82A}">
                    <a16:rowId xmlns:a16="http://schemas.microsoft.com/office/drawing/2014/main" val="1693150349"/>
                  </a:ext>
                </a:extLst>
              </a:tr>
            </a:tbl>
          </a:graphicData>
        </a:graphic>
      </p:graphicFrame>
    </p:spTree>
    <p:extLst>
      <p:ext uri="{BB962C8B-B14F-4D97-AF65-F5344CB8AC3E}">
        <p14:creationId xmlns:p14="http://schemas.microsoft.com/office/powerpoint/2010/main" val="227511190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421947-DB98-F098-7B00-7EB9EC591AC4}"/>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C9355851-2BD8-AEC4-F74B-1A4F7F6C1570}"/>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52E5DFA-92EF-5E6F-E1BA-04BD2A023BBB}"/>
              </a:ext>
            </a:extLst>
          </p:cNvPr>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Motivating Behavior</a:t>
            </a:r>
          </a:p>
        </p:txBody>
      </p:sp>
      <p:sp>
        <p:nvSpPr>
          <p:cNvPr id="5" name="Rectangle 4">
            <a:extLst>
              <a:ext uri="{FF2B5EF4-FFF2-40B4-BE49-F238E27FC236}">
                <a16:creationId xmlns:a16="http://schemas.microsoft.com/office/drawing/2014/main" id="{3281BE13-7333-9407-0EAE-C0BFE7D627FB}"/>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917A2921-C526-4A72-979C-B1E8977B7767}"/>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98E49B4D-2DE0-66B0-DD1E-0EE7F67F17A2}"/>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6</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0F031123-86F3-2486-24A9-5FCD7D0F4E9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7D1CF667-5DF4-8856-B8B1-7557AFAC7EEF}"/>
              </a:ext>
            </a:extLst>
          </p:cNvPr>
          <p:cNvSpPr txBox="1"/>
          <p:nvPr/>
        </p:nvSpPr>
        <p:spPr>
          <a:xfrm>
            <a:off x="918689" y="2018893"/>
            <a:ext cx="8535027" cy="1015663"/>
          </a:xfrm>
          <a:prstGeom prst="rect">
            <a:avLst/>
          </a:prstGeom>
          <a:noFill/>
        </p:spPr>
        <p:txBody>
          <a:bodyPr wrap="square" rtlCol="0">
            <a:spAutoFit/>
          </a:bodyPr>
          <a:lstStyle/>
          <a:p>
            <a:pPr algn="just">
              <a:lnSpc>
                <a:spcPct val="150000"/>
              </a:lnSpc>
              <a:defRPr/>
            </a:pPr>
            <a:r>
              <a:rPr lang="en-US" sz="2400" b="1" u="sng" dirty="0">
                <a:solidFill>
                  <a:srgbClr val="002060"/>
                </a:solidFill>
                <a:latin typeface="Times New Roman" panose="02020603050405020304" pitchFamily="18" charset="0"/>
                <a:cs typeface="Times New Roman" panose="02020603050405020304" pitchFamily="18" charset="0"/>
              </a:rPr>
              <a:t>2- Process-Based Perspectives on Motivation</a:t>
            </a:r>
          </a:p>
          <a:p>
            <a:pPr>
              <a:defRPr/>
            </a:pPr>
            <a:r>
              <a:rPr lang="en-US" sz="2400" b="1" dirty="0">
                <a:solidFill>
                  <a:srgbClr val="C1510A"/>
                </a:solidFill>
                <a:latin typeface="Times New Roman" panose="02020603050405020304" pitchFamily="18" charset="0"/>
                <a:cs typeface="Times New Roman" panose="02020603050405020304" pitchFamily="18" charset="0"/>
              </a:rPr>
              <a:t>1- The Equity Theory of Motivation</a:t>
            </a:r>
            <a:endParaRPr lang="en-US" sz="2400" b="1" u="sng" dirty="0">
              <a:solidFill>
                <a:srgbClr val="002060"/>
              </a:solidFill>
              <a:latin typeface="Times New Roman" panose="02020603050405020304" pitchFamily="18" charset="0"/>
              <a:cs typeface="Times New Roman" panose="02020603050405020304" pitchFamily="18" charset="0"/>
            </a:endParaRPr>
          </a:p>
        </p:txBody>
      </p:sp>
      <p:graphicFrame>
        <p:nvGraphicFramePr>
          <p:cNvPr id="8" name="Table 7">
            <a:extLst>
              <a:ext uri="{FF2B5EF4-FFF2-40B4-BE49-F238E27FC236}">
                <a16:creationId xmlns:a16="http://schemas.microsoft.com/office/drawing/2014/main" id="{37951FEF-EFB5-138A-27B3-06B24EF25222}"/>
              </a:ext>
            </a:extLst>
          </p:cNvPr>
          <p:cNvGraphicFramePr>
            <a:graphicFrameLocks noGrp="1"/>
          </p:cNvGraphicFramePr>
          <p:nvPr>
            <p:extLst>
              <p:ext uri="{D42A27DB-BD31-4B8C-83A1-F6EECF244321}">
                <p14:modId xmlns:p14="http://schemas.microsoft.com/office/powerpoint/2010/main" val="1069157701"/>
              </p:ext>
            </p:extLst>
          </p:nvPr>
        </p:nvGraphicFramePr>
        <p:xfrm>
          <a:off x="794551" y="3070047"/>
          <a:ext cx="10036869" cy="2852557"/>
        </p:xfrm>
        <a:graphic>
          <a:graphicData uri="http://schemas.openxmlformats.org/drawingml/2006/table">
            <a:tbl>
              <a:tblPr firstRow="1" bandRow="1"/>
              <a:tblGrid>
                <a:gridCol w="1858805">
                  <a:extLst>
                    <a:ext uri="{9D8B030D-6E8A-4147-A177-3AD203B41FA5}">
                      <a16:colId xmlns:a16="http://schemas.microsoft.com/office/drawing/2014/main" val="3966072766"/>
                    </a:ext>
                  </a:extLst>
                </a:gridCol>
                <a:gridCol w="8178064">
                  <a:extLst>
                    <a:ext uri="{9D8B030D-6E8A-4147-A177-3AD203B41FA5}">
                      <a16:colId xmlns:a16="http://schemas.microsoft.com/office/drawing/2014/main" val="3536453227"/>
                    </a:ext>
                  </a:extLst>
                </a:gridCol>
              </a:tblGrid>
              <a:tr h="2852557">
                <a:tc>
                  <a:txBody>
                    <a:bodyPr/>
                    <a:lstStyle>
                      <a:lvl1pPr marL="0" algn="l" defTabSz="914400" rtl="0" eaLnBrk="1" latinLnBrk="0" hangingPunct="1">
                        <a:defRPr sz="1800" b="1" kern="1200">
                          <a:solidFill>
                            <a:schemeClr val="lt1"/>
                          </a:solidFill>
                          <a:latin typeface="Calibri" panose="020F0502020204030204"/>
                        </a:defRPr>
                      </a:lvl1pPr>
                      <a:lvl2pPr marL="457200" algn="l" defTabSz="914400" rtl="0" eaLnBrk="1" latinLnBrk="0" hangingPunct="1">
                        <a:defRPr sz="1800" b="1" kern="1200">
                          <a:solidFill>
                            <a:schemeClr val="lt1"/>
                          </a:solidFill>
                          <a:latin typeface="Calibri" panose="020F0502020204030204"/>
                        </a:defRPr>
                      </a:lvl2pPr>
                      <a:lvl3pPr marL="914400" algn="l" defTabSz="914400" rtl="0" eaLnBrk="1" latinLnBrk="0" hangingPunct="1">
                        <a:defRPr sz="1800" b="1" kern="1200">
                          <a:solidFill>
                            <a:schemeClr val="lt1"/>
                          </a:solidFill>
                          <a:latin typeface="Calibri" panose="020F0502020204030204"/>
                        </a:defRPr>
                      </a:lvl3pPr>
                      <a:lvl4pPr marL="1371600" algn="l" defTabSz="914400" rtl="0" eaLnBrk="1" latinLnBrk="0" hangingPunct="1">
                        <a:defRPr sz="1800" b="1" kern="1200">
                          <a:solidFill>
                            <a:schemeClr val="lt1"/>
                          </a:solidFill>
                          <a:latin typeface="Calibri" panose="020F0502020204030204"/>
                        </a:defRPr>
                      </a:lvl4pPr>
                      <a:lvl5pPr marL="1828800" algn="l" defTabSz="914400" rtl="0" eaLnBrk="1" latinLnBrk="0" hangingPunct="1">
                        <a:defRPr sz="1800" b="1" kern="1200">
                          <a:solidFill>
                            <a:schemeClr val="lt1"/>
                          </a:solidFill>
                          <a:latin typeface="Calibri" panose="020F0502020204030204"/>
                        </a:defRPr>
                      </a:lvl5pPr>
                      <a:lvl6pPr marL="2286000" algn="l" defTabSz="914400" rtl="0" eaLnBrk="1" latinLnBrk="0" hangingPunct="1">
                        <a:defRPr sz="1800" b="1" kern="1200">
                          <a:solidFill>
                            <a:schemeClr val="lt1"/>
                          </a:solidFill>
                          <a:latin typeface="Calibri" panose="020F0502020204030204"/>
                        </a:defRPr>
                      </a:lvl6pPr>
                      <a:lvl7pPr marL="2743200" algn="l" defTabSz="914400" rtl="0" eaLnBrk="1" latinLnBrk="0" hangingPunct="1">
                        <a:defRPr sz="1800" b="1" kern="1200">
                          <a:solidFill>
                            <a:schemeClr val="lt1"/>
                          </a:solidFill>
                          <a:latin typeface="Calibri" panose="020F0502020204030204"/>
                        </a:defRPr>
                      </a:lvl7pPr>
                      <a:lvl8pPr marL="3200400" algn="l" defTabSz="914400" rtl="0" eaLnBrk="1" latinLnBrk="0" hangingPunct="1">
                        <a:defRPr sz="1800" b="1" kern="1200">
                          <a:solidFill>
                            <a:schemeClr val="lt1"/>
                          </a:solidFill>
                          <a:latin typeface="Calibri" panose="020F0502020204030204"/>
                        </a:defRPr>
                      </a:lvl8pPr>
                      <a:lvl9pPr marL="3657600" algn="l" defTabSz="914400" rtl="0" eaLnBrk="1" latinLnBrk="0" hangingPunct="1">
                        <a:defRPr sz="1800" b="1" kern="1200">
                          <a:solidFill>
                            <a:schemeClr val="lt1"/>
                          </a:solidFill>
                          <a:latin typeface="Calibri" panose="020F0502020204030204"/>
                        </a:defRPr>
                      </a:lvl9pPr>
                    </a:lstStyle>
                    <a:p>
                      <a:pPr marL="0" indent="0" algn="l">
                        <a:buFont typeface="Wingdings" panose="05000000000000000000" pitchFamily="2" charset="2"/>
                        <a:buNone/>
                      </a:pPr>
                      <a:r>
                        <a:rPr lang="en-US" sz="2000" b="1" i="0" u="none" kern="1200" dirty="0">
                          <a:solidFill>
                            <a:schemeClr val="tx1"/>
                          </a:solidFill>
                          <a:latin typeface="Times New Roman" panose="02020603050405020304" pitchFamily="18" charset="0"/>
                          <a:ea typeface="+mn-ea"/>
                          <a:cs typeface="Times New Roman" panose="02020603050405020304" pitchFamily="18" charset="0"/>
                        </a:rPr>
                        <a:t>Equity theory </a:t>
                      </a:r>
                    </a:p>
                  </a:txBody>
                  <a:tcPr>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noFill/>
                  </a:tcPr>
                </a:tc>
                <a:tc>
                  <a:txBody>
                    <a:bodyPr/>
                    <a:lstStyle>
                      <a:lvl1pPr marL="0" algn="l" defTabSz="914400" rtl="0" eaLnBrk="1" latinLnBrk="0" hangingPunct="1">
                        <a:defRPr sz="1800" b="1" kern="1200">
                          <a:solidFill>
                            <a:schemeClr val="lt1"/>
                          </a:solidFill>
                          <a:latin typeface="Calibri" panose="020F0502020204030204"/>
                        </a:defRPr>
                      </a:lvl1pPr>
                      <a:lvl2pPr marL="457200" algn="l" defTabSz="914400" rtl="0" eaLnBrk="1" latinLnBrk="0" hangingPunct="1">
                        <a:defRPr sz="1800" b="1" kern="1200">
                          <a:solidFill>
                            <a:schemeClr val="lt1"/>
                          </a:solidFill>
                          <a:latin typeface="Calibri" panose="020F0502020204030204"/>
                        </a:defRPr>
                      </a:lvl2pPr>
                      <a:lvl3pPr marL="914400" algn="l" defTabSz="914400" rtl="0" eaLnBrk="1" latinLnBrk="0" hangingPunct="1">
                        <a:defRPr sz="1800" b="1" kern="1200">
                          <a:solidFill>
                            <a:schemeClr val="lt1"/>
                          </a:solidFill>
                          <a:latin typeface="Calibri" panose="020F0502020204030204"/>
                        </a:defRPr>
                      </a:lvl3pPr>
                      <a:lvl4pPr marL="1371600" algn="l" defTabSz="914400" rtl="0" eaLnBrk="1" latinLnBrk="0" hangingPunct="1">
                        <a:defRPr sz="1800" b="1" kern="1200">
                          <a:solidFill>
                            <a:schemeClr val="lt1"/>
                          </a:solidFill>
                          <a:latin typeface="Calibri" panose="020F0502020204030204"/>
                        </a:defRPr>
                      </a:lvl4pPr>
                      <a:lvl5pPr marL="1828800" algn="l" defTabSz="914400" rtl="0" eaLnBrk="1" latinLnBrk="0" hangingPunct="1">
                        <a:defRPr sz="1800" b="1" kern="1200">
                          <a:solidFill>
                            <a:schemeClr val="lt1"/>
                          </a:solidFill>
                          <a:latin typeface="Calibri" panose="020F0502020204030204"/>
                        </a:defRPr>
                      </a:lvl5pPr>
                      <a:lvl6pPr marL="2286000" algn="l" defTabSz="914400" rtl="0" eaLnBrk="1" latinLnBrk="0" hangingPunct="1">
                        <a:defRPr sz="1800" b="1" kern="1200">
                          <a:solidFill>
                            <a:schemeClr val="lt1"/>
                          </a:solidFill>
                          <a:latin typeface="Calibri" panose="020F0502020204030204"/>
                        </a:defRPr>
                      </a:lvl6pPr>
                      <a:lvl7pPr marL="2743200" algn="l" defTabSz="914400" rtl="0" eaLnBrk="1" latinLnBrk="0" hangingPunct="1">
                        <a:defRPr sz="1800" b="1" kern="1200">
                          <a:solidFill>
                            <a:schemeClr val="lt1"/>
                          </a:solidFill>
                          <a:latin typeface="Calibri" panose="020F0502020204030204"/>
                        </a:defRPr>
                      </a:lvl7pPr>
                      <a:lvl8pPr marL="3200400" algn="l" defTabSz="914400" rtl="0" eaLnBrk="1" latinLnBrk="0" hangingPunct="1">
                        <a:defRPr sz="1800" b="1" kern="1200">
                          <a:solidFill>
                            <a:schemeClr val="lt1"/>
                          </a:solidFill>
                          <a:latin typeface="Calibri" panose="020F0502020204030204"/>
                        </a:defRPr>
                      </a:lvl8pPr>
                      <a:lvl9pPr marL="3657600" algn="l" defTabSz="914400" rtl="0" eaLnBrk="1" latinLnBrk="0" hangingPunct="1">
                        <a:defRPr sz="1800" b="1" kern="1200">
                          <a:solidFill>
                            <a:schemeClr val="lt1"/>
                          </a:solidFill>
                          <a:latin typeface="Calibri" panose="020F0502020204030204"/>
                        </a:defRPr>
                      </a:lvl9pPr>
                    </a:lstStyle>
                    <a:p>
                      <a:pPr marL="0" indent="0" algn="just">
                        <a:buFont typeface="Wingdings" panose="05000000000000000000" pitchFamily="2" charset="2"/>
                        <a:buNone/>
                      </a:pPr>
                      <a:r>
                        <a:rPr lang="en-US" sz="2000" b="1" i="0" u="sng" kern="1200" dirty="0">
                          <a:solidFill>
                            <a:schemeClr val="tx1"/>
                          </a:solidFill>
                          <a:latin typeface="Times New Roman" panose="02020603050405020304" pitchFamily="18" charset="0"/>
                          <a:ea typeface="+mn-ea"/>
                          <a:cs typeface="Times New Roman" panose="02020603050405020304" pitchFamily="18" charset="0"/>
                        </a:rPr>
                        <a:t> Equity theory:</a:t>
                      </a:r>
                      <a:r>
                        <a:rPr lang="en-US" sz="2000" b="0" i="0" u="none" kern="1200" dirty="0">
                          <a:solidFill>
                            <a:schemeClr val="tx1"/>
                          </a:solidFill>
                          <a:latin typeface="Times New Roman" panose="02020603050405020304" pitchFamily="18" charset="0"/>
                          <a:ea typeface="+mn-ea"/>
                          <a:cs typeface="Times New Roman" panose="02020603050405020304" pitchFamily="18" charset="0"/>
                        </a:rPr>
                        <a:t> </a:t>
                      </a:r>
                      <a:r>
                        <a:rPr lang="en-US" sz="2000" b="0" i="1" u="sng" kern="1200" dirty="0">
                          <a:solidFill>
                            <a:schemeClr val="tx1"/>
                          </a:solidFill>
                          <a:latin typeface="Times New Roman" panose="02020603050405020304" pitchFamily="18" charset="0"/>
                          <a:ea typeface="+mn-ea"/>
                          <a:cs typeface="Times New Roman" panose="02020603050405020304" pitchFamily="18" charset="0"/>
                        </a:rPr>
                        <a:t>Focuses on people’s desire to be treated with what they perceive as equity and to avoid perceived inequity</a:t>
                      </a:r>
                    </a:p>
                    <a:p>
                      <a:pPr marL="0" indent="0" algn="just">
                        <a:buFont typeface="Wingdings" panose="05000000000000000000" pitchFamily="2" charset="2"/>
                        <a:buNone/>
                      </a:pPr>
                      <a:endParaRPr lang="en-US" sz="2000" b="0" i="0" u="none" kern="1200" dirty="0">
                        <a:solidFill>
                          <a:schemeClr val="tx1"/>
                        </a:solidFill>
                        <a:latin typeface="Times New Roman" panose="02020603050405020304" pitchFamily="18" charset="0"/>
                        <a:ea typeface="+mn-ea"/>
                        <a:cs typeface="Times New Roman" panose="02020603050405020304" pitchFamily="18" charset="0"/>
                      </a:endParaRPr>
                    </a:p>
                    <a:p>
                      <a:pPr marL="342900" indent="-342900" algn="just">
                        <a:buFont typeface="Wingdings" panose="05000000000000000000" pitchFamily="2" charset="2"/>
                        <a:buChar char="§"/>
                      </a:pPr>
                      <a:r>
                        <a:rPr lang="en-US" sz="2000" b="1" i="0" u="sng" kern="1200" dirty="0">
                          <a:solidFill>
                            <a:schemeClr val="tx1"/>
                          </a:solidFill>
                          <a:latin typeface="Times New Roman" panose="02020603050405020304" pitchFamily="18" charset="0"/>
                          <a:ea typeface="+mn-ea"/>
                          <a:cs typeface="Times New Roman" panose="02020603050405020304" pitchFamily="18" charset="0"/>
                        </a:rPr>
                        <a:t>The equity theory of motivation </a:t>
                      </a:r>
                      <a:r>
                        <a:rPr lang="en-US" sz="2000" b="0" i="1" u="sng" kern="1200" dirty="0">
                          <a:solidFill>
                            <a:schemeClr val="tx1"/>
                          </a:solidFill>
                          <a:latin typeface="Times New Roman" panose="02020603050405020304" pitchFamily="18" charset="0"/>
                          <a:ea typeface="+mn-ea"/>
                          <a:cs typeface="Times New Roman" panose="02020603050405020304" pitchFamily="18" charset="0"/>
                        </a:rPr>
                        <a:t>is based on the relatively simple premise that people in organizations want to be treated fairly</a:t>
                      </a:r>
                    </a:p>
                    <a:p>
                      <a:pPr marL="342900" indent="-342900" algn="just">
                        <a:buFont typeface="Wingdings" panose="05000000000000000000" pitchFamily="2" charset="2"/>
                        <a:buChar char="§"/>
                      </a:pPr>
                      <a:endParaRPr lang="en-US" sz="2000" b="0" i="0" u="none" kern="1200" dirty="0">
                        <a:solidFill>
                          <a:schemeClr val="tx1"/>
                        </a:solidFill>
                        <a:latin typeface="Times New Roman" panose="02020603050405020304" pitchFamily="18" charset="0"/>
                        <a:ea typeface="+mn-ea"/>
                        <a:cs typeface="Times New Roman" panose="02020603050405020304" pitchFamily="18" charset="0"/>
                      </a:endParaRPr>
                    </a:p>
                    <a:p>
                      <a:pPr marL="342900" indent="-342900" algn="just">
                        <a:buFont typeface="Wingdings" panose="05000000000000000000" pitchFamily="2" charset="2"/>
                        <a:buChar char="§"/>
                      </a:pPr>
                      <a:r>
                        <a:rPr lang="en-US" sz="2000" b="1" i="0" u="sng" kern="1200" dirty="0">
                          <a:solidFill>
                            <a:schemeClr val="tx1"/>
                          </a:solidFill>
                          <a:latin typeface="Times New Roman" panose="02020603050405020304" pitchFamily="18" charset="0"/>
                          <a:ea typeface="+mn-ea"/>
                          <a:cs typeface="Times New Roman" panose="02020603050405020304" pitchFamily="18" charset="0"/>
                        </a:rPr>
                        <a:t>The theory defines equity </a:t>
                      </a:r>
                      <a:r>
                        <a:rPr lang="en-US" sz="2000" b="0" i="0" u="none" kern="1200" dirty="0">
                          <a:solidFill>
                            <a:schemeClr val="tx1"/>
                          </a:solidFill>
                          <a:latin typeface="Times New Roman" panose="02020603050405020304" pitchFamily="18" charset="0"/>
                          <a:ea typeface="+mn-ea"/>
                          <a:cs typeface="Times New Roman" panose="02020603050405020304" pitchFamily="18" charset="0"/>
                        </a:rPr>
                        <a:t>as the belief that we are being treated fairly in relation to others and </a:t>
                      </a:r>
                      <a:r>
                        <a:rPr lang="en-US" sz="2000" b="1" i="0" u="sng" kern="1200" dirty="0">
                          <a:solidFill>
                            <a:schemeClr val="tx1"/>
                          </a:solidFill>
                          <a:latin typeface="Times New Roman" panose="02020603050405020304" pitchFamily="18" charset="0"/>
                          <a:ea typeface="+mn-ea"/>
                          <a:cs typeface="Times New Roman" panose="02020603050405020304" pitchFamily="18" charset="0"/>
                        </a:rPr>
                        <a:t>inequity</a:t>
                      </a:r>
                      <a:r>
                        <a:rPr lang="en-US" sz="2000" b="0" i="0" u="none" kern="1200" dirty="0">
                          <a:solidFill>
                            <a:schemeClr val="tx1"/>
                          </a:solidFill>
                          <a:latin typeface="Times New Roman" panose="02020603050405020304" pitchFamily="18" charset="0"/>
                          <a:ea typeface="+mn-ea"/>
                          <a:cs typeface="Times New Roman" panose="02020603050405020304" pitchFamily="18" charset="0"/>
                        </a:rPr>
                        <a:t> as the belief that we are being treated unfairly compared with others.</a:t>
                      </a:r>
                    </a:p>
                  </a:txBody>
                  <a:tcPr>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noFill/>
                  </a:tcPr>
                </a:tc>
                <a:extLst>
                  <a:ext uri="{0D108BD9-81ED-4DB2-BD59-A6C34878D82A}">
                    <a16:rowId xmlns:a16="http://schemas.microsoft.com/office/drawing/2014/main" val="1693150349"/>
                  </a:ext>
                </a:extLst>
              </a:tr>
            </a:tbl>
          </a:graphicData>
        </a:graphic>
      </p:graphicFrame>
    </p:spTree>
    <p:extLst>
      <p:ext uri="{BB962C8B-B14F-4D97-AF65-F5344CB8AC3E}">
        <p14:creationId xmlns:p14="http://schemas.microsoft.com/office/powerpoint/2010/main" val="399372727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93FEC8-9666-D17E-2FF6-99697896AC82}"/>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B564AEAB-C9F5-8994-5005-E29564ECEB90}"/>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B6D9E785-184D-14CA-8CB4-18AB7B83DFBD}"/>
              </a:ext>
            </a:extLst>
          </p:cNvPr>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Motivating Behavior</a:t>
            </a:r>
          </a:p>
        </p:txBody>
      </p:sp>
      <p:sp>
        <p:nvSpPr>
          <p:cNvPr id="5" name="Rectangle 4">
            <a:extLst>
              <a:ext uri="{FF2B5EF4-FFF2-40B4-BE49-F238E27FC236}">
                <a16:creationId xmlns:a16="http://schemas.microsoft.com/office/drawing/2014/main" id="{50245147-C002-5B0E-8161-7533ACDEB290}"/>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2650A05-A6BB-FFE1-F359-E47CD74A2479}"/>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7347CF6A-AF29-BB58-A36A-4A032945B4BB}"/>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6</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467D8988-CC72-521A-4795-EB3519C1F4A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485F7D37-9D86-F586-E78D-6B95D2960B85}"/>
              </a:ext>
            </a:extLst>
          </p:cNvPr>
          <p:cNvSpPr txBox="1"/>
          <p:nvPr/>
        </p:nvSpPr>
        <p:spPr>
          <a:xfrm>
            <a:off x="918689" y="2018893"/>
            <a:ext cx="8535027" cy="1015663"/>
          </a:xfrm>
          <a:prstGeom prst="rect">
            <a:avLst/>
          </a:prstGeom>
          <a:noFill/>
        </p:spPr>
        <p:txBody>
          <a:bodyPr wrap="square" rtlCol="0">
            <a:spAutoFit/>
          </a:bodyPr>
          <a:lstStyle/>
          <a:p>
            <a:pPr algn="just">
              <a:lnSpc>
                <a:spcPct val="150000"/>
              </a:lnSpc>
              <a:defRPr/>
            </a:pPr>
            <a:r>
              <a:rPr lang="en-US" sz="2400" b="1" u="sng" dirty="0">
                <a:solidFill>
                  <a:srgbClr val="002060"/>
                </a:solidFill>
                <a:latin typeface="Times New Roman" panose="02020603050405020304" pitchFamily="18" charset="0"/>
                <a:cs typeface="Times New Roman" panose="02020603050405020304" pitchFamily="18" charset="0"/>
              </a:rPr>
              <a:t>2- Process-Based Perspectives on Motivation</a:t>
            </a:r>
          </a:p>
          <a:p>
            <a:pPr>
              <a:defRPr/>
            </a:pPr>
            <a:r>
              <a:rPr lang="en-US" sz="2400" b="1" dirty="0">
                <a:solidFill>
                  <a:srgbClr val="C1510A"/>
                </a:solidFill>
                <a:latin typeface="Times New Roman" panose="02020603050405020304" pitchFamily="18" charset="0"/>
                <a:cs typeface="Times New Roman" panose="02020603050405020304" pitchFamily="18" charset="0"/>
              </a:rPr>
              <a:t>1- The Equity Theory of Motivation</a:t>
            </a:r>
            <a:endParaRPr lang="en-US" sz="2400" b="1" u="sng" dirty="0">
              <a:solidFill>
                <a:srgbClr val="002060"/>
              </a:solidFill>
              <a:latin typeface="Times New Roman" panose="02020603050405020304" pitchFamily="18" charset="0"/>
              <a:cs typeface="Times New Roman" panose="02020603050405020304" pitchFamily="18" charset="0"/>
            </a:endParaRPr>
          </a:p>
        </p:txBody>
      </p:sp>
      <p:graphicFrame>
        <p:nvGraphicFramePr>
          <p:cNvPr id="9" name="Table 7">
            <a:extLst>
              <a:ext uri="{FF2B5EF4-FFF2-40B4-BE49-F238E27FC236}">
                <a16:creationId xmlns:a16="http://schemas.microsoft.com/office/drawing/2014/main" id="{12998ABC-EC53-6846-3CAD-FD373188CBA8}"/>
              </a:ext>
            </a:extLst>
          </p:cNvPr>
          <p:cNvGraphicFramePr>
            <a:graphicFrameLocks noGrp="1"/>
          </p:cNvGraphicFramePr>
          <p:nvPr>
            <p:extLst>
              <p:ext uri="{D42A27DB-BD31-4B8C-83A1-F6EECF244321}">
                <p14:modId xmlns:p14="http://schemas.microsoft.com/office/powerpoint/2010/main" val="2906335885"/>
              </p:ext>
            </p:extLst>
          </p:nvPr>
        </p:nvGraphicFramePr>
        <p:xfrm>
          <a:off x="891730" y="3098606"/>
          <a:ext cx="10263820" cy="2834640"/>
        </p:xfrm>
        <a:graphic>
          <a:graphicData uri="http://schemas.openxmlformats.org/drawingml/2006/table">
            <a:tbl>
              <a:tblPr firstRow="1" bandRow="1"/>
              <a:tblGrid>
                <a:gridCol w="1618484">
                  <a:extLst>
                    <a:ext uri="{9D8B030D-6E8A-4147-A177-3AD203B41FA5}">
                      <a16:colId xmlns:a16="http://schemas.microsoft.com/office/drawing/2014/main" val="3966072766"/>
                    </a:ext>
                  </a:extLst>
                </a:gridCol>
                <a:gridCol w="8645336">
                  <a:extLst>
                    <a:ext uri="{9D8B030D-6E8A-4147-A177-3AD203B41FA5}">
                      <a16:colId xmlns:a16="http://schemas.microsoft.com/office/drawing/2014/main" val="3536453227"/>
                    </a:ext>
                  </a:extLst>
                </a:gridCol>
              </a:tblGrid>
              <a:tr h="2832763">
                <a:tc>
                  <a:txBody>
                    <a:bodyPr/>
                    <a:lstStyle>
                      <a:lvl1pPr marL="0" algn="l" defTabSz="914400" rtl="0" eaLnBrk="1" latinLnBrk="0" hangingPunct="1">
                        <a:defRPr sz="1800" b="1" kern="1200">
                          <a:solidFill>
                            <a:schemeClr val="lt1"/>
                          </a:solidFill>
                          <a:latin typeface="Calibri" panose="020F0502020204030204"/>
                        </a:defRPr>
                      </a:lvl1pPr>
                      <a:lvl2pPr marL="457200" algn="l" defTabSz="914400" rtl="0" eaLnBrk="1" latinLnBrk="0" hangingPunct="1">
                        <a:defRPr sz="1800" b="1" kern="1200">
                          <a:solidFill>
                            <a:schemeClr val="lt1"/>
                          </a:solidFill>
                          <a:latin typeface="Calibri" panose="020F0502020204030204"/>
                        </a:defRPr>
                      </a:lvl2pPr>
                      <a:lvl3pPr marL="914400" algn="l" defTabSz="914400" rtl="0" eaLnBrk="1" latinLnBrk="0" hangingPunct="1">
                        <a:defRPr sz="1800" b="1" kern="1200">
                          <a:solidFill>
                            <a:schemeClr val="lt1"/>
                          </a:solidFill>
                          <a:latin typeface="Calibri" panose="020F0502020204030204"/>
                        </a:defRPr>
                      </a:lvl3pPr>
                      <a:lvl4pPr marL="1371600" algn="l" defTabSz="914400" rtl="0" eaLnBrk="1" latinLnBrk="0" hangingPunct="1">
                        <a:defRPr sz="1800" b="1" kern="1200">
                          <a:solidFill>
                            <a:schemeClr val="lt1"/>
                          </a:solidFill>
                          <a:latin typeface="Calibri" panose="020F0502020204030204"/>
                        </a:defRPr>
                      </a:lvl4pPr>
                      <a:lvl5pPr marL="1828800" algn="l" defTabSz="914400" rtl="0" eaLnBrk="1" latinLnBrk="0" hangingPunct="1">
                        <a:defRPr sz="1800" b="1" kern="1200">
                          <a:solidFill>
                            <a:schemeClr val="lt1"/>
                          </a:solidFill>
                          <a:latin typeface="Calibri" panose="020F0502020204030204"/>
                        </a:defRPr>
                      </a:lvl5pPr>
                      <a:lvl6pPr marL="2286000" algn="l" defTabSz="914400" rtl="0" eaLnBrk="1" latinLnBrk="0" hangingPunct="1">
                        <a:defRPr sz="1800" b="1" kern="1200">
                          <a:solidFill>
                            <a:schemeClr val="lt1"/>
                          </a:solidFill>
                          <a:latin typeface="Calibri" panose="020F0502020204030204"/>
                        </a:defRPr>
                      </a:lvl6pPr>
                      <a:lvl7pPr marL="2743200" algn="l" defTabSz="914400" rtl="0" eaLnBrk="1" latinLnBrk="0" hangingPunct="1">
                        <a:defRPr sz="1800" b="1" kern="1200">
                          <a:solidFill>
                            <a:schemeClr val="lt1"/>
                          </a:solidFill>
                          <a:latin typeface="Calibri" panose="020F0502020204030204"/>
                        </a:defRPr>
                      </a:lvl7pPr>
                      <a:lvl8pPr marL="3200400" algn="l" defTabSz="914400" rtl="0" eaLnBrk="1" latinLnBrk="0" hangingPunct="1">
                        <a:defRPr sz="1800" b="1" kern="1200">
                          <a:solidFill>
                            <a:schemeClr val="lt1"/>
                          </a:solidFill>
                          <a:latin typeface="Calibri" panose="020F0502020204030204"/>
                        </a:defRPr>
                      </a:lvl8pPr>
                      <a:lvl9pPr marL="3657600" algn="l" defTabSz="914400" rtl="0" eaLnBrk="1" latinLnBrk="0" hangingPunct="1">
                        <a:defRPr sz="1800" b="1" kern="1200">
                          <a:solidFill>
                            <a:schemeClr val="lt1"/>
                          </a:solidFill>
                          <a:latin typeface="Calibri" panose="020F0502020204030204"/>
                        </a:defRPr>
                      </a:lvl9pPr>
                    </a:lstStyle>
                    <a:p>
                      <a:pPr marL="0" indent="0" algn="l">
                        <a:buFont typeface="Wingdings" panose="05000000000000000000" pitchFamily="2" charset="2"/>
                        <a:buNone/>
                      </a:pPr>
                      <a:r>
                        <a:rPr lang="en-US" sz="2000" b="1" i="0" u="none" kern="1200" dirty="0">
                          <a:solidFill>
                            <a:srgbClr val="0A1F61"/>
                          </a:solidFill>
                          <a:latin typeface="Times New Roman" panose="02020603050405020304" pitchFamily="18" charset="0"/>
                          <a:ea typeface="+mn-ea"/>
                          <a:cs typeface="Times New Roman" panose="02020603050405020304" pitchFamily="18" charset="0"/>
                        </a:rPr>
                        <a:t>Forming Equity Perceptions</a:t>
                      </a:r>
                    </a:p>
                  </a:txBody>
                  <a:tcPr>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noFill/>
                  </a:tcPr>
                </a:tc>
                <a:tc>
                  <a:txBody>
                    <a:bodyPr/>
                    <a:lstStyle>
                      <a:lvl1pPr marL="0" algn="l" defTabSz="914400" rtl="0" eaLnBrk="1" latinLnBrk="0" hangingPunct="1">
                        <a:defRPr sz="1800" b="1" kern="1200">
                          <a:solidFill>
                            <a:schemeClr val="lt1"/>
                          </a:solidFill>
                          <a:latin typeface="Calibri" panose="020F0502020204030204"/>
                        </a:defRPr>
                      </a:lvl1pPr>
                      <a:lvl2pPr marL="457200" algn="l" defTabSz="914400" rtl="0" eaLnBrk="1" latinLnBrk="0" hangingPunct="1">
                        <a:defRPr sz="1800" b="1" kern="1200">
                          <a:solidFill>
                            <a:schemeClr val="lt1"/>
                          </a:solidFill>
                          <a:latin typeface="Calibri" panose="020F0502020204030204"/>
                        </a:defRPr>
                      </a:lvl2pPr>
                      <a:lvl3pPr marL="914400" algn="l" defTabSz="914400" rtl="0" eaLnBrk="1" latinLnBrk="0" hangingPunct="1">
                        <a:defRPr sz="1800" b="1" kern="1200">
                          <a:solidFill>
                            <a:schemeClr val="lt1"/>
                          </a:solidFill>
                          <a:latin typeface="Calibri" panose="020F0502020204030204"/>
                        </a:defRPr>
                      </a:lvl3pPr>
                      <a:lvl4pPr marL="1371600" algn="l" defTabSz="914400" rtl="0" eaLnBrk="1" latinLnBrk="0" hangingPunct="1">
                        <a:defRPr sz="1800" b="1" kern="1200">
                          <a:solidFill>
                            <a:schemeClr val="lt1"/>
                          </a:solidFill>
                          <a:latin typeface="Calibri" panose="020F0502020204030204"/>
                        </a:defRPr>
                      </a:lvl4pPr>
                      <a:lvl5pPr marL="1828800" algn="l" defTabSz="914400" rtl="0" eaLnBrk="1" latinLnBrk="0" hangingPunct="1">
                        <a:defRPr sz="1800" b="1" kern="1200">
                          <a:solidFill>
                            <a:schemeClr val="lt1"/>
                          </a:solidFill>
                          <a:latin typeface="Calibri" panose="020F0502020204030204"/>
                        </a:defRPr>
                      </a:lvl5pPr>
                      <a:lvl6pPr marL="2286000" algn="l" defTabSz="914400" rtl="0" eaLnBrk="1" latinLnBrk="0" hangingPunct="1">
                        <a:defRPr sz="1800" b="1" kern="1200">
                          <a:solidFill>
                            <a:schemeClr val="lt1"/>
                          </a:solidFill>
                          <a:latin typeface="Calibri" panose="020F0502020204030204"/>
                        </a:defRPr>
                      </a:lvl6pPr>
                      <a:lvl7pPr marL="2743200" algn="l" defTabSz="914400" rtl="0" eaLnBrk="1" latinLnBrk="0" hangingPunct="1">
                        <a:defRPr sz="1800" b="1" kern="1200">
                          <a:solidFill>
                            <a:schemeClr val="lt1"/>
                          </a:solidFill>
                          <a:latin typeface="Calibri" panose="020F0502020204030204"/>
                        </a:defRPr>
                      </a:lvl7pPr>
                      <a:lvl8pPr marL="3200400" algn="l" defTabSz="914400" rtl="0" eaLnBrk="1" latinLnBrk="0" hangingPunct="1">
                        <a:defRPr sz="1800" b="1" kern="1200">
                          <a:solidFill>
                            <a:schemeClr val="lt1"/>
                          </a:solidFill>
                          <a:latin typeface="Calibri" panose="020F0502020204030204"/>
                        </a:defRPr>
                      </a:lvl8pPr>
                      <a:lvl9pPr marL="3657600" algn="l" defTabSz="914400" rtl="0" eaLnBrk="1" latinLnBrk="0" hangingPunct="1">
                        <a:defRPr sz="1800" b="1" kern="1200">
                          <a:solidFill>
                            <a:schemeClr val="lt1"/>
                          </a:solidFill>
                          <a:latin typeface="Calibri" panose="020F0502020204030204"/>
                        </a:defRPr>
                      </a:lvl9pPr>
                    </a:lstStyle>
                    <a:p>
                      <a:pPr marL="0" indent="0" algn="just">
                        <a:buFont typeface="Wingdings" panose="05000000000000000000" pitchFamily="2" charset="2"/>
                        <a:buNone/>
                      </a:pPr>
                      <a:r>
                        <a:rPr lang="en-US" sz="2000" b="1" i="0" u="sng" kern="1200" dirty="0">
                          <a:solidFill>
                            <a:srgbClr val="0A1F61"/>
                          </a:solidFill>
                          <a:latin typeface="Times New Roman" panose="02020603050405020304" pitchFamily="18" charset="0"/>
                          <a:ea typeface="+mn-ea"/>
                          <a:cs typeface="Times New Roman" panose="02020603050405020304" pitchFamily="18" charset="0"/>
                        </a:rPr>
                        <a:t>People in organizations form perceptions of the equity of their treatment through a four-step process: </a:t>
                      </a:r>
                    </a:p>
                    <a:p>
                      <a:pPr marL="0" indent="0" algn="just">
                        <a:buFont typeface="Wingdings" panose="05000000000000000000" pitchFamily="2" charset="2"/>
                        <a:buNone/>
                      </a:pPr>
                      <a:endParaRPr lang="en-US" sz="2000" b="1" i="0" u="sng" kern="1200" dirty="0">
                        <a:solidFill>
                          <a:schemeClr val="tx1"/>
                        </a:solidFill>
                        <a:latin typeface="Times New Roman" panose="02020603050405020304" pitchFamily="18" charset="0"/>
                        <a:ea typeface="+mn-ea"/>
                        <a:cs typeface="Times New Roman" panose="02020603050405020304" pitchFamily="18" charset="0"/>
                      </a:endParaRPr>
                    </a:p>
                    <a:p>
                      <a:pPr marL="0" indent="0" algn="just">
                        <a:buFont typeface="+mj-lt"/>
                        <a:buNone/>
                      </a:pPr>
                      <a:r>
                        <a:rPr lang="en-US" sz="2000" b="1" i="0" u="sng" kern="1200" dirty="0">
                          <a:solidFill>
                            <a:schemeClr val="tx1"/>
                          </a:solidFill>
                          <a:latin typeface="Times New Roman" panose="02020603050405020304" pitchFamily="18" charset="0"/>
                          <a:ea typeface="+mn-ea"/>
                          <a:cs typeface="Times New Roman" panose="02020603050405020304" pitchFamily="18" charset="0"/>
                        </a:rPr>
                        <a:t>First, </a:t>
                      </a:r>
                      <a:r>
                        <a:rPr lang="en-US" sz="2000" b="0" i="0" u="none" kern="1200" dirty="0">
                          <a:solidFill>
                            <a:schemeClr val="tx1"/>
                          </a:solidFill>
                          <a:latin typeface="Times New Roman" panose="02020603050405020304" pitchFamily="18" charset="0"/>
                          <a:ea typeface="+mn-ea"/>
                          <a:cs typeface="Times New Roman" panose="02020603050405020304" pitchFamily="18" charset="0"/>
                        </a:rPr>
                        <a:t>they </a:t>
                      </a:r>
                      <a:r>
                        <a:rPr lang="en-US" sz="2000" b="0" i="0" u="none" kern="1200" dirty="0">
                          <a:solidFill>
                            <a:srgbClr val="0A1F61"/>
                          </a:solidFill>
                          <a:latin typeface="Times New Roman" panose="02020603050405020304" pitchFamily="18" charset="0"/>
                          <a:ea typeface="+mn-ea"/>
                          <a:cs typeface="Times New Roman" panose="02020603050405020304" pitchFamily="18" charset="0"/>
                        </a:rPr>
                        <a:t>evaluate how they are being treated </a:t>
                      </a:r>
                      <a:r>
                        <a:rPr lang="en-US" sz="2000" b="0" i="0" u="none" kern="1200" dirty="0">
                          <a:solidFill>
                            <a:schemeClr val="tx1"/>
                          </a:solidFill>
                          <a:latin typeface="Times New Roman" panose="02020603050405020304" pitchFamily="18" charset="0"/>
                          <a:ea typeface="+mn-ea"/>
                          <a:cs typeface="Times New Roman" panose="02020603050405020304" pitchFamily="18" charset="0"/>
                        </a:rPr>
                        <a:t>by the firm.</a:t>
                      </a:r>
                    </a:p>
                    <a:p>
                      <a:pPr marL="457200" indent="-457200" algn="just">
                        <a:buFont typeface="+mj-lt"/>
                        <a:buAutoNum type="arabicPeriod"/>
                      </a:pPr>
                      <a:endParaRPr lang="en-US" sz="2000" b="0" i="0" u="none" kern="1200" dirty="0">
                        <a:solidFill>
                          <a:schemeClr val="tx1"/>
                        </a:solidFill>
                        <a:latin typeface="Times New Roman" panose="02020603050405020304" pitchFamily="18" charset="0"/>
                        <a:ea typeface="+mn-ea"/>
                        <a:cs typeface="Times New Roman" panose="02020603050405020304" pitchFamily="18" charset="0"/>
                      </a:endParaRPr>
                    </a:p>
                    <a:p>
                      <a:pPr marL="0" indent="0" algn="just">
                        <a:buFont typeface="+mj-lt"/>
                        <a:buNone/>
                      </a:pPr>
                      <a:r>
                        <a:rPr lang="en-US" sz="2000" b="1" i="0" u="sng" kern="1200" dirty="0">
                          <a:solidFill>
                            <a:schemeClr val="tx1"/>
                          </a:solidFill>
                          <a:latin typeface="Times New Roman" panose="02020603050405020304" pitchFamily="18" charset="0"/>
                          <a:ea typeface="+mn-ea"/>
                          <a:cs typeface="Times New Roman" panose="02020603050405020304" pitchFamily="18" charset="0"/>
                        </a:rPr>
                        <a:t>Second</a:t>
                      </a:r>
                      <a:r>
                        <a:rPr lang="en-US" sz="2000" b="0" i="0" u="none" kern="1200" dirty="0">
                          <a:solidFill>
                            <a:schemeClr val="tx1"/>
                          </a:solidFill>
                          <a:latin typeface="Times New Roman" panose="02020603050405020304" pitchFamily="18" charset="0"/>
                          <a:ea typeface="+mn-ea"/>
                          <a:cs typeface="Times New Roman" panose="02020603050405020304" pitchFamily="18" charset="0"/>
                        </a:rPr>
                        <a:t>, they form </a:t>
                      </a:r>
                      <a:r>
                        <a:rPr lang="en-US" sz="2000" b="0" i="0" u="none" kern="1200" dirty="0">
                          <a:solidFill>
                            <a:srgbClr val="0A1F61"/>
                          </a:solidFill>
                          <a:latin typeface="Times New Roman" panose="02020603050405020304" pitchFamily="18" charset="0"/>
                          <a:ea typeface="+mn-ea"/>
                          <a:cs typeface="Times New Roman" panose="02020603050405020304" pitchFamily="18" charset="0"/>
                        </a:rPr>
                        <a:t>a perception of how a “comparison-other</a:t>
                      </a:r>
                      <a:r>
                        <a:rPr lang="en-US" sz="2000" b="1" i="0" u="none" kern="1200" dirty="0">
                          <a:solidFill>
                            <a:schemeClr val="tx1"/>
                          </a:solidFill>
                          <a:latin typeface="Times New Roman" panose="02020603050405020304" pitchFamily="18" charset="0"/>
                          <a:ea typeface="+mn-ea"/>
                          <a:cs typeface="Times New Roman" panose="02020603050405020304" pitchFamily="18" charset="0"/>
                        </a:rPr>
                        <a:t>” </a:t>
                      </a:r>
                      <a:r>
                        <a:rPr lang="en-US" sz="2000" b="0" i="0" u="none" kern="1200" dirty="0">
                          <a:solidFill>
                            <a:schemeClr val="tx1"/>
                          </a:solidFill>
                          <a:latin typeface="Times New Roman" panose="02020603050405020304" pitchFamily="18" charset="0"/>
                          <a:ea typeface="+mn-ea"/>
                          <a:cs typeface="Times New Roman" panose="02020603050405020304" pitchFamily="18" charset="0"/>
                        </a:rPr>
                        <a:t>is being treated. The comparison-other might be a person in the same workgroup, someone in another part of the organization, or even a composite of several people scattered throughout the organization.</a:t>
                      </a:r>
                    </a:p>
                  </a:txBody>
                  <a:tcPr>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noFill/>
                  </a:tcPr>
                </a:tc>
                <a:extLst>
                  <a:ext uri="{0D108BD9-81ED-4DB2-BD59-A6C34878D82A}">
                    <a16:rowId xmlns:a16="http://schemas.microsoft.com/office/drawing/2014/main" val="1693150349"/>
                  </a:ext>
                </a:extLst>
              </a:tr>
            </a:tbl>
          </a:graphicData>
        </a:graphic>
      </p:graphicFrame>
    </p:spTree>
    <p:extLst>
      <p:ext uri="{BB962C8B-B14F-4D97-AF65-F5344CB8AC3E}">
        <p14:creationId xmlns:p14="http://schemas.microsoft.com/office/powerpoint/2010/main" val="325555993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6E2C6D-F0CA-251D-2D70-2BE2A388881D}"/>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0F50C9A4-99FB-4511-06D1-F7645B435E7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5415AF93-EFAD-D376-C681-70265E9D3D2F}"/>
              </a:ext>
            </a:extLst>
          </p:cNvPr>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Motivating Behavior</a:t>
            </a:r>
          </a:p>
        </p:txBody>
      </p:sp>
      <p:sp>
        <p:nvSpPr>
          <p:cNvPr id="5" name="Rectangle 4">
            <a:extLst>
              <a:ext uri="{FF2B5EF4-FFF2-40B4-BE49-F238E27FC236}">
                <a16:creationId xmlns:a16="http://schemas.microsoft.com/office/drawing/2014/main" id="{03ACBB00-30A5-AAF9-3DE9-2E3464E89C97}"/>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D30AA767-0629-2189-CE02-58ACB50DED19}"/>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F0A073D8-9AB0-DE8C-ACD2-E5B3ED676DB3}"/>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6</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E3CCAEAF-BC41-022B-8E49-7ADE1013409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95660F1F-E1BD-8F1B-E857-12A37B2FF070}"/>
              </a:ext>
            </a:extLst>
          </p:cNvPr>
          <p:cNvSpPr txBox="1"/>
          <p:nvPr/>
        </p:nvSpPr>
        <p:spPr>
          <a:xfrm>
            <a:off x="918689" y="2018893"/>
            <a:ext cx="8535027" cy="1015663"/>
          </a:xfrm>
          <a:prstGeom prst="rect">
            <a:avLst/>
          </a:prstGeom>
          <a:noFill/>
        </p:spPr>
        <p:txBody>
          <a:bodyPr wrap="square" rtlCol="0">
            <a:spAutoFit/>
          </a:bodyPr>
          <a:lstStyle/>
          <a:p>
            <a:pPr algn="just">
              <a:lnSpc>
                <a:spcPct val="150000"/>
              </a:lnSpc>
              <a:defRPr/>
            </a:pPr>
            <a:r>
              <a:rPr lang="en-US" sz="2400" b="1" u="sng" dirty="0">
                <a:solidFill>
                  <a:srgbClr val="002060"/>
                </a:solidFill>
                <a:latin typeface="Times New Roman" panose="02020603050405020304" pitchFamily="18" charset="0"/>
                <a:cs typeface="Times New Roman" panose="02020603050405020304" pitchFamily="18" charset="0"/>
              </a:rPr>
              <a:t>2- Process-Based Perspectives on Motivation</a:t>
            </a:r>
          </a:p>
          <a:p>
            <a:pPr>
              <a:defRPr/>
            </a:pPr>
            <a:r>
              <a:rPr lang="en-US" sz="2400" b="1" dirty="0">
                <a:solidFill>
                  <a:srgbClr val="C1510A"/>
                </a:solidFill>
                <a:latin typeface="Times New Roman" panose="02020603050405020304" pitchFamily="18" charset="0"/>
                <a:cs typeface="Times New Roman" panose="02020603050405020304" pitchFamily="18" charset="0"/>
              </a:rPr>
              <a:t>1- The Equity Theory of Motivation</a:t>
            </a:r>
            <a:endParaRPr lang="en-US" sz="2400" b="1" u="sng" dirty="0">
              <a:solidFill>
                <a:srgbClr val="002060"/>
              </a:solidFill>
              <a:latin typeface="Times New Roman" panose="02020603050405020304" pitchFamily="18" charset="0"/>
              <a:cs typeface="Times New Roman" panose="02020603050405020304" pitchFamily="18" charset="0"/>
            </a:endParaRPr>
          </a:p>
        </p:txBody>
      </p:sp>
      <p:graphicFrame>
        <p:nvGraphicFramePr>
          <p:cNvPr id="8" name="Table 7">
            <a:extLst>
              <a:ext uri="{FF2B5EF4-FFF2-40B4-BE49-F238E27FC236}">
                <a16:creationId xmlns:a16="http://schemas.microsoft.com/office/drawing/2014/main" id="{348A7B50-0AB5-F674-13C0-B84938B6393F}"/>
              </a:ext>
            </a:extLst>
          </p:cNvPr>
          <p:cNvGraphicFramePr>
            <a:graphicFrameLocks noGrp="1"/>
          </p:cNvGraphicFramePr>
          <p:nvPr>
            <p:extLst>
              <p:ext uri="{D42A27DB-BD31-4B8C-83A1-F6EECF244321}">
                <p14:modId xmlns:p14="http://schemas.microsoft.com/office/powerpoint/2010/main" val="3816045193"/>
              </p:ext>
            </p:extLst>
          </p:nvPr>
        </p:nvGraphicFramePr>
        <p:xfrm>
          <a:off x="960938" y="3087964"/>
          <a:ext cx="10270124" cy="2834640"/>
        </p:xfrm>
        <a:graphic>
          <a:graphicData uri="http://schemas.openxmlformats.org/drawingml/2006/table">
            <a:tbl>
              <a:tblPr firstRow="1" bandRow="1"/>
              <a:tblGrid>
                <a:gridCol w="1619478">
                  <a:extLst>
                    <a:ext uri="{9D8B030D-6E8A-4147-A177-3AD203B41FA5}">
                      <a16:colId xmlns:a16="http://schemas.microsoft.com/office/drawing/2014/main" val="3966072766"/>
                    </a:ext>
                  </a:extLst>
                </a:gridCol>
                <a:gridCol w="8650646">
                  <a:extLst>
                    <a:ext uri="{9D8B030D-6E8A-4147-A177-3AD203B41FA5}">
                      <a16:colId xmlns:a16="http://schemas.microsoft.com/office/drawing/2014/main" val="3536453227"/>
                    </a:ext>
                  </a:extLst>
                </a:gridCol>
              </a:tblGrid>
              <a:tr h="2824562">
                <a:tc>
                  <a:txBody>
                    <a:bodyPr/>
                    <a:lstStyle>
                      <a:lvl1pPr marL="0" algn="l" defTabSz="914400" rtl="0" eaLnBrk="1" latinLnBrk="0" hangingPunct="1">
                        <a:defRPr sz="1800" b="1" kern="1200">
                          <a:solidFill>
                            <a:schemeClr val="lt1"/>
                          </a:solidFill>
                          <a:latin typeface="Calibri" panose="020F0502020204030204"/>
                        </a:defRPr>
                      </a:lvl1pPr>
                      <a:lvl2pPr marL="457200" algn="l" defTabSz="914400" rtl="0" eaLnBrk="1" latinLnBrk="0" hangingPunct="1">
                        <a:defRPr sz="1800" b="1" kern="1200">
                          <a:solidFill>
                            <a:schemeClr val="lt1"/>
                          </a:solidFill>
                          <a:latin typeface="Calibri" panose="020F0502020204030204"/>
                        </a:defRPr>
                      </a:lvl2pPr>
                      <a:lvl3pPr marL="914400" algn="l" defTabSz="914400" rtl="0" eaLnBrk="1" latinLnBrk="0" hangingPunct="1">
                        <a:defRPr sz="1800" b="1" kern="1200">
                          <a:solidFill>
                            <a:schemeClr val="lt1"/>
                          </a:solidFill>
                          <a:latin typeface="Calibri" panose="020F0502020204030204"/>
                        </a:defRPr>
                      </a:lvl3pPr>
                      <a:lvl4pPr marL="1371600" algn="l" defTabSz="914400" rtl="0" eaLnBrk="1" latinLnBrk="0" hangingPunct="1">
                        <a:defRPr sz="1800" b="1" kern="1200">
                          <a:solidFill>
                            <a:schemeClr val="lt1"/>
                          </a:solidFill>
                          <a:latin typeface="Calibri" panose="020F0502020204030204"/>
                        </a:defRPr>
                      </a:lvl4pPr>
                      <a:lvl5pPr marL="1828800" algn="l" defTabSz="914400" rtl="0" eaLnBrk="1" latinLnBrk="0" hangingPunct="1">
                        <a:defRPr sz="1800" b="1" kern="1200">
                          <a:solidFill>
                            <a:schemeClr val="lt1"/>
                          </a:solidFill>
                          <a:latin typeface="Calibri" panose="020F0502020204030204"/>
                        </a:defRPr>
                      </a:lvl5pPr>
                      <a:lvl6pPr marL="2286000" algn="l" defTabSz="914400" rtl="0" eaLnBrk="1" latinLnBrk="0" hangingPunct="1">
                        <a:defRPr sz="1800" b="1" kern="1200">
                          <a:solidFill>
                            <a:schemeClr val="lt1"/>
                          </a:solidFill>
                          <a:latin typeface="Calibri" panose="020F0502020204030204"/>
                        </a:defRPr>
                      </a:lvl6pPr>
                      <a:lvl7pPr marL="2743200" algn="l" defTabSz="914400" rtl="0" eaLnBrk="1" latinLnBrk="0" hangingPunct="1">
                        <a:defRPr sz="1800" b="1" kern="1200">
                          <a:solidFill>
                            <a:schemeClr val="lt1"/>
                          </a:solidFill>
                          <a:latin typeface="Calibri" panose="020F0502020204030204"/>
                        </a:defRPr>
                      </a:lvl7pPr>
                      <a:lvl8pPr marL="3200400" algn="l" defTabSz="914400" rtl="0" eaLnBrk="1" latinLnBrk="0" hangingPunct="1">
                        <a:defRPr sz="1800" b="1" kern="1200">
                          <a:solidFill>
                            <a:schemeClr val="lt1"/>
                          </a:solidFill>
                          <a:latin typeface="Calibri" panose="020F0502020204030204"/>
                        </a:defRPr>
                      </a:lvl8pPr>
                      <a:lvl9pPr marL="3657600" algn="l" defTabSz="914400" rtl="0" eaLnBrk="1" latinLnBrk="0" hangingPunct="1">
                        <a:defRPr sz="1800" b="1" kern="1200">
                          <a:solidFill>
                            <a:schemeClr val="lt1"/>
                          </a:solidFill>
                          <a:latin typeface="Calibri" panose="020F0502020204030204"/>
                        </a:defRPr>
                      </a:lvl9pPr>
                    </a:lstStyle>
                    <a:p>
                      <a:pPr marL="0" indent="0" algn="l">
                        <a:buFont typeface="Wingdings" panose="05000000000000000000" pitchFamily="2" charset="2"/>
                        <a:buNone/>
                      </a:pPr>
                      <a:r>
                        <a:rPr lang="en-US" sz="2000" b="1" i="0" u="none" kern="1200" dirty="0">
                          <a:solidFill>
                            <a:srgbClr val="0A1F61"/>
                          </a:solidFill>
                          <a:latin typeface="Times New Roman" panose="02020603050405020304" pitchFamily="18" charset="0"/>
                          <a:ea typeface="+mn-ea"/>
                          <a:cs typeface="Times New Roman" panose="02020603050405020304" pitchFamily="18" charset="0"/>
                        </a:rPr>
                        <a:t>Forming Equity Perceptions</a:t>
                      </a:r>
                    </a:p>
                  </a:txBody>
                  <a:tcPr>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noFill/>
                  </a:tcPr>
                </a:tc>
                <a:tc>
                  <a:txBody>
                    <a:bodyPr/>
                    <a:lstStyle>
                      <a:lvl1pPr marL="0" algn="l" defTabSz="914400" rtl="0" eaLnBrk="1" latinLnBrk="0" hangingPunct="1">
                        <a:defRPr sz="1800" b="1" kern="1200">
                          <a:solidFill>
                            <a:schemeClr val="lt1"/>
                          </a:solidFill>
                          <a:latin typeface="Calibri" panose="020F0502020204030204"/>
                        </a:defRPr>
                      </a:lvl1pPr>
                      <a:lvl2pPr marL="457200" algn="l" defTabSz="914400" rtl="0" eaLnBrk="1" latinLnBrk="0" hangingPunct="1">
                        <a:defRPr sz="1800" b="1" kern="1200">
                          <a:solidFill>
                            <a:schemeClr val="lt1"/>
                          </a:solidFill>
                          <a:latin typeface="Calibri" panose="020F0502020204030204"/>
                        </a:defRPr>
                      </a:lvl2pPr>
                      <a:lvl3pPr marL="914400" algn="l" defTabSz="914400" rtl="0" eaLnBrk="1" latinLnBrk="0" hangingPunct="1">
                        <a:defRPr sz="1800" b="1" kern="1200">
                          <a:solidFill>
                            <a:schemeClr val="lt1"/>
                          </a:solidFill>
                          <a:latin typeface="Calibri" panose="020F0502020204030204"/>
                        </a:defRPr>
                      </a:lvl3pPr>
                      <a:lvl4pPr marL="1371600" algn="l" defTabSz="914400" rtl="0" eaLnBrk="1" latinLnBrk="0" hangingPunct="1">
                        <a:defRPr sz="1800" b="1" kern="1200">
                          <a:solidFill>
                            <a:schemeClr val="lt1"/>
                          </a:solidFill>
                          <a:latin typeface="Calibri" panose="020F0502020204030204"/>
                        </a:defRPr>
                      </a:lvl4pPr>
                      <a:lvl5pPr marL="1828800" algn="l" defTabSz="914400" rtl="0" eaLnBrk="1" latinLnBrk="0" hangingPunct="1">
                        <a:defRPr sz="1800" b="1" kern="1200">
                          <a:solidFill>
                            <a:schemeClr val="lt1"/>
                          </a:solidFill>
                          <a:latin typeface="Calibri" panose="020F0502020204030204"/>
                        </a:defRPr>
                      </a:lvl5pPr>
                      <a:lvl6pPr marL="2286000" algn="l" defTabSz="914400" rtl="0" eaLnBrk="1" latinLnBrk="0" hangingPunct="1">
                        <a:defRPr sz="1800" b="1" kern="1200">
                          <a:solidFill>
                            <a:schemeClr val="lt1"/>
                          </a:solidFill>
                          <a:latin typeface="Calibri" panose="020F0502020204030204"/>
                        </a:defRPr>
                      </a:lvl6pPr>
                      <a:lvl7pPr marL="2743200" algn="l" defTabSz="914400" rtl="0" eaLnBrk="1" latinLnBrk="0" hangingPunct="1">
                        <a:defRPr sz="1800" b="1" kern="1200">
                          <a:solidFill>
                            <a:schemeClr val="lt1"/>
                          </a:solidFill>
                          <a:latin typeface="Calibri" panose="020F0502020204030204"/>
                        </a:defRPr>
                      </a:lvl7pPr>
                      <a:lvl8pPr marL="3200400" algn="l" defTabSz="914400" rtl="0" eaLnBrk="1" latinLnBrk="0" hangingPunct="1">
                        <a:defRPr sz="1800" b="1" kern="1200">
                          <a:solidFill>
                            <a:schemeClr val="lt1"/>
                          </a:solidFill>
                          <a:latin typeface="Calibri" panose="020F0502020204030204"/>
                        </a:defRPr>
                      </a:lvl8pPr>
                      <a:lvl9pPr marL="3657600" algn="l" defTabSz="914400" rtl="0" eaLnBrk="1" latinLnBrk="0" hangingPunct="1">
                        <a:defRPr sz="1800" b="1" kern="1200">
                          <a:solidFill>
                            <a:schemeClr val="lt1"/>
                          </a:solidFill>
                          <a:latin typeface="Calibri" panose="020F0502020204030204"/>
                        </a:defRPr>
                      </a:lvl9pPr>
                    </a:lstStyle>
                    <a:p>
                      <a:pPr marL="0" indent="0" algn="just">
                        <a:buFont typeface="Wingdings" panose="05000000000000000000" pitchFamily="2" charset="2"/>
                        <a:buNone/>
                      </a:pPr>
                      <a:r>
                        <a:rPr lang="en-US" sz="2000" b="1" i="0" u="sng" kern="1200" dirty="0">
                          <a:solidFill>
                            <a:srgbClr val="0A1F61"/>
                          </a:solidFill>
                          <a:latin typeface="Times New Roman" panose="02020603050405020304" pitchFamily="18" charset="0"/>
                          <a:ea typeface="+mn-ea"/>
                          <a:cs typeface="Times New Roman" panose="02020603050405020304" pitchFamily="18" charset="0"/>
                        </a:rPr>
                        <a:t>People in organizations form perceptions of the equity of their treatment through a four-step process: </a:t>
                      </a:r>
                    </a:p>
                    <a:p>
                      <a:pPr marL="0" indent="0" algn="just">
                        <a:buFont typeface="Wingdings" panose="05000000000000000000" pitchFamily="2" charset="2"/>
                        <a:buNone/>
                      </a:pPr>
                      <a:endParaRPr lang="en-US" sz="2000" b="1" i="0" u="sng" kern="1200" dirty="0">
                        <a:solidFill>
                          <a:schemeClr val="tx1"/>
                        </a:solidFill>
                        <a:latin typeface="Times New Roman" panose="02020603050405020304" pitchFamily="18" charset="0"/>
                        <a:ea typeface="+mn-ea"/>
                        <a:cs typeface="Times New Roman" panose="02020603050405020304" pitchFamily="18" charset="0"/>
                      </a:endParaRPr>
                    </a:p>
                    <a:p>
                      <a:pPr marL="0" indent="0" algn="just">
                        <a:buFont typeface="+mj-lt"/>
                        <a:buNone/>
                      </a:pPr>
                      <a:r>
                        <a:rPr lang="en-US" sz="2000" b="1" i="0" u="sng" kern="1200" dirty="0">
                          <a:solidFill>
                            <a:schemeClr val="tx1"/>
                          </a:solidFill>
                          <a:latin typeface="Times New Roman" panose="02020603050405020304" pitchFamily="18" charset="0"/>
                          <a:ea typeface="+mn-ea"/>
                          <a:cs typeface="Times New Roman" panose="02020603050405020304" pitchFamily="18" charset="0"/>
                        </a:rPr>
                        <a:t>Third</a:t>
                      </a:r>
                      <a:r>
                        <a:rPr lang="en-US" sz="2000" b="0" i="0" u="none" kern="1200" dirty="0">
                          <a:solidFill>
                            <a:schemeClr val="tx1"/>
                          </a:solidFill>
                          <a:latin typeface="Times New Roman" panose="02020603050405020304" pitchFamily="18" charset="0"/>
                          <a:ea typeface="+mn-ea"/>
                          <a:cs typeface="Times New Roman" panose="02020603050405020304" pitchFamily="18" charset="0"/>
                        </a:rPr>
                        <a:t>, they </a:t>
                      </a:r>
                      <a:r>
                        <a:rPr lang="en-US" sz="2000" b="0" i="0" u="none" kern="1200" dirty="0">
                          <a:solidFill>
                            <a:srgbClr val="0A1F61"/>
                          </a:solidFill>
                          <a:latin typeface="Times New Roman" panose="02020603050405020304" pitchFamily="18" charset="0"/>
                          <a:ea typeface="+mn-ea"/>
                          <a:cs typeface="Times New Roman" panose="02020603050405020304" pitchFamily="18" charset="0"/>
                        </a:rPr>
                        <a:t>compare their own circumstances with those of the comparison-other </a:t>
                      </a:r>
                      <a:r>
                        <a:rPr lang="en-US" sz="2000" b="0" i="0" u="none" kern="1200" dirty="0">
                          <a:solidFill>
                            <a:schemeClr val="tx1"/>
                          </a:solidFill>
                          <a:latin typeface="Times New Roman" panose="02020603050405020304" pitchFamily="18" charset="0"/>
                          <a:ea typeface="+mn-ea"/>
                          <a:cs typeface="Times New Roman" panose="02020603050405020304" pitchFamily="18" charset="0"/>
                        </a:rPr>
                        <a:t>and then use this comparison as the basis for forming an impression of either equity or inequity. </a:t>
                      </a:r>
                    </a:p>
                    <a:p>
                      <a:pPr marL="0" indent="0" algn="just">
                        <a:buFont typeface="+mj-lt"/>
                        <a:buNone/>
                      </a:pPr>
                      <a:endParaRPr lang="en-US" sz="2000" b="0" i="0" u="none" kern="1200" dirty="0">
                        <a:solidFill>
                          <a:schemeClr val="tx1"/>
                        </a:solidFill>
                        <a:latin typeface="Times New Roman" panose="02020603050405020304" pitchFamily="18" charset="0"/>
                        <a:ea typeface="+mn-ea"/>
                        <a:cs typeface="Times New Roman" panose="02020603050405020304" pitchFamily="18" charset="0"/>
                      </a:endParaRPr>
                    </a:p>
                    <a:p>
                      <a:pPr marL="0" indent="0" algn="just">
                        <a:buFont typeface="+mj-lt"/>
                        <a:buNone/>
                      </a:pPr>
                      <a:r>
                        <a:rPr lang="en-US" sz="2000" b="1" i="0" u="sng" kern="1200" dirty="0">
                          <a:solidFill>
                            <a:schemeClr val="tx1"/>
                          </a:solidFill>
                          <a:latin typeface="Times New Roman" panose="02020603050405020304" pitchFamily="18" charset="0"/>
                          <a:ea typeface="+mn-ea"/>
                          <a:cs typeface="Times New Roman" panose="02020603050405020304" pitchFamily="18" charset="0"/>
                        </a:rPr>
                        <a:t>Fourth</a:t>
                      </a:r>
                      <a:r>
                        <a:rPr lang="en-US" sz="2000" b="0" i="0" u="none" kern="1200" dirty="0">
                          <a:solidFill>
                            <a:schemeClr val="tx1"/>
                          </a:solidFill>
                          <a:latin typeface="Times New Roman" panose="02020603050405020304" pitchFamily="18" charset="0"/>
                          <a:ea typeface="+mn-ea"/>
                          <a:cs typeface="Times New Roman" panose="02020603050405020304" pitchFamily="18" charset="0"/>
                        </a:rPr>
                        <a:t>, depending on </a:t>
                      </a:r>
                      <a:r>
                        <a:rPr lang="en-US" sz="2000" b="0" i="0" u="none" kern="1200" dirty="0">
                          <a:solidFill>
                            <a:srgbClr val="0A1F61"/>
                          </a:solidFill>
                          <a:latin typeface="Times New Roman" panose="02020603050405020304" pitchFamily="18" charset="0"/>
                          <a:ea typeface="+mn-ea"/>
                          <a:cs typeface="Times New Roman" panose="02020603050405020304" pitchFamily="18" charset="0"/>
                        </a:rPr>
                        <a:t>the strength of this feeling, </a:t>
                      </a:r>
                      <a:r>
                        <a:rPr lang="en-US" sz="2000" b="0" i="0" u="none" kern="1200" dirty="0">
                          <a:solidFill>
                            <a:schemeClr val="tx1"/>
                          </a:solidFill>
                          <a:latin typeface="Times New Roman" panose="02020603050405020304" pitchFamily="18" charset="0"/>
                          <a:ea typeface="+mn-ea"/>
                          <a:cs typeface="Times New Roman" panose="02020603050405020304" pitchFamily="18" charset="0"/>
                        </a:rPr>
                        <a:t>the person may choose to pursue one or more of the alternatives.</a:t>
                      </a:r>
                    </a:p>
                  </a:txBody>
                  <a:tcPr>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noFill/>
                  </a:tcPr>
                </a:tc>
                <a:extLst>
                  <a:ext uri="{0D108BD9-81ED-4DB2-BD59-A6C34878D82A}">
                    <a16:rowId xmlns:a16="http://schemas.microsoft.com/office/drawing/2014/main" val="1693150349"/>
                  </a:ext>
                </a:extLst>
              </a:tr>
            </a:tbl>
          </a:graphicData>
        </a:graphic>
      </p:graphicFrame>
    </p:spTree>
    <p:extLst>
      <p:ext uri="{BB962C8B-B14F-4D97-AF65-F5344CB8AC3E}">
        <p14:creationId xmlns:p14="http://schemas.microsoft.com/office/powerpoint/2010/main" val="264002334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FF8F16-C635-52C8-9960-ED2A3166EFBD}"/>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9AD5E86B-08D0-023C-9C0F-3FC2405AA35F}"/>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68B05DDF-3B63-1F9A-03CF-70F97C1922BC}"/>
              </a:ext>
            </a:extLst>
          </p:cNvPr>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Motivating Behavior</a:t>
            </a:r>
          </a:p>
        </p:txBody>
      </p:sp>
      <p:sp>
        <p:nvSpPr>
          <p:cNvPr id="5" name="Rectangle 4">
            <a:extLst>
              <a:ext uri="{FF2B5EF4-FFF2-40B4-BE49-F238E27FC236}">
                <a16:creationId xmlns:a16="http://schemas.microsoft.com/office/drawing/2014/main" id="{99F14464-CA8E-79BD-A6AC-BC223D82A3DA}"/>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1E623B25-E956-20BC-4586-F43AEACB02B7}"/>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FBE43D40-E30D-6272-0633-D8F7867F648C}"/>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6</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538531E6-7DE3-7350-1DE8-C276A33B354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C7913BC3-574A-AAFB-DFB3-83BEE98DB734}"/>
              </a:ext>
            </a:extLst>
          </p:cNvPr>
          <p:cNvSpPr txBox="1"/>
          <p:nvPr/>
        </p:nvSpPr>
        <p:spPr>
          <a:xfrm>
            <a:off x="918689" y="2018893"/>
            <a:ext cx="8535027" cy="1015663"/>
          </a:xfrm>
          <a:prstGeom prst="rect">
            <a:avLst/>
          </a:prstGeom>
          <a:noFill/>
        </p:spPr>
        <p:txBody>
          <a:bodyPr wrap="square" rtlCol="0">
            <a:spAutoFit/>
          </a:bodyPr>
          <a:lstStyle/>
          <a:p>
            <a:pPr algn="just">
              <a:lnSpc>
                <a:spcPct val="150000"/>
              </a:lnSpc>
              <a:defRPr/>
            </a:pPr>
            <a:r>
              <a:rPr lang="en-US" sz="2400" b="1" u="sng" dirty="0">
                <a:solidFill>
                  <a:srgbClr val="002060"/>
                </a:solidFill>
                <a:latin typeface="Times New Roman" panose="02020603050405020304" pitchFamily="18" charset="0"/>
                <a:cs typeface="Times New Roman" panose="02020603050405020304" pitchFamily="18" charset="0"/>
              </a:rPr>
              <a:t>2- Process-Based Perspectives on Motivation</a:t>
            </a:r>
          </a:p>
          <a:p>
            <a:pPr>
              <a:defRPr/>
            </a:pPr>
            <a:r>
              <a:rPr lang="en-US" sz="2400" b="1" dirty="0">
                <a:solidFill>
                  <a:srgbClr val="C1510A"/>
                </a:solidFill>
                <a:latin typeface="Times New Roman" panose="02020603050405020304" pitchFamily="18" charset="0"/>
                <a:cs typeface="Times New Roman" panose="02020603050405020304" pitchFamily="18" charset="0"/>
              </a:rPr>
              <a:t>1- The Equity Theory of Motivation</a:t>
            </a:r>
            <a:endParaRPr lang="en-US" sz="2400" b="1" u="sng" dirty="0">
              <a:solidFill>
                <a:srgbClr val="002060"/>
              </a:solidFill>
              <a:latin typeface="Times New Roman" panose="02020603050405020304" pitchFamily="18" charset="0"/>
              <a:cs typeface="Times New Roman" panose="02020603050405020304" pitchFamily="18" charset="0"/>
            </a:endParaRPr>
          </a:p>
        </p:txBody>
      </p:sp>
      <p:graphicFrame>
        <p:nvGraphicFramePr>
          <p:cNvPr id="9" name="Table 7">
            <a:extLst>
              <a:ext uri="{FF2B5EF4-FFF2-40B4-BE49-F238E27FC236}">
                <a16:creationId xmlns:a16="http://schemas.microsoft.com/office/drawing/2014/main" id="{D101C5C6-93DF-CCF3-3DDD-B860326EC933}"/>
              </a:ext>
            </a:extLst>
          </p:cNvPr>
          <p:cNvGraphicFramePr>
            <a:graphicFrameLocks noGrp="1"/>
          </p:cNvGraphicFramePr>
          <p:nvPr>
            <p:extLst>
              <p:ext uri="{D42A27DB-BD31-4B8C-83A1-F6EECF244321}">
                <p14:modId xmlns:p14="http://schemas.microsoft.com/office/powerpoint/2010/main" val="610331668"/>
              </p:ext>
            </p:extLst>
          </p:nvPr>
        </p:nvGraphicFramePr>
        <p:xfrm>
          <a:off x="845521" y="3047017"/>
          <a:ext cx="9985899" cy="2875587"/>
        </p:xfrm>
        <a:graphic>
          <a:graphicData uri="http://schemas.openxmlformats.org/drawingml/2006/table">
            <a:tbl>
              <a:tblPr firstRow="1" bandRow="1"/>
              <a:tblGrid>
                <a:gridCol w="1849366">
                  <a:extLst>
                    <a:ext uri="{9D8B030D-6E8A-4147-A177-3AD203B41FA5}">
                      <a16:colId xmlns:a16="http://schemas.microsoft.com/office/drawing/2014/main" val="3966072766"/>
                    </a:ext>
                  </a:extLst>
                </a:gridCol>
                <a:gridCol w="8136533">
                  <a:extLst>
                    <a:ext uri="{9D8B030D-6E8A-4147-A177-3AD203B41FA5}">
                      <a16:colId xmlns:a16="http://schemas.microsoft.com/office/drawing/2014/main" val="3536453227"/>
                    </a:ext>
                  </a:extLst>
                </a:gridCol>
              </a:tblGrid>
              <a:tr h="2875587">
                <a:tc>
                  <a:txBody>
                    <a:bodyPr/>
                    <a:lstStyle>
                      <a:lvl1pPr marL="0" algn="l" defTabSz="914400" rtl="0" eaLnBrk="1" latinLnBrk="0" hangingPunct="1">
                        <a:defRPr sz="1800" b="1" kern="1200">
                          <a:solidFill>
                            <a:schemeClr val="lt1"/>
                          </a:solidFill>
                          <a:latin typeface="Calibri" panose="020F0502020204030204"/>
                        </a:defRPr>
                      </a:lvl1pPr>
                      <a:lvl2pPr marL="457200" algn="l" defTabSz="914400" rtl="0" eaLnBrk="1" latinLnBrk="0" hangingPunct="1">
                        <a:defRPr sz="1800" b="1" kern="1200">
                          <a:solidFill>
                            <a:schemeClr val="lt1"/>
                          </a:solidFill>
                          <a:latin typeface="Calibri" panose="020F0502020204030204"/>
                        </a:defRPr>
                      </a:lvl2pPr>
                      <a:lvl3pPr marL="914400" algn="l" defTabSz="914400" rtl="0" eaLnBrk="1" latinLnBrk="0" hangingPunct="1">
                        <a:defRPr sz="1800" b="1" kern="1200">
                          <a:solidFill>
                            <a:schemeClr val="lt1"/>
                          </a:solidFill>
                          <a:latin typeface="Calibri" panose="020F0502020204030204"/>
                        </a:defRPr>
                      </a:lvl3pPr>
                      <a:lvl4pPr marL="1371600" algn="l" defTabSz="914400" rtl="0" eaLnBrk="1" latinLnBrk="0" hangingPunct="1">
                        <a:defRPr sz="1800" b="1" kern="1200">
                          <a:solidFill>
                            <a:schemeClr val="lt1"/>
                          </a:solidFill>
                          <a:latin typeface="Calibri" panose="020F0502020204030204"/>
                        </a:defRPr>
                      </a:lvl4pPr>
                      <a:lvl5pPr marL="1828800" algn="l" defTabSz="914400" rtl="0" eaLnBrk="1" latinLnBrk="0" hangingPunct="1">
                        <a:defRPr sz="1800" b="1" kern="1200">
                          <a:solidFill>
                            <a:schemeClr val="lt1"/>
                          </a:solidFill>
                          <a:latin typeface="Calibri" panose="020F0502020204030204"/>
                        </a:defRPr>
                      </a:lvl5pPr>
                      <a:lvl6pPr marL="2286000" algn="l" defTabSz="914400" rtl="0" eaLnBrk="1" latinLnBrk="0" hangingPunct="1">
                        <a:defRPr sz="1800" b="1" kern="1200">
                          <a:solidFill>
                            <a:schemeClr val="lt1"/>
                          </a:solidFill>
                          <a:latin typeface="Calibri" panose="020F0502020204030204"/>
                        </a:defRPr>
                      </a:lvl6pPr>
                      <a:lvl7pPr marL="2743200" algn="l" defTabSz="914400" rtl="0" eaLnBrk="1" latinLnBrk="0" hangingPunct="1">
                        <a:defRPr sz="1800" b="1" kern="1200">
                          <a:solidFill>
                            <a:schemeClr val="lt1"/>
                          </a:solidFill>
                          <a:latin typeface="Calibri" panose="020F0502020204030204"/>
                        </a:defRPr>
                      </a:lvl7pPr>
                      <a:lvl8pPr marL="3200400" algn="l" defTabSz="914400" rtl="0" eaLnBrk="1" latinLnBrk="0" hangingPunct="1">
                        <a:defRPr sz="1800" b="1" kern="1200">
                          <a:solidFill>
                            <a:schemeClr val="lt1"/>
                          </a:solidFill>
                          <a:latin typeface="Calibri" panose="020F0502020204030204"/>
                        </a:defRPr>
                      </a:lvl8pPr>
                      <a:lvl9pPr marL="3657600" algn="l" defTabSz="914400" rtl="0" eaLnBrk="1" latinLnBrk="0" hangingPunct="1">
                        <a:defRPr sz="1800" b="1" kern="1200">
                          <a:solidFill>
                            <a:schemeClr val="lt1"/>
                          </a:solidFill>
                          <a:latin typeface="Calibri" panose="020F0502020204030204"/>
                        </a:defRPr>
                      </a:lvl9pPr>
                    </a:lstStyle>
                    <a:p>
                      <a:pPr marL="0" indent="0" algn="l">
                        <a:buFont typeface="Wingdings" panose="05000000000000000000" pitchFamily="2" charset="2"/>
                        <a:buNone/>
                      </a:pPr>
                      <a:r>
                        <a:rPr lang="en-US" sz="2000" b="1" i="0" u="none" kern="1200" dirty="0">
                          <a:solidFill>
                            <a:srgbClr val="0A1F61"/>
                          </a:solidFill>
                          <a:latin typeface="Times New Roman" panose="02020603050405020304" pitchFamily="18" charset="0"/>
                          <a:ea typeface="+mn-ea"/>
                          <a:cs typeface="Times New Roman" panose="02020603050405020304" pitchFamily="18" charset="0"/>
                        </a:rPr>
                        <a:t>Forming Equity Perceptions</a:t>
                      </a:r>
                    </a:p>
                  </a:txBody>
                  <a:tcPr>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noFill/>
                  </a:tcPr>
                </a:tc>
                <a:tc>
                  <a:txBody>
                    <a:bodyPr/>
                    <a:lstStyle>
                      <a:lvl1pPr marL="0" algn="l" defTabSz="914400" rtl="0" eaLnBrk="1" latinLnBrk="0" hangingPunct="1">
                        <a:defRPr sz="1800" b="1" kern="1200">
                          <a:solidFill>
                            <a:schemeClr val="lt1"/>
                          </a:solidFill>
                          <a:latin typeface="Calibri" panose="020F0502020204030204"/>
                        </a:defRPr>
                      </a:lvl1pPr>
                      <a:lvl2pPr marL="457200" algn="l" defTabSz="914400" rtl="0" eaLnBrk="1" latinLnBrk="0" hangingPunct="1">
                        <a:defRPr sz="1800" b="1" kern="1200">
                          <a:solidFill>
                            <a:schemeClr val="lt1"/>
                          </a:solidFill>
                          <a:latin typeface="Calibri" panose="020F0502020204030204"/>
                        </a:defRPr>
                      </a:lvl2pPr>
                      <a:lvl3pPr marL="914400" algn="l" defTabSz="914400" rtl="0" eaLnBrk="1" latinLnBrk="0" hangingPunct="1">
                        <a:defRPr sz="1800" b="1" kern="1200">
                          <a:solidFill>
                            <a:schemeClr val="lt1"/>
                          </a:solidFill>
                          <a:latin typeface="Calibri" panose="020F0502020204030204"/>
                        </a:defRPr>
                      </a:lvl3pPr>
                      <a:lvl4pPr marL="1371600" algn="l" defTabSz="914400" rtl="0" eaLnBrk="1" latinLnBrk="0" hangingPunct="1">
                        <a:defRPr sz="1800" b="1" kern="1200">
                          <a:solidFill>
                            <a:schemeClr val="lt1"/>
                          </a:solidFill>
                          <a:latin typeface="Calibri" panose="020F0502020204030204"/>
                        </a:defRPr>
                      </a:lvl4pPr>
                      <a:lvl5pPr marL="1828800" algn="l" defTabSz="914400" rtl="0" eaLnBrk="1" latinLnBrk="0" hangingPunct="1">
                        <a:defRPr sz="1800" b="1" kern="1200">
                          <a:solidFill>
                            <a:schemeClr val="lt1"/>
                          </a:solidFill>
                          <a:latin typeface="Calibri" panose="020F0502020204030204"/>
                        </a:defRPr>
                      </a:lvl5pPr>
                      <a:lvl6pPr marL="2286000" algn="l" defTabSz="914400" rtl="0" eaLnBrk="1" latinLnBrk="0" hangingPunct="1">
                        <a:defRPr sz="1800" b="1" kern="1200">
                          <a:solidFill>
                            <a:schemeClr val="lt1"/>
                          </a:solidFill>
                          <a:latin typeface="Calibri" panose="020F0502020204030204"/>
                        </a:defRPr>
                      </a:lvl6pPr>
                      <a:lvl7pPr marL="2743200" algn="l" defTabSz="914400" rtl="0" eaLnBrk="1" latinLnBrk="0" hangingPunct="1">
                        <a:defRPr sz="1800" b="1" kern="1200">
                          <a:solidFill>
                            <a:schemeClr val="lt1"/>
                          </a:solidFill>
                          <a:latin typeface="Calibri" panose="020F0502020204030204"/>
                        </a:defRPr>
                      </a:lvl7pPr>
                      <a:lvl8pPr marL="3200400" algn="l" defTabSz="914400" rtl="0" eaLnBrk="1" latinLnBrk="0" hangingPunct="1">
                        <a:defRPr sz="1800" b="1" kern="1200">
                          <a:solidFill>
                            <a:schemeClr val="lt1"/>
                          </a:solidFill>
                          <a:latin typeface="Calibri" panose="020F0502020204030204"/>
                        </a:defRPr>
                      </a:lvl8pPr>
                      <a:lvl9pPr marL="3657600" algn="l" defTabSz="914400" rtl="0" eaLnBrk="1" latinLnBrk="0" hangingPunct="1">
                        <a:defRPr sz="1800" b="1" kern="1200">
                          <a:solidFill>
                            <a:schemeClr val="lt1"/>
                          </a:solidFill>
                          <a:latin typeface="Calibri" panose="020F0502020204030204"/>
                        </a:defRPr>
                      </a:lvl9pPr>
                    </a:lstStyle>
                    <a:p>
                      <a:pPr marL="342900" indent="-342900" algn="just">
                        <a:buFont typeface="Wingdings" panose="05000000000000000000" pitchFamily="2" charset="2"/>
                        <a:buChar char="§"/>
                      </a:pPr>
                      <a:r>
                        <a:rPr lang="en-US" sz="2000" b="1" i="0" u="none" kern="1200" dirty="0">
                          <a:solidFill>
                            <a:schemeClr val="tx1"/>
                          </a:solidFill>
                          <a:latin typeface="Times New Roman" panose="02020603050405020304" pitchFamily="18" charset="0"/>
                          <a:ea typeface="+mn-ea"/>
                          <a:cs typeface="Times New Roman" panose="02020603050405020304" pitchFamily="18" charset="0"/>
                        </a:rPr>
                        <a:t> </a:t>
                      </a:r>
                      <a:r>
                        <a:rPr lang="en-US" sz="2000" b="1" i="0" u="sng" kern="1200" dirty="0">
                          <a:solidFill>
                            <a:schemeClr val="tx1"/>
                          </a:solidFill>
                          <a:latin typeface="Times New Roman" panose="02020603050405020304" pitchFamily="18" charset="0"/>
                          <a:ea typeface="+mn-ea"/>
                          <a:cs typeface="Times New Roman" panose="02020603050405020304" pitchFamily="18" charset="0"/>
                        </a:rPr>
                        <a:t>Equity theory </a:t>
                      </a:r>
                      <a:r>
                        <a:rPr lang="en-US" sz="2000" b="0" i="0" u="none" kern="1200" dirty="0">
                          <a:solidFill>
                            <a:schemeClr val="tx1"/>
                          </a:solidFill>
                          <a:latin typeface="Times New Roman" panose="02020603050405020304" pitchFamily="18" charset="0"/>
                          <a:ea typeface="+mn-ea"/>
                          <a:cs typeface="Times New Roman" panose="02020603050405020304" pitchFamily="18" charset="0"/>
                        </a:rPr>
                        <a:t>describes the equity comparison process in terms of an </a:t>
                      </a:r>
                      <a:r>
                        <a:rPr lang="en-US" sz="2000" b="0" i="0" u="none" kern="1200" dirty="0">
                          <a:solidFill>
                            <a:srgbClr val="0A1F61"/>
                          </a:solidFill>
                          <a:latin typeface="Times New Roman" panose="02020603050405020304" pitchFamily="18" charset="0"/>
                          <a:ea typeface="+mn-ea"/>
                          <a:cs typeface="Times New Roman" panose="02020603050405020304" pitchFamily="18" charset="0"/>
                        </a:rPr>
                        <a:t>input-to-outcome ratio.</a:t>
                      </a:r>
                    </a:p>
                    <a:p>
                      <a:pPr marL="342900" indent="-342900" algn="just">
                        <a:buFont typeface="Wingdings" panose="05000000000000000000" pitchFamily="2" charset="2"/>
                        <a:buChar char="§"/>
                      </a:pPr>
                      <a:endParaRPr lang="en-US" sz="2000" b="0" i="0" u="none" kern="1200" dirty="0">
                        <a:solidFill>
                          <a:schemeClr val="tx1"/>
                        </a:solidFill>
                        <a:latin typeface="Times New Roman" panose="02020603050405020304" pitchFamily="18" charset="0"/>
                        <a:ea typeface="+mn-ea"/>
                        <a:cs typeface="Times New Roman" panose="02020603050405020304" pitchFamily="18" charset="0"/>
                      </a:endParaRPr>
                    </a:p>
                    <a:p>
                      <a:pPr marL="514350" indent="-514350" algn="just">
                        <a:buFont typeface="+mj-lt"/>
                        <a:buAutoNum type="romanLcPeriod"/>
                      </a:pPr>
                      <a:r>
                        <a:rPr lang="en-US" sz="2000" b="0" i="0" u="none" kern="1200" dirty="0">
                          <a:solidFill>
                            <a:schemeClr val="tx1"/>
                          </a:solidFill>
                          <a:latin typeface="Times New Roman" panose="02020603050405020304" pitchFamily="18" charset="0"/>
                          <a:ea typeface="+mn-ea"/>
                          <a:cs typeface="Times New Roman" panose="02020603050405020304" pitchFamily="18" charset="0"/>
                        </a:rPr>
                        <a:t> </a:t>
                      </a:r>
                      <a:r>
                        <a:rPr lang="en-US" sz="2000" b="1" i="0" u="sng" kern="1200" dirty="0">
                          <a:solidFill>
                            <a:schemeClr val="tx1"/>
                          </a:solidFill>
                          <a:latin typeface="Times New Roman" panose="02020603050405020304" pitchFamily="18" charset="0"/>
                          <a:ea typeface="+mn-ea"/>
                          <a:cs typeface="Times New Roman" panose="02020603050405020304" pitchFamily="18" charset="0"/>
                        </a:rPr>
                        <a:t>Inputs </a:t>
                      </a:r>
                      <a:r>
                        <a:rPr lang="en-US" sz="2000" b="0" i="0" u="none" kern="1200" dirty="0">
                          <a:solidFill>
                            <a:schemeClr val="tx1"/>
                          </a:solidFill>
                          <a:latin typeface="Times New Roman" panose="02020603050405020304" pitchFamily="18" charset="0"/>
                          <a:ea typeface="+mn-ea"/>
                          <a:cs typeface="Times New Roman" panose="02020603050405020304" pitchFamily="18" charset="0"/>
                        </a:rPr>
                        <a:t>are an individual’s contributions to the organization—such </a:t>
                      </a:r>
                      <a:r>
                        <a:rPr lang="en-US" sz="2000" b="0" i="0" u="none" kern="1200" dirty="0">
                          <a:solidFill>
                            <a:srgbClr val="0A1F61"/>
                          </a:solidFill>
                          <a:latin typeface="Times New Roman" panose="02020603050405020304" pitchFamily="18" charset="0"/>
                          <a:ea typeface="+mn-ea"/>
                          <a:cs typeface="Times New Roman" panose="02020603050405020304" pitchFamily="18" charset="0"/>
                        </a:rPr>
                        <a:t>factors as education, experience, effort, and loyalty. </a:t>
                      </a:r>
                    </a:p>
                    <a:p>
                      <a:pPr marL="514350" indent="-514350" algn="just">
                        <a:buFont typeface="+mj-lt"/>
                        <a:buAutoNum type="romanLcPeriod"/>
                      </a:pPr>
                      <a:endParaRPr lang="en-US" sz="2000" b="0" i="0" u="none" kern="1200" dirty="0">
                        <a:solidFill>
                          <a:schemeClr val="tx1"/>
                        </a:solidFill>
                        <a:latin typeface="Times New Roman" panose="02020603050405020304" pitchFamily="18" charset="0"/>
                        <a:ea typeface="+mn-ea"/>
                        <a:cs typeface="Times New Roman" panose="02020603050405020304" pitchFamily="18" charset="0"/>
                      </a:endParaRPr>
                    </a:p>
                    <a:p>
                      <a:pPr marL="514350" indent="-514350" algn="just">
                        <a:buFont typeface="+mj-lt"/>
                        <a:buAutoNum type="romanLcPeriod"/>
                      </a:pPr>
                      <a:r>
                        <a:rPr lang="en-US" sz="2000" b="1" i="0" u="sng" kern="1200" dirty="0">
                          <a:solidFill>
                            <a:schemeClr val="tx1"/>
                          </a:solidFill>
                          <a:latin typeface="Times New Roman" panose="02020603050405020304" pitchFamily="18" charset="0"/>
                          <a:ea typeface="+mn-ea"/>
                          <a:cs typeface="Times New Roman" panose="02020603050405020304" pitchFamily="18" charset="0"/>
                        </a:rPr>
                        <a:t>Outcomes</a:t>
                      </a:r>
                      <a:r>
                        <a:rPr lang="en-US" sz="2000" b="0" i="0" u="none" kern="1200" dirty="0">
                          <a:solidFill>
                            <a:schemeClr val="tx1"/>
                          </a:solidFill>
                          <a:latin typeface="Times New Roman" panose="02020603050405020304" pitchFamily="18" charset="0"/>
                          <a:ea typeface="+mn-ea"/>
                          <a:cs typeface="Times New Roman" panose="02020603050405020304" pitchFamily="18" charset="0"/>
                        </a:rPr>
                        <a:t> are what the person receives in return—</a:t>
                      </a:r>
                      <a:r>
                        <a:rPr lang="en-US" sz="2000" b="0" i="0" u="none" kern="1200" dirty="0">
                          <a:solidFill>
                            <a:srgbClr val="0A1F61"/>
                          </a:solidFill>
                          <a:latin typeface="Times New Roman" panose="02020603050405020304" pitchFamily="18" charset="0"/>
                          <a:ea typeface="+mn-ea"/>
                          <a:cs typeface="Times New Roman" panose="02020603050405020304" pitchFamily="18" charset="0"/>
                        </a:rPr>
                        <a:t>pay, recognition, social relationships, intrinsic rewards, and similar things</a:t>
                      </a:r>
                      <a:r>
                        <a:rPr lang="en-US" sz="2000" b="0" i="0" u="none" kern="1200" dirty="0">
                          <a:solidFill>
                            <a:schemeClr val="tx1"/>
                          </a:solidFill>
                          <a:latin typeface="Times New Roman" panose="02020603050405020304" pitchFamily="18" charset="0"/>
                          <a:ea typeface="+mn-ea"/>
                          <a:cs typeface="Times New Roman" panose="02020603050405020304" pitchFamily="18" charset="0"/>
                        </a:rPr>
                        <a:t>. The equity comparison thus takes the following form:</a:t>
                      </a:r>
                    </a:p>
                  </a:txBody>
                  <a:tcPr>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noFill/>
                  </a:tcPr>
                </a:tc>
                <a:extLst>
                  <a:ext uri="{0D108BD9-81ED-4DB2-BD59-A6C34878D82A}">
                    <a16:rowId xmlns:a16="http://schemas.microsoft.com/office/drawing/2014/main" val="1693150349"/>
                  </a:ext>
                </a:extLst>
              </a:tr>
            </a:tbl>
          </a:graphicData>
        </a:graphic>
      </p:graphicFrame>
    </p:spTree>
    <p:extLst>
      <p:ext uri="{BB962C8B-B14F-4D97-AF65-F5344CB8AC3E}">
        <p14:creationId xmlns:p14="http://schemas.microsoft.com/office/powerpoint/2010/main" val="171900779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B7FB45-CC79-F459-2C6B-9D798F0C327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D0DBE6A-8703-3C3F-15C7-EC7CFB9F0955}"/>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3131C1AB-7651-CF40-74E3-B28493B96107}"/>
              </a:ext>
            </a:extLst>
          </p:cNvPr>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Motivating Behavior</a:t>
            </a:r>
          </a:p>
        </p:txBody>
      </p:sp>
      <p:sp>
        <p:nvSpPr>
          <p:cNvPr id="5" name="Rectangle 4">
            <a:extLst>
              <a:ext uri="{FF2B5EF4-FFF2-40B4-BE49-F238E27FC236}">
                <a16:creationId xmlns:a16="http://schemas.microsoft.com/office/drawing/2014/main" id="{8A84423D-CB07-4C23-C1B5-471E2808C7C4}"/>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D9A47C60-68F8-02CF-950C-8646D3BAE01D}"/>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68C6DBC3-AEF8-F99C-B20E-1171C3492E9C}"/>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6</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CA6AC2CB-C04F-A9B3-D76C-0D0115DA259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FED7A61B-A64D-7BED-695A-71D86D3DA555}"/>
              </a:ext>
            </a:extLst>
          </p:cNvPr>
          <p:cNvSpPr txBox="1"/>
          <p:nvPr/>
        </p:nvSpPr>
        <p:spPr>
          <a:xfrm>
            <a:off x="918689" y="2018893"/>
            <a:ext cx="8535027" cy="1015663"/>
          </a:xfrm>
          <a:prstGeom prst="rect">
            <a:avLst/>
          </a:prstGeom>
          <a:noFill/>
        </p:spPr>
        <p:txBody>
          <a:bodyPr wrap="square" rtlCol="0">
            <a:spAutoFit/>
          </a:bodyPr>
          <a:lstStyle/>
          <a:p>
            <a:pPr algn="just">
              <a:lnSpc>
                <a:spcPct val="150000"/>
              </a:lnSpc>
              <a:defRPr/>
            </a:pPr>
            <a:r>
              <a:rPr lang="en-US" sz="2400" b="1" u="sng" dirty="0">
                <a:solidFill>
                  <a:srgbClr val="002060"/>
                </a:solidFill>
                <a:latin typeface="Times New Roman" panose="02020603050405020304" pitchFamily="18" charset="0"/>
                <a:cs typeface="Times New Roman" panose="02020603050405020304" pitchFamily="18" charset="0"/>
              </a:rPr>
              <a:t>2- Process-Based Perspectives on Motivation</a:t>
            </a:r>
          </a:p>
          <a:p>
            <a:pPr>
              <a:defRPr/>
            </a:pPr>
            <a:r>
              <a:rPr lang="en-US" sz="2400" b="1" dirty="0">
                <a:solidFill>
                  <a:srgbClr val="C1510A"/>
                </a:solidFill>
                <a:latin typeface="Times New Roman" panose="02020603050405020304" pitchFamily="18" charset="0"/>
                <a:cs typeface="Times New Roman" panose="02020603050405020304" pitchFamily="18" charset="0"/>
              </a:rPr>
              <a:t>1- The Equity Theory of Motivation</a:t>
            </a:r>
            <a:endParaRPr lang="en-US" sz="2400" b="1" u="sng" dirty="0">
              <a:solidFill>
                <a:srgbClr val="002060"/>
              </a:solidFill>
              <a:latin typeface="Times New Roman" panose="02020603050405020304" pitchFamily="18" charset="0"/>
              <a:cs typeface="Times New Roman" panose="02020603050405020304" pitchFamily="18" charset="0"/>
            </a:endParaRPr>
          </a:p>
        </p:txBody>
      </p:sp>
      <p:pic>
        <p:nvPicPr>
          <p:cNvPr id="8" name="Picture 7">
            <a:extLst>
              <a:ext uri="{FF2B5EF4-FFF2-40B4-BE49-F238E27FC236}">
                <a16:creationId xmlns:a16="http://schemas.microsoft.com/office/drawing/2014/main" id="{4E978091-B455-AD59-BC76-B7BBD480E561}"/>
              </a:ext>
            </a:extLst>
          </p:cNvPr>
          <p:cNvPicPr>
            <a:picLocks noChangeAspect="1"/>
          </p:cNvPicPr>
          <p:nvPr/>
        </p:nvPicPr>
        <p:blipFill>
          <a:blip r:embed="rId3"/>
          <a:stretch>
            <a:fillRect/>
          </a:stretch>
        </p:blipFill>
        <p:spPr>
          <a:xfrm>
            <a:off x="1214179" y="3784655"/>
            <a:ext cx="9444631" cy="1039866"/>
          </a:xfrm>
          <a:prstGeom prst="rect">
            <a:avLst/>
          </a:prstGeom>
          <a:ln>
            <a:solidFill>
              <a:srgbClr val="5B9BD5"/>
            </a:solidFill>
          </a:ln>
        </p:spPr>
      </p:pic>
    </p:spTree>
    <p:extLst>
      <p:ext uri="{BB962C8B-B14F-4D97-AF65-F5344CB8AC3E}">
        <p14:creationId xmlns:p14="http://schemas.microsoft.com/office/powerpoint/2010/main" val="423630756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AB6F6B-2A55-D74F-1361-57D6087F5024}"/>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DC878EF9-73B2-ED45-C0B9-C6B96A9E6318}"/>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E083CAFF-A3C5-35E5-D6DC-5F900119EC2F}"/>
              </a:ext>
            </a:extLst>
          </p:cNvPr>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Motivating Behavior</a:t>
            </a:r>
          </a:p>
        </p:txBody>
      </p:sp>
      <p:sp>
        <p:nvSpPr>
          <p:cNvPr id="5" name="Rectangle 4">
            <a:extLst>
              <a:ext uri="{FF2B5EF4-FFF2-40B4-BE49-F238E27FC236}">
                <a16:creationId xmlns:a16="http://schemas.microsoft.com/office/drawing/2014/main" id="{073AEA57-68AD-EA42-1695-F40737C772D6}"/>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42AF8D7F-3CB7-49B9-6DED-7FD558A4DD9D}"/>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AC49CFC8-6B90-72F0-07E4-DBFF25B875D0}"/>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6</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97595C73-FDC5-5C9C-107C-69CF7787878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B2E49EE2-641C-6D63-2DF6-FC6E6FE11F69}"/>
              </a:ext>
            </a:extLst>
          </p:cNvPr>
          <p:cNvSpPr txBox="1"/>
          <p:nvPr/>
        </p:nvSpPr>
        <p:spPr>
          <a:xfrm>
            <a:off x="918689" y="2018893"/>
            <a:ext cx="8535027" cy="1015663"/>
          </a:xfrm>
          <a:prstGeom prst="rect">
            <a:avLst/>
          </a:prstGeom>
          <a:noFill/>
        </p:spPr>
        <p:txBody>
          <a:bodyPr wrap="square" rtlCol="0">
            <a:spAutoFit/>
          </a:bodyPr>
          <a:lstStyle/>
          <a:p>
            <a:pPr algn="just">
              <a:lnSpc>
                <a:spcPct val="150000"/>
              </a:lnSpc>
              <a:defRPr/>
            </a:pPr>
            <a:r>
              <a:rPr lang="en-US" sz="2400" b="1" u="sng" dirty="0">
                <a:solidFill>
                  <a:srgbClr val="002060"/>
                </a:solidFill>
                <a:latin typeface="Times New Roman" panose="02020603050405020304" pitchFamily="18" charset="0"/>
                <a:cs typeface="Times New Roman" panose="02020603050405020304" pitchFamily="18" charset="0"/>
              </a:rPr>
              <a:t>2- Process-Based Perspectives on Motivation</a:t>
            </a:r>
          </a:p>
          <a:p>
            <a:pPr>
              <a:defRPr/>
            </a:pPr>
            <a:r>
              <a:rPr lang="en-US" sz="2400" b="1" dirty="0">
                <a:solidFill>
                  <a:srgbClr val="C1510A"/>
                </a:solidFill>
                <a:latin typeface="Times New Roman" panose="02020603050405020304" pitchFamily="18" charset="0"/>
                <a:cs typeface="Times New Roman" panose="02020603050405020304" pitchFamily="18" charset="0"/>
              </a:rPr>
              <a:t>1- The Equity Theory of Motivation</a:t>
            </a:r>
            <a:endParaRPr lang="en-US" sz="2400" b="1" u="sng" dirty="0">
              <a:solidFill>
                <a:srgbClr val="002060"/>
              </a:solidFill>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79817C9E-A601-4E61-A104-792A7A74B331}"/>
              </a:ext>
            </a:extLst>
          </p:cNvPr>
          <p:cNvSpPr txBox="1"/>
          <p:nvPr/>
        </p:nvSpPr>
        <p:spPr>
          <a:xfrm>
            <a:off x="869208" y="3066278"/>
            <a:ext cx="4913414" cy="2862322"/>
          </a:xfrm>
          <a:prstGeom prst="rect">
            <a:avLst/>
          </a:prstGeom>
          <a:noFill/>
          <a:ln>
            <a:solidFill>
              <a:srgbClr val="4472C4"/>
            </a:solidFill>
          </a:ln>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Responses to Perceptions of Equity and Inequity</a:t>
            </a:r>
          </a:p>
          <a:p>
            <a:pPr marL="0" marR="0" lvl="0" indent="0" algn="just" defTabSz="914400" eaLnBrk="1" fontAlgn="auto" latinLnBrk="0" hangingPunct="1">
              <a:lnSpc>
                <a:spcPct val="100000"/>
              </a:lnSpc>
              <a:spcBef>
                <a:spcPts val="0"/>
              </a:spcBef>
              <a:spcAft>
                <a:spcPts val="0"/>
              </a:spcAft>
              <a:buClrTx/>
              <a:buSzTx/>
              <a:buFontTx/>
              <a:buNone/>
              <a:tabLst/>
              <a:defRPr/>
            </a:pPr>
            <a:r>
              <a:rPr kumimoji="0" lang="en-US" sz="2000" b="0" i="1" u="none" strike="noStrike" kern="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People form equity perceptions by comparing their situation with that of someone else’s. If they perceive equity, they are motivated to maintain the current situation. If they perceive inequity, they are motivated to use one or more of the strategies shown here to reduce the inequity. ALTER</a:t>
            </a:r>
          </a:p>
        </p:txBody>
      </p:sp>
      <p:pic>
        <p:nvPicPr>
          <p:cNvPr id="11" name="Picture 10">
            <a:extLst>
              <a:ext uri="{FF2B5EF4-FFF2-40B4-BE49-F238E27FC236}">
                <a16:creationId xmlns:a16="http://schemas.microsoft.com/office/drawing/2014/main" id="{80076C1B-0A4B-7DE8-FFA8-C4738827FBB8}"/>
              </a:ext>
            </a:extLst>
          </p:cNvPr>
          <p:cNvPicPr>
            <a:picLocks noChangeAspect="1"/>
          </p:cNvPicPr>
          <p:nvPr/>
        </p:nvPicPr>
        <p:blipFill>
          <a:blip r:embed="rId3"/>
          <a:stretch>
            <a:fillRect/>
          </a:stretch>
        </p:blipFill>
        <p:spPr>
          <a:xfrm>
            <a:off x="5939311" y="2654236"/>
            <a:ext cx="5334000" cy="3401671"/>
          </a:xfrm>
          <a:prstGeom prst="rect">
            <a:avLst/>
          </a:prstGeom>
        </p:spPr>
      </p:pic>
    </p:spTree>
    <p:extLst>
      <p:ext uri="{BB962C8B-B14F-4D97-AF65-F5344CB8AC3E}">
        <p14:creationId xmlns:p14="http://schemas.microsoft.com/office/powerpoint/2010/main" val="109947040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29DFCD-E1C4-9E6A-F950-61866D497972}"/>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3B971A2-EC44-4EA1-4B70-7EF63A18BC3B}"/>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97BBA52B-2068-03CB-2A23-AF01C507F244}"/>
              </a:ext>
            </a:extLst>
          </p:cNvPr>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Motivating Behavior</a:t>
            </a:r>
          </a:p>
        </p:txBody>
      </p:sp>
      <p:sp>
        <p:nvSpPr>
          <p:cNvPr id="5" name="Rectangle 4">
            <a:extLst>
              <a:ext uri="{FF2B5EF4-FFF2-40B4-BE49-F238E27FC236}">
                <a16:creationId xmlns:a16="http://schemas.microsoft.com/office/drawing/2014/main" id="{6852A621-FD68-9CE5-54E1-F68C646280B5}"/>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23ABD25-4E14-0933-ADA1-493E7D60A062}"/>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9ACAD4B1-19E5-7E47-F986-5AEFED20575F}"/>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6</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447E1B80-999B-2481-FB1D-B82B6F3AB01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96B37112-A2A5-8065-9E3F-11CBF3C5C290}"/>
              </a:ext>
            </a:extLst>
          </p:cNvPr>
          <p:cNvSpPr txBox="1"/>
          <p:nvPr/>
        </p:nvSpPr>
        <p:spPr>
          <a:xfrm>
            <a:off x="918689" y="2018893"/>
            <a:ext cx="8535027" cy="1015663"/>
          </a:xfrm>
          <a:prstGeom prst="rect">
            <a:avLst/>
          </a:prstGeom>
          <a:noFill/>
        </p:spPr>
        <p:txBody>
          <a:bodyPr wrap="square" rtlCol="0">
            <a:spAutoFit/>
          </a:bodyPr>
          <a:lstStyle/>
          <a:p>
            <a:pPr algn="just">
              <a:lnSpc>
                <a:spcPct val="150000"/>
              </a:lnSpc>
              <a:defRPr/>
            </a:pPr>
            <a:r>
              <a:rPr lang="en-US" sz="2400" b="1" u="sng" dirty="0">
                <a:solidFill>
                  <a:srgbClr val="002060"/>
                </a:solidFill>
                <a:latin typeface="Times New Roman" panose="02020603050405020304" pitchFamily="18" charset="0"/>
                <a:cs typeface="Times New Roman" panose="02020603050405020304" pitchFamily="18" charset="0"/>
              </a:rPr>
              <a:t>2- Process-Based Perspectives on Motivation</a:t>
            </a:r>
          </a:p>
          <a:p>
            <a:pPr>
              <a:defRPr/>
            </a:pPr>
            <a:r>
              <a:rPr lang="en-US" sz="2400" b="1" dirty="0">
                <a:solidFill>
                  <a:srgbClr val="C1510A"/>
                </a:solidFill>
                <a:latin typeface="Times New Roman" panose="02020603050405020304" pitchFamily="18" charset="0"/>
                <a:cs typeface="Times New Roman" panose="02020603050405020304" pitchFamily="18" charset="0"/>
              </a:rPr>
              <a:t>1- The Equity Theory of Motivation</a:t>
            </a:r>
            <a:endParaRPr lang="en-US" sz="2400" b="1" u="sng" dirty="0">
              <a:solidFill>
                <a:srgbClr val="002060"/>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D55BAD77-0F0D-2764-F407-40831245F836}"/>
              </a:ext>
            </a:extLst>
          </p:cNvPr>
          <p:cNvSpPr txBox="1"/>
          <p:nvPr/>
        </p:nvSpPr>
        <p:spPr>
          <a:xfrm>
            <a:off x="762000" y="3089834"/>
            <a:ext cx="6808814" cy="2862322"/>
          </a:xfrm>
          <a:prstGeom prst="rect">
            <a:avLst/>
          </a:prstGeom>
          <a:solidFill>
            <a:srgbClr val="FF9518"/>
          </a:solidFill>
        </p:spPr>
        <p:txBody>
          <a:bodyPr wrap="square">
            <a:spAutoFit/>
          </a:bodyPr>
          <a:lstStyle/>
          <a:p>
            <a:pPr algn="just"/>
            <a:r>
              <a:rPr lang="en-US" sz="2000" i="1" dirty="0">
                <a:solidFill>
                  <a:prstClr val="black"/>
                </a:solidFill>
                <a:latin typeface="Times New Roman" panose="02020603050405020304" pitchFamily="18" charset="0"/>
                <a:cs typeface="Times New Roman" panose="02020603050405020304" pitchFamily="18" charset="0"/>
              </a:rPr>
              <a:t>A key element of equity theory is that people in organizations compare their situations with that of other people. Take these two people, for instance. Each one has an education and experience, and contributes his time, talent, and effort to the company. In return, each gets pay, benefits, others rewards, and various forms of recognition. But if the man standing feels that the man sitting and reviewing his email is being treated better than he is, then he may decide to reduce his contributions to the organization or look for a new job somewhere else.</a:t>
            </a:r>
          </a:p>
        </p:txBody>
      </p:sp>
      <p:pic>
        <p:nvPicPr>
          <p:cNvPr id="12" name="Picture 11">
            <a:extLst>
              <a:ext uri="{FF2B5EF4-FFF2-40B4-BE49-F238E27FC236}">
                <a16:creationId xmlns:a16="http://schemas.microsoft.com/office/drawing/2014/main" id="{9331575F-FAB9-4868-126E-E40D7760426F}"/>
              </a:ext>
            </a:extLst>
          </p:cNvPr>
          <p:cNvPicPr>
            <a:picLocks noChangeAspect="1"/>
          </p:cNvPicPr>
          <p:nvPr/>
        </p:nvPicPr>
        <p:blipFill>
          <a:blip r:embed="rId3"/>
          <a:stretch>
            <a:fillRect/>
          </a:stretch>
        </p:blipFill>
        <p:spPr>
          <a:xfrm>
            <a:off x="7588337" y="2792615"/>
            <a:ext cx="3684974" cy="3031780"/>
          </a:xfrm>
          <a:prstGeom prst="rect">
            <a:avLst/>
          </a:prstGeom>
        </p:spPr>
      </p:pic>
    </p:spTree>
    <p:extLst>
      <p:ext uri="{BB962C8B-B14F-4D97-AF65-F5344CB8AC3E}">
        <p14:creationId xmlns:p14="http://schemas.microsoft.com/office/powerpoint/2010/main" val="301789330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59E8E8-9301-6FE3-3A6E-DA56A5B7E47D}"/>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74C363A0-8AF6-5597-0CDA-1F794C08CCD8}"/>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7FBE8808-9E5C-C881-B88B-1DC218680988}"/>
              </a:ext>
            </a:extLst>
          </p:cNvPr>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Motivating Behavior</a:t>
            </a:r>
          </a:p>
        </p:txBody>
      </p:sp>
      <p:sp>
        <p:nvSpPr>
          <p:cNvPr id="5" name="Rectangle 4">
            <a:extLst>
              <a:ext uri="{FF2B5EF4-FFF2-40B4-BE49-F238E27FC236}">
                <a16:creationId xmlns:a16="http://schemas.microsoft.com/office/drawing/2014/main" id="{9ACA5D67-B559-C81D-1258-EE09D5BA9798}"/>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F95942C6-F2B8-9212-9A4F-BB6EB7C19466}"/>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D34963A0-0079-AF8D-08AD-31FDEF3751EF}"/>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6</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F8C52D2B-D4E5-A5B6-0F96-B1CFF64F289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TextBox 8">
            <a:extLst>
              <a:ext uri="{FF2B5EF4-FFF2-40B4-BE49-F238E27FC236}">
                <a16:creationId xmlns:a16="http://schemas.microsoft.com/office/drawing/2014/main" id="{08AC60FD-4F7F-0DB4-68C4-E4339B650B82}"/>
              </a:ext>
            </a:extLst>
          </p:cNvPr>
          <p:cNvSpPr txBox="1"/>
          <p:nvPr/>
        </p:nvSpPr>
        <p:spPr>
          <a:xfrm>
            <a:off x="703943" y="2004945"/>
            <a:ext cx="7982857" cy="1015663"/>
          </a:xfrm>
          <a:prstGeom prst="rect">
            <a:avLst/>
          </a:prstGeom>
          <a:noFill/>
        </p:spPr>
        <p:txBody>
          <a:bodyPr wrap="square" rtlCol="0">
            <a:spAutoFit/>
          </a:bodyPr>
          <a:lstStyle/>
          <a:p>
            <a:pPr algn="just">
              <a:lnSpc>
                <a:spcPct val="150000"/>
              </a:lnSpc>
              <a:defRPr/>
            </a:pPr>
            <a:r>
              <a:rPr lang="en-US" sz="2400" b="1" u="sng" dirty="0">
                <a:solidFill>
                  <a:srgbClr val="002060"/>
                </a:solidFill>
                <a:latin typeface="Times New Roman" panose="02020603050405020304" pitchFamily="18" charset="0"/>
                <a:cs typeface="Times New Roman" panose="02020603050405020304" pitchFamily="18" charset="0"/>
              </a:rPr>
              <a:t>2- Process-Based Perspectives on Motivation</a:t>
            </a:r>
          </a:p>
          <a:p>
            <a:pPr>
              <a:defRPr/>
            </a:pPr>
            <a:r>
              <a:rPr lang="en-US" sz="2400" b="1" dirty="0">
                <a:solidFill>
                  <a:srgbClr val="C1510A"/>
                </a:solidFill>
                <a:latin typeface="Times New Roman" panose="02020603050405020304" pitchFamily="18" charset="0"/>
                <a:cs typeface="Times New Roman" panose="02020603050405020304" pitchFamily="18" charset="0"/>
              </a:rPr>
              <a:t>2- The Expectancy Theory of Motivation</a:t>
            </a:r>
            <a:endParaRPr lang="en-US" sz="2400" b="1" u="sng" dirty="0">
              <a:solidFill>
                <a:srgbClr val="002060"/>
              </a:solidFill>
              <a:latin typeface="Times New Roman" panose="02020603050405020304" pitchFamily="18" charset="0"/>
              <a:cs typeface="Times New Roman" panose="02020603050405020304" pitchFamily="18" charset="0"/>
            </a:endParaRPr>
          </a:p>
        </p:txBody>
      </p:sp>
      <p:graphicFrame>
        <p:nvGraphicFramePr>
          <p:cNvPr id="11" name="Table 7">
            <a:extLst>
              <a:ext uri="{FF2B5EF4-FFF2-40B4-BE49-F238E27FC236}">
                <a16:creationId xmlns:a16="http://schemas.microsoft.com/office/drawing/2014/main" id="{429E7C5B-9C86-4327-EC20-42BFF2FE3971}"/>
              </a:ext>
            </a:extLst>
          </p:cNvPr>
          <p:cNvGraphicFramePr>
            <a:graphicFrameLocks noGrp="1"/>
          </p:cNvGraphicFramePr>
          <p:nvPr>
            <p:extLst>
              <p:ext uri="{D42A27DB-BD31-4B8C-83A1-F6EECF244321}">
                <p14:modId xmlns:p14="http://schemas.microsoft.com/office/powerpoint/2010/main" val="2544668747"/>
              </p:ext>
            </p:extLst>
          </p:nvPr>
        </p:nvGraphicFramePr>
        <p:xfrm>
          <a:off x="762000" y="3097042"/>
          <a:ext cx="10076627" cy="2882431"/>
        </p:xfrm>
        <a:graphic>
          <a:graphicData uri="http://schemas.openxmlformats.org/drawingml/2006/table">
            <a:tbl>
              <a:tblPr firstRow="1" bandRow="1"/>
              <a:tblGrid>
                <a:gridCol w="1866169">
                  <a:extLst>
                    <a:ext uri="{9D8B030D-6E8A-4147-A177-3AD203B41FA5}">
                      <a16:colId xmlns:a16="http://schemas.microsoft.com/office/drawing/2014/main" val="3966072766"/>
                    </a:ext>
                  </a:extLst>
                </a:gridCol>
                <a:gridCol w="8210458">
                  <a:extLst>
                    <a:ext uri="{9D8B030D-6E8A-4147-A177-3AD203B41FA5}">
                      <a16:colId xmlns:a16="http://schemas.microsoft.com/office/drawing/2014/main" val="3536453227"/>
                    </a:ext>
                  </a:extLst>
                </a:gridCol>
              </a:tblGrid>
              <a:tr h="2882431">
                <a:tc>
                  <a:txBody>
                    <a:bodyPr/>
                    <a:lstStyle>
                      <a:lvl1pPr marL="0" algn="l" defTabSz="914400" rtl="0" eaLnBrk="1" latinLnBrk="0" hangingPunct="1">
                        <a:defRPr sz="1800" b="1" kern="1200">
                          <a:solidFill>
                            <a:schemeClr val="lt1"/>
                          </a:solidFill>
                          <a:latin typeface="Calibri" panose="020F0502020204030204"/>
                        </a:defRPr>
                      </a:lvl1pPr>
                      <a:lvl2pPr marL="457200" algn="l" defTabSz="914400" rtl="0" eaLnBrk="1" latinLnBrk="0" hangingPunct="1">
                        <a:defRPr sz="1800" b="1" kern="1200">
                          <a:solidFill>
                            <a:schemeClr val="lt1"/>
                          </a:solidFill>
                          <a:latin typeface="Calibri" panose="020F0502020204030204"/>
                        </a:defRPr>
                      </a:lvl2pPr>
                      <a:lvl3pPr marL="914400" algn="l" defTabSz="914400" rtl="0" eaLnBrk="1" latinLnBrk="0" hangingPunct="1">
                        <a:defRPr sz="1800" b="1" kern="1200">
                          <a:solidFill>
                            <a:schemeClr val="lt1"/>
                          </a:solidFill>
                          <a:latin typeface="Calibri" panose="020F0502020204030204"/>
                        </a:defRPr>
                      </a:lvl3pPr>
                      <a:lvl4pPr marL="1371600" algn="l" defTabSz="914400" rtl="0" eaLnBrk="1" latinLnBrk="0" hangingPunct="1">
                        <a:defRPr sz="1800" b="1" kern="1200">
                          <a:solidFill>
                            <a:schemeClr val="lt1"/>
                          </a:solidFill>
                          <a:latin typeface="Calibri" panose="020F0502020204030204"/>
                        </a:defRPr>
                      </a:lvl4pPr>
                      <a:lvl5pPr marL="1828800" algn="l" defTabSz="914400" rtl="0" eaLnBrk="1" latinLnBrk="0" hangingPunct="1">
                        <a:defRPr sz="1800" b="1" kern="1200">
                          <a:solidFill>
                            <a:schemeClr val="lt1"/>
                          </a:solidFill>
                          <a:latin typeface="Calibri" panose="020F0502020204030204"/>
                        </a:defRPr>
                      </a:lvl5pPr>
                      <a:lvl6pPr marL="2286000" algn="l" defTabSz="914400" rtl="0" eaLnBrk="1" latinLnBrk="0" hangingPunct="1">
                        <a:defRPr sz="1800" b="1" kern="1200">
                          <a:solidFill>
                            <a:schemeClr val="lt1"/>
                          </a:solidFill>
                          <a:latin typeface="Calibri" panose="020F0502020204030204"/>
                        </a:defRPr>
                      </a:lvl6pPr>
                      <a:lvl7pPr marL="2743200" algn="l" defTabSz="914400" rtl="0" eaLnBrk="1" latinLnBrk="0" hangingPunct="1">
                        <a:defRPr sz="1800" b="1" kern="1200">
                          <a:solidFill>
                            <a:schemeClr val="lt1"/>
                          </a:solidFill>
                          <a:latin typeface="Calibri" panose="020F0502020204030204"/>
                        </a:defRPr>
                      </a:lvl7pPr>
                      <a:lvl8pPr marL="3200400" algn="l" defTabSz="914400" rtl="0" eaLnBrk="1" latinLnBrk="0" hangingPunct="1">
                        <a:defRPr sz="1800" b="1" kern="1200">
                          <a:solidFill>
                            <a:schemeClr val="lt1"/>
                          </a:solidFill>
                          <a:latin typeface="Calibri" panose="020F0502020204030204"/>
                        </a:defRPr>
                      </a:lvl8pPr>
                      <a:lvl9pPr marL="3657600" algn="l" defTabSz="914400" rtl="0" eaLnBrk="1" latinLnBrk="0" hangingPunct="1">
                        <a:defRPr sz="1800" b="1" kern="1200">
                          <a:solidFill>
                            <a:schemeClr val="lt1"/>
                          </a:solidFill>
                          <a:latin typeface="Calibri" panose="020F0502020204030204"/>
                        </a:defRPr>
                      </a:lvl9pPr>
                    </a:lstStyle>
                    <a:p>
                      <a:pPr marL="0" indent="0" algn="l">
                        <a:buFont typeface="Wingdings" panose="05000000000000000000" pitchFamily="2" charset="2"/>
                        <a:buNone/>
                      </a:pPr>
                      <a:r>
                        <a:rPr lang="en-US" sz="2000" b="1" i="0" u="none" kern="1200" dirty="0">
                          <a:solidFill>
                            <a:srgbClr val="0A1F61"/>
                          </a:solidFill>
                          <a:latin typeface="Times New Roman" panose="02020603050405020304" pitchFamily="18" charset="0"/>
                          <a:ea typeface="+mn-ea"/>
                          <a:cs typeface="Times New Roman" panose="02020603050405020304" pitchFamily="18" charset="0"/>
                        </a:rPr>
                        <a:t>The Basic Expectancy Model </a:t>
                      </a:r>
                    </a:p>
                  </a:txBody>
                  <a:tcPr>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noFill/>
                  </a:tcPr>
                </a:tc>
                <a:tc>
                  <a:txBody>
                    <a:bodyPr/>
                    <a:lstStyle>
                      <a:lvl1pPr marL="0" algn="l" defTabSz="914400" rtl="0" eaLnBrk="1" latinLnBrk="0" hangingPunct="1">
                        <a:defRPr sz="1800" b="1" kern="1200">
                          <a:solidFill>
                            <a:schemeClr val="lt1"/>
                          </a:solidFill>
                          <a:latin typeface="Calibri" panose="020F0502020204030204"/>
                        </a:defRPr>
                      </a:lvl1pPr>
                      <a:lvl2pPr marL="457200" algn="l" defTabSz="914400" rtl="0" eaLnBrk="1" latinLnBrk="0" hangingPunct="1">
                        <a:defRPr sz="1800" b="1" kern="1200">
                          <a:solidFill>
                            <a:schemeClr val="lt1"/>
                          </a:solidFill>
                          <a:latin typeface="Calibri" panose="020F0502020204030204"/>
                        </a:defRPr>
                      </a:lvl2pPr>
                      <a:lvl3pPr marL="914400" algn="l" defTabSz="914400" rtl="0" eaLnBrk="1" latinLnBrk="0" hangingPunct="1">
                        <a:defRPr sz="1800" b="1" kern="1200">
                          <a:solidFill>
                            <a:schemeClr val="lt1"/>
                          </a:solidFill>
                          <a:latin typeface="Calibri" panose="020F0502020204030204"/>
                        </a:defRPr>
                      </a:lvl3pPr>
                      <a:lvl4pPr marL="1371600" algn="l" defTabSz="914400" rtl="0" eaLnBrk="1" latinLnBrk="0" hangingPunct="1">
                        <a:defRPr sz="1800" b="1" kern="1200">
                          <a:solidFill>
                            <a:schemeClr val="lt1"/>
                          </a:solidFill>
                          <a:latin typeface="Calibri" panose="020F0502020204030204"/>
                        </a:defRPr>
                      </a:lvl4pPr>
                      <a:lvl5pPr marL="1828800" algn="l" defTabSz="914400" rtl="0" eaLnBrk="1" latinLnBrk="0" hangingPunct="1">
                        <a:defRPr sz="1800" b="1" kern="1200">
                          <a:solidFill>
                            <a:schemeClr val="lt1"/>
                          </a:solidFill>
                          <a:latin typeface="Calibri" panose="020F0502020204030204"/>
                        </a:defRPr>
                      </a:lvl5pPr>
                      <a:lvl6pPr marL="2286000" algn="l" defTabSz="914400" rtl="0" eaLnBrk="1" latinLnBrk="0" hangingPunct="1">
                        <a:defRPr sz="1800" b="1" kern="1200">
                          <a:solidFill>
                            <a:schemeClr val="lt1"/>
                          </a:solidFill>
                          <a:latin typeface="Calibri" panose="020F0502020204030204"/>
                        </a:defRPr>
                      </a:lvl6pPr>
                      <a:lvl7pPr marL="2743200" algn="l" defTabSz="914400" rtl="0" eaLnBrk="1" latinLnBrk="0" hangingPunct="1">
                        <a:defRPr sz="1800" b="1" kern="1200">
                          <a:solidFill>
                            <a:schemeClr val="lt1"/>
                          </a:solidFill>
                          <a:latin typeface="Calibri" panose="020F0502020204030204"/>
                        </a:defRPr>
                      </a:lvl7pPr>
                      <a:lvl8pPr marL="3200400" algn="l" defTabSz="914400" rtl="0" eaLnBrk="1" latinLnBrk="0" hangingPunct="1">
                        <a:defRPr sz="1800" b="1" kern="1200">
                          <a:solidFill>
                            <a:schemeClr val="lt1"/>
                          </a:solidFill>
                          <a:latin typeface="Calibri" panose="020F0502020204030204"/>
                        </a:defRPr>
                      </a:lvl8pPr>
                      <a:lvl9pPr marL="3657600" algn="l" defTabSz="914400" rtl="0" eaLnBrk="1" latinLnBrk="0" hangingPunct="1">
                        <a:defRPr sz="1800" b="1" kern="1200">
                          <a:solidFill>
                            <a:schemeClr val="lt1"/>
                          </a:solidFill>
                          <a:latin typeface="Calibri" panose="020F0502020204030204"/>
                        </a:defRPr>
                      </a:lvl9pPr>
                    </a:lstStyle>
                    <a:p>
                      <a:pPr marL="0" indent="0" algn="just">
                        <a:buFont typeface="Wingdings" panose="05000000000000000000" pitchFamily="2" charset="2"/>
                        <a:buNone/>
                      </a:pPr>
                      <a:r>
                        <a:rPr lang="en-US" sz="2000" b="1" i="0" u="sng" kern="1200" dirty="0">
                          <a:solidFill>
                            <a:schemeClr val="tx1"/>
                          </a:solidFill>
                          <a:latin typeface="Times New Roman" panose="02020603050405020304" pitchFamily="18" charset="0"/>
                          <a:ea typeface="+mn-ea"/>
                          <a:cs typeface="Times New Roman" panose="02020603050405020304" pitchFamily="18" charset="0"/>
                        </a:rPr>
                        <a:t>The Expectancy Theory of Motivation: </a:t>
                      </a:r>
                      <a:r>
                        <a:rPr lang="en-US" sz="2000" b="0" i="1" u="none" kern="1200" dirty="0">
                          <a:solidFill>
                            <a:schemeClr val="tx1"/>
                          </a:solidFill>
                          <a:effectLst/>
                          <a:latin typeface="Times New Roman" panose="02020603050405020304" pitchFamily="18" charset="0"/>
                          <a:ea typeface="+mn-ea"/>
                          <a:cs typeface="Times New Roman" panose="02020603050405020304" pitchFamily="18" charset="0"/>
                        </a:rPr>
                        <a:t>Suggests that people are motivated by how much they want something and the likelihood they perceive of getting it</a:t>
                      </a:r>
                    </a:p>
                    <a:p>
                      <a:pPr marL="0" indent="0" algn="just">
                        <a:buFont typeface="Wingdings" panose="05000000000000000000" pitchFamily="2" charset="2"/>
                        <a:buNone/>
                      </a:pPr>
                      <a:endParaRPr lang="en-US" sz="2000" b="0" i="1" u="none" kern="1200" dirty="0">
                        <a:solidFill>
                          <a:schemeClr val="tx1"/>
                        </a:solidFill>
                        <a:effectLst/>
                        <a:latin typeface="Times New Roman" panose="02020603050405020304" pitchFamily="18" charset="0"/>
                        <a:ea typeface="+mn-ea"/>
                        <a:cs typeface="Times New Roman" panose="02020603050405020304" pitchFamily="18" charset="0"/>
                      </a:endParaRPr>
                    </a:p>
                    <a:p>
                      <a:pPr marL="342900" indent="-342900" algn="just">
                        <a:buFont typeface="Wingdings" panose="05000000000000000000" pitchFamily="2" charset="2"/>
                        <a:buChar char="§"/>
                      </a:pPr>
                      <a:r>
                        <a:rPr lang="en-US" sz="2000" b="0" i="0" u="none" kern="1200" dirty="0">
                          <a:solidFill>
                            <a:schemeClr val="tx1"/>
                          </a:solidFill>
                          <a:latin typeface="Times New Roman" panose="02020603050405020304" pitchFamily="18" charset="0"/>
                          <a:ea typeface="+mn-ea"/>
                          <a:cs typeface="Times New Roman" panose="02020603050405020304" pitchFamily="18" charset="0"/>
                        </a:rPr>
                        <a:t> </a:t>
                      </a:r>
                      <a:r>
                        <a:rPr lang="en-US" sz="2000" b="1" i="0" u="sng" kern="1200" dirty="0">
                          <a:solidFill>
                            <a:schemeClr val="tx1"/>
                          </a:solidFill>
                          <a:latin typeface="Times New Roman" panose="02020603050405020304" pitchFamily="18" charset="0"/>
                          <a:ea typeface="+mn-ea"/>
                          <a:cs typeface="Times New Roman" panose="02020603050405020304" pitchFamily="18" charset="0"/>
                        </a:rPr>
                        <a:t>Expectancy theory </a:t>
                      </a:r>
                      <a:r>
                        <a:rPr lang="en-US" sz="2000" b="0" i="0" u="none" kern="1200" dirty="0">
                          <a:solidFill>
                            <a:schemeClr val="tx1"/>
                          </a:solidFill>
                          <a:latin typeface="Times New Roman" panose="02020603050405020304" pitchFamily="18" charset="0"/>
                          <a:ea typeface="+mn-ea"/>
                          <a:cs typeface="Times New Roman" panose="02020603050405020304" pitchFamily="18" charset="0"/>
                        </a:rPr>
                        <a:t>is a more encompassing model of motivation than equity theory (</a:t>
                      </a:r>
                      <a:r>
                        <a:rPr lang="en-US" sz="2000" b="0" i="1" u="none" kern="1200" dirty="0">
                          <a:solidFill>
                            <a:schemeClr val="tx1"/>
                          </a:solidFill>
                          <a:latin typeface="Times New Roman" panose="02020603050405020304" pitchFamily="18" charset="0"/>
                          <a:ea typeface="+mn-ea"/>
                          <a:cs typeface="Times New Roman" panose="02020603050405020304" pitchFamily="18" charset="0"/>
                        </a:rPr>
                        <a:t>expectancy theory is also known as </a:t>
                      </a:r>
                      <a:r>
                        <a:rPr lang="en-US" sz="2000" b="1" i="1" u="none" kern="1200" dirty="0">
                          <a:solidFill>
                            <a:schemeClr val="tx1"/>
                          </a:solidFill>
                          <a:latin typeface="Times New Roman" panose="02020603050405020304" pitchFamily="18" charset="0"/>
                          <a:ea typeface="+mn-ea"/>
                          <a:cs typeface="Times New Roman" panose="02020603050405020304" pitchFamily="18" charset="0"/>
                        </a:rPr>
                        <a:t>VIE theory</a:t>
                      </a:r>
                      <a:r>
                        <a:rPr lang="en-US" sz="2000" b="0" i="1" u="none" kern="1200" dirty="0">
                          <a:solidFill>
                            <a:schemeClr val="tx1"/>
                          </a:solidFill>
                          <a:latin typeface="Times New Roman" panose="02020603050405020304" pitchFamily="18" charset="0"/>
                          <a:ea typeface="+mn-ea"/>
                          <a:cs typeface="Times New Roman" panose="02020603050405020304" pitchFamily="18" charset="0"/>
                        </a:rPr>
                        <a:t>, for valence–instrumentality–expectancy). </a:t>
                      </a:r>
                    </a:p>
                    <a:p>
                      <a:pPr marL="342900" indent="-342900" algn="just">
                        <a:buFont typeface="Wingdings" panose="05000000000000000000" pitchFamily="2" charset="2"/>
                        <a:buChar char="§"/>
                      </a:pPr>
                      <a:endParaRPr lang="en-US" sz="2000" b="0" i="0" u="none" kern="1200" dirty="0">
                        <a:solidFill>
                          <a:schemeClr val="tx1"/>
                        </a:solidFill>
                        <a:latin typeface="Times New Roman" panose="02020603050405020304" pitchFamily="18" charset="0"/>
                        <a:ea typeface="+mn-ea"/>
                        <a:cs typeface="Times New Roman" panose="02020603050405020304" pitchFamily="18" charset="0"/>
                      </a:endParaRPr>
                    </a:p>
                    <a:p>
                      <a:pPr marL="342900" indent="-342900" algn="just">
                        <a:buFont typeface="Wingdings" panose="05000000000000000000" pitchFamily="2" charset="2"/>
                        <a:buChar char="§"/>
                      </a:pPr>
                      <a:r>
                        <a:rPr lang="en-US" sz="2000" b="0" i="0" u="none" kern="1200" dirty="0">
                          <a:solidFill>
                            <a:schemeClr val="tx1"/>
                          </a:solidFill>
                          <a:latin typeface="Times New Roman" panose="02020603050405020304" pitchFamily="18" charset="0"/>
                          <a:ea typeface="+mn-ea"/>
                          <a:cs typeface="Times New Roman" panose="02020603050405020304" pitchFamily="18" charset="0"/>
                        </a:rPr>
                        <a:t>Over the years since its original formulation, the theory’s scope and complexity </a:t>
                      </a:r>
                      <a:r>
                        <a:rPr lang="en-US" sz="2000" b="0" i="0" u="none" kern="1200" dirty="0">
                          <a:solidFill>
                            <a:srgbClr val="0A1F61"/>
                          </a:solidFill>
                          <a:latin typeface="Times New Roman" panose="02020603050405020304" pitchFamily="18" charset="0"/>
                          <a:ea typeface="+mn-ea"/>
                          <a:cs typeface="Times New Roman" panose="02020603050405020304" pitchFamily="18" charset="0"/>
                        </a:rPr>
                        <a:t>have continued to grow</a:t>
                      </a:r>
                      <a:r>
                        <a:rPr lang="en-US" sz="2000" b="0" i="0" u="none" kern="1200" dirty="0">
                          <a:solidFill>
                            <a:schemeClr val="tx1"/>
                          </a:solidFill>
                          <a:latin typeface="Times New Roman" panose="02020603050405020304" pitchFamily="18" charset="0"/>
                          <a:ea typeface="+mn-ea"/>
                          <a:cs typeface="Times New Roman" panose="02020603050405020304" pitchFamily="18" charset="0"/>
                        </a:rPr>
                        <a:t>.</a:t>
                      </a:r>
                    </a:p>
                  </a:txBody>
                  <a:tcPr>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noFill/>
                  </a:tcPr>
                </a:tc>
                <a:extLst>
                  <a:ext uri="{0D108BD9-81ED-4DB2-BD59-A6C34878D82A}">
                    <a16:rowId xmlns:a16="http://schemas.microsoft.com/office/drawing/2014/main" val="1693150349"/>
                  </a:ext>
                </a:extLst>
              </a:tr>
            </a:tbl>
          </a:graphicData>
        </a:graphic>
      </p:graphicFrame>
    </p:spTree>
    <p:extLst>
      <p:ext uri="{BB962C8B-B14F-4D97-AF65-F5344CB8AC3E}">
        <p14:creationId xmlns:p14="http://schemas.microsoft.com/office/powerpoint/2010/main" val="84400292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018A3D-A1B1-474B-120A-421804CA806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C7F83D85-AFF0-E7D6-A148-E6FD531C51AF}"/>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3363C5D7-B019-1A55-342E-ED2A295E9FED}"/>
              </a:ext>
            </a:extLst>
          </p:cNvPr>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Motivating Behavior</a:t>
            </a:r>
          </a:p>
        </p:txBody>
      </p:sp>
      <p:sp>
        <p:nvSpPr>
          <p:cNvPr id="5" name="Rectangle 4">
            <a:extLst>
              <a:ext uri="{FF2B5EF4-FFF2-40B4-BE49-F238E27FC236}">
                <a16:creationId xmlns:a16="http://schemas.microsoft.com/office/drawing/2014/main" id="{B07959A1-8296-E41D-AFCE-878BC71292A7}"/>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F06F645F-8567-9389-4DD1-4FC98BDEFEC7}"/>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9050B243-F01B-67DB-7E8E-E75210BB86DE}"/>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6</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DEDAA4BA-FB43-10B0-1539-8690D0DEA93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TextBox 8">
            <a:extLst>
              <a:ext uri="{FF2B5EF4-FFF2-40B4-BE49-F238E27FC236}">
                <a16:creationId xmlns:a16="http://schemas.microsoft.com/office/drawing/2014/main" id="{CA469DC5-4478-269F-A668-6E0CA9DC53A1}"/>
              </a:ext>
            </a:extLst>
          </p:cNvPr>
          <p:cNvSpPr txBox="1"/>
          <p:nvPr/>
        </p:nvSpPr>
        <p:spPr>
          <a:xfrm>
            <a:off x="703943" y="2004945"/>
            <a:ext cx="7982857" cy="1015663"/>
          </a:xfrm>
          <a:prstGeom prst="rect">
            <a:avLst/>
          </a:prstGeom>
          <a:noFill/>
        </p:spPr>
        <p:txBody>
          <a:bodyPr wrap="square" rtlCol="0">
            <a:spAutoFit/>
          </a:bodyPr>
          <a:lstStyle/>
          <a:p>
            <a:pPr algn="just">
              <a:lnSpc>
                <a:spcPct val="150000"/>
              </a:lnSpc>
              <a:defRPr/>
            </a:pPr>
            <a:r>
              <a:rPr lang="en-US" sz="2400" b="1" u="sng" dirty="0">
                <a:solidFill>
                  <a:srgbClr val="002060"/>
                </a:solidFill>
                <a:latin typeface="Times New Roman" panose="02020603050405020304" pitchFamily="18" charset="0"/>
                <a:cs typeface="Times New Roman" panose="02020603050405020304" pitchFamily="18" charset="0"/>
              </a:rPr>
              <a:t>2- Process-Based Perspectives on Motivation</a:t>
            </a:r>
          </a:p>
          <a:p>
            <a:pPr>
              <a:defRPr/>
            </a:pPr>
            <a:r>
              <a:rPr lang="en-US" sz="2400" b="1" dirty="0">
                <a:solidFill>
                  <a:srgbClr val="C1510A"/>
                </a:solidFill>
                <a:latin typeface="Times New Roman" panose="02020603050405020304" pitchFamily="18" charset="0"/>
                <a:cs typeface="Times New Roman" panose="02020603050405020304" pitchFamily="18" charset="0"/>
              </a:rPr>
              <a:t>2- The Expectancy Theory of Motivation</a:t>
            </a:r>
            <a:endParaRPr lang="en-US" sz="2400" b="1" u="sng" dirty="0">
              <a:solidFill>
                <a:srgbClr val="002060"/>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377F54C2-A922-92FA-AAC7-A0A01812849E}"/>
              </a:ext>
            </a:extLst>
          </p:cNvPr>
          <p:cNvPicPr>
            <a:picLocks noChangeAspect="1"/>
          </p:cNvPicPr>
          <p:nvPr/>
        </p:nvPicPr>
        <p:blipFill>
          <a:blip r:embed="rId3"/>
          <a:stretch>
            <a:fillRect/>
          </a:stretch>
        </p:blipFill>
        <p:spPr>
          <a:xfrm>
            <a:off x="1347965" y="3163814"/>
            <a:ext cx="9351349" cy="2806229"/>
          </a:xfrm>
          <a:prstGeom prst="rect">
            <a:avLst/>
          </a:prstGeom>
        </p:spPr>
      </p:pic>
    </p:spTree>
    <p:extLst>
      <p:ext uri="{BB962C8B-B14F-4D97-AF65-F5344CB8AC3E}">
        <p14:creationId xmlns:p14="http://schemas.microsoft.com/office/powerpoint/2010/main" val="39012640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4355C3-5A59-7A57-3072-AAA9B177A003}"/>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8FB61EB5-8B37-9A52-1DD8-F159173DFF78}"/>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8D41DA9E-12FF-9C88-D083-C8B8ED2AA9C0}"/>
              </a:ext>
            </a:extLst>
          </p:cNvPr>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Motivating Behavior</a:t>
            </a:r>
          </a:p>
        </p:txBody>
      </p:sp>
      <p:sp>
        <p:nvSpPr>
          <p:cNvPr id="5" name="Rectangle 4">
            <a:extLst>
              <a:ext uri="{FF2B5EF4-FFF2-40B4-BE49-F238E27FC236}">
                <a16:creationId xmlns:a16="http://schemas.microsoft.com/office/drawing/2014/main" id="{18477F93-D2CF-A23E-5A6D-5D4ED2020D47}"/>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33668DF-1790-4814-6E78-31F717C48004}"/>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D9A1007C-1996-0D4F-095F-12E25650A55C}"/>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6</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99068DF0-9C36-7CFE-92B1-62E68FD0295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TextBox 8">
            <a:extLst>
              <a:ext uri="{FF2B5EF4-FFF2-40B4-BE49-F238E27FC236}">
                <a16:creationId xmlns:a16="http://schemas.microsoft.com/office/drawing/2014/main" id="{37196BF7-165A-DBEC-E97D-5CD21CD323DB}"/>
              </a:ext>
            </a:extLst>
          </p:cNvPr>
          <p:cNvSpPr txBox="1"/>
          <p:nvPr/>
        </p:nvSpPr>
        <p:spPr>
          <a:xfrm>
            <a:off x="703943" y="2004945"/>
            <a:ext cx="7982857" cy="1015663"/>
          </a:xfrm>
          <a:prstGeom prst="rect">
            <a:avLst/>
          </a:prstGeom>
          <a:noFill/>
        </p:spPr>
        <p:txBody>
          <a:bodyPr wrap="square" rtlCol="0">
            <a:spAutoFit/>
          </a:bodyPr>
          <a:lstStyle/>
          <a:p>
            <a:pPr algn="just">
              <a:lnSpc>
                <a:spcPct val="150000"/>
              </a:lnSpc>
              <a:defRPr/>
            </a:pPr>
            <a:r>
              <a:rPr lang="en-US" sz="2400" b="1" u="sng" dirty="0">
                <a:solidFill>
                  <a:srgbClr val="002060"/>
                </a:solidFill>
                <a:latin typeface="Times New Roman" panose="02020603050405020304" pitchFamily="18" charset="0"/>
                <a:cs typeface="Times New Roman" panose="02020603050405020304" pitchFamily="18" charset="0"/>
              </a:rPr>
              <a:t>2- Process-Based Perspectives on Motivation</a:t>
            </a:r>
          </a:p>
          <a:p>
            <a:pPr>
              <a:defRPr/>
            </a:pPr>
            <a:r>
              <a:rPr lang="en-US" sz="2400" b="1" dirty="0">
                <a:solidFill>
                  <a:srgbClr val="C1510A"/>
                </a:solidFill>
                <a:latin typeface="Times New Roman" panose="02020603050405020304" pitchFamily="18" charset="0"/>
                <a:cs typeface="Times New Roman" panose="02020603050405020304" pitchFamily="18" charset="0"/>
              </a:rPr>
              <a:t>2- The Expectancy Theory of Motivation</a:t>
            </a:r>
            <a:endParaRPr lang="en-US" sz="2400" b="1" u="sng" dirty="0">
              <a:solidFill>
                <a:srgbClr val="002060"/>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3C4C215A-092E-E85E-1BE3-648E62870F27}"/>
              </a:ext>
            </a:extLst>
          </p:cNvPr>
          <p:cNvSpPr txBox="1"/>
          <p:nvPr/>
        </p:nvSpPr>
        <p:spPr>
          <a:xfrm>
            <a:off x="929192" y="3269505"/>
            <a:ext cx="9902228" cy="2345322"/>
          </a:xfrm>
          <a:prstGeom prst="rect">
            <a:avLst/>
          </a:prstGeom>
          <a:noFill/>
        </p:spPr>
        <p:txBody>
          <a:bodyPr wrap="square">
            <a:spAutoFit/>
          </a:bodyPr>
          <a:lstStyle/>
          <a:p>
            <a:pPr algn="just">
              <a:lnSpc>
                <a:spcPct val="150000"/>
              </a:lnSpc>
            </a:pPr>
            <a:r>
              <a:rPr lang="en-US" sz="2000" dirty="0">
                <a:solidFill>
                  <a:prstClr val="black"/>
                </a:solidFill>
                <a:latin typeface="Times New Roman" panose="02020603050405020304" pitchFamily="18" charset="0"/>
                <a:cs typeface="Times New Roman" panose="02020603050405020304" pitchFamily="18" charset="0"/>
              </a:rPr>
              <a:t>The expectancy theory is the most complex model of employee motivation in organizations. As shown here, the key components of expectancy theory are </a:t>
            </a:r>
            <a:r>
              <a:rPr lang="en-US" sz="2000" b="1" u="sng" dirty="0">
                <a:solidFill>
                  <a:srgbClr val="0A1F61"/>
                </a:solidFill>
                <a:latin typeface="Times New Roman" panose="02020603050405020304" pitchFamily="18" charset="0"/>
                <a:cs typeface="Times New Roman" panose="02020603050405020304" pitchFamily="18" charset="0"/>
              </a:rPr>
              <a:t>effort-to-performance expectancy</a:t>
            </a:r>
            <a:r>
              <a:rPr lang="en-US" sz="2000" dirty="0">
                <a:solidFill>
                  <a:prstClr val="black"/>
                </a:solidFill>
                <a:latin typeface="Times New Roman" panose="02020603050405020304" pitchFamily="18" charset="0"/>
                <a:cs typeface="Times New Roman" panose="02020603050405020304" pitchFamily="18" charset="0"/>
              </a:rPr>
              <a:t>, </a:t>
            </a:r>
            <a:r>
              <a:rPr lang="en-US" sz="2000" b="1" dirty="0">
                <a:solidFill>
                  <a:srgbClr val="0A1F61"/>
                </a:solidFill>
                <a:latin typeface="Times New Roman" panose="02020603050405020304" pitchFamily="18" charset="0"/>
                <a:cs typeface="Times New Roman" panose="02020603050405020304" pitchFamily="18" charset="0"/>
              </a:rPr>
              <a:t>performance-to-outcome instrumentality</a:t>
            </a:r>
            <a:r>
              <a:rPr lang="en-US" sz="2000" dirty="0">
                <a:solidFill>
                  <a:srgbClr val="0A1F61"/>
                </a:solidFill>
                <a:latin typeface="Times New Roman" panose="02020603050405020304" pitchFamily="18" charset="0"/>
                <a:cs typeface="Times New Roman" panose="02020603050405020304" pitchFamily="18" charset="0"/>
              </a:rPr>
              <a:t>,</a:t>
            </a:r>
            <a:r>
              <a:rPr lang="en-US" sz="2000" dirty="0">
                <a:solidFill>
                  <a:prstClr val="black"/>
                </a:solidFill>
                <a:latin typeface="Times New Roman" panose="02020603050405020304" pitchFamily="18" charset="0"/>
                <a:cs typeface="Times New Roman" panose="02020603050405020304" pitchFamily="18" charset="0"/>
              </a:rPr>
              <a:t> and </a:t>
            </a:r>
            <a:r>
              <a:rPr lang="en-US" sz="2000" b="1" dirty="0">
                <a:solidFill>
                  <a:srgbClr val="0A1F61"/>
                </a:solidFill>
                <a:latin typeface="Times New Roman" panose="02020603050405020304" pitchFamily="18" charset="0"/>
                <a:cs typeface="Times New Roman" panose="02020603050405020304" pitchFamily="18" charset="0"/>
              </a:rPr>
              <a:t>outcomes, </a:t>
            </a:r>
            <a:r>
              <a:rPr lang="en-US" sz="2000" dirty="0">
                <a:solidFill>
                  <a:prstClr val="black"/>
                </a:solidFill>
                <a:latin typeface="Times New Roman" panose="02020603050405020304" pitchFamily="18" charset="0"/>
                <a:cs typeface="Times New Roman" panose="02020603050405020304" pitchFamily="18" charset="0"/>
              </a:rPr>
              <a:t>each of which has an associated </a:t>
            </a:r>
            <a:r>
              <a:rPr lang="en-US" sz="2000" b="1" dirty="0">
                <a:solidFill>
                  <a:prstClr val="black"/>
                </a:solidFill>
                <a:latin typeface="Times New Roman" panose="02020603050405020304" pitchFamily="18" charset="0"/>
                <a:cs typeface="Times New Roman" panose="02020603050405020304" pitchFamily="18" charset="0"/>
              </a:rPr>
              <a:t>valence</a:t>
            </a:r>
            <a:r>
              <a:rPr lang="en-US" sz="2000" dirty="0">
                <a:solidFill>
                  <a:prstClr val="black"/>
                </a:solidFill>
                <a:latin typeface="Times New Roman" panose="02020603050405020304" pitchFamily="18" charset="0"/>
                <a:cs typeface="Times New Roman" panose="02020603050405020304" pitchFamily="18" charset="0"/>
              </a:rPr>
              <a:t>. These components interact with effort, the environment, and the ability to </a:t>
            </a:r>
            <a:r>
              <a:rPr lang="en-US" sz="2000" b="1" u="sng" dirty="0">
                <a:solidFill>
                  <a:prstClr val="black"/>
                </a:solidFill>
                <a:latin typeface="Times New Roman" panose="02020603050405020304" pitchFamily="18" charset="0"/>
                <a:cs typeface="Times New Roman" panose="02020603050405020304" pitchFamily="18" charset="0"/>
              </a:rPr>
              <a:t>determine an individual’s performance.</a:t>
            </a:r>
          </a:p>
        </p:txBody>
      </p:sp>
    </p:spTree>
    <p:extLst>
      <p:ext uri="{BB962C8B-B14F-4D97-AF65-F5344CB8AC3E}">
        <p14:creationId xmlns:p14="http://schemas.microsoft.com/office/powerpoint/2010/main" val="174099180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F65318-329B-4C00-E9CA-4E6BD3F206C3}"/>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3E0AEC56-EF5A-CC10-3694-1FF676076A1E}"/>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793BE682-49AC-F9C1-FEAE-D08E53E2F7B9}"/>
              </a:ext>
            </a:extLst>
          </p:cNvPr>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Motivating Behavior</a:t>
            </a:r>
          </a:p>
        </p:txBody>
      </p:sp>
      <p:sp>
        <p:nvSpPr>
          <p:cNvPr id="5" name="Rectangle 4">
            <a:extLst>
              <a:ext uri="{FF2B5EF4-FFF2-40B4-BE49-F238E27FC236}">
                <a16:creationId xmlns:a16="http://schemas.microsoft.com/office/drawing/2014/main" id="{732FAAA1-0E9E-EADF-09A9-6A4601027972}"/>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F5BD640F-B603-2D42-12EE-BBC5D1928BD9}"/>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9406A75E-BD45-389A-A242-F17B4FD7C68D}"/>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6</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BEFA774B-1319-6270-F9B4-5F0E5E5485C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TextBox 8">
            <a:extLst>
              <a:ext uri="{FF2B5EF4-FFF2-40B4-BE49-F238E27FC236}">
                <a16:creationId xmlns:a16="http://schemas.microsoft.com/office/drawing/2014/main" id="{B5AAC6CB-53F3-8B9B-AFEC-DC76E2709A0B}"/>
              </a:ext>
            </a:extLst>
          </p:cNvPr>
          <p:cNvSpPr txBox="1"/>
          <p:nvPr/>
        </p:nvSpPr>
        <p:spPr>
          <a:xfrm>
            <a:off x="703943" y="2004945"/>
            <a:ext cx="7982857" cy="1015663"/>
          </a:xfrm>
          <a:prstGeom prst="rect">
            <a:avLst/>
          </a:prstGeom>
          <a:noFill/>
        </p:spPr>
        <p:txBody>
          <a:bodyPr wrap="square" rtlCol="0">
            <a:spAutoFit/>
          </a:bodyPr>
          <a:lstStyle/>
          <a:p>
            <a:pPr algn="just">
              <a:lnSpc>
                <a:spcPct val="150000"/>
              </a:lnSpc>
              <a:defRPr/>
            </a:pPr>
            <a:r>
              <a:rPr lang="en-US" sz="2400" b="1" u="sng" dirty="0">
                <a:solidFill>
                  <a:srgbClr val="002060"/>
                </a:solidFill>
                <a:latin typeface="Times New Roman" panose="02020603050405020304" pitchFamily="18" charset="0"/>
                <a:cs typeface="Times New Roman" panose="02020603050405020304" pitchFamily="18" charset="0"/>
              </a:rPr>
              <a:t>2- Process-Based Perspectives on Motivation</a:t>
            </a:r>
          </a:p>
          <a:p>
            <a:pPr>
              <a:defRPr/>
            </a:pPr>
            <a:r>
              <a:rPr lang="en-US" sz="2400" b="1" dirty="0">
                <a:solidFill>
                  <a:srgbClr val="C1510A"/>
                </a:solidFill>
                <a:latin typeface="Times New Roman" panose="02020603050405020304" pitchFamily="18" charset="0"/>
                <a:cs typeface="Times New Roman" panose="02020603050405020304" pitchFamily="18" charset="0"/>
              </a:rPr>
              <a:t>2- The Expectancy Theory of Motivation</a:t>
            </a:r>
            <a:endParaRPr lang="en-US" sz="2400" b="1" u="sng" dirty="0">
              <a:solidFill>
                <a:srgbClr val="002060"/>
              </a:solidFill>
              <a:latin typeface="Times New Roman" panose="02020603050405020304" pitchFamily="18" charset="0"/>
              <a:cs typeface="Times New Roman" panose="02020603050405020304" pitchFamily="18" charset="0"/>
            </a:endParaRPr>
          </a:p>
        </p:txBody>
      </p:sp>
      <p:graphicFrame>
        <p:nvGraphicFramePr>
          <p:cNvPr id="2" name="Table 7">
            <a:extLst>
              <a:ext uri="{FF2B5EF4-FFF2-40B4-BE49-F238E27FC236}">
                <a16:creationId xmlns:a16="http://schemas.microsoft.com/office/drawing/2014/main" id="{0EAC869D-6458-B808-C5F8-C8F48F1A1BD7}"/>
              </a:ext>
            </a:extLst>
          </p:cNvPr>
          <p:cNvGraphicFramePr>
            <a:graphicFrameLocks noGrp="1"/>
          </p:cNvGraphicFramePr>
          <p:nvPr>
            <p:extLst>
              <p:ext uri="{D42A27DB-BD31-4B8C-83A1-F6EECF244321}">
                <p14:modId xmlns:p14="http://schemas.microsoft.com/office/powerpoint/2010/main" val="3691204483"/>
              </p:ext>
            </p:extLst>
          </p:nvPr>
        </p:nvGraphicFramePr>
        <p:xfrm>
          <a:off x="881995" y="3148337"/>
          <a:ext cx="10283290" cy="2779840"/>
        </p:xfrm>
        <a:graphic>
          <a:graphicData uri="http://schemas.openxmlformats.org/drawingml/2006/table">
            <a:tbl>
              <a:tblPr firstRow="1" bandRow="1"/>
              <a:tblGrid>
                <a:gridCol w="1980534">
                  <a:extLst>
                    <a:ext uri="{9D8B030D-6E8A-4147-A177-3AD203B41FA5}">
                      <a16:colId xmlns:a16="http://schemas.microsoft.com/office/drawing/2014/main" val="3966072766"/>
                    </a:ext>
                  </a:extLst>
                </a:gridCol>
                <a:gridCol w="8302756">
                  <a:extLst>
                    <a:ext uri="{9D8B030D-6E8A-4147-A177-3AD203B41FA5}">
                      <a16:colId xmlns:a16="http://schemas.microsoft.com/office/drawing/2014/main" val="3536453227"/>
                    </a:ext>
                  </a:extLst>
                </a:gridCol>
              </a:tblGrid>
              <a:tr h="2500732">
                <a:tc>
                  <a:txBody>
                    <a:bodyPr/>
                    <a:lstStyle>
                      <a:lvl1pPr marL="0" algn="l" defTabSz="914400" rtl="0" eaLnBrk="1" latinLnBrk="0" hangingPunct="1">
                        <a:defRPr sz="1800" b="1" kern="1200">
                          <a:solidFill>
                            <a:schemeClr val="lt1"/>
                          </a:solidFill>
                          <a:latin typeface="Calibri" panose="020F0502020204030204"/>
                        </a:defRPr>
                      </a:lvl1pPr>
                      <a:lvl2pPr marL="457200" algn="l" defTabSz="914400" rtl="0" eaLnBrk="1" latinLnBrk="0" hangingPunct="1">
                        <a:defRPr sz="1800" b="1" kern="1200">
                          <a:solidFill>
                            <a:schemeClr val="lt1"/>
                          </a:solidFill>
                          <a:latin typeface="Calibri" panose="020F0502020204030204"/>
                        </a:defRPr>
                      </a:lvl2pPr>
                      <a:lvl3pPr marL="914400" algn="l" defTabSz="914400" rtl="0" eaLnBrk="1" latinLnBrk="0" hangingPunct="1">
                        <a:defRPr sz="1800" b="1" kern="1200">
                          <a:solidFill>
                            <a:schemeClr val="lt1"/>
                          </a:solidFill>
                          <a:latin typeface="Calibri" panose="020F0502020204030204"/>
                        </a:defRPr>
                      </a:lvl3pPr>
                      <a:lvl4pPr marL="1371600" algn="l" defTabSz="914400" rtl="0" eaLnBrk="1" latinLnBrk="0" hangingPunct="1">
                        <a:defRPr sz="1800" b="1" kern="1200">
                          <a:solidFill>
                            <a:schemeClr val="lt1"/>
                          </a:solidFill>
                          <a:latin typeface="Calibri" panose="020F0502020204030204"/>
                        </a:defRPr>
                      </a:lvl4pPr>
                      <a:lvl5pPr marL="1828800" algn="l" defTabSz="914400" rtl="0" eaLnBrk="1" latinLnBrk="0" hangingPunct="1">
                        <a:defRPr sz="1800" b="1" kern="1200">
                          <a:solidFill>
                            <a:schemeClr val="lt1"/>
                          </a:solidFill>
                          <a:latin typeface="Calibri" panose="020F0502020204030204"/>
                        </a:defRPr>
                      </a:lvl5pPr>
                      <a:lvl6pPr marL="2286000" algn="l" defTabSz="914400" rtl="0" eaLnBrk="1" latinLnBrk="0" hangingPunct="1">
                        <a:defRPr sz="1800" b="1" kern="1200">
                          <a:solidFill>
                            <a:schemeClr val="lt1"/>
                          </a:solidFill>
                          <a:latin typeface="Calibri" panose="020F0502020204030204"/>
                        </a:defRPr>
                      </a:lvl6pPr>
                      <a:lvl7pPr marL="2743200" algn="l" defTabSz="914400" rtl="0" eaLnBrk="1" latinLnBrk="0" hangingPunct="1">
                        <a:defRPr sz="1800" b="1" kern="1200">
                          <a:solidFill>
                            <a:schemeClr val="lt1"/>
                          </a:solidFill>
                          <a:latin typeface="Calibri" panose="020F0502020204030204"/>
                        </a:defRPr>
                      </a:lvl7pPr>
                      <a:lvl8pPr marL="3200400" algn="l" defTabSz="914400" rtl="0" eaLnBrk="1" latinLnBrk="0" hangingPunct="1">
                        <a:defRPr sz="1800" b="1" kern="1200">
                          <a:solidFill>
                            <a:schemeClr val="lt1"/>
                          </a:solidFill>
                          <a:latin typeface="Calibri" panose="020F0502020204030204"/>
                        </a:defRPr>
                      </a:lvl8pPr>
                      <a:lvl9pPr marL="3657600" algn="l" defTabSz="914400" rtl="0" eaLnBrk="1" latinLnBrk="0" hangingPunct="1">
                        <a:defRPr sz="1800" b="1" kern="1200">
                          <a:solidFill>
                            <a:schemeClr val="lt1"/>
                          </a:solidFill>
                          <a:latin typeface="Calibri" panose="020F0502020204030204"/>
                        </a:defRPr>
                      </a:lvl9pPr>
                    </a:lstStyle>
                    <a:p>
                      <a:pPr marL="0" indent="0" algn="l">
                        <a:lnSpc>
                          <a:spcPct val="150000"/>
                        </a:lnSpc>
                        <a:buFont typeface="Wingdings" panose="05000000000000000000" pitchFamily="2" charset="2"/>
                        <a:buNone/>
                      </a:pPr>
                      <a:r>
                        <a:rPr lang="en-US" sz="2000" b="1" i="0" u="none" kern="1200" dirty="0">
                          <a:solidFill>
                            <a:srgbClr val="0A1F61"/>
                          </a:solidFill>
                          <a:latin typeface="Times New Roman" panose="02020603050405020304" pitchFamily="18" charset="0"/>
                          <a:ea typeface="+mn-ea"/>
                          <a:cs typeface="Times New Roman" panose="02020603050405020304" pitchFamily="18" charset="0"/>
                        </a:rPr>
                        <a:t>1- Effort-to-Performance Expectancy</a:t>
                      </a:r>
                    </a:p>
                  </a:txBody>
                  <a:tcPr>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noFill/>
                  </a:tcPr>
                </a:tc>
                <a:tc>
                  <a:txBody>
                    <a:bodyPr/>
                    <a:lstStyle>
                      <a:lvl1pPr marL="0" algn="l" defTabSz="914400" rtl="0" eaLnBrk="1" latinLnBrk="0" hangingPunct="1">
                        <a:defRPr sz="1800" b="1" kern="1200">
                          <a:solidFill>
                            <a:schemeClr val="lt1"/>
                          </a:solidFill>
                          <a:latin typeface="Calibri" panose="020F0502020204030204"/>
                        </a:defRPr>
                      </a:lvl1pPr>
                      <a:lvl2pPr marL="457200" algn="l" defTabSz="914400" rtl="0" eaLnBrk="1" latinLnBrk="0" hangingPunct="1">
                        <a:defRPr sz="1800" b="1" kern="1200">
                          <a:solidFill>
                            <a:schemeClr val="lt1"/>
                          </a:solidFill>
                          <a:latin typeface="Calibri" panose="020F0502020204030204"/>
                        </a:defRPr>
                      </a:lvl2pPr>
                      <a:lvl3pPr marL="914400" algn="l" defTabSz="914400" rtl="0" eaLnBrk="1" latinLnBrk="0" hangingPunct="1">
                        <a:defRPr sz="1800" b="1" kern="1200">
                          <a:solidFill>
                            <a:schemeClr val="lt1"/>
                          </a:solidFill>
                          <a:latin typeface="Calibri" panose="020F0502020204030204"/>
                        </a:defRPr>
                      </a:lvl3pPr>
                      <a:lvl4pPr marL="1371600" algn="l" defTabSz="914400" rtl="0" eaLnBrk="1" latinLnBrk="0" hangingPunct="1">
                        <a:defRPr sz="1800" b="1" kern="1200">
                          <a:solidFill>
                            <a:schemeClr val="lt1"/>
                          </a:solidFill>
                          <a:latin typeface="Calibri" panose="020F0502020204030204"/>
                        </a:defRPr>
                      </a:lvl4pPr>
                      <a:lvl5pPr marL="1828800" algn="l" defTabSz="914400" rtl="0" eaLnBrk="1" latinLnBrk="0" hangingPunct="1">
                        <a:defRPr sz="1800" b="1" kern="1200">
                          <a:solidFill>
                            <a:schemeClr val="lt1"/>
                          </a:solidFill>
                          <a:latin typeface="Calibri" panose="020F0502020204030204"/>
                        </a:defRPr>
                      </a:lvl5pPr>
                      <a:lvl6pPr marL="2286000" algn="l" defTabSz="914400" rtl="0" eaLnBrk="1" latinLnBrk="0" hangingPunct="1">
                        <a:defRPr sz="1800" b="1" kern="1200">
                          <a:solidFill>
                            <a:schemeClr val="lt1"/>
                          </a:solidFill>
                          <a:latin typeface="Calibri" panose="020F0502020204030204"/>
                        </a:defRPr>
                      </a:lvl6pPr>
                      <a:lvl7pPr marL="2743200" algn="l" defTabSz="914400" rtl="0" eaLnBrk="1" latinLnBrk="0" hangingPunct="1">
                        <a:defRPr sz="1800" b="1" kern="1200">
                          <a:solidFill>
                            <a:schemeClr val="lt1"/>
                          </a:solidFill>
                          <a:latin typeface="Calibri" panose="020F0502020204030204"/>
                        </a:defRPr>
                      </a:lvl7pPr>
                      <a:lvl8pPr marL="3200400" algn="l" defTabSz="914400" rtl="0" eaLnBrk="1" latinLnBrk="0" hangingPunct="1">
                        <a:defRPr sz="1800" b="1" kern="1200">
                          <a:solidFill>
                            <a:schemeClr val="lt1"/>
                          </a:solidFill>
                          <a:latin typeface="Calibri" panose="020F0502020204030204"/>
                        </a:defRPr>
                      </a:lvl8pPr>
                      <a:lvl9pPr marL="3657600" algn="l" defTabSz="914400" rtl="0" eaLnBrk="1" latinLnBrk="0" hangingPunct="1">
                        <a:defRPr sz="1800" b="1" kern="1200">
                          <a:solidFill>
                            <a:schemeClr val="lt1"/>
                          </a:solidFill>
                          <a:latin typeface="Calibri" panose="020F0502020204030204"/>
                        </a:defRPr>
                      </a:lvl9pPr>
                    </a:lstStyle>
                    <a:p>
                      <a:pPr marL="0" indent="0" algn="just">
                        <a:lnSpc>
                          <a:spcPct val="150000"/>
                        </a:lnSpc>
                        <a:buFont typeface="Wingdings" panose="05000000000000000000" pitchFamily="2" charset="2"/>
                        <a:buNone/>
                      </a:pPr>
                      <a:r>
                        <a:rPr lang="en-US" sz="2000" b="1" i="0" u="sng" kern="1200" dirty="0">
                          <a:solidFill>
                            <a:schemeClr val="tx1"/>
                          </a:solidFill>
                          <a:latin typeface="Times New Roman" panose="02020603050405020304" pitchFamily="18" charset="0"/>
                          <a:ea typeface="+mn-ea"/>
                          <a:cs typeface="Times New Roman" panose="02020603050405020304" pitchFamily="18" charset="0"/>
                        </a:rPr>
                        <a:t>Effort-to-performance expectancy </a:t>
                      </a:r>
                      <a:r>
                        <a:rPr lang="en-US" sz="2000" b="0" i="1" u="sng" kern="1200" dirty="0">
                          <a:solidFill>
                            <a:schemeClr val="tx1"/>
                          </a:solidFill>
                          <a:effectLst/>
                          <a:latin typeface="Times New Roman" panose="02020603050405020304" pitchFamily="18" charset="0"/>
                          <a:ea typeface="+mn-ea"/>
                          <a:cs typeface="Times New Roman" panose="02020603050405020304" pitchFamily="18" charset="0"/>
                        </a:rPr>
                        <a:t>is a person’s perception of the probability that effort will lead to successful performance.</a:t>
                      </a:r>
                    </a:p>
                    <a:p>
                      <a:pPr marL="342900" indent="-342900" algn="just">
                        <a:lnSpc>
                          <a:spcPct val="150000"/>
                        </a:lnSpc>
                        <a:buFont typeface="Wingdings" panose="05000000000000000000" pitchFamily="2" charset="2"/>
                        <a:buChar char="§"/>
                      </a:pPr>
                      <a:endParaRPr lang="en-US" sz="2000" b="0" i="0" u="none" kern="1200" dirty="0">
                        <a:solidFill>
                          <a:schemeClr val="tx1"/>
                        </a:solidFill>
                        <a:latin typeface="Times New Roman" panose="02020603050405020304" pitchFamily="18" charset="0"/>
                        <a:ea typeface="+mn-ea"/>
                        <a:cs typeface="Times New Roman" panose="02020603050405020304" pitchFamily="18" charset="0"/>
                      </a:endParaRPr>
                    </a:p>
                    <a:p>
                      <a:pPr marL="342900" indent="-342900" algn="just">
                        <a:lnSpc>
                          <a:spcPct val="150000"/>
                        </a:lnSpc>
                        <a:buFont typeface="Wingdings" panose="05000000000000000000" pitchFamily="2" charset="2"/>
                        <a:buChar char="§"/>
                      </a:pPr>
                      <a:r>
                        <a:rPr lang="en-US" sz="2000" b="0" i="0" u="none" kern="1200" dirty="0">
                          <a:solidFill>
                            <a:schemeClr val="tx1"/>
                          </a:solidFill>
                          <a:latin typeface="Times New Roman" panose="02020603050405020304" pitchFamily="18" charset="0"/>
                          <a:ea typeface="+mn-ea"/>
                          <a:cs typeface="Times New Roman" panose="02020603050405020304" pitchFamily="18" charset="0"/>
                        </a:rPr>
                        <a:t>If we believe our effort will lead to higher performance, this expectancy is very strong, perhaps approaching a probability of 1.0</a:t>
                      </a:r>
                      <a:r>
                        <a:rPr lang="ar-JO" sz="2000" b="0" i="0" u="none" kern="1200" dirty="0">
                          <a:solidFill>
                            <a:schemeClr val="tx1"/>
                          </a:solidFill>
                          <a:latin typeface="Times New Roman" panose="02020603050405020304" pitchFamily="18" charset="0"/>
                          <a:ea typeface="+mn-ea"/>
                          <a:cs typeface="Times New Roman" panose="02020603050405020304" pitchFamily="18" charset="0"/>
                        </a:rPr>
                        <a:t> </a:t>
                      </a:r>
                      <a:r>
                        <a:rPr lang="en-US" sz="2000" b="0" i="0" u="none" kern="1200" dirty="0">
                          <a:solidFill>
                            <a:schemeClr val="tx1"/>
                          </a:solidFill>
                          <a:latin typeface="Times New Roman" panose="02020603050405020304" pitchFamily="18" charset="0"/>
                          <a:ea typeface="+mn-ea"/>
                          <a:cs typeface="Times New Roman" panose="02020603050405020304" pitchFamily="18" charset="0"/>
                        </a:rPr>
                        <a:t>or 100%, where 1.0 equals absolute certainty that the outcome will occur. </a:t>
                      </a:r>
                      <a:endParaRPr lang="ar-EG" sz="2000" b="0" i="0" u="none" kern="1200" dirty="0">
                        <a:solidFill>
                          <a:schemeClr val="tx1"/>
                        </a:solidFill>
                        <a:latin typeface="Times New Roman" panose="02020603050405020304" pitchFamily="18" charset="0"/>
                        <a:ea typeface="+mn-ea"/>
                        <a:cs typeface="Times New Roman" panose="02020603050405020304" pitchFamily="18" charset="0"/>
                      </a:endParaRPr>
                    </a:p>
                  </a:txBody>
                  <a:tcPr>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noFill/>
                  </a:tcPr>
                </a:tc>
                <a:extLst>
                  <a:ext uri="{0D108BD9-81ED-4DB2-BD59-A6C34878D82A}">
                    <a16:rowId xmlns:a16="http://schemas.microsoft.com/office/drawing/2014/main" val="1693150349"/>
                  </a:ext>
                </a:extLst>
              </a:tr>
            </a:tbl>
          </a:graphicData>
        </a:graphic>
      </p:graphicFrame>
    </p:spTree>
    <p:extLst>
      <p:ext uri="{BB962C8B-B14F-4D97-AF65-F5344CB8AC3E}">
        <p14:creationId xmlns:p14="http://schemas.microsoft.com/office/powerpoint/2010/main" val="220338077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68C539-1DF3-D8F9-C606-24D88EC84B91}"/>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88CDDBE6-87A2-E100-7321-EA24E2E625EE}"/>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328BFF4F-E0FC-28E8-CCAA-6BCB18B49A1E}"/>
              </a:ext>
            </a:extLst>
          </p:cNvPr>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Motivating Behavior</a:t>
            </a:r>
          </a:p>
        </p:txBody>
      </p:sp>
      <p:sp>
        <p:nvSpPr>
          <p:cNvPr id="5" name="Rectangle 4">
            <a:extLst>
              <a:ext uri="{FF2B5EF4-FFF2-40B4-BE49-F238E27FC236}">
                <a16:creationId xmlns:a16="http://schemas.microsoft.com/office/drawing/2014/main" id="{506E6F13-AA0F-DFEF-CD2A-CD365158CF96}"/>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B5F813D4-8B31-02A0-4D11-ABBFB907C278}"/>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8F070D06-9078-DCB3-485E-9E6B01C58428}"/>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6</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366E1F8E-60B7-3375-6242-2CA61CB0D98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TextBox 8">
            <a:extLst>
              <a:ext uri="{FF2B5EF4-FFF2-40B4-BE49-F238E27FC236}">
                <a16:creationId xmlns:a16="http://schemas.microsoft.com/office/drawing/2014/main" id="{E4DF1B1D-FE1A-6695-C818-6B879F94D9B7}"/>
              </a:ext>
            </a:extLst>
          </p:cNvPr>
          <p:cNvSpPr txBox="1"/>
          <p:nvPr/>
        </p:nvSpPr>
        <p:spPr>
          <a:xfrm>
            <a:off x="703943" y="2004945"/>
            <a:ext cx="7982857" cy="1015663"/>
          </a:xfrm>
          <a:prstGeom prst="rect">
            <a:avLst/>
          </a:prstGeom>
          <a:noFill/>
        </p:spPr>
        <p:txBody>
          <a:bodyPr wrap="square" rtlCol="0">
            <a:spAutoFit/>
          </a:bodyPr>
          <a:lstStyle/>
          <a:p>
            <a:pPr algn="just">
              <a:lnSpc>
                <a:spcPct val="150000"/>
              </a:lnSpc>
              <a:defRPr/>
            </a:pPr>
            <a:r>
              <a:rPr lang="en-US" sz="2400" b="1" u="sng" dirty="0">
                <a:solidFill>
                  <a:srgbClr val="002060"/>
                </a:solidFill>
                <a:latin typeface="Times New Roman" panose="02020603050405020304" pitchFamily="18" charset="0"/>
                <a:cs typeface="Times New Roman" panose="02020603050405020304" pitchFamily="18" charset="0"/>
              </a:rPr>
              <a:t>2- Process-Based Perspectives on Motivation</a:t>
            </a:r>
          </a:p>
          <a:p>
            <a:pPr>
              <a:defRPr/>
            </a:pPr>
            <a:r>
              <a:rPr lang="en-US" sz="2400" b="1" dirty="0">
                <a:solidFill>
                  <a:srgbClr val="C1510A"/>
                </a:solidFill>
                <a:latin typeface="Times New Roman" panose="02020603050405020304" pitchFamily="18" charset="0"/>
                <a:cs typeface="Times New Roman" panose="02020603050405020304" pitchFamily="18" charset="0"/>
              </a:rPr>
              <a:t>2- The Expectancy Theory of Motivation</a:t>
            </a:r>
            <a:endParaRPr lang="en-US" sz="2400" b="1" u="sng" dirty="0">
              <a:solidFill>
                <a:srgbClr val="002060"/>
              </a:solidFill>
              <a:latin typeface="Times New Roman" panose="02020603050405020304" pitchFamily="18" charset="0"/>
              <a:cs typeface="Times New Roman" panose="02020603050405020304" pitchFamily="18" charset="0"/>
            </a:endParaRPr>
          </a:p>
        </p:txBody>
      </p:sp>
      <p:graphicFrame>
        <p:nvGraphicFramePr>
          <p:cNvPr id="8" name="Table 7">
            <a:extLst>
              <a:ext uri="{FF2B5EF4-FFF2-40B4-BE49-F238E27FC236}">
                <a16:creationId xmlns:a16="http://schemas.microsoft.com/office/drawing/2014/main" id="{D9A8F4AF-7C8C-343B-162B-CEA50E515A81}"/>
              </a:ext>
            </a:extLst>
          </p:cNvPr>
          <p:cNvGraphicFramePr>
            <a:graphicFrameLocks noGrp="1"/>
          </p:cNvGraphicFramePr>
          <p:nvPr>
            <p:extLst>
              <p:ext uri="{D42A27DB-BD31-4B8C-83A1-F6EECF244321}">
                <p14:modId xmlns:p14="http://schemas.microsoft.com/office/powerpoint/2010/main" val="1041727592"/>
              </p:ext>
            </p:extLst>
          </p:nvPr>
        </p:nvGraphicFramePr>
        <p:xfrm>
          <a:off x="762000" y="3084658"/>
          <a:ext cx="10240293" cy="2824562"/>
        </p:xfrm>
        <a:graphic>
          <a:graphicData uri="http://schemas.openxmlformats.org/drawingml/2006/table">
            <a:tbl>
              <a:tblPr firstRow="1" bandRow="1"/>
              <a:tblGrid>
                <a:gridCol w="1972253">
                  <a:extLst>
                    <a:ext uri="{9D8B030D-6E8A-4147-A177-3AD203B41FA5}">
                      <a16:colId xmlns:a16="http://schemas.microsoft.com/office/drawing/2014/main" val="3966072766"/>
                    </a:ext>
                  </a:extLst>
                </a:gridCol>
                <a:gridCol w="8268040">
                  <a:extLst>
                    <a:ext uri="{9D8B030D-6E8A-4147-A177-3AD203B41FA5}">
                      <a16:colId xmlns:a16="http://schemas.microsoft.com/office/drawing/2014/main" val="3536453227"/>
                    </a:ext>
                  </a:extLst>
                </a:gridCol>
              </a:tblGrid>
              <a:tr h="2824562">
                <a:tc>
                  <a:txBody>
                    <a:bodyPr/>
                    <a:lstStyle>
                      <a:lvl1pPr marL="0" algn="l" defTabSz="914400" rtl="0" eaLnBrk="1" latinLnBrk="0" hangingPunct="1">
                        <a:defRPr sz="1800" b="1" kern="1200">
                          <a:solidFill>
                            <a:schemeClr val="lt1"/>
                          </a:solidFill>
                          <a:latin typeface="Calibri" panose="020F0502020204030204"/>
                        </a:defRPr>
                      </a:lvl1pPr>
                      <a:lvl2pPr marL="457200" algn="l" defTabSz="914400" rtl="0" eaLnBrk="1" latinLnBrk="0" hangingPunct="1">
                        <a:defRPr sz="1800" b="1" kern="1200">
                          <a:solidFill>
                            <a:schemeClr val="lt1"/>
                          </a:solidFill>
                          <a:latin typeface="Calibri" panose="020F0502020204030204"/>
                        </a:defRPr>
                      </a:lvl2pPr>
                      <a:lvl3pPr marL="914400" algn="l" defTabSz="914400" rtl="0" eaLnBrk="1" latinLnBrk="0" hangingPunct="1">
                        <a:defRPr sz="1800" b="1" kern="1200">
                          <a:solidFill>
                            <a:schemeClr val="lt1"/>
                          </a:solidFill>
                          <a:latin typeface="Calibri" panose="020F0502020204030204"/>
                        </a:defRPr>
                      </a:lvl3pPr>
                      <a:lvl4pPr marL="1371600" algn="l" defTabSz="914400" rtl="0" eaLnBrk="1" latinLnBrk="0" hangingPunct="1">
                        <a:defRPr sz="1800" b="1" kern="1200">
                          <a:solidFill>
                            <a:schemeClr val="lt1"/>
                          </a:solidFill>
                          <a:latin typeface="Calibri" panose="020F0502020204030204"/>
                        </a:defRPr>
                      </a:lvl4pPr>
                      <a:lvl5pPr marL="1828800" algn="l" defTabSz="914400" rtl="0" eaLnBrk="1" latinLnBrk="0" hangingPunct="1">
                        <a:defRPr sz="1800" b="1" kern="1200">
                          <a:solidFill>
                            <a:schemeClr val="lt1"/>
                          </a:solidFill>
                          <a:latin typeface="Calibri" panose="020F0502020204030204"/>
                        </a:defRPr>
                      </a:lvl5pPr>
                      <a:lvl6pPr marL="2286000" algn="l" defTabSz="914400" rtl="0" eaLnBrk="1" latinLnBrk="0" hangingPunct="1">
                        <a:defRPr sz="1800" b="1" kern="1200">
                          <a:solidFill>
                            <a:schemeClr val="lt1"/>
                          </a:solidFill>
                          <a:latin typeface="Calibri" panose="020F0502020204030204"/>
                        </a:defRPr>
                      </a:lvl6pPr>
                      <a:lvl7pPr marL="2743200" algn="l" defTabSz="914400" rtl="0" eaLnBrk="1" latinLnBrk="0" hangingPunct="1">
                        <a:defRPr sz="1800" b="1" kern="1200">
                          <a:solidFill>
                            <a:schemeClr val="lt1"/>
                          </a:solidFill>
                          <a:latin typeface="Calibri" panose="020F0502020204030204"/>
                        </a:defRPr>
                      </a:lvl7pPr>
                      <a:lvl8pPr marL="3200400" algn="l" defTabSz="914400" rtl="0" eaLnBrk="1" latinLnBrk="0" hangingPunct="1">
                        <a:defRPr sz="1800" b="1" kern="1200">
                          <a:solidFill>
                            <a:schemeClr val="lt1"/>
                          </a:solidFill>
                          <a:latin typeface="Calibri" panose="020F0502020204030204"/>
                        </a:defRPr>
                      </a:lvl8pPr>
                      <a:lvl9pPr marL="3657600" algn="l" defTabSz="914400" rtl="0" eaLnBrk="1" latinLnBrk="0" hangingPunct="1">
                        <a:defRPr sz="1800" b="1" kern="1200">
                          <a:solidFill>
                            <a:schemeClr val="lt1"/>
                          </a:solidFill>
                          <a:latin typeface="Calibri" panose="020F0502020204030204"/>
                        </a:defRPr>
                      </a:lvl9pPr>
                    </a:lstStyle>
                    <a:p>
                      <a:pPr marL="0" indent="0" algn="l">
                        <a:lnSpc>
                          <a:spcPct val="150000"/>
                        </a:lnSpc>
                        <a:buFont typeface="Wingdings" panose="05000000000000000000" pitchFamily="2" charset="2"/>
                        <a:buNone/>
                      </a:pPr>
                      <a:r>
                        <a:rPr lang="en-US" sz="2000" b="1" i="0" u="none" kern="1200" dirty="0">
                          <a:solidFill>
                            <a:srgbClr val="0A1F61"/>
                          </a:solidFill>
                          <a:latin typeface="Times New Roman" panose="02020603050405020304" pitchFamily="18" charset="0"/>
                          <a:ea typeface="+mn-ea"/>
                          <a:cs typeface="Times New Roman" panose="02020603050405020304" pitchFamily="18" charset="0"/>
                        </a:rPr>
                        <a:t>1- Effort-to-Performance Expectancy</a:t>
                      </a:r>
                    </a:p>
                  </a:txBody>
                  <a:tcPr>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noFill/>
                  </a:tcPr>
                </a:tc>
                <a:tc>
                  <a:txBody>
                    <a:bodyPr/>
                    <a:lstStyle>
                      <a:lvl1pPr marL="0" algn="l" defTabSz="914400" rtl="0" eaLnBrk="1" latinLnBrk="0" hangingPunct="1">
                        <a:defRPr sz="1800" b="1" kern="1200">
                          <a:solidFill>
                            <a:schemeClr val="lt1"/>
                          </a:solidFill>
                          <a:latin typeface="Calibri" panose="020F0502020204030204"/>
                        </a:defRPr>
                      </a:lvl1pPr>
                      <a:lvl2pPr marL="457200" algn="l" defTabSz="914400" rtl="0" eaLnBrk="1" latinLnBrk="0" hangingPunct="1">
                        <a:defRPr sz="1800" b="1" kern="1200">
                          <a:solidFill>
                            <a:schemeClr val="lt1"/>
                          </a:solidFill>
                          <a:latin typeface="Calibri" panose="020F0502020204030204"/>
                        </a:defRPr>
                      </a:lvl2pPr>
                      <a:lvl3pPr marL="914400" algn="l" defTabSz="914400" rtl="0" eaLnBrk="1" latinLnBrk="0" hangingPunct="1">
                        <a:defRPr sz="1800" b="1" kern="1200">
                          <a:solidFill>
                            <a:schemeClr val="lt1"/>
                          </a:solidFill>
                          <a:latin typeface="Calibri" panose="020F0502020204030204"/>
                        </a:defRPr>
                      </a:lvl3pPr>
                      <a:lvl4pPr marL="1371600" algn="l" defTabSz="914400" rtl="0" eaLnBrk="1" latinLnBrk="0" hangingPunct="1">
                        <a:defRPr sz="1800" b="1" kern="1200">
                          <a:solidFill>
                            <a:schemeClr val="lt1"/>
                          </a:solidFill>
                          <a:latin typeface="Calibri" panose="020F0502020204030204"/>
                        </a:defRPr>
                      </a:lvl4pPr>
                      <a:lvl5pPr marL="1828800" algn="l" defTabSz="914400" rtl="0" eaLnBrk="1" latinLnBrk="0" hangingPunct="1">
                        <a:defRPr sz="1800" b="1" kern="1200">
                          <a:solidFill>
                            <a:schemeClr val="lt1"/>
                          </a:solidFill>
                          <a:latin typeface="Calibri" panose="020F0502020204030204"/>
                        </a:defRPr>
                      </a:lvl5pPr>
                      <a:lvl6pPr marL="2286000" algn="l" defTabSz="914400" rtl="0" eaLnBrk="1" latinLnBrk="0" hangingPunct="1">
                        <a:defRPr sz="1800" b="1" kern="1200">
                          <a:solidFill>
                            <a:schemeClr val="lt1"/>
                          </a:solidFill>
                          <a:latin typeface="Calibri" panose="020F0502020204030204"/>
                        </a:defRPr>
                      </a:lvl6pPr>
                      <a:lvl7pPr marL="2743200" algn="l" defTabSz="914400" rtl="0" eaLnBrk="1" latinLnBrk="0" hangingPunct="1">
                        <a:defRPr sz="1800" b="1" kern="1200">
                          <a:solidFill>
                            <a:schemeClr val="lt1"/>
                          </a:solidFill>
                          <a:latin typeface="Calibri" panose="020F0502020204030204"/>
                        </a:defRPr>
                      </a:lvl7pPr>
                      <a:lvl8pPr marL="3200400" algn="l" defTabSz="914400" rtl="0" eaLnBrk="1" latinLnBrk="0" hangingPunct="1">
                        <a:defRPr sz="1800" b="1" kern="1200">
                          <a:solidFill>
                            <a:schemeClr val="lt1"/>
                          </a:solidFill>
                          <a:latin typeface="Calibri" panose="020F0502020204030204"/>
                        </a:defRPr>
                      </a:lvl8pPr>
                      <a:lvl9pPr marL="3657600" algn="l" defTabSz="914400" rtl="0" eaLnBrk="1" latinLnBrk="0" hangingPunct="1">
                        <a:defRPr sz="1800" b="1" kern="1200">
                          <a:solidFill>
                            <a:schemeClr val="lt1"/>
                          </a:solidFill>
                          <a:latin typeface="Calibri" panose="020F0502020204030204"/>
                        </a:defRPr>
                      </a:lvl9pPr>
                    </a:lstStyle>
                    <a:p>
                      <a:pPr marL="342900" indent="-342900" algn="just">
                        <a:lnSpc>
                          <a:spcPct val="150000"/>
                        </a:lnSpc>
                        <a:buFont typeface="Wingdings" panose="05000000000000000000" pitchFamily="2" charset="2"/>
                        <a:buChar char="§"/>
                      </a:pPr>
                      <a:r>
                        <a:rPr lang="en-US" sz="2000" b="0" i="0" u="none" kern="1200" dirty="0">
                          <a:solidFill>
                            <a:schemeClr val="tx1"/>
                          </a:solidFill>
                          <a:latin typeface="Times New Roman" panose="02020603050405020304" pitchFamily="18" charset="0"/>
                          <a:ea typeface="+mn-ea"/>
                          <a:cs typeface="Times New Roman" panose="02020603050405020304" pitchFamily="18" charset="0"/>
                        </a:rPr>
                        <a:t>If we believe our performance will be the same no matter how much effort we make, our expectancy is very low—perhaps as low as 0, meaning that there is no probability that the outcome will occur.</a:t>
                      </a:r>
                      <a:endParaRPr lang="ar-EG" sz="2000" b="0" i="0" u="none" kern="1200" dirty="0">
                        <a:solidFill>
                          <a:schemeClr val="tx1"/>
                        </a:solidFill>
                        <a:latin typeface="Times New Roman" panose="02020603050405020304" pitchFamily="18" charset="0"/>
                        <a:ea typeface="+mn-ea"/>
                        <a:cs typeface="Times New Roman" panose="02020603050405020304" pitchFamily="18" charset="0"/>
                      </a:endParaRPr>
                    </a:p>
                    <a:p>
                      <a:pPr marL="0" indent="0" algn="just">
                        <a:lnSpc>
                          <a:spcPct val="150000"/>
                        </a:lnSpc>
                        <a:buFont typeface="Wingdings" panose="05000000000000000000" pitchFamily="2" charset="2"/>
                        <a:buNone/>
                      </a:pPr>
                      <a:r>
                        <a:rPr lang="en-US" sz="2000" b="0" i="0" u="none" kern="1200" dirty="0">
                          <a:solidFill>
                            <a:schemeClr val="tx1"/>
                          </a:solidFill>
                          <a:latin typeface="Times New Roman" panose="02020603050405020304" pitchFamily="18" charset="0"/>
                          <a:ea typeface="+mn-ea"/>
                          <a:cs typeface="Times New Roman" panose="02020603050405020304" pitchFamily="18" charset="0"/>
                        </a:rPr>
                        <a:t> </a:t>
                      </a:r>
                      <a:r>
                        <a:rPr lang="en-US" sz="2000" b="1" i="1" u="sng" kern="1200" dirty="0">
                          <a:solidFill>
                            <a:srgbClr val="C00000"/>
                          </a:solidFill>
                          <a:latin typeface="Times New Roman" panose="02020603050405020304" pitchFamily="18" charset="0"/>
                          <a:ea typeface="+mn-ea"/>
                          <a:cs typeface="Times New Roman" panose="02020603050405020304" pitchFamily="18" charset="0"/>
                        </a:rPr>
                        <a:t>Ex. </a:t>
                      </a:r>
                      <a:r>
                        <a:rPr lang="ar-EG" sz="2000" b="1" i="1" u="sng" kern="1200" dirty="0">
                          <a:solidFill>
                            <a:srgbClr val="C00000"/>
                          </a:solidFill>
                          <a:latin typeface="Times New Roman" panose="02020603050405020304" pitchFamily="18" charset="0"/>
                          <a:ea typeface="+mn-ea"/>
                          <a:cs typeface="Times New Roman" panose="02020603050405020304" pitchFamily="18" charset="0"/>
                        </a:rPr>
                        <a:t> </a:t>
                      </a:r>
                      <a:r>
                        <a:rPr lang="en-US" sz="2000" b="0" i="1" u="none" kern="1200" dirty="0">
                          <a:solidFill>
                            <a:schemeClr val="tx1"/>
                          </a:solidFill>
                          <a:latin typeface="Times New Roman" panose="02020603050405020304" pitchFamily="18" charset="0"/>
                          <a:ea typeface="+mn-ea"/>
                          <a:cs typeface="Times New Roman" panose="02020603050405020304" pitchFamily="18" charset="0"/>
                        </a:rPr>
                        <a:t>Alex Morgan, a star soccer player who believes that when she puts maximum effort, she has a great chance of scoring higher than any opponent,</a:t>
                      </a:r>
                      <a:endParaRPr lang="ar-EG" sz="2000" b="0" i="1" u="none" kern="1200" dirty="0">
                        <a:solidFill>
                          <a:schemeClr val="tx1"/>
                        </a:solidFill>
                        <a:latin typeface="Times New Roman" panose="02020603050405020304" pitchFamily="18" charset="0"/>
                        <a:ea typeface="+mn-ea"/>
                        <a:cs typeface="Times New Roman" panose="02020603050405020304" pitchFamily="18" charset="0"/>
                      </a:endParaRPr>
                    </a:p>
                    <a:p>
                      <a:pPr marL="0" indent="0" algn="just">
                        <a:lnSpc>
                          <a:spcPct val="150000"/>
                        </a:lnSpc>
                        <a:buFont typeface="Wingdings" panose="05000000000000000000" pitchFamily="2" charset="2"/>
                        <a:buNone/>
                      </a:pPr>
                      <a:r>
                        <a:rPr lang="en-US" sz="2000" b="0" i="1" u="none" kern="1200" dirty="0">
                          <a:solidFill>
                            <a:schemeClr val="tx1"/>
                          </a:solidFill>
                          <a:latin typeface="Times New Roman" panose="02020603050405020304" pitchFamily="18" charset="0"/>
                          <a:ea typeface="+mn-ea"/>
                          <a:cs typeface="Times New Roman" panose="02020603050405020304" pitchFamily="18" charset="0"/>
                        </a:rPr>
                        <a:t> </a:t>
                      </a:r>
                      <a:r>
                        <a:rPr lang="en-US" sz="2000" b="0" i="1" u="none" kern="1200" dirty="0">
                          <a:solidFill>
                            <a:srgbClr val="0A1F61"/>
                          </a:solidFill>
                          <a:latin typeface="Times New Roman" panose="02020603050405020304" pitchFamily="18" charset="0"/>
                          <a:ea typeface="+mn-ea"/>
                          <a:cs typeface="Times New Roman" panose="02020603050405020304" pitchFamily="18" charset="0"/>
                        </a:rPr>
                        <a:t>clearly sees a link between her effort and performance. </a:t>
                      </a:r>
                    </a:p>
                  </a:txBody>
                  <a:tcPr>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noFill/>
                  </a:tcPr>
                </a:tc>
                <a:extLst>
                  <a:ext uri="{0D108BD9-81ED-4DB2-BD59-A6C34878D82A}">
                    <a16:rowId xmlns:a16="http://schemas.microsoft.com/office/drawing/2014/main" val="1693150349"/>
                  </a:ext>
                </a:extLst>
              </a:tr>
            </a:tbl>
          </a:graphicData>
        </a:graphic>
      </p:graphicFrame>
    </p:spTree>
    <p:extLst>
      <p:ext uri="{BB962C8B-B14F-4D97-AF65-F5344CB8AC3E}">
        <p14:creationId xmlns:p14="http://schemas.microsoft.com/office/powerpoint/2010/main" val="359424097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B58D0D-D720-340F-BB3B-B24F29F684A8}"/>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83BA0673-C4ED-B053-7570-50855F49B65A}"/>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724FD85E-484F-4944-BB44-C7C31A4FCA54}"/>
              </a:ext>
            </a:extLst>
          </p:cNvPr>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Motivating Behavior</a:t>
            </a:r>
          </a:p>
        </p:txBody>
      </p:sp>
      <p:sp>
        <p:nvSpPr>
          <p:cNvPr id="5" name="Rectangle 4">
            <a:extLst>
              <a:ext uri="{FF2B5EF4-FFF2-40B4-BE49-F238E27FC236}">
                <a16:creationId xmlns:a16="http://schemas.microsoft.com/office/drawing/2014/main" id="{9FE9F3A1-C8DC-0F56-D841-34C392FE817C}"/>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294FA4ED-1B35-AAFB-D6BD-B3C146E417E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A8E19DF8-5833-670C-9D99-F4F4BDBF4AD3}"/>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6</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056AAC55-AC0D-3A6B-C6BC-7E6F65FEC67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TextBox 8">
            <a:extLst>
              <a:ext uri="{FF2B5EF4-FFF2-40B4-BE49-F238E27FC236}">
                <a16:creationId xmlns:a16="http://schemas.microsoft.com/office/drawing/2014/main" id="{31A6941C-289D-A703-2C6A-CA983D7E2CCC}"/>
              </a:ext>
            </a:extLst>
          </p:cNvPr>
          <p:cNvSpPr txBox="1"/>
          <p:nvPr/>
        </p:nvSpPr>
        <p:spPr>
          <a:xfrm>
            <a:off x="703943" y="2004945"/>
            <a:ext cx="7982857" cy="1015663"/>
          </a:xfrm>
          <a:prstGeom prst="rect">
            <a:avLst/>
          </a:prstGeom>
          <a:noFill/>
        </p:spPr>
        <p:txBody>
          <a:bodyPr wrap="square" rtlCol="0">
            <a:spAutoFit/>
          </a:bodyPr>
          <a:lstStyle/>
          <a:p>
            <a:pPr algn="just">
              <a:lnSpc>
                <a:spcPct val="150000"/>
              </a:lnSpc>
              <a:defRPr/>
            </a:pPr>
            <a:r>
              <a:rPr lang="en-US" sz="2400" b="1" u="sng" dirty="0">
                <a:solidFill>
                  <a:srgbClr val="002060"/>
                </a:solidFill>
                <a:latin typeface="Times New Roman" panose="02020603050405020304" pitchFamily="18" charset="0"/>
                <a:cs typeface="Times New Roman" panose="02020603050405020304" pitchFamily="18" charset="0"/>
              </a:rPr>
              <a:t>2- Process-Based Perspectives on Motivation</a:t>
            </a:r>
          </a:p>
          <a:p>
            <a:pPr>
              <a:defRPr/>
            </a:pPr>
            <a:r>
              <a:rPr lang="en-US" sz="2400" b="1" dirty="0">
                <a:solidFill>
                  <a:srgbClr val="C1510A"/>
                </a:solidFill>
                <a:latin typeface="Times New Roman" panose="02020603050405020304" pitchFamily="18" charset="0"/>
                <a:cs typeface="Times New Roman" panose="02020603050405020304" pitchFamily="18" charset="0"/>
              </a:rPr>
              <a:t>2- The Expectancy Theory of Motivation</a:t>
            </a:r>
            <a:endParaRPr lang="en-US" sz="2400" b="1" u="sng" dirty="0">
              <a:solidFill>
                <a:srgbClr val="002060"/>
              </a:solidFill>
              <a:latin typeface="Times New Roman" panose="02020603050405020304" pitchFamily="18" charset="0"/>
              <a:cs typeface="Times New Roman" panose="02020603050405020304" pitchFamily="18" charset="0"/>
            </a:endParaRPr>
          </a:p>
        </p:txBody>
      </p:sp>
      <p:graphicFrame>
        <p:nvGraphicFramePr>
          <p:cNvPr id="2" name="Table 7">
            <a:extLst>
              <a:ext uri="{FF2B5EF4-FFF2-40B4-BE49-F238E27FC236}">
                <a16:creationId xmlns:a16="http://schemas.microsoft.com/office/drawing/2014/main" id="{23E3F628-B27F-09BC-5EA8-CA28B0D1AA42}"/>
              </a:ext>
            </a:extLst>
          </p:cNvPr>
          <p:cNvGraphicFramePr>
            <a:graphicFrameLocks noGrp="1"/>
          </p:cNvGraphicFramePr>
          <p:nvPr>
            <p:extLst>
              <p:ext uri="{D42A27DB-BD31-4B8C-83A1-F6EECF244321}">
                <p14:modId xmlns:p14="http://schemas.microsoft.com/office/powerpoint/2010/main" val="3975541779"/>
              </p:ext>
            </p:extLst>
          </p:nvPr>
        </p:nvGraphicFramePr>
        <p:xfrm>
          <a:off x="762000" y="3144713"/>
          <a:ext cx="10160807" cy="2834640"/>
        </p:xfrm>
        <a:graphic>
          <a:graphicData uri="http://schemas.openxmlformats.org/drawingml/2006/table">
            <a:tbl>
              <a:tblPr firstRow="1" bandRow="1"/>
              <a:tblGrid>
                <a:gridCol w="1974887">
                  <a:extLst>
                    <a:ext uri="{9D8B030D-6E8A-4147-A177-3AD203B41FA5}">
                      <a16:colId xmlns:a16="http://schemas.microsoft.com/office/drawing/2014/main" val="3966072766"/>
                    </a:ext>
                  </a:extLst>
                </a:gridCol>
                <a:gridCol w="8185920">
                  <a:extLst>
                    <a:ext uri="{9D8B030D-6E8A-4147-A177-3AD203B41FA5}">
                      <a16:colId xmlns:a16="http://schemas.microsoft.com/office/drawing/2014/main" val="3536453227"/>
                    </a:ext>
                  </a:extLst>
                </a:gridCol>
              </a:tblGrid>
              <a:tr h="2494933">
                <a:tc>
                  <a:txBody>
                    <a:bodyPr/>
                    <a:lstStyle>
                      <a:lvl1pPr marL="0" algn="l" defTabSz="914400" rtl="0" eaLnBrk="1" latinLnBrk="0" hangingPunct="1">
                        <a:defRPr sz="1800" b="1" kern="1200">
                          <a:solidFill>
                            <a:schemeClr val="lt1"/>
                          </a:solidFill>
                          <a:latin typeface="Calibri" panose="020F0502020204030204"/>
                        </a:defRPr>
                      </a:lvl1pPr>
                      <a:lvl2pPr marL="457200" algn="l" defTabSz="914400" rtl="0" eaLnBrk="1" latinLnBrk="0" hangingPunct="1">
                        <a:defRPr sz="1800" b="1" kern="1200">
                          <a:solidFill>
                            <a:schemeClr val="lt1"/>
                          </a:solidFill>
                          <a:latin typeface="Calibri" panose="020F0502020204030204"/>
                        </a:defRPr>
                      </a:lvl2pPr>
                      <a:lvl3pPr marL="914400" algn="l" defTabSz="914400" rtl="0" eaLnBrk="1" latinLnBrk="0" hangingPunct="1">
                        <a:defRPr sz="1800" b="1" kern="1200">
                          <a:solidFill>
                            <a:schemeClr val="lt1"/>
                          </a:solidFill>
                          <a:latin typeface="Calibri" panose="020F0502020204030204"/>
                        </a:defRPr>
                      </a:lvl3pPr>
                      <a:lvl4pPr marL="1371600" algn="l" defTabSz="914400" rtl="0" eaLnBrk="1" latinLnBrk="0" hangingPunct="1">
                        <a:defRPr sz="1800" b="1" kern="1200">
                          <a:solidFill>
                            <a:schemeClr val="lt1"/>
                          </a:solidFill>
                          <a:latin typeface="Calibri" panose="020F0502020204030204"/>
                        </a:defRPr>
                      </a:lvl4pPr>
                      <a:lvl5pPr marL="1828800" algn="l" defTabSz="914400" rtl="0" eaLnBrk="1" latinLnBrk="0" hangingPunct="1">
                        <a:defRPr sz="1800" b="1" kern="1200">
                          <a:solidFill>
                            <a:schemeClr val="lt1"/>
                          </a:solidFill>
                          <a:latin typeface="Calibri" panose="020F0502020204030204"/>
                        </a:defRPr>
                      </a:lvl5pPr>
                      <a:lvl6pPr marL="2286000" algn="l" defTabSz="914400" rtl="0" eaLnBrk="1" latinLnBrk="0" hangingPunct="1">
                        <a:defRPr sz="1800" b="1" kern="1200">
                          <a:solidFill>
                            <a:schemeClr val="lt1"/>
                          </a:solidFill>
                          <a:latin typeface="Calibri" panose="020F0502020204030204"/>
                        </a:defRPr>
                      </a:lvl6pPr>
                      <a:lvl7pPr marL="2743200" algn="l" defTabSz="914400" rtl="0" eaLnBrk="1" latinLnBrk="0" hangingPunct="1">
                        <a:defRPr sz="1800" b="1" kern="1200">
                          <a:solidFill>
                            <a:schemeClr val="lt1"/>
                          </a:solidFill>
                          <a:latin typeface="Calibri" panose="020F0502020204030204"/>
                        </a:defRPr>
                      </a:lvl7pPr>
                      <a:lvl8pPr marL="3200400" algn="l" defTabSz="914400" rtl="0" eaLnBrk="1" latinLnBrk="0" hangingPunct="1">
                        <a:defRPr sz="1800" b="1" kern="1200">
                          <a:solidFill>
                            <a:schemeClr val="lt1"/>
                          </a:solidFill>
                          <a:latin typeface="Calibri" panose="020F0502020204030204"/>
                        </a:defRPr>
                      </a:lvl8pPr>
                      <a:lvl9pPr marL="3657600" algn="l" defTabSz="914400" rtl="0" eaLnBrk="1" latinLnBrk="0" hangingPunct="1">
                        <a:defRPr sz="1800" b="1" kern="1200">
                          <a:solidFill>
                            <a:schemeClr val="lt1"/>
                          </a:solidFill>
                          <a:latin typeface="Calibri" panose="020F0502020204030204"/>
                        </a:defRPr>
                      </a:lvl9pPr>
                    </a:lstStyle>
                    <a:p>
                      <a:pPr marL="0" indent="0" algn="l">
                        <a:buFont typeface="Wingdings" panose="05000000000000000000" pitchFamily="2" charset="2"/>
                        <a:buNone/>
                      </a:pPr>
                      <a:r>
                        <a:rPr lang="en-US" sz="2000" b="1" i="0" u="none" kern="1200" dirty="0">
                          <a:solidFill>
                            <a:srgbClr val="0A1F61"/>
                          </a:solidFill>
                          <a:latin typeface="Times New Roman" panose="02020603050405020304" pitchFamily="18" charset="0"/>
                          <a:ea typeface="+mn-ea"/>
                          <a:cs typeface="Times New Roman" panose="02020603050405020304" pitchFamily="18" charset="0"/>
                        </a:rPr>
                        <a:t>2- Performance-to-Outcome Expectancy</a:t>
                      </a:r>
                    </a:p>
                  </a:txBody>
                  <a:tcPr>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noFill/>
                  </a:tcPr>
                </a:tc>
                <a:tc>
                  <a:txBody>
                    <a:bodyPr/>
                    <a:lstStyle>
                      <a:lvl1pPr marL="0" algn="l" defTabSz="914400" rtl="0" eaLnBrk="1" latinLnBrk="0" hangingPunct="1">
                        <a:defRPr sz="1800" b="1" kern="1200">
                          <a:solidFill>
                            <a:schemeClr val="lt1"/>
                          </a:solidFill>
                          <a:latin typeface="Calibri" panose="020F0502020204030204"/>
                        </a:defRPr>
                      </a:lvl1pPr>
                      <a:lvl2pPr marL="457200" algn="l" defTabSz="914400" rtl="0" eaLnBrk="1" latinLnBrk="0" hangingPunct="1">
                        <a:defRPr sz="1800" b="1" kern="1200">
                          <a:solidFill>
                            <a:schemeClr val="lt1"/>
                          </a:solidFill>
                          <a:latin typeface="Calibri" panose="020F0502020204030204"/>
                        </a:defRPr>
                      </a:lvl2pPr>
                      <a:lvl3pPr marL="914400" algn="l" defTabSz="914400" rtl="0" eaLnBrk="1" latinLnBrk="0" hangingPunct="1">
                        <a:defRPr sz="1800" b="1" kern="1200">
                          <a:solidFill>
                            <a:schemeClr val="lt1"/>
                          </a:solidFill>
                          <a:latin typeface="Calibri" panose="020F0502020204030204"/>
                        </a:defRPr>
                      </a:lvl3pPr>
                      <a:lvl4pPr marL="1371600" algn="l" defTabSz="914400" rtl="0" eaLnBrk="1" latinLnBrk="0" hangingPunct="1">
                        <a:defRPr sz="1800" b="1" kern="1200">
                          <a:solidFill>
                            <a:schemeClr val="lt1"/>
                          </a:solidFill>
                          <a:latin typeface="Calibri" panose="020F0502020204030204"/>
                        </a:defRPr>
                      </a:lvl4pPr>
                      <a:lvl5pPr marL="1828800" algn="l" defTabSz="914400" rtl="0" eaLnBrk="1" latinLnBrk="0" hangingPunct="1">
                        <a:defRPr sz="1800" b="1" kern="1200">
                          <a:solidFill>
                            <a:schemeClr val="lt1"/>
                          </a:solidFill>
                          <a:latin typeface="Calibri" panose="020F0502020204030204"/>
                        </a:defRPr>
                      </a:lvl5pPr>
                      <a:lvl6pPr marL="2286000" algn="l" defTabSz="914400" rtl="0" eaLnBrk="1" latinLnBrk="0" hangingPunct="1">
                        <a:defRPr sz="1800" b="1" kern="1200">
                          <a:solidFill>
                            <a:schemeClr val="lt1"/>
                          </a:solidFill>
                          <a:latin typeface="Calibri" panose="020F0502020204030204"/>
                        </a:defRPr>
                      </a:lvl6pPr>
                      <a:lvl7pPr marL="2743200" algn="l" defTabSz="914400" rtl="0" eaLnBrk="1" latinLnBrk="0" hangingPunct="1">
                        <a:defRPr sz="1800" b="1" kern="1200">
                          <a:solidFill>
                            <a:schemeClr val="lt1"/>
                          </a:solidFill>
                          <a:latin typeface="Calibri" panose="020F0502020204030204"/>
                        </a:defRPr>
                      </a:lvl7pPr>
                      <a:lvl8pPr marL="3200400" algn="l" defTabSz="914400" rtl="0" eaLnBrk="1" latinLnBrk="0" hangingPunct="1">
                        <a:defRPr sz="1800" b="1" kern="1200">
                          <a:solidFill>
                            <a:schemeClr val="lt1"/>
                          </a:solidFill>
                          <a:latin typeface="Calibri" panose="020F0502020204030204"/>
                        </a:defRPr>
                      </a:lvl8pPr>
                      <a:lvl9pPr marL="3657600" algn="l" defTabSz="914400" rtl="0" eaLnBrk="1" latinLnBrk="0" hangingPunct="1">
                        <a:defRPr sz="1800" b="1" kern="1200">
                          <a:solidFill>
                            <a:schemeClr val="lt1"/>
                          </a:solidFill>
                          <a:latin typeface="Calibri" panose="020F0502020204030204"/>
                        </a:defRPr>
                      </a:lvl9pPr>
                    </a:lstStyle>
                    <a:p>
                      <a:pPr marL="0" indent="0" algn="just">
                        <a:buFont typeface="Wingdings" panose="05000000000000000000" pitchFamily="2" charset="2"/>
                        <a:buNone/>
                      </a:pPr>
                      <a:r>
                        <a:rPr lang="en-US" sz="2000" b="1" i="0" u="sng" kern="1200" dirty="0">
                          <a:solidFill>
                            <a:schemeClr val="tx1"/>
                          </a:solidFill>
                          <a:latin typeface="Times New Roman" panose="02020603050405020304" pitchFamily="18" charset="0"/>
                          <a:ea typeface="+mn-ea"/>
                          <a:cs typeface="Times New Roman" panose="02020603050405020304" pitchFamily="18" charset="0"/>
                        </a:rPr>
                        <a:t>Performance-to-Outcome Expectancy </a:t>
                      </a:r>
                      <a:r>
                        <a:rPr lang="en-US" sz="2000" b="0" i="1" u="sng" kern="1200" dirty="0">
                          <a:solidFill>
                            <a:schemeClr val="tx1"/>
                          </a:solidFill>
                          <a:latin typeface="Times New Roman" panose="02020603050405020304" pitchFamily="18" charset="0"/>
                          <a:ea typeface="+mn-ea"/>
                          <a:cs typeface="Times New Roman" panose="02020603050405020304" pitchFamily="18" charset="0"/>
                        </a:rPr>
                        <a:t>the individual’s perception of the probability that performance will lead to certain outcomes.</a:t>
                      </a:r>
                      <a:endParaRPr lang="ar-EG" sz="2000" b="0" i="1" u="sng" kern="1200" dirty="0">
                        <a:solidFill>
                          <a:schemeClr val="tx1"/>
                        </a:solidFill>
                        <a:latin typeface="Times New Roman" panose="02020603050405020304" pitchFamily="18" charset="0"/>
                        <a:ea typeface="+mn-ea"/>
                        <a:cs typeface="Times New Roman" panose="02020603050405020304" pitchFamily="18" charset="0"/>
                      </a:endParaRPr>
                    </a:p>
                    <a:p>
                      <a:pPr marL="0" indent="0" algn="just">
                        <a:buFont typeface="Wingdings" panose="05000000000000000000" pitchFamily="2" charset="2"/>
                        <a:buNone/>
                      </a:pPr>
                      <a:endParaRPr lang="en-US" sz="2000" b="0" i="0" u="none" kern="1200" dirty="0">
                        <a:solidFill>
                          <a:schemeClr val="tx1"/>
                        </a:solidFill>
                        <a:latin typeface="Times New Roman" panose="02020603050405020304" pitchFamily="18" charset="0"/>
                        <a:ea typeface="+mn-ea"/>
                        <a:cs typeface="Times New Roman" panose="02020603050405020304" pitchFamily="18" charset="0"/>
                      </a:endParaRPr>
                    </a:p>
                    <a:p>
                      <a:pPr marL="342900" indent="-342900" algn="just">
                        <a:buFont typeface="Wingdings" panose="05000000000000000000" pitchFamily="2" charset="2"/>
                        <a:buChar char="§"/>
                      </a:pPr>
                      <a:r>
                        <a:rPr lang="en-US" sz="2000" b="0" i="0" u="none" kern="1200" dirty="0">
                          <a:solidFill>
                            <a:schemeClr val="tx1"/>
                          </a:solidFill>
                          <a:latin typeface="Times New Roman" panose="02020603050405020304" pitchFamily="18" charset="0"/>
                          <a:ea typeface="+mn-ea"/>
                          <a:cs typeface="Times New Roman" panose="02020603050405020304" pitchFamily="18" charset="0"/>
                        </a:rPr>
                        <a:t>If a person thinks a high performer </a:t>
                      </a:r>
                      <a:r>
                        <a:rPr lang="en-US" sz="2000" b="1" i="1" u="none" kern="1200" dirty="0">
                          <a:solidFill>
                            <a:schemeClr val="tx1"/>
                          </a:solidFill>
                          <a:latin typeface="Times New Roman" panose="02020603050405020304" pitchFamily="18" charset="0"/>
                          <a:ea typeface="+mn-ea"/>
                          <a:cs typeface="Times New Roman" panose="02020603050405020304" pitchFamily="18" charset="0"/>
                        </a:rPr>
                        <a:t>is certain to get a pay raise</a:t>
                      </a:r>
                      <a:r>
                        <a:rPr lang="en-US" sz="2000" b="0" i="0" u="none" kern="1200" dirty="0">
                          <a:solidFill>
                            <a:schemeClr val="tx1"/>
                          </a:solidFill>
                          <a:latin typeface="Times New Roman" panose="02020603050405020304" pitchFamily="18" charset="0"/>
                          <a:ea typeface="+mn-ea"/>
                          <a:cs typeface="Times New Roman" panose="02020603050405020304" pitchFamily="18" charset="0"/>
                        </a:rPr>
                        <a:t>, this expectancy is close to 1.0. At the other extreme, a person who believes raises are entirely independent of performance has an expectancy close to 0. Finally, if a person thinks performance has some bearing on the prospects for a pay raise, his or her expectancy is somewhere between 1.0 and 0. </a:t>
                      </a:r>
                      <a:endParaRPr lang="ar-EG" sz="2000" b="0" i="0" u="none" kern="1200" dirty="0">
                        <a:solidFill>
                          <a:schemeClr val="tx1"/>
                        </a:solidFill>
                        <a:latin typeface="Times New Roman" panose="02020603050405020304" pitchFamily="18" charset="0"/>
                        <a:ea typeface="+mn-ea"/>
                        <a:cs typeface="Times New Roman" panose="02020603050405020304" pitchFamily="18" charset="0"/>
                      </a:endParaRPr>
                    </a:p>
                  </a:txBody>
                  <a:tcPr>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noFill/>
                  </a:tcPr>
                </a:tc>
                <a:extLst>
                  <a:ext uri="{0D108BD9-81ED-4DB2-BD59-A6C34878D82A}">
                    <a16:rowId xmlns:a16="http://schemas.microsoft.com/office/drawing/2014/main" val="1693150349"/>
                  </a:ext>
                </a:extLst>
              </a:tr>
            </a:tbl>
          </a:graphicData>
        </a:graphic>
      </p:graphicFrame>
    </p:spTree>
    <p:extLst>
      <p:ext uri="{BB962C8B-B14F-4D97-AF65-F5344CB8AC3E}">
        <p14:creationId xmlns:p14="http://schemas.microsoft.com/office/powerpoint/2010/main" val="177181658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D9A1EC-86AA-06D9-0646-ECE253362D0F}"/>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4DE791F8-D946-72A8-9479-44C2DDA8B2F3}"/>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31B02184-FAEC-0EB7-8BED-B1F1D62D96B9}"/>
              </a:ext>
            </a:extLst>
          </p:cNvPr>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Motivating Behavior</a:t>
            </a:r>
          </a:p>
        </p:txBody>
      </p:sp>
      <p:sp>
        <p:nvSpPr>
          <p:cNvPr id="5" name="Rectangle 4">
            <a:extLst>
              <a:ext uri="{FF2B5EF4-FFF2-40B4-BE49-F238E27FC236}">
                <a16:creationId xmlns:a16="http://schemas.microsoft.com/office/drawing/2014/main" id="{F177942D-A50E-8E62-DE6D-FDB6693993DF}"/>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13359BE-7103-00A6-8A4E-95D0E3A78F29}"/>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7517AB3B-5650-4C18-3398-B7936FD957D3}"/>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6</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850568EE-D02C-640D-A31B-9E98ADF4D39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TextBox 8">
            <a:extLst>
              <a:ext uri="{FF2B5EF4-FFF2-40B4-BE49-F238E27FC236}">
                <a16:creationId xmlns:a16="http://schemas.microsoft.com/office/drawing/2014/main" id="{3B37F648-410E-AFC3-7837-B38B6653322C}"/>
              </a:ext>
            </a:extLst>
          </p:cNvPr>
          <p:cNvSpPr txBox="1"/>
          <p:nvPr/>
        </p:nvSpPr>
        <p:spPr>
          <a:xfrm>
            <a:off x="703943" y="2004945"/>
            <a:ext cx="7982857" cy="1015663"/>
          </a:xfrm>
          <a:prstGeom prst="rect">
            <a:avLst/>
          </a:prstGeom>
          <a:noFill/>
        </p:spPr>
        <p:txBody>
          <a:bodyPr wrap="square" rtlCol="0">
            <a:spAutoFit/>
          </a:bodyPr>
          <a:lstStyle/>
          <a:p>
            <a:pPr algn="just">
              <a:lnSpc>
                <a:spcPct val="150000"/>
              </a:lnSpc>
              <a:defRPr/>
            </a:pPr>
            <a:r>
              <a:rPr lang="en-US" sz="2400" b="1" u="sng" dirty="0">
                <a:solidFill>
                  <a:srgbClr val="002060"/>
                </a:solidFill>
                <a:latin typeface="Times New Roman" panose="02020603050405020304" pitchFamily="18" charset="0"/>
                <a:cs typeface="Times New Roman" panose="02020603050405020304" pitchFamily="18" charset="0"/>
              </a:rPr>
              <a:t>2- Process-Based Perspectives on Motivation</a:t>
            </a:r>
          </a:p>
          <a:p>
            <a:pPr>
              <a:defRPr/>
            </a:pPr>
            <a:r>
              <a:rPr lang="en-US" sz="2400" b="1" dirty="0">
                <a:solidFill>
                  <a:srgbClr val="C1510A"/>
                </a:solidFill>
                <a:latin typeface="Times New Roman" panose="02020603050405020304" pitchFamily="18" charset="0"/>
                <a:cs typeface="Times New Roman" panose="02020603050405020304" pitchFamily="18" charset="0"/>
              </a:rPr>
              <a:t>2- The Expectancy Theory of Motivation</a:t>
            </a:r>
            <a:endParaRPr lang="en-US" sz="2400" b="1" u="sng" dirty="0">
              <a:solidFill>
                <a:srgbClr val="002060"/>
              </a:solidFill>
              <a:latin typeface="Times New Roman" panose="02020603050405020304" pitchFamily="18" charset="0"/>
              <a:cs typeface="Times New Roman" panose="02020603050405020304" pitchFamily="18" charset="0"/>
            </a:endParaRPr>
          </a:p>
        </p:txBody>
      </p:sp>
      <p:graphicFrame>
        <p:nvGraphicFramePr>
          <p:cNvPr id="8" name="Table 7">
            <a:extLst>
              <a:ext uri="{FF2B5EF4-FFF2-40B4-BE49-F238E27FC236}">
                <a16:creationId xmlns:a16="http://schemas.microsoft.com/office/drawing/2014/main" id="{5D6029A0-C0CE-418F-9D37-05B535A1DFE6}"/>
              </a:ext>
            </a:extLst>
          </p:cNvPr>
          <p:cNvGraphicFramePr>
            <a:graphicFrameLocks noGrp="1"/>
          </p:cNvGraphicFramePr>
          <p:nvPr>
            <p:extLst>
              <p:ext uri="{D42A27DB-BD31-4B8C-83A1-F6EECF244321}">
                <p14:modId xmlns:p14="http://schemas.microsoft.com/office/powerpoint/2010/main" val="2146719637"/>
              </p:ext>
            </p:extLst>
          </p:nvPr>
        </p:nvGraphicFramePr>
        <p:xfrm>
          <a:off x="902869" y="3340058"/>
          <a:ext cx="10241541" cy="2322640"/>
        </p:xfrm>
        <a:graphic>
          <a:graphicData uri="http://schemas.openxmlformats.org/drawingml/2006/table">
            <a:tbl>
              <a:tblPr firstRow="1" bandRow="1"/>
              <a:tblGrid>
                <a:gridCol w="1990579">
                  <a:extLst>
                    <a:ext uri="{9D8B030D-6E8A-4147-A177-3AD203B41FA5}">
                      <a16:colId xmlns:a16="http://schemas.microsoft.com/office/drawing/2014/main" val="3966072766"/>
                    </a:ext>
                  </a:extLst>
                </a:gridCol>
                <a:gridCol w="8250962">
                  <a:extLst>
                    <a:ext uri="{9D8B030D-6E8A-4147-A177-3AD203B41FA5}">
                      <a16:colId xmlns:a16="http://schemas.microsoft.com/office/drawing/2014/main" val="3536453227"/>
                    </a:ext>
                  </a:extLst>
                </a:gridCol>
              </a:tblGrid>
              <a:tr h="2233641">
                <a:tc>
                  <a:txBody>
                    <a:bodyPr/>
                    <a:lstStyle>
                      <a:lvl1pPr marL="0" algn="l" defTabSz="914400" rtl="0" eaLnBrk="1" latinLnBrk="0" hangingPunct="1">
                        <a:defRPr sz="1800" b="1" kern="1200">
                          <a:solidFill>
                            <a:schemeClr val="lt1"/>
                          </a:solidFill>
                          <a:latin typeface="Calibri" panose="020F0502020204030204"/>
                        </a:defRPr>
                      </a:lvl1pPr>
                      <a:lvl2pPr marL="457200" algn="l" defTabSz="914400" rtl="0" eaLnBrk="1" latinLnBrk="0" hangingPunct="1">
                        <a:defRPr sz="1800" b="1" kern="1200">
                          <a:solidFill>
                            <a:schemeClr val="lt1"/>
                          </a:solidFill>
                          <a:latin typeface="Calibri" panose="020F0502020204030204"/>
                        </a:defRPr>
                      </a:lvl2pPr>
                      <a:lvl3pPr marL="914400" algn="l" defTabSz="914400" rtl="0" eaLnBrk="1" latinLnBrk="0" hangingPunct="1">
                        <a:defRPr sz="1800" b="1" kern="1200">
                          <a:solidFill>
                            <a:schemeClr val="lt1"/>
                          </a:solidFill>
                          <a:latin typeface="Calibri" panose="020F0502020204030204"/>
                        </a:defRPr>
                      </a:lvl3pPr>
                      <a:lvl4pPr marL="1371600" algn="l" defTabSz="914400" rtl="0" eaLnBrk="1" latinLnBrk="0" hangingPunct="1">
                        <a:defRPr sz="1800" b="1" kern="1200">
                          <a:solidFill>
                            <a:schemeClr val="lt1"/>
                          </a:solidFill>
                          <a:latin typeface="Calibri" panose="020F0502020204030204"/>
                        </a:defRPr>
                      </a:lvl4pPr>
                      <a:lvl5pPr marL="1828800" algn="l" defTabSz="914400" rtl="0" eaLnBrk="1" latinLnBrk="0" hangingPunct="1">
                        <a:defRPr sz="1800" b="1" kern="1200">
                          <a:solidFill>
                            <a:schemeClr val="lt1"/>
                          </a:solidFill>
                          <a:latin typeface="Calibri" panose="020F0502020204030204"/>
                        </a:defRPr>
                      </a:lvl5pPr>
                      <a:lvl6pPr marL="2286000" algn="l" defTabSz="914400" rtl="0" eaLnBrk="1" latinLnBrk="0" hangingPunct="1">
                        <a:defRPr sz="1800" b="1" kern="1200">
                          <a:solidFill>
                            <a:schemeClr val="lt1"/>
                          </a:solidFill>
                          <a:latin typeface="Calibri" panose="020F0502020204030204"/>
                        </a:defRPr>
                      </a:lvl6pPr>
                      <a:lvl7pPr marL="2743200" algn="l" defTabSz="914400" rtl="0" eaLnBrk="1" latinLnBrk="0" hangingPunct="1">
                        <a:defRPr sz="1800" b="1" kern="1200">
                          <a:solidFill>
                            <a:schemeClr val="lt1"/>
                          </a:solidFill>
                          <a:latin typeface="Calibri" panose="020F0502020204030204"/>
                        </a:defRPr>
                      </a:lvl7pPr>
                      <a:lvl8pPr marL="3200400" algn="l" defTabSz="914400" rtl="0" eaLnBrk="1" latinLnBrk="0" hangingPunct="1">
                        <a:defRPr sz="1800" b="1" kern="1200">
                          <a:solidFill>
                            <a:schemeClr val="lt1"/>
                          </a:solidFill>
                          <a:latin typeface="Calibri" panose="020F0502020204030204"/>
                        </a:defRPr>
                      </a:lvl8pPr>
                      <a:lvl9pPr marL="3657600" algn="l" defTabSz="914400" rtl="0" eaLnBrk="1" latinLnBrk="0" hangingPunct="1">
                        <a:defRPr sz="1800" b="1" kern="1200">
                          <a:solidFill>
                            <a:schemeClr val="lt1"/>
                          </a:solidFill>
                          <a:latin typeface="Calibri" panose="020F0502020204030204"/>
                        </a:defRPr>
                      </a:lvl9pPr>
                    </a:lstStyle>
                    <a:p>
                      <a:pPr marL="0" indent="0" algn="l">
                        <a:lnSpc>
                          <a:spcPct val="150000"/>
                        </a:lnSpc>
                        <a:buFont typeface="Wingdings" panose="05000000000000000000" pitchFamily="2" charset="2"/>
                        <a:buNone/>
                      </a:pPr>
                      <a:r>
                        <a:rPr lang="en-US" sz="2000" b="1" i="0" u="none" kern="1200" dirty="0">
                          <a:solidFill>
                            <a:srgbClr val="0A1F61"/>
                          </a:solidFill>
                          <a:latin typeface="Times New Roman" panose="02020603050405020304" pitchFamily="18" charset="0"/>
                          <a:ea typeface="+mn-ea"/>
                          <a:cs typeface="Times New Roman" panose="02020603050405020304" pitchFamily="18" charset="0"/>
                        </a:rPr>
                        <a:t>2- Performance-to-Outcome Expectancy</a:t>
                      </a:r>
                    </a:p>
                  </a:txBody>
                  <a:tcPr>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noFill/>
                  </a:tcPr>
                </a:tc>
                <a:tc>
                  <a:txBody>
                    <a:bodyPr/>
                    <a:lstStyle>
                      <a:lvl1pPr marL="0" algn="l" defTabSz="914400" rtl="0" eaLnBrk="1" latinLnBrk="0" hangingPunct="1">
                        <a:defRPr sz="1800" b="1" kern="1200">
                          <a:solidFill>
                            <a:schemeClr val="lt1"/>
                          </a:solidFill>
                          <a:latin typeface="Calibri" panose="020F0502020204030204"/>
                        </a:defRPr>
                      </a:lvl1pPr>
                      <a:lvl2pPr marL="457200" algn="l" defTabSz="914400" rtl="0" eaLnBrk="1" latinLnBrk="0" hangingPunct="1">
                        <a:defRPr sz="1800" b="1" kern="1200">
                          <a:solidFill>
                            <a:schemeClr val="lt1"/>
                          </a:solidFill>
                          <a:latin typeface="Calibri" panose="020F0502020204030204"/>
                        </a:defRPr>
                      </a:lvl2pPr>
                      <a:lvl3pPr marL="914400" algn="l" defTabSz="914400" rtl="0" eaLnBrk="1" latinLnBrk="0" hangingPunct="1">
                        <a:defRPr sz="1800" b="1" kern="1200">
                          <a:solidFill>
                            <a:schemeClr val="lt1"/>
                          </a:solidFill>
                          <a:latin typeface="Calibri" panose="020F0502020204030204"/>
                        </a:defRPr>
                      </a:lvl3pPr>
                      <a:lvl4pPr marL="1371600" algn="l" defTabSz="914400" rtl="0" eaLnBrk="1" latinLnBrk="0" hangingPunct="1">
                        <a:defRPr sz="1800" b="1" kern="1200">
                          <a:solidFill>
                            <a:schemeClr val="lt1"/>
                          </a:solidFill>
                          <a:latin typeface="Calibri" panose="020F0502020204030204"/>
                        </a:defRPr>
                      </a:lvl4pPr>
                      <a:lvl5pPr marL="1828800" algn="l" defTabSz="914400" rtl="0" eaLnBrk="1" latinLnBrk="0" hangingPunct="1">
                        <a:defRPr sz="1800" b="1" kern="1200">
                          <a:solidFill>
                            <a:schemeClr val="lt1"/>
                          </a:solidFill>
                          <a:latin typeface="Calibri" panose="020F0502020204030204"/>
                        </a:defRPr>
                      </a:lvl5pPr>
                      <a:lvl6pPr marL="2286000" algn="l" defTabSz="914400" rtl="0" eaLnBrk="1" latinLnBrk="0" hangingPunct="1">
                        <a:defRPr sz="1800" b="1" kern="1200">
                          <a:solidFill>
                            <a:schemeClr val="lt1"/>
                          </a:solidFill>
                          <a:latin typeface="Calibri" panose="020F0502020204030204"/>
                        </a:defRPr>
                      </a:lvl6pPr>
                      <a:lvl7pPr marL="2743200" algn="l" defTabSz="914400" rtl="0" eaLnBrk="1" latinLnBrk="0" hangingPunct="1">
                        <a:defRPr sz="1800" b="1" kern="1200">
                          <a:solidFill>
                            <a:schemeClr val="lt1"/>
                          </a:solidFill>
                          <a:latin typeface="Calibri" panose="020F0502020204030204"/>
                        </a:defRPr>
                      </a:lvl7pPr>
                      <a:lvl8pPr marL="3200400" algn="l" defTabSz="914400" rtl="0" eaLnBrk="1" latinLnBrk="0" hangingPunct="1">
                        <a:defRPr sz="1800" b="1" kern="1200">
                          <a:solidFill>
                            <a:schemeClr val="lt1"/>
                          </a:solidFill>
                          <a:latin typeface="Calibri" panose="020F0502020204030204"/>
                        </a:defRPr>
                      </a:lvl8pPr>
                      <a:lvl9pPr marL="3657600" algn="l" defTabSz="914400" rtl="0" eaLnBrk="1" latinLnBrk="0" hangingPunct="1">
                        <a:defRPr sz="1800" b="1" kern="1200">
                          <a:solidFill>
                            <a:schemeClr val="lt1"/>
                          </a:solidFill>
                          <a:latin typeface="Calibri" panose="020F0502020204030204"/>
                        </a:defRPr>
                      </a:lvl9pPr>
                    </a:lstStyle>
                    <a:p>
                      <a:pPr marL="342900" indent="-342900" algn="just">
                        <a:lnSpc>
                          <a:spcPct val="150000"/>
                        </a:lnSpc>
                        <a:buFont typeface="Wingdings" panose="05000000000000000000" pitchFamily="2" charset="2"/>
                        <a:buChar char="§"/>
                      </a:pPr>
                      <a:r>
                        <a:rPr lang="en-US" sz="2000" b="1" i="1" u="sng" kern="1200" dirty="0">
                          <a:solidFill>
                            <a:srgbClr val="C00000"/>
                          </a:solidFill>
                          <a:latin typeface="Times New Roman" panose="02020603050405020304" pitchFamily="18" charset="0"/>
                          <a:ea typeface="+mn-ea"/>
                          <a:cs typeface="Times New Roman" panose="02020603050405020304" pitchFamily="18" charset="0"/>
                        </a:rPr>
                        <a:t>Ex</a:t>
                      </a:r>
                      <a:r>
                        <a:rPr lang="en-US" sz="2000" b="0" i="1" u="none" kern="1200" dirty="0">
                          <a:solidFill>
                            <a:srgbClr val="C00000"/>
                          </a:solidFill>
                          <a:latin typeface="Times New Roman" panose="02020603050405020304" pitchFamily="18" charset="0"/>
                          <a:ea typeface="+mn-ea"/>
                          <a:cs typeface="Times New Roman" panose="02020603050405020304" pitchFamily="18" charset="0"/>
                        </a:rPr>
                        <a:t> </a:t>
                      </a:r>
                      <a:r>
                        <a:rPr lang="en-US" sz="2000" b="0" i="1" u="none" kern="1200" dirty="0">
                          <a:solidFill>
                            <a:schemeClr val="tx1"/>
                          </a:solidFill>
                          <a:latin typeface="Times New Roman" panose="02020603050405020304" pitchFamily="18" charset="0"/>
                          <a:ea typeface="+mn-ea"/>
                          <a:cs typeface="Times New Roman" panose="02020603050405020304" pitchFamily="18" charset="0"/>
                        </a:rPr>
                        <a:t>Green Bay Packers quarterback Aaron Rodgers may believe that if he plays aggressively all the time (</a:t>
                      </a:r>
                      <a:r>
                        <a:rPr lang="en-US" sz="2000" b="0" i="1" u="none" kern="1200" dirty="0">
                          <a:solidFill>
                            <a:srgbClr val="0A1F61"/>
                          </a:solidFill>
                          <a:latin typeface="Times New Roman" panose="02020603050405020304" pitchFamily="18" charset="0"/>
                          <a:ea typeface="+mn-ea"/>
                          <a:cs typeface="Times New Roman" panose="02020603050405020304" pitchFamily="18" charset="0"/>
                        </a:rPr>
                        <a:t>performance</a:t>
                      </a:r>
                      <a:r>
                        <a:rPr lang="en-US" sz="2000" b="0" i="1" u="none" kern="1200" dirty="0">
                          <a:solidFill>
                            <a:schemeClr val="tx1"/>
                          </a:solidFill>
                          <a:latin typeface="Times New Roman" panose="02020603050405020304" pitchFamily="18" charset="0"/>
                          <a:ea typeface="+mn-ea"/>
                          <a:cs typeface="Times New Roman" panose="02020603050405020304" pitchFamily="18" charset="0"/>
                        </a:rPr>
                        <a:t>), he has a great chance of leading his team to the </a:t>
                      </a:r>
                      <a:r>
                        <a:rPr lang="en-US" sz="2000" b="0" i="1" u="none" kern="1200" dirty="0">
                          <a:solidFill>
                            <a:srgbClr val="0A1F61"/>
                          </a:solidFill>
                          <a:latin typeface="Times New Roman" panose="02020603050405020304" pitchFamily="18" charset="0"/>
                          <a:ea typeface="+mn-ea"/>
                          <a:cs typeface="Times New Roman" panose="02020603050405020304" pitchFamily="18" charset="0"/>
                        </a:rPr>
                        <a:t>playoffs</a:t>
                      </a:r>
                      <a:r>
                        <a:rPr lang="en-US" sz="2000" b="0" i="1" u="none" kern="1200" dirty="0">
                          <a:solidFill>
                            <a:schemeClr val="tx1"/>
                          </a:solidFill>
                          <a:latin typeface="Times New Roman" panose="02020603050405020304" pitchFamily="18" charset="0"/>
                          <a:ea typeface="+mn-ea"/>
                          <a:cs typeface="Times New Roman" panose="02020603050405020304" pitchFamily="18" charset="0"/>
                        </a:rPr>
                        <a:t>. Playing aggressively may win him </a:t>
                      </a:r>
                      <a:r>
                        <a:rPr lang="en-US" sz="2000" b="0" i="1" u="none" kern="1200" dirty="0">
                          <a:solidFill>
                            <a:srgbClr val="0A1F61"/>
                          </a:solidFill>
                          <a:latin typeface="Times New Roman" panose="02020603050405020304" pitchFamily="18" charset="0"/>
                          <a:ea typeface="+mn-ea"/>
                          <a:cs typeface="Times New Roman" panose="02020603050405020304" pitchFamily="18" charset="0"/>
                        </a:rPr>
                        <a:t>individual honors </a:t>
                      </a:r>
                      <a:r>
                        <a:rPr lang="en-US" sz="2000" b="0" i="1" u="none" kern="1200" dirty="0">
                          <a:solidFill>
                            <a:schemeClr val="tx1"/>
                          </a:solidFill>
                          <a:latin typeface="Times New Roman" panose="02020603050405020304" pitchFamily="18" charset="0"/>
                          <a:ea typeface="+mn-ea"/>
                          <a:cs typeface="Times New Roman" panose="02020603050405020304" pitchFamily="18" charset="0"/>
                        </a:rPr>
                        <a:t>like the Most Valuable Player </a:t>
                      </a:r>
                      <a:r>
                        <a:rPr lang="en-US" sz="2000" b="0" i="1" u="none" kern="1200" dirty="0">
                          <a:solidFill>
                            <a:srgbClr val="0A1F61"/>
                          </a:solidFill>
                          <a:latin typeface="Times New Roman" panose="02020603050405020304" pitchFamily="18" charset="0"/>
                          <a:ea typeface="+mn-ea"/>
                          <a:cs typeface="Times New Roman" panose="02020603050405020304" pitchFamily="18" charset="0"/>
                        </a:rPr>
                        <a:t>award</a:t>
                      </a:r>
                      <a:r>
                        <a:rPr lang="en-US" sz="2000" b="0" i="1" u="none" kern="1200" dirty="0">
                          <a:solidFill>
                            <a:schemeClr val="tx1"/>
                          </a:solidFill>
                          <a:latin typeface="Times New Roman" panose="02020603050405020304" pitchFamily="18" charset="0"/>
                          <a:ea typeface="+mn-ea"/>
                          <a:cs typeface="Times New Roman" panose="02020603050405020304" pitchFamily="18" charset="0"/>
                        </a:rPr>
                        <a:t>, but </a:t>
                      </a:r>
                      <a:r>
                        <a:rPr lang="en-US" sz="2000" b="0" i="1" u="sng" kern="1200" dirty="0">
                          <a:solidFill>
                            <a:schemeClr val="tx1"/>
                          </a:solidFill>
                          <a:latin typeface="Times New Roman" panose="02020603050405020304" pitchFamily="18" charset="0"/>
                          <a:ea typeface="+mn-ea"/>
                          <a:cs typeface="Times New Roman" panose="02020603050405020304" pitchFamily="18" charset="0"/>
                        </a:rPr>
                        <a:t>he may also experience more physical trauma and throw more interceptions. </a:t>
                      </a:r>
                    </a:p>
                  </a:txBody>
                  <a:tcPr>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noFill/>
                  </a:tcPr>
                </a:tc>
                <a:extLst>
                  <a:ext uri="{0D108BD9-81ED-4DB2-BD59-A6C34878D82A}">
                    <a16:rowId xmlns:a16="http://schemas.microsoft.com/office/drawing/2014/main" val="1693150349"/>
                  </a:ext>
                </a:extLst>
              </a:tr>
            </a:tbl>
          </a:graphicData>
        </a:graphic>
      </p:graphicFrame>
    </p:spTree>
    <p:extLst>
      <p:ext uri="{BB962C8B-B14F-4D97-AF65-F5344CB8AC3E}">
        <p14:creationId xmlns:p14="http://schemas.microsoft.com/office/powerpoint/2010/main" val="63466022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8C55BF-6B81-8462-C598-68029DBFFC2C}"/>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DBA8A3FF-21D1-0727-3B64-89FEAEBBDE61}"/>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AB324D0D-F0DF-EF84-70B5-E449B3910831}"/>
              </a:ext>
            </a:extLst>
          </p:cNvPr>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Motivating Behavior</a:t>
            </a:r>
          </a:p>
        </p:txBody>
      </p:sp>
      <p:sp>
        <p:nvSpPr>
          <p:cNvPr id="5" name="Rectangle 4">
            <a:extLst>
              <a:ext uri="{FF2B5EF4-FFF2-40B4-BE49-F238E27FC236}">
                <a16:creationId xmlns:a16="http://schemas.microsoft.com/office/drawing/2014/main" id="{CC5C584B-32EB-DAD2-33CC-C0B3B98B8373}"/>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C5FF7CDA-8385-9DC9-6C27-5E1A87ADAD4C}"/>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9FD85F6E-47E7-517D-17EE-8D2D395B63BA}"/>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6</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0FE832B1-E7CB-354B-51BE-4E07540485F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TextBox 8">
            <a:extLst>
              <a:ext uri="{FF2B5EF4-FFF2-40B4-BE49-F238E27FC236}">
                <a16:creationId xmlns:a16="http://schemas.microsoft.com/office/drawing/2014/main" id="{BBE31DB4-1802-5F2D-3A25-62A32F36D123}"/>
              </a:ext>
            </a:extLst>
          </p:cNvPr>
          <p:cNvSpPr txBox="1"/>
          <p:nvPr/>
        </p:nvSpPr>
        <p:spPr>
          <a:xfrm>
            <a:off x="703943" y="2004945"/>
            <a:ext cx="7982857" cy="1015663"/>
          </a:xfrm>
          <a:prstGeom prst="rect">
            <a:avLst/>
          </a:prstGeom>
          <a:noFill/>
        </p:spPr>
        <p:txBody>
          <a:bodyPr wrap="square" rtlCol="0">
            <a:spAutoFit/>
          </a:bodyPr>
          <a:lstStyle/>
          <a:p>
            <a:pPr algn="just">
              <a:lnSpc>
                <a:spcPct val="150000"/>
              </a:lnSpc>
              <a:defRPr/>
            </a:pPr>
            <a:r>
              <a:rPr lang="en-US" sz="2400" b="1" u="sng" dirty="0">
                <a:solidFill>
                  <a:srgbClr val="002060"/>
                </a:solidFill>
                <a:latin typeface="Times New Roman" panose="02020603050405020304" pitchFamily="18" charset="0"/>
                <a:cs typeface="Times New Roman" panose="02020603050405020304" pitchFamily="18" charset="0"/>
              </a:rPr>
              <a:t>2- Process-Based Perspectives on Motivation</a:t>
            </a:r>
          </a:p>
          <a:p>
            <a:pPr>
              <a:defRPr/>
            </a:pPr>
            <a:r>
              <a:rPr lang="en-US" sz="2400" b="1" dirty="0">
                <a:solidFill>
                  <a:srgbClr val="C1510A"/>
                </a:solidFill>
                <a:latin typeface="Times New Roman" panose="02020603050405020304" pitchFamily="18" charset="0"/>
                <a:cs typeface="Times New Roman" panose="02020603050405020304" pitchFamily="18" charset="0"/>
              </a:rPr>
              <a:t>2- The Expectancy Theory of Motivation</a:t>
            </a:r>
            <a:endParaRPr lang="en-US" sz="2400" b="1" u="sng" dirty="0">
              <a:solidFill>
                <a:srgbClr val="002060"/>
              </a:solidFill>
              <a:latin typeface="Times New Roman" panose="02020603050405020304" pitchFamily="18" charset="0"/>
              <a:cs typeface="Times New Roman" panose="02020603050405020304" pitchFamily="18" charset="0"/>
            </a:endParaRPr>
          </a:p>
        </p:txBody>
      </p:sp>
      <p:graphicFrame>
        <p:nvGraphicFramePr>
          <p:cNvPr id="2" name="Table 7">
            <a:extLst>
              <a:ext uri="{FF2B5EF4-FFF2-40B4-BE49-F238E27FC236}">
                <a16:creationId xmlns:a16="http://schemas.microsoft.com/office/drawing/2014/main" id="{36DD853D-4B74-AF5E-61AE-93F44442F633}"/>
              </a:ext>
            </a:extLst>
          </p:cNvPr>
          <p:cNvGraphicFramePr>
            <a:graphicFrameLocks noGrp="1"/>
          </p:cNvGraphicFramePr>
          <p:nvPr>
            <p:extLst>
              <p:ext uri="{D42A27DB-BD31-4B8C-83A1-F6EECF244321}">
                <p14:modId xmlns:p14="http://schemas.microsoft.com/office/powerpoint/2010/main" val="2314267661"/>
              </p:ext>
            </p:extLst>
          </p:nvPr>
        </p:nvGraphicFramePr>
        <p:xfrm>
          <a:off x="764108" y="3087964"/>
          <a:ext cx="10519064" cy="2834640"/>
        </p:xfrm>
        <a:graphic>
          <a:graphicData uri="http://schemas.openxmlformats.org/drawingml/2006/table">
            <a:tbl>
              <a:tblPr firstRow="1" bandRow="1"/>
              <a:tblGrid>
                <a:gridCol w="1722962">
                  <a:extLst>
                    <a:ext uri="{9D8B030D-6E8A-4147-A177-3AD203B41FA5}">
                      <a16:colId xmlns:a16="http://schemas.microsoft.com/office/drawing/2014/main" val="3966072766"/>
                    </a:ext>
                  </a:extLst>
                </a:gridCol>
                <a:gridCol w="8796102">
                  <a:extLst>
                    <a:ext uri="{9D8B030D-6E8A-4147-A177-3AD203B41FA5}">
                      <a16:colId xmlns:a16="http://schemas.microsoft.com/office/drawing/2014/main" val="3536453227"/>
                    </a:ext>
                  </a:extLst>
                </a:gridCol>
              </a:tblGrid>
              <a:tr h="2561403">
                <a:tc>
                  <a:txBody>
                    <a:bodyPr/>
                    <a:lstStyle>
                      <a:lvl1pPr marL="0" algn="l" defTabSz="914400" rtl="0" eaLnBrk="1" latinLnBrk="0" hangingPunct="1">
                        <a:defRPr sz="1800" b="1" kern="1200">
                          <a:solidFill>
                            <a:schemeClr val="lt1"/>
                          </a:solidFill>
                          <a:latin typeface="Calibri" panose="020F0502020204030204"/>
                        </a:defRPr>
                      </a:lvl1pPr>
                      <a:lvl2pPr marL="457200" algn="l" defTabSz="914400" rtl="0" eaLnBrk="1" latinLnBrk="0" hangingPunct="1">
                        <a:defRPr sz="1800" b="1" kern="1200">
                          <a:solidFill>
                            <a:schemeClr val="lt1"/>
                          </a:solidFill>
                          <a:latin typeface="Calibri" panose="020F0502020204030204"/>
                        </a:defRPr>
                      </a:lvl2pPr>
                      <a:lvl3pPr marL="914400" algn="l" defTabSz="914400" rtl="0" eaLnBrk="1" latinLnBrk="0" hangingPunct="1">
                        <a:defRPr sz="1800" b="1" kern="1200">
                          <a:solidFill>
                            <a:schemeClr val="lt1"/>
                          </a:solidFill>
                          <a:latin typeface="Calibri" panose="020F0502020204030204"/>
                        </a:defRPr>
                      </a:lvl3pPr>
                      <a:lvl4pPr marL="1371600" algn="l" defTabSz="914400" rtl="0" eaLnBrk="1" latinLnBrk="0" hangingPunct="1">
                        <a:defRPr sz="1800" b="1" kern="1200">
                          <a:solidFill>
                            <a:schemeClr val="lt1"/>
                          </a:solidFill>
                          <a:latin typeface="Calibri" panose="020F0502020204030204"/>
                        </a:defRPr>
                      </a:lvl4pPr>
                      <a:lvl5pPr marL="1828800" algn="l" defTabSz="914400" rtl="0" eaLnBrk="1" latinLnBrk="0" hangingPunct="1">
                        <a:defRPr sz="1800" b="1" kern="1200">
                          <a:solidFill>
                            <a:schemeClr val="lt1"/>
                          </a:solidFill>
                          <a:latin typeface="Calibri" panose="020F0502020204030204"/>
                        </a:defRPr>
                      </a:lvl5pPr>
                      <a:lvl6pPr marL="2286000" algn="l" defTabSz="914400" rtl="0" eaLnBrk="1" latinLnBrk="0" hangingPunct="1">
                        <a:defRPr sz="1800" b="1" kern="1200">
                          <a:solidFill>
                            <a:schemeClr val="lt1"/>
                          </a:solidFill>
                          <a:latin typeface="Calibri" panose="020F0502020204030204"/>
                        </a:defRPr>
                      </a:lvl6pPr>
                      <a:lvl7pPr marL="2743200" algn="l" defTabSz="914400" rtl="0" eaLnBrk="1" latinLnBrk="0" hangingPunct="1">
                        <a:defRPr sz="1800" b="1" kern="1200">
                          <a:solidFill>
                            <a:schemeClr val="lt1"/>
                          </a:solidFill>
                          <a:latin typeface="Calibri" panose="020F0502020204030204"/>
                        </a:defRPr>
                      </a:lvl7pPr>
                      <a:lvl8pPr marL="3200400" algn="l" defTabSz="914400" rtl="0" eaLnBrk="1" latinLnBrk="0" hangingPunct="1">
                        <a:defRPr sz="1800" b="1" kern="1200">
                          <a:solidFill>
                            <a:schemeClr val="lt1"/>
                          </a:solidFill>
                          <a:latin typeface="Calibri" panose="020F0502020204030204"/>
                        </a:defRPr>
                      </a:lvl8pPr>
                      <a:lvl9pPr marL="3657600" algn="l" defTabSz="914400" rtl="0" eaLnBrk="1" latinLnBrk="0" hangingPunct="1">
                        <a:defRPr sz="1800" b="1" kern="1200">
                          <a:solidFill>
                            <a:schemeClr val="lt1"/>
                          </a:solidFill>
                          <a:latin typeface="Calibri" panose="020F0502020204030204"/>
                        </a:defRPr>
                      </a:lvl9pPr>
                    </a:lstStyle>
                    <a:p>
                      <a:pPr marL="0" indent="0" algn="l">
                        <a:buFont typeface="Wingdings" panose="05000000000000000000" pitchFamily="2" charset="2"/>
                        <a:buNone/>
                      </a:pPr>
                      <a:r>
                        <a:rPr lang="en-US" sz="2000" b="1" i="0" u="none" kern="1200" dirty="0">
                          <a:solidFill>
                            <a:srgbClr val="0A1F61"/>
                          </a:solidFill>
                          <a:latin typeface="Times New Roman" panose="02020603050405020304" pitchFamily="18" charset="0"/>
                          <a:ea typeface="+mn-ea"/>
                          <a:cs typeface="Times New Roman" panose="02020603050405020304" pitchFamily="18" charset="0"/>
                        </a:rPr>
                        <a:t>3- Outcomes and Valences</a:t>
                      </a:r>
                    </a:p>
                  </a:txBody>
                  <a:tcPr>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noFill/>
                  </a:tcPr>
                </a:tc>
                <a:tc>
                  <a:txBody>
                    <a:bodyPr/>
                    <a:lstStyle>
                      <a:lvl1pPr marL="0" algn="l" defTabSz="914400" rtl="0" eaLnBrk="1" latinLnBrk="0" hangingPunct="1">
                        <a:defRPr sz="1800" b="1" kern="1200">
                          <a:solidFill>
                            <a:schemeClr val="lt1"/>
                          </a:solidFill>
                          <a:latin typeface="Calibri" panose="020F0502020204030204"/>
                        </a:defRPr>
                      </a:lvl1pPr>
                      <a:lvl2pPr marL="457200" algn="l" defTabSz="914400" rtl="0" eaLnBrk="1" latinLnBrk="0" hangingPunct="1">
                        <a:defRPr sz="1800" b="1" kern="1200">
                          <a:solidFill>
                            <a:schemeClr val="lt1"/>
                          </a:solidFill>
                          <a:latin typeface="Calibri" panose="020F0502020204030204"/>
                        </a:defRPr>
                      </a:lvl2pPr>
                      <a:lvl3pPr marL="914400" algn="l" defTabSz="914400" rtl="0" eaLnBrk="1" latinLnBrk="0" hangingPunct="1">
                        <a:defRPr sz="1800" b="1" kern="1200">
                          <a:solidFill>
                            <a:schemeClr val="lt1"/>
                          </a:solidFill>
                          <a:latin typeface="Calibri" panose="020F0502020204030204"/>
                        </a:defRPr>
                      </a:lvl3pPr>
                      <a:lvl4pPr marL="1371600" algn="l" defTabSz="914400" rtl="0" eaLnBrk="1" latinLnBrk="0" hangingPunct="1">
                        <a:defRPr sz="1800" b="1" kern="1200">
                          <a:solidFill>
                            <a:schemeClr val="lt1"/>
                          </a:solidFill>
                          <a:latin typeface="Calibri" panose="020F0502020204030204"/>
                        </a:defRPr>
                      </a:lvl4pPr>
                      <a:lvl5pPr marL="1828800" algn="l" defTabSz="914400" rtl="0" eaLnBrk="1" latinLnBrk="0" hangingPunct="1">
                        <a:defRPr sz="1800" b="1" kern="1200">
                          <a:solidFill>
                            <a:schemeClr val="lt1"/>
                          </a:solidFill>
                          <a:latin typeface="Calibri" panose="020F0502020204030204"/>
                        </a:defRPr>
                      </a:lvl5pPr>
                      <a:lvl6pPr marL="2286000" algn="l" defTabSz="914400" rtl="0" eaLnBrk="1" latinLnBrk="0" hangingPunct="1">
                        <a:defRPr sz="1800" b="1" kern="1200">
                          <a:solidFill>
                            <a:schemeClr val="lt1"/>
                          </a:solidFill>
                          <a:latin typeface="Calibri" panose="020F0502020204030204"/>
                        </a:defRPr>
                      </a:lvl6pPr>
                      <a:lvl7pPr marL="2743200" algn="l" defTabSz="914400" rtl="0" eaLnBrk="1" latinLnBrk="0" hangingPunct="1">
                        <a:defRPr sz="1800" b="1" kern="1200">
                          <a:solidFill>
                            <a:schemeClr val="lt1"/>
                          </a:solidFill>
                          <a:latin typeface="Calibri" panose="020F0502020204030204"/>
                        </a:defRPr>
                      </a:lvl7pPr>
                      <a:lvl8pPr marL="3200400" algn="l" defTabSz="914400" rtl="0" eaLnBrk="1" latinLnBrk="0" hangingPunct="1">
                        <a:defRPr sz="1800" b="1" kern="1200">
                          <a:solidFill>
                            <a:schemeClr val="lt1"/>
                          </a:solidFill>
                          <a:latin typeface="Calibri" panose="020F0502020204030204"/>
                        </a:defRPr>
                      </a:lvl8pPr>
                      <a:lvl9pPr marL="3657600" algn="l" defTabSz="914400" rtl="0" eaLnBrk="1" latinLnBrk="0" hangingPunct="1">
                        <a:defRPr sz="1800" b="1" kern="1200">
                          <a:solidFill>
                            <a:schemeClr val="lt1"/>
                          </a:solidFill>
                          <a:latin typeface="Calibri" panose="020F0502020204030204"/>
                        </a:defRPr>
                      </a:lvl9pPr>
                    </a:lstStyle>
                    <a:p>
                      <a:pPr marL="342900" indent="-342900" algn="just">
                        <a:buFont typeface="Wingdings" panose="05000000000000000000" pitchFamily="2" charset="2"/>
                        <a:buChar char="§"/>
                      </a:pPr>
                      <a:r>
                        <a:rPr lang="en-US" sz="2000" b="1" i="0" u="sng" kern="1200" dirty="0">
                          <a:solidFill>
                            <a:schemeClr val="tx1"/>
                          </a:solidFill>
                          <a:latin typeface="Times New Roman" panose="02020603050405020304" pitchFamily="18" charset="0"/>
                          <a:ea typeface="+mn-ea"/>
                          <a:cs typeface="Times New Roman" panose="02020603050405020304" pitchFamily="18" charset="0"/>
                        </a:rPr>
                        <a:t>An outcome </a:t>
                      </a:r>
                      <a:r>
                        <a:rPr lang="en-US" sz="2000" b="0" i="0" u="none" kern="1200" dirty="0">
                          <a:solidFill>
                            <a:schemeClr val="tx1"/>
                          </a:solidFill>
                          <a:latin typeface="Times New Roman" panose="02020603050405020304" pitchFamily="18" charset="0"/>
                          <a:ea typeface="+mn-ea"/>
                          <a:cs typeface="Times New Roman" panose="02020603050405020304" pitchFamily="18" charset="0"/>
                        </a:rPr>
                        <a:t>is anything that might potentially </a:t>
                      </a:r>
                      <a:r>
                        <a:rPr lang="en-US" sz="2000" b="0" i="0" u="none" kern="1200" dirty="0">
                          <a:solidFill>
                            <a:srgbClr val="0A1F61"/>
                          </a:solidFill>
                          <a:latin typeface="Times New Roman" panose="02020603050405020304" pitchFamily="18" charset="0"/>
                          <a:ea typeface="+mn-ea"/>
                          <a:cs typeface="Times New Roman" panose="02020603050405020304" pitchFamily="18" charset="0"/>
                        </a:rPr>
                        <a:t>result from performance. </a:t>
                      </a:r>
                      <a:r>
                        <a:rPr lang="en-US" sz="2000" b="0" i="0" u="none" kern="1200" dirty="0">
                          <a:solidFill>
                            <a:schemeClr val="tx1"/>
                          </a:solidFill>
                          <a:latin typeface="Times New Roman" panose="02020603050405020304" pitchFamily="18" charset="0"/>
                          <a:ea typeface="+mn-ea"/>
                          <a:cs typeface="Times New Roman" panose="02020603050405020304" pitchFamily="18" charset="0"/>
                        </a:rPr>
                        <a:t>High-level performance conceivably might produce such outcomes as </a:t>
                      </a:r>
                      <a:r>
                        <a:rPr lang="en-US" sz="2000" b="0" i="0" u="none" kern="1200" dirty="0">
                          <a:solidFill>
                            <a:srgbClr val="0A1F61"/>
                          </a:solidFill>
                          <a:latin typeface="Times New Roman" panose="02020603050405020304" pitchFamily="18" charset="0"/>
                          <a:ea typeface="+mn-ea"/>
                          <a:cs typeface="Times New Roman" panose="02020603050405020304" pitchFamily="18" charset="0"/>
                        </a:rPr>
                        <a:t>a pay raise, a promotion, recognition from the boss, stress, fatigue, or less time to rest, among others.. </a:t>
                      </a:r>
                    </a:p>
                    <a:p>
                      <a:pPr marL="342900" indent="-342900" algn="just">
                        <a:buFont typeface="Wingdings" panose="05000000000000000000" pitchFamily="2" charset="2"/>
                        <a:buChar char="§"/>
                      </a:pPr>
                      <a:endParaRPr lang="en-US" sz="2000" b="0" i="0" u="none" kern="1200" dirty="0">
                        <a:solidFill>
                          <a:schemeClr val="tx1"/>
                        </a:solidFill>
                        <a:latin typeface="Times New Roman" panose="02020603050405020304" pitchFamily="18" charset="0"/>
                        <a:ea typeface="+mn-ea"/>
                        <a:cs typeface="Times New Roman" panose="02020603050405020304" pitchFamily="18" charset="0"/>
                      </a:endParaRPr>
                    </a:p>
                    <a:p>
                      <a:pPr marL="342900" indent="-342900" algn="just">
                        <a:buFont typeface="Wingdings" panose="05000000000000000000" pitchFamily="2" charset="2"/>
                        <a:buChar char="§"/>
                      </a:pPr>
                      <a:r>
                        <a:rPr lang="en-US" sz="2000" b="1" i="0" u="sng" kern="1200" dirty="0">
                          <a:solidFill>
                            <a:schemeClr val="tx1"/>
                          </a:solidFill>
                          <a:latin typeface="Times New Roman" panose="02020603050405020304" pitchFamily="18" charset="0"/>
                          <a:ea typeface="+mn-ea"/>
                          <a:cs typeface="Times New Roman" panose="02020603050405020304" pitchFamily="18" charset="0"/>
                        </a:rPr>
                        <a:t>The valence of an outcome </a:t>
                      </a:r>
                      <a:r>
                        <a:rPr lang="en-US" sz="2000" b="0" i="0" u="none" kern="1200" dirty="0">
                          <a:solidFill>
                            <a:schemeClr val="tx1"/>
                          </a:solidFill>
                          <a:latin typeface="Times New Roman" panose="02020603050405020304" pitchFamily="18" charset="0"/>
                          <a:ea typeface="+mn-ea"/>
                          <a:cs typeface="Times New Roman" panose="02020603050405020304" pitchFamily="18" charset="0"/>
                        </a:rPr>
                        <a:t>is the relative attractiveness or unattractiveness—the value—of that outcome to the person. Pay raises, promotions, and recognition might all have positive valences, whereas</a:t>
                      </a:r>
                      <a:r>
                        <a:rPr lang="en-US" sz="2000" b="0" i="0" u="none" kern="1200" dirty="0">
                          <a:solidFill>
                            <a:srgbClr val="0A1F61"/>
                          </a:solidFill>
                          <a:latin typeface="Times New Roman" panose="02020603050405020304" pitchFamily="18" charset="0"/>
                          <a:ea typeface="+mn-ea"/>
                          <a:cs typeface="Times New Roman" panose="02020603050405020304" pitchFamily="18" charset="0"/>
                        </a:rPr>
                        <a:t>, stress, and less time to rest might all have negative valences.</a:t>
                      </a:r>
                    </a:p>
                  </a:txBody>
                  <a:tcPr>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noFill/>
                  </a:tcPr>
                </a:tc>
                <a:extLst>
                  <a:ext uri="{0D108BD9-81ED-4DB2-BD59-A6C34878D82A}">
                    <a16:rowId xmlns:a16="http://schemas.microsoft.com/office/drawing/2014/main" val="1693150349"/>
                  </a:ext>
                </a:extLst>
              </a:tr>
            </a:tbl>
          </a:graphicData>
        </a:graphic>
      </p:graphicFrame>
    </p:spTree>
    <p:extLst>
      <p:ext uri="{BB962C8B-B14F-4D97-AF65-F5344CB8AC3E}">
        <p14:creationId xmlns:p14="http://schemas.microsoft.com/office/powerpoint/2010/main" val="132463401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004530-9A8F-E446-7595-1BDA419400CD}"/>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D0E3FB6-569D-D7FE-CC19-6B2303FF87AB}"/>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342314AA-CA22-1FC9-FEFC-6504D7AAD67B}"/>
              </a:ext>
            </a:extLst>
          </p:cNvPr>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Motivating Behavior</a:t>
            </a:r>
          </a:p>
        </p:txBody>
      </p:sp>
      <p:sp>
        <p:nvSpPr>
          <p:cNvPr id="5" name="Rectangle 4">
            <a:extLst>
              <a:ext uri="{FF2B5EF4-FFF2-40B4-BE49-F238E27FC236}">
                <a16:creationId xmlns:a16="http://schemas.microsoft.com/office/drawing/2014/main" id="{205406D1-73AF-A85D-7AB9-3034097FF50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493D84A3-FEBB-CD6C-357D-71780C329D45}"/>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52418511-B144-9819-FE95-A8A6D8F49FBB}"/>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6</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8AF44287-D947-A6E8-BED1-6F278A3BAE6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TextBox 8">
            <a:extLst>
              <a:ext uri="{FF2B5EF4-FFF2-40B4-BE49-F238E27FC236}">
                <a16:creationId xmlns:a16="http://schemas.microsoft.com/office/drawing/2014/main" id="{4542D045-6D2E-54FD-2F8B-2550EC29CE38}"/>
              </a:ext>
            </a:extLst>
          </p:cNvPr>
          <p:cNvSpPr txBox="1"/>
          <p:nvPr/>
        </p:nvSpPr>
        <p:spPr>
          <a:xfrm>
            <a:off x="703943" y="2004945"/>
            <a:ext cx="7982857" cy="1015663"/>
          </a:xfrm>
          <a:prstGeom prst="rect">
            <a:avLst/>
          </a:prstGeom>
          <a:noFill/>
        </p:spPr>
        <p:txBody>
          <a:bodyPr wrap="square" rtlCol="0">
            <a:spAutoFit/>
          </a:bodyPr>
          <a:lstStyle/>
          <a:p>
            <a:pPr algn="just">
              <a:lnSpc>
                <a:spcPct val="150000"/>
              </a:lnSpc>
              <a:defRPr/>
            </a:pPr>
            <a:r>
              <a:rPr lang="en-US" sz="2400" b="1" u="sng" dirty="0">
                <a:solidFill>
                  <a:srgbClr val="002060"/>
                </a:solidFill>
                <a:latin typeface="Times New Roman" panose="02020603050405020304" pitchFamily="18" charset="0"/>
                <a:cs typeface="Times New Roman" panose="02020603050405020304" pitchFamily="18" charset="0"/>
              </a:rPr>
              <a:t>2- Process-Based Perspectives on Motivation</a:t>
            </a:r>
          </a:p>
          <a:p>
            <a:pPr>
              <a:defRPr/>
            </a:pPr>
            <a:r>
              <a:rPr lang="en-US" sz="2400" b="1" dirty="0">
                <a:solidFill>
                  <a:srgbClr val="C1510A"/>
                </a:solidFill>
                <a:latin typeface="Times New Roman" panose="02020603050405020304" pitchFamily="18" charset="0"/>
                <a:cs typeface="Times New Roman" panose="02020603050405020304" pitchFamily="18" charset="0"/>
              </a:rPr>
              <a:t>2- The Expectancy Theory of Motivation</a:t>
            </a:r>
            <a:endParaRPr lang="en-US" sz="2400" b="1" u="sng" dirty="0">
              <a:solidFill>
                <a:srgbClr val="002060"/>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83060E24-0B7A-58C8-A29E-929C818750E7}"/>
              </a:ext>
            </a:extLst>
          </p:cNvPr>
          <p:cNvSpPr txBox="1"/>
          <p:nvPr/>
        </p:nvSpPr>
        <p:spPr>
          <a:xfrm>
            <a:off x="762000" y="3060282"/>
            <a:ext cx="10505768" cy="2862322"/>
          </a:xfrm>
          <a:prstGeom prst="rect">
            <a:avLst/>
          </a:prstGeom>
          <a:noFill/>
        </p:spPr>
        <p:txBody>
          <a:bodyPr wrap="square">
            <a:spAutoFit/>
          </a:bodyPr>
          <a:lstStyle/>
          <a:p>
            <a:pPr algn="just"/>
            <a:r>
              <a:rPr lang="en-US" sz="2000" b="1" u="sng" dirty="0">
                <a:solidFill>
                  <a:prstClr val="black"/>
                </a:solidFill>
                <a:latin typeface="Times New Roman" panose="02020603050405020304" pitchFamily="18" charset="0"/>
                <a:cs typeface="Times New Roman" panose="02020603050405020304" pitchFamily="18" charset="0"/>
              </a:rPr>
              <a:t>The basic expectancy framework suggests that three conditions must be met before motivated behavior occurs:</a:t>
            </a:r>
          </a:p>
          <a:p>
            <a:pPr algn="just"/>
            <a:endParaRPr lang="en-US" sz="2000" b="1" u="sng" dirty="0">
              <a:solidFill>
                <a:prstClr val="black"/>
              </a:solidFill>
              <a:latin typeface="Times New Roman" panose="02020603050405020304" pitchFamily="18" charset="0"/>
              <a:cs typeface="Times New Roman" panose="02020603050405020304" pitchFamily="18" charset="0"/>
            </a:endParaRPr>
          </a:p>
          <a:p>
            <a:pPr marL="457200" indent="-457200" algn="just">
              <a:buFont typeface="+mj-lt"/>
              <a:buAutoNum type="arabicPeriod"/>
            </a:pPr>
            <a:r>
              <a:rPr lang="en-US" sz="2000" b="1" u="sng" dirty="0">
                <a:solidFill>
                  <a:prstClr val="black"/>
                </a:solidFill>
                <a:latin typeface="Times New Roman" panose="02020603050405020304" pitchFamily="18" charset="0"/>
                <a:cs typeface="Times New Roman" panose="02020603050405020304" pitchFamily="18" charset="0"/>
              </a:rPr>
              <a:t> First</a:t>
            </a:r>
            <a:r>
              <a:rPr lang="en-US" sz="2000" dirty="0">
                <a:solidFill>
                  <a:prstClr val="black"/>
                </a:solidFill>
                <a:latin typeface="Times New Roman" panose="02020603050405020304" pitchFamily="18" charset="0"/>
                <a:cs typeface="Times New Roman" panose="02020603050405020304" pitchFamily="18" charset="0"/>
              </a:rPr>
              <a:t>, the effort-to-performance expectancy must </a:t>
            </a:r>
            <a:r>
              <a:rPr lang="en-US" sz="2000" dirty="0">
                <a:solidFill>
                  <a:srgbClr val="0A1F61"/>
                </a:solidFill>
                <a:latin typeface="Times New Roman" panose="02020603050405020304" pitchFamily="18" charset="0"/>
                <a:cs typeface="Times New Roman" panose="02020603050405020304" pitchFamily="18" charset="0"/>
              </a:rPr>
              <a:t>be well above zero</a:t>
            </a:r>
            <a:r>
              <a:rPr lang="en-US" sz="2000" dirty="0">
                <a:solidFill>
                  <a:prstClr val="black"/>
                </a:solidFill>
                <a:latin typeface="Times New Roman" panose="02020603050405020304" pitchFamily="18" charset="0"/>
                <a:cs typeface="Times New Roman" panose="02020603050405020304" pitchFamily="18" charset="0"/>
              </a:rPr>
              <a:t>. That is, the worker must reasonably expect that exerting effort will produce high levels of performance.</a:t>
            </a:r>
          </a:p>
          <a:p>
            <a:pPr marL="457200" indent="-457200" algn="just">
              <a:buFont typeface="+mj-lt"/>
              <a:buAutoNum type="arabicPeriod"/>
            </a:pPr>
            <a:r>
              <a:rPr lang="en-US" sz="2000" dirty="0">
                <a:solidFill>
                  <a:prstClr val="black"/>
                </a:solidFill>
                <a:latin typeface="Times New Roman" panose="02020603050405020304" pitchFamily="18" charset="0"/>
                <a:cs typeface="Times New Roman" panose="02020603050405020304" pitchFamily="18" charset="0"/>
              </a:rPr>
              <a:t> </a:t>
            </a:r>
            <a:r>
              <a:rPr lang="en-US" sz="2000" b="1" u="sng" dirty="0">
                <a:solidFill>
                  <a:prstClr val="black"/>
                </a:solidFill>
                <a:latin typeface="Times New Roman" panose="02020603050405020304" pitchFamily="18" charset="0"/>
                <a:cs typeface="Times New Roman" panose="02020603050405020304" pitchFamily="18" charset="0"/>
              </a:rPr>
              <a:t>Second</a:t>
            </a:r>
            <a:r>
              <a:rPr lang="en-US" sz="2000" dirty="0">
                <a:solidFill>
                  <a:prstClr val="black"/>
                </a:solidFill>
                <a:latin typeface="Times New Roman" panose="02020603050405020304" pitchFamily="18" charset="0"/>
                <a:cs typeface="Times New Roman" panose="02020603050405020304" pitchFamily="18" charset="0"/>
              </a:rPr>
              <a:t>, the performance-to-outcome expectancies </a:t>
            </a:r>
            <a:r>
              <a:rPr lang="en-US" sz="2000" dirty="0">
                <a:solidFill>
                  <a:srgbClr val="0A1F61"/>
                </a:solidFill>
                <a:latin typeface="Times New Roman" panose="02020603050405020304" pitchFamily="18" charset="0"/>
                <a:cs typeface="Times New Roman" panose="02020603050405020304" pitchFamily="18" charset="0"/>
              </a:rPr>
              <a:t>must be well above zero</a:t>
            </a:r>
            <a:r>
              <a:rPr lang="en-US" sz="2000" dirty="0">
                <a:solidFill>
                  <a:prstClr val="black"/>
                </a:solidFill>
                <a:latin typeface="Times New Roman" panose="02020603050405020304" pitchFamily="18" charset="0"/>
                <a:cs typeface="Times New Roman" panose="02020603050405020304" pitchFamily="18" charset="0"/>
              </a:rPr>
              <a:t>. In other words, the person must believe that </a:t>
            </a:r>
            <a:r>
              <a:rPr lang="en-US" sz="2000" dirty="0">
                <a:solidFill>
                  <a:srgbClr val="0A1F61"/>
                </a:solidFill>
                <a:latin typeface="Times New Roman" panose="02020603050405020304" pitchFamily="18" charset="0"/>
                <a:cs typeface="Times New Roman" panose="02020603050405020304" pitchFamily="18" charset="0"/>
              </a:rPr>
              <a:t>performance will realistically result in valued outcomes</a:t>
            </a:r>
            <a:r>
              <a:rPr lang="en-US" sz="2000" dirty="0">
                <a:solidFill>
                  <a:prstClr val="black"/>
                </a:solidFill>
                <a:latin typeface="Times New Roman" panose="02020603050405020304" pitchFamily="18" charset="0"/>
                <a:cs typeface="Times New Roman" panose="02020603050405020304" pitchFamily="18" charset="0"/>
              </a:rPr>
              <a:t>. </a:t>
            </a:r>
          </a:p>
          <a:p>
            <a:pPr marL="457200" indent="-457200" algn="just">
              <a:buFont typeface="+mj-lt"/>
              <a:buAutoNum type="arabicPeriod"/>
            </a:pPr>
            <a:r>
              <a:rPr lang="en-US" sz="2000" b="1" u="sng" dirty="0">
                <a:solidFill>
                  <a:prstClr val="black"/>
                </a:solidFill>
                <a:latin typeface="Times New Roman" panose="02020603050405020304" pitchFamily="18" charset="0"/>
                <a:cs typeface="Times New Roman" panose="02020603050405020304" pitchFamily="18" charset="0"/>
              </a:rPr>
              <a:t>Third</a:t>
            </a:r>
            <a:r>
              <a:rPr lang="en-US" sz="2000" dirty="0">
                <a:solidFill>
                  <a:prstClr val="black"/>
                </a:solidFill>
                <a:latin typeface="Times New Roman" panose="02020603050405020304" pitchFamily="18" charset="0"/>
                <a:cs typeface="Times New Roman" panose="02020603050405020304" pitchFamily="18" charset="0"/>
              </a:rPr>
              <a:t>, the sum of all the valences </a:t>
            </a:r>
            <a:r>
              <a:rPr lang="en-US" sz="2000" dirty="0">
                <a:solidFill>
                  <a:srgbClr val="0A1F61"/>
                </a:solidFill>
                <a:latin typeface="Times New Roman" panose="02020603050405020304" pitchFamily="18" charset="0"/>
                <a:cs typeface="Times New Roman" panose="02020603050405020304" pitchFamily="18" charset="0"/>
              </a:rPr>
              <a:t>must be well above zero </a:t>
            </a:r>
            <a:r>
              <a:rPr lang="en-US" sz="2000" dirty="0">
                <a:solidFill>
                  <a:prstClr val="black"/>
                </a:solidFill>
                <a:latin typeface="Times New Roman" panose="02020603050405020304" pitchFamily="18" charset="0"/>
                <a:cs typeface="Times New Roman" panose="02020603050405020304" pitchFamily="18" charset="0"/>
              </a:rPr>
              <a:t>as long as the positives outweigh the negatives.</a:t>
            </a:r>
          </a:p>
        </p:txBody>
      </p:sp>
    </p:spTree>
    <p:extLst>
      <p:ext uri="{BB962C8B-B14F-4D97-AF65-F5344CB8AC3E}">
        <p14:creationId xmlns:p14="http://schemas.microsoft.com/office/powerpoint/2010/main" val="164614769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806059-B9E8-9693-4B10-CA57B9F99A45}"/>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05E40868-1832-93F4-A421-D4D914B46F65}"/>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0C5625F4-FB8F-7F53-8FB1-2CE6CD8D9C3C}"/>
              </a:ext>
            </a:extLst>
          </p:cNvPr>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Motivating Behavior</a:t>
            </a:r>
          </a:p>
        </p:txBody>
      </p:sp>
      <p:sp>
        <p:nvSpPr>
          <p:cNvPr id="5" name="Rectangle 4">
            <a:extLst>
              <a:ext uri="{FF2B5EF4-FFF2-40B4-BE49-F238E27FC236}">
                <a16:creationId xmlns:a16="http://schemas.microsoft.com/office/drawing/2014/main" id="{7F843294-BFDC-C752-810C-BBF839663A90}"/>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12C42BED-BD22-C3C2-D0C0-59E6AE68B64D}"/>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137898C6-64FF-DFFE-A3AF-2E0F03C994C7}"/>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6</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1EBF3E18-5712-AA55-0812-4CFA862CBE6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TextBox 8">
            <a:extLst>
              <a:ext uri="{FF2B5EF4-FFF2-40B4-BE49-F238E27FC236}">
                <a16:creationId xmlns:a16="http://schemas.microsoft.com/office/drawing/2014/main" id="{EB44E2B5-4450-D35A-D206-0125B2F165BD}"/>
              </a:ext>
            </a:extLst>
          </p:cNvPr>
          <p:cNvSpPr txBox="1"/>
          <p:nvPr/>
        </p:nvSpPr>
        <p:spPr>
          <a:xfrm>
            <a:off x="703943" y="2004945"/>
            <a:ext cx="7982857" cy="1015663"/>
          </a:xfrm>
          <a:prstGeom prst="rect">
            <a:avLst/>
          </a:prstGeom>
          <a:noFill/>
        </p:spPr>
        <p:txBody>
          <a:bodyPr wrap="square" rtlCol="0">
            <a:spAutoFit/>
          </a:bodyPr>
          <a:lstStyle/>
          <a:p>
            <a:pPr algn="just">
              <a:lnSpc>
                <a:spcPct val="150000"/>
              </a:lnSpc>
              <a:defRPr/>
            </a:pPr>
            <a:r>
              <a:rPr lang="en-US" sz="2400" b="1" u="sng" dirty="0">
                <a:solidFill>
                  <a:srgbClr val="002060"/>
                </a:solidFill>
                <a:latin typeface="Times New Roman" panose="02020603050405020304" pitchFamily="18" charset="0"/>
                <a:cs typeface="Times New Roman" panose="02020603050405020304" pitchFamily="18" charset="0"/>
              </a:rPr>
              <a:t>2- Process-Based Perspectives on Motivation</a:t>
            </a:r>
          </a:p>
          <a:p>
            <a:pPr>
              <a:defRPr/>
            </a:pPr>
            <a:r>
              <a:rPr lang="en-US" sz="2400" b="1" dirty="0">
                <a:solidFill>
                  <a:srgbClr val="C1510A"/>
                </a:solidFill>
                <a:latin typeface="Times New Roman" panose="02020603050405020304" pitchFamily="18" charset="0"/>
                <a:cs typeface="Times New Roman" panose="02020603050405020304" pitchFamily="18" charset="0"/>
              </a:rPr>
              <a:t>2- The Expectancy Theory of Motivation</a:t>
            </a:r>
            <a:endParaRPr lang="en-US" sz="2400" b="1" u="sng" dirty="0">
              <a:solidFill>
                <a:srgbClr val="002060"/>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3E45046A-33AB-2A84-45DE-5EE28F2327D5}"/>
              </a:ext>
            </a:extLst>
          </p:cNvPr>
          <p:cNvSpPr txBox="1"/>
          <p:nvPr/>
        </p:nvSpPr>
        <p:spPr>
          <a:xfrm>
            <a:off x="762000" y="3360797"/>
            <a:ext cx="10358284" cy="1421992"/>
          </a:xfrm>
          <a:prstGeom prst="rect">
            <a:avLst/>
          </a:prstGeom>
          <a:noFill/>
        </p:spPr>
        <p:txBody>
          <a:bodyPr wrap="square">
            <a:spAutoFit/>
          </a:bodyPr>
          <a:lstStyle/>
          <a:p>
            <a:pPr algn="just">
              <a:lnSpc>
                <a:spcPct val="150000"/>
              </a:lnSpc>
              <a:buFont typeface="+mj-lt"/>
              <a:buNone/>
            </a:pPr>
            <a:r>
              <a:rPr lang="en-US" sz="2000" b="1" dirty="0">
                <a:solidFill>
                  <a:srgbClr val="C00000"/>
                </a:solidFill>
                <a:latin typeface="Times New Roman" panose="02020603050405020304" pitchFamily="18" charset="0"/>
                <a:cs typeface="Times New Roman" panose="02020603050405020304" pitchFamily="18" charset="0"/>
              </a:rPr>
              <a:t>For example, </a:t>
            </a:r>
            <a:r>
              <a:rPr lang="en-US" sz="2000" i="1" dirty="0">
                <a:solidFill>
                  <a:prstClr val="black"/>
                </a:solidFill>
                <a:latin typeface="Times New Roman" panose="02020603050405020304" pitchFamily="18" charset="0"/>
                <a:cs typeface="Times New Roman" panose="02020603050405020304" pitchFamily="18" charset="0"/>
              </a:rPr>
              <a:t>stress and fatigue may have moderately negative valences, but if pay, promotion, and recognition have very high positive valences, the overall valence of the set of outcomes associated with performance will still be positive</a:t>
            </a:r>
            <a:r>
              <a:rPr lang="en-US" sz="2000" b="1" i="1" dirty="0">
                <a:solidFill>
                  <a:prstClr val="black"/>
                </a:solidFill>
                <a:latin typeface="Times New Roman" panose="02020603050405020304" pitchFamily="18" charset="0"/>
                <a:cs typeface="Times New Roman" panose="02020603050405020304" pitchFamily="18" charset="0"/>
              </a:rPr>
              <a:t>.</a:t>
            </a:r>
            <a:endParaRPr lang="en-US" sz="2000" i="1" dirty="0">
              <a:solidFill>
                <a:prstClr val="black"/>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8214681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0C7400-B513-0F8D-875B-904F29EA76C5}"/>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EDA4DABB-9EA5-88FE-8514-8DF80B6DCCD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D1101D72-D88B-572B-CBB6-84AB31649F8F}"/>
              </a:ext>
            </a:extLst>
          </p:cNvPr>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Motivating Behavior</a:t>
            </a:r>
          </a:p>
        </p:txBody>
      </p:sp>
      <p:sp>
        <p:nvSpPr>
          <p:cNvPr id="5" name="Rectangle 4">
            <a:extLst>
              <a:ext uri="{FF2B5EF4-FFF2-40B4-BE49-F238E27FC236}">
                <a16:creationId xmlns:a16="http://schemas.microsoft.com/office/drawing/2014/main" id="{72A75C67-5910-7E58-F0D7-B09844415234}"/>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3D1F9938-0031-59D8-4FE9-C377C3091312}"/>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39C919EA-FBF3-E6E8-B9DE-889D11D749FA}"/>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6</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041EB530-E05D-C8FF-5866-45BF26985F9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TextBox 8">
            <a:extLst>
              <a:ext uri="{FF2B5EF4-FFF2-40B4-BE49-F238E27FC236}">
                <a16:creationId xmlns:a16="http://schemas.microsoft.com/office/drawing/2014/main" id="{0BA1E254-26D4-CE7C-6A9F-4BEFE503B253}"/>
              </a:ext>
            </a:extLst>
          </p:cNvPr>
          <p:cNvSpPr txBox="1"/>
          <p:nvPr/>
        </p:nvSpPr>
        <p:spPr>
          <a:xfrm>
            <a:off x="703943" y="2004945"/>
            <a:ext cx="7982857" cy="1015663"/>
          </a:xfrm>
          <a:prstGeom prst="rect">
            <a:avLst/>
          </a:prstGeom>
          <a:noFill/>
        </p:spPr>
        <p:txBody>
          <a:bodyPr wrap="square" rtlCol="0">
            <a:spAutoFit/>
          </a:bodyPr>
          <a:lstStyle/>
          <a:p>
            <a:pPr algn="just">
              <a:lnSpc>
                <a:spcPct val="150000"/>
              </a:lnSpc>
              <a:defRPr/>
            </a:pPr>
            <a:r>
              <a:rPr lang="en-US" sz="2400" b="1" u="sng" dirty="0">
                <a:solidFill>
                  <a:srgbClr val="002060"/>
                </a:solidFill>
                <a:latin typeface="Times New Roman" panose="02020603050405020304" pitchFamily="18" charset="0"/>
                <a:cs typeface="Times New Roman" panose="02020603050405020304" pitchFamily="18" charset="0"/>
              </a:rPr>
              <a:t>2- Process-Based Perspectives on Motivation</a:t>
            </a:r>
          </a:p>
          <a:p>
            <a:pPr>
              <a:defRPr/>
            </a:pPr>
            <a:r>
              <a:rPr lang="en-US" sz="2400" b="1" dirty="0">
                <a:solidFill>
                  <a:srgbClr val="C1510A"/>
                </a:solidFill>
                <a:latin typeface="Times New Roman" panose="02020603050405020304" pitchFamily="18" charset="0"/>
                <a:cs typeface="Times New Roman" panose="02020603050405020304" pitchFamily="18" charset="0"/>
              </a:rPr>
              <a:t>2- The Expectancy Theory of Motivation</a:t>
            </a:r>
            <a:endParaRPr lang="en-US" sz="2400" b="1" u="sng" dirty="0">
              <a:solidFill>
                <a:srgbClr val="002060"/>
              </a:solidFill>
              <a:latin typeface="Times New Roman" panose="02020603050405020304" pitchFamily="18" charset="0"/>
              <a:cs typeface="Times New Roman" panose="02020603050405020304" pitchFamily="18" charset="0"/>
            </a:endParaRPr>
          </a:p>
        </p:txBody>
      </p:sp>
      <p:graphicFrame>
        <p:nvGraphicFramePr>
          <p:cNvPr id="8" name="Table 7">
            <a:extLst>
              <a:ext uri="{FF2B5EF4-FFF2-40B4-BE49-F238E27FC236}">
                <a16:creationId xmlns:a16="http://schemas.microsoft.com/office/drawing/2014/main" id="{13D88F3B-1E04-4605-82BB-08EC4B0AEC07}"/>
              </a:ext>
            </a:extLst>
          </p:cNvPr>
          <p:cNvGraphicFramePr>
            <a:graphicFrameLocks noGrp="1"/>
          </p:cNvGraphicFramePr>
          <p:nvPr>
            <p:extLst>
              <p:ext uri="{D42A27DB-BD31-4B8C-83A1-F6EECF244321}">
                <p14:modId xmlns:p14="http://schemas.microsoft.com/office/powerpoint/2010/main" val="872887690"/>
              </p:ext>
            </p:extLst>
          </p:nvPr>
        </p:nvGraphicFramePr>
        <p:xfrm>
          <a:off x="762000" y="3085709"/>
          <a:ext cx="10363964" cy="2905097"/>
        </p:xfrm>
        <a:graphic>
          <a:graphicData uri="http://schemas.openxmlformats.org/drawingml/2006/table">
            <a:tbl>
              <a:tblPr firstRow="1" bandRow="1"/>
              <a:tblGrid>
                <a:gridCol w="2199656">
                  <a:extLst>
                    <a:ext uri="{9D8B030D-6E8A-4147-A177-3AD203B41FA5}">
                      <a16:colId xmlns:a16="http://schemas.microsoft.com/office/drawing/2014/main" val="3966072766"/>
                    </a:ext>
                  </a:extLst>
                </a:gridCol>
                <a:gridCol w="8164308">
                  <a:extLst>
                    <a:ext uri="{9D8B030D-6E8A-4147-A177-3AD203B41FA5}">
                      <a16:colId xmlns:a16="http://schemas.microsoft.com/office/drawing/2014/main" val="3536453227"/>
                    </a:ext>
                  </a:extLst>
                </a:gridCol>
              </a:tblGrid>
              <a:tr h="2905097">
                <a:tc>
                  <a:txBody>
                    <a:bodyPr/>
                    <a:lstStyle>
                      <a:lvl1pPr marL="0" algn="l" defTabSz="914400" rtl="0" eaLnBrk="1" latinLnBrk="0" hangingPunct="1">
                        <a:defRPr sz="1800" b="1" kern="1200">
                          <a:solidFill>
                            <a:schemeClr val="lt1"/>
                          </a:solidFill>
                          <a:latin typeface="Calibri" panose="020F0502020204030204"/>
                        </a:defRPr>
                      </a:lvl1pPr>
                      <a:lvl2pPr marL="457200" algn="l" defTabSz="914400" rtl="0" eaLnBrk="1" latinLnBrk="0" hangingPunct="1">
                        <a:defRPr sz="1800" b="1" kern="1200">
                          <a:solidFill>
                            <a:schemeClr val="lt1"/>
                          </a:solidFill>
                          <a:latin typeface="Calibri" panose="020F0502020204030204"/>
                        </a:defRPr>
                      </a:lvl2pPr>
                      <a:lvl3pPr marL="914400" algn="l" defTabSz="914400" rtl="0" eaLnBrk="1" latinLnBrk="0" hangingPunct="1">
                        <a:defRPr sz="1800" b="1" kern="1200">
                          <a:solidFill>
                            <a:schemeClr val="lt1"/>
                          </a:solidFill>
                          <a:latin typeface="Calibri" panose="020F0502020204030204"/>
                        </a:defRPr>
                      </a:lvl3pPr>
                      <a:lvl4pPr marL="1371600" algn="l" defTabSz="914400" rtl="0" eaLnBrk="1" latinLnBrk="0" hangingPunct="1">
                        <a:defRPr sz="1800" b="1" kern="1200">
                          <a:solidFill>
                            <a:schemeClr val="lt1"/>
                          </a:solidFill>
                          <a:latin typeface="Calibri" panose="020F0502020204030204"/>
                        </a:defRPr>
                      </a:lvl4pPr>
                      <a:lvl5pPr marL="1828800" algn="l" defTabSz="914400" rtl="0" eaLnBrk="1" latinLnBrk="0" hangingPunct="1">
                        <a:defRPr sz="1800" b="1" kern="1200">
                          <a:solidFill>
                            <a:schemeClr val="lt1"/>
                          </a:solidFill>
                          <a:latin typeface="Calibri" panose="020F0502020204030204"/>
                        </a:defRPr>
                      </a:lvl5pPr>
                      <a:lvl6pPr marL="2286000" algn="l" defTabSz="914400" rtl="0" eaLnBrk="1" latinLnBrk="0" hangingPunct="1">
                        <a:defRPr sz="1800" b="1" kern="1200">
                          <a:solidFill>
                            <a:schemeClr val="lt1"/>
                          </a:solidFill>
                          <a:latin typeface="Calibri" panose="020F0502020204030204"/>
                        </a:defRPr>
                      </a:lvl6pPr>
                      <a:lvl7pPr marL="2743200" algn="l" defTabSz="914400" rtl="0" eaLnBrk="1" latinLnBrk="0" hangingPunct="1">
                        <a:defRPr sz="1800" b="1" kern="1200">
                          <a:solidFill>
                            <a:schemeClr val="lt1"/>
                          </a:solidFill>
                          <a:latin typeface="Calibri" panose="020F0502020204030204"/>
                        </a:defRPr>
                      </a:lvl7pPr>
                      <a:lvl8pPr marL="3200400" algn="l" defTabSz="914400" rtl="0" eaLnBrk="1" latinLnBrk="0" hangingPunct="1">
                        <a:defRPr sz="1800" b="1" kern="1200">
                          <a:solidFill>
                            <a:schemeClr val="lt1"/>
                          </a:solidFill>
                          <a:latin typeface="Calibri" panose="020F0502020204030204"/>
                        </a:defRPr>
                      </a:lvl8pPr>
                      <a:lvl9pPr marL="3657600" algn="l" defTabSz="914400" rtl="0" eaLnBrk="1" latinLnBrk="0" hangingPunct="1">
                        <a:defRPr sz="1800" b="1" kern="1200">
                          <a:solidFill>
                            <a:schemeClr val="lt1"/>
                          </a:solidFill>
                          <a:latin typeface="Calibri" panose="020F0502020204030204"/>
                        </a:defRPr>
                      </a:lvl9pPr>
                    </a:lstStyle>
                    <a:p>
                      <a:pPr marL="0" indent="0" algn="l">
                        <a:buFont typeface="Wingdings" panose="05000000000000000000" pitchFamily="2" charset="2"/>
                        <a:buNone/>
                      </a:pPr>
                      <a:r>
                        <a:rPr lang="en-US" sz="2000" b="1" i="0" u="none" kern="1200" dirty="0">
                          <a:solidFill>
                            <a:schemeClr val="tx1"/>
                          </a:solidFill>
                          <a:latin typeface="Times New Roman" panose="02020603050405020304" pitchFamily="18" charset="0"/>
                          <a:ea typeface="+mn-ea"/>
                          <a:cs typeface="Times New Roman" panose="02020603050405020304" pitchFamily="18" charset="0"/>
                        </a:rPr>
                        <a:t>2- </a:t>
                      </a:r>
                      <a:r>
                        <a:rPr lang="en-US" sz="2000" b="1" i="0" u="none" kern="1200" dirty="0">
                          <a:solidFill>
                            <a:srgbClr val="0A1F61"/>
                          </a:solidFill>
                          <a:latin typeface="Times New Roman" panose="02020603050405020304" pitchFamily="18" charset="0"/>
                          <a:ea typeface="+mn-ea"/>
                          <a:cs typeface="Times New Roman" panose="02020603050405020304" pitchFamily="18" charset="0"/>
                        </a:rPr>
                        <a:t>The Porter–Lawler Model</a:t>
                      </a:r>
                    </a:p>
                  </a:txBody>
                  <a:tcPr>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noFill/>
                  </a:tcPr>
                </a:tc>
                <a:tc>
                  <a:txBody>
                    <a:bodyPr/>
                    <a:lstStyle>
                      <a:lvl1pPr marL="0" algn="l" defTabSz="914400" rtl="0" eaLnBrk="1" latinLnBrk="0" hangingPunct="1">
                        <a:defRPr sz="1800" b="1" kern="1200">
                          <a:solidFill>
                            <a:schemeClr val="lt1"/>
                          </a:solidFill>
                          <a:latin typeface="Calibri" panose="020F0502020204030204"/>
                        </a:defRPr>
                      </a:lvl1pPr>
                      <a:lvl2pPr marL="457200" algn="l" defTabSz="914400" rtl="0" eaLnBrk="1" latinLnBrk="0" hangingPunct="1">
                        <a:defRPr sz="1800" b="1" kern="1200">
                          <a:solidFill>
                            <a:schemeClr val="lt1"/>
                          </a:solidFill>
                          <a:latin typeface="Calibri" panose="020F0502020204030204"/>
                        </a:defRPr>
                      </a:lvl2pPr>
                      <a:lvl3pPr marL="914400" algn="l" defTabSz="914400" rtl="0" eaLnBrk="1" latinLnBrk="0" hangingPunct="1">
                        <a:defRPr sz="1800" b="1" kern="1200">
                          <a:solidFill>
                            <a:schemeClr val="lt1"/>
                          </a:solidFill>
                          <a:latin typeface="Calibri" panose="020F0502020204030204"/>
                        </a:defRPr>
                      </a:lvl3pPr>
                      <a:lvl4pPr marL="1371600" algn="l" defTabSz="914400" rtl="0" eaLnBrk="1" latinLnBrk="0" hangingPunct="1">
                        <a:defRPr sz="1800" b="1" kern="1200">
                          <a:solidFill>
                            <a:schemeClr val="lt1"/>
                          </a:solidFill>
                          <a:latin typeface="Calibri" panose="020F0502020204030204"/>
                        </a:defRPr>
                      </a:lvl4pPr>
                      <a:lvl5pPr marL="1828800" algn="l" defTabSz="914400" rtl="0" eaLnBrk="1" latinLnBrk="0" hangingPunct="1">
                        <a:defRPr sz="1800" b="1" kern="1200">
                          <a:solidFill>
                            <a:schemeClr val="lt1"/>
                          </a:solidFill>
                          <a:latin typeface="Calibri" panose="020F0502020204030204"/>
                        </a:defRPr>
                      </a:lvl5pPr>
                      <a:lvl6pPr marL="2286000" algn="l" defTabSz="914400" rtl="0" eaLnBrk="1" latinLnBrk="0" hangingPunct="1">
                        <a:defRPr sz="1800" b="1" kern="1200">
                          <a:solidFill>
                            <a:schemeClr val="lt1"/>
                          </a:solidFill>
                          <a:latin typeface="Calibri" panose="020F0502020204030204"/>
                        </a:defRPr>
                      </a:lvl6pPr>
                      <a:lvl7pPr marL="2743200" algn="l" defTabSz="914400" rtl="0" eaLnBrk="1" latinLnBrk="0" hangingPunct="1">
                        <a:defRPr sz="1800" b="1" kern="1200">
                          <a:solidFill>
                            <a:schemeClr val="lt1"/>
                          </a:solidFill>
                          <a:latin typeface="Calibri" panose="020F0502020204030204"/>
                        </a:defRPr>
                      </a:lvl7pPr>
                      <a:lvl8pPr marL="3200400" algn="l" defTabSz="914400" rtl="0" eaLnBrk="1" latinLnBrk="0" hangingPunct="1">
                        <a:defRPr sz="1800" b="1" kern="1200">
                          <a:solidFill>
                            <a:schemeClr val="lt1"/>
                          </a:solidFill>
                          <a:latin typeface="Calibri" panose="020F0502020204030204"/>
                        </a:defRPr>
                      </a:lvl8pPr>
                      <a:lvl9pPr marL="3657600" algn="l" defTabSz="914400" rtl="0" eaLnBrk="1" latinLnBrk="0" hangingPunct="1">
                        <a:defRPr sz="1800" b="1" kern="1200">
                          <a:solidFill>
                            <a:schemeClr val="lt1"/>
                          </a:solidFill>
                          <a:latin typeface="Calibri" panose="020F0502020204030204"/>
                        </a:defRPr>
                      </a:lvl9pPr>
                    </a:lstStyle>
                    <a:p>
                      <a:pPr marL="342900" indent="-342900" algn="just">
                        <a:buFont typeface="Wingdings" panose="05000000000000000000" pitchFamily="2" charset="2"/>
                        <a:buChar char="§"/>
                      </a:pPr>
                      <a:r>
                        <a:rPr lang="en-US" sz="2000" b="1" i="0" u="sng" kern="1200" dirty="0">
                          <a:solidFill>
                            <a:schemeClr val="tx1"/>
                          </a:solidFill>
                          <a:latin typeface="Times New Roman" panose="02020603050405020304" pitchFamily="18" charset="0"/>
                          <a:ea typeface="+mn-ea"/>
                          <a:cs typeface="Times New Roman" panose="02020603050405020304" pitchFamily="18" charset="0"/>
                        </a:rPr>
                        <a:t>The Porter–Lawler model </a:t>
                      </a:r>
                      <a:r>
                        <a:rPr lang="en-US" sz="2000" b="0" i="1" u="sng" kern="1200" dirty="0">
                          <a:solidFill>
                            <a:schemeClr val="tx1"/>
                          </a:solidFill>
                          <a:latin typeface="Times New Roman" panose="02020603050405020304" pitchFamily="18" charset="0"/>
                          <a:ea typeface="+mn-ea"/>
                          <a:cs typeface="Times New Roman" panose="02020603050405020304" pitchFamily="18" charset="0"/>
                        </a:rPr>
                        <a:t>appears in next</a:t>
                      </a:r>
                      <a:r>
                        <a:rPr lang="en-US" sz="2000" b="0" i="1" u="sng" kern="1200" baseline="0" dirty="0">
                          <a:solidFill>
                            <a:schemeClr val="tx1"/>
                          </a:solidFill>
                          <a:latin typeface="Times New Roman" panose="02020603050405020304" pitchFamily="18" charset="0"/>
                          <a:ea typeface="+mn-ea"/>
                          <a:cs typeface="Times New Roman" panose="02020603050405020304" pitchFamily="18" charset="0"/>
                        </a:rPr>
                        <a:t> </a:t>
                      </a:r>
                      <a:r>
                        <a:rPr lang="en-US" sz="2000" b="0" i="1" u="sng" kern="1200" dirty="0">
                          <a:solidFill>
                            <a:schemeClr val="tx1"/>
                          </a:solidFill>
                          <a:latin typeface="Times New Roman" panose="02020603050405020304" pitchFamily="18" charset="0"/>
                          <a:ea typeface="+mn-ea"/>
                          <a:cs typeface="Times New Roman" panose="02020603050405020304" pitchFamily="18" charset="0"/>
                        </a:rPr>
                        <a:t>Figure. Some of its features are quite different from the original version of expectancy theory</a:t>
                      </a:r>
                      <a:r>
                        <a:rPr lang="en-US" sz="2000" b="0" i="0" u="none" kern="1200" dirty="0">
                          <a:solidFill>
                            <a:schemeClr val="tx1"/>
                          </a:solidFill>
                          <a:latin typeface="Times New Roman" panose="02020603050405020304" pitchFamily="18" charset="0"/>
                          <a:ea typeface="+mn-ea"/>
                          <a:cs typeface="Times New Roman" panose="02020603050405020304" pitchFamily="18" charset="0"/>
                        </a:rPr>
                        <a:t>.</a:t>
                      </a:r>
                    </a:p>
                    <a:p>
                      <a:pPr marL="342900" indent="-342900" algn="just">
                        <a:buFont typeface="Wingdings" panose="05000000000000000000" pitchFamily="2" charset="2"/>
                        <a:buChar char="§"/>
                      </a:pPr>
                      <a:endParaRPr lang="en-US" sz="2000" b="0" i="0" u="none" kern="1200" dirty="0">
                        <a:solidFill>
                          <a:schemeClr val="tx1"/>
                        </a:solidFill>
                        <a:latin typeface="Times New Roman" panose="02020603050405020304" pitchFamily="18" charset="0"/>
                        <a:ea typeface="+mn-ea"/>
                        <a:cs typeface="Times New Roman" panose="02020603050405020304" pitchFamily="18" charset="0"/>
                      </a:endParaRPr>
                    </a:p>
                    <a:p>
                      <a:pPr marL="342900" indent="-342900" algn="just">
                        <a:buFont typeface="Wingdings" panose="05000000000000000000" pitchFamily="2" charset="2"/>
                        <a:buChar char="§"/>
                      </a:pPr>
                      <a:r>
                        <a:rPr lang="en-US" sz="2000" b="0" i="0" u="none" kern="1200" dirty="0">
                          <a:solidFill>
                            <a:schemeClr val="tx1"/>
                          </a:solidFill>
                          <a:latin typeface="Times New Roman" panose="02020603050405020304" pitchFamily="18" charset="0"/>
                          <a:ea typeface="+mn-ea"/>
                          <a:cs typeface="Times New Roman" panose="02020603050405020304" pitchFamily="18" charset="0"/>
                        </a:rPr>
                        <a:t> For example, the extended model includes </a:t>
                      </a:r>
                      <a:r>
                        <a:rPr lang="en-US" sz="2000" b="1" i="1" u="sng" kern="1200" dirty="0">
                          <a:solidFill>
                            <a:schemeClr val="tx1"/>
                          </a:solidFill>
                          <a:latin typeface="Times New Roman" panose="02020603050405020304" pitchFamily="18" charset="0"/>
                          <a:ea typeface="+mn-ea"/>
                          <a:cs typeface="Times New Roman" panose="02020603050405020304" pitchFamily="18" charset="0"/>
                        </a:rPr>
                        <a:t>abilities, traits, and role perceptions.</a:t>
                      </a:r>
                    </a:p>
                    <a:p>
                      <a:pPr marL="342900" indent="-342900" algn="just">
                        <a:buFont typeface="Wingdings" panose="05000000000000000000" pitchFamily="2" charset="2"/>
                        <a:buChar char="§"/>
                      </a:pPr>
                      <a:r>
                        <a:rPr lang="en-US" sz="2000" b="0" i="0" u="none" kern="1200" dirty="0">
                          <a:solidFill>
                            <a:schemeClr val="tx1"/>
                          </a:solidFill>
                          <a:latin typeface="Times New Roman" panose="02020603050405020304" pitchFamily="18" charset="0"/>
                          <a:ea typeface="+mn-ea"/>
                          <a:cs typeface="Times New Roman" panose="02020603050405020304" pitchFamily="18" charset="0"/>
                        </a:rPr>
                        <a:t> At the beginning of the motivational cycle, effort is a function of the value of the potential reward for the employee (its valence) and the perceived effort-reward probability (an expectancy). </a:t>
                      </a:r>
                      <a:r>
                        <a:rPr lang="en-US" sz="2000" b="0" i="0" u="none" kern="1200" dirty="0">
                          <a:solidFill>
                            <a:srgbClr val="0A1F61"/>
                          </a:solidFill>
                          <a:latin typeface="Times New Roman" panose="02020603050405020304" pitchFamily="18" charset="0"/>
                          <a:ea typeface="+mn-ea"/>
                          <a:cs typeface="Times New Roman" panose="02020603050405020304" pitchFamily="18" charset="0"/>
                        </a:rPr>
                        <a:t>Effort then combines with </a:t>
                      </a:r>
                      <a:r>
                        <a:rPr lang="en-US" sz="2000" b="0" i="1" u="sng" kern="1200" dirty="0">
                          <a:solidFill>
                            <a:srgbClr val="0A1F61"/>
                          </a:solidFill>
                          <a:latin typeface="Times New Roman" panose="02020603050405020304" pitchFamily="18" charset="0"/>
                          <a:ea typeface="+mn-ea"/>
                          <a:cs typeface="Times New Roman" panose="02020603050405020304" pitchFamily="18" charset="0"/>
                        </a:rPr>
                        <a:t>abilities, traits, and role perceptions </a:t>
                      </a:r>
                      <a:r>
                        <a:rPr lang="en-US" sz="2000" b="0" i="0" u="none" kern="1200" dirty="0">
                          <a:solidFill>
                            <a:srgbClr val="0A1F61"/>
                          </a:solidFill>
                          <a:latin typeface="Times New Roman" panose="02020603050405020304" pitchFamily="18" charset="0"/>
                          <a:ea typeface="+mn-ea"/>
                          <a:cs typeface="Times New Roman" panose="02020603050405020304" pitchFamily="18" charset="0"/>
                        </a:rPr>
                        <a:t>to determine actual performance.</a:t>
                      </a:r>
                    </a:p>
                  </a:txBody>
                  <a:tcPr>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noFill/>
                  </a:tcPr>
                </a:tc>
                <a:extLst>
                  <a:ext uri="{0D108BD9-81ED-4DB2-BD59-A6C34878D82A}">
                    <a16:rowId xmlns:a16="http://schemas.microsoft.com/office/drawing/2014/main" val="1693150349"/>
                  </a:ext>
                </a:extLst>
              </a:tr>
            </a:tbl>
          </a:graphicData>
        </a:graphic>
      </p:graphicFrame>
    </p:spTree>
    <p:extLst>
      <p:ext uri="{BB962C8B-B14F-4D97-AF65-F5344CB8AC3E}">
        <p14:creationId xmlns:p14="http://schemas.microsoft.com/office/powerpoint/2010/main" val="96498865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A0C649-7DFC-0ACE-B042-971E3F108A50}"/>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3FCDA19C-86CD-5812-BCB0-E62B78EC89BD}"/>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1586247E-1774-4A30-A7FA-4F8770B8527E}"/>
              </a:ext>
            </a:extLst>
          </p:cNvPr>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Motivating Behavior</a:t>
            </a:r>
          </a:p>
        </p:txBody>
      </p:sp>
      <p:sp>
        <p:nvSpPr>
          <p:cNvPr id="5" name="Rectangle 4">
            <a:extLst>
              <a:ext uri="{FF2B5EF4-FFF2-40B4-BE49-F238E27FC236}">
                <a16:creationId xmlns:a16="http://schemas.microsoft.com/office/drawing/2014/main" id="{1D8A12A4-F717-52C1-54E2-CD557F357C12}"/>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D4C7D637-6292-91FB-43C4-0B892E9EC2EE}"/>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89C53E9E-516E-D12A-739C-893AD20B5BDC}"/>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6</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7C421DC2-C430-9F7B-BFCF-D355EDE9348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TextBox 8">
            <a:extLst>
              <a:ext uri="{FF2B5EF4-FFF2-40B4-BE49-F238E27FC236}">
                <a16:creationId xmlns:a16="http://schemas.microsoft.com/office/drawing/2014/main" id="{13067BC5-253B-FB0A-B949-C6E83E9D9A25}"/>
              </a:ext>
            </a:extLst>
          </p:cNvPr>
          <p:cNvSpPr txBox="1"/>
          <p:nvPr/>
        </p:nvSpPr>
        <p:spPr>
          <a:xfrm>
            <a:off x="703943" y="2004945"/>
            <a:ext cx="7982857" cy="1015663"/>
          </a:xfrm>
          <a:prstGeom prst="rect">
            <a:avLst/>
          </a:prstGeom>
          <a:noFill/>
        </p:spPr>
        <p:txBody>
          <a:bodyPr wrap="square" rtlCol="0">
            <a:spAutoFit/>
          </a:bodyPr>
          <a:lstStyle/>
          <a:p>
            <a:pPr algn="just">
              <a:lnSpc>
                <a:spcPct val="150000"/>
              </a:lnSpc>
              <a:defRPr/>
            </a:pPr>
            <a:r>
              <a:rPr lang="en-US" sz="2400" b="1" u="sng" dirty="0">
                <a:solidFill>
                  <a:srgbClr val="002060"/>
                </a:solidFill>
                <a:latin typeface="Times New Roman" panose="02020603050405020304" pitchFamily="18" charset="0"/>
                <a:cs typeface="Times New Roman" panose="02020603050405020304" pitchFamily="18" charset="0"/>
              </a:rPr>
              <a:t>2- Process-Based Perspectives on Motivation</a:t>
            </a:r>
          </a:p>
          <a:p>
            <a:pPr>
              <a:defRPr/>
            </a:pPr>
            <a:r>
              <a:rPr lang="en-US" sz="2400" b="1" dirty="0">
                <a:solidFill>
                  <a:srgbClr val="C1510A"/>
                </a:solidFill>
                <a:latin typeface="Times New Roman" panose="02020603050405020304" pitchFamily="18" charset="0"/>
                <a:cs typeface="Times New Roman" panose="02020603050405020304" pitchFamily="18" charset="0"/>
              </a:rPr>
              <a:t>2- The Expectancy Theory of Motivation</a:t>
            </a:r>
            <a:endParaRPr lang="en-US" sz="2400" b="1" u="sng" dirty="0">
              <a:solidFill>
                <a:srgbClr val="002060"/>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678C519F-98A1-B43F-BD15-A62D08E94EB3}"/>
              </a:ext>
            </a:extLst>
          </p:cNvPr>
          <p:cNvPicPr>
            <a:picLocks noChangeAspect="1"/>
          </p:cNvPicPr>
          <p:nvPr/>
        </p:nvPicPr>
        <p:blipFill>
          <a:blip r:embed="rId3"/>
          <a:stretch>
            <a:fillRect/>
          </a:stretch>
        </p:blipFill>
        <p:spPr>
          <a:xfrm>
            <a:off x="1740310" y="3020608"/>
            <a:ext cx="8800472" cy="2861418"/>
          </a:xfrm>
          <a:prstGeom prst="rect">
            <a:avLst/>
          </a:prstGeom>
        </p:spPr>
      </p:pic>
    </p:spTree>
    <p:extLst>
      <p:ext uri="{BB962C8B-B14F-4D97-AF65-F5344CB8AC3E}">
        <p14:creationId xmlns:p14="http://schemas.microsoft.com/office/powerpoint/2010/main" val="248219476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60948C-86C2-F3D3-75BF-3E944F39447E}"/>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699CBD0C-A9A3-8BA2-5391-6EF8C9D14EB8}"/>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B0A0C6DC-83FC-3919-02B5-F65C70942869}"/>
              </a:ext>
            </a:extLst>
          </p:cNvPr>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Motivating Behavior</a:t>
            </a:r>
          </a:p>
        </p:txBody>
      </p:sp>
      <p:sp>
        <p:nvSpPr>
          <p:cNvPr id="5" name="Rectangle 4">
            <a:extLst>
              <a:ext uri="{FF2B5EF4-FFF2-40B4-BE49-F238E27FC236}">
                <a16:creationId xmlns:a16="http://schemas.microsoft.com/office/drawing/2014/main" id="{ADBEBD82-3C04-BD93-66B2-789E6377E6E7}"/>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78EC60F8-AD55-DEF6-A90A-1F6AA1C07EFE}"/>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9DA164A2-5B31-5B52-8B5A-5F398CFF21F3}"/>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6</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EB819B15-D9D3-A732-92EE-F59426E6A01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TextBox 8">
            <a:extLst>
              <a:ext uri="{FF2B5EF4-FFF2-40B4-BE49-F238E27FC236}">
                <a16:creationId xmlns:a16="http://schemas.microsoft.com/office/drawing/2014/main" id="{AB87A392-217E-D0C6-6BBA-52FF0527A2B7}"/>
              </a:ext>
            </a:extLst>
          </p:cNvPr>
          <p:cNvSpPr txBox="1"/>
          <p:nvPr/>
        </p:nvSpPr>
        <p:spPr>
          <a:xfrm>
            <a:off x="703943" y="2004945"/>
            <a:ext cx="7982857" cy="1015663"/>
          </a:xfrm>
          <a:prstGeom prst="rect">
            <a:avLst/>
          </a:prstGeom>
          <a:noFill/>
        </p:spPr>
        <p:txBody>
          <a:bodyPr wrap="square" rtlCol="0">
            <a:spAutoFit/>
          </a:bodyPr>
          <a:lstStyle/>
          <a:p>
            <a:pPr algn="just">
              <a:lnSpc>
                <a:spcPct val="150000"/>
              </a:lnSpc>
              <a:defRPr/>
            </a:pPr>
            <a:r>
              <a:rPr lang="en-US" sz="2400" b="1" u="sng" dirty="0">
                <a:solidFill>
                  <a:srgbClr val="002060"/>
                </a:solidFill>
                <a:latin typeface="Times New Roman" panose="02020603050405020304" pitchFamily="18" charset="0"/>
                <a:cs typeface="Times New Roman" panose="02020603050405020304" pitchFamily="18" charset="0"/>
              </a:rPr>
              <a:t>2- Process-Based Perspectives on Motivation</a:t>
            </a:r>
          </a:p>
          <a:p>
            <a:pPr>
              <a:defRPr/>
            </a:pPr>
            <a:r>
              <a:rPr lang="en-US" sz="2400" b="1" dirty="0">
                <a:solidFill>
                  <a:srgbClr val="C1510A"/>
                </a:solidFill>
                <a:latin typeface="Times New Roman" panose="02020603050405020304" pitchFamily="18" charset="0"/>
                <a:cs typeface="Times New Roman" panose="02020603050405020304" pitchFamily="18" charset="0"/>
              </a:rPr>
              <a:t>2- The Expectancy Theory of Motivation</a:t>
            </a:r>
            <a:endParaRPr lang="en-US" sz="2400" b="1" u="sng" dirty="0">
              <a:solidFill>
                <a:srgbClr val="002060"/>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A38A2D9E-1DE3-C734-3FBC-C871B517D7CD}"/>
              </a:ext>
            </a:extLst>
          </p:cNvPr>
          <p:cNvSpPr txBox="1"/>
          <p:nvPr/>
        </p:nvSpPr>
        <p:spPr>
          <a:xfrm>
            <a:off x="814709" y="3075039"/>
            <a:ext cx="10417862" cy="2806987"/>
          </a:xfrm>
          <a:prstGeom prst="rect">
            <a:avLst/>
          </a:prstGeom>
          <a:noFill/>
        </p:spPr>
        <p:txBody>
          <a:bodyPr wrap="square">
            <a:spAutoFit/>
          </a:bodyPr>
          <a:lstStyle/>
          <a:p>
            <a:pPr algn="just">
              <a:lnSpc>
                <a:spcPct val="150000"/>
              </a:lnSpc>
            </a:pPr>
            <a:r>
              <a:rPr lang="en-US" sz="2000" b="1" dirty="0">
                <a:solidFill>
                  <a:prstClr val="black"/>
                </a:solidFill>
                <a:latin typeface="Times New Roman" panose="02020603050405020304" pitchFamily="18" charset="0"/>
                <a:cs typeface="Times New Roman" panose="02020603050405020304" pitchFamily="18" charset="0"/>
              </a:rPr>
              <a:t>The Porter-Lawler Model</a:t>
            </a:r>
          </a:p>
          <a:p>
            <a:pPr algn="just">
              <a:lnSpc>
                <a:spcPct val="150000"/>
              </a:lnSpc>
            </a:pPr>
            <a:r>
              <a:rPr lang="en-US" sz="2000" dirty="0">
                <a:solidFill>
                  <a:prstClr val="black"/>
                </a:solidFill>
                <a:latin typeface="Times New Roman" panose="02020603050405020304" pitchFamily="18" charset="0"/>
                <a:cs typeface="Times New Roman" panose="02020603050405020304" pitchFamily="18" charset="0"/>
              </a:rPr>
              <a:t>The Porter and Lawler expectancy model provides </a:t>
            </a:r>
            <a:r>
              <a:rPr lang="en-US" sz="2000" b="1" dirty="0">
                <a:solidFill>
                  <a:srgbClr val="0A1F61"/>
                </a:solidFill>
                <a:latin typeface="Times New Roman" panose="02020603050405020304" pitchFamily="18" charset="0"/>
                <a:cs typeface="Times New Roman" panose="02020603050405020304" pitchFamily="18" charset="0"/>
              </a:rPr>
              <a:t>interesting insights into the relationships between satisfaction and performance.</a:t>
            </a:r>
            <a:r>
              <a:rPr lang="en-US" sz="2000" dirty="0">
                <a:solidFill>
                  <a:prstClr val="black"/>
                </a:solidFill>
                <a:latin typeface="Times New Roman" panose="02020603050405020304" pitchFamily="18" charset="0"/>
                <a:cs typeface="Times New Roman" panose="02020603050405020304" pitchFamily="18" charset="0"/>
              </a:rPr>
              <a:t> As illustrated here, this model predicts that satisfaction is determined by </a:t>
            </a:r>
            <a:r>
              <a:rPr lang="en-US" sz="2000" dirty="0">
                <a:solidFill>
                  <a:srgbClr val="0A1F61"/>
                </a:solidFill>
                <a:latin typeface="Times New Roman" panose="02020603050405020304" pitchFamily="18" charset="0"/>
                <a:cs typeface="Times New Roman" panose="02020603050405020304" pitchFamily="18" charset="0"/>
              </a:rPr>
              <a:t>the perceived equity of intrinsic and extrinsic rewards for performance</a:t>
            </a:r>
            <a:r>
              <a:rPr lang="en-US" sz="2000" dirty="0">
                <a:solidFill>
                  <a:prstClr val="black"/>
                </a:solidFill>
                <a:latin typeface="Times New Roman" panose="02020603050405020304" pitchFamily="18" charset="0"/>
                <a:cs typeface="Times New Roman" panose="02020603050405020304" pitchFamily="18" charset="0"/>
              </a:rPr>
              <a:t>. That is, rather than satisfaction causing performance, which many people might predict, this model argues that it is actually performance that eventually leads to satisfaction.</a:t>
            </a:r>
          </a:p>
        </p:txBody>
      </p:sp>
    </p:spTree>
    <p:extLst>
      <p:ext uri="{BB962C8B-B14F-4D97-AF65-F5344CB8AC3E}">
        <p14:creationId xmlns:p14="http://schemas.microsoft.com/office/powerpoint/2010/main" val="80120370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C9FF55-2E9C-A398-8002-332BD38475D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85C6EAB1-EE0D-537C-4AED-BBAB18E1E927}"/>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C919ABC9-DAF2-1B52-C436-EE155D253085}"/>
              </a:ext>
            </a:extLst>
          </p:cNvPr>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Motivating Behavior</a:t>
            </a:r>
          </a:p>
        </p:txBody>
      </p:sp>
      <p:sp>
        <p:nvSpPr>
          <p:cNvPr id="5" name="Rectangle 4">
            <a:extLst>
              <a:ext uri="{FF2B5EF4-FFF2-40B4-BE49-F238E27FC236}">
                <a16:creationId xmlns:a16="http://schemas.microsoft.com/office/drawing/2014/main" id="{C5AB0E1E-8FBB-3BF4-6910-BC2050687D62}"/>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BF1E7279-DFF6-0723-4DA8-848234D853EC}"/>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AEE08EBB-A45E-2CBB-AF95-1FF4413B9D0B}"/>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6</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8B15196C-87CF-F702-4DE4-5964B9E520C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51D58471-9072-49E9-11AE-308CFABBE32F}"/>
              </a:ext>
            </a:extLst>
          </p:cNvPr>
          <p:cNvSpPr txBox="1"/>
          <p:nvPr/>
        </p:nvSpPr>
        <p:spPr>
          <a:xfrm>
            <a:off x="713468" y="2140653"/>
            <a:ext cx="10962136" cy="579967"/>
          </a:xfrm>
          <a:prstGeom prst="rect">
            <a:avLst/>
          </a:prstGeom>
          <a:noFill/>
        </p:spPr>
        <p:txBody>
          <a:bodyPr wrap="square" rtlCol="0">
            <a:spAutoFit/>
          </a:bodyPr>
          <a:lstStyle/>
          <a:p>
            <a:pPr algn="just">
              <a:lnSpc>
                <a:spcPct val="150000"/>
              </a:lnSpc>
              <a:defRPr/>
            </a:pPr>
            <a:r>
              <a:rPr lang="en-US" sz="2400" b="1" u="sng" dirty="0">
                <a:solidFill>
                  <a:srgbClr val="002060"/>
                </a:solidFill>
                <a:latin typeface="Times New Roman" panose="02020603050405020304" pitchFamily="18" charset="0"/>
                <a:cs typeface="Times New Roman" panose="02020603050405020304" pitchFamily="18" charset="0"/>
              </a:rPr>
              <a:t>3- Learning-Based Perspectives on Motivation</a:t>
            </a:r>
          </a:p>
        </p:txBody>
      </p:sp>
      <p:sp>
        <p:nvSpPr>
          <p:cNvPr id="11" name="TextBox 10">
            <a:extLst>
              <a:ext uri="{FF2B5EF4-FFF2-40B4-BE49-F238E27FC236}">
                <a16:creationId xmlns:a16="http://schemas.microsoft.com/office/drawing/2014/main" id="{F8C92CC8-81F2-79A5-774F-861A4981B701}"/>
              </a:ext>
            </a:extLst>
          </p:cNvPr>
          <p:cNvSpPr txBox="1"/>
          <p:nvPr/>
        </p:nvSpPr>
        <p:spPr>
          <a:xfrm>
            <a:off x="804264" y="3071666"/>
            <a:ext cx="10438751" cy="2554545"/>
          </a:xfrm>
          <a:prstGeom prst="rect">
            <a:avLst/>
          </a:prstGeom>
          <a:noFill/>
        </p:spPr>
        <p:txBody>
          <a:bodyPr wrap="square">
            <a:spAutoFit/>
          </a:bodyPr>
          <a:lstStyle/>
          <a:p>
            <a:pPr marL="342900" indent="-342900" algn="just">
              <a:buFont typeface="Wingdings" panose="05000000000000000000" pitchFamily="2" charset="2"/>
              <a:buChar char="§"/>
            </a:pPr>
            <a:r>
              <a:rPr lang="en-US" sz="2000" b="1" u="sng" dirty="0">
                <a:solidFill>
                  <a:prstClr val="black"/>
                </a:solidFill>
                <a:latin typeface="Times New Roman" panose="02020603050405020304" pitchFamily="18" charset="0"/>
                <a:cs typeface="Times New Roman" panose="02020603050405020304" pitchFamily="18" charset="0"/>
              </a:rPr>
              <a:t>Learning is </a:t>
            </a:r>
            <a:r>
              <a:rPr lang="en-US" sz="2000" i="1" dirty="0">
                <a:solidFill>
                  <a:prstClr val="black"/>
                </a:solidFill>
                <a:latin typeface="Times New Roman" panose="02020603050405020304" pitchFamily="18" charset="0"/>
                <a:cs typeface="Times New Roman" panose="02020603050405020304" pitchFamily="18" charset="0"/>
              </a:rPr>
              <a:t>a relatively permanent change in behavior or behavioral potential that results from direct or indirect experience. </a:t>
            </a:r>
          </a:p>
          <a:p>
            <a:pPr marL="342900" indent="-342900" algn="just">
              <a:buFont typeface="Wingdings" panose="05000000000000000000" pitchFamily="2" charset="2"/>
              <a:buChar char="§"/>
            </a:pPr>
            <a:endParaRPr lang="en-US" sz="2000" dirty="0">
              <a:solidFill>
                <a:prstClr val="black"/>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pPr>
            <a:r>
              <a:rPr lang="en-US" sz="2000" b="1" dirty="0">
                <a:solidFill>
                  <a:prstClr val="black"/>
                </a:solidFill>
                <a:latin typeface="Times New Roman" panose="02020603050405020304" pitchFamily="18" charset="0"/>
                <a:cs typeface="Times New Roman" panose="02020603050405020304" pitchFamily="18" charset="0"/>
              </a:rPr>
              <a:t>For example, </a:t>
            </a:r>
            <a:r>
              <a:rPr lang="en-US" sz="2000" i="1" dirty="0">
                <a:solidFill>
                  <a:prstClr val="black"/>
                </a:solidFill>
                <a:latin typeface="Times New Roman" panose="02020603050405020304" pitchFamily="18" charset="0"/>
                <a:cs typeface="Times New Roman" panose="02020603050405020304" pitchFamily="18" charset="0"/>
              </a:rPr>
              <a:t>we can learn to use a new software application program by practicing and experimenting with its various functions and options.</a:t>
            </a:r>
          </a:p>
          <a:p>
            <a:pPr marL="342900" indent="-342900" algn="just">
              <a:buFont typeface="Wingdings" panose="05000000000000000000" pitchFamily="2" charset="2"/>
              <a:buChar char="§"/>
            </a:pPr>
            <a:endParaRPr lang="en-US" sz="2000" dirty="0">
              <a:solidFill>
                <a:prstClr val="black"/>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pPr>
            <a:r>
              <a:rPr lang="en-US" sz="2000" b="1" u="sng" dirty="0">
                <a:solidFill>
                  <a:prstClr val="black"/>
                </a:solidFill>
                <a:latin typeface="Times New Roman" panose="02020603050405020304" pitchFamily="18" charset="0"/>
                <a:cs typeface="Times New Roman" panose="02020603050405020304" pitchFamily="18" charset="0"/>
              </a:rPr>
              <a:t>How Learning Occurs:  </a:t>
            </a:r>
            <a:r>
              <a:rPr lang="en-US" sz="2000" i="1" u="sng" dirty="0">
                <a:solidFill>
                  <a:prstClr val="black"/>
                </a:solidFill>
                <a:latin typeface="Times New Roman" panose="02020603050405020304" pitchFamily="18" charset="0"/>
                <a:cs typeface="Times New Roman" panose="02020603050405020304" pitchFamily="18" charset="0"/>
              </a:rPr>
              <a:t>Experts originally thought that learning occurred most often through a process called </a:t>
            </a:r>
            <a:r>
              <a:rPr lang="en-US" sz="2000" i="1" u="sng" dirty="0">
                <a:solidFill>
                  <a:srgbClr val="0A1F61"/>
                </a:solidFill>
                <a:latin typeface="Times New Roman" panose="02020603050405020304" pitchFamily="18" charset="0"/>
                <a:cs typeface="Times New Roman" panose="02020603050405020304" pitchFamily="18" charset="0"/>
              </a:rPr>
              <a:t>classical conditioning</a:t>
            </a:r>
            <a:r>
              <a:rPr lang="en-US" sz="2000" i="1" u="sng" dirty="0">
                <a:solidFill>
                  <a:prstClr val="black"/>
                </a:solidFill>
                <a:latin typeface="Times New Roman" panose="02020603050405020304" pitchFamily="18" charset="0"/>
                <a:cs typeface="Times New Roman" panose="02020603050405020304" pitchFamily="18" charset="0"/>
              </a:rPr>
              <a:t>. However, it is more often based on </a:t>
            </a:r>
            <a:r>
              <a:rPr lang="en-US" sz="2000" i="1" u="sng" dirty="0">
                <a:solidFill>
                  <a:srgbClr val="0A1F61"/>
                </a:solidFill>
                <a:latin typeface="Times New Roman" panose="02020603050405020304" pitchFamily="18" charset="0"/>
                <a:cs typeface="Times New Roman" panose="02020603050405020304" pitchFamily="18" charset="0"/>
              </a:rPr>
              <a:t>cognitive processes</a:t>
            </a:r>
            <a:r>
              <a:rPr lang="en-US" sz="2000" i="1" u="sng" dirty="0">
                <a:solidFill>
                  <a:prstClr val="black"/>
                </a:solidFill>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194541875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CC0ECB-D68E-3CCE-B86D-B97B431C3B81}"/>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C8440A47-0182-DBC9-0862-70C108D69A96}"/>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487FD2B4-DAC5-F2EF-6CE7-78C5D7A587E5}"/>
              </a:ext>
            </a:extLst>
          </p:cNvPr>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Motivating Behavior</a:t>
            </a:r>
          </a:p>
        </p:txBody>
      </p:sp>
      <p:sp>
        <p:nvSpPr>
          <p:cNvPr id="5" name="Rectangle 4">
            <a:extLst>
              <a:ext uri="{FF2B5EF4-FFF2-40B4-BE49-F238E27FC236}">
                <a16:creationId xmlns:a16="http://schemas.microsoft.com/office/drawing/2014/main" id="{E23769E1-9152-D3C8-C7EE-CCF3D3DBC031}"/>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4A16E7B5-D2BB-0476-7C58-FF965CBF379D}"/>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C511DC5E-4927-4994-01B5-B3CE8FD0967F}"/>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6</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8999B0F0-1198-2027-302F-756CD4578AF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8FFF7409-2363-D8CD-0E12-DF4B5EFA4875}"/>
              </a:ext>
            </a:extLst>
          </p:cNvPr>
          <p:cNvSpPr txBox="1"/>
          <p:nvPr/>
        </p:nvSpPr>
        <p:spPr>
          <a:xfrm>
            <a:off x="1021855" y="2020498"/>
            <a:ext cx="9641229" cy="1015663"/>
          </a:xfrm>
          <a:prstGeom prst="rect">
            <a:avLst/>
          </a:prstGeom>
          <a:noFill/>
        </p:spPr>
        <p:txBody>
          <a:bodyPr wrap="square" rtlCol="0">
            <a:spAutoFit/>
          </a:bodyPr>
          <a:lstStyle/>
          <a:p>
            <a:pPr algn="just">
              <a:lnSpc>
                <a:spcPct val="150000"/>
              </a:lnSpc>
              <a:defRPr/>
            </a:pPr>
            <a:r>
              <a:rPr lang="en-US" sz="2400" b="1" u="sng" dirty="0">
                <a:solidFill>
                  <a:srgbClr val="002060"/>
                </a:solidFill>
                <a:latin typeface="Times New Roman" panose="02020603050405020304" pitchFamily="18" charset="0"/>
                <a:cs typeface="Times New Roman" panose="02020603050405020304" pitchFamily="18" charset="0"/>
              </a:rPr>
              <a:t>3- Learning-Based Perspectives on Motivation</a:t>
            </a:r>
          </a:p>
          <a:p>
            <a:pPr>
              <a:defRPr/>
            </a:pPr>
            <a:r>
              <a:rPr lang="en-US" sz="2400" b="1" dirty="0">
                <a:solidFill>
                  <a:srgbClr val="AF5C23"/>
                </a:solidFill>
                <a:latin typeface="Times New Roman" panose="02020603050405020304" pitchFamily="18" charset="0"/>
                <a:cs typeface="Times New Roman" panose="02020603050405020304" pitchFamily="18" charset="0"/>
              </a:rPr>
              <a:t>1- The Traditional View: Classical Conditioning</a:t>
            </a:r>
          </a:p>
        </p:txBody>
      </p:sp>
      <p:sp>
        <p:nvSpPr>
          <p:cNvPr id="9" name="TextBox 8">
            <a:extLst>
              <a:ext uri="{FF2B5EF4-FFF2-40B4-BE49-F238E27FC236}">
                <a16:creationId xmlns:a16="http://schemas.microsoft.com/office/drawing/2014/main" id="{1CD3F943-98B5-C547-73D8-3D2DD2369826}"/>
              </a:ext>
            </a:extLst>
          </p:cNvPr>
          <p:cNvSpPr txBox="1"/>
          <p:nvPr/>
        </p:nvSpPr>
        <p:spPr>
          <a:xfrm>
            <a:off x="843985" y="3075039"/>
            <a:ext cx="10339793" cy="2806987"/>
          </a:xfrm>
          <a:prstGeom prst="rect">
            <a:avLst/>
          </a:prstGeom>
          <a:noFill/>
        </p:spPr>
        <p:txBody>
          <a:bodyPr wrap="square">
            <a:spAutoFit/>
          </a:bodyPr>
          <a:lstStyle/>
          <a:p>
            <a:pPr marL="342900" indent="-342900" algn="just">
              <a:lnSpc>
                <a:spcPct val="150000"/>
              </a:lnSpc>
              <a:buFont typeface="Wingdings" panose="05000000000000000000" pitchFamily="2" charset="2"/>
              <a:buChar char="§"/>
              <a:defRPr/>
            </a:pPr>
            <a:r>
              <a:rPr lang="en-US" sz="2000" b="1" u="sng" kern="0" dirty="0">
                <a:solidFill>
                  <a:prstClr val="black"/>
                </a:solidFill>
                <a:latin typeface="Times New Roman" panose="02020603050405020304" pitchFamily="18" charset="0"/>
                <a:cs typeface="Times New Roman" panose="02020603050405020304" pitchFamily="18" charset="0"/>
              </a:rPr>
              <a:t>Classical conditioning </a:t>
            </a:r>
            <a:r>
              <a:rPr lang="en-US" sz="2000" i="1" u="sng" kern="0" dirty="0">
                <a:solidFill>
                  <a:prstClr val="black"/>
                </a:solidFill>
                <a:latin typeface="Times New Roman" panose="02020603050405020304" pitchFamily="18" charset="0"/>
                <a:cs typeface="Times New Roman" panose="02020603050405020304" pitchFamily="18" charset="0"/>
              </a:rPr>
              <a:t>is a simple form of learning in which a conditioned response is linked with an unconditional stimulus.</a:t>
            </a:r>
          </a:p>
          <a:p>
            <a:pPr marL="342900" indent="-342900" algn="just">
              <a:lnSpc>
                <a:spcPct val="150000"/>
              </a:lnSpc>
              <a:buFont typeface="Wingdings" panose="05000000000000000000" pitchFamily="2" charset="2"/>
              <a:buChar char="§"/>
              <a:defRPr/>
            </a:pPr>
            <a:endParaRPr lang="en-US" sz="2000" i="1" u="sng" kern="0" dirty="0">
              <a:solidFill>
                <a:prstClr val="black"/>
              </a:solidFill>
              <a:latin typeface="Times New Roman" panose="02020603050405020304" pitchFamily="18" charset="0"/>
              <a:cs typeface="Times New Roman" panose="02020603050405020304" pitchFamily="18" charset="0"/>
            </a:endParaRPr>
          </a:p>
          <a:p>
            <a:pPr marL="342900" indent="-342900" algn="just">
              <a:lnSpc>
                <a:spcPct val="150000"/>
              </a:lnSpc>
              <a:buFont typeface="Wingdings" panose="05000000000000000000" pitchFamily="2" charset="2"/>
              <a:buChar char="§"/>
              <a:defRPr/>
            </a:pPr>
            <a:r>
              <a:rPr lang="en-US" sz="2000" b="1" u="sng" kern="0" dirty="0">
                <a:solidFill>
                  <a:prstClr val="black"/>
                </a:solidFill>
                <a:latin typeface="Times New Roman" panose="02020603050405020304" pitchFamily="18" charset="0"/>
                <a:cs typeface="Times New Roman" panose="02020603050405020304" pitchFamily="18" charset="0"/>
              </a:rPr>
              <a:t>Classical conditioning </a:t>
            </a:r>
            <a:r>
              <a:rPr lang="en-US" sz="2000" kern="0" dirty="0">
                <a:solidFill>
                  <a:prstClr val="black"/>
                </a:solidFill>
                <a:latin typeface="Times New Roman" panose="02020603050405020304" pitchFamily="18" charset="0"/>
                <a:cs typeface="Times New Roman" panose="02020603050405020304" pitchFamily="18" charset="0"/>
              </a:rPr>
              <a:t>(also known as Pavlovian or respondent conditioning) is learning through association and was discovered by Pavlov, a Russian physiologist. In simple terms, two stimuli are linked together to produce a new learned response in a person or animal.</a:t>
            </a:r>
          </a:p>
        </p:txBody>
      </p:sp>
    </p:spTree>
    <p:extLst>
      <p:ext uri="{BB962C8B-B14F-4D97-AF65-F5344CB8AC3E}">
        <p14:creationId xmlns:p14="http://schemas.microsoft.com/office/powerpoint/2010/main" val="181413651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418731-834B-8991-42DA-3570144BEACF}"/>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DC350535-7470-F6C1-4DE8-65FFAF1CC7D5}"/>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53F5657E-D1F7-4139-C030-F14A90F886B9}"/>
              </a:ext>
            </a:extLst>
          </p:cNvPr>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Motivating Behavior</a:t>
            </a:r>
          </a:p>
        </p:txBody>
      </p:sp>
      <p:sp>
        <p:nvSpPr>
          <p:cNvPr id="5" name="Rectangle 4">
            <a:extLst>
              <a:ext uri="{FF2B5EF4-FFF2-40B4-BE49-F238E27FC236}">
                <a16:creationId xmlns:a16="http://schemas.microsoft.com/office/drawing/2014/main" id="{0E3E06AD-C27B-3779-D606-6ECC792A594D}"/>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7D68C713-7B23-2C54-8A25-748F2EBB169D}"/>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E40A1052-AB67-DF2D-97B9-7CA669B8C853}"/>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6</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E820BA25-F915-CC6B-6326-08764C8B9E4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868EDA9E-42A8-E697-4582-9D59411D917E}"/>
              </a:ext>
            </a:extLst>
          </p:cNvPr>
          <p:cNvSpPr txBox="1"/>
          <p:nvPr/>
        </p:nvSpPr>
        <p:spPr>
          <a:xfrm>
            <a:off x="1021855" y="2020498"/>
            <a:ext cx="9641229" cy="1015663"/>
          </a:xfrm>
          <a:prstGeom prst="rect">
            <a:avLst/>
          </a:prstGeom>
          <a:noFill/>
        </p:spPr>
        <p:txBody>
          <a:bodyPr wrap="square" rtlCol="0">
            <a:spAutoFit/>
          </a:bodyPr>
          <a:lstStyle/>
          <a:p>
            <a:pPr algn="just">
              <a:lnSpc>
                <a:spcPct val="150000"/>
              </a:lnSpc>
              <a:defRPr/>
            </a:pPr>
            <a:r>
              <a:rPr lang="en-US" sz="2400" b="1" u="sng" dirty="0">
                <a:solidFill>
                  <a:srgbClr val="002060"/>
                </a:solidFill>
                <a:latin typeface="Times New Roman" panose="02020603050405020304" pitchFamily="18" charset="0"/>
                <a:cs typeface="Times New Roman" panose="02020603050405020304" pitchFamily="18" charset="0"/>
              </a:rPr>
              <a:t>3- Learning-Based Perspectives on Motivation</a:t>
            </a:r>
          </a:p>
          <a:p>
            <a:pPr>
              <a:defRPr/>
            </a:pPr>
            <a:r>
              <a:rPr lang="en-US" sz="2400" b="1" dirty="0">
                <a:solidFill>
                  <a:srgbClr val="AF5C23"/>
                </a:solidFill>
                <a:latin typeface="Times New Roman" panose="02020603050405020304" pitchFamily="18" charset="0"/>
                <a:cs typeface="Times New Roman" panose="02020603050405020304" pitchFamily="18" charset="0"/>
              </a:rPr>
              <a:t>1- The Traditional View: Classical Conditioning</a:t>
            </a:r>
          </a:p>
        </p:txBody>
      </p:sp>
      <p:sp>
        <p:nvSpPr>
          <p:cNvPr id="2" name="TextBox 1">
            <a:extLst>
              <a:ext uri="{FF2B5EF4-FFF2-40B4-BE49-F238E27FC236}">
                <a16:creationId xmlns:a16="http://schemas.microsoft.com/office/drawing/2014/main" id="{DA544255-5400-E9C2-A4C8-8A3E0809A793}"/>
              </a:ext>
            </a:extLst>
          </p:cNvPr>
          <p:cNvSpPr txBox="1"/>
          <p:nvPr/>
        </p:nvSpPr>
        <p:spPr>
          <a:xfrm>
            <a:off x="762000" y="3179367"/>
            <a:ext cx="10417277" cy="2554545"/>
          </a:xfrm>
          <a:prstGeom prst="rect">
            <a:avLst/>
          </a:prstGeom>
          <a:noFill/>
        </p:spPr>
        <p:txBody>
          <a:bodyPr wrap="square">
            <a:spAutoFit/>
          </a:bodyPr>
          <a:lstStyle/>
          <a:p>
            <a:pPr marL="0" marR="0" lvl="0" indent="0" algn="just" defTabSz="914400" eaLnBrk="1" fontAlgn="auto" latinLnBrk="0" hangingPunct="1">
              <a:lnSpc>
                <a:spcPct val="100000"/>
              </a:lnSpc>
              <a:spcBef>
                <a:spcPts val="0"/>
              </a:spcBef>
              <a:spcAft>
                <a:spcPts val="0"/>
              </a:spcAft>
              <a:buClrTx/>
              <a:buSzTx/>
              <a:buFontTx/>
              <a:buNone/>
              <a:tabLst/>
              <a:defRPr/>
            </a:pPr>
            <a:r>
              <a:rPr kumimoji="0" lang="en-US" sz="2000" b="1" i="0" u="sng" strike="noStrike" kern="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rPr>
              <a:t>For example</a:t>
            </a:r>
            <a:r>
              <a:rPr kumimoji="0" lang="en-US" sz="2000" b="0" i="0" u="none" strike="noStrike" kern="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rPr>
              <a:t>,</a:t>
            </a:r>
          </a:p>
          <a:p>
            <a:pPr marL="0" marR="0" lvl="0" indent="0" algn="just" defTabSz="91440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rPr>
              <a:t>Ex.1 </a:t>
            </a:r>
            <a:r>
              <a:rPr kumimoji="0" lang="en-US" sz="2000" b="0" i="1" u="none" strike="noStrike" kern="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suppose an employee receives very bad news one day from his boss. It’s possible that the employee could come to associate, say, the color of the boss’s suit that day with bad news. Thus, the next time the boss wears that same suit to the office, the employee may experience dread and foreboding</a:t>
            </a:r>
          </a:p>
          <a:p>
            <a:pPr marL="0" marR="0" lvl="0" indent="0" algn="just" defTabSz="91440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rPr>
              <a:t>Ex2. </a:t>
            </a:r>
            <a:r>
              <a:rPr kumimoji="0" lang="en-US" sz="2000" b="0" i="1" u="none" strike="noStrike" kern="0" cap="none" spc="0" normalizeH="0" baseline="0" noProof="0" dirty="0">
                <a:ln>
                  <a:noFill/>
                </a:ln>
                <a:solidFill>
                  <a:prstClr val="black"/>
                </a:solidFill>
                <a:effectLst/>
                <a:uLnTx/>
                <a:uFillTx/>
              </a:rPr>
              <a:t>The most famous example of classical conditioning was Pavlov's experiment with dogs, who salivated in response to a bell tone. Pavlov showed that when a bell was sounded each time the dog was fed, the dog learned to associate the sound with the presentation of the food.</a:t>
            </a:r>
          </a:p>
        </p:txBody>
      </p:sp>
    </p:spTree>
    <p:extLst>
      <p:ext uri="{BB962C8B-B14F-4D97-AF65-F5344CB8AC3E}">
        <p14:creationId xmlns:p14="http://schemas.microsoft.com/office/powerpoint/2010/main" val="193646257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9AC504-764A-4F2C-1A5F-53A7548B2A0C}"/>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674829C3-600C-B9F7-34E2-3D9C019C0AED}"/>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402C624E-834E-AF0B-370E-4B979EB14855}"/>
              </a:ext>
            </a:extLst>
          </p:cNvPr>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Motivating Behavior</a:t>
            </a:r>
          </a:p>
        </p:txBody>
      </p:sp>
      <p:sp>
        <p:nvSpPr>
          <p:cNvPr id="5" name="Rectangle 4">
            <a:extLst>
              <a:ext uri="{FF2B5EF4-FFF2-40B4-BE49-F238E27FC236}">
                <a16:creationId xmlns:a16="http://schemas.microsoft.com/office/drawing/2014/main" id="{01915B47-9183-EB2D-FC2B-7786372C4525}"/>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AC884522-3864-C6F5-5F19-2DA6B39B6519}"/>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F4A915E9-42C4-600E-848A-40943DB643A0}"/>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6</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C7688B21-B9E4-3F69-5C3E-19C02044C59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TextBox 8">
            <a:extLst>
              <a:ext uri="{FF2B5EF4-FFF2-40B4-BE49-F238E27FC236}">
                <a16:creationId xmlns:a16="http://schemas.microsoft.com/office/drawing/2014/main" id="{8288030C-6EB7-B4D4-6C73-428427BC1914}"/>
              </a:ext>
            </a:extLst>
          </p:cNvPr>
          <p:cNvSpPr txBox="1"/>
          <p:nvPr/>
        </p:nvSpPr>
        <p:spPr>
          <a:xfrm>
            <a:off x="918689" y="2029904"/>
            <a:ext cx="9552666" cy="1015663"/>
          </a:xfrm>
          <a:prstGeom prst="rect">
            <a:avLst/>
          </a:prstGeom>
          <a:noFill/>
        </p:spPr>
        <p:txBody>
          <a:bodyPr wrap="square" rtlCol="0">
            <a:spAutoFit/>
          </a:bodyPr>
          <a:lstStyle/>
          <a:p>
            <a:pPr algn="just">
              <a:lnSpc>
                <a:spcPct val="150000"/>
              </a:lnSpc>
              <a:defRPr/>
            </a:pPr>
            <a:r>
              <a:rPr lang="en-US" sz="2400" b="1" u="sng" dirty="0">
                <a:solidFill>
                  <a:srgbClr val="002060"/>
                </a:solidFill>
                <a:latin typeface="Times New Roman" panose="02020603050405020304" pitchFamily="18" charset="0"/>
                <a:cs typeface="Times New Roman" panose="02020603050405020304" pitchFamily="18" charset="0"/>
              </a:rPr>
              <a:t>3- Learning-Based Perspectives on Motivation</a:t>
            </a:r>
          </a:p>
          <a:p>
            <a:pPr>
              <a:defRPr/>
            </a:pPr>
            <a:r>
              <a:rPr lang="en-US" sz="2400" b="1" dirty="0">
                <a:solidFill>
                  <a:srgbClr val="AF5C23"/>
                </a:solidFill>
                <a:latin typeface="Times New Roman" panose="02020603050405020304" pitchFamily="18" charset="0"/>
                <a:cs typeface="Times New Roman" panose="02020603050405020304" pitchFamily="18" charset="0"/>
              </a:rPr>
              <a:t>2- The Contemporary View: Learning as a Cognitive Process</a:t>
            </a:r>
          </a:p>
        </p:txBody>
      </p:sp>
      <p:sp>
        <p:nvSpPr>
          <p:cNvPr id="11" name="TextBox 10">
            <a:extLst>
              <a:ext uri="{FF2B5EF4-FFF2-40B4-BE49-F238E27FC236}">
                <a16:creationId xmlns:a16="http://schemas.microsoft.com/office/drawing/2014/main" id="{4BC909F9-9F3C-F05A-5082-34C4460E6AAB}"/>
              </a:ext>
            </a:extLst>
          </p:cNvPr>
          <p:cNvSpPr txBox="1"/>
          <p:nvPr/>
        </p:nvSpPr>
        <p:spPr>
          <a:xfrm>
            <a:off x="918689" y="3111162"/>
            <a:ext cx="10354622" cy="2862322"/>
          </a:xfrm>
          <a:prstGeom prst="rect">
            <a:avLst/>
          </a:prstGeom>
          <a:noFill/>
        </p:spPr>
        <p:txBody>
          <a:bodyPr wrap="square">
            <a:spAutoFit/>
          </a:bodyPr>
          <a:lstStyle/>
          <a:p>
            <a:pPr algn="just"/>
            <a:r>
              <a:rPr lang="en-US" sz="2000" b="1" u="sng" dirty="0">
                <a:solidFill>
                  <a:prstClr val="black"/>
                </a:solidFill>
                <a:latin typeface="Times New Roman" panose="02020603050405020304" pitchFamily="18" charset="0"/>
                <a:cs typeface="Times New Roman" panose="02020603050405020304" pitchFamily="18" charset="0"/>
              </a:rPr>
              <a:t>Contemporary learning theory </a:t>
            </a:r>
            <a:r>
              <a:rPr lang="en-US" sz="2000" i="1" dirty="0">
                <a:solidFill>
                  <a:prstClr val="black"/>
                </a:solidFill>
                <a:latin typeface="Times New Roman" panose="02020603050405020304" pitchFamily="18" charset="0"/>
                <a:cs typeface="Times New Roman" panose="02020603050405020304" pitchFamily="18" charset="0"/>
              </a:rPr>
              <a:t>generally views learning as a cognitive process; that is, it assumes that people are conscious, active participants in how they learn</a:t>
            </a:r>
          </a:p>
          <a:p>
            <a:pPr marL="342900" indent="-342900" algn="just">
              <a:buFont typeface="Wingdings" panose="05000000000000000000" pitchFamily="2" charset="2"/>
              <a:buChar char="§"/>
            </a:pPr>
            <a:endParaRPr lang="en-US" sz="2000" dirty="0">
              <a:solidFill>
                <a:prstClr val="black"/>
              </a:solidFill>
              <a:latin typeface="Times New Roman" panose="02020603050405020304" pitchFamily="18" charset="0"/>
              <a:cs typeface="Times New Roman" panose="02020603050405020304" pitchFamily="18" charset="0"/>
            </a:endParaRPr>
          </a:p>
          <a:p>
            <a:pPr algn="just"/>
            <a:r>
              <a:rPr lang="en-US" sz="2000" b="1" dirty="0">
                <a:solidFill>
                  <a:prstClr val="black"/>
                </a:solidFill>
                <a:latin typeface="Times New Roman" panose="02020603050405020304" pitchFamily="18" charset="0"/>
                <a:cs typeface="Times New Roman" panose="02020603050405020304" pitchFamily="18" charset="0"/>
              </a:rPr>
              <a:t>1. </a:t>
            </a:r>
            <a:r>
              <a:rPr lang="en-US" sz="2000" b="1" u="sng" dirty="0">
                <a:solidFill>
                  <a:prstClr val="black"/>
                </a:solidFill>
                <a:latin typeface="Times New Roman" panose="02020603050405020304" pitchFamily="18" charset="0"/>
                <a:cs typeface="Times New Roman" panose="02020603050405020304" pitchFamily="18" charset="0"/>
              </a:rPr>
              <a:t>First</a:t>
            </a:r>
            <a:r>
              <a:rPr lang="en-US" sz="2000" dirty="0">
                <a:solidFill>
                  <a:prstClr val="black"/>
                </a:solidFill>
                <a:latin typeface="Times New Roman" panose="02020603050405020304" pitchFamily="18" charset="0"/>
                <a:cs typeface="Times New Roman" panose="02020603050405020304" pitchFamily="18" charset="0"/>
              </a:rPr>
              <a:t>, the cognitive view suggests that people </a:t>
            </a:r>
            <a:r>
              <a:rPr lang="en-US" sz="2000" b="1" u="sng" dirty="0">
                <a:solidFill>
                  <a:prstClr val="black"/>
                </a:solidFill>
                <a:latin typeface="Times New Roman" panose="02020603050405020304" pitchFamily="18" charset="0"/>
                <a:cs typeface="Times New Roman" panose="02020603050405020304" pitchFamily="18" charset="0"/>
              </a:rPr>
              <a:t>draw on their experiences </a:t>
            </a:r>
            <a:r>
              <a:rPr lang="en-US" sz="2000" dirty="0">
                <a:solidFill>
                  <a:prstClr val="black"/>
                </a:solidFill>
                <a:latin typeface="Times New Roman" panose="02020603050405020304" pitchFamily="18" charset="0"/>
                <a:cs typeface="Times New Roman" panose="02020603050405020304" pitchFamily="18" charset="0"/>
              </a:rPr>
              <a:t>and use past learning as a basis for their </a:t>
            </a:r>
            <a:r>
              <a:rPr lang="en-US" sz="2000" b="1" u="sng" dirty="0">
                <a:solidFill>
                  <a:prstClr val="black"/>
                </a:solidFill>
                <a:latin typeface="Times New Roman" panose="02020603050405020304" pitchFamily="18" charset="0"/>
                <a:cs typeface="Times New Roman" panose="02020603050405020304" pitchFamily="18" charset="0"/>
              </a:rPr>
              <a:t>present behavior. </a:t>
            </a:r>
            <a:r>
              <a:rPr lang="en-US" sz="2000" dirty="0">
                <a:solidFill>
                  <a:prstClr val="black"/>
                </a:solidFill>
                <a:latin typeface="Times New Roman" panose="02020603050405020304" pitchFamily="18" charset="0"/>
                <a:cs typeface="Times New Roman" panose="02020603050405020304" pitchFamily="18" charset="0"/>
              </a:rPr>
              <a:t>These experiences represent knowledge, or cognitions. </a:t>
            </a:r>
          </a:p>
          <a:p>
            <a:pPr algn="just"/>
            <a:r>
              <a:rPr lang="en-US" sz="2000" b="1" u="sng" dirty="0">
                <a:solidFill>
                  <a:srgbClr val="C00000"/>
                </a:solidFill>
                <a:latin typeface="Times New Roman" panose="02020603050405020304" pitchFamily="18" charset="0"/>
                <a:cs typeface="Times New Roman" panose="02020603050405020304" pitchFamily="18" charset="0"/>
              </a:rPr>
              <a:t>For example</a:t>
            </a:r>
            <a:r>
              <a:rPr lang="en-US" sz="2000" i="1" dirty="0">
                <a:solidFill>
                  <a:prstClr val="black"/>
                </a:solidFill>
                <a:latin typeface="Times New Roman" panose="02020603050405020304" pitchFamily="18" charset="0"/>
                <a:cs typeface="Times New Roman" panose="02020603050405020304" pitchFamily="18" charset="0"/>
              </a:rPr>
              <a:t>, an employee faced with a choice of job assignments will use previous experiences in deciding which one to accept.</a:t>
            </a:r>
          </a:p>
          <a:p>
            <a:pPr algn="just">
              <a:buFont typeface="+mj-lt"/>
              <a:buNone/>
            </a:pPr>
            <a:r>
              <a:rPr lang="en-US" sz="2000" b="1" dirty="0">
                <a:solidFill>
                  <a:prstClr val="black"/>
                </a:solidFill>
                <a:latin typeface="Times New Roman" panose="02020603050405020304" pitchFamily="18" charset="0"/>
                <a:cs typeface="Times New Roman" panose="02020603050405020304" pitchFamily="18" charset="0"/>
              </a:rPr>
              <a:t>2. </a:t>
            </a:r>
            <a:r>
              <a:rPr lang="en-US" sz="2000" b="1" u="sng" dirty="0">
                <a:solidFill>
                  <a:prstClr val="black"/>
                </a:solidFill>
                <a:latin typeface="Times New Roman" panose="02020603050405020304" pitchFamily="18" charset="0"/>
                <a:cs typeface="Times New Roman" panose="02020603050405020304" pitchFamily="18" charset="0"/>
              </a:rPr>
              <a:t>Second</a:t>
            </a:r>
            <a:r>
              <a:rPr lang="en-US" sz="2000" dirty="0">
                <a:solidFill>
                  <a:prstClr val="black"/>
                </a:solidFill>
                <a:latin typeface="Times New Roman" panose="02020603050405020304" pitchFamily="18" charset="0"/>
                <a:cs typeface="Times New Roman" panose="02020603050405020304" pitchFamily="18" charset="0"/>
              </a:rPr>
              <a:t>, people make </a:t>
            </a:r>
            <a:r>
              <a:rPr lang="en-US" sz="2000" b="1" u="sng" dirty="0">
                <a:solidFill>
                  <a:prstClr val="black"/>
                </a:solidFill>
                <a:latin typeface="Times New Roman" panose="02020603050405020304" pitchFamily="18" charset="0"/>
                <a:cs typeface="Times New Roman" panose="02020603050405020304" pitchFamily="18" charset="0"/>
              </a:rPr>
              <a:t>choices about their behavior</a:t>
            </a:r>
            <a:r>
              <a:rPr lang="en-US" sz="2000" dirty="0">
                <a:solidFill>
                  <a:prstClr val="black"/>
                </a:solidFill>
                <a:latin typeface="Times New Roman" panose="02020603050405020304" pitchFamily="18" charset="0"/>
                <a:cs typeface="Times New Roman" panose="02020603050405020304" pitchFamily="18" charset="0"/>
              </a:rPr>
              <a:t>. The employee recognizes that he or she has two alternatives and </a:t>
            </a:r>
            <a:r>
              <a:rPr lang="en-US" sz="2000" b="1" u="sng" dirty="0">
                <a:solidFill>
                  <a:prstClr val="black"/>
                </a:solidFill>
                <a:latin typeface="Times New Roman" panose="02020603050405020304" pitchFamily="18" charset="0"/>
                <a:cs typeface="Times New Roman" panose="02020603050405020304" pitchFamily="18" charset="0"/>
              </a:rPr>
              <a:t>chooses one</a:t>
            </a:r>
            <a:r>
              <a:rPr lang="en-US" sz="2000" dirty="0">
                <a:solidFill>
                  <a:prstClr val="black"/>
                </a:solidFill>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109931935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BA0DCD-C94C-BF26-C36E-E4165AAD32E9}"/>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83186EE2-A01F-FA10-2BE4-1FC543CC5192}"/>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022A4B61-373D-FFC4-255F-A722E983404B}"/>
              </a:ext>
            </a:extLst>
          </p:cNvPr>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Motivating Behavior</a:t>
            </a:r>
          </a:p>
        </p:txBody>
      </p:sp>
      <p:sp>
        <p:nvSpPr>
          <p:cNvPr id="5" name="Rectangle 4">
            <a:extLst>
              <a:ext uri="{FF2B5EF4-FFF2-40B4-BE49-F238E27FC236}">
                <a16:creationId xmlns:a16="http://schemas.microsoft.com/office/drawing/2014/main" id="{D3F817D0-F87A-11B9-17A1-E1B66D068F1B}"/>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E918F909-19D1-BB33-BB8C-4405FBCF8B05}"/>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1E575AD4-0DD4-0044-9AD7-1E1EECD875B4}"/>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6</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24B01ECD-AC90-2126-F7A8-81A01DF7AA3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TextBox 8">
            <a:extLst>
              <a:ext uri="{FF2B5EF4-FFF2-40B4-BE49-F238E27FC236}">
                <a16:creationId xmlns:a16="http://schemas.microsoft.com/office/drawing/2014/main" id="{D9676712-889D-C452-F7B9-21EF1039D970}"/>
              </a:ext>
            </a:extLst>
          </p:cNvPr>
          <p:cNvSpPr txBox="1"/>
          <p:nvPr/>
        </p:nvSpPr>
        <p:spPr>
          <a:xfrm>
            <a:off x="918689" y="2029904"/>
            <a:ext cx="9552666" cy="1015663"/>
          </a:xfrm>
          <a:prstGeom prst="rect">
            <a:avLst/>
          </a:prstGeom>
          <a:noFill/>
        </p:spPr>
        <p:txBody>
          <a:bodyPr wrap="square" rtlCol="0">
            <a:spAutoFit/>
          </a:bodyPr>
          <a:lstStyle/>
          <a:p>
            <a:pPr algn="just">
              <a:lnSpc>
                <a:spcPct val="150000"/>
              </a:lnSpc>
              <a:defRPr/>
            </a:pPr>
            <a:r>
              <a:rPr lang="en-US" sz="2400" b="1" u="sng" dirty="0">
                <a:solidFill>
                  <a:srgbClr val="002060"/>
                </a:solidFill>
                <a:latin typeface="Times New Roman" panose="02020603050405020304" pitchFamily="18" charset="0"/>
                <a:cs typeface="Times New Roman" panose="02020603050405020304" pitchFamily="18" charset="0"/>
              </a:rPr>
              <a:t>3- Learning-Based Perspectives on Motivation</a:t>
            </a:r>
          </a:p>
          <a:p>
            <a:pPr>
              <a:defRPr/>
            </a:pPr>
            <a:r>
              <a:rPr lang="en-US" sz="2400" b="1" dirty="0">
                <a:solidFill>
                  <a:srgbClr val="AF5C23"/>
                </a:solidFill>
                <a:latin typeface="Times New Roman" panose="02020603050405020304" pitchFamily="18" charset="0"/>
                <a:cs typeface="Times New Roman" panose="02020603050405020304" pitchFamily="18" charset="0"/>
              </a:rPr>
              <a:t>2- The Contemporary View: Learning as a Cognitive Process</a:t>
            </a:r>
          </a:p>
        </p:txBody>
      </p:sp>
      <p:sp>
        <p:nvSpPr>
          <p:cNvPr id="2" name="TextBox 1">
            <a:extLst>
              <a:ext uri="{FF2B5EF4-FFF2-40B4-BE49-F238E27FC236}">
                <a16:creationId xmlns:a16="http://schemas.microsoft.com/office/drawing/2014/main" id="{ED55043D-4089-5E56-D5D6-55FF37C6388A}"/>
              </a:ext>
            </a:extLst>
          </p:cNvPr>
          <p:cNvSpPr txBox="1"/>
          <p:nvPr/>
        </p:nvSpPr>
        <p:spPr>
          <a:xfrm>
            <a:off x="894802" y="3115617"/>
            <a:ext cx="10402395" cy="2806987"/>
          </a:xfrm>
          <a:prstGeom prst="rect">
            <a:avLst/>
          </a:prstGeom>
          <a:noFill/>
        </p:spPr>
        <p:txBody>
          <a:bodyPr wrap="square">
            <a:spAutoFit/>
          </a:bodyPr>
          <a:lstStyle/>
          <a:p>
            <a:pPr algn="just">
              <a:lnSpc>
                <a:spcPct val="150000"/>
              </a:lnSpc>
              <a:buFont typeface="+mj-lt"/>
              <a:buNone/>
            </a:pPr>
            <a:r>
              <a:rPr lang="en-US" sz="2000" b="1" u="sng" dirty="0">
                <a:solidFill>
                  <a:prstClr val="black"/>
                </a:solidFill>
                <a:latin typeface="Times New Roman" panose="02020603050405020304" pitchFamily="18" charset="0"/>
                <a:cs typeface="Times New Roman" panose="02020603050405020304" pitchFamily="18" charset="0"/>
              </a:rPr>
              <a:t>3. Third</a:t>
            </a:r>
            <a:r>
              <a:rPr lang="en-US" sz="2000" dirty="0">
                <a:solidFill>
                  <a:prstClr val="black"/>
                </a:solidFill>
                <a:latin typeface="Times New Roman" panose="02020603050405020304" pitchFamily="18" charset="0"/>
                <a:cs typeface="Times New Roman" panose="02020603050405020304" pitchFamily="18" charset="0"/>
              </a:rPr>
              <a:t>, people recognize the </a:t>
            </a:r>
            <a:r>
              <a:rPr lang="en-US" sz="2000" b="1" u="sng" dirty="0">
                <a:solidFill>
                  <a:prstClr val="black"/>
                </a:solidFill>
                <a:latin typeface="Times New Roman" panose="02020603050405020304" pitchFamily="18" charset="0"/>
                <a:cs typeface="Times New Roman" panose="02020603050405020304" pitchFamily="18" charset="0"/>
              </a:rPr>
              <a:t>consequences of their choices</a:t>
            </a:r>
            <a:r>
              <a:rPr lang="en-US" sz="2000" dirty="0">
                <a:solidFill>
                  <a:prstClr val="black"/>
                </a:solidFill>
                <a:latin typeface="Times New Roman" panose="02020603050405020304" pitchFamily="18" charset="0"/>
                <a:cs typeface="Times New Roman" panose="02020603050405020304" pitchFamily="18" charset="0"/>
              </a:rPr>
              <a:t>. Thus, when the employee finds the job assignment rewarding and fulfilling, he or she will recognize that the choice was a good one and </a:t>
            </a:r>
            <a:r>
              <a:rPr lang="en-US" sz="2000" b="1" u="sng" dirty="0">
                <a:solidFill>
                  <a:prstClr val="black"/>
                </a:solidFill>
                <a:latin typeface="Times New Roman" panose="02020603050405020304" pitchFamily="18" charset="0"/>
                <a:cs typeface="Times New Roman" panose="02020603050405020304" pitchFamily="18" charset="0"/>
              </a:rPr>
              <a:t>will understand why.</a:t>
            </a:r>
          </a:p>
          <a:p>
            <a:pPr algn="just">
              <a:lnSpc>
                <a:spcPct val="150000"/>
              </a:lnSpc>
              <a:buFont typeface="+mj-lt"/>
              <a:buNone/>
            </a:pPr>
            <a:endParaRPr lang="en-US" sz="2000" dirty="0">
              <a:solidFill>
                <a:prstClr val="black"/>
              </a:solidFill>
              <a:latin typeface="Times New Roman" panose="02020603050405020304" pitchFamily="18" charset="0"/>
              <a:cs typeface="Times New Roman" panose="02020603050405020304" pitchFamily="18" charset="0"/>
            </a:endParaRPr>
          </a:p>
          <a:p>
            <a:pPr algn="just">
              <a:lnSpc>
                <a:spcPct val="150000"/>
              </a:lnSpc>
              <a:buFont typeface="+mj-lt"/>
              <a:buNone/>
            </a:pPr>
            <a:r>
              <a:rPr lang="en-US" sz="2000" b="1" u="sng" dirty="0">
                <a:solidFill>
                  <a:prstClr val="black"/>
                </a:solidFill>
                <a:latin typeface="Times New Roman" panose="02020603050405020304" pitchFamily="18" charset="0"/>
                <a:cs typeface="Times New Roman" panose="02020603050405020304" pitchFamily="18" charset="0"/>
              </a:rPr>
              <a:t>4. Finally</a:t>
            </a:r>
            <a:r>
              <a:rPr lang="en-US" sz="2000" b="1" dirty="0">
                <a:solidFill>
                  <a:prstClr val="black"/>
                </a:solidFill>
                <a:latin typeface="Times New Roman" panose="02020603050405020304" pitchFamily="18" charset="0"/>
                <a:cs typeface="Times New Roman" panose="02020603050405020304" pitchFamily="18" charset="0"/>
              </a:rPr>
              <a:t>, </a:t>
            </a:r>
            <a:r>
              <a:rPr lang="en-US" sz="2000" dirty="0">
                <a:solidFill>
                  <a:prstClr val="black"/>
                </a:solidFill>
                <a:latin typeface="Times New Roman" panose="02020603050405020304" pitchFamily="18" charset="0"/>
                <a:cs typeface="Times New Roman" panose="02020603050405020304" pitchFamily="18" charset="0"/>
              </a:rPr>
              <a:t>people </a:t>
            </a:r>
            <a:r>
              <a:rPr lang="en-US" sz="2000" b="1" u="sng" dirty="0">
                <a:solidFill>
                  <a:prstClr val="black"/>
                </a:solidFill>
                <a:latin typeface="Times New Roman" panose="02020603050405020304" pitchFamily="18" charset="0"/>
                <a:cs typeface="Times New Roman" panose="02020603050405020304" pitchFamily="18" charset="0"/>
              </a:rPr>
              <a:t>evaluate those consequences </a:t>
            </a:r>
            <a:r>
              <a:rPr lang="en-US" sz="2000" dirty="0">
                <a:solidFill>
                  <a:prstClr val="black"/>
                </a:solidFill>
                <a:latin typeface="Times New Roman" panose="02020603050405020304" pitchFamily="18" charset="0"/>
                <a:cs typeface="Times New Roman" panose="02020603050405020304" pitchFamily="18" charset="0"/>
              </a:rPr>
              <a:t>and add them to prior learning, which affects future choices.      </a:t>
            </a:r>
          </a:p>
        </p:txBody>
      </p:sp>
    </p:spTree>
    <p:extLst>
      <p:ext uri="{BB962C8B-B14F-4D97-AF65-F5344CB8AC3E}">
        <p14:creationId xmlns:p14="http://schemas.microsoft.com/office/powerpoint/2010/main" val="25187157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66BF49-C464-4552-94D5-A8C71A8E648C}"/>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BD906CD2-4A0A-127E-0C07-7A6C9421FFBB}"/>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B840CBA3-5DC8-E70A-03E6-947F8549F4F4}"/>
              </a:ext>
            </a:extLst>
          </p:cNvPr>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Motivating Behavior</a:t>
            </a:r>
          </a:p>
        </p:txBody>
      </p:sp>
      <p:sp>
        <p:nvSpPr>
          <p:cNvPr id="5" name="Rectangle 4">
            <a:extLst>
              <a:ext uri="{FF2B5EF4-FFF2-40B4-BE49-F238E27FC236}">
                <a16:creationId xmlns:a16="http://schemas.microsoft.com/office/drawing/2014/main" id="{F2B909C9-9825-0B01-B295-DCBC9B896527}"/>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29B0F2E2-AF41-E5C5-1F50-590B105A6B60}"/>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7EC58812-06D4-F095-7713-8D88E517FE7B}"/>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6</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81732D84-25EF-BC08-CE7B-300B4E2258B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F784D030-0AAE-9CD0-178D-0C6B739D0209}"/>
              </a:ext>
            </a:extLst>
          </p:cNvPr>
          <p:cNvSpPr txBox="1"/>
          <p:nvPr/>
        </p:nvSpPr>
        <p:spPr>
          <a:xfrm>
            <a:off x="1121622" y="1951064"/>
            <a:ext cx="9900357" cy="1015663"/>
          </a:xfrm>
          <a:prstGeom prst="rect">
            <a:avLst/>
          </a:prstGeom>
          <a:noFill/>
        </p:spPr>
        <p:txBody>
          <a:bodyPr wrap="square" rtlCol="0">
            <a:spAutoFit/>
          </a:bodyPr>
          <a:lstStyle/>
          <a:p>
            <a:pPr algn="just">
              <a:lnSpc>
                <a:spcPct val="150000"/>
              </a:lnSpc>
              <a:defRPr/>
            </a:pPr>
            <a:r>
              <a:rPr lang="en-US" sz="2400" b="1" u="sng" dirty="0">
                <a:solidFill>
                  <a:srgbClr val="002060"/>
                </a:solidFill>
                <a:latin typeface="Times New Roman" panose="02020603050405020304" pitchFamily="18" charset="0"/>
                <a:cs typeface="Times New Roman" panose="02020603050405020304" pitchFamily="18" charset="0"/>
              </a:rPr>
              <a:t>3- Learning-Based Perspectives on Motivation</a:t>
            </a:r>
          </a:p>
          <a:p>
            <a:pPr>
              <a:defRPr/>
            </a:pPr>
            <a:r>
              <a:rPr lang="en-US" sz="2400" b="1" dirty="0">
                <a:solidFill>
                  <a:srgbClr val="AF5C23"/>
                </a:solidFill>
                <a:latin typeface="Times New Roman" panose="02020603050405020304" pitchFamily="18" charset="0"/>
                <a:cs typeface="Times New Roman" panose="02020603050405020304" pitchFamily="18" charset="0"/>
              </a:rPr>
              <a:t>2- The Contemporary View: Social Learning </a:t>
            </a:r>
          </a:p>
        </p:txBody>
      </p:sp>
      <p:sp>
        <p:nvSpPr>
          <p:cNvPr id="11" name="TextBox 10">
            <a:extLst>
              <a:ext uri="{FF2B5EF4-FFF2-40B4-BE49-F238E27FC236}">
                <a16:creationId xmlns:a16="http://schemas.microsoft.com/office/drawing/2014/main" id="{E7ABEFD2-51ED-1189-BD14-185DF7CE6A25}"/>
              </a:ext>
            </a:extLst>
          </p:cNvPr>
          <p:cNvSpPr txBox="1"/>
          <p:nvPr/>
        </p:nvSpPr>
        <p:spPr>
          <a:xfrm>
            <a:off x="827684" y="3109933"/>
            <a:ext cx="10391912" cy="2862322"/>
          </a:xfrm>
          <a:prstGeom prst="rect">
            <a:avLst/>
          </a:prstGeom>
          <a:noFill/>
        </p:spPr>
        <p:txBody>
          <a:bodyPr wrap="square">
            <a:spAutoFit/>
          </a:bodyPr>
          <a:lstStyle/>
          <a:p>
            <a:pPr algn="just">
              <a:buFont typeface="+mj-lt"/>
              <a:buNone/>
            </a:pPr>
            <a:r>
              <a:rPr lang="en-US" sz="2000" b="1" u="sng" dirty="0">
                <a:solidFill>
                  <a:prstClr val="black"/>
                </a:solidFill>
                <a:latin typeface="Times New Roman" panose="02020603050405020304" pitchFamily="18" charset="0"/>
                <a:cs typeface="Times New Roman" panose="02020603050405020304" pitchFamily="18" charset="0"/>
              </a:rPr>
              <a:t>Social Learning </a:t>
            </a:r>
            <a:r>
              <a:rPr lang="en-US" sz="2000" i="1" dirty="0">
                <a:solidFill>
                  <a:prstClr val="black"/>
                </a:solidFill>
                <a:latin typeface="Times New Roman" panose="02020603050405020304" pitchFamily="18" charset="0"/>
                <a:cs typeface="Times New Roman" panose="02020603050405020304" pitchFamily="18" charset="0"/>
              </a:rPr>
              <a:t>When people observe the behaviors of others, recognize the consequences, and alter their own behavior as a result</a:t>
            </a:r>
          </a:p>
          <a:p>
            <a:pPr algn="just">
              <a:buFont typeface="+mj-lt"/>
              <a:buNone/>
            </a:pPr>
            <a:endParaRPr lang="en-US" sz="2000" dirty="0">
              <a:solidFill>
                <a:prstClr val="black"/>
              </a:solidFill>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sz="2000" dirty="0">
                <a:solidFill>
                  <a:srgbClr val="C00000"/>
                </a:solidFill>
                <a:latin typeface="Times New Roman" panose="02020603050405020304" pitchFamily="18" charset="0"/>
                <a:cs typeface="Times New Roman" panose="02020603050405020304" pitchFamily="18" charset="0"/>
              </a:rPr>
              <a:t>Ex</a:t>
            </a:r>
            <a:r>
              <a:rPr lang="en-US" sz="2000" dirty="0">
                <a:solidFill>
                  <a:prstClr val="black"/>
                </a:solidFill>
                <a:latin typeface="Times New Roman" panose="02020603050405020304" pitchFamily="18" charset="0"/>
                <a:cs typeface="Times New Roman" panose="02020603050405020304" pitchFamily="18" charset="0"/>
              </a:rPr>
              <a:t>. </a:t>
            </a:r>
            <a:r>
              <a:rPr lang="en-US" sz="2000" i="1" dirty="0">
                <a:solidFill>
                  <a:prstClr val="black"/>
                </a:solidFill>
                <a:latin typeface="Times New Roman" panose="02020603050405020304" pitchFamily="18" charset="0"/>
                <a:cs typeface="Times New Roman" panose="02020603050405020304" pitchFamily="18" charset="0"/>
              </a:rPr>
              <a:t>A person can learn to do a new job by observing others or by watching videos. </a:t>
            </a:r>
          </a:p>
          <a:p>
            <a:pPr algn="just"/>
            <a:r>
              <a:rPr lang="en-US" sz="2000" i="1" dirty="0">
                <a:solidFill>
                  <a:prstClr val="black"/>
                </a:solidFill>
                <a:latin typeface="Times New Roman" panose="02020603050405020304" pitchFamily="18" charset="0"/>
                <a:cs typeface="Times New Roman" panose="02020603050405020304" pitchFamily="18" charset="0"/>
              </a:rPr>
              <a:t>     Or an employee may learn to avoid being late by seeing the boss chew out fellow workers.</a:t>
            </a:r>
          </a:p>
          <a:p>
            <a:pPr marL="342900" indent="-342900" algn="just">
              <a:buFont typeface="Wingdings" panose="05000000000000000000" pitchFamily="2" charset="2"/>
              <a:buChar char="§"/>
            </a:pPr>
            <a:endParaRPr lang="en-US" sz="2000" dirty="0">
              <a:solidFill>
                <a:prstClr val="black"/>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pPr>
            <a:r>
              <a:rPr lang="en-US" sz="2000" b="1" u="sng" dirty="0">
                <a:solidFill>
                  <a:prstClr val="black"/>
                </a:solidFill>
                <a:latin typeface="Times New Roman" panose="02020603050405020304" pitchFamily="18" charset="0"/>
                <a:cs typeface="Times New Roman" panose="02020603050405020304" pitchFamily="18" charset="0"/>
              </a:rPr>
              <a:t>Social learning theory</a:t>
            </a:r>
            <a:r>
              <a:rPr lang="en-US" sz="2000" dirty="0">
                <a:solidFill>
                  <a:prstClr val="black"/>
                </a:solidFill>
                <a:latin typeface="Times New Roman" panose="02020603050405020304" pitchFamily="18" charset="0"/>
                <a:cs typeface="Times New Roman" panose="02020603050405020304" pitchFamily="18" charset="0"/>
              </a:rPr>
              <a:t>, then, suggests that individual behavior is </a:t>
            </a:r>
            <a:r>
              <a:rPr lang="en-US" sz="2000" b="1" i="1" u="sng" dirty="0">
                <a:solidFill>
                  <a:prstClr val="black"/>
                </a:solidFill>
                <a:latin typeface="Times New Roman" panose="02020603050405020304" pitchFamily="18" charset="0"/>
                <a:cs typeface="Times New Roman" panose="02020603050405020304" pitchFamily="18" charset="0"/>
              </a:rPr>
              <a:t>determined by a person’s cognitions and social environment. </a:t>
            </a:r>
            <a:r>
              <a:rPr lang="en-US" sz="2000" dirty="0">
                <a:solidFill>
                  <a:prstClr val="black"/>
                </a:solidFill>
                <a:latin typeface="Times New Roman" panose="02020603050405020304" pitchFamily="18" charset="0"/>
                <a:cs typeface="Times New Roman" panose="02020603050405020304" pitchFamily="18" charset="0"/>
              </a:rPr>
              <a:t>More specifically, people are presumed to learn behaviors and attitudes at least partly in response to what others expect of them.</a:t>
            </a:r>
          </a:p>
        </p:txBody>
      </p:sp>
    </p:spTree>
    <p:extLst>
      <p:ext uri="{BB962C8B-B14F-4D97-AF65-F5344CB8AC3E}">
        <p14:creationId xmlns:p14="http://schemas.microsoft.com/office/powerpoint/2010/main" val="242846879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0D3DC6-AEB3-F88D-DB7B-109837706964}"/>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3E257FEA-B63F-14BA-A124-71E285429CC8}"/>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2466CA29-1C2E-52D3-61D7-9470878BCFAE}"/>
              </a:ext>
            </a:extLst>
          </p:cNvPr>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Motivating Behavior</a:t>
            </a:r>
          </a:p>
        </p:txBody>
      </p:sp>
      <p:sp>
        <p:nvSpPr>
          <p:cNvPr id="5" name="Rectangle 4">
            <a:extLst>
              <a:ext uri="{FF2B5EF4-FFF2-40B4-BE49-F238E27FC236}">
                <a16:creationId xmlns:a16="http://schemas.microsoft.com/office/drawing/2014/main" id="{12655A77-A629-BEE7-E190-00E018C017F1}"/>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369A20A4-4EB2-1E28-336D-150813C81C14}"/>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E3E1FA66-3927-F040-8E6E-6E47C8EB30D4}"/>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6</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4196078B-46C0-B4FD-FABA-EA5D31EA183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CA1B28AF-B72E-4FF6-4F6F-3D308F75129E}"/>
              </a:ext>
            </a:extLst>
          </p:cNvPr>
          <p:cNvSpPr txBox="1"/>
          <p:nvPr/>
        </p:nvSpPr>
        <p:spPr>
          <a:xfrm>
            <a:off x="1121622" y="1951064"/>
            <a:ext cx="9900357" cy="1015663"/>
          </a:xfrm>
          <a:prstGeom prst="rect">
            <a:avLst/>
          </a:prstGeom>
          <a:noFill/>
        </p:spPr>
        <p:txBody>
          <a:bodyPr wrap="square" rtlCol="0">
            <a:spAutoFit/>
          </a:bodyPr>
          <a:lstStyle/>
          <a:p>
            <a:pPr algn="just">
              <a:lnSpc>
                <a:spcPct val="150000"/>
              </a:lnSpc>
              <a:defRPr/>
            </a:pPr>
            <a:r>
              <a:rPr lang="en-US" sz="2400" b="1" u="sng" dirty="0">
                <a:solidFill>
                  <a:srgbClr val="002060"/>
                </a:solidFill>
                <a:latin typeface="Times New Roman" panose="02020603050405020304" pitchFamily="18" charset="0"/>
                <a:cs typeface="Times New Roman" panose="02020603050405020304" pitchFamily="18" charset="0"/>
              </a:rPr>
              <a:t>3- Learning-Based Perspectives on Motivation</a:t>
            </a:r>
          </a:p>
          <a:p>
            <a:pPr>
              <a:defRPr/>
            </a:pPr>
            <a:r>
              <a:rPr lang="en-US" sz="2400" b="1" dirty="0">
                <a:solidFill>
                  <a:srgbClr val="AF5C23"/>
                </a:solidFill>
                <a:latin typeface="Times New Roman" panose="02020603050405020304" pitchFamily="18" charset="0"/>
                <a:cs typeface="Times New Roman" panose="02020603050405020304" pitchFamily="18" charset="0"/>
              </a:rPr>
              <a:t>2- The Contemporary View: Social Learning </a:t>
            </a:r>
          </a:p>
        </p:txBody>
      </p:sp>
      <p:grpSp>
        <p:nvGrpSpPr>
          <p:cNvPr id="2" name="Group 1">
            <a:extLst>
              <a:ext uri="{FF2B5EF4-FFF2-40B4-BE49-F238E27FC236}">
                <a16:creationId xmlns:a16="http://schemas.microsoft.com/office/drawing/2014/main" id="{BA70530B-2E04-F9AC-6616-63987D25B794}"/>
              </a:ext>
            </a:extLst>
          </p:cNvPr>
          <p:cNvGrpSpPr/>
          <p:nvPr/>
        </p:nvGrpSpPr>
        <p:grpSpPr>
          <a:xfrm>
            <a:off x="1076376" y="3062772"/>
            <a:ext cx="9929648" cy="2776159"/>
            <a:chOff x="1966937" y="2234482"/>
            <a:chExt cx="10143833" cy="3392682"/>
          </a:xfrm>
        </p:grpSpPr>
        <p:pic>
          <p:nvPicPr>
            <p:cNvPr id="9" name="Picture 8">
              <a:extLst>
                <a:ext uri="{FF2B5EF4-FFF2-40B4-BE49-F238E27FC236}">
                  <a16:creationId xmlns:a16="http://schemas.microsoft.com/office/drawing/2014/main" id="{20C740ED-9CE0-F57D-DA9E-B520B4FDB4F0}"/>
                </a:ext>
              </a:extLst>
            </p:cNvPr>
            <p:cNvPicPr>
              <a:picLocks noChangeAspect="1"/>
            </p:cNvPicPr>
            <p:nvPr/>
          </p:nvPicPr>
          <p:blipFill>
            <a:blip r:embed="rId3"/>
            <a:stretch>
              <a:fillRect/>
            </a:stretch>
          </p:blipFill>
          <p:spPr>
            <a:xfrm>
              <a:off x="6944865" y="2234482"/>
              <a:ext cx="5165905" cy="3392682"/>
            </a:xfrm>
            <a:prstGeom prst="rect">
              <a:avLst/>
            </a:prstGeom>
          </p:spPr>
        </p:pic>
        <p:sp>
          <p:nvSpPr>
            <p:cNvPr id="12" name="TextBox 11">
              <a:extLst>
                <a:ext uri="{FF2B5EF4-FFF2-40B4-BE49-F238E27FC236}">
                  <a16:creationId xmlns:a16="http://schemas.microsoft.com/office/drawing/2014/main" id="{3B8DD05A-E7BA-1466-883E-9A803C24AFFD}"/>
                </a:ext>
              </a:extLst>
            </p:cNvPr>
            <p:cNvSpPr txBox="1"/>
            <p:nvPr/>
          </p:nvSpPr>
          <p:spPr>
            <a:xfrm>
              <a:off x="1966937" y="2369897"/>
              <a:ext cx="4432843" cy="3121852"/>
            </a:xfrm>
            <a:prstGeom prst="rect">
              <a:avLst/>
            </a:prstGeom>
            <a:solidFill>
              <a:srgbClr val="FF9518"/>
            </a:solidFill>
          </p:spPr>
          <p:txBody>
            <a:bodyPr wrap="square">
              <a:spAutoFit/>
            </a:bodyPr>
            <a:lstStyle/>
            <a:p>
              <a:pPr algn="just"/>
              <a:r>
                <a:rPr lang="en-US" sz="2000" i="1" dirty="0">
                  <a:solidFill>
                    <a:prstClr val="black"/>
                  </a:solidFill>
                  <a:latin typeface="Times New Roman" panose="02020603050405020304" pitchFamily="18" charset="0"/>
                  <a:cs typeface="Times New Roman" panose="02020603050405020304" pitchFamily="18" charset="0"/>
                </a:rPr>
                <a:t>Social learning occurs when people observe the behaviors of others, recognize the consequences, and alter their won behavior as a result. This individual is getting a reward and promotion. His co-workers may now be motivated to perform their jobs in the same way as him.</a:t>
              </a:r>
            </a:p>
          </p:txBody>
        </p:sp>
      </p:grpSp>
    </p:spTree>
    <p:extLst>
      <p:ext uri="{BB962C8B-B14F-4D97-AF65-F5344CB8AC3E}">
        <p14:creationId xmlns:p14="http://schemas.microsoft.com/office/powerpoint/2010/main" val="363358318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3DA2C2-CDAC-9DA8-5D14-067F349B5F54}"/>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928DC020-40F7-D0EE-8CAA-05B7B81CD8B0}"/>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38F4A8B9-8E04-AA55-2C56-6AA8293C42BD}"/>
              </a:ext>
            </a:extLst>
          </p:cNvPr>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Motivating Behavior</a:t>
            </a:r>
          </a:p>
        </p:txBody>
      </p:sp>
      <p:sp>
        <p:nvSpPr>
          <p:cNvPr id="5" name="Rectangle 4">
            <a:extLst>
              <a:ext uri="{FF2B5EF4-FFF2-40B4-BE49-F238E27FC236}">
                <a16:creationId xmlns:a16="http://schemas.microsoft.com/office/drawing/2014/main" id="{0677FC93-77AE-B5E9-B286-2BA22AEDA0C6}"/>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F9E44D0F-BE4F-4FF1-4849-75FB0636093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FE07D170-D149-6926-3D17-39DFEC32F715}"/>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6</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7EDD8176-3A65-3F15-A636-5420D1A4BBD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TextBox 10">
            <a:extLst>
              <a:ext uri="{FF2B5EF4-FFF2-40B4-BE49-F238E27FC236}">
                <a16:creationId xmlns:a16="http://schemas.microsoft.com/office/drawing/2014/main" id="{D2DC5AA5-BFC4-3488-4869-5FD9145BC974}"/>
              </a:ext>
            </a:extLst>
          </p:cNvPr>
          <p:cNvSpPr txBox="1"/>
          <p:nvPr/>
        </p:nvSpPr>
        <p:spPr>
          <a:xfrm>
            <a:off x="1071716" y="1919735"/>
            <a:ext cx="10177976" cy="1015663"/>
          </a:xfrm>
          <a:prstGeom prst="rect">
            <a:avLst/>
          </a:prstGeom>
          <a:noFill/>
        </p:spPr>
        <p:txBody>
          <a:bodyPr wrap="square" rtlCol="0">
            <a:spAutoFit/>
          </a:bodyPr>
          <a:lstStyle/>
          <a:p>
            <a:pPr algn="just">
              <a:lnSpc>
                <a:spcPct val="150000"/>
              </a:lnSpc>
              <a:defRPr/>
            </a:pPr>
            <a:r>
              <a:rPr lang="en-US" sz="2400" b="1" u="sng" dirty="0">
                <a:solidFill>
                  <a:srgbClr val="002060"/>
                </a:solidFill>
                <a:latin typeface="Times New Roman" panose="02020603050405020304" pitchFamily="18" charset="0"/>
                <a:cs typeface="Times New Roman" panose="02020603050405020304" pitchFamily="18" charset="0"/>
              </a:rPr>
              <a:t>3- Learning-Based Perspectives on Motivation</a:t>
            </a:r>
          </a:p>
          <a:p>
            <a:pPr>
              <a:defRPr/>
            </a:pPr>
            <a:r>
              <a:rPr lang="en-US" sz="2400" b="1" dirty="0">
                <a:solidFill>
                  <a:srgbClr val="AF5C23"/>
                </a:solidFill>
                <a:latin typeface="Times New Roman" panose="02020603050405020304" pitchFamily="18" charset="0"/>
                <a:cs typeface="Times New Roman" panose="02020603050405020304" pitchFamily="18" charset="0"/>
              </a:rPr>
              <a:t> Behavior Modification</a:t>
            </a:r>
          </a:p>
        </p:txBody>
      </p:sp>
      <p:sp>
        <p:nvSpPr>
          <p:cNvPr id="13" name="TextBox 12">
            <a:extLst>
              <a:ext uri="{FF2B5EF4-FFF2-40B4-BE49-F238E27FC236}">
                <a16:creationId xmlns:a16="http://schemas.microsoft.com/office/drawing/2014/main" id="{CB51A39A-B4AF-C41A-0D45-4234092DF729}"/>
              </a:ext>
            </a:extLst>
          </p:cNvPr>
          <p:cNvSpPr txBox="1"/>
          <p:nvPr/>
        </p:nvSpPr>
        <p:spPr>
          <a:xfrm>
            <a:off x="868567" y="3123318"/>
            <a:ext cx="10454866" cy="2554545"/>
          </a:xfrm>
          <a:prstGeom prst="rect">
            <a:avLst/>
          </a:prstGeom>
          <a:noFill/>
        </p:spPr>
        <p:txBody>
          <a:bodyPr wrap="square">
            <a:spAutoFit/>
          </a:bodyPr>
          <a:lstStyle/>
          <a:p>
            <a:pPr marL="285750" indent="-285750" algn="just">
              <a:buFont typeface="Wingdings" panose="05000000000000000000" pitchFamily="2" charset="2"/>
              <a:buChar char="§"/>
            </a:pPr>
            <a:r>
              <a:rPr lang="en-US" sz="2000" dirty="0">
                <a:solidFill>
                  <a:prstClr val="black"/>
                </a:solidFill>
                <a:latin typeface="Times New Roman" panose="02020603050405020304" pitchFamily="18" charset="0"/>
                <a:cs typeface="Times New Roman" panose="02020603050405020304" pitchFamily="18" charset="0"/>
              </a:rPr>
              <a:t>Learning theory alone has important implications for managers, but organizational behavior modification has even more practical applications.</a:t>
            </a:r>
          </a:p>
          <a:p>
            <a:pPr marL="285750" indent="-285750" algn="just">
              <a:buFont typeface="Wingdings" panose="05000000000000000000" pitchFamily="2" charset="2"/>
              <a:buChar char="§"/>
            </a:pPr>
            <a:r>
              <a:rPr lang="en-US" sz="2000" dirty="0">
                <a:solidFill>
                  <a:prstClr val="black"/>
                </a:solidFill>
                <a:latin typeface="Times New Roman" panose="02020603050405020304" pitchFamily="18" charset="0"/>
                <a:cs typeface="Times New Roman" panose="02020603050405020304" pitchFamily="18" charset="0"/>
              </a:rPr>
              <a:t> Behavior modification is the application of </a:t>
            </a:r>
            <a:r>
              <a:rPr lang="en-US" sz="2000" b="1" i="1" u="sng" dirty="0">
                <a:solidFill>
                  <a:prstClr val="black"/>
                </a:solidFill>
                <a:latin typeface="Times New Roman" panose="02020603050405020304" pitchFamily="18" charset="0"/>
                <a:cs typeface="Times New Roman" panose="02020603050405020304" pitchFamily="18" charset="0"/>
              </a:rPr>
              <a:t>reinforcement theory </a:t>
            </a:r>
            <a:r>
              <a:rPr lang="en-US" sz="2000" dirty="0">
                <a:solidFill>
                  <a:prstClr val="black"/>
                </a:solidFill>
                <a:latin typeface="Times New Roman" panose="02020603050405020304" pitchFamily="18" charset="0"/>
                <a:cs typeface="Times New Roman" panose="02020603050405020304" pitchFamily="18" charset="0"/>
              </a:rPr>
              <a:t>to influence the behaviors of people in organizational settings.</a:t>
            </a:r>
          </a:p>
          <a:p>
            <a:pPr marL="285750" indent="-285750" algn="just">
              <a:buFont typeface="Wingdings" panose="05000000000000000000" pitchFamily="2" charset="2"/>
              <a:buChar char="§"/>
            </a:pPr>
            <a:r>
              <a:rPr lang="en-US" sz="2000" dirty="0">
                <a:solidFill>
                  <a:prstClr val="black"/>
                </a:solidFill>
                <a:latin typeface="Times New Roman" panose="02020603050405020304" pitchFamily="18" charset="0"/>
                <a:cs typeface="Times New Roman" panose="02020603050405020304" pitchFamily="18" charset="0"/>
              </a:rPr>
              <a:t>One aspect of behavior modification is the use of various kinds of reinforcement when employees are observed behaving in desired or undesired ways. </a:t>
            </a:r>
          </a:p>
          <a:p>
            <a:pPr marL="285750" indent="-285750" algn="just">
              <a:buFont typeface="Wingdings" panose="05000000000000000000" pitchFamily="2" charset="2"/>
              <a:buChar char="§"/>
            </a:pPr>
            <a:endParaRPr lang="en-US" sz="2000" dirty="0">
              <a:solidFill>
                <a:prstClr val="black"/>
              </a:solidFill>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sz="2000" dirty="0">
                <a:solidFill>
                  <a:prstClr val="black"/>
                </a:solidFill>
                <a:latin typeface="Times New Roman" panose="02020603050405020304" pitchFamily="18" charset="0"/>
                <a:cs typeface="Times New Roman" panose="02020603050405020304" pitchFamily="18" charset="0"/>
              </a:rPr>
              <a:t>Next figure summarizes these kinds of reinforcement. </a:t>
            </a:r>
          </a:p>
        </p:txBody>
      </p:sp>
    </p:spTree>
    <p:extLst>
      <p:ext uri="{BB962C8B-B14F-4D97-AF65-F5344CB8AC3E}">
        <p14:creationId xmlns:p14="http://schemas.microsoft.com/office/powerpoint/2010/main" val="28795409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4ED772-E1F8-C40B-43EA-252C637F7DE4}"/>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3316D048-2629-CC35-7B51-562D8C44F911}"/>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D47C713D-A31E-398F-0567-2AB9C72578A4}"/>
              </a:ext>
            </a:extLst>
          </p:cNvPr>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Motivating Behavior</a:t>
            </a:r>
          </a:p>
        </p:txBody>
      </p:sp>
      <p:sp>
        <p:nvSpPr>
          <p:cNvPr id="5" name="Rectangle 4">
            <a:extLst>
              <a:ext uri="{FF2B5EF4-FFF2-40B4-BE49-F238E27FC236}">
                <a16:creationId xmlns:a16="http://schemas.microsoft.com/office/drawing/2014/main" id="{AAC6188A-0655-53F6-486B-ADE8089FF4E2}"/>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7BA1539C-2CB3-0F89-202C-5200CE257882}"/>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DB905D0E-06EE-2510-EB1E-2376636721FD}"/>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6</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6AB2A9A7-72A8-A8F6-C84D-A11DE166EEE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TextBox 10">
            <a:extLst>
              <a:ext uri="{FF2B5EF4-FFF2-40B4-BE49-F238E27FC236}">
                <a16:creationId xmlns:a16="http://schemas.microsoft.com/office/drawing/2014/main" id="{5819018A-56CF-EEE2-11F3-261E2D945C4B}"/>
              </a:ext>
            </a:extLst>
          </p:cNvPr>
          <p:cNvSpPr txBox="1"/>
          <p:nvPr/>
        </p:nvSpPr>
        <p:spPr>
          <a:xfrm>
            <a:off x="1071716" y="1919735"/>
            <a:ext cx="9679858" cy="1015663"/>
          </a:xfrm>
          <a:prstGeom prst="rect">
            <a:avLst/>
          </a:prstGeom>
          <a:noFill/>
        </p:spPr>
        <p:txBody>
          <a:bodyPr wrap="square" rtlCol="0">
            <a:spAutoFit/>
          </a:bodyPr>
          <a:lstStyle/>
          <a:p>
            <a:pPr algn="just">
              <a:lnSpc>
                <a:spcPct val="150000"/>
              </a:lnSpc>
              <a:defRPr/>
            </a:pPr>
            <a:r>
              <a:rPr lang="en-US" sz="2400" b="1" u="sng" dirty="0">
                <a:solidFill>
                  <a:srgbClr val="002060"/>
                </a:solidFill>
                <a:latin typeface="Times New Roman" panose="02020603050405020304" pitchFamily="18" charset="0"/>
                <a:cs typeface="Times New Roman" panose="02020603050405020304" pitchFamily="18" charset="0"/>
              </a:rPr>
              <a:t>3- Learning-Based Perspectives on Motivation</a:t>
            </a:r>
          </a:p>
          <a:p>
            <a:pPr>
              <a:defRPr/>
            </a:pPr>
            <a:r>
              <a:rPr lang="en-US" sz="2400" b="1" dirty="0">
                <a:solidFill>
                  <a:srgbClr val="AF5C23"/>
                </a:solidFill>
                <a:latin typeface="Times New Roman" panose="02020603050405020304" pitchFamily="18" charset="0"/>
                <a:cs typeface="Times New Roman" panose="02020603050405020304" pitchFamily="18" charset="0"/>
              </a:rPr>
              <a:t> Behavior Modification</a:t>
            </a:r>
          </a:p>
        </p:txBody>
      </p:sp>
      <p:sp>
        <p:nvSpPr>
          <p:cNvPr id="2" name="TextBox 1">
            <a:extLst>
              <a:ext uri="{FF2B5EF4-FFF2-40B4-BE49-F238E27FC236}">
                <a16:creationId xmlns:a16="http://schemas.microsoft.com/office/drawing/2014/main" id="{8861E108-396A-52B3-36C3-13EDD3293C25}"/>
              </a:ext>
            </a:extLst>
          </p:cNvPr>
          <p:cNvSpPr txBox="1"/>
          <p:nvPr/>
        </p:nvSpPr>
        <p:spPr>
          <a:xfrm>
            <a:off x="942308" y="2905218"/>
            <a:ext cx="10177976" cy="1015663"/>
          </a:xfrm>
          <a:prstGeom prst="rect">
            <a:avLst/>
          </a:prstGeom>
          <a:noFill/>
        </p:spPr>
        <p:txBody>
          <a:bodyPr wrap="square">
            <a:spAutoFit/>
          </a:bodyPr>
          <a:lstStyle/>
          <a:p>
            <a:r>
              <a:rPr lang="en-US" sz="2000" b="1" dirty="0">
                <a:solidFill>
                  <a:prstClr val="black"/>
                </a:solidFill>
                <a:latin typeface="Times New Roman" panose="02020603050405020304" pitchFamily="18" charset="0"/>
                <a:cs typeface="Times New Roman" panose="02020603050405020304" pitchFamily="18" charset="0"/>
              </a:rPr>
              <a:t>kinds of reinforcement</a:t>
            </a:r>
          </a:p>
          <a:p>
            <a:r>
              <a:rPr lang="en-US" sz="2000" dirty="0">
                <a:solidFill>
                  <a:prstClr val="black"/>
                </a:solidFill>
                <a:latin typeface="Times New Roman" panose="02020603050405020304" pitchFamily="18" charset="0"/>
                <a:cs typeface="Times New Roman" panose="02020603050405020304" pitchFamily="18" charset="0"/>
              </a:rPr>
              <a:t>Individual behavior can be affected when stimulus is either presented or removed after a particular behavior. This is also dependent on whether the stimulus is positive or negative.</a:t>
            </a:r>
          </a:p>
        </p:txBody>
      </p:sp>
      <p:graphicFrame>
        <p:nvGraphicFramePr>
          <p:cNvPr id="8" name="Table 7">
            <a:extLst>
              <a:ext uri="{FF2B5EF4-FFF2-40B4-BE49-F238E27FC236}">
                <a16:creationId xmlns:a16="http://schemas.microsoft.com/office/drawing/2014/main" id="{26A6C697-F34D-41D7-D7B7-EE3A083A9F79}"/>
              </a:ext>
            </a:extLst>
          </p:cNvPr>
          <p:cNvGraphicFramePr>
            <a:graphicFrameLocks noGrp="1"/>
          </p:cNvGraphicFramePr>
          <p:nvPr>
            <p:extLst>
              <p:ext uri="{D42A27DB-BD31-4B8C-83A1-F6EECF244321}">
                <p14:modId xmlns:p14="http://schemas.microsoft.com/office/powerpoint/2010/main" val="2603914279"/>
              </p:ext>
            </p:extLst>
          </p:nvPr>
        </p:nvGraphicFramePr>
        <p:xfrm>
          <a:off x="1071716" y="3903943"/>
          <a:ext cx="9886336" cy="2026920"/>
        </p:xfrm>
        <a:graphic>
          <a:graphicData uri="http://schemas.openxmlformats.org/drawingml/2006/table">
            <a:tbl>
              <a:tblPr/>
              <a:tblGrid>
                <a:gridCol w="1559819">
                  <a:extLst>
                    <a:ext uri="{9D8B030D-6E8A-4147-A177-3AD203B41FA5}">
                      <a16:colId xmlns:a16="http://schemas.microsoft.com/office/drawing/2014/main" val="446033137"/>
                    </a:ext>
                  </a:extLst>
                </a:gridCol>
                <a:gridCol w="2047148">
                  <a:extLst>
                    <a:ext uri="{9D8B030D-6E8A-4147-A177-3AD203B41FA5}">
                      <a16:colId xmlns:a16="http://schemas.microsoft.com/office/drawing/2014/main" val="2004953458"/>
                    </a:ext>
                  </a:extLst>
                </a:gridCol>
                <a:gridCol w="3139585">
                  <a:extLst>
                    <a:ext uri="{9D8B030D-6E8A-4147-A177-3AD203B41FA5}">
                      <a16:colId xmlns:a16="http://schemas.microsoft.com/office/drawing/2014/main" val="3127922865"/>
                    </a:ext>
                  </a:extLst>
                </a:gridCol>
                <a:gridCol w="3139784">
                  <a:extLst>
                    <a:ext uri="{9D8B030D-6E8A-4147-A177-3AD203B41FA5}">
                      <a16:colId xmlns:a16="http://schemas.microsoft.com/office/drawing/2014/main" val="1407678029"/>
                    </a:ext>
                  </a:extLst>
                </a:gridCol>
              </a:tblGrid>
              <a:tr h="299764">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fontAlgn="t"/>
                      <a:endParaRPr lang="en-US" u="sng" dirty="0">
                        <a:effectLst/>
                        <a:latin typeface="Times New Roman" panose="02020603050405020304" pitchFamily="18" charset="0"/>
                        <a:cs typeface="Times New Roman" panose="02020603050405020304" pitchFamily="18" charset="0"/>
                      </a:endParaRPr>
                    </a:p>
                  </a:txBody>
                  <a:tcPr marL="47625" marR="47625" marT="47625" marB="47625">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70AD47">
                        <a:tint val="20000"/>
                      </a:srgbClr>
                    </a:solidFill>
                  </a:tcPr>
                </a:tc>
                <a:tc gridSpan="3">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fontAlgn="t"/>
                      <a:r>
                        <a:rPr lang="en-US" b="1" u="sng" dirty="0">
                          <a:effectLst/>
                          <a:latin typeface="Times New Roman" panose="02020603050405020304" pitchFamily="18" charset="0"/>
                          <a:cs typeface="Times New Roman" panose="02020603050405020304" pitchFamily="18" charset="0"/>
                        </a:rPr>
                        <a:t>Nature of the Stimulus</a:t>
                      </a:r>
                      <a:endParaRPr lang="en-US" u="sng" dirty="0">
                        <a:effectLst/>
                        <a:latin typeface="Times New Roman" panose="02020603050405020304" pitchFamily="18" charset="0"/>
                        <a:cs typeface="Times New Roman" panose="02020603050405020304" pitchFamily="18" charset="0"/>
                      </a:endParaRPr>
                    </a:p>
                  </a:txBody>
                  <a:tcPr marL="47625" marR="47625" marT="47625" marB="47625">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70AD47">
                        <a:tint val="20000"/>
                      </a:srgbClr>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3718338636"/>
                  </a:ext>
                </a:extLst>
              </a:tr>
              <a:tr h="299764">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fontAlgn="t"/>
                      <a:r>
                        <a:rPr lang="en-US" dirty="0">
                          <a:effectLst/>
                          <a:latin typeface="Times New Roman" panose="02020603050405020304" pitchFamily="18" charset="0"/>
                          <a:cs typeface="Times New Roman" panose="02020603050405020304" pitchFamily="18" charset="0"/>
                        </a:rPr>
                        <a:t> </a:t>
                      </a:r>
                    </a:p>
                  </a:txBody>
                  <a:tcPr marL="47625" marR="47625" marT="47625" marB="47625">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70AD47">
                        <a:tint val="2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fontAlgn="t"/>
                      <a:endParaRPr lang="en-US" u="sng" dirty="0">
                        <a:effectLst/>
                        <a:latin typeface="Times New Roman" panose="02020603050405020304" pitchFamily="18" charset="0"/>
                        <a:cs typeface="Times New Roman" panose="02020603050405020304" pitchFamily="18" charset="0"/>
                      </a:endParaRPr>
                    </a:p>
                  </a:txBody>
                  <a:tcPr marL="47625" marR="47625" marT="47625" marB="47625">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70AD47">
                        <a:tint val="2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fontAlgn="t"/>
                      <a:r>
                        <a:rPr lang="en-US" b="1" u="sng">
                          <a:effectLst/>
                          <a:latin typeface="Times New Roman" panose="02020603050405020304" pitchFamily="18" charset="0"/>
                          <a:cs typeface="Times New Roman" panose="02020603050405020304" pitchFamily="18" charset="0"/>
                        </a:rPr>
                        <a:t>Positive</a:t>
                      </a:r>
                      <a:endParaRPr lang="en-US" u="sng">
                        <a:effectLst/>
                        <a:latin typeface="Times New Roman" panose="02020603050405020304" pitchFamily="18" charset="0"/>
                        <a:cs typeface="Times New Roman" panose="02020603050405020304" pitchFamily="18" charset="0"/>
                      </a:endParaRPr>
                    </a:p>
                  </a:txBody>
                  <a:tcPr marL="47625" marR="47625" marT="47625" marB="47625">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70AD47">
                        <a:tint val="2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fontAlgn="t"/>
                      <a:r>
                        <a:rPr lang="en-US" b="1" u="sng" dirty="0">
                          <a:effectLst/>
                          <a:latin typeface="Times New Roman" panose="02020603050405020304" pitchFamily="18" charset="0"/>
                          <a:cs typeface="Times New Roman" panose="02020603050405020304" pitchFamily="18" charset="0"/>
                        </a:rPr>
                        <a:t>Negative</a:t>
                      </a:r>
                      <a:endParaRPr lang="en-US" u="sng" dirty="0">
                        <a:effectLst/>
                        <a:latin typeface="Times New Roman" panose="02020603050405020304" pitchFamily="18" charset="0"/>
                        <a:cs typeface="Times New Roman" panose="02020603050405020304" pitchFamily="18" charset="0"/>
                      </a:endParaRPr>
                    </a:p>
                  </a:txBody>
                  <a:tcPr marL="47625" marR="47625" marT="47625" marB="47625">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70AD47">
                        <a:tint val="20000"/>
                      </a:srgbClr>
                    </a:solidFill>
                  </a:tcPr>
                </a:tc>
                <a:extLst>
                  <a:ext uri="{0D108BD9-81ED-4DB2-BD59-A6C34878D82A}">
                    <a16:rowId xmlns:a16="http://schemas.microsoft.com/office/drawing/2014/main" val="3578529880"/>
                  </a:ext>
                </a:extLst>
              </a:tr>
              <a:tr h="522269">
                <a:tc rowSpan="2">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fontAlgn="t"/>
                      <a:endParaRPr lang="en-US" b="1" dirty="0">
                        <a:effectLst/>
                        <a:latin typeface="Times New Roman" panose="02020603050405020304" pitchFamily="18" charset="0"/>
                        <a:cs typeface="Times New Roman" panose="02020603050405020304" pitchFamily="18" charset="0"/>
                      </a:endParaRPr>
                    </a:p>
                    <a:p>
                      <a:pPr algn="ctr" fontAlgn="t"/>
                      <a:endParaRPr lang="en-US" b="1" dirty="0">
                        <a:effectLst/>
                        <a:latin typeface="Times New Roman" panose="02020603050405020304" pitchFamily="18" charset="0"/>
                        <a:cs typeface="Times New Roman" panose="02020603050405020304" pitchFamily="18" charset="0"/>
                      </a:endParaRPr>
                    </a:p>
                    <a:p>
                      <a:pPr algn="ctr" fontAlgn="t"/>
                      <a:r>
                        <a:rPr lang="en-US" b="1" dirty="0">
                          <a:effectLst/>
                          <a:latin typeface="Times New Roman" panose="02020603050405020304" pitchFamily="18" charset="0"/>
                          <a:cs typeface="Times New Roman" panose="02020603050405020304" pitchFamily="18" charset="0"/>
                        </a:rPr>
                        <a:t>Action</a:t>
                      </a:r>
                    </a:p>
                  </a:txBody>
                  <a:tcPr marL="47625" marR="47625" marT="47625" marB="47625">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70AD47">
                        <a:tint val="2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fontAlgn="t"/>
                      <a:r>
                        <a:rPr lang="en-US" b="1" u="sng">
                          <a:effectLst/>
                          <a:latin typeface="Times New Roman" panose="02020603050405020304" pitchFamily="18" charset="0"/>
                          <a:cs typeface="Times New Roman" panose="02020603050405020304" pitchFamily="18" charset="0"/>
                        </a:rPr>
                        <a:t>Present the Stimulus</a:t>
                      </a:r>
                      <a:endParaRPr lang="en-US" u="sng">
                        <a:effectLst/>
                        <a:latin typeface="Times New Roman" panose="02020603050405020304" pitchFamily="18" charset="0"/>
                        <a:cs typeface="Times New Roman" panose="02020603050405020304" pitchFamily="18" charset="0"/>
                      </a:endParaRPr>
                    </a:p>
                  </a:txBody>
                  <a:tcPr marL="47625" marR="47625" marT="47625" marB="47625">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70AD47">
                        <a:tint val="2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fontAlgn="t"/>
                      <a:r>
                        <a:rPr lang="en-US" b="1" u="sng" dirty="0">
                          <a:solidFill>
                            <a:srgbClr val="C00000"/>
                          </a:solidFill>
                          <a:effectLst/>
                          <a:latin typeface="Times New Roman" panose="02020603050405020304" pitchFamily="18" charset="0"/>
                          <a:cs typeface="Times New Roman" panose="02020603050405020304" pitchFamily="18" charset="0"/>
                        </a:rPr>
                        <a:t>Positive reinforcement; </a:t>
                      </a:r>
                      <a:r>
                        <a:rPr lang="en-US" u="sng" dirty="0">
                          <a:effectLst/>
                          <a:latin typeface="Times New Roman" panose="02020603050405020304" pitchFamily="18" charset="0"/>
                          <a:cs typeface="Times New Roman" panose="02020603050405020304" pitchFamily="18" charset="0"/>
                        </a:rPr>
                        <a:t>increases the behavior</a:t>
                      </a:r>
                    </a:p>
                  </a:txBody>
                  <a:tcPr marL="47625" marR="47625" marT="47625" marB="47625">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70AD47">
                        <a:tint val="2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fontAlgn="t"/>
                      <a:r>
                        <a:rPr lang="en-US" b="1" u="sng" dirty="0">
                          <a:solidFill>
                            <a:srgbClr val="C00000"/>
                          </a:solidFill>
                          <a:effectLst/>
                          <a:latin typeface="Times New Roman" panose="02020603050405020304" pitchFamily="18" charset="0"/>
                          <a:cs typeface="Times New Roman" panose="02020603050405020304" pitchFamily="18" charset="0"/>
                        </a:rPr>
                        <a:t>Punishment</a:t>
                      </a:r>
                      <a:r>
                        <a:rPr lang="en-US" u="sng" dirty="0">
                          <a:effectLst/>
                          <a:latin typeface="Times New Roman" panose="02020603050405020304" pitchFamily="18" charset="0"/>
                          <a:cs typeface="Times New Roman" panose="02020603050405020304" pitchFamily="18" charset="0"/>
                        </a:rPr>
                        <a:t>; </a:t>
                      </a:r>
                    </a:p>
                    <a:p>
                      <a:pPr algn="ctr" fontAlgn="t"/>
                      <a:r>
                        <a:rPr lang="en-US" u="sng" dirty="0">
                          <a:effectLst/>
                          <a:latin typeface="Times New Roman" panose="02020603050405020304" pitchFamily="18" charset="0"/>
                          <a:cs typeface="Times New Roman" panose="02020603050405020304" pitchFamily="18" charset="0"/>
                        </a:rPr>
                        <a:t>decreases the behavior</a:t>
                      </a:r>
                    </a:p>
                  </a:txBody>
                  <a:tcPr marL="47625" marR="47625" marT="47625" marB="47625">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70AD47">
                        <a:tint val="20000"/>
                      </a:srgbClr>
                    </a:solidFill>
                  </a:tcPr>
                </a:tc>
                <a:extLst>
                  <a:ext uri="{0D108BD9-81ED-4DB2-BD59-A6C34878D82A}">
                    <a16:rowId xmlns:a16="http://schemas.microsoft.com/office/drawing/2014/main" val="1071947994"/>
                  </a:ext>
                </a:extLst>
              </a:tr>
              <a:tr h="522269">
                <a:tc vMerge="1">
                  <a:txBody>
                    <a:bodyPr/>
                    <a:lstStyle/>
                    <a:p>
                      <a:pPr algn="l" fontAlgn="t"/>
                      <a:r>
                        <a:rPr lang="en-US" u="sng" dirty="0">
                          <a:effectLst/>
                        </a:rPr>
                        <a:t> </a:t>
                      </a:r>
                    </a:p>
                  </a:txBody>
                  <a:tcPr marL="47625" marR="47625" marT="47625" marB="47625">
                    <a:lnL>
                      <a:noFill/>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696969"/>
                      </a:solidFill>
                      <a:prstDash val="solid"/>
                      <a:round/>
                      <a:headEnd type="none" w="med" len="med"/>
                      <a:tailEnd type="none" w="med" len="med"/>
                    </a:lnB>
                    <a:solidFill>
                      <a:srgbClr val="EEF7FC"/>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fontAlgn="t"/>
                      <a:r>
                        <a:rPr lang="en-US" b="1" u="sng" dirty="0">
                          <a:effectLst/>
                          <a:latin typeface="Times New Roman" panose="02020603050405020304" pitchFamily="18" charset="0"/>
                          <a:cs typeface="Times New Roman" panose="02020603050405020304" pitchFamily="18" charset="0"/>
                        </a:rPr>
                        <a:t>Remove the Stimulus</a:t>
                      </a:r>
                      <a:endParaRPr lang="en-US" u="sng" dirty="0">
                        <a:effectLst/>
                        <a:latin typeface="Times New Roman" panose="02020603050405020304" pitchFamily="18" charset="0"/>
                        <a:cs typeface="Times New Roman" panose="02020603050405020304" pitchFamily="18" charset="0"/>
                      </a:endParaRPr>
                    </a:p>
                  </a:txBody>
                  <a:tcPr marL="47625" marR="47625" marT="47625" marB="47625">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70AD47">
                        <a:tint val="2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fontAlgn="t"/>
                      <a:r>
                        <a:rPr lang="en-US" b="1" u="sng" dirty="0">
                          <a:solidFill>
                            <a:srgbClr val="C00000"/>
                          </a:solidFill>
                          <a:effectLst/>
                          <a:latin typeface="Times New Roman" panose="02020603050405020304" pitchFamily="18" charset="0"/>
                          <a:cs typeface="Times New Roman" panose="02020603050405020304" pitchFamily="18" charset="0"/>
                        </a:rPr>
                        <a:t>Extinction</a:t>
                      </a:r>
                      <a:r>
                        <a:rPr lang="en-US" u="sng" dirty="0">
                          <a:effectLst/>
                          <a:latin typeface="Times New Roman" panose="02020603050405020304" pitchFamily="18" charset="0"/>
                          <a:cs typeface="Times New Roman" panose="02020603050405020304" pitchFamily="18" charset="0"/>
                        </a:rPr>
                        <a:t>; </a:t>
                      </a:r>
                    </a:p>
                    <a:p>
                      <a:pPr algn="ctr" fontAlgn="t"/>
                      <a:r>
                        <a:rPr lang="en-US" u="sng" dirty="0">
                          <a:effectLst/>
                          <a:latin typeface="Times New Roman" panose="02020603050405020304" pitchFamily="18" charset="0"/>
                          <a:cs typeface="Times New Roman" panose="02020603050405020304" pitchFamily="18" charset="0"/>
                        </a:rPr>
                        <a:t>decreases the behavior</a:t>
                      </a:r>
                    </a:p>
                  </a:txBody>
                  <a:tcPr marL="47625" marR="47625" marT="47625" marB="47625">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70AD47">
                        <a:tint val="2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fontAlgn="t"/>
                      <a:r>
                        <a:rPr lang="en-US" b="1" u="sng" dirty="0">
                          <a:solidFill>
                            <a:srgbClr val="C00000"/>
                          </a:solidFill>
                          <a:effectLst/>
                          <a:latin typeface="Times New Roman" panose="02020603050405020304" pitchFamily="18" charset="0"/>
                          <a:cs typeface="Times New Roman" panose="02020603050405020304" pitchFamily="18" charset="0"/>
                        </a:rPr>
                        <a:t>Negative reinforcement; </a:t>
                      </a:r>
                      <a:r>
                        <a:rPr lang="en-US" u="sng" dirty="0">
                          <a:effectLst/>
                          <a:latin typeface="Times New Roman" panose="02020603050405020304" pitchFamily="18" charset="0"/>
                          <a:cs typeface="Times New Roman" panose="02020603050405020304" pitchFamily="18" charset="0"/>
                        </a:rPr>
                        <a:t>increases the behavior</a:t>
                      </a:r>
                    </a:p>
                  </a:txBody>
                  <a:tcPr marL="47625" marR="47625" marT="47625" marB="47625">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70AD47">
                        <a:tint val="20000"/>
                      </a:srgbClr>
                    </a:solidFill>
                  </a:tcPr>
                </a:tc>
                <a:extLst>
                  <a:ext uri="{0D108BD9-81ED-4DB2-BD59-A6C34878D82A}">
                    <a16:rowId xmlns:a16="http://schemas.microsoft.com/office/drawing/2014/main" val="591778725"/>
                  </a:ext>
                </a:extLst>
              </a:tr>
            </a:tbl>
          </a:graphicData>
        </a:graphic>
      </p:graphicFrame>
    </p:spTree>
    <p:extLst>
      <p:ext uri="{BB962C8B-B14F-4D97-AF65-F5344CB8AC3E}">
        <p14:creationId xmlns:p14="http://schemas.microsoft.com/office/powerpoint/2010/main" val="336685293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FDF96B-EA93-0F0C-0132-0E22D63B3104}"/>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DD5047D9-3BFE-EC92-2238-DBE456B86F3B}"/>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3544F406-7010-C5FA-05D5-2A81DECEB882}"/>
              </a:ext>
            </a:extLst>
          </p:cNvPr>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Motivating Behavior</a:t>
            </a:r>
          </a:p>
        </p:txBody>
      </p:sp>
      <p:sp>
        <p:nvSpPr>
          <p:cNvPr id="5" name="Rectangle 4">
            <a:extLst>
              <a:ext uri="{FF2B5EF4-FFF2-40B4-BE49-F238E27FC236}">
                <a16:creationId xmlns:a16="http://schemas.microsoft.com/office/drawing/2014/main" id="{D1ABF78F-9DA2-CCD0-1A49-7EE58AFBBE3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CE1F7E2D-4AF7-6477-2213-F98679522350}"/>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ABCEF2E-C1A9-A1B1-E583-C9A5B258B0C8}"/>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6</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CACC3302-B4AB-326A-D613-1FE7B8CFAF3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TextBox 10">
            <a:extLst>
              <a:ext uri="{FF2B5EF4-FFF2-40B4-BE49-F238E27FC236}">
                <a16:creationId xmlns:a16="http://schemas.microsoft.com/office/drawing/2014/main" id="{E50D66CC-5F6D-A0BC-4094-6CE46121B280}"/>
              </a:ext>
            </a:extLst>
          </p:cNvPr>
          <p:cNvSpPr txBox="1"/>
          <p:nvPr/>
        </p:nvSpPr>
        <p:spPr>
          <a:xfrm>
            <a:off x="1071716" y="1919735"/>
            <a:ext cx="9906105" cy="1015663"/>
          </a:xfrm>
          <a:prstGeom prst="rect">
            <a:avLst/>
          </a:prstGeom>
          <a:noFill/>
        </p:spPr>
        <p:txBody>
          <a:bodyPr wrap="square" rtlCol="0">
            <a:spAutoFit/>
          </a:bodyPr>
          <a:lstStyle/>
          <a:p>
            <a:pPr algn="just">
              <a:lnSpc>
                <a:spcPct val="150000"/>
              </a:lnSpc>
              <a:defRPr/>
            </a:pPr>
            <a:r>
              <a:rPr lang="en-US" sz="2400" b="1" u="sng" dirty="0">
                <a:solidFill>
                  <a:srgbClr val="002060"/>
                </a:solidFill>
                <a:latin typeface="Times New Roman" panose="02020603050405020304" pitchFamily="18" charset="0"/>
                <a:cs typeface="Times New Roman" panose="02020603050405020304" pitchFamily="18" charset="0"/>
              </a:rPr>
              <a:t>3- Learning-Based Perspectives on Motivation</a:t>
            </a:r>
          </a:p>
          <a:p>
            <a:pPr>
              <a:defRPr/>
            </a:pPr>
            <a:r>
              <a:rPr lang="en-US" sz="2400" b="1" dirty="0">
                <a:solidFill>
                  <a:srgbClr val="AF5C23"/>
                </a:solidFill>
                <a:latin typeface="Times New Roman" panose="02020603050405020304" pitchFamily="18" charset="0"/>
                <a:cs typeface="Times New Roman" panose="02020603050405020304" pitchFamily="18" charset="0"/>
              </a:rPr>
              <a:t> Behavior Modification</a:t>
            </a:r>
          </a:p>
        </p:txBody>
      </p:sp>
      <p:sp>
        <p:nvSpPr>
          <p:cNvPr id="9" name="TextBox 8">
            <a:extLst>
              <a:ext uri="{FF2B5EF4-FFF2-40B4-BE49-F238E27FC236}">
                <a16:creationId xmlns:a16="http://schemas.microsoft.com/office/drawing/2014/main" id="{D8EB0BBC-101E-6097-1B33-92804622A890}"/>
              </a:ext>
            </a:extLst>
          </p:cNvPr>
          <p:cNvSpPr txBox="1"/>
          <p:nvPr/>
        </p:nvSpPr>
        <p:spPr>
          <a:xfrm>
            <a:off x="741070" y="3296858"/>
            <a:ext cx="10565140" cy="1015663"/>
          </a:xfrm>
          <a:prstGeom prst="rect">
            <a:avLst/>
          </a:prstGeom>
          <a:noFill/>
        </p:spPr>
        <p:txBody>
          <a:bodyPr wrap="square">
            <a:spAutoFit/>
          </a:bodyPr>
          <a:lstStyle/>
          <a:p>
            <a:pPr marL="285750" indent="-285750" algn="just">
              <a:buFont typeface="Wingdings" panose="05000000000000000000" pitchFamily="2" charset="2"/>
              <a:buChar char="§"/>
            </a:pPr>
            <a:r>
              <a:rPr lang="en-US" sz="2000" b="1" u="sng" dirty="0">
                <a:solidFill>
                  <a:prstClr val="black"/>
                </a:solidFill>
                <a:latin typeface="Times New Roman" panose="02020603050405020304" pitchFamily="18" charset="0"/>
                <a:cs typeface="Times New Roman" panose="02020603050405020304" pitchFamily="18" charset="0"/>
              </a:rPr>
              <a:t>Positive reinforcement </a:t>
            </a:r>
            <a:r>
              <a:rPr lang="en-US" sz="2000" dirty="0">
                <a:solidFill>
                  <a:prstClr val="black"/>
                </a:solidFill>
                <a:latin typeface="Times New Roman" panose="02020603050405020304" pitchFamily="18" charset="0"/>
                <a:cs typeface="Times New Roman" panose="02020603050405020304" pitchFamily="18" charset="0"/>
              </a:rPr>
              <a:t>involves the use of rewards to increase the likelihood that a desired behavior—high performance, for instance—will be repeated.</a:t>
            </a:r>
          </a:p>
          <a:p>
            <a:pPr marL="285750" indent="-285750" algn="just">
              <a:buFont typeface="Wingdings" panose="05000000000000000000" pitchFamily="2" charset="2"/>
              <a:buChar char="§"/>
            </a:pPr>
            <a:endParaRPr lang="en-US" sz="2000" b="1" u="sng" dirty="0">
              <a:solidFill>
                <a:srgbClr val="C0000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5541857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2495B9-03B2-925F-7EE7-28B2878D1846}"/>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18606C66-CEA2-FCCB-FDDC-9BBD834EC561}"/>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C3D67D3C-1AA4-3BBF-DC0F-F553BD24E245}"/>
              </a:ext>
            </a:extLst>
          </p:cNvPr>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Motivating Behavior</a:t>
            </a:r>
          </a:p>
        </p:txBody>
      </p:sp>
      <p:sp>
        <p:nvSpPr>
          <p:cNvPr id="5" name="Rectangle 4">
            <a:extLst>
              <a:ext uri="{FF2B5EF4-FFF2-40B4-BE49-F238E27FC236}">
                <a16:creationId xmlns:a16="http://schemas.microsoft.com/office/drawing/2014/main" id="{C0307A50-E0E7-EC3F-5A9C-F9CF34B81AF7}"/>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305180DA-3E5C-DEBB-C9F0-B7200000089B}"/>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F429584C-FC2B-D844-D21F-1AD9CC791123}"/>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6</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139ED878-1DC4-EF9D-2DE1-6902B840809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TextBox 10">
            <a:extLst>
              <a:ext uri="{FF2B5EF4-FFF2-40B4-BE49-F238E27FC236}">
                <a16:creationId xmlns:a16="http://schemas.microsoft.com/office/drawing/2014/main" id="{FE606349-F590-D54C-611C-D54DD2E1B3BC}"/>
              </a:ext>
            </a:extLst>
          </p:cNvPr>
          <p:cNvSpPr txBox="1"/>
          <p:nvPr/>
        </p:nvSpPr>
        <p:spPr>
          <a:xfrm>
            <a:off x="1071716" y="1919735"/>
            <a:ext cx="9906105" cy="1015663"/>
          </a:xfrm>
          <a:prstGeom prst="rect">
            <a:avLst/>
          </a:prstGeom>
          <a:noFill/>
        </p:spPr>
        <p:txBody>
          <a:bodyPr wrap="square" rtlCol="0">
            <a:spAutoFit/>
          </a:bodyPr>
          <a:lstStyle/>
          <a:p>
            <a:pPr algn="just">
              <a:lnSpc>
                <a:spcPct val="150000"/>
              </a:lnSpc>
              <a:defRPr/>
            </a:pPr>
            <a:r>
              <a:rPr lang="en-US" sz="2400" b="1" u="sng" dirty="0">
                <a:solidFill>
                  <a:srgbClr val="002060"/>
                </a:solidFill>
                <a:latin typeface="Times New Roman" panose="02020603050405020304" pitchFamily="18" charset="0"/>
                <a:cs typeface="Times New Roman" panose="02020603050405020304" pitchFamily="18" charset="0"/>
              </a:rPr>
              <a:t>3- Learning-Based Perspectives on Motivation</a:t>
            </a:r>
          </a:p>
          <a:p>
            <a:pPr>
              <a:defRPr/>
            </a:pPr>
            <a:r>
              <a:rPr lang="en-US" sz="2400" b="1" dirty="0">
                <a:solidFill>
                  <a:srgbClr val="AF5C23"/>
                </a:solidFill>
                <a:latin typeface="Times New Roman" panose="02020603050405020304" pitchFamily="18" charset="0"/>
                <a:cs typeface="Times New Roman" panose="02020603050405020304" pitchFamily="18" charset="0"/>
              </a:rPr>
              <a:t> Behavior Modification</a:t>
            </a:r>
          </a:p>
        </p:txBody>
      </p:sp>
      <p:sp>
        <p:nvSpPr>
          <p:cNvPr id="9" name="TextBox 8">
            <a:extLst>
              <a:ext uri="{FF2B5EF4-FFF2-40B4-BE49-F238E27FC236}">
                <a16:creationId xmlns:a16="http://schemas.microsoft.com/office/drawing/2014/main" id="{72377F4D-F4F2-A688-698C-63B897CEF3CC}"/>
              </a:ext>
            </a:extLst>
          </p:cNvPr>
          <p:cNvSpPr txBox="1"/>
          <p:nvPr/>
        </p:nvSpPr>
        <p:spPr>
          <a:xfrm>
            <a:off x="702628" y="2969951"/>
            <a:ext cx="10565140" cy="2862322"/>
          </a:xfrm>
          <a:prstGeom prst="rect">
            <a:avLst/>
          </a:prstGeom>
          <a:noFill/>
        </p:spPr>
        <p:txBody>
          <a:bodyPr wrap="square">
            <a:spAutoFit/>
          </a:bodyPr>
          <a:lstStyle/>
          <a:p>
            <a:pPr marL="285750" indent="-285750" algn="just">
              <a:buFont typeface="Wingdings" panose="05000000000000000000" pitchFamily="2" charset="2"/>
              <a:buChar char="§"/>
            </a:pPr>
            <a:r>
              <a:rPr lang="en-US" sz="2000" b="1" u="sng" dirty="0">
                <a:solidFill>
                  <a:srgbClr val="C00000"/>
                </a:solidFill>
                <a:latin typeface="Times New Roman" panose="02020603050405020304" pitchFamily="18" charset="0"/>
                <a:cs typeface="Times New Roman" panose="02020603050405020304" pitchFamily="18" charset="0"/>
              </a:rPr>
              <a:t>For example</a:t>
            </a:r>
            <a:r>
              <a:rPr lang="en-US" sz="2000" i="1" dirty="0">
                <a:solidFill>
                  <a:prstClr val="black"/>
                </a:solidFill>
                <a:latin typeface="Times New Roman" panose="02020603050405020304" pitchFamily="18" charset="0"/>
                <a:cs typeface="Times New Roman" panose="02020603050405020304" pitchFamily="18" charset="0"/>
              </a:rPr>
              <a:t>, </a:t>
            </a:r>
            <a:r>
              <a:rPr lang="en-US" sz="2000" i="1" dirty="0">
                <a:solidFill>
                  <a:srgbClr val="C00000"/>
                </a:solidFill>
                <a:latin typeface="Times New Roman" panose="02020603050405020304" pitchFamily="18" charset="0"/>
                <a:cs typeface="Times New Roman" panose="02020603050405020304" pitchFamily="18" charset="0"/>
              </a:rPr>
              <a:t>Positive reinforcement  </a:t>
            </a:r>
            <a:r>
              <a:rPr lang="en-US" sz="2000" i="1" dirty="0">
                <a:solidFill>
                  <a:prstClr val="black"/>
                </a:solidFill>
                <a:latin typeface="Times New Roman" panose="02020603050405020304" pitchFamily="18" charset="0"/>
                <a:cs typeface="Times New Roman" panose="02020603050405020304" pitchFamily="18" charset="0"/>
              </a:rPr>
              <a:t>when a manufacturing employee wears uncomfortable but important safety gear, the manager can give the employee praise to increase the likelihood that the employee will wear the safety equipment in the future.</a:t>
            </a:r>
          </a:p>
          <a:p>
            <a:pPr marL="285750" indent="-285750" algn="just">
              <a:buFont typeface="Wingdings" panose="05000000000000000000" pitchFamily="2" charset="2"/>
              <a:buChar char="§"/>
            </a:pPr>
            <a:r>
              <a:rPr lang="en-US" sz="2000" i="1" dirty="0">
                <a:solidFill>
                  <a:prstClr val="black"/>
                </a:solidFill>
                <a:latin typeface="Times New Roman" panose="02020603050405020304" pitchFamily="18" charset="0"/>
                <a:cs typeface="Times New Roman" panose="02020603050405020304" pitchFamily="18" charset="0"/>
              </a:rPr>
              <a:t> </a:t>
            </a:r>
            <a:r>
              <a:rPr lang="en-US" sz="2000" b="1" i="1" dirty="0">
                <a:solidFill>
                  <a:srgbClr val="C00000"/>
                </a:solidFill>
                <a:latin typeface="Times New Roman" panose="02020603050405020304" pitchFamily="18" charset="0"/>
                <a:cs typeface="Times New Roman" panose="02020603050405020304" pitchFamily="18" charset="0"/>
              </a:rPr>
              <a:t>Positive reinforcement </a:t>
            </a:r>
            <a:r>
              <a:rPr lang="en-US" sz="2000" i="1" dirty="0">
                <a:solidFill>
                  <a:prstClr val="black"/>
                </a:solidFill>
                <a:latin typeface="Times New Roman" panose="02020603050405020304" pitchFamily="18" charset="0"/>
                <a:cs typeface="Times New Roman" panose="02020603050405020304" pitchFamily="18" charset="0"/>
              </a:rPr>
              <a:t>has been used at a Sears Department Store in Pennsylvania. A manager was having a difficult time getting his staff to prompt customers to apply for credit cards. He offered employees a bonus on their paycheck for every credit card application that was processed. In addition, every ninety days, the employee with the most submitted applications would be recognized at work and receive a gift card. As a result, the Sears store became the number one store for credit card applications in the</a:t>
            </a:r>
          </a:p>
        </p:txBody>
      </p:sp>
    </p:spTree>
    <p:extLst>
      <p:ext uri="{BB962C8B-B14F-4D97-AF65-F5344CB8AC3E}">
        <p14:creationId xmlns:p14="http://schemas.microsoft.com/office/powerpoint/2010/main" val="61936841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928F3A-6B98-1D95-BEB8-96FA4B2906E5}"/>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48FC12A5-0C3E-294C-7D9F-A025D41FFFF0}"/>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DC6AEFB5-AB81-7A2F-68F3-1FB7F629A28D}"/>
              </a:ext>
            </a:extLst>
          </p:cNvPr>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Motivating Behavior</a:t>
            </a:r>
          </a:p>
        </p:txBody>
      </p:sp>
      <p:sp>
        <p:nvSpPr>
          <p:cNvPr id="5" name="Rectangle 4">
            <a:extLst>
              <a:ext uri="{FF2B5EF4-FFF2-40B4-BE49-F238E27FC236}">
                <a16:creationId xmlns:a16="http://schemas.microsoft.com/office/drawing/2014/main" id="{A91E6062-198C-8E9D-A7DC-4E51AC10FB69}"/>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930D08A-66DD-34B4-AF50-ECBCF2872048}"/>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D92C6E77-2298-3CEC-BF3E-EAF213129F59}"/>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6</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DEBF5258-FA8E-90FE-BB34-196994545F4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TextBox 10">
            <a:extLst>
              <a:ext uri="{FF2B5EF4-FFF2-40B4-BE49-F238E27FC236}">
                <a16:creationId xmlns:a16="http://schemas.microsoft.com/office/drawing/2014/main" id="{7160A90D-28B2-B638-33E3-78CE00D6EE26}"/>
              </a:ext>
            </a:extLst>
          </p:cNvPr>
          <p:cNvSpPr txBox="1"/>
          <p:nvPr/>
        </p:nvSpPr>
        <p:spPr>
          <a:xfrm>
            <a:off x="1071716" y="1919735"/>
            <a:ext cx="9906105" cy="1015663"/>
          </a:xfrm>
          <a:prstGeom prst="rect">
            <a:avLst/>
          </a:prstGeom>
          <a:noFill/>
        </p:spPr>
        <p:txBody>
          <a:bodyPr wrap="square" rtlCol="0">
            <a:spAutoFit/>
          </a:bodyPr>
          <a:lstStyle/>
          <a:p>
            <a:pPr algn="just">
              <a:lnSpc>
                <a:spcPct val="150000"/>
              </a:lnSpc>
              <a:defRPr/>
            </a:pPr>
            <a:r>
              <a:rPr lang="en-US" sz="2400" b="1" u="sng" dirty="0">
                <a:solidFill>
                  <a:srgbClr val="002060"/>
                </a:solidFill>
                <a:latin typeface="Times New Roman" panose="02020603050405020304" pitchFamily="18" charset="0"/>
                <a:cs typeface="Times New Roman" panose="02020603050405020304" pitchFamily="18" charset="0"/>
              </a:rPr>
              <a:t>3- Learning-Based Perspectives on Motivation</a:t>
            </a:r>
          </a:p>
          <a:p>
            <a:pPr>
              <a:defRPr/>
            </a:pPr>
            <a:r>
              <a:rPr lang="en-US" sz="2400" b="1" dirty="0">
                <a:solidFill>
                  <a:srgbClr val="AF5C23"/>
                </a:solidFill>
                <a:latin typeface="Times New Roman" panose="02020603050405020304" pitchFamily="18" charset="0"/>
                <a:cs typeface="Times New Roman" panose="02020603050405020304" pitchFamily="18" charset="0"/>
              </a:rPr>
              <a:t> Behavior Modification</a:t>
            </a:r>
          </a:p>
        </p:txBody>
      </p:sp>
      <p:sp>
        <p:nvSpPr>
          <p:cNvPr id="2" name="TextBox 1">
            <a:extLst>
              <a:ext uri="{FF2B5EF4-FFF2-40B4-BE49-F238E27FC236}">
                <a16:creationId xmlns:a16="http://schemas.microsoft.com/office/drawing/2014/main" id="{19EDF2E0-2CFC-32C8-2E31-0D655EADEB34}"/>
              </a:ext>
            </a:extLst>
          </p:cNvPr>
          <p:cNvSpPr txBox="1"/>
          <p:nvPr/>
        </p:nvSpPr>
        <p:spPr>
          <a:xfrm>
            <a:off x="627551" y="2861013"/>
            <a:ext cx="10492733" cy="3170099"/>
          </a:xfrm>
          <a:prstGeom prst="rect">
            <a:avLst/>
          </a:prstGeom>
          <a:noFill/>
        </p:spPr>
        <p:txBody>
          <a:bodyPr wrap="square">
            <a:spAutoFit/>
          </a:bodyPr>
          <a:lstStyle/>
          <a:p>
            <a:pPr marL="285750" indent="-285750" algn="just">
              <a:buFont typeface="Wingdings" panose="05000000000000000000" pitchFamily="2" charset="2"/>
              <a:buChar char="§"/>
            </a:pPr>
            <a:r>
              <a:rPr lang="en-US" sz="2000" b="1" u="sng" dirty="0">
                <a:solidFill>
                  <a:prstClr val="black"/>
                </a:solidFill>
                <a:latin typeface="Times New Roman" panose="02020603050405020304" pitchFamily="18" charset="0"/>
                <a:cs typeface="Times New Roman" panose="02020603050405020304" pitchFamily="18" charset="0"/>
              </a:rPr>
              <a:t>Negative reinforcement </a:t>
            </a:r>
            <a:r>
              <a:rPr lang="en-US" sz="2000" dirty="0">
                <a:solidFill>
                  <a:prstClr val="black"/>
                </a:solidFill>
                <a:latin typeface="Times New Roman" panose="02020603050405020304" pitchFamily="18" charset="0"/>
                <a:cs typeface="Times New Roman" panose="02020603050405020304" pitchFamily="18" charset="0"/>
              </a:rPr>
              <a:t>is based on the removal of current or future unpleasant consequences to increase the likelihood that someone will repeat a behavior. In other words, avoidance or removal of something undesirable can be motivating. </a:t>
            </a:r>
          </a:p>
          <a:p>
            <a:pPr marL="285750" indent="-285750" algn="just">
              <a:buFont typeface="Wingdings" panose="05000000000000000000" pitchFamily="2" charset="2"/>
              <a:buChar char="§"/>
            </a:pPr>
            <a:r>
              <a:rPr lang="en-US" sz="2000" b="1" u="sng" dirty="0">
                <a:solidFill>
                  <a:srgbClr val="C00000"/>
                </a:solidFill>
                <a:latin typeface="Times New Roman" panose="02020603050405020304" pitchFamily="18" charset="0"/>
                <a:cs typeface="Times New Roman" panose="02020603050405020304" pitchFamily="18" charset="0"/>
              </a:rPr>
              <a:t>For example, </a:t>
            </a:r>
            <a:r>
              <a:rPr lang="en-US" sz="2000" i="1" dirty="0">
                <a:solidFill>
                  <a:prstClr val="black"/>
                </a:solidFill>
                <a:latin typeface="Times New Roman" panose="02020603050405020304" pitchFamily="18" charset="0"/>
                <a:cs typeface="Times New Roman" panose="02020603050405020304" pitchFamily="18" charset="0"/>
              </a:rPr>
              <a:t>suppose a piece of hazardous manufacturing equipment is set so that when it is turned on, the machine operator hears a continuous loud buzzer. After the machine operator runs a series of safety checks, the buzzer stops. Because the machine operator wants the buzzer to stop, he or she is motivated to engage in safe work behaviors (running the safety checks). </a:t>
            </a:r>
          </a:p>
          <a:p>
            <a:pPr marL="285750" indent="-285750" algn="just">
              <a:buFont typeface="Wingdings" panose="05000000000000000000" pitchFamily="2" charset="2"/>
              <a:buChar char="§"/>
            </a:pPr>
            <a:r>
              <a:rPr lang="en-US" sz="2000" i="1" dirty="0">
                <a:solidFill>
                  <a:prstClr val="black"/>
                </a:solidFill>
                <a:latin typeface="Times New Roman" panose="02020603050405020304" pitchFamily="18" charset="0"/>
                <a:cs typeface="Times New Roman" panose="02020603050405020304" pitchFamily="18" charset="0"/>
              </a:rPr>
              <a:t>If an employee has a long or unpleasant commute, allowing him or her to work from home one or two days a week if her performance stays high can also be rewarding and motivate good performance.</a:t>
            </a:r>
          </a:p>
        </p:txBody>
      </p:sp>
    </p:spTree>
    <p:extLst>
      <p:ext uri="{BB962C8B-B14F-4D97-AF65-F5344CB8AC3E}">
        <p14:creationId xmlns:p14="http://schemas.microsoft.com/office/powerpoint/2010/main" val="312947887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5C4981-44AC-A9E1-DA5E-2B4EC804639D}"/>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6835623-B283-48C4-FF0A-7C8BAE33B52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56C68EEB-2412-2176-1DCF-D2BED5EC3D5C}"/>
              </a:ext>
            </a:extLst>
          </p:cNvPr>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Motivating Behavior</a:t>
            </a:r>
          </a:p>
        </p:txBody>
      </p:sp>
      <p:sp>
        <p:nvSpPr>
          <p:cNvPr id="5" name="Rectangle 4">
            <a:extLst>
              <a:ext uri="{FF2B5EF4-FFF2-40B4-BE49-F238E27FC236}">
                <a16:creationId xmlns:a16="http://schemas.microsoft.com/office/drawing/2014/main" id="{FEF070EA-8A29-DB24-47E4-289E2F0A62E5}"/>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81A9F382-15A3-259D-0422-BA15106320F6}"/>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A5799254-F6E1-BA57-BCC3-3E699945152B}"/>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6</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C6B69580-2F66-896A-2252-4B510ED47A9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TextBox 10">
            <a:extLst>
              <a:ext uri="{FF2B5EF4-FFF2-40B4-BE49-F238E27FC236}">
                <a16:creationId xmlns:a16="http://schemas.microsoft.com/office/drawing/2014/main" id="{E27A5DF0-75CC-FDA4-0D7E-AB7F05BC8376}"/>
              </a:ext>
            </a:extLst>
          </p:cNvPr>
          <p:cNvSpPr txBox="1"/>
          <p:nvPr/>
        </p:nvSpPr>
        <p:spPr>
          <a:xfrm>
            <a:off x="1071716" y="1919735"/>
            <a:ext cx="10019071" cy="1015663"/>
          </a:xfrm>
          <a:prstGeom prst="rect">
            <a:avLst/>
          </a:prstGeom>
          <a:noFill/>
        </p:spPr>
        <p:txBody>
          <a:bodyPr wrap="square" rtlCol="0">
            <a:spAutoFit/>
          </a:bodyPr>
          <a:lstStyle/>
          <a:p>
            <a:pPr algn="just">
              <a:lnSpc>
                <a:spcPct val="150000"/>
              </a:lnSpc>
              <a:defRPr/>
            </a:pPr>
            <a:r>
              <a:rPr lang="en-US" sz="2400" b="1" u="sng" dirty="0">
                <a:solidFill>
                  <a:srgbClr val="002060"/>
                </a:solidFill>
                <a:latin typeface="Times New Roman" panose="02020603050405020304" pitchFamily="18" charset="0"/>
                <a:cs typeface="Times New Roman" panose="02020603050405020304" pitchFamily="18" charset="0"/>
              </a:rPr>
              <a:t>3- Learning-Based Perspectives on Motivation</a:t>
            </a:r>
          </a:p>
          <a:p>
            <a:pPr>
              <a:defRPr/>
            </a:pPr>
            <a:r>
              <a:rPr lang="en-US" sz="2400" b="1" dirty="0">
                <a:solidFill>
                  <a:srgbClr val="AF5C23"/>
                </a:solidFill>
                <a:latin typeface="Times New Roman" panose="02020603050405020304" pitchFamily="18" charset="0"/>
                <a:cs typeface="Times New Roman" panose="02020603050405020304" pitchFamily="18" charset="0"/>
              </a:rPr>
              <a:t> Behavior Modification</a:t>
            </a:r>
          </a:p>
        </p:txBody>
      </p:sp>
      <p:sp>
        <p:nvSpPr>
          <p:cNvPr id="8" name="TextBox 7">
            <a:extLst>
              <a:ext uri="{FF2B5EF4-FFF2-40B4-BE49-F238E27FC236}">
                <a16:creationId xmlns:a16="http://schemas.microsoft.com/office/drawing/2014/main" id="{1E61D11E-A805-D2BE-9CEA-604026211A57}"/>
              </a:ext>
            </a:extLst>
          </p:cNvPr>
          <p:cNvSpPr txBox="1"/>
          <p:nvPr/>
        </p:nvSpPr>
        <p:spPr>
          <a:xfrm>
            <a:off x="617280" y="2851495"/>
            <a:ext cx="10665236" cy="3170099"/>
          </a:xfrm>
          <a:prstGeom prst="rect">
            <a:avLst/>
          </a:prstGeom>
          <a:noFill/>
        </p:spPr>
        <p:txBody>
          <a:bodyPr wrap="square">
            <a:spAutoFit/>
          </a:bodyPr>
          <a:lstStyle/>
          <a:p>
            <a:pPr marL="285750" indent="-285750" algn="just">
              <a:buFont typeface="Wingdings" panose="05000000000000000000" pitchFamily="2" charset="2"/>
              <a:buChar char="§"/>
            </a:pPr>
            <a:r>
              <a:rPr lang="en-US" sz="2000" b="1" u="sng" dirty="0">
                <a:solidFill>
                  <a:prstClr val="black"/>
                </a:solidFill>
                <a:latin typeface="Times New Roman" panose="02020603050405020304" pitchFamily="18" charset="0"/>
                <a:cs typeface="Times New Roman" panose="02020603050405020304" pitchFamily="18" charset="0"/>
              </a:rPr>
              <a:t>Extinction refers</a:t>
            </a:r>
            <a:r>
              <a:rPr lang="en-US" sz="2000" dirty="0">
                <a:solidFill>
                  <a:prstClr val="black"/>
                </a:solidFill>
                <a:latin typeface="Times New Roman" panose="02020603050405020304" pitchFamily="18" charset="0"/>
                <a:cs typeface="Times New Roman" panose="02020603050405020304" pitchFamily="18" charset="0"/>
              </a:rPr>
              <a:t> to a procedure used in Applied Behavioral Analysis (ABA) in which reinforcement that is provided for problem behavior (often unintentionally) is discontinued in order to decrease or eliminate occurrences of these types of negative (or problem) behaviors. </a:t>
            </a:r>
          </a:p>
          <a:p>
            <a:pPr marL="285750" indent="-285750" algn="just">
              <a:buFont typeface="Wingdings" panose="05000000000000000000" pitchFamily="2" charset="2"/>
              <a:buChar char="§"/>
            </a:pPr>
            <a:r>
              <a:rPr lang="en-US" sz="2000" b="1" u="sng" dirty="0">
                <a:solidFill>
                  <a:srgbClr val="C00000"/>
                </a:solidFill>
                <a:latin typeface="Times New Roman" panose="02020603050405020304" pitchFamily="18" charset="0"/>
                <a:cs typeface="Times New Roman" panose="02020603050405020304" pitchFamily="18" charset="0"/>
              </a:rPr>
              <a:t>For example, </a:t>
            </a:r>
            <a:r>
              <a:rPr lang="en-US" sz="2000" i="1" dirty="0">
                <a:solidFill>
                  <a:prstClr val="black"/>
                </a:solidFill>
                <a:latin typeface="Times New Roman" panose="02020603050405020304" pitchFamily="18" charset="0"/>
                <a:cs typeface="Times New Roman" panose="02020603050405020304" pitchFamily="18" charset="0"/>
              </a:rPr>
              <a:t>: Dannie tries to get mom's attention by dropping her toy on the floor. Her mom smiles at Dannie, picks up the toy and hands it back to her. This series of actions reinforces Dannie's negative behavior because she is getting the attention that she is seeking. As a result, she will continue to engage in this type of behavior in order to receive the positive reinforcement that her mom provides. To address this problem, Dannie’s mom should ignore Dannie when she drops the toy; if she consistently ignores this problem behavior, it is highly likely that Dannie will reduce engaging in this behavior as her actions no longer produce the effect that she is seeking.</a:t>
            </a:r>
          </a:p>
        </p:txBody>
      </p:sp>
    </p:spTree>
    <p:extLst>
      <p:ext uri="{BB962C8B-B14F-4D97-AF65-F5344CB8AC3E}">
        <p14:creationId xmlns:p14="http://schemas.microsoft.com/office/powerpoint/2010/main" val="32397283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BF488F-BA61-10E8-1BD1-D9500B2E316D}"/>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037D0F48-663A-17F2-5EDC-AD302A6AF11B}"/>
              </a:ext>
            </a:extLst>
          </p:cNvPr>
          <p:cNvSpPr/>
          <p:nvPr/>
        </p:nvSpPr>
        <p:spPr>
          <a:xfrm>
            <a:off x="502655" y="1641536"/>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391EEA0A-AD41-B752-63C8-887B8574D4C5}"/>
              </a:ext>
            </a:extLst>
          </p:cNvPr>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Motivating Behavior</a:t>
            </a:r>
          </a:p>
        </p:txBody>
      </p:sp>
      <p:sp>
        <p:nvSpPr>
          <p:cNvPr id="5" name="Rectangle 4">
            <a:extLst>
              <a:ext uri="{FF2B5EF4-FFF2-40B4-BE49-F238E27FC236}">
                <a16:creationId xmlns:a16="http://schemas.microsoft.com/office/drawing/2014/main" id="{06E32DA5-4ACB-4610-00BC-2F46DC42EDB6}"/>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CF41D159-5F2E-D12E-8B64-86F26FB03D45}"/>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2B286481-4853-6589-D559-CFAF46541E82}"/>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6</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EAEECA6D-3A18-C099-A90A-A22CA89566D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TextBox 10">
            <a:extLst>
              <a:ext uri="{FF2B5EF4-FFF2-40B4-BE49-F238E27FC236}">
                <a16:creationId xmlns:a16="http://schemas.microsoft.com/office/drawing/2014/main" id="{054BE83A-9CB9-FBC7-BF74-5B107F2B113B}"/>
              </a:ext>
            </a:extLst>
          </p:cNvPr>
          <p:cNvSpPr txBox="1"/>
          <p:nvPr/>
        </p:nvSpPr>
        <p:spPr>
          <a:xfrm>
            <a:off x="1071716" y="1919735"/>
            <a:ext cx="9906105" cy="1015663"/>
          </a:xfrm>
          <a:prstGeom prst="rect">
            <a:avLst/>
          </a:prstGeom>
          <a:noFill/>
        </p:spPr>
        <p:txBody>
          <a:bodyPr wrap="square" rtlCol="0">
            <a:spAutoFit/>
          </a:bodyPr>
          <a:lstStyle/>
          <a:p>
            <a:pPr algn="just">
              <a:lnSpc>
                <a:spcPct val="150000"/>
              </a:lnSpc>
              <a:defRPr/>
            </a:pPr>
            <a:r>
              <a:rPr lang="en-US" sz="2400" b="1" u="sng" dirty="0">
                <a:solidFill>
                  <a:srgbClr val="002060"/>
                </a:solidFill>
                <a:latin typeface="Times New Roman" panose="02020603050405020304" pitchFamily="18" charset="0"/>
                <a:cs typeface="Times New Roman" panose="02020603050405020304" pitchFamily="18" charset="0"/>
              </a:rPr>
              <a:t>3- Learning-Based Perspectives on Motivation</a:t>
            </a:r>
          </a:p>
          <a:p>
            <a:pPr>
              <a:defRPr/>
            </a:pPr>
            <a:r>
              <a:rPr lang="en-US" sz="2400" b="1" dirty="0">
                <a:solidFill>
                  <a:srgbClr val="AF5C23"/>
                </a:solidFill>
                <a:latin typeface="Times New Roman" panose="02020603050405020304" pitchFamily="18" charset="0"/>
                <a:cs typeface="Times New Roman" panose="02020603050405020304" pitchFamily="18" charset="0"/>
              </a:rPr>
              <a:t> Behavior Modification</a:t>
            </a:r>
          </a:p>
        </p:txBody>
      </p:sp>
      <p:sp>
        <p:nvSpPr>
          <p:cNvPr id="2" name="TextBox 1">
            <a:extLst>
              <a:ext uri="{FF2B5EF4-FFF2-40B4-BE49-F238E27FC236}">
                <a16:creationId xmlns:a16="http://schemas.microsoft.com/office/drawing/2014/main" id="{3B155AEA-678A-A261-5728-C2610FD554EF}"/>
              </a:ext>
            </a:extLst>
          </p:cNvPr>
          <p:cNvSpPr txBox="1"/>
          <p:nvPr/>
        </p:nvSpPr>
        <p:spPr>
          <a:xfrm>
            <a:off x="876624" y="3275587"/>
            <a:ext cx="10438751" cy="1631216"/>
          </a:xfrm>
          <a:prstGeom prst="rect">
            <a:avLst/>
          </a:prstGeom>
          <a:noFill/>
        </p:spPr>
        <p:txBody>
          <a:bodyPr wrap="square">
            <a:spAutoFit/>
          </a:bodyPr>
          <a:lstStyle/>
          <a:p>
            <a:pPr marL="285750" indent="-285750" algn="just">
              <a:buFont typeface="Wingdings" panose="05000000000000000000" pitchFamily="2" charset="2"/>
              <a:buChar char="§"/>
            </a:pPr>
            <a:r>
              <a:rPr lang="en-US" sz="2000" b="1" u="sng" dirty="0">
                <a:solidFill>
                  <a:prstClr val="black"/>
                </a:solidFill>
                <a:latin typeface="Times New Roman" panose="02020603050405020304" pitchFamily="18" charset="0"/>
                <a:cs typeface="Times New Roman" panose="02020603050405020304" pitchFamily="18" charset="0"/>
              </a:rPr>
              <a:t>punishment  </a:t>
            </a:r>
            <a:r>
              <a:rPr lang="en-US" sz="2000" dirty="0">
                <a:solidFill>
                  <a:prstClr val="black"/>
                </a:solidFill>
                <a:latin typeface="Times New Roman" panose="02020603050405020304" pitchFamily="18" charset="0"/>
                <a:cs typeface="Times New Roman" panose="02020603050405020304" pitchFamily="18" charset="0"/>
              </a:rPr>
              <a:t>the goal of punishment is removing a factor to make an undesired behavior less likely to happen. </a:t>
            </a:r>
          </a:p>
          <a:p>
            <a:pPr marL="285750" indent="-285750" algn="just">
              <a:buFont typeface="Wingdings" panose="05000000000000000000" pitchFamily="2" charset="2"/>
              <a:buChar char="§"/>
            </a:pPr>
            <a:endParaRPr lang="en-US" sz="2000" dirty="0">
              <a:solidFill>
                <a:prstClr val="black"/>
              </a:solidFill>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sz="2000" b="1" u="sng" dirty="0">
                <a:solidFill>
                  <a:srgbClr val="C00000"/>
                </a:solidFill>
                <a:latin typeface="Times New Roman" panose="02020603050405020304" pitchFamily="18" charset="0"/>
                <a:cs typeface="Times New Roman" panose="02020603050405020304" pitchFamily="18" charset="0"/>
              </a:rPr>
              <a:t>For example, </a:t>
            </a:r>
            <a:r>
              <a:rPr lang="en-US" sz="2000" i="1" dirty="0">
                <a:solidFill>
                  <a:prstClr val="black"/>
                </a:solidFill>
                <a:latin typeface="Times New Roman" panose="02020603050405020304" pitchFamily="18" charset="0"/>
                <a:cs typeface="Times New Roman" panose="02020603050405020304" pitchFamily="18" charset="0"/>
              </a:rPr>
              <a:t>: Mary’s tv time was cut by 20 minutes because she did not listen to her Mom.</a:t>
            </a:r>
          </a:p>
          <a:p>
            <a:pPr marL="285750" indent="-285750" algn="just">
              <a:buFont typeface="Wingdings" panose="05000000000000000000" pitchFamily="2" charset="2"/>
              <a:buChar char="§"/>
            </a:pPr>
            <a:r>
              <a:rPr lang="en-US" sz="2000" i="1" dirty="0">
                <a:solidFill>
                  <a:prstClr val="black"/>
                </a:solidFill>
                <a:latin typeface="Times New Roman" panose="02020603050405020304" pitchFamily="18" charset="0"/>
                <a:cs typeface="Times New Roman" panose="02020603050405020304" pitchFamily="18" charset="0"/>
              </a:rPr>
              <a:t>Jack was grounded for talking back.</a:t>
            </a:r>
          </a:p>
        </p:txBody>
      </p:sp>
    </p:spTree>
    <p:extLst>
      <p:ext uri="{BB962C8B-B14F-4D97-AF65-F5344CB8AC3E}">
        <p14:creationId xmlns:p14="http://schemas.microsoft.com/office/powerpoint/2010/main" val="285229188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DE9B08-7D6E-083F-C020-66A314BFB9EB}"/>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3FF64605-8D50-A5F0-321F-AA40E4F0CC97}"/>
              </a:ext>
            </a:extLst>
          </p:cNvPr>
          <p:cNvSpPr/>
          <p:nvPr/>
        </p:nvSpPr>
        <p:spPr>
          <a:xfrm>
            <a:off x="502655" y="1641536"/>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C76AEDB2-9326-7AEB-EAA4-A072116B8D4D}"/>
              </a:ext>
            </a:extLst>
          </p:cNvPr>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Motivating Behavior</a:t>
            </a:r>
          </a:p>
        </p:txBody>
      </p:sp>
      <p:sp>
        <p:nvSpPr>
          <p:cNvPr id="5" name="Rectangle 4">
            <a:extLst>
              <a:ext uri="{FF2B5EF4-FFF2-40B4-BE49-F238E27FC236}">
                <a16:creationId xmlns:a16="http://schemas.microsoft.com/office/drawing/2014/main" id="{80E2BA42-94C2-4E70-3A6A-97F5AC6D6E1A}"/>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CCF3B547-D594-FC9F-4529-EDEA13ADF5C9}"/>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08CC138F-1E7F-6775-BB22-C019E64126BB}"/>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6</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DC8AFCC4-9BB9-3C0A-CD5F-7B821F68FC8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6EE4EC84-4E9D-2868-13F5-3AD9CC5802E9}"/>
              </a:ext>
            </a:extLst>
          </p:cNvPr>
          <p:cNvSpPr txBox="1"/>
          <p:nvPr/>
        </p:nvSpPr>
        <p:spPr>
          <a:xfrm>
            <a:off x="678886" y="2051446"/>
            <a:ext cx="10298935" cy="1015663"/>
          </a:xfrm>
          <a:prstGeom prst="rect">
            <a:avLst/>
          </a:prstGeom>
          <a:noFill/>
        </p:spPr>
        <p:txBody>
          <a:bodyPr wrap="square" rtlCol="0">
            <a:spAutoFit/>
          </a:bodyPr>
          <a:lstStyle/>
          <a:p>
            <a:pPr algn="just">
              <a:lnSpc>
                <a:spcPct val="150000"/>
              </a:lnSpc>
              <a:defRPr/>
            </a:pPr>
            <a:r>
              <a:rPr lang="en-US" sz="2400" b="1" u="sng" dirty="0">
                <a:solidFill>
                  <a:srgbClr val="002060"/>
                </a:solidFill>
                <a:latin typeface="Times New Roman" panose="02020603050405020304" pitchFamily="18" charset="0"/>
                <a:cs typeface="Times New Roman" panose="02020603050405020304" pitchFamily="18" charset="0"/>
              </a:rPr>
              <a:t>3- Learning-Based Perspectives on Motivation</a:t>
            </a:r>
          </a:p>
          <a:p>
            <a:pPr>
              <a:defRPr/>
            </a:pPr>
            <a:r>
              <a:rPr lang="en-US" sz="2400" b="1" dirty="0">
                <a:solidFill>
                  <a:srgbClr val="AF5C23"/>
                </a:solidFill>
                <a:latin typeface="Times New Roman" panose="02020603050405020304" pitchFamily="18" charset="0"/>
                <a:cs typeface="Times New Roman" panose="02020603050405020304" pitchFamily="18" charset="0"/>
              </a:rPr>
              <a:t> Behavior Modification reinforcement schedules</a:t>
            </a:r>
          </a:p>
        </p:txBody>
      </p:sp>
      <p:sp>
        <p:nvSpPr>
          <p:cNvPr id="9" name="TextBox 8">
            <a:extLst>
              <a:ext uri="{FF2B5EF4-FFF2-40B4-BE49-F238E27FC236}">
                <a16:creationId xmlns:a16="http://schemas.microsoft.com/office/drawing/2014/main" id="{9517C101-2D19-4DB6-9A54-0057B0018E58}"/>
              </a:ext>
            </a:extLst>
          </p:cNvPr>
          <p:cNvSpPr txBox="1"/>
          <p:nvPr/>
        </p:nvSpPr>
        <p:spPr>
          <a:xfrm>
            <a:off x="678886" y="2905203"/>
            <a:ext cx="10475166" cy="2708434"/>
          </a:xfrm>
          <a:prstGeom prst="rect">
            <a:avLst/>
          </a:prstGeom>
          <a:noFill/>
        </p:spPr>
        <p:txBody>
          <a:bodyPr wrap="square">
            <a:spAutoFit/>
          </a:bodyPr>
          <a:lstStyle/>
          <a:p>
            <a:pPr>
              <a:lnSpc>
                <a:spcPct val="150000"/>
              </a:lnSpc>
            </a:pPr>
            <a:r>
              <a:rPr lang="en-US" sz="2000" dirty="0">
                <a:solidFill>
                  <a:prstClr val="black"/>
                </a:solidFill>
                <a:latin typeface="Times New Roman" panose="02020603050405020304" pitchFamily="18" charset="0"/>
                <a:cs typeface="Times New Roman" panose="02020603050405020304" pitchFamily="18" charset="0"/>
              </a:rPr>
              <a:t>A partial reinforcement schedule is one in which the desired behavior is reinforced only part of the time. </a:t>
            </a:r>
          </a:p>
          <a:p>
            <a:pPr>
              <a:lnSpc>
                <a:spcPct val="150000"/>
              </a:lnSpc>
            </a:pPr>
            <a:r>
              <a:rPr lang="en-US" sz="2000" b="1" u="sng" dirty="0">
                <a:solidFill>
                  <a:prstClr val="black"/>
                </a:solidFill>
                <a:latin typeface="Times New Roman" panose="02020603050405020304" pitchFamily="18" charset="0"/>
                <a:cs typeface="Times New Roman" panose="02020603050405020304" pitchFamily="18" charset="0"/>
              </a:rPr>
              <a:t>There are four types of partial reinforcement schedules</a:t>
            </a:r>
          </a:p>
          <a:p>
            <a:pPr marL="285750" indent="-285750">
              <a:buFont typeface="Wingdings" panose="05000000000000000000" pitchFamily="2" charset="2"/>
              <a:buChar char="§"/>
            </a:pPr>
            <a:r>
              <a:rPr lang="en-US" sz="2000" b="1" dirty="0">
                <a:solidFill>
                  <a:prstClr val="black"/>
                </a:solidFill>
                <a:latin typeface="Times New Roman" panose="02020603050405020304" pitchFamily="18" charset="0"/>
                <a:cs typeface="Times New Roman" panose="02020603050405020304" pitchFamily="18" charset="0"/>
              </a:rPr>
              <a:t>Fixed-ratio: </a:t>
            </a:r>
            <a:r>
              <a:rPr lang="en-US" sz="2000" dirty="0">
                <a:solidFill>
                  <a:prstClr val="black"/>
                </a:solidFill>
                <a:latin typeface="Times New Roman" panose="02020603050405020304" pitchFamily="18" charset="0"/>
                <a:cs typeface="Times New Roman" panose="02020603050405020304" pitchFamily="18" charset="0"/>
              </a:rPr>
              <a:t>Desired behavior is reinforced after a specified number of correct responses—for example, receiving pay bonuses for every ten error-free pieces made per hour.</a:t>
            </a:r>
          </a:p>
          <a:p>
            <a:pPr marL="285750" indent="-285750">
              <a:buFont typeface="Wingdings" panose="05000000000000000000" pitchFamily="2" charset="2"/>
              <a:buChar char="§"/>
            </a:pPr>
            <a:r>
              <a:rPr lang="en-US" sz="2000" b="1" dirty="0">
                <a:solidFill>
                  <a:prstClr val="black"/>
                </a:solidFill>
                <a:latin typeface="Times New Roman" panose="02020603050405020304" pitchFamily="18" charset="0"/>
                <a:cs typeface="Times New Roman" panose="02020603050405020304" pitchFamily="18" charset="0"/>
              </a:rPr>
              <a:t>Fixed-interval: </a:t>
            </a:r>
            <a:r>
              <a:rPr lang="en-US" sz="2000" dirty="0">
                <a:solidFill>
                  <a:prstClr val="black"/>
                </a:solidFill>
                <a:latin typeface="Times New Roman" panose="02020603050405020304" pitchFamily="18" charset="0"/>
                <a:cs typeface="Times New Roman" panose="02020603050405020304" pitchFamily="18" charset="0"/>
              </a:rPr>
              <a:t>Desired behavior is reinforced after a certain amount of time has passed—for example, receiving weekly paychecks.</a:t>
            </a:r>
          </a:p>
        </p:txBody>
      </p:sp>
    </p:spTree>
    <p:extLst>
      <p:ext uri="{BB962C8B-B14F-4D97-AF65-F5344CB8AC3E}">
        <p14:creationId xmlns:p14="http://schemas.microsoft.com/office/powerpoint/2010/main" val="238736094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17C54A-AB6F-1D30-DC67-511F4D6AC535}"/>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663091B-2BA9-84ED-3993-18246847C2E1}"/>
              </a:ext>
            </a:extLst>
          </p:cNvPr>
          <p:cNvSpPr/>
          <p:nvPr/>
        </p:nvSpPr>
        <p:spPr>
          <a:xfrm>
            <a:off x="502655" y="1641536"/>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6462BA6B-65F6-2966-5A6C-8578E5B9A5C0}"/>
              </a:ext>
            </a:extLst>
          </p:cNvPr>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Motivating Behavior</a:t>
            </a:r>
          </a:p>
        </p:txBody>
      </p:sp>
      <p:sp>
        <p:nvSpPr>
          <p:cNvPr id="5" name="Rectangle 4">
            <a:extLst>
              <a:ext uri="{FF2B5EF4-FFF2-40B4-BE49-F238E27FC236}">
                <a16:creationId xmlns:a16="http://schemas.microsoft.com/office/drawing/2014/main" id="{15391A53-DC03-0AFF-6DBF-4FA7147D7B8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8CF5514B-F09F-CC05-52ED-682A8D3F2828}"/>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90CFA448-6883-0C03-0C06-B85F6946C742}"/>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6</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7748C776-EF9A-32C0-9ABE-9D6FDB6E60B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B223FB67-BB1C-0547-7551-A8483F35590D}"/>
              </a:ext>
            </a:extLst>
          </p:cNvPr>
          <p:cNvSpPr txBox="1"/>
          <p:nvPr/>
        </p:nvSpPr>
        <p:spPr>
          <a:xfrm>
            <a:off x="678886" y="2051446"/>
            <a:ext cx="10298935" cy="1015663"/>
          </a:xfrm>
          <a:prstGeom prst="rect">
            <a:avLst/>
          </a:prstGeom>
          <a:noFill/>
        </p:spPr>
        <p:txBody>
          <a:bodyPr wrap="square" rtlCol="0">
            <a:spAutoFit/>
          </a:bodyPr>
          <a:lstStyle/>
          <a:p>
            <a:pPr algn="just">
              <a:lnSpc>
                <a:spcPct val="150000"/>
              </a:lnSpc>
              <a:defRPr/>
            </a:pPr>
            <a:r>
              <a:rPr lang="en-US" sz="2400" b="1" u="sng" dirty="0">
                <a:solidFill>
                  <a:srgbClr val="002060"/>
                </a:solidFill>
                <a:latin typeface="Times New Roman" panose="02020603050405020304" pitchFamily="18" charset="0"/>
                <a:cs typeface="Times New Roman" panose="02020603050405020304" pitchFamily="18" charset="0"/>
              </a:rPr>
              <a:t>3- Learning-Based Perspectives on Motivation</a:t>
            </a:r>
          </a:p>
          <a:p>
            <a:pPr>
              <a:defRPr/>
            </a:pPr>
            <a:r>
              <a:rPr lang="en-US" sz="2400" b="1" dirty="0">
                <a:solidFill>
                  <a:srgbClr val="AF5C23"/>
                </a:solidFill>
                <a:latin typeface="Times New Roman" panose="02020603050405020304" pitchFamily="18" charset="0"/>
                <a:cs typeface="Times New Roman" panose="02020603050405020304" pitchFamily="18" charset="0"/>
              </a:rPr>
              <a:t> Behavior Modification reinforcement schedules</a:t>
            </a:r>
          </a:p>
        </p:txBody>
      </p:sp>
      <p:sp>
        <p:nvSpPr>
          <p:cNvPr id="2" name="TextBox 1">
            <a:extLst>
              <a:ext uri="{FF2B5EF4-FFF2-40B4-BE49-F238E27FC236}">
                <a16:creationId xmlns:a16="http://schemas.microsoft.com/office/drawing/2014/main" id="{80C9D65B-A760-DE22-F972-12C9675DEB08}"/>
              </a:ext>
            </a:extLst>
          </p:cNvPr>
          <p:cNvSpPr txBox="1"/>
          <p:nvPr/>
        </p:nvSpPr>
        <p:spPr>
          <a:xfrm>
            <a:off x="592806" y="3031944"/>
            <a:ext cx="10475166" cy="2806987"/>
          </a:xfrm>
          <a:prstGeom prst="rect">
            <a:avLst/>
          </a:prstGeom>
          <a:noFill/>
        </p:spPr>
        <p:txBody>
          <a:bodyPr wrap="square">
            <a:spAutoFit/>
          </a:bodyPr>
          <a:lstStyle/>
          <a:p>
            <a:pPr marL="285750" indent="-285750">
              <a:lnSpc>
                <a:spcPct val="150000"/>
              </a:lnSpc>
              <a:buFont typeface="Wingdings" panose="05000000000000000000" pitchFamily="2" charset="2"/>
              <a:buChar char="§"/>
            </a:pPr>
            <a:r>
              <a:rPr lang="en-US" sz="2000" b="1" dirty="0">
                <a:solidFill>
                  <a:prstClr val="black"/>
                </a:solidFill>
                <a:latin typeface="Times New Roman" panose="02020603050405020304" pitchFamily="18" charset="0"/>
                <a:cs typeface="Times New Roman" panose="02020603050405020304" pitchFamily="18" charset="0"/>
              </a:rPr>
              <a:t>Variable-ratio</a:t>
            </a:r>
            <a:r>
              <a:rPr lang="en-US" sz="2000" dirty="0">
                <a:solidFill>
                  <a:prstClr val="black"/>
                </a:solidFill>
                <a:latin typeface="Times New Roman" panose="02020603050405020304" pitchFamily="18" charset="0"/>
                <a:cs typeface="Times New Roman" panose="02020603050405020304" pitchFamily="18" charset="0"/>
              </a:rPr>
              <a:t>: Desired behavior is reinforced after an unpredictable number of behaviors—for example, a supervisor praises a call center representative after the third call, then the seventh call after that, and then the fourth call after that.</a:t>
            </a:r>
          </a:p>
          <a:p>
            <a:pPr marL="285750" indent="-285750">
              <a:lnSpc>
                <a:spcPct val="150000"/>
              </a:lnSpc>
              <a:buFont typeface="Wingdings" panose="05000000000000000000" pitchFamily="2" charset="2"/>
              <a:buChar char="§"/>
            </a:pPr>
            <a:r>
              <a:rPr lang="en-US" sz="2000" b="1" dirty="0">
                <a:solidFill>
                  <a:prstClr val="black"/>
                </a:solidFill>
                <a:latin typeface="Times New Roman" panose="02020603050405020304" pitchFamily="18" charset="0"/>
                <a:cs typeface="Times New Roman" panose="02020603050405020304" pitchFamily="18" charset="0"/>
              </a:rPr>
              <a:t>Variable-interval</a:t>
            </a:r>
            <a:r>
              <a:rPr lang="en-US" sz="2000" dirty="0">
                <a:solidFill>
                  <a:prstClr val="black"/>
                </a:solidFill>
                <a:latin typeface="Times New Roman" panose="02020603050405020304" pitchFamily="18" charset="0"/>
                <a:cs typeface="Times New Roman" panose="02020603050405020304" pitchFamily="18" charset="0"/>
              </a:rPr>
              <a:t>: Desired behavior is reinforced after an unpredictable amount of time has elapsed—for example, not knowing when a regional supervisor will visit your location for an inspection.</a:t>
            </a:r>
          </a:p>
        </p:txBody>
      </p:sp>
    </p:spTree>
    <p:extLst>
      <p:ext uri="{BB962C8B-B14F-4D97-AF65-F5344CB8AC3E}">
        <p14:creationId xmlns:p14="http://schemas.microsoft.com/office/powerpoint/2010/main" val="91898907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CF59A8-B7DE-24BD-D590-5AEF495956D9}"/>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D6D4179E-DFF7-68E3-2E31-4DCCD063DD57}"/>
              </a:ext>
            </a:extLst>
          </p:cNvPr>
          <p:cNvSpPr/>
          <p:nvPr/>
        </p:nvSpPr>
        <p:spPr>
          <a:xfrm>
            <a:off x="502655" y="1641536"/>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BA1A44C8-CBEF-9028-D6BB-5314E5DF7632}"/>
              </a:ext>
            </a:extLst>
          </p:cNvPr>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Motivating Behavior</a:t>
            </a:r>
          </a:p>
        </p:txBody>
      </p:sp>
      <p:sp>
        <p:nvSpPr>
          <p:cNvPr id="5" name="Rectangle 4">
            <a:extLst>
              <a:ext uri="{FF2B5EF4-FFF2-40B4-BE49-F238E27FC236}">
                <a16:creationId xmlns:a16="http://schemas.microsoft.com/office/drawing/2014/main" id="{CE514323-39D3-93AC-2FBC-23DDF9A69408}"/>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2D9E0996-B228-5DF1-DB97-B8D2596B6E92}"/>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2F03F167-AF0A-E2E6-C55A-D9B82B5F9F77}"/>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6</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0808AA7D-7613-A1AC-06AE-188D21F7DD4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D9E7E578-D3A1-7147-EB3B-3EC859FE39F9}"/>
              </a:ext>
            </a:extLst>
          </p:cNvPr>
          <p:cNvSpPr txBox="1"/>
          <p:nvPr/>
        </p:nvSpPr>
        <p:spPr>
          <a:xfrm>
            <a:off x="678886" y="2051446"/>
            <a:ext cx="10298935" cy="1015663"/>
          </a:xfrm>
          <a:prstGeom prst="rect">
            <a:avLst/>
          </a:prstGeom>
          <a:noFill/>
        </p:spPr>
        <p:txBody>
          <a:bodyPr wrap="square" rtlCol="0">
            <a:spAutoFit/>
          </a:bodyPr>
          <a:lstStyle/>
          <a:p>
            <a:pPr algn="just">
              <a:lnSpc>
                <a:spcPct val="150000"/>
              </a:lnSpc>
              <a:defRPr/>
            </a:pPr>
            <a:r>
              <a:rPr lang="en-US" sz="2400" b="1" u="sng" dirty="0">
                <a:solidFill>
                  <a:srgbClr val="002060"/>
                </a:solidFill>
                <a:latin typeface="Times New Roman" panose="02020603050405020304" pitchFamily="18" charset="0"/>
                <a:cs typeface="Times New Roman" panose="02020603050405020304" pitchFamily="18" charset="0"/>
              </a:rPr>
              <a:t>3- Learning-Based Perspectives on Motivation</a:t>
            </a:r>
          </a:p>
          <a:p>
            <a:pPr>
              <a:defRPr/>
            </a:pPr>
            <a:r>
              <a:rPr lang="en-US" sz="2400" b="1" dirty="0">
                <a:solidFill>
                  <a:srgbClr val="AF5C23"/>
                </a:solidFill>
                <a:latin typeface="Times New Roman" panose="02020603050405020304" pitchFamily="18" charset="0"/>
                <a:cs typeface="Times New Roman" panose="02020603050405020304" pitchFamily="18" charset="0"/>
              </a:rPr>
              <a:t> Behavior Modification reinforcement schedules</a:t>
            </a:r>
          </a:p>
        </p:txBody>
      </p:sp>
      <p:sp>
        <p:nvSpPr>
          <p:cNvPr id="9" name="TextBox 8">
            <a:extLst>
              <a:ext uri="{FF2B5EF4-FFF2-40B4-BE49-F238E27FC236}">
                <a16:creationId xmlns:a16="http://schemas.microsoft.com/office/drawing/2014/main" id="{5E3BCF28-D0D4-8680-785E-271EEDB79DDE}"/>
              </a:ext>
            </a:extLst>
          </p:cNvPr>
          <p:cNvSpPr txBox="1"/>
          <p:nvPr/>
        </p:nvSpPr>
        <p:spPr>
          <a:xfrm>
            <a:off x="760742" y="3023979"/>
            <a:ext cx="10393310" cy="2806987"/>
          </a:xfrm>
          <a:prstGeom prst="rect">
            <a:avLst/>
          </a:prstGeom>
          <a:noFill/>
        </p:spPr>
        <p:txBody>
          <a:bodyPr wrap="square">
            <a:spAutoFit/>
          </a:bodyPr>
          <a:lstStyle/>
          <a:p>
            <a:pPr algn="just">
              <a:lnSpc>
                <a:spcPct val="150000"/>
              </a:lnSpc>
              <a:buFont typeface="+mj-lt"/>
              <a:buNone/>
            </a:pPr>
            <a:r>
              <a:rPr lang="en-US" sz="2000" dirty="0">
                <a:solidFill>
                  <a:prstClr val="black"/>
                </a:solidFill>
                <a:latin typeface="Times New Roman" panose="02020603050405020304" pitchFamily="18" charset="0"/>
                <a:cs typeface="Times New Roman" panose="02020603050405020304" pitchFamily="18" charset="0"/>
              </a:rPr>
              <a:t>To motivate the right behavior, an expert in behavior modification would identify the desired behaviors and then carefully reinforce them. This process involves five steps:</a:t>
            </a:r>
          </a:p>
          <a:p>
            <a:pPr algn="just">
              <a:lnSpc>
                <a:spcPct val="150000"/>
              </a:lnSpc>
              <a:buFont typeface="+mj-lt"/>
              <a:buNone/>
            </a:pPr>
            <a:endParaRPr lang="en-US" sz="2000" dirty="0">
              <a:solidFill>
                <a:prstClr val="black"/>
              </a:solidFill>
              <a:latin typeface="Times New Roman" panose="02020603050405020304" pitchFamily="18" charset="0"/>
              <a:cs typeface="Times New Roman" panose="02020603050405020304" pitchFamily="18" charset="0"/>
            </a:endParaRPr>
          </a:p>
          <a:p>
            <a:pPr marL="457200" indent="-457200" algn="just">
              <a:lnSpc>
                <a:spcPct val="150000"/>
              </a:lnSpc>
              <a:buFont typeface="+mj-lt"/>
              <a:buAutoNum type="arabicPeriod"/>
            </a:pPr>
            <a:r>
              <a:rPr lang="en-US" sz="2000" b="1" u="sng" dirty="0">
                <a:solidFill>
                  <a:prstClr val="black"/>
                </a:solidFill>
                <a:latin typeface="Times New Roman" panose="02020603050405020304" pitchFamily="18" charset="0"/>
                <a:cs typeface="Times New Roman" panose="02020603050405020304" pitchFamily="18" charset="0"/>
              </a:rPr>
              <a:t>Define the problem</a:t>
            </a:r>
            <a:r>
              <a:rPr lang="en-US" sz="2000" dirty="0">
                <a:solidFill>
                  <a:prstClr val="black"/>
                </a:solidFill>
                <a:latin typeface="Times New Roman" panose="02020603050405020304" pitchFamily="18" charset="0"/>
                <a:cs typeface="Times New Roman" panose="02020603050405020304" pitchFamily="18" charset="0"/>
              </a:rPr>
              <a:t>—what is it that could be improved?</a:t>
            </a:r>
          </a:p>
          <a:p>
            <a:pPr marL="457200" indent="-457200" algn="just">
              <a:lnSpc>
                <a:spcPct val="150000"/>
              </a:lnSpc>
              <a:buFont typeface="+mj-lt"/>
              <a:buAutoNum type="arabicPeriod"/>
            </a:pPr>
            <a:endParaRPr lang="en-US" sz="2000" dirty="0">
              <a:solidFill>
                <a:prstClr val="black"/>
              </a:solidFill>
              <a:latin typeface="Times New Roman" panose="02020603050405020304" pitchFamily="18" charset="0"/>
              <a:cs typeface="Times New Roman" panose="02020603050405020304" pitchFamily="18" charset="0"/>
            </a:endParaRPr>
          </a:p>
          <a:p>
            <a:pPr marL="457200" indent="-457200" algn="just">
              <a:lnSpc>
                <a:spcPct val="150000"/>
              </a:lnSpc>
              <a:buFont typeface="+mj-lt"/>
              <a:buAutoNum type="arabicPeriod"/>
            </a:pPr>
            <a:r>
              <a:rPr lang="en-US" sz="2000" b="1" u="sng" dirty="0">
                <a:solidFill>
                  <a:prstClr val="black"/>
                </a:solidFill>
                <a:latin typeface="Times New Roman" panose="02020603050405020304" pitchFamily="18" charset="0"/>
                <a:cs typeface="Times New Roman" panose="02020603050405020304" pitchFamily="18" charset="0"/>
              </a:rPr>
              <a:t>Identify and define </a:t>
            </a:r>
            <a:r>
              <a:rPr lang="en-US" sz="2000" dirty="0">
                <a:solidFill>
                  <a:prstClr val="black"/>
                </a:solidFill>
                <a:latin typeface="Times New Roman" panose="02020603050405020304" pitchFamily="18" charset="0"/>
                <a:cs typeface="Times New Roman" panose="02020603050405020304" pitchFamily="18" charset="0"/>
              </a:rPr>
              <a:t>the specific behavior(s) you wish to change.</a:t>
            </a:r>
          </a:p>
        </p:txBody>
      </p:sp>
    </p:spTree>
    <p:extLst>
      <p:ext uri="{BB962C8B-B14F-4D97-AF65-F5344CB8AC3E}">
        <p14:creationId xmlns:p14="http://schemas.microsoft.com/office/powerpoint/2010/main" val="357761946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279FD3-2C6D-6A67-081C-B48BFF800EE3}"/>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E6B6B419-A7F8-C2AD-1EAD-087E5E4C116F}"/>
              </a:ext>
            </a:extLst>
          </p:cNvPr>
          <p:cNvSpPr/>
          <p:nvPr/>
        </p:nvSpPr>
        <p:spPr>
          <a:xfrm>
            <a:off x="502655" y="1641536"/>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73245519-88EF-9E44-03A1-43039CF4BC21}"/>
              </a:ext>
            </a:extLst>
          </p:cNvPr>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Motivating Behavior</a:t>
            </a:r>
          </a:p>
        </p:txBody>
      </p:sp>
      <p:sp>
        <p:nvSpPr>
          <p:cNvPr id="5" name="Rectangle 4">
            <a:extLst>
              <a:ext uri="{FF2B5EF4-FFF2-40B4-BE49-F238E27FC236}">
                <a16:creationId xmlns:a16="http://schemas.microsoft.com/office/drawing/2014/main" id="{D03B5594-46C1-2C6B-7877-D6EE642F382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E2227370-7E74-047C-CDD7-D5F5F06D3821}"/>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ACAD10D0-0B18-3D7D-AA07-BFD29F7DBC31}"/>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6</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14DB1684-DEAE-DD47-BDFE-DC449159E2D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49CD548B-737D-67A4-36D3-9316FB56430A}"/>
              </a:ext>
            </a:extLst>
          </p:cNvPr>
          <p:cNvSpPr txBox="1"/>
          <p:nvPr/>
        </p:nvSpPr>
        <p:spPr>
          <a:xfrm>
            <a:off x="678886" y="2051446"/>
            <a:ext cx="10298935" cy="1015663"/>
          </a:xfrm>
          <a:prstGeom prst="rect">
            <a:avLst/>
          </a:prstGeom>
          <a:noFill/>
        </p:spPr>
        <p:txBody>
          <a:bodyPr wrap="square" rtlCol="0">
            <a:spAutoFit/>
          </a:bodyPr>
          <a:lstStyle/>
          <a:p>
            <a:pPr algn="just">
              <a:lnSpc>
                <a:spcPct val="150000"/>
              </a:lnSpc>
              <a:defRPr/>
            </a:pPr>
            <a:r>
              <a:rPr lang="en-US" sz="2400" b="1" u="sng" dirty="0">
                <a:solidFill>
                  <a:srgbClr val="002060"/>
                </a:solidFill>
                <a:latin typeface="Times New Roman" panose="02020603050405020304" pitchFamily="18" charset="0"/>
                <a:cs typeface="Times New Roman" panose="02020603050405020304" pitchFamily="18" charset="0"/>
              </a:rPr>
              <a:t>3- Learning-Based Perspectives on Motivation</a:t>
            </a:r>
          </a:p>
          <a:p>
            <a:pPr>
              <a:defRPr/>
            </a:pPr>
            <a:r>
              <a:rPr lang="en-US" sz="2400" b="1" dirty="0">
                <a:solidFill>
                  <a:srgbClr val="AF5C23"/>
                </a:solidFill>
                <a:latin typeface="Times New Roman" panose="02020603050405020304" pitchFamily="18" charset="0"/>
                <a:cs typeface="Times New Roman" panose="02020603050405020304" pitchFamily="18" charset="0"/>
              </a:rPr>
              <a:t> Behavior Modification reinforcement schedules</a:t>
            </a:r>
          </a:p>
        </p:txBody>
      </p:sp>
      <p:sp>
        <p:nvSpPr>
          <p:cNvPr id="2" name="TextBox 1">
            <a:extLst>
              <a:ext uri="{FF2B5EF4-FFF2-40B4-BE49-F238E27FC236}">
                <a16:creationId xmlns:a16="http://schemas.microsoft.com/office/drawing/2014/main" id="{B4538346-0D23-6CA8-72F2-F7AB8F2638E4}"/>
              </a:ext>
            </a:extLst>
          </p:cNvPr>
          <p:cNvSpPr txBox="1"/>
          <p:nvPr/>
        </p:nvSpPr>
        <p:spPr>
          <a:xfrm>
            <a:off x="644859" y="3115617"/>
            <a:ext cx="10332962" cy="2806987"/>
          </a:xfrm>
          <a:prstGeom prst="rect">
            <a:avLst/>
          </a:prstGeom>
          <a:noFill/>
        </p:spPr>
        <p:txBody>
          <a:bodyPr wrap="square">
            <a:spAutoFit/>
          </a:bodyPr>
          <a:lstStyle/>
          <a:p>
            <a:pPr marL="457200" indent="-457200" algn="just">
              <a:lnSpc>
                <a:spcPct val="150000"/>
              </a:lnSpc>
              <a:buFont typeface="+mj-lt"/>
              <a:buAutoNum type="arabicPeriod"/>
            </a:pPr>
            <a:r>
              <a:rPr lang="en-US" sz="2000" b="1" u="sng" dirty="0">
                <a:solidFill>
                  <a:prstClr val="black"/>
                </a:solidFill>
                <a:latin typeface="Times New Roman" panose="02020603050405020304" pitchFamily="18" charset="0"/>
                <a:cs typeface="Times New Roman" panose="02020603050405020304" pitchFamily="18" charset="0"/>
              </a:rPr>
              <a:t>Record and track </a:t>
            </a:r>
            <a:r>
              <a:rPr lang="en-US" sz="2000" dirty="0">
                <a:solidFill>
                  <a:prstClr val="black"/>
                </a:solidFill>
                <a:latin typeface="Times New Roman" panose="02020603050405020304" pitchFamily="18" charset="0"/>
                <a:cs typeface="Times New Roman" panose="02020603050405020304" pitchFamily="18" charset="0"/>
              </a:rPr>
              <a:t>the occurrence of the target behavior.</a:t>
            </a:r>
          </a:p>
          <a:p>
            <a:pPr marL="457200" indent="-457200" algn="just">
              <a:lnSpc>
                <a:spcPct val="150000"/>
              </a:lnSpc>
              <a:buFont typeface="+mj-lt"/>
              <a:buAutoNum type="arabicPeriod"/>
            </a:pPr>
            <a:endParaRPr lang="en-US" sz="2000" dirty="0">
              <a:solidFill>
                <a:prstClr val="black"/>
              </a:solidFill>
              <a:latin typeface="Times New Roman" panose="02020603050405020304" pitchFamily="18" charset="0"/>
              <a:cs typeface="Times New Roman" panose="02020603050405020304" pitchFamily="18" charset="0"/>
            </a:endParaRPr>
          </a:p>
          <a:p>
            <a:pPr marL="457200" indent="-457200" algn="just">
              <a:lnSpc>
                <a:spcPct val="150000"/>
              </a:lnSpc>
              <a:buFont typeface="+mj-lt"/>
              <a:buAutoNum type="arabicPeriod"/>
            </a:pPr>
            <a:r>
              <a:rPr lang="en-US" sz="2000" b="1" u="sng" dirty="0">
                <a:solidFill>
                  <a:prstClr val="black"/>
                </a:solidFill>
                <a:latin typeface="Times New Roman" panose="02020603050405020304" pitchFamily="18" charset="0"/>
                <a:cs typeface="Times New Roman" panose="02020603050405020304" pitchFamily="18" charset="0"/>
              </a:rPr>
              <a:t>Analyze the current </a:t>
            </a:r>
            <a:r>
              <a:rPr lang="en-US" sz="2000" dirty="0">
                <a:solidFill>
                  <a:prstClr val="black"/>
                </a:solidFill>
                <a:latin typeface="Times New Roman" panose="02020603050405020304" pitchFamily="18" charset="0"/>
                <a:cs typeface="Times New Roman" panose="02020603050405020304" pitchFamily="18" charset="0"/>
              </a:rPr>
              <a:t>negative consequences of the undesired behavior and arrange for more positive consequences to follow the desired behavior.</a:t>
            </a:r>
          </a:p>
          <a:p>
            <a:pPr marL="457200" indent="-457200" algn="just">
              <a:lnSpc>
                <a:spcPct val="150000"/>
              </a:lnSpc>
              <a:buFont typeface="+mj-lt"/>
              <a:buAutoNum type="arabicPeriod"/>
            </a:pPr>
            <a:endParaRPr lang="en-US" sz="2000" dirty="0">
              <a:solidFill>
                <a:prstClr val="black"/>
              </a:solidFill>
              <a:latin typeface="Times New Roman" panose="02020603050405020304" pitchFamily="18" charset="0"/>
              <a:cs typeface="Times New Roman" panose="02020603050405020304" pitchFamily="18" charset="0"/>
            </a:endParaRPr>
          </a:p>
          <a:p>
            <a:pPr marL="457200" indent="-457200" algn="just">
              <a:lnSpc>
                <a:spcPct val="150000"/>
              </a:lnSpc>
              <a:buFont typeface="+mj-lt"/>
              <a:buAutoNum type="arabicPeriod"/>
            </a:pPr>
            <a:r>
              <a:rPr lang="en-US" sz="2000" b="1" u="sng" dirty="0">
                <a:solidFill>
                  <a:prstClr val="black"/>
                </a:solidFill>
                <a:latin typeface="Times New Roman" panose="02020603050405020304" pitchFamily="18" charset="0"/>
                <a:cs typeface="Times New Roman" panose="02020603050405020304" pitchFamily="18" charset="0"/>
              </a:rPr>
              <a:t>Evaluate whether </a:t>
            </a:r>
            <a:r>
              <a:rPr lang="en-US" sz="2000" dirty="0">
                <a:solidFill>
                  <a:prstClr val="black"/>
                </a:solidFill>
                <a:latin typeface="Times New Roman" panose="02020603050405020304" pitchFamily="18" charset="0"/>
                <a:cs typeface="Times New Roman" panose="02020603050405020304" pitchFamily="18" charset="0"/>
              </a:rPr>
              <a:t>the behavior has improved, and by how much.</a:t>
            </a:r>
          </a:p>
        </p:txBody>
      </p:sp>
    </p:spTree>
    <p:extLst>
      <p:ext uri="{BB962C8B-B14F-4D97-AF65-F5344CB8AC3E}">
        <p14:creationId xmlns:p14="http://schemas.microsoft.com/office/powerpoint/2010/main" val="237833702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7359ED-46F7-8BB3-77B2-F46EC62E9EAD}"/>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66A7277D-7A5A-A971-A62E-04A16A23109A}"/>
              </a:ext>
            </a:extLst>
          </p:cNvPr>
          <p:cNvSpPr/>
          <p:nvPr/>
        </p:nvSpPr>
        <p:spPr>
          <a:xfrm>
            <a:off x="502655" y="1641536"/>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6D72D859-F611-FEE2-EE22-4E0EC0131F0C}"/>
              </a:ext>
            </a:extLst>
          </p:cNvPr>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Motivating Behavior</a:t>
            </a:r>
          </a:p>
        </p:txBody>
      </p:sp>
      <p:sp>
        <p:nvSpPr>
          <p:cNvPr id="5" name="Rectangle 4">
            <a:extLst>
              <a:ext uri="{FF2B5EF4-FFF2-40B4-BE49-F238E27FC236}">
                <a16:creationId xmlns:a16="http://schemas.microsoft.com/office/drawing/2014/main" id="{40D39DDC-7DA5-58B8-34A1-F17EA593A7F0}"/>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96F200F8-ACC4-07E0-1700-47126E9C8E68}"/>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6FE21609-CABF-E7D6-F630-F9A2E894DD87}"/>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6</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334224BE-BDB5-591C-45AD-798F63D6A3F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aphicFrame>
        <p:nvGraphicFramePr>
          <p:cNvPr id="11" name="Table 10">
            <a:extLst>
              <a:ext uri="{FF2B5EF4-FFF2-40B4-BE49-F238E27FC236}">
                <a16:creationId xmlns:a16="http://schemas.microsoft.com/office/drawing/2014/main" id="{74473E10-9738-263B-6E7F-5CD01248EB14}"/>
              </a:ext>
            </a:extLst>
          </p:cNvPr>
          <p:cNvGraphicFramePr>
            <a:graphicFrameLocks noGrp="1"/>
          </p:cNvGraphicFramePr>
          <p:nvPr>
            <p:extLst>
              <p:ext uri="{D42A27DB-BD31-4B8C-83A1-F6EECF244321}">
                <p14:modId xmlns:p14="http://schemas.microsoft.com/office/powerpoint/2010/main" val="2113853082"/>
              </p:ext>
            </p:extLst>
          </p:nvPr>
        </p:nvGraphicFramePr>
        <p:xfrm>
          <a:off x="724995" y="2149099"/>
          <a:ext cx="10368039" cy="3694152"/>
        </p:xfrm>
        <a:graphic>
          <a:graphicData uri="http://schemas.openxmlformats.org/drawingml/2006/table">
            <a:tbl>
              <a:tblPr/>
              <a:tblGrid>
                <a:gridCol w="2941043">
                  <a:extLst>
                    <a:ext uri="{9D8B030D-6E8A-4147-A177-3AD203B41FA5}">
                      <a16:colId xmlns:a16="http://schemas.microsoft.com/office/drawing/2014/main" val="3344851811"/>
                    </a:ext>
                  </a:extLst>
                </a:gridCol>
                <a:gridCol w="1023999">
                  <a:extLst>
                    <a:ext uri="{9D8B030D-6E8A-4147-A177-3AD203B41FA5}">
                      <a16:colId xmlns:a16="http://schemas.microsoft.com/office/drawing/2014/main" val="2652974392"/>
                    </a:ext>
                  </a:extLst>
                </a:gridCol>
                <a:gridCol w="1395639">
                  <a:extLst>
                    <a:ext uri="{9D8B030D-6E8A-4147-A177-3AD203B41FA5}">
                      <a16:colId xmlns:a16="http://schemas.microsoft.com/office/drawing/2014/main" val="830521123"/>
                    </a:ext>
                  </a:extLst>
                </a:gridCol>
                <a:gridCol w="1511867">
                  <a:extLst>
                    <a:ext uri="{9D8B030D-6E8A-4147-A177-3AD203B41FA5}">
                      <a16:colId xmlns:a16="http://schemas.microsoft.com/office/drawing/2014/main" val="591648139"/>
                    </a:ext>
                  </a:extLst>
                </a:gridCol>
                <a:gridCol w="1107042">
                  <a:extLst>
                    <a:ext uri="{9D8B030D-6E8A-4147-A177-3AD203B41FA5}">
                      <a16:colId xmlns:a16="http://schemas.microsoft.com/office/drawing/2014/main" val="2694764092"/>
                    </a:ext>
                  </a:extLst>
                </a:gridCol>
                <a:gridCol w="1211995">
                  <a:extLst>
                    <a:ext uri="{9D8B030D-6E8A-4147-A177-3AD203B41FA5}">
                      <a16:colId xmlns:a16="http://schemas.microsoft.com/office/drawing/2014/main" val="3733937180"/>
                    </a:ext>
                  </a:extLst>
                </a:gridCol>
                <a:gridCol w="1176454">
                  <a:extLst>
                    <a:ext uri="{9D8B030D-6E8A-4147-A177-3AD203B41FA5}">
                      <a16:colId xmlns:a16="http://schemas.microsoft.com/office/drawing/2014/main" val="3867240202"/>
                    </a:ext>
                  </a:extLst>
                </a:gridCol>
              </a:tblGrid>
              <a:tr h="165028">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lang="en-US" sz="1300" b="1" u="sng" strike="noStrike" dirty="0">
                          <a:solidFill>
                            <a:srgbClr val="575757"/>
                          </a:solidFill>
                          <a:effectLst/>
                          <a:latin typeface="Times New Roman" panose="02020603050405020304" pitchFamily="18" charset="0"/>
                          <a:cs typeface="Times New Roman" panose="02020603050405020304" pitchFamily="18" charset="0"/>
                        </a:rPr>
                        <a:t>Managerial Challenges</a:t>
                      </a:r>
                    </a:p>
                  </a:txBody>
                  <a:tcPr marL="8735" marR="8735" marT="20382" marB="20382" anchor="ctr">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lnTlToBr w="12700" cmpd="sng">
                      <a:noFill/>
                      <a:prstDash val="solid"/>
                    </a:lnTlToBr>
                    <a:lnBlToTr w="12700" cmpd="sng">
                      <a:noFill/>
                      <a:prstDash val="solid"/>
                    </a:lnBlToTr>
                    <a:solidFill>
                      <a:srgbClr val="E9E9E9"/>
                    </a:solidFill>
                  </a:tcPr>
                </a:tc>
                <a:tc gridSpan="6">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lang="en-US" sz="1300" b="1" u="sng" strike="noStrike" dirty="0">
                          <a:solidFill>
                            <a:srgbClr val="575757"/>
                          </a:solidFill>
                          <a:effectLst/>
                          <a:latin typeface="Times New Roman" panose="02020603050405020304" pitchFamily="18" charset="0"/>
                          <a:cs typeface="Times New Roman" panose="02020603050405020304" pitchFamily="18" charset="0"/>
                        </a:rPr>
                        <a:t>Motivation Theories</a:t>
                      </a:r>
                    </a:p>
                  </a:txBody>
                  <a:tcPr marL="8735" marR="8735" marT="20382" marB="20382" anchor="ctr">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lnTlToBr w="12700" cmpd="sng">
                      <a:noFill/>
                      <a:prstDash val="solid"/>
                    </a:lnTlToBr>
                    <a:lnBlToTr w="12700" cmpd="sng">
                      <a:noFill/>
                      <a:prstDash val="solid"/>
                    </a:lnBlToTr>
                    <a:solidFill>
                      <a:srgbClr val="E9E9E9"/>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4171049038"/>
                  </a:ext>
                </a:extLst>
              </a:tr>
              <a:tr h="246551">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lang="en-US" sz="1300" b="1" u="sng" strike="noStrike" dirty="0">
                          <a:solidFill>
                            <a:srgbClr val="575757"/>
                          </a:solidFill>
                          <a:effectLst/>
                          <a:latin typeface="Times New Roman" panose="02020603050405020304" pitchFamily="18" charset="0"/>
                          <a:cs typeface="Times New Roman" panose="02020603050405020304" pitchFamily="18" charset="0"/>
                        </a:rPr>
                        <a:t> </a:t>
                      </a:r>
                    </a:p>
                  </a:txBody>
                  <a:tcPr marL="8735" marR="8735" marT="20382" marB="20382" anchor="ctr">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lnTlToBr w="12700" cmpd="sng">
                      <a:noFill/>
                      <a:prstDash val="solid"/>
                    </a:lnTlToBr>
                    <a:lnBlToTr w="12700" cmpd="sng">
                      <a:noFill/>
                      <a:prstDash val="solid"/>
                    </a:lnBlToTr>
                    <a:solidFill>
                      <a:srgbClr val="E9E9E9"/>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lang="en-US" sz="1300" b="1" u="sng" strike="noStrike" dirty="0">
                          <a:solidFill>
                            <a:srgbClr val="575757"/>
                          </a:solidFill>
                          <a:effectLst/>
                          <a:latin typeface="Times New Roman" panose="02020603050405020304" pitchFamily="18" charset="0"/>
                          <a:cs typeface="Times New Roman" panose="02020603050405020304" pitchFamily="18" charset="0"/>
                        </a:rPr>
                        <a:t>Self-Efficacy</a:t>
                      </a:r>
                    </a:p>
                  </a:txBody>
                  <a:tcPr marL="8735" marR="8735" marT="20382" marB="20382" anchor="ctr">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lnTlToBr w="12700" cmpd="sng">
                      <a:noFill/>
                      <a:prstDash val="solid"/>
                    </a:lnTlToBr>
                    <a:lnBlToTr w="12700" cmpd="sng">
                      <a:noFill/>
                      <a:prstDash val="solid"/>
                    </a:lnBlToTr>
                    <a:solidFill>
                      <a:srgbClr val="E9E9E9"/>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lang="en-US" sz="1300" b="1" u="sng" strike="noStrike" dirty="0">
                          <a:solidFill>
                            <a:srgbClr val="575757"/>
                          </a:solidFill>
                          <a:effectLst/>
                          <a:latin typeface="Times New Roman" panose="02020603050405020304" pitchFamily="18" charset="0"/>
                          <a:cs typeface="Times New Roman" panose="02020603050405020304" pitchFamily="18" charset="0"/>
                        </a:rPr>
                        <a:t>McClelland’s Needs Theory</a:t>
                      </a:r>
                    </a:p>
                  </a:txBody>
                  <a:tcPr marL="8735" marR="8735" marT="20382" marB="20382" anchor="ctr">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lnTlToBr w="12700" cmpd="sng">
                      <a:noFill/>
                      <a:prstDash val="solid"/>
                    </a:lnTlToBr>
                    <a:lnBlToTr w="12700" cmpd="sng">
                      <a:noFill/>
                      <a:prstDash val="solid"/>
                    </a:lnBlToTr>
                    <a:solidFill>
                      <a:srgbClr val="E9E9E9"/>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lang="en-US" sz="1300" b="1" u="sng" strike="noStrike" dirty="0">
                          <a:solidFill>
                            <a:srgbClr val="575757"/>
                          </a:solidFill>
                          <a:effectLst/>
                          <a:latin typeface="Times New Roman" panose="02020603050405020304" pitchFamily="18" charset="0"/>
                          <a:cs typeface="Times New Roman" panose="02020603050405020304" pitchFamily="18" charset="0"/>
                        </a:rPr>
                        <a:t>Herzberg’s Two-Factor Theory</a:t>
                      </a:r>
                    </a:p>
                  </a:txBody>
                  <a:tcPr marL="8735" marR="8735" marT="20382" marB="20382" anchor="ctr">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lnTlToBr w="12700" cmpd="sng">
                      <a:noFill/>
                      <a:prstDash val="solid"/>
                    </a:lnTlToBr>
                    <a:lnBlToTr w="12700" cmpd="sng">
                      <a:noFill/>
                      <a:prstDash val="solid"/>
                    </a:lnBlToTr>
                    <a:solidFill>
                      <a:srgbClr val="E9E9E9"/>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lang="en-US" sz="1300" b="1" u="sng" strike="noStrike" dirty="0">
                          <a:solidFill>
                            <a:srgbClr val="575757"/>
                          </a:solidFill>
                          <a:effectLst/>
                          <a:latin typeface="Times New Roman" panose="02020603050405020304" pitchFamily="18" charset="0"/>
                          <a:cs typeface="Times New Roman" panose="02020603050405020304" pitchFamily="18" charset="0"/>
                        </a:rPr>
                        <a:t>Expectancy Theory</a:t>
                      </a:r>
                    </a:p>
                  </a:txBody>
                  <a:tcPr marL="8735" marR="8735" marT="20382" marB="20382" anchor="ctr">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lnTlToBr w="12700" cmpd="sng">
                      <a:noFill/>
                      <a:prstDash val="solid"/>
                    </a:lnTlToBr>
                    <a:lnBlToTr w="12700" cmpd="sng">
                      <a:noFill/>
                      <a:prstDash val="solid"/>
                    </a:lnBlToTr>
                    <a:solidFill>
                      <a:srgbClr val="E9E9E9"/>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lang="en-US" sz="1300" b="1" u="sng" strike="noStrike" dirty="0">
                          <a:solidFill>
                            <a:srgbClr val="575757"/>
                          </a:solidFill>
                          <a:effectLst/>
                          <a:latin typeface="Times New Roman" panose="02020603050405020304" pitchFamily="18" charset="0"/>
                          <a:cs typeface="Times New Roman" panose="02020603050405020304" pitchFamily="18" charset="0"/>
                        </a:rPr>
                        <a:t>Equity Theory</a:t>
                      </a:r>
                    </a:p>
                  </a:txBody>
                  <a:tcPr marL="8735" marR="8735" marT="20382" marB="20382" anchor="ctr">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lnTlToBr w="12700" cmpd="sng">
                      <a:noFill/>
                      <a:prstDash val="solid"/>
                    </a:lnTlToBr>
                    <a:lnBlToTr w="12700" cmpd="sng">
                      <a:noFill/>
                      <a:prstDash val="solid"/>
                    </a:lnBlToTr>
                    <a:solidFill>
                      <a:srgbClr val="E9E9E9"/>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lang="en-US" sz="1300" b="1" u="sng" strike="noStrike" dirty="0">
                          <a:solidFill>
                            <a:srgbClr val="575757"/>
                          </a:solidFill>
                          <a:effectLst/>
                          <a:latin typeface="Times New Roman" panose="02020603050405020304" pitchFamily="18" charset="0"/>
                          <a:cs typeface="Times New Roman" panose="02020603050405020304" pitchFamily="18" charset="0"/>
                        </a:rPr>
                        <a:t>Reinforcement</a:t>
                      </a:r>
                    </a:p>
                  </a:txBody>
                  <a:tcPr marL="8735" marR="8735" marT="20382" marB="20382" anchor="ctr">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lnTlToBr w="12700" cmpd="sng">
                      <a:noFill/>
                      <a:prstDash val="solid"/>
                    </a:lnTlToBr>
                    <a:lnBlToTr w="12700" cmpd="sng">
                      <a:noFill/>
                      <a:prstDash val="solid"/>
                    </a:lnBlToTr>
                    <a:solidFill>
                      <a:srgbClr val="E9E9E9"/>
                    </a:solidFill>
                  </a:tcPr>
                </a:tc>
                <a:extLst>
                  <a:ext uri="{0D108BD9-81ED-4DB2-BD59-A6C34878D82A}">
                    <a16:rowId xmlns:a16="http://schemas.microsoft.com/office/drawing/2014/main" val="2247292665"/>
                  </a:ext>
                </a:extLst>
              </a:tr>
              <a:tr h="434923">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l" fontAlgn="t"/>
                      <a:r>
                        <a:rPr lang="en-US" sz="1300" b="1" u="none" strike="noStrike" dirty="0">
                          <a:solidFill>
                            <a:srgbClr val="3F3F3F"/>
                          </a:solidFill>
                          <a:effectLst/>
                          <a:latin typeface="Times New Roman" panose="02020603050405020304" pitchFamily="18" charset="0"/>
                          <a:cs typeface="Times New Roman" panose="02020603050405020304" pitchFamily="18" charset="0"/>
                        </a:rPr>
                        <a:t>Firm has a low-cost business strategy but needs to motivate employees</a:t>
                      </a:r>
                    </a:p>
                  </a:txBody>
                  <a:tcPr marL="29118" marR="29118" marT="20382" marB="20382">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fontAlgn="t"/>
                      <a:r>
                        <a:rPr lang="en-US" sz="1300" u="none" strike="noStrike" dirty="0">
                          <a:solidFill>
                            <a:srgbClr val="3F3F3F"/>
                          </a:solidFill>
                          <a:effectLst/>
                          <a:latin typeface="Times New Roman" panose="02020603050405020304" pitchFamily="18" charset="0"/>
                          <a:cs typeface="Times New Roman" panose="02020603050405020304" pitchFamily="18" charset="0"/>
                        </a:rPr>
                        <a:t>x</a:t>
                      </a:r>
                    </a:p>
                  </a:txBody>
                  <a:tcPr marL="29118" marR="29118" marT="20382" marB="20382">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fontAlgn="t"/>
                      <a:r>
                        <a:rPr lang="en-US" sz="1300" u="none" strike="noStrike">
                          <a:solidFill>
                            <a:srgbClr val="3F3F3F"/>
                          </a:solidFill>
                          <a:effectLst/>
                          <a:latin typeface="Times New Roman" panose="02020603050405020304" pitchFamily="18" charset="0"/>
                          <a:cs typeface="Times New Roman" panose="02020603050405020304" pitchFamily="18" charset="0"/>
                        </a:rPr>
                        <a:t>x</a:t>
                      </a:r>
                    </a:p>
                  </a:txBody>
                  <a:tcPr marL="29118" marR="29118" marT="20382" marB="20382">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fontAlgn="t"/>
                      <a:r>
                        <a:rPr lang="en-US" sz="1300" u="none" strike="noStrike">
                          <a:solidFill>
                            <a:srgbClr val="3F3F3F"/>
                          </a:solidFill>
                          <a:effectLst/>
                          <a:latin typeface="Times New Roman" panose="02020603050405020304" pitchFamily="18" charset="0"/>
                          <a:cs typeface="Times New Roman" panose="02020603050405020304" pitchFamily="18" charset="0"/>
                        </a:rPr>
                        <a:t>x</a:t>
                      </a:r>
                    </a:p>
                  </a:txBody>
                  <a:tcPr marL="29118" marR="29118" marT="20382" marB="20382">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fontAlgn="t"/>
                      <a:r>
                        <a:rPr lang="en-US" sz="1300" u="none" strike="noStrike">
                          <a:solidFill>
                            <a:srgbClr val="3F3F3F"/>
                          </a:solidFill>
                          <a:effectLst/>
                          <a:latin typeface="Times New Roman" panose="02020603050405020304" pitchFamily="18" charset="0"/>
                          <a:cs typeface="Times New Roman" panose="02020603050405020304" pitchFamily="18" charset="0"/>
                        </a:rPr>
                        <a:t>x</a:t>
                      </a:r>
                    </a:p>
                  </a:txBody>
                  <a:tcPr marL="29118" marR="29118" marT="20382" marB="20382">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fontAlgn="t"/>
                      <a:r>
                        <a:rPr lang="en-US" sz="1300" u="none" strike="noStrike">
                          <a:solidFill>
                            <a:srgbClr val="3F3F3F"/>
                          </a:solidFill>
                          <a:effectLst/>
                          <a:latin typeface="Times New Roman" panose="02020603050405020304" pitchFamily="18" charset="0"/>
                          <a:cs typeface="Times New Roman" panose="02020603050405020304" pitchFamily="18" charset="0"/>
                        </a:rPr>
                        <a:t>x</a:t>
                      </a:r>
                    </a:p>
                  </a:txBody>
                  <a:tcPr marL="29118" marR="29118" marT="20382" marB="20382">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fontAlgn="t"/>
                      <a:r>
                        <a:rPr lang="en-US" sz="1300" u="none" strike="noStrike">
                          <a:solidFill>
                            <a:srgbClr val="3F3F3F"/>
                          </a:solidFill>
                          <a:effectLst/>
                          <a:latin typeface="Times New Roman" panose="02020603050405020304" pitchFamily="18" charset="0"/>
                          <a:cs typeface="Times New Roman" panose="02020603050405020304" pitchFamily="18" charset="0"/>
                        </a:rPr>
                        <a:t>x</a:t>
                      </a:r>
                    </a:p>
                  </a:txBody>
                  <a:tcPr marL="29118" marR="29118" marT="20382" marB="20382">
                    <a:lnL w="9525" cap="flat" cmpd="sng" algn="ctr">
                      <a:solidFill>
                        <a:srgbClr val="BFBFBF"/>
                      </a:solidFill>
                      <a:prstDash val="solid"/>
                      <a:round/>
                      <a:headEnd type="none" w="med" len="med"/>
                      <a:tailEnd type="none" w="med" len="med"/>
                    </a:lnL>
                    <a:lnR>
                      <a:noFill/>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638460191"/>
                  </a:ext>
                </a:extLst>
              </a:tr>
              <a:tr h="299975">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l" fontAlgn="t"/>
                      <a:r>
                        <a:rPr lang="en-US" sz="1300" b="1" u="none" strike="noStrike" dirty="0">
                          <a:solidFill>
                            <a:srgbClr val="3F3F3F"/>
                          </a:solidFill>
                          <a:effectLst/>
                          <a:latin typeface="Times New Roman" panose="02020603050405020304" pitchFamily="18" charset="0"/>
                          <a:cs typeface="Times New Roman" panose="02020603050405020304" pitchFamily="18" charset="0"/>
                        </a:rPr>
                        <a:t>An employee feels he cannot meet his performance goals</a:t>
                      </a:r>
                    </a:p>
                  </a:txBody>
                  <a:tcPr marL="29118" marR="29118" marT="20382" marB="20382">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lnTlToBr w="12700" cmpd="sng">
                      <a:noFill/>
                      <a:prstDash val="solid"/>
                    </a:lnTlToBr>
                    <a:lnBlToTr w="12700" cmpd="sng">
                      <a:noFill/>
                      <a:prstDash val="solid"/>
                    </a:lnBlToTr>
                    <a:solidFill>
                      <a:srgbClr val="EEF7FC"/>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fontAlgn="t"/>
                      <a:r>
                        <a:rPr lang="en-US" sz="1300" u="none" strike="noStrike" dirty="0">
                          <a:solidFill>
                            <a:srgbClr val="3F3F3F"/>
                          </a:solidFill>
                          <a:effectLst/>
                          <a:latin typeface="Times New Roman" panose="02020603050405020304" pitchFamily="18" charset="0"/>
                          <a:cs typeface="Times New Roman" panose="02020603050405020304" pitchFamily="18" charset="0"/>
                        </a:rPr>
                        <a:t>x</a:t>
                      </a:r>
                    </a:p>
                  </a:txBody>
                  <a:tcPr marL="29118" marR="29118" marT="20382" marB="20382">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lnTlToBr w="12700" cmpd="sng">
                      <a:noFill/>
                      <a:prstDash val="solid"/>
                    </a:lnTlToBr>
                    <a:lnBlToTr w="12700" cmpd="sng">
                      <a:noFill/>
                      <a:prstDash val="solid"/>
                    </a:lnBlToTr>
                    <a:solidFill>
                      <a:srgbClr val="EEF7FC"/>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fontAlgn="t"/>
                      <a:r>
                        <a:rPr lang="en-US" sz="1300" u="none" strike="noStrike">
                          <a:solidFill>
                            <a:srgbClr val="3F3F3F"/>
                          </a:solidFill>
                          <a:effectLst/>
                          <a:latin typeface="Times New Roman" panose="02020603050405020304" pitchFamily="18" charset="0"/>
                          <a:cs typeface="Times New Roman" panose="02020603050405020304" pitchFamily="18" charset="0"/>
                        </a:rPr>
                        <a:t> </a:t>
                      </a:r>
                    </a:p>
                  </a:txBody>
                  <a:tcPr marL="29118" marR="29118" marT="20382" marB="20382">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lnTlToBr w="12700" cmpd="sng">
                      <a:noFill/>
                      <a:prstDash val="solid"/>
                    </a:lnTlToBr>
                    <a:lnBlToTr w="12700" cmpd="sng">
                      <a:noFill/>
                      <a:prstDash val="solid"/>
                    </a:lnBlToTr>
                    <a:solidFill>
                      <a:srgbClr val="EEF7FC"/>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fontAlgn="t"/>
                      <a:r>
                        <a:rPr lang="en-US" sz="1300" u="none" strike="noStrike">
                          <a:solidFill>
                            <a:srgbClr val="3F3F3F"/>
                          </a:solidFill>
                          <a:effectLst/>
                          <a:latin typeface="Times New Roman" panose="02020603050405020304" pitchFamily="18" charset="0"/>
                          <a:cs typeface="Times New Roman" panose="02020603050405020304" pitchFamily="18" charset="0"/>
                        </a:rPr>
                        <a:t> </a:t>
                      </a:r>
                    </a:p>
                  </a:txBody>
                  <a:tcPr marL="29118" marR="29118" marT="20382" marB="20382">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lnTlToBr w="12700" cmpd="sng">
                      <a:noFill/>
                      <a:prstDash val="solid"/>
                    </a:lnTlToBr>
                    <a:lnBlToTr w="12700" cmpd="sng">
                      <a:noFill/>
                      <a:prstDash val="solid"/>
                    </a:lnBlToTr>
                    <a:solidFill>
                      <a:srgbClr val="EEF7FC"/>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fontAlgn="t"/>
                      <a:r>
                        <a:rPr lang="en-US" sz="1300" u="none" strike="noStrike">
                          <a:solidFill>
                            <a:srgbClr val="3F3F3F"/>
                          </a:solidFill>
                          <a:effectLst/>
                          <a:latin typeface="Times New Roman" panose="02020603050405020304" pitchFamily="18" charset="0"/>
                          <a:cs typeface="Times New Roman" panose="02020603050405020304" pitchFamily="18" charset="0"/>
                        </a:rPr>
                        <a:t>x</a:t>
                      </a:r>
                    </a:p>
                  </a:txBody>
                  <a:tcPr marL="29118" marR="29118" marT="20382" marB="20382">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lnTlToBr w="12700" cmpd="sng">
                      <a:noFill/>
                      <a:prstDash val="solid"/>
                    </a:lnTlToBr>
                    <a:lnBlToTr w="12700" cmpd="sng">
                      <a:noFill/>
                      <a:prstDash val="solid"/>
                    </a:lnBlToTr>
                    <a:solidFill>
                      <a:srgbClr val="EEF7FC"/>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fontAlgn="t"/>
                      <a:r>
                        <a:rPr lang="en-US" sz="1300" u="none" strike="noStrike">
                          <a:solidFill>
                            <a:srgbClr val="3F3F3F"/>
                          </a:solidFill>
                          <a:effectLst/>
                          <a:latin typeface="Times New Roman" panose="02020603050405020304" pitchFamily="18" charset="0"/>
                          <a:cs typeface="Times New Roman" panose="02020603050405020304" pitchFamily="18" charset="0"/>
                        </a:rPr>
                        <a:t> </a:t>
                      </a:r>
                    </a:p>
                  </a:txBody>
                  <a:tcPr marL="29118" marR="29118" marT="20382" marB="20382">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lnTlToBr w="12700" cmpd="sng">
                      <a:noFill/>
                      <a:prstDash val="solid"/>
                    </a:lnTlToBr>
                    <a:lnBlToTr w="12700" cmpd="sng">
                      <a:noFill/>
                      <a:prstDash val="solid"/>
                    </a:lnBlToTr>
                    <a:solidFill>
                      <a:srgbClr val="EEF7FC"/>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fontAlgn="t"/>
                      <a:r>
                        <a:rPr lang="en-US" sz="1300" u="none" strike="noStrike">
                          <a:solidFill>
                            <a:srgbClr val="3F3F3F"/>
                          </a:solidFill>
                          <a:effectLst/>
                          <a:latin typeface="Times New Roman" panose="02020603050405020304" pitchFamily="18" charset="0"/>
                          <a:cs typeface="Times New Roman" panose="02020603050405020304" pitchFamily="18" charset="0"/>
                        </a:rPr>
                        <a:t> </a:t>
                      </a:r>
                    </a:p>
                  </a:txBody>
                  <a:tcPr marL="29118" marR="29118" marT="20382" marB="20382">
                    <a:lnL w="9525" cap="flat" cmpd="sng" algn="ctr">
                      <a:solidFill>
                        <a:srgbClr val="BFBFBF"/>
                      </a:solidFill>
                      <a:prstDash val="solid"/>
                      <a:round/>
                      <a:headEnd type="none" w="med" len="med"/>
                      <a:tailEnd type="none" w="med" len="med"/>
                    </a:lnL>
                    <a:lnR>
                      <a:noFill/>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lnTlToBr w="12700" cmpd="sng">
                      <a:noFill/>
                      <a:prstDash val="solid"/>
                    </a:lnTlToBr>
                    <a:lnBlToTr w="12700" cmpd="sng">
                      <a:noFill/>
                      <a:prstDash val="solid"/>
                    </a:lnBlToTr>
                    <a:solidFill>
                      <a:srgbClr val="EEF7FC"/>
                    </a:solidFill>
                  </a:tcPr>
                </a:tc>
                <a:extLst>
                  <a:ext uri="{0D108BD9-81ED-4DB2-BD59-A6C34878D82A}">
                    <a16:rowId xmlns:a16="http://schemas.microsoft.com/office/drawing/2014/main" val="3773450031"/>
                  </a:ext>
                </a:extLst>
              </a:tr>
              <a:tr h="299975">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l" fontAlgn="t"/>
                      <a:r>
                        <a:rPr lang="en-US" sz="1300" b="1" u="none" strike="noStrike" dirty="0">
                          <a:solidFill>
                            <a:srgbClr val="3F3F3F"/>
                          </a:solidFill>
                          <a:effectLst/>
                          <a:latin typeface="Times New Roman" panose="02020603050405020304" pitchFamily="18" charset="0"/>
                          <a:cs typeface="Times New Roman" panose="02020603050405020304" pitchFamily="18" charset="0"/>
                        </a:rPr>
                        <a:t>An employee feels underpaid relative to her coworkers</a:t>
                      </a:r>
                    </a:p>
                  </a:txBody>
                  <a:tcPr marL="29118" marR="29118" marT="20382" marB="20382">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fontAlgn="t"/>
                      <a:r>
                        <a:rPr lang="en-US" sz="1300" u="none" strike="noStrike">
                          <a:solidFill>
                            <a:srgbClr val="3F3F3F"/>
                          </a:solidFill>
                          <a:effectLst/>
                          <a:latin typeface="Times New Roman" panose="02020603050405020304" pitchFamily="18" charset="0"/>
                          <a:cs typeface="Times New Roman" panose="02020603050405020304" pitchFamily="18" charset="0"/>
                        </a:rPr>
                        <a:t> </a:t>
                      </a:r>
                    </a:p>
                  </a:txBody>
                  <a:tcPr marL="29118" marR="29118" marT="20382" marB="20382">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fontAlgn="t"/>
                      <a:r>
                        <a:rPr lang="en-US" sz="1300" u="none" strike="noStrike">
                          <a:solidFill>
                            <a:srgbClr val="3F3F3F"/>
                          </a:solidFill>
                          <a:effectLst/>
                          <a:latin typeface="Times New Roman" panose="02020603050405020304" pitchFamily="18" charset="0"/>
                          <a:cs typeface="Times New Roman" panose="02020603050405020304" pitchFamily="18" charset="0"/>
                        </a:rPr>
                        <a:t> </a:t>
                      </a:r>
                    </a:p>
                  </a:txBody>
                  <a:tcPr marL="29118" marR="29118" marT="20382" marB="20382">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fontAlgn="t"/>
                      <a:r>
                        <a:rPr lang="en-US" sz="1300" u="none" strike="noStrike">
                          <a:solidFill>
                            <a:srgbClr val="3F3F3F"/>
                          </a:solidFill>
                          <a:effectLst/>
                          <a:latin typeface="Times New Roman" panose="02020603050405020304" pitchFamily="18" charset="0"/>
                          <a:cs typeface="Times New Roman" panose="02020603050405020304" pitchFamily="18" charset="0"/>
                        </a:rPr>
                        <a:t>x</a:t>
                      </a:r>
                    </a:p>
                  </a:txBody>
                  <a:tcPr marL="29118" marR="29118" marT="20382" marB="20382">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fontAlgn="t"/>
                      <a:r>
                        <a:rPr lang="en-US" sz="1300" u="none" strike="noStrike">
                          <a:solidFill>
                            <a:srgbClr val="3F3F3F"/>
                          </a:solidFill>
                          <a:effectLst/>
                          <a:latin typeface="Times New Roman" panose="02020603050405020304" pitchFamily="18" charset="0"/>
                          <a:cs typeface="Times New Roman" panose="02020603050405020304" pitchFamily="18" charset="0"/>
                        </a:rPr>
                        <a:t> </a:t>
                      </a:r>
                    </a:p>
                  </a:txBody>
                  <a:tcPr marL="29118" marR="29118" marT="20382" marB="20382">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fontAlgn="t"/>
                      <a:r>
                        <a:rPr lang="en-US" sz="1300" u="none" strike="noStrike">
                          <a:solidFill>
                            <a:srgbClr val="3F3F3F"/>
                          </a:solidFill>
                          <a:effectLst/>
                          <a:latin typeface="Times New Roman" panose="02020603050405020304" pitchFamily="18" charset="0"/>
                          <a:cs typeface="Times New Roman" panose="02020603050405020304" pitchFamily="18" charset="0"/>
                        </a:rPr>
                        <a:t>x</a:t>
                      </a:r>
                    </a:p>
                  </a:txBody>
                  <a:tcPr marL="29118" marR="29118" marT="20382" marB="20382">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fontAlgn="t"/>
                      <a:r>
                        <a:rPr lang="en-US" sz="1300" u="none" strike="noStrike">
                          <a:solidFill>
                            <a:srgbClr val="3F3F3F"/>
                          </a:solidFill>
                          <a:effectLst/>
                          <a:latin typeface="Times New Roman" panose="02020603050405020304" pitchFamily="18" charset="0"/>
                          <a:cs typeface="Times New Roman" panose="02020603050405020304" pitchFamily="18" charset="0"/>
                        </a:rPr>
                        <a:t> </a:t>
                      </a:r>
                    </a:p>
                  </a:txBody>
                  <a:tcPr marL="29118" marR="29118" marT="20382" marB="20382">
                    <a:lnL w="9525" cap="flat" cmpd="sng" algn="ctr">
                      <a:solidFill>
                        <a:srgbClr val="BFBFBF"/>
                      </a:solidFill>
                      <a:prstDash val="solid"/>
                      <a:round/>
                      <a:headEnd type="none" w="med" len="med"/>
                      <a:tailEnd type="none" w="med" len="med"/>
                    </a:lnL>
                    <a:lnR>
                      <a:noFill/>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526764037"/>
                  </a:ext>
                </a:extLst>
              </a:tr>
              <a:tr h="434923">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l" fontAlgn="t"/>
                      <a:r>
                        <a:rPr lang="en-US" sz="1300" b="1" u="none" strike="noStrike">
                          <a:solidFill>
                            <a:srgbClr val="3F3F3F"/>
                          </a:solidFill>
                          <a:effectLst/>
                          <a:latin typeface="Times New Roman" panose="02020603050405020304" pitchFamily="18" charset="0"/>
                          <a:cs typeface="Times New Roman" panose="02020603050405020304" pitchFamily="18" charset="0"/>
                        </a:rPr>
                        <a:t>An employee engages in inappropriate behavior (bullying, ridiculing coworkers)</a:t>
                      </a:r>
                    </a:p>
                  </a:txBody>
                  <a:tcPr marL="29118" marR="29118" marT="20382" marB="20382">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lnTlToBr w="12700" cmpd="sng">
                      <a:noFill/>
                      <a:prstDash val="solid"/>
                    </a:lnTlToBr>
                    <a:lnBlToTr w="12700" cmpd="sng">
                      <a:noFill/>
                      <a:prstDash val="solid"/>
                    </a:lnBlToTr>
                    <a:solidFill>
                      <a:srgbClr val="EEF7FC"/>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fontAlgn="t"/>
                      <a:r>
                        <a:rPr lang="en-US" sz="1300" u="none" strike="noStrike">
                          <a:solidFill>
                            <a:srgbClr val="3F3F3F"/>
                          </a:solidFill>
                          <a:effectLst/>
                          <a:latin typeface="Times New Roman" panose="02020603050405020304" pitchFamily="18" charset="0"/>
                          <a:cs typeface="Times New Roman" panose="02020603050405020304" pitchFamily="18" charset="0"/>
                        </a:rPr>
                        <a:t> </a:t>
                      </a:r>
                    </a:p>
                  </a:txBody>
                  <a:tcPr marL="29118" marR="29118" marT="20382" marB="20382">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lnTlToBr w="12700" cmpd="sng">
                      <a:noFill/>
                      <a:prstDash val="solid"/>
                    </a:lnTlToBr>
                    <a:lnBlToTr w="12700" cmpd="sng">
                      <a:noFill/>
                      <a:prstDash val="solid"/>
                    </a:lnBlToTr>
                    <a:solidFill>
                      <a:srgbClr val="EEF7FC"/>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fontAlgn="t"/>
                      <a:r>
                        <a:rPr lang="en-US" sz="1300" u="none" strike="noStrike">
                          <a:solidFill>
                            <a:srgbClr val="3F3F3F"/>
                          </a:solidFill>
                          <a:effectLst/>
                          <a:latin typeface="Times New Roman" panose="02020603050405020304" pitchFamily="18" charset="0"/>
                          <a:cs typeface="Times New Roman" panose="02020603050405020304" pitchFamily="18" charset="0"/>
                        </a:rPr>
                        <a:t> </a:t>
                      </a:r>
                    </a:p>
                  </a:txBody>
                  <a:tcPr marL="29118" marR="29118" marT="20382" marB="20382">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lnTlToBr w="12700" cmpd="sng">
                      <a:noFill/>
                      <a:prstDash val="solid"/>
                    </a:lnTlToBr>
                    <a:lnBlToTr w="12700" cmpd="sng">
                      <a:noFill/>
                      <a:prstDash val="solid"/>
                    </a:lnBlToTr>
                    <a:solidFill>
                      <a:srgbClr val="EEF7FC"/>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fontAlgn="t"/>
                      <a:r>
                        <a:rPr lang="en-US" sz="1300" u="none" strike="noStrike">
                          <a:solidFill>
                            <a:srgbClr val="3F3F3F"/>
                          </a:solidFill>
                          <a:effectLst/>
                          <a:latin typeface="Times New Roman" panose="02020603050405020304" pitchFamily="18" charset="0"/>
                          <a:cs typeface="Times New Roman" panose="02020603050405020304" pitchFamily="18" charset="0"/>
                        </a:rPr>
                        <a:t> </a:t>
                      </a:r>
                    </a:p>
                  </a:txBody>
                  <a:tcPr marL="29118" marR="29118" marT="20382" marB="20382">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lnTlToBr w="12700" cmpd="sng">
                      <a:noFill/>
                      <a:prstDash val="solid"/>
                    </a:lnTlToBr>
                    <a:lnBlToTr w="12700" cmpd="sng">
                      <a:noFill/>
                      <a:prstDash val="solid"/>
                    </a:lnBlToTr>
                    <a:solidFill>
                      <a:srgbClr val="EEF7FC"/>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fontAlgn="t"/>
                      <a:r>
                        <a:rPr lang="en-US" sz="1300" u="none" strike="noStrike">
                          <a:solidFill>
                            <a:srgbClr val="3F3F3F"/>
                          </a:solidFill>
                          <a:effectLst/>
                          <a:latin typeface="Times New Roman" panose="02020603050405020304" pitchFamily="18" charset="0"/>
                          <a:cs typeface="Times New Roman" panose="02020603050405020304" pitchFamily="18" charset="0"/>
                        </a:rPr>
                        <a:t> </a:t>
                      </a:r>
                    </a:p>
                  </a:txBody>
                  <a:tcPr marL="29118" marR="29118" marT="20382" marB="20382">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lnTlToBr w="12700" cmpd="sng">
                      <a:noFill/>
                      <a:prstDash val="solid"/>
                    </a:lnTlToBr>
                    <a:lnBlToTr w="12700" cmpd="sng">
                      <a:noFill/>
                      <a:prstDash val="solid"/>
                    </a:lnBlToTr>
                    <a:solidFill>
                      <a:srgbClr val="EEF7FC"/>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fontAlgn="t"/>
                      <a:r>
                        <a:rPr lang="en-US" sz="1300" u="none" strike="noStrike" dirty="0">
                          <a:solidFill>
                            <a:srgbClr val="3F3F3F"/>
                          </a:solidFill>
                          <a:effectLst/>
                          <a:latin typeface="Times New Roman" panose="02020603050405020304" pitchFamily="18" charset="0"/>
                          <a:cs typeface="Times New Roman" panose="02020603050405020304" pitchFamily="18" charset="0"/>
                        </a:rPr>
                        <a:t> </a:t>
                      </a:r>
                    </a:p>
                  </a:txBody>
                  <a:tcPr marL="29118" marR="29118" marT="20382" marB="20382">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lnTlToBr w="12700" cmpd="sng">
                      <a:noFill/>
                      <a:prstDash val="solid"/>
                    </a:lnTlToBr>
                    <a:lnBlToTr w="12700" cmpd="sng">
                      <a:noFill/>
                      <a:prstDash val="solid"/>
                    </a:lnBlToTr>
                    <a:solidFill>
                      <a:srgbClr val="EEF7FC"/>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fontAlgn="t"/>
                      <a:r>
                        <a:rPr lang="en-US" sz="1300" u="none" strike="noStrike">
                          <a:solidFill>
                            <a:srgbClr val="3F3F3F"/>
                          </a:solidFill>
                          <a:effectLst/>
                          <a:latin typeface="Times New Roman" panose="02020603050405020304" pitchFamily="18" charset="0"/>
                          <a:cs typeface="Times New Roman" panose="02020603050405020304" pitchFamily="18" charset="0"/>
                        </a:rPr>
                        <a:t>x</a:t>
                      </a:r>
                    </a:p>
                  </a:txBody>
                  <a:tcPr marL="29118" marR="29118" marT="20382" marB="20382">
                    <a:lnL w="9525" cap="flat" cmpd="sng" algn="ctr">
                      <a:solidFill>
                        <a:srgbClr val="BFBFBF"/>
                      </a:solidFill>
                      <a:prstDash val="solid"/>
                      <a:round/>
                      <a:headEnd type="none" w="med" len="med"/>
                      <a:tailEnd type="none" w="med" len="med"/>
                    </a:lnL>
                    <a:lnR>
                      <a:noFill/>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lnTlToBr w="12700" cmpd="sng">
                      <a:noFill/>
                      <a:prstDash val="solid"/>
                    </a:lnTlToBr>
                    <a:lnBlToTr w="12700" cmpd="sng">
                      <a:noFill/>
                      <a:prstDash val="solid"/>
                    </a:lnBlToTr>
                    <a:solidFill>
                      <a:srgbClr val="EEF7FC"/>
                    </a:solidFill>
                  </a:tcPr>
                </a:tc>
                <a:extLst>
                  <a:ext uri="{0D108BD9-81ED-4DB2-BD59-A6C34878D82A}">
                    <a16:rowId xmlns:a16="http://schemas.microsoft.com/office/drawing/2014/main" val="1136394437"/>
                  </a:ext>
                </a:extLst>
              </a:tr>
              <a:tr h="299975">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l" fontAlgn="t"/>
                      <a:r>
                        <a:rPr lang="en-US" sz="1300" b="1" u="none" strike="noStrike">
                          <a:solidFill>
                            <a:srgbClr val="3F3F3F"/>
                          </a:solidFill>
                          <a:effectLst/>
                          <a:latin typeface="Times New Roman" panose="02020603050405020304" pitchFamily="18" charset="0"/>
                          <a:cs typeface="Times New Roman" panose="02020603050405020304" pitchFamily="18" charset="0"/>
                        </a:rPr>
                        <a:t>A talented employee is not feeling challenged at work</a:t>
                      </a:r>
                    </a:p>
                  </a:txBody>
                  <a:tcPr marL="29118" marR="29118" marT="20382" marB="20382">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fontAlgn="t"/>
                      <a:r>
                        <a:rPr lang="en-US" sz="1300" u="none" strike="noStrike">
                          <a:solidFill>
                            <a:srgbClr val="3F3F3F"/>
                          </a:solidFill>
                          <a:effectLst/>
                          <a:latin typeface="Times New Roman" panose="02020603050405020304" pitchFamily="18" charset="0"/>
                          <a:cs typeface="Times New Roman" panose="02020603050405020304" pitchFamily="18" charset="0"/>
                        </a:rPr>
                        <a:t> </a:t>
                      </a:r>
                    </a:p>
                  </a:txBody>
                  <a:tcPr marL="29118" marR="29118" marT="20382" marB="20382">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fontAlgn="t"/>
                      <a:r>
                        <a:rPr lang="en-US" sz="1300" u="none" strike="noStrike">
                          <a:solidFill>
                            <a:srgbClr val="3F3F3F"/>
                          </a:solidFill>
                          <a:effectLst/>
                          <a:latin typeface="Times New Roman" panose="02020603050405020304" pitchFamily="18" charset="0"/>
                          <a:cs typeface="Times New Roman" panose="02020603050405020304" pitchFamily="18" charset="0"/>
                        </a:rPr>
                        <a:t>x</a:t>
                      </a:r>
                    </a:p>
                  </a:txBody>
                  <a:tcPr marL="29118" marR="29118" marT="20382" marB="20382">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fontAlgn="t"/>
                      <a:r>
                        <a:rPr lang="en-US" sz="1300" u="none" strike="noStrike">
                          <a:solidFill>
                            <a:srgbClr val="3F3F3F"/>
                          </a:solidFill>
                          <a:effectLst/>
                          <a:latin typeface="Times New Roman" panose="02020603050405020304" pitchFamily="18" charset="0"/>
                          <a:cs typeface="Times New Roman" panose="02020603050405020304" pitchFamily="18" charset="0"/>
                        </a:rPr>
                        <a:t>x</a:t>
                      </a:r>
                    </a:p>
                  </a:txBody>
                  <a:tcPr marL="29118" marR="29118" marT="20382" marB="20382">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fontAlgn="t"/>
                      <a:r>
                        <a:rPr lang="en-US" sz="1300" u="none" strike="noStrike">
                          <a:solidFill>
                            <a:srgbClr val="3F3F3F"/>
                          </a:solidFill>
                          <a:effectLst/>
                          <a:latin typeface="Times New Roman" panose="02020603050405020304" pitchFamily="18" charset="0"/>
                          <a:cs typeface="Times New Roman" panose="02020603050405020304" pitchFamily="18" charset="0"/>
                        </a:rPr>
                        <a:t>x</a:t>
                      </a:r>
                    </a:p>
                  </a:txBody>
                  <a:tcPr marL="29118" marR="29118" marT="20382" marB="20382">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fontAlgn="t"/>
                      <a:r>
                        <a:rPr lang="en-US" sz="1300" u="none" strike="noStrike">
                          <a:solidFill>
                            <a:srgbClr val="3F3F3F"/>
                          </a:solidFill>
                          <a:effectLst/>
                          <a:latin typeface="Times New Roman" panose="02020603050405020304" pitchFamily="18" charset="0"/>
                          <a:cs typeface="Times New Roman" panose="02020603050405020304" pitchFamily="18" charset="0"/>
                        </a:rPr>
                        <a:t> </a:t>
                      </a:r>
                    </a:p>
                  </a:txBody>
                  <a:tcPr marL="29118" marR="29118" marT="20382" marB="20382">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fontAlgn="t"/>
                      <a:r>
                        <a:rPr lang="en-US" sz="1300" u="none" strike="noStrike">
                          <a:solidFill>
                            <a:srgbClr val="3F3F3F"/>
                          </a:solidFill>
                          <a:effectLst/>
                          <a:latin typeface="Times New Roman" panose="02020603050405020304" pitchFamily="18" charset="0"/>
                          <a:cs typeface="Times New Roman" panose="02020603050405020304" pitchFamily="18" charset="0"/>
                        </a:rPr>
                        <a:t> </a:t>
                      </a:r>
                    </a:p>
                  </a:txBody>
                  <a:tcPr marL="29118" marR="29118" marT="20382" marB="20382">
                    <a:lnL w="9525" cap="flat" cmpd="sng" algn="ctr">
                      <a:solidFill>
                        <a:srgbClr val="BFBFBF"/>
                      </a:solidFill>
                      <a:prstDash val="solid"/>
                      <a:round/>
                      <a:headEnd type="none" w="med" len="med"/>
                      <a:tailEnd type="none" w="med" len="med"/>
                    </a:lnL>
                    <a:lnR>
                      <a:noFill/>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773413675"/>
                  </a:ext>
                </a:extLst>
              </a:tr>
              <a:tr h="434923">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l" fontAlgn="t"/>
                      <a:r>
                        <a:rPr lang="en-US" sz="1300" b="1" u="none" strike="noStrike" dirty="0">
                          <a:solidFill>
                            <a:srgbClr val="3F3F3F"/>
                          </a:solidFill>
                          <a:effectLst/>
                          <a:latin typeface="Times New Roman" panose="02020603050405020304" pitchFamily="18" charset="0"/>
                          <a:cs typeface="Times New Roman" panose="02020603050405020304" pitchFamily="18" charset="0"/>
                        </a:rPr>
                        <a:t>Because the work is repetitive, some employees find it boring and hard to stay motivated</a:t>
                      </a:r>
                    </a:p>
                  </a:txBody>
                  <a:tcPr marL="29118" marR="29118" marT="20382" marB="20382">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lnTlToBr w="12700" cmpd="sng">
                      <a:noFill/>
                      <a:prstDash val="solid"/>
                    </a:lnTlToBr>
                    <a:lnBlToTr w="12700" cmpd="sng">
                      <a:noFill/>
                      <a:prstDash val="solid"/>
                    </a:lnBlToTr>
                    <a:solidFill>
                      <a:srgbClr val="EEF7FC"/>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fontAlgn="t"/>
                      <a:r>
                        <a:rPr lang="en-US" sz="1300" u="none" strike="noStrike">
                          <a:solidFill>
                            <a:srgbClr val="3F3F3F"/>
                          </a:solidFill>
                          <a:effectLst/>
                          <a:latin typeface="Times New Roman" panose="02020603050405020304" pitchFamily="18" charset="0"/>
                          <a:cs typeface="Times New Roman" panose="02020603050405020304" pitchFamily="18" charset="0"/>
                        </a:rPr>
                        <a:t> </a:t>
                      </a:r>
                    </a:p>
                  </a:txBody>
                  <a:tcPr marL="29118" marR="29118" marT="20382" marB="20382">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lnTlToBr w="12700" cmpd="sng">
                      <a:noFill/>
                      <a:prstDash val="solid"/>
                    </a:lnTlToBr>
                    <a:lnBlToTr w="12700" cmpd="sng">
                      <a:noFill/>
                      <a:prstDash val="solid"/>
                    </a:lnBlToTr>
                    <a:solidFill>
                      <a:srgbClr val="EEF7FC"/>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fontAlgn="t"/>
                      <a:r>
                        <a:rPr lang="en-US" sz="1300" u="none" strike="noStrike">
                          <a:solidFill>
                            <a:srgbClr val="3F3F3F"/>
                          </a:solidFill>
                          <a:effectLst/>
                          <a:latin typeface="Times New Roman" panose="02020603050405020304" pitchFamily="18" charset="0"/>
                          <a:cs typeface="Times New Roman" panose="02020603050405020304" pitchFamily="18" charset="0"/>
                        </a:rPr>
                        <a:t>x</a:t>
                      </a:r>
                    </a:p>
                  </a:txBody>
                  <a:tcPr marL="29118" marR="29118" marT="20382" marB="20382">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lnTlToBr w="12700" cmpd="sng">
                      <a:noFill/>
                      <a:prstDash val="solid"/>
                    </a:lnTlToBr>
                    <a:lnBlToTr w="12700" cmpd="sng">
                      <a:noFill/>
                      <a:prstDash val="solid"/>
                    </a:lnBlToTr>
                    <a:solidFill>
                      <a:srgbClr val="EEF7FC"/>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fontAlgn="t"/>
                      <a:r>
                        <a:rPr lang="en-US" sz="1300" u="none" strike="noStrike" dirty="0">
                          <a:solidFill>
                            <a:srgbClr val="3F3F3F"/>
                          </a:solidFill>
                          <a:effectLst/>
                          <a:latin typeface="Times New Roman" panose="02020603050405020304" pitchFamily="18" charset="0"/>
                          <a:cs typeface="Times New Roman" panose="02020603050405020304" pitchFamily="18" charset="0"/>
                        </a:rPr>
                        <a:t>x</a:t>
                      </a:r>
                    </a:p>
                  </a:txBody>
                  <a:tcPr marL="29118" marR="29118" marT="20382" marB="20382">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lnTlToBr w="12700" cmpd="sng">
                      <a:noFill/>
                      <a:prstDash val="solid"/>
                    </a:lnTlToBr>
                    <a:lnBlToTr w="12700" cmpd="sng">
                      <a:noFill/>
                      <a:prstDash val="solid"/>
                    </a:lnBlToTr>
                    <a:solidFill>
                      <a:srgbClr val="EEF7FC"/>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fontAlgn="t"/>
                      <a:r>
                        <a:rPr lang="en-US" sz="1300" u="none" strike="noStrike">
                          <a:solidFill>
                            <a:srgbClr val="3F3F3F"/>
                          </a:solidFill>
                          <a:effectLst/>
                          <a:latin typeface="Times New Roman" panose="02020603050405020304" pitchFamily="18" charset="0"/>
                          <a:cs typeface="Times New Roman" panose="02020603050405020304" pitchFamily="18" charset="0"/>
                        </a:rPr>
                        <a:t> </a:t>
                      </a:r>
                    </a:p>
                  </a:txBody>
                  <a:tcPr marL="29118" marR="29118" marT="20382" marB="20382">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lnTlToBr w="12700" cmpd="sng">
                      <a:noFill/>
                      <a:prstDash val="solid"/>
                    </a:lnTlToBr>
                    <a:lnBlToTr w="12700" cmpd="sng">
                      <a:noFill/>
                      <a:prstDash val="solid"/>
                    </a:lnBlToTr>
                    <a:solidFill>
                      <a:srgbClr val="EEF7FC"/>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fontAlgn="t"/>
                      <a:r>
                        <a:rPr lang="en-US" sz="1300" u="none" strike="noStrike" dirty="0">
                          <a:solidFill>
                            <a:srgbClr val="3F3F3F"/>
                          </a:solidFill>
                          <a:effectLst/>
                          <a:latin typeface="Times New Roman" panose="02020603050405020304" pitchFamily="18" charset="0"/>
                          <a:cs typeface="Times New Roman" panose="02020603050405020304" pitchFamily="18" charset="0"/>
                        </a:rPr>
                        <a:t> </a:t>
                      </a:r>
                    </a:p>
                  </a:txBody>
                  <a:tcPr marL="29118" marR="29118" marT="20382" marB="20382">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lnTlToBr w="12700" cmpd="sng">
                      <a:noFill/>
                      <a:prstDash val="solid"/>
                    </a:lnTlToBr>
                    <a:lnBlToTr w="12700" cmpd="sng">
                      <a:noFill/>
                      <a:prstDash val="solid"/>
                    </a:lnBlToTr>
                    <a:solidFill>
                      <a:srgbClr val="EEF7FC"/>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fontAlgn="t"/>
                      <a:r>
                        <a:rPr lang="en-US" sz="1300" u="none" strike="noStrike" dirty="0">
                          <a:solidFill>
                            <a:srgbClr val="3F3F3F"/>
                          </a:solidFill>
                          <a:effectLst/>
                          <a:latin typeface="Times New Roman" panose="02020603050405020304" pitchFamily="18" charset="0"/>
                          <a:cs typeface="Times New Roman" panose="02020603050405020304" pitchFamily="18" charset="0"/>
                        </a:rPr>
                        <a:t> </a:t>
                      </a:r>
                    </a:p>
                  </a:txBody>
                  <a:tcPr marL="29118" marR="29118" marT="20382" marB="20382">
                    <a:lnL w="9525" cap="flat" cmpd="sng" algn="ctr">
                      <a:solidFill>
                        <a:srgbClr val="BFBFBF"/>
                      </a:solidFill>
                      <a:prstDash val="solid"/>
                      <a:round/>
                      <a:headEnd type="none" w="med" len="med"/>
                      <a:tailEnd type="none" w="med" len="med"/>
                    </a:lnL>
                    <a:lnR>
                      <a:noFill/>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lnTlToBr w="12700" cmpd="sng">
                      <a:noFill/>
                      <a:prstDash val="solid"/>
                    </a:lnTlToBr>
                    <a:lnBlToTr w="12700" cmpd="sng">
                      <a:noFill/>
                      <a:prstDash val="solid"/>
                    </a:lnBlToTr>
                    <a:solidFill>
                      <a:srgbClr val="EEF7FC"/>
                    </a:solidFill>
                  </a:tcPr>
                </a:tc>
                <a:extLst>
                  <a:ext uri="{0D108BD9-81ED-4DB2-BD59-A6C34878D82A}">
                    <a16:rowId xmlns:a16="http://schemas.microsoft.com/office/drawing/2014/main" val="1506873048"/>
                  </a:ext>
                </a:extLst>
              </a:tr>
            </a:tbl>
          </a:graphicData>
        </a:graphic>
      </p:graphicFrame>
    </p:spTree>
    <p:extLst>
      <p:ext uri="{BB962C8B-B14F-4D97-AF65-F5344CB8AC3E}">
        <p14:creationId xmlns:p14="http://schemas.microsoft.com/office/powerpoint/2010/main" val="136256829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A1D206-F408-9C7A-FE65-D61BF52EC39F}"/>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1870A454-1432-646F-13E5-E7006091F968}"/>
              </a:ext>
            </a:extLst>
          </p:cNvPr>
          <p:cNvSpPr/>
          <p:nvPr/>
        </p:nvSpPr>
        <p:spPr>
          <a:xfrm>
            <a:off x="502655" y="1641536"/>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marR="0" lvl="0" indent="-285750" algn="l" defTabSz="914400" rtl="0" eaLnBrk="1" fontAlgn="auto" latinLnBrk="0" hangingPunct="1">
              <a:lnSpc>
                <a:spcPct val="150000"/>
              </a:lnSpc>
              <a:spcBef>
                <a:spcPts val="0"/>
              </a:spcBef>
              <a:spcAft>
                <a:spcPts val="0"/>
              </a:spcAft>
              <a:buClrTx/>
              <a:buSzTx/>
              <a:buFont typeface="Wingdings" panose="05000000000000000000" pitchFamily="2" charset="2"/>
              <a:buChar char="§"/>
              <a:tabLst/>
              <a:defRPr/>
            </a:pPr>
            <a:r>
              <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Motivation is the set of forces that cause people to behave as they do. Motivation starts with a need. People search for ways to satisfy their needs and then behave accordingly.</a:t>
            </a:r>
          </a:p>
          <a:p>
            <a:pPr marL="285750" marR="0" lvl="0" indent="-285750" algn="l" defTabSz="914400" rtl="0" eaLnBrk="1" fontAlgn="auto" latinLnBrk="0" hangingPunct="1">
              <a:lnSpc>
                <a:spcPct val="150000"/>
              </a:lnSpc>
              <a:spcBef>
                <a:spcPts val="0"/>
              </a:spcBef>
              <a:spcAft>
                <a:spcPts val="0"/>
              </a:spcAft>
              <a:buClrTx/>
              <a:buSzTx/>
              <a:buFont typeface="Wingdings" panose="05000000000000000000" pitchFamily="2" charset="2"/>
              <a:buChar char="§"/>
              <a:tabLst/>
              <a:defRPr/>
            </a:pPr>
            <a:endPar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285750" marR="0" lvl="0" indent="-285750" algn="l" defTabSz="914400" rtl="0" eaLnBrk="1" fontAlgn="auto" latinLnBrk="0" hangingPunct="1">
              <a:lnSpc>
                <a:spcPct val="150000"/>
              </a:lnSpc>
              <a:spcBef>
                <a:spcPts val="0"/>
              </a:spcBef>
              <a:spcAft>
                <a:spcPts val="0"/>
              </a:spcAft>
              <a:buClrTx/>
              <a:buSzTx/>
              <a:buFont typeface="Wingdings" panose="05000000000000000000" pitchFamily="2" charset="2"/>
              <a:buChar char="§"/>
              <a:tabLst/>
              <a:defRPr/>
            </a:pPr>
            <a:r>
              <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scientific management asserted that money is the primary human motivator in the workplace. </a:t>
            </a:r>
          </a:p>
          <a:p>
            <a:pPr marL="285750" marR="0" lvl="0" indent="-285750" algn="l" defTabSz="914400" rtl="0" eaLnBrk="1" fontAlgn="auto" latinLnBrk="0" hangingPunct="1">
              <a:lnSpc>
                <a:spcPct val="150000"/>
              </a:lnSpc>
              <a:spcBef>
                <a:spcPts val="0"/>
              </a:spcBef>
              <a:spcAft>
                <a:spcPts val="0"/>
              </a:spcAft>
              <a:buClrTx/>
              <a:buSzTx/>
              <a:buFont typeface="Wingdings" panose="05000000000000000000" pitchFamily="2" charset="2"/>
              <a:buChar char="§"/>
              <a:tabLst/>
              <a:defRPr/>
            </a:pPr>
            <a:endPar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285750" marR="0" lvl="0" indent="-285750" algn="l" defTabSz="914400" rtl="0" eaLnBrk="1" fontAlgn="auto" latinLnBrk="0" hangingPunct="1">
              <a:lnSpc>
                <a:spcPct val="150000"/>
              </a:lnSpc>
              <a:spcBef>
                <a:spcPts val="0"/>
              </a:spcBef>
              <a:spcAft>
                <a:spcPts val="0"/>
              </a:spcAft>
              <a:buClrTx/>
              <a:buSzTx/>
              <a:buFont typeface="Wingdings" panose="05000000000000000000" pitchFamily="2" charset="2"/>
              <a:buChar char="§"/>
              <a:tabLst/>
              <a:defRPr/>
            </a:pPr>
            <a:r>
              <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The human relations view suggested that social factors are primary motivators. Individual differences can play an important role in motivation.</a:t>
            </a:r>
          </a:p>
        </p:txBody>
      </p:sp>
      <p:sp>
        <p:nvSpPr>
          <p:cNvPr id="3" name="TextBox 2">
            <a:extLst>
              <a:ext uri="{FF2B5EF4-FFF2-40B4-BE49-F238E27FC236}">
                <a16:creationId xmlns:a16="http://schemas.microsoft.com/office/drawing/2014/main" id="{85D7DF7E-6EBB-D04F-CA36-5BB912861412}"/>
              </a:ext>
            </a:extLst>
          </p:cNvPr>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Summery and Applications</a:t>
            </a:r>
          </a:p>
        </p:txBody>
      </p:sp>
      <p:sp>
        <p:nvSpPr>
          <p:cNvPr id="5" name="Rectangle 4">
            <a:extLst>
              <a:ext uri="{FF2B5EF4-FFF2-40B4-BE49-F238E27FC236}">
                <a16:creationId xmlns:a16="http://schemas.microsoft.com/office/drawing/2014/main" id="{6DE799C7-0F9B-4975-7362-EE77674717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CE49A715-CC18-6915-FFB1-0E8AA18BF5B8}"/>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BDE73CC3-F819-BF0E-9575-286857D0A7ED}"/>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6</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5B8F6F9E-0C12-EE3A-1FA1-B263CB04D0D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37700632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BB1A36-1B5B-710E-829B-CD9910944BC8}"/>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33DEFF20-7DE2-E742-E307-786B0336B671}"/>
              </a:ext>
            </a:extLst>
          </p:cNvPr>
          <p:cNvSpPr/>
          <p:nvPr/>
        </p:nvSpPr>
        <p:spPr>
          <a:xfrm>
            <a:off x="502655" y="1641536"/>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marR="0" lvl="0" indent="-285750" algn="l" defTabSz="914400" rtl="0" eaLnBrk="1" fontAlgn="auto" latinLnBrk="0" hangingPunct="1">
              <a:lnSpc>
                <a:spcPct val="150000"/>
              </a:lnSpc>
              <a:spcBef>
                <a:spcPts val="0"/>
              </a:spcBef>
              <a:spcAft>
                <a:spcPts val="0"/>
              </a:spcAft>
              <a:buClrTx/>
              <a:buSzTx/>
              <a:buFont typeface="Wingdings" panose="05000000000000000000" pitchFamily="2" charset="2"/>
              <a:buChar char="§"/>
              <a:tabLst/>
              <a:defRPr/>
            </a:pPr>
            <a:endPar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3" name="TextBox 2">
            <a:extLst>
              <a:ext uri="{FF2B5EF4-FFF2-40B4-BE49-F238E27FC236}">
                <a16:creationId xmlns:a16="http://schemas.microsoft.com/office/drawing/2014/main" id="{D171EB73-9B92-77EB-798E-F9A0BCF3AA97}"/>
              </a:ext>
            </a:extLst>
          </p:cNvPr>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Summery and Applications</a:t>
            </a:r>
          </a:p>
        </p:txBody>
      </p:sp>
      <p:sp>
        <p:nvSpPr>
          <p:cNvPr id="5" name="Rectangle 4">
            <a:extLst>
              <a:ext uri="{FF2B5EF4-FFF2-40B4-BE49-F238E27FC236}">
                <a16:creationId xmlns:a16="http://schemas.microsoft.com/office/drawing/2014/main" id="{B37C4907-F0E4-8391-B58A-5FFA2D74C0D8}"/>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67F962F3-FF2F-72FB-4B97-37312BBD3C2B}"/>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3E48435A-DF7E-DBFC-6233-FBB9B1E8AF78}"/>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6</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0A93EEE0-7666-23AF-0054-259E97BE612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3C900AE1-4956-368A-CA74-953F0DC22751}"/>
              </a:ext>
            </a:extLst>
          </p:cNvPr>
          <p:cNvSpPr txBox="1"/>
          <p:nvPr/>
        </p:nvSpPr>
        <p:spPr>
          <a:xfrm>
            <a:off x="734069" y="2248429"/>
            <a:ext cx="10349892" cy="3477875"/>
          </a:xfrm>
          <a:prstGeom prst="rect">
            <a:avLst/>
          </a:prstGeom>
          <a:noFill/>
        </p:spPr>
        <p:txBody>
          <a:bodyPr wrap="square">
            <a:spAutoFit/>
          </a:bodyPr>
          <a:lstStyle/>
          <a:p>
            <a:pPr algn="ctr"/>
            <a:endParaRPr lang="en-US" sz="2000" b="1" u="sng" dirty="0">
              <a:solidFill>
                <a:srgbClr val="002060"/>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
            </a:pPr>
            <a:r>
              <a:rPr lang="en-US" sz="2000" dirty="0">
                <a:solidFill>
                  <a:prstClr val="black"/>
                </a:solidFill>
                <a:latin typeface="Times New Roman" panose="02020603050405020304" pitchFamily="18" charset="0"/>
                <a:cs typeface="Times New Roman" panose="02020603050405020304" pitchFamily="18" charset="0"/>
              </a:rPr>
              <a:t>According to Abraham Maslow, human needs are arranged in a hierarchy of importance, from physiological to security to belongingness to esteem to, finally, self-actualization</a:t>
            </a:r>
          </a:p>
          <a:p>
            <a:pPr marL="285750" indent="-285750">
              <a:buFont typeface="Wingdings" panose="05000000000000000000" pitchFamily="2" charset="2"/>
              <a:buChar char="§"/>
            </a:pPr>
            <a:endParaRPr lang="en-US" sz="2000" dirty="0">
              <a:solidFill>
                <a:prstClr val="black"/>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
            </a:pPr>
            <a:r>
              <a:rPr lang="en-US" sz="2000" dirty="0">
                <a:solidFill>
                  <a:prstClr val="black"/>
                </a:solidFill>
                <a:latin typeface="Times New Roman" panose="02020603050405020304" pitchFamily="18" charset="0"/>
                <a:cs typeface="Times New Roman" panose="02020603050405020304" pitchFamily="18" charset="0"/>
              </a:rPr>
              <a:t>The ERG theory is a refinement of Maslow’s original hierarchy that includes a frustration–regression component. </a:t>
            </a:r>
          </a:p>
          <a:p>
            <a:pPr marL="285750" indent="-285750">
              <a:buFont typeface="Wingdings" panose="05000000000000000000" pitchFamily="2" charset="2"/>
              <a:buChar char="§"/>
            </a:pPr>
            <a:endParaRPr lang="en-US" sz="2000" dirty="0">
              <a:solidFill>
                <a:prstClr val="black"/>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
            </a:pPr>
            <a:r>
              <a:rPr lang="en-US" sz="2000" dirty="0">
                <a:solidFill>
                  <a:prstClr val="black"/>
                </a:solidFill>
                <a:latin typeface="Times New Roman" panose="02020603050405020304" pitchFamily="18" charset="0"/>
                <a:cs typeface="Times New Roman" panose="02020603050405020304" pitchFamily="18" charset="0"/>
              </a:rPr>
              <a:t>In Herzberg’s two-factor theory, satisfaction and dissatisfaction are two distinct dimensions instead of opposite ends of the same dimension. </a:t>
            </a:r>
          </a:p>
          <a:p>
            <a:pPr marL="285750" indent="-285750">
              <a:buFont typeface="Wingdings" panose="05000000000000000000" pitchFamily="2" charset="2"/>
              <a:buChar char="§"/>
            </a:pPr>
            <a:endParaRPr lang="en-US" sz="2000" dirty="0">
              <a:solidFill>
                <a:prstClr val="black"/>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
            </a:pPr>
            <a:endParaRPr lang="en-US" sz="2000" dirty="0">
              <a:solidFill>
                <a:prstClr val="black"/>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6618357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7B984E-5AD9-2E6E-4614-3A4F5E31AD94}"/>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069E6A05-5D7A-5771-6CE5-F8F0AAD069E3}"/>
              </a:ext>
            </a:extLst>
          </p:cNvPr>
          <p:cNvSpPr/>
          <p:nvPr/>
        </p:nvSpPr>
        <p:spPr>
          <a:xfrm>
            <a:off x="502655" y="1641536"/>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marR="0" lvl="0" indent="-285750" algn="l" defTabSz="914400" rtl="0" eaLnBrk="1" fontAlgn="auto" latinLnBrk="0" hangingPunct="1">
              <a:lnSpc>
                <a:spcPct val="150000"/>
              </a:lnSpc>
              <a:spcBef>
                <a:spcPts val="0"/>
              </a:spcBef>
              <a:spcAft>
                <a:spcPts val="0"/>
              </a:spcAft>
              <a:buClrTx/>
              <a:buSzTx/>
              <a:buFont typeface="Wingdings" panose="05000000000000000000" pitchFamily="2" charset="2"/>
              <a:buChar char="§"/>
              <a:tabLst/>
              <a:defRPr/>
            </a:pPr>
            <a:endPar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3" name="TextBox 2">
            <a:extLst>
              <a:ext uri="{FF2B5EF4-FFF2-40B4-BE49-F238E27FC236}">
                <a16:creationId xmlns:a16="http://schemas.microsoft.com/office/drawing/2014/main" id="{8FF4B4D6-2737-D069-ADE5-82B51B30AD74}"/>
              </a:ext>
            </a:extLst>
          </p:cNvPr>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Summery and Applications</a:t>
            </a:r>
          </a:p>
        </p:txBody>
      </p:sp>
      <p:sp>
        <p:nvSpPr>
          <p:cNvPr id="5" name="Rectangle 4">
            <a:extLst>
              <a:ext uri="{FF2B5EF4-FFF2-40B4-BE49-F238E27FC236}">
                <a16:creationId xmlns:a16="http://schemas.microsoft.com/office/drawing/2014/main" id="{71764A47-61EC-70A8-16D6-3483729C9F91}"/>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C58E7DE5-E1DE-2544-86D3-4CC414C5561D}"/>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7B1161D-1E6E-5FED-87D0-BCB750ACAB64}"/>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6</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2D2CA12E-01A5-6F09-5955-413843EE746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9F23DFAA-596C-E6DF-542E-EE8B0CF714BD}"/>
              </a:ext>
            </a:extLst>
          </p:cNvPr>
          <p:cNvSpPr txBox="1"/>
          <p:nvPr/>
        </p:nvSpPr>
        <p:spPr>
          <a:xfrm>
            <a:off x="695449" y="2424476"/>
            <a:ext cx="10427132" cy="3170099"/>
          </a:xfrm>
          <a:prstGeom prst="rect">
            <a:avLst/>
          </a:prstGeom>
          <a:noFill/>
        </p:spPr>
        <p:txBody>
          <a:bodyPr wrap="square">
            <a:spAutoFit/>
          </a:bodyPr>
          <a:lstStyle/>
          <a:p>
            <a:pPr marL="285750" indent="-285750">
              <a:buFont typeface="Wingdings" panose="05000000000000000000" pitchFamily="2" charset="2"/>
              <a:buChar char="§"/>
            </a:pPr>
            <a:endParaRPr lang="en-US" sz="2000" dirty="0">
              <a:solidFill>
                <a:prstClr val="black"/>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
            </a:pPr>
            <a:r>
              <a:rPr lang="en-US" sz="2000" dirty="0">
                <a:solidFill>
                  <a:prstClr val="black"/>
                </a:solidFill>
                <a:latin typeface="Times New Roman" panose="02020603050405020304" pitchFamily="18" charset="0"/>
                <a:cs typeface="Times New Roman" panose="02020603050405020304" pitchFamily="18" charset="0"/>
              </a:rPr>
              <a:t>The equity theory of motivation assumes that people want to be treated fairly.</a:t>
            </a:r>
          </a:p>
          <a:p>
            <a:endParaRPr lang="en-US" sz="2000" b="1" dirty="0">
              <a:solidFill>
                <a:srgbClr val="002060"/>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
            </a:pPr>
            <a:r>
              <a:rPr lang="en-US" sz="2000" dirty="0">
                <a:solidFill>
                  <a:prstClr val="black"/>
                </a:solidFill>
                <a:latin typeface="Times New Roman" panose="02020603050405020304" pitchFamily="18" charset="0"/>
                <a:cs typeface="Times New Roman" panose="02020603050405020304" pitchFamily="18" charset="0"/>
              </a:rPr>
              <a:t>Expectancy theory, a somewhat more complicated model, follows from the assumption that people are motivated to work toward a goal if they want it and think that they have a reasonable chance of achieving it.</a:t>
            </a:r>
          </a:p>
          <a:p>
            <a:r>
              <a:rPr lang="en-US" sz="2000" dirty="0">
                <a:solidFill>
                  <a:prstClr val="black"/>
                </a:solidFill>
                <a:latin typeface="Times New Roman" panose="02020603050405020304" pitchFamily="18" charset="0"/>
                <a:cs typeface="Times New Roman" panose="02020603050405020304" pitchFamily="18" charset="0"/>
              </a:rPr>
              <a:t> </a:t>
            </a:r>
          </a:p>
          <a:p>
            <a:pPr marL="285750" indent="-285750">
              <a:buFont typeface="Wingdings" panose="05000000000000000000" pitchFamily="2" charset="2"/>
              <a:buChar char="§"/>
            </a:pPr>
            <a:r>
              <a:rPr lang="en-US" sz="2000" dirty="0">
                <a:solidFill>
                  <a:prstClr val="black"/>
                </a:solidFill>
                <a:latin typeface="Times New Roman" panose="02020603050405020304" pitchFamily="18" charset="0"/>
                <a:cs typeface="Times New Roman" panose="02020603050405020304" pitchFamily="18" charset="0"/>
              </a:rPr>
              <a:t>The Porter–Lawler version of expectancy theory provides useful insights into the relationship between satisfaction and performance. </a:t>
            </a:r>
          </a:p>
          <a:p>
            <a:pPr marL="285750" indent="-285750">
              <a:buFont typeface="Wingdings" panose="05000000000000000000" pitchFamily="2" charset="2"/>
              <a:buChar char="§"/>
            </a:pPr>
            <a:endParaRPr lang="en-US" sz="2000" dirty="0">
              <a:solidFill>
                <a:prstClr val="black"/>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6210470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1662F8-3DBB-A4FE-5FF1-3464E77F8EC7}"/>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8FD8D21-0382-8A6C-858A-DBCCF71B91E0}"/>
              </a:ext>
            </a:extLst>
          </p:cNvPr>
          <p:cNvSpPr/>
          <p:nvPr/>
        </p:nvSpPr>
        <p:spPr>
          <a:xfrm>
            <a:off x="502655" y="1641536"/>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marR="0" lvl="0" indent="-285750" algn="l" defTabSz="914400" rtl="0" eaLnBrk="1" fontAlgn="auto" latinLnBrk="0" hangingPunct="1">
              <a:lnSpc>
                <a:spcPct val="150000"/>
              </a:lnSpc>
              <a:spcBef>
                <a:spcPts val="0"/>
              </a:spcBef>
              <a:spcAft>
                <a:spcPts val="0"/>
              </a:spcAft>
              <a:buClrTx/>
              <a:buSzTx/>
              <a:buFont typeface="Wingdings" panose="05000000000000000000" pitchFamily="2" charset="2"/>
              <a:buChar char="§"/>
              <a:tabLst/>
              <a:defRPr/>
            </a:pPr>
            <a:endPar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3" name="TextBox 2">
            <a:extLst>
              <a:ext uri="{FF2B5EF4-FFF2-40B4-BE49-F238E27FC236}">
                <a16:creationId xmlns:a16="http://schemas.microsoft.com/office/drawing/2014/main" id="{A20850EB-25FD-B560-1B5B-9CF9693F9260}"/>
              </a:ext>
            </a:extLst>
          </p:cNvPr>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Summery and Applications</a:t>
            </a:r>
          </a:p>
        </p:txBody>
      </p:sp>
      <p:sp>
        <p:nvSpPr>
          <p:cNvPr id="5" name="Rectangle 4">
            <a:extLst>
              <a:ext uri="{FF2B5EF4-FFF2-40B4-BE49-F238E27FC236}">
                <a16:creationId xmlns:a16="http://schemas.microsoft.com/office/drawing/2014/main" id="{D40A6841-70C0-75F1-1041-D959FECEA151}"/>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31FD37E4-46F0-54B9-280E-35852B126B87}"/>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7F4D116C-30A2-E8ED-4E9F-D7459E2FBF5C}"/>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6</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FB77AE70-0068-A590-59E0-B256970A425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15C4F5BE-D265-F6BA-93D9-18A742480C27}"/>
              </a:ext>
            </a:extLst>
          </p:cNvPr>
          <p:cNvSpPr txBox="1"/>
          <p:nvPr/>
        </p:nvSpPr>
        <p:spPr>
          <a:xfrm>
            <a:off x="695449" y="2509836"/>
            <a:ext cx="10427132" cy="2246769"/>
          </a:xfrm>
          <a:prstGeom prst="rect">
            <a:avLst/>
          </a:prstGeom>
          <a:noFill/>
        </p:spPr>
        <p:txBody>
          <a:bodyPr wrap="square">
            <a:spAutoFit/>
          </a:bodyPr>
          <a:lstStyle/>
          <a:p>
            <a:pPr marL="285750" indent="-285750">
              <a:buFont typeface="Wingdings" panose="05000000000000000000" pitchFamily="2" charset="2"/>
              <a:buChar char="§"/>
            </a:pPr>
            <a:endParaRPr lang="en-US" sz="2000" dirty="0">
              <a:solidFill>
                <a:prstClr val="black"/>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
            </a:pPr>
            <a:r>
              <a:rPr lang="en-US" sz="2000" dirty="0">
                <a:solidFill>
                  <a:prstClr val="black"/>
                </a:solidFill>
                <a:latin typeface="Times New Roman" panose="02020603050405020304" pitchFamily="18" charset="0"/>
                <a:cs typeface="Times New Roman" panose="02020603050405020304" pitchFamily="18" charset="0"/>
              </a:rPr>
              <a:t>Learning also plays a role in employee motivation. Various kinds of reinforcement provided according to different schedules can increase or decrease motivated behavior. </a:t>
            </a:r>
          </a:p>
          <a:p>
            <a:pPr marL="285750" indent="-285750">
              <a:buFont typeface="Wingdings" panose="05000000000000000000" pitchFamily="2" charset="2"/>
              <a:buChar char="§"/>
            </a:pPr>
            <a:endParaRPr lang="en-US" sz="2000" dirty="0">
              <a:solidFill>
                <a:prstClr val="black"/>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
            </a:pPr>
            <a:r>
              <a:rPr lang="en-US" sz="2000" dirty="0">
                <a:solidFill>
                  <a:prstClr val="black"/>
                </a:solidFill>
                <a:latin typeface="Times New Roman" panose="02020603050405020304" pitchFamily="18" charset="0"/>
                <a:cs typeface="Times New Roman" panose="02020603050405020304" pitchFamily="18" charset="0"/>
              </a:rPr>
              <a:t>People are affected by social learning processes. Organizational behavior modification is a strategy for using learning and reinforcement principles to enhance employee motivation and performance. </a:t>
            </a:r>
          </a:p>
        </p:txBody>
      </p:sp>
    </p:spTree>
    <p:extLst>
      <p:ext uri="{BB962C8B-B14F-4D97-AF65-F5344CB8AC3E}">
        <p14:creationId xmlns:p14="http://schemas.microsoft.com/office/powerpoint/2010/main" val="235361923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d34e7bbcb48818fd0d833e9894516321">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a86f5df151fbcf5ce167cf3c41d5309a"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3592C273-6449-4EC8-A63E-5EEBBE759944}"/>
</file>

<file path=customXml/itemProps2.xml><?xml version="1.0" encoding="utf-8"?>
<ds:datastoreItem xmlns:ds="http://schemas.openxmlformats.org/officeDocument/2006/customXml" ds:itemID="{9226C54F-A497-4D65-9164-32A15353CA81}"/>
</file>

<file path=customXml/itemProps3.xml><?xml version="1.0" encoding="utf-8"?>
<ds:datastoreItem xmlns:ds="http://schemas.openxmlformats.org/officeDocument/2006/customXml" ds:itemID="{E597F845-25F6-4A6E-AC21-1F7153286A8E}"/>
</file>

<file path=docProps/app.xml><?xml version="1.0" encoding="utf-8"?>
<Properties xmlns="http://schemas.openxmlformats.org/officeDocument/2006/extended-properties" xmlns:vt="http://schemas.openxmlformats.org/officeDocument/2006/docPropsVTypes">
  <TotalTime>412</TotalTime>
  <Words>3958</Words>
  <Application>Microsoft Office PowerPoint</Application>
  <PresentationFormat>Widescreen</PresentationFormat>
  <Paragraphs>449</Paragraphs>
  <Slides>48</Slides>
  <Notes>1</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48</vt:i4>
      </vt:variant>
    </vt:vector>
  </HeadingPairs>
  <TitlesOfParts>
    <vt:vector size="57" baseType="lpstr">
      <vt:lpstr>Alexandria</vt:lpstr>
      <vt:lpstr>Arial</vt:lpstr>
      <vt:lpstr>Calibri</vt:lpstr>
      <vt:lpstr>Calibri Light</vt:lpstr>
      <vt:lpstr>Roboto Light</vt:lpstr>
      <vt:lpstr>Times New Roman</vt:lpstr>
      <vt:lpstr>Wingdings</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Usama Fendi</cp:lastModifiedBy>
  <cp:revision>103</cp:revision>
  <dcterms:created xsi:type="dcterms:W3CDTF">2023-04-29T09:08:00Z</dcterms:created>
  <dcterms:modified xsi:type="dcterms:W3CDTF">2026-05-23T22:23:04Z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1033-12.2.0.13306</vt:lpwstr>
  </property>
  <property fmtid="{D5CDD505-2E9C-101B-9397-08002B2CF9AE}" pid="4" name="ContentTypeId">
    <vt:lpwstr>0x0101006A254F5D6A14094B8840E79896A2F150</vt:lpwstr>
  </property>
</Properties>
</file>