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303" r:id="rId5"/>
    <p:sldId id="271" r:id="rId6"/>
    <p:sldId id="507" r:id="rId7"/>
    <p:sldId id="313" r:id="rId8"/>
    <p:sldId id="508" r:id="rId9"/>
    <p:sldId id="546" r:id="rId10"/>
    <p:sldId id="509" r:id="rId11"/>
    <p:sldId id="510" r:id="rId12"/>
    <p:sldId id="511" r:id="rId13"/>
    <p:sldId id="512" r:id="rId14"/>
    <p:sldId id="513" r:id="rId15"/>
    <p:sldId id="515" r:id="rId16"/>
    <p:sldId id="516" r:id="rId17"/>
    <p:sldId id="517" r:id="rId18"/>
    <p:sldId id="518" r:id="rId19"/>
    <p:sldId id="519" r:id="rId20"/>
    <p:sldId id="520" r:id="rId21"/>
    <p:sldId id="521" r:id="rId22"/>
    <p:sldId id="523" r:id="rId23"/>
    <p:sldId id="526" r:id="rId24"/>
    <p:sldId id="527" r:id="rId25"/>
    <p:sldId id="528" r:id="rId26"/>
    <p:sldId id="529" r:id="rId27"/>
    <p:sldId id="530" r:id="rId28"/>
    <p:sldId id="531" r:id="rId29"/>
    <p:sldId id="532" r:id="rId30"/>
    <p:sldId id="533" r:id="rId31"/>
    <p:sldId id="534" r:id="rId32"/>
    <p:sldId id="535" r:id="rId33"/>
    <p:sldId id="536" r:id="rId34"/>
    <p:sldId id="537" r:id="rId35"/>
    <p:sldId id="547" r:id="rId36"/>
    <p:sldId id="548" r:id="rId37"/>
    <p:sldId id="538" r:id="rId38"/>
    <p:sldId id="539" r:id="rId39"/>
    <p:sldId id="540" r:id="rId40"/>
    <p:sldId id="541" r:id="rId41"/>
    <p:sldId id="549" r:id="rId42"/>
    <p:sldId id="543" r:id="rId43"/>
    <p:sldId id="544" r:id="rId44"/>
    <p:sldId id="545" r:id="rId45"/>
    <p:sldId id="506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507"/>
            <p14:sldId id="313"/>
            <p14:sldId id="508"/>
            <p14:sldId id="546"/>
            <p14:sldId id="509"/>
            <p14:sldId id="510"/>
            <p14:sldId id="511"/>
            <p14:sldId id="512"/>
            <p14:sldId id="513"/>
            <p14:sldId id="515"/>
            <p14:sldId id="516"/>
            <p14:sldId id="517"/>
            <p14:sldId id="518"/>
            <p14:sldId id="519"/>
            <p14:sldId id="520"/>
            <p14:sldId id="521"/>
            <p14:sldId id="523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47"/>
            <p14:sldId id="548"/>
            <p14:sldId id="538"/>
            <p14:sldId id="539"/>
            <p14:sldId id="540"/>
            <p14:sldId id="541"/>
            <p14:sldId id="549"/>
            <p14:sldId id="543"/>
            <p14:sldId id="544"/>
            <p14:sldId id="545"/>
            <p14:sldId id="5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microsoft.com/office/2007/relationships/hdphoto" Target="../media/hdphoto2.wdp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microsoft.com/office/2007/relationships/hdphoto" Target="../media/hdphoto3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2.png"/><Relationship Id="rId4" Type="http://schemas.microsoft.com/office/2007/relationships/hdphoto" Target="../media/hdphoto4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-34283"/>
            <a:ext cx="12088141" cy="49995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6016752" cy="3683005"/>
          </a:xfrm>
        </p:spPr>
      </p:pic>
      <p:sp>
        <p:nvSpPr>
          <p:cNvPr id="9" name="TextBox 8"/>
          <p:cNvSpPr txBox="1"/>
          <p:nvPr/>
        </p:nvSpPr>
        <p:spPr>
          <a:xfrm>
            <a:off x="5001768" y="1801592"/>
            <a:ext cx="651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Digital Media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001768" y="2790643"/>
            <a:ext cx="6291072" cy="9666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The Information Society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75114" y="3853478"/>
            <a:ext cx="19443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DGM 711</a:t>
            </a:r>
          </a:p>
          <a:p>
            <a:pPr algn="ctr"/>
            <a:r>
              <a:rPr lang="en-US" sz="3600" b="1" dirty="0"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8641" y="5575698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Dr. Shereen Kedwany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047660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11"/>
    </mc:Choice>
    <mc:Fallback xmlns="">
      <p:transition spd="slow" advTm="8621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53610" y="33557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265466" y="1856508"/>
            <a:ext cx="9920950" cy="4732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have common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characteristics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that distinguish them from Analog old media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Convergent, Hypertextual, Distributed, Pervasive, Algorithmic, Asymmetric, Ephemeral &amp; Permanent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) .</a:t>
            </a:r>
          </a:p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The architecture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 digital networks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not neutral but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rather has the power to shape the behaviors of their users.</a:t>
            </a:r>
          </a:p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internet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is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open system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, based upon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global governance system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.</a:t>
            </a:r>
          </a:p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Digital media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and network technologies are composed of different “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layers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,”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physical, logical, content &amp; Legal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).</a:t>
            </a:r>
          </a:p>
          <a:p>
            <a:pPr marL="338138" marR="0" lvl="0" indent="-338138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280988" algn="l"/>
              </a:tabLst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There are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three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generations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of the web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Web 1.0 - Web 2.0 - Web 3.0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).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romanUcPeriod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51254" y="1053687"/>
            <a:ext cx="2895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Reminder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65466" y="1264903"/>
            <a:ext cx="1376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9BBA30-D533-FFFC-843F-E058D8A945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1482" y="648252"/>
            <a:ext cx="2938527" cy="1176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8339"/>
    </mc:Choice>
    <mc:Fallback xmlns="">
      <p:transition spd="slow" advTm="52833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02CB7-4F09-6DB1-2C65-FDEA27D03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A57EB8E-6DBA-2003-4A39-3DD46E9F0F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123176" y="642881"/>
            <a:ext cx="4822394" cy="223738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73A92A-D925-A6A8-5515-C0C3B9E6C9AE}"/>
              </a:ext>
            </a:extLst>
          </p:cNvPr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1782B7-C973-80D8-C5AD-72E4788463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C26BC33-9259-4B42-F863-C4A9F07AD0F5}"/>
              </a:ext>
            </a:extLst>
          </p:cNvPr>
          <p:cNvSpPr/>
          <p:nvPr/>
        </p:nvSpPr>
        <p:spPr>
          <a:xfrm>
            <a:off x="539352" y="2324630"/>
            <a:ext cx="9299591" cy="29557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I.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The Information Society Definition.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II. The Information Society Evolution.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III. The Networked Economy and Globalization.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VI. Conclusion.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3BBA96-5537-7897-9412-BD87C45513EE}"/>
              </a:ext>
            </a:extLst>
          </p:cNvPr>
          <p:cNvSpPr txBox="1"/>
          <p:nvPr/>
        </p:nvSpPr>
        <p:spPr>
          <a:xfrm>
            <a:off x="1822654" y="1038667"/>
            <a:ext cx="1771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Outline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747906-611C-E2D0-C8B6-7F7163078BD9}"/>
              </a:ext>
            </a:extLst>
          </p:cNvPr>
          <p:cNvSpPr txBox="1"/>
          <p:nvPr/>
        </p:nvSpPr>
        <p:spPr>
          <a:xfrm>
            <a:off x="265466" y="1264903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CBA60F-D835-A451-75A2-29F530F2CE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03"/>
    </mc:Choice>
    <mc:Fallback xmlns="">
      <p:transition spd="slow" advTm="2530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BEC19E7-F70F-48BC-7401-B41D22D7489B}"/>
              </a:ext>
            </a:extLst>
          </p:cNvPr>
          <p:cNvSpPr/>
          <p:nvPr/>
        </p:nvSpPr>
        <p:spPr>
          <a:xfrm>
            <a:off x="192062" y="1123944"/>
            <a:ext cx="11817162" cy="55091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ight Triangle 1"/>
          <p:cNvSpPr/>
          <p:nvPr/>
        </p:nvSpPr>
        <p:spPr>
          <a:xfrm rot="5400000">
            <a:off x="-213074" y="-447595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7663648" y="1791250"/>
            <a:ext cx="5548231" cy="330075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04338" y="307220"/>
            <a:ext cx="6383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I. The Information Society Definition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5045" y="1277466"/>
            <a:ext cx="827716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production and management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assumed a key role in advanced societies and have led to the emergence of terms such as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.”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increasingly central position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social, political, and economic evolution has been made possible thanks to the evolution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computers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networks.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information society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not a given, but rather a project that continues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grow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new directions.</a:t>
            </a: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02926" y="215826"/>
            <a:ext cx="1660951" cy="74193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5045" y="356409"/>
            <a:ext cx="14759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552176" y="59790"/>
            <a:ext cx="1535964" cy="7171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FA519B-D5B8-6E76-498E-A95251B051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7386" y="2060703"/>
            <a:ext cx="3135776" cy="17523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7"/>
    </mc:Choice>
    <mc:Fallback xmlns="">
      <p:transition spd="slow" advTm="9109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6671-E237-705B-6D60-1EBF186AE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0ABE89-4164-2FDF-2C5C-4A04AC7FE01B}"/>
              </a:ext>
            </a:extLst>
          </p:cNvPr>
          <p:cNvSpPr/>
          <p:nvPr/>
        </p:nvSpPr>
        <p:spPr>
          <a:xfrm>
            <a:off x="259080" y="754541"/>
            <a:ext cx="11752343" cy="5988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5E96F9-7D9A-1A6F-E0A1-A9680127E47E}"/>
              </a:ext>
            </a:extLst>
          </p:cNvPr>
          <p:cNvSpPr txBox="1"/>
          <p:nvPr/>
        </p:nvSpPr>
        <p:spPr>
          <a:xfrm>
            <a:off x="3527923" y="175213"/>
            <a:ext cx="568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Information Society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CCB4FE-D95C-545D-EE00-B15E21E13063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75BA3-F20F-9340-51F1-3A625867E07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CD9FB44-AB47-81FF-5C13-8B290941A3CB}"/>
              </a:ext>
            </a:extLst>
          </p:cNvPr>
          <p:cNvSpPr txBox="1"/>
          <p:nvPr/>
        </p:nvSpPr>
        <p:spPr>
          <a:xfrm>
            <a:off x="617281" y="1293832"/>
            <a:ext cx="10487316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concept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refers to “a form of society characterized by the importance of the production and management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knowledge” (Webster 2014).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6B7C12-7BB2-0F8B-5273-074540FA7F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8B6935-1FD0-7605-B1BA-6F2AFEF8F2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2555" y="3958770"/>
            <a:ext cx="4096867" cy="224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57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432"/>
    </mc:Choice>
    <mc:Fallback xmlns="">
      <p:transition advTm="6743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F65AE-85FA-DED6-B0B2-25A8D7EDC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0B28662-73EC-B8F4-E3C3-4C2F2463E274}"/>
              </a:ext>
            </a:extLst>
          </p:cNvPr>
          <p:cNvSpPr txBox="1"/>
          <p:nvPr/>
        </p:nvSpPr>
        <p:spPr>
          <a:xfrm>
            <a:off x="3527923" y="175213"/>
            <a:ext cx="568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Information Society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245DC1-CAF7-EA95-74E5-ACD42F15819D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B2B600-9662-9F5C-2A6B-F8D45815DD3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2C9DF1-4833-BD7A-F5AE-4D8DD0EF82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17A091-217D-04E7-F505-3C07121FF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b="4284"/>
          <a:stretch/>
        </p:blipFill>
        <p:spPr>
          <a:xfrm>
            <a:off x="1784686" y="770722"/>
            <a:ext cx="8265795" cy="59282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20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65"/>
    </mc:Choice>
    <mc:Fallback xmlns="">
      <p:transition advTm="6376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E0D15F-2AF7-A95E-192E-A6683E227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A1DBAA-8238-BFCA-AF61-38CAA1F48B0F}"/>
              </a:ext>
            </a:extLst>
          </p:cNvPr>
          <p:cNvSpPr/>
          <p:nvPr/>
        </p:nvSpPr>
        <p:spPr>
          <a:xfrm>
            <a:off x="259080" y="754541"/>
            <a:ext cx="11752343" cy="5988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2EB845-10B4-2D35-1487-0475FE7D4589}"/>
              </a:ext>
            </a:extLst>
          </p:cNvPr>
          <p:cNvSpPr txBox="1"/>
          <p:nvPr/>
        </p:nvSpPr>
        <p:spPr>
          <a:xfrm>
            <a:off x="3539939" y="111822"/>
            <a:ext cx="5544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Information Society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43B225-8BA4-9BDC-524B-BA6DFD4817C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956B38-0490-8D80-75A5-7A23DDC8187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A2DDC0-5808-9C98-7A0C-B050F88E8E5C}"/>
              </a:ext>
            </a:extLst>
          </p:cNvPr>
          <p:cNvSpPr txBox="1"/>
          <p:nvPr/>
        </p:nvSpPr>
        <p:spPr>
          <a:xfrm>
            <a:off x="802802" y="1071151"/>
            <a:ext cx="10293096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information societies,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the production, manipulation, and communication of information are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pervasive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affect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social and productive processes, as well as personal and political identities.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A83519-ADD4-CE32-161D-1AD578FC20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AF39406-BD27-FC9E-ECDA-05513EA2F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2455" y="3919404"/>
            <a:ext cx="3859102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06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179"/>
    </mc:Choice>
    <mc:Fallback xmlns="">
      <p:transition advTm="4517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6F4FA-9D98-9A00-9E38-D58434DFE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0FD241-E5EB-A441-0216-9638C939AB59}"/>
              </a:ext>
            </a:extLst>
          </p:cNvPr>
          <p:cNvSpPr/>
          <p:nvPr/>
        </p:nvSpPr>
        <p:spPr>
          <a:xfrm>
            <a:off x="259080" y="871001"/>
            <a:ext cx="11752343" cy="5871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DDE819-B9CD-24A1-1435-670E7D343431}"/>
              </a:ext>
            </a:extLst>
          </p:cNvPr>
          <p:cNvSpPr txBox="1"/>
          <p:nvPr/>
        </p:nvSpPr>
        <p:spPr>
          <a:xfrm>
            <a:off x="3355392" y="191852"/>
            <a:ext cx="5762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Information Society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CBC06-F4BF-0663-70D7-5C0F65C5C9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F35E0-EBBD-AE5D-8A25-2FC4D341683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D840B5-AFCF-263D-1FB0-AE2CA49675D9}"/>
              </a:ext>
            </a:extLst>
          </p:cNvPr>
          <p:cNvSpPr txBox="1"/>
          <p:nvPr/>
        </p:nvSpPr>
        <p:spPr>
          <a:xfrm>
            <a:off x="329604" y="946901"/>
            <a:ext cx="10944948" cy="3249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ability to produce, manipulate, and distribute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becomes one of the main factors related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therefore a battleground of economic, social, and political development for individuals, businesses, and governments.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101449-0E0F-6F6E-C30D-BEAF8C479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933BE3-AEAF-5390-71C6-5D50C7CE7D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693" y="3898276"/>
            <a:ext cx="3901778" cy="268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7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558"/>
    </mc:Choice>
    <mc:Fallback xmlns="">
      <p:transition advTm="7755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C19E-12D1-BD36-E1B6-29F70A453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76B51E-4AD7-80A7-7125-FB1E0AC3C1CB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60EF7-8298-6E6A-F790-D71DB1736E9C}"/>
              </a:ext>
            </a:extLst>
          </p:cNvPr>
          <p:cNvSpPr txBox="1"/>
          <p:nvPr/>
        </p:nvSpPr>
        <p:spPr>
          <a:xfrm>
            <a:off x="3522658" y="208002"/>
            <a:ext cx="5661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FCC428-35E4-CF4A-C8B8-52ABF7CE633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ED389B-95B4-045E-6C26-FCB8BB18CD5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80AA3F-7473-A12C-DBEB-4E8750ED239E}"/>
              </a:ext>
            </a:extLst>
          </p:cNvPr>
          <p:cNvSpPr txBox="1"/>
          <p:nvPr/>
        </p:nvSpPr>
        <p:spPr>
          <a:xfrm>
            <a:off x="559541" y="1095662"/>
            <a:ext cx="10824732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birth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affirmation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only related to the spread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information and communication 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but also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economic and political upheavals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last few decades of the twentieth century, such as the end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bipolar world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the emergence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processes and new production paradigms.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4E1486-2C26-EB75-1A13-EC01FC287F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03E804-8FDD-ADDB-E60F-A7950D343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0684" y="4430474"/>
            <a:ext cx="3968840" cy="204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4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498"/>
    </mc:Choice>
    <mc:Fallback xmlns="">
      <p:transition advTm="9449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1D034-1906-7F2E-CE94-1A716FE2A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9825D-9901-7048-86B4-F9B5DB0308FC}"/>
              </a:ext>
            </a:extLst>
          </p:cNvPr>
          <p:cNvSpPr/>
          <p:nvPr/>
        </p:nvSpPr>
        <p:spPr>
          <a:xfrm>
            <a:off x="219828" y="820753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BF4163-1B3E-ED0A-D1AD-3DD5122E5031}"/>
              </a:ext>
            </a:extLst>
          </p:cNvPr>
          <p:cNvSpPr txBox="1"/>
          <p:nvPr/>
        </p:nvSpPr>
        <p:spPr>
          <a:xfrm>
            <a:off x="3518779" y="115433"/>
            <a:ext cx="5725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491F6F-6AFD-2908-8337-70CD87CEA9B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FF2EDC-F40E-B402-F062-B2AF18A9C28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41DB13B-BB9C-CF0E-25B5-ED66D94B76B5}"/>
              </a:ext>
            </a:extLst>
          </p:cNvPr>
          <p:cNvSpPr txBox="1"/>
          <p:nvPr/>
        </p:nvSpPr>
        <p:spPr>
          <a:xfrm>
            <a:off x="493664" y="998460"/>
            <a:ext cx="10653016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These changes have been described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definitions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that, while adopting different vantage points, tend to refer to the same set of phenomena.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the second half of the twentieth century saw the emergence of concepts such as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post‐industrial society,” “post‐modern society,” “post‐Fordism,” “knowledge society,” “network society,” and “cognitive capitalism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B6612F-81F2-9A23-16A4-8D9282492E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F0934AE-5337-99A4-E953-6E9DD4059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453" y="4185620"/>
            <a:ext cx="2619196" cy="235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4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987"/>
    </mc:Choice>
    <mc:Fallback xmlns="">
      <p:transition advTm="7198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5DC3-E3DB-26AD-73F5-35B48D6B9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1DAC13-375C-B070-1FD5-04DB9EE181DC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5EC1B-CE49-E63A-76F9-FBF0A1ACCE0B}"/>
              </a:ext>
            </a:extLst>
          </p:cNvPr>
          <p:cNvSpPr txBox="1"/>
          <p:nvPr/>
        </p:nvSpPr>
        <p:spPr>
          <a:xfrm>
            <a:off x="3261456" y="190576"/>
            <a:ext cx="5950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0F28E8-331E-A154-BDB3-626796CE7D5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EAF293-A100-C978-FA95-56C157A76B5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9ED754-ED19-3483-7379-5CFC3C985CD3}"/>
              </a:ext>
            </a:extLst>
          </p:cNvPr>
          <p:cNvSpPr txBox="1"/>
          <p:nvPr/>
        </p:nvSpPr>
        <p:spPr>
          <a:xfrm>
            <a:off x="371841" y="1064941"/>
            <a:ext cx="8158970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Under this new paradigm,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 became key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inputs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organization of contemporary societies.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which are used to produce, manage, and distribute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widespread and characterized by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decreasing costs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at least in rich countries where increasingly large sections of the population have access to a computer connected to digital networks and companies can organize their production processes and business through information technologies.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8FDC7F-2392-1CD9-80D5-9352C1B911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753C65-3F0B-4C0D-BA08-48C5099B0B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6323" y="2292866"/>
            <a:ext cx="3058737" cy="192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4793"/>
    </mc:Choice>
    <mc:Fallback xmlns="">
      <p:transition advTm="13479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5FDCC-FD9E-90D3-4119-3E2FA02F4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23C3D7-F97D-4A75-E96F-C59F7A481FF4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6C8EBF-4D6E-F48D-83FF-866AD29E92E1}"/>
              </a:ext>
            </a:extLst>
          </p:cNvPr>
          <p:cNvSpPr txBox="1"/>
          <p:nvPr/>
        </p:nvSpPr>
        <p:spPr>
          <a:xfrm>
            <a:off x="3603759" y="189874"/>
            <a:ext cx="656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39A6AA-2CCA-5697-C9B0-095EB3F0F31D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596D3E-B329-487A-239B-8F60071664BC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BAA2C0D-B913-DC0A-7D35-C8AB64DAC235}"/>
              </a:ext>
            </a:extLst>
          </p:cNvPr>
          <p:cNvSpPr txBox="1"/>
          <p:nvPr/>
        </p:nvSpPr>
        <p:spPr>
          <a:xfrm>
            <a:off x="519576" y="1447035"/>
            <a:ext cx="7666952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addition,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technologies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make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and productive structures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more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flexible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they allow actors to organize and carry out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networked processes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would have been too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costly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inefficient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under traditional forms of organization.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9A8630-B3C7-64ED-B6A3-46CEA69940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6702CA-BFB6-E4F6-6A13-6E9C9C16B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8778" y="1520645"/>
            <a:ext cx="3615241" cy="324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4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596"/>
    </mc:Choice>
    <mc:Fallback xmlns="">
      <p:transition advTm="6559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AF9A8-DE36-8842-56A9-F03DB79FA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97C948-DC3F-2946-77E5-1D877C8A5B6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31D28-03A0-89B6-FDCC-88C9646D4C65}"/>
              </a:ext>
            </a:extLst>
          </p:cNvPr>
          <p:cNvSpPr txBox="1"/>
          <p:nvPr/>
        </p:nvSpPr>
        <p:spPr>
          <a:xfrm>
            <a:off x="3056314" y="208002"/>
            <a:ext cx="5716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9759D2-AE78-A5D6-0776-5FD2A5541BD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B8D94-4F65-4E3D-8EC1-3185D891DBF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4E33A6-1C9E-9107-336A-67D2A08A1041}"/>
              </a:ext>
            </a:extLst>
          </p:cNvPr>
          <p:cNvSpPr txBox="1"/>
          <p:nvPr/>
        </p:nvSpPr>
        <p:spPr>
          <a:xfrm>
            <a:off x="472283" y="1201082"/>
            <a:ext cx="836894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concept of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began to spread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both in the public debate and within academia.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spread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internet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accelerated in the second half of the decade, created a feeling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radical change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Visions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transformation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were boosted by hopes about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democratic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transparent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nature of new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their wide social effects.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B1A26C-D476-CECD-89CC-3CA17BA70B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26929D-4874-EE48-704A-EAAF979A7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5336" y="1634953"/>
            <a:ext cx="2389839" cy="238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4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343"/>
    </mc:Choice>
    <mc:Fallback xmlns="">
      <p:transition advTm="7334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917B7-AD54-4072-CB60-210B668CD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1C8633-3CF4-7774-1877-28B0439CB199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D262B8-9845-EEE4-E2CE-87E65AFEB640}"/>
              </a:ext>
            </a:extLst>
          </p:cNvPr>
          <p:cNvSpPr txBox="1"/>
          <p:nvPr/>
        </p:nvSpPr>
        <p:spPr>
          <a:xfrm>
            <a:off x="3637206" y="159032"/>
            <a:ext cx="656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7316B8-206A-2D17-0278-44B80FAB05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BA4A76-03F1-E0E9-D3C0-B81D22DDCF3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DF0C3B-7432-1791-FE9C-26C170DFA777}"/>
              </a:ext>
            </a:extLst>
          </p:cNvPr>
          <p:cNvSpPr txBox="1"/>
          <p:nvPr/>
        </p:nvSpPr>
        <p:spPr>
          <a:xfrm>
            <a:off x="514874" y="1366693"/>
            <a:ext cx="10777966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According to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cyber‐utopian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view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Morozov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2011),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networks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would lead to widespread access to knowledge and a radical political democratization, as well as to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based on communication and flexibility.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0CB6CA-CD27-E0BA-3F7D-BFCD27E9B5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091E0D-CA90-7F77-E471-3AC35BCFB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3817558"/>
            <a:ext cx="3322608" cy="22130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2230F1-CA7C-B43C-636C-E514237933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8222" y="3951682"/>
            <a:ext cx="2078916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432"/>
    </mc:Choice>
    <mc:Fallback xmlns="">
      <p:transition advTm="9343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A3497-4027-25E9-0220-BD9C198E9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BD2B4A-36A3-D1F3-F8D5-FD03AEF60EE4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E0DC60-A841-AC93-C3BA-9978A67FB51A}"/>
              </a:ext>
            </a:extLst>
          </p:cNvPr>
          <p:cNvSpPr txBox="1"/>
          <p:nvPr/>
        </p:nvSpPr>
        <p:spPr>
          <a:xfrm>
            <a:off x="3719298" y="237117"/>
            <a:ext cx="656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The Information Society Evolution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E36EB7-05C5-0829-F293-CA626B240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A38E2-A56C-21E7-2EEE-45717F35C3D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58A35B-CA85-77CE-AB3E-CC4C94FC6A78}"/>
              </a:ext>
            </a:extLst>
          </p:cNvPr>
          <p:cNvSpPr txBox="1"/>
          <p:nvPr/>
        </p:nvSpPr>
        <p:spPr>
          <a:xfrm>
            <a:off x="923465" y="1046431"/>
            <a:ext cx="10345069" cy="348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economic realm, the birth of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was described as a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third industrial revolution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If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first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was that of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steam engine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second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of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electricity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the internal combustion engine,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third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would be based on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the production, management, and transmission of information.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D15C02-5A1E-7C47-4EF1-4807FF63B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8F879A-3DA1-0580-9503-A3F45C9F2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608" y="4539682"/>
            <a:ext cx="6943005" cy="208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659"/>
    </mc:Choice>
    <mc:Fallback xmlns="">
      <p:transition advTm="5565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C97A5-A4F6-28C3-7D88-35A12C272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4C816-23B9-DDF1-2728-F342A1C74F71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1EF64B-45F3-C7FF-DB64-0A95BEA1FB75}"/>
              </a:ext>
            </a:extLst>
          </p:cNvPr>
          <p:cNvSpPr txBox="1"/>
          <p:nvPr/>
        </p:nvSpPr>
        <p:spPr>
          <a:xfrm>
            <a:off x="2505103" y="170052"/>
            <a:ext cx="7231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AA136F-A23C-B6A8-F59B-78D57C5E532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B9041-C994-44C4-223D-BAE70A63B78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3AC2E09-6E04-5CEA-FC82-320B4325EE3A}"/>
              </a:ext>
            </a:extLst>
          </p:cNvPr>
          <p:cNvSpPr txBox="1"/>
          <p:nvPr/>
        </p:nvSpPr>
        <p:spPr>
          <a:xfrm>
            <a:off x="275772" y="983573"/>
            <a:ext cx="11236524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debate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rise of the information society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has been dominated by the figure of the Catalan sociologist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Manuel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who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articulated a detailed account of what he saw as a new era in the evolution of contemporary society, with effects in economy and politics.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Castells’s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thesis contains a certain amount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determinism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C228EE-2E19-F107-9BF0-F3B0421B31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EFCE01-F8CC-34DE-0662-2AE374BC4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3626" y="4045675"/>
            <a:ext cx="2383743" cy="22922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6AD806-0F27-C16C-7BD0-781CC410D4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8283" y="4088780"/>
            <a:ext cx="2895851" cy="232887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04622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337"/>
    </mc:Choice>
    <mc:Fallback xmlns="">
      <p:transition advTm="8833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25B2B-6951-09C3-9DF1-5E79D107F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4AD7A-C00C-CB4A-137A-3BB45B1867E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BE233-BA90-C138-1FDA-DF0D0C421C06}"/>
              </a:ext>
            </a:extLst>
          </p:cNvPr>
          <p:cNvSpPr txBox="1"/>
          <p:nvPr/>
        </p:nvSpPr>
        <p:spPr>
          <a:xfrm>
            <a:off x="2764384" y="153472"/>
            <a:ext cx="723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966158-E96D-1910-37CF-A30ED368694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6E17F-2124-0A80-D981-9792FAE4B2C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220759-A50B-732D-191E-268B2A49589C}"/>
              </a:ext>
            </a:extLst>
          </p:cNvPr>
          <p:cNvSpPr txBox="1"/>
          <p:nvPr/>
        </p:nvSpPr>
        <p:spPr>
          <a:xfrm>
            <a:off x="404100" y="825533"/>
            <a:ext cx="1108076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he formalized the economic, social, and political role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a changing society.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industrial societies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economic and political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was linked to the production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objects.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intangible assets such as brands, innovation, and knowledge determine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success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era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begins.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0B31E8-99DA-B8A9-7AE7-6FD9F39880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163296-76F0-3966-A8E7-A808F66E6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682" y="4842103"/>
            <a:ext cx="3450635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995"/>
    </mc:Choice>
    <mc:Fallback xmlns="">
      <p:transition advTm="11399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34C4B-BAB9-F298-8128-C140F274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826446-6B46-4B20-72F1-FE3B594C421D}"/>
              </a:ext>
            </a:extLst>
          </p:cNvPr>
          <p:cNvSpPr/>
          <p:nvPr/>
        </p:nvSpPr>
        <p:spPr>
          <a:xfrm>
            <a:off x="266940" y="722990"/>
            <a:ext cx="11752343" cy="599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CDBAA8-0AE0-BBC2-A77C-F9E8B36DADEB}"/>
              </a:ext>
            </a:extLst>
          </p:cNvPr>
          <p:cNvSpPr txBox="1"/>
          <p:nvPr/>
        </p:nvSpPr>
        <p:spPr>
          <a:xfrm>
            <a:off x="2596247" y="152389"/>
            <a:ext cx="7685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A76177-16F4-F8C1-6229-870A2D7CBDA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766F4F-7970-7849-40B7-E81026BB4C0D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C96409-E56A-DE26-2EB3-C6D10A399E75}"/>
              </a:ext>
            </a:extLst>
          </p:cNvPr>
          <p:cNvSpPr txBox="1"/>
          <p:nvPr/>
        </p:nvSpPr>
        <p:spPr>
          <a:xfrm>
            <a:off x="550411" y="902271"/>
            <a:ext cx="11185399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described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the core organizational structures.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fact, he tended to use the term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“network society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as in the title of the first volume of his book: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Rise of the Network Society (1996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2DC6E6-3ABA-510F-2A66-C9FC6A9149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D0B756-12A4-635A-740F-F94655D3C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995" y="3500098"/>
            <a:ext cx="2109399" cy="28531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021DC2-A00D-0B8E-DD78-5E03652E4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5923" y="3547479"/>
            <a:ext cx="3755277" cy="292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1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539"/>
    </mc:Choice>
    <mc:Fallback xmlns="">
      <p:transition advTm="97539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4D53C-6D64-0F52-6020-DE1933725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573400-6D1A-48DA-6745-A9A88FC388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53999E-ADFF-DA8D-1624-4AAE132A3EE6}"/>
              </a:ext>
            </a:extLst>
          </p:cNvPr>
          <p:cNvSpPr txBox="1"/>
          <p:nvPr/>
        </p:nvSpPr>
        <p:spPr>
          <a:xfrm>
            <a:off x="2731846" y="159032"/>
            <a:ext cx="7889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7B1E57-DA6B-F226-AE32-F3CBC853B41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0F9F1A-5922-AE7E-9D9F-C632840EF5F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AC11D5-97CF-B008-452A-66EB83091BCC}"/>
              </a:ext>
            </a:extLst>
          </p:cNvPr>
          <p:cNvSpPr txBox="1"/>
          <p:nvPr/>
        </p:nvSpPr>
        <p:spPr>
          <a:xfrm>
            <a:off x="373734" y="833727"/>
            <a:ext cx="8477658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system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has emerged from this transformation is characterized by being, in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Castells’s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definition,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informational, global, and networked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informational economy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productivity, competitiveness, and profitability depend on the ability to generate and manipulate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Research and development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thus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become crucial for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enterprise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Indeed, the money spent by the private sector 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scientific and technological research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exceeded public investment for the first time since World War II, a trend that continues today.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5B3B0B-8654-CF78-40EA-2A9B6CA9A6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44DB6F-E5B7-40F3-D1ED-DF654F515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8643" y="1888112"/>
            <a:ext cx="2688569" cy="234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5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5686"/>
    </mc:Choice>
    <mc:Fallback xmlns="">
      <p:transition advTm="22568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9E873-7143-D06A-8439-408EDC789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B0BF27-63A7-2C11-717A-F8555197CF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E8A668-5103-C830-FF62-98BE4AD4A9E8}"/>
              </a:ext>
            </a:extLst>
          </p:cNvPr>
          <p:cNvSpPr txBox="1"/>
          <p:nvPr/>
        </p:nvSpPr>
        <p:spPr>
          <a:xfrm>
            <a:off x="2797254" y="156171"/>
            <a:ext cx="7148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03A821-80E4-E325-6FA8-5477EF35EE5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4A10C3-664C-E1BF-F02B-FC39EFBBEBF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9C710E-6754-C3E5-9AFD-7B689BC35C50}"/>
              </a:ext>
            </a:extLst>
          </p:cNvPr>
          <p:cNvSpPr txBox="1"/>
          <p:nvPr/>
        </p:nvSpPr>
        <p:spPr>
          <a:xfrm>
            <a:off x="638706" y="799640"/>
            <a:ext cx="7636614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main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resources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informational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factories and machinery, but rather those related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brands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patents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ability to manage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suppliers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subcontractors,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design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operations.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like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Nike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do not own the factories that produce their shoes or smartphones: the production of material goods is subcontracted to external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often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E63459-189F-768D-CA75-882D0460F1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C5BB43D-2033-6DE7-E522-717CA980E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4884" y="2292009"/>
            <a:ext cx="2999492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551"/>
    </mc:Choice>
    <mc:Fallback xmlns="">
      <p:transition advTm="14755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4671-54B2-3B42-9982-B4C2DA245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A9F937-1F03-0ED7-0F18-75C7B29DEA9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94979F-0262-4B6F-686A-079997E7FD51}"/>
              </a:ext>
            </a:extLst>
          </p:cNvPr>
          <p:cNvSpPr txBox="1"/>
          <p:nvPr/>
        </p:nvSpPr>
        <p:spPr>
          <a:xfrm>
            <a:off x="2734056" y="194121"/>
            <a:ext cx="754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A9677F-4208-F43E-D438-399735F86B0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F1CA0D-A735-8058-405B-ADA5ACBF347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CBC6FF-BC3D-90CF-5305-9D29AD725A34}"/>
              </a:ext>
            </a:extLst>
          </p:cNvPr>
          <p:cNvSpPr txBox="1"/>
          <p:nvPr/>
        </p:nvSpPr>
        <p:spPr>
          <a:xfrm>
            <a:off x="385812" y="1201370"/>
            <a:ext cx="8008380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Western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own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intellectual property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(patents on product innovation and trademark rights), conduct research and development, organize networks of suppliers and sales operations, and manage marketing and communication.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Controlling these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 goods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more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profitable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given that the capital invested in information provides a higher return than that invested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7A0253-BCFA-FE0B-7C91-CAD3BF204C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9B8D47-D0F3-1112-AEDF-21B5AC910D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3064" y="1255694"/>
            <a:ext cx="3411996" cy="17894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A97B44-084F-05D7-B40B-0F9A21AC1B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0216" y="3458195"/>
            <a:ext cx="2554445" cy="255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7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518"/>
    </mc:Choice>
    <mc:Fallback xmlns="">
      <p:transition advTm="6651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241B0-C808-28E3-8B4D-53065D5F8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530358-4E59-3E8D-E5AF-771BAEFC6986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5ED0E4-94E1-D939-032B-3D7EA2870134}"/>
              </a:ext>
            </a:extLst>
          </p:cNvPr>
          <p:cNvSpPr txBox="1"/>
          <p:nvPr/>
        </p:nvSpPr>
        <p:spPr>
          <a:xfrm>
            <a:off x="2761488" y="156171"/>
            <a:ext cx="7292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452C9-A808-55CA-7555-512CB514173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AADDE-FB3F-973E-C072-099577C0D16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2ED565-C160-4C6A-2191-68618B7DC6C6}"/>
              </a:ext>
            </a:extLst>
          </p:cNvPr>
          <p:cNvSpPr txBox="1"/>
          <p:nvPr/>
        </p:nvSpPr>
        <p:spPr>
          <a:xfrm>
            <a:off x="357360" y="1201082"/>
            <a:ext cx="8538732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 are both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raw material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output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 production processes these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companies's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control.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Further,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intangible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is crucially different from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 goods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needs to be regulated by specific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property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Thus, in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acquire unprecedented importance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338BA-9757-5A47-D950-4D6C63F64C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D7720A-52FF-444B-20F9-C3AFA5371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6934" y="1607191"/>
            <a:ext cx="2621507" cy="320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549"/>
    </mc:Choice>
    <mc:Fallback xmlns="">
      <p:transition advTm="5854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FDFC77-A269-CF19-2F5A-958D0533B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DF0357-35B5-1176-0503-4A0A3C1B292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1BBDC8-A557-9EAD-D082-1DB721171436}"/>
              </a:ext>
            </a:extLst>
          </p:cNvPr>
          <p:cNvSpPr txBox="1"/>
          <p:nvPr/>
        </p:nvSpPr>
        <p:spPr>
          <a:xfrm>
            <a:off x="2704962" y="174212"/>
            <a:ext cx="7252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E3ED29-FE76-BC26-3022-2FD4FBE2276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1A1EF8-F495-E9F9-9160-79D7CA0728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5C8848-4423-ECC8-C5D0-3D32BD0F4040}"/>
              </a:ext>
            </a:extLst>
          </p:cNvPr>
          <p:cNvSpPr txBox="1"/>
          <p:nvPr/>
        </p:nvSpPr>
        <p:spPr>
          <a:xfrm>
            <a:off x="516696" y="1119475"/>
            <a:ext cx="8526720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produce goods with a high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content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in hi‐tech or the cultural industry, owning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patents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copyrights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becomes crucial.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since the early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1980s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been expanded to the results of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scientific research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conducted in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universities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well as to new types of informational goods.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become longer and are more closely integrated at the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national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level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6C5F8E-FA4A-8A76-D812-CACFFFB46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CA9C96-8DF1-B3E5-4522-7EA32BEA4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1078" y="1705821"/>
            <a:ext cx="2560542" cy="256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0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686"/>
    </mc:Choice>
    <mc:Fallback xmlns="">
      <p:transition advTm="5368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29947-6D19-CB55-0170-5DED57812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FD6CBB-3C72-C947-2C1C-04FE39050747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DF3FA-4F15-B5B3-60A3-10838145695F}"/>
              </a:ext>
            </a:extLst>
          </p:cNvPr>
          <p:cNvSpPr txBox="1"/>
          <p:nvPr/>
        </p:nvSpPr>
        <p:spPr>
          <a:xfrm>
            <a:off x="2704962" y="174212"/>
            <a:ext cx="7362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2C613A-4D03-16B6-8712-FBE77B0E526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FFBB25-5290-A7B0-7C37-0907B4C73FC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BDC3E8-16C4-9362-8D36-40A467973C20}"/>
              </a:ext>
            </a:extLst>
          </p:cNvPr>
          <p:cNvSpPr txBox="1"/>
          <p:nvPr/>
        </p:nvSpPr>
        <p:spPr>
          <a:xfrm>
            <a:off x="911768" y="1189156"/>
            <a:ext cx="10125040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“an array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legal principles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enable creators and inventors to exercise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ownership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rights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over the fruits of inventiveness and ingenuity”.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113535-16FC-ED9F-57BB-900D4A2F5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924D55-AC2D-30F8-7F4E-10EA166529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7498" y="4087369"/>
            <a:ext cx="3688542" cy="24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648"/>
    </mc:Choice>
    <mc:Fallback xmlns="">
      <p:transition advTm="87648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2CB31-827C-3996-A3D8-CFCBAB200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101750-E68C-3CB3-CB45-643AD5CD128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3061D8-1F30-10B7-BE53-F0407824331F}"/>
              </a:ext>
            </a:extLst>
          </p:cNvPr>
          <p:cNvSpPr txBox="1"/>
          <p:nvPr/>
        </p:nvSpPr>
        <p:spPr>
          <a:xfrm>
            <a:off x="2704962" y="174212"/>
            <a:ext cx="7188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ABD108-BE36-1A65-E65C-C2E3C1DCDCF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888064-D475-2AE2-5C75-80F300E79AA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5CD636-8D27-35A0-F395-54B557F7EADD}"/>
              </a:ext>
            </a:extLst>
          </p:cNvPr>
          <p:cNvSpPr txBox="1"/>
          <p:nvPr/>
        </p:nvSpPr>
        <p:spPr>
          <a:xfrm>
            <a:off x="960358" y="1264366"/>
            <a:ext cx="6964109" cy="4536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80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divided in three main types:</a:t>
            </a: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1-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Copyright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protects artistic, literary, and scientific work.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book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a newspaper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article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3C4D2E-3B4F-CF6D-7CB7-41D1CFD305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792" y="-14043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D34A344-CB03-C873-D3EA-12649F28EC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7885" y="1420193"/>
            <a:ext cx="3158002" cy="401761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62629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492"/>
    </mc:Choice>
    <mc:Fallback xmlns="">
      <p:transition advTm="4649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EBBA0-4B1E-C2EB-BA27-1F544A1D0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9D2065-5B9D-B961-3F2F-DA4FAC5EFD95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586F2C-3E97-718F-1DAC-FE710AF66A37}"/>
              </a:ext>
            </a:extLst>
          </p:cNvPr>
          <p:cNvSpPr txBox="1"/>
          <p:nvPr/>
        </p:nvSpPr>
        <p:spPr>
          <a:xfrm>
            <a:off x="2704963" y="174212"/>
            <a:ext cx="74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27A41-F0C0-E8AF-3613-701B627A1A8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59D05-D6D1-3960-47FD-2E6F13280FA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F97D82-BA55-4F08-6E64-305231F1A68A}"/>
              </a:ext>
            </a:extLst>
          </p:cNvPr>
          <p:cNvSpPr txBox="1"/>
          <p:nvPr/>
        </p:nvSpPr>
        <p:spPr>
          <a:xfrm>
            <a:off x="1030860" y="1067900"/>
            <a:ext cx="10005948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2- Patents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protect industrial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inventions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in addition to being new and original are reproducible and applicable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industrial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activities.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a new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microchip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touchscreen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technology.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51CC62-70E2-AC76-F603-511D6285E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06DAE7-5E77-4499-432D-006498F548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9160" y="3933987"/>
            <a:ext cx="3291972" cy="250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824"/>
    </mc:Choice>
    <mc:Fallback xmlns="">
      <p:transition advTm="3282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C7A25-E165-5A17-BF06-251A1D6CA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6A996-A00B-475A-9A1B-9EF8F607355D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874BAB-38F0-59FB-CD33-56833B0123CF}"/>
              </a:ext>
            </a:extLst>
          </p:cNvPr>
          <p:cNvSpPr txBox="1"/>
          <p:nvPr/>
        </p:nvSpPr>
        <p:spPr>
          <a:xfrm>
            <a:off x="2704963" y="174212"/>
            <a:ext cx="748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FE2132-0A1A-3528-ACCF-B93F90B13CA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9248F8-A17B-F93F-3829-29A683D0B43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91EAA0-6FA7-7936-15BE-D17B978C51F7}"/>
              </a:ext>
            </a:extLst>
          </p:cNvPr>
          <p:cNvSpPr txBox="1"/>
          <p:nvPr/>
        </p:nvSpPr>
        <p:spPr>
          <a:xfrm>
            <a:off x="695745" y="1276059"/>
            <a:ext cx="10497242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3- Trademarks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distinguish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making them recognizable by the consumer.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8F8E37-3088-8F64-2B2E-4D859104D9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139F30-814A-4825-9C40-44188EB8E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4349" y="3089405"/>
            <a:ext cx="5560034" cy="31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4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785"/>
    </mc:Choice>
    <mc:Fallback xmlns="">
      <p:transition advTm="4378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9D968-3BD4-52C9-12DB-782B202B6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A8BDE5-D56E-055D-ABFF-21B0CEF67A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F4EFC-DD0E-FFAA-5C99-76BC5AB6E373}"/>
              </a:ext>
            </a:extLst>
          </p:cNvPr>
          <p:cNvSpPr txBox="1"/>
          <p:nvPr/>
        </p:nvSpPr>
        <p:spPr>
          <a:xfrm>
            <a:off x="2704962" y="174212"/>
            <a:ext cx="728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EF24F7-C056-0A6C-D2CC-B8240F8603F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73886A-F2C5-CC52-067E-22D23784B99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7C8377-F300-F4E6-1923-E56EC864A93F}"/>
              </a:ext>
            </a:extLst>
          </p:cNvPr>
          <p:cNvSpPr txBox="1"/>
          <p:nvPr/>
        </p:nvSpPr>
        <p:spPr>
          <a:xfrm>
            <a:off x="1346485" y="1189156"/>
            <a:ext cx="9203228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temporary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concession that was originally meant to boost creative and inventive activities.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After a certain period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time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works or inventions enter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public domain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so that all of society can benefit from them.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F8057B-5717-87AF-8510-D4E38FF592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0C73315-E199-498F-E365-51043C046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20" y="3946977"/>
            <a:ext cx="3017782" cy="212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9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81"/>
    </mc:Choice>
    <mc:Fallback xmlns="">
      <p:transition advTm="5458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1B9F3-65AA-FB1B-707B-F59698B49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96E9F-0318-84F7-6A8B-14C75040BC65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496F2-FF2A-3BF1-7FAF-F2A55DA67196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B94102-C622-FEC2-1A56-0B92BFB4165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CF42DC-CCB0-5691-05F6-FD4B8C331CF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A8BA1-3877-CEBF-B894-CF0FA2B95525}"/>
              </a:ext>
            </a:extLst>
          </p:cNvPr>
          <p:cNvSpPr txBox="1"/>
          <p:nvPr/>
        </p:nvSpPr>
        <p:spPr>
          <a:xfrm>
            <a:off x="617281" y="970823"/>
            <a:ext cx="7621463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is based on the premise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different from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Although both can be traded on the market, from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point of view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quite different from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First,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material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tangible good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that, if possessed by an individual, cannot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owned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another.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producing a material good never reaches zero.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8400A1-B4BC-6115-DB0E-C0AE5DB46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466C98-DE56-1FA4-169D-8CFE1A0853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7223" y="929610"/>
            <a:ext cx="2456901" cy="24569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46252C-895F-8B9C-79B1-D0E10462E3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9085" y="3386511"/>
            <a:ext cx="3270145" cy="183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4"/>
    </mc:Choice>
    <mc:Fallback xmlns="">
      <p:transition advTm="5001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06FD9-6284-2A12-ABE1-473945494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39FA35-A07F-A517-C927-A824C8D80027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5761DB-D7C0-8ADC-D82F-1512D02E4EDF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834A26-FF6A-6D9B-4630-E06583EF67C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587EE4-829A-EA82-48A8-BD07CDCEDBB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AE17FA-BDDC-A700-8E32-16E5890B601B}"/>
              </a:ext>
            </a:extLst>
          </p:cNvPr>
          <p:cNvSpPr txBox="1"/>
          <p:nvPr/>
        </p:nvSpPr>
        <p:spPr>
          <a:xfrm>
            <a:off x="617281" y="948146"/>
            <a:ext cx="1091369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Instead,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intangible good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behaves differently.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Economists say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non‐rival good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and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a marginal cost of zero.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Non‐rival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means that the fact that a person sings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does not prevent others from doing the same at the same time, unlike in the case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cannot be used by two people at the same time, there is no rivalry among the users of a song.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6B762-1C59-8FF4-9650-484759B727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FC436C-721A-8237-C5F4-CFEFCB43B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9560" y="4885312"/>
            <a:ext cx="4054191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551"/>
    </mc:Choice>
    <mc:Fallback xmlns="">
      <p:transition advTm="2655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76663-0F52-43DE-53F9-5EDD64D4E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7A8C1F-5604-5F74-16B8-87C809E033DF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F3131-EFBD-61C9-C453-C57C89BDF285}"/>
              </a:ext>
            </a:extLst>
          </p:cNvPr>
          <p:cNvSpPr txBox="1"/>
          <p:nvPr/>
        </p:nvSpPr>
        <p:spPr>
          <a:xfrm>
            <a:off x="2704962" y="174212"/>
            <a:ext cx="7106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FD4A1E-70E8-DA3B-93C8-D5590DDA82C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37FB3F-FA4B-A5F5-AC7E-7F84598946F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D3F503-35F3-80D0-3823-1B9524E0F888}"/>
              </a:ext>
            </a:extLst>
          </p:cNvPr>
          <p:cNvSpPr txBox="1"/>
          <p:nvPr/>
        </p:nvSpPr>
        <p:spPr>
          <a:xfrm>
            <a:off x="542728" y="950487"/>
            <a:ext cx="8432256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marginal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reproducing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tends to be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zero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recording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an initial cost, but the cost of producing copies is negligible.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accentuated this feature: today, producing a new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movie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a computer is simple, fast, and virtually without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establish artificial marginal costs in the form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licensing fees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be paid to produce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copy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an intangible asset such as a copyrighted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song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to build a patented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machinery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B3F92D-4746-BD38-9609-0520641B07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0400A4-C401-6CC5-933C-507E767B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5536" y="2080725"/>
            <a:ext cx="245690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8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764"/>
    </mc:Choice>
    <mc:Fallback xmlns="">
      <p:transition advTm="607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F0C62-23F2-2739-0542-85541249B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D5ABB3-3AE3-BC38-1161-002EBA90C48D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5D7B02-C375-F955-5B9C-12F187D0BF46}"/>
              </a:ext>
            </a:extLst>
          </p:cNvPr>
          <p:cNvSpPr txBox="1"/>
          <p:nvPr/>
        </p:nvSpPr>
        <p:spPr>
          <a:xfrm>
            <a:off x="2704962" y="174212"/>
            <a:ext cx="7106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D46948-C961-A872-5328-2AB1878A7F7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4DEA52-E295-5F6F-2F4D-2B2B7A9D329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AD63D2-57B9-D92F-27E4-2495228195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8" name="Picture 7" descr="A screenshot of a phone&#10;&#10;Description automatically generated">
            <a:extLst>
              <a:ext uri="{FF2B5EF4-FFF2-40B4-BE49-F238E27FC236}">
                <a16:creationId xmlns:a16="http://schemas.microsoft.com/office/drawing/2014/main" id="{0937F083-730A-BE01-B382-C54675933C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00" b="27200"/>
          <a:stretch/>
        </p:blipFill>
        <p:spPr>
          <a:xfrm>
            <a:off x="6385562" y="937930"/>
            <a:ext cx="3759216" cy="546554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5C93C11D-76C6-EA9A-8E31-225C6C7A06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17" r="8533"/>
          <a:stretch/>
        </p:blipFill>
        <p:spPr>
          <a:xfrm rot="5400000">
            <a:off x="878686" y="1380132"/>
            <a:ext cx="5274362" cy="458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78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592"/>
    </mc:Choice>
    <mc:Fallback xmlns="">
      <p:transition advTm="14159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EB0DE4-B848-E3C2-0805-4407146E1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D91A4A-06C5-945E-58A5-3B4ACFD54F78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33275-3FB9-0E4C-5650-E642AF056608}"/>
              </a:ext>
            </a:extLst>
          </p:cNvPr>
          <p:cNvSpPr txBox="1"/>
          <p:nvPr/>
        </p:nvSpPr>
        <p:spPr>
          <a:xfrm>
            <a:off x="2704962" y="174212"/>
            <a:ext cx="7106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320883-15A8-ABB1-DFD5-3ECC18B1639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0F0C38-F57C-0105-ECBD-A478713A6EC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E2E665-32AE-051B-5B7B-62EA170B3D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3194D8-C5DA-999B-4D3B-C6E79EE8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6282" y="929610"/>
            <a:ext cx="9040811" cy="5464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71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588"/>
    </mc:Choice>
    <mc:Fallback xmlns="">
      <p:transition advTm="4158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41923-7317-CC29-B593-404A334BC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D44029-784F-F912-5EEB-2DB428C87943}"/>
              </a:ext>
            </a:extLst>
          </p:cNvPr>
          <p:cNvSpPr/>
          <p:nvPr/>
        </p:nvSpPr>
        <p:spPr>
          <a:xfrm>
            <a:off x="25908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D9C55-3240-0650-26B8-CFB6B224A05C}"/>
              </a:ext>
            </a:extLst>
          </p:cNvPr>
          <p:cNvSpPr txBox="1"/>
          <p:nvPr/>
        </p:nvSpPr>
        <p:spPr>
          <a:xfrm>
            <a:off x="2704962" y="174212"/>
            <a:ext cx="722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518F02-CA5B-A8EF-71BB-5769001FD8B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B50DF4-84DC-F08F-B5F3-8C7C73A56B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3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E140B4B-CD9D-C185-3109-C6DD0AE87E48}"/>
              </a:ext>
            </a:extLst>
          </p:cNvPr>
          <p:cNvSpPr txBox="1"/>
          <p:nvPr/>
        </p:nvSpPr>
        <p:spPr>
          <a:xfrm>
            <a:off x="617281" y="723186"/>
            <a:ext cx="10895015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globalized economy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economic institutions that have the organizational and technological capacity to operate on a global scale in real time.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7C505F-F588-507F-515B-C4E1CBEAFB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AD74145-DA98-9A44-F08C-5784904A2B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334" t="5889" r="9152" b="13156"/>
          <a:stretch/>
        </p:blipFill>
        <p:spPr>
          <a:xfrm>
            <a:off x="6400800" y="2893471"/>
            <a:ext cx="3753339" cy="36823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66EEA1-3183-70EE-87C8-919637186C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4996" b="10965"/>
          <a:stretch/>
        </p:blipFill>
        <p:spPr>
          <a:xfrm>
            <a:off x="3664592" y="2778898"/>
            <a:ext cx="2431408" cy="38894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5D8963-C6ED-13AE-7987-DDC80BF3AC5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62822"/>
          <a:stretch/>
        </p:blipFill>
        <p:spPr>
          <a:xfrm>
            <a:off x="1097281" y="2786833"/>
            <a:ext cx="2575204" cy="387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1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895"/>
    </mc:Choice>
    <mc:Fallback xmlns="">
      <p:transition advTm="10789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92DF-2374-B3F6-7367-2DADF0F4E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AEDA0E-FB42-49A1-001B-9FBCE2791BFB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2ACC9-E4E6-62C6-BB77-03ED2C276CFF}"/>
              </a:ext>
            </a:extLst>
          </p:cNvPr>
          <p:cNvSpPr txBox="1"/>
          <p:nvPr/>
        </p:nvSpPr>
        <p:spPr>
          <a:xfrm>
            <a:off x="2704962" y="174212"/>
            <a:ext cx="7373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80B588-86E9-E39B-6C61-44E9C727DFC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019B3E-C059-BFAE-B58C-180385C1C30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9B7A528-B5F7-30DA-C8DF-98DC05675796}"/>
              </a:ext>
            </a:extLst>
          </p:cNvPr>
          <p:cNvSpPr txBox="1"/>
          <p:nvPr/>
        </p:nvSpPr>
        <p:spPr>
          <a:xfrm>
            <a:off x="617281" y="862030"/>
            <a:ext cx="10639890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However, in today’s information society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become a major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phenomenon underpinned by the emergence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actors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Among the most important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multinational 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use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networks to control complex and transnational processes.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3C1415-736E-E592-A982-3E303A40A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A1E224C-9430-3F50-C0CA-24E0D054E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241" y="3655872"/>
            <a:ext cx="5152380" cy="2923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0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551"/>
    </mc:Choice>
    <mc:Fallback xmlns="">
      <p:transition advTm="8555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66528-E09D-BFDA-F9D2-3269A06A4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16457-BE4E-C6E7-4FE5-64E892252994}"/>
              </a:ext>
            </a:extLst>
          </p:cNvPr>
          <p:cNvSpPr/>
          <p:nvPr/>
        </p:nvSpPr>
        <p:spPr>
          <a:xfrm>
            <a:off x="219828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04ED30-0BB5-D1E6-C051-BE1F69143874}"/>
              </a:ext>
            </a:extLst>
          </p:cNvPr>
          <p:cNvSpPr txBox="1"/>
          <p:nvPr/>
        </p:nvSpPr>
        <p:spPr>
          <a:xfrm>
            <a:off x="2704962" y="174212"/>
            <a:ext cx="724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99065C-9903-3302-B9A4-B2FC23FF7F4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829861-24EE-D8AB-AE81-303EE7B6ACA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994C3D-BEAD-FEC8-C6A7-4C33C414EF11}"/>
              </a:ext>
            </a:extLst>
          </p:cNvPr>
          <p:cNvSpPr txBox="1"/>
          <p:nvPr/>
        </p:nvSpPr>
        <p:spPr>
          <a:xfrm>
            <a:off x="811742" y="944219"/>
            <a:ext cx="10014754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Production, consumption,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movement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thus organized on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scale.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fosters the emergence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consumer culture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which goods, lifestyles, and forms of consumption spread around the world and are adapted in different local contexts.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BC7DCB-6F17-1341-A85F-7403A6A3B1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B12498-D18D-7945-B6E8-BCCB450E8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7858" y="4353108"/>
            <a:ext cx="5486876" cy="20606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D43C821-A1C8-339E-2F63-0D5E1F281F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831" y="4075750"/>
            <a:ext cx="3753524" cy="238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8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774"/>
    </mc:Choice>
    <mc:Fallback xmlns="">
      <p:transition advTm="12577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14977-383E-925D-E294-C789217AC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F8998C-0E82-0653-7BA6-F50B6D97AAAD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49B070-D38D-A345-83F7-986ADCDA572B}"/>
              </a:ext>
            </a:extLst>
          </p:cNvPr>
          <p:cNvSpPr txBox="1"/>
          <p:nvPr/>
        </p:nvSpPr>
        <p:spPr>
          <a:xfrm>
            <a:off x="2704962" y="174212"/>
            <a:ext cx="7097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3CB321-CDF8-D07C-CD13-A93D27B16DA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F8874-6A59-84C4-6AF2-6457FCD0863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933D6-1D57-7D3B-A649-83F4DBF8E6BC}"/>
              </a:ext>
            </a:extLst>
          </p:cNvPr>
          <p:cNvSpPr txBox="1"/>
          <p:nvPr/>
        </p:nvSpPr>
        <p:spPr>
          <a:xfrm>
            <a:off x="1568127" y="1073778"/>
            <a:ext cx="8452240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financial markets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are managed through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network technologies, are another feature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globalized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1E2D8E-60C3-31EC-222E-CB2AE3B2BB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743CCA-939B-CA75-F8FE-4F194CF21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83026" y="3316997"/>
            <a:ext cx="2737341" cy="29019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554A25-9830-B5D5-57E2-810FEED4D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6615" y="3209544"/>
            <a:ext cx="5881210" cy="334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46"/>
    </mc:Choice>
    <mc:Fallback xmlns="">
      <p:transition advTm="5734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F5267-DAF8-7B97-B575-949C7E3C87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FB4C60-ABD7-728E-29A3-A347ACF63F33}"/>
              </a:ext>
            </a:extLst>
          </p:cNvPr>
          <p:cNvSpPr/>
          <p:nvPr/>
        </p:nvSpPr>
        <p:spPr>
          <a:xfrm>
            <a:off x="109728" y="540410"/>
            <a:ext cx="11987783" cy="62442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B64FE3-0523-4762-3F9F-A1560FAEDFE5}"/>
              </a:ext>
            </a:extLst>
          </p:cNvPr>
          <p:cNvSpPr txBox="1"/>
          <p:nvPr/>
        </p:nvSpPr>
        <p:spPr>
          <a:xfrm>
            <a:off x="2687880" y="35922"/>
            <a:ext cx="7097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C98847-9E18-2846-26D9-2759728772D1}"/>
              </a:ext>
            </a:extLst>
          </p:cNvPr>
          <p:cNvSpPr/>
          <p:nvPr/>
        </p:nvSpPr>
        <p:spPr>
          <a:xfrm>
            <a:off x="617280" y="0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35AB11-CE8F-8E01-21EB-F207139CA75E}"/>
              </a:ext>
            </a:extLst>
          </p:cNvPr>
          <p:cNvSpPr txBox="1"/>
          <p:nvPr/>
        </p:nvSpPr>
        <p:spPr>
          <a:xfrm>
            <a:off x="559511" y="31349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7211B5-17E4-ABC6-6BFB-BF31047FFCBC}"/>
              </a:ext>
            </a:extLst>
          </p:cNvPr>
          <p:cNvSpPr txBox="1"/>
          <p:nvPr/>
        </p:nvSpPr>
        <p:spPr>
          <a:xfrm>
            <a:off x="109727" y="659909"/>
            <a:ext cx="9097259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rgbClr val="FF0000"/>
                </a:solidFill>
                <a:cs typeface="Tajawal ExtraBold" panose="00000800000000000000" pitchFamily="2" charset="-78"/>
              </a:rPr>
              <a:t>Digital media companies 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are not only part of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media industry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; they are an important part of </a:t>
            </a:r>
            <a:r>
              <a:rPr lang="en-US" sz="2600" b="1" dirty="0">
                <a:solidFill>
                  <a:srgbClr val="FF0000"/>
                </a:solidFill>
                <a:cs typeface="Tajawal ExtraBold" panose="00000800000000000000" pitchFamily="2" charset="-78"/>
              </a:rPr>
              <a:t>global financial markets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Many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companies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that own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social media 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platforms, digital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news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services, and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online media 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businesses are listed on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stock exchanges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. </a:t>
            </a:r>
            <a:endParaRPr lang="ar-EG" sz="26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Their shares are bought and sold by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investors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from different countries</a:t>
            </a:r>
            <a:r>
              <a:rPr lang="ar-EG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to become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partial owners of companies 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and potentially earn money through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dividends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or an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increase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in the share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price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.</a:t>
            </a:r>
            <a:endParaRPr lang="ar-EG" sz="26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Some of the most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profitable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digital media companies 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include Alphabet and Meta. </a:t>
            </a:r>
            <a:r>
              <a:rPr lang="en-US" sz="2600" b="1" dirty="0">
                <a:solidFill>
                  <a:srgbClr val="FF0000"/>
                </a:solidFill>
                <a:cs typeface="Tajawal ExtraBold" panose="00000800000000000000" pitchFamily="2" charset="-78"/>
              </a:rPr>
              <a:t>Alphabet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owns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Google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and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YouTube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, while </a:t>
            </a:r>
            <a:r>
              <a:rPr lang="en-US" sz="2600" b="1" dirty="0">
                <a:solidFill>
                  <a:srgbClr val="FF0000"/>
                </a:solidFill>
                <a:cs typeface="Tajawal ExtraBold" panose="00000800000000000000" pitchFamily="2" charset="-78"/>
              </a:rPr>
              <a:t>Meta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owns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Facebook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,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Instagram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, and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WhatsApp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. </a:t>
            </a:r>
            <a:endParaRPr lang="ar-EG" sz="26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The </a:t>
            </a:r>
            <a:r>
              <a:rPr lang="en-US" sz="2600" b="1" dirty="0">
                <a:solidFill>
                  <a:srgbClr val="FF0000"/>
                </a:solidFill>
                <a:cs typeface="Tajawal ExtraBold" panose="00000800000000000000" pitchFamily="2" charset="-78"/>
              </a:rPr>
              <a:t>value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of these companies can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change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according to their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financial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performance,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advertising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 revenue, number of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users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, and digital </a:t>
            </a:r>
            <a:r>
              <a:rPr lang="en-US" sz="26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innovations</a:t>
            </a:r>
            <a:r>
              <a:rPr lang="en-US" sz="2600" dirty="0">
                <a:solidFill>
                  <a:srgbClr val="0A1F61"/>
                </a:solidFill>
                <a:cs typeface="Tajawal ExtraBold" panose="00000800000000000000" pitchFamily="2" charset="-78"/>
              </a:rPr>
              <a:t>. </a:t>
            </a:r>
            <a:endParaRPr lang="ar-EG" sz="2600" dirty="0">
              <a:solidFill>
                <a:srgbClr val="0A1F61"/>
              </a:solidFill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04ADF8-3E8D-D86B-A2F6-1B3A3004C0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1C8C2F-408B-40B1-A08B-8ABF448AEBE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578"/>
          <a:stretch>
            <a:fillRect/>
          </a:stretch>
        </p:blipFill>
        <p:spPr>
          <a:xfrm>
            <a:off x="9321047" y="1564302"/>
            <a:ext cx="2690376" cy="198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31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46"/>
    </mc:Choice>
    <mc:Fallback xmlns="">
      <p:transition advTm="5734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A66FD-C920-19C6-CA00-1C4A5A042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E14145-A7A5-3A35-EE96-61D8B28703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403298-207A-2E7A-3F72-7FD1C8EBE531}"/>
              </a:ext>
            </a:extLst>
          </p:cNvPr>
          <p:cNvSpPr txBox="1"/>
          <p:nvPr/>
        </p:nvSpPr>
        <p:spPr>
          <a:xfrm>
            <a:off x="2704962" y="174212"/>
            <a:ext cx="738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B6E601-BF2D-B811-6308-1BC0329C9B3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1F1EF4-21DF-3441-7707-DBE25C6E0F18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9389AA-EDE2-FBCF-DE7B-105E540E88C9}"/>
              </a:ext>
            </a:extLst>
          </p:cNvPr>
          <p:cNvSpPr txBox="1"/>
          <p:nvPr/>
        </p:nvSpPr>
        <p:spPr>
          <a:xfrm>
            <a:off x="617281" y="921980"/>
            <a:ext cx="10794410" cy="3076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Finally, the importance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supranational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entities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treaties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include sets of countries or entire regions of the globe increases.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the case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trade agreements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NAFTA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(North American Free Trade Agreement), a treaty between Mexico, the United States, and Canada that has been in place since the 1990s,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European Union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World Trade Organization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World Bank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AE8206-B4B2-4CA3-2EFB-172520132A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ACA6BA-B556-5992-025A-DCFE040A7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759" y="4108366"/>
            <a:ext cx="4112482" cy="250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4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273"/>
    </mc:Choice>
    <mc:Fallback xmlns="">
      <p:transition advTm="79273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9F44D-82C3-F738-5DBB-DB56C2FDD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7CE59C-58C8-CE14-DF58-D3E0360D50A8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253B60-305D-45C4-CC72-74817AB552E6}"/>
              </a:ext>
            </a:extLst>
          </p:cNvPr>
          <p:cNvSpPr txBox="1"/>
          <p:nvPr/>
        </p:nvSpPr>
        <p:spPr>
          <a:xfrm>
            <a:off x="2704962" y="174212"/>
            <a:ext cx="719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569269-67F0-9B43-812D-38E1527CB53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BB4CC6-304F-5A2D-A21D-8AB63D67E7A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00A3F8-AFA8-B1F4-DA9F-D069DABA2DB0}"/>
              </a:ext>
            </a:extLst>
          </p:cNvPr>
          <p:cNvSpPr txBox="1"/>
          <p:nvPr/>
        </p:nvSpPr>
        <p:spPr>
          <a:xfrm>
            <a:off x="459331" y="1106429"/>
            <a:ext cx="7466073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Castell’s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networked economy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flexible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forms of production.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rigid hierarchies of factory work and the bureaucratic organizations of industrial society are transformed toward a new paradigm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production.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processes that underpin production in such a paradigm have been described as based on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 structures and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rgbClr val="0A1F61"/>
                </a:solidFill>
                <a:cs typeface="Tajawal ExtraBold" panose="00000800000000000000" pitchFamily="2" charset="-78"/>
              </a:rPr>
              <a:t>thus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organized around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decentralized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autonomous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 units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828697-4188-B381-88A0-5EA257281C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0ABB60-07A4-2AD6-C1A4-C0039F776D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8977" y="1477221"/>
            <a:ext cx="3575087" cy="282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3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668"/>
    </mc:Choice>
    <mc:Fallback xmlns="">
      <p:transition advTm="56668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8731F-1300-DC4B-3E3F-DA854848C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C20CC4-043E-25C5-84C8-E391DAC1DE11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72AB06-5969-7FB9-F843-066777D88FB5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Networked Economy and Globalization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5991CE-4286-3266-6AED-6015A3014052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A2E24A-589E-7185-0652-4E5A8ECE977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902AD3-EF4D-90CF-633A-87DD262C9FEE}"/>
              </a:ext>
            </a:extLst>
          </p:cNvPr>
          <p:cNvSpPr txBox="1"/>
          <p:nvPr/>
        </p:nvSpPr>
        <p:spPr>
          <a:xfrm>
            <a:off x="404545" y="773518"/>
            <a:ext cx="11254055" cy="3076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 of companies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formed by suppliers, subcontractors, manufacturers, distribution companies, and commercial operations thrive in contemporary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were not born with these changes of new information and communications technologies but rather are an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old form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social organization: </a:t>
            </a:r>
            <a:r>
              <a:rPr lang="en-US" sz="2200" dirty="0">
                <a:solidFill>
                  <a:srgbClr val="0A1F61"/>
                </a:solidFill>
                <a:cs typeface="Tajawal ExtraBold" panose="00000800000000000000" pitchFamily="2" charset="-78"/>
              </a:rPr>
              <a:t>kinship networks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the fundamental form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tribal societies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networks of business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contacts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land and sea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been structuring globalization processes for centuries.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435918-E9B5-8CAF-3412-B9483165D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F583DC-F27F-A256-BB20-709E3DF51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93" y="3988542"/>
            <a:ext cx="3861646" cy="266305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E1C90E-6CDE-D5C4-1868-67AD83FD29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3231" y="4058593"/>
            <a:ext cx="4532560" cy="255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147"/>
    </mc:Choice>
    <mc:Fallback xmlns="">
      <p:transition advTm="9114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B314E-ADBD-5455-EF5C-1C20AA880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9A7D562-F6B0-3F2A-EE56-8A1A857FCB6B}"/>
              </a:ext>
            </a:extLst>
          </p:cNvPr>
          <p:cNvSpPr/>
          <p:nvPr/>
        </p:nvSpPr>
        <p:spPr>
          <a:xfrm>
            <a:off x="302768" y="725731"/>
            <a:ext cx="1376399" cy="423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E1AE53-06C2-5355-1B08-E10F708B243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C13F601-898A-5651-A0B2-5DAB5A2A0EBE}"/>
              </a:ext>
            </a:extLst>
          </p:cNvPr>
          <p:cNvSpPr/>
          <p:nvPr/>
        </p:nvSpPr>
        <p:spPr>
          <a:xfrm>
            <a:off x="302768" y="1153316"/>
            <a:ext cx="9801352" cy="5575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concept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refers to a form of society characterized by the importance of the production and management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knowledge.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ability to produce, manipulate, and distribute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becomes one of the main factors related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birth of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society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was described as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third industrial revolution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system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information society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being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informational, global, and networked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an information society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intellectual property rights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divided in three main types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(copyright, trademarks , patents).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globalized economy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characterized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multinational companies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own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foster the emergence of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consumer culture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4C9B6A6-5353-FFB6-5393-BC54064B3D41}"/>
              </a:ext>
            </a:extLst>
          </p:cNvPr>
          <p:cNvSpPr txBox="1"/>
          <p:nvPr/>
        </p:nvSpPr>
        <p:spPr>
          <a:xfrm>
            <a:off x="2170079" y="622582"/>
            <a:ext cx="22765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051B74F-FD0B-E097-ABBB-9DB2FA3FD753}"/>
              </a:ext>
            </a:extLst>
          </p:cNvPr>
          <p:cNvSpPr txBox="1"/>
          <p:nvPr/>
        </p:nvSpPr>
        <p:spPr>
          <a:xfrm>
            <a:off x="302768" y="780364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EDFC89-DFA8-317E-A7A6-4126D5B205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1" y="-37675"/>
            <a:ext cx="1774394" cy="82852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DE8288-4ED1-0349-EF94-2A23D4288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1921" y="129375"/>
            <a:ext cx="1904612" cy="126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103"/>
    </mc:Choice>
    <mc:Fallback xmlns="">
      <p:transition spd="slow" advTm="272103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55"/>
    </mc:Choice>
    <mc:Fallback xmlns="">
      <p:transition spd="slow" advTm="3025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  <ds:schemaRef ds:uri="http://schemas.microsoft.com/office/2006/documentManagement/types"/>
    <ds:schemaRef ds:uri="aca13214-df29-4e3c-a050-857c0bf7bd8e"/>
    <ds:schemaRef ds:uri="http://purl.org/dc/terms/"/>
    <ds:schemaRef ds:uri="http://schemas.microsoft.com/office/2006/metadata/properties"/>
    <ds:schemaRef ds:uri="http://schemas.openxmlformats.org/package/2006/metadata/core-properties"/>
    <ds:schemaRef ds:uri="688354b5-287c-4cda-825e-1d7935aea40e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1387</TotalTime>
  <Words>2643</Words>
  <Application>Microsoft Office PowerPoint</Application>
  <PresentationFormat>Widescreen</PresentationFormat>
  <Paragraphs>186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Shereen Kedwany</cp:lastModifiedBy>
  <cp:revision>261</cp:revision>
  <dcterms:created xsi:type="dcterms:W3CDTF">2023-04-29T09:08:00Z</dcterms:created>
  <dcterms:modified xsi:type="dcterms:W3CDTF">2026-10-02T06:53:09Z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