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303" r:id="rId3"/>
    <p:sldId id="519" r:id="rId4"/>
    <p:sldId id="482" r:id="rId5"/>
    <p:sldId id="508" r:id="rId6"/>
    <p:sldId id="483" r:id="rId7"/>
    <p:sldId id="484" r:id="rId8"/>
    <p:sldId id="503" r:id="rId9"/>
    <p:sldId id="507" r:id="rId10"/>
    <p:sldId id="506" r:id="rId11"/>
    <p:sldId id="505" r:id="rId12"/>
    <p:sldId id="512" r:id="rId13"/>
    <p:sldId id="509" r:id="rId14"/>
    <p:sldId id="510" r:id="rId15"/>
    <p:sldId id="511" r:id="rId16"/>
    <p:sldId id="504" r:id="rId17"/>
    <p:sldId id="513" r:id="rId18"/>
    <p:sldId id="502" r:id="rId19"/>
    <p:sldId id="501" r:id="rId20"/>
    <p:sldId id="500" r:id="rId21"/>
    <p:sldId id="514" r:id="rId22"/>
    <p:sldId id="499" r:id="rId23"/>
    <p:sldId id="516" r:id="rId24"/>
    <p:sldId id="498" r:id="rId25"/>
    <p:sldId id="515" r:id="rId26"/>
    <p:sldId id="488" r:id="rId27"/>
    <p:sldId id="494" r:id="rId28"/>
    <p:sldId id="497" r:id="rId29"/>
    <p:sldId id="496" r:id="rId30"/>
    <p:sldId id="495" r:id="rId31"/>
    <p:sldId id="493" r:id="rId32"/>
    <p:sldId id="492" r:id="rId33"/>
    <p:sldId id="491" r:id="rId34"/>
    <p:sldId id="490" r:id="rId35"/>
    <p:sldId id="517" r:id="rId36"/>
    <p:sldId id="518"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9"/>
            <p14:sldId id="482"/>
            <p14:sldId id="508"/>
            <p14:sldId id="483"/>
            <p14:sldId id="484"/>
            <p14:sldId id="503"/>
            <p14:sldId id="507"/>
            <p14:sldId id="506"/>
            <p14:sldId id="505"/>
            <p14:sldId id="512"/>
            <p14:sldId id="509"/>
            <p14:sldId id="510"/>
            <p14:sldId id="511"/>
            <p14:sldId id="504"/>
            <p14:sldId id="513"/>
            <p14:sldId id="502"/>
            <p14:sldId id="501"/>
            <p14:sldId id="500"/>
            <p14:sldId id="514"/>
            <p14:sldId id="499"/>
            <p14:sldId id="516"/>
            <p14:sldId id="498"/>
            <p14:sldId id="515"/>
            <p14:sldId id="488"/>
            <p14:sldId id="494"/>
            <p14:sldId id="497"/>
            <p14:sldId id="496"/>
            <p14:sldId id="495"/>
            <p14:sldId id="493"/>
            <p14:sldId id="492"/>
            <p14:sldId id="491"/>
            <p14:sldId id="490"/>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5" d="100"/>
          <a:sy n="45" d="100"/>
        </p:scale>
        <p:origin x="26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51510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8.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53" y="14357"/>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Manal El-Sayed</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553434" y="2836607"/>
            <a:ext cx="1329210" cy="400110"/>
          </a:xfrm>
          <a:prstGeom prst="rect">
            <a:avLst/>
          </a:prstGeom>
          <a:noFill/>
        </p:spPr>
        <p:txBody>
          <a:bodyPr wrap="none" rtlCol="0">
            <a:spAutoFit/>
          </a:bodyPr>
          <a:lstStyle/>
          <a:p>
            <a:r>
              <a:rPr lang="en-US" sz="2000" b="1" dirty="0">
                <a:solidFill>
                  <a:schemeClr val="bg1"/>
                </a:solidFill>
                <a:ea typeface="+mj-ea"/>
                <a:cs typeface="+mj-cs"/>
              </a:rPr>
              <a:t>PMG   201 </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83FF6ED-8F1B-B57F-568A-5347C8531554}"/>
              </a:ext>
            </a:extLst>
          </p:cNvPr>
          <p:cNvSpPr txBox="1"/>
          <p:nvPr/>
        </p:nvSpPr>
        <p:spPr>
          <a:xfrm>
            <a:off x="328545" y="2005677"/>
            <a:ext cx="7184570" cy="923330"/>
          </a:xfrm>
          <a:prstGeom prst="rect">
            <a:avLst/>
          </a:prstGeom>
          <a:noFill/>
        </p:spPr>
        <p:txBody>
          <a:bodyPr wrap="square">
            <a:spAutoFit/>
          </a:bodyPr>
          <a:lstStyle/>
          <a:p>
            <a:r>
              <a:rPr kumimoji="0" lang="en-US" sz="5400" b="1" i="0" u="none" strike="noStrike" kern="1200" cap="none" spc="0" normalizeH="0" baseline="0" noProof="0" dirty="0">
                <a:ln>
                  <a:noFill/>
                </a:ln>
                <a:solidFill>
                  <a:prstClr val="white"/>
                </a:solidFill>
                <a:effectLst/>
                <a:uLnTx/>
                <a:uFillTx/>
                <a:latin typeface="Calibri Light" panose="020F0302020204030204"/>
                <a:ea typeface="+mj-ea"/>
                <a:cs typeface="+mj-cs"/>
              </a:rPr>
              <a:t>Project</a:t>
            </a:r>
            <a:r>
              <a:rPr kumimoji="0" lang="en-US" sz="5400" b="0" i="0" u="none" strike="noStrike" kern="1200" cap="none" spc="0" normalizeH="0" baseline="0" noProof="0" dirty="0">
                <a:ln>
                  <a:noFill/>
                </a:ln>
                <a:solidFill>
                  <a:srgbClr val="53728A"/>
                </a:solidFill>
                <a:effectLst/>
                <a:uLnTx/>
                <a:uFillTx/>
                <a:latin typeface="Calibri Light" panose="020F0302020204030204"/>
                <a:ea typeface="+mj-ea"/>
                <a:cs typeface="+mj-cs"/>
              </a:rPr>
              <a:t> </a:t>
            </a:r>
            <a:r>
              <a:rPr kumimoji="0" lang="en-US" sz="5400" b="1" i="0" u="none" strike="noStrike" kern="1200" cap="none" spc="0" normalizeH="0" baseline="0" noProof="0" dirty="0">
                <a:ln>
                  <a:noFill/>
                </a:ln>
                <a:solidFill>
                  <a:prstClr val="white"/>
                </a:solidFill>
                <a:effectLst/>
                <a:uLnTx/>
                <a:uFillTx/>
                <a:latin typeface="Calibri Light" panose="020F0302020204030204"/>
                <a:ea typeface="+mj-ea"/>
                <a:cs typeface="+mj-cs"/>
              </a:rPr>
              <a:t>Feasibility Study</a:t>
            </a:r>
            <a:endParaRPr lang="en-GB"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828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68349" y="2606857"/>
            <a:ext cx="6387592" cy="1200329"/>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THE WORLD OF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68409" y="388627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2771335" y="4609867"/>
            <a:ext cx="8740308" cy="978729"/>
          </a:xfrm>
          <a:prstGeom prst="rect">
            <a:avLst/>
          </a:prstGeom>
          <a:noFill/>
        </p:spPr>
        <p:txBody>
          <a:bodyPr wrap="square" rtlCol="0">
            <a:spAutoFit/>
          </a:bodyPr>
          <a:lstStyle/>
          <a:p>
            <a:pPr marL="0" marR="0" lvl="0" indent="0" algn="ctr" defTabSz="914400" rtl="0" eaLnBrk="1" fontAlgn="auto" latinLnBrk="0" hangingPunct="1">
              <a:lnSpc>
                <a:spcPct val="90000"/>
              </a:lnSpc>
              <a:spcBef>
                <a:spcPct val="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effectLst/>
                <a:uLnTx/>
                <a:uFillTx/>
                <a:latin typeface="Calibri" panose="020F0502020204030204"/>
                <a:ea typeface="+mn-ea"/>
                <a:cs typeface="+mn-cs"/>
              </a:rPr>
              <a:t>PMG201</a:t>
            </a:r>
          </a:p>
          <a:p>
            <a:pPr marL="0" marR="0" lvl="0" indent="0" algn="l" defTabSz="914400" rtl="0" eaLnBrk="1" fontAlgn="auto" latinLnBrk="0" hangingPunct="1">
              <a:lnSpc>
                <a:spcPct val="90000"/>
              </a:lnSpc>
              <a:spcBef>
                <a:spcPct val="0"/>
              </a:spcBef>
              <a:spcAft>
                <a:spcPts val="0"/>
              </a:spcAft>
              <a:buClrTx/>
              <a:buSzTx/>
              <a:buFont typeface="Arial" panose="020B0604020202020204" pitchFamily="34" charset="0"/>
              <a:buNone/>
              <a:tabLst/>
              <a:defRPr/>
            </a:pPr>
            <a:r>
              <a:rPr kumimoji="0" lang="en-US" sz="3600" b="1" i="0" u="none" strike="noStrike" kern="1200" cap="none" spc="0" normalizeH="0" baseline="0" noProof="0" dirty="0">
                <a:ln>
                  <a:noFill/>
                </a:ln>
                <a:effectLst/>
                <a:uLnTx/>
                <a:uFillTx/>
                <a:latin typeface="Calibri" panose="020F0502020204030204"/>
                <a:ea typeface="+mn-ea"/>
                <a:cs typeface="+mn-cs"/>
              </a:rPr>
              <a:t>THE WORLD OF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334780"/>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cs typeface="Times New Roman" panose="02020603050405020304" pitchFamily="18" charset="0"/>
              </a:rPr>
              <a:t>Dr. Manal El-Sayed</a:t>
            </a:r>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1117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What Is a Project?</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Project Management vs. General Management</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What Is Managed? The Three Goals of a Project</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The Life Cycles of Projects </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 Selecting Projects to Meet Organizational Objectives</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Confronting Uncertainty—the Management of Risk</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The Project Portfolio Process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80314" y="675693"/>
            <a:ext cx="658298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LEARNING OUTCOMES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04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12338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80314" y="675693"/>
            <a:ext cx="658298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What Is a Project?</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47271" y="2516605"/>
            <a:ext cx="10181771" cy="193796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4000" b="1" i="1" u="sng"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Project, Defined</a:t>
            </a:r>
            <a:endParaRPr kumimoji="0" lang="en-US" altLang="ar-SA" sz="4000" b="1" i="1" u="sng" strike="noStrike" kern="1200" cap="none" spc="0" normalizeH="0" baseline="0" noProof="0" dirty="0">
              <a:ln>
                <a:noFill/>
              </a:ln>
              <a:solidFill>
                <a:srgbClr val="FF0000"/>
              </a:solidFill>
              <a:effectLst/>
              <a:uLnTx/>
              <a:uFillTx/>
              <a:latin typeface="Times" panose="02020603050405020304" pitchFamily="18"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At first A project is an endeavor to accomplish a specific objective through a unique set of interrelated tasks and the effective utilization of resources.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89690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7906" y="1532374"/>
            <a:ext cx="11021786" cy="5160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A secondary effect of using multidisciplinary teams to deal with complex problems is conflict. Projects are characterized by conflict. As we will see in later chapters, the project schedule, budget, and specifications conflict with each other.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The needs and desires of the client conflict with those of the project team, the senior management of the organization conducting the project and others who may have a less direct stake in the project. Some of the most intense conflicts are those between members of the project team.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 Much more will be said about this in later chapters. For the moment, it is sufficient to recognize that projects and conflict are inseparable companions, an environment that is unsuitable and uncomfortable for conflict avoiders.</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80314" y="675693"/>
            <a:ext cx="658298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What Is a Project?</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79685" y="7282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3726" y="1311211"/>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73593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80314" y="675693"/>
            <a:ext cx="658298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ar-SA" sz="4000" b="1" i="1" u="none" strike="noStrike" kern="1200" cap="none" spc="0" normalizeH="0" baseline="0" noProof="0" dirty="0">
                <a:ln>
                  <a:noFill/>
                </a:ln>
                <a:solidFill>
                  <a:schemeClr val="bg1"/>
                </a:solidFill>
                <a:effectLst/>
                <a:uLnTx/>
                <a:uFillTx/>
                <a:latin typeface="Arial Black" panose="020B0A04020102020204" pitchFamily="34" charset="0"/>
                <a:ea typeface="+mj-ea"/>
                <a:cs typeface="Times New Roman" panose="02020603050405020304" pitchFamily="18" charset="0"/>
              </a:rPr>
              <a:t>Project, Defined</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47271" y="2516605"/>
            <a:ext cx="10181771" cy="203132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Finally, it is appropriate to ask, “ Why projects? ” The reason is simple. We form projects in order to fi x the responsibility and authority for the achievement of an organizational goal on an individual or small group when the job does not clearly fall within the definition of routine work.</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86608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Has a well-defined objective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Composed of a series of interdependent tasks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Utilizes various resources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Has a specific time frame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Has a customer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Involves a degree of uncertainty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80314" y="675693"/>
            <a:ext cx="658298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Attributes of a Project</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06235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Scope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Cost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Schedule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Customer satisfaction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80314" y="675693"/>
            <a:ext cx="658298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Constraints</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92344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Unforeseen circumstances may jeopardize achievement of the project objective.</a:t>
            </a:r>
          </a:p>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The challenge facing the project manager is to prevent, anticipate, and/or overcome such circumstances.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02963" y="802093"/>
            <a:ext cx="8180216"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ar-SA" sz="4000" b="1" i="0" u="none" strike="noStrike" kern="1200" cap="none" spc="0" normalizeH="0" baseline="0" noProof="0" dirty="0">
                <a:ln>
                  <a:noFill/>
                </a:ln>
                <a:solidFill>
                  <a:schemeClr val="bg1"/>
                </a:solidFill>
                <a:effectLst/>
                <a:uLnTx/>
                <a:uFillTx/>
                <a:latin typeface="Arial Black" panose="020B0A04020102020204" pitchFamily="34" charset="0"/>
                <a:ea typeface="+mj-ea"/>
                <a:cs typeface="Times New Roman" panose="02020603050405020304" pitchFamily="18" charset="0"/>
              </a:rPr>
              <a:t>Unforeseen Circumstances</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66912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40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The project management process means planning the work and then working the plan.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80314" y="675693"/>
            <a:ext cx="6582980"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The Project Management Process</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01883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4531" y="1879311"/>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Clearly define the project objective. </a:t>
            </a:r>
          </a:p>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Divide and subdivide the project.</a:t>
            </a:r>
          </a:p>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Define the specific activities that need to be performed.</a:t>
            </a:r>
            <a:endParaRPr kumimoji="0" lang="en-US" altLang="ar-SA" sz="2800" b="1" i="1"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Graphically portray the activities in a network diagram</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539311"/>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The Project Management Process  (Cont.)</a:t>
            </a:r>
            <a:endPar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12313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879311"/>
            <a:ext cx="10902789" cy="4439378"/>
          </a:xfrm>
          <a:prstGeom prst="roundRect">
            <a:avLst>
              <a:gd name="adj" fmla="val 2637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Make a time estimate.</a:t>
            </a:r>
          </a:p>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Make a cost estimate.</a:t>
            </a:r>
            <a:endPar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Calculate a project schedule and budget.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539311"/>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The Project Management Process  (Cont.)</a:t>
            </a:r>
            <a:endPar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62493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Establish a baseline plan.</a:t>
            </a:r>
          </a:p>
          <a:p>
            <a:pPr marL="22860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Monitor progress.</a:t>
            </a:r>
          </a:p>
          <a:p>
            <a:pPr marL="22860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Measure actual progress and compare it to planned progress.</a:t>
            </a:r>
          </a:p>
          <a:p>
            <a:pPr marL="22860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Take corrective action if  the project is behind schedule, overrunning the budget, or not meeting technical specifications.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80314" y="675693"/>
            <a:ext cx="658298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Controlling Projects</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5919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Satisfied customers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Additional business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Expansion of career opportunities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Satisfaction of being on a winning team </a:t>
            </a:r>
          </a:p>
          <a:p>
            <a:pPr marL="228600" marR="0" lvl="0" indent="-228600" algn="l" defTabSz="914400" rtl="0" eaLnBrk="1" fontAlgn="auto" latinLnBrk="0" hangingPunct="1">
              <a:lnSpc>
                <a:spcPct val="90000"/>
              </a:lnSpc>
              <a:spcBef>
                <a:spcPts val="100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Improved knowledge and skills</a:t>
            </a:r>
          </a:p>
          <a:p>
            <a:pPr marL="228600" marR="0" lvl="0" indent="-228600" algn="ctr" defTabSz="914400" rtl="0" eaLnBrk="1" fontAlgn="auto" latinLnBrk="0" hangingPunct="1">
              <a:lnSpc>
                <a:spcPct val="90000"/>
              </a:lnSpc>
              <a:spcBef>
                <a:spcPts val="1000"/>
              </a:spcBef>
              <a:spcAft>
                <a:spcPts val="0"/>
              </a:spcAft>
              <a:buClrTx/>
              <a:buSzTx/>
              <a:buFont typeface="Times New Roman" panose="02020603050405020304" pitchFamily="18" charset="0"/>
              <a:buNone/>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When projects are successful, everybody WINS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8666" y="252699"/>
            <a:ext cx="6582980"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ar-SA" sz="4400" b="1" i="0" u="none" strike="noStrike" kern="1200" cap="none" spc="0" normalizeH="0" baseline="0" noProof="0" dirty="0">
                <a:ln>
                  <a:noFill/>
                </a:ln>
                <a:solidFill>
                  <a:schemeClr val="bg1"/>
                </a:solidFill>
                <a:effectLst/>
                <a:uLnTx/>
                <a:uFillTx/>
                <a:latin typeface="Arial Black" panose="020B0A04020102020204" pitchFamily="34" charset="0"/>
                <a:ea typeface="+mj-ea"/>
                <a:cs typeface="Times New Roman" panose="02020603050405020304" pitchFamily="18" charset="0"/>
              </a:rPr>
              <a:t>Benefits of Project Management</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77062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Many recent developments in project management are being driven by quickly changing global markets, technology, and education.</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Global competition is putting pressure  on prices, response times, and product/service innovation. Computer and telecommunication technology, along with rapidly expanding higher education across the world allows the use of project management for types of projects and in regions where these sophisticated tools had never been considered before.</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60628"/>
            <a:ext cx="7674029"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Trends in Project Management</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44633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0563" y="1663378"/>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Achieving Strategic Goals</a:t>
            </a:r>
          </a:p>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Achieving Routine Goals</a:t>
            </a:r>
          </a:p>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Improving Project Effectiveness</a:t>
            </a:r>
          </a:p>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Virtual Projects</a:t>
            </a:r>
          </a:p>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Quasi - Projects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8666" y="160628"/>
            <a:ext cx="7739343"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Trends in Project Management</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52606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0563" y="1663378"/>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 project, then, is a temporary endeavor undertaken to create a unique product or service. It is specific, timely, usually multidisciplinary, and always conflict ridden. Projects are parts of overall programs and may be broken down into tasks, subtasks, and further if desired. Current trends in project management are noted.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Portfolio       Program       project       task        subtask</a:t>
            </a:r>
            <a:endParaRPr kumimoji="0" lang="ar-SA" sz="2800" b="1" i="0" u="none" strike="noStrike" kern="1200" cap="none" spc="0" normalizeH="0" baseline="0" noProof="0" dirty="0">
              <a:ln>
                <a:noFill/>
              </a:ln>
              <a:solidFill>
                <a:srgbClr val="24A9E1"/>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8666" y="160628"/>
            <a:ext cx="7739343"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Trends in Project Management</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4969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4658" y="1598281"/>
            <a:ext cx="11497342" cy="5653867"/>
          </a:xfrm>
          <a:prstGeom prst="roundRect">
            <a:avLst>
              <a:gd name="adj" fmla="val 25201"/>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600" b="1" i="0" u="none" strike="noStrike" kern="1200" cap="none" spc="0" normalizeH="0" baseline="0" noProof="0" dirty="0">
                <a:ln>
                  <a:noFill/>
                </a:ln>
                <a:solidFill>
                  <a:prstClr val="black"/>
                </a:solidFill>
                <a:effectLst/>
                <a:uLnTx/>
                <a:uFillTx/>
                <a:latin typeface="Calibri" panose="020F0502020204030204"/>
                <a:ea typeface="+mn-ea"/>
                <a:cs typeface="+mn-cs"/>
              </a:rPr>
              <a:t>1. </a:t>
            </a: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Project management differs greatly from general management. Every project is planned, budgeted, scheduled, and controlled as a unique task. Unlike non projects, projects are often multidisciplinary and usually have considerable need to cross departmental boundaries for technology, information, resources, and personnel. Crossing these boundaries tends to lead to intergroup conflict. The development of a detailed project plan based on the scope and due date of the project is critical to the project ’ s success.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2- Unlike their general management counterparts, project managers have responsibility for accomplishing a project, but little or no legitimate authority to command the required resources from the functional departments. The PM must be skilled at win - win negotiation to obtain these resources.</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768920"/>
            <a:ext cx="749630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chemeClr val="bg1"/>
                </a:solidFill>
                <a:effectLst/>
                <a:uLnTx/>
                <a:uFillTx/>
                <a:latin typeface="Times New Roman" panose="02020603050405020304" pitchFamily="18" charset="0"/>
                <a:ea typeface="+mn-ea"/>
                <a:cs typeface="Times New Roman" panose="02020603050405020304" pitchFamily="18" charset="0"/>
              </a:rPr>
              <a:t>Major Differences</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85203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69063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performance of a project is measured by three criteria. Is the project on time or early? Is the project on or under budget? Does the project deliver the agreed - upon outputs to the satisfaction of the customer? Figure 1-1 shows the three goals of a project. The performance of the project and the PM is measured by the degree to which these goals are achieved.</a:t>
            </a: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308056"/>
            <a:ext cx="742282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WHAT IS MANAGED? THE THREE GOALS OF A PROJECT</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38592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One of these goals, scope, is set primarily by the client (although the client agrees to all three when contracting for the project). It is the client who must decide what capabilities are required of the project ’ s deliverables — and this is what makes the project unique. Some writers insist that “ quality ” is a separate and distinct goal of the project along with time, cost, and scope. We do not agree because we consider quality an inherent part of the project specifications. If we did not live in an uncertain world in which</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D780059B-106A-1965-313B-80F31A8FE0C3}"/>
              </a:ext>
            </a:extLst>
          </p:cNvPr>
          <p:cNvSpPr txBox="1"/>
          <p:nvPr/>
        </p:nvSpPr>
        <p:spPr>
          <a:xfrm>
            <a:off x="2398812" y="308056"/>
            <a:ext cx="742282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WHAT IS MANAGED? THE THREE GOALS OF A PROJECT</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09091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One of these goals, scope, is set primarily by the client (although the client agrees to all three when contracting for the project). It is the client who must decide what capabilities are required of the project ’ s deliverables — and this is what makes the project unique. Some writers insist that “ quality ” is a separate and distinct goal of the project along with time, cost, and scope. We do not agree because we consider quality an inherent part of the project specifications. If we did not live in an uncertain world in which</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D780059B-106A-1965-313B-80F31A8FE0C3}"/>
              </a:ext>
            </a:extLst>
          </p:cNvPr>
          <p:cNvSpPr txBox="1"/>
          <p:nvPr/>
        </p:nvSpPr>
        <p:spPr>
          <a:xfrm>
            <a:off x="2398812" y="308056"/>
            <a:ext cx="742282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WHAT IS MANAGED? THE THREE GOALS OF A PROJECT</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78816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7361" y="1981451"/>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There are two different paths (life cycles) along which projects progress from start to completion. One is S - shaped and the other is J - shaped. It is an important distinction because identifying the different life cycles helps the PM to focus attention on appropriate matters to ensure successful project completion.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S-Shaped :They start slowly, develop momentum, and then finish slowly.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J-Shaped :They start slowly, proceed slowly, and then finish rapidly.</a:t>
            </a:r>
            <a:endParaRPr kumimoji="0" 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0436" y="212121"/>
            <a:ext cx="6582980"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ar-SA" sz="4400" b="1" i="0" u="none" strike="noStrike" kern="1200" cap="none" spc="0" normalizeH="0" baseline="0" noProof="0" dirty="0">
                <a:ln>
                  <a:noFill/>
                </a:ln>
                <a:solidFill>
                  <a:schemeClr val="bg1"/>
                </a:solidFill>
                <a:effectLst/>
                <a:uLnTx/>
                <a:uFillTx/>
                <a:latin typeface="Arial Black" panose="020B0A04020102020204" pitchFamily="34" charset="0"/>
                <a:ea typeface="+mj-ea"/>
                <a:cs typeface="Times New Roman" panose="02020603050405020304" pitchFamily="18" charset="0"/>
              </a:rPr>
              <a:t>The Project Life Cycle</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30218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ts val="38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Projects are “born” when a need is identified by the customer.</a:t>
            </a:r>
          </a:p>
          <a:p>
            <a:pPr marL="228600" marR="0" lvl="0" indent="-228600" algn="l" defTabSz="914400" rtl="0" eaLnBrk="1" fontAlgn="auto" latinLnBrk="0" hangingPunct="1">
              <a:lnSpc>
                <a:spcPts val="38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Project life cycles vary in length, from a few weeks to several years.</a:t>
            </a:r>
          </a:p>
          <a:p>
            <a:pPr marL="228600" marR="0" lvl="0" indent="-228600" algn="l" defTabSz="914400" rtl="0" eaLnBrk="1" fontAlgn="auto" latinLnBrk="0" hangingPunct="1">
              <a:lnSpc>
                <a:spcPts val="38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Not all projects formally go through all four phases of the project life cycle.</a:t>
            </a:r>
          </a:p>
        </p:txBody>
      </p:sp>
      <p:sp>
        <p:nvSpPr>
          <p:cNvPr id="3" name="TextBox 2">
            <a:extLst>
              <a:ext uri="{FF2B5EF4-FFF2-40B4-BE49-F238E27FC236}">
                <a16:creationId xmlns:a16="http://schemas.microsoft.com/office/drawing/2014/main" id="{F9A80F9F-74DB-1D57-04E8-E20E92A09B0A}"/>
              </a:ext>
            </a:extLst>
          </p:cNvPr>
          <p:cNvSpPr txBox="1"/>
          <p:nvPr/>
        </p:nvSpPr>
        <p:spPr>
          <a:xfrm>
            <a:off x="2606592" y="935396"/>
            <a:ext cx="658298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The Project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06640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first phase involves the identification of a need, problem, or opportunity.</a:t>
            </a:r>
          </a:p>
          <a:p>
            <a:pPr marL="228600" marR="0" lvl="0"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need and requirements are usually written by the customer into a document called a request for proposal (RFP).</a:t>
            </a:r>
          </a:p>
        </p:txBody>
      </p:sp>
      <p:sp>
        <p:nvSpPr>
          <p:cNvPr id="3" name="TextBox 2">
            <a:extLst>
              <a:ext uri="{FF2B5EF4-FFF2-40B4-BE49-F238E27FC236}">
                <a16:creationId xmlns:a16="http://schemas.microsoft.com/office/drawing/2014/main" id="{F9A80F9F-74DB-1D57-04E8-E20E92A09B0A}"/>
              </a:ext>
            </a:extLst>
          </p:cNvPr>
          <p:cNvSpPr txBox="1"/>
          <p:nvPr/>
        </p:nvSpPr>
        <p:spPr>
          <a:xfrm>
            <a:off x="2606592" y="935396"/>
            <a:ext cx="658298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chemeClr val="bg1"/>
                </a:solidFill>
                <a:effectLst/>
                <a:uLnTx/>
                <a:uFillTx/>
                <a:latin typeface="Times New Roman" panose="02020603050405020304" pitchFamily="18" charset="0"/>
                <a:ea typeface="+mn-ea"/>
                <a:cs typeface="Times New Roman" panose="02020603050405020304" pitchFamily="18" charset="0"/>
              </a:rPr>
              <a:t>Phases of the Project Life Cycle 1</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26254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second phase is the development of a proposed solution to the need or problem.</a:t>
            </a:r>
          </a:p>
          <a:p>
            <a:pPr marL="685800" marR="0" lvl="1"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This phase results in the submission of a proposal.</a:t>
            </a:r>
          </a:p>
          <a:p>
            <a:pPr marL="685800" marR="0" lvl="1"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customer and the winning contractor negotiate and sign a contract (agreement).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933066"/>
            <a:ext cx="658298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chemeClr val="bg1"/>
                </a:solidFill>
                <a:effectLst/>
                <a:uLnTx/>
                <a:uFillTx/>
                <a:latin typeface="Times New Roman" panose="02020603050405020304" pitchFamily="18" charset="0"/>
                <a:ea typeface="+mn-ea"/>
                <a:cs typeface="Times New Roman" panose="02020603050405020304" pitchFamily="18" charset="0"/>
              </a:rPr>
              <a:t>Phases of the Project Life Cycle 2</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93112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third phase is performing the project.</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Different types of resources are utilized</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Results in the accomplishment of the project objective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268088"/>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Phases of the Project Life Cycle 3 </a:t>
            </a:r>
            <a:endPar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8837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final phase is terminating the project.</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Perform close-out activities</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Evaluate performance</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Invite customer feedback</a:t>
            </a:r>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162802"/>
            <a:ext cx="658298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Phases of the Project Life Cycle 4</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23318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accomplishment of important tasks and goals in organizations today is being achieved increasingly through the use of projects. A new kind of organization has emerged recently to deal with the accelerating growth in the number of multiple, simultaneously ongoing, and often interrelated projects in organizations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278042"/>
            <a:ext cx="658298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SELECTING PROJECTS TO MEET ORGANIZATIONAL OBJECTIVES</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9483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There are many different methods for selecting projects, but they may be grouped into two fundamental types, nonnumeric and numeric.</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Nonnumeric Selection Methods</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Numeric Selection Methods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22920" y="212121"/>
            <a:ext cx="6582980"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methods for selecting projects</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2425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600" b="1" i="1" u="none" strike="noStrike" kern="1200" cap="none" spc="0" normalizeH="0" baseline="0" noProof="0" dirty="0">
                <a:ln>
                  <a:noFill/>
                </a:ln>
                <a:solidFill>
                  <a:prstClr val="black"/>
                </a:solidFill>
                <a:effectLst/>
                <a:uLnTx/>
                <a:uFillTx/>
                <a:latin typeface="Calibri" panose="020F0502020204030204"/>
                <a:ea typeface="+mn-ea"/>
                <a:cs typeface="+mn-cs"/>
              </a:rPr>
              <a:t>The Sacred Cow</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600" b="1" i="1" u="none" strike="noStrike" kern="1200" cap="none" spc="0" normalizeH="0" baseline="0" noProof="0" dirty="0">
                <a:ln>
                  <a:noFill/>
                </a:ln>
                <a:solidFill>
                  <a:prstClr val="black"/>
                </a:solidFill>
                <a:effectLst/>
                <a:uLnTx/>
                <a:uFillTx/>
                <a:latin typeface="Calibri" panose="020F0502020204030204"/>
                <a:ea typeface="+mn-ea"/>
                <a:cs typeface="+mn-cs"/>
              </a:rPr>
              <a:t>The Operating/Competitive Necessity</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600" b="1" i="1" u="none" strike="noStrike" kern="1200" cap="none" spc="0" normalizeH="0" baseline="0" noProof="0" dirty="0">
                <a:ln>
                  <a:noFill/>
                </a:ln>
                <a:solidFill>
                  <a:prstClr val="black"/>
                </a:solidFill>
                <a:effectLst/>
                <a:uLnTx/>
                <a:uFillTx/>
                <a:latin typeface="Calibri" panose="020F0502020204030204"/>
                <a:ea typeface="+mn-ea"/>
                <a:cs typeface="+mn-cs"/>
              </a:rPr>
              <a:t>Comparative Benefits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68666" y="252699"/>
            <a:ext cx="658298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dirty="0">
                <a:solidFill>
                  <a:schemeClr val="bg1"/>
                </a:solidFill>
                <a:latin typeface="Arial Black" panose="020B0A04020102020204" pitchFamily="34" charset="0"/>
                <a:ea typeface="+mj-ea"/>
                <a:cs typeface="+mj-cs"/>
              </a:rPr>
              <a:t>1. </a:t>
            </a:r>
            <a:r>
              <a:rPr kumimoji="0" lang="en-US" sz="36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Nonnumeric Selection Methods</a:t>
            </a:r>
            <a:endParaRPr kumimoji="0" lang="en-US" sz="20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42222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4531" y="2025706"/>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200" b="1" i="1" u="none" strike="noStrike" kern="1200" cap="none" spc="0" normalizeH="0" baseline="0" noProof="0" dirty="0">
                <a:ln>
                  <a:noFill/>
                </a:ln>
                <a:solidFill>
                  <a:prstClr val="black"/>
                </a:solidFill>
                <a:effectLst/>
                <a:uLnTx/>
                <a:uFillTx/>
                <a:latin typeface="Calibri" panose="020F0502020204030204"/>
                <a:ea typeface="+mn-ea"/>
                <a:cs typeface="+mn-cs"/>
              </a:rPr>
              <a:t>Financial Assessment Methods</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200" b="1" i="1" u="none" strike="noStrike" kern="1200" cap="none" spc="0" normalizeH="0" baseline="0" noProof="0" dirty="0">
                <a:ln>
                  <a:noFill/>
                </a:ln>
                <a:solidFill>
                  <a:prstClr val="black"/>
                </a:solidFill>
                <a:effectLst/>
                <a:uLnTx/>
                <a:uFillTx/>
                <a:latin typeface="Calibri" panose="020F0502020204030204"/>
                <a:ea typeface="+mn-ea"/>
                <a:cs typeface="+mn-cs"/>
              </a:rPr>
              <a:t>Financial Options and Opportunity Costs</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200" b="1" i="1" u="none" strike="noStrike" kern="1200" cap="none" spc="0" normalizeH="0" baseline="0" noProof="0" dirty="0">
                <a:ln>
                  <a:noFill/>
                </a:ln>
                <a:solidFill>
                  <a:prstClr val="black"/>
                </a:solidFill>
                <a:effectLst/>
                <a:uLnTx/>
                <a:uFillTx/>
                <a:latin typeface="Calibri" panose="020F0502020204030204"/>
                <a:ea typeface="+mn-ea"/>
                <a:cs typeface="+mn-cs"/>
              </a:rPr>
              <a:t>Scoring Methods</a:t>
            </a:r>
            <a:endParaRPr kumimoji="0" lang="ar-SA" sz="3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87721"/>
            <a:ext cx="6582980"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2. Numeric Selection Methods</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52715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As we note throughout this book, projects are all about uncertainty, and effective project management requires an ability to deal with uncertainty.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time required to complete a project, the availability and costs of key resources, the timing of solutions to technological problems, a wide variety of macroeconomic variables, the whims of a client, the actions taken by competitors, even the likelihood that the output of a project will perform as expected</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8666" y="93718"/>
            <a:ext cx="6582980"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CONFRONTING UNCERTAINTY — THE MANAGEMENT OF RISK</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19921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all these exemplify the uncertainties encountered when managing projects. While there are actions that may be taken to reduce the uncertainty, no actions of a PM can ever eliminate it.</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Considering Uncertainty in Project Selection Decisions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Considering Disaster</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0587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Project Portfolio Process (PPP) attempts to link the organization ’ s projects directly to the goals and strategy of the organization. This occurs not only in the project ’ s initiation and planning phases, but also throughout the life cycle of the projects as they are managed and eventually brought to completion.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Thus, the PPP is also a means for monitoring and controlling the organization ’ s strategic projects,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96898" y="0"/>
            <a:ext cx="6582980"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THE PROJECT PORTFOLIO PROCESS</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26075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1505" y="1850793"/>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1: Establish a Project Council</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2: Identify Project Categories and Criteria</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3: Collect Project Data</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4: Assess Resource Availability</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5: Reduce the Project and Criteria Set</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6: Prioritize the Projects within Categories</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7: Select the Projects to Be Funded and Held in Reserve</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8: Implement the Process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96898" y="0"/>
            <a:ext cx="6582980"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THE PROJECT PORTFOLIO PROCESS</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04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41025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1505" y="1850793"/>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96898" y="0"/>
            <a:ext cx="6582980"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THE PROJECT PORTFOLIO PROCESS</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04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B9B8564B-AAB1-55B8-FCBF-7175574E0819}"/>
              </a:ext>
            </a:extLst>
          </p:cNvPr>
          <p:cNvSpPr txBox="1"/>
          <p:nvPr/>
        </p:nvSpPr>
        <p:spPr>
          <a:xfrm>
            <a:off x="1995649" y="2262861"/>
            <a:ext cx="8200702" cy="3692614"/>
          </a:xfrm>
          <a:prstGeom prst="rect">
            <a:avLst/>
          </a:prstGeom>
          <a:noFill/>
        </p:spPr>
        <p:txBody>
          <a:bodyPr wrap="square">
            <a:spAutoFit/>
          </a:bodyPr>
          <a:lstStyle/>
          <a:p>
            <a:pPr marL="187452" marR="0" lvl="0" indent="-187452" algn="l" defTabSz="749808" rtl="0" eaLnBrk="1" fontAlgn="auto" latinLnBrk="0" hangingPunct="1">
              <a:lnSpc>
                <a:spcPct val="90000"/>
              </a:lnSpc>
              <a:spcBef>
                <a:spcPts val="820"/>
              </a:spcBef>
              <a:spcAft>
                <a:spcPts val="0"/>
              </a:spcAft>
              <a:buClrTx/>
              <a:buSzTx/>
              <a:buFont typeface="Wingdings" panose="05000000000000000000" pitchFamily="2" charset="2"/>
              <a:buChar char="Ø"/>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Projects are often subdivisions of major programs. Long - run success is determined by the organization ’ s portfolio of projects. Classified by the extent of innovation in product and process, there are four types of projects: </a:t>
            </a:r>
          </a:p>
          <a:p>
            <a:pPr marL="0" marR="0" lvl="0" indent="0" algn="l" defTabSz="749808" rtl="0" eaLnBrk="1" fontAlgn="auto" latinLnBrk="0" hangingPunct="1">
              <a:lnSpc>
                <a:spcPct val="90000"/>
              </a:lnSpc>
              <a:spcBef>
                <a:spcPts val="820"/>
              </a:spcBef>
              <a:spcAft>
                <a:spcPts val="0"/>
              </a:spcAft>
              <a:buClrTx/>
              <a:buSzTx/>
              <a:buFontTx/>
              <a:buNone/>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derivative, breakthrough, platform, and R &amp; D projects. The actual mix of projects is a direct expression of the organization ’ s competitive strategy. A proper mix of project categories can help ensure its long - run competitive position. It is important for the Project Council or PMO to preplan project portfolio adjustments to respond to significant changes in the state of competition and other industrial crises.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539766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779</TotalTime>
  <Words>2191</Words>
  <Application>Microsoft Office PowerPoint</Application>
  <PresentationFormat>Widescreen</PresentationFormat>
  <Paragraphs>254</Paragraphs>
  <Slides>37</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Arial Black</vt:lpstr>
      <vt:lpstr>Calibri</vt:lpstr>
      <vt:lpstr>Calibri Light</vt:lpstr>
      <vt:lpstr>Courier New</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manal shabat</cp:lastModifiedBy>
  <cp:revision>19</cp:revision>
  <dcterms:created xsi:type="dcterms:W3CDTF">2023-04-29T09:08:23Z</dcterms:created>
  <dcterms:modified xsi:type="dcterms:W3CDTF">2023-10-25T20:45:47Z</dcterms:modified>
</cp:coreProperties>
</file>