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642" r:id="rId3"/>
    <p:sldId id="488" r:id="rId4"/>
    <p:sldId id="721" r:id="rId5"/>
    <p:sldId id="753" r:id="rId6"/>
    <p:sldId id="722" r:id="rId7"/>
    <p:sldId id="723" r:id="rId8"/>
    <p:sldId id="724" r:id="rId9"/>
    <p:sldId id="725" r:id="rId10"/>
    <p:sldId id="726" r:id="rId11"/>
    <p:sldId id="727" r:id="rId12"/>
    <p:sldId id="728" r:id="rId13"/>
    <p:sldId id="729" r:id="rId14"/>
    <p:sldId id="730" r:id="rId15"/>
    <p:sldId id="732" r:id="rId16"/>
    <p:sldId id="734" r:id="rId17"/>
    <p:sldId id="735" r:id="rId18"/>
    <p:sldId id="737" r:id="rId19"/>
    <p:sldId id="736" r:id="rId20"/>
    <p:sldId id="738" r:id="rId21"/>
    <p:sldId id="754" r:id="rId22"/>
    <p:sldId id="756" r:id="rId23"/>
    <p:sldId id="757" r:id="rId24"/>
    <p:sldId id="758" r:id="rId25"/>
    <p:sldId id="759" r:id="rId26"/>
    <p:sldId id="760" r:id="rId27"/>
    <p:sldId id="761" r:id="rId28"/>
    <p:sldId id="762" r:id="rId29"/>
    <p:sldId id="763" r:id="rId30"/>
    <p:sldId id="733" r:id="rId31"/>
    <p:sldId id="747" r:id="rId32"/>
    <p:sldId id="739" r:id="rId33"/>
    <p:sldId id="740" r:id="rId34"/>
    <p:sldId id="741" r:id="rId35"/>
    <p:sldId id="742" r:id="rId36"/>
    <p:sldId id="743" r:id="rId37"/>
    <p:sldId id="744" r:id="rId38"/>
    <p:sldId id="745" r:id="rId39"/>
    <p:sldId id="746" r:id="rId40"/>
    <p:sldId id="748" r:id="rId41"/>
    <p:sldId id="749" r:id="rId42"/>
    <p:sldId id="750" r:id="rId43"/>
    <p:sldId id="751" r:id="rId44"/>
    <p:sldId id="752" r:id="rId45"/>
    <p:sldId id="766" r:id="rId46"/>
    <p:sldId id="765" r:id="rId47"/>
    <p:sldId id="767" r:id="rId48"/>
    <p:sldId id="656" r:id="rId49"/>
    <p:sldId id="657" r:id="rId50"/>
    <p:sldId id="654"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2"/>
            <p14:sldId id="488"/>
            <p14:sldId id="721"/>
            <p14:sldId id="753"/>
            <p14:sldId id="722"/>
            <p14:sldId id="723"/>
            <p14:sldId id="724"/>
            <p14:sldId id="725"/>
            <p14:sldId id="726"/>
            <p14:sldId id="727"/>
            <p14:sldId id="728"/>
            <p14:sldId id="729"/>
            <p14:sldId id="730"/>
            <p14:sldId id="732"/>
            <p14:sldId id="734"/>
            <p14:sldId id="735"/>
            <p14:sldId id="737"/>
            <p14:sldId id="736"/>
            <p14:sldId id="738"/>
            <p14:sldId id="754"/>
            <p14:sldId id="756"/>
            <p14:sldId id="757"/>
            <p14:sldId id="758"/>
            <p14:sldId id="759"/>
            <p14:sldId id="760"/>
            <p14:sldId id="761"/>
            <p14:sldId id="762"/>
            <p14:sldId id="763"/>
            <p14:sldId id="733"/>
            <p14:sldId id="747"/>
            <p14:sldId id="739"/>
            <p14:sldId id="740"/>
            <p14:sldId id="741"/>
            <p14:sldId id="742"/>
            <p14:sldId id="743"/>
            <p14:sldId id="744"/>
            <p14:sldId id="745"/>
            <p14:sldId id="746"/>
            <p14:sldId id="748"/>
            <p14:sldId id="749"/>
            <p14:sldId id="750"/>
            <p14:sldId id="751"/>
            <p14:sldId id="752"/>
            <p14:sldId id="766"/>
            <p14:sldId id="765"/>
            <p14:sldId id="767"/>
            <p14:sldId id="656"/>
            <p14:sldId id="657"/>
            <p14:sldId id="6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52F4A"/>
    <a:srgbClr val="4472C4"/>
    <a:srgbClr val="000000"/>
    <a:srgbClr val="669BBC"/>
    <a:srgbClr val="2D3956"/>
    <a:srgbClr val="8E5A6D"/>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19" autoAdjust="0"/>
    <p:restoredTop sz="69634" autoAdjust="0"/>
  </p:normalViewPr>
  <p:slideViewPr>
    <p:cSldViewPr snapToGrid="0">
      <p:cViewPr varScale="1">
        <p:scale>
          <a:sx n="45" d="100"/>
          <a:sy n="45" d="100"/>
        </p:scale>
        <p:origin x="676" y="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578388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788615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371794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0294117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432880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4123410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697803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1961860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303853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50885866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446497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2177704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41644329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379407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8005079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3867090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42264212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14064987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9934411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181832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740790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0201933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6731614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21523866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1641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719754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8711167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683495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97147049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262132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9483068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700551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0085180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7820011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0520305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4403642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51611252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64061786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270863524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1592607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14732572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980629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8" name="Graphic 21">
            <a:extLst>
              <a:ext uri="{FF2B5EF4-FFF2-40B4-BE49-F238E27FC236}">
                <a16:creationId xmlns:a16="http://schemas.microsoft.com/office/drawing/2014/main" id="{BB3A9522-6B3A-2726-A5B2-11D474097204}"/>
              </a:ext>
            </a:extLst>
          </p:cNvPr>
          <p:cNvPicPr>
            <a:picLocks noChangeAspect="1"/>
          </p:cNvPicPr>
          <p:nvPr userDrawn="1"/>
        </p:nvPicPr>
        <p:blipFill rotWithShape="1">
          <a:blip r:embed="rId1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738" y="19731"/>
            <a:ext cx="1932566" cy="836918"/>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www.codecademy.com/resources/docs/ai/search-algorithms/a-star-search"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hyperlink" Target="https://www.codecademy.com/resources/docs/ai/search-algorithms/a-star-search"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35.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36.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37.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8.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39.xml.rels><?xml version="1.0" encoding="UTF-8" standalone="yes"?>
<Relationships xmlns="http://schemas.openxmlformats.org/package/2006/relationships"><Relationship Id="rId3" Type="http://schemas.openxmlformats.org/officeDocument/2006/relationships/hyperlink" Target="https://www.codecademy.com/resources/docs/ai/search-algorithms/a-star-search" TargetMode="External"/><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hyperlink" Target="https://www.codecademy.com/resources/docs/ai/search-algorithms/a-star-search" TargetMode="Externa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www.javatpoint.com/hill-climbing-algorithm-in-ai"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javatpoint.com/hill-climbing-algorithm-in-ai"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www.javatpoint.com/hill-climbing-algorithm-in-ai"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hyperlink" Target="https://www.codecademy.com/resources/docs/ai/search-algorithms/greedy-best-first-search" TargetMode="External"/><Relationship Id="rId2" Type="http://schemas.openxmlformats.org/officeDocument/2006/relationships/hyperlink" Target="https://www.codecademy.com/resources/docs/ai/search-algorithms/a-star-search" TargetMode="Externa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27.jpeg"/><Relationship Id="rId7" Type="http://schemas.openxmlformats.org/officeDocument/2006/relationships/image" Target="../media/image29.png"/><Relationship Id="rId2" Type="http://schemas.openxmlformats.org/officeDocument/2006/relationships/notesSlide" Target="../notesSlides/notesSlide43.xml"/><Relationship Id="rId1" Type="http://schemas.openxmlformats.org/officeDocument/2006/relationships/slideLayout" Target="../slideLayouts/slideLayout14.xml"/><Relationship Id="rId6" Type="http://schemas.openxmlformats.org/officeDocument/2006/relationships/image" Target="../media/image5.png"/><Relationship Id="rId5" Type="http://schemas.openxmlformats.org/officeDocument/2006/relationships/image" Target="../media/image13.svg"/><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779453" y="3539416"/>
            <a:ext cx="4886463" cy="461665"/>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Dr</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Mohamed Mostafa</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54839" y="2325661"/>
            <a:ext cx="5473597"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Problem Solving as Search &amp; State Space </a:t>
            </a:r>
            <a:r>
              <a:rPr lang="en-US" sz="3200" b="1" dirty="0" smtClean="0">
                <a:solidFill>
                  <a:srgbClr val="00B0F0"/>
                </a:solidFill>
                <a:latin typeface="Times New Roman" panose="02020603050405020304" pitchFamily="18" charset="0"/>
                <a:cs typeface="Times New Roman" panose="02020603050405020304" pitchFamily="18" charset="0"/>
              </a:rPr>
              <a:t>Search</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smtClean="0">
                <a:solidFill>
                  <a:schemeClr val="bg1"/>
                </a:solidFill>
                <a:latin typeface="Times New Roman" panose="02020603050405020304" pitchFamily="18" charset="0"/>
                <a:cs typeface="Times New Roman" panose="02020603050405020304" pitchFamily="18" charset="0"/>
              </a:rPr>
              <a:t>5</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434373" y="5443547"/>
            <a:ext cx="894925" cy="400110"/>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AI 511</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p:nvPr/>
        </p:nvSpPr>
        <p:spPr>
          <a:xfrm>
            <a:off x="1392288" y="5443547"/>
            <a:ext cx="3865225" cy="369332"/>
          </a:xfrm>
          <a:prstGeom prst="rect">
            <a:avLst/>
          </a:prstGeom>
        </p:spPr>
        <p:txBody>
          <a:bodyPr wrap="none">
            <a:spAutoFit/>
          </a:bodyPr>
          <a:lstStyle/>
          <a:p>
            <a:pPr algn="ctr"/>
            <a:r>
              <a:rPr lang="en-US" b="1" dirty="0" smtClean="0">
                <a:solidFill>
                  <a:srgbClr val="00B0F0"/>
                </a:solidFill>
                <a:latin typeface="Times New Roman" panose="02020603050405020304" pitchFamily="18" charset="0"/>
                <a:cs typeface="Times New Roman" panose="02020603050405020304" pitchFamily="18" charset="0"/>
              </a:rPr>
              <a:t>Foundations of Artificial Intelligence </a:t>
            </a:r>
            <a:endParaRPr lang="en-AU"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95DC0292-D1C4-4627-A57D-9F3D180EB1FC}"/>
              </a:ext>
            </a:extLst>
          </p:cNvPr>
          <p:cNvSpPr txBox="1"/>
          <p:nvPr/>
        </p:nvSpPr>
        <p:spPr>
          <a:xfrm>
            <a:off x="3541485" y="645972"/>
            <a:ext cx="4267198" cy="4693593"/>
          </a:xfrm>
          <a:prstGeom prst="rect">
            <a:avLst/>
          </a:prstGeom>
          <a:noFill/>
        </p:spPr>
        <p:txBody>
          <a:bodyPr wrap="square" numCol="1" rtlCol="0">
            <a:spAutoFit/>
          </a:bodyPr>
          <a:lstStyle/>
          <a:p>
            <a:pPr marL="755650" lvl="1" indent="-285750">
              <a:buFont typeface="Courier New" panose="02070309020205020404" pitchFamily="49" charset="0"/>
              <a:buChar char="o"/>
            </a:pPr>
            <a:r>
              <a:rPr lang="en-AU" b="1" spc="-35" dirty="0">
                <a:solidFill>
                  <a:schemeClr val="accent4"/>
                </a:solidFill>
                <a:latin typeface="Arial"/>
                <a:cs typeface="Arial"/>
              </a:rPr>
              <a:t>Uniform-Cost Strategy</a:t>
            </a:r>
          </a:p>
          <a:p>
            <a:pPr marL="469900" lvl="1"/>
            <a:endParaRPr lang="en-AU" sz="2000" b="1" spc="-35" dirty="0">
              <a:solidFill>
                <a:schemeClr val="accent4"/>
              </a:solidFill>
              <a:latin typeface="Arial"/>
              <a:cs typeface="Arial"/>
            </a:endParaRPr>
          </a:p>
          <a:p>
            <a:pPr marL="298450" indent="-285750">
              <a:buFont typeface="Courier New" panose="02070309020205020404" pitchFamily="49" charset="0"/>
              <a:buChar char="o"/>
            </a:pPr>
            <a:r>
              <a:rPr lang="en-AU" b="1" spc="-35" dirty="0">
                <a:solidFill>
                  <a:srgbClr val="374D81"/>
                </a:solidFill>
                <a:latin typeface="Arial"/>
                <a:cs typeface="Arial"/>
              </a:rPr>
              <a:t>Heuristic Function</a:t>
            </a:r>
          </a:p>
          <a:p>
            <a:pPr marL="755650" lvl="1" indent="-285750">
              <a:buFont typeface="Courier New" panose="02070309020205020404" pitchFamily="49" charset="0"/>
              <a:buChar char="o"/>
            </a:pPr>
            <a:r>
              <a:rPr lang="en-AU" b="1" spc="-35" dirty="0" smtClean="0">
                <a:solidFill>
                  <a:schemeClr val="accent4"/>
                </a:solidFill>
                <a:latin typeface="Arial"/>
                <a:cs typeface="Arial"/>
              </a:rPr>
              <a:t>Definition</a:t>
            </a:r>
            <a:endParaRPr lang="en-AU" b="1" spc="-35" dirty="0">
              <a:solidFill>
                <a:schemeClr val="accent4"/>
              </a:solidFill>
              <a:latin typeface="Arial"/>
              <a:cs typeface="Arial"/>
            </a:endParaRPr>
          </a:p>
          <a:p>
            <a:pPr marL="755650" lvl="1" indent="-285750">
              <a:buFont typeface="Courier New" panose="02070309020205020404" pitchFamily="49" charset="0"/>
              <a:buChar char="o"/>
            </a:pPr>
            <a:r>
              <a:rPr lang="en-AU" b="1" spc="-35" dirty="0">
                <a:solidFill>
                  <a:schemeClr val="accent4"/>
                </a:solidFill>
                <a:latin typeface="Arial"/>
                <a:cs typeface="Arial"/>
              </a:rPr>
              <a:t>Examples of Evaluation function</a:t>
            </a:r>
          </a:p>
          <a:p>
            <a:pPr marL="755650" lvl="1" indent="-285750">
              <a:buFont typeface="Courier New" panose="02070309020205020404" pitchFamily="49" charset="0"/>
              <a:buChar char="o"/>
            </a:pPr>
            <a:r>
              <a:rPr lang="en-AU" b="1" spc="-35" dirty="0">
                <a:solidFill>
                  <a:schemeClr val="accent4"/>
                </a:solidFill>
                <a:latin typeface="Arial"/>
                <a:cs typeface="Arial"/>
              </a:rPr>
              <a:t>8-Puzzle</a:t>
            </a:r>
          </a:p>
          <a:p>
            <a:pPr marL="927100" lvl="2"/>
            <a:endParaRPr lang="en-AU" b="1" spc="-35" dirty="0">
              <a:solidFill>
                <a:schemeClr val="accent3"/>
              </a:solidFill>
              <a:latin typeface="Arial"/>
              <a:cs typeface="Arial"/>
            </a:endParaRPr>
          </a:p>
          <a:p>
            <a:pPr marL="298450" indent="-285750">
              <a:buFont typeface="Courier New" panose="02070309020205020404" pitchFamily="49" charset="0"/>
              <a:buChar char="o"/>
            </a:pPr>
            <a:r>
              <a:rPr lang="en-AU" b="1" spc="-35" dirty="0">
                <a:solidFill>
                  <a:srgbClr val="374D81"/>
                </a:solidFill>
                <a:latin typeface="Arial"/>
                <a:cs typeface="Arial"/>
              </a:rPr>
              <a:t>More on Heuristic Search &amp; Functions</a:t>
            </a:r>
          </a:p>
          <a:p>
            <a:pPr marL="755650" lvl="1" indent="-285750">
              <a:buFont typeface="Courier New" panose="02070309020205020404" pitchFamily="49" charset="0"/>
              <a:buChar char="o"/>
            </a:pPr>
            <a:r>
              <a:rPr lang="en-AU" b="1" spc="-35" dirty="0" smtClean="0">
                <a:solidFill>
                  <a:schemeClr val="accent4"/>
                </a:solidFill>
                <a:latin typeface="Arial"/>
                <a:cs typeface="Arial"/>
              </a:rPr>
              <a:t>Heuristic </a:t>
            </a:r>
            <a:r>
              <a:rPr lang="en-AU" b="1" spc="-35" dirty="0">
                <a:solidFill>
                  <a:schemeClr val="accent4"/>
                </a:solidFill>
                <a:latin typeface="Arial"/>
                <a:cs typeface="Arial"/>
              </a:rPr>
              <a:t>Reduction</a:t>
            </a:r>
          </a:p>
          <a:p>
            <a:pPr marL="1212850" lvl="2" indent="-285750">
              <a:buFont typeface="Courier New" panose="02070309020205020404" pitchFamily="49" charset="0"/>
              <a:buChar char="o"/>
            </a:pPr>
            <a:r>
              <a:rPr lang="en-AU" b="1" spc="-35" dirty="0" smtClean="0">
                <a:solidFill>
                  <a:schemeClr val="accent3"/>
                </a:solidFill>
                <a:latin typeface="Arial"/>
                <a:cs typeface="Arial"/>
              </a:rPr>
              <a:t>A* Algorithm</a:t>
            </a:r>
          </a:p>
          <a:p>
            <a:pPr marL="1212850" lvl="2" indent="-285750">
              <a:buFont typeface="Courier New" panose="02070309020205020404" pitchFamily="49" charset="0"/>
              <a:buChar char="o"/>
            </a:pPr>
            <a:r>
              <a:rPr lang="en-AU" b="1" spc="-35" dirty="0" smtClean="0">
                <a:solidFill>
                  <a:schemeClr val="accent3"/>
                </a:solidFill>
                <a:latin typeface="Arial"/>
                <a:cs typeface="Arial"/>
              </a:rPr>
              <a:t>Hill </a:t>
            </a:r>
            <a:r>
              <a:rPr lang="en-AU" b="1" spc="-35" dirty="0">
                <a:solidFill>
                  <a:schemeClr val="accent3"/>
                </a:solidFill>
                <a:latin typeface="Arial"/>
                <a:cs typeface="Arial"/>
              </a:rPr>
              <a:t>Climbing </a:t>
            </a:r>
            <a:r>
              <a:rPr lang="en-AU" b="1" spc="-35" dirty="0" smtClean="0">
                <a:solidFill>
                  <a:schemeClr val="accent3"/>
                </a:solidFill>
                <a:latin typeface="Arial"/>
                <a:cs typeface="Arial"/>
              </a:rPr>
              <a:t>Strategy</a:t>
            </a:r>
          </a:p>
          <a:p>
            <a:pPr marL="1212850" lvl="2" indent="-285750">
              <a:buFont typeface="Courier New" panose="02070309020205020404" pitchFamily="49" charset="0"/>
              <a:buChar char="o"/>
            </a:pPr>
            <a:endParaRPr lang="en-AU" b="1" spc="-35" dirty="0">
              <a:solidFill>
                <a:schemeClr val="accent3"/>
              </a:solidFill>
              <a:latin typeface="Arial"/>
              <a:cs typeface="Arial"/>
            </a:endParaRPr>
          </a:p>
          <a:p>
            <a:pPr>
              <a:spcAft>
                <a:spcPts val="600"/>
              </a:spcAft>
              <a:buClr>
                <a:srgbClr val="E46C0A"/>
              </a:buClr>
            </a:pPr>
            <a:r>
              <a:rPr lang="en-US" sz="2000" b="1" dirty="0" smtClean="0">
                <a:latin typeface="Arial Nova Cond Light" panose="020B0604020202020204" pitchFamily="34" charset="0"/>
                <a:cs typeface="Arial"/>
              </a:rPr>
              <a:t>Practice Exercises</a:t>
            </a:r>
            <a:endParaRPr lang="en-AU" b="1" spc="-35" dirty="0">
              <a:solidFill>
                <a:schemeClr val="accent3"/>
              </a:solidFill>
              <a:latin typeface="Arial"/>
              <a:cs typeface="Arial"/>
            </a:endParaRPr>
          </a:p>
          <a:p>
            <a:pPr marL="469900" lvl="1"/>
            <a:endParaRPr lang="en-US" sz="2000" b="1" dirty="0">
              <a:solidFill>
                <a:schemeClr val="bg1">
                  <a:lumMod val="50000"/>
                </a:schemeClr>
              </a:solidFill>
              <a:latin typeface="Arial Nova Cond Light" panose="020B0604020202020204" pitchFamily="34" charset="0"/>
              <a:cs typeface="Arial"/>
            </a:endParaRPr>
          </a:p>
        </p:txBody>
      </p:sp>
    </p:spTree>
    <p:extLst>
      <p:ext uri="{BB962C8B-B14F-4D97-AF65-F5344CB8AC3E}">
        <p14:creationId xmlns:p14="http://schemas.microsoft.com/office/powerpoint/2010/main" val="10607190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p:nvPr/>
        </p:nvSpPr>
        <p:spPr>
          <a:xfrm>
            <a:off x="6060886" y="802638"/>
            <a:ext cx="5292914" cy="5252722"/>
          </a:xfrm>
          <a:prstGeom prst="rect">
            <a:avLst/>
          </a:prstGeom>
        </p:spPr>
        <p:txBody>
          <a:bodyPr vert="horz" lIns="91440" tIns="45720" rIns="91440" bIns="45720" rtlCol="0" anchor="ctr">
            <a:normAutofit/>
          </a:bodyPr>
          <a:lstStyle/>
          <a:p>
            <a:pPr marL="755650" lvl="1" indent="-285750">
              <a:lnSpc>
                <a:spcPct val="200000"/>
              </a:lnSpc>
              <a:buFont typeface="Courier New" panose="02070309020205020404" pitchFamily="49" charset="0"/>
              <a:buChar char="o"/>
            </a:pPr>
            <a:r>
              <a:rPr lang="en-AU" b="1" spc="-45" dirty="0">
                <a:solidFill>
                  <a:srgbClr val="FF0000"/>
                </a:solidFill>
                <a:latin typeface="Arial"/>
                <a:cs typeface="Arial"/>
              </a:rPr>
              <a:t>Chapter 3 (Structures &amp; Strategies for State Space Search; sections 3.2, and 3.3)</a:t>
            </a:r>
            <a:r>
              <a:rPr lang="en-AU" b="1" spc="-45" dirty="0">
                <a:solidFill>
                  <a:schemeClr val="accent4"/>
                </a:solidFill>
                <a:latin typeface="Arial"/>
                <a:cs typeface="Arial"/>
              </a:rPr>
              <a:t> </a:t>
            </a:r>
            <a:r>
              <a:rPr lang="en-AU" b="1" spc="-45" dirty="0">
                <a:solidFill>
                  <a:srgbClr val="374D81"/>
                </a:solidFill>
                <a:latin typeface="Arial"/>
                <a:cs typeface="Arial"/>
              </a:rPr>
              <a:t>and</a:t>
            </a:r>
            <a:r>
              <a:rPr lang="en-AU" b="1" spc="-45" dirty="0">
                <a:solidFill>
                  <a:srgbClr val="FF0000"/>
                </a:solidFill>
                <a:latin typeface="Arial"/>
                <a:cs typeface="Arial"/>
              </a:rPr>
              <a:t> Chapter 4 (Heuristic Search) </a:t>
            </a:r>
            <a:r>
              <a:rPr lang="en-AU" b="1" i="1" spc="-45" dirty="0">
                <a:solidFill>
                  <a:schemeClr val="bg1">
                    <a:lumMod val="75000"/>
                  </a:schemeClr>
                </a:solidFill>
                <a:latin typeface="Arial"/>
                <a:cs typeface="Arial"/>
              </a:rPr>
              <a:t>from</a:t>
            </a:r>
            <a:r>
              <a:rPr lang="en-AU" b="1" spc="-45" dirty="0">
                <a:solidFill>
                  <a:schemeClr val="accent4"/>
                </a:solidFill>
                <a:latin typeface="Arial"/>
                <a:cs typeface="Arial"/>
              </a:rPr>
              <a:t> George F. Luger, "</a:t>
            </a:r>
            <a:r>
              <a:rPr lang="en-AU" b="1" u="sng" spc="-45" dirty="0">
                <a:solidFill>
                  <a:schemeClr val="accent4"/>
                </a:solidFill>
                <a:latin typeface="Arial"/>
                <a:cs typeface="Arial"/>
              </a:rPr>
              <a:t>Artificial Intelligence: Structures and strategies for complex problem solving</a:t>
            </a:r>
            <a:r>
              <a:rPr lang="en-AU" b="1" spc="-45" dirty="0">
                <a:solidFill>
                  <a:schemeClr val="accent4"/>
                </a:solidFill>
                <a:latin typeface="Arial"/>
                <a:cs typeface="Arial"/>
              </a:rPr>
              <a:t>, " Sixth edition (2009), Pearson Education Limited</a:t>
            </a:r>
            <a:r>
              <a:rPr lang="en-AU" b="1" spc="-45" dirty="0" smtClean="0">
                <a:solidFill>
                  <a:schemeClr val="accent4"/>
                </a:solidFill>
                <a:latin typeface="Arial"/>
                <a:cs typeface="Arial"/>
              </a:rPr>
              <a:t>.</a:t>
            </a:r>
            <a:r>
              <a:rPr lang="en-US" sz="2400" b="1" spc="-45" dirty="0" smtClean="0"/>
              <a:t>.</a:t>
            </a:r>
            <a:endParaRPr lang="en-US" sz="2400" b="1" spc="-45" dirty="0"/>
          </a:p>
          <a:p>
            <a:pPr marL="241300" lvl="1">
              <a:lnSpc>
                <a:spcPct val="90000"/>
              </a:lnSpc>
              <a:spcAft>
                <a:spcPts val="600"/>
              </a:spcAft>
            </a:pPr>
            <a:r>
              <a:rPr lang="en-US" sz="2100" b="1" spc="-45" dirty="0" smtClean="0"/>
              <a:t>.. </a:t>
            </a:r>
            <a:r>
              <a:rPr lang="en-US" sz="2100" b="1" spc="-45" dirty="0"/>
              <a:t>AND ..</a:t>
            </a:r>
          </a:p>
          <a:p>
            <a:pPr marL="755650" lvl="1" indent="-228600">
              <a:lnSpc>
                <a:spcPct val="90000"/>
              </a:lnSpc>
              <a:spcAft>
                <a:spcPts val="600"/>
              </a:spcAft>
              <a:buFont typeface="Arial" panose="020B0604020202020204" pitchFamily="34" charset="0"/>
              <a:buChar char="•"/>
            </a:pPr>
            <a:r>
              <a:rPr lang="en-AU" b="1" spc="-45" dirty="0">
                <a:solidFill>
                  <a:srgbClr val="FF0000"/>
                </a:solidFill>
                <a:latin typeface="Arial"/>
                <a:cs typeface="Arial"/>
              </a:rPr>
              <a:t>Introduction to Artificial Intelligence Course,. </a:t>
            </a:r>
            <a:r>
              <a:rPr lang="en-AU" sz="2100" b="1" spc="-45" dirty="0" err="1"/>
              <a:t>Dr.</a:t>
            </a:r>
            <a:r>
              <a:rPr lang="en-AU" sz="2100" b="1" spc="-45" dirty="0"/>
              <a:t> </a:t>
            </a:r>
            <a:r>
              <a:rPr lang="en-US" sz="2100" b="1" spc="-45" dirty="0"/>
              <a:t>Amr S. </a:t>
            </a:r>
            <a:r>
              <a:rPr lang="en-US" sz="2100" b="1" spc="-45" dirty="0" err="1" smtClean="0"/>
              <a:t>Ghoneim</a:t>
            </a:r>
            <a:endParaRPr lang="en-US" sz="2100" b="1" spc="-45" dirty="0"/>
          </a:p>
        </p:txBody>
      </p:sp>
      <p:sp>
        <p:nvSpPr>
          <p:cNvPr id="4" name="Slide Number Placeholder 3">
            <a:extLst>
              <a:ext uri="{FF2B5EF4-FFF2-40B4-BE49-F238E27FC236}">
                <a16:creationId xmlns:a16="http://schemas.microsoft.com/office/drawing/2014/main" id="{0803D8B7-5EDD-4061-889A-5354044BEC1A}"/>
              </a:ext>
            </a:extLst>
          </p:cNvPr>
          <p:cNvSpPr>
            <a:spLocks noGrp="1"/>
          </p:cNvSpPr>
          <p:nvPr>
            <p:ph type="sldNum" sz="quarter" idx="4294967295"/>
          </p:nvPr>
        </p:nvSpPr>
        <p:spPr/>
        <p:txBody>
          <a:bodyPr/>
          <a:lstStyle/>
          <a:p>
            <a:pPr marL="25400">
              <a:lnSpc>
                <a:spcPts val="1325"/>
              </a:lnSpc>
            </a:pPr>
            <a:fld id="{81D60167-4931-47E6-BA6A-407CBD079E47}" type="slidenum">
              <a:rPr lang="en-US" spc="-5"/>
              <a:pPr marL="25400">
                <a:lnSpc>
                  <a:spcPts val="1325"/>
                </a:lnSpc>
              </a:pPr>
              <a:t>3</a:t>
            </a:fld>
            <a:endParaRPr lang="en-US" spc="-5" dirty="0"/>
          </a:p>
        </p:txBody>
      </p:sp>
      <p:sp>
        <p:nvSpPr>
          <p:cNvPr id="6" name="Rectangle: Rounded Corners 24">
            <a:extLst>
              <a:ext uri="{FF2B5EF4-FFF2-40B4-BE49-F238E27FC236}">
                <a16:creationId xmlns:a16="http://schemas.microsoft.com/office/drawing/2014/main" id="{2BC869EB-5623-4AA1-9123-4AF9DF916049}"/>
              </a:ext>
            </a:extLst>
          </p:cNvPr>
          <p:cNvSpPr/>
          <p:nvPr/>
        </p:nvSpPr>
        <p:spPr>
          <a:xfrm>
            <a:off x="617280" y="1156105"/>
            <a:ext cx="5443606" cy="47047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object 2"/>
          <p:cNvSpPr txBox="1">
            <a:spLocks noGrp="1"/>
          </p:cNvSpPr>
          <p:nvPr>
            <p:ph type="title"/>
          </p:nvPr>
        </p:nvSpPr>
        <p:spPr>
          <a:xfrm>
            <a:off x="1952031" y="2745735"/>
            <a:ext cx="2774103" cy="1366528"/>
          </a:xfrm>
          <a:prstGeom prst="rect">
            <a:avLst/>
          </a:prstGeom>
          <a:solidFill>
            <a:schemeClr val="accent5">
              <a:lumMod val="60000"/>
              <a:lumOff val="40000"/>
            </a:schemeClr>
          </a:solidFill>
          <a:ln w="28575" cap="sq">
            <a:solidFill>
              <a:srgbClr val="404040"/>
            </a:solidFill>
            <a:miter lim="800000"/>
          </a:ln>
          <a:effectLst>
            <a:outerShdw blurRad="50800" dist="38100" dir="2700000" algn="tl" rotWithShape="0">
              <a:prstClr val="black">
                <a:alpha val="40000"/>
              </a:prstClr>
            </a:outerShdw>
          </a:effectLst>
        </p:spPr>
        <p:txBody>
          <a:bodyPr vert="horz" lIns="91440" tIns="45720" rIns="91440" bIns="45720" rtlCol="0" anchor="ctr">
            <a:normAutofit/>
          </a:bodyPr>
          <a:lstStyle/>
          <a:p>
            <a:pPr algn="ctr" rtl="0">
              <a:lnSpc>
                <a:spcPct val="90000"/>
              </a:lnSpc>
              <a:spcBef>
                <a:spcPct val="0"/>
              </a:spcBef>
            </a:pPr>
            <a:r>
              <a:rPr lang="en-US" sz="3600" spc="-305" dirty="0">
                <a:solidFill>
                  <a:srgbClr val="262626"/>
                </a:solidFill>
              </a:rPr>
              <a:t>Resources for this lecture</a:t>
            </a:r>
          </a:p>
        </p:txBody>
      </p:sp>
    </p:spTree>
    <p:extLst>
      <p:ext uri="{BB962C8B-B14F-4D97-AF65-F5344CB8AC3E}">
        <p14:creationId xmlns:p14="http://schemas.microsoft.com/office/powerpoint/2010/main" val="9164080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sp>
        <p:nvSpPr>
          <p:cNvPr id="7" name="Content Placeholder 6"/>
          <p:cNvSpPr>
            <a:spLocks noGrp="1"/>
          </p:cNvSpPr>
          <p:nvPr>
            <p:ph idx="1"/>
          </p:nvPr>
        </p:nvSpPr>
        <p:spPr>
          <a:xfrm>
            <a:off x="1004125" y="1483138"/>
            <a:ext cx="10515600" cy="4351338"/>
          </a:xfrm>
        </p:spPr>
        <p:txBody>
          <a:bodyPr/>
          <a:lstStyle/>
          <a:p>
            <a:r>
              <a:rPr lang="en-US" dirty="0"/>
              <a:t>The goal of the Uniform-Cost Strategy is to find the lowest-cost path from a starting node to a goal node in a weighted graph or tree. </a:t>
            </a:r>
            <a:endParaRPr lang="en-US" dirty="0" smtClean="0"/>
          </a:p>
          <a:p>
            <a:r>
              <a:rPr lang="en-US" dirty="0" smtClean="0"/>
              <a:t>Unlike </a:t>
            </a:r>
            <a:r>
              <a:rPr lang="en-US" dirty="0"/>
              <a:t>other search algorithms like Breadth-First Search (BFS) or Depth-First Search (DFS), UCS prioritizes nodes based on their cumulative cost from the starting node.</a:t>
            </a:r>
            <a:endParaRPr lang="en-US" dirty="0"/>
          </a:p>
        </p:txBody>
      </p:sp>
      <p:sp>
        <p:nvSpPr>
          <p:cNvPr id="12" name="Rectangle 11"/>
          <p:cNvSpPr/>
          <p:nvPr/>
        </p:nvSpPr>
        <p:spPr>
          <a:xfrm>
            <a:off x="1648691" y="3990110"/>
            <a:ext cx="8894618" cy="954107"/>
          </a:xfrm>
          <a:prstGeom prst="rect">
            <a:avLst/>
          </a:prstGeom>
        </p:spPr>
        <p:txBody>
          <a:bodyPr wrap="square">
            <a:spAutoFit/>
          </a:bodyPr>
          <a:lstStyle/>
          <a:p>
            <a:r>
              <a:rPr lang="en-US" sz="2800" dirty="0"/>
              <a:t>cost of the path from the starting node to node </a:t>
            </a:r>
          </a:p>
          <a:p>
            <a:r>
              <a:rPr lang="en-US" sz="2800" b="1" dirty="0"/>
              <a:t>C(n)=</a:t>
            </a:r>
            <a:r>
              <a:rPr lang="en-US" sz="2800" dirty="0"/>
              <a:t>cost of the path from the starting node to node n</a:t>
            </a:r>
          </a:p>
        </p:txBody>
      </p:sp>
    </p:spTree>
    <p:extLst>
      <p:ext uri="{BB962C8B-B14F-4D97-AF65-F5344CB8AC3E}">
        <p14:creationId xmlns:p14="http://schemas.microsoft.com/office/powerpoint/2010/main" val="23740921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pic>
        <p:nvPicPr>
          <p:cNvPr id="4" name="Content Placeholder 3"/>
          <p:cNvPicPr>
            <a:picLocks noGrp="1" noChangeAspect="1"/>
          </p:cNvPicPr>
          <p:nvPr>
            <p:ph idx="1"/>
          </p:nvPr>
        </p:nvPicPr>
        <p:blipFill>
          <a:blip r:embed="rId3">
            <a:extLst>
              <a:ext uri="{BEBA8EAE-BF5A-486C-A8C5-ECC9F3942E4B}">
                <a14:imgProps xmlns:a14="http://schemas.microsoft.com/office/drawing/2010/main">
                  <a14:imgLayer r:embed="rId4">
                    <a14:imgEffect>
                      <a14:sharpenSoften amount="25000"/>
                    </a14:imgEffect>
                  </a14:imgLayer>
                </a14:imgProps>
              </a:ext>
            </a:extLst>
          </a:blip>
          <a:stretch>
            <a:fillRect/>
          </a:stretch>
        </p:blipFill>
        <p:spPr>
          <a:xfrm>
            <a:off x="5543550" y="0"/>
            <a:ext cx="6157913" cy="6986587"/>
          </a:xfrm>
          <a:prstGeom prst="rect">
            <a:avLst/>
          </a:prstGeom>
        </p:spPr>
      </p:pic>
    </p:spTree>
    <p:extLst>
      <p:ext uri="{BB962C8B-B14F-4D97-AF65-F5344CB8AC3E}">
        <p14:creationId xmlns:p14="http://schemas.microsoft.com/office/powerpoint/2010/main" val="197264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Tree>
    <p:extLst>
      <p:ext uri="{BB962C8B-B14F-4D97-AF65-F5344CB8AC3E}">
        <p14:creationId xmlns:p14="http://schemas.microsoft.com/office/powerpoint/2010/main" val="398279137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90289" y="1637487"/>
            <a:ext cx="755374" cy="290799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endParaRPr lang="en-US" dirty="0"/>
          </a:p>
        </p:txBody>
      </p:sp>
      <p:sp>
        <p:nvSpPr>
          <p:cNvPr id="74" name="TextBox 73"/>
          <p:cNvSpPr txBox="1"/>
          <p:nvPr/>
        </p:nvSpPr>
        <p:spPr>
          <a:xfrm>
            <a:off x="1291828" y="1637487"/>
            <a:ext cx="755374" cy="36933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endParaRPr lang="en-US" dirty="0"/>
          </a:p>
        </p:txBody>
      </p:sp>
      <p:cxnSp>
        <p:nvCxnSpPr>
          <p:cNvPr id="75" name="Straight Connector 7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76455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898372"/>
            <a:ext cx="755374" cy="6463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a:t>S0</a:t>
            </a:r>
          </a:p>
          <a:p>
            <a:endParaRPr lang="en-US" dirty="0"/>
          </a:p>
        </p:txBody>
      </p:sp>
      <p:sp>
        <p:nvSpPr>
          <p:cNvPr id="74" name="TextBox 73"/>
          <p:cNvSpPr txBox="1"/>
          <p:nvPr/>
        </p:nvSpPr>
        <p:spPr>
          <a:xfrm>
            <a:off x="1186450" y="1592421"/>
            <a:ext cx="1391135" cy="6463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endParaRPr lang="en-US" dirty="0"/>
          </a:p>
        </p:txBody>
      </p:sp>
      <p:cxnSp>
        <p:nvCxnSpPr>
          <p:cNvPr id="75" name="Straight Connector 7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192019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5</a:t>
            </a:r>
            <a:endParaRPr lang="en-AU"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924876"/>
            <a:ext cx="755374" cy="147732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a:t>
            </a:r>
          </a:p>
          <a:p>
            <a:endParaRPr lang="en-US" dirty="0"/>
          </a:p>
          <a:p>
            <a:endParaRPr lang="en-US" dirty="0"/>
          </a:p>
          <a:p>
            <a:endParaRPr lang="en-US" dirty="0"/>
          </a:p>
        </p:txBody>
      </p:sp>
      <p:sp>
        <p:nvSpPr>
          <p:cNvPr id="74" name="TextBox 73"/>
          <p:cNvSpPr txBox="1"/>
          <p:nvPr/>
        </p:nvSpPr>
        <p:spPr>
          <a:xfrm>
            <a:off x="1186450" y="1618925"/>
            <a:ext cx="1391135" cy="92333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p>
          <a:p>
            <a:r>
              <a:rPr lang="en-US" dirty="0" smtClean="0"/>
              <a:t>D5 B8 C4</a:t>
            </a:r>
          </a:p>
        </p:txBody>
      </p:sp>
      <p:cxnSp>
        <p:nvCxnSpPr>
          <p:cNvPr id="7" name="Straight Arrow Connector 6"/>
          <p:cNvCxnSpPr/>
          <p:nvPr/>
        </p:nvCxnSpPr>
        <p:spPr>
          <a:xfrm flipH="1">
            <a:off x="2279374" y="2363303"/>
            <a:ext cx="161676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540727" y="2032908"/>
            <a:ext cx="2037011" cy="369332"/>
          </a:xfrm>
          <a:prstGeom prst="rect">
            <a:avLst/>
          </a:prstGeom>
          <a:noFill/>
        </p:spPr>
        <p:txBody>
          <a:bodyPr wrap="square" rtlCol="0">
            <a:spAutoFit/>
          </a:bodyPr>
          <a:lstStyle/>
          <a:p>
            <a:r>
              <a:rPr lang="en-US" dirty="0" smtClean="0"/>
              <a:t>Need to be sorted</a:t>
            </a:r>
            <a:endParaRPr lang="en-US" dirty="0"/>
          </a:p>
        </p:txBody>
      </p:sp>
      <p:sp>
        <p:nvSpPr>
          <p:cNvPr id="24" name="Rectangle 23"/>
          <p:cNvSpPr/>
          <p:nvPr/>
        </p:nvSpPr>
        <p:spPr>
          <a:xfrm>
            <a:off x="1206785" y="2542255"/>
            <a:ext cx="1032655" cy="369332"/>
          </a:xfrm>
          <a:prstGeom prst="rect">
            <a:avLst/>
          </a:prstGeom>
        </p:spPr>
        <p:txBody>
          <a:bodyPr wrap="none">
            <a:spAutoFit/>
          </a:bodyPr>
          <a:lstStyle/>
          <a:p>
            <a:r>
              <a:rPr lang="en-US" dirty="0"/>
              <a:t>C4 D5 B8</a:t>
            </a:r>
            <a:endParaRPr lang="en-US" dirty="0"/>
          </a:p>
        </p:txBody>
      </p:sp>
      <p:cxnSp>
        <p:nvCxnSpPr>
          <p:cNvPr id="75" name="Straight Connector 7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7545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5</a:t>
            </a:r>
            <a:endParaRPr lang="en-AU"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924876"/>
            <a:ext cx="755374" cy="1754326"/>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a:t>
            </a:r>
          </a:p>
          <a:p>
            <a:endParaRPr lang="en-US" dirty="0"/>
          </a:p>
          <a:p>
            <a:r>
              <a:rPr lang="en-US" dirty="0" smtClean="0"/>
              <a:t>C4</a:t>
            </a:r>
          </a:p>
          <a:p>
            <a:endParaRPr lang="en-US" dirty="0"/>
          </a:p>
          <a:p>
            <a:endParaRPr lang="en-US" dirty="0"/>
          </a:p>
        </p:txBody>
      </p:sp>
      <p:sp>
        <p:nvSpPr>
          <p:cNvPr id="74" name="TextBox 73"/>
          <p:cNvSpPr txBox="1"/>
          <p:nvPr/>
        </p:nvSpPr>
        <p:spPr>
          <a:xfrm>
            <a:off x="1186450" y="1618925"/>
            <a:ext cx="1391135" cy="203132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p>
          <a:p>
            <a:r>
              <a:rPr lang="en-US" dirty="0" smtClean="0"/>
              <a:t>D5 B8 C4</a:t>
            </a:r>
          </a:p>
          <a:p>
            <a:endParaRPr lang="en-US" dirty="0"/>
          </a:p>
          <a:p>
            <a:endParaRPr lang="en-US" dirty="0" smtClean="0"/>
          </a:p>
          <a:p>
            <a:r>
              <a:rPr lang="en-US" dirty="0" smtClean="0"/>
              <a:t>I13 D5 </a:t>
            </a:r>
            <a:r>
              <a:rPr lang="en-US" dirty="0"/>
              <a:t>B8</a:t>
            </a:r>
          </a:p>
          <a:p>
            <a:endParaRPr lang="en-US" dirty="0" smtClean="0"/>
          </a:p>
        </p:txBody>
      </p:sp>
      <p:cxnSp>
        <p:nvCxnSpPr>
          <p:cNvPr id="7" name="Straight Arrow Connector 6"/>
          <p:cNvCxnSpPr/>
          <p:nvPr/>
        </p:nvCxnSpPr>
        <p:spPr>
          <a:xfrm flipH="1">
            <a:off x="2336567" y="3206642"/>
            <a:ext cx="161676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597920" y="2876247"/>
            <a:ext cx="2037011" cy="369332"/>
          </a:xfrm>
          <a:prstGeom prst="rect">
            <a:avLst/>
          </a:prstGeom>
          <a:noFill/>
        </p:spPr>
        <p:txBody>
          <a:bodyPr wrap="square" rtlCol="0">
            <a:spAutoFit/>
          </a:bodyPr>
          <a:lstStyle/>
          <a:p>
            <a:r>
              <a:rPr lang="en-US" dirty="0" smtClean="0"/>
              <a:t>Need to be sorted</a:t>
            </a:r>
            <a:endParaRPr lang="en-US" dirty="0"/>
          </a:p>
        </p:txBody>
      </p:sp>
      <p:sp>
        <p:nvSpPr>
          <p:cNvPr id="24" name="Rectangle 23"/>
          <p:cNvSpPr/>
          <p:nvPr/>
        </p:nvSpPr>
        <p:spPr>
          <a:xfrm>
            <a:off x="1206785" y="2542255"/>
            <a:ext cx="1032655" cy="369332"/>
          </a:xfrm>
          <a:prstGeom prst="rect">
            <a:avLst/>
          </a:prstGeom>
        </p:spPr>
        <p:txBody>
          <a:bodyPr wrap="none">
            <a:spAutoFit/>
          </a:bodyPr>
          <a:lstStyle/>
          <a:p>
            <a:r>
              <a:rPr lang="en-US" dirty="0"/>
              <a:t>C4 D5 B8</a:t>
            </a:r>
            <a:endParaRPr lang="en-US" dirty="0"/>
          </a:p>
        </p:txBody>
      </p:sp>
      <p:sp>
        <p:nvSpPr>
          <p:cNvPr id="75" name="Rectangle 74"/>
          <p:cNvSpPr/>
          <p:nvPr/>
        </p:nvSpPr>
        <p:spPr>
          <a:xfrm>
            <a:off x="1174511" y="3369776"/>
            <a:ext cx="1083951" cy="369332"/>
          </a:xfrm>
          <a:prstGeom prst="rect">
            <a:avLst/>
          </a:prstGeom>
        </p:spPr>
        <p:txBody>
          <a:bodyPr wrap="none">
            <a:spAutoFit/>
          </a:bodyPr>
          <a:lstStyle/>
          <a:p>
            <a:r>
              <a:rPr lang="en-US" dirty="0" smtClean="0"/>
              <a:t>D5 B8 I13</a:t>
            </a:r>
            <a:endParaRPr lang="en-US" dirty="0"/>
          </a:p>
        </p:txBody>
      </p:sp>
      <p:cxnSp>
        <p:nvCxnSpPr>
          <p:cNvPr id="76" name="Straight Connector 75"/>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977220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fade">
                                      <p:cBhvr>
                                        <p:cTn id="15"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6</a:t>
              </a:r>
              <a:endParaRPr lang="en-AU" dirty="0">
                <a:solidFill>
                  <a:schemeClr val="bg1"/>
                </a:solidFill>
              </a:endParaRPr>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5</a:t>
            </a:r>
            <a:endParaRPr lang="en-AU"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858614"/>
            <a:ext cx="755374" cy="258532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a:t>
            </a:r>
          </a:p>
          <a:p>
            <a:endParaRPr lang="en-US" dirty="0"/>
          </a:p>
          <a:p>
            <a:r>
              <a:rPr lang="en-US" dirty="0" smtClean="0"/>
              <a:t>C4</a:t>
            </a:r>
          </a:p>
          <a:p>
            <a:endParaRPr lang="en-US" dirty="0"/>
          </a:p>
          <a:p>
            <a:endParaRPr lang="en-US" dirty="0" smtClean="0"/>
          </a:p>
          <a:p>
            <a:r>
              <a:rPr lang="en-US" dirty="0" smtClean="0"/>
              <a:t>D5</a:t>
            </a:r>
          </a:p>
          <a:p>
            <a:endParaRPr lang="en-US" dirty="0"/>
          </a:p>
          <a:p>
            <a:endParaRPr lang="en-US" dirty="0"/>
          </a:p>
        </p:txBody>
      </p:sp>
      <p:sp>
        <p:nvSpPr>
          <p:cNvPr id="74" name="TextBox 73"/>
          <p:cNvSpPr txBox="1"/>
          <p:nvPr/>
        </p:nvSpPr>
        <p:spPr>
          <a:xfrm>
            <a:off x="1186450" y="1552663"/>
            <a:ext cx="1391135" cy="2862322"/>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p>
          <a:p>
            <a:r>
              <a:rPr lang="en-US" dirty="0" smtClean="0"/>
              <a:t>D5 B8 C4</a:t>
            </a:r>
          </a:p>
          <a:p>
            <a:endParaRPr lang="en-US" dirty="0"/>
          </a:p>
          <a:p>
            <a:endParaRPr lang="en-US" dirty="0" smtClean="0"/>
          </a:p>
          <a:p>
            <a:r>
              <a:rPr lang="en-US" dirty="0" smtClean="0"/>
              <a:t>I13 D5 B8</a:t>
            </a:r>
          </a:p>
          <a:p>
            <a:endParaRPr lang="en-US" dirty="0"/>
          </a:p>
          <a:p>
            <a:endParaRPr lang="en-US" dirty="0" smtClean="0"/>
          </a:p>
          <a:p>
            <a:r>
              <a:rPr lang="en-US" dirty="0" smtClean="0"/>
              <a:t>E6 B8 I13</a:t>
            </a:r>
            <a:endParaRPr lang="en-US" dirty="0"/>
          </a:p>
          <a:p>
            <a:endParaRPr lang="en-US" dirty="0" smtClean="0"/>
          </a:p>
        </p:txBody>
      </p:sp>
      <p:sp>
        <p:nvSpPr>
          <p:cNvPr id="24" name="Rectangle 23"/>
          <p:cNvSpPr/>
          <p:nvPr/>
        </p:nvSpPr>
        <p:spPr>
          <a:xfrm>
            <a:off x="1206785" y="2475993"/>
            <a:ext cx="1032655" cy="369332"/>
          </a:xfrm>
          <a:prstGeom prst="rect">
            <a:avLst/>
          </a:prstGeom>
        </p:spPr>
        <p:txBody>
          <a:bodyPr wrap="none">
            <a:spAutoFit/>
          </a:bodyPr>
          <a:lstStyle/>
          <a:p>
            <a:r>
              <a:rPr lang="en-US" dirty="0"/>
              <a:t>C4 D5 B8</a:t>
            </a:r>
            <a:endParaRPr lang="en-US" dirty="0"/>
          </a:p>
        </p:txBody>
      </p:sp>
      <p:sp>
        <p:nvSpPr>
          <p:cNvPr id="75" name="Rectangle 74"/>
          <p:cNvSpPr/>
          <p:nvPr/>
        </p:nvSpPr>
        <p:spPr>
          <a:xfrm>
            <a:off x="1174511" y="3303514"/>
            <a:ext cx="1083951" cy="369332"/>
          </a:xfrm>
          <a:prstGeom prst="rect">
            <a:avLst/>
          </a:prstGeom>
        </p:spPr>
        <p:txBody>
          <a:bodyPr wrap="none">
            <a:spAutoFit/>
          </a:bodyPr>
          <a:lstStyle/>
          <a:p>
            <a:r>
              <a:rPr lang="en-US" dirty="0" smtClean="0"/>
              <a:t>D5 B8 I13</a:t>
            </a:r>
            <a:endParaRPr lang="en-US" dirty="0"/>
          </a:p>
        </p:txBody>
      </p:sp>
      <p:cxnSp>
        <p:nvCxnSpPr>
          <p:cNvPr id="76" name="Straight Connector 75"/>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281570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6</a:t>
              </a:r>
              <a:endParaRPr lang="en-AU" dirty="0">
                <a:solidFill>
                  <a:schemeClr val="bg1"/>
                </a:solidFill>
              </a:endParaRPr>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5</a:t>
            </a:r>
            <a:endParaRPr lang="en-AU"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858614"/>
            <a:ext cx="755374" cy="397031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a:t>
            </a:r>
          </a:p>
          <a:p>
            <a:endParaRPr lang="en-US" dirty="0"/>
          </a:p>
          <a:p>
            <a:r>
              <a:rPr lang="en-US" dirty="0" smtClean="0"/>
              <a:t>C4</a:t>
            </a:r>
          </a:p>
          <a:p>
            <a:endParaRPr lang="en-US" dirty="0"/>
          </a:p>
          <a:p>
            <a:endParaRPr lang="en-US" dirty="0" smtClean="0"/>
          </a:p>
          <a:p>
            <a:r>
              <a:rPr lang="en-US" dirty="0" smtClean="0"/>
              <a:t>D5</a:t>
            </a:r>
          </a:p>
          <a:p>
            <a:endParaRPr lang="en-US" dirty="0" smtClean="0"/>
          </a:p>
          <a:p>
            <a:r>
              <a:rPr lang="en-US" dirty="0" smtClean="0"/>
              <a:t>E6</a:t>
            </a:r>
          </a:p>
          <a:p>
            <a:endParaRPr lang="en-US" dirty="0"/>
          </a:p>
          <a:p>
            <a:endParaRPr lang="en-US" dirty="0" smtClean="0"/>
          </a:p>
          <a:p>
            <a:endParaRPr lang="en-US" dirty="0" smtClean="0"/>
          </a:p>
          <a:p>
            <a:endParaRPr lang="en-US" dirty="0"/>
          </a:p>
          <a:p>
            <a:endParaRPr lang="en-US" dirty="0"/>
          </a:p>
        </p:txBody>
      </p:sp>
      <p:cxnSp>
        <p:nvCxnSpPr>
          <p:cNvPr id="5" name="Straight Connector 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1186450" y="1552663"/>
            <a:ext cx="1391135" cy="31393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p>
          <a:p>
            <a:r>
              <a:rPr lang="en-US" dirty="0" smtClean="0"/>
              <a:t>D5 B8 C4</a:t>
            </a:r>
          </a:p>
          <a:p>
            <a:endParaRPr lang="en-US" dirty="0"/>
          </a:p>
          <a:p>
            <a:endParaRPr lang="en-US" dirty="0" smtClean="0"/>
          </a:p>
          <a:p>
            <a:r>
              <a:rPr lang="en-US" dirty="0" smtClean="0"/>
              <a:t>I13 D5 B8</a:t>
            </a:r>
          </a:p>
          <a:p>
            <a:endParaRPr lang="en-US" dirty="0"/>
          </a:p>
          <a:p>
            <a:endParaRPr lang="en-US" dirty="0" smtClean="0"/>
          </a:p>
          <a:p>
            <a:r>
              <a:rPr lang="en-US" dirty="0" smtClean="0"/>
              <a:t>E6 B8 I13</a:t>
            </a:r>
          </a:p>
          <a:p>
            <a:endParaRPr lang="en-US" dirty="0"/>
          </a:p>
          <a:p>
            <a:r>
              <a:rPr lang="en-US" b="1" dirty="0" smtClean="0">
                <a:solidFill>
                  <a:srgbClr val="FF0000"/>
                </a:solidFill>
              </a:rPr>
              <a:t>G13</a:t>
            </a:r>
            <a:r>
              <a:rPr lang="en-US" dirty="0" smtClean="0"/>
              <a:t> B8 I13</a:t>
            </a:r>
          </a:p>
        </p:txBody>
      </p:sp>
      <p:sp>
        <p:nvSpPr>
          <p:cNvPr id="24" name="Rectangle 23"/>
          <p:cNvSpPr/>
          <p:nvPr/>
        </p:nvSpPr>
        <p:spPr>
          <a:xfrm>
            <a:off x="1206785" y="2409733"/>
            <a:ext cx="1032655" cy="369332"/>
          </a:xfrm>
          <a:prstGeom prst="rect">
            <a:avLst/>
          </a:prstGeom>
        </p:spPr>
        <p:txBody>
          <a:bodyPr wrap="none">
            <a:spAutoFit/>
          </a:bodyPr>
          <a:lstStyle/>
          <a:p>
            <a:r>
              <a:rPr lang="en-US" dirty="0"/>
              <a:t>C4 D5 B8</a:t>
            </a:r>
            <a:endParaRPr lang="en-US" dirty="0"/>
          </a:p>
        </p:txBody>
      </p:sp>
      <p:sp>
        <p:nvSpPr>
          <p:cNvPr id="75" name="Rectangle 74"/>
          <p:cNvSpPr/>
          <p:nvPr/>
        </p:nvSpPr>
        <p:spPr>
          <a:xfrm>
            <a:off x="1174511" y="3237254"/>
            <a:ext cx="1083951" cy="369332"/>
          </a:xfrm>
          <a:prstGeom prst="rect">
            <a:avLst/>
          </a:prstGeom>
        </p:spPr>
        <p:txBody>
          <a:bodyPr wrap="none">
            <a:spAutoFit/>
          </a:bodyPr>
          <a:lstStyle/>
          <a:p>
            <a:r>
              <a:rPr lang="en-US" dirty="0" smtClean="0"/>
              <a:t>D5 B8 I13</a:t>
            </a:r>
            <a:endParaRPr lang="en-US" dirty="0"/>
          </a:p>
        </p:txBody>
      </p:sp>
    </p:spTree>
    <p:extLst>
      <p:ext uri="{BB962C8B-B14F-4D97-AF65-F5344CB8AC3E}">
        <p14:creationId xmlns:p14="http://schemas.microsoft.com/office/powerpoint/2010/main" val="21738098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6</a:t>
              </a:r>
              <a:endParaRPr lang="en-AU" dirty="0">
                <a:solidFill>
                  <a:schemeClr val="bg1"/>
                </a:solidFill>
              </a:endParaRPr>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5</a:t>
            </a:r>
            <a:endParaRPr lang="en-AU"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858614"/>
            <a:ext cx="755374" cy="397031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a:t>
            </a:r>
          </a:p>
          <a:p>
            <a:endParaRPr lang="en-US" dirty="0"/>
          </a:p>
          <a:p>
            <a:r>
              <a:rPr lang="en-US" dirty="0" smtClean="0"/>
              <a:t>C4</a:t>
            </a:r>
          </a:p>
          <a:p>
            <a:endParaRPr lang="en-US" dirty="0"/>
          </a:p>
          <a:p>
            <a:endParaRPr lang="en-US" dirty="0" smtClean="0"/>
          </a:p>
          <a:p>
            <a:r>
              <a:rPr lang="en-US" dirty="0" smtClean="0"/>
              <a:t>D5</a:t>
            </a:r>
          </a:p>
          <a:p>
            <a:endParaRPr lang="en-US" dirty="0" smtClean="0"/>
          </a:p>
          <a:p>
            <a:r>
              <a:rPr lang="en-US" dirty="0" smtClean="0"/>
              <a:t>E6</a:t>
            </a:r>
          </a:p>
          <a:p>
            <a:endParaRPr lang="en-US" dirty="0"/>
          </a:p>
          <a:p>
            <a:endParaRPr lang="en-US" dirty="0" smtClean="0"/>
          </a:p>
          <a:p>
            <a:endParaRPr lang="en-US" dirty="0" smtClean="0"/>
          </a:p>
          <a:p>
            <a:endParaRPr lang="en-US" dirty="0"/>
          </a:p>
          <a:p>
            <a:endParaRPr lang="en-US" dirty="0"/>
          </a:p>
        </p:txBody>
      </p:sp>
      <p:cxnSp>
        <p:nvCxnSpPr>
          <p:cNvPr id="5" name="Straight Connector 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1186450" y="1552663"/>
            <a:ext cx="1391135" cy="31393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p>
          <a:p>
            <a:r>
              <a:rPr lang="en-US" dirty="0" smtClean="0"/>
              <a:t>D5 B8 C4</a:t>
            </a:r>
          </a:p>
          <a:p>
            <a:endParaRPr lang="en-US" dirty="0"/>
          </a:p>
          <a:p>
            <a:endParaRPr lang="en-US" dirty="0" smtClean="0"/>
          </a:p>
          <a:p>
            <a:r>
              <a:rPr lang="en-US" dirty="0" smtClean="0"/>
              <a:t>I13 D5 B8</a:t>
            </a:r>
          </a:p>
          <a:p>
            <a:endParaRPr lang="en-US" dirty="0"/>
          </a:p>
          <a:p>
            <a:endParaRPr lang="en-US" dirty="0" smtClean="0"/>
          </a:p>
          <a:p>
            <a:r>
              <a:rPr lang="en-US" dirty="0" smtClean="0"/>
              <a:t>E6 B8 I13</a:t>
            </a:r>
          </a:p>
          <a:p>
            <a:endParaRPr lang="en-US" dirty="0"/>
          </a:p>
          <a:p>
            <a:r>
              <a:rPr lang="en-US" b="1" dirty="0" smtClean="0">
                <a:solidFill>
                  <a:srgbClr val="FF0000"/>
                </a:solidFill>
              </a:rPr>
              <a:t>G13</a:t>
            </a:r>
            <a:r>
              <a:rPr lang="en-US" dirty="0" smtClean="0"/>
              <a:t> B8 I13</a:t>
            </a:r>
          </a:p>
        </p:txBody>
      </p:sp>
      <p:cxnSp>
        <p:nvCxnSpPr>
          <p:cNvPr id="7" name="Straight Arrow Connector 6"/>
          <p:cNvCxnSpPr/>
          <p:nvPr/>
        </p:nvCxnSpPr>
        <p:spPr>
          <a:xfrm flipH="1">
            <a:off x="2348779" y="4524533"/>
            <a:ext cx="1616765"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2610132" y="4207390"/>
            <a:ext cx="2037011" cy="369332"/>
          </a:xfrm>
          <a:prstGeom prst="rect">
            <a:avLst/>
          </a:prstGeom>
          <a:noFill/>
        </p:spPr>
        <p:txBody>
          <a:bodyPr wrap="square" rtlCol="0">
            <a:spAutoFit/>
          </a:bodyPr>
          <a:lstStyle/>
          <a:p>
            <a:r>
              <a:rPr lang="en-US" dirty="0" smtClean="0"/>
              <a:t>Need to be sorted</a:t>
            </a:r>
            <a:endParaRPr lang="en-US" dirty="0"/>
          </a:p>
        </p:txBody>
      </p:sp>
      <p:sp>
        <p:nvSpPr>
          <p:cNvPr id="24" name="Rectangle 23"/>
          <p:cNvSpPr/>
          <p:nvPr/>
        </p:nvSpPr>
        <p:spPr>
          <a:xfrm>
            <a:off x="1206785" y="2409733"/>
            <a:ext cx="1032655" cy="369332"/>
          </a:xfrm>
          <a:prstGeom prst="rect">
            <a:avLst/>
          </a:prstGeom>
        </p:spPr>
        <p:txBody>
          <a:bodyPr wrap="none">
            <a:spAutoFit/>
          </a:bodyPr>
          <a:lstStyle/>
          <a:p>
            <a:r>
              <a:rPr lang="en-US" dirty="0"/>
              <a:t>C4 D5 B8</a:t>
            </a:r>
            <a:endParaRPr lang="en-US" dirty="0"/>
          </a:p>
        </p:txBody>
      </p:sp>
      <p:sp>
        <p:nvSpPr>
          <p:cNvPr id="75" name="Rectangle 74"/>
          <p:cNvSpPr/>
          <p:nvPr/>
        </p:nvSpPr>
        <p:spPr>
          <a:xfrm>
            <a:off x="1174511" y="3237254"/>
            <a:ext cx="1083951" cy="369332"/>
          </a:xfrm>
          <a:prstGeom prst="rect">
            <a:avLst/>
          </a:prstGeom>
        </p:spPr>
        <p:txBody>
          <a:bodyPr wrap="none">
            <a:spAutoFit/>
          </a:bodyPr>
          <a:lstStyle/>
          <a:p>
            <a:r>
              <a:rPr lang="en-US" dirty="0" smtClean="0"/>
              <a:t>D5 B8 I13</a:t>
            </a:r>
            <a:endParaRPr lang="en-US" dirty="0"/>
          </a:p>
        </p:txBody>
      </p:sp>
      <p:sp>
        <p:nvSpPr>
          <p:cNvPr id="77" name="Rectangle 76"/>
          <p:cNvSpPr/>
          <p:nvPr/>
        </p:nvSpPr>
        <p:spPr>
          <a:xfrm>
            <a:off x="1220664" y="4780841"/>
            <a:ext cx="1204176" cy="369332"/>
          </a:xfrm>
          <a:prstGeom prst="rect">
            <a:avLst/>
          </a:prstGeom>
        </p:spPr>
        <p:txBody>
          <a:bodyPr wrap="none">
            <a:spAutoFit/>
          </a:bodyPr>
          <a:lstStyle/>
          <a:p>
            <a:r>
              <a:rPr lang="en-US" dirty="0" smtClean="0"/>
              <a:t>B8 G13 I13</a:t>
            </a:r>
            <a:endParaRPr lang="en-US" dirty="0"/>
          </a:p>
        </p:txBody>
      </p:sp>
      <p:sp>
        <p:nvSpPr>
          <p:cNvPr id="4" name="Rectangle 3"/>
          <p:cNvSpPr/>
          <p:nvPr/>
        </p:nvSpPr>
        <p:spPr>
          <a:xfrm>
            <a:off x="211572" y="5150173"/>
            <a:ext cx="426720" cy="369332"/>
          </a:xfrm>
          <a:prstGeom prst="rect">
            <a:avLst/>
          </a:prstGeom>
        </p:spPr>
        <p:txBody>
          <a:bodyPr wrap="none">
            <a:spAutoFit/>
          </a:bodyPr>
          <a:lstStyle/>
          <a:p>
            <a:r>
              <a:rPr lang="en-US" dirty="0"/>
              <a:t>B8</a:t>
            </a:r>
          </a:p>
        </p:txBody>
      </p:sp>
      <p:sp>
        <p:nvSpPr>
          <p:cNvPr id="76" name="Rectangle 75"/>
          <p:cNvSpPr/>
          <p:nvPr/>
        </p:nvSpPr>
        <p:spPr>
          <a:xfrm>
            <a:off x="1251695" y="5226363"/>
            <a:ext cx="1301959" cy="369332"/>
          </a:xfrm>
          <a:prstGeom prst="rect">
            <a:avLst/>
          </a:prstGeom>
        </p:spPr>
        <p:txBody>
          <a:bodyPr wrap="none">
            <a:spAutoFit/>
          </a:bodyPr>
          <a:lstStyle/>
          <a:p>
            <a:r>
              <a:rPr lang="en-US" dirty="0" smtClean="0"/>
              <a:t>F10 </a:t>
            </a:r>
            <a:r>
              <a:rPr lang="en-US" dirty="0"/>
              <a:t>G13 I13</a:t>
            </a:r>
            <a:endParaRPr lang="en-US" dirty="0"/>
          </a:p>
        </p:txBody>
      </p:sp>
    </p:spTree>
    <p:extLst>
      <p:ext uri="{BB962C8B-B14F-4D97-AF65-F5344CB8AC3E}">
        <p14:creationId xmlns:p14="http://schemas.microsoft.com/office/powerpoint/2010/main" val="83856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7"/>
                                        </p:tgtEl>
                                        <p:attrNameLst>
                                          <p:attrName>style.visibility</p:attrName>
                                        </p:attrNameLst>
                                      </p:cBhvr>
                                      <p:to>
                                        <p:strVal val="visible"/>
                                      </p:to>
                                    </p:set>
                                    <p:animEffect transition="in" filter="fade">
                                      <p:cBhvr>
                                        <p:cTn id="15" dur="500"/>
                                        <p:tgtEl>
                                          <p:spTgt spid="77"/>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76"/>
                                        </p:tgtEl>
                                        <p:attrNameLst>
                                          <p:attrName>style.visibility</p:attrName>
                                        </p:attrNameLst>
                                      </p:cBhvr>
                                      <p:to>
                                        <p:strVal val="visible"/>
                                      </p:to>
                                    </p:set>
                                    <p:animEffect transition="in" filter="fade">
                                      <p:cBhvr>
                                        <p:cTn id="25"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77" grpId="0"/>
      <p:bldP spid="4" grpId="0"/>
      <p:bldP spid="7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11</a:t>
                </a:r>
                <a:endParaRPr lang="en-AU" dirty="0">
                  <a:solidFill>
                    <a:schemeClr val="bg1"/>
                  </a:solidFill>
                </a:endParaRPr>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6</a:t>
              </a:r>
              <a:endParaRPr lang="en-AU" dirty="0">
                <a:solidFill>
                  <a:schemeClr val="bg1"/>
                </a:solidFill>
              </a:endParaRPr>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5</a:t>
            </a:r>
            <a:endParaRPr lang="en-AU"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10</a:t>
            </a:r>
            <a:endParaRPr lang="en-AU" dirty="0">
              <a:solidFill>
                <a:schemeClr val="bg1"/>
              </a:solidFill>
            </a:endParaRPr>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858614"/>
            <a:ext cx="755374" cy="397031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a:t>
            </a:r>
          </a:p>
          <a:p>
            <a:endParaRPr lang="en-US" dirty="0"/>
          </a:p>
          <a:p>
            <a:r>
              <a:rPr lang="en-US" dirty="0" smtClean="0"/>
              <a:t>C4</a:t>
            </a:r>
          </a:p>
          <a:p>
            <a:endParaRPr lang="en-US" dirty="0"/>
          </a:p>
          <a:p>
            <a:endParaRPr lang="en-US" dirty="0" smtClean="0"/>
          </a:p>
          <a:p>
            <a:r>
              <a:rPr lang="en-US" dirty="0" smtClean="0"/>
              <a:t>D5</a:t>
            </a:r>
          </a:p>
          <a:p>
            <a:endParaRPr lang="en-US" dirty="0" smtClean="0"/>
          </a:p>
          <a:p>
            <a:r>
              <a:rPr lang="en-US" dirty="0" smtClean="0"/>
              <a:t>E6</a:t>
            </a:r>
          </a:p>
          <a:p>
            <a:endParaRPr lang="en-US" dirty="0"/>
          </a:p>
          <a:p>
            <a:endParaRPr lang="en-US" dirty="0" smtClean="0"/>
          </a:p>
          <a:p>
            <a:endParaRPr lang="en-US" dirty="0" smtClean="0"/>
          </a:p>
          <a:p>
            <a:endParaRPr lang="en-US" dirty="0"/>
          </a:p>
          <a:p>
            <a:endParaRPr lang="en-US" dirty="0"/>
          </a:p>
        </p:txBody>
      </p:sp>
      <p:cxnSp>
        <p:nvCxnSpPr>
          <p:cNvPr id="5" name="Straight Connector 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1186450" y="1552663"/>
            <a:ext cx="1391135" cy="31393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p>
          <a:p>
            <a:r>
              <a:rPr lang="en-US" dirty="0" smtClean="0"/>
              <a:t>D5 B8 C4</a:t>
            </a:r>
          </a:p>
          <a:p>
            <a:endParaRPr lang="en-US" dirty="0"/>
          </a:p>
          <a:p>
            <a:endParaRPr lang="en-US" dirty="0" smtClean="0"/>
          </a:p>
          <a:p>
            <a:r>
              <a:rPr lang="en-US" dirty="0" smtClean="0"/>
              <a:t>I13 D5 B8</a:t>
            </a:r>
          </a:p>
          <a:p>
            <a:endParaRPr lang="en-US" dirty="0"/>
          </a:p>
          <a:p>
            <a:endParaRPr lang="en-US" dirty="0" smtClean="0"/>
          </a:p>
          <a:p>
            <a:r>
              <a:rPr lang="en-US" dirty="0" smtClean="0"/>
              <a:t>E6 B8 I13</a:t>
            </a:r>
          </a:p>
          <a:p>
            <a:endParaRPr lang="en-US" dirty="0"/>
          </a:p>
          <a:p>
            <a:r>
              <a:rPr lang="en-US" b="1" dirty="0" smtClean="0">
                <a:solidFill>
                  <a:srgbClr val="FF0000"/>
                </a:solidFill>
              </a:rPr>
              <a:t>G13</a:t>
            </a:r>
            <a:r>
              <a:rPr lang="en-US" dirty="0" smtClean="0"/>
              <a:t> B8 I13</a:t>
            </a:r>
          </a:p>
        </p:txBody>
      </p:sp>
      <p:sp>
        <p:nvSpPr>
          <p:cNvPr id="24" name="Rectangle 23"/>
          <p:cNvSpPr/>
          <p:nvPr/>
        </p:nvSpPr>
        <p:spPr>
          <a:xfrm>
            <a:off x="1206785" y="2409733"/>
            <a:ext cx="1032655" cy="369332"/>
          </a:xfrm>
          <a:prstGeom prst="rect">
            <a:avLst/>
          </a:prstGeom>
        </p:spPr>
        <p:txBody>
          <a:bodyPr wrap="none">
            <a:spAutoFit/>
          </a:bodyPr>
          <a:lstStyle/>
          <a:p>
            <a:r>
              <a:rPr lang="en-US" dirty="0"/>
              <a:t>C4 D5 B8</a:t>
            </a:r>
            <a:endParaRPr lang="en-US" dirty="0"/>
          </a:p>
        </p:txBody>
      </p:sp>
      <p:sp>
        <p:nvSpPr>
          <p:cNvPr id="75" name="Rectangle 74"/>
          <p:cNvSpPr/>
          <p:nvPr/>
        </p:nvSpPr>
        <p:spPr>
          <a:xfrm>
            <a:off x="1174511" y="3237254"/>
            <a:ext cx="1083951" cy="369332"/>
          </a:xfrm>
          <a:prstGeom prst="rect">
            <a:avLst/>
          </a:prstGeom>
        </p:spPr>
        <p:txBody>
          <a:bodyPr wrap="none">
            <a:spAutoFit/>
          </a:bodyPr>
          <a:lstStyle/>
          <a:p>
            <a:r>
              <a:rPr lang="en-US" dirty="0" smtClean="0"/>
              <a:t>D5 B8 I13</a:t>
            </a:r>
            <a:endParaRPr lang="en-US" dirty="0"/>
          </a:p>
        </p:txBody>
      </p:sp>
      <p:sp>
        <p:nvSpPr>
          <p:cNvPr id="77" name="Rectangle 76"/>
          <p:cNvSpPr/>
          <p:nvPr/>
        </p:nvSpPr>
        <p:spPr>
          <a:xfrm>
            <a:off x="1220664" y="4780841"/>
            <a:ext cx="1204176" cy="369332"/>
          </a:xfrm>
          <a:prstGeom prst="rect">
            <a:avLst/>
          </a:prstGeom>
        </p:spPr>
        <p:txBody>
          <a:bodyPr wrap="none">
            <a:spAutoFit/>
          </a:bodyPr>
          <a:lstStyle/>
          <a:p>
            <a:r>
              <a:rPr lang="en-US" dirty="0" smtClean="0"/>
              <a:t>B8 G13 I13</a:t>
            </a:r>
            <a:endParaRPr lang="en-US" dirty="0"/>
          </a:p>
        </p:txBody>
      </p:sp>
      <p:sp>
        <p:nvSpPr>
          <p:cNvPr id="4" name="Rectangle 3"/>
          <p:cNvSpPr/>
          <p:nvPr/>
        </p:nvSpPr>
        <p:spPr>
          <a:xfrm>
            <a:off x="211572" y="5150173"/>
            <a:ext cx="524503" cy="923330"/>
          </a:xfrm>
          <a:prstGeom prst="rect">
            <a:avLst/>
          </a:prstGeom>
        </p:spPr>
        <p:txBody>
          <a:bodyPr wrap="none">
            <a:spAutoFit/>
          </a:bodyPr>
          <a:lstStyle/>
          <a:p>
            <a:r>
              <a:rPr lang="en-US" dirty="0" smtClean="0"/>
              <a:t>B8</a:t>
            </a:r>
          </a:p>
          <a:p>
            <a:endParaRPr lang="en-US" dirty="0"/>
          </a:p>
          <a:p>
            <a:r>
              <a:rPr lang="en-US" dirty="0"/>
              <a:t>F10</a:t>
            </a:r>
          </a:p>
        </p:txBody>
      </p:sp>
      <p:sp>
        <p:nvSpPr>
          <p:cNvPr id="76" name="Rectangle 75"/>
          <p:cNvSpPr/>
          <p:nvPr/>
        </p:nvSpPr>
        <p:spPr>
          <a:xfrm>
            <a:off x="1251695" y="5226363"/>
            <a:ext cx="1342034" cy="923330"/>
          </a:xfrm>
          <a:prstGeom prst="rect">
            <a:avLst/>
          </a:prstGeom>
        </p:spPr>
        <p:txBody>
          <a:bodyPr wrap="none">
            <a:spAutoFit/>
          </a:bodyPr>
          <a:lstStyle/>
          <a:p>
            <a:r>
              <a:rPr lang="en-US" dirty="0" smtClean="0"/>
              <a:t>F10 </a:t>
            </a:r>
            <a:r>
              <a:rPr lang="en-US" dirty="0"/>
              <a:t>G13 </a:t>
            </a:r>
            <a:r>
              <a:rPr lang="en-US" dirty="0" smtClean="0"/>
              <a:t>I13</a:t>
            </a:r>
          </a:p>
          <a:p>
            <a:endParaRPr lang="en-US" dirty="0"/>
          </a:p>
          <a:p>
            <a:r>
              <a:rPr lang="en-US" b="1" dirty="0" smtClean="0">
                <a:solidFill>
                  <a:srgbClr val="FF0000"/>
                </a:solidFill>
              </a:rPr>
              <a:t>G11</a:t>
            </a:r>
            <a:r>
              <a:rPr lang="en-US" dirty="0" smtClean="0"/>
              <a:t> G13 I13</a:t>
            </a:r>
            <a:endParaRPr lang="en-US" dirty="0"/>
          </a:p>
        </p:txBody>
      </p:sp>
    </p:spTree>
    <p:extLst>
      <p:ext uri="{BB962C8B-B14F-4D97-AF65-F5344CB8AC3E}">
        <p14:creationId xmlns:p14="http://schemas.microsoft.com/office/powerpoint/2010/main" val="265405750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pc="-305" dirty="0"/>
              <a:t>Uniform-Cost </a:t>
            </a:r>
            <a:r>
              <a:rPr lang="en-US" spc="-305" dirty="0" smtClean="0"/>
              <a:t>Strategy</a:t>
            </a:r>
            <a:endParaRPr lang="en-US" spc="-305" dirty="0"/>
          </a:p>
        </p:txBody>
      </p:sp>
      <p:grpSp>
        <p:nvGrpSpPr>
          <p:cNvPr id="6" name="Group 4">
            <a:extLst>
              <a:ext uri="{FF2B5EF4-FFF2-40B4-BE49-F238E27FC236}">
                <a16:creationId xmlns:a16="http://schemas.microsoft.com/office/drawing/2014/main" id="{CD9250C1-ACDC-4A92-B087-6532D5EDF3FE}"/>
              </a:ext>
            </a:extLst>
          </p:cNvPr>
          <p:cNvGrpSpPr>
            <a:grpSpLocks/>
          </p:cNvGrpSpPr>
          <p:nvPr/>
        </p:nvGrpSpPr>
        <p:grpSpPr bwMode="auto">
          <a:xfrm>
            <a:off x="7650813" y="1454944"/>
            <a:ext cx="654050" cy="714375"/>
            <a:chOff x="3456" y="2448"/>
            <a:chExt cx="412" cy="450"/>
          </a:xfrm>
        </p:grpSpPr>
        <p:sp>
          <p:nvSpPr>
            <p:cNvPr id="8"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9"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10"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11" name="Group 8">
            <a:extLst>
              <a:ext uri="{FF2B5EF4-FFF2-40B4-BE49-F238E27FC236}">
                <a16:creationId xmlns:a16="http://schemas.microsoft.com/office/drawing/2014/main" id="{A83A8A68-8C7C-4200-B298-2BAA71779157}"/>
              </a:ext>
            </a:extLst>
          </p:cNvPr>
          <p:cNvGrpSpPr>
            <a:grpSpLocks/>
          </p:cNvGrpSpPr>
          <p:nvPr/>
        </p:nvGrpSpPr>
        <p:grpSpPr bwMode="auto">
          <a:xfrm>
            <a:off x="6140451" y="1545431"/>
            <a:ext cx="3657600" cy="1295400"/>
            <a:chOff x="2496" y="2496"/>
            <a:chExt cx="2304" cy="816"/>
          </a:xfrm>
        </p:grpSpPr>
        <p:sp>
          <p:nvSpPr>
            <p:cNvPr id="13"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4"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5"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6"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7"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8"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9"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20"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30"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lumMod val="95000"/>
                          </a:schemeClr>
                        </a:solidFill>
                      </a:rPr>
                      <a:t>3</a:t>
                    </a:r>
                    <a:endParaRPr lang="en-AU" dirty="0">
                      <a:solidFill>
                        <a:schemeClr val="bg1">
                          <a:lumMod val="95000"/>
                        </a:schemeClr>
                      </a:solidFill>
                    </a:endParaRPr>
                  </a:p>
                </p:txBody>
              </p:sp>
              <p:sp>
                <p:nvSpPr>
                  <p:cNvPr id="3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21" name="Group 20">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8"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8</a:t>
                    </a:r>
                    <a:endParaRPr lang="en-AU" dirty="0">
                      <a:solidFill>
                        <a:schemeClr val="bg1"/>
                      </a:solidFill>
                    </a:endParaRPr>
                  </a:p>
                </p:txBody>
              </p:sp>
              <p:sp>
                <p:nvSpPr>
                  <p:cNvPr id="27"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22"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3"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4</a:t>
                    </a:r>
                    <a:endParaRPr lang="en-AU" dirty="0">
                      <a:solidFill>
                        <a:schemeClr val="bg1"/>
                      </a:solidFill>
                    </a:endParaRPr>
                  </a:p>
                </p:txBody>
              </p:sp>
              <p:sp>
                <p:nvSpPr>
                  <p:cNvPr id="25"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33" name="Group 54">
            <a:extLst>
              <a:ext uri="{FF2B5EF4-FFF2-40B4-BE49-F238E27FC236}">
                <a16:creationId xmlns:a16="http://schemas.microsoft.com/office/drawing/2014/main" id="{2414F2F4-B304-47ED-B919-88077AA09AC6}"/>
              </a:ext>
            </a:extLst>
          </p:cNvPr>
          <p:cNvGrpSpPr>
            <a:grpSpLocks/>
          </p:cNvGrpSpPr>
          <p:nvPr/>
        </p:nvGrpSpPr>
        <p:grpSpPr bwMode="auto">
          <a:xfrm>
            <a:off x="6240463" y="3952872"/>
            <a:ext cx="609600" cy="1295400"/>
            <a:chOff x="2496" y="3072"/>
            <a:chExt cx="384" cy="816"/>
          </a:xfrm>
        </p:grpSpPr>
        <p:sp>
          <p:nvSpPr>
            <p:cNvPr id="34"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6"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8"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11</a:t>
                </a:r>
                <a:endParaRPr lang="en-AU" dirty="0">
                  <a:solidFill>
                    <a:schemeClr val="bg1"/>
                  </a:solidFill>
                </a:endParaRPr>
              </a:p>
            </p:txBody>
          </p:sp>
          <p:sp>
            <p:nvSpPr>
              <p:cNvPr id="39"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7"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6</a:t>
              </a:r>
              <a:endParaRPr lang="en-AU" dirty="0">
                <a:solidFill>
                  <a:schemeClr val="bg1"/>
                </a:solidFill>
              </a:endParaRPr>
            </a:p>
          </p:txBody>
        </p:sp>
      </p:grpSp>
      <p:grpSp>
        <p:nvGrpSpPr>
          <p:cNvPr id="41" name="Group 62">
            <a:extLst>
              <a:ext uri="{FF2B5EF4-FFF2-40B4-BE49-F238E27FC236}">
                <a16:creationId xmlns:a16="http://schemas.microsoft.com/office/drawing/2014/main" id="{4C1475CD-5944-41A5-874B-E382F6A5470A}"/>
              </a:ext>
            </a:extLst>
          </p:cNvPr>
          <p:cNvGrpSpPr>
            <a:grpSpLocks/>
          </p:cNvGrpSpPr>
          <p:nvPr/>
        </p:nvGrpSpPr>
        <p:grpSpPr bwMode="auto">
          <a:xfrm>
            <a:off x="10181036" y="3251199"/>
            <a:ext cx="609600" cy="1543050"/>
            <a:chOff x="3456" y="3072"/>
            <a:chExt cx="384" cy="972"/>
          </a:xfrm>
        </p:grpSpPr>
        <p:sp>
          <p:nvSpPr>
            <p:cNvPr id="42"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13</a:t>
              </a:r>
              <a:endParaRPr lang="en-AU" dirty="0">
                <a:solidFill>
                  <a:schemeClr val="bg1"/>
                </a:solidFill>
              </a:endParaRPr>
            </a:p>
          </p:txBody>
        </p:sp>
        <p:sp>
          <p:nvSpPr>
            <p:cNvPr id="43"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4"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45"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46"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7"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8"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9"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264151" y="2704306"/>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0" name="Oval 17">
            <a:extLst>
              <a:ext uri="{FF2B5EF4-FFF2-40B4-BE49-F238E27FC236}">
                <a16:creationId xmlns:a16="http://schemas.microsoft.com/office/drawing/2014/main" id="{BB5C9ED0-DDFB-411D-92BC-67C53DF4E7AB}"/>
              </a:ext>
            </a:extLst>
          </p:cNvPr>
          <p:cNvSpPr>
            <a:spLocks noChangeArrowheads="1"/>
          </p:cNvSpPr>
          <p:nvPr/>
        </p:nvSpPr>
        <p:spPr bwMode="auto">
          <a:xfrm>
            <a:off x="4959351" y="3390106"/>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r>
              <a:rPr lang="en-AU" dirty="0" smtClean="0">
                <a:solidFill>
                  <a:schemeClr val="bg1"/>
                </a:solidFill>
              </a:rPr>
              <a:t>5</a:t>
            </a:r>
            <a:endParaRPr lang="en-AU" dirty="0">
              <a:solidFill>
                <a:schemeClr val="bg1"/>
              </a:solidFill>
            </a:endParaRPr>
          </a:p>
        </p:txBody>
      </p:sp>
      <p:sp>
        <p:nvSpPr>
          <p:cNvPr id="51" name="Line 12">
            <a:extLst>
              <a:ext uri="{FF2B5EF4-FFF2-40B4-BE49-F238E27FC236}">
                <a16:creationId xmlns:a16="http://schemas.microsoft.com/office/drawing/2014/main" id="{2F7BD91C-F903-457E-870D-C4967BD637FE}"/>
              </a:ext>
            </a:extLst>
          </p:cNvPr>
          <p:cNvSpPr>
            <a:spLocks noChangeShapeType="1"/>
          </p:cNvSpPr>
          <p:nvPr/>
        </p:nvSpPr>
        <p:spPr bwMode="auto">
          <a:xfrm>
            <a:off x="8176300" y="2969816"/>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2" name="Oval 17">
            <a:extLst>
              <a:ext uri="{FF2B5EF4-FFF2-40B4-BE49-F238E27FC236}">
                <a16:creationId xmlns:a16="http://schemas.microsoft.com/office/drawing/2014/main" id="{BB5C9ED0-DDFB-411D-92BC-67C53DF4E7AB}"/>
              </a:ext>
            </a:extLst>
          </p:cNvPr>
          <p:cNvSpPr>
            <a:spLocks noChangeArrowheads="1"/>
          </p:cNvSpPr>
          <p:nvPr/>
        </p:nvSpPr>
        <p:spPr bwMode="auto">
          <a:xfrm>
            <a:off x="8045451" y="3790553"/>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AU" dirty="0" smtClean="0">
                <a:solidFill>
                  <a:schemeClr val="bg1"/>
                </a:solidFill>
              </a:rPr>
              <a:t>10</a:t>
            </a:r>
            <a:endParaRPr lang="en-AU" dirty="0">
              <a:solidFill>
                <a:schemeClr val="bg1"/>
              </a:solidFill>
            </a:endParaRPr>
          </a:p>
        </p:txBody>
      </p:sp>
      <p:sp>
        <p:nvSpPr>
          <p:cNvPr id="5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6965158" y="4022724"/>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4" name="Line 12">
            <a:extLst>
              <a:ext uri="{FF2B5EF4-FFF2-40B4-BE49-F238E27FC236}">
                <a16:creationId xmlns:a16="http://schemas.microsoft.com/office/drawing/2014/main" id="{2F7BD91C-F903-457E-870D-C4967BD637FE}"/>
              </a:ext>
            </a:extLst>
          </p:cNvPr>
          <p:cNvSpPr>
            <a:spLocks noChangeShapeType="1"/>
          </p:cNvSpPr>
          <p:nvPr/>
        </p:nvSpPr>
        <p:spPr bwMode="auto">
          <a:xfrm>
            <a:off x="5172076" y="3694905"/>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5" name="Line 12">
            <a:extLst>
              <a:ext uri="{FF2B5EF4-FFF2-40B4-BE49-F238E27FC236}">
                <a16:creationId xmlns:a16="http://schemas.microsoft.com/office/drawing/2014/main" id="{2F7BD91C-F903-457E-870D-C4967BD637FE}"/>
              </a:ext>
            </a:extLst>
          </p:cNvPr>
          <p:cNvSpPr>
            <a:spLocks noChangeShapeType="1"/>
          </p:cNvSpPr>
          <p:nvPr/>
        </p:nvSpPr>
        <p:spPr bwMode="auto">
          <a:xfrm>
            <a:off x="9754395" y="2684463"/>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5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274051" y="1411685"/>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0</a:t>
            </a:r>
            <a:endParaRPr lang="en-US" altLang="en-US" sz="2000" dirty="0"/>
          </a:p>
        </p:txBody>
      </p:sp>
      <p:sp>
        <p:nvSpPr>
          <p:cNvPr id="6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66866" y="2886470"/>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6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6082111" y="4022724"/>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62"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8405204" y="3542506"/>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63"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10883503" y="3161506"/>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031040" y="1830784"/>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3</a:t>
            </a:r>
            <a:endParaRPr lang="en-US" altLang="en-US" sz="2000" dirty="0"/>
          </a:p>
        </p:txBody>
      </p:sp>
      <p:sp>
        <p:nvSpPr>
          <p:cNvPr id="65"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549504" y="26074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2</a:t>
            </a:r>
            <a:endParaRPr lang="en-US" altLang="en-US" sz="2000" dirty="0"/>
          </a:p>
        </p:txBody>
      </p:sp>
      <p:sp>
        <p:nvSpPr>
          <p:cNvPr id="66"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5778408" y="3470273"/>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67"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6730211" y="4327522"/>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7</a:t>
            </a:r>
            <a:endParaRPr lang="en-US" altLang="en-US" sz="2000" dirty="0"/>
          </a:p>
        </p:txBody>
      </p:sp>
      <p:sp>
        <p:nvSpPr>
          <p:cNvPr id="68"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21837" y="198483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8</a:t>
            </a:r>
            <a:endParaRPr lang="en-US" altLang="en-US" sz="2000" dirty="0"/>
          </a:p>
        </p:txBody>
      </p:sp>
      <p:sp>
        <p:nvSpPr>
          <p:cNvPr id="69"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176300" y="2826543"/>
            <a:ext cx="26205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000" dirty="0" smtClean="0"/>
              <a:t>2</a:t>
            </a:r>
            <a:endParaRPr lang="en-US" altLang="en-US" sz="2000" dirty="0"/>
          </a:p>
        </p:txBody>
      </p:sp>
      <p:sp>
        <p:nvSpPr>
          <p:cNvPr id="70"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7263211" y="396716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1</a:t>
            </a:r>
            <a:endParaRPr lang="en-US" altLang="en-US" sz="2000" dirty="0"/>
          </a:p>
        </p:txBody>
      </p:sp>
      <p:sp>
        <p:nvSpPr>
          <p:cNvPr id="71"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8810718" y="1742281"/>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4</a:t>
            </a:r>
            <a:endParaRPr lang="en-US" altLang="en-US" sz="2000" dirty="0"/>
          </a:p>
        </p:txBody>
      </p:sp>
      <p:sp>
        <p:nvSpPr>
          <p:cNvPr id="72"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158413" y="2480470"/>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smtClean="0"/>
              <a:t>9</a:t>
            </a:r>
            <a:endParaRPr lang="en-US" altLang="en-US" sz="2000" dirty="0"/>
          </a:p>
        </p:txBody>
      </p:sp>
      <p:sp>
        <p:nvSpPr>
          <p:cNvPr id="73" name="Text Box 27">
            <a:extLst>
              <a:ext uri="{FF2B5EF4-FFF2-40B4-BE49-F238E27FC236}">
                <a16:creationId xmlns:a16="http://schemas.microsoft.com/office/drawing/2014/main" id="{DC3ABF2F-A277-4FCB-BE79-46BE369D43D5}"/>
              </a:ext>
            </a:extLst>
          </p:cNvPr>
          <p:cNvSpPr txBox="1">
            <a:spLocks noChangeArrowheads="1"/>
          </p:cNvSpPr>
          <p:nvPr/>
        </p:nvSpPr>
        <p:spPr bwMode="auto">
          <a:xfrm>
            <a:off x="10669957" y="3661569"/>
            <a:ext cx="31451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5</a:t>
            </a:r>
            <a:endParaRPr lang="en-US" altLang="en-US" sz="2000" dirty="0"/>
          </a:p>
        </p:txBody>
      </p:sp>
      <p:sp>
        <p:nvSpPr>
          <p:cNvPr id="3" name="TextBox 2"/>
          <p:cNvSpPr txBox="1"/>
          <p:nvPr/>
        </p:nvSpPr>
        <p:spPr>
          <a:xfrm>
            <a:off x="171660" y="1858614"/>
            <a:ext cx="755374" cy="397031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a:t>
            </a:r>
          </a:p>
          <a:p>
            <a:endParaRPr lang="en-US" dirty="0"/>
          </a:p>
          <a:p>
            <a:r>
              <a:rPr lang="en-US" dirty="0" smtClean="0"/>
              <a:t>C4</a:t>
            </a:r>
          </a:p>
          <a:p>
            <a:endParaRPr lang="en-US" dirty="0"/>
          </a:p>
          <a:p>
            <a:endParaRPr lang="en-US" dirty="0" smtClean="0"/>
          </a:p>
          <a:p>
            <a:r>
              <a:rPr lang="en-US" dirty="0" smtClean="0"/>
              <a:t>D5</a:t>
            </a:r>
          </a:p>
          <a:p>
            <a:endParaRPr lang="en-US" dirty="0" smtClean="0"/>
          </a:p>
          <a:p>
            <a:r>
              <a:rPr lang="en-US" dirty="0" smtClean="0"/>
              <a:t>E6</a:t>
            </a:r>
          </a:p>
          <a:p>
            <a:endParaRPr lang="en-US" dirty="0"/>
          </a:p>
          <a:p>
            <a:endParaRPr lang="en-US" dirty="0" smtClean="0"/>
          </a:p>
          <a:p>
            <a:endParaRPr lang="en-US" dirty="0" smtClean="0"/>
          </a:p>
          <a:p>
            <a:endParaRPr lang="en-US" dirty="0"/>
          </a:p>
          <a:p>
            <a:endParaRPr lang="en-US" dirty="0"/>
          </a:p>
        </p:txBody>
      </p:sp>
      <p:cxnSp>
        <p:nvCxnSpPr>
          <p:cNvPr id="5" name="Straight Connector 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74" name="TextBox 73"/>
          <p:cNvSpPr txBox="1"/>
          <p:nvPr/>
        </p:nvSpPr>
        <p:spPr>
          <a:xfrm>
            <a:off x="1186450" y="1552663"/>
            <a:ext cx="1391135" cy="31393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S0</a:t>
            </a:r>
          </a:p>
          <a:p>
            <a:r>
              <a:rPr lang="en-US" dirty="0" smtClean="0"/>
              <a:t>A3 B8 C4</a:t>
            </a:r>
          </a:p>
          <a:p>
            <a:r>
              <a:rPr lang="en-US" dirty="0" smtClean="0"/>
              <a:t>D5 B8 C4</a:t>
            </a:r>
          </a:p>
          <a:p>
            <a:endParaRPr lang="en-US" dirty="0"/>
          </a:p>
          <a:p>
            <a:endParaRPr lang="en-US" dirty="0" smtClean="0"/>
          </a:p>
          <a:p>
            <a:r>
              <a:rPr lang="en-US" dirty="0" smtClean="0"/>
              <a:t>I13 D5 B8</a:t>
            </a:r>
          </a:p>
          <a:p>
            <a:endParaRPr lang="en-US" dirty="0"/>
          </a:p>
          <a:p>
            <a:endParaRPr lang="en-US" dirty="0" smtClean="0"/>
          </a:p>
          <a:p>
            <a:r>
              <a:rPr lang="en-US" dirty="0" smtClean="0"/>
              <a:t>E6 B8 I13</a:t>
            </a:r>
          </a:p>
          <a:p>
            <a:endParaRPr lang="en-US" dirty="0"/>
          </a:p>
          <a:p>
            <a:r>
              <a:rPr lang="en-US" b="1" dirty="0" smtClean="0">
                <a:solidFill>
                  <a:srgbClr val="FF0000"/>
                </a:solidFill>
              </a:rPr>
              <a:t>G13</a:t>
            </a:r>
            <a:r>
              <a:rPr lang="en-US" dirty="0" smtClean="0"/>
              <a:t> B8 I13</a:t>
            </a:r>
          </a:p>
        </p:txBody>
      </p:sp>
      <p:sp>
        <p:nvSpPr>
          <p:cNvPr id="24" name="Rectangle 23"/>
          <p:cNvSpPr/>
          <p:nvPr/>
        </p:nvSpPr>
        <p:spPr>
          <a:xfrm>
            <a:off x="1206785" y="2409733"/>
            <a:ext cx="1032655" cy="369332"/>
          </a:xfrm>
          <a:prstGeom prst="rect">
            <a:avLst/>
          </a:prstGeom>
        </p:spPr>
        <p:txBody>
          <a:bodyPr wrap="none">
            <a:spAutoFit/>
          </a:bodyPr>
          <a:lstStyle/>
          <a:p>
            <a:r>
              <a:rPr lang="en-US" dirty="0"/>
              <a:t>C4 D5 B8</a:t>
            </a:r>
            <a:endParaRPr lang="en-US" dirty="0"/>
          </a:p>
        </p:txBody>
      </p:sp>
      <p:sp>
        <p:nvSpPr>
          <p:cNvPr id="75" name="Rectangle 74"/>
          <p:cNvSpPr/>
          <p:nvPr/>
        </p:nvSpPr>
        <p:spPr>
          <a:xfrm>
            <a:off x="1174511" y="3237254"/>
            <a:ext cx="1083951" cy="369332"/>
          </a:xfrm>
          <a:prstGeom prst="rect">
            <a:avLst/>
          </a:prstGeom>
        </p:spPr>
        <p:txBody>
          <a:bodyPr wrap="none">
            <a:spAutoFit/>
          </a:bodyPr>
          <a:lstStyle/>
          <a:p>
            <a:r>
              <a:rPr lang="en-US" dirty="0" smtClean="0"/>
              <a:t>D5 B8 I13</a:t>
            </a:r>
            <a:endParaRPr lang="en-US" dirty="0"/>
          </a:p>
        </p:txBody>
      </p:sp>
      <p:sp>
        <p:nvSpPr>
          <p:cNvPr id="77" name="Rectangle 76"/>
          <p:cNvSpPr/>
          <p:nvPr/>
        </p:nvSpPr>
        <p:spPr>
          <a:xfrm>
            <a:off x="1220664" y="4780841"/>
            <a:ext cx="1204176" cy="369332"/>
          </a:xfrm>
          <a:prstGeom prst="rect">
            <a:avLst/>
          </a:prstGeom>
        </p:spPr>
        <p:txBody>
          <a:bodyPr wrap="none">
            <a:spAutoFit/>
          </a:bodyPr>
          <a:lstStyle/>
          <a:p>
            <a:r>
              <a:rPr lang="en-US" dirty="0" smtClean="0"/>
              <a:t>B8 G13 I13</a:t>
            </a:r>
            <a:endParaRPr lang="en-US" dirty="0"/>
          </a:p>
        </p:txBody>
      </p:sp>
      <p:sp>
        <p:nvSpPr>
          <p:cNvPr id="4" name="Rectangle 3"/>
          <p:cNvSpPr/>
          <p:nvPr/>
        </p:nvSpPr>
        <p:spPr>
          <a:xfrm>
            <a:off x="211572" y="5150173"/>
            <a:ext cx="524503" cy="923330"/>
          </a:xfrm>
          <a:prstGeom prst="rect">
            <a:avLst/>
          </a:prstGeom>
        </p:spPr>
        <p:txBody>
          <a:bodyPr wrap="none">
            <a:spAutoFit/>
          </a:bodyPr>
          <a:lstStyle/>
          <a:p>
            <a:r>
              <a:rPr lang="en-US" dirty="0" smtClean="0"/>
              <a:t>B8</a:t>
            </a:r>
          </a:p>
          <a:p>
            <a:endParaRPr lang="en-US" dirty="0"/>
          </a:p>
          <a:p>
            <a:r>
              <a:rPr lang="en-US" dirty="0"/>
              <a:t>F10</a:t>
            </a:r>
          </a:p>
        </p:txBody>
      </p:sp>
      <p:sp>
        <p:nvSpPr>
          <p:cNvPr id="76" name="Rectangle 75"/>
          <p:cNvSpPr/>
          <p:nvPr/>
        </p:nvSpPr>
        <p:spPr>
          <a:xfrm>
            <a:off x="1251695" y="5226363"/>
            <a:ext cx="1342034" cy="923330"/>
          </a:xfrm>
          <a:prstGeom prst="rect">
            <a:avLst/>
          </a:prstGeom>
        </p:spPr>
        <p:txBody>
          <a:bodyPr wrap="none">
            <a:spAutoFit/>
          </a:bodyPr>
          <a:lstStyle/>
          <a:p>
            <a:r>
              <a:rPr lang="en-US" dirty="0" smtClean="0"/>
              <a:t>F10 </a:t>
            </a:r>
            <a:r>
              <a:rPr lang="en-US" dirty="0"/>
              <a:t>G13 </a:t>
            </a:r>
            <a:r>
              <a:rPr lang="en-US" dirty="0" smtClean="0"/>
              <a:t>I13</a:t>
            </a:r>
          </a:p>
          <a:p>
            <a:endParaRPr lang="en-US" dirty="0"/>
          </a:p>
          <a:p>
            <a:r>
              <a:rPr lang="en-US" b="1" dirty="0" smtClean="0">
                <a:solidFill>
                  <a:srgbClr val="FF0000"/>
                </a:solidFill>
              </a:rPr>
              <a:t>G11</a:t>
            </a:r>
            <a:r>
              <a:rPr lang="en-US" dirty="0" smtClean="0"/>
              <a:t> G13 I13</a:t>
            </a:r>
            <a:endParaRPr lang="en-US" dirty="0"/>
          </a:p>
        </p:txBody>
      </p:sp>
      <p:cxnSp>
        <p:nvCxnSpPr>
          <p:cNvPr id="12" name="Straight Connector 11"/>
          <p:cNvCxnSpPr/>
          <p:nvPr/>
        </p:nvCxnSpPr>
        <p:spPr>
          <a:xfrm>
            <a:off x="8043864" y="1952626"/>
            <a:ext cx="0" cy="438851"/>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a:off x="8092557" y="2856707"/>
            <a:ext cx="29094" cy="804862"/>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flipH="1">
            <a:off x="7133220" y="4165599"/>
            <a:ext cx="849381" cy="771525"/>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53833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3FB4E3-D22F-4A8B-B976-0A9293BE7DB2}"/>
              </a:ext>
            </a:extLst>
          </p:cNvPr>
          <p:cNvSpPr>
            <a:spLocks noGrp="1"/>
          </p:cNvSpPr>
          <p:nvPr>
            <p:ph type="title"/>
          </p:nvPr>
        </p:nvSpPr>
        <p:spPr>
          <a:xfrm>
            <a:off x="2344572" y="851517"/>
            <a:ext cx="3980029" cy="2991416"/>
          </a:xfrm>
        </p:spPr>
        <p:txBody>
          <a:bodyPr vert="horz" lIns="91440" tIns="45720" rIns="91440" bIns="45720" rtlCol="0" anchor="b">
            <a:normAutofit/>
          </a:bodyPr>
          <a:lstStyle/>
          <a:p>
            <a:pPr algn="l" rtl="0">
              <a:lnSpc>
                <a:spcPct val="90000"/>
              </a:lnSpc>
              <a:spcBef>
                <a:spcPct val="0"/>
              </a:spcBef>
            </a:pPr>
            <a:r>
              <a:rPr lang="en-US" sz="4200" dirty="0"/>
              <a:t>Informed Search</a:t>
            </a:r>
            <a:br>
              <a:rPr lang="en-US" sz="4200" dirty="0"/>
            </a:br>
            <a:r>
              <a:rPr lang="en-US" sz="3600" dirty="0"/>
              <a:t>[ </a:t>
            </a:r>
            <a:r>
              <a:rPr lang="en-US" sz="3600" dirty="0">
                <a:solidFill>
                  <a:srgbClr val="C00000"/>
                </a:solidFill>
              </a:rPr>
              <a:t>Heuristic Search</a:t>
            </a:r>
            <a:r>
              <a:rPr lang="en-US" sz="3600" dirty="0"/>
              <a:t> ]</a:t>
            </a:r>
            <a:endParaRPr lang="en-US" sz="4200" dirty="0"/>
          </a:p>
        </p:txBody>
      </p:sp>
      <p:pic>
        <p:nvPicPr>
          <p:cNvPr id="1028" name="Picture 4" descr="Searching Special Lineal ic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4601" y="1166191"/>
            <a:ext cx="4151308" cy="4151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6459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FDD476DE-FC2C-448F-9D6E-438F3F2BDCC7}"/>
              </a:ext>
            </a:extLst>
          </p:cNvPr>
          <p:cNvSpPr>
            <a:spLocks noGrp="1"/>
          </p:cNvSpPr>
          <p:nvPr>
            <p:ph type="sldNum" sz="quarter" idx="4294967295"/>
          </p:nvPr>
        </p:nvSpPr>
        <p:spPr/>
        <p:txBody>
          <a:bodyPr/>
          <a:lstStyle/>
          <a:p>
            <a:r>
              <a:rPr lang="en-US" altLang="en-US" dirty="0"/>
              <a:t> </a:t>
            </a:r>
          </a:p>
        </p:txBody>
      </p:sp>
      <p:sp>
        <p:nvSpPr>
          <p:cNvPr id="194562" name="Rectangle 2">
            <a:extLst>
              <a:ext uri="{FF2B5EF4-FFF2-40B4-BE49-F238E27FC236}">
                <a16:creationId xmlns:a16="http://schemas.microsoft.com/office/drawing/2014/main" id="{15C8E475-3C6A-4F24-9502-FE3A731CFD9B}"/>
              </a:ext>
            </a:extLst>
          </p:cNvPr>
          <p:cNvSpPr>
            <a:spLocks noGrp="1" noChangeArrowheads="1"/>
          </p:cNvSpPr>
          <p:nvPr>
            <p:ph type="title"/>
          </p:nvPr>
        </p:nvSpPr>
        <p:spPr>
          <a:xfrm>
            <a:off x="2378868" y="589598"/>
            <a:ext cx="7434262" cy="492443"/>
          </a:xfrm>
        </p:spPr>
        <p:txBody>
          <a:bodyPr>
            <a:normAutofit fontScale="90000"/>
          </a:bodyPr>
          <a:lstStyle/>
          <a:p>
            <a:pPr algn="l" rtl="0"/>
            <a:r>
              <a:rPr lang="en-US" altLang="en-US" spc="-305" dirty="0"/>
              <a:t>Heuristic Function</a:t>
            </a:r>
          </a:p>
        </p:txBody>
      </p:sp>
      <p:sp>
        <p:nvSpPr>
          <p:cNvPr id="194563" name="Rectangle 3" descr="Rectangle: Click to edit Master text styles&#10;Second level&#10;Third level&#10;Fourth level&#10;Fifth level">
            <a:extLst>
              <a:ext uri="{FF2B5EF4-FFF2-40B4-BE49-F238E27FC236}">
                <a16:creationId xmlns:a16="http://schemas.microsoft.com/office/drawing/2014/main" id="{693936C1-6A26-4BB3-BA1F-38542BAC0739}"/>
              </a:ext>
            </a:extLst>
          </p:cNvPr>
          <p:cNvSpPr>
            <a:spLocks noGrp="1" noChangeArrowheads="1"/>
          </p:cNvSpPr>
          <p:nvPr>
            <p:ph type="body" idx="1"/>
          </p:nvPr>
        </p:nvSpPr>
        <p:spPr>
          <a:xfrm>
            <a:off x="967409" y="1645920"/>
            <a:ext cx="10522226" cy="1477328"/>
          </a:xfrm>
          <a:ln/>
          <a:extLst>
            <a:ext uri="{91240B29-F687-4F45-9708-019B960494DF}">
              <a14:hiddenLine xmlns:a14="http://schemas.microsoft.com/office/drawing/2010/main" w="9525">
                <a:solidFill>
                  <a:srgbClr val="CC6600"/>
                </a:solidFill>
                <a:miter lim="800000"/>
                <a:headEnd/>
                <a:tailEnd/>
              </a14:hiddenLine>
            </a:ext>
          </a:extLst>
        </p:spPr>
        <p:txBody>
          <a:bodyPr>
            <a:noAutofit/>
          </a:bodyPr>
          <a:lstStyle/>
          <a:p>
            <a:r>
              <a:rPr lang="en-US" sz="2400" b="1" dirty="0" smtClean="0"/>
              <a:t>Purpose</a:t>
            </a:r>
            <a:r>
              <a:rPr lang="en-US" sz="2400" dirty="0"/>
              <a:t>: The main purpose of a heuristic </a:t>
            </a:r>
            <a:r>
              <a:rPr lang="en-US" sz="2400" dirty="0" smtClean="0"/>
              <a:t>function </a:t>
            </a:r>
            <a:r>
              <a:rPr lang="en-US" altLang="en-US" sz="2400" dirty="0">
                <a:solidFill>
                  <a:srgbClr val="CC6600"/>
                </a:solidFill>
              </a:rPr>
              <a:t>h(N)</a:t>
            </a:r>
            <a:r>
              <a:rPr lang="en-US" sz="2400" dirty="0" smtClean="0"/>
              <a:t> </a:t>
            </a:r>
            <a:r>
              <a:rPr lang="en-US" sz="2400" dirty="0"/>
              <a:t>is to guide an algorithm or decision-making process by providing an estimate of the solution's quality or the cost associated with reaching it. </a:t>
            </a:r>
            <a:endParaRPr lang="en-US" sz="2400" dirty="0" smtClean="0"/>
          </a:p>
          <a:p>
            <a:r>
              <a:rPr lang="en-US" altLang="en-US" sz="2400" dirty="0">
                <a:solidFill>
                  <a:srgbClr val="CC6600"/>
                </a:solidFill>
              </a:rPr>
              <a:t>f(N) </a:t>
            </a:r>
            <a:r>
              <a:rPr lang="en-US" altLang="en-US" sz="2400" dirty="0"/>
              <a:t>can be any function you want, but will it work?</a:t>
            </a:r>
          </a:p>
          <a:p>
            <a:endParaRPr lang="en-US" altLang="en-US" sz="2400" dirty="0"/>
          </a:p>
          <a:p>
            <a:r>
              <a:rPr lang="en-US" sz="2400" b="1" dirty="0"/>
              <a:t>Examples: </a:t>
            </a:r>
            <a:r>
              <a:rPr lang="en-US" sz="2400" dirty="0"/>
              <a:t>Heuristic functions </a:t>
            </a:r>
            <a:r>
              <a:rPr lang="en-US" altLang="en-US" sz="2400" dirty="0">
                <a:solidFill>
                  <a:srgbClr val="CC6600"/>
                </a:solidFill>
              </a:rPr>
              <a:t>h(N)</a:t>
            </a:r>
            <a:r>
              <a:rPr lang="en-US" altLang="en-US" sz="2400" dirty="0"/>
              <a:t> </a:t>
            </a:r>
            <a:r>
              <a:rPr lang="en-US" sz="2400" dirty="0" smtClean="0"/>
              <a:t>can </a:t>
            </a:r>
            <a:r>
              <a:rPr lang="en-US" sz="2400" dirty="0"/>
              <a:t>take various forms depending on the problem </a:t>
            </a:r>
            <a:r>
              <a:rPr lang="en-US" sz="2400" dirty="0" smtClean="0"/>
              <a:t>domain:</a:t>
            </a:r>
          </a:p>
          <a:p>
            <a:pPr lvl="1"/>
            <a:r>
              <a:rPr lang="en-US" dirty="0" smtClean="0"/>
              <a:t>In </a:t>
            </a:r>
            <a:r>
              <a:rPr lang="en-US" dirty="0"/>
              <a:t>pathfinding problems, a common heuristic is the Euclidean distance between two points in a grid or the Manhattan distance. </a:t>
            </a:r>
            <a:endParaRPr lang="en-US" dirty="0" smtClean="0"/>
          </a:p>
          <a:p>
            <a:pPr lvl="1"/>
            <a:r>
              <a:rPr lang="en-US" dirty="0" smtClean="0"/>
              <a:t>In </a:t>
            </a:r>
            <a:r>
              <a:rPr lang="en-US" dirty="0"/>
              <a:t>scheduling problems, a heuristic might prioritize tasks based on their deadlines or resource requirements.</a:t>
            </a:r>
            <a:endParaRPr lang="en-US" altLang="en-US" dirty="0"/>
          </a:p>
        </p:txBody>
      </p:sp>
    </p:spTree>
    <p:extLst>
      <p:ext uri="{BB962C8B-B14F-4D97-AF65-F5344CB8AC3E}">
        <p14:creationId xmlns:p14="http://schemas.microsoft.com/office/powerpoint/2010/main" val="3619472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FDD476DE-FC2C-448F-9D6E-438F3F2BDCC7}"/>
              </a:ext>
            </a:extLst>
          </p:cNvPr>
          <p:cNvSpPr>
            <a:spLocks noGrp="1"/>
          </p:cNvSpPr>
          <p:nvPr>
            <p:ph type="sldNum" sz="quarter" idx="4294967295"/>
          </p:nvPr>
        </p:nvSpPr>
        <p:spPr/>
        <p:txBody>
          <a:bodyPr/>
          <a:lstStyle/>
          <a:p>
            <a:r>
              <a:rPr lang="en-US" altLang="en-US" dirty="0"/>
              <a:t> </a:t>
            </a:r>
          </a:p>
        </p:txBody>
      </p:sp>
      <p:sp>
        <p:nvSpPr>
          <p:cNvPr id="194562" name="Rectangle 2">
            <a:extLst>
              <a:ext uri="{FF2B5EF4-FFF2-40B4-BE49-F238E27FC236}">
                <a16:creationId xmlns:a16="http://schemas.microsoft.com/office/drawing/2014/main" id="{15C8E475-3C6A-4F24-9502-FE3A731CFD9B}"/>
              </a:ext>
            </a:extLst>
          </p:cNvPr>
          <p:cNvSpPr>
            <a:spLocks noGrp="1" noChangeArrowheads="1"/>
          </p:cNvSpPr>
          <p:nvPr>
            <p:ph type="title"/>
          </p:nvPr>
        </p:nvSpPr>
        <p:spPr>
          <a:xfrm>
            <a:off x="2378868" y="589598"/>
            <a:ext cx="7434262" cy="492443"/>
          </a:xfrm>
        </p:spPr>
        <p:txBody>
          <a:bodyPr>
            <a:normAutofit fontScale="90000"/>
          </a:bodyPr>
          <a:lstStyle/>
          <a:p>
            <a:pPr algn="l" rtl="0"/>
            <a:r>
              <a:rPr lang="en-US" altLang="en-US" spc="-305" dirty="0"/>
              <a:t>Heuristic Function</a:t>
            </a:r>
          </a:p>
        </p:txBody>
      </p:sp>
      <p:sp>
        <p:nvSpPr>
          <p:cNvPr id="194563" name="Rectangle 3" descr="Rectangle: Click to edit Master text styles&#10;Second level&#10;Third level&#10;Fourth level&#10;Fifth level">
            <a:extLst>
              <a:ext uri="{FF2B5EF4-FFF2-40B4-BE49-F238E27FC236}">
                <a16:creationId xmlns:a16="http://schemas.microsoft.com/office/drawing/2014/main" id="{693936C1-6A26-4BB3-BA1F-38542BAC0739}"/>
              </a:ext>
            </a:extLst>
          </p:cNvPr>
          <p:cNvSpPr>
            <a:spLocks noGrp="1" noChangeArrowheads="1"/>
          </p:cNvSpPr>
          <p:nvPr>
            <p:ph type="body" idx="1"/>
          </p:nvPr>
        </p:nvSpPr>
        <p:spPr>
          <a:xfrm>
            <a:off x="2378869" y="1645920"/>
            <a:ext cx="7434262" cy="1477328"/>
          </a:xfrm>
          <a:ln/>
          <a:extLst>
            <a:ext uri="{91240B29-F687-4F45-9708-019B960494DF}">
              <a14:hiddenLine xmlns:a14="http://schemas.microsoft.com/office/drawing/2010/main" w="9525">
                <a:solidFill>
                  <a:srgbClr val="CC6600"/>
                </a:solidFill>
                <a:miter lim="800000"/>
                <a:headEnd/>
                <a:tailEnd/>
              </a14:hiddenLine>
            </a:ext>
          </a:extLst>
        </p:spPr>
        <p:txBody>
          <a:bodyPr>
            <a:normAutofit fontScale="92500" lnSpcReduction="10000"/>
          </a:bodyPr>
          <a:lstStyle/>
          <a:p>
            <a:r>
              <a:rPr lang="en-US" altLang="en-US" sz="2400" dirty="0"/>
              <a:t>Function </a:t>
            </a:r>
            <a:r>
              <a:rPr lang="en-US" altLang="en-US" sz="2400" dirty="0">
                <a:solidFill>
                  <a:srgbClr val="CC6600"/>
                </a:solidFill>
              </a:rPr>
              <a:t>h(N)</a:t>
            </a:r>
            <a:r>
              <a:rPr lang="en-US" altLang="en-US" sz="2400" dirty="0"/>
              <a:t> that estimate the cost of the cheapest path from node N to goal node.</a:t>
            </a:r>
          </a:p>
          <a:p>
            <a:endParaRPr lang="en-US" altLang="en-US" sz="2400" dirty="0"/>
          </a:p>
          <a:p>
            <a:r>
              <a:rPr lang="en-US" altLang="en-US" sz="2400" dirty="0"/>
              <a:t>Example: 8-puzzle</a:t>
            </a:r>
          </a:p>
        </p:txBody>
      </p:sp>
      <p:grpSp>
        <p:nvGrpSpPr>
          <p:cNvPr id="194564" name="Group 4">
            <a:extLst>
              <a:ext uri="{FF2B5EF4-FFF2-40B4-BE49-F238E27FC236}">
                <a16:creationId xmlns:a16="http://schemas.microsoft.com/office/drawing/2014/main" id="{63BFD218-AF6B-4F52-A74A-560BBF030008}"/>
              </a:ext>
            </a:extLst>
          </p:cNvPr>
          <p:cNvGrpSpPr>
            <a:grpSpLocks/>
          </p:cNvGrpSpPr>
          <p:nvPr/>
        </p:nvGrpSpPr>
        <p:grpSpPr bwMode="auto">
          <a:xfrm>
            <a:off x="3962401" y="4267200"/>
            <a:ext cx="1230451" cy="1206984"/>
            <a:chOff x="3264" y="1152"/>
            <a:chExt cx="1152" cy="1174"/>
          </a:xfrm>
        </p:grpSpPr>
        <p:sp>
          <p:nvSpPr>
            <p:cNvPr id="194565" name="Rectangle 5">
              <a:extLst>
                <a:ext uri="{FF2B5EF4-FFF2-40B4-BE49-F238E27FC236}">
                  <a16:creationId xmlns:a16="http://schemas.microsoft.com/office/drawing/2014/main" id="{EAA1A411-D807-450D-8227-F0507B942706}"/>
                </a:ext>
              </a:extLst>
            </p:cNvPr>
            <p:cNvSpPr>
              <a:spLocks noChangeArrowheads="1"/>
            </p:cNvSpPr>
            <p:nvPr/>
          </p:nvSpPr>
          <p:spPr bwMode="auto">
            <a:xfrm>
              <a:off x="3264" y="1152"/>
              <a:ext cx="1152" cy="1152"/>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66" name="Rectangle 6">
              <a:extLst>
                <a:ext uri="{FF2B5EF4-FFF2-40B4-BE49-F238E27FC236}">
                  <a16:creationId xmlns:a16="http://schemas.microsoft.com/office/drawing/2014/main" id="{8532A1D5-D37B-4F6D-BCA3-DBF636675F8E}"/>
                </a:ext>
              </a:extLst>
            </p:cNvPr>
            <p:cNvSpPr>
              <a:spLocks noChangeArrowheads="1"/>
            </p:cNvSpPr>
            <p:nvPr/>
          </p:nvSpPr>
          <p:spPr bwMode="auto">
            <a:xfrm>
              <a:off x="3264" y="115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67" name="Rectangle 7">
              <a:extLst>
                <a:ext uri="{FF2B5EF4-FFF2-40B4-BE49-F238E27FC236}">
                  <a16:creationId xmlns:a16="http://schemas.microsoft.com/office/drawing/2014/main" id="{1E12CA8B-802B-41CC-9AAD-FFEB870B82F3}"/>
                </a:ext>
              </a:extLst>
            </p:cNvPr>
            <p:cNvSpPr>
              <a:spLocks noChangeArrowheads="1"/>
            </p:cNvSpPr>
            <p:nvPr/>
          </p:nvSpPr>
          <p:spPr bwMode="auto">
            <a:xfrm>
              <a:off x="3264" y="153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68" name="Rectangle 8">
              <a:extLst>
                <a:ext uri="{FF2B5EF4-FFF2-40B4-BE49-F238E27FC236}">
                  <a16:creationId xmlns:a16="http://schemas.microsoft.com/office/drawing/2014/main" id="{3BDD48CE-4728-4E66-91B4-D24B9DAC06C8}"/>
                </a:ext>
              </a:extLst>
            </p:cNvPr>
            <p:cNvSpPr>
              <a:spLocks noChangeArrowheads="1"/>
            </p:cNvSpPr>
            <p:nvPr/>
          </p:nvSpPr>
          <p:spPr bwMode="auto">
            <a:xfrm>
              <a:off x="3264" y="1920"/>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69" name="Rectangle 9">
              <a:extLst>
                <a:ext uri="{FF2B5EF4-FFF2-40B4-BE49-F238E27FC236}">
                  <a16:creationId xmlns:a16="http://schemas.microsoft.com/office/drawing/2014/main" id="{907E3398-ADB2-4278-AE4D-B88CA6B48F94}"/>
                </a:ext>
              </a:extLst>
            </p:cNvPr>
            <p:cNvSpPr>
              <a:spLocks noChangeArrowheads="1"/>
            </p:cNvSpPr>
            <p:nvPr/>
          </p:nvSpPr>
          <p:spPr bwMode="auto">
            <a:xfrm>
              <a:off x="3648" y="115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70" name="Rectangle 10">
              <a:extLst>
                <a:ext uri="{FF2B5EF4-FFF2-40B4-BE49-F238E27FC236}">
                  <a16:creationId xmlns:a16="http://schemas.microsoft.com/office/drawing/2014/main" id="{1544D568-654D-4D12-B161-5A67B6995BE0}"/>
                </a:ext>
              </a:extLst>
            </p:cNvPr>
            <p:cNvSpPr>
              <a:spLocks noChangeArrowheads="1"/>
            </p:cNvSpPr>
            <p:nvPr/>
          </p:nvSpPr>
          <p:spPr bwMode="auto">
            <a:xfrm>
              <a:off x="3648" y="153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71" name="Rectangle 11">
              <a:extLst>
                <a:ext uri="{FF2B5EF4-FFF2-40B4-BE49-F238E27FC236}">
                  <a16:creationId xmlns:a16="http://schemas.microsoft.com/office/drawing/2014/main" id="{456C40BB-5935-4E5B-B2F2-68FBBB38FA33}"/>
                </a:ext>
              </a:extLst>
            </p:cNvPr>
            <p:cNvSpPr>
              <a:spLocks noChangeArrowheads="1"/>
            </p:cNvSpPr>
            <p:nvPr/>
          </p:nvSpPr>
          <p:spPr bwMode="auto">
            <a:xfrm>
              <a:off x="4032" y="153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72" name="Rectangle 12">
              <a:extLst>
                <a:ext uri="{FF2B5EF4-FFF2-40B4-BE49-F238E27FC236}">
                  <a16:creationId xmlns:a16="http://schemas.microsoft.com/office/drawing/2014/main" id="{6AE59716-BA75-4186-A4CD-EED38D88A4FA}"/>
                </a:ext>
              </a:extLst>
            </p:cNvPr>
            <p:cNvSpPr>
              <a:spLocks noChangeArrowheads="1"/>
            </p:cNvSpPr>
            <p:nvPr/>
          </p:nvSpPr>
          <p:spPr bwMode="auto">
            <a:xfrm>
              <a:off x="3648" y="1920"/>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73" name="Rectangle 13">
              <a:extLst>
                <a:ext uri="{FF2B5EF4-FFF2-40B4-BE49-F238E27FC236}">
                  <a16:creationId xmlns:a16="http://schemas.microsoft.com/office/drawing/2014/main" id="{8C891B7C-3B53-4451-9C2E-26A8DA01FC57}"/>
                </a:ext>
              </a:extLst>
            </p:cNvPr>
            <p:cNvSpPr>
              <a:spLocks noChangeArrowheads="1"/>
            </p:cNvSpPr>
            <p:nvPr/>
          </p:nvSpPr>
          <p:spPr bwMode="auto">
            <a:xfrm>
              <a:off x="4032" y="115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74" name="Text Box 14">
              <a:extLst>
                <a:ext uri="{FF2B5EF4-FFF2-40B4-BE49-F238E27FC236}">
                  <a16:creationId xmlns:a16="http://schemas.microsoft.com/office/drawing/2014/main" id="{D5BB1C3A-AC4D-405C-AB60-69CA8EB70502}"/>
                </a:ext>
              </a:extLst>
            </p:cNvPr>
            <p:cNvSpPr txBox="1">
              <a:spLocks noChangeArrowheads="1"/>
            </p:cNvSpPr>
            <p:nvPr/>
          </p:nvSpPr>
          <p:spPr bwMode="auto">
            <a:xfrm>
              <a:off x="3361" y="1200"/>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1</a:t>
              </a:r>
            </a:p>
          </p:txBody>
        </p:sp>
        <p:sp>
          <p:nvSpPr>
            <p:cNvPr id="194575" name="Text Box 15">
              <a:extLst>
                <a:ext uri="{FF2B5EF4-FFF2-40B4-BE49-F238E27FC236}">
                  <a16:creationId xmlns:a16="http://schemas.microsoft.com/office/drawing/2014/main" id="{47EF81DD-E4AE-455D-B485-163631057CDA}"/>
                </a:ext>
              </a:extLst>
            </p:cNvPr>
            <p:cNvSpPr txBox="1">
              <a:spLocks noChangeArrowheads="1"/>
            </p:cNvSpPr>
            <p:nvPr/>
          </p:nvSpPr>
          <p:spPr bwMode="auto">
            <a:xfrm>
              <a:off x="3746" y="1200"/>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2</a:t>
              </a:r>
            </a:p>
          </p:txBody>
        </p:sp>
        <p:sp>
          <p:nvSpPr>
            <p:cNvPr id="194576" name="Text Box 16">
              <a:extLst>
                <a:ext uri="{FF2B5EF4-FFF2-40B4-BE49-F238E27FC236}">
                  <a16:creationId xmlns:a16="http://schemas.microsoft.com/office/drawing/2014/main" id="{50296B1A-5E9C-45D8-AEF2-41B262E73B52}"/>
                </a:ext>
              </a:extLst>
            </p:cNvPr>
            <p:cNvSpPr txBox="1">
              <a:spLocks noChangeArrowheads="1"/>
            </p:cNvSpPr>
            <p:nvPr/>
          </p:nvSpPr>
          <p:spPr bwMode="auto">
            <a:xfrm>
              <a:off x="4128" y="1200"/>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3</a:t>
              </a:r>
            </a:p>
          </p:txBody>
        </p:sp>
        <p:sp>
          <p:nvSpPr>
            <p:cNvPr id="194577" name="Text Box 17">
              <a:extLst>
                <a:ext uri="{FF2B5EF4-FFF2-40B4-BE49-F238E27FC236}">
                  <a16:creationId xmlns:a16="http://schemas.microsoft.com/office/drawing/2014/main" id="{FDFB6566-F2F7-412B-A270-B1BB546EFB53}"/>
                </a:ext>
              </a:extLst>
            </p:cNvPr>
            <p:cNvSpPr txBox="1">
              <a:spLocks noChangeArrowheads="1"/>
            </p:cNvSpPr>
            <p:nvPr/>
          </p:nvSpPr>
          <p:spPr bwMode="auto">
            <a:xfrm>
              <a:off x="3361" y="1584"/>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4</a:t>
              </a:r>
            </a:p>
          </p:txBody>
        </p:sp>
        <p:sp>
          <p:nvSpPr>
            <p:cNvPr id="194578" name="Text Box 18">
              <a:extLst>
                <a:ext uri="{FF2B5EF4-FFF2-40B4-BE49-F238E27FC236}">
                  <a16:creationId xmlns:a16="http://schemas.microsoft.com/office/drawing/2014/main" id="{A3122094-9CF3-42B1-9BAB-697558F62B1B}"/>
                </a:ext>
              </a:extLst>
            </p:cNvPr>
            <p:cNvSpPr txBox="1">
              <a:spLocks noChangeArrowheads="1"/>
            </p:cNvSpPr>
            <p:nvPr/>
          </p:nvSpPr>
          <p:spPr bwMode="auto">
            <a:xfrm>
              <a:off x="3746" y="1584"/>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5</a:t>
              </a:r>
            </a:p>
          </p:txBody>
        </p:sp>
        <p:sp>
          <p:nvSpPr>
            <p:cNvPr id="194579" name="Text Box 19">
              <a:extLst>
                <a:ext uri="{FF2B5EF4-FFF2-40B4-BE49-F238E27FC236}">
                  <a16:creationId xmlns:a16="http://schemas.microsoft.com/office/drawing/2014/main" id="{B15000B3-43AC-4355-9F78-47FB0C0CB290}"/>
                </a:ext>
              </a:extLst>
            </p:cNvPr>
            <p:cNvSpPr txBox="1">
              <a:spLocks noChangeArrowheads="1"/>
            </p:cNvSpPr>
            <p:nvPr/>
          </p:nvSpPr>
          <p:spPr bwMode="auto">
            <a:xfrm>
              <a:off x="4128" y="1584"/>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6</a:t>
              </a:r>
            </a:p>
          </p:txBody>
        </p:sp>
        <p:sp>
          <p:nvSpPr>
            <p:cNvPr id="194580" name="Text Box 20">
              <a:extLst>
                <a:ext uri="{FF2B5EF4-FFF2-40B4-BE49-F238E27FC236}">
                  <a16:creationId xmlns:a16="http://schemas.microsoft.com/office/drawing/2014/main" id="{7521AF83-2AAD-4BCC-A40D-C02E8B423EE6}"/>
                </a:ext>
              </a:extLst>
            </p:cNvPr>
            <p:cNvSpPr txBox="1">
              <a:spLocks noChangeArrowheads="1"/>
            </p:cNvSpPr>
            <p:nvPr/>
          </p:nvSpPr>
          <p:spPr bwMode="auto">
            <a:xfrm>
              <a:off x="3361" y="1967"/>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7</a:t>
              </a:r>
            </a:p>
          </p:txBody>
        </p:sp>
        <p:sp>
          <p:nvSpPr>
            <p:cNvPr id="194581" name="Text Box 21">
              <a:extLst>
                <a:ext uri="{FF2B5EF4-FFF2-40B4-BE49-F238E27FC236}">
                  <a16:creationId xmlns:a16="http://schemas.microsoft.com/office/drawing/2014/main" id="{5662141C-3A77-4027-ACD9-9F1E547947D0}"/>
                </a:ext>
              </a:extLst>
            </p:cNvPr>
            <p:cNvSpPr txBox="1">
              <a:spLocks noChangeArrowheads="1"/>
            </p:cNvSpPr>
            <p:nvPr/>
          </p:nvSpPr>
          <p:spPr bwMode="auto">
            <a:xfrm>
              <a:off x="3746" y="1967"/>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8</a:t>
              </a:r>
            </a:p>
          </p:txBody>
        </p:sp>
      </p:grpSp>
      <p:grpSp>
        <p:nvGrpSpPr>
          <p:cNvPr id="194582" name="Group 22">
            <a:extLst>
              <a:ext uri="{FF2B5EF4-FFF2-40B4-BE49-F238E27FC236}">
                <a16:creationId xmlns:a16="http://schemas.microsoft.com/office/drawing/2014/main" id="{773C13CC-89E9-4EBF-832C-3E1A427F7EDE}"/>
              </a:ext>
            </a:extLst>
          </p:cNvPr>
          <p:cNvGrpSpPr>
            <a:grpSpLocks/>
          </p:cNvGrpSpPr>
          <p:nvPr/>
        </p:nvGrpSpPr>
        <p:grpSpPr bwMode="auto">
          <a:xfrm>
            <a:off x="2438401" y="4267199"/>
            <a:ext cx="1218691" cy="1232958"/>
            <a:chOff x="576" y="2688"/>
            <a:chExt cx="1152" cy="1165"/>
          </a:xfrm>
        </p:grpSpPr>
        <p:sp>
          <p:nvSpPr>
            <p:cNvPr id="194583" name="Rectangle 23">
              <a:extLst>
                <a:ext uri="{FF2B5EF4-FFF2-40B4-BE49-F238E27FC236}">
                  <a16:creationId xmlns:a16="http://schemas.microsoft.com/office/drawing/2014/main" id="{00E6D1DB-4073-4E98-AB2D-377DA09BC405}"/>
                </a:ext>
              </a:extLst>
            </p:cNvPr>
            <p:cNvSpPr>
              <a:spLocks noChangeArrowheads="1"/>
            </p:cNvSpPr>
            <p:nvPr/>
          </p:nvSpPr>
          <p:spPr bwMode="auto">
            <a:xfrm>
              <a:off x="576" y="2688"/>
              <a:ext cx="1152" cy="1152"/>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84" name="Rectangle 24">
              <a:extLst>
                <a:ext uri="{FF2B5EF4-FFF2-40B4-BE49-F238E27FC236}">
                  <a16:creationId xmlns:a16="http://schemas.microsoft.com/office/drawing/2014/main" id="{D908D2AF-128D-45E8-B223-D7AABA3D2B15}"/>
                </a:ext>
              </a:extLst>
            </p:cNvPr>
            <p:cNvSpPr>
              <a:spLocks noChangeArrowheads="1"/>
            </p:cNvSpPr>
            <p:nvPr/>
          </p:nvSpPr>
          <p:spPr bwMode="auto">
            <a:xfrm>
              <a:off x="1344" y="307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85" name="Rectangle 25">
              <a:extLst>
                <a:ext uri="{FF2B5EF4-FFF2-40B4-BE49-F238E27FC236}">
                  <a16:creationId xmlns:a16="http://schemas.microsoft.com/office/drawing/2014/main" id="{ADDD13CE-2FF7-4934-89BD-260157FDEBB9}"/>
                </a:ext>
              </a:extLst>
            </p:cNvPr>
            <p:cNvSpPr>
              <a:spLocks noChangeArrowheads="1"/>
            </p:cNvSpPr>
            <p:nvPr/>
          </p:nvSpPr>
          <p:spPr bwMode="auto">
            <a:xfrm>
              <a:off x="576" y="307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86" name="Rectangle 26">
              <a:extLst>
                <a:ext uri="{FF2B5EF4-FFF2-40B4-BE49-F238E27FC236}">
                  <a16:creationId xmlns:a16="http://schemas.microsoft.com/office/drawing/2014/main" id="{6330955E-493C-46E8-9FC2-2914409887E5}"/>
                </a:ext>
              </a:extLst>
            </p:cNvPr>
            <p:cNvSpPr>
              <a:spLocks noChangeArrowheads="1"/>
            </p:cNvSpPr>
            <p:nvPr/>
          </p:nvSpPr>
          <p:spPr bwMode="auto">
            <a:xfrm>
              <a:off x="576" y="345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87" name="Rectangle 27">
              <a:extLst>
                <a:ext uri="{FF2B5EF4-FFF2-40B4-BE49-F238E27FC236}">
                  <a16:creationId xmlns:a16="http://schemas.microsoft.com/office/drawing/2014/main" id="{FB2BC253-D8C6-4EA2-B74D-0C412C45FF56}"/>
                </a:ext>
              </a:extLst>
            </p:cNvPr>
            <p:cNvSpPr>
              <a:spLocks noChangeArrowheads="1"/>
            </p:cNvSpPr>
            <p:nvPr/>
          </p:nvSpPr>
          <p:spPr bwMode="auto">
            <a:xfrm>
              <a:off x="576" y="2688"/>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88" name="Rectangle 28">
              <a:extLst>
                <a:ext uri="{FF2B5EF4-FFF2-40B4-BE49-F238E27FC236}">
                  <a16:creationId xmlns:a16="http://schemas.microsoft.com/office/drawing/2014/main" id="{67B6CBB6-4394-4F14-A22B-7C2186BFF102}"/>
                </a:ext>
              </a:extLst>
            </p:cNvPr>
            <p:cNvSpPr>
              <a:spLocks noChangeArrowheads="1"/>
            </p:cNvSpPr>
            <p:nvPr/>
          </p:nvSpPr>
          <p:spPr bwMode="auto">
            <a:xfrm>
              <a:off x="960" y="307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89" name="Rectangle 29">
              <a:extLst>
                <a:ext uri="{FF2B5EF4-FFF2-40B4-BE49-F238E27FC236}">
                  <a16:creationId xmlns:a16="http://schemas.microsoft.com/office/drawing/2014/main" id="{13F0C1F2-DACF-46D1-B148-F1B496CF8690}"/>
                </a:ext>
              </a:extLst>
            </p:cNvPr>
            <p:cNvSpPr>
              <a:spLocks noChangeArrowheads="1"/>
            </p:cNvSpPr>
            <p:nvPr/>
          </p:nvSpPr>
          <p:spPr bwMode="auto">
            <a:xfrm>
              <a:off x="1344" y="345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90" name="Rectangle 30">
              <a:extLst>
                <a:ext uri="{FF2B5EF4-FFF2-40B4-BE49-F238E27FC236}">
                  <a16:creationId xmlns:a16="http://schemas.microsoft.com/office/drawing/2014/main" id="{2BF94E60-F18A-4DD6-9AE0-BF48A595772C}"/>
                </a:ext>
              </a:extLst>
            </p:cNvPr>
            <p:cNvSpPr>
              <a:spLocks noChangeArrowheads="1"/>
            </p:cNvSpPr>
            <p:nvPr/>
          </p:nvSpPr>
          <p:spPr bwMode="auto">
            <a:xfrm>
              <a:off x="960" y="345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91" name="Rectangle 31">
              <a:extLst>
                <a:ext uri="{FF2B5EF4-FFF2-40B4-BE49-F238E27FC236}">
                  <a16:creationId xmlns:a16="http://schemas.microsoft.com/office/drawing/2014/main" id="{529BDF63-057E-4EF9-99B8-1D70686D2E1E}"/>
                </a:ext>
              </a:extLst>
            </p:cNvPr>
            <p:cNvSpPr>
              <a:spLocks noChangeArrowheads="1"/>
            </p:cNvSpPr>
            <p:nvPr/>
          </p:nvSpPr>
          <p:spPr bwMode="auto">
            <a:xfrm>
              <a:off x="1344" y="2688"/>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4592" name="Text Box 32">
              <a:extLst>
                <a:ext uri="{FF2B5EF4-FFF2-40B4-BE49-F238E27FC236}">
                  <a16:creationId xmlns:a16="http://schemas.microsoft.com/office/drawing/2014/main" id="{9E56347B-8646-4CC9-9551-2269F48CE47F}"/>
                </a:ext>
              </a:extLst>
            </p:cNvPr>
            <p:cNvSpPr txBox="1">
              <a:spLocks noChangeArrowheads="1"/>
            </p:cNvSpPr>
            <p:nvPr/>
          </p:nvSpPr>
          <p:spPr bwMode="auto">
            <a:xfrm>
              <a:off x="1440" y="3120"/>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1</a:t>
              </a:r>
            </a:p>
          </p:txBody>
        </p:sp>
        <p:sp>
          <p:nvSpPr>
            <p:cNvPr id="194593" name="Text Box 33">
              <a:extLst>
                <a:ext uri="{FF2B5EF4-FFF2-40B4-BE49-F238E27FC236}">
                  <a16:creationId xmlns:a16="http://schemas.microsoft.com/office/drawing/2014/main" id="{4D782FB7-416C-4875-9B05-35EBE5675BC4}"/>
                </a:ext>
              </a:extLst>
            </p:cNvPr>
            <p:cNvSpPr txBox="1">
              <a:spLocks noChangeArrowheads="1"/>
            </p:cNvSpPr>
            <p:nvPr/>
          </p:nvSpPr>
          <p:spPr bwMode="auto">
            <a:xfrm>
              <a:off x="1056" y="3120"/>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2</a:t>
              </a:r>
            </a:p>
          </p:txBody>
        </p:sp>
        <p:sp>
          <p:nvSpPr>
            <p:cNvPr id="194594" name="Text Box 34">
              <a:extLst>
                <a:ext uri="{FF2B5EF4-FFF2-40B4-BE49-F238E27FC236}">
                  <a16:creationId xmlns:a16="http://schemas.microsoft.com/office/drawing/2014/main" id="{F3A34031-695B-4A9B-9F51-CA343FAD984D}"/>
                </a:ext>
              </a:extLst>
            </p:cNvPr>
            <p:cNvSpPr txBox="1">
              <a:spLocks noChangeArrowheads="1"/>
            </p:cNvSpPr>
            <p:nvPr/>
          </p:nvSpPr>
          <p:spPr bwMode="auto">
            <a:xfrm>
              <a:off x="1056" y="3504"/>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3</a:t>
              </a:r>
            </a:p>
          </p:txBody>
        </p:sp>
        <p:sp>
          <p:nvSpPr>
            <p:cNvPr id="194595" name="Text Box 35">
              <a:extLst>
                <a:ext uri="{FF2B5EF4-FFF2-40B4-BE49-F238E27FC236}">
                  <a16:creationId xmlns:a16="http://schemas.microsoft.com/office/drawing/2014/main" id="{258A570A-10AB-41E2-9DF3-BCDF6BBCBCF7}"/>
                </a:ext>
              </a:extLst>
            </p:cNvPr>
            <p:cNvSpPr txBox="1">
              <a:spLocks noChangeArrowheads="1"/>
            </p:cNvSpPr>
            <p:nvPr/>
          </p:nvSpPr>
          <p:spPr bwMode="auto">
            <a:xfrm>
              <a:off x="672" y="3120"/>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4</a:t>
              </a:r>
            </a:p>
          </p:txBody>
        </p:sp>
        <p:sp>
          <p:nvSpPr>
            <p:cNvPr id="194596" name="Text Box 36">
              <a:extLst>
                <a:ext uri="{FF2B5EF4-FFF2-40B4-BE49-F238E27FC236}">
                  <a16:creationId xmlns:a16="http://schemas.microsoft.com/office/drawing/2014/main" id="{771F0414-D6A5-4726-98E7-0FA494C5BA1B}"/>
                </a:ext>
              </a:extLst>
            </p:cNvPr>
            <p:cNvSpPr txBox="1">
              <a:spLocks noChangeArrowheads="1"/>
            </p:cNvSpPr>
            <p:nvPr/>
          </p:nvSpPr>
          <p:spPr bwMode="auto">
            <a:xfrm>
              <a:off x="672" y="2736"/>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5</a:t>
              </a:r>
            </a:p>
          </p:txBody>
        </p:sp>
        <p:sp>
          <p:nvSpPr>
            <p:cNvPr id="194597" name="Text Box 37">
              <a:extLst>
                <a:ext uri="{FF2B5EF4-FFF2-40B4-BE49-F238E27FC236}">
                  <a16:creationId xmlns:a16="http://schemas.microsoft.com/office/drawing/2014/main" id="{011F7130-E552-42B4-A188-F2EEFB853CFD}"/>
                </a:ext>
              </a:extLst>
            </p:cNvPr>
            <p:cNvSpPr txBox="1">
              <a:spLocks noChangeArrowheads="1"/>
            </p:cNvSpPr>
            <p:nvPr/>
          </p:nvSpPr>
          <p:spPr bwMode="auto">
            <a:xfrm>
              <a:off x="1440" y="3504"/>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6</a:t>
              </a:r>
            </a:p>
          </p:txBody>
        </p:sp>
        <p:sp>
          <p:nvSpPr>
            <p:cNvPr id="194598" name="Text Box 38">
              <a:extLst>
                <a:ext uri="{FF2B5EF4-FFF2-40B4-BE49-F238E27FC236}">
                  <a16:creationId xmlns:a16="http://schemas.microsoft.com/office/drawing/2014/main" id="{513B44CD-1081-46FB-9B82-BBA142004D02}"/>
                </a:ext>
              </a:extLst>
            </p:cNvPr>
            <p:cNvSpPr txBox="1">
              <a:spLocks noChangeArrowheads="1"/>
            </p:cNvSpPr>
            <p:nvPr/>
          </p:nvSpPr>
          <p:spPr bwMode="auto">
            <a:xfrm>
              <a:off x="672" y="3504"/>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7</a:t>
              </a:r>
            </a:p>
          </p:txBody>
        </p:sp>
        <p:sp>
          <p:nvSpPr>
            <p:cNvPr id="194599" name="Text Box 39">
              <a:extLst>
                <a:ext uri="{FF2B5EF4-FFF2-40B4-BE49-F238E27FC236}">
                  <a16:creationId xmlns:a16="http://schemas.microsoft.com/office/drawing/2014/main" id="{5815DE65-D638-45E7-A74A-88AA6189E7C1}"/>
                </a:ext>
              </a:extLst>
            </p:cNvPr>
            <p:cNvSpPr txBox="1">
              <a:spLocks noChangeArrowheads="1"/>
            </p:cNvSpPr>
            <p:nvPr/>
          </p:nvSpPr>
          <p:spPr bwMode="auto">
            <a:xfrm>
              <a:off x="1440" y="2736"/>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8</a:t>
              </a:r>
            </a:p>
          </p:txBody>
        </p:sp>
      </p:grpSp>
      <p:sp>
        <p:nvSpPr>
          <p:cNvPr id="194600" name="Text Box 40">
            <a:extLst>
              <a:ext uri="{FF2B5EF4-FFF2-40B4-BE49-F238E27FC236}">
                <a16:creationId xmlns:a16="http://schemas.microsoft.com/office/drawing/2014/main" id="{C9CADC7D-0E53-47AA-99BC-03F4043C77D4}"/>
              </a:ext>
            </a:extLst>
          </p:cNvPr>
          <p:cNvSpPr txBox="1">
            <a:spLocks noChangeArrowheads="1"/>
          </p:cNvSpPr>
          <p:nvPr/>
        </p:nvSpPr>
        <p:spPr bwMode="auto">
          <a:xfrm>
            <a:off x="2895600" y="5486400"/>
            <a:ext cx="33374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N</a:t>
            </a:r>
          </a:p>
        </p:txBody>
      </p:sp>
      <p:sp>
        <p:nvSpPr>
          <p:cNvPr id="194601" name="Text Box 41">
            <a:extLst>
              <a:ext uri="{FF2B5EF4-FFF2-40B4-BE49-F238E27FC236}">
                <a16:creationId xmlns:a16="http://schemas.microsoft.com/office/drawing/2014/main" id="{0F6C5DF9-1925-4D66-9448-E11C2276D306}"/>
              </a:ext>
            </a:extLst>
          </p:cNvPr>
          <p:cNvSpPr txBox="1">
            <a:spLocks noChangeArrowheads="1"/>
          </p:cNvSpPr>
          <p:nvPr/>
        </p:nvSpPr>
        <p:spPr bwMode="auto">
          <a:xfrm>
            <a:off x="4191000" y="5410200"/>
            <a:ext cx="57740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goal</a:t>
            </a:r>
          </a:p>
        </p:txBody>
      </p:sp>
      <p:sp>
        <p:nvSpPr>
          <p:cNvPr id="194602" name="Text Box 42">
            <a:extLst>
              <a:ext uri="{FF2B5EF4-FFF2-40B4-BE49-F238E27FC236}">
                <a16:creationId xmlns:a16="http://schemas.microsoft.com/office/drawing/2014/main" id="{F41D57D9-4C09-4C0A-89D8-5A23260958C1}"/>
              </a:ext>
            </a:extLst>
          </p:cNvPr>
          <p:cNvSpPr txBox="1">
            <a:spLocks noChangeArrowheads="1"/>
          </p:cNvSpPr>
          <p:nvPr/>
        </p:nvSpPr>
        <p:spPr bwMode="auto">
          <a:xfrm>
            <a:off x="5334001" y="4267201"/>
            <a:ext cx="4942379"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smtClean="0">
                <a:solidFill>
                  <a:srgbClr val="CC6600"/>
                </a:solidFill>
              </a:rPr>
              <a:t>h(N) = number of misplaced tiles</a:t>
            </a:r>
            <a:br>
              <a:rPr lang="en-US" altLang="en-US" sz="2800" dirty="0" smtClean="0">
                <a:solidFill>
                  <a:srgbClr val="CC6600"/>
                </a:solidFill>
              </a:rPr>
            </a:br>
            <a:r>
              <a:rPr lang="en-US" altLang="en-US" sz="2800" dirty="0" smtClean="0">
                <a:solidFill>
                  <a:srgbClr val="CC6600"/>
                </a:solidFill>
              </a:rPr>
              <a:t>         = 6</a:t>
            </a:r>
            <a:endParaRPr lang="en-US" altLang="en-US" sz="2800" dirty="0">
              <a:solidFill>
                <a:srgbClr val="CC6600"/>
              </a:solidFill>
            </a:endParaRPr>
          </a:p>
        </p:txBody>
      </p:sp>
      <p:sp>
        <p:nvSpPr>
          <p:cNvPr id="2" name="Rectangle 1"/>
          <p:cNvSpPr/>
          <p:nvPr/>
        </p:nvSpPr>
        <p:spPr>
          <a:xfrm>
            <a:off x="9400047" y="5985242"/>
            <a:ext cx="2791953" cy="646331"/>
          </a:xfrm>
          <a:prstGeom prst="rect">
            <a:avLst/>
          </a:prstGeom>
        </p:spPr>
        <p:txBody>
          <a:bodyPr wrap="square">
            <a:spAutoFit/>
          </a:bodyPr>
          <a:lstStyle/>
          <a:p>
            <a:r>
              <a:rPr lang="en-AU" b="1" spc="-45" dirty="0" smtClean="0">
                <a:solidFill>
                  <a:srgbClr val="852F4A"/>
                </a:solidFill>
                <a:latin typeface="Arial"/>
                <a:cs typeface="Arial"/>
              </a:rPr>
              <a:t>Source</a:t>
            </a:r>
            <a:r>
              <a:rPr lang="en-AU" b="1" spc="-45" dirty="0" smtClean="0">
                <a:solidFill>
                  <a:srgbClr val="FF0000"/>
                </a:solidFill>
                <a:latin typeface="Arial"/>
                <a:cs typeface="Arial"/>
              </a:rPr>
              <a:t>: </a:t>
            </a:r>
            <a:r>
              <a:rPr lang="en-AU" b="1" spc="-45" dirty="0" err="1"/>
              <a:t>Dr.</a:t>
            </a:r>
            <a:r>
              <a:rPr lang="en-AU" b="1" spc="-45" dirty="0"/>
              <a:t> </a:t>
            </a:r>
            <a:r>
              <a:rPr lang="en-US" b="1" spc="-45" dirty="0"/>
              <a:t>Amr S. </a:t>
            </a:r>
            <a:r>
              <a:rPr lang="en-US" b="1" spc="-45" dirty="0" err="1" smtClean="0"/>
              <a:t>Ghoneim</a:t>
            </a:r>
            <a:r>
              <a:rPr lang="en-US" b="1" spc="-45" dirty="0" smtClean="0"/>
              <a:t> Lectures</a:t>
            </a:r>
            <a:endParaRPr lang="en-US" dirty="0"/>
          </a:p>
        </p:txBody>
      </p:sp>
    </p:spTree>
    <p:extLst>
      <p:ext uri="{BB962C8B-B14F-4D97-AF65-F5344CB8AC3E}">
        <p14:creationId xmlns:p14="http://schemas.microsoft.com/office/powerpoint/2010/main" val="11200103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42669A30-FC71-4323-9035-EC89F2B2A2FC}"/>
              </a:ext>
            </a:extLst>
          </p:cNvPr>
          <p:cNvSpPr>
            <a:spLocks noGrp="1"/>
          </p:cNvSpPr>
          <p:nvPr>
            <p:ph type="sldNum" sz="quarter" idx="4294967295"/>
          </p:nvPr>
        </p:nvSpPr>
        <p:spPr/>
        <p:txBody>
          <a:bodyPr/>
          <a:lstStyle/>
          <a:p>
            <a:r>
              <a:rPr lang="en-US" altLang="en-US" dirty="0"/>
              <a:t> </a:t>
            </a:r>
          </a:p>
        </p:txBody>
      </p:sp>
      <p:sp>
        <p:nvSpPr>
          <p:cNvPr id="195586" name="Rectangle 2">
            <a:extLst>
              <a:ext uri="{FF2B5EF4-FFF2-40B4-BE49-F238E27FC236}">
                <a16:creationId xmlns:a16="http://schemas.microsoft.com/office/drawing/2014/main" id="{0C9605FD-7E57-40E0-95BD-D56C8BB05FA9}"/>
              </a:ext>
            </a:extLst>
          </p:cNvPr>
          <p:cNvSpPr>
            <a:spLocks noGrp="1" noChangeArrowheads="1"/>
          </p:cNvSpPr>
          <p:nvPr>
            <p:ph type="title"/>
          </p:nvPr>
        </p:nvSpPr>
        <p:spPr>
          <a:xfrm>
            <a:off x="2378868" y="589598"/>
            <a:ext cx="7434262" cy="492443"/>
          </a:xfrm>
        </p:spPr>
        <p:txBody>
          <a:bodyPr>
            <a:normAutofit fontScale="90000"/>
          </a:bodyPr>
          <a:lstStyle/>
          <a:p>
            <a:pPr algn="l" rtl="0"/>
            <a:r>
              <a:rPr lang="en-US" altLang="en-US" spc="-305" dirty="0"/>
              <a:t>Heuristic Function</a:t>
            </a:r>
          </a:p>
        </p:txBody>
      </p:sp>
      <p:sp>
        <p:nvSpPr>
          <p:cNvPr id="195587" name="Rectangle 3" descr="Rectangle: Click to edit Master text styles&#10;Second level&#10;Third level&#10;Fourth level&#10;Fifth level">
            <a:extLst>
              <a:ext uri="{FF2B5EF4-FFF2-40B4-BE49-F238E27FC236}">
                <a16:creationId xmlns:a16="http://schemas.microsoft.com/office/drawing/2014/main" id="{F21E32D7-1851-4949-B198-C46E82A24EF5}"/>
              </a:ext>
            </a:extLst>
          </p:cNvPr>
          <p:cNvSpPr>
            <a:spLocks noGrp="1" noChangeArrowheads="1"/>
          </p:cNvSpPr>
          <p:nvPr>
            <p:ph type="body" idx="1"/>
          </p:nvPr>
        </p:nvSpPr>
        <p:spPr>
          <a:xfrm>
            <a:off x="2378869" y="1645920"/>
            <a:ext cx="7434262" cy="1477328"/>
          </a:xfrm>
        </p:spPr>
        <p:txBody>
          <a:bodyPr>
            <a:normAutofit fontScale="92500" lnSpcReduction="10000"/>
          </a:bodyPr>
          <a:lstStyle/>
          <a:p>
            <a:r>
              <a:rPr lang="en-US" altLang="en-US" sz="2400" dirty="0"/>
              <a:t>Function </a:t>
            </a:r>
            <a:r>
              <a:rPr lang="en-US" altLang="en-US" sz="2400" dirty="0">
                <a:solidFill>
                  <a:srgbClr val="CC6600"/>
                </a:solidFill>
              </a:rPr>
              <a:t>h(N)</a:t>
            </a:r>
            <a:r>
              <a:rPr lang="en-US" altLang="en-US" sz="2400" dirty="0"/>
              <a:t> that estimate the cost of the cheapest path from node N to goal node.</a:t>
            </a:r>
          </a:p>
          <a:p>
            <a:endParaRPr lang="en-US" altLang="en-US" sz="2400" dirty="0"/>
          </a:p>
          <a:p>
            <a:r>
              <a:rPr lang="en-US" altLang="en-US" sz="2400" dirty="0"/>
              <a:t>Example: 8-puzzle</a:t>
            </a:r>
          </a:p>
        </p:txBody>
      </p:sp>
      <p:grpSp>
        <p:nvGrpSpPr>
          <p:cNvPr id="195588" name="Group 4">
            <a:extLst>
              <a:ext uri="{FF2B5EF4-FFF2-40B4-BE49-F238E27FC236}">
                <a16:creationId xmlns:a16="http://schemas.microsoft.com/office/drawing/2014/main" id="{5D1B6F82-A1CB-4B73-8A21-0F49FBB043FF}"/>
              </a:ext>
            </a:extLst>
          </p:cNvPr>
          <p:cNvGrpSpPr>
            <a:grpSpLocks/>
          </p:cNvGrpSpPr>
          <p:nvPr/>
        </p:nvGrpSpPr>
        <p:grpSpPr bwMode="auto">
          <a:xfrm>
            <a:off x="3962401" y="4267200"/>
            <a:ext cx="1230451" cy="1206984"/>
            <a:chOff x="3264" y="1152"/>
            <a:chExt cx="1152" cy="1174"/>
          </a:xfrm>
        </p:grpSpPr>
        <p:sp>
          <p:nvSpPr>
            <p:cNvPr id="195589" name="Rectangle 5">
              <a:extLst>
                <a:ext uri="{FF2B5EF4-FFF2-40B4-BE49-F238E27FC236}">
                  <a16:creationId xmlns:a16="http://schemas.microsoft.com/office/drawing/2014/main" id="{0612A36A-9228-4CB5-95C0-4192EB08E84E}"/>
                </a:ext>
              </a:extLst>
            </p:cNvPr>
            <p:cNvSpPr>
              <a:spLocks noChangeArrowheads="1"/>
            </p:cNvSpPr>
            <p:nvPr/>
          </p:nvSpPr>
          <p:spPr bwMode="auto">
            <a:xfrm>
              <a:off x="3264" y="1152"/>
              <a:ext cx="1152" cy="1152"/>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0" name="Rectangle 6">
              <a:extLst>
                <a:ext uri="{FF2B5EF4-FFF2-40B4-BE49-F238E27FC236}">
                  <a16:creationId xmlns:a16="http://schemas.microsoft.com/office/drawing/2014/main" id="{ED9A67C4-DA78-4E3B-BEEA-25EF92B3BD53}"/>
                </a:ext>
              </a:extLst>
            </p:cNvPr>
            <p:cNvSpPr>
              <a:spLocks noChangeArrowheads="1"/>
            </p:cNvSpPr>
            <p:nvPr/>
          </p:nvSpPr>
          <p:spPr bwMode="auto">
            <a:xfrm>
              <a:off x="3264" y="115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1" name="Rectangle 7">
              <a:extLst>
                <a:ext uri="{FF2B5EF4-FFF2-40B4-BE49-F238E27FC236}">
                  <a16:creationId xmlns:a16="http://schemas.microsoft.com/office/drawing/2014/main" id="{3930CEFC-9809-4E1E-BBCC-8F7696477112}"/>
                </a:ext>
              </a:extLst>
            </p:cNvPr>
            <p:cNvSpPr>
              <a:spLocks noChangeArrowheads="1"/>
            </p:cNvSpPr>
            <p:nvPr/>
          </p:nvSpPr>
          <p:spPr bwMode="auto">
            <a:xfrm>
              <a:off x="3264" y="153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2" name="Rectangle 8">
              <a:extLst>
                <a:ext uri="{FF2B5EF4-FFF2-40B4-BE49-F238E27FC236}">
                  <a16:creationId xmlns:a16="http://schemas.microsoft.com/office/drawing/2014/main" id="{6F9249DD-5C8A-4990-81F2-9579D739678E}"/>
                </a:ext>
              </a:extLst>
            </p:cNvPr>
            <p:cNvSpPr>
              <a:spLocks noChangeArrowheads="1"/>
            </p:cNvSpPr>
            <p:nvPr/>
          </p:nvSpPr>
          <p:spPr bwMode="auto">
            <a:xfrm>
              <a:off x="3264" y="1920"/>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3" name="Rectangle 9">
              <a:extLst>
                <a:ext uri="{FF2B5EF4-FFF2-40B4-BE49-F238E27FC236}">
                  <a16:creationId xmlns:a16="http://schemas.microsoft.com/office/drawing/2014/main" id="{DB3F66A0-F712-4C75-9BC3-E001B09912C0}"/>
                </a:ext>
              </a:extLst>
            </p:cNvPr>
            <p:cNvSpPr>
              <a:spLocks noChangeArrowheads="1"/>
            </p:cNvSpPr>
            <p:nvPr/>
          </p:nvSpPr>
          <p:spPr bwMode="auto">
            <a:xfrm>
              <a:off x="3648" y="115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4" name="Rectangle 10">
              <a:extLst>
                <a:ext uri="{FF2B5EF4-FFF2-40B4-BE49-F238E27FC236}">
                  <a16:creationId xmlns:a16="http://schemas.microsoft.com/office/drawing/2014/main" id="{7401A1B2-6ED7-44A0-BF8C-72D535D97FE6}"/>
                </a:ext>
              </a:extLst>
            </p:cNvPr>
            <p:cNvSpPr>
              <a:spLocks noChangeArrowheads="1"/>
            </p:cNvSpPr>
            <p:nvPr/>
          </p:nvSpPr>
          <p:spPr bwMode="auto">
            <a:xfrm>
              <a:off x="3648" y="153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5" name="Rectangle 11">
              <a:extLst>
                <a:ext uri="{FF2B5EF4-FFF2-40B4-BE49-F238E27FC236}">
                  <a16:creationId xmlns:a16="http://schemas.microsoft.com/office/drawing/2014/main" id="{B0E4679C-6067-42AA-94BE-882FEE1BDF69}"/>
                </a:ext>
              </a:extLst>
            </p:cNvPr>
            <p:cNvSpPr>
              <a:spLocks noChangeArrowheads="1"/>
            </p:cNvSpPr>
            <p:nvPr/>
          </p:nvSpPr>
          <p:spPr bwMode="auto">
            <a:xfrm>
              <a:off x="4032" y="153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6" name="Rectangle 12">
              <a:extLst>
                <a:ext uri="{FF2B5EF4-FFF2-40B4-BE49-F238E27FC236}">
                  <a16:creationId xmlns:a16="http://schemas.microsoft.com/office/drawing/2014/main" id="{EEADB193-A072-4C70-ACD3-EAFCBDA36269}"/>
                </a:ext>
              </a:extLst>
            </p:cNvPr>
            <p:cNvSpPr>
              <a:spLocks noChangeArrowheads="1"/>
            </p:cNvSpPr>
            <p:nvPr/>
          </p:nvSpPr>
          <p:spPr bwMode="auto">
            <a:xfrm>
              <a:off x="3648" y="1920"/>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7" name="Rectangle 13">
              <a:extLst>
                <a:ext uri="{FF2B5EF4-FFF2-40B4-BE49-F238E27FC236}">
                  <a16:creationId xmlns:a16="http://schemas.microsoft.com/office/drawing/2014/main" id="{F1A4B15A-382F-4BC4-B053-3AE505E13446}"/>
                </a:ext>
              </a:extLst>
            </p:cNvPr>
            <p:cNvSpPr>
              <a:spLocks noChangeArrowheads="1"/>
            </p:cNvSpPr>
            <p:nvPr/>
          </p:nvSpPr>
          <p:spPr bwMode="auto">
            <a:xfrm>
              <a:off x="4032" y="115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598" name="Text Box 14">
              <a:extLst>
                <a:ext uri="{FF2B5EF4-FFF2-40B4-BE49-F238E27FC236}">
                  <a16:creationId xmlns:a16="http://schemas.microsoft.com/office/drawing/2014/main" id="{B8140E3D-7422-45A1-B6C4-CAABF9BBAFD2}"/>
                </a:ext>
              </a:extLst>
            </p:cNvPr>
            <p:cNvSpPr txBox="1">
              <a:spLocks noChangeArrowheads="1"/>
            </p:cNvSpPr>
            <p:nvPr/>
          </p:nvSpPr>
          <p:spPr bwMode="auto">
            <a:xfrm>
              <a:off x="3361" y="1200"/>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1</a:t>
              </a:r>
            </a:p>
          </p:txBody>
        </p:sp>
        <p:sp>
          <p:nvSpPr>
            <p:cNvPr id="195599" name="Text Box 15">
              <a:extLst>
                <a:ext uri="{FF2B5EF4-FFF2-40B4-BE49-F238E27FC236}">
                  <a16:creationId xmlns:a16="http://schemas.microsoft.com/office/drawing/2014/main" id="{FEF394C2-1C9D-4450-9A8D-FDB51A9A35E7}"/>
                </a:ext>
              </a:extLst>
            </p:cNvPr>
            <p:cNvSpPr txBox="1">
              <a:spLocks noChangeArrowheads="1"/>
            </p:cNvSpPr>
            <p:nvPr/>
          </p:nvSpPr>
          <p:spPr bwMode="auto">
            <a:xfrm>
              <a:off x="3746" y="1200"/>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2</a:t>
              </a:r>
            </a:p>
          </p:txBody>
        </p:sp>
        <p:sp>
          <p:nvSpPr>
            <p:cNvPr id="195600" name="Text Box 16">
              <a:extLst>
                <a:ext uri="{FF2B5EF4-FFF2-40B4-BE49-F238E27FC236}">
                  <a16:creationId xmlns:a16="http://schemas.microsoft.com/office/drawing/2014/main" id="{BB59AA6F-D495-411A-A850-4C893742ED32}"/>
                </a:ext>
              </a:extLst>
            </p:cNvPr>
            <p:cNvSpPr txBox="1">
              <a:spLocks noChangeArrowheads="1"/>
            </p:cNvSpPr>
            <p:nvPr/>
          </p:nvSpPr>
          <p:spPr bwMode="auto">
            <a:xfrm>
              <a:off x="4128" y="1200"/>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3</a:t>
              </a:r>
            </a:p>
          </p:txBody>
        </p:sp>
        <p:sp>
          <p:nvSpPr>
            <p:cNvPr id="195601" name="Text Box 17">
              <a:extLst>
                <a:ext uri="{FF2B5EF4-FFF2-40B4-BE49-F238E27FC236}">
                  <a16:creationId xmlns:a16="http://schemas.microsoft.com/office/drawing/2014/main" id="{8F10B6A1-8BE8-45D3-8896-AC6CB901FF7F}"/>
                </a:ext>
              </a:extLst>
            </p:cNvPr>
            <p:cNvSpPr txBox="1">
              <a:spLocks noChangeArrowheads="1"/>
            </p:cNvSpPr>
            <p:nvPr/>
          </p:nvSpPr>
          <p:spPr bwMode="auto">
            <a:xfrm>
              <a:off x="3361" y="1584"/>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4</a:t>
              </a:r>
            </a:p>
          </p:txBody>
        </p:sp>
        <p:sp>
          <p:nvSpPr>
            <p:cNvPr id="195602" name="Text Box 18">
              <a:extLst>
                <a:ext uri="{FF2B5EF4-FFF2-40B4-BE49-F238E27FC236}">
                  <a16:creationId xmlns:a16="http://schemas.microsoft.com/office/drawing/2014/main" id="{6FDC35E8-D589-4C99-9994-7FC1BD5E558F}"/>
                </a:ext>
              </a:extLst>
            </p:cNvPr>
            <p:cNvSpPr txBox="1">
              <a:spLocks noChangeArrowheads="1"/>
            </p:cNvSpPr>
            <p:nvPr/>
          </p:nvSpPr>
          <p:spPr bwMode="auto">
            <a:xfrm>
              <a:off x="3746" y="1584"/>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5</a:t>
              </a:r>
            </a:p>
          </p:txBody>
        </p:sp>
        <p:sp>
          <p:nvSpPr>
            <p:cNvPr id="195603" name="Text Box 19">
              <a:extLst>
                <a:ext uri="{FF2B5EF4-FFF2-40B4-BE49-F238E27FC236}">
                  <a16:creationId xmlns:a16="http://schemas.microsoft.com/office/drawing/2014/main" id="{8F748E13-DD4F-4213-BB7A-1142498EC2FF}"/>
                </a:ext>
              </a:extLst>
            </p:cNvPr>
            <p:cNvSpPr txBox="1">
              <a:spLocks noChangeArrowheads="1"/>
            </p:cNvSpPr>
            <p:nvPr/>
          </p:nvSpPr>
          <p:spPr bwMode="auto">
            <a:xfrm>
              <a:off x="4128" y="1584"/>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6</a:t>
              </a:r>
            </a:p>
          </p:txBody>
        </p:sp>
        <p:sp>
          <p:nvSpPr>
            <p:cNvPr id="195604" name="Text Box 20">
              <a:extLst>
                <a:ext uri="{FF2B5EF4-FFF2-40B4-BE49-F238E27FC236}">
                  <a16:creationId xmlns:a16="http://schemas.microsoft.com/office/drawing/2014/main" id="{501211F7-BCB5-416E-A142-33D6317169B7}"/>
                </a:ext>
              </a:extLst>
            </p:cNvPr>
            <p:cNvSpPr txBox="1">
              <a:spLocks noChangeArrowheads="1"/>
            </p:cNvSpPr>
            <p:nvPr/>
          </p:nvSpPr>
          <p:spPr bwMode="auto">
            <a:xfrm>
              <a:off x="3361" y="1967"/>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7</a:t>
              </a:r>
            </a:p>
          </p:txBody>
        </p:sp>
        <p:sp>
          <p:nvSpPr>
            <p:cNvPr id="195605" name="Text Box 21">
              <a:extLst>
                <a:ext uri="{FF2B5EF4-FFF2-40B4-BE49-F238E27FC236}">
                  <a16:creationId xmlns:a16="http://schemas.microsoft.com/office/drawing/2014/main" id="{2BAD939D-B0DA-4CC2-BA57-A3CD7199C608}"/>
                </a:ext>
              </a:extLst>
            </p:cNvPr>
            <p:cNvSpPr txBox="1">
              <a:spLocks noChangeArrowheads="1"/>
            </p:cNvSpPr>
            <p:nvPr/>
          </p:nvSpPr>
          <p:spPr bwMode="auto">
            <a:xfrm>
              <a:off x="3746" y="1967"/>
              <a:ext cx="282" cy="3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8</a:t>
              </a:r>
            </a:p>
          </p:txBody>
        </p:sp>
      </p:grpSp>
      <p:grpSp>
        <p:nvGrpSpPr>
          <p:cNvPr id="195606" name="Group 22">
            <a:extLst>
              <a:ext uri="{FF2B5EF4-FFF2-40B4-BE49-F238E27FC236}">
                <a16:creationId xmlns:a16="http://schemas.microsoft.com/office/drawing/2014/main" id="{7132C47D-AF70-4DAB-AD70-8E61E98BDF92}"/>
              </a:ext>
            </a:extLst>
          </p:cNvPr>
          <p:cNvGrpSpPr>
            <a:grpSpLocks/>
          </p:cNvGrpSpPr>
          <p:nvPr/>
        </p:nvGrpSpPr>
        <p:grpSpPr bwMode="auto">
          <a:xfrm>
            <a:off x="2438401" y="4267199"/>
            <a:ext cx="1218691" cy="1232958"/>
            <a:chOff x="576" y="2688"/>
            <a:chExt cx="1152" cy="1165"/>
          </a:xfrm>
        </p:grpSpPr>
        <p:sp>
          <p:nvSpPr>
            <p:cNvPr id="195607" name="Rectangle 23">
              <a:extLst>
                <a:ext uri="{FF2B5EF4-FFF2-40B4-BE49-F238E27FC236}">
                  <a16:creationId xmlns:a16="http://schemas.microsoft.com/office/drawing/2014/main" id="{0E02C2A6-0E4B-4D5F-9BC6-A1442C407CE7}"/>
                </a:ext>
              </a:extLst>
            </p:cNvPr>
            <p:cNvSpPr>
              <a:spLocks noChangeArrowheads="1"/>
            </p:cNvSpPr>
            <p:nvPr/>
          </p:nvSpPr>
          <p:spPr bwMode="auto">
            <a:xfrm>
              <a:off x="576" y="2688"/>
              <a:ext cx="1152" cy="1152"/>
            </a:xfrm>
            <a:prstGeom prst="rect">
              <a:avLst/>
            </a:prstGeom>
            <a:noFill/>
            <a:ln w="571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08" name="Rectangle 24">
              <a:extLst>
                <a:ext uri="{FF2B5EF4-FFF2-40B4-BE49-F238E27FC236}">
                  <a16:creationId xmlns:a16="http://schemas.microsoft.com/office/drawing/2014/main" id="{5B99CE15-A6F4-4162-9333-9D1918459075}"/>
                </a:ext>
              </a:extLst>
            </p:cNvPr>
            <p:cNvSpPr>
              <a:spLocks noChangeArrowheads="1"/>
            </p:cNvSpPr>
            <p:nvPr/>
          </p:nvSpPr>
          <p:spPr bwMode="auto">
            <a:xfrm>
              <a:off x="1344" y="307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09" name="Rectangle 25">
              <a:extLst>
                <a:ext uri="{FF2B5EF4-FFF2-40B4-BE49-F238E27FC236}">
                  <a16:creationId xmlns:a16="http://schemas.microsoft.com/office/drawing/2014/main" id="{5C0BB1CA-0423-45B3-BE64-0F268A2B4630}"/>
                </a:ext>
              </a:extLst>
            </p:cNvPr>
            <p:cNvSpPr>
              <a:spLocks noChangeArrowheads="1"/>
            </p:cNvSpPr>
            <p:nvPr/>
          </p:nvSpPr>
          <p:spPr bwMode="auto">
            <a:xfrm>
              <a:off x="576" y="307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10" name="Rectangle 26">
              <a:extLst>
                <a:ext uri="{FF2B5EF4-FFF2-40B4-BE49-F238E27FC236}">
                  <a16:creationId xmlns:a16="http://schemas.microsoft.com/office/drawing/2014/main" id="{6E6752B0-5870-4664-8A44-8B714265904D}"/>
                </a:ext>
              </a:extLst>
            </p:cNvPr>
            <p:cNvSpPr>
              <a:spLocks noChangeArrowheads="1"/>
            </p:cNvSpPr>
            <p:nvPr/>
          </p:nvSpPr>
          <p:spPr bwMode="auto">
            <a:xfrm>
              <a:off x="576" y="345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11" name="Rectangle 27">
              <a:extLst>
                <a:ext uri="{FF2B5EF4-FFF2-40B4-BE49-F238E27FC236}">
                  <a16:creationId xmlns:a16="http://schemas.microsoft.com/office/drawing/2014/main" id="{277DABD4-5E93-4136-8C9F-000F773DEA87}"/>
                </a:ext>
              </a:extLst>
            </p:cNvPr>
            <p:cNvSpPr>
              <a:spLocks noChangeArrowheads="1"/>
            </p:cNvSpPr>
            <p:nvPr/>
          </p:nvSpPr>
          <p:spPr bwMode="auto">
            <a:xfrm>
              <a:off x="576" y="2688"/>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12" name="Rectangle 28">
              <a:extLst>
                <a:ext uri="{FF2B5EF4-FFF2-40B4-BE49-F238E27FC236}">
                  <a16:creationId xmlns:a16="http://schemas.microsoft.com/office/drawing/2014/main" id="{AF199025-621A-4677-912D-1012E2C8DFB7}"/>
                </a:ext>
              </a:extLst>
            </p:cNvPr>
            <p:cNvSpPr>
              <a:spLocks noChangeArrowheads="1"/>
            </p:cNvSpPr>
            <p:nvPr/>
          </p:nvSpPr>
          <p:spPr bwMode="auto">
            <a:xfrm>
              <a:off x="960" y="3072"/>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13" name="Rectangle 29">
              <a:extLst>
                <a:ext uri="{FF2B5EF4-FFF2-40B4-BE49-F238E27FC236}">
                  <a16:creationId xmlns:a16="http://schemas.microsoft.com/office/drawing/2014/main" id="{017A4F76-2732-41C0-90A0-8ECB880FC2A7}"/>
                </a:ext>
              </a:extLst>
            </p:cNvPr>
            <p:cNvSpPr>
              <a:spLocks noChangeArrowheads="1"/>
            </p:cNvSpPr>
            <p:nvPr/>
          </p:nvSpPr>
          <p:spPr bwMode="auto">
            <a:xfrm>
              <a:off x="1344" y="345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14" name="Rectangle 30">
              <a:extLst>
                <a:ext uri="{FF2B5EF4-FFF2-40B4-BE49-F238E27FC236}">
                  <a16:creationId xmlns:a16="http://schemas.microsoft.com/office/drawing/2014/main" id="{4773F135-5B75-4BB5-AA1D-1C5A3B886607}"/>
                </a:ext>
              </a:extLst>
            </p:cNvPr>
            <p:cNvSpPr>
              <a:spLocks noChangeArrowheads="1"/>
            </p:cNvSpPr>
            <p:nvPr/>
          </p:nvSpPr>
          <p:spPr bwMode="auto">
            <a:xfrm>
              <a:off x="960" y="3456"/>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15" name="Rectangle 31">
              <a:extLst>
                <a:ext uri="{FF2B5EF4-FFF2-40B4-BE49-F238E27FC236}">
                  <a16:creationId xmlns:a16="http://schemas.microsoft.com/office/drawing/2014/main" id="{BB88135B-B735-4F4F-AE52-8B7D8BB166D8}"/>
                </a:ext>
              </a:extLst>
            </p:cNvPr>
            <p:cNvSpPr>
              <a:spLocks noChangeArrowheads="1"/>
            </p:cNvSpPr>
            <p:nvPr/>
          </p:nvSpPr>
          <p:spPr bwMode="auto">
            <a:xfrm>
              <a:off x="1344" y="2688"/>
              <a:ext cx="384" cy="384"/>
            </a:xfrm>
            <a:prstGeom prst="rect">
              <a:avLst/>
            </a:prstGeom>
            <a:solidFill>
              <a:srgbClr val="FFFF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95616" name="Text Box 32">
              <a:extLst>
                <a:ext uri="{FF2B5EF4-FFF2-40B4-BE49-F238E27FC236}">
                  <a16:creationId xmlns:a16="http://schemas.microsoft.com/office/drawing/2014/main" id="{954F8B4F-D9D8-42FD-B668-4D951E7AB268}"/>
                </a:ext>
              </a:extLst>
            </p:cNvPr>
            <p:cNvSpPr txBox="1">
              <a:spLocks noChangeArrowheads="1"/>
            </p:cNvSpPr>
            <p:nvPr/>
          </p:nvSpPr>
          <p:spPr bwMode="auto">
            <a:xfrm>
              <a:off x="1440" y="3120"/>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1</a:t>
              </a:r>
            </a:p>
          </p:txBody>
        </p:sp>
        <p:sp>
          <p:nvSpPr>
            <p:cNvPr id="195617" name="Text Box 33">
              <a:extLst>
                <a:ext uri="{FF2B5EF4-FFF2-40B4-BE49-F238E27FC236}">
                  <a16:creationId xmlns:a16="http://schemas.microsoft.com/office/drawing/2014/main" id="{4D4D8607-D4F0-4C6C-A6CC-9D3569E12381}"/>
                </a:ext>
              </a:extLst>
            </p:cNvPr>
            <p:cNvSpPr txBox="1">
              <a:spLocks noChangeArrowheads="1"/>
            </p:cNvSpPr>
            <p:nvPr/>
          </p:nvSpPr>
          <p:spPr bwMode="auto">
            <a:xfrm>
              <a:off x="1056" y="3120"/>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2</a:t>
              </a:r>
            </a:p>
          </p:txBody>
        </p:sp>
        <p:sp>
          <p:nvSpPr>
            <p:cNvPr id="195618" name="Text Box 34">
              <a:extLst>
                <a:ext uri="{FF2B5EF4-FFF2-40B4-BE49-F238E27FC236}">
                  <a16:creationId xmlns:a16="http://schemas.microsoft.com/office/drawing/2014/main" id="{C6AB952A-BAAA-477D-B77E-51BA9E810778}"/>
                </a:ext>
              </a:extLst>
            </p:cNvPr>
            <p:cNvSpPr txBox="1">
              <a:spLocks noChangeArrowheads="1"/>
            </p:cNvSpPr>
            <p:nvPr/>
          </p:nvSpPr>
          <p:spPr bwMode="auto">
            <a:xfrm>
              <a:off x="1056" y="3504"/>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3</a:t>
              </a:r>
            </a:p>
          </p:txBody>
        </p:sp>
        <p:sp>
          <p:nvSpPr>
            <p:cNvPr id="195619" name="Text Box 35">
              <a:extLst>
                <a:ext uri="{FF2B5EF4-FFF2-40B4-BE49-F238E27FC236}">
                  <a16:creationId xmlns:a16="http://schemas.microsoft.com/office/drawing/2014/main" id="{430207D3-3992-429C-AFE2-12D09723FCC9}"/>
                </a:ext>
              </a:extLst>
            </p:cNvPr>
            <p:cNvSpPr txBox="1">
              <a:spLocks noChangeArrowheads="1"/>
            </p:cNvSpPr>
            <p:nvPr/>
          </p:nvSpPr>
          <p:spPr bwMode="auto">
            <a:xfrm>
              <a:off x="672" y="3120"/>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4</a:t>
              </a:r>
            </a:p>
          </p:txBody>
        </p:sp>
        <p:sp>
          <p:nvSpPr>
            <p:cNvPr id="195620" name="Text Box 36">
              <a:extLst>
                <a:ext uri="{FF2B5EF4-FFF2-40B4-BE49-F238E27FC236}">
                  <a16:creationId xmlns:a16="http://schemas.microsoft.com/office/drawing/2014/main" id="{A72F7DA7-F0C7-48F7-A54F-F009E4E167B5}"/>
                </a:ext>
              </a:extLst>
            </p:cNvPr>
            <p:cNvSpPr txBox="1">
              <a:spLocks noChangeArrowheads="1"/>
            </p:cNvSpPr>
            <p:nvPr/>
          </p:nvSpPr>
          <p:spPr bwMode="auto">
            <a:xfrm>
              <a:off x="672" y="2736"/>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5</a:t>
              </a:r>
            </a:p>
          </p:txBody>
        </p:sp>
        <p:sp>
          <p:nvSpPr>
            <p:cNvPr id="195621" name="Text Box 37">
              <a:extLst>
                <a:ext uri="{FF2B5EF4-FFF2-40B4-BE49-F238E27FC236}">
                  <a16:creationId xmlns:a16="http://schemas.microsoft.com/office/drawing/2014/main" id="{3FEC1462-BF13-4530-82FA-FA012B901FAB}"/>
                </a:ext>
              </a:extLst>
            </p:cNvPr>
            <p:cNvSpPr txBox="1">
              <a:spLocks noChangeArrowheads="1"/>
            </p:cNvSpPr>
            <p:nvPr/>
          </p:nvSpPr>
          <p:spPr bwMode="auto">
            <a:xfrm>
              <a:off x="1440" y="3504"/>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6</a:t>
              </a:r>
            </a:p>
          </p:txBody>
        </p:sp>
        <p:sp>
          <p:nvSpPr>
            <p:cNvPr id="195622" name="Text Box 38">
              <a:extLst>
                <a:ext uri="{FF2B5EF4-FFF2-40B4-BE49-F238E27FC236}">
                  <a16:creationId xmlns:a16="http://schemas.microsoft.com/office/drawing/2014/main" id="{3B3D708A-E80F-4FC2-AB9D-93331273162B}"/>
                </a:ext>
              </a:extLst>
            </p:cNvPr>
            <p:cNvSpPr txBox="1">
              <a:spLocks noChangeArrowheads="1"/>
            </p:cNvSpPr>
            <p:nvPr/>
          </p:nvSpPr>
          <p:spPr bwMode="auto">
            <a:xfrm>
              <a:off x="672" y="3504"/>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7</a:t>
              </a:r>
            </a:p>
          </p:txBody>
        </p:sp>
        <p:sp>
          <p:nvSpPr>
            <p:cNvPr id="195623" name="Text Box 39">
              <a:extLst>
                <a:ext uri="{FF2B5EF4-FFF2-40B4-BE49-F238E27FC236}">
                  <a16:creationId xmlns:a16="http://schemas.microsoft.com/office/drawing/2014/main" id="{B1F9B29E-BC53-420F-8808-6AD6734ACF63}"/>
                </a:ext>
              </a:extLst>
            </p:cNvPr>
            <p:cNvSpPr txBox="1">
              <a:spLocks noChangeArrowheads="1"/>
            </p:cNvSpPr>
            <p:nvPr/>
          </p:nvSpPr>
          <p:spPr bwMode="auto">
            <a:xfrm>
              <a:off x="1440" y="2736"/>
              <a:ext cx="285" cy="3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8</a:t>
              </a:r>
            </a:p>
          </p:txBody>
        </p:sp>
      </p:grpSp>
      <p:sp>
        <p:nvSpPr>
          <p:cNvPr id="195624" name="Text Box 40">
            <a:extLst>
              <a:ext uri="{FF2B5EF4-FFF2-40B4-BE49-F238E27FC236}">
                <a16:creationId xmlns:a16="http://schemas.microsoft.com/office/drawing/2014/main" id="{B5C908A9-6403-4716-9072-F28E5EF04AD5}"/>
              </a:ext>
            </a:extLst>
          </p:cNvPr>
          <p:cNvSpPr txBox="1">
            <a:spLocks noChangeArrowheads="1"/>
          </p:cNvSpPr>
          <p:nvPr/>
        </p:nvSpPr>
        <p:spPr bwMode="auto">
          <a:xfrm>
            <a:off x="2895600" y="5486400"/>
            <a:ext cx="33374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N</a:t>
            </a:r>
          </a:p>
        </p:txBody>
      </p:sp>
      <p:sp>
        <p:nvSpPr>
          <p:cNvPr id="195625" name="Text Box 41">
            <a:extLst>
              <a:ext uri="{FF2B5EF4-FFF2-40B4-BE49-F238E27FC236}">
                <a16:creationId xmlns:a16="http://schemas.microsoft.com/office/drawing/2014/main" id="{09031423-1F74-4238-83F6-C5E2A16965FD}"/>
              </a:ext>
            </a:extLst>
          </p:cNvPr>
          <p:cNvSpPr txBox="1">
            <a:spLocks noChangeArrowheads="1"/>
          </p:cNvSpPr>
          <p:nvPr/>
        </p:nvSpPr>
        <p:spPr bwMode="auto">
          <a:xfrm>
            <a:off x="4191000" y="5410200"/>
            <a:ext cx="57740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goal</a:t>
            </a:r>
          </a:p>
        </p:txBody>
      </p:sp>
      <p:sp>
        <p:nvSpPr>
          <p:cNvPr id="195627" name="Text Box 43">
            <a:extLst>
              <a:ext uri="{FF2B5EF4-FFF2-40B4-BE49-F238E27FC236}">
                <a16:creationId xmlns:a16="http://schemas.microsoft.com/office/drawing/2014/main" id="{8C924398-88E3-40A4-AE84-D95754F2FBFF}"/>
              </a:ext>
            </a:extLst>
          </p:cNvPr>
          <p:cNvSpPr txBox="1">
            <a:spLocks noChangeArrowheads="1"/>
          </p:cNvSpPr>
          <p:nvPr/>
        </p:nvSpPr>
        <p:spPr bwMode="auto">
          <a:xfrm>
            <a:off x="5334001" y="4267200"/>
            <a:ext cx="5194179" cy="18158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a:solidFill>
                  <a:srgbClr val="CC6600"/>
                </a:solidFill>
              </a:rPr>
              <a:t>h(N) = sum of the distances of </a:t>
            </a:r>
          </a:p>
          <a:p>
            <a:r>
              <a:rPr lang="en-US" altLang="en-US" sz="2800" dirty="0">
                <a:solidFill>
                  <a:srgbClr val="CC6600"/>
                </a:solidFill>
              </a:rPr>
              <a:t>           every tile to its goal position</a:t>
            </a:r>
          </a:p>
          <a:p>
            <a:r>
              <a:rPr lang="en-US" altLang="en-US" sz="2800" dirty="0">
                <a:solidFill>
                  <a:srgbClr val="CC6600"/>
                </a:solidFill>
              </a:rPr>
              <a:t>        = 2 + 3 + 0 + 1 + 3 + 0 + 3 + 1</a:t>
            </a:r>
          </a:p>
          <a:p>
            <a:r>
              <a:rPr lang="en-US" altLang="en-US" sz="2800" dirty="0">
                <a:solidFill>
                  <a:srgbClr val="CC6600"/>
                </a:solidFill>
              </a:rPr>
              <a:t>        = 13</a:t>
            </a:r>
          </a:p>
        </p:txBody>
      </p:sp>
      <p:sp>
        <p:nvSpPr>
          <p:cNvPr id="46" name="Rectangle 45"/>
          <p:cNvSpPr/>
          <p:nvPr/>
        </p:nvSpPr>
        <p:spPr>
          <a:xfrm>
            <a:off x="9400047" y="5985242"/>
            <a:ext cx="2791953" cy="646331"/>
          </a:xfrm>
          <a:prstGeom prst="rect">
            <a:avLst/>
          </a:prstGeom>
        </p:spPr>
        <p:txBody>
          <a:bodyPr wrap="square">
            <a:spAutoFit/>
          </a:bodyPr>
          <a:lstStyle/>
          <a:p>
            <a:r>
              <a:rPr lang="en-AU" b="1" spc="-45" dirty="0" smtClean="0">
                <a:solidFill>
                  <a:srgbClr val="852F4A"/>
                </a:solidFill>
                <a:latin typeface="Arial"/>
                <a:cs typeface="Arial"/>
              </a:rPr>
              <a:t>Source</a:t>
            </a:r>
            <a:r>
              <a:rPr lang="en-AU" b="1" spc="-45" dirty="0" smtClean="0">
                <a:solidFill>
                  <a:srgbClr val="FF0000"/>
                </a:solidFill>
                <a:latin typeface="Arial"/>
                <a:cs typeface="Arial"/>
              </a:rPr>
              <a:t>: </a:t>
            </a:r>
            <a:r>
              <a:rPr lang="en-AU" b="1" spc="-45" dirty="0" err="1"/>
              <a:t>Dr.</a:t>
            </a:r>
            <a:r>
              <a:rPr lang="en-AU" b="1" spc="-45" dirty="0"/>
              <a:t> </a:t>
            </a:r>
            <a:r>
              <a:rPr lang="en-US" b="1" spc="-45" dirty="0"/>
              <a:t>Amr S. </a:t>
            </a:r>
            <a:r>
              <a:rPr lang="en-US" b="1" spc="-45" dirty="0" err="1" smtClean="0"/>
              <a:t>Ghoneim</a:t>
            </a:r>
            <a:r>
              <a:rPr lang="en-US" b="1" spc="-45" dirty="0" smtClean="0"/>
              <a:t> Lectures</a:t>
            </a:r>
            <a:endParaRPr lang="en-US" dirty="0"/>
          </a:p>
        </p:txBody>
      </p:sp>
    </p:spTree>
    <p:extLst>
      <p:ext uri="{BB962C8B-B14F-4D97-AF65-F5344CB8AC3E}">
        <p14:creationId xmlns:p14="http://schemas.microsoft.com/office/powerpoint/2010/main" val="41586114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5">
            <a:extLst>
              <a:ext uri="{FF2B5EF4-FFF2-40B4-BE49-F238E27FC236}">
                <a16:creationId xmlns:a16="http://schemas.microsoft.com/office/drawing/2014/main" id="{42669A30-FC71-4323-9035-EC89F2B2A2FC}"/>
              </a:ext>
            </a:extLst>
          </p:cNvPr>
          <p:cNvSpPr>
            <a:spLocks noGrp="1"/>
          </p:cNvSpPr>
          <p:nvPr>
            <p:ph type="sldNum" sz="quarter" idx="4294967295"/>
          </p:nvPr>
        </p:nvSpPr>
        <p:spPr/>
        <p:txBody>
          <a:bodyPr/>
          <a:lstStyle/>
          <a:p>
            <a:r>
              <a:rPr lang="en-US" altLang="en-US" dirty="0"/>
              <a:t> </a:t>
            </a:r>
          </a:p>
        </p:txBody>
      </p:sp>
      <p:sp>
        <p:nvSpPr>
          <p:cNvPr id="195586" name="Rectangle 2">
            <a:extLst>
              <a:ext uri="{FF2B5EF4-FFF2-40B4-BE49-F238E27FC236}">
                <a16:creationId xmlns:a16="http://schemas.microsoft.com/office/drawing/2014/main" id="{0C9605FD-7E57-40E0-95BD-D56C8BB05FA9}"/>
              </a:ext>
            </a:extLst>
          </p:cNvPr>
          <p:cNvSpPr>
            <a:spLocks noGrp="1" noChangeArrowheads="1"/>
          </p:cNvSpPr>
          <p:nvPr>
            <p:ph type="title"/>
          </p:nvPr>
        </p:nvSpPr>
        <p:spPr>
          <a:xfrm>
            <a:off x="2378868" y="589598"/>
            <a:ext cx="7434262" cy="492443"/>
          </a:xfrm>
        </p:spPr>
        <p:txBody>
          <a:bodyPr>
            <a:normAutofit fontScale="90000"/>
          </a:bodyPr>
          <a:lstStyle/>
          <a:p>
            <a:pPr algn="l" rtl="0"/>
            <a:r>
              <a:rPr lang="en-US" altLang="en-US" spc="-305" dirty="0"/>
              <a:t>Heuristic Function</a:t>
            </a:r>
          </a:p>
        </p:txBody>
      </p:sp>
      <p:sp>
        <p:nvSpPr>
          <p:cNvPr id="195627" name="Text Box 43">
            <a:extLst>
              <a:ext uri="{FF2B5EF4-FFF2-40B4-BE49-F238E27FC236}">
                <a16:creationId xmlns:a16="http://schemas.microsoft.com/office/drawing/2014/main" id="{8C924398-88E3-40A4-AE84-D95754F2FBFF}"/>
              </a:ext>
            </a:extLst>
          </p:cNvPr>
          <p:cNvSpPr txBox="1">
            <a:spLocks noChangeArrowheads="1"/>
          </p:cNvSpPr>
          <p:nvPr/>
        </p:nvSpPr>
        <p:spPr bwMode="auto">
          <a:xfrm>
            <a:off x="5007283" y="4267200"/>
            <a:ext cx="5694022"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altLang="en-US" sz="2800" dirty="0">
                <a:solidFill>
                  <a:srgbClr val="CC6600"/>
                </a:solidFill>
              </a:rPr>
              <a:t>h(N) = </a:t>
            </a:r>
            <a:r>
              <a:rPr lang="en-US" altLang="en-US" sz="2800" dirty="0" smtClean="0">
                <a:solidFill>
                  <a:srgbClr val="CC6600"/>
                </a:solidFill>
              </a:rPr>
              <a:t>Count the number of pairs in</a:t>
            </a:r>
          </a:p>
          <a:p>
            <a:r>
              <a:rPr lang="en-US" altLang="en-US" sz="2800" dirty="0" smtClean="0">
                <a:solidFill>
                  <a:srgbClr val="CC6600"/>
                </a:solidFill>
              </a:rPr>
              <a:t>attack</a:t>
            </a:r>
            <a:endParaRPr lang="en-US" altLang="en-US" sz="2800" dirty="0">
              <a:solidFill>
                <a:srgbClr val="CC6600"/>
              </a:solidFill>
            </a:endParaRPr>
          </a:p>
        </p:txBody>
      </p:sp>
      <p:pic>
        <p:nvPicPr>
          <p:cNvPr id="2052" name="Picture 4" descr="A diagram of a solved 8-queens problem"/>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595675" y="1198884"/>
            <a:ext cx="2173357" cy="2173357"/>
          </a:xfrm>
          <a:prstGeom prst="rect">
            <a:avLst/>
          </a:prstGeom>
          <a:noFill/>
          <a:extLst>
            <a:ext uri="{909E8E84-426E-40DD-AFC4-6F175D3DCCD1}">
              <a14:hiddenFill xmlns:a14="http://schemas.microsoft.com/office/drawing/2010/main">
                <a:solidFill>
                  <a:srgbClr val="FFFFFF"/>
                </a:solidFill>
              </a14:hiddenFill>
            </a:ext>
          </a:extLst>
        </p:spPr>
      </p:pic>
      <p:sp>
        <p:nvSpPr>
          <p:cNvPr id="48" name="Text Box 43">
            <a:extLst>
              <a:ext uri="{FF2B5EF4-FFF2-40B4-BE49-F238E27FC236}">
                <a16:creationId xmlns:a16="http://schemas.microsoft.com/office/drawing/2014/main" id="{8C924398-88E3-40A4-AE84-D95754F2FBFF}"/>
              </a:ext>
            </a:extLst>
          </p:cNvPr>
          <p:cNvSpPr txBox="1">
            <a:spLocks noChangeArrowheads="1"/>
          </p:cNvSpPr>
          <p:nvPr/>
        </p:nvSpPr>
        <p:spPr bwMode="auto">
          <a:xfrm>
            <a:off x="9007329" y="3372241"/>
            <a:ext cx="13500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a:solidFill>
                  <a:srgbClr val="CC6600"/>
                </a:solidFill>
              </a:rPr>
              <a:t>h(N) </a:t>
            </a:r>
            <a:r>
              <a:rPr lang="en-US" altLang="en-US" sz="2800" dirty="0" smtClean="0">
                <a:solidFill>
                  <a:srgbClr val="CC6600"/>
                </a:solidFill>
              </a:rPr>
              <a:t>= 0</a:t>
            </a:r>
            <a:endParaRPr lang="en-US" altLang="en-US" sz="2800" dirty="0">
              <a:solidFill>
                <a:srgbClr val="CC6600"/>
              </a:solidFill>
            </a:endParaRPr>
          </a:p>
        </p:txBody>
      </p:sp>
      <p:sp>
        <p:nvSpPr>
          <p:cNvPr id="53" name="Text Box 43">
            <a:extLst>
              <a:ext uri="{FF2B5EF4-FFF2-40B4-BE49-F238E27FC236}">
                <a16:creationId xmlns:a16="http://schemas.microsoft.com/office/drawing/2014/main" id="{8C924398-88E3-40A4-AE84-D95754F2FBFF}"/>
              </a:ext>
            </a:extLst>
          </p:cNvPr>
          <p:cNvSpPr txBox="1">
            <a:spLocks noChangeArrowheads="1"/>
          </p:cNvSpPr>
          <p:nvPr/>
        </p:nvSpPr>
        <p:spPr bwMode="auto">
          <a:xfrm>
            <a:off x="5423192" y="3470712"/>
            <a:ext cx="13500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a:solidFill>
                  <a:srgbClr val="CC6600"/>
                </a:solidFill>
              </a:rPr>
              <a:t>h(N) </a:t>
            </a:r>
            <a:r>
              <a:rPr lang="en-US" altLang="en-US" sz="2800" dirty="0" smtClean="0">
                <a:solidFill>
                  <a:srgbClr val="CC6600"/>
                </a:solidFill>
              </a:rPr>
              <a:t>= 3</a:t>
            </a:r>
            <a:endParaRPr lang="en-US" altLang="en-US" sz="2800" dirty="0">
              <a:solidFill>
                <a:srgbClr val="CC6600"/>
              </a:solidFill>
            </a:endParaRPr>
          </a:p>
        </p:txBody>
      </p:sp>
      <p:sp>
        <p:nvSpPr>
          <p:cNvPr id="54" name="Text Box 43">
            <a:extLst>
              <a:ext uri="{FF2B5EF4-FFF2-40B4-BE49-F238E27FC236}">
                <a16:creationId xmlns:a16="http://schemas.microsoft.com/office/drawing/2014/main" id="{8C924398-88E3-40A4-AE84-D95754F2FBFF}"/>
              </a:ext>
            </a:extLst>
          </p:cNvPr>
          <p:cNvSpPr txBox="1">
            <a:spLocks noChangeArrowheads="1"/>
          </p:cNvSpPr>
          <p:nvPr/>
        </p:nvSpPr>
        <p:spPr bwMode="auto">
          <a:xfrm>
            <a:off x="1234929" y="3585870"/>
            <a:ext cx="135005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dirty="0">
                <a:solidFill>
                  <a:srgbClr val="CC6600"/>
                </a:solidFill>
              </a:rPr>
              <a:t>h(N) </a:t>
            </a:r>
            <a:r>
              <a:rPr lang="en-US" altLang="en-US" sz="2800" dirty="0" smtClean="0">
                <a:solidFill>
                  <a:srgbClr val="CC6600"/>
                </a:solidFill>
              </a:rPr>
              <a:t>= 6</a:t>
            </a:r>
            <a:endParaRPr lang="en-US" altLang="en-US" sz="2800" dirty="0">
              <a:solidFill>
                <a:srgbClr val="CC6600"/>
              </a:solidFill>
            </a:endParaRPr>
          </a:p>
        </p:txBody>
      </p:sp>
      <p:grpSp>
        <p:nvGrpSpPr>
          <p:cNvPr id="8" name="Group 7"/>
          <p:cNvGrpSpPr/>
          <p:nvPr/>
        </p:nvGrpSpPr>
        <p:grpSpPr>
          <a:xfrm>
            <a:off x="5007282" y="1311527"/>
            <a:ext cx="2173357" cy="2173357"/>
            <a:chOff x="5007282" y="1311527"/>
            <a:chExt cx="2173357" cy="2173357"/>
          </a:xfrm>
        </p:grpSpPr>
        <p:pic>
          <p:nvPicPr>
            <p:cNvPr id="50" name="Picture 4" descr="A diagram of a solved 8-queens probl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7282" y="1311527"/>
              <a:ext cx="2173357" cy="2173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6083300" y="2396948"/>
              <a:ext cx="278495" cy="291448"/>
            </a:xfrm>
            <a:prstGeom prst="rect">
              <a:avLst/>
            </a:prstGeom>
          </p:spPr>
        </p:pic>
      </p:grpSp>
      <p:grpSp>
        <p:nvGrpSpPr>
          <p:cNvPr id="7" name="Group 6"/>
          <p:cNvGrpSpPr/>
          <p:nvPr/>
        </p:nvGrpSpPr>
        <p:grpSpPr>
          <a:xfrm>
            <a:off x="1007236" y="1311528"/>
            <a:ext cx="2173357" cy="2173357"/>
            <a:chOff x="1007236" y="1311528"/>
            <a:chExt cx="2173357" cy="2173357"/>
          </a:xfrm>
        </p:grpSpPr>
        <p:pic>
          <p:nvPicPr>
            <p:cNvPr id="51" name="Picture 4" descr="A diagram of a solved 8-queens proble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236" y="1311528"/>
              <a:ext cx="2173357" cy="217335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1562100" y="2918047"/>
              <a:ext cx="268287" cy="280765"/>
            </a:xfrm>
            <a:prstGeom prst="rect">
              <a:avLst/>
            </a:prstGeom>
          </p:spPr>
        </p:pic>
        <p:pic>
          <p:nvPicPr>
            <p:cNvPr id="6" name="Picture 5"/>
            <p:cNvPicPr>
              <a:picLocks noChangeAspect="1"/>
            </p:cNvPicPr>
            <p:nvPr/>
          </p:nvPicPr>
          <p:blipFill>
            <a:blip r:embed="rId4"/>
            <a:stretch>
              <a:fillRect/>
            </a:stretch>
          </p:blipFill>
          <p:spPr>
            <a:xfrm>
              <a:off x="1824066" y="2120900"/>
              <a:ext cx="269847" cy="282398"/>
            </a:xfrm>
            <a:prstGeom prst="rect">
              <a:avLst/>
            </a:prstGeom>
          </p:spPr>
        </p:pic>
      </p:grpSp>
      <p:cxnSp>
        <p:nvCxnSpPr>
          <p:cNvPr id="10" name="Straight Connector 9"/>
          <p:cNvCxnSpPr>
            <a:endCxn id="6" idx="0"/>
          </p:cNvCxnSpPr>
          <p:nvPr/>
        </p:nvCxnSpPr>
        <p:spPr>
          <a:xfrm flipH="1">
            <a:off x="1958990" y="1809750"/>
            <a:ext cx="28560" cy="311150"/>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64" name="Straight Connector 63"/>
          <p:cNvCxnSpPr>
            <a:stCxn id="6" idx="2"/>
          </p:cNvCxnSpPr>
          <p:nvPr/>
        </p:nvCxnSpPr>
        <p:spPr>
          <a:xfrm flipH="1">
            <a:off x="1795506" y="2403298"/>
            <a:ext cx="163484" cy="94635"/>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66" name="Straight Connector 65"/>
          <p:cNvCxnSpPr/>
          <p:nvPr/>
        </p:nvCxnSpPr>
        <p:spPr>
          <a:xfrm flipH="1">
            <a:off x="2093913" y="2295041"/>
            <a:ext cx="816830" cy="0"/>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68" name="Straight Connector 67"/>
          <p:cNvCxnSpPr/>
          <p:nvPr/>
        </p:nvCxnSpPr>
        <p:spPr>
          <a:xfrm flipH="1">
            <a:off x="1667683" y="2647729"/>
            <a:ext cx="28560" cy="311150"/>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69" name="Straight Connector 68"/>
          <p:cNvCxnSpPr/>
          <p:nvPr/>
        </p:nvCxnSpPr>
        <p:spPr>
          <a:xfrm>
            <a:off x="2055004" y="2342358"/>
            <a:ext cx="597224" cy="616521"/>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71" name="Straight Connector 70"/>
          <p:cNvCxnSpPr>
            <a:stCxn id="4" idx="3"/>
          </p:cNvCxnSpPr>
          <p:nvPr/>
        </p:nvCxnSpPr>
        <p:spPr>
          <a:xfrm flipV="1">
            <a:off x="1830387" y="3058429"/>
            <a:ext cx="821841" cy="1"/>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74" name="Straight Connector 73"/>
          <p:cNvCxnSpPr>
            <a:stCxn id="5" idx="3"/>
          </p:cNvCxnSpPr>
          <p:nvPr/>
        </p:nvCxnSpPr>
        <p:spPr>
          <a:xfrm>
            <a:off x="6361795" y="2542672"/>
            <a:ext cx="318405" cy="433288"/>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77" name="Straight Connector 76"/>
          <p:cNvCxnSpPr>
            <a:stCxn id="5" idx="2"/>
          </p:cNvCxnSpPr>
          <p:nvPr/>
        </p:nvCxnSpPr>
        <p:spPr>
          <a:xfrm flipH="1">
            <a:off x="6222386" y="2688396"/>
            <a:ext cx="162" cy="509048"/>
          </a:xfrm>
          <a:prstGeom prst="line">
            <a:avLst/>
          </a:prstGeom>
          <a:ln w="38100"/>
        </p:spPr>
        <p:style>
          <a:lnRef idx="1">
            <a:schemeClr val="accent2"/>
          </a:lnRef>
          <a:fillRef idx="0">
            <a:schemeClr val="accent2"/>
          </a:fillRef>
          <a:effectRef idx="0">
            <a:schemeClr val="accent2"/>
          </a:effectRef>
          <a:fontRef idx="minor">
            <a:schemeClr val="tx1"/>
          </a:fontRef>
        </p:style>
      </p:cxnSp>
      <p:cxnSp>
        <p:nvCxnSpPr>
          <p:cNvPr id="80" name="Straight Connector 79"/>
          <p:cNvCxnSpPr>
            <a:stCxn id="5" idx="1"/>
          </p:cNvCxnSpPr>
          <p:nvPr/>
        </p:nvCxnSpPr>
        <p:spPr>
          <a:xfrm flipH="1">
            <a:off x="5861356" y="2542672"/>
            <a:ext cx="221944" cy="0"/>
          </a:xfrm>
          <a:prstGeom prst="line">
            <a:avLst/>
          </a:prstGeom>
          <a:ln w="38100"/>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343398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circle(in)">
                                      <p:cBhvr>
                                        <p:cTn id="7" dur="2000"/>
                                        <p:tgtEl>
                                          <p:spTgt spid="10"/>
                                        </p:tgtEl>
                                      </p:cBhvr>
                                    </p:animEffect>
                                  </p:childTnLst>
                                </p:cTn>
                              </p:par>
                              <p:par>
                                <p:cTn id="8" presetID="6" presetClass="entr" presetSubtype="16" fill="hold" nodeType="withEffect">
                                  <p:stCondLst>
                                    <p:cond delay="0"/>
                                  </p:stCondLst>
                                  <p:childTnLst>
                                    <p:set>
                                      <p:cBhvr>
                                        <p:cTn id="9" dur="1" fill="hold">
                                          <p:stCondLst>
                                            <p:cond delay="0"/>
                                          </p:stCondLst>
                                        </p:cTn>
                                        <p:tgtEl>
                                          <p:spTgt spid="64"/>
                                        </p:tgtEl>
                                        <p:attrNameLst>
                                          <p:attrName>style.visibility</p:attrName>
                                        </p:attrNameLst>
                                      </p:cBhvr>
                                      <p:to>
                                        <p:strVal val="visible"/>
                                      </p:to>
                                    </p:set>
                                    <p:animEffect transition="in" filter="circle(in)">
                                      <p:cBhvr>
                                        <p:cTn id="10" dur="2000"/>
                                        <p:tgtEl>
                                          <p:spTgt spid="64"/>
                                        </p:tgtEl>
                                      </p:cBhvr>
                                    </p:animEffect>
                                  </p:childTnLst>
                                </p:cTn>
                              </p:par>
                              <p:par>
                                <p:cTn id="11" presetID="6" presetClass="entr" presetSubtype="16" fill="hold" nodeType="withEffect">
                                  <p:stCondLst>
                                    <p:cond delay="0"/>
                                  </p:stCondLst>
                                  <p:childTnLst>
                                    <p:set>
                                      <p:cBhvr>
                                        <p:cTn id="12" dur="1" fill="hold">
                                          <p:stCondLst>
                                            <p:cond delay="0"/>
                                          </p:stCondLst>
                                        </p:cTn>
                                        <p:tgtEl>
                                          <p:spTgt spid="66"/>
                                        </p:tgtEl>
                                        <p:attrNameLst>
                                          <p:attrName>style.visibility</p:attrName>
                                        </p:attrNameLst>
                                      </p:cBhvr>
                                      <p:to>
                                        <p:strVal val="visible"/>
                                      </p:to>
                                    </p:set>
                                    <p:animEffect transition="in" filter="circle(in)">
                                      <p:cBhvr>
                                        <p:cTn id="13" dur="2000"/>
                                        <p:tgtEl>
                                          <p:spTgt spid="66"/>
                                        </p:tgtEl>
                                      </p:cBhvr>
                                    </p:animEffect>
                                  </p:childTnLst>
                                </p:cTn>
                              </p:par>
                              <p:par>
                                <p:cTn id="14" presetID="6" presetClass="entr" presetSubtype="16" fill="hold" nodeType="with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circle(in)">
                                      <p:cBhvr>
                                        <p:cTn id="16" dur="2000"/>
                                        <p:tgtEl>
                                          <p:spTgt spid="69"/>
                                        </p:tgtEl>
                                      </p:cBhvr>
                                    </p:animEffect>
                                  </p:childTnLst>
                                </p:cTn>
                              </p:par>
                              <p:par>
                                <p:cTn id="17" presetID="6" presetClass="entr" presetSubtype="16"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Effect transition="in" filter="circle(in)">
                                      <p:cBhvr>
                                        <p:cTn id="19" dur="2000"/>
                                        <p:tgtEl>
                                          <p:spTgt spid="68"/>
                                        </p:tgtEl>
                                      </p:cBhvr>
                                    </p:animEffect>
                                  </p:childTnLst>
                                </p:cTn>
                              </p:par>
                              <p:par>
                                <p:cTn id="20" presetID="6" presetClass="entr" presetSubtype="16" fill="hold" grpId="0" nodeType="withEffect">
                                  <p:stCondLst>
                                    <p:cond delay="0"/>
                                  </p:stCondLst>
                                  <p:childTnLst>
                                    <p:set>
                                      <p:cBhvr>
                                        <p:cTn id="21" dur="1" fill="hold">
                                          <p:stCondLst>
                                            <p:cond delay="0"/>
                                          </p:stCondLst>
                                        </p:cTn>
                                        <p:tgtEl>
                                          <p:spTgt spid="54"/>
                                        </p:tgtEl>
                                        <p:attrNameLst>
                                          <p:attrName>style.visibility</p:attrName>
                                        </p:attrNameLst>
                                      </p:cBhvr>
                                      <p:to>
                                        <p:strVal val="visible"/>
                                      </p:to>
                                    </p:set>
                                    <p:animEffect transition="in" filter="circle(in)">
                                      <p:cBhvr>
                                        <p:cTn id="22" dur="2000"/>
                                        <p:tgtEl>
                                          <p:spTgt spid="54"/>
                                        </p:tgtEl>
                                      </p:cBhvr>
                                    </p:animEffect>
                                  </p:childTnLst>
                                </p:cTn>
                              </p:par>
                              <p:par>
                                <p:cTn id="23" presetID="6" presetClass="entr" presetSubtype="16" fill="hold" nodeType="withEffect">
                                  <p:stCondLst>
                                    <p:cond delay="0"/>
                                  </p:stCondLst>
                                  <p:childTnLst>
                                    <p:set>
                                      <p:cBhvr>
                                        <p:cTn id="24" dur="1" fill="hold">
                                          <p:stCondLst>
                                            <p:cond delay="0"/>
                                          </p:stCondLst>
                                        </p:cTn>
                                        <p:tgtEl>
                                          <p:spTgt spid="71"/>
                                        </p:tgtEl>
                                        <p:attrNameLst>
                                          <p:attrName>style.visibility</p:attrName>
                                        </p:attrNameLst>
                                      </p:cBhvr>
                                      <p:to>
                                        <p:strVal val="visible"/>
                                      </p:to>
                                    </p:set>
                                    <p:animEffect transition="in" filter="circle(in)">
                                      <p:cBhvr>
                                        <p:cTn id="25" dur="2000"/>
                                        <p:tgtEl>
                                          <p:spTgt spid="71"/>
                                        </p:tgtEl>
                                      </p:cBhvr>
                                    </p:animEffect>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74"/>
                                        </p:tgtEl>
                                        <p:attrNameLst>
                                          <p:attrName>style.visibility</p:attrName>
                                        </p:attrNameLst>
                                      </p:cBhvr>
                                      <p:to>
                                        <p:strVal val="visible"/>
                                      </p:to>
                                    </p:set>
                                    <p:animEffect transition="in" filter="circle(in)">
                                      <p:cBhvr>
                                        <p:cTn id="30" dur="2000"/>
                                        <p:tgtEl>
                                          <p:spTgt spid="74"/>
                                        </p:tgtEl>
                                      </p:cBhvr>
                                    </p:animEffect>
                                  </p:childTnLst>
                                </p:cTn>
                              </p:par>
                              <p:par>
                                <p:cTn id="31" presetID="6" presetClass="entr" presetSubtype="16" fill="hold" nodeType="withEffect">
                                  <p:stCondLst>
                                    <p:cond delay="0"/>
                                  </p:stCondLst>
                                  <p:childTnLst>
                                    <p:set>
                                      <p:cBhvr>
                                        <p:cTn id="32" dur="1" fill="hold">
                                          <p:stCondLst>
                                            <p:cond delay="0"/>
                                          </p:stCondLst>
                                        </p:cTn>
                                        <p:tgtEl>
                                          <p:spTgt spid="77"/>
                                        </p:tgtEl>
                                        <p:attrNameLst>
                                          <p:attrName>style.visibility</p:attrName>
                                        </p:attrNameLst>
                                      </p:cBhvr>
                                      <p:to>
                                        <p:strVal val="visible"/>
                                      </p:to>
                                    </p:set>
                                    <p:animEffect transition="in" filter="circle(in)">
                                      <p:cBhvr>
                                        <p:cTn id="33" dur="2000"/>
                                        <p:tgtEl>
                                          <p:spTgt spid="77"/>
                                        </p:tgtEl>
                                      </p:cBhvr>
                                    </p:animEffect>
                                  </p:childTnLst>
                                </p:cTn>
                              </p:par>
                              <p:par>
                                <p:cTn id="34" presetID="6" presetClass="entr" presetSubtype="16" fill="hold" nodeType="withEffect">
                                  <p:stCondLst>
                                    <p:cond delay="0"/>
                                  </p:stCondLst>
                                  <p:childTnLst>
                                    <p:set>
                                      <p:cBhvr>
                                        <p:cTn id="35" dur="1" fill="hold">
                                          <p:stCondLst>
                                            <p:cond delay="0"/>
                                          </p:stCondLst>
                                        </p:cTn>
                                        <p:tgtEl>
                                          <p:spTgt spid="80"/>
                                        </p:tgtEl>
                                        <p:attrNameLst>
                                          <p:attrName>style.visibility</p:attrName>
                                        </p:attrNameLst>
                                      </p:cBhvr>
                                      <p:to>
                                        <p:strVal val="visible"/>
                                      </p:to>
                                    </p:set>
                                    <p:animEffect transition="in" filter="circle(in)">
                                      <p:cBhvr>
                                        <p:cTn id="36" dur="2000"/>
                                        <p:tgtEl>
                                          <p:spTgt spid="80"/>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53"/>
                                        </p:tgtEl>
                                        <p:attrNameLst>
                                          <p:attrName>style.visibility</p:attrName>
                                        </p:attrNameLst>
                                      </p:cBhvr>
                                      <p:to>
                                        <p:strVal val="visible"/>
                                      </p:to>
                                    </p:set>
                                    <p:animEffect transition="in" filter="circle(in)">
                                      <p:cBhvr>
                                        <p:cTn id="39" dur="2000"/>
                                        <p:tgtEl>
                                          <p:spTgt spid="53"/>
                                        </p:tgtEl>
                                      </p:cBhvr>
                                    </p:animEffect>
                                  </p:childTnLst>
                                </p:cTn>
                              </p:par>
                            </p:childTnLst>
                          </p:cTn>
                        </p:par>
                      </p:childTnLst>
                    </p:cTn>
                  </p:par>
                  <p:par>
                    <p:cTn id="40" fill="hold">
                      <p:stCondLst>
                        <p:cond delay="indefinite"/>
                      </p:stCondLst>
                      <p:childTnLst>
                        <p:par>
                          <p:cTn id="41" fill="hold">
                            <p:stCondLst>
                              <p:cond delay="0"/>
                            </p:stCondLst>
                            <p:childTnLst>
                              <p:par>
                                <p:cTn id="42" presetID="6" presetClass="entr" presetSubtype="16" fill="hold" grpId="0" nodeType="click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circle(in)">
                                      <p:cBhvr>
                                        <p:cTn id="44" dur="20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3" grpId="0"/>
      <p:bldP spid="5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sp>
        <p:nvSpPr>
          <p:cNvPr id="3" name="Content Placeholder 2"/>
          <p:cNvSpPr>
            <a:spLocks noGrp="1"/>
          </p:cNvSpPr>
          <p:nvPr>
            <p:ph idx="1"/>
          </p:nvPr>
        </p:nvSpPr>
        <p:spPr>
          <a:xfrm>
            <a:off x="738187" y="1296988"/>
            <a:ext cx="10515600" cy="4351338"/>
          </a:xfrm>
        </p:spPr>
        <p:txBody>
          <a:bodyPr/>
          <a:lstStyle/>
          <a:p>
            <a:r>
              <a:rPr lang="en-US" dirty="0"/>
              <a:t>The best first search uses the concept of a priority queue and heuristic search. </a:t>
            </a:r>
            <a:endParaRPr lang="en-US" dirty="0" smtClean="0"/>
          </a:p>
          <a:p>
            <a:r>
              <a:rPr lang="en-US" dirty="0" smtClean="0"/>
              <a:t>The </a:t>
            </a:r>
            <a:r>
              <a:rPr lang="en-US" dirty="0"/>
              <a:t>aim is to reach the goal from the initial state via the shortest path. </a:t>
            </a:r>
            <a:endParaRPr lang="en-US" dirty="0"/>
          </a:p>
        </p:txBody>
      </p:sp>
      <p:sp>
        <p:nvSpPr>
          <p:cNvPr id="4" name="Rectangle 3"/>
          <p:cNvSpPr/>
          <p:nvPr/>
        </p:nvSpPr>
        <p:spPr>
          <a:xfrm>
            <a:off x="738187" y="3052019"/>
            <a:ext cx="10739438" cy="3416320"/>
          </a:xfrm>
          <a:prstGeom prst="rect">
            <a:avLst/>
          </a:prstGeom>
        </p:spPr>
        <p:txBody>
          <a:bodyPr wrap="square">
            <a:spAutoFit/>
          </a:bodyPr>
          <a:lstStyle/>
          <a:p>
            <a:pPr fontAlgn="base"/>
            <a:r>
              <a:rPr lang="en-US" b="1" dirty="0">
                <a:latin typeface="Poppins"/>
              </a:rPr>
              <a:t>Best First Search Algorithm</a:t>
            </a:r>
          </a:p>
          <a:p>
            <a:pPr fontAlgn="base">
              <a:buFont typeface="+mj-lt"/>
              <a:buAutoNum type="arabicPeriod"/>
            </a:pPr>
            <a:r>
              <a:rPr lang="en-US" dirty="0">
                <a:latin typeface="Poppins"/>
              </a:rPr>
              <a:t>Create 2 empty lists: OPEN and CLOSED</a:t>
            </a:r>
          </a:p>
          <a:p>
            <a:pPr fontAlgn="base">
              <a:buFont typeface="+mj-lt"/>
              <a:buAutoNum type="arabicPeriod"/>
            </a:pPr>
            <a:r>
              <a:rPr lang="en-US" dirty="0">
                <a:latin typeface="Poppins"/>
              </a:rPr>
              <a:t>Start from the initial node (say N) and put it in the ‘ordered’ OPEN list</a:t>
            </a:r>
          </a:p>
          <a:p>
            <a:pPr fontAlgn="base">
              <a:buFont typeface="+mj-lt"/>
              <a:buAutoNum type="arabicPeriod"/>
            </a:pPr>
            <a:r>
              <a:rPr lang="en-US" dirty="0">
                <a:latin typeface="Poppins"/>
              </a:rPr>
              <a:t>Repeat the next steps until the GOAL node is reached</a:t>
            </a:r>
          </a:p>
          <a:p>
            <a:pPr marL="742950" lvl="1" indent="-285750" fontAlgn="base">
              <a:buFont typeface="+mj-lt"/>
              <a:buAutoNum type="arabicPeriod"/>
            </a:pPr>
            <a:r>
              <a:rPr lang="en-US" dirty="0">
                <a:latin typeface="Poppins"/>
              </a:rPr>
              <a:t>If the OPEN list is empty, then EXIT the loop returning ‘False’</a:t>
            </a:r>
          </a:p>
          <a:p>
            <a:pPr marL="742950" lvl="1" indent="-285750" fontAlgn="base">
              <a:buFont typeface="+mj-lt"/>
              <a:buAutoNum type="arabicPeriod"/>
            </a:pPr>
            <a:r>
              <a:rPr lang="en-US" dirty="0">
                <a:latin typeface="Poppins"/>
              </a:rPr>
              <a:t>Select the first/top node (say N) in the OPEN list and move it to the CLOSED list. Also, capture the information of the parent node</a:t>
            </a:r>
          </a:p>
          <a:p>
            <a:pPr marL="742950" lvl="1" indent="-285750" fontAlgn="base">
              <a:buFont typeface="+mj-lt"/>
              <a:buAutoNum type="arabicPeriod"/>
            </a:pPr>
            <a:r>
              <a:rPr lang="en-US" dirty="0">
                <a:latin typeface="Poppins"/>
              </a:rPr>
              <a:t>If N is a GOAL node, then move the node to the Closed list and exit the loop returning ‘True’. The solution can be found by backtracking the path</a:t>
            </a:r>
          </a:p>
          <a:p>
            <a:pPr marL="742950" lvl="1" indent="-285750" fontAlgn="base">
              <a:buFont typeface="+mj-lt"/>
              <a:buAutoNum type="arabicPeriod"/>
            </a:pPr>
            <a:r>
              <a:rPr lang="en-US" dirty="0">
                <a:latin typeface="Poppins"/>
              </a:rPr>
              <a:t>If N is not the GOAL node, expand node N to generate the ‘immediate’ next nodes linked to node N and add all those to the OPEN list</a:t>
            </a:r>
          </a:p>
          <a:p>
            <a:pPr marL="742950" lvl="1" indent="-285750" fontAlgn="base">
              <a:buFont typeface="+mj-lt"/>
              <a:buAutoNum type="arabicPeriod"/>
            </a:pPr>
            <a:r>
              <a:rPr lang="en-US" dirty="0">
                <a:latin typeface="Poppins"/>
              </a:rPr>
              <a:t>Reorder the nodes in the OPEN list in ascending order according to an evaluation function f(n)</a:t>
            </a:r>
            <a:endParaRPr lang="en-US" b="0" i="0" dirty="0">
              <a:effectLst/>
              <a:latin typeface="Poppins"/>
            </a:endParaRPr>
          </a:p>
        </p:txBody>
      </p:sp>
    </p:spTree>
    <p:extLst>
      <p:ext uri="{BB962C8B-B14F-4D97-AF65-F5344CB8AC3E}">
        <p14:creationId xmlns:p14="http://schemas.microsoft.com/office/powerpoint/2010/main" val="14349088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1031371368"/>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3" name="TextBox 62"/>
          <p:cNvSpPr txBox="1"/>
          <p:nvPr/>
        </p:nvSpPr>
        <p:spPr>
          <a:xfrm>
            <a:off x="49206" y="1626542"/>
            <a:ext cx="1033112" cy="923330"/>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endParaRPr lang="en-US" dirty="0"/>
          </a:p>
        </p:txBody>
      </p:sp>
      <p:sp>
        <p:nvSpPr>
          <p:cNvPr id="64" name="TextBox 63"/>
          <p:cNvSpPr txBox="1"/>
          <p:nvPr/>
        </p:nvSpPr>
        <p:spPr>
          <a:xfrm>
            <a:off x="1186450" y="1592421"/>
            <a:ext cx="1391135" cy="64633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983299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1492673620"/>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3" name="TextBox 62"/>
          <p:cNvSpPr txBox="1"/>
          <p:nvPr/>
        </p:nvSpPr>
        <p:spPr>
          <a:xfrm>
            <a:off x="49206" y="1626542"/>
            <a:ext cx="1033112" cy="120032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r>
              <a:rPr lang="en-US" dirty="0" smtClean="0"/>
              <a:t>S</a:t>
            </a:r>
            <a:endParaRPr lang="en-US" dirty="0"/>
          </a:p>
          <a:p>
            <a:endParaRPr lang="en-US" dirty="0"/>
          </a:p>
        </p:txBody>
      </p:sp>
      <p:sp>
        <p:nvSpPr>
          <p:cNvPr id="64" name="TextBox 63"/>
          <p:cNvSpPr txBox="1"/>
          <p:nvPr/>
        </p:nvSpPr>
        <p:spPr>
          <a:xfrm>
            <a:off x="1186450" y="1592421"/>
            <a:ext cx="2201022" cy="120032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a:p>
            <a:r>
              <a:rPr lang="en-US" dirty="0" smtClean="0"/>
              <a:t>A(7) B(4) C(</a:t>
            </a:r>
            <a:r>
              <a:rPr lang="ar-EG" dirty="0" smtClean="0"/>
              <a:t>1</a:t>
            </a:r>
            <a:r>
              <a:rPr lang="en-US" dirty="0" smtClean="0"/>
              <a:t>6) </a:t>
            </a:r>
            <a:endParaRPr lang="en-US" dirty="0"/>
          </a:p>
          <a:p>
            <a:endParaRPr lang="en-US" dirty="0" smtClean="0"/>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9572443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2756996372"/>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3" name="TextBox 62"/>
          <p:cNvSpPr txBox="1"/>
          <p:nvPr/>
        </p:nvSpPr>
        <p:spPr>
          <a:xfrm>
            <a:off x="49206" y="1626542"/>
            <a:ext cx="1033112" cy="147732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r>
              <a:rPr lang="en-US" dirty="0" smtClean="0"/>
              <a:t>S, B</a:t>
            </a:r>
            <a:endParaRPr lang="en-US" dirty="0"/>
          </a:p>
          <a:p>
            <a:endParaRPr lang="en-US" dirty="0"/>
          </a:p>
          <a:p>
            <a:endParaRPr lang="en-US" dirty="0"/>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Box 63"/>
          <p:cNvSpPr txBox="1"/>
          <p:nvPr/>
        </p:nvSpPr>
        <p:spPr>
          <a:xfrm>
            <a:off x="1186450" y="1592421"/>
            <a:ext cx="2201022" cy="230832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a:p>
            <a:r>
              <a:rPr lang="en-US" dirty="0" smtClean="0"/>
              <a:t>A(7) C(</a:t>
            </a:r>
            <a:r>
              <a:rPr lang="ar-EG" dirty="0" smtClean="0"/>
              <a:t>1</a:t>
            </a:r>
            <a:r>
              <a:rPr lang="en-US" dirty="0" smtClean="0"/>
              <a:t>6)</a:t>
            </a:r>
          </a:p>
          <a:p>
            <a:r>
              <a:rPr lang="en-US" dirty="0" smtClean="0"/>
              <a:t> A(7) C(</a:t>
            </a:r>
            <a:r>
              <a:rPr lang="ar-EG" dirty="0" smtClean="0"/>
              <a:t>1</a:t>
            </a:r>
            <a:r>
              <a:rPr lang="en-US" dirty="0" smtClean="0"/>
              <a:t>6) F(10)</a:t>
            </a:r>
            <a:endParaRPr lang="en-US" dirty="0"/>
          </a:p>
          <a:p>
            <a:endParaRPr lang="en-US" dirty="0" smtClean="0"/>
          </a:p>
          <a:p>
            <a:endParaRPr lang="en-US" dirty="0"/>
          </a:p>
          <a:p>
            <a:endParaRPr lang="en-US" dirty="0" smtClean="0"/>
          </a:p>
          <a:p>
            <a:endParaRPr lang="en-US" dirty="0" smtClean="0"/>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5871398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1147014093"/>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3" name="TextBox 62"/>
          <p:cNvSpPr txBox="1"/>
          <p:nvPr/>
        </p:nvSpPr>
        <p:spPr>
          <a:xfrm>
            <a:off x="49206" y="1626542"/>
            <a:ext cx="1033112" cy="203132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r>
              <a:rPr lang="en-US" dirty="0"/>
              <a:t>S</a:t>
            </a:r>
            <a:endParaRPr lang="en-US" dirty="0" smtClean="0"/>
          </a:p>
          <a:p>
            <a:r>
              <a:rPr lang="en-US" dirty="0" smtClean="0"/>
              <a:t>S, B</a:t>
            </a:r>
            <a:endParaRPr lang="en-US" dirty="0"/>
          </a:p>
          <a:p>
            <a:r>
              <a:rPr lang="en-US" dirty="0"/>
              <a:t>S, </a:t>
            </a:r>
            <a:r>
              <a:rPr lang="en-US" dirty="0" smtClean="0"/>
              <a:t>B, A</a:t>
            </a:r>
            <a:endParaRPr lang="en-US" dirty="0"/>
          </a:p>
          <a:p>
            <a:endParaRPr lang="en-US" dirty="0"/>
          </a:p>
          <a:p>
            <a:endParaRPr lang="en-US" dirty="0"/>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Box 63"/>
          <p:cNvSpPr txBox="1"/>
          <p:nvPr/>
        </p:nvSpPr>
        <p:spPr>
          <a:xfrm>
            <a:off x="1186450" y="1592421"/>
            <a:ext cx="2201022" cy="203132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a:p>
            <a:r>
              <a:rPr lang="en-US" dirty="0" smtClean="0"/>
              <a:t>A(7) C(</a:t>
            </a:r>
            <a:r>
              <a:rPr lang="ar-EG" dirty="0" smtClean="0"/>
              <a:t>1</a:t>
            </a:r>
            <a:r>
              <a:rPr lang="en-US" dirty="0" smtClean="0"/>
              <a:t>6) </a:t>
            </a:r>
            <a:r>
              <a:rPr lang="en-US" dirty="0"/>
              <a:t>F(10)</a:t>
            </a:r>
            <a:endParaRPr lang="en-US" dirty="0" smtClean="0"/>
          </a:p>
          <a:p>
            <a:endParaRPr lang="en-US" dirty="0" smtClean="0"/>
          </a:p>
          <a:p>
            <a:endParaRPr lang="en-US" dirty="0"/>
          </a:p>
          <a:p>
            <a:endParaRPr lang="en-US" dirty="0" smtClean="0"/>
          </a:p>
          <a:p>
            <a:endParaRPr lang="en-US" dirty="0" smtClean="0"/>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315204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1147014093"/>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3" name="TextBox 62"/>
          <p:cNvSpPr txBox="1"/>
          <p:nvPr/>
        </p:nvSpPr>
        <p:spPr>
          <a:xfrm>
            <a:off x="49206" y="1626542"/>
            <a:ext cx="1033112" cy="2031325"/>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r>
              <a:rPr lang="en-US" dirty="0"/>
              <a:t>S</a:t>
            </a:r>
            <a:endParaRPr lang="en-US" dirty="0" smtClean="0"/>
          </a:p>
          <a:p>
            <a:r>
              <a:rPr lang="en-US" dirty="0" smtClean="0"/>
              <a:t>S, B</a:t>
            </a:r>
            <a:endParaRPr lang="en-US" dirty="0"/>
          </a:p>
          <a:p>
            <a:r>
              <a:rPr lang="en-US" dirty="0"/>
              <a:t>S, </a:t>
            </a:r>
            <a:r>
              <a:rPr lang="en-US" dirty="0" smtClean="0"/>
              <a:t>B, A</a:t>
            </a:r>
            <a:endParaRPr lang="en-US" dirty="0"/>
          </a:p>
          <a:p>
            <a:endParaRPr lang="en-US" dirty="0"/>
          </a:p>
          <a:p>
            <a:endParaRPr lang="en-US" dirty="0"/>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Box 63"/>
          <p:cNvSpPr txBox="1"/>
          <p:nvPr/>
        </p:nvSpPr>
        <p:spPr>
          <a:xfrm>
            <a:off x="1186450" y="1592421"/>
            <a:ext cx="2201022" cy="230832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a:p>
            <a:r>
              <a:rPr lang="en-US" dirty="0" smtClean="0"/>
              <a:t>A(7) C(</a:t>
            </a:r>
            <a:r>
              <a:rPr lang="ar-EG" dirty="0" smtClean="0"/>
              <a:t>1</a:t>
            </a:r>
            <a:r>
              <a:rPr lang="en-US" dirty="0" smtClean="0"/>
              <a:t>6) </a:t>
            </a:r>
            <a:r>
              <a:rPr lang="en-US" dirty="0"/>
              <a:t>F(10)</a:t>
            </a:r>
            <a:endParaRPr lang="en-US" dirty="0" smtClean="0"/>
          </a:p>
          <a:p>
            <a:endParaRPr lang="en-US" dirty="0" smtClean="0"/>
          </a:p>
          <a:p>
            <a:endParaRPr lang="en-US" dirty="0"/>
          </a:p>
          <a:p>
            <a:r>
              <a:rPr lang="en-US" dirty="0" smtClean="0"/>
              <a:t>C(</a:t>
            </a:r>
            <a:r>
              <a:rPr lang="ar-EG" dirty="0" smtClean="0"/>
              <a:t>1</a:t>
            </a:r>
            <a:r>
              <a:rPr lang="en-US" dirty="0" smtClean="0"/>
              <a:t>6</a:t>
            </a:r>
            <a:r>
              <a:rPr lang="en-US" dirty="0"/>
              <a:t>) F(10</a:t>
            </a:r>
            <a:r>
              <a:rPr lang="en-US" dirty="0" smtClean="0"/>
              <a:t>) D(5)</a:t>
            </a:r>
            <a:endParaRPr lang="en-US" dirty="0"/>
          </a:p>
          <a:p>
            <a:endParaRPr lang="en-US" dirty="0" smtClean="0"/>
          </a:p>
          <a:p>
            <a:endParaRPr lang="en-US" dirty="0" smtClean="0"/>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7015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1147014093"/>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3" name="TextBox 62"/>
          <p:cNvSpPr txBox="1"/>
          <p:nvPr/>
        </p:nvSpPr>
        <p:spPr>
          <a:xfrm>
            <a:off x="-25651" y="1626542"/>
            <a:ext cx="1107969" cy="258532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r>
              <a:rPr lang="en-US" dirty="0"/>
              <a:t>S</a:t>
            </a:r>
            <a:endParaRPr lang="en-US" dirty="0" smtClean="0"/>
          </a:p>
          <a:p>
            <a:r>
              <a:rPr lang="en-US" dirty="0" smtClean="0"/>
              <a:t>S, B</a:t>
            </a:r>
            <a:endParaRPr lang="en-US" dirty="0"/>
          </a:p>
          <a:p>
            <a:r>
              <a:rPr lang="en-US" dirty="0"/>
              <a:t>S, </a:t>
            </a:r>
            <a:r>
              <a:rPr lang="en-US" dirty="0" smtClean="0"/>
              <a:t>B, A</a:t>
            </a:r>
          </a:p>
          <a:p>
            <a:endParaRPr lang="en-US" dirty="0"/>
          </a:p>
          <a:p>
            <a:r>
              <a:rPr lang="en-US" dirty="0" smtClean="0"/>
              <a:t>S, B, A, D</a:t>
            </a:r>
            <a:endParaRPr lang="en-US" dirty="0"/>
          </a:p>
          <a:p>
            <a:endParaRPr lang="en-US" dirty="0"/>
          </a:p>
          <a:p>
            <a:endParaRPr lang="en-US" dirty="0"/>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Box 63"/>
          <p:cNvSpPr txBox="1"/>
          <p:nvPr/>
        </p:nvSpPr>
        <p:spPr>
          <a:xfrm>
            <a:off x="1186450" y="1592421"/>
            <a:ext cx="2201022" cy="2585323"/>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a:p>
            <a:r>
              <a:rPr lang="en-US" dirty="0" smtClean="0"/>
              <a:t>A(7) C(</a:t>
            </a:r>
            <a:r>
              <a:rPr lang="ar-EG" dirty="0" smtClean="0"/>
              <a:t>1</a:t>
            </a:r>
            <a:r>
              <a:rPr lang="en-US" dirty="0" smtClean="0"/>
              <a:t>6) </a:t>
            </a:r>
            <a:r>
              <a:rPr lang="en-US" dirty="0"/>
              <a:t>F(10)</a:t>
            </a:r>
            <a:endParaRPr lang="en-US" dirty="0" smtClean="0"/>
          </a:p>
          <a:p>
            <a:endParaRPr lang="en-US" dirty="0" smtClean="0"/>
          </a:p>
          <a:p>
            <a:endParaRPr lang="en-US" dirty="0"/>
          </a:p>
          <a:p>
            <a:r>
              <a:rPr lang="en-US" dirty="0" smtClean="0"/>
              <a:t>C(</a:t>
            </a:r>
            <a:r>
              <a:rPr lang="ar-EG" dirty="0" smtClean="0"/>
              <a:t>1</a:t>
            </a:r>
            <a:r>
              <a:rPr lang="en-US" dirty="0" smtClean="0"/>
              <a:t>6) F(10)</a:t>
            </a:r>
          </a:p>
          <a:p>
            <a:endParaRPr lang="en-US" dirty="0" smtClean="0"/>
          </a:p>
          <a:p>
            <a:r>
              <a:rPr lang="en-US" dirty="0" smtClean="0"/>
              <a:t>C(</a:t>
            </a:r>
            <a:r>
              <a:rPr lang="ar-EG" dirty="0" smtClean="0"/>
              <a:t>1</a:t>
            </a:r>
            <a:r>
              <a:rPr lang="en-US" dirty="0" smtClean="0"/>
              <a:t>6</a:t>
            </a:r>
            <a:r>
              <a:rPr lang="en-US" dirty="0"/>
              <a:t>) F(10</a:t>
            </a:r>
            <a:r>
              <a:rPr lang="en-US" dirty="0" smtClean="0"/>
              <a:t>) E(3)</a:t>
            </a:r>
            <a:endParaRPr lang="en-US" dirty="0"/>
          </a:p>
          <a:p>
            <a:endParaRPr lang="en-US" dirty="0" smtClean="0"/>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9090979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1147014093"/>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3" name="TextBox 62"/>
          <p:cNvSpPr txBox="1"/>
          <p:nvPr/>
        </p:nvSpPr>
        <p:spPr>
          <a:xfrm>
            <a:off x="-25651" y="1626542"/>
            <a:ext cx="1107969" cy="3139321"/>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r>
              <a:rPr lang="en-US" dirty="0"/>
              <a:t>S</a:t>
            </a:r>
            <a:endParaRPr lang="en-US" dirty="0" smtClean="0"/>
          </a:p>
          <a:p>
            <a:r>
              <a:rPr lang="en-US" dirty="0" smtClean="0"/>
              <a:t>S, B</a:t>
            </a:r>
            <a:endParaRPr lang="en-US" dirty="0"/>
          </a:p>
          <a:p>
            <a:r>
              <a:rPr lang="en-US" dirty="0"/>
              <a:t>S, </a:t>
            </a:r>
            <a:r>
              <a:rPr lang="en-US" dirty="0" smtClean="0"/>
              <a:t>B, A</a:t>
            </a:r>
          </a:p>
          <a:p>
            <a:endParaRPr lang="en-US" dirty="0"/>
          </a:p>
          <a:p>
            <a:r>
              <a:rPr lang="en-US" dirty="0" smtClean="0"/>
              <a:t>S, B, A, D</a:t>
            </a:r>
            <a:endParaRPr lang="en-US" dirty="0"/>
          </a:p>
          <a:p>
            <a:endParaRPr lang="en-US" dirty="0"/>
          </a:p>
          <a:p>
            <a:r>
              <a:rPr lang="en-US" dirty="0"/>
              <a:t>S, B, A, </a:t>
            </a:r>
            <a:r>
              <a:rPr lang="en-US" dirty="0" smtClean="0"/>
              <a:t>D, E</a:t>
            </a:r>
            <a:endParaRPr lang="en-US" dirty="0"/>
          </a:p>
          <a:p>
            <a:endParaRPr lang="en-US" dirty="0"/>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Box 63"/>
          <p:cNvSpPr txBox="1"/>
          <p:nvPr/>
        </p:nvSpPr>
        <p:spPr>
          <a:xfrm>
            <a:off x="1186450" y="1592421"/>
            <a:ext cx="2201022" cy="3693319"/>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a:p>
            <a:r>
              <a:rPr lang="en-US" dirty="0" smtClean="0"/>
              <a:t>A(7) C(</a:t>
            </a:r>
            <a:r>
              <a:rPr lang="ar-EG" dirty="0" smtClean="0"/>
              <a:t>1</a:t>
            </a:r>
            <a:r>
              <a:rPr lang="en-US" dirty="0" smtClean="0"/>
              <a:t>6) </a:t>
            </a:r>
            <a:r>
              <a:rPr lang="en-US" dirty="0"/>
              <a:t>F(10)</a:t>
            </a:r>
            <a:endParaRPr lang="en-US" dirty="0" smtClean="0"/>
          </a:p>
          <a:p>
            <a:endParaRPr lang="en-US" dirty="0" smtClean="0"/>
          </a:p>
          <a:p>
            <a:endParaRPr lang="en-US" dirty="0"/>
          </a:p>
          <a:p>
            <a:r>
              <a:rPr lang="en-US" dirty="0" smtClean="0"/>
              <a:t>C(</a:t>
            </a:r>
            <a:r>
              <a:rPr lang="ar-EG" dirty="0" smtClean="0"/>
              <a:t>1</a:t>
            </a:r>
            <a:r>
              <a:rPr lang="en-US" dirty="0" smtClean="0"/>
              <a:t>6) F(10)</a:t>
            </a:r>
          </a:p>
          <a:p>
            <a:endParaRPr lang="en-US" dirty="0" smtClean="0"/>
          </a:p>
          <a:p>
            <a:r>
              <a:rPr lang="en-US" dirty="0" smtClean="0"/>
              <a:t>C(</a:t>
            </a:r>
            <a:r>
              <a:rPr lang="ar-EG" dirty="0" smtClean="0"/>
              <a:t>1</a:t>
            </a:r>
            <a:r>
              <a:rPr lang="en-US" dirty="0" smtClean="0"/>
              <a:t>6</a:t>
            </a:r>
            <a:r>
              <a:rPr lang="en-US" dirty="0"/>
              <a:t>) F(10</a:t>
            </a:r>
            <a:r>
              <a:rPr lang="en-US" dirty="0" smtClean="0"/>
              <a:t>)</a:t>
            </a:r>
          </a:p>
          <a:p>
            <a:endParaRPr lang="en-US" dirty="0"/>
          </a:p>
          <a:p>
            <a:endParaRPr lang="en-US" dirty="0" smtClean="0"/>
          </a:p>
          <a:p>
            <a:r>
              <a:rPr lang="en-US" dirty="0" smtClean="0"/>
              <a:t>C(</a:t>
            </a:r>
            <a:r>
              <a:rPr lang="ar-EG" dirty="0" smtClean="0"/>
              <a:t>1</a:t>
            </a:r>
            <a:r>
              <a:rPr lang="en-US" dirty="0" smtClean="0"/>
              <a:t>6</a:t>
            </a:r>
            <a:r>
              <a:rPr lang="en-US" dirty="0"/>
              <a:t>) F(10</a:t>
            </a:r>
            <a:r>
              <a:rPr lang="en-US" dirty="0" smtClean="0"/>
              <a:t>) G(0)</a:t>
            </a:r>
            <a:endParaRPr lang="en-US" dirty="0"/>
          </a:p>
          <a:p>
            <a:endParaRPr lang="en-US" dirty="0"/>
          </a:p>
          <a:p>
            <a:endParaRPr lang="en-US" dirty="0" smtClean="0"/>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6420972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3088" y="365125"/>
            <a:ext cx="9510712" cy="1325563"/>
          </a:xfrm>
        </p:spPr>
        <p:txBody>
          <a:bodyPr/>
          <a:lstStyle/>
          <a:p>
            <a:r>
              <a:rPr lang="en-US" dirty="0" smtClean="0"/>
              <a:t>Best First Search</a:t>
            </a:r>
            <a:endParaRPr lang="en-US" dirty="0"/>
          </a:p>
        </p:txBody>
      </p:sp>
      <p:graphicFrame>
        <p:nvGraphicFramePr>
          <p:cNvPr id="62" name="Content Placeholder 61"/>
          <p:cNvGraphicFramePr>
            <a:graphicFrameLocks noGrp="1"/>
          </p:cNvGraphicFramePr>
          <p:nvPr>
            <p:ph idx="1"/>
            <p:extLst>
              <p:ext uri="{D42A27DB-BD31-4B8C-83A1-F6EECF244321}">
                <p14:modId xmlns:p14="http://schemas.microsoft.com/office/powerpoint/2010/main" val="1147014093"/>
              </p:ext>
            </p:extLst>
          </p:nvPr>
        </p:nvGraphicFramePr>
        <p:xfrm>
          <a:off x="10365054" y="2226707"/>
          <a:ext cx="1605242" cy="4079240"/>
        </p:xfrm>
        <a:graphic>
          <a:graphicData uri="http://schemas.openxmlformats.org/drawingml/2006/table">
            <a:tbl>
              <a:tblPr firstRow="1" bandRow="1">
                <a:tableStyleId>{7DF18680-E054-41AD-8BC1-D1AEF772440D}</a:tableStyleId>
              </a:tblPr>
              <a:tblGrid>
                <a:gridCol w="802621">
                  <a:extLst>
                    <a:ext uri="{9D8B030D-6E8A-4147-A177-3AD203B41FA5}">
                      <a16:colId xmlns:a16="http://schemas.microsoft.com/office/drawing/2014/main" val="1952194077"/>
                    </a:ext>
                  </a:extLst>
                </a:gridCol>
                <a:gridCol w="802621">
                  <a:extLst>
                    <a:ext uri="{9D8B030D-6E8A-4147-A177-3AD203B41FA5}">
                      <a16:colId xmlns:a16="http://schemas.microsoft.com/office/drawing/2014/main" val="1854677947"/>
                    </a:ext>
                  </a:extLst>
                </a:gridCol>
              </a:tblGrid>
              <a:tr h="370840">
                <a:tc>
                  <a:txBody>
                    <a:bodyPr/>
                    <a:lstStyle/>
                    <a:p>
                      <a:pPr algn="ctr"/>
                      <a:r>
                        <a:rPr lang="en-US" dirty="0" smtClean="0"/>
                        <a:t>Node</a:t>
                      </a:r>
                      <a:endParaRPr lang="en-US" dirty="0"/>
                    </a:p>
                  </a:txBody>
                  <a:tcPr/>
                </a:tc>
                <a:tc>
                  <a:txBody>
                    <a:bodyPr/>
                    <a:lstStyle/>
                    <a:p>
                      <a:pPr algn="ctr"/>
                      <a:r>
                        <a:rPr lang="en-US" dirty="0" smtClean="0"/>
                        <a:t>h(N)</a:t>
                      </a:r>
                      <a:endParaRPr lang="en-US" dirty="0"/>
                    </a:p>
                  </a:txBody>
                  <a:tcPr/>
                </a:tc>
                <a:extLst>
                  <a:ext uri="{0D108BD9-81ED-4DB2-BD59-A6C34878D82A}">
                    <a16:rowId xmlns:a16="http://schemas.microsoft.com/office/drawing/2014/main" val="1173368972"/>
                  </a:ext>
                </a:extLst>
              </a:tr>
              <a:tr h="370840">
                <a:tc>
                  <a:txBody>
                    <a:bodyPr/>
                    <a:lstStyle/>
                    <a:p>
                      <a:r>
                        <a:rPr lang="en-US" dirty="0" smtClean="0"/>
                        <a:t>S</a:t>
                      </a:r>
                      <a:endParaRPr lang="en-US" dirty="0"/>
                    </a:p>
                  </a:txBody>
                  <a:tcPr/>
                </a:tc>
                <a:tc>
                  <a:txBody>
                    <a:bodyPr/>
                    <a:lstStyle/>
                    <a:p>
                      <a:r>
                        <a:rPr lang="en-US" dirty="0" smtClean="0"/>
                        <a:t>14</a:t>
                      </a:r>
                      <a:endParaRPr lang="en-US" dirty="0"/>
                    </a:p>
                  </a:txBody>
                  <a:tcPr/>
                </a:tc>
                <a:extLst>
                  <a:ext uri="{0D108BD9-81ED-4DB2-BD59-A6C34878D82A}">
                    <a16:rowId xmlns:a16="http://schemas.microsoft.com/office/drawing/2014/main" val="1098931655"/>
                  </a:ext>
                </a:extLst>
              </a:tr>
              <a:tr h="370840">
                <a:tc>
                  <a:txBody>
                    <a:bodyPr/>
                    <a:lstStyle/>
                    <a:p>
                      <a:r>
                        <a:rPr lang="en-US" dirty="0" smtClean="0"/>
                        <a:t>A</a:t>
                      </a:r>
                      <a:endParaRPr lang="en-US" dirty="0"/>
                    </a:p>
                  </a:txBody>
                  <a:tcPr/>
                </a:tc>
                <a:tc>
                  <a:txBody>
                    <a:bodyPr/>
                    <a:lstStyle/>
                    <a:p>
                      <a:r>
                        <a:rPr lang="en-US" dirty="0" smtClean="0"/>
                        <a:t>7</a:t>
                      </a:r>
                      <a:endParaRPr lang="en-US" dirty="0"/>
                    </a:p>
                  </a:txBody>
                  <a:tcPr/>
                </a:tc>
                <a:extLst>
                  <a:ext uri="{0D108BD9-81ED-4DB2-BD59-A6C34878D82A}">
                    <a16:rowId xmlns:a16="http://schemas.microsoft.com/office/drawing/2014/main" val="2471391255"/>
                  </a:ext>
                </a:extLst>
              </a:tr>
              <a:tr h="370840">
                <a:tc>
                  <a:txBody>
                    <a:bodyPr/>
                    <a:lstStyle/>
                    <a:p>
                      <a:r>
                        <a:rPr lang="en-US" dirty="0" smtClean="0"/>
                        <a:t>B</a:t>
                      </a:r>
                      <a:endParaRPr lang="en-US" dirty="0"/>
                    </a:p>
                  </a:txBody>
                  <a:tcPr/>
                </a:tc>
                <a:tc>
                  <a:txBody>
                    <a:bodyPr/>
                    <a:lstStyle/>
                    <a:p>
                      <a:r>
                        <a:rPr lang="en-US" dirty="0" smtClean="0"/>
                        <a:t>4</a:t>
                      </a:r>
                      <a:endParaRPr lang="en-US" dirty="0"/>
                    </a:p>
                  </a:txBody>
                  <a:tcPr/>
                </a:tc>
                <a:extLst>
                  <a:ext uri="{0D108BD9-81ED-4DB2-BD59-A6C34878D82A}">
                    <a16:rowId xmlns:a16="http://schemas.microsoft.com/office/drawing/2014/main" val="1013321503"/>
                  </a:ext>
                </a:extLst>
              </a:tr>
              <a:tr h="370840">
                <a:tc>
                  <a:txBody>
                    <a:bodyPr/>
                    <a:lstStyle/>
                    <a:p>
                      <a:r>
                        <a:rPr lang="en-US" dirty="0" smtClean="0"/>
                        <a:t>C</a:t>
                      </a:r>
                      <a:endParaRPr lang="en-US" dirty="0"/>
                    </a:p>
                  </a:txBody>
                  <a:tcPr/>
                </a:tc>
                <a:tc>
                  <a:txBody>
                    <a:bodyPr/>
                    <a:lstStyle/>
                    <a:p>
                      <a:r>
                        <a:rPr lang="ar-EG" dirty="0" smtClean="0"/>
                        <a:t>1</a:t>
                      </a:r>
                      <a:r>
                        <a:rPr lang="en-US" dirty="0" smtClean="0"/>
                        <a:t>6</a:t>
                      </a:r>
                      <a:endParaRPr lang="en-US" dirty="0"/>
                    </a:p>
                  </a:txBody>
                  <a:tcPr/>
                </a:tc>
                <a:extLst>
                  <a:ext uri="{0D108BD9-81ED-4DB2-BD59-A6C34878D82A}">
                    <a16:rowId xmlns:a16="http://schemas.microsoft.com/office/drawing/2014/main" val="1099520823"/>
                  </a:ext>
                </a:extLst>
              </a:tr>
              <a:tr h="370840">
                <a:tc>
                  <a:txBody>
                    <a:bodyPr/>
                    <a:lstStyle/>
                    <a:p>
                      <a:r>
                        <a:rPr lang="en-US" dirty="0" smtClean="0"/>
                        <a:t>D</a:t>
                      </a:r>
                      <a:endParaRPr lang="en-US" dirty="0"/>
                    </a:p>
                  </a:txBody>
                  <a:tcPr/>
                </a:tc>
                <a:tc>
                  <a:txBody>
                    <a:bodyPr/>
                    <a:lstStyle/>
                    <a:p>
                      <a:r>
                        <a:rPr lang="en-US" dirty="0" smtClean="0"/>
                        <a:t>5</a:t>
                      </a:r>
                      <a:endParaRPr lang="en-US" dirty="0"/>
                    </a:p>
                  </a:txBody>
                  <a:tcPr/>
                </a:tc>
                <a:extLst>
                  <a:ext uri="{0D108BD9-81ED-4DB2-BD59-A6C34878D82A}">
                    <a16:rowId xmlns:a16="http://schemas.microsoft.com/office/drawing/2014/main" val="2136601140"/>
                  </a:ext>
                </a:extLst>
              </a:tr>
              <a:tr h="370840">
                <a:tc>
                  <a:txBody>
                    <a:bodyPr/>
                    <a:lstStyle/>
                    <a:p>
                      <a:r>
                        <a:rPr lang="en-US" dirty="0" smtClean="0"/>
                        <a:t>E</a:t>
                      </a:r>
                      <a:endParaRPr lang="en-US" dirty="0"/>
                    </a:p>
                  </a:txBody>
                  <a:tcPr/>
                </a:tc>
                <a:tc>
                  <a:txBody>
                    <a:bodyPr/>
                    <a:lstStyle/>
                    <a:p>
                      <a:r>
                        <a:rPr lang="en-US" dirty="0" smtClean="0"/>
                        <a:t>3</a:t>
                      </a:r>
                      <a:endParaRPr lang="en-US" dirty="0"/>
                    </a:p>
                  </a:txBody>
                  <a:tcPr/>
                </a:tc>
                <a:extLst>
                  <a:ext uri="{0D108BD9-81ED-4DB2-BD59-A6C34878D82A}">
                    <a16:rowId xmlns:a16="http://schemas.microsoft.com/office/drawing/2014/main" val="1077974084"/>
                  </a:ext>
                </a:extLst>
              </a:tr>
              <a:tr h="370840">
                <a:tc>
                  <a:txBody>
                    <a:bodyPr/>
                    <a:lstStyle/>
                    <a:p>
                      <a:r>
                        <a:rPr lang="en-US" dirty="0" smtClean="0"/>
                        <a:t>F</a:t>
                      </a:r>
                      <a:endParaRPr lang="en-US" dirty="0"/>
                    </a:p>
                  </a:txBody>
                  <a:tcPr/>
                </a:tc>
                <a:tc>
                  <a:txBody>
                    <a:bodyPr/>
                    <a:lstStyle/>
                    <a:p>
                      <a:r>
                        <a:rPr lang="en-US" dirty="0" smtClean="0"/>
                        <a:t>10</a:t>
                      </a:r>
                      <a:endParaRPr lang="en-US" dirty="0"/>
                    </a:p>
                  </a:txBody>
                  <a:tcPr/>
                </a:tc>
                <a:extLst>
                  <a:ext uri="{0D108BD9-81ED-4DB2-BD59-A6C34878D82A}">
                    <a16:rowId xmlns:a16="http://schemas.microsoft.com/office/drawing/2014/main" val="1143331747"/>
                  </a:ext>
                </a:extLst>
              </a:tr>
              <a:tr h="370840">
                <a:tc>
                  <a:txBody>
                    <a:bodyPr/>
                    <a:lstStyle/>
                    <a:p>
                      <a:r>
                        <a:rPr lang="en-US" dirty="0" smtClean="0"/>
                        <a:t>G</a:t>
                      </a:r>
                      <a:endParaRPr lang="en-US" dirty="0"/>
                    </a:p>
                  </a:txBody>
                  <a:tcPr/>
                </a:tc>
                <a:tc>
                  <a:txBody>
                    <a:bodyPr/>
                    <a:lstStyle/>
                    <a:p>
                      <a:r>
                        <a:rPr lang="en-US" dirty="0" smtClean="0"/>
                        <a:t>0</a:t>
                      </a:r>
                      <a:endParaRPr lang="en-US" dirty="0"/>
                    </a:p>
                  </a:txBody>
                  <a:tcPr/>
                </a:tc>
                <a:extLst>
                  <a:ext uri="{0D108BD9-81ED-4DB2-BD59-A6C34878D82A}">
                    <a16:rowId xmlns:a16="http://schemas.microsoft.com/office/drawing/2014/main" val="1984191724"/>
                  </a:ext>
                </a:extLst>
              </a:tr>
              <a:tr h="370840">
                <a:tc>
                  <a:txBody>
                    <a:bodyPr/>
                    <a:lstStyle/>
                    <a:p>
                      <a:r>
                        <a:rPr lang="en-US" dirty="0" smtClean="0"/>
                        <a:t>I</a:t>
                      </a:r>
                      <a:endParaRPr lang="en-US" dirty="0"/>
                    </a:p>
                  </a:txBody>
                  <a:tcPr/>
                </a:tc>
                <a:tc>
                  <a:txBody>
                    <a:bodyPr/>
                    <a:lstStyle/>
                    <a:p>
                      <a:r>
                        <a:rPr lang="en-US" dirty="0" smtClean="0"/>
                        <a:t>9</a:t>
                      </a:r>
                      <a:endParaRPr lang="en-US" dirty="0"/>
                    </a:p>
                  </a:txBody>
                  <a:tcPr/>
                </a:tc>
                <a:extLst>
                  <a:ext uri="{0D108BD9-81ED-4DB2-BD59-A6C34878D82A}">
                    <a16:rowId xmlns:a16="http://schemas.microsoft.com/office/drawing/2014/main" val="4211315232"/>
                  </a:ext>
                </a:extLst>
              </a:tr>
              <a:tr h="370840">
                <a:tc>
                  <a:txBody>
                    <a:bodyPr/>
                    <a:lstStyle/>
                    <a:p>
                      <a:r>
                        <a:rPr lang="en-US" dirty="0" smtClean="0"/>
                        <a:t>j</a:t>
                      </a:r>
                      <a:endParaRPr lang="en-US" dirty="0"/>
                    </a:p>
                  </a:txBody>
                  <a:tcPr/>
                </a:tc>
                <a:tc>
                  <a:txBody>
                    <a:bodyPr/>
                    <a:lstStyle/>
                    <a:p>
                      <a:r>
                        <a:rPr lang="en-US" dirty="0" smtClean="0"/>
                        <a:t>8</a:t>
                      </a:r>
                      <a:endParaRPr lang="en-US" dirty="0"/>
                    </a:p>
                  </a:txBody>
                  <a:tcPr/>
                </a:tc>
                <a:extLst>
                  <a:ext uri="{0D108BD9-81ED-4DB2-BD59-A6C34878D82A}">
                    <a16:rowId xmlns:a16="http://schemas.microsoft.com/office/drawing/2014/main" val="2651661082"/>
                  </a:ext>
                </a:extLst>
              </a:tr>
            </a:tbl>
          </a:graphicData>
        </a:graphic>
      </p:graphicFrame>
      <p:grpSp>
        <p:nvGrpSpPr>
          <p:cNvPr id="5" name="Group 4">
            <a:extLst>
              <a:ext uri="{FF2B5EF4-FFF2-40B4-BE49-F238E27FC236}">
                <a16:creationId xmlns:a16="http://schemas.microsoft.com/office/drawing/2014/main" id="{CD9250C1-ACDC-4A92-B087-6532D5EDF3FE}"/>
              </a:ext>
            </a:extLst>
          </p:cNvPr>
          <p:cNvGrpSpPr>
            <a:grpSpLocks/>
          </p:cNvGrpSpPr>
          <p:nvPr/>
        </p:nvGrpSpPr>
        <p:grpSpPr bwMode="auto">
          <a:xfrm>
            <a:off x="6271419" y="1624013"/>
            <a:ext cx="654050" cy="714375"/>
            <a:chOff x="3456" y="2448"/>
            <a:chExt cx="412" cy="450"/>
          </a:xfrm>
        </p:grpSpPr>
        <p:sp>
          <p:nvSpPr>
            <p:cNvPr id="6" name="Oval 5">
              <a:extLst>
                <a:ext uri="{FF2B5EF4-FFF2-40B4-BE49-F238E27FC236}">
                  <a16:creationId xmlns:a16="http://schemas.microsoft.com/office/drawing/2014/main" id="{B24167E1-9A9C-474A-A738-ED4F36E9464C}"/>
                </a:ext>
              </a:extLst>
            </p:cNvPr>
            <p:cNvSpPr>
              <a:spLocks noChangeArrowheads="1"/>
            </p:cNvSpPr>
            <p:nvPr/>
          </p:nvSpPr>
          <p:spPr bwMode="auto">
            <a:xfrm>
              <a:off x="3648" y="2496"/>
              <a:ext cx="192" cy="192"/>
            </a:xfrm>
            <a:prstGeom prst="ellipse">
              <a:avLst/>
            </a:prstGeom>
            <a:solidFill>
              <a:srgbClr val="FF3300"/>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7" name="Text Box 6">
              <a:extLst>
                <a:ext uri="{FF2B5EF4-FFF2-40B4-BE49-F238E27FC236}">
                  <a16:creationId xmlns:a16="http://schemas.microsoft.com/office/drawing/2014/main" id="{D3A4D326-6F7A-4650-8192-48E081C9E49D}"/>
                </a:ext>
              </a:extLst>
            </p:cNvPr>
            <p:cNvSpPr txBox="1">
              <a:spLocks noChangeArrowheads="1"/>
            </p:cNvSpPr>
            <p:nvPr/>
          </p:nvSpPr>
          <p:spPr bwMode="auto">
            <a:xfrm>
              <a:off x="3456" y="2448"/>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S</a:t>
              </a:r>
            </a:p>
          </p:txBody>
        </p:sp>
        <p:sp>
          <p:nvSpPr>
            <p:cNvPr id="8" name="Text Box 7">
              <a:extLst>
                <a:ext uri="{FF2B5EF4-FFF2-40B4-BE49-F238E27FC236}">
                  <a16:creationId xmlns:a16="http://schemas.microsoft.com/office/drawing/2014/main" id="{7C7721DA-AE64-433A-BCB2-9C8819572ECE}"/>
                </a:ext>
              </a:extLst>
            </p:cNvPr>
            <p:cNvSpPr txBox="1">
              <a:spLocks noChangeArrowheads="1"/>
            </p:cNvSpPr>
            <p:nvPr/>
          </p:nvSpPr>
          <p:spPr bwMode="auto">
            <a:xfrm>
              <a:off x="3665" y="2648"/>
              <a:ext cx="203"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dirty="0"/>
                <a:t>0</a:t>
              </a:r>
            </a:p>
          </p:txBody>
        </p:sp>
      </p:grpSp>
      <p:grpSp>
        <p:nvGrpSpPr>
          <p:cNvPr id="9" name="Group 8">
            <a:extLst>
              <a:ext uri="{FF2B5EF4-FFF2-40B4-BE49-F238E27FC236}">
                <a16:creationId xmlns:a16="http://schemas.microsoft.com/office/drawing/2014/main" id="{A83A8A68-8C7C-4200-B298-2BAA71779157}"/>
              </a:ext>
            </a:extLst>
          </p:cNvPr>
          <p:cNvGrpSpPr>
            <a:grpSpLocks/>
          </p:cNvGrpSpPr>
          <p:nvPr/>
        </p:nvGrpSpPr>
        <p:grpSpPr bwMode="auto">
          <a:xfrm>
            <a:off x="4761057" y="1714500"/>
            <a:ext cx="3657600" cy="1295400"/>
            <a:chOff x="2496" y="2496"/>
            <a:chExt cx="2304" cy="816"/>
          </a:xfrm>
        </p:grpSpPr>
        <p:sp>
          <p:nvSpPr>
            <p:cNvPr id="10" name="Oval 9">
              <a:extLst>
                <a:ext uri="{FF2B5EF4-FFF2-40B4-BE49-F238E27FC236}">
                  <a16:creationId xmlns:a16="http://schemas.microsoft.com/office/drawing/2014/main" id="{A395E240-8274-42FE-AE95-F6C4725A0A65}"/>
                </a:ext>
              </a:extLst>
            </p:cNvPr>
            <p:cNvSpPr>
              <a:spLocks noChangeArrowheads="1"/>
            </p:cNvSpPr>
            <p:nvPr/>
          </p:nvSpPr>
          <p:spPr bwMode="auto">
            <a:xfrm>
              <a:off x="3648" y="2496"/>
              <a:ext cx="192" cy="192"/>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nvGrpSpPr>
            <p:cNvPr id="11" name="Group 10">
              <a:extLst>
                <a:ext uri="{FF2B5EF4-FFF2-40B4-BE49-F238E27FC236}">
                  <a16:creationId xmlns:a16="http://schemas.microsoft.com/office/drawing/2014/main" id="{07AA0C1E-0CFD-4A7C-8E1A-D6BCBD878463}"/>
                </a:ext>
              </a:extLst>
            </p:cNvPr>
            <p:cNvGrpSpPr>
              <a:grpSpLocks/>
            </p:cNvGrpSpPr>
            <p:nvPr/>
          </p:nvGrpSpPr>
          <p:grpSpPr bwMode="auto">
            <a:xfrm>
              <a:off x="2496" y="2640"/>
              <a:ext cx="2304" cy="672"/>
              <a:chOff x="2496" y="2640"/>
              <a:chExt cx="2304" cy="672"/>
            </a:xfrm>
          </p:grpSpPr>
          <p:sp>
            <p:nvSpPr>
              <p:cNvPr id="12" name="Rectangle 11">
                <a:extLst>
                  <a:ext uri="{FF2B5EF4-FFF2-40B4-BE49-F238E27FC236}">
                    <a16:creationId xmlns:a16="http://schemas.microsoft.com/office/drawing/2014/main" id="{64E92FCC-5931-44D9-B6C3-D41EEF06D6F9}"/>
                  </a:ext>
                </a:extLst>
              </p:cNvPr>
              <p:cNvSpPr>
                <a:spLocks noChangeArrowheads="1"/>
              </p:cNvSpPr>
              <p:nvPr/>
            </p:nvSpPr>
            <p:spPr bwMode="auto">
              <a:xfrm>
                <a:off x="3695" y="2707"/>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13"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288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4" name="Line 13">
                <a:extLst>
                  <a:ext uri="{FF2B5EF4-FFF2-40B4-BE49-F238E27FC236}">
                    <a16:creationId xmlns:a16="http://schemas.microsoft.com/office/drawing/2014/main" id="{92CBF5EE-688B-4084-A96A-A662177473C1}"/>
                  </a:ext>
                </a:extLst>
              </p:cNvPr>
              <p:cNvSpPr>
                <a:spLocks noChangeShapeType="1"/>
              </p:cNvSpPr>
              <p:nvPr/>
            </p:nvSpPr>
            <p:spPr bwMode="auto">
              <a:xfrm>
                <a:off x="3744" y="2688"/>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15" name="Line 14">
                <a:extLst>
                  <a:ext uri="{FF2B5EF4-FFF2-40B4-BE49-F238E27FC236}">
                    <a16:creationId xmlns:a16="http://schemas.microsoft.com/office/drawing/2014/main" id="{4C06F2ED-7793-458A-A86D-596D139BD223}"/>
                  </a:ext>
                </a:extLst>
              </p:cNvPr>
              <p:cNvSpPr>
                <a:spLocks noChangeShapeType="1"/>
              </p:cNvSpPr>
              <p:nvPr/>
            </p:nvSpPr>
            <p:spPr bwMode="auto">
              <a:xfrm>
                <a:off x="3840" y="2640"/>
                <a:ext cx="768" cy="48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16" name="Group 15">
                <a:extLst>
                  <a:ext uri="{FF2B5EF4-FFF2-40B4-BE49-F238E27FC236}">
                    <a16:creationId xmlns:a16="http://schemas.microsoft.com/office/drawing/2014/main" id="{CC0A909D-5DF2-448C-8BF5-3043E0AA9E6A}"/>
                  </a:ext>
                </a:extLst>
              </p:cNvPr>
              <p:cNvGrpSpPr>
                <a:grpSpLocks/>
              </p:cNvGrpSpPr>
              <p:nvPr/>
            </p:nvGrpSpPr>
            <p:grpSpPr bwMode="auto">
              <a:xfrm>
                <a:off x="2496" y="3024"/>
                <a:ext cx="2304" cy="288"/>
                <a:chOff x="2496" y="3024"/>
                <a:chExt cx="2304" cy="288"/>
              </a:xfrm>
            </p:grpSpPr>
            <p:grpSp>
              <p:nvGrpSpPr>
                <p:cNvPr id="17" name="Group 16">
                  <a:extLst>
                    <a:ext uri="{FF2B5EF4-FFF2-40B4-BE49-F238E27FC236}">
                      <a16:creationId xmlns:a16="http://schemas.microsoft.com/office/drawing/2014/main" id="{A0A71B37-8994-4460-B094-DBC57F8B5341}"/>
                    </a:ext>
                  </a:extLst>
                </p:cNvPr>
                <p:cNvGrpSpPr>
                  <a:grpSpLocks/>
                </p:cNvGrpSpPr>
                <p:nvPr/>
              </p:nvGrpSpPr>
              <p:grpSpPr bwMode="auto">
                <a:xfrm>
                  <a:off x="2496" y="3024"/>
                  <a:ext cx="384" cy="288"/>
                  <a:chOff x="2496" y="3024"/>
                  <a:chExt cx="384" cy="288"/>
                </a:xfrm>
              </p:grpSpPr>
              <p:sp>
                <p:nvSpPr>
                  <p:cNvPr id="24" name="Oval 17">
                    <a:extLst>
                      <a:ext uri="{FF2B5EF4-FFF2-40B4-BE49-F238E27FC236}">
                        <a16:creationId xmlns:a16="http://schemas.microsoft.com/office/drawing/2014/main" id="{BB5C9ED0-DDFB-411D-92BC-67C53DF4E7AB}"/>
                      </a:ext>
                    </a:extLst>
                  </p:cNvPr>
                  <p:cNvSpPr>
                    <a:spLocks noChangeArrowheads="1"/>
                  </p:cNvSpPr>
                  <p:nvPr/>
                </p:nvSpPr>
                <p:spPr bwMode="auto">
                  <a:xfrm>
                    <a:off x="268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dirty="0">
                      <a:solidFill>
                        <a:schemeClr val="bg1">
                          <a:lumMod val="95000"/>
                        </a:schemeClr>
                      </a:solidFill>
                    </a:endParaRPr>
                  </a:p>
                </p:txBody>
              </p:sp>
              <p:sp>
                <p:nvSpPr>
                  <p:cNvPr id="25"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2496"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grpSp>
            <p:grpSp>
              <p:nvGrpSpPr>
                <p:cNvPr id="18" name="Group 17">
                  <a:extLst>
                    <a:ext uri="{FF2B5EF4-FFF2-40B4-BE49-F238E27FC236}">
                      <a16:creationId xmlns:a16="http://schemas.microsoft.com/office/drawing/2014/main" id="{81501B11-A4E3-4C77-99B1-10A8B5CAB66A}"/>
                    </a:ext>
                  </a:extLst>
                </p:cNvPr>
                <p:cNvGrpSpPr>
                  <a:grpSpLocks/>
                </p:cNvGrpSpPr>
                <p:nvPr/>
              </p:nvGrpSpPr>
              <p:grpSpPr bwMode="auto">
                <a:xfrm>
                  <a:off x="3456" y="3024"/>
                  <a:ext cx="384" cy="288"/>
                  <a:chOff x="3456" y="3024"/>
                  <a:chExt cx="384" cy="288"/>
                </a:xfrm>
              </p:grpSpPr>
              <p:sp>
                <p:nvSpPr>
                  <p:cNvPr id="22" name="Oval 22">
                    <a:extLst>
                      <a:ext uri="{FF2B5EF4-FFF2-40B4-BE49-F238E27FC236}">
                        <a16:creationId xmlns:a16="http://schemas.microsoft.com/office/drawing/2014/main" id="{023DDBA2-D01A-4789-A212-1EE27FF71B17}"/>
                      </a:ext>
                    </a:extLst>
                  </p:cNvPr>
                  <p:cNvSpPr>
                    <a:spLocks noChangeArrowheads="1"/>
                  </p:cNvSpPr>
                  <p:nvPr/>
                </p:nvSpPr>
                <p:spPr bwMode="auto">
                  <a:xfrm>
                    <a:off x="364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3" name="Text Box 24">
                    <a:extLst>
                      <a:ext uri="{FF2B5EF4-FFF2-40B4-BE49-F238E27FC236}">
                        <a16:creationId xmlns:a16="http://schemas.microsoft.com/office/drawing/2014/main" id="{58E6446F-7BA2-4289-AA8B-B69FFB9A31F9}"/>
                      </a:ext>
                    </a:extLst>
                  </p:cNvPr>
                  <p:cNvSpPr txBox="1">
                    <a:spLocks noChangeArrowheads="1"/>
                  </p:cNvSpPr>
                  <p:nvPr/>
                </p:nvSpPr>
                <p:spPr bwMode="auto">
                  <a:xfrm>
                    <a:off x="3456" y="3024"/>
                    <a:ext cx="229"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grpSp>
            <p:grpSp>
              <p:nvGrpSpPr>
                <p:cNvPr id="19" name="Group 25">
                  <a:extLst>
                    <a:ext uri="{FF2B5EF4-FFF2-40B4-BE49-F238E27FC236}">
                      <a16:creationId xmlns:a16="http://schemas.microsoft.com/office/drawing/2014/main" id="{E8E2E5FD-E7A1-4E25-8908-EBD6B3554709}"/>
                    </a:ext>
                  </a:extLst>
                </p:cNvPr>
                <p:cNvGrpSpPr>
                  <a:grpSpLocks/>
                </p:cNvGrpSpPr>
                <p:nvPr/>
              </p:nvGrpSpPr>
              <p:grpSpPr bwMode="auto">
                <a:xfrm>
                  <a:off x="4368" y="3024"/>
                  <a:ext cx="432" cy="288"/>
                  <a:chOff x="4368" y="3024"/>
                  <a:chExt cx="432" cy="288"/>
                </a:xfrm>
              </p:grpSpPr>
              <p:sp>
                <p:nvSpPr>
                  <p:cNvPr id="20" name="Oval 26">
                    <a:extLst>
                      <a:ext uri="{FF2B5EF4-FFF2-40B4-BE49-F238E27FC236}">
                        <a16:creationId xmlns:a16="http://schemas.microsoft.com/office/drawing/2014/main" id="{A79ADCCC-B610-4481-AA6F-4CB12166D2CB}"/>
                      </a:ext>
                    </a:extLst>
                  </p:cNvPr>
                  <p:cNvSpPr>
                    <a:spLocks noChangeArrowheads="1"/>
                  </p:cNvSpPr>
                  <p:nvPr/>
                </p:nvSpPr>
                <p:spPr bwMode="auto">
                  <a:xfrm>
                    <a:off x="4608" y="3072"/>
                    <a:ext cx="192" cy="192"/>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1" name="Text Box 28">
                    <a:extLst>
                      <a:ext uri="{FF2B5EF4-FFF2-40B4-BE49-F238E27FC236}">
                        <a16:creationId xmlns:a16="http://schemas.microsoft.com/office/drawing/2014/main" id="{E2E218D3-DBF4-4709-8CE6-56AC23178FF1}"/>
                      </a:ext>
                    </a:extLst>
                  </p:cNvPr>
                  <p:cNvSpPr txBox="1">
                    <a:spLocks noChangeArrowheads="1"/>
                  </p:cNvSpPr>
                  <p:nvPr/>
                </p:nvSpPr>
                <p:spPr bwMode="auto">
                  <a:xfrm>
                    <a:off x="4368" y="3024"/>
                    <a:ext cx="23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C</a:t>
                    </a:r>
                  </a:p>
                </p:txBody>
              </p:sp>
            </p:grpSp>
          </p:grpSp>
        </p:grpSp>
      </p:grpSp>
      <p:grpSp>
        <p:nvGrpSpPr>
          <p:cNvPr id="26" name="Group 54">
            <a:extLst>
              <a:ext uri="{FF2B5EF4-FFF2-40B4-BE49-F238E27FC236}">
                <a16:creationId xmlns:a16="http://schemas.microsoft.com/office/drawing/2014/main" id="{2414F2F4-B304-47ED-B919-88077AA09AC6}"/>
              </a:ext>
            </a:extLst>
          </p:cNvPr>
          <p:cNvGrpSpPr>
            <a:grpSpLocks/>
          </p:cNvGrpSpPr>
          <p:nvPr/>
        </p:nvGrpSpPr>
        <p:grpSpPr bwMode="auto">
          <a:xfrm>
            <a:off x="4861069" y="4121941"/>
            <a:ext cx="609600" cy="1295400"/>
            <a:chOff x="2496" y="3072"/>
            <a:chExt cx="384" cy="816"/>
          </a:xfrm>
        </p:grpSpPr>
        <p:sp>
          <p:nvSpPr>
            <p:cNvPr id="27" name="Rectangle 55">
              <a:extLst>
                <a:ext uri="{FF2B5EF4-FFF2-40B4-BE49-F238E27FC236}">
                  <a16:creationId xmlns:a16="http://schemas.microsoft.com/office/drawing/2014/main" id="{EC77A984-7AA4-4714-9B6F-D140CC863030}"/>
                </a:ext>
              </a:extLst>
            </p:cNvPr>
            <p:cNvSpPr>
              <a:spLocks noChangeArrowheads="1"/>
            </p:cNvSpPr>
            <p:nvPr/>
          </p:nvSpPr>
          <p:spPr bwMode="auto">
            <a:xfrm>
              <a:off x="2732" y="3275"/>
              <a:ext cx="107" cy="148"/>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28" name="Line 56">
              <a:extLst>
                <a:ext uri="{FF2B5EF4-FFF2-40B4-BE49-F238E27FC236}">
                  <a16:creationId xmlns:a16="http://schemas.microsoft.com/office/drawing/2014/main" id="{2766D142-3446-40F5-B247-1737121C999C}"/>
                </a:ext>
              </a:extLst>
            </p:cNvPr>
            <p:cNvSpPr>
              <a:spLocks noChangeShapeType="1"/>
            </p:cNvSpPr>
            <p:nvPr/>
          </p:nvSpPr>
          <p:spPr bwMode="auto">
            <a:xfrm>
              <a:off x="278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29" name="Group 57">
              <a:extLst>
                <a:ext uri="{FF2B5EF4-FFF2-40B4-BE49-F238E27FC236}">
                  <a16:creationId xmlns:a16="http://schemas.microsoft.com/office/drawing/2014/main" id="{DB83E508-8BF6-4B84-8BE0-0AE587E13774}"/>
                </a:ext>
              </a:extLst>
            </p:cNvPr>
            <p:cNvGrpSpPr>
              <a:grpSpLocks/>
            </p:cNvGrpSpPr>
            <p:nvPr/>
          </p:nvGrpSpPr>
          <p:grpSpPr bwMode="auto">
            <a:xfrm>
              <a:off x="2496" y="3600"/>
              <a:ext cx="384" cy="288"/>
              <a:chOff x="2496" y="3600"/>
              <a:chExt cx="384" cy="288"/>
            </a:xfrm>
          </p:grpSpPr>
          <p:sp>
            <p:nvSpPr>
              <p:cNvPr id="31" name="Oval 58">
                <a:extLst>
                  <a:ext uri="{FF2B5EF4-FFF2-40B4-BE49-F238E27FC236}">
                    <a16:creationId xmlns:a16="http://schemas.microsoft.com/office/drawing/2014/main" id="{FE5AC01D-473F-42C6-8705-BF1ADDB6989F}"/>
                  </a:ext>
                </a:extLst>
              </p:cNvPr>
              <p:cNvSpPr>
                <a:spLocks noChangeArrowheads="1"/>
              </p:cNvSpPr>
              <p:nvPr/>
            </p:nvSpPr>
            <p:spPr bwMode="auto">
              <a:xfrm>
                <a:off x="2688" y="3648"/>
                <a:ext cx="192" cy="192"/>
              </a:xfrm>
              <a:prstGeom prst="ellipse">
                <a:avLst/>
              </a:prstGeom>
              <a:solidFill>
                <a:srgbClr val="33CC33"/>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2" name="Text Box 59">
                <a:extLst>
                  <a:ext uri="{FF2B5EF4-FFF2-40B4-BE49-F238E27FC236}">
                    <a16:creationId xmlns:a16="http://schemas.microsoft.com/office/drawing/2014/main" id="{8AB01771-167F-4E83-850F-10B572B4E144}"/>
                  </a:ext>
                </a:extLst>
              </p:cNvPr>
              <p:cNvSpPr txBox="1">
                <a:spLocks noChangeArrowheads="1"/>
              </p:cNvSpPr>
              <p:nvPr/>
            </p:nvSpPr>
            <p:spPr bwMode="auto">
              <a:xfrm>
                <a:off x="2496" y="3600"/>
                <a:ext cx="244"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G</a:t>
                </a:r>
              </a:p>
            </p:txBody>
          </p:sp>
        </p:grpSp>
        <p:sp>
          <p:nvSpPr>
            <p:cNvPr id="30" name="Oval 61">
              <a:extLst>
                <a:ext uri="{FF2B5EF4-FFF2-40B4-BE49-F238E27FC236}">
                  <a16:creationId xmlns:a16="http://schemas.microsoft.com/office/drawing/2014/main" id="{5004EECC-964F-4E39-8E45-E617D542EB18}"/>
                </a:ext>
              </a:extLst>
            </p:cNvPr>
            <p:cNvSpPr>
              <a:spLocks noChangeArrowheads="1"/>
            </p:cNvSpPr>
            <p:nvPr/>
          </p:nvSpPr>
          <p:spPr bwMode="auto">
            <a:xfrm>
              <a:off x="268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grpSp>
      <p:grpSp>
        <p:nvGrpSpPr>
          <p:cNvPr id="33" name="Group 62">
            <a:extLst>
              <a:ext uri="{FF2B5EF4-FFF2-40B4-BE49-F238E27FC236}">
                <a16:creationId xmlns:a16="http://schemas.microsoft.com/office/drawing/2014/main" id="{4C1475CD-5944-41A5-874B-E382F6A5470A}"/>
              </a:ext>
            </a:extLst>
          </p:cNvPr>
          <p:cNvGrpSpPr>
            <a:grpSpLocks/>
          </p:cNvGrpSpPr>
          <p:nvPr/>
        </p:nvGrpSpPr>
        <p:grpSpPr bwMode="auto">
          <a:xfrm>
            <a:off x="8801642" y="3420268"/>
            <a:ext cx="609600" cy="1543050"/>
            <a:chOff x="3456" y="3072"/>
            <a:chExt cx="384" cy="972"/>
          </a:xfrm>
        </p:grpSpPr>
        <p:sp>
          <p:nvSpPr>
            <p:cNvPr id="34" name="Oval 63">
              <a:extLst>
                <a:ext uri="{FF2B5EF4-FFF2-40B4-BE49-F238E27FC236}">
                  <a16:creationId xmlns:a16="http://schemas.microsoft.com/office/drawing/2014/main" id="{D5873D7E-21E5-43EE-9F2A-B4B52E1C1EBC}"/>
                </a:ext>
              </a:extLst>
            </p:cNvPr>
            <p:cNvSpPr>
              <a:spLocks noChangeArrowheads="1"/>
            </p:cNvSpPr>
            <p:nvPr/>
          </p:nvSpPr>
          <p:spPr bwMode="auto">
            <a:xfrm>
              <a:off x="3648" y="3072"/>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5" name="Rectangle 64">
              <a:extLst>
                <a:ext uri="{FF2B5EF4-FFF2-40B4-BE49-F238E27FC236}">
                  <a16:creationId xmlns:a16="http://schemas.microsoft.com/office/drawing/2014/main" id="{97588E4C-CE68-47FD-88E5-6EB967DA0CAF}"/>
                </a:ext>
              </a:extLst>
            </p:cNvPr>
            <p:cNvSpPr>
              <a:spLocks noChangeArrowheads="1"/>
            </p:cNvSpPr>
            <p:nvPr/>
          </p:nvSpPr>
          <p:spPr bwMode="auto">
            <a:xfrm>
              <a:off x="3695" y="3291"/>
              <a:ext cx="115" cy="124"/>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6" name="Line 65">
              <a:extLst>
                <a:ext uri="{FF2B5EF4-FFF2-40B4-BE49-F238E27FC236}">
                  <a16:creationId xmlns:a16="http://schemas.microsoft.com/office/drawing/2014/main" id="{9F608E54-120B-42A1-A189-9203286B4CF2}"/>
                </a:ext>
              </a:extLst>
            </p:cNvPr>
            <p:cNvSpPr>
              <a:spLocks noChangeShapeType="1"/>
            </p:cNvSpPr>
            <p:nvPr/>
          </p:nvSpPr>
          <p:spPr bwMode="auto">
            <a:xfrm>
              <a:off x="3744" y="3264"/>
              <a:ext cx="0" cy="38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grpSp>
          <p:nvGrpSpPr>
            <p:cNvPr id="37" name="Group 66">
              <a:extLst>
                <a:ext uri="{FF2B5EF4-FFF2-40B4-BE49-F238E27FC236}">
                  <a16:creationId xmlns:a16="http://schemas.microsoft.com/office/drawing/2014/main" id="{4532695E-FCA3-49F2-B533-C7B705FFA4EA}"/>
                </a:ext>
              </a:extLst>
            </p:cNvPr>
            <p:cNvGrpSpPr>
              <a:grpSpLocks/>
            </p:cNvGrpSpPr>
            <p:nvPr/>
          </p:nvGrpSpPr>
          <p:grpSpPr bwMode="auto">
            <a:xfrm>
              <a:off x="3456" y="3600"/>
              <a:ext cx="384" cy="444"/>
              <a:chOff x="3456" y="3600"/>
              <a:chExt cx="384" cy="444"/>
            </a:xfrm>
          </p:grpSpPr>
          <p:sp>
            <p:nvSpPr>
              <p:cNvPr id="38" name="Oval 67">
                <a:extLst>
                  <a:ext uri="{FF2B5EF4-FFF2-40B4-BE49-F238E27FC236}">
                    <a16:creationId xmlns:a16="http://schemas.microsoft.com/office/drawing/2014/main" id="{B613F444-C4CB-4276-AAF3-B97B1BCB6C74}"/>
                  </a:ext>
                </a:extLst>
              </p:cNvPr>
              <p:cNvSpPr>
                <a:spLocks noChangeArrowheads="1"/>
              </p:cNvSpPr>
              <p:nvPr/>
            </p:nvSpPr>
            <p:spPr bwMode="auto">
              <a:xfrm>
                <a:off x="3648" y="3648"/>
                <a:ext cx="192" cy="192"/>
              </a:xfrm>
              <a:prstGeom prst="ellipse">
                <a:avLst/>
              </a:prstGeom>
              <a:solidFill>
                <a:srgbClr val="4472C4"/>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39" name="Text Box 68">
                <a:extLst>
                  <a:ext uri="{FF2B5EF4-FFF2-40B4-BE49-F238E27FC236}">
                    <a16:creationId xmlns:a16="http://schemas.microsoft.com/office/drawing/2014/main" id="{4BB8F5E2-85CE-4A57-992E-08605D755221}"/>
                  </a:ext>
                </a:extLst>
              </p:cNvPr>
              <p:cNvSpPr txBox="1">
                <a:spLocks noChangeArrowheads="1"/>
              </p:cNvSpPr>
              <p:nvPr/>
            </p:nvSpPr>
            <p:spPr bwMode="auto">
              <a:xfrm>
                <a:off x="3456" y="3600"/>
                <a:ext cx="163"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J</a:t>
                </a:r>
                <a:endParaRPr lang="en-US" altLang="en-US" dirty="0"/>
              </a:p>
            </p:txBody>
          </p:sp>
          <p:sp>
            <p:nvSpPr>
              <p:cNvPr id="40" name="Text Box 69">
                <a:extLst>
                  <a:ext uri="{FF2B5EF4-FFF2-40B4-BE49-F238E27FC236}">
                    <a16:creationId xmlns:a16="http://schemas.microsoft.com/office/drawing/2014/main" id="{E6E7AAC0-56F8-433A-8D2F-55FF62994E9B}"/>
                  </a:ext>
                </a:extLst>
              </p:cNvPr>
              <p:cNvSpPr txBox="1">
                <a:spLocks noChangeArrowheads="1"/>
              </p:cNvSpPr>
              <p:nvPr/>
            </p:nvSpPr>
            <p:spPr bwMode="auto">
              <a:xfrm>
                <a:off x="3600" y="3792"/>
                <a:ext cx="116" cy="2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sz="2000" dirty="0"/>
              </a:p>
            </p:txBody>
          </p:sp>
        </p:grpSp>
      </p:grpSp>
      <p:sp>
        <p:nvSpPr>
          <p:cNvPr id="41"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3884757" y="2873375"/>
            <a:ext cx="1219200" cy="7620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2" name="Oval 17">
            <a:extLst>
              <a:ext uri="{FF2B5EF4-FFF2-40B4-BE49-F238E27FC236}">
                <a16:creationId xmlns:a16="http://schemas.microsoft.com/office/drawing/2014/main" id="{BB5C9ED0-DDFB-411D-92BC-67C53DF4E7AB}"/>
              </a:ext>
            </a:extLst>
          </p:cNvPr>
          <p:cNvSpPr>
            <a:spLocks noChangeArrowheads="1"/>
          </p:cNvSpPr>
          <p:nvPr/>
        </p:nvSpPr>
        <p:spPr bwMode="auto">
          <a:xfrm>
            <a:off x="3579957" y="3559175"/>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3" name="Line 12">
            <a:extLst>
              <a:ext uri="{FF2B5EF4-FFF2-40B4-BE49-F238E27FC236}">
                <a16:creationId xmlns:a16="http://schemas.microsoft.com/office/drawing/2014/main" id="{2F7BD91C-F903-457E-870D-C4967BD637FE}"/>
              </a:ext>
            </a:extLst>
          </p:cNvPr>
          <p:cNvSpPr>
            <a:spLocks noChangeShapeType="1"/>
          </p:cNvSpPr>
          <p:nvPr/>
        </p:nvSpPr>
        <p:spPr bwMode="auto">
          <a:xfrm>
            <a:off x="6796906" y="3138885"/>
            <a:ext cx="20638" cy="780653"/>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4" name="Oval 17">
            <a:extLst>
              <a:ext uri="{FF2B5EF4-FFF2-40B4-BE49-F238E27FC236}">
                <a16:creationId xmlns:a16="http://schemas.microsoft.com/office/drawing/2014/main" id="{BB5C9ED0-DDFB-411D-92BC-67C53DF4E7AB}"/>
              </a:ext>
            </a:extLst>
          </p:cNvPr>
          <p:cNvSpPr>
            <a:spLocks noChangeArrowheads="1"/>
          </p:cNvSpPr>
          <p:nvPr/>
        </p:nvSpPr>
        <p:spPr bwMode="auto">
          <a:xfrm>
            <a:off x="6666057" y="3959622"/>
            <a:ext cx="304800" cy="304800"/>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AU"/>
          </a:p>
        </p:txBody>
      </p:sp>
      <p:sp>
        <p:nvSpPr>
          <p:cNvPr id="45" name="Line 12">
            <a:extLst>
              <a:ext uri="{FF2B5EF4-FFF2-40B4-BE49-F238E27FC236}">
                <a16:creationId xmlns:a16="http://schemas.microsoft.com/office/drawing/2014/main" id="{2F7BD91C-F903-457E-870D-C4967BD637FE}"/>
              </a:ext>
            </a:extLst>
          </p:cNvPr>
          <p:cNvSpPr>
            <a:spLocks noChangeShapeType="1"/>
          </p:cNvSpPr>
          <p:nvPr/>
        </p:nvSpPr>
        <p:spPr bwMode="auto">
          <a:xfrm flipH="1">
            <a:off x="5585764" y="4191793"/>
            <a:ext cx="1041400" cy="9144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6" name="Line 12">
            <a:extLst>
              <a:ext uri="{FF2B5EF4-FFF2-40B4-BE49-F238E27FC236}">
                <a16:creationId xmlns:a16="http://schemas.microsoft.com/office/drawing/2014/main" id="{2F7BD91C-F903-457E-870D-C4967BD637FE}"/>
              </a:ext>
            </a:extLst>
          </p:cNvPr>
          <p:cNvSpPr>
            <a:spLocks noChangeShapeType="1"/>
          </p:cNvSpPr>
          <p:nvPr/>
        </p:nvSpPr>
        <p:spPr bwMode="auto">
          <a:xfrm>
            <a:off x="3792682" y="3863974"/>
            <a:ext cx="1335088" cy="315914"/>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47" name="Line 12">
            <a:extLst>
              <a:ext uri="{FF2B5EF4-FFF2-40B4-BE49-F238E27FC236}">
                <a16:creationId xmlns:a16="http://schemas.microsoft.com/office/drawing/2014/main" id="{2F7BD91C-F903-457E-870D-C4967BD637FE}"/>
              </a:ext>
            </a:extLst>
          </p:cNvPr>
          <p:cNvSpPr>
            <a:spLocks noChangeShapeType="1"/>
          </p:cNvSpPr>
          <p:nvPr/>
        </p:nvSpPr>
        <p:spPr bwMode="auto">
          <a:xfrm>
            <a:off x="8375001" y="2853532"/>
            <a:ext cx="850106" cy="530226"/>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AU"/>
          </a:p>
        </p:txBody>
      </p:sp>
      <p:sp>
        <p:nvSpPr>
          <p:cNvPr id="63" name="TextBox 62"/>
          <p:cNvSpPr txBox="1"/>
          <p:nvPr/>
        </p:nvSpPr>
        <p:spPr>
          <a:xfrm>
            <a:off x="-25651" y="1626542"/>
            <a:ext cx="1107969" cy="480131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Closed List</a:t>
            </a:r>
          </a:p>
          <a:p>
            <a:r>
              <a:rPr lang="en-US" dirty="0"/>
              <a:t>S</a:t>
            </a:r>
            <a:endParaRPr lang="en-US" dirty="0" smtClean="0"/>
          </a:p>
          <a:p>
            <a:r>
              <a:rPr lang="en-US" dirty="0" smtClean="0"/>
              <a:t>S, B</a:t>
            </a:r>
            <a:endParaRPr lang="en-US" dirty="0"/>
          </a:p>
          <a:p>
            <a:r>
              <a:rPr lang="en-US" dirty="0"/>
              <a:t>S, </a:t>
            </a:r>
            <a:r>
              <a:rPr lang="en-US" dirty="0" smtClean="0"/>
              <a:t>B, A</a:t>
            </a:r>
          </a:p>
          <a:p>
            <a:endParaRPr lang="en-US" dirty="0"/>
          </a:p>
          <a:p>
            <a:r>
              <a:rPr lang="en-US" dirty="0" smtClean="0"/>
              <a:t>S, B, A, D</a:t>
            </a:r>
            <a:endParaRPr lang="en-US" dirty="0"/>
          </a:p>
          <a:p>
            <a:endParaRPr lang="en-US" dirty="0"/>
          </a:p>
          <a:p>
            <a:r>
              <a:rPr lang="en-US" dirty="0"/>
              <a:t>S, B, A, </a:t>
            </a:r>
            <a:r>
              <a:rPr lang="en-US" dirty="0" smtClean="0"/>
              <a:t>D, E</a:t>
            </a:r>
          </a:p>
          <a:p>
            <a:endParaRPr lang="en-US" dirty="0" smtClean="0"/>
          </a:p>
          <a:p>
            <a:endParaRPr lang="en-US" dirty="0"/>
          </a:p>
          <a:p>
            <a:r>
              <a:rPr lang="en-US" dirty="0"/>
              <a:t>S, B, A, D, </a:t>
            </a:r>
            <a:r>
              <a:rPr lang="en-US" dirty="0" smtClean="0"/>
              <a:t>E, G</a:t>
            </a:r>
            <a:endParaRPr lang="en-US" dirty="0"/>
          </a:p>
          <a:p>
            <a:endParaRPr lang="en-US" dirty="0"/>
          </a:p>
          <a:p>
            <a:endParaRPr lang="en-US" dirty="0"/>
          </a:p>
          <a:p>
            <a:endParaRPr lang="en-US" dirty="0"/>
          </a:p>
        </p:txBody>
      </p:sp>
      <p:sp>
        <p:nvSpPr>
          <p:cNvPr id="48"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3387472" y="3055539"/>
            <a:ext cx="32733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D</a:t>
            </a:r>
            <a:endParaRPr lang="en-US" altLang="en-US" dirty="0"/>
          </a:p>
        </p:txBody>
      </p:sp>
      <p:sp>
        <p:nvSpPr>
          <p:cNvPr id="49"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4702717" y="4191793"/>
            <a:ext cx="2968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E</a:t>
            </a:r>
            <a:endParaRPr lang="en-US" altLang="en-US" dirty="0"/>
          </a:p>
        </p:txBody>
      </p:sp>
      <p:sp>
        <p:nvSpPr>
          <p:cNvPr id="50"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7025810" y="3711575"/>
            <a:ext cx="2904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t>F</a:t>
            </a:r>
            <a:endParaRPr lang="en-US" altLang="en-US" dirty="0"/>
          </a:p>
        </p:txBody>
      </p:sp>
      <p:sp>
        <p:nvSpPr>
          <p:cNvPr id="51" name="Text Box 19">
            <a:extLst>
              <a:ext uri="{FF2B5EF4-FFF2-40B4-BE49-F238E27FC236}">
                <a16:creationId xmlns:a16="http://schemas.microsoft.com/office/drawing/2014/main" id="{DB2D780A-5159-4300-95A6-BEF23EDE884F}"/>
              </a:ext>
            </a:extLst>
          </p:cNvPr>
          <p:cNvSpPr txBox="1">
            <a:spLocks noChangeArrowheads="1"/>
          </p:cNvSpPr>
          <p:nvPr/>
        </p:nvSpPr>
        <p:spPr bwMode="auto">
          <a:xfrm>
            <a:off x="9504109" y="3330575"/>
            <a:ext cx="2423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I</a:t>
            </a:r>
            <a:endParaRPr lang="en-US" altLang="en-US" dirty="0"/>
          </a:p>
        </p:txBody>
      </p:sp>
      <p:sp>
        <p:nvSpPr>
          <p:cNvPr id="64" name="TextBox 63"/>
          <p:cNvSpPr txBox="1"/>
          <p:nvPr/>
        </p:nvSpPr>
        <p:spPr>
          <a:xfrm>
            <a:off x="1186450" y="1592421"/>
            <a:ext cx="2201022" cy="3970318"/>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dirty="0" smtClean="0"/>
              <a:t>Open List</a:t>
            </a:r>
          </a:p>
          <a:p>
            <a:r>
              <a:rPr lang="en-US" dirty="0" smtClean="0"/>
              <a:t>S</a:t>
            </a:r>
          </a:p>
          <a:p>
            <a:r>
              <a:rPr lang="en-US" dirty="0" smtClean="0"/>
              <a:t>A(7) C(</a:t>
            </a:r>
            <a:r>
              <a:rPr lang="ar-EG" dirty="0" smtClean="0"/>
              <a:t>1</a:t>
            </a:r>
            <a:r>
              <a:rPr lang="en-US" dirty="0" smtClean="0"/>
              <a:t>6) </a:t>
            </a:r>
            <a:r>
              <a:rPr lang="en-US" dirty="0"/>
              <a:t>F(10)</a:t>
            </a:r>
            <a:endParaRPr lang="en-US" dirty="0" smtClean="0"/>
          </a:p>
          <a:p>
            <a:endParaRPr lang="en-US" dirty="0" smtClean="0"/>
          </a:p>
          <a:p>
            <a:endParaRPr lang="en-US" dirty="0"/>
          </a:p>
          <a:p>
            <a:r>
              <a:rPr lang="en-US" dirty="0" smtClean="0"/>
              <a:t>C(</a:t>
            </a:r>
            <a:r>
              <a:rPr lang="ar-EG" dirty="0" smtClean="0"/>
              <a:t>1</a:t>
            </a:r>
            <a:r>
              <a:rPr lang="en-US" dirty="0" smtClean="0"/>
              <a:t>6) F(10)</a:t>
            </a:r>
          </a:p>
          <a:p>
            <a:endParaRPr lang="en-US" dirty="0" smtClean="0"/>
          </a:p>
          <a:p>
            <a:r>
              <a:rPr lang="en-US" dirty="0" smtClean="0"/>
              <a:t>C(</a:t>
            </a:r>
            <a:r>
              <a:rPr lang="ar-EG" dirty="0" smtClean="0"/>
              <a:t>1</a:t>
            </a:r>
            <a:r>
              <a:rPr lang="en-US" dirty="0" smtClean="0"/>
              <a:t>6</a:t>
            </a:r>
            <a:r>
              <a:rPr lang="en-US" dirty="0"/>
              <a:t>) F(10</a:t>
            </a:r>
            <a:r>
              <a:rPr lang="en-US" dirty="0" smtClean="0"/>
              <a:t>)</a:t>
            </a:r>
          </a:p>
          <a:p>
            <a:endParaRPr lang="en-US" dirty="0"/>
          </a:p>
          <a:p>
            <a:endParaRPr lang="en-US" dirty="0" smtClean="0"/>
          </a:p>
          <a:p>
            <a:r>
              <a:rPr lang="en-US" dirty="0" smtClean="0"/>
              <a:t>C(</a:t>
            </a:r>
            <a:r>
              <a:rPr lang="ar-EG" dirty="0" smtClean="0"/>
              <a:t>1</a:t>
            </a:r>
            <a:r>
              <a:rPr lang="en-US" dirty="0" smtClean="0"/>
              <a:t>6</a:t>
            </a:r>
            <a:r>
              <a:rPr lang="en-US" dirty="0"/>
              <a:t>) F(10</a:t>
            </a:r>
            <a:r>
              <a:rPr lang="en-US" dirty="0" smtClean="0"/>
              <a:t>)</a:t>
            </a:r>
            <a:endParaRPr lang="en-US" dirty="0"/>
          </a:p>
          <a:p>
            <a:endParaRPr lang="en-US" dirty="0"/>
          </a:p>
          <a:p>
            <a:endParaRPr lang="en-US" dirty="0" smtClean="0"/>
          </a:p>
          <a:p>
            <a:r>
              <a:rPr lang="en-US" dirty="0" smtClean="0"/>
              <a:t>GOAL</a:t>
            </a:r>
          </a:p>
        </p:txBody>
      </p:sp>
      <p:cxnSp>
        <p:nvCxnSpPr>
          <p:cNvPr id="65" name="Straight Connector 64"/>
          <p:cNvCxnSpPr/>
          <p:nvPr/>
        </p:nvCxnSpPr>
        <p:spPr>
          <a:xfrm>
            <a:off x="978184" y="1239919"/>
            <a:ext cx="0" cy="5227142"/>
          </a:xfrm>
          <a:prstGeom prst="line">
            <a:avLst/>
          </a:prstGeom>
          <a:ln w="57150"/>
        </p:spPr>
        <p:style>
          <a:lnRef idx="1">
            <a:schemeClr val="accent1"/>
          </a:lnRef>
          <a:fillRef idx="0">
            <a:schemeClr val="accent1"/>
          </a:fillRef>
          <a:effectRef idx="0">
            <a:schemeClr val="accent1"/>
          </a:effectRef>
          <a:fontRef idx="minor">
            <a:schemeClr val="tx1"/>
          </a:fontRef>
        </p:style>
      </p:cxnSp>
      <p:sp>
        <p:nvSpPr>
          <p:cNvPr id="3" name="Rectangle 2"/>
          <p:cNvSpPr/>
          <p:nvPr/>
        </p:nvSpPr>
        <p:spPr>
          <a:xfrm>
            <a:off x="4851155" y="5918754"/>
            <a:ext cx="2794355" cy="461665"/>
          </a:xfrm>
          <a:prstGeom prst="rect">
            <a:avLst/>
          </a:prstGeom>
        </p:spPr>
        <p:txBody>
          <a:bodyPr wrap="none">
            <a:spAutoFit/>
          </a:bodyPr>
          <a:lstStyle/>
          <a:p>
            <a:r>
              <a:rPr lang="en-US" sz="2400" dirty="0" smtClean="0"/>
              <a:t>S </a:t>
            </a:r>
            <a:r>
              <a:rPr lang="en-AE" sz="2400" dirty="0" smtClean="0">
                <a:sym typeface="Wingdings" panose="05000000000000000000" pitchFamily="2" charset="2"/>
              </a:rPr>
              <a:t></a:t>
            </a:r>
            <a:r>
              <a:rPr lang="en-US" sz="2400" dirty="0" smtClean="0"/>
              <a:t> A</a:t>
            </a:r>
            <a:r>
              <a:rPr lang="en-AE" sz="2400" dirty="0" smtClean="0">
                <a:sym typeface="Wingdings" panose="05000000000000000000" pitchFamily="2" charset="2"/>
              </a:rPr>
              <a:t> </a:t>
            </a:r>
            <a:r>
              <a:rPr lang="en-AE" sz="2400" dirty="0">
                <a:sym typeface="Wingdings" panose="05000000000000000000" pitchFamily="2" charset="2"/>
              </a:rPr>
              <a:t> </a:t>
            </a:r>
            <a:r>
              <a:rPr lang="en-US" sz="2400" dirty="0" smtClean="0"/>
              <a:t>D</a:t>
            </a:r>
            <a:r>
              <a:rPr lang="en-AE" sz="2400" dirty="0">
                <a:sym typeface="Wingdings" panose="05000000000000000000" pitchFamily="2" charset="2"/>
              </a:rPr>
              <a:t> </a:t>
            </a:r>
            <a:r>
              <a:rPr lang="en-US" sz="2400" dirty="0" smtClean="0"/>
              <a:t> E</a:t>
            </a:r>
            <a:r>
              <a:rPr lang="en-AE" sz="2400" dirty="0">
                <a:sym typeface="Wingdings" panose="05000000000000000000" pitchFamily="2" charset="2"/>
              </a:rPr>
              <a:t> </a:t>
            </a:r>
            <a:r>
              <a:rPr lang="en-US" sz="2400" dirty="0" smtClean="0"/>
              <a:t> </a:t>
            </a:r>
            <a:r>
              <a:rPr lang="en-US" sz="2400" dirty="0"/>
              <a:t>G</a:t>
            </a:r>
            <a:endParaRPr lang="en-US" sz="2400" dirty="0"/>
          </a:p>
        </p:txBody>
      </p:sp>
    </p:spTree>
    <p:extLst>
      <p:ext uri="{BB962C8B-B14F-4D97-AF65-F5344CB8AC3E}">
        <p14:creationId xmlns:p14="http://schemas.microsoft.com/office/powerpoint/2010/main" val="3851180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122004" y="4272280"/>
            <a:ext cx="3872906" cy="523220"/>
          </a:xfrm>
          <a:prstGeom prst="rect">
            <a:avLst/>
          </a:prstGeom>
        </p:spPr>
        <p:txBody>
          <a:bodyPr wrap="square">
            <a:spAutoFit/>
          </a:bodyPr>
          <a:lstStyle/>
          <a:p>
            <a:r>
              <a:rPr lang="en-US" sz="2800" b="1" dirty="0"/>
              <a:t>f(x) = g(x) + h(x)</a:t>
            </a:r>
          </a:p>
        </p:txBody>
      </p:sp>
      <p:sp>
        <p:nvSpPr>
          <p:cNvPr id="2" name="Title 1"/>
          <p:cNvSpPr>
            <a:spLocks noGrp="1"/>
          </p:cNvSpPr>
          <p:nvPr>
            <p:ph type="title"/>
          </p:nvPr>
        </p:nvSpPr>
        <p:spPr/>
        <p:txBody>
          <a:bodyPr/>
          <a:lstStyle/>
          <a:p>
            <a:r>
              <a:rPr lang="en-US" dirty="0" smtClean="0"/>
              <a:t>A* Algorithm</a:t>
            </a:r>
            <a:endParaRPr lang="en-US" dirty="0"/>
          </a:p>
        </p:txBody>
      </p:sp>
      <p:sp>
        <p:nvSpPr>
          <p:cNvPr id="3" name="Content Placeholder 2"/>
          <p:cNvSpPr>
            <a:spLocks noGrp="1"/>
          </p:cNvSpPr>
          <p:nvPr>
            <p:ph idx="1"/>
          </p:nvPr>
        </p:nvSpPr>
        <p:spPr>
          <a:xfrm>
            <a:off x="461010" y="1494155"/>
            <a:ext cx="6739890" cy="2472055"/>
          </a:xfrm>
        </p:spPr>
        <p:txBody>
          <a:bodyPr>
            <a:normAutofit lnSpcReduction="10000"/>
          </a:bodyPr>
          <a:lstStyle/>
          <a:p>
            <a:r>
              <a:rPr lang="en-US" dirty="0"/>
              <a:t>It is an informed search algorithm that selects the most promising node based on a heuristic evaluation function</a:t>
            </a:r>
            <a:r>
              <a:rPr lang="en-US" dirty="0" smtClean="0"/>
              <a:t>.</a:t>
            </a:r>
          </a:p>
          <a:p>
            <a:r>
              <a:rPr lang="en-US" dirty="0"/>
              <a:t>It is a searching algorithm that is used to find the shortest path between an initial and a final point.</a:t>
            </a:r>
            <a:endParaRPr lang="en-US" dirty="0"/>
          </a:p>
        </p:txBody>
      </p:sp>
      <p:sp>
        <p:nvSpPr>
          <p:cNvPr id="6" name="Rectangle 5"/>
          <p:cNvSpPr/>
          <p:nvPr/>
        </p:nvSpPr>
        <p:spPr>
          <a:xfrm>
            <a:off x="838200" y="5321915"/>
            <a:ext cx="4716780" cy="923330"/>
          </a:xfrm>
          <a:prstGeom prst="rect">
            <a:avLst/>
          </a:prstGeom>
        </p:spPr>
        <p:txBody>
          <a:bodyPr wrap="square">
            <a:spAutoFit/>
          </a:bodyPr>
          <a:lstStyle/>
          <a:p>
            <a:r>
              <a:rPr lang="en-US" dirty="0" smtClean="0">
                <a:solidFill>
                  <a:srgbClr val="10162F"/>
                </a:solidFill>
                <a:latin typeface="Apercu"/>
              </a:rPr>
              <a:t>- </a:t>
            </a:r>
            <a:r>
              <a:rPr lang="en-US" b="1" dirty="0" smtClean="0">
                <a:solidFill>
                  <a:srgbClr val="10162F"/>
                </a:solidFill>
                <a:latin typeface="Apercu"/>
              </a:rPr>
              <a:t>g(x</a:t>
            </a:r>
            <a:r>
              <a:rPr lang="en-US" b="1" dirty="0">
                <a:solidFill>
                  <a:srgbClr val="10162F"/>
                </a:solidFill>
                <a:latin typeface="Apercu"/>
              </a:rPr>
              <a:t>)</a:t>
            </a:r>
            <a:r>
              <a:rPr lang="en-US" dirty="0">
                <a:solidFill>
                  <a:srgbClr val="10162F"/>
                </a:solidFill>
                <a:latin typeface="Apercu"/>
              </a:rPr>
              <a:t> represents the cost to get to node </a:t>
            </a:r>
            <a:r>
              <a:rPr lang="en-US" b="1" dirty="0" smtClean="0">
                <a:solidFill>
                  <a:srgbClr val="10162F"/>
                </a:solidFill>
                <a:latin typeface="Apercu"/>
              </a:rPr>
              <a:t>x</a:t>
            </a:r>
            <a:endParaRPr lang="en-US" dirty="0" smtClean="0">
              <a:solidFill>
                <a:srgbClr val="10162F"/>
              </a:solidFill>
              <a:latin typeface="Apercu"/>
            </a:endParaRPr>
          </a:p>
          <a:p>
            <a:r>
              <a:rPr lang="en-US" b="1" dirty="0" smtClean="0">
                <a:solidFill>
                  <a:srgbClr val="10162F"/>
                </a:solidFill>
                <a:latin typeface="Apercu"/>
              </a:rPr>
              <a:t>- h(x</a:t>
            </a:r>
            <a:r>
              <a:rPr lang="en-US" b="1" dirty="0">
                <a:solidFill>
                  <a:srgbClr val="10162F"/>
                </a:solidFill>
                <a:latin typeface="Apercu"/>
              </a:rPr>
              <a:t>)</a:t>
            </a:r>
            <a:r>
              <a:rPr lang="en-US" dirty="0">
                <a:solidFill>
                  <a:srgbClr val="10162F"/>
                </a:solidFill>
                <a:latin typeface="Apercu"/>
              </a:rPr>
              <a:t> represents the estimated cost to arrive at the goal node from node </a:t>
            </a:r>
            <a:r>
              <a:rPr lang="en-US" b="1" dirty="0">
                <a:solidFill>
                  <a:srgbClr val="10162F"/>
                </a:solidFill>
                <a:latin typeface="Apercu"/>
              </a:rPr>
              <a:t>x</a:t>
            </a:r>
            <a:r>
              <a:rPr lang="en-US" dirty="0">
                <a:solidFill>
                  <a:srgbClr val="10162F"/>
                </a:solidFill>
                <a:latin typeface="Apercu"/>
              </a:rPr>
              <a:t>.</a:t>
            </a:r>
            <a:endParaRPr lang="en-US" dirty="0"/>
          </a:p>
        </p:txBody>
      </p:sp>
      <p:pic>
        <p:nvPicPr>
          <p:cNvPr id="3075" name="Picture 3" descr="Example Grap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00900" y="537209"/>
            <a:ext cx="4831080" cy="576135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4"/>
              </a:rPr>
              <a:t>Codecademy</a:t>
            </a:r>
            <a:endParaRPr lang="en-US" dirty="0"/>
          </a:p>
        </p:txBody>
      </p:sp>
    </p:spTree>
    <p:extLst>
      <p:ext uri="{BB962C8B-B14F-4D97-AF65-F5344CB8AC3E}">
        <p14:creationId xmlns:p14="http://schemas.microsoft.com/office/powerpoint/2010/main" val="9737960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3" name="Content Placeholder 2"/>
          <p:cNvSpPr>
            <a:spLocks noGrp="1"/>
          </p:cNvSpPr>
          <p:nvPr>
            <p:ph idx="1"/>
          </p:nvPr>
        </p:nvSpPr>
        <p:spPr>
          <a:xfrm>
            <a:off x="461010" y="1494155"/>
            <a:ext cx="7391400" cy="2472055"/>
          </a:xfrm>
        </p:spPr>
        <p:txBody>
          <a:bodyPr>
            <a:noAutofit/>
          </a:bodyPr>
          <a:lstStyle/>
          <a:p>
            <a:pPr marL="0" indent="0">
              <a:buNone/>
            </a:pPr>
            <a:r>
              <a:rPr lang="en-US" sz="2400" b="1" dirty="0" smtClean="0"/>
              <a:t>Algorithm Steps</a:t>
            </a:r>
          </a:p>
          <a:p>
            <a:r>
              <a:rPr lang="en-US" sz="2400" dirty="0" smtClean="0"/>
              <a:t>Initialize </a:t>
            </a:r>
            <a:r>
              <a:rPr lang="en-US" sz="2400" dirty="0"/>
              <a:t>a tree with the root node being the start node </a:t>
            </a:r>
            <a:r>
              <a:rPr lang="en-US" sz="2400" b="1" dirty="0"/>
              <a:t>S</a:t>
            </a:r>
            <a:r>
              <a:rPr lang="en-US" sz="2400" dirty="0"/>
              <a:t>.</a:t>
            </a:r>
          </a:p>
          <a:p>
            <a:r>
              <a:rPr lang="en-US" sz="2400" dirty="0"/>
              <a:t>Remove the top node from the open list for exploration.</a:t>
            </a:r>
          </a:p>
          <a:p>
            <a:r>
              <a:rPr lang="en-US" sz="2400" dirty="0"/>
              <a:t>Add the current node to the closed list.</a:t>
            </a:r>
          </a:p>
          <a:p>
            <a:r>
              <a:rPr lang="en-US" sz="2400" dirty="0"/>
              <a:t>Add all nodes that have an incoming edge from the current node as child nodes in the tree.</a:t>
            </a:r>
          </a:p>
          <a:p>
            <a:r>
              <a:rPr lang="en-US" sz="2400" dirty="0"/>
              <a:t>Update the lowest cost to reach the child node.</a:t>
            </a:r>
          </a:p>
          <a:p>
            <a:r>
              <a:rPr lang="en-US" sz="2400" dirty="0"/>
              <a:t>Compute the evaluation function for every child node and add them to the open list.</a:t>
            </a:r>
          </a:p>
          <a:p>
            <a:endParaRPr lang="en-US" sz="2000" dirty="0"/>
          </a:p>
        </p:txBody>
      </p:sp>
      <p:pic>
        <p:nvPicPr>
          <p:cNvPr id="3075" name="Picture 3" descr="Example Grap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6679" y="537209"/>
            <a:ext cx="4421505" cy="576135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4"/>
              </a:rPr>
              <a:t>Codecademy</a:t>
            </a:r>
            <a:endParaRPr lang="en-US" dirty="0"/>
          </a:p>
        </p:txBody>
      </p:sp>
    </p:spTree>
    <p:extLst>
      <p:ext uri="{BB962C8B-B14F-4D97-AF65-F5344CB8AC3E}">
        <p14:creationId xmlns:p14="http://schemas.microsoft.com/office/powerpoint/2010/main" val="311973591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4098" name="Picture 2" descr="a-star-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785" y="1782128"/>
            <a:ext cx="9020175" cy="24669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37063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5122" name="Picture 2" descr="a-star-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2815" y="1690688"/>
            <a:ext cx="10915650" cy="39909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64854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6146" name="Picture 2" descr="a-star-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54429" y="1328300"/>
            <a:ext cx="10199371" cy="4970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8243179"/>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7170" name="Picture 2" descr="a-star-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17903" y="1325880"/>
            <a:ext cx="9650155" cy="4972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779719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8194" name="Picture 2" descr="a-star-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5879" y="1359547"/>
            <a:ext cx="9864091" cy="5019027"/>
          </a:xfrm>
          <a:prstGeom prst="rect">
            <a:avLst/>
          </a:prstGeom>
          <a:noFill/>
          <a:extLst>
            <a:ext uri="{909E8E84-426E-40DD-AFC4-6F175D3DCCD1}">
              <a14:hiddenFill xmlns:a14="http://schemas.microsoft.com/office/drawing/2010/main">
                <a:solidFill>
                  <a:srgbClr val="FFFFFF"/>
                </a:solidFill>
              </a14:hiddenFill>
            </a:ext>
          </a:extLst>
        </p:spPr>
      </p:pic>
      <p:cxnSp>
        <p:nvCxnSpPr>
          <p:cNvPr id="4" name="Straight Connector 3"/>
          <p:cNvCxnSpPr/>
          <p:nvPr/>
        </p:nvCxnSpPr>
        <p:spPr>
          <a:xfrm flipH="1">
            <a:off x="4800600" y="3457575"/>
            <a:ext cx="828675" cy="47148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837427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9218" name="Picture 2" descr="a-star-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7310" y="1280159"/>
            <a:ext cx="10511790" cy="5577841"/>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flipH="1">
            <a:off x="4886325" y="3758882"/>
            <a:ext cx="828675" cy="47148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513577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10242" name="Picture 2" descr="a-star-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85949" y="1325880"/>
            <a:ext cx="10450195" cy="5613083"/>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flipH="1">
            <a:off x="1885949" y="4079081"/>
            <a:ext cx="828675" cy="4714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5443537" y="3758882"/>
            <a:ext cx="828675" cy="47148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610378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Algorithm</a:t>
            </a:r>
            <a:endParaRPr lang="en-US" dirty="0"/>
          </a:p>
        </p:txBody>
      </p:sp>
      <p:sp>
        <p:nvSpPr>
          <p:cNvPr id="7" name="TextBox 6"/>
          <p:cNvSpPr txBox="1"/>
          <p:nvPr/>
        </p:nvSpPr>
        <p:spPr>
          <a:xfrm>
            <a:off x="8766810" y="6298564"/>
            <a:ext cx="2217420" cy="369332"/>
          </a:xfrm>
          <a:prstGeom prst="rect">
            <a:avLst/>
          </a:prstGeom>
          <a:noFill/>
        </p:spPr>
        <p:txBody>
          <a:bodyPr wrap="square" rtlCol="0">
            <a:spAutoFit/>
          </a:bodyPr>
          <a:lstStyle/>
          <a:p>
            <a:r>
              <a:rPr lang="en-US" dirty="0" smtClean="0"/>
              <a:t>Source: </a:t>
            </a:r>
            <a:r>
              <a:rPr lang="en-US" dirty="0" smtClean="0">
                <a:hlinkClick r:id="rId3"/>
              </a:rPr>
              <a:t>Codecademy</a:t>
            </a:r>
            <a:endParaRPr lang="en-US" dirty="0"/>
          </a:p>
        </p:txBody>
      </p:sp>
      <p:pic>
        <p:nvPicPr>
          <p:cNvPr id="11266" name="Picture 2" descr="a-star-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63041" y="1417320"/>
            <a:ext cx="10838814" cy="5389785"/>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p:cNvCxnSpPr/>
          <p:nvPr/>
        </p:nvCxnSpPr>
        <p:spPr>
          <a:xfrm flipH="1">
            <a:off x="5129212" y="3758882"/>
            <a:ext cx="828675" cy="471488"/>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H="1">
            <a:off x="1571625" y="4013152"/>
            <a:ext cx="828675" cy="471488"/>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973405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5981118" cy="859678"/>
          </a:xfrm>
        </p:spPr>
        <p:txBody>
          <a:bodyPr>
            <a:normAutofit fontScale="90000"/>
          </a:bodyPr>
          <a:lstStyle/>
          <a:p>
            <a:r>
              <a:rPr lang="en-US" b="1" dirty="0"/>
              <a:t>Hill Climbing</a:t>
            </a:r>
            <a:br>
              <a:rPr lang="en-US" b="1" dirty="0"/>
            </a:br>
            <a:endParaRPr lang="en-US" dirty="0"/>
          </a:p>
        </p:txBody>
      </p:sp>
      <p:sp>
        <p:nvSpPr>
          <p:cNvPr id="3" name="Content Placeholder 2"/>
          <p:cNvSpPr>
            <a:spLocks noGrp="1"/>
          </p:cNvSpPr>
          <p:nvPr>
            <p:ph idx="1"/>
          </p:nvPr>
        </p:nvSpPr>
        <p:spPr>
          <a:xfrm>
            <a:off x="312420" y="1107916"/>
            <a:ext cx="8202930" cy="5535296"/>
          </a:xfrm>
        </p:spPr>
        <p:txBody>
          <a:bodyPr>
            <a:normAutofit fontScale="77500" lnSpcReduction="20000"/>
          </a:bodyPr>
          <a:lstStyle/>
          <a:p>
            <a:pPr marL="0" indent="0" algn="just">
              <a:buNone/>
            </a:pPr>
            <a:r>
              <a:rPr lang="en-US" dirty="0"/>
              <a:t>The </a:t>
            </a:r>
            <a:r>
              <a:rPr lang="en-US" b="1" dirty="0"/>
              <a:t>hill climbing</a:t>
            </a:r>
            <a:r>
              <a:rPr lang="en-US" dirty="0"/>
              <a:t> search algorithm is a local search algorithm used for optimization problems. It is designed to find the highest point or the best solution within a given search space by iteratively exploring neighboring solutions</a:t>
            </a:r>
            <a:r>
              <a:rPr lang="en-US" dirty="0" smtClean="0"/>
              <a:t>.</a:t>
            </a:r>
          </a:p>
          <a:p>
            <a:pPr marL="0" indent="0">
              <a:buNone/>
            </a:pPr>
            <a:endParaRPr lang="en-US" b="1" dirty="0" smtClean="0"/>
          </a:p>
          <a:p>
            <a:pPr marL="0" indent="0">
              <a:buNone/>
            </a:pPr>
            <a:r>
              <a:rPr lang="en-US" b="1" dirty="0" smtClean="0"/>
              <a:t>Algorithm Steps:</a:t>
            </a:r>
            <a:endParaRPr lang="en-US" b="1" dirty="0"/>
          </a:p>
          <a:p>
            <a:pPr algn="just"/>
            <a:r>
              <a:rPr lang="en-US" dirty="0"/>
              <a:t>Initialization: Start with an initial solution within the search space.</a:t>
            </a:r>
          </a:p>
          <a:p>
            <a:pPr algn="just"/>
            <a:r>
              <a:rPr lang="en-US" dirty="0"/>
              <a:t>Evaluation: Evaluate the quality of the current solution using an objective function or fitness measure.</a:t>
            </a:r>
          </a:p>
          <a:p>
            <a:pPr algn="just"/>
            <a:r>
              <a:rPr lang="en-US" dirty="0"/>
              <a:t>Neighbor Generation: Generate neighboring solutions by making small modifications to the current solution.</a:t>
            </a:r>
          </a:p>
          <a:p>
            <a:pPr algn="just"/>
            <a:r>
              <a:rPr lang="en-US" dirty="0"/>
              <a:t>Selection: Choose the best neighboring solution based on its objective function value.</a:t>
            </a:r>
          </a:p>
          <a:p>
            <a:pPr algn="just"/>
            <a:r>
              <a:rPr lang="en-US" dirty="0"/>
              <a:t>Comparison: Compare the objective function value of the best neighboring solution with the current solution.</a:t>
            </a:r>
          </a:p>
          <a:p>
            <a:pPr algn="just"/>
            <a:r>
              <a:rPr lang="en-US" dirty="0"/>
              <a:t>Iteration: Repeat the process until a termination condition is met</a:t>
            </a:r>
            <a:r>
              <a:rPr lang="en-US" dirty="0" smtClean="0"/>
              <a:t>.</a:t>
            </a:r>
            <a:endParaRPr lang="en-US" dirty="0"/>
          </a:p>
        </p:txBody>
      </p:sp>
      <p:pic>
        <p:nvPicPr>
          <p:cNvPr id="12290" name="Picture 2" descr="What is Hill Climbing Algorithm in AI? - Analytics Vidhy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15350" y="3164789"/>
            <a:ext cx="3676650" cy="246180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9886950" y="6458546"/>
            <a:ext cx="2217420" cy="369332"/>
          </a:xfrm>
          <a:prstGeom prst="rect">
            <a:avLst/>
          </a:prstGeom>
          <a:noFill/>
        </p:spPr>
        <p:txBody>
          <a:bodyPr wrap="square" rtlCol="0">
            <a:spAutoFit/>
          </a:bodyPr>
          <a:lstStyle/>
          <a:p>
            <a:r>
              <a:rPr lang="en-US" dirty="0" smtClean="0"/>
              <a:t>Source: </a:t>
            </a:r>
            <a:r>
              <a:rPr lang="en-US" dirty="0" smtClean="0">
                <a:hlinkClick r:id="rId4"/>
              </a:rPr>
              <a:t>Codecademy</a:t>
            </a:r>
            <a:endParaRPr lang="en-US" dirty="0"/>
          </a:p>
        </p:txBody>
      </p:sp>
    </p:spTree>
    <p:extLst>
      <p:ext uri="{BB962C8B-B14F-4D97-AF65-F5344CB8AC3E}">
        <p14:creationId xmlns:p14="http://schemas.microsoft.com/office/powerpoint/2010/main" val="280559220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5981118" cy="859678"/>
          </a:xfrm>
        </p:spPr>
        <p:txBody>
          <a:bodyPr>
            <a:normAutofit fontScale="90000"/>
          </a:bodyPr>
          <a:lstStyle/>
          <a:p>
            <a:r>
              <a:rPr lang="en-US" b="1" dirty="0"/>
              <a:t>Hill Climbing</a:t>
            </a:r>
            <a:br>
              <a:rPr lang="en-US" b="1" dirty="0"/>
            </a:br>
            <a:endParaRPr lang="en-US" dirty="0"/>
          </a:p>
        </p:txBody>
      </p:sp>
      <p:sp>
        <p:nvSpPr>
          <p:cNvPr id="3" name="Content Placeholder 2"/>
          <p:cNvSpPr>
            <a:spLocks noGrp="1"/>
          </p:cNvSpPr>
          <p:nvPr>
            <p:ph idx="1"/>
          </p:nvPr>
        </p:nvSpPr>
        <p:spPr>
          <a:xfrm>
            <a:off x="312420" y="1107916"/>
            <a:ext cx="11209020" cy="5535296"/>
          </a:xfrm>
        </p:spPr>
        <p:txBody>
          <a:bodyPr>
            <a:normAutofit lnSpcReduction="10000"/>
          </a:bodyPr>
          <a:lstStyle/>
          <a:p>
            <a:r>
              <a:rPr lang="en-US" dirty="0"/>
              <a:t>Types of Hill Climbing Algorithm:</a:t>
            </a:r>
          </a:p>
          <a:p>
            <a:pPr lvl="1"/>
            <a:r>
              <a:rPr lang="en-US" dirty="0"/>
              <a:t>Simple hill Climbing</a:t>
            </a:r>
            <a:r>
              <a:rPr lang="en-US" dirty="0" smtClean="0"/>
              <a:t>:</a:t>
            </a:r>
          </a:p>
          <a:p>
            <a:pPr lvl="2"/>
            <a:r>
              <a:rPr lang="en-US" dirty="0"/>
              <a:t>Simple Hill Climbing is a basic variant of the hill climbing algorithm</a:t>
            </a:r>
            <a:r>
              <a:rPr lang="en-US" dirty="0" smtClean="0"/>
              <a:t>.</a:t>
            </a:r>
          </a:p>
          <a:p>
            <a:pPr lvl="2"/>
            <a:endParaRPr lang="en-US" dirty="0"/>
          </a:p>
          <a:p>
            <a:pPr lvl="1"/>
            <a:r>
              <a:rPr lang="en-US" dirty="0"/>
              <a:t>Steepest-Ascent hill-climbing</a:t>
            </a:r>
            <a:r>
              <a:rPr lang="en-US" dirty="0" smtClean="0"/>
              <a:t>:</a:t>
            </a:r>
          </a:p>
          <a:p>
            <a:pPr lvl="2"/>
            <a:r>
              <a:rPr lang="en-US" dirty="0"/>
              <a:t>represents an advancement over the basic hill climbing algorithm. In this approach, during each iteration, it thoroughly assesses all nearby solutions. Among these neighboring solutions, it picks the one that provides the most substantial enhancement in the objective function. </a:t>
            </a:r>
            <a:endParaRPr lang="en-US" dirty="0" smtClean="0"/>
          </a:p>
          <a:p>
            <a:pPr lvl="2"/>
            <a:endParaRPr lang="en-US" dirty="0"/>
          </a:p>
          <a:p>
            <a:pPr lvl="1"/>
            <a:r>
              <a:rPr lang="en-US" dirty="0"/>
              <a:t>Stochastic hill Climbing</a:t>
            </a:r>
            <a:r>
              <a:rPr lang="en-US" dirty="0" smtClean="0"/>
              <a:t>:</a:t>
            </a:r>
          </a:p>
          <a:p>
            <a:pPr lvl="1"/>
            <a:r>
              <a:rPr lang="en-US" sz="2200" dirty="0"/>
              <a:t>Stochastic Hill Climbing is a probabilistic variant of the hill climbing algorithm.</a:t>
            </a:r>
          </a:p>
          <a:p>
            <a:pPr lvl="1"/>
            <a:r>
              <a:rPr lang="en-US" sz="2100" dirty="0"/>
              <a:t>Instead of always selecting the best neighboring solution, it randomly selects a neighboring solution with a probability based on its quality.</a:t>
            </a:r>
          </a:p>
          <a:p>
            <a:pPr lvl="1"/>
            <a:r>
              <a:rPr lang="en-US" sz="2100" dirty="0"/>
              <a:t>This introduces an element of randomness into the search process, allowing the algorithm to escape local optima and explore a wider range of solutions.</a:t>
            </a:r>
          </a:p>
          <a:p>
            <a:pPr lvl="1"/>
            <a:r>
              <a:rPr lang="en-US" sz="2100" dirty="0"/>
              <a:t>Stochastic Hill Climbing is particularly useful for optimization problems with a large search space or multiple local optima.</a:t>
            </a:r>
          </a:p>
          <a:p>
            <a:pPr lvl="2"/>
            <a:endParaRPr lang="en-US" dirty="0"/>
          </a:p>
          <a:p>
            <a:endParaRPr lang="en-US" dirty="0"/>
          </a:p>
        </p:txBody>
      </p:sp>
    </p:spTree>
    <p:extLst>
      <p:ext uri="{BB962C8B-B14F-4D97-AF65-F5344CB8AC3E}">
        <p14:creationId xmlns:p14="http://schemas.microsoft.com/office/powerpoint/2010/main" val="88989164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5981118" cy="859678"/>
          </a:xfrm>
        </p:spPr>
        <p:txBody>
          <a:bodyPr>
            <a:normAutofit fontScale="90000"/>
          </a:bodyPr>
          <a:lstStyle/>
          <a:p>
            <a:r>
              <a:rPr lang="en-US" b="1" dirty="0"/>
              <a:t>Hill Climbing</a:t>
            </a:r>
            <a:br>
              <a:rPr lang="en-US" b="1" dirty="0"/>
            </a:br>
            <a:endParaRPr lang="en-US" dirty="0"/>
          </a:p>
        </p:txBody>
      </p:sp>
      <p:sp>
        <p:nvSpPr>
          <p:cNvPr id="3" name="Content Placeholder 2"/>
          <p:cNvSpPr>
            <a:spLocks noGrp="1"/>
          </p:cNvSpPr>
          <p:nvPr>
            <p:ph idx="1"/>
          </p:nvPr>
        </p:nvSpPr>
        <p:spPr>
          <a:xfrm>
            <a:off x="312420" y="1107916"/>
            <a:ext cx="11209020" cy="5535296"/>
          </a:xfrm>
        </p:spPr>
        <p:txBody>
          <a:bodyPr>
            <a:normAutofit/>
          </a:bodyPr>
          <a:lstStyle/>
          <a:p>
            <a:r>
              <a:rPr lang="en-US" dirty="0" smtClean="0"/>
              <a:t>Problems </a:t>
            </a:r>
            <a:r>
              <a:rPr lang="en-US" dirty="0"/>
              <a:t>in Hill Climbing Algorithm:</a:t>
            </a:r>
          </a:p>
          <a:p>
            <a:r>
              <a:rPr lang="en-US" b="1" dirty="0"/>
              <a:t>1. Local Maximum:</a:t>
            </a:r>
            <a:r>
              <a:rPr lang="en-US" dirty="0"/>
              <a:t> A local maximum is a peak state in the landscape which is better than each of its neighboring states, but there is another state also present which is higher than the local maximum</a:t>
            </a:r>
            <a:r>
              <a:rPr lang="en-US" dirty="0" smtClean="0"/>
              <a:t>.</a:t>
            </a:r>
          </a:p>
          <a:p>
            <a:r>
              <a:rPr lang="en-US" b="1" dirty="0"/>
              <a:t>Solution:</a:t>
            </a:r>
            <a:r>
              <a:rPr lang="en-US" dirty="0"/>
              <a:t> Backtracking technique can be a solution of the local maximum in state space landscape. Create a list of the promising path so that the algorithm can backtrack the search space and explore other paths as well.</a:t>
            </a:r>
            <a:endParaRPr lang="en-US" dirty="0" smtClean="0"/>
          </a:p>
          <a:p>
            <a:endParaRPr lang="en-US" dirty="0" smtClean="0"/>
          </a:p>
          <a:p>
            <a:endParaRPr lang="en-US" dirty="0"/>
          </a:p>
          <a:p>
            <a:endParaRPr lang="en-US" dirty="0"/>
          </a:p>
        </p:txBody>
      </p:sp>
      <p:pic>
        <p:nvPicPr>
          <p:cNvPr id="14338" name="Picture 2" descr="Hill Climbing Algorithm in 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9534" y="4240372"/>
            <a:ext cx="6574791" cy="261762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0184130" y="6458546"/>
            <a:ext cx="1920240" cy="369332"/>
          </a:xfrm>
          <a:prstGeom prst="rect">
            <a:avLst/>
          </a:prstGeom>
          <a:noFill/>
        </p:spPr>
        <p:txBody>
          <a:bodyPr wrap="square" rtlCol="0">
            <a:spAutoFit/>
          </a:bodyPr>
          <a:lstStyle/>
          <a:p>
            <a:r>
              <a:rPr lang="en-US" dirty="0" smtClean="0"/>
              <a:t>Source: </a:t>
            </a:r>
            <a:r>
              <a:rPr lang="en-US" dirty="0" smtClean="0">
                <a:hlinkClick r:id="rId3"/>
              </a:rPr>
              <a:t>JavaPoints</a:t>
            </a:r>
            <a:endParaRPr lang="en-US" dirty="0"/>
          </a:p>
        </p:txBody>
      </p:sp>
    </p:spTree>
    <p:extLst>
      <p:ext uri="{BB962C8B-B14F-4D97-AF65-F5344CB8AC3E}">
        <p14:creationId xmlns:p14="http://schemas.microsoft.com/office/powerpoint/2010/main" val="11080190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5981118" cy="859678"/>
          </a:xfrm>
        </p:spPr>
        <p:txBody>
          <a:bodyPr>
            <a:normAutofit fontScale="90000"/>
          </a:bodyPr>
          <a:lstStyle/>
          <a:p>
            <a:r>
              <a:rPr lang="en-US" b="1" dirty="0"/>
              <a:t>Hill Climbing</a:t>
            </a:r>
            <a:br>
              <a:rPr lang="en-US" b="1" dirty="0"/>
            </a:br>
            <a:endParaRPr lang="en-US" dirty="0"/>
          </a:p>
        </p:txBody>
      </p:sp>
      <p:sp>
        <p:nvSpPr>
          <p:cNvPr id="3" name="Content Placeholder 2"/>
          <p:cNvSpPr>
            <a:spLocks noGrp="1"/>
          </p:cNvSpPr>
          <p:nvPr>
            <p:ph idx="1"/>
          </p:nvPr>
        </p:nvSpPr>
        <p:spPr>
          <a:xfrm>
            <a:off x="312420" y="1107916"/>
            <a:ext cx="11209020" cy="5535296"/>
          </a:xfrm>
        </p:spPr>
        <p:txBody>
          <a:bodyPr>
            <a:normAutofit/>
          </a:bodyPr>
          <a:lstStyle/>
          <a:p>
            <a:r>
              <a:rPr lang="en-US" dirty="0" smtClean="0"/>
              <a:t>Problems </a:t>
            </a:r>
            <a:r>
              <a:rPr lang="en-US" dirty="0"/>
              <a:t>in Hill Climbing Algorithm:</a:t>
            </a:r>
          </a:p>
          <a:p>
            <a:r>
              <a:rPr lang="en-US" b="1" dirty="0" smtClean="0"/>
              <a:t>2</a:t>
            </a:r>
            <a:r>
              <a:rPr lang="en-US" b="1" dirty="0"/>
              <a:t>. Plateau:</a:t>
            </a:r>
            <a:r>
              <a:rPr lang="en-US" dirty="0"/>
              <a:t> A plateau is the flat area of the search space in which all the neighbor states of the current state contains the same value, because of this algorithm does not find any best direction to move. A hill-climbing search might be lost in the plateau area.</a:t>
            </a:r>
          </a:p>
          <a:p>
            <a:r>
              <a:rPr lang="en-US" b="1" dirty="0"/>
              <a:t>Solution:</a:t>
            </a:r>
            <a:r>
              <a:rPr lang="en-US" dirty="0"/>
              <a:t> The solution for the plateau is to take big steps or very little steps while searching, to solve the problem. Randomly select a state which is far away from the current state so it is possible that the algorithm could find non-plateau region</a:t>
            </a:r>
          </a:p>
        </p:txBody>
      </p:sp>
      <p:pic>
        <p:nvPicPr>
          <p:cNvPr id="14340" name="Picture 4" descr="Hill Climbing Algorithm in 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70" y="4557903"/>
            <a:ext cx="5321608" cy="230009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184130" y="6458546"/>
            <a:ext cx="1920240" cy="369332"/>
          </a:xfrm>
          <a:prstGeom prst="rect">
            <a:avLst/>
          </a:prstGeom>
          <a:noFill/>
        </p:spPr>
        <p:txBody>
          <a:bodyPr wrap="square" rtlCol="0">
            <a:spAutoFit/>
          </a:bodyPr>
          <a:lstStyle/>
          <a:p>
            <a:r>
              <a:rPr lang="en-US" dirty="0" smtClean="0"/>
              <a:t>Source: </a:t>
            </a:r>
            <a:r>
              <a:rPr lang="en-US" dirty="0" smtClean="0">
                <a:hlinkClick r:id="rId3"/>
              </a:rPr>
              <a:t>JavaPoints</a:t>
            </a:r>
            <a:endParaRPr lang="en-US" dirty="0"/>
          </a:p>
        </p:txBody>
      </p:sp>
    </p:spTree>
    <p:extLst>
      <p:ext uri="{BB962C8B-B14F-4D97-AF65-F5344CB8AC3E}">
        <p14:creationId xmlns:p14="http://schemas.microsoft.com/office/powerpoint/2010/main" val="272299540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5981118" cy="859678"/>
          </a:xfrm>
        </p:spPr>
        <p:txBody>
          <a:bodyPr>
            <a:normAutofit fontScale="90000"/>
          </a:bodyPr>
          <a:lstStyle/>
          <a:p>
            <a:r>
              <a:rPr lang="en-US" b="1" dirty="0"/>
              <a:t>Hill Climbing</a:t>
            </a:r>
            <a:br>
              <a:rPr lang="en-US" b="1" dirty="0"/>
            </a:br>
            <a:endParaRPr lang="en-US" dirty="0"/>
          </a:p>
        </p:txBody>
      </p:sp>
      <p:sp>
        <p:nvSpPr>
          <p:cNvPr id="3" name="Content Placeholder 2"/>
          <p:cNvSpPr>
            <a:spLocks noGrp="1"/>
          </p:cNvSpPr>
          <p:nvPr>
            <p:ph idx="1"/>
          </p:nvPr>
        </p:nvSpPr>
        <p:spPr>
          <a:xfrm>
            <a:off x="312420" y="1107916"/>
            <a:ext cx="11209020" cy="5535296"/>
          </a:xfrm>
        </p:spPr>
        <p:txBody>
          <a:bodyPr>
            <a:normAutofit/>
          </a:bodyPr>
          <a:lstStyle/>
          <a:p>
            <a:r>
              <a:rPr lang="en-US" dirty="0" smtClean="0"/>
              <a:t>Problems </a:t>
            </a:r>
            <a:r>
              <a:rPr lang="en-US" dirty="0"/>
              <a:t>in Hill Climbing Algorithm:</a:t>
            </a:r>
          </a:p>
          <a:p>
            <a:r>
              <a:rPr lang="en-US" b="1" dirty="0" smtClean="0"/>
              <a:t>3.</a:t>
            </a:r>
            <a:r>
              <a:rPr lang="en-US" b="1" dirty="0"/>
              <a:t> Ridges:</a:t>
            </a:r>
            <a:r>
              <a:rPr lang="en-US" dirty="0"/>
              <a:t> A ridge is a special form of the local maximum. It has an area which is higher than its surrounding areas, but itself has a slope, and cannot be reached in a single move</a:t>
            </a:r>
            <a:r>
              <a:rPr lang="en-US" dirty="0" smtClean="0"/>
              <a:t>.</a:t>
            </a:r>
          </a:p>
          <a:p>
            <a:r>
              <a:rPr lang="en-US" b="1" dirty="0"/>
              <a:t>Solution:</a:t>
            </a:r>
            <a:r>
              <a:rPr lang="en-US" dirty="0"/>
              <a:t> With the use of bidirectional search, or by moving in different directions, we can improve this problem.</a:t>
            </a:r>
          </a:p>
        </p:txBody>
      </p:sp>
      <p:pic>
        <p:nvPicPr>
          <p:cNvPr id="15362" name="Picture 2" descr="Hill Climbing Algorithm in 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9973" y="3802885"/>
            <a:ext cx="5634039" cy="284032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10184130" y="6458546"/>
            <a:ext cx="1920240" cy="369332"/>
          </a:xfrm>
          <a:prstGeom prst="rect">
            <a:avLst/>
          </a:prstGeom>
          <a:noFill/>
        </p:spPr>
        <p:txBody>
          <a:bodyPr wrap="square" rtlCol="0">
            <a:spAutoFit/>
          </a:bodyPr>
          <a:lstStyle/>
          <a:p>
            <a:r>
              <a:rPr lang="en-US" dirty="0" smtClean="0"/>
              <a:t>Source: </a:t>
            </a:r>
            <a:r>
              <a:rPr lang="en-US" dirty="0" smtClean="0">
                <a:hlinkClick r:id="rId3"/>
              </a:rPr>
              <a:t>JavaPoints</a:t>
            </a:r>
            <a:endParaRPr lang="en-US" dirty="0"/>
          </a:p>
        </p:txBody>
      </p:sp>
    </p:spTree>
    <p:extLst>
      <p:ext uri="{BB962C8B-B14F-4D97-AF65-F5344CB8AC3E}">
        <p14:creationId xmlns:p14="http://schemas.microsoft.com/office/powerpoint/2010/main" val="374622538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8418566" cy="859678"/>
          </a:xfrm>
        </p:spPr>
        <p:txBody>
          <a:bodyPr>
            <a:normAutofit fontScale="90000"/>
          </a:bodyPr>
          <a:lstStyle/>
          <a:p>
            <a:r>
              <a:rPr lang="en-US" b="1" dirty="0"/>
              <a:t>Hill </a:t>
            </a:r>
            <a:r>
              <a:rPr lang="en-US" b="1" dirty="0" smtClean="0"/>
              <a:t>Climbing </a:t>
            </a:r>
            <a:r>
              <a:rPr lang="en-US" b="1" dirty="0"/>
              <a:t>Real-World </a:t>
            </a:r>
            <a:r>
              <a:rPr lang="en-US" b="1" dirty="0" smtClean="0"/>
              <a:t>Applications</a:t>
            </a:r>
            <a:r>
              <a:rPr lang="en-US" b="1" dirty="0"/>
              <a:t/>
            </a:r>
            <a:br>
              <a:rPr lang="en-US" b="1" dirty="0"/>
            </a:br>
            <a:endParaRPr lang="en-US" dirty="0"/>
          </a:p>
        </p:txBody>
      </p:sp>
      <p:pic>
        <p:nvPicPr>
          <p:cNvPr id="19458" name="Picture 2" descr="https://www.researchgate.net/profile/Daniel-Gutierrez-32/publication/325091229/figure/fig3/AS:625136520667141@1526055569179/Hill-Climbing-Algorithm-HCA_W64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69974" y="1042988"/>
            <a:ext cx="5307151" cy="58150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1153781"/>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8418566" cy="859678"/>
          </a:xfrm>
        </p:spPr>
        <p:txBody>
          <a:bodyPr>
            <a:normAutofit fontScale="90000"/>
          </a:bodyPr>
          <a:lstStyle/>
          <a:p>
            <a:r>
              <a:rPr lang="en-US" b="1" dirty="0"/>
              <a:t>Hill </a:t>
            </a:r>
            <a:r>
              <a:rPr lang="en-US" b="1" dirty="0" smtClean="0"/>
              <a:t>Climbing </a:t>
            </a:r>
            <a:r>
              <a:rPr lang="en-US" b="1" dirty="0"/>
              <a:t>Real-World </a:t>
            </a:r>
            <a:r>
              <a:rPr lang="en-US" b="1" dirty="0" smtClean="0"/>
              <a:t>Applications</a:t>
            </a:r>
            <a:r>
              <a:rPr lang="en-US" b="1" dirty="0"/>
              <a:t/>
            </a:r>
            <a:br>
              <a:rPr lang="en-US" b="1" dirty="0"/>
            </a:br>
            <a:endParaRPr lang="en-US" dirty="0"/>
          </a:p>
        </p:txBody>
      </p:sp>
      <p:sp>
        <p:nvSpPr>
          <p:cNvPr id="3" name="Content Placeholder 2"/>
          <p:cNvSpPr>
            <a:spLocks noGrp="1"/>
          </p:cNvSpPr>
          <p:nvPr>
            <p:ph idx="1"/>
          </p:nvPr>
        </p:nvSpPr>
        <p:spPr>
          <a:xfrm>
            <a:off x="312420" y="1107916"/>
            <a:ext cx="11209020" cy="5535296"/>
          </a:xfrm>
        </p:spPr>
        <p:txBody>
          <a:bodyPr>
            <a:normAutofit/>
          </a:bodyPr>
          <a:lstStyle/>
          <a:p>
            <a:r>
              <a:rPr lang="en-US" b="1" dirty="0"/>
              <a:t>Network </a:t>
            </a:r>
            <a:r>
              <a:rPr lang="en-US" b="1" dirty="0" smtClean="0"/>
              <a:t>Routing</a:t>
            </a:r>
          </a:p>
          <a:p>
            <a:pPr lvl="1"/>
            <a:r>
              <a:rPr lang="en-US" dirty="0"/>
              <a:t>Hill Climbing can be employed to enhance the efficiency of routing decisions, leading to optimized data packet traversal across the network. By continuously refining the selection of routes, Hill Climbing aids in minimizing congestion and reducing latency, ultimately improving the overall performance of the network.</a:t>
            </a:r>
          </a:p>
        </p:txBody>
      </p:sp>
      <p:pic>
        <p:nvPicPr>
          <p:cNvPr id="19462" name="Picture 6" descr="graph - How do you group social network nodes? - Stack Overflo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98813" y="3099791"/>
            <a:ext cx="4459287" cy="3657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164219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39872" y="488110"/>
            <a:ext cx="8418566" cy="859678"/>
          </a:xfrm>
        </p:spPr>
        <p:txBody>
          <a:bodyPr>
            <a:normAutofit fontScale="90000"/>
          </a:bodyPr>
          <a:lstStyle/>
          <a:p>
            <a:r>
              <a:rPr lang="en-US" b="1" dirty="0"/>
              <a:t>Hill </a:t>
            </a:r>
            <a:r>
              <a:rPr lang="en-US" b="1" dirty="0" smtClean="0"/>
              <a:t>Climbing </a:t>
            </a:r>
            <a:r>
              <a:rPr lang="en-US" b="1" dirty="0"/>
              <a:t>Real-World </a:t>
            </a:r>
            <a:r>
              <a:rPr lang="en-US" b="1" dirty="0" smtClean="0"/>
              <a:t>Applications</a:t>
            </a:r>
            <a:r>
              <a:rPr lang="en-US" b="1" dirty="0"/>
              <a:t/>
            </a:r>
            <a:br>
              <a:rPr lang="en-US" b="1" dirty="0"/>
            </a:br>
            <a:endParaRPr lang="en-US" dirty="0"/>
          </a:p>
        </p:txBody>
      </p:sp>
      <p:sp>
        <p:nvSpPr>
          <p:cNvPr id="3" name="Content Placeholder 2"/>
          <p:cNvSpPr>
            <a:spLocks noGrp="1"/>
          </p:cNvSpPr>
          <p:nvPr>
            <p:ph idx="1"/>
          </p:nvPr>
        </p:nvSpPr>
        <p:spPr>
          <a:xfrm>
            <a:off x="312420" y="1107916"/>
            <a:ext cx="11209020" cy="5535296"/>
          </a:xfrm>
        </p:spPr>
        <p:txBody>
          <a:bodyPr>
            <a:normAutofit/>
          </a:bodyPr>
          <a:lstStyle/>
          <a:p>
            <a:r>
              <a:rPr lang="en-US" b="1" dirty="0"/>
              <a:t>Game Strategy Optimization</a:t>
            </a:r>
            <a:endParaRPr lang="en-US" dirty="0"/>
          </a:p>
          <a:p>
            <a:pPr lvl="1"/>
            <a:r>
              <a:rPr lang="en-US" dirty="0"/>
              <a:t>Hill Climbing is used to optimize game strategies and decision-making processes. For example, it can fine-tune the behavior of non-player characters (NPCs) in video games to make them more challenging or responsive.</a:t>
            </a:r>
          </a:p>
          <a:p>
            <a:pPr lvl="1"/>
            <a:r>
              <a:rPr lang="en-US" dirty="0" smtClean="0"/>
              <a:t>.</a:t>
            </a:r>
            <a:endParaRPr lang="en-US" dirty="0"/>
          </a:p>
        </p:txBody>
      </p:sp>
      <p:pic>
        <p:nvPicPr>
          <p:cNvPr id="21506" name="Picture 2" descr="The Ruins NPC's and Enemies by QuickBitter on Deviant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1799" y="2552574"/>
            <a:ext cx="8494712" cy="4305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98120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78EB910D-BCCE-48C3-A777-2BBA3B5EF7F6}"/>
              </a:ext>
            </a:extLst>
          </p:cNvPr>
          <p:cNvSpPr txBox="1"/>
          <p:nvPr/>
        </p:nvSpPr>
        <p:spPr>
          <a:xfrm>
            <a:off x="2336075" y="591732"/>
            <a:ext cx="3505199" cy="1446550"/>
          </a:xfrm>
          <a:prstGeom prst="rect">
            <a:avLst/>
          </a:prstGeom>
          <a:noFill/>
        </p:spPr>
        <p:txBody>
          <a:bodyPr wrap="square" rtlCol="0">
            <a:spAutoFit/>
          </a:bodyPr>
          <a:lstStyle/>
          <a:p>
            <a:r>
              <a:rPr lang="en-US" sz="4400" b="1" spc="220" dirty="0">
                <a:solidFill>
                  <a:srgbClr val="FF0000"/>
                </a:solidFill>
                <a:effectLst>
                  <a:outerShdw blurRad="38100" dist="38100" dir="2700000" algn="tl">
                    <a:srgbClr val="000000">
                      <a:alpha val="43137"/>
                    </a:srgbClr>
                  </a:outerShdw>
                </a:effectLst>
                <a:latin typeface="Arial"/>
                <a:ea typeface="+mj-ea"/>
                <a:cs typeface="Arial"/>
              </a:rPr>
              <a:t>Additional Resources</a:t>
            </a:r>
          </a:p>
        </p:txBody>
      </p:sp>
      <p:sp>
        <p:nvSpPr>
          <p:cNvPr id="14" name="Rectangle 13">
            <a:extLst>
              <a:ext uri="{FF2B5EF4-FFF2-40B4-BE49-F238E27FC236}">
                <a16:creationId xmlns:a16="http://schemas.microsoft.com/office/drawing/2014/main" id="{55B5933E-96DE-4005-A503-6847FCEAF4C8}"/>
              </a:ext>
            </a:extLst>
          </p:cNvPr>
          <p:cNvSpPr/>
          <p:nvPr/>
        </p:nvSpPr>
        <p:spPr>
          <a:xfrm>
            <a:off x="1524001" y="2055427"/>
            <a:ext cx="8157028" cy="4324261"/>
          </a:xfrm>
          <a:prstGeom prst="rect">
            <a:avLst/>
          </a:prstGeom>
        </p:spPr>
        <p:txBody>
          <a:bodyPr wrap="square">
            <a:spAutoFit/>
          </a:bodyPr>
          <a:lstStyle/>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A* Search </a:t>
            </a:r>
            <a:r>
              <a:rPr lang="en-US" sz="2400" b="1" spc="-45" dirty="0" smtClean="0">
                <a:solidFill>
                  <a:schemeClr val="tx1">
                    <a:lumMod val="95000"/>
                    <a:lumOff val="5000"/>
                  </a:schemeClr>
                </a:solidFill>
              </a:rPr>
              <a:t>Algorithms</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rgbClr val="002060"/>
                </a:solidFill>
                <a:hlinkClick r:id="rId2"/>
              </a:rPr>
              <a:t>https://</a:t>
            </a:r>
            <a:r>
              <a:rPr lang="en-US" sz="2400" b="1" spc="-45" dirty="0" smtClean="0">
                <a:solidFill>
                  <a:srgbClr val="002060"/>
                </a:solidFill>
                <a:hlinkClick r:id="rId2"/>
              </a:rPr>
              <a:t>www.codecademy.com/resources/docs/ai/search-algorithms/a-star-search</a:t>
            </a:r>
            <a:endParaRPr lang="en-US" sz="2400" b="1" spc="-45" dirty="0" smtClean="0">
              <a:solidFill>
                <a:srgbClr val="002060"/>
              </a:solidFill>
            </a:endParaRPr>
          </a:p>
          <a:p>
            <a:pPr marL="527050" lvl="1">
              <a:spcAft>
                <a:spcPts val="600"/>
              </a:spcAft>
              <a:buClr>
                <a:srgbClr val="374D81"/>
              </a:buClr>
            </a:pPr>
            <a:endParaRPr lang="en-US" sz="2400" b="1" spc="-45" dirty="0">
              <a:solidFill>
                <a:srgbClr val="002060"/>
              </a:solidFill>
            </a:endParaRPr>
          </a:p>
          <a:p>
            <a:pPr marL="984250" lvl="1" indent="-457200">
              <a:spcAft>
                <a:spcPts val="600"/>
              </a:spcAft>
              <a:buClr>
                <a:srgbClr val="374D81"/>
              </a:buClr>
              <a:buFont typeface="Wingdings" panose="05000000000000000000" pitchFamily="2" charset="2"/>
              <a:buChar char="§"/>
            </a:pPr>
            <a:r>
              <a:rPr lang="en-US" sz="2400" b="1" spc="-45" dirty="0" smtClean="0">
                <a:solidFill>
                  <a:schemeClr val="tx1">
                    <a:lumMod val="95000"/>
                    <a:lumOff val="5000"/>
                  </a:schemeClr>
                </a:solidFill>
              </a:rPr>
              <a:t>Greedy-best-first</a:t>
            </a:r>
            <a:r>
              <a:rPr lang="en-US" sz="2400" b="1" spc="-45" dirty="0" smtClean="0">
                <a:solidFill>
                  <a:schemeClr val="tx1">
                    <a:lumMod val="95000"/>
                    <a:lumOff val="5000"/>
                  </a:schemeClr>
                </a:solidFill>
              </a:rPr>
              <a:t> </a:t>
            </a:r>
            <a:r>
              <a:rPr lang="en-US" sz="2400" b="1" spc="-45" dirty="0" smtClean="0">
                <a:solidFill>
                  <a:schemeClr val="tx1">
                    <a:lumMod val="95000"/>
                    <a:lumOff val="5000"/>
                  </a:schemeClr>
                </a:solidFill>
              </a:rPr>
              <a:t>algorithms</a:t>
            </a:r>
            <a:endParaRPr lang="en-US" sz="2400" b="1" spc="-45" dirty="0">
              <a:solidFill>
                <a:schemeClr val="tx1">
                  <a:lumMod val="95000"/>
                  <a:lumOff val="5000"/>
                </a:schemeClr>
              </a:solidFill>
            </a:endParaRPr>
          </a:p>
          <a:p>
            <a:pPr marL="527050" lvl="1">
              <a:spcAft>
                <a:spcPts val="600"/>
              </a:spcAft>
              <a:buClr>
                <a:srgbClr val="374D81"/>
              </a:buClr>
            </a:pPr>
            <a:r>
              <a:rPr lang="en-US" sz="2400" b="1" spc="-45" dirty="0">
                <a:solidFill>
                  <a:schemeClr val="tx1">
                    <a:lumMod val="95000"/>
                    <a:lumOff val="5000"/>
                  </a:schemeClr>
                </a:solidFill>
              </a:rPr>
              <a:t>	</a:t>
            </a:r>
            <a:r>
              <a:rPr lang="en-US" sz="2400" b="1" spc="-45" dirty="0">
                <a:solidFill>
                  <a:schemeClr val="tx1">
                    <a:lumMod val="95000"/>
                    <a:lumOff val="5000"/>
                  </a:schemeClr>
                </a:solidFill>
              </a:rPr>
              <a:t> </a:t>
            </a:r>
            <a:r>
              <a:rPr lang="en-US" sz="2400" b="1" spc="-45" dirty="0" smtClean="0">
                <a:solidFill>
                  <a:schemeClr val="tx1">
                    <a:lumMod val="95000"/>
                    <a:lumOff val="5000"/>
                  </a:schemeClr>
                </a:solidFill>
                <a:hlinkClick r:id="rId3"/>
              </a:rPr>
              <a:t>ttps</a:t>
            </a:r>
            <a:r>
              <a:rPr lang="en-US" sz="2400" b="1" spc="-45" dirty="0">
                <a:solidFill>
                  <a:schemeClr val="tx1">
                    <a:lumMod val="95000"/>
                    <a:lumOff val="5000"/>
                  </a:schemeClr>
                </a:solidFill>
                <a:hlinkClick r:id="rId3"/>
              </a:rPr>
              <a:t>://</a:t>
            </a:r>
            <a:r>
              <a:rPr lang="en-US" sz="2400" b="1" spc="-45" dirty="0" smtClean="0">
                <a:solidFill>
                  <a:schemeClr val="tx1">
                    <a:lumMod val="95000"/>
                    <a:lumOff val="5000"/>
                  </a:schemeClr>
                </a:solidFill>
                <a:hlinkClick r:id="rId3"/>
              </a:rPr>
              <a:t>www.codecademy.com/resources/docs/ai/search-algorithms/greedy-best-first-search</a:t>
            </a:r>
            <a:endParaRPr lang="en-US" sz="2400" b="1" spc="-45" dirty="0" smtClean="0">
              <a:solidFill>
                <a:schemeClr val="tx1">
                  <a:lumMod val="95000"/>
                  <a:lumOff val="5000"/>
                </a:schemeClr>
              </a:solidFill>
            </a:endParaRPr>
          </a:p>
          <a:p>
            <a:pPr marL="527050" lvl="1">
              <a:spcAft>
                <a:spcPts val="600"/>
              </a:spcAft>
              <a:buClr>
                <a:srgbClr val="374D81"/>
              </a:buClr>
            </a:pPr>
            <a:endParaRPr lang="en-US" sz="2400" b="1" spc="-45" dirty="0" smtClean="0">
              <a:solidFill>
                <a:schemeClr val="tx1">
                  <a:lumMod val="95000"/>
                  <a:lumOff val="5000"/>
                </a:schemeClr>
              </a:solidFill>
            </a:endParaRPr>
          </a:p>
          <a:p>
            <a:pPr marL="984250" lvl="1" indent="-457200">
              <a:spcAft>
                <a:spcPts val="600"/>
              </a:spcAft>
              <a:buClr>
                <a:srgbClr val="374D81"/>
              </a:buClr>
              <a:buFont typeface="Wingdings" panose="05000000000000000000" pitchFamily="2" charset="2"/>
              <a:buChar char="§"/>
            </a:pPr>
            <a:endParaRPr lang="en-US" sz="2400" b="1" spc="-45" dirty="0">
              <a:solidFill>
                <a:schemeClr val="tx1">
                  <a:lumMod val="95000"/>
                  <a:lumOff val="5000"/>
                </a:schemeClr>
              </a:solidFill>
            </a:endParaRPr>
          </a:p>
        </p:txBody>
      </p:sp>
      <p:cxnSp>
        <p:nvCxnSpPr>
          <p:cNvPr id="27" name="Straight Connector 26">
            <a:extLst>
              <a:ext uri="{FF2B5EF4-FFF2-40B4-BE49-F238E27FC236}">
                <a16:creationId xmlns:a16="http://schemas.microsoft.com/office/drawing/2014/main" id="{34835520-B914-48A1-95A2-CCC40323F097}"/>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CCB284F4-0F17-4F7B-91D8-9800B7ABADC0}"/>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2CDFF9D-6974-4D02-9390-007386087AA1}"/>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068267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797D40B9-E5A8-4F1F-8049-3817BCBF588D}"/>
              </a:ext>
            </a:extLst>
          </p:cNvPr>
          <p:cNvCxnSpPr>
            <a:cxnSpLocks/>
          </p:cNvCxnSpPr>
          <p:nvPr/>
        </p:nvCxnSpPr>
        <p:spPr>
          <a:xfrm>
            <a:off x="3442063" y="559526"/>
            <a:ext cx="2438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7562B53-8776-4D42-B19E-E15B2470F961}"/>
              </a:ext>
            </a:extLst>
          </p:cNvPr>
          <p:cNvCxnSpPr>
            <a:cxnSpLocks/>
          </p:cNvCxnSpPr>
          <p:nvPr/>
        </p:nvCxnSpPr>
        <p:spPr>
          <a:xfrm>
            <a:off x="1524000" y="2020389"/>
            <a:ext cx="4343400" cy="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2C62731-39F6-4147-AB34-FE574D7F2177}"/>
              </a:ext>
            </a:extLst>
          </p:cNvPr>
          <p:cNvCxnSpPr>
            <a:cxnSpLocks/>
          </p:cNvCxnSpPr>
          <p:nvPr/>
        </p:nvCxnSpPr>
        <p:spPr>
          <a:xfrm>
            <a:off x="5854337" y="533400"/>
            <a:ext cx="0" cy="1508760"/>
          </a:xfrm>
          <a:prstGeom prst="line">
            <a:avLst/>
          </a:prstGeom>
          <a:ln w="50800">
            <a:solidFill>
              <a:srgbClr val="002060"/>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78EB910D-BCCE-48C3-A777-2BBA3B5EF7F6}"/>
              </a:ext>
            </a:extLst>
          </p:cNvPr>
          <p:cNvSpPr txBox="1"/>
          <p:nvPr/>
        </p:nvSpPr>
        <p:spPr>
          <a:xfrm>
            <a:off x="1283426" y="1215912"/>
            <a:ext cx="4317273" cy="769441"/>
          </a:xfrm>
          <a:prstGeom prst="rect">
            <a:avLst/>
          </a:prstGeom>
          <a:noFill/>
        </p:spPr>
        <p:txBody>
          <a:bodyPr wrap="square" rtlCol="0">
            <a:spAutoFit/>
          </a:bodyPr>
          <a:lstStyle/>
          <a:p>
            <a:pPr algn="r"/>
            <a:r>
              <a:rPr lang="en-US" sz="4400" b="1" spc="220" dirty="0" smtClean="0">
                <a:solidFill>
                  <a:srgbClr val="FF0000"/>
                </a:solidFill>
                <a:effectLst>
                  <a:outerShdw blurRad="38100" dist="38100" dir="2700000" algn="tl">
                    <a:srgbClr val="000000">
                      <a:alpha val="43137"/>
                    </a:srgbClr>
                  </a:outerShdw>
                </a:effectLst>
                <a:latin typeface="Arial"/>
                <a:ea typeface="+mj-ea"/>
                <a:cs typeface="Arial"/>
              </a:rPr>
              <a:t>Exercises</a:t>
            </a:r>
            <a:endParaRPr lang="en-US" sz="4400" b="1" spc="220" dirty="0">
              <a:solidFill>
                <a:srgbClr val="FF0000"/>
              </a:solidFill>
              <a:effectLst>
                <a:outerShdw blurRad="38100" dist="38100" dir="2700000" algn="tl">
                  <a:srgbClr val="000000">
                    <a:alpha val="43137"/>
                  </a:srgbClr>
                </a:outerShdw>
              </a:effectLst>
              <a:latin typeface="Arial"/>
              <a:ea typeface="+mj-ea"/>
              <a:cs typeface="Arial"/>
            </a:endParaRPr>
          </a:p>
        </p:txBody>
      </p:sp>
      <p:sp>
        <p:nvSpPr>
          <p:cNvPr id="2" name="Rectangle 1"/>
          <p:cNvSpPr/>
          <p:nvPr/>
        </p:nvSpPr>
        <p:spPr>
          <a:xfrm>
            <a:off x="0" y="2396195"/>
            <a:ext cx="12013718" cy="1569660"/>
          </a:xfrm>
          <a:prstGeom prst="rect">
            <a:avLst/>
          </a:prstGeom>
        </p:spPr>
        <p:txBody>
          <a:bodyPr wrap="square">
            <a:spAutoFit/>
          </a:bodyPr>
          <a:lstStyle/>
          <a:p>
            <a:pPr marL="285750" indent="-285750">
              <a:buFont typeface="Arial" panose="020B0604020202020204" pitchFamily="34" charset="0"/>
              <a:buChar char="•"/>
            </a:pPr>
            <a:r>
              <a:rPr lang="en-US" sz="3200" dirty="0">
                <a:solidFill>
                  <a:srgbClr val="0D0D0D"/>
                </a:solidFill>
                <a:latin typeface="Söhne"/>
              </a:rPr>
              <a:t>Consider the following </a:t>
            </a:r>
            <a:r>
              <a:rPr lang="en-US" sz="3200" dirty="0" smtClean="0">
                <a:solidFill>
                  <a:srgbClr val="0D0D0D"/>
                </a:solidFill>
                <a:latin typeface="Söhne"/>
              </a:rPr>
              <a:t>problem from Arad to Budapest :</a:t>
            </a:r>
            <a:endParaRPr lang="en-US" sz="3200" dirty="0" smtClean="0">
              <a:solidFill>
                <a:srgbClr val="0D0D0D"/>
              </a:solidFill>
              <a:latin typeface="Söhne"/>
            </a:endParaRPr>
          </a:p>
          <a:p>
            <a:pPr marL="285750" indent="-285750">
              <a:buFont typeface="Arial" panose="020B0604020202020204" pitchFamily="34" charset="0"/>
              <a:buChar char="•"/>
            </a:pPr>
            <a:r>
              <a:rPr lang="en-US" sz="3200" dirty="0"/>
              <a:t>Perform </a:t>
            </a:r>
            <a:r>
              <a:rPr lang="en-US" sz="3200" dirty="0" smtClean="0"/>
              <a:t>a Uniform Cost Search to find the shortest path.</a:t>
            </a:r>
            <a:endParaRPr lang="en-US" sz="3200" dirty="0"/>
          </a:p>
          <a:p>
            <a:pPr marL="285750" indent="-285750">
              <a:buFont typeface="Arial" panose="020B0604020202020204" pitchFamily="34" charset="0"/>
              <a:buChar char="•"/>
            </a:pPr>
            <a:endParaRPr lang="en-US" sz="3200" dirty="0"/>
          </a:p>
        </p:txBody>
      </p:sp>
      <p:pic>
        <p:nvPicPr>
          <p:cNvPr id="10" name="Picture 4" descr="romania2"/>
          <p:cNvPicPr>
            <a:picLocks noChangeAspect="1" noChangeArrowheads="1"/>
          </p:cNvPicPr>
          <p:nvPr/>
        </p:nvPicPr>
        <p:blipFill>
          <a:blip r:embed="rId3" cstate="print"/>
          <a:srcRect/>
          <a:stretch>
            <a:fillRect/>
          </a:stretch>
        </p:blipFill>
        <p:spPr bwMode="auto">
          <a:xfrm>
            <a:off x="3162300" y="3503022"/>
            <a:ext cx="6654546" cy="3261810"/>
          </a:xfrm>
          <a:prstGeom prst="rect">
            <a:avLst/>
          </a:prstGeom>
          <a:noFill/>
        </p:spPr>
      </p:pic>
    </p:spTree>
    <p:extLst>
      <p:ext uri="{BB962C8B-B14F-4D97-AF65-F5344CB8AC3E}">
        <p14:creationId xmlns:p14="http://schemas.microsoft.com/office/powerpoint/2010/main" val="167679422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6"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47831785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10888</TotalTime>
  <Words>2267</Words>
  <Application>Microsoft Office PowerPoint</Application>
  <PresentationFormat>Widescreen</PresentationFormat>
  <Paragraphs>1051</Paragraphs>
  <Slides>50</Slides>
  <Notes>43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50</vt:i4>
      </vt:variant>
    </vt:vector>
  </HeadingPairs>
  <TitlesOfParts>
    <vt:vector size="61" baseType="lpstr">
      <vt:lpstr>Apercu</vt:lpstr>
      <vt:lpstr>Arial</vt:lpstr>
      <vt:lpstr>Arial Nova Cond Light</vt:lpstr>
      <vt:lpstr>Calibri</vt:lpstr>
      <vt:lpstr>Calibri Light</vt:lpstr>
      <vt:lpstr>Courier New</vt:lpstr>
      <vt:lpstr>Poppins</vt:lpstr>
      <vt:lpstr>Söhne</vt:lpstr>
      <vt:lpstr>Times New Roman</vt:lpstr>
      <vt:lpstr>Wingdings</vt:lpstr>
      <vt:lpstr>Office Theme</vt:lpstr>
      <vt:lpstr>PowerPoint Presentation</vt:lpstr>
      <vt:lpstr>PowerPoint Presentation</vt:lpstr>
      <vt:lpstr>Resources for this lecture</vt:lpstr>
      <vt:lpstr>Uniform-Cost Strategy</vt:lpstr>
      <vt:lpstr>Uniform-Cost Strategy</vt:lpstr>
      <vt:lpstr>Uniform-Cost Strategy</vt:lpstr>
      <vt:lpstr>Uniform-Cost Strategy</vt:lpstr>
      <vt:lpstr>Uniform-Cost Strategy</vt:lpstr>
      <vt:lpstr>Uniform-Cost Strategy</vt:lpstr>
      <vt:lpstr>Uniform-Cost Strategy</vt:lpstr>
      <vt:lpstr>Uniform-Cost Strategy</vt:lpstr>
      <vt:lpstr>Uniform-Cost Strategy</vt:lpstr>
      <vt:lpstr>Uniform-Cost Strategy</vt:lpstr>
      <vt:lpstr>Uniform-Cost Strategy</vt:lpstr>
      <vt:lpstr>Uniform-Cost Strategy</vt:lpstr>
      <vt:lpstr>Informed Search [ Heuristic Search ]</vt:lpstr>
      <vt:lpstr>Heuristic Function</vt:lpstr>
      <vt:lpstr>Heuristic Function</vt:lpstr>
      <vt:lpstr>Heuristic Function</vt:lpstr>
      <vt:lpstr>Heuristic Function</vt:lpstr>
      <vt:lpstr>Best First Search</vt:lpstr>
      <vt:lpstr>Best First Search</vt:lpstr>
      <vt:lpstr>Best First Search</vt:lpstr>
      <vt:lpstr>Best First Search</vt:lpstr>
      <vt:lpstr>Best First Search</vt:lpstr>
      <vt:lpstr>Best First Search</vt:lpstr>
      <vt:lpstr>Best First Search</vt:lpstr>
      <vt:lpstr>Best First Search</vt:lpstr>
      <vt:lpstr>Best First Search</vt:lpstr>
      <vt:lpstr>A* Algorithm</vt:lpstr>
      <vt:lpstr>A* Algorithm</vt:lpstr>
      <vt:lpstr>A* Algorithm</vt:lpstr>
      <vt:lpstr>A* Algorithm</vt:lpstr>
      <vt:lpstr>A* Algorithm</vt:lpstr>
      <vt:lpstr>A* Algorithm</vt:lpstr>
      <vt:lpstr>A* Algorithm</vt:lpstr>
      <vt:lpstr>A* Algorithm</vt:lpstr>
      <vt:lpstr>A* Algorithm</vt:lpstr>
      <vt:lpstr>A* Algorithm</vt:lpstr>
      <vt:lpstr>Hill Climbing </vt:lpstr>
      <vt:lpstr>Hill Climbing </vt:lpstr>
      <vt:lpstr>Hill Climbing </vt:lpstr>
      <vt:lpstr>Hill Climbing </vt:lpstr>
      <vt:lpstr>Hill Climbing </vt:lpstr>
      <vt:lpstr>Hill Climbing Real-World Applications </vt:lpstr>
      <vt:lpstr>Hill Climbing Real-World Applications </vt:lpstr>
      <vt:lpstr>Hill Climbing Real-World Applications </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GoogleEltaweel</cp:lastModifiedBy>
  <cp:revision>351</cp:revision>
  <dcterms:created xsi:type="dcterms:W3CDTF">2023-04-29T09:08:23Z</dcterms:created>
  <dcterms:modified xsi:type="dcterms:W3CDTF">2024-03-01T21:38:13Z</dcterms:modified>
</cp:coreProperties>
</file>