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13.jpg" ContentType="image/jp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497" r:id="rId4"/>
    <p:sldId id="507" r:id="rId5"/>
    <p:sldId id="498" r:id="rId6"/>
    <p:sldId id="499" r:id="rId7"/>
    <p:sldId id="313" r:id="rId8"/>
    <p:sldId id="487" r:id="rId9"/>
    <p:sldId id="482" r:id="rId10"/>
    <p:sldId id="256" r:id="rId11"/>
    <p:sldId id="815" r:id="rId12"/>
    <p:sldId id="483" r:id="rId13"/>
    <p:sldId id="484" r:id="rId14"/>
    <p:sldId id="276" r:id="rId15"/>
    <p:sldId id="485" r:id="rId16"/>
    <p:sldId id="488" r:id="rId17"/>
    <p:sldId id="816" r:id="rId18"/>
    <p:sldId id="287" r:id="rId19"/>
    <p:sldId id="810" r:id="rId20"/>
    <p:sldId id="486" r:id="rId21"/>
    <p:sldId id="489" r:id="rId22"/>
    <p:sldId id="819" r:id="rId23"/>
    <p:sldId id="818" r:id="rId24"/>
    <p:sldId id="817" r:id="rId25"/>
    <p:sldId id="494" r:id="rId26"/>
    <p:sldId id="495" r:id="rId27"/>
    <p:sldId id="820" r:id="rId28"/>
    <p:sldId id="490" r:id="rId29"/>
    <p:sldId id="821" r:id="rId30"/>
    <p:sldId id="516" r:id="rId31"/>
    <p:sldId id="811" r:id="rId32"/>
    <p:sldId id="496" r:id="rId33"/>
    <p:sldId id="823" r:id="rId34"/>
    <p:sldId id="814" r:id="rId35"/>
    <p:sldId id="809" r:id="rId36"/>
    <p:sldId id="286" r:id="rId37"/>
    <p:sldId id="491" r:id="rId38"/>
    <p:sldId id="822" r:id="rId39"/>
    <p:sldId id="492" r:id="rId40"/>
    <p:sldId id="812" r:id="rId41"/>
    <p:sldId id="493" r:id="rId42"/>
    <p:sldId id="500" r:id="rId43"/>
    <p:sldId id="502" r:id="rId44"/>
    <p:sldId id="501" r:id="rId45"/>
    <p:sldId id="503" r:id="rId46"/>
    <p:sldId id="504" r:id="rId47"/>
    <p:sldId id="51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507"/>
            <p14:sldId id="498"/>
            <p14:sldId id="499"/>
            <p14:sldId id="313"/>
            <p14:sldId id="487"/>
            <p14:sldId id="482"/>
            <p14:sldId id="256"/>
            <p14:sldId id="815"/>
            <p14:sldId id="483"/>
            <p14:sldId id="484"/>
            <p14:sldId id="276"/>
            <p14:sldId id="485"/>
            <p14:sldId id="488"/>
            <p14:sldId id="816"/>
            <p14:sldId id="287"/>
            <p14:sldId id="810"/>
            <p14:sldId id="486"/>
            <p14:sldId id="489"/>
            <p14:sldId id="819"/>
            <p14:sldId id="818"/>
            <p14:sldId id="817"/>
            <p14:sldId id="494"/>
            <p14:sldId id="495"/>
            <p14:sldId id="820"/>
            <p14:sldId id="490"/>
            <p14:sldId id="821"/>
            <p14:sldId id="516"/>
            <p14:sldId id="811"/>
            <p14:sldId id="496"/>
            <p14:sldId id="823"/>
            <p14:sldId id="814"/>
            <p14:sldId id="809"/>
            <p14:sldId id="286"/>
            <p14:sldId id="491"/>
            <p14:sldId id="822"/>
            <p14:sldId id="492"/>
            <p14:sldId id="812"/>
            <p14:sldId id="493"/>
            <p14:sldId id="500"/>
            <p14:sldId id="502"/>
            <p14:sldId id="501"/>
            <p14:sldId id="503"/>
            <p14:sldId id="50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8E5A6D"/>
    <a:srgbClr val="852F4A"/>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068889B1-E37E-46EC-BE60-A8ECE1F4CE4C}"/>
              </a:ext>
            </a:extLst>
          </p:cNvPr>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4620C079-FAAD-43EF-99FE-62FD599CF5F1}" type="slidenum">
              <a:rPr lang="en-US" altLang="en-US">
                <a:latin typeface="Verdana" panose="020B0604030504040204" pitchFamily="34" charset="0"/>
              </a:rPr>
              <a:pPr eaLnBrk="1" hangingPunct="1"/>
              <a:t>4</a:t>
            </a:fld>
            <a:endParaRPr lang="en-US" altLang="en-US">
              <a:latin typeface="Verdana" panose="020B0604030504040204" pitchFamily="34" charset="0"/>
            </a:endParaRPr>
          </a:p>
        </p:txBody>
      </p:sp>
      <p:sp>
        <p:nvSpPr>
          <p:cNvPr id="83971" name="Rectangle 2">
            <a:extLst>
              <a:ext uri="{FF2B5EF4-FFF2-40B4-BE49-F238E27FC236}">
                <a16:creationId xmlns:a16="http://schemas.microsoft.com/office/drawing/2014/main" id="{B3FB2776-49D9-4BBA-94F7-DFF4AA2F0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a:extLst>
              <a:ext uri="{FF2B5EF4-FFF2-40B4-BE49-F238E27FC236}">
                <a16:creationId xmlns:a16="http://schemas.microsoft.com/office/drawing/2014/main" id="{01154381-25AE-4A89-A27C-4E92663CFB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Relation to Text:</a:t>
            </a:r>
          </a:p>
          <a:p>
            <a:pPr eaLnBrk="1" hangingPunct="1">
              <a:spcBef>
                <a:spcPct val="0"/>
              </a:spcBef>
            </a:pPr>
            <a:r>
              <a:rPr lang="en-US" altLang="en-US" dirty="0"/>
              <a:t>This slide relates to page 31 of the text and Figure 1-7.</a:t>
            </a:r>
          </a:p>
          <a:p>
            <a:pPr eaLnBrk="1" hangingPunct="1">
              <a:spcBef>
                <a:spcPct val="0"/>
              </a:spcBef>
            </a:pPr>
            <a:r>
              <a:rPr lang="en-US" altLang="en-US" b="1" dirty="0"/>
              <a:t>Summary Overview:</a:t>
            </a:r>
          </a:p>
          <a:p>
            <a:pPr eaLnBrk="1" hangingPunct="1">
              <a:spcBef>
                <a:spcPct val="0"/>
              </a:spcBef>
            </a:pPr>
            <a:r>
              <a:rPr lang="en-US" altLang="en-US" dirty="0"/>
              <a:t>This slide presents the four major processes required of an IMC program for it to effectively communicate with target audiences.</a:t>
            </a:r>
          </a:p>
          <a:p>
            <a:pPr eaLnBrk="1" hangingPunct="1">
              <a:spcBef>
                <a:spcPct val="0"/>
              </a:spcBef>
            </a:pPr>
            <a:r>
              <a:rPr lang="en-US" altLang="en-US" b="1" dirty="0"/>
              <a:t>Use of this Slide:</a:t>
            </a:r>
          </a:p>
          <a:p>
            <a:pPr eaLnBrk="1" hangingPunct="1">
              <a:spcBef>
                <a:spcPct val="0"/>
              </a:spcBef>
            </a:pPr>
            <a:r>
              <a:rPr lang="en-US" altLang="en-US" dirty="0"/>
              <a:t>This slide can be used to explain to students that the Integrated Marketing Communications Plan provides the framework for developing, implementing, and controlling the IMC program. Those involved with the program must:</a:t>
            </a:r>
          </a:p>
          <a:p>
            <a:pPr marL="628650" lvl="1" indent="-171450" eaLnBrk="1" hangingPunct="1">
              <a:spcBef>
                <a:spcPct val="0"/>
              </a:spcBef>
              <a:buFontTx/>
              <a:buChar char="•"/>
            </a:pPr>
            <a:r>
              <a:rPr lang="en-US" altLang="en-US" dirty="0"/>
              <a:t>Decide on the role and function of the specific elements of the promotional mix</a:t>
            </a:r>
          </a:p>
          <a:p>
            <a:pPr marL="628650" lvl="1" indent="-171450" eaLnBrk="1" hangingPunct="1">
              <a:spcBef>
                <a:spcPct val="0"/>
              </a:spcBef>
              <a:buFontTx/>
              <a:buChar char="•"/>
            </a:pPr>
            <a:r>
              <a:rPr lang="en-US" altLang="en-US" dirty="0"/>
              <a:t>Develop strategies for each element</a:t>
            </a:r>
          </a:p>
          <a:p>
            <a:pPr marL="628650" lvl="1" indent="-171450" eaLnBrk="1" hangingPunct="1">
              <a:spcBef>
                <a:spcPct val="0"/>
              </a:spcBef>
              <a:buFontTx/>
              <a:buChar char="•"/>
            </a:pPr>
            <a:r>
              <a:rPr lang="en-US" altLang="en-US" dirty="0"/>
              <a:t>Determine how they will be integrated</a:t>
            </a:r>
          </a:p>
          <a:p>
            <a:pPr marL="628650" lvl="1" indent="-171450" eaLnBrk="1" hangingPunct="1">
              <a:spcBef>
                <a:spcPct val="0"/>
              </a:spcBef>
              <a:buFontTx/>
              <a:buChar char="•"/>
            </a:pPr>
            <a:r>
              <a:rPr lang="en-US" altLang="en-US" dirty="0"/>
              <a:t>Plan their implementation</a:t>
            </a:r>
          </a:p>
          <a:p>
            <a:pPr marL="628650" lvl="1" indent="-171450" eaLnBrk="1" hangingPunct="1">
              <a:spcBef>
                <a:spcPct val="0"/>
              </a:spcBef>
              <a:buFontTx/>
              <a:buChar char="•"/>
            </a:pPr>
            <a:r>
              <a:rPr lang="en-US" altLang="en-US" dirty="0"/>
              <a:t>Consider how to evaluate the results achieves, and </a:t>
            </a:r>
          </a:p>
          <a:p>
            <a:pPr marL="628650" lvl="1" indent="-171450" eaLnBrk="1" hangingPunct="1">
              <a:spcBef>
                <a:spcPct val="0"/>
              </a:spcBef>
              <a:buFontTx/>
              <a:buChar char="•"/>
            </a:pPr>
            <a:r>
              <a:rPr lang="en-US" altLang="en-US" dirty="0"/>
              <a:t>Make any necessary adjustments</a:t>
            </a:r>
          </a:p>
          <a:p>
            <a:pPr eaLnBrk="1" hangingPunct="1">
              <a:spcBef>
                <a:spcPct val="0"/>
              </a:spcBef>
            </a:pPr>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41871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23792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06994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ectangle 3"/>
          <p:cNvSpPr txBox="1">
            <a:spLocks noChangeArrowheads="1"/>
          </p:cNvSpPr>
          <p:nvPr userDrawn="1"/>
        </p:nvSpPr>
        <p:spPr bwMode="auto">
          <a:xfrm>
            <a:off x="330309" y="1600200"/>
            <a:ext cx="11582204" cy="4800600"/>
          </a:xfrm>
          <a:prstGeom prst="rect">
            <a:avLst/>
          </a:prstGeom>
          <a:noFill/>
          <a:ln w="12700">
            <a:noFill/>
            <a:miter lim="800000"/>
            <a:headEnd/>
            <a:tailEnd/>
          </a:ln>
        </p:spPr>
        <p:txBody>
          <a:bodyPr lIns="79561" tIns="39082" rIns="79561" bIns="39082"/>
          <a:lstStyle/>
          <a:p>
            <a:pPr marL="422178" indent="-422178" defTabSz="803312" eaLnBrk="0" hangingPunct="0">
              <a:spcBef>
                <a:spcPct val="80000"/>
              </a:spcBef>
              <a:buClr>
                <a:srgbClr val="FF6600"/>
              </a:buClr>
              <a:buFont typeface="Webdings" pitchFamily="18" charset="2"/>
              <a:buChar char="="/>
              <a:tabLst>
                <a:tab pos="1461500" algn="l"/>
              </a:tabLst>
              <a:defRPr/>
            </a:pPr>
            <a:endParaRPr lang="en-US" sz="2216" kern="0" dirty="0">
              <a:cs typeface="Arial" charset="0"/>
            </a:endParaRPr>
          </a:p>
        </p:txBody>
      </p:sp>
      <p:sp>
        <p:nvSpPr>
          <p:cNvPr id="4" name="Rectangle 2"/>
          <p:cNvSpPr>
            <a:spLocks noGrp="1" noChangeArrowheads="1"/>
          </p:cNvSpPr>
          <p:nvPr>
            <p:ph type="title"/>
          </p:nvPr>
        </p:nvSpPr>
        <p:spPr>
          <a:xfrm>
            <a:off x="279491" y="228601"/>
            <a:ext cx="7880432" cy="397929"/>
          </a:xfrm>
          <a:noFill/>
          <a:ln w="9525">
            <a:noFill/>
            <a:miter lim="800000"/>
            <a:headEnd/>
            <a:tailEnd/>
          </a:ln>
        </p:spPr>
        <p:txBody>
          <a:bodyPr/>
          <a:lstStyle>
            <a:lvl1pPr>
              <a:defRPr kumimoji="0" lang="en-US" sz="2586" b="1" i="0" u="none" strike="noStrike" kern="0" cap="none" spc="0" normalizeH="0" baseline="0" noProof="0" dirty="0" smtClean="0">
                <a:ln>
                  <a:noFill/>
                </a:ln>
                <a:solidFill>
                  <a:schemeClr val="bg1"/>
                </a:solidFill>
                <a:effectLst/>
                <a:uLnTx/>
                <a:uFillTx/>
                <a:latin typeface="Helvetica" pitchFamily="34" charset="0"/>
                <a:ea typeface="+mj-ea"/>
                <a:cs typeface="Helvetica" pitchFamily="34" charset="0"/>
              </a:defRPr>
            </a:lvl1pPr>
          </a:lstStyle>
          <a:p>
            <a:pPr lvl="0"/>
            <a:endParaRPr lang="en-US" dirty="0"/>
          </a:p>
        </p:txBody>
      </p:sp>
      <p:sp>
        <p:nvSpPr>
          <p:cNvPr id="11" name="Text Placeholder 10"/>
          <p:cNvSpPr>
            <a:spLocks noGrp="1"/>
          </p:cNvSpPr>
          <p:nvPr>
            <p:ph type="body" sz="quarter" idx="10"/>
          </p:nvPr>
        </p:nvSpPr>
        <p:spPr>
          <a:xfrm>
            <a:off x="373305" y="1600200"/>
            <a:ext cx="11539207" cy="881010"/>
          </a:xfrm>
        </p:spPr>
        <p:txBody>
          <a:bodyPr/>
          <a:lstStyle>
            <a:lvl1pPr>
              <a:lnSpc>
                <a:spcPct val="100000"/>
              </a:lnSpc>
              <a:spcBef>
                <a:spcPts val="2770"/>
              </a:spcBef>
              <a:buClr>
                <a:srgbClr val="FF6600"/>
              </a:buClr>
              <a:defRPr lang="en-US" sz="2216" b="1" dirty="0" smtClean="0">
                <a:solidFill>
                  <a:srgbClr val="013C7D"/>
                </a:solidFill>
                <a:latin typeface="Helvetica" pitchFamily="34" charset="0"/>
                <a:ea typeface="+mn-ea"/>
                <a:cs typeface="Helvetica" pitchFamily="34" charset="0"/>
              </a:defRPr>
            </a:lvl1pPr>
            <a:lvl2pPr>
              <a:lnSpc>
                <a:spcPct val="100000"/>
              </a:lnSpc>
              <a:spcBef>
                <a:spcPts val="0"/>
              </a:spcBef>
              <a:buClrTx/>
              <a:defRPr lang="en-US" sz="1847" b="1" dirty="0" smtClean="0">
                <a:solidFill>
                  <a:srgbClr val="013C7D"/>
                </a:solidFill>
                <a:latin typeface="Helvetica" pitchFamily="34" charset="0"/>
                <a:cs typeface="Helvetica" pitchFamily="34" charset="0"/>
              </a:defRPr>
            </a:lvl2pPr>
            <a:lvl3pPr>
              <a:lnSpc>
                <a:spcPct val="100000"/>
              </a:lnSpc>
              <a:spcBef>
                <a:spcPts val="0"/>
              </a:spcBef>
              <a:buClrTx/>
              <a:defRPr lang="en-US" sz="1662" b="1" i="1" dirty="0" smtClean="0">
                <a:solidFill>
                  <a:srgbClr val="013C7D"/>
                </a:solidFill>
                <a:latin typeface="Helvetica" pitchFamily="34" charset="0"/>
                <a:cs typeface="Helvetica" pitchFamily="34" charset="0"/>
              </a:defRPr>
            </a:lvl3pPr>
            <a:lvl4pPr>
              <a:buClrTx/>
              <a:defRPr>
                <a:solidFill>
                  <a:srgbClr val="013C7D"/>
                </a:solidFill>
                <a:latin typeface="Helvetica" pitchFamily="34" charset="0"/>
                <a:cs typeface="Helvetica" pitchFamily="34" charset="0"/>
              </a:defRPr>
            </a:lvl4pPr>
            <a:lvl5pPr>
              <a:buClrTx/>
              <a:defRPr>
                <a:solidFill>
                  <a:srgbClr val="013C7D"/>
                </a:solidFill>
                <a:latin typeface="Helvetica" pitchFamily="34" charset="0"/>
                <a:cs typeface="Helvetica" pitchFamily="34" charset="0"/>
              </a:defRPr>
            </a:lvl5pPr>
          </a:lstStyle>
          <a:p>
            <a:pPr lvl="0"/>
            <a:r>
              <a:rPr lang="en-US" dirty="0"/>
              <a:t>Click to edit Master text styles</a:t>
            </a:r>
          </a:p>
          <a:p>
            <a:pPr lvl="1"/>
            <a:r>
              <a:rPr lang="en-US" dirty="0"/>
              <a:t>Second level</a:t>
            </a:r>
          </a:p>
          <a:p>
            <a:pPr lvl="2"/>
            <a:r>
              <a:rPr lang="en-US" dirty="0"/>
              <a:t>Third level</a:t>
            </a:r>
            <a:endParaRPr lang="en-SG" dirty="0"/>
          </a:p>
        </p:txBody>
      </p:sp>
    </p:spTree>
    <p:extLst>
      <p:ext uri="{BB962C8B-B14F-4D97-AF65-F5344CB8AC3E}">
        <p14:creationId xmlns:p14="http://schemas.microsoft.com/office/powerpoint/2010/main" val="1437532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7.png"/><Relationship Id="rId4" Type="http://schemas.openxmlformats.org/officeDocument/2006/relationships/image" Target="../media/image3.png"/><Relationship Id="rId9"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1.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15.xml"/><Relationship Id="rId1" Type="http://schemas.openxmlformats.org/officeDocument/2006/relationships/video" Target="https://www.youtube.com/embed/DkvpnYVSUnc"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video" Target="https://www.youtube.com/embed/1ZWw_Llra3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ideo" Target="https://www.youtube.com/embed/bIFOToj5x_o"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ideo" Target="https://www.youtube.com/embed/vLvMpayy-Nw"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slideLayout" Target="../slideLayouts/slideLayout1.xml"/><Relationship Id="rId1" Type="http://schemas.openxmlformats.org/officeDocument/2006/relationships/video" Target="https://www.youtube.com/embed/Wqv_vCEUQig" TargetMode="External"/><Relationship Id="rId6" Type="http://schemas.openxmlformats.org/officeDocument/2006/relationships/image" Target="../media/image7.png"/><Relationship Id="rId5" Type="http://schemas.openxmlformats.org/officeDocument/2006/relationships/image" Target="../media/image12.svg"/><Relationship Id="rId10" Type="http://schemas.openxmlformats.org/officeDocument/2006/relationships/image" Target="../media/image36.jpeg"/><Relationship Id="rId4" Type="http://schemas.openxmlformats.org/officeDocument/2006/relationships/image" Target="../media/image11.png"/><Relationship Id="rId9" Type="http://schemas.openxmlformats.org/officeDocument/2006/relationships/image" Target="../media/image35.png"/></Relationships>
</file>

<file path=ppt/slides/_rels/slide3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11" Type="http://schemas.openxmlformats.org/officeDocument/2006/relationships/image" Target="../media/image40.png"/><Relationship Id="rId5" Type="http://schemas.openxmlformats.org/officeDocument/2006/relationships/image" Target="../media/image8.svg"/><Relationship Id="rId10" Type="http://schemas.openxmlformats.org/officeDocument/2006/relationships/image" Target="../media/image39.png"/><Relationship Id="rId4" Type="http://schemas.openxmlformats.org/officeDocument/2006/relationships/image" Target="../media/image7.png"/><Relationship Id="rId9" Type="http://schemas.openxmlformats.org/officeDocument/2006/relationships/image" Target="../media/image38.png"/></Relationships>
</file>

<file path=ppt/slides/_rels/slide31.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1.png"/><Relationship Id="rId7"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 Id="rId9" Type="http://schemas.openxmlformats.org/officeDocument/2006/relationships/image" Target="../media/image43.png"/></Relationships>
</file>

<file path=ppt/slides/_rels/slide3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1.png"/><Relationship Id="rId7"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11" Type="http://schemas.openxmlformats.org/officeDocument/2006/relationships/image" Target="../media/image48.png"/><Relationship Id="rId5" Type="http://schemas.openxmlformats.org/officeDocument/2006/relationships/image" Target="../media/image7.png"/><Relationship Id="rId10" Type="http://schemas.openxmlformats.org/officeDocument/2006/relationships/image" Target="../media/image47.png"/><Relationship Id="rId4" Type="http://schemas.openxmlformats.org/officeDocument/2006/relationships/image" Target="../media/image12.svg"/><Relationship Id="rId9" Type="http://schemas.openxmlformats.org/officeDocument/2006/relationships/image" Target="../media/image46.png"/></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2.xml"/><Relationship Id="rId1" Type="http://schemas.openxmlformats.org/officeDocument/2006/relationships/video" Target="https://www.youtube.com/embed/TFkozK3-Pw8"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Layout" Target="../slideLayouts/slideLayout2.xml"/><Relationship Id="rId1" Type="http://schemas.openxmlformats.org/officeDocument/2006/relationships/video" Target="https://www.youtube.com/embed/7uvIDjFDs_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17.xml"/><Relationship Id="rId1" Type="http://schemas.openxmlformats.org/officeDocument/2006/relationships/video" Target="https://www.youtube.com/embed/DzvBLigq_xU"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2.xml"/><Relationship Id="rId1" Type="http://schemas.openxmlformats.org/officeDocument/2006/relationships/video" Target="https://www.youtube.com/embed/GdCI_8nu6wA"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1.png"/><Relationship Id="rId7"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56.png"/><Relationship Id="rId4" Type="http://schemas.openxmlformats.org/officeDocument/2006/relationships/image" Target="../media/image12.svg"/><Relationship Id="rId9" Type="http://schemas.openxmlformats.org/officeDocument/2006/relationships/image" Target="../media/image55.png"/></Relationships>
</file>

<file path=ppt/slides/_rels/slide3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11.png"/><Relationship Id="rId7"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2.svg"/><Relationship Id="rId10" Type="http://schemas.openxmlformats.org/officeDocument/2006/relationships/image" Target="../media/image62.png"/><Relationship Id="rId4" Type="http://schemas.openxmlformats.org/officeDocument/2006/relationships/image" Target="../media/image11.png"/><Relationship Id="rId9" Type="http://schemas.openxmlformats.org/officeDocument/2006/relationships/image" Target="../media/image61.png"/></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0.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64.png"/><Relationship Id="rId7" Type="http://schemas.openxmlformats.org/officeDocument/2006/relationships/image" Target="../media/image4.png"/><Relationship Id="rId2" Type="http://schemas.openxmlformats.org/officeDocument/2006/relationships/image" Target="../media/image63.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6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38653" y="1560211"/>
            <a:ext cx="5892960" cy="2123658"/>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Integrated Marketing </a:t>
            </a:r>
          </a:p>
          <a:p>
            <a:pPr algn="ctr"/>
            <a:r>
              <a:rPr lang="en-US" sz="4400" b="1" dirty="0">
                <a:solidFill>
                  <a:srgbClr val="8E5A6D"/>
                </a:solidFill>
                <a:latin typeface="Tajawal Medium" panose="00000600000000000000" pitchFamily="2" charset="-78"/>
                <a:cs typeface="Tajawal Medium" panose="00000600000000000000" pitchFamily="2" charset="-78"/>
              </a:rPr>
              <a:t>Communication</a:t>
            </a:r>
          </a:p>
          <a:p>
            <a:pPr algn="ctr"/>
            <a:r>
              <a:rPr lang="en-US" sz="4400" b="1" dirty="0">
                <a:solidFill>
                  <a:srgbClr val="8E5A6D"/>
                </a:solidFill>
                <a:latin typeface="Tajawal Medium" panose="00000600000000000000" pitchFamily="2" charset="-78"/>
                <a:cs typeface="Tajawal Medium" panose="00000600000000000000" pitchFamily="2" charset="-78"/>
              </a:rPr>
              <a:t>Designs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6965250" y="4789957"/>
            <a:ext cx="4344459"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MKT728</a:t>
            </a:r>
          </a:p>
          <a:p>
            <a:pPr algn="ctr"/>
            <a:r>
              <a:rPr lang="en-US" sz="2000" b="1" dirty="0">
                <a:solidFill>
                  <a:srgbClr val="2D3956"/>
                </a:solidFill>
                <a:latin typeface="Tajawal Medium" panose="00000600000000000000" pitchFamily="2" charset="-78"/>
                <a:cs typeface="Tajawal Medium" panose="00000600000000000000" pitchFamily="2" charset="-78"/>
              </a:rPr>
              <a:t>The Role of IMC Planning Process</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518239" y="1414517"/>
            <a:ext cx="5120801" cy="2800767"/>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Integrated Marketing </a:t>
            </a:r>
          </a:p>
          <a:p>
            <a:pPr algn="ctr"/>
            <a:r>
              <a:rPr lang="en-US" sz="4400" b="1" dirty="0">
                <a:solidFill>
                  <a:schemeClr val="bg1"/>
                </a:solidFill>
                <a:latin typeface="Tajawal Medium" panose="00000600000000000000" pitchFamily="2" charset="-78"/>
                <a:cs typeface="Tajawal Medium" panose="00000600000000000000" pitchFamily="2" charset="-78"/>
              </a:rPr>
              <a:t>Communication</a:t>
            </a:r>
          </a:p>
          <a:p>
            <a:pPr algn="ctr"/>
            <a:r>
              <a:rPr lang="en-US" sz="4400" b="1" dirty="0">
                <a:solidFill>
                  <a:schemeClr val="bg1"/>
                </a:solidFill>
                <a:latin typeface="Tajawal Medium" panose="00000600000000000000" pitchFamily="2" charset="-78"/>
                <a:cs typeface="Tajawal Medium" panose="00000600000000000000" pitchFamily="2" charset="-78"/>
              </a:rPr>
              <a:t>Designs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669BBC"/>
                </a:solidFill>
                <a:latin typeface="Tajawal Medium" panose="00000600000000000000" pitchFamily="2" charset="-78"/>
                <a:cs typeface="Tajawal Medium" panose="00000600000000000000" pitchFamily="2" charset="-78"/>
              </a:rPr>
              <a:t>Lecture 2</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11843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MKT728</a:t>
            </a:r>
          </a:p>
          <a:p>
            <a:r>
              <a:rPr lang="en-US" sz="2000" dirty="0">
                <a:solidFill>
                  <a:srgbClr val="FAC748"/>
                </a:solidFill>
                <a:latin typeface="Tajawal Medium" panose="00000600000000000000" pitchFamily="2" charset="-78"/>
                <a:cs typeface="Tajawal Medium" panose="00000600000000000000" pitchFamily="2" charset="-78"/>
              </a:rPr>
              <a:t>The Role of IMC Planning Process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03893"/>
            <a:ext cx="4886463" cy="954107"/>
          </a:xfrm>
          <a:prstGeom prst="rect">
            <a:avLst/>
          </a:prstGeom>
          <a:noFill/>
        </p:spPr>
        <p:txBody>
          <a:bodyPr wrap="square" rtlCol="0">
            <a:spAutoFit/>
          </a:bodyPr>
          <a:lstStyle/>
          <a:p>
            <a:r>
              <a:rPr lang="en-US" sz="2800" dirty="0">
                <a:solidFill>
                  <a:srgbClr val="2D3956"/>
                </a:solidFill>
                <a:latin typeface="Tajawal Medium" panose="00000600000000000000" pitchFamily="2" charset="-78"/>
                <a:cs typeface="Tajawal Medium" panose="00000600000000000000" pitchFamily="2" charset="-78"/>
              </a:rPr>
              <a:t>Prepared by</a:t>
            </a:r>
            <a:endParaRPr lang="en-US" sz="2800" b="1" dirty="0">
              <a:solidFill>
                <a:srgbClr val="2D3956"/>
              </a:solidFill>
              <a:latin typeface="Tajawal Medium" panose="00000600000000000000" pitchFamily="2" charset="-78"/>
              <a:cs typeface="Tajawal Medium" panose="00000600000000000000" pitchFamily="2" charset="-78"/>
            </a:endParaRPr>
          </a:p>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219475" y="2131553"/>
            <a:ext cx="8357085" cy="3549690"/>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Describe the role of advertising and promotion in an  organization’s integrated marketing program.</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Define target marketing.</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Discuss the role of market segmentation in an IMC  program.</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Describe positioning and repositioning strategies.</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Identify the marketing-mix decisions that influence  advertising and promotional strategy.</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A7CA6B62-747E-428D-AA2E-634F97205870}"/>
              </a:ext>
            </a:extLst>
          </p:cNvPr>
          <p:cNvSpPr>
            <a:spLocks noGrp="1" noChangeArrowheads="1"/>
          </p:cNvSpPr>
          <p:nvPr>
            <p:ph type="title"/>
          </p:nvPr>
        </p:nvSpPr>
        <p:spPr>
          <a:xfrm>
            <a:off x="284370" y="32130"/>
            <a:ext cx="10515600" cy="1043877"/>
          </a:xfrm>
        </p:spPr>
        <p:txBody>
          <a:bodyPr/>
          <a:lstStyle/>
          <a:p>
            <a:pPr eaLnBrk="1" hangingPunct="1"/>
            <a:r>
              <a:rPr lang="en-US" altLang="en-US" b="1" dirty="0">
                <a:solidFill>
                  <a:schemeClr val="accent2">
                    <a:lumMod val="75000"/>
                  </a:schemeClr>
                </a:solidFill>
              </a:rPr>
              <a:t>IMC Planning Model</a:t>
            </a:r>
          </a:p>
        </p:txBody>
      </p:sp>
      <p:grpSp>
        <p:nvGrpSpPr>
          <p:cNvPr id="43011" name="Group 3">
            <a:extLst>
              <a:ext uri="{FF2B5EF4-FFF2-40B4-BE49-F238E27FC236}">
                <a16:creationId xmlns:a16="http://schemas.microsoft.com/office/drawing/2014/main" id="{B659D2D9-AA22-4237-AF67-4B0A7499865F}"/>
              </a:ext>
            </a:extLst>
          </p:cNvPr>
          <p:cNvGrpSpPr>
            <a:grpSpLocks/>
          </p:cNvGrpSpPr>
          <p:nvPr/>
        </p:nvGrpSpPr>
        <p:grpSpPr bwMode="auto">
          <a:xfrm>
            <a:off x="1354323" y="1006867"/>
            <a:ext cx="9587655" cy="5763629"/>
            <a:chOff x="533400" y="914400"/>
            <a:chExt cx="8870950" cy="5638800"/>
          </a:xfrm>
        </p:grpSpPr>
        <p:grpSp>
          <p:nvGrpSpPr>
            <p:cNvPr id="43012" name="Group 6">
              <a:extLst>
                <a:ext uri="{FF2B5EF4-FFF2-40B4-BE49-F238E27FC236}">
                  <a16:creationId xmlns:a16="http://schemas.microsoft.com/office/drawing/2014/main" id="{F91AC53C-CB4F-48D4-8BF1-1BEE67C75799}"/>
                </a:ext>
              </a:extLst>
            </p:cNvPr>
            <p:cNvGrpSpPr>
              <a:grpSpLocks/>
            </p:cNvGrpSpPr>
            <p:nvPr/>
          </p:nvGrpSpPr>
          <p:grpSpPr bwMode="auto">
            <a:xfrm>
              <a:off x="533400" y="914400"/>
              <a:ext cx="8832850" cy="5638800"/>
              <a:chOff x="120" y="593"/>
              <a:chExt cx="5564" cy="3525"/>
            </a:xfrm>
          </p:grpSpPr>
          <p:sp>
            <p:nvSpPr>
              <p:cNvPr id="37893" name="Line 8">
                <a:extLst>
                  <a:ext uri="{FF2B5EF4-FFF2-40B4-BE49-F238E27FC236}">
                    <a16:creationId xmlns:a16="http://schemas.microsoft.com/office/drawing/2014/main" id="{55486DF0-CA97-4D56-8026-5A989CE1AB6D}"/>
                  </a:ext>
                </a:extLst>
              </p:cNvPr>
              <p:cNvSpPr>
                <a:spLocks noChangeShapeType="1"/>
              </p:cNvSpPr>
              <p:nvPr/>
            </p:nvSpPr>
            <p:spPr bwMode="auto">
              <a:xfrm>
                <a:off x="568"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4" name="Line 9">
                <a:extLst>
                  <a:ext uri="{FF2B5EF4-FFF2-40B4-BE49-F238E27FC236}">
                    <a16:creationId xmlns:a16="http://schemas.microsoft.com/office/drawing/2014/main" id="{D73F71C1-05EB-4720-96C1-93E9C994514D}"/>
                  </a:ext>
                </a:extLst>
              </p:cNvPr>
              <p:cNvSpPr>
                <a:spLocks noChangeShapeType="1"/>
              </p:cNvSpPr>
              <p:nvPr/>
            </p:nvSpPr>
            <p:spPr bwMode="auto">
              <a:xfrm>
                <a:off x="1535"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5" name="Line 10">
                <a:extLst>
                  <a:ext uri="{FF2B5EF4-FFF2-40B4-BE49-F238E27FC236}">
                    <a16:creationId xmlns:a16="http://schemas.microsoft.com/office/drawing/2014/main" id="{A4D41BB5-747E-408C-A985-A0EB296F9EFA}"/>
                  </a:ext>
                </a:extLst>
              </p:cNvPr>
              <p:cNvSpPr>
                <a:spLocks noChangeShapeType="1"/>
              </p:cNvSpPr>
              <p:nvPr/>
            </p:nvSpPr>
            <p:spPr bwMode="auto">
              <a:xfrm>
                <a:off x="2432"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6" name="Line 11">
                <a:extLst>
                  <a:ext uri="{FF2B5EF4-FFF2-40B4-BE49-F238E27FC236}">
                    <a16:creationId xmlns:a16="http://schemas.microsoft.com/office/drawing/2014/main" id="{BB934A0D-37B5-41EE-A25A-9C33E49428F1}"/>
                  </a:ext>
                </a:extLst>
              </p:cNvPr>
              <p:cNvSpPr>
                <a:spLocks noChangeShapeType="1"/>
              </p:cNvSpPr>
              <p:nvPr/>
            </p:nvSpPr>
            <p:spPr bwMode="auto">
              <a:xfrm>
                <a:off x="4314"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7" name="Line 12">
                <a:extLst>
                  <a:ext uri="{FF2B5EF4-FFF2-40B4-BE49-F238E27FC236}">
                    <a16:creationId xmlns:a16="http://schemas.microsoft.com/office/drawing/2014/main" id="{89B37177-55B4-402C-B53F-A7FAC26722A3}"/>
                  </a:ext>
                </a:extLst>
              </p:cNvPr>
              <p:cNvSpPr>
                <a:spLocks noChangeShapeType="1"/>
              </p:cNvSpPr>
              <p:nvPr/>
            </p:nvSpPr>
            <p:spPr bwMode="auto">
              <a:xfrm>
                <a:off x="3375"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8" name="Line 13">
                <a:extLst>
                  <a:ext uri="{FF2B5EF4-FFF2-40B4-BE49-F238E27FC236}">
                    <a16:creationId xmlns:a16="http://schemas.microsoft.com/office/drawing/2014/main" id="{B3DB9983-EBB7-4A88-AC4A-EEA827CD2A42}"/>
                  </a:ext>
                </a:extLst>
              </p:cNvPr>
              <p:cNvSpPr>
                <a:spLocks noChangeShapeType="1"/>
              </p:cNvSpPr>
              <p:nvPr/>
            </p:nvSpPr>
            <p:spPr bwMode="auto">
              <a:xfrm>
                <a:off x="5226" y="3218"/>
                <a:ext cx="0" cy="12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74" name="Line 16">
                <a:extLst>
                  <a:ext uri="{FF2B5EF4-FFF2-40B4-BE49-F238E27FC236}">
                    <a16:creationId xmlns:a16="http://schemas.microsoft.com/office/drawing/2014/main" id="{5BA3CBE9-3833-4FD2-8E2F-AA67DD89AB3D}"/>
                  </a:ext>
                </a:extLst>
              </p:cNvPr>
              <p:cNvSpPr>
                <a:spLocks noChangeShapeType="1"/>
              </p:cNvSpPr>
              <p:nvPr/>
            </p:nvSpPr>
            <p:spPr bwMode="auto">
              <a:xfrm flipV="1">
                <a:off x="1741" y="2360"/>
                <a:ext cx="1" cy="72"/>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nvGrpSpPr>
              <p:cNvPr id="43050" name="Group 17">
                <a:extLst>
                  <a:ext uri="{FF2B5EF4-FFF2-40B4-BE49-F238E27FC236}">
                    <a16:creationId xmlns:a16="http://schemas.microsoft.com/office/drawing/2014/main" id="{EB2C93D1-835A-473A-A41F-1C4EE236B68B}"/>
                  </a:ext>
                </a:extLst>
              </p:cNvPr>
              <p:cNvGrpSpPr>
                <a:grpSpLocks/>
              </p:cNvGrpSpPr>
              <p:nvPr/>
            </p:nvGrpSpPr>
            <p:grpSpPr bwMode="auto">
              <a:xfrm>
                <a:off x="328" y="2360"/>
                <a:ext cx="474" cy="84"/>
                <a:chOff x="2250" y="1840"/>
                <a:chExt cx="474" cy="84"/>
              </a:xfrm>
            </p:grpSpPr>
            <p:sp>
              <p:nvSpPr>
                <p:cNvPr id="37971" name="Line 18">
                  <a:extLst>
                    <a:ext uri="{FF2B5EF4-FFF2-40B4-BE49-F238E27FC236}">
                      <a16:creationId xmlns:a16="http://schemas.microsoft.com/office/drawing/2014/main" id="{9A600CD1-1DEA-42C2-B070-3A41797EBFD2}"/>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72" name="Line 19">
                  <a:extLst>
                    <a:ext uri="{FF2B5EF4-FFF2-40B4-BE49-F238E27FC236}">
                      <a16:creationId xmlns:a16="http://schemas.microsoft.com/office/drawing/2014/main" id="{309F6B23-5688-4D25-BBE6-FE3ECCE5539D}"/>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1" name="Group 20">
                <a:extLst>
                  <a:ext uri="{FF2B5EF4-FFF2-40B4-BE49-F238E27FC236}">
                    <a16:creationId xmlns:a16="http://schemas.microsoft.com/office/drawing/2014/main" id="{4AE44729-8C8C-4797-8133-414770F603CC}"/>
                  </a:ext>
                </a:extLst>
              </p:cNvPr>
              <p:cNvGrpSpPr>
                <a:grpSpLocks/>
              </p:cNvGrpSpPr>
              <p:nvPr/>
            </p:nvGrpSpPr>
            <p:grpSpPr bwMode="auto">
              <a:xfrm>
                <a:off x="2209" y="2360"/>
                <a:ext cx="474" cy="84"/>
                <a:chOff x="2250" y="1840"/>
                <a:chExt cx="474" cy="84"/>
              </a:xfrm>
            </p:grpSpPr>
            <p:sp>
              <p:nvSpPr>
                <p:cNvPr id="37969" name="Line 21">
                  <a:extLst>
                    <a:ext uri="{FF2B5EF4-FFF2-40B4-BE49-F238E27FC236}">
                      <a16:creationId xmlns:a16="http://schemas.microsoft.com/office/drawing/2014/main" id="{FC42B2FF-EEB4-4EE1-B041-89B27A4773EE}"/>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70" name="Line 22">
                  <a:extLst>
                    <a:ext uri="{FF2B5EF4-FFF2-40B4-BE49-F238E27FC236}">
                      <a16:creationId xmlns:a16="http://schemas.microsoft.com/office/drawing/2014/main" id="{F98D299A-18A3-455E-A281-10E1F9FADA48}"/>
                    </a:ext>
                  </a:extLst>
                </p:cNvPr>
                <p:cNvSpPr>
                  <a:spLocks noChangeShapeType="1"/>
                </p:cNvSpPr>
                <p:nvPr/>
              </p:nvSpPr>
              <p:spPr bwMode="auto">
                <a:xfrm flipV="1">
                  <a:off x="2715" y="1840"/>
                  <a:ext cx="0"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2" name="Group 23">
                <a:extLst>
                  <a:ext uri="{FF2B5EF4-FFF2-40B4-BE49-F238E27FC236}">
                    <a16:creationId xmlns:a16="http://schemas.microsoft.com/office/drawing/2014/main" id="{D87D2302-AB63-433F-AC4F-E8F2571205F0}"/>
                  </a:ext>
                </a:extLst>
              </p:cNvPr>
              <p:cNvGrpSpPr>
                <a:grpSpLocks/>
              </p:cNvGrpSpPr>
              <p:nvPr/>
            </p:nvGrpSpPr>
            <p:grpSpPr bwMode="auto">
              <a:xfrm>
                <a:off x="4091" y="2360"/>
                <a:ext cx="474" cy="84"/>
                <a:chOff x="2250" y="1840"/>
                <a:chExt cx="474" cy="84"/>
              </a:xfrm>
            </p:grpSpPr>
            <p:sp>
              <p:nvSpPr>
                <p:cNvPr id="37967" name="Line 24">
                  <a:extLst>
                    <a:ext uri="{FF2B5EF4-FFF2-40B4-BE49-F238E27FC236}">
                      <a16:creationId xmlns:a16="http://schemas.microsoft.com/office/drawing/2014/main" id="{0C39ADE4-0947-4026-9CF1-CB5D122D2115}"/>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68" name="Line 25">
                  <a:extLst>
                    <a:ext uri="{FF2B5EF4-FFF2-40B4-BE49-F238E27FC236}">
                      <a16:creationId xmlns:a16="http://schemas.microsoft.com/office/drawing/2014/main" id="{613CDEBA-708A-4C32-AC92-54C28AC50243}"/>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3" name="Group 32">
                <a:extLst>
                  <a:ext uri="{FF2B5EF4-FFF2-40B4-BE49-F238E27FC236}">
                    <a16:creationId xmlns:a16="http://schemas.microsoft.com/office/drawing/2014/main" id="{0FAEA4CF-0DDF-4C26-A7CD-81EE0154B160}"/>
                  </a:ext>
                </a:extLst>
              </p:cNvPr>
              <p:cNvGrpSpPr>
                <a:grpSpLocks/>
              </p:cNvGrpSpPr>
              <p:nvPr/>
            </p:nvGrpSpPr>
            <p:grpSpPr bwMode="auto">
              <a:xfrm>
                <a:off x="1294" y="1802"/>
                <a:ext cx="448" cy="136"/>
                <a:chOff x="2276" y="1802"/>
                <a:chExt cx="448" cy="136"/>
              </a:xfrm>
            </p:grpSpPr>
            <p:sp>
              <p:nvSpPr>
                <p:cNvPr id="37961" name="Line 33">
                  <a:extLst>
                    <a:ext uri="{FF2B5EF4-FFF2-40B4-BE49-F238E27FC236}">
                      <a16:creationId xmlns:a16="http://schemas.microsoft.com/office/drawing/2014/main" id="{13446B4E-0601-4638-81ED-0CB26ECC3CB6}"/>
                    </a:ext>
                  </a:extLst>
                </p:cNvPr>
                <p:cNvSpPr>
                  <a:spLocks noChangeShapeType="1"/>
                </p:cNvSpPr>
                <p:nvPr/>
              </p:nvSpPr>
              <p:spPr bwMode="auto">
                <a:xfrm>
                  <a:off x="2276" y="1802"/>
                  <a:ext cx="0" cy="136"/>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62" name="Line 34">
                  <a:extLst>
                    <a:ext uri="{FF2B5EF4-FFF2-40B4-BE49-F238E27FC236}">
                      <a16:creationId xmlns:a16="http://schemas.microsoft.com/office/drawing/2014/main" id="{D3343F32-90EA-428A-8DE9-F4A511A0C7E5}"/>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4" name="Group 35">
                <a:extLst>
                  <a:ext uri="{FF2B5EF4-FFF2-40B4-BE49-F238E27FC236}">
                    <a16:creationId xmlns:a16="http://schemas.microsoft.com/office/drawing/2014/main" id="{90DD2953-0FC2-4888-8E3C-6487F66FFC9F}"/>
                  </a:ext>
                </a:extLst>
              </p:cNvPr>
              <p:cNvGrpSpPr>
                <a:grpSpLocks/>
              </p:cNvGrpSpPr>
              <p:nvPr/>
            </p:nvGrpSpPr>
            <p:grpSpPr bwMode="auto">
              <a:xfrm>
                <a:off x="328" y="1802"/>
                <a:ext cx="474" cy="136"/>
                <a:chOff x="2250" y="1802"/>
                <a:chExt cx="474" cy="136"/>
              </a:xfrm>
            </p:grpSpPr>
            <p:sp>
              <p:nvSpPr>
                <p:cNvPr id="37959" name="Line 36">
                  <a:extLst>
                    <a:ext uri="{FF2B5EF4-FFF2-40B4-BE49-F238E27FC236}">
                      <a16:creationId xmlns:a16="http://schemas.microsoft.com/office/drawing/2014/main" id="{2A8CB59B-50A1-4F32-AC3B-A0D9923DAFA5}"/>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60" name="Line 37">
                  <a:extLst>
                    <a:ext uri="{FF2B5EF4-FFF2-40B4-BE49-F238E27FC236}">
                      <a16:creationId xmlns:a16="http://schemas.microsoft.com/office/drawing/2014/main" id="{88FF1F1A-BB23-43B7-A486-23DCE8053724}"/>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5" name="Group 38">
                <a:extLst>
                  <a:ext uri="{FF2B5EF4-FFF2-40B4-BE49-F238E27FC236}">
                    <a16:creationId xmlns:a16="http://schemas.microsoft.com/office/drawing/2014/main" id="{8CAD3D7A-1721-4F11-903A-5C69EFFF7C12}"/>
                  </a:ext>
                </a:extLst>
              </p:cNvPr>
              <p:cNvGrpSpPr>
                <a:grpSpLocks/>
              </p:cNvGrpSpPr>
              <p:nvPr/>
            </p:nvGrpSpPr>
            <p:grpSpPr bwMode="auto">
              <a:xfrm>
                <a:off x="2209" y="1802"/>
                <a:ext cx="474" cy="136"/>
                <a:chOff x="2250" y="1802"/>
                <a:chExt cx="474" cy="136"/>
              </a:xfrm>
            </p:grpSpPr>
            <p:sp>
              <p:nvSpPr>
                <p:cNvPr id="37957" name="Line 39">
                  <a:extLst>
                    <a:ext uri="{FF2B5EF4-FFF2-40B4-BE49-F238E27FC236}">
                      <a16:creationId xmlns:a16="http://schemas.microsoft.com/office/drawing/2014/main" id="{D0F61E13-05EF-4525-967B-C5696CE065AC}"/>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58" name="Line 40">
                  <a:extLst>
                    <a:ext uri="{FF2B5EF4-FFF2-40B4-BE49-F238E27FC236}">
                      <a16:creationId xmlns:a16="http://schemas.microsoft.com/office/drawing/2014/main" id="{BE208237-6489-4E3B-8C17-640493C974CF}"/>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grpSp>
            <p:nvGrpSpPr>
              <p:cNvPr id="43056" name="Group 41">
                <a:extLst>
                  <a:ext uri="{FF2B5EF4-FFF2-40B4-BE49-F238E27FC236}">
                    <a16:creationId xmlns:a16="http://schemas.microsoft.com/office/drawing/2014/main" id="{D1FA013A-B4A0-4A8B-815A-BE0528620901}"/>
                  </a:ext>
                </a:extLst>
              </p:cNvPr>
              <p:cNvGrpSpPr>
                <a:grpSpLocks/>
              </p:cNvGrpSpPr>
              <p:nvPr/>
            </p:nvGrpSpPr>
            <p:grpSpPr bwMode="auto">
              <a:xfrm>
                <a:off x="4091" y="1802"/>
                <a:ext cx="474" cy="136"/>
                <a:chOff x="2250" y="1802"/>
                <a:chExt cx="474" cy="136"/>
              </a:xfrm>
            </p:grpSpPr>
            <p:sp>
              <p:nvSpPr>
                <p:cNvPr id="37955" name="Line 42">
                  <a:extLst>
                    <a:ext uri="{FF2B5EF4-FFF2-40B4-BE49-F238E27FC236}">
                      <a16:creationId xmlns:a16="http://schemas.microsoft.com/office/drawing/2014/main" id="{9D8CBCF2-83BD-4549-910D-38CD404F5667}"/>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56" name="Line 43">
                  <a:extLst>
                    <a:ext uri="{FF2B5EF4-FFF2-40B4-BE49-F238E27FC236}">
                      <a16:creationId xmlns:a16="http://schemas.microsoft.com/office/drawing/2014/main" id="{68DFD449-1448-4DB3-A087-8F16974F88DA}"/>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sp>
            <p:nvSpPr>
              <p:cNvPr id="37953" name="Line 45">
                <a:extLst>
                  <a:ext uri="{FF2B5EF4-FFF2-40B4-BE49-F238E27FC236}">
                    <a16:creationId xmlns:a16="http://schemas.microsoft.com/office/drawing/2014/main" id="{3C90FFB4-20BD-4CDC-AA0E-3E2FF7FD6021}"/>
                  </a:ext>
                </a:extLst>
              </p:cNvPr>
              <p:cNvSpPr>
                <a:spLocks noChangeShapeType="1"/>
              </p:cNvSpPr>
              <p:nvPr/>
            </p:nvSpPr>
            <p:spPr bwMode="auto">
              <a:xfrm>
                <a:off x="3150" y="1802"/>
                <a:ext cx="0"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nvGrpSpPr>
              <p:cNvPr id="43058" name="Group 47">
                <a:extLst>
                  <a:ext uri="{FF2B5EF4-FFF2-40B4-BE49-F238E27FC236}">
                    <a16:creationId xmlns:a16="http://schemas.microsoft.com/office/drawing/2014/main" id="{CA12B069-D782-463C-BF2C-1D71E9DE8EC7}"/>
                  </a:ext>
                </a:extLst>
              </p:cNvPr>
              <p:cNvGrpSpPr>
                <a:grpSpLocks/>
              </p:cNvGrpSpPr>
              <p:nvPr/>
            </p:nvGrpSpPr>
            <p:grpSpPr bwMode="auto">
              <a:xfrm>
                <a:off x="5032" y="1802"/>
                <a:ext cx="474" cy="136"/>
                <a:chOff x="2250" y="1802"/>
                <a:chExt cx="474" cy="136"/>
              </a:xfrm>
            </p:grpSpPr>
            <p:sp>
              <p:nvSpPr>
                <p:cNvPr id="37951" name="Line 48">
                  <a:extLst>
                    <a:ext uri="{FF2B5EF4-FFF2-40B4-BE49-F238E27FC236}">
                      <a16:creationId xmlns:a16="http://schemas.microsoft.com/office/drawing/2014/main" id="{6EB8558A-1299-4BB2-AC7F-4B73959F6AC1}"/>
                    </a:ext>
                  </a:extLst>
                </p:cNvPr>
                <p:cNvSpPr>
                  <a:spLocks noChangeShapeType="1"/>
                </p:cNvSpPr>
                <p:nvPr/>
              </p:nvSpPr>
              <p:spPr bwMode="auto">
                <a:xfrm>
                  <a:off x="2241" y="1802"/>
                  <a:ext cx="0" cy="12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52" name="Line 49">
                  <a:extLst>
                    <a:ext uri="{FF2B5EF4-FFF2-40B4-BE49-F238E27FC236}">
                      <a16:creationId xmlns:a16="http://schemas.microsoft.com/office/drawing/2014/main" id="{83203042-52FF-4D8A-AD82-2655F6DB684B}"/>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sp>
            <p:nvSpPr>
              <p:cNvPr id="37911" name="AutoShape 50">
                <a:extLst>
                  <a:ext uri="{FF2B5EF4-FFF2-40B4-BE49-F238E27FC236}">
                    <a16:creationId xmlns:a16="http://schemas.microsoft.com/office/drawing/2014/main" id="{0B54358B-380A-4DB9-8897-D0EDC86FA397}"/>
                  </a:ext>
                </a:extLst>
              </p:cNvPr>
              <p:cNvSpPr>
                <a:spLocks noChangeArrowheads="1"/>
              </p:cNvSpPr>
              <p:nvPr/>
            </p:nvSpPr>
            <p:spPr bwMode="auto">
              <a:xfrm>
                <a:off x="1111" y="825"/>
                <a:ext cx="3832" cy="16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Analysis of promotional program situation and the communication process </a:t>
                </a:r>
              </a:p>
            </p:txBody>
          </p:sp>
          <p:sp>
            <p:nvSpPr>
              <p:cNvPr id="37913" name="AutoShape 52">
                <a:extLst>
                  <a:ext uri="{FF2B5EF4-FFF2-40B4-BE49-F238E27FC236}">
                    <a16:creationId xmlns:a16="http://schemas.microsoft.com/office/drawing/2014/main" id="{C2A1682A-726A-47A5-9602-C4B20B8C7F45}"/>
                  </a:ext>
                </a:extLst>
              </p:cNvPr>
              <p:cNvSpPr>
                <a:spLocks noChangeArrowheads="1"/>
              </p:cNvSpPr>
              <p:nvPr/>
            </p:nvSpPr>
            <p:spPr bwMode="auto">
              <a:xfrm>
                <a:off x="1111" y="1058"/>
                <a:ext cx="3827" cy="15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Budget determination</a:t>
                </a:r>
              </a:p>
            </p:txBody>
          </p:sp>
          <p:sp>
            <p:nvSpPr>
              <p:cNvPr id="37914" name="AutoShape 53">
                <a:extLst>
                  <a:ext uri="{FF2B5EF4-FFF2-40B4-BE49-F238E27FC236}">
                    <a16:creationId xmlns:a16="http://schemas.microsoft.com/office/drawing/2014/main" id="{89D95738-AB19-447A-9032-9297B08DE613}"/>
                  </a:ext>
                </a:extLst>
              </p:cNvPr>
              <p:cNvSpPr>
                <a:spLocks noChangeArrowheads="1"/>
              </p:cNvSpPr>
              <p:nvPr/>
            </p:nvSpPr>
            <p:spPr bwMode="auto">
              <a:xfrm>
                <a:off x="545" y="1290"/>
                <a:ext cx="4841" cy="17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Develop integrated marketing communications programs</a:t>
                </a:r>
              </a:p>
            </p:txBody>
          </p:sp>
          <p:sp>
            <p:nvSpPr>
              <p:cNvPr id="37915" name="AutoShape 54">
                <a:extLst>
                  <a:ext uri="{FF2B5EF4-FFF2-40B4-BE49-F238E27FC236}">
                    <a16:creationId xmlns:a16="http://schemas.microsoft.com/office/drawing/2014/main" id="{3A6AEBD8-601F-40CE-80C0-1BA88F6A452F}"/>
                  </a:ext>
                </a:extLst>
              </p:cNvPr>
              <p:cNvSpPr>
                <a:spLocks noChangeArrowheads="1"/>
              </p:cNvSpPr>
              <p:nvPr/>
            </p:nvSpPr>
            <p:spPr bwMode="auto">
              <a:xfrm>
                <a:off x="1111" y="593"/>
                <a:ext cx="3832" cy="163"/>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Review of marketing plan</a:t>
                </a:r>
              </a:p>
            </p:txBody>
          </p:sp>
          <p:sp>
            <p:nvSpPr>
              <p:cNvPr id="37916" name="AutoShape 55">
                <a:extLst>
                  <a:ext uri="{FF2B5EF4-FFF2-40B4-BE49-F238E27FC236}">
                    <a16:creationId xmlns:a16="http://schemas.microsoft.com/office/drawing/2014/main" id="{A2BF243E-131F-4333-ADF9-D440047C9C68}"/>
                  </a:ext>
                </a:extLst>
              </p:cNvPr>
              <p:cNvSpPr>
                <a:spLocks noChangeArrowheads="1"/>
              </p:cNvSpPr>
              <p:nvPr/>
            </p:nvSpPr>
            <p:spPr bwMode="auto">
              <a:xfrm>
                <a:off x="164" y="1524"/>
                <a:ext cx="850"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p:txBody>
          </p:sp>
          <p:sp>
            <p:nvSpPr>
              <p:cNvPr id="37917" name="AutoShape 56">
                <a:extLst>
                  <a:ext uri="{FF2B5EF4-FFF2-40B4-BE49-F238E27FC236}">
                    <a16:creationId xmlns:a16="http://schemas.microsoft.com/office/drawing/2014/main" id="{71DCE904-2870-467D-994D-09D789A47FCD}"/>
                  </a:ext>
                </a:extLst>
              </p:cNvPr>
              <p:cNvSpPr>
                <a:spLocks noChangeArrowheads="1"/>
              </p:cNvSpPr>
              <p:nvPr/>
            </p:nvSpPr>
            <p:spPr bwMode="auto">
              <a:xfrm>
                <a:off x="109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Direct</a:t>
                </a:r>
              </a:p>
              <a:p>
                <a:pPr>
                  <a:spcBef>
                    <a:spcPct val="0"/>
                  </a:spcBef>
                  <a:buNone/>
                  <a:defRPr/>
                </a:pPr>
                <a:r>
                  <a:rPr lang="en-US" altLang="en-US" sz="1350" dirty="0">
                    <a:solidFill>
                      <a:schemeClr val="tx1"/>
                    </a:solidFill>
                    <a:latin typeface="+mj-lt"/>
                  </a:rPr>
                  <a:t>marketing</a:t>
                </a:r>
              </a:p>
            </p:txBody>
          </p:sp>
          <p:sp>
            <p:nvSpPr>
              <p:cNvPr id="37918" name="AutoShape 57">
                <a:extLst>
                  <a:ext uri="{FF2B5EF4-FFF2-40B4-BE49-F238E27FC236}">
                    <a16:creationId xmlns:a16="http://schemas.microsoft.com/office/drawing/2014/main" id="{66C22B37-F526-45BB-8E5E-06F3C87073A8}"/>
                  </a:ext>
                </a:extLst>
              </p:cNvPr>
              <p:cNvSpPr>
                <a:spLocks noChangeArrowheads="1"/>
              </p:cNvSpPr>
              <p:nvPr/>
            </p:nvSpPr>
            <p:spPr bwMode="auto">
              <a:xfrm>
                <a:off x="203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Digital/Internet</a:t>
                </a:r>
              </a:p>
              <a:p>
                <a:pPr>
                  <a:spcBef>
                    <a:spcPct val="0"/>
                  </a:spcBef>
                  <a:buNone/>
                  <a:defRPr/>
                </a:pPr>
                <a:r>
                  <a:rPr lang="en-US" altLang="en-US" sz="1350" dirty="0">
                    <a:solidFill>
                      <a:schemeClr val="tx1"/>
                    </a:solidFill>
                    <a:latin typeface="+mj-lt"/>
                  </a:rPr>
                  <a:t>marketing</a:t>
                </a:r>
              </a:p>
            </p:txBody>
          </p:sp>
          <p:sp>
            <p:nvSpPr>
              <p:cNvPr id="37919" name="AutoShape 58">
                <a:extLst>
                  <a:ext uri="{FF2B5EF4-FFF2-40B4-BE49-F238E27FC236}">
                    <a16:creationId xmlns:a16="http://schemas.microsoft.com/office/drawing/2014/main" id="{19E28677-A628-4018-AE19-0768A42049D7}"/>
                  </a:ext>
                </a:extLst>
              </p:cNvPr>
              <p:cNvSpPr>
                <a:spLocks noChangeArrowheads="1"/>
              </p:cNvSpPr>
              <p:nvPr/>
            </p:nvSpPr>
            <p:spPr bwMode="auto">
              <a:xfrm>
                <a:off x="296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a:t>
                </a:r>
              </a:p>
              <a:p>
                <a:pPr>
                  <a:spcBef>
                    <a:spcPct val="0"/>
                  </a:spcBef>
                  <a:buNone/>
                  <a:defRPr/>
                </a:pPr>
                <a:r>
                  <a:rPr lang="en-US" altLang="en-US" sz="1350" dirty="0">
                    <a:solidFill>
                      <a:schemeClr val="tx1"/>
                    </a:solidFill>
                    <a:latin typeface="+mj-lt"/>
                  </a:rPr>
                  <a:t>promotion</a:t>
                </a:r>
              </a:p>
            </p:txBody>
          </p:sp>
          <p:sp>
            <p:nvSpPr>
              <p:cNvPr id="37920" name="AutoShape 59">
                <a:extLst>
                  <a:ext uri="{FF2B5EF4-FFF2-40B4-BE49-F238E27FC236}">
                    <a16:creationId xmlns:a16="http://schemas.microsoft.com/office/drawing/2014/main" id="{6EA4D0B2-1AE5-4BBA-B178-26743F30F5D6}"/>
                  </a:ext>
                </a:extLst>
              </p:cNvPr>
              <p:cNvSpPr>
                <a:spLocks noChangeArrowheads="1"/>
              </p:cNvSpPr>
              <p:nvPr/>
            </p:nvSpPr>
            <p:spPr bwMode="auto">
              <a:xfrm>
                <a:off x="390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PR/publicity</a:t>
                </a:r>
              </a:p>
            </p:txBody>
          </p:sp>
          <p:sp>
            <p:nvSpPr>
              <p:cNvPr id="37921" name="AutoShape 60">
                <a:extLst>
                  <a:ext uri="{FF2B5EF4-FFF2-40B4-BE49-F238E27FC236}">
                    <a16:creationId xmlns:a16="http://schemas.microsoft.com/office/drawing/2014/main" id="{93DE630E-D778-4B81-9EB4-90A915A712FC}"/>
                  </a:ext>
                </a:extLst>
              </p:cNvPr>
              <p:cNvSpPr>
                <a:spLocks noChangeArrowheads="1"/>
              </p:cNvSpPr>
              <p:nvPr/>
            </p:nvSpPr>
            <p:spPr bwMode="auto">
              <a:xfrm>
                <a:off x="164" y="1942"/>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objectives</a:t>
                </a:r>
              </a:p>
            </p:txBody>
          </p:sp>
          <p:sp>
            <p:nvSpPr>
              <p:cNvPr id="37922" name="AutoShape 61">
                <a:extLst>
                  <a:ext uri="{FF2B5EF4-FFF2-40B4-BE49-F238E27FC236}">
                    <a16:creationId xmlns:a16="http://schemas.microsoft.com/office/drawing/2014/main" id="{4F091782-8CF5-4F4F-AD12-F565BB6A4193}"/>
                  </a:ext>
                </a:extLst>
              </p:cNvPr>
              <p:cNvSpPr>
                <a:spLocks noChangeArrowheads="1"/>
              </p:cNvSpPr>
              <p:nvPr/>
            </p:nvSpPr>
            <p:spPr bwMode="auto">
              <a:xfrm>
                <a:off x="109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3" name="AutoShape 62">
                <a:extLst>
                  <a:ext uri="{FF2B5EF4-FFF2-40B4-BE49-F238E27FC236}">
                    <a16:creationId xmlns:a16="http://schemas.microsoft.com/office/drawing/2014/main" id="{9ECF0B9B-3D45-43C4-B86C-44A2DCF55FF3}"/>
                  </a:ext>
                </a:extLst>
              </p:cNvPr>
              <p:cNvSpPr>
                <a:spLocks noChangeArrowheads="1"/>
              </p:cNvSpPr>
              <p:nvPr/>
            </p:nvSpPr>
            <p:spPr bwMode="auto">
              <a:xfrm>
                <a:off x="203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4" name="AutoShape 63">
                <a:extLst>
                  <a:ext uri="{FF2B5EF4-FFF2-40B4-BE49-F238E27FC236}">
                    <a16:creationId xmlns:a16="http://schemas.microsoft.com/office/drawing/2014/main" id="{FCE60717-7691-45B5-967C-3B337C33E29D}"/>
                  </a:ext>
                </a:extLst>
              </p:cNvPr>
              <p:cNvSpPr>
                <a:spLocks noChangeArrowheads="1"/>
              </p:cNvSpPr>
              <p:nvPr/>
            </p:nvSpPr>
            <p:spPr bwMode="auto">
              <a:xfrm>
                <a:off x="296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objectives</a:t>
                </a:r>
              </a:p>
            </p:txBody>
          </p:sp>
          <p:sp>
            <p:nvSpPr>
              <p:cNvPr id="37925" name="AutoShape 64">
                <a:extLst>
                  <a:ext uri="{FF2B5EF4-FFF2-40B4-BE49-F238E27FC236}">
                    <a16:creationId xmlns:a16="http://schemas.microsoft.com/office/drawing/2014/main" id="{73FC1C28-BA5B-483F-AAC8-26157CD356B5}"/>
                  </a:ext>
                </a:extLst>
              </p:cNvPr>
              <p:cNvSpPr>
                <a:spLocks noChangeArrowheads="1"/>
              </p:cNvSpPr>
              <p:nvPr/>
            </p:nvSpPr>
            <p:spPr bwMode="auto">
              <a:xfrm>
                <a:off x="390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objectives</a:t>
                </a:r>
              </a:p>
            </p:txBody>
          </p:sp>
          <p:sp>
            <p:nvSpPr>
              <p:cNvPr id="37926" name="AutoShape 65">
                <a:extLst>
                  <a:ext uri="{FF2B5EF4-FFF2-40B4-BE49-F238E27FC236}">
                    <a16:creationId xmlns:a16="http://schemas.microsoft.com/office/drawing/2014/main" id="{762CF249-7A09-4308-9807-85996A29D2BF}"/>
                  </a:ext>
                </a:extLst>
              </p:cNvPr>
              <p:cNvSpPr>
                <a:spLocks noChangeArrowheads="1"/>
              </p:cNvSpPr>
              <p:nvPr/>
            </p:nvSpPr>
            <p:spPr bwMode="auto">
              <a:xfrm>
                <a:off x="164" y="2453"/>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strategy</a:t>
                </a:r>
              </a:p>
            </p:txBody>
          </p:sp>
          <p:sp>
            <p:nvSpPr>
              <p:cNvPr id="37927" name="AutoShape 66">
                <a:extLst>
                  <a:ext uri="{FF2B5EF4-FFF2-40B4-BE49-F238E27FC236}">
                    <a16:creationId xmlns:a16="http://schemas.microsoft.com/office/drawing/2014/main" id="{F4DE269E-274C-40B8-AA3B-B86079EC7B60}"/>
                  </a:ext>
                </a:extLst>
              </p:cNvPr>
              <p:cNvSpPr>
                <a:spLocks noChangeArrowheads="1"/>
              </p:cNvSpPr>
              <p:nvPr/>
            </p:nvSpPr>
            <p:spPr bwMode="auto">
              <a:xfrm>
                <a:off x="109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 </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8" name="AutoShape 67">
                <a:extLst>
                  <a:ext uri="{FF2B5EF4-FFF2-40B4-BE49-F238E27FC236}">
                    <a16:creationId xmlns:a16="http://schemas.microsoft.com/office/drawing/2014/main" id="{1F835292-B817-474C-A292-EBAD1BA1CDF3}"/>
                  </a:ext>
                </a:extLst>
              </p:cNvPr>
              <p:cNvSpPr>
                <a:spLocks noChangeArrowheads="1"/>
              </p:cNvSpPr>
              <p:nvPr/>
            </p:nvSpPr>
            <p:spPr bwMode="auto">
              <a:xfrm>
                <a:off x="203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9" name="AutoShape 68">
                <a:extLst>
                  <a:ext uri="{FF2B5EF4-FFF2-40B4-BE49-F238E27FC236}">
                    <a16:creationId xmlns:a16="http://schemas.microsoft.com/office/drawing/2014/main" id="{16A668CE-5FA0-4DB3-AC00-9BD9C391A46A}"/>
                  </a:ext>
                </a:extLst>
              </p:cNvPr>
              <p:cNvSpPr>
                <a:spLocks noChangeArrowheads="1"/>
              </p:cNvSpPr>
              <p:nvPr/>
            </p:nvSpPr>
            <p:spPr bwMode="auto">
              <a:xfrm>
                <a:off x="296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strategy</a:t>
                </a:r>
              </a:p>
            </p:txBody>
          </p:sp>
          <p:sp>
            <p:nvSpPr>
              <p:cNvPr id="37930" name="AutoShape 69">
                <a:extLst>
                  <a:ext uri="{FF2B5EF4-FFF2-40B4-BE49-F238E27FC236}">
                    <a16:creationId xmlns:a16="http://schemas.microsoft.com/office/drawing/2014/main" id="{443752FE-10C5-484E-B4B6-B4B9CD3B6C2E}"/>
                  </a:ext>
                </a:extLst>
              </p:cNvPr>
              <p:cNvSpPr>
                <a:spLocks noChangeArrowheads="1"/>
              </p:cNvSpPr>
              <p:nvPr/>
            </p:nvSpPr>
            <p:spPr bwMode="auto">
              <a:xfrm>
                <a:off x="390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strategy</a:t>
                </a:r>
              </a:p>
            </p:txBody>
          </p:sp>
          <p:sp>
            <p:nvSpPr>
              <p:cNvPr id="37931" name="AutoShape 70">
                <a:extLst>
                  <a:ext uri="{FF2B5EF4-FFF2-40B4-BE49-F238E27FC236}">
                    <a16:creationId xmlns:a16="http://schemas.microsoft.com/office/drawing/2014/main" id="{EB4724E6-C8AA-4F96-94FC-CF6985AD3253}"/>
                  </a:ext>
                </a:extLst>
              </p:cNvPr>
              <p:cNvSpPr>
                <a:spLocks noChangeArrowheads="1"/>
              </p:cNvSpPr>
              <p:nvPr/>
            </p:nvSpPr>
            <p:spPr bwMode="auto">
              <a:xfrm>
                <a:off x="322" y="3788"/>
                <a:ext cx="5217" cy="141"/>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Integrate and implement marketing communications strategies</a:t>
                </a:r>
              </a:p>
            </p:txBody>
          </p:sp>
          <p:sp>
            <p:nvSpPr>
              <p:cNvPr id="37932" name="AutoShape 71">
                <a:extLst>
                  <a:ext uri="{FF2B5EF4-FFF2-40B4-BE49-F238E27FC236}">
                    <a16:creationId xmlns:a16="http://schemas.microsoft.com/office/drawing/2014/main" id="{62BBF91E-E274-4308-9502-A9F61DBA40C6}"/>
                  </a:ext>
                </a:extLst>
              </p:cNvPr>
              <p:cNvSpPr>
                <a:spLocks noChangeArrowheads="1"/>
              </p:cNvSpPr>
              <p:nvPr/>
            </p:nvSpPr>
            <p:spPr bwMode="auto">
              <a:xfrm>
                <a:off x="545" y="3978"/>
                <a:ext cx="4534" cy="14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Monitor, evaluate, and control IMC Program</a:t>
                </a:r>
              </a:p>
            </p:txBody>
          </p:sp>
          <p:sp>
            <p:nvSpPr>
              <p:cNvPr id="37933" name="Line 72">
                <a:extLst>
                  <a:ext uri="{FF2B5EF4-FFF2-40B4-BE49-F238E27FC236}">
                    <a16:creationId xmlns:a16="http://schemas.microsoft.com/office/drawing/2014/main" id="{FEABD788-9B55-45AE-8EDC-ABF4012D728A}"/>
                  </a:ext>
                </a:extLst>
              </p:cNvPr>
              <p:cNvSpPr>
                <a:spLocks noChangeShapeType="1"/>
              </p:cNvSpPr>
              <p:nvPr/>
            </p:nvSpPr>
            <p:spPr bwMode="auto">
              <a:xfrm>
                <a:off x="120" y="706"/>
                <a:ext cx="978" cy="0"/>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34" name="Line 73">
                <a:extLst>
                  <a:ext uri="{FF2B5EF4-FFF2-40B4-BE49-F238E27FC236}">
                    <a16:creationId xmlns:a16="http://schemas.microsoft.com/office/drawing/2014/main" id="{005DA218-C00D-4676-9815-35574E2FB504}"/>
                  </a:ext>
                </a:extLst>
              </p:cNvPr>
              <p:cNvSpPr>
                <a:spLocks noChangeShapeType="1"/>
              </p:cNvSpPr>
              <p:nvPr/>
            </p:nvSpPr>
            <p:spPr bwMode="auto">
              <a:xfrm>
                <a:off x="120" y="706"/>
                <a:ext cx="0" cy="3329"/>
              </a:xfrm>
              <a:prstGeom prst="line">
                <a:avLst/>
              </a:prstGeom>
              <a:noFill/>
              <a:ln w="12700" cap="sq">
                <a:solidFill>
                  <a:schemeClr val="tx1"/>
                </a:solidFill>
                <a:round/>
                <a:headEnd type="none" w="sm" len="sm"/>
                <a:tailEnd type="none" w="sm" len="sm"/>
              </a:ln>
              <a:extLst/>
            </p:spPr>
            <p:txBody>
              <a:bodyPr wrap="none" anchor="ctr"/>
              <a:lstStyle/>
              <a:p>
                <a:pPr>
                  <a:defRPr/>
                </a:pPr>
                <a:endParaRPr lang="en-US" sz="1350">
                  <a:latin typeface="+mj-lt"/>
                </a:endParaRPr>
              </a:p>
            </p:txBody>
          </p:sp>
          <p:sp>
            <p:nvSpPr>
              <p:cNvPr id="37935" name="Line 74">
                <a:extLst>
                  <a:ext uri="{FF2B5EF4-FFF2-40B4-BE49-F238E27FC236}">
                    <a16:creationId xmlns:a16="http://schemas.microsoft.com/office/drawing/2014/main" id="{5E79DF39-BA81-45D4-92B0-BCF7D554A2D3}"/>
                  </a:ext>
                </a:extLst>
              </p:cNvPr>
              <p:cNvSpPr>
                <a:spLocks noChangeShapeType="1"/>
              </p:cNvSpPr>
              <p:nvPr/>
            </p:nvSpPr>
            <p:spPr bwMode="auto">
              <a:xfrm>
                <a:off x="120" y="4039"/>
                <a:ext cx="425" cy="0"/>
              </a:xfrm>
              <a:prstGeom prst="line">
                <a:avLst/>
              </a:prstGeom>
              <a:noFill/>
              <a:ln w="12700" cap="sq">
                <a:solidFill>
                  <a:schemeClr val="tx1"/>
                </a:solidFill>
                <a:round/>
                <a:headEnd type="none" w="sm" len="sm"/>
                <a:tailEnd type="none" w="sm" len="sm"/>
              </a:ln>
              <a:extLst/>
            </p:spPr>
            <p:txBody>
              <a:bodyPr wrap="none" anchor="ctr"/>
              <a:lstStyle/>
              <a:p>
                <a:pPr>
                  <a:defRPr/>
                </a:pPr>
                <a:endParaRPr lang="en-US" sz="1350">
                  <a:latin typeface="+mj-lt"/>
                </a:endParaRPr>
              </a:p>
            </p:txBody>
          </p:sp>
          <p:sp>
            <p:nvSpPr>
              <p:cNvPr id="37936" name="AutoShape 75">
                <a:extLst>
                  <a:ext uri="{FF2B5EF4-FFF2-40B4-BE49-F238E27FC236}">
                    <a16:creationId xmlns:a16="http://schemas.microsoft.com/office/drawing/2014/main" id="{65D02673-7D20-4F65-8A8A-934393D21234}"/>
                  </a:ext>
                </a:extLst>
              </p:cNvPr>
              <p:cNvSpPr>
                <a:spLocks noChangeArrowheads="1"/>
              </p:cNvSpPr>
              <p:nvPr/>
            </p:nvSpPr>
            <p:spPr bwMode="auto">
              <a:xfrm flipV="1">
                <a:off x="2839" y="732"/>
                <a:ext cx="57" cy="80"/>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8" name="AutoShape 77">
                <a:extLst>
                  <a:ext uri="{FF2B5EF4-FFF2-40B4-BE49-F238E27FC236}">
                    <a16:creationId xmlns:a16="http://schemas.microsoft.com/office/drawing/2014/main" id="{3DD58764-6119-4E66-8070-941394DE1F60}"/>
                  </a:ext>
                </a:extLst>
              </p:cNvPr>
              <p:cNvSpPr>
                <a:spLocks noChangeArrowheads="1"/>
              </p:cNvSpPr>
              <p:nvPr/>
            </p:nvSpPr>
            <p:spPr bwMode="auto">
              <a:xfrm flipV="1">
                <a:off x="2629"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9" name="AutoShape 78">
                <a:extLst>
                  <a:ext uri="{FF2B5EF4-FFF2-40B4-BE49-F238E27FC236}">
                    <a16:creationId xmlns:a16="http://schemas.microsoft.com/office/drawing/2014/main" id="{1595E655-E13B-4B4C-A298-5201E2DCA809}"/>
                  </a:ext>
                </a:extLst>
              </p:cNvPr>
              <p:cNvSpPr>
                <a:spLocks noChangeArrowheads="1"/>
              </p:cNvSpPr>
              <p:nvPr/>
            </p:nvSpPr>
            <p:spPr bwMode="auto">
              <a:xfrm flipV="1">
                <a:off x="2629" y="1208"/>
                <a:ext cx="51" cy="75"/>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0" name="AutoShape 79">
                <a:extLst>
                  <a:ext uri="{FF2B5EF4-FFF2-40B4-BE49-F238E27FC236}">
                    <a16:creationId xmlns:a16="http://schemas.microsoft.com/office/drawing/2014/main" id="{39D0A84C-32CA-47D6-8F07-159F2686321A}"/>
                  </a:ext>
                </a:extLst>
              </p:cNvPr>
              <p:cNvSpPr>
                <a:spLocks noChangeArrowheads="1"/>
              </p:cNvSpPr>
              <p:nvPr/>
            </p:nvSpPr>
            <p:spPr bwMode="auto">
              <a:xfrm>
                <a:off x="3191"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1" name="AutoShape 80">
                <a:extLst>
                  <a:ext uri="{FF2B5EF4-FFF2-40B4-BE49-F238E27FC236}">
                    <a16:creationId xmlns:a16="http://schemas.microsoft.com/office/drawing/2014/main" id="{AA31CCA6-24C0-444F-B84B-1A7DD8068258}"/>
                  </a:ext>
                </a:extLst>
              </p:cNvPr>
              <p:cNvSpPr>
                <a:spLocks noChangeArrowheads="1"/>
              </p:cNvSpPr>
              <p:nvPr/>
            </p:nvSpPr>
            <p:spPr bwMode="auto">
              <a:xfrm>
                <a:off x="3191" y="1197"/>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2" name="Line 81">
                <a:extLst>
                  <a:ext uri="{FF2B5EF4-FFF2-40B4-BE49-F238E27FC236}">
                    <a16:creationId xmlns:a16="http://schemas.microsoft.com/office/drawing/2014/main" id="{54005FF8-1475-4D99-8763-78648526433D}"/>
                  </a:ext>
                </a:extLst>
              </p:cNvPr>
              <p:cNvSpPr>
                <a:spLocks noChangeShapeType="1"/>
              </p:cNvSpPr>
              <p:nvPr/>
            </p:nvSpPr>
            <p:spPr bwMode="auto">
              <a:xfrm>
                <a:off x="568"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3" name="Line 82">
                <a:extLst>
                  <a:ext uri="{FF2B5EF4-FFF2-40B4-BE49-F238E27FC236}">
                    <a16:creationId xmlns:a16="http://schemas.microsoft.com/office/drawing/2014/main" id="{1213AE40-127B-4159-8E9B-BD7B9A4FC4EA}"/>
                  </a:ext>
                </a:extLst>
              </p:cNvPr>
              <p:cNvSpPr>
                <a:spLocks noChangeShapeType="1"/>
              </p:cNvSpPr>
              <p:nvPr/>
            </p:nvSpPr>
            <p:spPr bwMode="auto">
              <a:xfrm>
                <a:off x="1499"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4" name="Line 83">
                <a:extLst>
                  <a:ext uri="{FF2B5EF4-FFF2-40B4-BE49-F238E27FC236}">
                    <a16:creationId xmlns:a16="http://schemas.microsoft.com/office/drawing/2014/main" id="{0558E817-0C56-42BF-9C1D-16E39D369333}"/>
                  </a:ext>
                </a:extLst>
              </p:cNvPr>
              <p:cNvSpPr>
                <a:spLocks noChangeShapeType="1"/>
              </p:cNvSpPr>
              <p:nvPr/>
            </p:nvSpPr>
            <p:spPr bwMode="auto">
              <a:xfrm>
                <a:off x="2430"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5" name="Line 84">
                <a:extLst>
                  <a:ext uri="{FF2B5EF4-FFF2-40B4-BE49-F238E27FC236}">
                    <a16:creationId xmlns:a16="http://schemas.microsoft.com/office/drawing/2014/main" id="{382BAACF-34D4-4028-B8A0-993D5AEE9B1B}"/>
                  </a:ext>
                </a:extLst>
              </p:cNvPr>
              <p:cNvSpPr>
                <a:spLocks noChangeShapeType="1"/>
              </p:cNvSpPr>
              <p:nvPr/>
            </p:nvSpPr>
            <p:spPr bwMode="auto">
              <a:xfrm>
                <a:off x="3361"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6" name="Line 85">
                <a:extLst>
                  <a:ext uri="{FF2B5EF4-FFF2-40B4-BE49-F238E27FC236}">
                    <a16:creationId xmlns:a16="http://schemas.microsoft.com/office/drawing/2014/main" id="{334BF864-6141-43FF-A538-63D32F2B5CDF}"/>
                  </a:ext>
                </a:extLst>
              </p:cNvPr>
              <p:cNvSpPr>
                <a:spLocks noChangeShapeType="1"/>
              </p:cNvSpPr>
              <p:nvPr/>
            </p:nvSpPr>
            <p:spPr bwMode="auto">
              <a:xfrm>
                <a:off x="4292"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947" name="AutoShape 86">
                <a:extLst>
                  <a:ext uri="{FF2B5EF4-FFF2-40B4-BE49-F238E27FC236}">
                    <a16:creationId xmlns:a16="http://schemas.microsoft.com/office/drawing/2014/main" id="{65715FB2-7016-4DD7-AAA9-AB9AEA938A4F}"/>
                  </a:ext>
                </a:extLst>
              </p:cNvPr>
              <p:cNvSpPr>
                <a:spLocks noChangeArrowheads="1"/>
              </p:cNvSpPr>
              <p:nvPr/>
            </p:nvSpPr>
            <p:spPr bwMode="auto">
              <a:xfrm>
                <a:off x="483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Personal selling</a:t>
                </a:r>
              </a:p>
            </p:txBody>
          </p:sp>
          <p:sp>
            <p:nvSpPr>
              <p:cNvPr id="37948" name="AutoShape 87">
                <a:extLst>
                  <a:ext uri="{FF2B5EF4-FFF2-40B4-BE49-F238E27FC236}">
                    <a16:creationId xmlns:a16="http://schemas.microsoft.com/office/drawing/2014/main" id="{E7C586C3-8736-4B51-90E8-12A2AF0632C7}"/>
                  </a:ext>
                </a:extLst>
              </p:cNvPr>
              <p:cNvSpPr>
                <a:spLocks noChangeArrowheads="1"/>
              </p:cNvSpPr>
              <p:nvPr/>
            </p:nvSpPr>
            <p:spPr bwMode="auto">
              <a:xfrm>
                <a:off x="483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objectives</a:t>
                </a:r>
              </a:p>
            </p:txBody>
          </p:sp>
          <p:sp>
            <p:nvSpPr>
              <p:cNvPr id="37949" name="AutoShape 88">
                <a:extLst>
                  <a:ext uri="{FF2B5EF4-FFF2-40B4-BE49-F238E27FC236}">
                    <a16:creationId xmlns:a16="http://schemas.microsoft.com/office/drawing/2014/main" id="{F1188CF4-C6FF-43F8-B496-94325FD4EDE0}"/>
                  </a:ext>
                </a:extLst>
              </p:cNvPr>
              <p:cNvSpPr>
                <a:spLocks noChangeArrowheads="1"/>
              </p:cNvSpPr>
              <p:nvPr/>
            </p:nvSpPr>
            <p:spPr bwMode="auto">
              <a:xfrm>
                <a:off x="483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strategy</a:t>
                </a:r>
              </a:p>
            </p:txBody>
          </p:sp>
          <p:sp>
            <p:nvSpPr>
              <p:cNvPr id="37950" name="Line 89">
                <a:extLst>
                  <a:ext uri="{FF2B5EF4-FFF2-40B4-BE49-F238E27FC236}">
                    <a16:creationId xmlns:a16="http://schemas.microsoft.com/office/drawing/2014/main" id="{43502D4C-4292-429D-B04D-C69C3D80ABA9}"/>
                  </a:ext>
                </a:extLst>
              </p:cNvPr>
              <p:cNvSpPr>
                <a:spLocks noChangeShapeType="1"/>
              </p:cNvSpPr>
              <p:nvPr/>
            </p:nvSpPr>
            <p:spPr bwMode="auto">
              <a:xfrm>
                <a:off x="5224" y="1441"/>
                <a:ext cx="0" cy="69"/>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7892" name="AutoShape 7">
                <a:extLst>
                  <a:ext uri="{FF2B5EF4-FFF2-40B4-BE49-F238E27FC236}">
                    <a16:creationId xmlns:a16="http://schemas.microsoft.com/office/drawing/2014/main" id="{6A5550D9-EE57-4538-A8D0-ABCF8A979A35}"/>
                  </a:ext>
                </a:extLst>
              </p:cNvPr>
              <p:cNvSpPr>
                <a:spLocks noChangeArrowheads="1"/>
              </p:cNvSpPr>
              <p:nvPr/>
            </p:nvSpPr>
            <p:spPr bwMode="auto">
              <a:xfrm flipV="1">
                <a:off x="2902" y="3944"/>
                <a:ext cx="49" cy="72"/>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grpSp>
        <p:sp>
          <p:nvSpPr>
            <p:cNvPr id="91" name="Line 18">
              <a:extLst>
                <a:ext uri="{FF2B5EF4-FFF2-40B4-BE49-F238E27FC236}">
                  <a16:creationId xmlns:a16="http://schemas.microsoft.com/office/drawing/2014/main" id="{7AF74FEC-2802-4F43-BB8F-0C616A4EEAEE}"/>
                </a:ext>
              </a:extLst>
            </p:cNvPr>
            <p:cNvSpPr>
              <a:spLocks noChangeShapeType="1"/>
            </p:cNvSpPr>
            <p:nvPr/>
          </p:nvSpPr>
          <p:spPr bwMode="auto">
            <a:xfrm>
              <a:off x="2425644" y="3734661"/>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92" name="Line 21">
              <a:extLst>
                <a:ext uri="{FF2B5EF4-FFF2-40B4-BE49-F238E27FC236}">
                  <a16:creationId xmlns:a16="http://schemas.microsoft.com/office/drawing/2014/main" id="{9400DAAA-C3D3-4705-988F-569DFF7754EF}"/>
                </a:ext>
              </a:extLst>
            </p:cNvPr>
            <p:cNvSpPr>
              <a:spLocks noChangeShapeType="1"/>
            </p:cNvSpPr>
            <p:nvPr/>
          </p:nvSpPr>
          <p:spPr bwMode="auto">
            <a:xfrm>
              <a:off x="5378693" y="3734661"/>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93" name="Line 24">
              <a:extLst>
                <a:ext uri="{FF2B5EF4-FFF2-40B4-BE49-F238E27FC236}">
                  <a16:creationId xmlns:a16="http://schemas.microsoft.com/office/drawing/2014/main" id="{EA7555E4-2C82-4C3E-953F-8BE086BC0A90}"/>
                </a:ext>
              </a:extLst>
            </p:cNvPr>
            <p:cNvSpPr>
              <a:spLocks noChangeShapeType="1"/>
            </p:cNvSpPr>
            <p:nvPr/>
          </p:nvSpPr>
          <p:spPr bwMode="auto">
            <a:xfrm>
              <a:off x="8378963" y="3734661"/>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94" name="Line 22">
              <a:extLst>
                <a:ext uri="{FF2B5EF4-FFF2-40B4-BE49-F238E27FC236}">
                  <a16:creationId xmlns:a16="http://schemas.microsoft.com/office/drawing/2014/main" id="{32AFAD1D-C0FB-4C2F-A6B9-1AD6D180A6CF}"/>
                </a:ext>
              </a:extLst>
            </p:cNvPr>
            <p:cNvSpPr>
              <a:spLocks noChangeShapeType="1"/>
            </p:cNvSpPr>
            <p:nvPr/>
          </p:nvSpPr>
          <p:spPr bwMode="auto">
            <a:xfrm flipH="1" flipV="1">
              <a:off x="6135928" y="3734661"/>
              <a:ext cx="1687"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34824" name="AutoShape 65">
              <a:extLst>
                <a:ext uri="{FF2B5EF4-FFF2-40B4-BE49-F238E27FC236}">
                  <a16:creationId xmlns:a16="http://schemas.microsoft.com/office/drawing/2014/main" id="{34178627-430E-4B67-B1EF-34E490BFB83F}"/>
                </a:ext>
              </a:extLst>
            </p:cNvPr>
            <p:cNvSpPr>
              <a:spLocks noChangeArrowheads="1"/>
            </p:cNvSpPr>
            <p:nvPr/>
          </p:nvSpPr>
          <p:spPr bwMode="auto">
            <a:xfrm>
              <a:off x="637963"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 </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 </a:t>
              </a:r>
            </a:p>
            <a:p>
              <a:pPr>
                <a:spcBef>
                  <a:spcPct val="0"/>
                </a:spcBef>
                <a:buNone/>
                <a:defRPr/>
              </a:pPr>
              <a:r>
                <a:rPr lang="en-US" altLang="en-US" sz="1350" dirty="0">
                  <a:solidFill>
                    <a:schemeClr val="tx1"/>
                  </a:solidFill>
                  <a:latin typeface="+mj-lt"/>
                </a:rPr>
                <a:t>&amp; tactics</a:t>
              </a:r>
            </a:p>
          </p:txBody>
        </p:sp>
        <p:sp>
          <p:nvSpPr>
            <p:cNvPr id="34825" name="AutoShape 65">
              <a:extLst>
                <a:ext uri="{FF2B5EF4-FFF2-40B4-BE49-F238E27FC236}">
                  <a16:creationId xmlns:a16="http://schemas.microsoft.com/office/drawing/2014/main" id="{360CA02C-A52C-4D57-9C21-0E1543F0A86D}"/>
                </a:ext>
              </a:extLst>
            </p:cNvPr>
            <p:cNvSpPr>
              <a:spLocks noChangeArrowheads="1"/>
            </p:cNvSpPr>
            <p:nvPr/>
          </p:nvSpPr>
          <p:spPr bwMode="auto">
            <a:xfrm>
              <a:off x="2123763" y="4723562"/>
              <a:ext cx="1344134"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Direct-</a:t>
              </a:r>
            </a:p>
            <a:p>
              <a:pPr>
                <a:spcBef>
                  <a:spcPct val="0"/>
                </a:spcBef>
                <a:buNone/>
                <a:defRPr/>
              </a:pPr>
              <a:r>
                <a:rPr lang="en-US" altLang="en-US" sz="1350">
                  <a:solidFill>
                    <a:schemeClr val="tx1"/>
                  </a:solidFill>
                  <a:latin typeface="+mj-lt"/>
                </a:rPr>
                <a:t>marketing</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6" name="AutoShape 65">
              <a:extLst>
                <a:ext uri="{FF2B5EF4-FFF2-40B4-BE49-F238E27FC236}">
                  <a16:creationId xmlns:a16="http://schemas.microsoft.com/office/drawing/2014/main" id="{BD9F1E6A-FF0E-4B00-B092-3A1003044E3C}"/>
                </a:ext>
              </a:extLst>
            </p:cNvPr>
            <p:cNvSpPr>
              <a:spLocks noChangeArrowheads="1"/>
            </p:cNvSpPr>
            <p:nvPr/>
          </p:nvSpPr>
          <p:spPr bwMode="auto">
            <a:xfrm>
              <a:off x="3594384"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Internet </a:t>
              </a:r>
            </a:p>
            <a:p>
              <a:pPr>
                <a:spcBef>
                  <a:spcPct val="0"/>
                </a:spcBef>
                <a:buNone/>
                <a:defRPr/>
              </a:pPr>
              <a:r>
                <a:rPr lang="en-US" altLang="en-US" sz="1350">
                  <a:solidFill>
                    <a:schemeClr val="tx1"/>
                  </a:solidFill>
                  <a:latin typeface="+mj-lt"/>
                </a:rPr>
                <a:t>message &amp; </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7" name="AutoShape 65">
              <a:extLst>
                <a:ext uri="{FF2B5EF4-FFF2-40B4-BE49-F238E27FC236}">
                  <a16:creationId xmlns:a16="http://schemas.microsoft.com/office/drawing/2014/main" id="{A7518719-56BE-4C1F-A46B-9D6C60B7C71A}"/>
                </a:ext>
              </a:extLst>
            </p:cNvPr>
            <p:cNvSpPr>
              <a:spLocks noChangeArrowheads="1"/>
            </p:cNvSpPr>
            <p:nvPr/>
          </p:nvSpPr>
          <p:spPr bwMode="auto">
            <a:xfrm>
              <a:off x="5105481"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promotion</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a:t>
              </a:r>
            </a:p>
            <a:p>
              <a:pPr>
                <a:spcBef>
                  <a:spcPct val="0"/>
                </a:spcBef>
                <a:buNone/>
                <a:defRPr/>
              </a:pPr>
              <a:r>
                <a:rPr lang="en-US" altLang="en-US" sz="1350" dirty="0">
                  <a:solidFill>
                    <a:schemeClr val="tx1"/>
                  </a:solidFill>
                  <a:latin typeface="+mj-lt"/>
                </a:rPr>
                <a:t>&amp; tactics</a:t>
              </a:r>
            </a:p>
          </p:txBody>
        </p:sp>
        <p:sp>
          <p:nvSpPr>
            <p:cNvPr id="34828" name="AutoShape 65">
              <a:extLst>
                <a:ext uri="{FF2B5EF4-FFF2-40B4-BE49-F238E27FC236}">
                  <a16:creationId xmlns:a16="http://schemas.microsoft.com/office/drawing/2014/main" id="{0FEB647C-D6AB-4482-AE3A-CE437F4A8BFC}"/>
                </a:ext>
              </a:extLst>
            </p:cNvPr>
            <p:cNvSpPr>
              <a:spLocks noChangeArrowheads="1"/>
            </p:cNvSpPr>
            <p:nvPr/>
          </p:nvSpPr>
          <p:spPr bwMode="auto">
            <a:xfrm>
              <a:off x="6577789"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PR/publicity</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9" name="AutoShape 65">
              <a:extLst>
                <a:ext uri="{FF2B5EF4-FFF2-40B4-BE49-F238E27FC236}">
                  <a16:creationId xmlns:a16="http://schemas.microsoft.com/office/drawing/2014/main" id="{9F3DF26D-705E-44B2-99D8-24003D3BA0A8}"/>
                </a:ext>
              </a:extLst>
            </p:cNvPr>
            <p:cNvSpPr>
              <a:spLocks noChangeArrowheads="1"/>
            </p:cNvSpPr>
            <p:nvPr/>
          </p:nvSpPr>
          <p:spPr bwMode="auto">
            <a:xfrm>
              <a:off x="8061902"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Sales message</a:t>
              </a:r>
            </a:p>
            <a:p>
              <a:pPr>
                <a:spcBef>
                  <a:spcPct val="0"/>
                </a:spcBef>
                <a:buNone/>
                <a:defRPr/>
              </a:pPr>
              <a:r>
                <a:rPr lang="en-US" altLang="en-US" sz="1350">
                  <a:solidFill>
                    <a:schemeClr val="tx1"/>
                  </a:solidFill>
                  <a:latin typeface="+mj-lt"/>
                </a:rPr>
                <a:t>strategy and</a:t>
              </a:r>
            </a:p>
            <a:p>
              <a:pPr>
                <a:spcBef>
                  <a:spcPct val="0"/>
                </a:spcBef>
                <a:buNone/>
                <a:defRPr/>
              </a:pPr>
              <a:r>
                <a:rPr lang="en-US" altLang="en-US" sz="1350">
                  <a:solidFill>
                    <a:schemeClr val="tx1"/>
                  </a:solidFill>
                  <a:latin typeface="+mj-lt"/>
                </a:rPr>
                <a:t>sales tactics</a:t>
              </a:r>
            </a:p>
          </p:txBody>
        </p:sp>
        <p:sp>
          <p:nvSpPr>
            <p:cNvPr id="106" name="Line 18">
              <a:extLst>
                <a:ext uri="{FF2B5EF4-FFF2-40B4-BE49-F238E27FC236}">
                  <a16:creationId xmlns:a16="http://schemas.microsoft.com/office/drawing/2014/main" id="{08C5B942-F510-4D11-A80C-B7E06A141169}"/>
                </a:ext>
              </a:extLst>
            </p:cNvPr>
            <p:cNvSpPr>
              <a:spLocks noChangeShapeType="1"/>
            </p:cNvSpPr>
            <p:nvPr/>
          </p:nvSpPr>
          <p:spPr bwMode="auto">
            <a:xfrm>
              <a:off x="909488" y="4571953"/>
              <a:ext cx="3373"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09" name="Line 34">
              <a:extLst>
                <a:ext uri="{FF2B5EF4-FFF2-40B4-BE49-F238E27FC236}">
                  <a16:creationId xmlns:a16="http://schemas.microsoft.com/office/drawing/2014/main" id="{C2F1D353-C893-4253-A93B-63F12A3225A1}"/>
                </a:ext>
              </a:extLst>
            </p:cNvPr>
            <p:cNvSpPr>
              <a:spLocks noChangeShapeType="1"/>
            </p:cNvSpPr>
            <p:nvPr/>
          </p:nvSpPr>
          <p:spPr bwMode="auto">
            <a:xfrm flipV="1">
              <a:off x="1654918"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0" name="Line 33">
              <a:extLst>
                <a:ext uri="{FF2B5EF4-FFF2-40B4-BE49-F238E27FC236}">
                  <a16:creationId xmlns:a16="http://schemas.microsoft.com/office/drawing/2014/main" id="{40EB0634-48F7-4FCB-80FF-325880DD2BFF}"/>
                </a:ext>
              </a:extLst>
            </p:cNvPr>
            <p:cNvSpPr>
              <a:spLocks noChangeShapeType="1"/>
            </p:cNvSpPr>
            <p:nvPr/>
          </p:nvSpPr>
          <p:spPr bwMode="auto">
            <a:xfrm>
              <a:off x="5387125"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1" name="Line 33">
              <a:extLst>
                <a:ext uri="{FF2B5EF4-FFF2-40B4-BE49-F238E27FC236}">
                  <a16:creationId xmlns:a16="http://schemas.microsoft.com/office/drawing/2014/main" id="{AF1C4CE5-566A-4818-9694-340522EBF91B}"/>
                </a:ext>
              </a:extLst>
            </p:cNvPr>
            <p:cNvSpPr>
              <a:spLocks noChangeShapeType="1"/>
            </p:cNvSpPr>
            <p:nvPr/>
          </p:nvSpPr>
          <p:spPr bwMode="auto">
            <a:xfrm>
              <a:off x="3887834"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2" name="Line 33">
              <a:extLst>
                <a:ext uri="{FF2B5EF4-FFF2-40B4-BE49-F238E27FC236}">
                  <a16:creationId xmlns:a16="http://schemas.microsoft.com/office/drawing/2014/main" id="{8FB6D056-FA4A-46EB-BBAB-AEBBB38C6B6D}"/>
                </a:ext>
              </a:extLst>
            </p:cNvPr>
            <p:cNvSpPr>
              <a:spLocks noChangeShapeType="1"/>
            </p:cNvSpPr>
            <p:nvPr/>
          </p:nvSpPr>
          <p:spPr bwMode="auto">
            <a:xfrm>
              <a:off x="6891476"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6" name="Line 40">
              <a:extLst>
                <a:ext uri="{FF2B5EF4-FFF2-40B4-BE49-F238E27FC236}">
                  <a16:creationId xmlns:a16="http://schemas.microsoft.com/office/drawing/2014/main" id="{CCAF8E2B-3B5E-4501-BE27-ACF0AEDE51D6}"/>
                </a:ext>
              </a:extLst>
            </p:cNvPr>
            <p:cNvSpPr>
              <a:spLocks noChangeShapeType="1"/>
            </p:cNvSpPr>
            <p:nvPr/>
          </p:nvSpPr>
          <p:spPr bwMode="auto">
            <a:xfrm flipV="1">
              <a:off x="3145777"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7" name="Line 40">
              <a:extLst>
                <a:ext uri="{FF2B5EF4-FFF2-40B4-BE49-F238E27FC236}">
                  <a16:creationId xmlns:a16="http://schemas.microsoft.com/office/drawing/2014/main" id="{F00C3862-580A-4F11-BA4C-BDA205AB2057}"/>
                </a:ext>
              </a:extLst>
            </p:cNvPr>
            <p:cNvSpPr>
              <a:spLocks noChangeShapeType="1"/>
            </p:cNvSpPr>
            <p:nvPr/>
          </p:nvSpPr>
          <p:spPr bwMode="auto">
            <a:xfrm flipV="1">
              <a:off x="6137615"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19" name="Line 40">
              <a:extLst>
                <a:ext uri="{FF2B5EF4-FFF2-40B4-BE49-F238E27FC236}">
                  <a16:creationId xmlns:a16="http://schemas.microsoft.com/office/drawing/2014/main" id="{8E549792-D56C-421C-BA2D-22E769D503B3}"/>
                </a:ext>
              </a:extLst>
            </p:cNvPr>
            <p:cNvSpPr>
              <a:spLocks noChangeShapeType="1"/>
            </p:cNvSpPr>
            <p:nvPr/>
          </p:nvSpPr>
          <p:spPr bwMode="auto">
            <a:xfrm flipV="1">
              <a:off x="4636637"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1" name="Line 40">
              <a:extLst>
                <a:ext uri="{FF2B5EF4-FFF2-40B4-BE49-F238E27FC236}">
                  <a16:creationId xmlns:a16="http://schemas.microsoft.com/office/drawing/2014/main" id="{C9BF965E-BF3C-4EEE-870F-BCD681604E29}"/>
                </a:ext>
              </a:extLst>
            </p:cNvPr>
            <p:cNvSpPr>
              <a:spLocks noChangeShapeType="1"/>
            </p:cNvSpPr>
            <p:nvPr/>
          </p:nvSpPr>
          <p:spPr bwMode="auto">
            <a:xfrm flipV="1">
              <a:off x="7628474"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3" name="Line 33">
              <a:extLst>
                <a:ext uri="{FF2B5EF4-FFF2-40B4-BE49-F238E27FC236}">
                  <a16:creationId xmlns:a16="http://schemas.microsoft.com/office/drawing/2014/main" id="{72DBCFC6-AE90-491C-8926-1C8700ED12AF}"/>
                </a:ext>
              </a:extLst>
            </p:cNvPr>
            <p:cNvSpPr>
              <a:spLocks noChangeShapeType="1"/>
            </p:cNvSpPr>
            <p:nvPr/>
          </p:nvSpPr>
          <p:spPr bwMode="auto">
            <a:xfrm>
              <a:off x="2756197"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4" name="Line 33">
              <a:extLst>
                <a:ext uri="{FF2B5EF4-FFF2-40B4-BE49-F238E27FC236}">
                  <a16:creationId xmlns:a16="http://schemas.microsoft.com/office/drawing/2014/main" id="{386A9F44-0927-4D61-9600-E19C510E3B1E}"/>
                </a:ext>
              </a:extLst>
            </p:cNvPr>
            <p:cNvSpPr>
              <a:spLocks noChangeShapeType="1"/>
            </p:cNvSpPr>
            <p:nvPr/>
          </p:nvSpPr>
          <p:spPr bwMode="auto">
            <a:xfrm>
              <a:off x="4243683"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5" name="Line 33">
              <a:extLst>
                <a:ext uri="{FF2B5EF4-FFF2-40B4-BE49-F238E27FC236}">
                  <a16:creationId xmlns:a16="http://schemas.microsoft.com/office/drawing/2014/main" id="{8B25161F-08F4-41BA-9C8F-8209BD2C3C7E}"/>
                </a:ext>
              </a:extLst>
            </p:cNvPr>
            <p:cNvSpPr>
              <a:spLocks noChangeShapeType="1"/>
            </p:cNvSpPr>
            <p:nvPr/>
          </p:nvSpPr>
          <p:spPr bwMode="auto">
            <a:xfrm>
              <a:off x="8749991"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6" name="Line 33">
              <a:extLst>
                <a:ext uri="{FF2B5EF4-FFF2-40B4-BE49-F238E27FC236}">
                  <a16:creationId xmlns:a16="http://schemas.microsoft.com/office/drawing/2014/main" id="{EE760F13-358F-45AD-AD7B-15B42C01FBF0}"/>
                </a:ext>
              </a:extLst>
            </p:cNvPr>
            <p:cNvSpPr>
              <a:spLocks noChangeShapeType="1"/>
            </p:cNvSpPr>
            <p:nvPr/>
          </p:nvSpPr>
          <p:spPr bwMode="auto">
            <a:xfrm>
              <a:off x="5776705"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7" name="Line 33">
              <a:extLst>
                <a:ext uri="{FF2B5EF4-FFF2-40B4-BE49-F238E27FC236}">
                  <a16:creationId xmlns:a16="http://schemas.microsoft.com/office/drawing/2014/main" id="{B81F7F68-8BCC-4EDA-8AC8-C78A94BE0ED6}"/>
                </a:ext>
              </a:extLst>
            </p:cNvPr>
            <p:cNvSpPr>
              <a:spLocks noChangeShapeType="1"/>
            </p:cNvSpPr>
            <p:nvPr/>
          </p:nvSpPr>
          <p:spPr bwMode="auto">
            <a:xfrm>
              <a:off x="7249013"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8" name="Line 33">
              <a:extLst>
                <a:ext uri="{FF2B5EF4-FFF2-40B4-BE49-F238E27FC236}">
                  <a16:creationId xmlns:a16="http://schemas.microsoft.com/office/drawing/2014/main" id="{82FE8223-A3B1-437F-B5F2-6665BF899D30}"/>
                </a:ext>
              </a:extLst>
            </p:cNvPr>
            <p:cNvSpPr>
              <a:spLocks noChangeShapeType="1"/>
            </p:cNvSpPr>
            <p:nvPr/>
          </p:nvSpPr>
          <p:spPr bwMode="auto">
            <a:xfrm>
              <a:off x="1319305" y="5867516"/>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29" name="Line 40">
              <a:extLst>
                <a:ext uri="{FF2B5EF4-FFF2-40B4-BE49-F238E27FC236}">
                  <a16:creationId xmlns:a16="http://schemas.microsoft.com/office/drawing/2014/main" id="{764F0FEA-B841-4F1C-AB1D-24A5631BE190}"/>
                </a:ext>
              </a:extLst>
            </p:cNvPr>
            <p:cNvSpPr>
              <a:spLocks noChangeShapeType="1"/>
            </p:cNvSpPr>
            <p:nvPr/>
          </p:nvSpPr>
          <p:spPr bwMode="auto">
            <a:xfrm flipV="1">
              <a:off x="6134242" y="2861190"/>
              <a:ext cx="1686" cy="186065"/>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0" name="Line 33">
              <a:extLst>
                <a:ext uri="{FF2B5EF4-FFF2-40B4-BE49-F238E27FC236}">
                  <a16:creationId xmlns:a16="http://schemas.microsoft.com/office/drawing/2014/main" id="{68F31735-4C4A-40B2-9F93-251289528ACD}"/>
                </a:ext>
              </a:extLst>
            </p:cNvPr>
            <p:cNvSpPr>
              <a:spLocks noChangeShapeType="1"/>
            </p:cNvSpPr>
            <p:nvPr/>
          </p:nvSpPr>
          <p:spPr bwMode="auto">
            <a:xfrm>
              <a:off x="2425644" y="4571953"/>
              <a:ext cx="0"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1" name="Line 40">
              <a:extLst>
                <a:ext uri="{FF2B5EF4-FFF2-40B4-BE49-F238E27FC236}">
                  <a16:creationId xmlns:a16="http://schemas.microsoft.com/office/drawing/2014/main" id="{21AA3593-E280-457F-BD90-288F29B03C7D}"/>
                </a:ext>
              </a:extLst>
            </p:cNvPr>
            <p:cNvSpPr>
              <a:spLocks noChangeShapeType="1"/>
            </p:cNvSpPr>
            <p:nvPr/>
          </p:nvSpPr>
          <p:spPr bwMode="auto">
            <a:xfrm flipV="1">
              <a:off x="9083916" y="3720879"/>
              <a:ext cx="1687" cy="137826"/>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4" name="Line 43">
              <a:extLst>
                <a:ext uri="{FF2B5EF4-FFF2-40B4-BE49-F238E27FC236}">
                  <a16:creationId xmlns:a16="http://schemas.microsoft.com/office/drawing/2014/main" id="{781E176D-B8EF-4FFC-9704-10377FD24FBC}"/>
                </a:ext>
              </a:extLst>
            </p:cNvPr>
            <p:cNvSpPr>
              <a:spLocks noChangeShapeType="1"/>
            </p:cNvSpPr>
            <p:nvPr/>
          </p:nvSpPr>
          <p:spPr bwMode="auto">
            <a:xfrm flipV="1">
              <a:off x="9088976" y="4571953"/>
              <a:ext cx="1686" cy="136104"/>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sp>
          <p:nvSpPr>
            <p:cNvPr id="135" name="Line 42">
              <a:extLst>
                <a:ext uri="{FF2B5EF4-FFF2-40B4-BE49-F238E27FC236}">
                  <a16:creationId xmlns:a16="http://schemas.microsoft.com/office/drawing/2014/main" id="{555501AE-0659-445C-89C2-F2C929A6DDA1}"/>
                </a:ext>
              </a:extLst>
            </p:cNvPr>
            <p:cNvSpPr>
              <a:spLocks noChangeShapeType="1"/>
            </p:cNvSpPr>
            <p:nvPr/>
          </p:nvSpPr>
          <p:spPr bwMode="auto">
            <a:xfrm>
              <a:off x="8382336" y="4542666"/>
              <a:ext cx="3373" cy="136102"/>
            </a:xfrm>
            <a:prstGeom prst="line">
              <a:avLst/>
            </a:prstGeom>
            <a:noFill/>
            <a:ln w="12700" cap="sq">
              <a:solidFill>
                <a:schemeClr val="tx1"/>
              </a:solidFill>
              <a:round/>
              <a:headEnd type="none" w="sm" len="sm"/>
              <a:tailEnd type="triangle" w="sm" len="sm"/>
            </a:ln>
            <a:extLst/>
          </p:spPr>
          <p:txBody>
            <a:bodyPr wrap="none" anchor="ctr"/>
            <a:lstStyle/>
            <a:p>
              <a:pPr>
                <a:defRPr/>
              </a:pPr>
              <a:endParaRPr lang="en-US" sz="1350">
                <a:latin typeface="+mj-lt"/>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00652" y="752034"/>
            <a:ext cx="8067883"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Marketing and Promotions Process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44885" y="105976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28423" y="20"/>
            <a:ext cx="2649477" cy="1166001"/>
          </a:xfrm>
          <a:prstGeom prst="rect">
            <a:avLst/>
          </a:prstGeom>
        </p:spPr>
      </p:pic>
      <p:pic>
        <p:nvPicPr>
          <p:cNvPr id="12" name="object 4">
            <a:extLst>
              <a:ext uri="{FF2B5EF4-FFF2-40B4-BE49-F238E27FC236}">
                <a16:creationId xmlns:a16="http://schemas.microsoft.com/office/drawing/2014/main" id="{2FF10BF3-EC92-4325-9805-D0FE42C6A93D}"/>
              </a:ext>
            </a:extLst>
          </p:cNvPr>
          <p:cNvPicPr/>
          <p:nvPr/>
        </p:nvPicPr>
        <p:blipFill>
          <a:blip r:embed="rId8" cstate="print"/>
          <a:stretch>
            <a:fillRect/>
          </a:stretch>
        </p:blipFill>
        <p:spPr>
          <a:xfrm>
            <a:off x="2734597" y="1642953"/>
            <a:ext cx="7696200" cy="4788088"/>
          </a:xfrm>
          <a:prstGeom prst="rect">
            <a:avLst/>
          </a:prstGeom>
        </p:spPr>
      </p:pic>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lvl="0" indent="-343535">
              <a:spcBef>
                <a:spcPts val="785"/>
              </a:spcBef>
              <a:buFont typeface="Arial MT"/>
              <a:buChar char="•"/>
              <a:tabLst>
                <a:tab pos="355600" algn="l"/>
                <a:tab pos="356235" algn="l"/>
              </a:tabLst>
            </a:pPr>
            <a:r>
              <a:rPr lang="en-US" sz="2800" spc="-20">
                <a:solidFill>
                  <a:prstClr val="black"/>
                </a:solidFill>
                <a:cs typeface="Calibri"/>
              </a:rPr>
              <a:t>Strategic</a:t>
            </a:r>
            <a:r>
              <a:rPr lang="en-US" sz="2800" spc="-5">
                <a:solidFill>
                  <a:prstClr val="black"/>
                </a:solidFill>
                <a:cs typeface="Calibri"/>
              </a:rPr>
              <a:t> </a:t>
            </a:r>
            <a:r>
              <a:rPr lang="en-US" sz="2800" spc="-20">
                <a:solidFill>
                  <a:prstClr val="black"/>
                </a:solidFill>
                <a:cs typeface="Calibri"/>
              </a:rPr>
              <a:t>marketing</a:t>
            </a:r>
            <a:r>
              <a:rPr lang="en-US" sz="2800">
                <a:solidFill>
                  <a:prstClr val="black"/>
                </a:solidFill>
                <a:cs typeface="Calibri"/>
              </a:rPr>
              <a:t> </a:t>
            </a:r>
            <a:r>
              <a:rPr lang="en-US" sz="2800" spc="-10">
                <a:solidFill>
                  <a:prstClr val="black"/>
                </a:solidFill>
                <a:cs typeface="Calibri"/>
              </a:rPr>
              <a:t>plan:</a:t>
            </a:r>
            <a:endParaRPr lang="en-US" sz="2800">
              <a:solidFill>
                <a:prstClr val="black"/>
              </a:solidFill>
              <a:cs typeface="Calibri"/>
            </a:endParaRPr>
          </a:p>
          <a:p>
            <a:pPr marL="756285" lvl="1" indent="-287020">
              <a:spcBef>
                <a:spcPts val="640"/>
              </a:spcBef>
              <a:buFont typeface="Arial MT"/>
              <a:buChar char="–"/>
              <a:tabLst>
                <a:tab pos="756920" algn="l"/>
              </a:tabLst>
            </a:pPr>
            <a:r>
              <a:rPr lang="en-US" sz="2600">
                <a:solidFill>
                  <a:prstClr val="black"/>
                </a:solidFill>
                <a:cs typeface="Calibri"/>
              </a:rPr>
              <a:t>Guides</a:t>
            </a:r>
            <a:r>
              <a:rPr lang="en-US" sz="2600" spc="-30">
                <a:solidFill>
                  <a:prstClr val="black"/>
                </a:solidFill>
                <a:cs typeface="Calibri"/>
              </a:rPr>
              <a:t> </a:t>
            </a:r>
            <a:r>
              <a:rPr lang="en-US" sz="2600" spc="-5">
                <a:solidFill>
                  <a:prstClr val="black"/>
                </a:solidFill>
                <a:cs typeface="Calibri"/>
              </a:rPr>
              <a:t>allocation</a:t>
            </a:r>
            <a:r>
              <a:rPr lang="en-US" sz="2600" spc="15">
                <a:solidFill>
                  <a:prstClr val="black"/>
                </a:solidFill>
                <a:cs typeface="Calibri"/>
              </a:rPr>
              <a:t> </a:t>
            </a:r>
            <a:r>
              <a:rPr lang="en-US" sz="2600" spc="-5">
                <a:solidFill>
                  <a:prstClr val="black"/>
                </a:solidFill>
                <a:cs typeface="Calibri"/>
              </a:rPr>
              <a:t>of </a:t>
            </a:r>
            <a:r>
              <a:rPr lang="en-US" sz="2600" spc="-25">
                <a:solidFill>
                  <a:prstClr val="black"/>
                </a:solidFill>
                <a:cs typeface="Calibri"/>
              </a:rPr>
              <a:t>organization’s</a:t>
            </a:r>
            <a:r>
              <a:rPr lang="en-US" sz="2600" spc="5">
                <a:solidFill>
                  <a:prstClr val="black"/>
                </a:solidFill>
                <a:cs typeface="Calibri"/>
              </a:rPr>
              <a:t> </a:t>
            </a:r>
            <a:r>
              <a:rPr lang="en-US" sz="2600" spc="-10">
                <a:solidFill>
                  <a:prstClr val="black"/>
                </a:solidFill>
                <a:cs typeface="Calibri"/>
              </a:rPr>
              <a:t>resources</a:t>
            </a:r>
            <a:endParaRPr lang="en-US" sz="2600">
              <a:solidFill>
                <a:prstClr val="black"/>
              </a:solidFill>
              <a:cs typeface="Calibri"/>
            </a:endParaRPr>
          </a:p>
          <a:p>
            <a:pPr marL="756285" lvl="1" indent="-287020">
              <a:spcBef>
                <a:spcPts val="625"/>
              </a:spcBef>
              <a:buFont typeface="Arial MT"/>
              <a:buChar char="–"/>
              <a:tabLst>
                <a:tab pos="756920" algn="l"/>
              </a:tabLst>
            </a:pPr>
            <a:r>
              <a:rPr lang="en-US" sz="2600">
                <a:solidFill>
                  <a:prstClr val="black"/>
                </a:solidFill>
                <a:cs typeface="Calibri"/>
              </a:rPr>
              <a:t>Guides</a:t>
            </a:r>
            <a:r>
              <a:rPr lang="en-US" sz="2600" spc="-40">
                <a:solidFill>
                  <a:prstClr val="black"/>
                </a:solidFill>
                <a:cs typeface="Calibri"/>
              </a:rPr>
              <a:t> </a:t>
            </a:r>
            <a:r>
              <a:rPr lang="en-US" sz="2600" spc="-5">
                <a:solidFill>
                  <a:prstClr val="black"/>
                </a:solidFill>
                <a:cs typeface="Calibri"/>
              </a:rPr>
              <a:t>specific</a:t>
            </a:r>
            <a:r>
              <a:rPr lang="en-US" sz="2600" spc="-35">
                <a:solidFill>
                  <a:prstClr val="black"/>
                </a:solidFill>
                <a:cs typeface="Calibri"/>
              </a:rPr>
              <a:t> </a:t>
            </a:r>
            <a:r>
              <a:rPr lang="en-US" sz="2600" spc="-10">
                <a:solidFill>
                  <a:prstClr val="black"/>
                </a:solidFill>
                <a:cs typeface="Calibri"/>
              </a:rPr>
              <a:t>marketing</a:t>
            </a:r>
            <a:r>
              <a:rPr lang="en-US" sz="2600" spc="-15">
                <a:solidFill>
                  <a:prstClr val="black"/>
                </a:solidFill>
                <a:cs typeface="Calibri"/>
              </a:rPr>
              <a:t> programs </a:t>
            </a:r>
            <a:r>
              <a:rPr lang="en-US" sz="2600">
                <a:solidFill>
                  <a:prstClr val="black"/>
                </a:solidFill>
                <a:cs typeface="Calibri"/>
              </a:rPr>
              <a:t>and</a:t>
            </a:r>
            <a:r>
              <a:rPr lang="en-US" sz="2600" spc="-15">
                <a:solidFill>
                  <a:prstClr val="black"/>
                </a:solidFill>
                <a:cs typeface="Calibri"/>
              </a:rPr>
              <a:t> </a:t>
            </a:r>
            <a:r>
              <a:rPr lang="en-US" sz="2600" spc="-5">
                <a:solidFill>
                  <a:prstClr val="black"/>
                </a:solidFill>
                <a:cs typeface="Calibri"/>
              </a:rPr>
              <a:t>policies</a:t>
            </a:r>
            <a:endParaRPr lang="en-US" sz="2600">
              <a:solidFill>
                <a:prstClr val="black"/>
              </a:solidFill>
              <a:cs typeface="Calibri"/>
            </a:endParaRPr>
          </a:p>
          <a:p>
            <a:pPr marL="756285" marR="1025525" lvl="1" indent="-287020">
              <a:spcBef>
                <a:spcPts val="625"/>
              </a:spcBef>
              <a:buFont typeface="Arial MT"/>
              <a:buChar char="–"/>
              <a:tabLst>
                <a:tab pos="756920" algn="l"/>
              </a:tabLst>
            </a:pPr>
            <a:r>
              <a:rPr lang="en-US" sz="2600" spc="-20">
                <a:solidFill>
                  <a:prstClr val="black"/>
                </a:solidFill>
                <a:cs typeface="Calibri"/>
              </a:rPr>
              <a:t>Evolves</a:t>
            </a:r>
            <a:r>
              <a:rPr lang="en-US" sz="2600" spc="-15">
                <a:solidFill>
                  <a:prstClr val="black"/>
                </a:solidFill>
                <a:cs typeface="Calibri"/>
              </a:rPr>
              <a:t> </a:t>
            </a:r>
            <a:r>
              <a:rPr lang="en-US" sz="2600" spc="-10">
                <a:solidFill>
                  <a:prstClr val="black"/>
                </a:solidFill>
                <a:cs typeface="Calibri"/>
              </a:rPr>
              <a:t>from </a:t>
            </a:r>
            <a:r>
              <a:rPr lang="en-US" sz="2600">
                <a:solidFill>
                  <a:prstClr val="black"/>
                </a:solidFill>
                <a:cs typeface="Calibri"/>
              </a:rPr>
              <a:t>an</a:t>
            </a:r>
            <a:r>
              <a:rPr lang="en-US" sz="2600" spc="-10">
                <a:solidFill>
                  <a:prstClr val="black"/>
                </a:solidFill>
                <a:cs typeface="Calibri"/>
              </a:rPr>
              <a:t> </a:t>
            </a:r>
            <a:r>
              <a:rPr lang="en-US" sz="2600" spc="-25">
                <a:solidFill>
                  <a:prstClr val="black"/>
                </a:solidFill>
                <a:cs typeface="Calibri"/>
              </a:rPr>
              <a:t>organization’s</a:t>
            </a:r>
            <a:r>
              <a:rPr lang="en-US" sz="2600">
                <a:solidFill>
                  <a:prstClr val="black"/>
                </a:solidFill>
                <a:cs typeface="Calibri"/>
              </a:rPr>
              <a:t> </a:t>
            </a:r>
            <a:r>
              <a:rPr lang="en-US" sz="2600" spc="-15">
                <a:solidFill>
                  <a:prstClr val="black"/>
                </a:solidFill>
                <a:cs typeface="Calibri"/>
              </a:rPr>
              <a:t>overall</a:t>
            </a:r>
            <a:r>
              <a:rPr lang="en-US" sz="2600">
                <a:solidFill>
                  <a:prstClr val="black"/>
                </a:solidFill>
                <a:cs typeface="Calibri"/>
              </a:rPr>
              <a:t> </a:t>
            </a:r>
            <a:r>
              <a:rPr lang="en-US" sz="2600" spc="-15">
                <a:solidFill>
                  <a:prstClr val="black"/>
                </a:solidFill>
                <a:cs typeface="Calibri"/>
              </a:rPr>
              <a:t>corporate </a:t>
            </a:r>
            <a:r>
              <a:rPr lang="en-US" sz="2600" spc="-570">
                <a:solidFill>
                  <a:prstClr val="black"/>
                </a:solidFill>
                <a:cs typeface="Calibri"/>
              </a:rPr>
              <a:t> </a:t>
            </a:r>
            <a:r>
              <a:rPr lang="en-US" sz="2600" spc="-15">
                <a:solidFill>
                  <a:prstClr val="black"/>
                </a:solidFill>
                <a:cs typeface="Calibri"/>
              </a:rPr>
              <a:t>strategy</a:t>
            </a:r>
            <a:endParaRPr lang="en-US" sz="2600">
              <a:solidFill>
                <a:prstClr val="black"/>
              </a:solidFill>
              <a:cs typeface="Calibri"/>
            </a:endParaRPr>
          </a:p>
          <a:p>
            <a:pPr marL="756285" marR="320675" lvl="1" indent="-287020">
              <a:spcBef>
                <a:spcPts val="625"/>
              </a:spcBef>
              <a:buFont typeface="Arial MT"/>
              <a:buChar char="–"/>
              <a:tabLst>
                <a:tab pos="756920" algn="l"/>
              </a:tabLst>
            </a:pPr>
            <a:r>
              <a:rPr lang="en-US" sz="2600" spc="-5">
                <a:solidFill>
                  <a:prstClr val="black"/>
                </a:solidFill>
                <a:cs typeface="Calibri"/>
              </a:rPr>
              <a:t>Allows </a:t>
            </a:r>
            <a:r>
              <a:rPr lang="en-US" sz="2600" spc="-25">
                <a:solidFill>
                  <a:prstClr val="black"/>
                </a:solidFill>
                <a:cs typeface="Calibri"/>
              </a:rPr>
              <a:t>for </a:t>
            </a:r>
            <a:r>
              <a:rPr lang="en-US" sz="2600">
                <a:solidFill>
                  <a:prstClr val="black"/>
                </a:solidFill>
                <a:cs typeface="Calibri"/>
              </a:rPr>
              <a:t>an </a:t>
            </a:r>
            <a:r>
              <a:rPr lang="en-US" sz="2600" spc="-10">
                <a:solidFill>
                  <a:prstClr val="black"/>
                </a:solidFill>
                <a:cs typeface="Calibri"/>
              </a:rPr>
              <a:t>understanding </a:t>
            </a:r>
            <a:r>
              <a:rPr lang="en-US" sz="2600">
                <a:solidFill>
                  <a:prstClr val="black"/>
                </a:solidFill>
                <a:cs typeface="Calibri"/>
              </a:rPr>
              <a:t>of </a:t>
            </a:r>
            <a:r>
              <a:rPr lang="en-US" sz="2600" spc="-15">
                <a:solidFill>
                  <a:prstClr val="black"/>
                </a:solidFill>
                <a:cs typeface="Calibri"/>
              </a:rPr>
              <a:t>market </a:t>
            </a:r>
            <a:r>
              <a:rPr lang="en-US" sz="2600">
                <a:solidFill>
                  <a:prstClr val="black"/>
                </a:solidFill>
                <a:cs typeface="Calibri"/>
              </a:rPr>
              <a:t>opportunities, </a:t>
            </a:r>
            <a:r>
              <a:rPr lang="en-US" sz="2600" spc="-575">
                <a:solidFill>
                  <a:prstClr val="black"/>
                </a:solidFill>
                <a:cs typeface="Calibri"/>
              </a:rPr>
              <a:t> </a:t>
            </a:r>
            <a:r>
              <a:rPr lang="en-US" sz="2600" spc="-5">
                <a:solidFill>
                  <a:prstClr val="black"/>
                </a:solidFill>
                <a:cs typeface="Calibri"/>
              </a:rPr>
              <a:t>competition,</a:t>
            </a:r>
            <a:r>
              <a:rPr lang="en-US" sz="2600" spc="-20">
                <a:solidFill>
                  <a:prstClr val="black"/>
                </a:solidFill>
                <a:cs typeface="Calibri"/>
              </a:rPr>
              <a:t> </a:t>
            </a:r>
            <a:r>
              <a:rPr lang="en-US" sz="2600">
                <a:solidFill>
                  <a:prstClr val="black"/>
                </a:solidFill>
                <a:cs typeface="Calibri"/>
              </a:rPr>
              <a:t>and</a:t>
            </a:r>
            <a:r>
              <a:rPr lang="en-US" sz="2600" spc="-10">
                <a:solidFill>
                  <a:prstClr val="black"/>
                </a:solidFill>
                <a:cs typeface="Calibri"/>
              </a:rPr>
              <a:t> </a:t>
            </a:r>
            <a:r>
              <a:rPr lang="en-US" sz="2600" spc="-15">
                <a:solidFill>
                  <a:prstClr val="black"/>
                </a:solidFill>
                <a:cs typeface="Calibri"/>
              </a:rPr>
              <a:t>market </a:t>
            </a:r>
            <a:r>
              <a:rPr lang="en-US" sz="2600" spc="-5">
                <a:solidFill>
                  <a:prstClr val="black"/>
                </a:solidFill>
                <a:cs typeface="Calibri"/>
              </a:rPr>
              <a:t>segments</a:t>
            </a:r>
            <a:endParaRPr lang="en-US" sz="2600">
              <a:solidFill>
                <a:prstClr val="black"/>
              </a:solidFill>
              <a:cs typeface="Calibri"/>
            </a:endParaRPr>
          </a:p>
          <a:p>
            <a:pPr marL="1155700" marR="5080" lvl="2" indent="-228600">
              <a:lnSpc>
                <a:spcPct val="100600"/>
              </a:lnSpc>
              <a:spcBef>
                <a:spcPts val="635"/>
              </a:spcBef>
              <a:buFont typeface="Arial MT"/>
              <a:buChar char="•"/>
              <a:tabLst>
                <a:tab pos="1156335" algn="l"/>
              </a:tabLst>
            </a:pPr>
            <a:r>
              <a:rPr lang="en-US" sz="2800" b="1" spc="-25">
                <a:solidFill>
                  <a:prstClr val="black"/>
                </a:solidFill>
                <a:cs typeface="Calibri"/>
              </a:rPr>
              <a:t>Market </a:t>
            </a:r>
            <a:r>
              <a:rPr lang="en-US" sz="2800" b="1" spc="-5">
                <a:solidFill>
                  <a:prstClr val="black"/>
                </a:solidFill>
                <a:cs typeface="Calibri"/>
              </a:rPr>
              <a:t>segments</a:t>
            </a:r>
            <a:r>
              <a:rPr lang="en-US" sz="2600" b="1" spc="-5">
                <a:solidFill>
                  <a:prstClr val="black"/>
                </a:solidFill>
                <a:cs typeface="Calibri"/>
              </a:rPr>
              <a:t>: </a:t>
            </a:r>
            <a:r>
              <a:rPr lang="en-US" sz="2600" spc="-5">
                <a:solidFill>
                  <a:prstClr val="black"/>
                </a:solidFill>
                <a:cs typeface="Calibri"/>
              </a:rPr>
              <a:t>distinct consumer </a:t>
            </a:r>
            <a:r>
              <a:rPr lang="en-US" sz="2600" spc="-10">
                <a:solidFill>
                  <a:prstClr val="black"/>
                </a:solidFill>
                <a:cs typeface="Calibri"/>
              </a:rPr>
              <a:t>groups </a:t>
            </a:r>
            <a:r>
              <a:rPr lang="en-US" sz="2600">
                <a:solidFill>
                  <a:prstClr val="black"/>
                </a:solidFill>
                <a:cs typeface="Calibri"/>
              </a:rPr>
              <a:t>within </a:t>
            </a:r>
            <a:r>
              <a:rPr lang="en-US" sz="2600" spc="-575">
                <a:solidFill>
                  <a:prstClr val="black"/>
                </a:solidFill>
                <a:cs typeface="Calibri"/>
              </a:rPr>
              <a:t> </a:t>
            </a:r>
            <a:r>
              <a:rPr lang="en-US" sz="2600">
                <a:solidFill>
                  <a:prstClr val="black"/>
                </a:solidFill>
                <a:cs typeface="Calibri"/>
              </a:rPr>
              <a:t>a</a:t>
            </a:r>
            <a:r>
              <a:rPr lang="en-US" sz="2600" spc="-5">
                <a:solidFill>
                  <a:prstClr val="black"/>
                </a:solidFill>
                <a:cs typeface="Calibri"/>
              </a:rPr>
              <a:t> </a:t>
            </a:r>
            <a:r>
              <a:rPr lang="en-US" sz="2600" spc="-20">
                <a:solidFill>
                  <a:prstClr val="black"/>
                </a:solidFill>
                <a:cs typeface="Calibri"/>
              </a:rPr>
              <a:t>market</a:t>
            </a:r>
            <a:r>
              <a:rPr lang="en-US" sz="2600" spc="-10">
                <a:solidFill>
                  <a:prstClr val="black"/>
                </a:solidFill>
                <a:cs typeface="Calibri"/>
              </a:rPr>
              <a:t> </a:t>
            </a:r>
            <a:r>
              <a:rPr lang="en-US" sz="2600">
                <a:solidFill>
                  <a:prstClr val="black"/>
                </a:solidFill>
                <a:cs typeface="Calibri"/>
              </a:rPr>
              <a:t>who</a:t>
            </a:r>
            <a:r>
              <a:rPr lang="en-US" sz="2600" spc="-5">
                <a:solidFill>
                  <a:prstClr val="black"/>
                </a:solidFill>
                <a:cs typeface="Calibri"/>
              </a:rPr>
              <a:t> </a:t>
            </a:r>
            <a:r>
              <a:rPr lang="en-US" sz="2600" spc="-20">
                <a:solidFill>
                  <a:prstClr val="black"/>
                </a:solidFill>
                <a:cs typeface="Calibri"/>
              </a:rPr>
              <a:t>have</a:t>
            </a:r>
            <a:r>
              <a:rPr lang="en-US" sz="2600" spc="-15">
                <a:solidFill>
                  <a:prstClr val="black"/>
                </a:solidFill>
                <a:cs typeface="Calibri"/>
              </a:rPr>
              <a:t> </a:t>
            </a:r>
            <a:r>
              <a:rPr lang="en-US" sz="2600" spc="-10">
                <a:solidFill>
                  <a:prstClr val="black"/>
                </a:solidFill>
                <a:cs typeface="Calibri"/>
              </a:rPr>
              <a:t>common</a:t>
            </a:r>
            <a:r>
              <a:rPr lang="en-US" sz="2600" spc="-5">
                <a:solidFill>
                  <a:prstClr val="black"/>
                </a:solidFill>
                <a:cs typeface="Calibri"/>
              </a:rPr>
              <a:t> needs</a:t>
            </a:r>
            <a:endParaRPr lang="en-US" sz="2600" dirty="0">
              <a:solidFill>
                <a:prstClr val="black"/>
              </a:solidFill>
              <a:cs typeface="Calibri"/>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Marketing Strategy and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140025" y="1428065"/>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Opportunity Analysis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32719" y="2803356"/>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Market opportunities: Areas where:</a:t>
            </a:r>
          </a:p>
          <a:p>
            <a:pPr marL="800100" lvl="1" indent="-342900">
              <a:buFont typeface="Courier New" panose="02070309020205020404" pitchFamily="49" charset="0"/>
              <a:buChar char="o"/>
            </a:pPr>
            <a:r>
              <a:rPr lang="en-US" sz="2400" b="1" dirty="0">
                <a:solidFill>
                  <a:srgbClr val="0A1F61"/>
                </a:solidFill>
                <a:latin typeface="Tajawal ExtraBold" panose="00000800000000000000" pitchFamily="2" charset="-78"/>
                <a:cs typeface="Tajawal ExtraBold" panose="00000800000000000000" pitchFamily="2" charset="-78"/>
              </a:rPr>
              <a:t>There are favorable demand trends</a:t>
            </a:r>
          </a:p>
          <a:p>
            <a:pPr marL="800100" lvl="1" indent="-342900">
              <a:buFont typeface="Courier New" panose="02070309020205020404" pitchFamily="49" charset="0"/>
              <a:buChar char="o"/>
            </a:pPr>
            <a:r>
              <a:rPr lang="en-US" sz="2400" b="1" dirty="0">
                <a:solidFill>
                  <a:srgbClr val="0A1F61"/>
                </a:solidFill>
                <a:latin typeface="Tajawal ExtraBold" panose="00000800000000000000" pitchFamily="2" charset="-78"/>
                <a:cs typeface="Tajawal ExtraBold" panose="00000800000000000000" pitchFamily="2" charset="-78"/>
              </a:rPr>
              <a:t>Customers’ needs and opportunities are not being  satisfied</a:t>
            </a:r>
          </a:p>
          <a:p>
            <a:pPr marL="800100" lvl="1" indent="-342900">
              <a:buFont typeface="Courier New" panose="02070309020205020404" pitchFamily="49" charset="0"/>
              <a:buChar char="o"/>
            </a:pPr>
            <a:r>
              <a:rPr lang="en-US" sz="2400" b="1" dirty="0">
                <a:solidFill>
                  <a:srgbClr val="0A1F61"/>
                </a:solidFill>
                <a:latin typeface="Tajawal ExtraBold" panose="00000800000000000000" pitchFamily="2" charset="-78"/>
                <a:cs typeface="Tajawal ExtraBold" panose="00000800000000000000" pitchFamily="2" charset="-78"/>
              </a:rPr>
              <a:t>Firm can compete effectively</a:t>
            </a:r>
          </a:p>
          <a:p>
            <a:pPr marL="342900" indent="-342900">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Steps to identify market opportunities</a:t>
            </a:r>
          </a:p>
          <a:p>
            <a:pPr marL="800100" lvl="1" indent="-342900">
              <a:buFont typeface="Courier New" panose="02070309020205020404" pitchFamily="49" charset="0"/>
              <a:buChar char="o"/>
            </a:pPr>
            <a:r>
              <a:rPr lang="en-US" sz="2400" b="1" dirty="0">
                <a:solidFill>
                  <a:srgbClr val="0A1F61"/>
                </a:solidFill>
                <a:latin typeface="Tajawal ExtraBold" panose="00000800000000000000" pitchFamily="2" charset="-78"/>
                <a:cs typeface="Tajawal ExtraBold" panose="00000800000000000000" pitchFamily="2" charset="-78"/>
              </a:rPr>
              <a:t>Examine the marketplace</a:t>
            </a:r>
          </a:p>
          <a:p>
            <a:pPr marL="800100" lvl="1" indent="-342900">
              <a:buFont typeface="Courier New" panose="02070309020205020404" pitchFamily="49" charset="0"/>
              <a:buChar char="o"/>
            </a:pPr>
            <a:r>
              <a:rPr lang="en-US" sz="2400" b="1" dirty="0">
                <a:solidFill>
                  <a:srgbClr val="0A1F61"/>
                </a:solidFill>
                <a:latin typeface="Tajawal ExtraBold" panose="00000800000000000000" pitchFamily="2" charset="-78"/>
                <a:cs typeface="Tajawal ExtraBold" panose="00000800000000000000" pitchFamily="2" charset="-78"/>
              </a:rPr>
              <a:t>Observe demand trends and competition in various  market segments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286EFCD-8D16-4DCE-AED5-1750BFC7314D}"/>
              </a:ext>
            </a:extLst>
          </p:cNvPr>
          <p:cNvPicPr>
            <a:picLocks noChangeAspect="1"/>
          </p:cNvPicPr>
          <p:nvPr/>
        </p:nvPicPr>
        <p:blipFill>
          <a:blip r:embed="rId9"/>
          <a:stretch>
            <a:fillRect/>
          </a:stretch>
        </p:blipFill>
        <p:spPr>
          <a:xfrm>
            <a:off x="9728697" y="1210195"/>
            <a:ext cx="2139881" cy="213988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187099" y="794820"/>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Competitive Analysis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4277024" y="1898376"/>
            <a:ext cx="7791110" cy="4844916"/>
          </a:xfrm>
          <a:prstGeom prst="rect">
            <a:avLst/>
          </a:prstGeom>
          <a:noFill/>
        </p:spPr>
        <p:txBody>
          <a:bodyPr wrap="square" rtlCol="0">
            <a:spAutoFit/>
          </a:bodyPr>
          <a:lstStyle/>
          <a:p>
            <a:pPr marL="355600" marR="78740" lvl="0" indent="-343535">
              <a:spcBef>
                <a:spcPts val="95"/>
              </a:spcBef>
              <a:buFont typeface="Arial MT"/>
              <a:buChar char="•"/>
              <a:tabLst>
                <a:tab pos="355600" algn="l"/>
                <a:tab pos="356235" algn="l"/>
              </a:tabLst>
            </a:pPr>
            <a:r>
              <a:rPr lang="en-US" sz="2800" spc="-10" dirty="0">
                <a:solidFill>
                  <a:prstClr val="black"/>
                </a:solidFill>
                <a:cs typeface="Calibri"/>
              </a:rPr>
              <a:t>Analyzing</a:t>
            </a:r>
            <a:r>
              <a:rPr lang="en-US" sz="2800" spc="10" dirty="0">
                <a:solidFill>
                  <a:prstClr val="black"/>
                </a:solidFill>
                <a:cs typeface="Calibri"/>
              </a:rPr>
              <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competition</a:t>
            </a:r>
            <a:r>
              <a:rPr lang="en-US" sz="2800" spc="15" dirty="0">
                <a:solidFill>
                  <a:prstClr val="black"/>
                </a:solidFill>
                <a:cs typeface="Calibri"/>
              </a:rPr>
              <a:t> </a:t>
            </a:r>
            <a:r>
              <a:rPr lang="en-US" sz="2800" spc="-5" dirty="0">
                <a:solidFill>
                  <a:prstClr val="black"/>
                </a:solidFill>
                <a:cs typeface="Calibri"/>
              </a:rPr>
              <a:t>in</a:t>
            </a:r>
            <a:r>
              <a:rPr lang="en-US" sz="2800" spc="10" dirty="0">
                <a:solidFill>
                  <a:prstClr val="black"/>
                </a:solidFill>
                <a:cs typeface="Calibri"/>
              </a:rPr>
              <a:t> </a:t>
            </a:r>
            <a:r>
              <a:rPr lang="en-US" sz="2800" spc="-5" dirty="0">
                <a:solidFill>
                  <a:prstClr val="black"/>
                </a:solidFill>
                <a:cs typeface="Calibri"/>
              </a:rPr>
              <a:t>the </a:t>
            </a:r>
            <a:r>
              <a:rPr lang="en-US" sz="2800" spc="-15" dirty="0">
                <a:solidFill>
                  <a:prstClr val="black"/>
                </a:solidFill>
                <a:cs typeface="Calibri"/>
              </a:rPr>
              <a:t>marketplace</a:t>
            </a:r>
            <a:r>
              <a:rPr lang="en-US" sz="2800" dirty="0">
                <a:solidFill>
                  <a:prstClr val="black"/>
                </a:solidFill>
                <a:cs typeface="Calibri"/>
              </a:rPr>
              <a:t> </a:t>
            </a:r>
            <a:r>
              <a:rPr lang="en-US" sz="2800" spc="-5" dirty="0">
                <a:solidFill>
                  <a:prstClr val="black"/>
                </a:solidFill>
                <a:cs typeface="Calibri"/>
              </a:rPr>
              <a:t>and </a:t>
            </a:r>
            <a:r>
              <a:rPr lang="en-US" sz="2800" spc="-615" dirty="0">
                <a:solidFill>
                  <a:prstClr val="black"/>
                </a:solidFill>
                <a:cs typeface="Calibri"/>
              </a:rPr>
              <a:t> </a:t>
            </a:r>
            <a:r>
              <a:rPr lang="en-US" sz="2800" spc="-10" dirty="0">
                <a:solidFill>
                  <a:prstClr val="black"/>
                </a:solidFill>
                <a:cs typeface="Calibri"/>
              </a:rPr>
              <a:t>searching</a:t>
            </a:r>
            <a:r>
              <a:rPr lang="en-US" sz="2800" spc="10" dirty="0">
                <a:solidFill>
                  <a:prstClr val="black"/>
                </a:solidFill>
                <a:cs typeface="Calibri"/>
              </a:rPr>
              <a:t> </a:t>
            </a:r>
            <a:r>
              <a:rPr lang="en-US" sz="2800" spc="-25" dirty="0">
                <a:solidFill>
                  <a:prstClr val="black"/>
                </a:solidFill>
                <a:cs typeface="Calibri"/>
              </a:rPr>
              <a:t>for</a:t>
            </a:r>
            <a:r>
              <a:rPr lang="en-US" sz="2800" spc="-5" dirty="0">
                <a:solidFill>
                  <a:prstClr val="black"/>
                </a:solidFill>
                <a:cs typeface="Calibri"/>
              </a:rPr>
              <a:t> a</a:t>
            </a:r>
            <a:r>
              <a:rPr lang="en-US" sz="2800" spc="5" dirty="0">
                <a:solidFill>
                  <a:prstClr val="black"/>
                </a:solidFill>
                <a:cs typeface="Calibri"/>
              </a:rPr>
              <a:t> </a:t>
            </a:r>
            <a:r>
              <a:rPr lang="en-US" sz="2800" spc="-15" dirty="0">
                <a:solidFill>
                  <a:prstClr val="black"/>
                </a:solidFill>
                <a:cs typeface="Calibri"/>
              </a:rPr>
              <a:t>competitive</a:t>
            </a:r>
            <a:r>
              <a:rPr lang="en-US" sz="2800" spc="15" dirty="0">
                <a:solidFill>
                  <a:prstClr val="black"/>
                </a:solidFill>
                <a:cs typeface="Calibri"/>
              </a:rPr>
              <a:t> </a:t>
            </a:r>
            <a:r>
              <a:rPr lang="en-US" sz="2800" spc="-20" dirty="0">
                <a:solidFill>
                  <a:prstClr val="black"/>
                </a:solidFill>
                <a:cs typeface="Calibri"/>
              </a:rPr>
              <a:t>advantage</a:t>
            </a:r>
            <a:endParaRPr lang="en-US" sz="2800" dirty="0">
              <a:solidFill>
                <a:prstClr val="black"/>
              </a:solidFill>
              <a:cs typeface="Calibri"/>
            </a:endParaRPr>
          </a:p>
          <a:p>
            <a:pPr marL="756285" marR="5080" lvl="1" indent="-287020">
              <a:spcBef>
                <a:spcPts val="1450"/>
              </a:spcBef>
              <a:buFont typeface="Arial MT"/>
              <a:buChar char="–"/>
              <a:tabLst>
                <a:tab pos="756920" algn="l"/>
                <a:tab pos="5579745" algn="l"/>
              </a:tabLst>
            </a:pPr>
            <a:r>
              <a:rPr lang="en-US" sz="2600" b="1" spc="-5" dirty="0">
                <a:solidFill>
                  <a:prstClr val="black"/>
                </a:solidFill>
                <a:cs typeface="Calibri"/>
              </a:rPr>
              <a:t>Competitive</a:t>
            </a:r>
            <a:r>
              <a:rPr lang="en-US" sz="2600" b="1" dirty="0">
                <a:solidFill>
                  <a:prstClr val="black"/>
                </a:solidFill>
                <a:cs typeface="Calibri"/>
              </a:rPr>
              <a:t> </a:t>
            </a:r>
            <a:r>
              <a:rPr lang="en-US" sz="2600" b="1" spc="-15" dirty="0">
                <a:solidFill>
                  <a:prstClr val="black"/>
                </a:solidFill>
                <a:cs typeface="Calibri"/>
              </a:rPr>
              <a:t>advantage</a:t>
            </a:r>
            <a:r>
              <a:rPr lang="en-US" sz="2600" spc="-15" dirty="0">
                <a:solidFill>
                  <a:prstClr val="black"/>
                </a:solidFill>
                <a:cs typeface="Calibri"/>
              </a:rPr>
              <a:t>:</a:t>
            </a:r>
            <a:r>
              <a:rPr lang="en-US" sz="2600" spc="30" dirty="0">
                <a:solidFill>
                  <a:prstClr val="black"/>
                </a:solidFill>
                <a:cs typeface="Calibri"/>
              </a:rPr>
              <a:t> </a:t>
            </a:r>
            <a:r>
              <a:rPr lang="en-US" sz="2600" spc="-15" dirty="0">
                <a:solidFill>
                  <a:prstClr val="black"/>
                </a:solidFill>
                <a:cs typeface="Calibri"/>
              </a:rPr>
              <a:t>Attributes </a:t>
            </a:r>
            <a:r>
              <a:rPr lang="en-US" sz="2600" spc="-5" dirty="0">
                <a:solidFill>
                  <a:prstClr val="black"/>
                </a:solidFill>
                <a:cs typeface="Calibri"/>
              </a:rPr>
              <a:t>that</a:t>
            </a:r>
            <a:r>
              <a:rPr lang="en-US" sz="2600" spc="-30" dirty="0">
                <a:solidFill>
                  <a:prstClr val="black"/>
                </a:solidFill>
                <a:cs typeface="Calibri"/>
              </a:rPr>
              <a:t> </a:t>
            </a:r>
            <a:r>
              <a:rPr lang="en-US" sz="2600" spc="-10" dirty="0">
                <a:solidFill>
                  <a:prstClr val="black"/>
                </a:solidFill>
                <a:cs typeface="Calibri"/>
              </a:rPr>
              <a:t>give</a:t>
            </a:r>
            <a:r>
              <a:rPr lang="en-US" sz="2600" spc="-35" dirty="0">
                <a:solidFill>
                  <a:prstClr val="black"/>
                </a:solidFill>
                <a:cs typeface="Calibri"/>
              </a:rPr>
              <a:t> </a:t>
            </a:r>
            <a:r>
              <a:rPr lang="en-US" sz="2600" dirty="0">
                <a:solidFill>
                  <a:prstClr val="black"/>
                </a:solidFill>
                <a:cs typeface="Calibri"/>
              </a:rPr>
              <a:t>a</a:t>
            </a:r>
            <a:r>
              <a:rPr lang="en-US" sz="2600" spc="-20" dirty="0">
                <a:solidFill>
                  <a:prstClr val="black"/>
                </a:solidFill>
                <a:cs typeface="Calibri"/>
              </a:rPr>
              <a:t> </a:t>
            </a:r>
            <a:r>
              <a:rPr lang="en-US" sz="2600" spc="-5" dirty="0">
                <a:solidFill>
                  <a:prstClr val="black"/>
                </a:solidFill>
                <a:cs typeface="Calibri"/>
              </a:rPr>
              <a:t>firm </a:t>
            </a:r>
            <a:r>
              <a:rPr lang="en-US" sz="2600" spc="-575" dirty="0">
                <a:solidFill>
                  <a:prstClr val="black"/>
                </a:solidFill>
                <a:cs typeface="Calibri"/>
              </a:rPr>
              <a:t> </a:t>
            </a:r>
            <a:r>
              <a:rPr lang="en-US" sz="2600" dirty="0">
                <a:solidFill>
                  <a:prstClr val="black"/>
                </a:solidFill>
                <a:cs typeface="Calibri"/>
              </a:rPr>
              <a:t>an</a:t>
            </a:r>
            <a:r>
              <a:rPr lang="en-US" sz="2600" spc="-5" dirty="0">
                <a:solidFill>
                  <a:prstClr val="black"/>
                </a:solidFill>
                <a:cs typeface="Calibri"/>
              </a:rPr>
              <a:t> </a:t>
            </a:r>
            <a:r>
              <a:rPr lang="en-US" sz="2600" spc="-10" dirty="0">
                <a:solidFill>
                  <a:prstClr val="black"/>
                </a:solidFill>
                <a:cs typeface="Calibri"/>
              </a:rPr>
              <a:t>edge</a:t>
            </a:r>
            <a:r>
              <a:rPr lang="en-US" sz="2600" spc="-25" dirty="0">
                <a:solidFill>
                  <a:prstClr val="black"/>
                </a:solidFill>
                <a:cs typeface="Calibri"/>
              </a:rPr>
              <a:t> </a:t>
            </a:r>
            <a:r>
              <a:rPr lang="en-US" sz="2600" spc="-10" dirty="0">
                <a:solidFill>
                  <a:prstClr val="black"/>
                </a:solidFill>
                <a:cs typeface="Calibri"/>
              </a:rPr>
              <a:t>over</a:t>
            </a:r>
            <a:r>
              <a:rPr lang="en-US" sz="2600" dirty="0">
                <a:solidFill>
                  <a:prstClr val="black"/>
                </a:solidFill>
                <a:cs typeface="Calibri"/>
              </a:rPr>
              <a:t> </a:t>
            </a:r>
            <a:r>
              <a:rPr lang="en-US" sz="2600" spc="-15" dirty="0">
                <a:solidFill>
                  <a:prstClr val="black"/>
                </a:solidFill>
                <a:cs typeface="Calibri"/>
              </a:rPr>
              <a:t>competitors</a:t>
            </a:r>
            <a:endParaRPr lang="en-US" sz="2600" dirty="0">
              <a:solidFill>
                <a:prstClr val="black"/>
              </a:solidFill>
              <a:cs typeface="Calibri"/>
            </a:endParaRPr>
          </a:p>
          <a:p>
            <a:pPr marL="1155700" lvl="2" indent="-229235">
              <a:spcBef>
                <a:spcPts val="1420"/>
              </a:spcBef>
              <a:buFont typeface="Arial MT"/>
              <a:buChar char="•"/>
              <a:tabLst>
                <a:tab pos="1156335" algn="l"/>
              </a:tabLst>
            </a:pPr>
            <a:r>
              <a:rPr lang="en-US" sz="2600" spc="-15" dirty="0">
                <a:solidFill>
                  <a:prstClr val="black"/>
                </a:solidFill>
                <a:cs typeface="Calibri"/>
              </a:rPr>
              <a:t>Better</a:t>
            </a:r>
            <a:r>
              <a:rPr lang="en-US" sz="2600" spc="-30" dirty="0">
                <a:solidFill>
                  <a:prstClr val="black"/>
                </a:solidFill>
                <a:cs typeface="Calibri"/>
              </a:rPr>
              <a:t> </a:t>
            </a:r>
            <a:r>
              <a:rPr lang="en-US" sz="2600" spc="-5" dirty="0">
                <a:solidFill>
                  <a:prstClr val="black"/>
                </a:solidFill>
                <a:cs typeface="Calibri"/>
              </a:rPr>
              <a:t>quality</a:t>
            </a:r>
            <a:r>
              <a:rPr lang="en-US" sz="2600" spc="-25" dirty="0">
                <a:solidFill>
                  <a:prstClr val="black"/>
                </a:solidFill>
                <a:cs typeface="Calibri"/>
              </a:rPr>
              <a:t> </a:t>
            </a:r>
            <a:r>
              <a:rPr lang="en-US" sz="2600" spc="-10" dirty="0">
                <a:solidFill>
                  <a:prstClr val="black"/>
                </a:solidFill>
                <a:cs typeface="Calibri"/>
              </a:rPr>
              <a:t>products</a:t>
            </a:r>
            <a:endParaRPr lang="en-US" sz="2600" dirty="0">
              <a:solidFill>
                <a:prstClr val="black"/>
              </a:solidFill>
              <a:cs typeface="Calibri"/>
            </a:endParaRPr>
          </a:p>
          <a:p>
            <a:pPr marL="1155700" lvl="2" indent="-229235">
              <a:spcBef>
                <a:spcPts val="1425"/>
              </a:spcBef>
              <a:buFont typeface="Arial MT"/>
              <a:buChar char="•"/>
              <a:tabLst>
                <a:tab pos="1156335" algn="l"/>
              </a:tabLst>
            </a:pPr>
            <a:r>
              <a:rPr lang="en-US" sz="2600" spc="-5" dirty="0">
                <a:solidFill>
                  <a:prstClr val="black"/>
                </a:solidFill>
                <a:cs typeface="Calibri"/>
              </a:rPr>
              <a:t>Superior</a:t>
            </a:r>
            <a:r>
              <a:rPr lang="en-US" sz="2600" spc="-20" dirty="0">
                <a:solidFill>
                  <a:prstClr val="black"/>
                </a:solidFill>
                <a:cs typeface="Calibri"/>
              </a:rPr>
              <a:t> </a:t>
            </a:r>
            <a:r>
              <a:rPr lang="en-US" sz="2600" spc="-10" dirty="0">
                <a:solidFill>
                  <a:prstClr val="black"/>
                </a:solidFill>
                <a:cs typeface="Calibri"/>
              </a:rPr>
              <a:t>customer</a:t>
            </a:r>
            <a:r>
              <a:rPr lang="en-US" sz="2600" spc="-25" dirty="0">
                <a:solidFill>
                  <a:prstClr val="black"/>
                </a:solidFill>
                <a:cs typeface="Calibri"/>
              </a:rPr>
              <a:t> </a:t>
            </a:r>
            <a:r>
              <a:rPr lang="en-US" sz="2600" dirty="0">
                <a:solidFill>
                  <a:prstClr val="black"/>
                </a:solidFill>
                <a:cs typeface="Calibri"/>
              </a:rPr>
              <a:t>service</a:t>
            </a:r>
          </a:p>
          <a:p>
            <a:pPr marL="1155700" lvl="2" indent="-229235">
              <a:spcBef>
                <a:spcPts val="1430"/>
              </a:spcBef>
              <a:buFont typeface="Arial MT"/>
              <a:buChar char="•"/>
              <a:tabLst>
                <a:tab pos="1156335" algn="l"/>
              </a:tabLst>
            </a:pPr>
            <a:r>
              <a:rPr lang="en-US" sz="2600" spc="-10" dirty="0">
                <a:solidFill>
                  <a:prstClr val="black"/>
                </a:solidFill>
                <a:cs typeface="Calibri"/>
              </a:rPr>
              <a:t>Low</a:t>
            </a:r>
            <a:r>
              <a:rPr lang="en-US" sz="2600" spc="5" dirty="0">
                <a:solidFill>
                  <a:prstClr val="black"/>
                </a:solidFill>
                <a:cs typeface="Calibri"/>
              </a:rPr>
              <a:t> </a:t>
            </a:r>
            <a:r>
              <a:rPr lang="en-US" sz="2600" spc="-10" dirty="0">
                <a:solidFill>
                  <a:prstClr val="black"/>
                </a:solidFill>
                <a:cs typeface="Calibri"/>
              </a:rPr>
              <a:t>production</a:t>
            </a:r>
            <a:r>
              <a:rPr lang="en-US" sz="2600" spc="-20" dirty="0">
                <a:solidFill>
                  <a:prstClr val="black"/>
                </a:solidFill>
                <a:cs typeface="Calibri"/>
              </a:rPr>
              <a:t> </a:t>
            </a:r>
            <a:r>
              <a:rPr lang="en-US" sz="2600" spc="-15" dirty="0">
                <a:solidFill>
                  <a:prstClr val="black"/>
                </a:solidFill>
                <a:cs typeface="Calibri"/>
              </a:rPr>
              <a:t>costs</a:t>
            </a:r>
            <a:r>
              <a:rPr lang="en-US" sz="2600" spc="5" dirty="0">
                <a:solidFill>
                  <a:prstClr val="black"/>
                </a:solidFill>
                <a:cs typeface="Calibri"/>
              </a:rPr>
              <a:t> </a:t>
            </a:r>
            <a:r>
              <a:rPr lang="en-US" sz="2600" dirty="0">
                <a:solidFill>
                  <a:prstClr val="black"/>
                </a:solidFill>
                <a:cs typeface="Calibri"/>
              </a:rPr>
              <a:t>and</a:t>
            </a:r>
            <a:r>
              <a:rPr lang="en-US" sz="2600" spc="-15" dirty="0">
                <a:solidFill>
                  <a:prstClr val="black"/>
                </a:solidFill>
                <a:cs typeface="Calibri"/>
              </a:rPr>
              <a:t> </a:t>
            </a:r>
            <a:r>
              <a:rPr lang="en-US" sz="2600" spc="-10" dirty="0">
                <a:solidFill>
                  <a:prstClr val="black"/>
                </a:solidFill>
                <a:cs typeface="Calibri"/>
              </a:rPr>
              <a:t>lower</a:t>
            </a:r>
            <a:r>
              <a:rPr lang="en-US" sz="2600" spc="5" dirty="0">
                <a:solidFill>
                  <a:prstClr val="black"/>
                </a:solidFill>
                <a:cs typeface="Calibri"/>
              </a:rPr>
              <a:t> </a:t>
            </a:r>
            <a:r>
              <a:rPr lang="en-US" sz="2600" spc="-5" dirty="0">
                <a:solidFill>
                  <a:prstClr val="black"/>
                </a:solidFill>
                <a:cs typeface="Calibri"/>
              </a:rPr>
              <a:t>prices</a:t>
            </a:r>
            <a:endParaRPr lang="en-US" sz="2600" dirty="0">
              <a:solidFill>
                <a:prstClr val="black"/>
              </a:solidFill>
              <a:cs typeface="Calibri"/>
            </a:endParaRPr>
          </a:p>
          <a:p>
            <a:pPr marL="1155700" lvl="2" indent="-229235">
              <a:spcBef>
                <a:spcPts val="1420"/>
              </a:spcBef>
              <a:buFont typeface="Arial MT"/>
              <a:buChar char="•"/>
              <a:tabLst>
                <a:tab pos="1156335" algn="l"/>
              </a:tabLst>
            </a:pPr>
            <a:r>
              <a:rPr lang="en-US" sz="2600" spc="-5" dirty="0">
                <a:solidFill>
                  <a:prstClr val="black"/>
                </a:solidFill>
                <a:cs typeface="Calibri"/>
              </a:rPr>
              <a:t>Dominating</a:t>
            </a:r>
            <a:r>
              <a:rPr lang="en-US" sz="2600" spc="-20" dirty="0">
                <a:solidFill>
                  <a:prstClr val="black"/>
                </a:solidFill>
                <a:cs typeface="Calibri"/>
              </a:rPr>
              <a:t> </a:t>
            </a:r>
            <a:r>
              <a:rPr lang="en-US" sz="2600" dirty="0">
                <a:solidFill>
                  <a:prstClr val="black"/>
                </a:solidFill>
                <a:cs typeface="Calibri"/>
              </a:rPr>
              <a:t>channels</a:t>
            </a:r>
            <a:r>
              <a:rPr lang="en-US" sz="2600" spc="-45" dirty="0">
                <a:solidFill>
                  <a:prstClr val="black"/>
                </a:solidFill>
                <a:cs typeface="Calibri"/>
              </a:rPr>
              <a:t> </a:t>
            </a:r>
            <a:r>
              <a:rPr lang="en-US" sz="2600" spc="-5" dirty="0">
                <a:solidFill>
                  <a:prstClr val="black"/>
                </a:solidFill>
                <a:cs typeface="Calibri"/>
              </a:rPr>
              <a:t>of</a:t>
            </a:r>
            <a:r>
              <a:rPr lang="en-US" sz="2600" spc="-15" dirty="0">
                <a:solidFill>
                  <a:prstClr val="black"/>
                </a:solidFill>
                <a:cs typeface="Calibri"/>
              </a:rPr>
              <a:t> </a:t>
            </a:r>
            <a:r>
              <a:rPr lang="en-US" sz="2600" spc="-5" dirty="0">
                <a:solidFill>
                  <a:prstClr val="black"/>
                </a:solidFill>
                <a:cs typeface="Calibri"/>
              </a:rPr>
              <a:t>distribution</a:t>
            </a:r>
            <a:endParaRPr lang="en-US" sz="2600" dirty="0">
              <a:solidFill>
                <a:prstClr val="black"/>
              </a:solidFill>
              <a:cs typeface="Calibri"/>
            </a:endParaRPr>
          </a:p>
          <a:p>
            <a:pPr marL="1155700" lvl="2" indent="-229235">
              <a:spcBef>
                <a:spcPts val="1430"/>
              </a:spcBef>
              <a:buFont typeface="Arial MT"/>
              <a:buChar char="•"/>
              <a:tabLst>
                <a:tab pos="1156335" algn="l"/>
              </a:tabLst>
            </a:pPr>
            <a:r>
              <a:rPr lang="en-US" sz="2600" spc="-5" dirty="0">
                <a:solidFill>
                  <a:prstClr val="black"/>
                </a:solidFill>
                <a:cs typeface="Calibri"/>
              </a:rPr>
              <a:t>Advertising</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6938" y="1385683"/>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29255" y="6171296"/>
            <a:ext cx="1655453" cy="451894"/>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10568" y="896282"/>
            <a:ext cx="1879649" cy="309233"/>
          </a:xfrm>
          <a:prstGeom prst="rect">
            <a:avLst/>
          </a:prstGeom>
        </p:spPr>
      </p:pic>
      <p:pic>
        <p:nvPicPr>
          <p:cNvPr id="15" name="Picture 14">
            <a:extLst>
              <a:ext uri="{FF2B5EF4-FFF2-40B4-BE49-F238E27FC236}">
                <a16:creationId xmlns:a16="http://schemas.microsoft.com/office/drawing/2014/main" id="{B47E2E9A-2BD5-46A0-9D4C-2F6DA36E3921}"/>
              </a:ext>
            </a:extLst>
          </p:cNvPr>
          <p:cNvPicPr>
            <a:picLocks noChangeAspect="1"/>
          </p:cNvPicPr>
          <p:nvPr/>
        </p:nvPicPr>
        <p:blipFill>
          <a:blip r:embed="rId9"/>
          <a:stretch>
            <a:fillRect/>
          </a:stretch>
        </p:blipFill>
        <p:spPr>
          <a:xfrm>
            <a:off x="908367" y="5427299"/>
            <a:ext cx="1886061" cy="10196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2EA77298-5197-44BC-9ABD-12E73F58D19A}"/>
              </a:ext>
            </a:extLst>
          </p:cNvPr>
          <p:cNvPicPr>
            <a:picLocks noChangeAspect="1"/>
          </p:cNvPicPr>
          <p:nvPr/>
        </p:nvPicPr>
        <p:blipFill>
          <a:blip r:embed="rId10"/>
          <a:stretch>
            <a:fillRect/>
          </a:stretch>
        </p:blipFill>
        <p:spPr>
          <a:xfrm>
            <a:off x="1992477" y="3881313"/>
            <a:ext cx="1444461" cy="14444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226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428065"/>
            <a:ext cx="10056526" cy="4952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50487" y="6583991"/>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226413" cy="584775"/>
          </a:xfrm>
          <a:prstGeom prst="rect">
            <a:avLst/>
          </a:prstGeom>
        </p:spPr>
        <p:txBody>
          <a:bodyPr wrap="none">
            <a:spAutoFit/>
          </a:bodyPr>
          <a:lstStyle/>
          <a:p>
            <a:r>
              <a:rPr lang="en-US" sz="3200" b="1" dirty="0">
                <a:solidFill>
                  <a:srgbClr val="852F4A"/>
                </a:solidFill>
              </a:rPr>
              <a:t>Target Market Selection</a:t>
            </a:r>
          </a:p>
        </p:txBody>
      </p:sp>
      <p:sp>
        <p:nvSpPr>
          <p:cNvPr id="10" name="object 3">
            <a:extLst>
              <a:ext uri="{FF2B5EF4-FFF2-40B4-BE49-F238E27FC236}">
                <a16:creationId xmlns:a16="http://schemas.microsoft.com/office/drawing/2014/main" id="{EACFE7B1-0587-4E86-B162-131950733288}"/>
              </a:ext>
            </a:extLst>
          </p:cNvPr>
          <p:cNvSpPr txBox="1"/>
          <p:nvPr/>
        </p:nvSpPr>
        <p:spPr>
          <a:xfrm>
            <a:off x="1384705" y="1859356"/>
            <a:ext cx="7524750" cy="1919605"/>
          </a:xfrm>
          <a:prstGeom prst="rect">
            <a:avLst/>
          </a:prstGeom>
        </p:spPr>
        <p:txBody>
          <a:bodyPr vert="horz" wrap="square" lIns="0" tIns="12065" rIns="0" bIns="0" rtlCol="0">
            <a:spAutoFit/>
          </a:bodyPr>
          <a:lstStyle/>
          <a:p>
            <a:pPr marL="355600" marR="278130" indent="-343535">
              <a:lnSpc>
                <a:spcPct val="100000"/>
              </a:lnSpc>
              <a:spcBef>
                <a:spcPts val="95"/>
              </a:spcBef>
              <a:buFont typeface="Arial MT"/>
              <a:buChar char="•"/>
              <a:tabLst>
                <a:tab pos="355600" algn="l"/>
                <a:tab pos="356235" algn="l"/>
              </a:tabLst>
            </a:pPr>
            <a:r>
              <a:rPr sz="2800" spc="-10" dirty="0">
                <a:solidFill>
                  <a:srgbClr val="2D3956"/>
                </a:solidFill>
                <a:latin typeface="Calibri"/>
                <a:cs typeface="Calibri"/>
              </a:rPr>
              <a:t>Done</a:t>
            </a:r>
            <a:r>
              <a:rPr sz="2800" spc="10" dirty="0">
                <a:solidFill>
                  <a:srgbClr val="2D3956"/>
                </a:solidFill>
                <a:latin typeface="Calibri"/>
                <a:cs typeface="Calibri"/>
              </a:rPr>
              <a:t> </a:t>
            </a:r>
            <a:r>
              <a:rPr sz="2800" spc="-10" dirty="0">
                <a:solidFill>
                  <a:srgbClr val="2D3956"/>
                </a:solidFill>
                <a:latin typeface="Calibri"/>
                <a:cs typeface="Calibri"/>
              </a:rPr>
              <a:t>after</a:t>
            </a:r>
            <a:r>
              <a:rPr sz="2800" spc="-5" dirty="0">
                <a:solidFill>
                  <a:srgbClr val="2D3956"/>
                </a:solidFill>
                <a:latin typeface="Calibri"/>
                <a:cs typeface="Calibri"/>
              </a:rPr>
              <a:t> </a:t>
            </a:r>
            <a:r>
              <a:rPr sz="2800" spc="-15" dirty="0">
                <a:solidFill>
                  <a:srgbClr val="2D3956"/>
                </a:solidFill>
                <a:latin typeface="Calibri"/>
                <a:cs typeface="Calibri"/>
              </a:rPr>
              <a:t>evaluating</a:t>
            </a:r>
            <a:r>
              <a:rPr sz="2800" spc="5" dirty="0">
                <a:solidFill>
                  <a:srgbClr val="2D3956"/>
                </a:solidFill>
                <a:latin typeface="Calibri"/>
                <a:cs typeface="Calibri"/>
              </a:rPr>
              <a:t> </a:t>
            </a:r>
            <a:r>
              <a:rPr sz="2800" spc="-20" dirty="0">
                <a:solidFill>
                  <a:srgbClr val="2D3956"/>
                </a:solidFill>
                <a:latin typeface="Calibri"/>
                <a:cs typeface="Calibri"/>
              </a:rPr>
              <a:t>market</a:t>
            </a:r>
            <a:r>
              <a:rPr sz="2800" spc="-5" dirty="0">
                <a:solidFill>
                  <a:srgbClr val="2D3956"/>
                </a:solidFill>
                <a:latin typeface="Calibri"/>
                <a:cs typeface="Calibri"/>
              </a:rPr>
              <a:t> </a:t>
            </a:r>
            <a:r>
              <a:rPr sz="2800" spc="-10" dirty="0">
                <a:solidFill>
                  <a:srgbClr val="2D3956"/>
                </a:solidFill>
                <a:latin typeface="Calibri"/>
                <a:cs typeface="Calibri"/>
              </a:rPr>
              <a:t>opportunities</a:t>
            </a:r>
            <a:r>
              <a:rPr sz="2800" spc="55" dirty="0">
                <a:solidFill>
                  <a:srgbClr val="2D3956"/>
                </a:solidFill>
                <a:latin typeface="Calibri"/>
                <a:cs typeface="Calibri"/>
              </a:rPr>
              <a:t> </a:t>
            </a:r>
            <a:r>
              <a:rPr sz="2800" spc="-5" dirty="0">
                <a:solidFill>
                  <a:srgbClr val="2D3956"/>
                </a:solidFill>
                <a:latin typeface="Calibri"/>
                <a:cs typeface="Calibri"/>
              </a:rPr>
              <a:t>and </a:t>
            </a:r>
            <a:r>
              <a:rPr sz="2800" spc="-620" dirty="0">
                <a:solidFill>
                  <a:srgbClr val="2D3956"/>
                </a:solidFill>
                <a:latin typeface="Calibri"/>
                <a:cs typeface="Calibri"/>
              </a:rPr>
              <a:t> </a:t>
            </a:r>
            <a:r>
              <a:rPr sz="2800" spc="-10" dirty="0">
                <a:solidFill>
                  <a:srgbClr val="2D3956"/>
                </a:solidFill>
                <a:latin typeface="Calibri"/>
                <a:cs typeface="Calibri"/>
              </a:rPr>
              <a:t>doing</a:t>
            </a:r>
            <a:r>
              <a:rPr sz="2800" dirty="0">
                <a:solidFill>
                  <a:srgbClr val="2D3956"/>
                </a:solidFill>
                <a:latin typeface="Calibri"/>
                <a:cs typeface="Calibri"/>
              </a:rPr>
              <a:t> </a:t>
            </a:r>
            <a:r>
              <a:rPr sz="2800" spc="-5" dirty="0">
                <a:solidFill>
                  <a:srgbClr val="2D3956"/>
                </a:solidFill>
                <a:latin typeface="Calibri"/>
                <a:cs typeface="Calibri"/>
              </a:rPr>
              <a:t>a</a:t>
            </a:r>
            <a:r>
              <a:rPr sz="2800" dirty="0">
                <a:solidFill>
                  <a:srgbClr val="2D3956"/>
                </a:solidFill>
                <a:latin typeface="Calibri"/>
                <a:cs typeface="Calibri"/>
              </a:rPr>
              <a:t> </a:t>
            </a:r>
            <a:r>
              <a:rPr sz="2800" spc="-15" dirty="0">
                <a:solidFill>
                  <a:srgbClr val="2D3956"/>
                </a:solidFill>
                <a:latin typeface="Calibri"/>
                <a:cs typeface="Calibri"/>
              </a:rPr>
              <a:t>competitive</a:t>
            </a:r>
            <a:r>
              <a:rPr sz="2800" spc="15" dirty="0">
                <a:solidFill>
                  <a:srgbClr val="2D3956"/>
                </a:solidFill>
                <a:latin typeface="Calibri"/>
                <a:cs typeface="Calibri"/>
              </a:rPr>
              <a:t> </a:t>
            </a:r>
            <a:r>
              <a:rPr sz="2800" spc="-10" dirty="0">
                <a:solidFill>
                  <a:srgbClr val="2D3956"/>
                </a:solidFill>
                <a:latin typeface="Calibri"/>
                <a:cs typeface="Calibri"/>
              </a:rPr>
              <a:t>analysis</a:t>
            </a:r>
            <a:endParaRPr sz="2800" dirty="0">
              <a:solidFill>
                <a:srgbClr val="2D3956"/>
              </a:solidFill>
              <a:latin typeface="Calibri"/>
              <a:cs typeface="Calibri"/>
            </a:endParaRPr>
          </a:p>
          <a:p>
            <a:pPr marL="355600" marR="5080" indent="-343535">
              <a:lnSpc>
                <a:spcPct val="100000"/>
              </a:lnSpc>
              <a:spcBef>
                <a:spcPts val="1480"/>
              </a:spcBef>
              <a:buFont typeface="Arial MT"/>
              <a:buChar char="•"/>
              <a:tabLst>
                <a:tab pos="355600" algn="l"/>
                <a:tab pos="356235" algn="l"/>
              </a:tabLst>
            </a:pPr>
            <a:r>
              <a:rPr sz="2800" spc="-10" dirty="0">
                <a:solidFill>
                  <a:srgbClr val="2D3956"/>
                </a:solidFill>
                <a:latin typeface="Calibri"/>
                <a:cs typeface="Calibri"/>
              </a:rPr>
              <a:t>Has</a:t>
            </a:r>
            <a:r>
              <a:rPr sz="2800" spc="10" dirty="0">
                <a:solidFill>
                  <a:srgbClr val="2D3956"/>
                </a:solidFill>
                <a:latin typeface="Calibri"/>
                <a:cs typeface="Calibri"/>
              </a:rPr>
              <a:t> </a:t>
            </a:r>
            <a:r>
              <a:rPr sz="2800" spc="-15" dirty="0">
                <a:solidFill>
                  <a:srgbClr val="2D3956"/>
                </a:solidFill>
                <a:latin typeface="Calibri"/>
                <a:cs typeface="Calibri"/>
              </a:rPr>
              <a:t>direct</a:t>
            </a:r>
            <a:r>
              <a:rPr sz="2800" spc="15" dirty="0">
                <a:solidFill>
                  <a:srgbClr val="2D3956"/>
                </a:solidFill>
                <a:latin typeface="Calibri"/>
                <a:cs typeface="Calibri"/>
              </a:rPr>
              <a:t> </a:t>
            </a:r>
            <a:r>
              <a:rPr sz="2800" spc="-10" dirty="0">
                <a:solidFill>
                  <a:srgbClr val="2D3956"/>
                </a:solidFill>
                <a:latin typeface="Calibri"/>
                <a:cs typeface="Calibri"/>
              </a:rPr>
              <a:t>implications</a:t>
            </a:r>
            <a:r>
              <a:rPr sz="2800" spc="30" dirty="0">
                <a:solidFill>
                  <a:srgbClr val="2D3956"/>
                </a:solidFill>
                <a:latin typeface="Calibri"/>
                <a:cs typeface="Calibri"/>
              </a:rPr>
              <a:t> </a:t>
            </a:r>
            <a:r>
              <a:rPr sz="2800" spc="-5" dirty="0">
                <a:solidFill>
                  <a:srgbClr val="2D3956"/>
                </a:solidFill>
                <a:latin typeface="Calibri"/>
                <a:cs typeface="Calibri"/>
              </a:rPr>
              <a:t>on</a:t>
            </a:r>
            <a:r>
              <a:rPr sz="2800" spc="10" dirty="0">
                <a:solidFill>
                  <a:srgbClr val="2D3956"/>
                </a:solidFill>
                <a:latin typeface="Calibri"/>
                <a:cs typeface="Calibri"/>
              </a:rPr>
              <a:t> </a:t>
            </a:r>
            <a:r>
              <a:rPr sz="2800" spc="-5" dirty="0">
                <a:solidFill>
                  <a:srgbClr val="2D3956"/>
                </a:solidFill>
                <a:latin typeface="Calibri"/>
                <a:cs typeface="Calibri"/>
              </a:rPr>
              <a:t>a</a:t>
            </a:r>
            <a:r>
              <a:rPr sz="2800" dirty="0">
                <a:solidFill>
                  <a:srgbClr val="2D3956"/>
                </a:solidFill>
                <a:latin typeface="Calibri"/>
                <a:cs typeface="Calibri"/>
              </a:rPr>
              <a:t> </a:t>
            </a:r>
            <a:r>
              <a:rPr sz="2800" spc="-35" dirty="0">
                <a:solidFill>
                  <a:srgbClr val="2D3956"/>
                </a:solidFill>
                <a:latin typeface="Calibri"/>
                <a:cs typeface="Calibri"/>
              </a:rPr>
              <a:t>firm’s</a:t>
            </a:r>
            <a:r>
              <a:rPr sz="2800" spc="5" dirty="0">
                <a:solidFill>
                  <a:srgbClr val="2D3956"/>
                </a:solidFill>
                <a:latin typeface="Calibri"/>
                <a:cs typeface="Calibri"/>
              </a:rPr>
              <a:t> </a:t>
            </a:r>
            <a:r>
              <a:rPr sz="2800" spc="-10" dirty="0">
                <a:solidFill>
                  <a:srgbClr val="2D3956"/>
                </a:solidFill>
                <a:latin typeface="Calibri"/>
                <a:cs typeface="Calibri"/>
              </a:rPr>
              <a:t>advertising</a:t>
            </a:r>
            <a:r>
              <a:rPr sz="2800" spc="30" dirty="0">
                <a:solidFill>
                  <a:srgbClr val="2D3956"/>
                </a:solidFill>
                <a:latin typeface="Calibri"/>
                <a:cs typeface="Calibri"/>
              </a:rPr>
              <a:t> </a:t>
            </a:r>
            <a:r>
              <a:rPr sz="2800" spc="-5" dirty="0">
                <a:solidFill>
                  <a:srgbClr val="2D3956"/>
                </a:solidFill>
                <a:latin typeface="Calibri"/>
                <a:cs typeface="Calibri"/>
              </a:rPr>
              <a:t>and </a:t>
            </a:r>
            <a:r>
              <a:rPr sz="2800" spc="-620" dirty="0">
                <a:solidFill>
                  <a:srgbClr val="2D3956"/>
                </a:solidFill>
                <a:latin typeface="Calibri"/>
                <a:cs typeface="Calibri"/>
              </a:rPr>
              <a:t> </a:t>
            </a:r>
            <a:r>
              <a:rPr sz="2800" spc="-15" dirty="0">
                <a:solidFill>
                  <a:srgbClr val="2D3956"/>
                </a:solidFill>
                <a:latin typeface="Calibri"/>
                <a:cs typeface="Calibri"/>
              </a:rPr>
              <a:t>promotional</a:t>
            </a:r>
            <a:r>
              <a:rPr sz="2800" spc="20" dirty="0">
                <a:solidFill>
                  <a:srgbClr val="2D3956"/>
                </a:solidFill>
                <a:latin typeface="Calibri"/>
                <a:cs typeface="Calibri"/>
              </a:rPr>
              <a:t> </a:t>
            </a:r>
            <a:r>
              <a:rPr sz="2800" spc="-25" dirty="0">
                <a:solidFill>
                  <a:srgbClr val="2D3956"/>
                </a:solidFill>
                <a:latin typeface="Calibri"/>
                <a:cs typeface="Calibri"/>
              </a:rPr>
              <a:t>efforts</a:t>
            </a:r>
            <a:endParaRPr sz="2800" dirty="0">
              <a:solidFill>
                <a:srgbClr val="2D3956"/>
              </a:solidFill>
              <a:latin typeface="Calibri"/>
              <a:cs typeface="Calibri"/>
            </a:endParaRPr>
          </a:p>
        </p:txBody>
      </p:sp>
      <p:pic>
        <p:nvPicPr>
          <p:cNvPr id="4" name="Picture 3">
            <a:extLst>
              <a:ext uri="{FF2B5EF4-FFF2-40B4-BE49-F238E27FC236}">
                <a16:creationId xmlns:a16="http://schemas.microsoft.com/office/drawing/2014/main" id="{86C378DB-6CC5-415D-AB13-0EC8CB460092}"/>
              </a:ext>
            </a:extLst>
          </p:cNvPr>
          <p:cNvPicPr>
            <a:picLocks noChangeAspect="1"/>
          </p:cNvPicPr>
          <p:nvPr/>
        </p:nvPicPr>
        <p:blipFill>
          <a:blip r:embed="rId7"/>
          <a:stretch>
            <a:fillRect/>
          </a:stretch>
        </p:blipFill>
        <p:spPr>
          <a:xfrm>
            <a:off x="8078206" y="3362545"/>
            <a:ext cx="2948835" cy="2948835"/>
          </a:xfrm>
          <a:prstGeom prst="rect">
            <a:avLst/>
          </a:prstGeom>
        </p:spPr>
      </p:pic>
    </p:spTree>
    <p:extLst>
      <p:ext uri="{BB962C8B-B14F-4D97-AF65-F5344CB8AC3E}">
        <p14:creationId xmlns:p14="http://schemas.microsoft.com/office/powerpoint/2010/main" val="4035289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84817" cy="584775"/>
          </a:xfrm>
          <a:prstGeom prst="rect">
            <a:avLst/>
          </a:prstGeom>
        </p:spPr>
        <p:txBody>
          <a:bodyPr wrap="none">
            <a:spAutoFit/>
          </a:bodyPr>
          <a:lstStyle/>
          <a:p>
            <a:r>
              <a:rPr lang="en-US" sz="3200" b="1" dirty="0">
                <a:solidFill>
                  <a:srgbClr val="852F4A"/>
                </a:solidFill>
              </a:rPr>
              <a:t>The Target Marketing Process</a:t>
            </a:r>
          </a:p>
        </p:txBody>
      </p:sp>
      <p:pic>
        <p:nvPicPr>
          <p:cNvPr id="3" name="Picture 2">
            <a:extLst>
              <a:ext uri="{FF2B5EF4-FFF2-40B4-BE49-F238E27FC236}">
                <a16:creationId xmlns:a16="http://schemas.microsoft.com/office/drawing/2014/main" id="{98425B81-222C-4430-876B-B7ACC97F244E}"/>
              </a:ext>
            </a:extLst>
          </p:cNvPr>
          <p:cNvPicPr>
            <a:picLocks noChangeAspect="1"/>
          </p:cNvPicPr>
          <p:nvPr/>
        </p:nvPicPr>
        <p:blipFill rotWithShape="1">
          <a:blip r:embed="rId7"/>
          <a:srcRect l="5763" t="33557" r="4359" b="44223"/>
          <a:stretch/>
        </p:blipFill>
        <p:spPr>
          <a:xfrm>
            <a:off x="1330960" y="3066406"/>
            <a:ext cx="9022080" cy="18382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84817" cy="584775"/>
          </a:xfrm>
          <a:prstGeom prst="rect">
            <a:avLst/>
          </a:prstGeom>
        </p:spPr>
        <p:txBody>
          <a:bodyPr wrap="none">
            <a:spAutoFit/>
          </a:bodyPr>
          <a:lstStyle/>
          <a:p>
            <a:r>
              <a:rPr lang="en-US" sz="3200" b="1" dirty="0">
                <a:solidFill>
                  <a:srgbClr val="852F4A"/>
                </a:solidFill>
              </a:rPr>
              <a:t>Maslow’s Hierarchy of Needs</a:t>
            </a:r>
          </a:p>
        </p:txBody>
      </p:sp>
      <p:pic>
        <p:nvPicPr>
          <p:cNvPr id="10" name="Picture 9">
            <a:extLst>
              <a:ext uri="{FF2B5EF4-FFF2-40B4-BE49-F238E27FC236}">
                <a16:creationId xmlns:a16="http://schemas.microsoft.com/office/drawing/2014/main" id="{A18F7CBF-6E66-4475-A671-82C004361BC6}"/>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6076" b="92152" l="4688" r="93750">
                        <a14:foregroundMark x1="18164" y1="41013" x2="24707" y2="39747"/>
                        <a14:foregroundMark x1="12793" y1="50000" x2="13086" y2="75949"/>
                        <a14:foregroundMark x1="8887" y1="48481" x2="12305" y2="48481"/>
                        <a14:foregroundMark x1="4688" y1="69873" x2="6738" y2="68987"/>
                        <a14:foregroundMark x1="18848" y1="82532" x2="35742" y2="86835"/>
                        <a14:foregroundMark x1="35742" y1="86835" x2="66699" y2="87089"/>
                        <a14:foregroundMark x1="68848" y1="81392" x2="75977" y2="84430"/>
                        <a14:foregroundMark x1="75977" y1="84430" x2="79297" y2="88861"/>
                        <a14:foregroundMark x1="84375" y1="92152" x2="74609" y2="80506"/>
                        <a14:foregroundMark x1="49023" y1="10506" x2="48145" y2="6076"/>
                        <a14:foregroundMark x1="61133" y1="21139" x2="86914" y2="21139"/>
                        <a14:foregroundMark x1="86914" y1="21139" x2="92773" y2="27342"/>
                        <a14:foregroundMark x1="92773" y1="27342" x2="92773" y2="36835"/>
                        <a14:foregroundMark x1="92773" y1="36835" x2="86719" y2="42405"/>
                        <a14:foregroundMark x1="86719" y1="42405" x2="86362" y2="42546"/>
                        <a14:foregroundMark x1="75293" y1="51519" x2="82910" y2="50633"/>
                        <a14:foregroundMark x1="82910" y1="50633" x2="90820" y2="50759"/>
                        <a14:foregroundMark x1="90820" y1="50759" x2="93750" y2="59873"/>
                        <a14:foregroundMark x1="93750" y1="59873" x2="89648" y2="70000"/>
                        <a14:foregroundMark x1="89648" y1="70000" x2="84180" y2="73165"/>
                        <a14:foregroundMark x1="17188" y1="39114" x2="24219" y2="38861"/>
                        <a14:foregroundMark x1="25586" y1="42152" x2="25586" y2="37089"/>
                        <a14:foregroundMark x1="16309" y1="38608" x2="16309" y2="42785"/>
                        <a14:backgroundMark x1="71387" y1="45823" x2="76953" y2="44937"/>
                        <a14:backgroundMark x1="79102" y1="44937" x2="82520" y2="44937"/>
                        <a14:backgroundMark x1="86230" y1="44051" x2="83691" y2="43671"/>
                        <a14:backgroundMark x1="80957" y1="45443" x2="77441" y2="44557"/>
                        <a14:backgroundMark x1="82031" y1="44937" x2="75293" y2="44304"/>
                        <a14:backgroundMark x1="86914" y1="43671" x2="82324" y2="43671"/>
                      </a14:backgroundRemoval>
                    </a14:imgEffect>
                  </a14:imgLayer>
                </a14:imgProps>
              </a:ext>
            </a:extLst>
          </a:blip>
          <a:stretch>
            <a:fillRect/>
          </a:stretch>
        </p:blipFill>
        <p:spPr>
          <a:xfrm>
            <a:off x="1973612" y="370115"/>
            <a:ext cx="8889357" cy="6858000"/>
          </a:xfrm>
          <a:prstGeom prst="rect">
            <a:avLst/>
          </a:prstGeom>
        </p:spPr>
      </p:pic>
    </p:spTree>
    <p:extLst>
      <p:ext uri="{BB962C8B-B14F-4D97-AF65-F5344CB8AC3E}">
        <p14:creationId xmlns:p14="http://schemas.microsoft.com/office/powerpoint/2010/main" val="1997081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18949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8196" y="1359071"/>
            <a:ext cx="8752871" cy="46430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5530" y="2142752"/>
            <a:ext cx="8237615" cy="2769989"/>
          </a:xfrm>
          <a:prstGeom prst="rect">
            <a:avLst/>
          </a:prstGeom>
          <a:noFill/>
        </p:spPr>
        <p:txBody>
          <a:bodyPr wrap="square" rtlCol="0">
            <a:spAutoFit/>
          </a:bodyPr>
          <a:lstStyle/>
          <a:p>
            <a:pPr marL="355600" marR="853440" indent="-343535">
              <a:lnSpc>
                <a:spcPts val="2810"/>
              </a:lnSpc>
              <a:spcBef>
                <a:spcPts val="455"/>
              </a:spcBef>
              <a:buFont typeface="Arial MT"/>
              <a:buChar char="•"/>
              <a:tabLst>
                <a:tab pos="355600" algn="l"/>
                <a:tab pos="356235" algn="l"/>
              </a:tabLst>
            </a:pPr>
            <a:r>
              <a:rPr lang="en-US" sz="2400" spc="-15" dirty="0">
                <a:solidFill>
                  <a:srgbClr val="4472C4"/>
                </a:solidFill>
                <a:cs typeface="Calibri"/>
              </a:rPr>
              <a:t>Marketer </a:t>
            </a:r>
            <a:r>
              <a:rPr lang="en-US" sz="2400" spc="-5" dirty="0">
                <a:solidFill>
                  <a:srgbClr val="4472C4"/>
                </a:solidFill>
                <a:cs typeface="Calibri"/>
              </a:rPr>
              <a:t>identifies </a:t>
            </a:r>
            <a:r>
              <a:rPr lang="en-US" sz="2400" dirty="0">
                <a:solidFill>
                  <a:srgbClr val="4472C4"/>
                </a:solidFill>
                <a:cs typeface="Calibri"/>
              </a:rPr>
              <a:t>the </a:t>
            </a:r>
            <a:r>
              <a:rPr lang="en-US" sz="2400" spc="-5" dirty="0">
                <a:solidFill>
                  <a:srgbClr val="4472C4"/>
                </a:solidFill>
                <a:cs typeface="Calibri"/>
              </a:rPr>
              <a:t>specific needs of </a:t>
            </a:r>
            <a:r>
              <a:rPr lang="en-US" sz="2400" spc="-15" dirty="0">
                <a:solidFill>
                  <a:srgbClr val="4472C4"/>
                </a:solidFill>
                <a:cs typeface="Calibri"/>
              </a:rPr>
              <a:t>groups </a:t>
            </a:r>
            <a:r>
              <a:rPr lang="en-US" sz="2400" spc="-5" dirty="0">
                <a:solidFill>
                  <a:srgbClr val="4472C4"/>
                </a:solidFill>
                <a:cs typeface="Calibri"/>
              </a:rPr>
              <a:t>of </a:t>
            </a:r>
            <a:r>
              <a:rPr lang="en-US" sz="2400" spc="-575" dirty="0">
                <a:solidFill>
                  <a:srgbClr val="4472C4"/>
                </a:solidFill>
                <a:cs typeface="Calibri"/>
              </a:rPr>
              <a:t> </a:t>
            </a:r>
            <a:r>
              <a:rPr lang="en-US" sz="2400" spc="-5" dirty="0">
                <a:solidFill>
                  <a:srgbClr val="4472C4"/>
                </a:solidFill>
                <a:cs typeface="Calibri"/>
              </a:rPr>
              <a:t>people</a:t>
            </a:r>
            <a:r>
              <a:rPr lang="en-US" sz="2400" spc="-35" dirty="0">
                <a:solidFill>
                  <a:srgbClr val="4472C4"/>
                </a:solidFill>
                <a:cs typeface="Calibri"/>
              </a:rPr>
              <a:t> </a:t>
            </a:r>
            <a:r>
              <a:rPr lang="en-US" sz="2400" spc="-5" dirty="0">
                <a:solidFill>
                  <a:srgbClr val="4472C4"/>
                </a:solidFill>
                <a:cs typeface="Calibri"/>
              </a:rPr>
              <a:t>(or</a:t>
            </a:r>
            <a:r>
              <a:rPr lang="en-US" sz="2400" dirty="0">
                <a:solidFill>
                  <a:srgbClr val="4472C4"/>
                </a:solidFill>
                <a:cs typeface="Calibri"/>
              </a:rPr>
              <a:t> </a:t>
            </a:r>
            <a:r>
              <a:rPr lang="en-US" sz="2400" spc="-5" dirty="0">
                <a:solidFill>
                  <a:srgbClr val="4472C4"/>
                </a:solidFill>
                <a:cs typeface="Calibri"/>
              </a:rPr>
              <a:t>segments)</a:t>
            </a:r>
            <a:endParaRPr lang="en-US" sz="2400" dirty="0">
              <a:solidFill>
                <a:srgbClr val="4472C4"/>
              </a:solidFill>
              <a:cs typeface="Calibri"/>
            </a:endParaRPr>
          </a:p>
          <a:p>
            <a:pPr marL="355600" indent="-343535">
              <a:lnSpc>
                <a:spcPct val="100000"/>
              </a:lnSpc>
              <a:spcBef>
                <a:spcPts val="1075"/>
              </a:spcBef>
              <a:buFont typeface="Arial MT"/>
              <a:buChar char="•"/>
              <a:tabLst>
                <a:tab pos="355600" algn="l"/>
                <a:tab pos="356235" algn="l"/>
              </a:tabLst>
            </a:pPr>
            <a:r>
              <a:rPr lang="en-US" sz="2400" spc="-5" dirty="0">
                <a:solidFill>
                  <a:srgbClr val="4472C4"/>
                </a:solidFill>
                <a:cs typeface="Calibri"/>
              </a:rPr>
              <a:t>Selects</a:t>
            </a:r>
            <a:r>
              <a:rPr lang="en-US" sz="2400" spc="-40" dirty="0">
                <a:solidFill>
                  <a:srgbClr val="4472C4"/>
                </a:solidFill>
                <a:cs typeface="Calibri"/>
              </a:rPr>
              <a:t> </a:t>
            </a:r>
            <a:r>
              <a:rPr lang="en-US" sz="2400" spc="-5" dirty="0">
                <a:solidFill>
                  <a:srgbClr val="4472C4"/>
                </a:solidFill>
                <a:cs typeface="Calibri"/>
              </a:rPr>
              <a:t>one or</a:t>
            </a:r>
            <a:r>
              <a:rPr lang="en-US" sz="2400" dirty="0">
                <a:solidFill>
                  <a:srgbClr val="4472C4"/>
                </a:solidFill>
                <a:cs typeface="Calibri"/>
              </a:rPr>
              <a:t> </a:t>
            </a:r>
            <a:r>
              <a:rPr lang="en-US" sz="2400" spc="-10" dirty="0">
                <a:solidFill>
                  <a:srgbClr val="4472C4"/>
                </a:solidFill>
                <a:cs typeface="Calibri"/>
              </a:rPr>
              <a:t>more</a:t>
            </a:r>
            <a:r>
              <a:rPr lang="en-US" sz="2400" dirty="0">
                <a:solidFill>
                  <a:srgbClr val="4472C4"/>
                </a:solidFill>
                <a:cs typeface="Calibri"/>
              </a:rPr>
              <a:t> </a:t>
            </a:r>
            <a:r>
              <a:rPr lang="en-US" sz="2400" spc="-5" dirty="0">
                <a:solidFill>
                  <a:srgbClr val="4472C4"/>
                </a:solidFill>
                <a:cs typeface="Calibri"/>
              </a:rPr>
              <a:t>of</a:t>
            </a:r>
            <a:r>
              <a:rPr lang="en-US" sz="2400" spc="-10" dirty="0">
                <a:solidFill>
                  <a:srgbClr val="4472C4"/>
                </a:solidFill>
                <a:cs typeface="Calibri"/>
              </a:rPr>
              <a:t> </a:t>
            </a:r>
            <a:r>
              <a:rPr lang="en-US" sz="2400" dirty="0">
                <a:solidFill>
                  <a:srgbClr val="4472C4"/>
                </a:solidFill>
                <a:cs typeface="Calibri"/>
              </a:rPr>
              <a:t>these</a:t>
            </a:r>
            <a:r>
              <a:rPr lang="en-US" sz="2400" spc="-35" dirty="0">
                <a:solidFill>
                  <a:srgbClr val="4472C4"/>
                </a:solidFill>
                <a:cs typeface="Calibri"/>
              </a:rPr>
              <a:t> </a:t>
            </a:r>
            <a:r>
              <a:rPr lang="en-US" sz="2400" spc="-5" dirty="0">
                <a:solidFill>
                  <a:srgbClr val="4472C4"/>
                </a:solidFill>
                <a:cs typeface="Calibri"/>
              </a:rPr>
              <a:t>segments</a:t>
            </a:r>
            <a:r>
              <a:rPr lang="en-US" sz="2400" spc="-35" dirty="0">
                <a:solidFill>
                  <a:srgbClr val="4472C4"/>
                </a:solidFill>
                <a:cs typeface="Calibri"/>
              </a:rPr>
              <a:t> </a:t>
            </a:r>
            <a:r>
              <a:rPr lang="en-US" sz="2400" dirty="0">
                <a:solidFill>
                  <a:srgbClr val="4472C4"/>
                </a:solidFill>
                <a:cs typeface="Calibri"/>
              </a:rPr>
              <a:t>as</a:t>
            </a:r>
            <a:r>
              <a:rPr lang="en-US" sz="2400" spc="-10" dirty="0">
                <a:solidFill>
                  <a:srgbClr val="4472C4"/>
                </a:solidFill>
                <a:cs typeface="Calibri"/>
              </a:rPr>
              <a:t> </a:t>
            </a:r>
            <a:r>
              <a:rPr lang="en-US" sz="2400" dirty="0">
                <a:solidFill>
                  <a:srgbClr val="4472C4"/>
                </a:solidFill>
                <a:cs typeface="Calibri"/>
              </a:rPr>
              <a:t>a</a:t>
            </a:r>
            <a:r>
              <a:rPr lang="en-US" sz="2400" spc="-5" dirty="0">
                <a:solidFill>
                  <a:srgbClr val="4472C4"/>
                </a:solidFill>
                <a:cs typeface="Calibri"/>
              </a:rPr>
              <a:t> </a:t>
            </a:r>
            <a:r>
              <a:rPr lang="en-US" sz="2400" spc="-20" dirty="0">
                <a:solidFill>
                  <a:srgbClr val="4472C4"/>
                </a:solidFill>
                <a:cs typeface="Calibri"/>
              </a:rPr>
              <a:t>target</a:t>
            </a:r>
            <a:endParaRPr lang="en-US" sz="2400" dirty="0">
              <a:solidFill>
                <a:srgbClr val="4472C4"/>
              </a:solidFill>
              <a:cs typeface="Calibri"/>
            </a:endParaRPr>
          </a:p>
          <a:p>
            <a:pPr marL="355600" marR="5080" indent="-343535">
              <a:lnSpc>
                <a:spcPts val="2810"/>
              </a:lnSpc>
              <a:spcBef>
                <a:spcPts val="1455"/>
              </a:spcBef>
              <a:buFont typeface="Arial MT"/>
              <a:buChar char="•"/>
              <a:tabLst>
                <a:tab pos="355600" algn="l"/>
                <a:tab pos="356235" algn="l"/>
              </a:tabLst>
            </a:pPr>
            <a:r>
              <a:rPr lang="en-US" sz="2400" spc="-5" dirty="0">
                <a:solidFill>
                  <a:srgbClr val="4472C4"/>
                </a:solidFill>
                <a:cs typeface="Calibri"/>
              </a:rPr>
              <a:t>Isolates </a:t>
            </a:r>
            <a:r>
              <a:rPr lang="en-US" sz="2400" spc="-15" dirty="0">
                <a:solidFill>
                  <a:srgbClr val="4472C4"/>
                </a:solidFill>
                <a:cs typeface="Calibri"/>
              </a:rPr>
              <a:t>consumers </a:t>
            </a:r>
            <a:r>
              <a:rPr lang="en-US" sz="2400" dirty="0">
                <a:solidFill>
                  <a:srgbClr val="4472C4"/>
                </a:solidFill>
                <a:cs typeface="Calibri"/>
              </a:rPr>
              <a:t>with </a:t>
            </a:r>
            <a:r>
              <a:rPr lang="en-US" sz="2400" spc="-5" dirty="0">
                <a:solidFill>
                  <a:srgbClr val="4472C4"/>
                </a:solidFill>
                <a:cs typeface="Calibri"/>
              </a:rPr>
              <a:t>similar </a:t>
            </a:r>
            <a:r>
              <a:rPr lang="en-US" sz="2400" spc="-10" dirty="0">
                <a:solidFill>
                  <a:srgbClr val="4472C4"/>
                </a:solidFill>
                <a:cs typeface="Calibri"/>
              </a:rPr>
              <a:t>lifestyles, </a:t>
            </a:r>
            <a:r>
              <a:rPr lang="en-US" sz="2400" spc="-5" dirty="0">
                <a:solidFill>
                  <a:srgbClr val="4472C4"/>
                </a:solidFill>
                <a:cs typeface="Calibri"/>
              </a:rPr>
              <a:t>needs, </a:t>
            </a:r>
            <a:r>
              <a:rPr lang="en-US" sz="2400" dirty="0">
                <a:solidFill>
                  <a:srgbClr val="4472C4"/>
                </a:solidFill>
                <a:cs typeface="Calibri"/>
              </a:rPr>
              <a:t>and the </a:t>
            </a:r>
            <a:r>
              <a:rPr lang="en-US" sz="2400" spc="-575" dirty="0">
                <a:solidFill>
                  <a:srgbClr val="4472C4"/>
                </a:solidFill>
                <a:cs typeface="Calibri"/>
              </a:rPr>
              <a:t> </a:t>
            </a:r>
            <a:r>
              <a:rPr lang="en-US" sz="2400" spc="-20" dirty="0">
                <a:solidFill>
                  <a:srgbClr val="4472C4"/>
                </a:solidFill>
                <a:cs typeface="Calibri"/>
              </a:rPr>
              <a:t>like</a:t>
            </a:r>
            <a:endParaRPr lang="en-US" sz="2400" dirty="0">
              <a:solidFill>
                <a:srgbClr val="4472C4"/>
              </a:solidFill>
              <a:cs typeface="Calibri"/>
            </a:endParaRPr>
          </a:p>
          <a:p>
            <a:pPr marL="355600" marR="195580" indent="-343535">
              <a:lnSpc>
                <a:spcPts val="2810"/>
              </a:lnSpc>
              <a:spcBef>
                <a:spcPts val="1425"/>
              </a:spcBef>
              <a:buFont typeface="Arial MT"/>
              <a:buChar char="•"/>
              <a:tabLst>
                <a:tab pos="355600" algn="l"/>
                <a:tab pos="356235" algn="l"/>
              </a:tabLst>
            </a:pPr>
            <a:r>
              <a:rPr lang="en-US" sz="2400" spc="-5" dirty="0">
                <a:solidFill>
                  <a:srgbClr val="4472C4"/>
                </a:solidFill>
                <a:cs typeface="Calibri"/>
              </a:rPr>
              <a:t>Increased </a:t>
            </a:r>
            <a:r>
              <a:rPr lang="en-US" sz="2400" spc="-15" dirty="0">
                <a:solidFill>
                  <a:srgbClr val="4472C4"/>
                </a:solidFill>
                <a:cs typeface="Calibri"/>
              </a:rPr>
              <a:t>marketer’s </a:t>
            </a:r>
            <a:r>
              <a:rPr lang="en-US" sz="2400" spc="-5" dirty="0">
                <a:solidFill>
                  <a:srgbClr val="4472C4"/>
                </a:solidFill>
                <a:cs typeface="Calibri"/>
              </a:rPr>
              <a:t>knowledge of </a:t>
            </a:r>
            <a:r>
              <a:rPr lang="en-US" sz="2400" spc="-10" dirty="0">
                <a:solidFill>
                  <a:srgbClr val="4472C4"/>
                </a:solidFill>
                <a:cs typeface="Calibri"/>
              </a:rPr>
              <a:t>consumers’ </a:t>
            </a:r>
            <a:r>
              <a:rPr lang="en-US" sz="2400" spc="-5" dirty="0">
                <a:solidFill>
                  <a:srgbClr val="4472C4"/>
                </a:solidFill>
                <a:cs typeface="Calibri"/>
              </a:rPr>
              <a:t>specific </a:t>
            </a:r>
            <a:r>
              <a:rPr lang="en-US" sz="2400" spc="-575" dirty="0">
                <a:solidFill>
                  <a:srgbClr val="4472C4"/>
                </a:solidFill>
                <a:cs typeface="Calibri"/>
              </a:rPr>
              <a:t> </a:t>
            </a:r>
            <a:r>
              <a:rPr lang="en-US" sz="2400" spc="-10" dirty="0">
                <a:solidFill>
                  <a:srgbClr val="4472C4"/>
                </a:solidFill>
                <a:cs typeface="Calibri"/>
              </a:rPr>
              <a:t>requirements</a:t>
            </a:r>
            <a:endParaRPr lang="en-US" sz="2400" dirty="0">
              <a:solidFill>
                <a:srgbClr val="4472C4"/>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515899" cy="584775"/>
          </a:xfrm>
          <a:prstGeom prst="rect">
            <a:avLst/>
          </a:prstGeom>
        </p:spPr>
        <p:txBody>
          <a:bodyPr wrap="none">
            <a:spAutoFit/>
          </a:bodyPr>
          <a:lstStyle/>
          <a:p>
            <a:r>
              <a:rPr lang="en-US" sz="3200" b="1" dirty="0">
                <a:solidFill>
                  <a:srgbClr val="852F4A"/>
                </a:solidFill>
              </a:rPr>
              <a:t>Identifying Markets</a:t>
            </a:r>
          </a:p>
        </p:txBody>
      </p:sp>
    </p:spTree>
    <p:extLst>
      <p:ext uri="{BB962C8B-B14F-4D97-AF65-F5344CB8AC3E}">
        <p14:creationId xmlns:p14="http://schemas.microsoft.com/office/powerpoint/2010/main" val="360075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4224" y="2162110"/>
            <a:ext cx="8928495" cy="3585597"/>
          </a:xfrm>
          <a:prstGeom prst="rect">
            <a:avLst/>
          </a:prstGeom>
          <a:noFill/>
        </p:spPr>
        <p:txBody>
          <a:bodyPr wrap="square" rtlCol="0">
            <a:spAutoFit/>
          </a:bodyPr>
          <a:lstStyle/>
          <a:p>
            <a:pPr marL="756285" indent="-287020">
              <a:lnSpc>
                <a:spcPct val="100000"/>
              </a:lnSpc>
              <a:spcBef>
                <a:spcPts val="1410"/>
              </a:spcBef>
              <a:buFont typeface="Arial MT"/>
              <a:buChar char="–"/>
              <a:tabLst>
                <a:tab pos="756920" algn="l"/>
              </a:tabLst>
            </a:pPr>
            <a:r>
              <a:rPr lang="en-US" sz="2400" spc="-5" dirty="0">
                <a:solidFill>
                  <a:srgbClr val="4472C4"/>
                </a:solidFill>
                <a:cs typeface="Calibri"/>
              </a:rPr>
              <a:t>Dividing a market into distinct groups with common  needs, who respond similarly to a marketing situation</a:t>
            </a:r>
          </a:p>
          <a:p>
            <a:pPr marL="469265">
              <a:lnSpc>
                <a:spcPct val="100000"/>
              </a:lnSpc>
              <a:spcBef>
                <a:spcPts val="1410"/>
              </a:spcBef>
              <a:tabLst>
                <a:tab pos="756920" algn="l"/>
              </a:tabLst>
            </a:pPr>
            <a:r>
              <a:rPr lang="en-US" sz="2400" spc="-5" dirty="0">
                <a:solidFill>
                  <a:srgbClr val="4472C4"/>
                </a:solidFill>
                <a:cs typeface="Calibri"/>
              </a:rPr>
              <a:t>Customer characteristics segmentation criteria</a:t>
            </a:r>
          </a:p>
          <a:p>
            <a:pPr marL="756285" indent="-287020">
              <a:lnSpc>
                <a:spcPct val="100000"/>
              </a:lnSpc>
              <a:spcBef>
                <a:spcPts val="1410"/>
              </a:spcBef>
              <a:buFont typeface="Arial MT"/>
              <a:buChar char="–"/>
              <a:tabLst>
                <a:tab pos="756920" algn="l"/>
              </a:tabLst>
            </a:pPr>
            <a:r>
              <a:rPr lang="en-US" sz="2400" b="1" spc="-5" dirty="0">
                <a:solidFill>
                  <a:srgbClr val="4472C4"/>
                </a:solidFill>
                <a:cs typeface="Calibri"/>
              </a:rPr>
              <a:t>Geographic</a:t>
            </a:r>
            <a:r>
              <a:rPr lang="en-US" sz="2400" spc="-5" dirty="0">
                <a:solidFill>
                  <a:srgbClr val="4472C4"/>
                </a:solidFill>
                <a:cs typeface="Calibri"/>
              </a:rPr>
              <a:t>: Dividing the market on the basis of region, city size, metropolitan area, and/or density into different geographic units.</a:t>
            </a:r>
          </a:p>
          <a:p>
            <a:pPr marL="756285" indent="-287020">
              <a:lnSpc>
                <a:spcPct val="100000"/>
              </a:lnSpc>
              <a:spcBef>
                <a:spcPts val="1410"/>
              </a:spcBef>
              <a:buFont typeface="Arial MT"/>
              <a:buChar char="–"/>
              <a:tabLst>
                <a:tab pos="756920" algn="l"/>
              </a:tabLst>
            </a:pPr>
            <a:r>
              <a:rPr lang="en-US" sz="2400" b="1" spc="-5" dirty="0">
                <a:solidFill>
                  <a:srgbClr val="4472C4"/>
                </a:solidFill>
                <a:cs typeface="Calibri"/>
              </a:rPr>
              <a:t>Demographic:</a:t>
            </a:r>
            <a:r>
              <a:rPr lang="en-US" sz="2400" spc="-5" dirty="0">
                <a:solidFill>
                  <a:srgbClr val="4472C4"/>
                </a:solidFill>
                <a:cs typeface="Calibri"/>
              </a:rPr>
              <a:t> Dividing the market on the basis of age, sex,  family size, marital status, etc.</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852F4A"/>
                </a:solidFill>
              </a:rPr>
              <a:t>Market Segmentation</a:t>
            </a:r>
          </a:p>
        </p:txBody>
      </p:sp>
      <p:pic>
        <p:nvPicPr>
          <p:cNvPr id="3" name="Picture 2">
            <a:extLst>
              <a:ext uri="{FF2B5EF4-FFF2-40B4-BE49-F238E27FC236}">
                <a16:creationId xmlns:a16="http://schemas.microsoft.com/office/drawing/2014/main" id="{4C3AC473-D317-4C15-9B1E-2F708C2920FA}"/>
              </a:ext>
            </a:extLst>
          </p:cNvPr>
          <p:cNvPicPr>
            <a:picLocks noChangeAspect="1"/>
          </p:cNvPicPr>
          <p:nvPr/>
        </p:nvPicPr>
        <p:blipFill rotWithShape="1">
          <a:blip r:embed="rId7"/>
          <a:srcRect l="3945" t="23174" r="4420" b="31721"/>
          <a:stretch/>
        </p:blipFill>
        <p:spPr>
          <a:xfrm>
            <a:off x="10566669" y="3886941"/>
            <a:ext cx="1960880" cy="965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089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0335" y="168019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Market Segmentation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6261" y="131098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4" name="Text Placeholder 2">
            <a:extLst>
              <a:ext uri="{FF2B5EF4-FFF2-40B4-BE49-F238E27FC236}">
                <a16:creationId xmlns:a16="http://schemas.microsoft.com/office/drawing/2014/main" id="{E7EC8DE9-5017-414A-9AA6-2FD36656D55E}"/>
              </a:ext>
            </a:extLst>
          </p:cNvPr>
          <p:cNvSpPr txBox="1">
            <a:spLocks/>
          </p:cNvSpPr>
          <p:nvPr/>
        </p:nvSpPr>
        <p:spPr>
          <a:xfrm>
            <a:off x="973394" y="1891557"/>
            <a:ext cx="5361077" cy="36887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56285" marR="921385" lvl="1" indent="-287020">
              <a:lnSpc>
                <a:spcPct val="100000"/>
              </a:lnSpc>
              <a:spcBef>
                <a:spcPts val="1385"/>
              </a:spcBef>
              <a:buClr>
                <a:srgbClr val="1D4246"/>
              </a:buClr>
              <a:buFont typeface="Wingdings"/>
              <a:buChar char=""/>
              <a:tabLst>
                <a:tab pos="756285" algn="l"/>
                <a:tab pos="756920" algn="l"/>
              </a:tabLst>
            </a:pPr>
            <a:r>
              <a:rPr lang="en-US" b="1" spc="-5" dirty="0">
                <a:solidFill>
                  <a:srgbClr val="4472C4"/>
                </a:solidFill>
                <a:cs typeface="Calibri"/>
              </a:rPr>
              <a:t>Socioeconomic</a:t>
            </a:r>
            <a:r>
              <a:rPr lang="en-US" spc="-5" dirty="0">
                <a:solidFill>
                  <a:srgbClr val="4472C4"/>
                </a:solidFill>
                <a:cs typeface="Calibri"/>
              </a:rPr>
              <a:t>: Dividing </a:t>
            </a:r>
            <a:r>
              <a:rPr lang="en-US" dirty="0">
                <a:solidFill>
                  <a:srgbClr val="4472C4"/>
                </a:solidFill>
                <a:cs typeface="Calibri"/>
              </a:rPr>
              <a:t>the </a:t>
            </a:r>
            <a:r>
              <a:rPr lang="en-US" spc="-15" dirty="0">
                <a:solidFill>
                  <a:srgbClr val="4472C4"/>
                </a:solidFill>
                <a:cs typeface="Calibri"/>
              </a:rPr>
              <a:t>market </a:t>
            </a:r>
            <a:r>
              <a:rPr lang="en-US" spc="-5" dirty="0">
                <a:solidFill>
                  <a:srgbClr val="4472C4"/>
                </a:solidFill>
                <a:cs typeface="Calibri"/>
              </a:rPr>
              <a:t>on </a:t>
            </a:r>
            <a:r>
              <a:rPr lang="en-US" dirty="0">
                <a:solidFill>
                  <a:srgbClr val="4472C4"/>
                </a:solidFill>
                <a:cs typeface="Calibri"/>
              </a:rPr>
              <a:t>the </a:t>
            </a:r>
            <a:r>
              <a:rPr lang="en-US" spc="-5" dirty="0">
                <a:solidFill>
                  <a:srgbClr val="4472C4"/>
                </a:solidFill>
                <a:cs typeface="Calibri"/>
              </a:rPr>
              <a:t>basis of </a:t>
            </a:r>
            <a:r>
              <a:rPr lang="en-US" spc="-535" dirty="0">
                <a:solidFill>
                  <a:srgbClr val="4472C4"/>
                </a:solidFill>
                <a:cs typeface="Calibri"/>
              </a:rPr>
              <a:t> </a:t>
            </a:r>
            <a:r>
              <a:rPr lang="en-US" spc="-5" dirty="0">
                <a:solidFill>
                  <a:srgbClr val="4472C4"/>
                </a:solidFill>
                <a:cs typeface="Calibri"/>
              </a:rPr>
              <a:t>income,</a:t>
            </a:r>
            <a:r>
              <a:rPr lang="en-US" spc="-20" dirty="0">
                <a:solidFill>
                  <a:srgbClr val="4472C4"/>
                </a:solidFill>
                <a:cs typeface="Calibri"/>
              </a:rPr>
              <a:t> </a:t>
            </a:r>
            <a:r>
              <a:rPr lang="en-US" spc="-5" dirty="0">
                <a:solidFill>
                  <a:srgbClr val="4472C4"/>
                </a:solidFill>
                <a:cs typeface="Calibri"/>
              </a:rPr>
              <a:t>education,</a:t>
            </a:r>
            <a:r>
              <a:rPr lang="en-US" spc="-10" dirty="0">
                <a:solidFill>
                  <a:srgbClr val="4472C4"/>
                </a:solidFill>
                <a:cs typeface="Calibri"/>
              </a:rPr>
              <a:t> </a:t>
            </a:r>
            <a:r>
              <a:rPr lang="en-US" spc="-5" dirty="0">
                <a:solidFill>
                  <a:srgbClr val="4472C4"/>
                </a:solidFill>
                <a:cs typeface="Calibri"/>
              </a:rPr>
              <a:t>or</a:t>
            </a:r>
            <a:r>
              <a:rPr lang="en-US" spc="-10" dirty="0">
                <a:solidFill>
                  <a:srgbClr val="4472C4"/>
                </a:solidFill>
                <a:cs typeface="Calibri"/>
              </a:rPr>
              <a:t> </a:t>
            </a:r>
            <a:r>
              <a:rPr lang="en-US" spc="-5" dirty="0">
                <a:solidFill>
                  <a:srgbClr val="4472C4"/>
                </a:solidFill>
                <a:cs typeface="Calibri"/>
              </a:rPr>
              <a:t>occupation</a:t>
            </a:r>
            <a:endParaRPr lang="en-US" dirty="0">
              <a:solidFill>
                <a:srgbClr val="4472C4"/>
              </a:solidFill>
              <a:cs typeface="Calibri"/>
            </a:endParaRPr>
          </a:p>
          <a:p>
            <a:pPr marL="756285" marR="1018540" lvl="1" indent="-287020">
              <a:lnSpc>
                <a:spcPct val="100000"/>
              </a:lnSpc>
              <a:spcBef>
                <a:spcPts val="1380"/>
              </a:spcBef>
              <a:buClr>
                <a:srgbClr val="1D4246"/>
              </a:buClr>
              <a:buFont typeface="Wingdings"/>
              <a:buChar char=""/>
              <a:tabLst>
                <a:tab pos="756285" algn="l"/>
                <a:tab pos="756920" algn="l"/>
              </a:tabLst>
            </a:pPr>
            <a:r>
              <a:rPr lang="en-US" b="1" spc="-15" dirty="0">
                <a:solidFill>
                  <a:srgbClr val="4472C4"/>
                </a:solidFill>
                <a:cs typeface="Calibri"/>
              </a:rPr>
              <a:t>Psychographic</a:t>
            </a:r>
            <a:r>
              <a:rPr lang="en-US" spc="-15" dirty="0">
                <a:solidFill>
                  <a:srgbClr val="4472C4"/>
                </a:solidFill>
                <a:cs typeface="Calibri"/>
              </a:rPr>
              <a:t>: </a:t>
            </a:r>
            <a:r>
              <a:rPr lang="en-US" spc="-5" dirty="0">
                <a:solidFill>
                  <a:srgbClr val="4472C4"/>
                </a:solidFill>
                <a:cs typeface="Calibri"/>
              </a:rPr>
              <a:t>Dividing </a:t>
            </a:r>
            <a:r>
              <a:rPr lang="en-US" dirty="0">
                <a:solidFill>
                  <a:srgbClr val="4472C4"/>
                </a:solidFill>
                <a:cs typeface="Calibri"/>
              </a:rPr>
              <a:t>the </a:t>
            </a:r>
            <a:r>
              <a:rPr lang="en-US" spc="-15" dirty="0">
                <a:solidFill>
                  <a:srgbClr val="4472C4"/>
                </a:solidFill>
                <a:cs typeface="Calibri"/>
              </a:rPr>
              <a:t>market </a:t>
            </a:r>
            <a:r>
              <a:rPr lang="en-US" spc="-5" dirty="0">
                <a:solidFill>
                  <a:srgbClr val="4472C4"/>
                </a:solidFill>
                <a:cs typeface="Calibri"/>
              </a:rPr>
              <a:t>on </a:t>
            </a:r>
            <a:r>
              <a:rPr lang="en-US" dirty="0">
                <a:solidFill>
                  <a:srgbClr val="4472C4"/>
                </a:solidFill>
                <a:cs typeface="Calibri"/>
              </a:rPr>
              <a:t>the </a:t>
            </a:r>
            <a:r>
              <a:rPr lang="en-US" spc="-5" dirty="0">
                <a:solidFill>
                  <a:srgbClr val="4472C4"/>
                </a:solidFill>
                <a:cs typeface="Calibri"/>
              </a:rPr>
              <a:t>basis of </a:t>
            </a:r>
            <a:r>
              <a:rPr lang="en-US" spc="-530" dirty="0">
                <a:solidFill>
                  <a:srgbClr val="4472C4"/>
                </a:solidFill>
                <a:cs typeface="Calibri"/>
              </a:rPr>
              <a:t> </a:t>
            </a:r>
            <a:r>
              <a:rPr lang="en-US" spc="-25" dirty="0">
                <a:solidFill>
                  <a:srgbClr val="4472C4"/>
                </a:solidFill>
                <a:cs typeface="Calibri"/>
              </a:rPr>
              <a:t>personality,</a:t>
            </a:r>
            <a:r>
              <a:rPr lang="en-US" spc="-15" dirty="0">
                <a:solidFill>
                  <a:srgbClr val="4472C4"/>
                </a:solidFill>
                <a:cs typeface="Calibri"/>
              </a:rPr>
              <a:t> </a:t>
            </a:r>
            <a:r>
              <a:rPr lang="en-US" spc="-10" dirty="0">
                <a:solidFill>
                  <a:srgbClr val="4472C4"/>
                </a:solidFill>
                <a:cs typeface="Calibri"/>
              </a:rPr>
              <a:t>lifecycles,</a:t>
            </a:r>
            <a:r>
              <a:rPr lang="en-US" spc="-20" dirty="0">
                <a:solidFill>
                  <a:srgbClr val="4472C4"/>
                </a:solidFill>
                <a:cs typeface="Calibri"/>
              </a:rPr>
              <a:t> </a:t>
            </a:r>
            <a:r>
              <a:rPr lang="en-US" spc="-10" dirty="0">
                <a:solidFill>
                  <a:srgbClr val="4472C4"/>
                </a:solidFill>
                <a:cs typeface="Calibri"/>
              </a:rPr>
              <a:t>and/or</a:t>
            </a:r>
            <a:r>
              <a:rPr lang="en-US" spc="-5" dirty="0">
                <a:solidFill>
                  <a:srgbClr val="4472C4"/>
                </a:solidFill>
                <a:cs typeface="Calibri"/>
              </a:rPr>
              <a:t> </a:t>
            </a:r>
            <a:r>
              <a:rPr lang="en-US" spc="-10" dirty="0">
                <a:solidFill>
                  <a:srgbClr val="4472C4"/>
                </a:solidFill>
                <a:cs typeface="Calibri"/>
              </a:rPr>
              <a:t>lifestyles</a:t>
            </a:r>
            <a:endParaRPr lang="en-US" dirty="0">
              <a:solidFill>
                <a:srgbClr val="4472C4"/>
              </a:solidFill>
              <a:cs typeface="Calibri"/>
            </a:endParaRPr>
          </a:p>
          <a:p>
            <a:endParaRPr lang="en-US" dirty="0">
              <a:solidFill>
                <a:srgbClr val="4472C4"/>
              </a:solidFill>
            </a:endParaRPr>
          </a:p>
        </p:txBody>
      </p:sp>
      <p:pic>
        <p:nvPicPr>
          <p:cNvPr id="8" name="Picture 7">
            <a:extLst>
              <a:ext uri="{FF2B5EF4-FFF2-40B4-BE49-F238E27FC236}">
                <a16:creationId xmlns:a16="http://schemas.microsoft.com/office/drawing/2014/main" id="{41B9CE43-E806-43CC-94AD-DE5AC33CB072}"/>
              </a:ext>
            </a:extLst>
          </p:cNvPr>
          <p:cNvPicPr>
            <a:picLocks noChangeAspect="1"/>
          </p:cNvPicPr>
          <p:nvPr/>
        </p:nvPicPr>
        <p:blipFill>
          <a:blip r:embed="rId8"/>
          <a:stretch>
            <a:fillRect/>
          </a:stretch>
        </p:blipFill>
        <p:spPr>
          <a:xfrm>
            <a:off x="6096000" y="2160560"/>
            <a:ext cx="3962743" cy="28958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36986"/>
            <a:ext cx="9294526" cy="53210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8877" y="1619695"/>
            <a:ext cx="8417320" cy="4655121"/>
          </a:xfrm>
          <a:prstGeom prst="rect">
            <a:avLst/>
          </a:prstGeom>
          <a:noFill/>
        </p:spPr>
        <p:txBody>
          <a:bodyPr wrap="square" rtlCol="0">
            <a:spAutoFit/>
          </a:bodyPr>
          <a:lstStyle/>
          <a:p>
            <a:pPr marL="12065" marR="5080">
              <a:spcBef>
                <a:spcPts val="95"/>
              </a:spcBef>
              <a:buClr>
                <a:srgbClr val="1D4246"/>
              </a:buClr>
              <a:tabLst>
                <a:tab pos="355600" algn="l"/>
                <a:tab pos="356235" algn="l"/>
              </a:tabLst>
            </a:pPr>
            <a:r>
              <a:rPr lang="en-US" sz="2800" b="1" dirty="0">
                <a:solidFill>
                  <a:srgbClr val="4472C4"/>
                </a:solidFill>
              </a:rPr>
              <a:t>Buying Situations</a:t>
            </a:r>
          </a:p>
          <a:p>
            <a:pPr marL="355600" marR="5080" indent="-343535">
              <a:lnSpc>
                <a:spcPct val="100000"/>
              </a:lnSpc>
              <a:spcBef>
                <a:spcPts val="95"/>
              </a:spcBef>
              <a:buClr>
                <a:srgbClr val="1D4246"/>
              </a:buClr>
              <a:buFont typeface="Wingdings"/>
              <a:buChar char=""/>
              <a:tabLst>
                <a:tab pos="355600" algn="l"/>
                <a:tab pos="356235" algn="l"/>
              </a:tabLst>
            </a:pPr>
            <a:endParaRPr lang="en-US" sz="2400" spc="-20" dirty="0">
              <a:solidFill>
                <a:srgbClr val="4472C4"/>
              </a:solidFill>
              <a:cs typeface="Calibri"/>
            </a:endParaRPr>
          </a:p>
          <a:p>
            <a:pPr marL="355600" marR="5080" indent="-343535">
              <a:lnSpc>
                <a:spcPct val="100000"/>
              </a:lnSpc>
              <a:spcBef>
                <a:spcPts val="95"/>
              </a:spcBef>
              <a:buClr>
                <a:srgbClr val="1D4246"/>
              </a:buClr>
              <a:buFont typeface="Wingdings"/>
              <a:buChar char=""/>
              <a:tabLst>
                <a:tab pos="355600" algn="l"/>
                <a:tab pos="356235" algn="l"/>
              </a:tabLst>
            </a:pPr>
            <a:r>
              <a:rPr lang="en-US" sz="2400" spc="-20" dirty="0">
                <a:solidFill>
                  <a:srgbClr val="4472C4"/>
                </a:solidFill>
                <a:cs typeface="Calibri"/>
              </a:rPr>
              <a:t>Markets</a:t>
            </a:r>
            <a:r>
              <a:rPr lang="en-US" sz="2400" spc="5" dirty="0">
                <a:solidFill>
                  <a:srgbClr val="4472C4"/>
                </a:solidFill>
                <a:cs typeface="Calibri"/>
              </a:rPr>
              <a:t> </a:t>
            </a:r>
            <a:r>
              <a:rPr lang="en-US" sz="2400" spc="-10" dirty="0">
                <a:solidFill>
                  <a:srgbClr val="4472C4"/>
                </a:solidFill>
                <a:cs typeface="Calibri"/>
              </a:rPr>
              <a:t>can</a:t>
            </a:r>
            <a:r>
              <a:rPr lang="en-US" sz="2400" spc="-5" dirty="0">
                <a:solidFill>
                  <a:srgbClr val="4472C4"/>
                </a:solidFill>
                <a:cs typeface="Calibri"/>
              </a:rPr>
              <a:t> also</a:t>
            </a:r>
            <a:r>
              <a:rPr lang="en-US" sz="2400" spc="10" dirty="0">
                <a:solidFill>
                  <a:srgbClr val="4472C4"/>
                </a:solidFill>
                <a:cs typeface="Calibri"/>
              </a:rPr>
              <a:t> </a:t>
            </a:r>
            <a:r>
              <a:rPr lang="en-US" sz="2400" spc="-5" dirty="0">
                <a:solidFill>
                  <a:srgbClr val="4472C4"/>
                </a:solidFill>
                <a:cs typeface="Calibri"/>
              </a:rPr>
              <a:t>be </a:t>
            </a:r>
            <a:r>
              <a:rPr lang="en-US" sz="2400" spc="-10" dirty="0">
                <a:solidFill>
                  <a:srgbClr val="4472C4"/>
                </a:solidFill>
                <a:cs typeface="Calibri"/>
              </a:rPr>
              <a:t>divided</a:t>
            </a:r>
            <a:r>
              <a:rPr lang="en-US" sz="2400" spc="20" dirty="0">
                <a:solidFill>
                  <a:srgbClr val="4472C4"/>
                </a:solidFill>
                <a:cs typeface="Calibri"/>
              </a:rPr>
              <a:t> </a:t>
            </a:r>
            <a:r>
              <a:rPr lang="en-US" sz="2400" spc="-15" dirty="0">
                <a:solidFill>
                  <a:srgbClr val="4472C4"/>
                </a:solidFill>
                <a:cs typeface="Calibri"/>
              </a:rPr>
              <a:t>by</a:t>
            </a:r>
            <a:r>
              <a:rPr lang="en-US" sz="2400" spc="5" dirty="0">
                <a:solidFill>
                  <a:srgbClr val="4472C4"/>
                </a:solidFill>
                <a:cs typeface="Calibri"/>
              </a:rPr>
              <a:t> </a:t>
            </a:r>
            <a:r>
              <a:rPr lang="en-US" sz="2400" spc="-15" dirty="0">
                <a:solidFill>
                  <a:srgbClr val="4472C4"/>
                </a:solidFill>
                <a:cs typeface="Calibri"/>
              </a:rPr>
              <a:t>customer</a:t>
            </a:r>
            <a:r>
              <a:rPr lang="en-US" sz="2400" spc="15" dirty="0">
                <a:solidFill>
                  <a:srgbClr val="4472C4"/>
                </a:solidFill>
                <a:cs typeface="Calibri"/>
              </a:rPr>
              <a:t> </a:t>
            </a:r>
            <a:r>
              <a:rPr lang="en-US" sz="2400" spc="-10" dirty="0">
                <a:solidFill>
                  <a:srgbClr val="4472C4"/>
                </a:solidFill>
                <a:cs typeface="Calibri"/>
              </a:rPr>
              <a:t>buying </a:t>
            </a:r>
            <a:r>
              <a:rPr lang="en-US" sz="2400" spc="-615" dirty="0">
                <a:solidFill>
                  <a:srgbClr val="4472C4"/>
                </a:solidFill>
                <a:cs typeface="Calibri"/>
              </a:rPr>
              <a:t> </a:t>
            </a:r>
            <a:r>
              <a:rPr lang="en-US" sz="2400" spc="-10" dirty="0">
                <a:solidFill>
                  <a:srgbClr val="4472C4"/>
                </a:solidFill>
                <a:cs typeface="Calibri"/>
              </a:rPr>
              <a:t>situations</a:t>
            </a:r>
            <a:endParaRPr lang="en-US" sz="2400" dirty="0">
              <a:solidFill>
                <a:srgbClr val="4472C4"/>
              </a:solidFill>
              <a:cs typeface="Calibri"/>
            </a:endParaRPr>
          </a:p>
          <a:p>
            <a:pPr marL="355600" indent="-343535">
              <a:lnSpc>
                <a:spcPct val="100000"/>
              </a:lnSpc>
              <a:spcBef>
                <a:spcPts val="1480"/>
              </a:spcBef>
              <a:buClr>
                <a:srgbClr val="1D4246"/>
              </a:buClr>
              <a:buFont typeface="Wingdings"/>
              <a:buChar char=""/>
              <a:tabLst>
                <a:tab pos="355600" algn="l"/>
                <a:tab pos="356235" algn="l"/>
              </a:tabLst>
            </a:pPr>
            <a:r>
              <a:rPr lang="en-US" sz="2400" spc="-10" dirty="0">
                <a:solidFill>
                  <a:srgbClr val="4472C4"/>
                </a:solidFill>
                <a:cs typeface="Calibri"/>
              </a:rPr>
              <a:t>Buying</a:t>
            </a:r>
            <a:r>
              <a:rPr lang="en-US" sz="2400" spc="20" dirty="0">
                <a:solidFill>
                  <a:srgbClr val="4472C4"/>
                </a:solidFill>
                <a:cs typeface="Calibri"/>
              </a:rPr>
              <a:t> </a:t>
            </a:r>
            <a:r>
              <a:rPr lang="en-US" sz="2400" spc="-10" dirty="0">
                <a:solidFill>
                  <a:srgbClr val="4472C4"/>
                </a:solidFill>
                <a:cs typeface="Calibri"/>
              </a:rPr>
              <a:t>situations</a:t>
            </a:r>
            <a:r>
              <a:rPr lang="en-US" sz="2400" spc="35" dirty="0">
                <a:solidFill>
                  <a:srgbClr val="4472C4"/>
                </a:solidFill>
                <a:cs typeface="Calibri"/>
              </a:rPr>
              <a:t> </a:t>
            </a:r>
            <a:r>
              <a:rPr lang="en-US" sz="2400" spc="-15" dirty="0">
                <a:solidFill>
                  <a:srgbClr val="4472C4"/>
                </a:solidFill>
                <a:cs typeface="Calibri"/>
              </a:rPr>
              <a:t>segmentation</a:t>
            </a:r>
            <a:r>
              <a:rPr lang="en-US" sz="2400" spc="5" dirty="0">
                <a:solidFill>
                  <a:srgbClr val="4472C4"/>
                </a:solidFill>
                <a:cs typeface="Calibri"/>
              </a:rPr>
              <a:t> </a:t>
            </a:r>
            <a:r>
              <a:rPr lang="en-US" sz="2400" spc="-10" dirty="0">
                <a:solidFill>
                  <a:srgbClr val="4472C4"/>
                </a:solidFill>
                <a:cs typeface="Calibri"/>
              </a:rPr>
              <a:t>criteria</a:t>
            </a:r>
            <a:endParaRPr lang="en-US" sz="2400" dirty="0">
              <a:solidFill>
                <a:srgbClr val="4472C4"/>
              </a:solidFill>
              <a:cs typeface="Calibri"/>
            </a:endParaRPr>
          </a:p>
          <a:p>
            <a:pPr marL="756285" lvl="1" indent="-287020">
              <a:lnSpc>
                <a:spcPct val="100000"/>
              </a:lnSpc>
              <a:spcBef>
                <a:spcPts val="1435"/>
              </a:spcBef>
              <a:buClr>
                <a:srgbClr val="1D4246"/>
              </a:buClr>
              <a:buFont typeface="Wingdings"/>
              <a:buChar char=""/>
              <a:tabLst>
                <a:tab pos="756285" algn="l"/>
                <a:tab pos="756920" algn="l"/>
              </a:tabLst>
            </a:pPr>
            <a:r>
              <a:rPr lang="en-US" sz="2400" spc="-5" dirty="0">
                <a:solidFill>
                  <a:srgbClr val="4472C4"/>
                </a:solidFill>
                <a:cs typeface="Calibri"/>
              </a:rPr>
              <a:t>Outlet</a:t>
            </a:r>
            <a:r>
              <a:rPr lang="en-US" sz="2400" spc="-55" dirty="0">
                <a:solidFill>
                  <a:srgbClr val="4472C4"/>
                </a:solidFill>
                <a:cs typeface="Calibri"/>
              </a:rPr>
              <a:t> </a:t>
            </a:r>
            <a:r>
              <a:rPr lang="en-US" sz="2400" dirty="0">
                <a:solidFill>
                  <a:srgbClr val="4472C4"/>
                </a:solidFill>
                <a:cs typeface="Calibri"/>
              </a:rPr>
              <a:t>type</a:t>
            </a: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Benefits</a:t>
            </a:r>
            <a:r>
              <a:rPr lang="en-US" sz="2400" spc="-65" dirty="0">
                <a:solidFill>
                  <a:srgbClr val="4472C4"/>
                </a:solidFill>
                <a:cs typeface="Calibri"/>
              </a:rPr>
              <a:t> </a:t>
            </a:r>
            <a:r>
              <a:rPr lang="en-US" sz="2400" spc="-10" dirty="0">
                <a:solidFill>
                  <a:srgbClr val="4472C4"/>
                </a:solidFill>
                <a:cs typeface="Calibri"/>
              </a:rPr>
              <a:t>sought</a:t>
            </a:r>
            <a:endParaRPr lang="en-US" sz="2400" dirty="0">
              <a:solidFill>
                <a:srgbClr val="4472C4"/>
              </a:solidFill>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Usage</a:t>
            </a:r>
            <a:endParaRPr lang="en-US" sz="2400" dirty="0">
              <a:solidFill>
                <a:srgbClr val="4472C4"/>
              </a:solidFill>
              <a:cs typeface="Calibri"/>
            </a:endParaRPr>
          </a:p>
          <a:p>
            <a:pPr marL="756285" lvl="1" indent="-287020">
              <a:lnSpc>
                <a:spcPct val="100000"/>
              </a:lnSpc>
              <a:spcBef>
                <a:spcPts val="1415"/>
              </a:spcBef>
              <a:buClr>
                <a:srgbClr val="1D4246"/>
              </a:buClr>
              <a:buFont typeface="Wingdings"/>
              <a:buChar char=""/>
              <a:tabLst>
                <a:tab pos="756285" algn="l"/>
                <a:tab pos="756920" algn="l"/>
              </a:tabLst>
            </a:pPr>
            <a:r>
              <a:rPr lang="en-US" sz="2400" spc="-5" dirty="0">
                <a:solidFill>
                  <a:srgbClr val="4472C4"/>
                </a:solidFill>
                <a:cs typeface="Calibri"/>
              </a:rPr>
              <a:t>Awareness</a:t>
            </a:r>
            <a:r>
              <a:rPr lang="en-US" sz="2400" spc="-60" dirty="0">
                <a:solidFill>
                  <a:srgbClr val="4472C4"/>
                </a:solidFill>
                <a:cs typeface="Calibri"/>
              </a:rPr>
              <a:t> </a:t>
            </a:r>
            <a:r>
              <a:rPr lang="en-US" sz="2400" dirty="0">
                <a:solidFill>
                  <a:srgbClr val="4472C4"/>
                </a:solidFill>
                <a:cs typeface="Calibri"/>
              </a:rPr>
              <a:t>and</a:t>
            </a:r>
            <a:r>
              <a:rPr lang="en-US" sz="2400" spc="-20" dirty="0">
                <a:solidFill>
                  <a:srgbClr val="4472C4"/>
                </a:solidFill>
                <a:cs typeface="Calibri"/>
              </a:rPr>
              <a:t> </a:t>
            </a:r>
            <a:r>
              <a:rPr lang="en-US" sz="2400" spc="-10" dirty="0">
                <a:solidFill>
                  <a:srgbClr val="4472C4"/>
                </a:solidFill>
                <a:cs typeface="Calibri"/>
              </a:rPr>
              <a:t>intentions</a:t>
            </a:r>
            <a:endParaRPr lang="en-US" sz="2400" dirty="0">
              <a:solidFill>
                <a:srgbClr val="4472C4"/>
              </a:solidFill>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Behavior</a:t>
            </a:r>
            <a:endParaRPr lang="en-US" sz="2400" dirty="0">
              <a:solidFill>
                <a:srgbClr val="4472C4"/>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24672" y="276825"/>
            <a:ext cx="1650148" cy="45044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24672" y="651499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852F4A"/>
                </a:solidFill>
              </a:rPr>
              <a:t>Market Segmentation</a:t>
            </a:r>
          </a:p>
        </p:txBody>
      </p:sp>
    </p:spTree>
    <p:extLst>
      <p:ext uri="{BB962C8B-B14F-4D97-AF65-F5344CB8AC3E}">
        <p14:creationId xmlns:p14="http://schemas.microsoft.com/office/powerpoint/2010/main" val="1573570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84171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967759"/>
            <a:ext cx="8417320" cy="4111382"/>
          </a:xfrm>
          <a:prstGeom prst="rect">
            <a:avLst/>
          </a:prstGeom>
          <a:noFill/>
        </p:spPr>
        <p:txBody>
          <a:bodyPr wrap="square" rtlCol="0">
            <a:spAutoFit/>
          </a:bodyPr>
          <a:lstStyle/>
          <a:p>
            <a:pPr marL="355600" indent="-343535">
              <a:lnSpc>
                <a:spcPct val="100000"/>
              </a:lnSpc>
              <a:spcBef>
                <a:spcPts val="1650"/>
              </a:spcBef>
              <a:buClr>
                <a:srgbClr val="1D4246"/>
              </a:buClr>
              <a:buFont typeface="Wingdings"/>
              <a:buChar char=""/>
              <a:tabLst>
                <a:tab pos="355600" algn="l"/>
                <a:tab pos="356235" algn="l"/>
              </a:tabLst>
            </a:pPr>
            <a:r>
              <a:rPr lang="en-US" sz="2800" spc="-15" dirty="0">
                <a:solidFill>
                  <a:srgbClr val="4472C4"/>
                </a:solidFill>
                <a:cs typeface="Calibri"/>
              </a:rPr>
              <a:t>Behavioristic</a:t>
            </a:r>
            <a:r>
              <a:rPr lang="en-US" sz="2800" spc="15" dirty="0">
                <a:solidFill>
                  <a:srgbClr val="4472C4"/>
                </a:solidFill>
                <a:cs typeface="Calibri"/>
              </a:rPr>
              <a:t> </a:t>
            </a:r>
            <a:r>
              <a:rPr lang="en-US" sz="2800" spc="-15" dirty="0">
                <a:solidFill>
                  <a:srgbClr val="4472C4"/>
                </a:solidFill>
                <a:cs typeface="Calibri"/>
              </a:rPr>
              <a:t>segmentation</a:t>
            </a:r>
            <a:endParaRPr lang="en-US" sz="2800" dirty="0">
              <a:solidFill>
                <a:srgbClr val="4472C4"/>
              </a:solidFill>
              <a:cs typeface="Calibri"/>
            </a:endParaRPr>
          </a:p>
          <a:p>
            <a:pPr marL="756285" marR="5080" lvl="1" indent="-342900">
              <a:lnSpc>
                <a:spcPct val="100000"/>
              </a:lnSpc>
              <a:spcBef>
                <a:spcPts val="1450"/>
              </a:spcBef>
              <a:buClr>
                <a:srgbClr val="1D4246"/>
              </a:buClr>
              <a:buFont typeface="Wingdings"/>
              <a:buChar char=""/>
              <a:tabLst>
                <a:tab pos="756285" algn="l"/>
                <a:tab pos="756920" algn="l"/>
              </a:tabLst>
            </a:pPr>
            <a:r>
              <a:rPr lang="en-US" sz="2600" spc="-5" dirty="0">
                <a:solidFill>
                  <a:srgbClr val="4472C4"/>
                </a:solidFill>
                <a:cs typeface="Calibri"/>
              </a:rPr>
              <a:t>Dividing </a:t>
            </a:r>
            <a:r>
              <a:rPr lang="en-US" sz="2600" spc="-15" dirty="0">
                <a:solidFill>
                  <a:srgbClr val="4472C4"/>
                </a:solidFill>
                <a:cs typeface="Calibri"/>
              </a:rPr>
              <a:t>consumers </a:t>
            </a:r>
            <a:r>
              <a:rPr lang="en-US" sz="2600" spc="-10" dirty="0">
                <a:solidFill>
                  <a:srgbClr val="4472C4"/>
                </a:solidFill>
                <a:cs typeface="Calibri"/>
              </a:rPr>
              <a:t>into groups according </a:t>
            </a:r>
            <a:r>
              <a:rPr lang="en-US" sz="2600" spc="-15" dirty="0">
                <a:solidFill>
                  <a:srgbClr val="4472C4"/>
                </a:solidFill>
                <a:cs typeface="Calibri"/>
              </a:rPr>
              <a:t>to </a:t>
            </a:r>
            <a:r>
              <a:rPr lang="en-US" sz="2600" dirty="0">
                <a:solidFill>
                  <a:srgbClr val="4472C4"/>
                </a:solidFill>
                <a:cs typeface="Calibri"/>
              </a:rPr>
              <a:t>their </a:t>
            </a:r>
            <a:r>
              <a:rPr lang="en-US" sz="2600" spc="-575" dirty="0">
                <a:solidFill>
                  <a:srgbClr val="4472C4"/>
                </a:solidFill>
                <a:cs typeface="Calibri"/>
              </a:rPr>
              <a:t> </a:t>
            </a:r>
            <a:r>
              <a:rPr lang="en-US" sz="2600" spc="-5" dirty="0">
                <a:solidFill>
                  <a:srgbClr val="4472C4"/>
                </a:solidFill>
                <a:cs typeface="Calibri"/>
              </a:rPr>
              <a:t>usage,</a:t>
            </a:r>
            <a:r>
              <a:rPr lang="en-US" sz="2600" spc="-20" dirty="0">
                <a:solidFill>
                  <a:srgbClr val="4472C4"/>
                </a:solidFill>
                <a:cs typeface="Calibri"/>
              </a:rPr>
              <a:t> </a:t>
            </a:r>
            <a:r>
              <a:rPr lang="en-US" sz="2600" spc="-5" dirty="0">
                <a:solidFill>
                  <a:srgbClr val="4472C4"/>
                </a:solidFill>
                <a:cs typeface="Calibri"/>
              </a:rPr>
              <a:t>loyalties,</a:t>
            </a:r>
            <a:r>
              <a:rPr lang="en-US" sz="2600" spc="-10" dirty="0">
                <a:solidFill>
                  <a:srgbClr val="4472C4"/>
                </a:solidFill>
                <a:cs typeface="Calibri"/>
              </a:rPr>
              <a:t> </a:t>
            </a:r>
            <a:r>
              <a:rPr lang="en-US" sz="2600" spc="-5" dirty="0">
                <a:solidFill>
                  <a:srgbClr val="4472C4"/>
                </a:solidFill>
                <a:cs typeface="Calibri"/>
              </a:rPr>
              <a:t>or buying</a:t>
            </a:r>
            <a:r>
              <a:rPr lang="en-US" sz="2600" spc="-25" dirty="0">
                <a:solidFill>
                  <a:srgbClr val="4472C4"/>
                </a:solidFill>
                <a:cs typeface="Calibri"/>
              </a:rPr>
              <a:t> </a:t>
            </a:r>
            <a:r>
              <a:rPr lang="en-US" sz="2600" spc="-5" dirty="0">
                <a:solidFill>
                  <a:srgbClr val="4472C4"/>
                </a:solidFill>
                <a:cs typeface="Calibri"/>
              </a:rPr>
              <a:t>responses</a:t>
            </a:r>
            <a:r>
              <a:rPr lang="en-US" sz="2600" spc="-45" dirty="0">
                <a:solidFill>
                  <a:srgbClr val="4472C4"/>
                </a:solidFill>
                <a:cs typeface="Calibri"/>
              </a:rPr>
              <a:t> </a:t>
            </a:r>
            <a:r>
              <a:rPr lang="en-US" sz="2600" spc="-15" dirty="0">
                <a:solidFill>
                  <a:srgbClr val="4472C4"/>
                </a:solidFill>
                <a:cs typeface="Calibri"/>
              </a:rPr>
              <a:t>to</a:t>
            </a:r>
            <a:r>
              <a:rPr lang="en-US" sz="2600" spc="-5" dirty="0">
                <a:solidFill>
                  <a:srgbClr val="4472C4"/>
                </a:solidFill>
                <a:cs typeface="Calibri"/>
              </a:rPr>
              <a:t> </a:t>
            </a:r>
            <a:r>
              <a:rPr lang="en-US" sz="2600" dirty="0">
                <a:solidFill>
                  <a:srgbClr val="4472C4"/>
                </a:solidFill>
                <a:cs typeface="Calibri"/>
              </a:rPr>
              <a:t>a</a:t>
            </a:r>
            <a:r>
              <a:rPr lang="en-US" sz="2600" spc="5" dirty="0">
                <a:solidFill>
                  <a:srgbClr val="4472C4"/>
                </a:solidFill>
                <a:cs typeface="Calibri"/>
              </a:rPr>
              <a:t> </a:t>
            </a:r>
            <a:r>
              <a:rPr lang="en-US" sz="2600" spc="-10" dirty="0">
                <a:solidFill>
                  <a:srgbClr val="4472C4"/>
                </a:solidFill>
                <a:cs typeface="Calibri"/>
              </a:rPr>
              <a:t>product</a:t>
            </a:r>
            <a:endParaRPr lang="en-US" sz="2600" dirty="0">
              <a:solidFill>
                <a:srgbClr val="4472C4"/>
              </a:solidFill>
              <a:cs typeface="Calibri"/>
            </a:endParaRPr>
          </a:p>
          <a:p>
            <a:pPr marL="756285" marR="334010" lvl="1" indent="-342900">
              <a:lnSpc>
                <a:spcPct val="100000"/>
              </a:lnSpc>
              <a:spcBef>
                <a:spcPts val="1415"/>
              </a:spcBef>
              <a:buClr>
                <a:srgbClr val="1D4246"/>
              </a:buClr>
              <a:buFont typeface="Wingdings"/>
              <a:buChar char=""/>
              <a:tabLst>
                <a:tab pos="756285" algn="l"/>
                <a:tab pos="756920" algn="l"/>
              </a:tabLst>
            </a:pPr>
            <a:r>
              <a:rPr lang="en-US" sz="2600" b="1" spc="-5" dirty="0">
                <a:solidFill>
                  <a:srgbClr val="4472C4"/>
                </a:solidFill>
                <a:cs typeface="Calibri"/>
              </a:rPr>
              <a:t>80-20 rule</a:t>
            </a:r>
            <a:r>
              <a:rPr lang="en-US" sz="2600" spc="-5" dirty="0">
                <a:solidFill>
                  <a:srgbClr val="4472C4"/>
                </a:solidFill>
                <a:cs typeface="Calibri"/>
              </a:rPr>
              <a:t>: </a:t>
            </a:r>
            <a:r>
              <a:rPr lang="en-US" sz="2600" dirty="0">
                <a:solidFill>
                  <a:srgbClr val="4472C4"/>
                </a:solidFill>
                <a:cs typeface="Calibri"/>
              </a:rPr>
              <a:t>20 </a:t>
            </a:r>
            <a:r>
              <a:rPr lang="en-US" sz="2600" spc="-10" dirty="0">
                <a:solidFill>
                  <a:srgbClr val="4472C4"/>
                </a:solidFill>
                <a:cs typeface="Calibri"/>
              </a:rPr>
              <a:t>percent </a:t>
            </a:r>
            <a:r>
              <a:rPr lang="en-US" sz="2600" dirty="0">
                <a:solidFill>
                  <a:srgbClr val="4472C4"/>
                </a:solidFill>
                <a:cs typeface="Calibri"/>
              </a:rPr>
              <a:t>of </a:t>
            </a:r>
            <a:r>
              <a:rPr lang="en-US" sz="2600" spc="-15" dirty="0">
                <a:solidFill>
                  <a:srgbClr val="4472C4"/>
                </a:solidFill>
                <a:cs typeface="Calibri"/>
              </a:rPr>
              <a:t>buyers </a:t>
            </a:r>
            <a:r>
              <a:rPr lang="en-US" sz="2600" spc="-10" dirty="0">
                <a:solidFill>
                  <a:srgbClr val="4472C4"/>
                </a:solidFill>
                <a:cs typeface="Calibri"/>
              </a:rPr>
              <a:t>account </a:t>
            </a:r>
            <a:r>
              <a:rPr lang="en-US" sz="2600" spc="-25" dirty="0">
                <a:solidFill>
                  <a:srgbClr val="4472C4"/>
                </a:solidFill>
                <a:cs typeface="Calibri"/>
              </a:rPr>
              <a:t>for </a:t>
            </a:r>
            <a:r>
              <a:rPr lang="en-US" sz="2600" spc="-5" dirty="0">
                <a:solidFill>
                  <a:srgbClr val="4472C4"/>
                </a:solidFill>
                <a:cs typeface="Calibri"/>
              </a:rPr>
              <a:t>80 </a:t>
            </a:r>
            <a:r>
              <a:rPr lang="en-US" sz="2600" spc="-575" dirty="0">
                <a:solidFill>
                  <a:srgbClr val="4472C4"/>
                </a:solidFill>
                <a:cs typeface="Calibri"/>
              </a:rPr>
              <a:t> </a:t>
            </a:r>
            <a:r>
              <a:rPr lang="en-US" sz="2600" spc="-10" dirty="0">
                <a:solidFill>
                  <a:srgbClr val="4472C4"/>
                </a:solidFill>
                <a:cs typeface="Calibri"/>
              </a:rPr>
              <a:t>percent</a:t>
            </a:r>
            <a:r>
              <a:rPr lang="en-US" sz="2600" spc="-40" dirty="0">
                <a:solidFill>
                  <a:srgbClr val="4472C4"/>
                </a:solidFill>
                <a:cs typeface="Calibri"/>
              </a:rPr>
              <a:t> </a:t>
            </a:r>
            <a:r>
              <a:rPr lang="en-US" sz="2600" spc="-5" dirty="0">
                <a:solidFill>
                  <a:srgbClr val="4472C4"/>
                </a:solidFill>
                <a:cs typeface="Calibri"/>
              </a:rPr>
              <a:t>of sales</a:t>
            </a:r>
            <a:r>
              <a:rPr lang="en-US" sz="2600" spc="-30" dirty="0">
                <a:solidFill>
                  <a:srgbClr val="4472C4"/>
                </a:solidFill>
                <a:cs typeface="Calibri"/>
              </a:rPr>
              <a:t> </a:t>
            </a:r>
            <a:r>
              <a:rPr lang="en-US" sz="2600" spc="-10" dirty="0">
                <a:solidFill>
                  <a:srgbClr val="4472C4"/>
                </a:solidFill>
                <a:cs typeface="Calibri"/>
              </a:rPr>
              <a:t>volume</a:t>
            </a:r>
          </a:p>
          <a:p>
            <a:pPr marL="355600" indent="-343535">
              <a:lnSpc>
                <a:spcPct val="100000"/>
              </a:lnSpc>
              <a:spcBef>
                <a:spcPts val="1460"/>
              </a:spcBef>
              <a:buClr>
                <a:srgbClr val="1D4246"/>
              </a:buClr>
              <a:buFont typeface="Wingdings"/>
              <a:buChar char=""/>
              <a:tabLst>
                <a:tab pos="355600" algn="l"/>
                <a:tab pos="356235" algn="l"/>
              </a:tabLst>
            </a:pPr>
            <a:r>
              <a:rPr lang="en-US" sz="2800" spc="-10" dirty="0">
                <a:solidFill>
                  <a:srgbClr val="4472C4"/>
                </a:solidFill>
                <a:cs typeface="Calibri"/>
              </a:rPr>
              <a:t>Benefit</a:t>
            </a:r>
            <a:r>
              <a:rPr lang="en-US" sz="2800" spc="-25" dirty="0">
                <a:solidFill>
                  <a:srgbClr val="4472C4"/>
                </a:solidFill>
                <a:cs typeface="Calibri"/>
              </a:rPr>
              <a:t> </a:t>
            </a:r>
            <a:r>
              <a:rPr lang="en-US" sz="2800" spc="-15" dirty="0">
                <a:solidFill>
                  <a:srgbClr val="4472C4"/>
                </a:solidFill>
                <a:cs typeface="Calibri"/>
              </a:rPr>
              <a:t>segmentation</a:t>
            </a:r>
            <a:endParaRPr lang="en-US" sz="2800" dirty="0">
              <a:solidFill>
                <a:srgbClr val="4472C4"/>
              </a:solidFill>
              <a:cs typeface="Calibri"/>
            </a:endParaRPr>
          </a:p>
          <a:p>
            <a:pPr marL="756285" marR="109855" lvl="1" indent="-342900">
              <a:lnSpc>
                <a:spcPct val="100000"/>
              </a:lnSpc>
              <a:spcBef>
                <a:spcPts val="1450"/>
              </a:spcBef>
              <a:buClr>
                <a:srgbClr val="1D4246"/>
              </a:buClr>
              <a:buFont typeface="Wingdings"/>
              <a:buChar char=""/>
              <a:tabLst>
                <a:tab pos="756285" algn="l"/>
                <a:tab pos="756920" algn="l"/>
              </a:tabLst>
            </a:pPr>
            <a:r>
              <a:rPr lang="en-US" sz="2600" spc="-10" dirty="0">
                <a:solidFill>
                  <a:srgbClr val="4472C4"/>
                </a:solidFill>
                <a:cs typeface="Calibri"/>
              </a:rPr>
              <a:t>Grouping </a:t>
            </a:r>
            <a:r>
              <a:rPr lang="en-US" sz="2600" spc="-5" dirty="0">
                <a:solidFill>
                  <a:srgbClr val="4472C4"/>
                </a:solidFill>
                <a:cs typeface="Calibri"/>
              </a:rPr>
              <a:t>of </a:t>
            </a:r>
            <a:r>
              <a:rPr lang="en-US" sz="2600" spc="-15" dirty="0">
                <a:solidFill>
                  <a:srgbClr val="4472C4"/>
                </a:solidFill>
                <a:cs typeface="Calibri"/>
              </a:rPr>
              <a:t>consumers </a:t>
            </a:r>
            <a:r>
              <a:rPr lang="en-US" sz="2600" spc="-5" dirty="0">
                <a:solidFill>
                  <a:srgbClr val="4472C4"/>
                </a:solidFill>
                <a:cs typeface="Calibri"/>
              </a:rPr>
              <a:t>on </a:t>
            </a:r>
            <a:r>
              <a:rPr lang="en-US" sz="2600" dirty="0">
                <a:solidFill>
                  <a:srgbClr val="4472C4"/>
                </a:solidFill>
                <a:cs typeface="Calibri"/>
              </a:rPr>
              <a:t>the </a:t>
            </a:r>
            <a:r>
              <a:rPr lang="en-US" sz="2600" spc="-5" dirty="0">
                <a:solidFill>
                  <a:srgbClr val="4472C4"/>
                </a:solidFill>
                <a:cs typeface="Calibri"/>
              </a:rPr>
              <a:t>basis of </a:t>
            </a:r>
            <a:r>
              <a:rPr lang="en-US" sz="2600" spc="-10" dirty="0">
                <a:solidFill>
                  <a:srgbClr val="4472C4"/>
                </a:solidFill>
                <a:cs typeface="Calibri"/>
              </a:rPr>
              <a:t>attributes </a:t>
            </a:r>
            <a:r>
              <a:rPr lang="en-US" sz="2600" spc="-575" dirty="0">
                <a:solidFill>
                  <a:srgbClr val="4472C4"/>
                </a:solidFill>
                <a:cs typeface="Calibri"/>
              </a:rPr>
              <a:t> </a:t>
            </a:r>
            <a:r>
              <a:rPr lang="en-US" sz="2600" spc="-10" dirty="0">
                <a:solidFill>
                  <a:srgbClr val="4472C4"/>
                </a:solidFill>
                <a:cs typeface="Calibri"/>
              </a:rPr>
              <a:t>sought</a:t>
            </a:r>
            <a:r>
              <a:rPr lang="en-US" sz="2600" spc="-15" dirty="0">
                <a:solidFill>
                  <a:srgbClr val="4472C4"/>
                </a:solidFill>
                <a:cs typeface="Calibri"/>
              </a:rPr>
              <a:t> </a:t>
            </a:r>
            <a:r>
              <a:rPr lang="en-US" sz="2600" dirty="0">
                <a:solidFill>
                  <a:srgbClr val="4472C4"/>
                </a:solidFill>
                <a:cs typeface="Calibri"/>
              </a:rPr>
              <a:t>in</a:t>
            </a:r>
            <a:r>
              <a:rPr lang="en-US" sz="2600" spc="-10" dirty="0">
                <a:solidFill>
                  <a:srgbClr val="4472C4"/>
                </a:solidFill>
                <a:cs typeface="Calibri"/>
              </a:rPr>
              <a:t> </a:t>
            </a:r>
            <a:r>
              <a:rPr lang="en-US" sz="2600" dirty="0">
                <a:solidFill>
                  <a:srgbClr val="4472C4"/>
                </a:solidFill>
                <a:cs typeface="Calibri"/>
              </a:rPr>
              <a:t>a</a:t>
            </a:r>
            <a:r>
              <a:rPr lang="en-US" sz="2600" spc="10" dirty="0">
                <a:solidFill>
                  <a:srgbClr val="4472C4"/>
                </a:solidFill>
                <a:cs typeface="Calibri"/>
              </a:rPr>
              <a:t> </a:t>
            </a:r>
            <a:r>
              <a:rPr lang="en-US" sz="2600" spc="-10" dirty="0">
                <a:solidFill>
                  <a:srgbClr val="4472C4"/>
                </a:solidFill>
                <a:cs typeface="Calibri"/>
              </a:rPr>
              <a:t>product</a:t>
            </a:r>
            <a:endParaRPr lang="en-US" sz="2600" dirty="0">
              <a:solidFill>
                <a:srgbClr val="4472C4"/>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852F4A"/>
                </a:solidFill>
              </a:rPr>
              <a:t>Market Segmentation</a:t>
            </a:r>
          </a:p>
        </p:txBody>
      </p:sp>
    </p:spTree>
    <p:extLst>
      <p:ext uri="{BB962C8B-B14F-4D97-AF65-F5344CB8AC3E}">
        <p14:creationId xmlns:p14="http://schemas.microsoft.com/office/powerpoint/2010/main" val="2830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5C12345-2D73-477E-BBE7-CE00B0CD4B9F}"/>
              </a:ext>
            </a:extLst>
          </p:cNvPr>
          <p:cNvSpPr>
            <a:spLocks noGrp="1"/>
          </p:cNvSpPr>
          <p:nvPr>
            <p:ph type="pic" sz="quarter" idx="11"/>
          </p:nvPr>
        </p:nvSpPr>
        <p:spPr/>
      </p:sp>
      <p:pic>
        <p:nvPicPr>
          <p:cNvPr id="3" name="Online Media 2" title="نحـن نختـار (أغنيـة جـالكسـي) - مـع زينـة عمـاد، مـاريتـا حلّانـي و دنيـا وائـل">
            <a:hlinkClick r:id="" action="ppaction://media"/>
            <a:extLst>
              <a:ext uri="{FF2B5EF4-FFF2-40B4-BE49-F238E27FC236}">
                <a16:creationId xmlns:a16="http://schemas.microsoft.com/office/drawing/2014/main" id="{5010A97F-EF38-4E9F-AEDB-8A8EB6F2DBE0}"/>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027783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B89BB-57BE-423A-919C-BDAC52A15251}"/>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1F3C98DC-5039-4B77-BF9D-99C95ADC1879}"/>
              </a:ext>
            </a:extLst>
          </p:cNvPr>
          <p:cNvSpPr>
            <a:spLocks noGrp="1"/>
          </p:cNvSpPr>
          <p:nvPr>
            <p:ph type="body" idx="1"/>
          </p:nvPr>
        </p:nvSpPr>
        <p:spPr/>
        <p:txBody>
          <a:bodyPr/>
          <a:lstStyle/>
          <a:p>
            <a:endParaRPr lang="en-US" dirty="0"/>
          </a:p>
        </p:txBody>
      </p:sp>
      <p:pic>
        <p:nvPicPr>
          <p:cNvPr id="5" name="Online Media 4" title="لو كاشاتك في الجامعة مش حاضرة ، نسكافيه كاشاته حاضرة ☕">
            <a:hlinkClick r:id="" action="ppaction://media"/>
            <a:extLst>
              <a:ext uri="{FF2B5EF4-FFF2-40B4-BE49-F238E27FC236}">
                <a16:creationId xmlns:a16="http://schemas.microsoft.com/office/drawing/2014/main" id="{07436E68-8D44-46BF-8191-ADF70A9F90BF}"/>
              </a:ext>
            </a:extLst>
          </p:cNvPr>
          <p:cNvPicPr>
            <a:picLocks noRot="1" noChangeAspect="1"/>
          </p:cNvPicPr>
          <p:nvPr>
            <a:videoFile r:link="rId1"/>
          </p:nvPr>
        </p:nvPicPr>
        <p:blipFill>
          <a:blip r:embed="rId3"/>
          <a:stretch>
            <a:fillRect/>
          </a:stretch>
        </p:blipFill>
        <p:spPr>
          <a:xfrm>
            <a:off x="0" y="-105380"/>
            <a:ext cx="12059920" cy="6963380"/>
          </a:xfrm>
          <a:prstGeom prst="rect">
            <a:avLst/>
          </a:prstGeom>
        </p:spPr>
      </p:pic>
    </p:spTree>
    <p:extLst>
      <p:ext uri="{BB962C8B-B14F-4D97-AF65-F5344CB8AC3E}">
        <p14:creationId xmlns:p14="http://schemas.microsoft.com/office/powerpoint/2010/main" val="1988379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54187-E842-44A4-BC84-DB0EE1CF48D6}"/>
              </a:ext>
            </a:extLst>
          </p:cNvPr>
          <p:cNvSpPr>
            <a:spLocks noGrp="1"/>
          </p:cNvSpPr>
          <p:nvPr>
            <p:ph type="title"/>
          </p:nvPr>
        </p:nvSpPr>
        <p:spPr/>
        <p:txBody>
          <a:bodyPr/>
          <a:lstStyle/>
          <a:p>
            <a:endParaRPr lang="en-US"/>
          </a:p>
        </p:txBody>
      </p:sp>
      <p:pic>
        <p:nvPicPr>
          <p:cNvPr id="4" name="Online Media 3" title="نسكافيه - مش قاااااااااادر  تصبر؟">
            <a:hlinkClick r:id="" action="ppaction://media"/>
            <a:extLst>
              <a:ext uri="{FF2B5EF4-FFF2-40B4-BE49-F238E27FC236}">
                <a16:creationId xmlns:a16="http://schemas.microsoft.com/office/drawing/2014/main" id="{315EA984-8E70-4AB8-ADDB-A1463E6073E1}"/>
              </a:ext>
            </a:extLst>
          </p:cNvPr>
          <p:cNvPicPr>
            <a:picLocks noGrp="1" noRot="1" noChangeAspect="1"/>
          </p:cNvPicPr>
          <p:nvPr>
            <p:ph idx="1"/>
            <a:videoFile r:link="rId1"/>
          </p:nvPr>
        </p:nvPicPr>
        <p:blipFill>
          <a:blip r:embed="rId3"/>
          <a:stretch>
            <a:fillRect/>
          </a:stretch>
        </p:blipFill>
        <p:spPr>
          <a:xfrm>
            <a:off x="-161149" y="-90646"/>
            <a:ext cx="12514298" cy="7039292"/>
          </a:xfrm>
          <a:prstGeom prst="rect">
            <a:avLst/>
          </a:prstGeom>
        </p:spPr>
      </p:pic>
    </p:spTree>
    <p:extLst>
      <p:ext uri="{BB962C8B-B14F-4D97-AF65-F5344CB8AC3E}">
        <p14:creationId xmlns:p14="http://schemas.microsoft.com/office/powerpoint/2010/main" val="2407305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520" y="1841715"/>
            <a:ext cx="898144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17569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14614" y="6360382"/>
            <a:ext cx="1879649" cy="309233"/>
          </a:xfrm>
          <a:prstGeom prst="rect">
            <a:avLst/>
          </a:prstGeom>
        </p:spPr>
      </p:pic>
      <p:sp>
        <p:nvSpPr>
          <p:cNvPr id="13" name="Rectangle 12">
            <a:extLst>
              <a:ext uri="{FF2B5EF4-FFF2-40B4-BE49-F238E27FC236}">
                <a16:creationId xmlns:a16="http://schemas.microsoft.com/office/drawing/2014/main" id="{ED50E0C4-0F8C-48EA-9242-7B6681CDF8ED}"/>
              </a:ext>
            </a:extLst>
          </p:cNvPr>
          <p:cNvSpPr/>
          <p:nvPr/>
        </p:nvSpPr>
        <p:spPr>
          <a:xfrm>
            <a:off x="3044056" y="214698"/>
            <a:ext cx="4199163" cy="584775"/>
          </a:xfrm>
          <a:prstGeom prst="rect">
            <a:avLst/>
          </a:prstGeom>
        </p:spPr>
        <p:txBody>
          <a:bodyPr wrap="none">
            <a:spAutoFit/>
          </a:bodyPr>
          <a:lstStyle/>
          <a:p>
            <a:r>
              <a:rPr lang="en-US" sz="3200" b="1" dirty="0">
                <a:solidFill>
                  <a:srgbClr val="852F4A"/>
                </a:solidFill>
              </a:rPr>
              <a:t>Selecting Target Market</a:t>
            </a:r>
          </a:p>
        </p:txBody>
      </p:sp>
      <p:sp>
        <p:nvSpPr>
          <p:cNvPr id="11" name="object 3">
            <a:extLst>
              <a:ext uri="{FF2B5EF4-FFF2-40B4-BE49-F238E27FC236}">
                <a16:creationId xmlns:a16="http://schemas.microsoft.com/office/drawing/2014/main" id="{0EE95A9C-B61D-468E-A876-7B292D866CBD}"/>
              </a:ext>
            </a:extLst>
          </p:cNvPr>
          <p:cNvSpPr txBox="1"/>
          <p:nvPr/>
        </p:nvSpPr>
        <p:spPr>
          <a:xfrm>
            <a:off x="1887220" y="2429185"/>
            <a:ext cx="7837805" cy="2420620"/>
          </a:xfrm>
          <a:prstGeom prst="rect">
            <a:avLst/>
          </a:prstGeom>
        </p:spPr>
        <p:txBody>
          <a:bodyPr vert="horz" wrap="square" lIns="0" tIns="209550" rIns="0" bIns="0" rtlCol="0">
            <a:spAutoFit/>
          </a:bodyPr>
          <a:lstStyle/>
          <a:p>
            <a:pPr marL="355600" indent="-343535">
              <a:lnSpc>
                <a:spcPct val="100000"/>
              </a:lnSpc>
              <a:spcBef>
                <a:spcPts val="1650"/>
              </a:spcBef>
              <a:buClr>
                <a:srgbClr val="1D4246"/>
              </a:buClr>
              <a:buFont typeface="Wingdings"/>
              <a:buChar char=""/>
              <a:tabLst>
                <a:tab pos="355600" algn="l"/>
                <a:tab pos="356235" algn="l"/>
              </a:tabLst>
            </a:pPr>
            <a:r>
              <a:rPr sz="2800" spc="-15">
                <a:solidFill>
                  <a:srgbClr val="2D3956"/>
                </a:solidFill>
                <a:latin typeface="Calibri"/>
                <a:cs typeface="Calibri"/>
              </a:rPr>
              <a:t>Determine</a:t>
            </a:r>
            <a:r>
              <a:rPr sz="2800">
                <a:solidFill>
                  <a:srgbClr val="2D3956"/>
                </a:solidFill>
                <a:latin typeface="Calibri"/>
                <a:cs typeface="Calibri"/>
              </a:rPr>
              <a:t> </a:t>
            </a:r>
            <a:r>
              <a:rPr sz="2800" spc="-15">
                <a:solidFill>
                  <a:srgbClr val="2D3956"/>
                </a:solidFill>
                <a:latin typeface="Calibri"/>
                <a:cs typeface="Calibri"/>
              </a:rPr>
              <a:t>how</a:t>
            </a:r>
            <a:r>
              <a:rPr sz="2800" spc="10">
                <a:solidFill>
                  <a:srgbClr val="2D3956"/>
                </a:solidFill>
                <a:latin typeface="Calibri"/>
                <a:cs typeface="Calibri"/>
              </a:rPr>
              <a:t> </a:t>
            </a:r>
            <a:r>
              <a:rPr sz="2800" spc="-15">
                <a:solidFill>
                  <a:srgbClr val="2D3956"/>
                </a:solidFill>
                <a:latin typeface="Calibri"/>
                <a:cs typeface="Calibri"/>
              </a:rPr>
              <a:t>many</a:t>
            </a:r>
            <a:r>
              <a:rPr sz="2800" spc="-5">
                <a:solidFill>
                  <a:srgbClr val="2D3956"/>
                </a:solidFill>
                <a:latin typeface="Calibri"/>
                <a:cs typeface="Calibri"/>
              </a:rPr>
              <a:t> </a:t>
            </a:r>
            <a:r>
              <a:rPr sz="2800" spc="-10">
                <a:solidFill>
                  <a:srgbClr val="2D3956"/>
                </a:solidFill>
                <a:latin typeface="Calibri"/>
                <a:cs typeface="Calibri"/>
              </a:rPr>
              <a:t>segments</a:t>
            </a:r>
            <a:r>
              <a:rPr sz="2800" spc="15">
                <a:solidFill>
                  <a:srgbClr val="2D3956"/>
                </a:solidFill>
                <a:latin typeface="Calibri"/>
                <a:cs typeface="Calibri"/>
              </a:rPr>
              <a:t> </a:t>
            </a:r>
            <a:r>
              <a:rPr sz="2800" spc="-20">
                <a:solidFill>
                  <a:srgbClr val="2D3956"/>
                </a:solidFill>
                <a:latin typeface="Calibri"/>
                <a:cs typeface="Calibri"/>
              </a:rPr>
              <a:t>to</a:t>
            </a:r>
            <a:r>
              <a:rPr sz="2800" spc="-10">
                <a:solidFill>
                  <a:srgbClr val="2D3956"/>
                </a:solidFill>
                <a:latin typeface="Calibri"/>
                <a:cs typeface="Calibri"/>
              </a:rPr>
              <a:t> </a:t>
            </a:r>
            <a:r>
              <a:rPr sz="2800" spc="-15">
                <a:solidFill>
                  <a:srgbClr val="2D3956"/>
                </a:solidFill>
                <a:latin typeface="Calibri"/>
                <a:cs typeface="Calibri"/>
              </a:rPr>
              <a:t>enter</a:t>
            </a:r>
            <a:endParaRPr sz="2800">
              <a:solidFill>
                <a:srgbClr val="2D3956"/>
              </a:solidFill>
              <a:latin typeface="Calibri"/>
              <a:cs typeface="Calibri"/>
            </a:endParaRPr>
          </a:p>
          <a:p>
            <a:pPr marL="756285" lvl="1" indent="-287020">
              <a:lnSpc>
                <a:spcPct val="100000"/>
              </a:lnSpc>
              <a:spcBef>
                <a:spcPts val="1450"/>
              </a:spcBef>
              <a:buClr>
                <a:srgbClr val="1D4246"/>
              </a:buClr>
              <a:buFont typeface="Wingdings"/>
              <a:buChar char=""/>
              <a:tabLst>
                <a:tab pos="756285" algn="l"/>
                <a:tab pos="756920" algn="l"/>
              </a:tabLst>
            </a:pPr>
            <a:r>
              <a:rPr sz="2600">
                <a:solidFill>
                  <a:srgbClr val="2D3956"/>
                </a:solidFill>
                <a:latin typeface="Calibri"/>
                <a:cs typeface="Calibri"/>
              </a:rPr>
              <a:t>Utilizing</a:t>
            </a:r>
            <a:r>
              <a:rPr sz="2600" spc="-40">
                <a:solidFill>
                  <a:srgbClr val="2D3956"/>
                </a:solidFill>
                <a:latin typeface="Calibri"/>
                <a:cs typeface="Calibri"/>
              </a:rPr>
              <a:t> </a:t>
            </a:r>
            <a:r>
              <a:rPr sz="2600" spc="-15">
                <a:solidFill>
                  <a:srgbClr val="2D3956"/>
                </a:solidFill>
                <a:latin typeface="Calibri"/>
                <a:cs typeface="Calibri"/>
              </a:rPr>
              <a:t>market </a:t>
            </a:r>
            <a:r>
              <a:rPr sz="2600" spc="-20">
                <a:solidFill>
                  <a:srgbClr val="2D3956"/>
                </a:solidFill>
                <a:latin typeface="Calibri"/>
                <a:cs typeface="Calibri"/>
              </a:rPr>
              <a:t>coverage</a:t>
            </a:r>
            <a:r>
              <a:rPr sz="2600" spc="-40">
                <a:solidFill>
                  <a:srgbClr val="2D3956"/>
                </a:solidFill>
                <a:latin typeface="Calibri"/>
                <a:cs typeface="Calibri"/>
              </a:rPr>
              <a:t> </a:t>
            </a:r>
            <a:r>
              <a:rPr sz="2600" spc="-5">
                <a:solidFill>
                  <a:srgbClr val="2D3956"/>
                </a:solidFill>
                <a:latin typeface="Calibri"/>
                <a:cs typeface="Calibri"/>
              </a:rPr>
              <a:t>alternatives</a:t>
            </a:r>
            <a:endParaRPr sz="2600">
              <a:solidFill>
                <a:srgbClr val="2D3956"/>
              </a:solidFill>
              <a:latin typeface="Calibri"/>
              <a:cs typeface="Calibri"/>
            </a:endParaRPr>
          </a:p>
          <a:p>
            <a:pPr marL="355600" indent="-343535">
              <a:lnSpc>
                <a:spcPct val="100000"/>
              </a:lnSpc>
              <a:spcBef>
                <a:spcPts val="1455"/>
              </a:spcBef>
              <a:buClr>
                <a:srgbClr val="1D4246"/>
              </a:buClr>
              <a:buFont typeface="Wingdings"/>
              <a:buChar char=""/>
              <a:tabLst>
                <a:tab pos="355600" algn="l"/>
                <a:tab pos="356235" algn="l"/>
              </a:tabLst>
            </a:pPr>
            <a:r>
              <a:rPr sz="2800" spc="-15">
                <a:solidFill>
                  <a:srgbClr val="2D3956"/>
                </a:solidFill>
                <a:latin typeface="Calibri"/>
                <a:cs typeface="Calibri"/>
              </a:rPr>
              <a:t>Determine</a:t>
            </a:r>
            <a:r>
              <a:rPr sz="2800" spc="5">
                <a:solidFill>
                  <a:srgbClr val="2D3956"/>
                </a:solidFill>
                <a:latin typeface="Calibri"/>
                <a:cs typeface="Calibri"/>
              </a:rPr>
              <a:t> </a:t>
            </a:r>
            <a:r>
              <a:rPr sz="2800" spc="-5">
                <a:solidFill>
                  <a:srgbClr val="2D3956"/>
                </a:solidFill>
                <a:latin typeface="Calibri"/>
                <a:cs typeface="Calibri"/>
              </a:rPr>
              <a:t>which</a:t>
            </a:r>
            <a:r>
              <a:rPr sz="2800" spc="15">
                <a:solidFill>
                  <a:srgbClr val="2D3956"/>
                </a:solidFill>
                <a:latin typeface="Calibri"/>
                <a:cs typeface="Calibri"/>
              </a:rPr>
              <a:t> </a:t>
            </a:r>
            <a:r>
              <a:rPr sz="2800" spc="-10">
                <a:solidFill>
                  <a:srgbClr val="2D3956"/>
                </a:solidFill>
                <a:latin typeface="Calibri"/>
                <a:cs typeface="Calibri"/>
              </a:rPr>
              <a:t>segments</a:t>
            </a:r>
            <a:r>
              <a:rPr sz="2800" spc="10">
                <a:solidFill>
                  <a:srgbClr val="2D3956"/>
                </a:solidFill>
                <a:latin typeface="Calibri"/>
                <a:cs typeface="Calibri"/>
              </a:rPr>
              <a:t> </a:t>
            </a:r>
            <a:r>
              <a:rPr sz="2800" spc="-25">
                <a:solidFill>
                  <a:srgbClr val="2D3956"/>
                </a:solidFill>
                <a:latin typeface="Calibri"/>
                <a:cs typeface="Calibri"/>
              </a:rPr>
              <a:t>offer</a:t>
            </a:r>
            <a:r>
              <a:rPr sz="2800">
                <a:solidFill>
                  <a:srgbClr val="2D3956"/>
                </a:solidFill>
                <a:latin typeface="Calibri"/>
                <a:cs typeface="Calibri"/>
              </a:rPr>
              <a:t> </a:t>
            </a:r>
            <a:r>
              <a:rPr sz="2800" spc="-5">
                <a:solidFill>
                  <a:srgbClr val="2D3956"/>
                </a:solidFill>
                <a:latin typeface="Calibri"/>
                <a:cs typeface="Calibri"/>
              </a:rPr>
              <a:t>the </a:t>
            </a:r>
            <a:r>
              <a:rPr sz="2800" spc="-15">
                <a:solidFill>
                  <a:srgbClr val="2D3956"/>
                </a:solidFill>
                <a:latin typeface="Calibri"/>
                <a:cs typeface="Calibri"/>
              </a:rPr>
              <a:t>most</a:t>
            </a:r>
            <a:r>
              <a:rPr sz="2800" spc="25">
                <a:solidFill>
                  <a:srgbClr val="2D3956"/>
                </a:solidFill>
                <a:latin typeface="Calibri"/>
                <a:cs typeface="Calibri"/>
              </a:rPr>
              <a:t> </a:t>
            </a:r>
            <a:r>
              <a:rPr sz="2800" spc="-10">
                <a:solidFill>
                  <a:srgbClr val="2D3956"/>
                </a:solidFill>
                <a:latin typeface="Calibri"/>
                <a:cs typeface="Calibri"/>
              </a:rPr>
              <a:t>potential</a:t>
            </a:r>
            <a:endParaRPr sz="2800">
              <a:solidFill>
                <a:srgbClr val="2D3956"/>
              </a:solidFill>
              <a:latin typeface="Calibri"/>
              <a:cs typeface="Calibri"/>
            </a:endParaRPr>
          </a:p>
          <a:p>
            <a:pPr marL="756285" lvl="1" indent="-287020">
              <a:lnSpc>
                <a:spcPct val="100000"/>
              </a:lnSpc>
              <a:spcBef>
                <a:spcPts val="1440"/>
              </a:spcBef>
              <a:buClr>
                <a:srgbClr val="1D4246"/>
              </a:buClr>
              <a:buFont typeface="Wingdings"/>
              <a:buChar char=""/>
              <a:tabLst>
                <a:tab pos="756285" algn="l"/>
                <a:tab pos="756920" algn="l"/>
              </a:tabLst>
            </a:pPr>
            <a:r>
              <a:rPr sz="2600" spc="-5">
                <a:solidFill>
                  <a:srgbClr val="2D3956"/>
                </a:solidFill>
                <a:latin typeface="Calibri"/>
                <a:cs typeface="Calibri"/>
              </a:rPr>
              <a:t>Selecting</a:t>
            </a:r>
            <a:r>
              <a:rPr sz="2600" spc="-25">
                <a:solidFill>
                  <a:srgbClr val="2D3956"/>
                </a:solidFill>
                <a:latin typeface="Calibri"/>
                <a:cs typeface="Calibri"/>
              </a:rPr>
              <a:t> </a:t>
            </a:r>
            <a:r>
              <a:rPr sz="2600">
                <a:solidFill>
                  <a:srgbClr val="2D3956"/>
                </a:solidFill>
                <a:latin typeface="Calibri"/>
                <a:cs typeface="Calibri"/>
              </a:rPr>
              <a:t>the</a:t>
            </a:r>
            <a:r>
              <a:rPr sz="2600" spc="-15">
                <a:solidFill>
                  <a:srgbClr val="2D3956"/>
                </a:solidFill>
                <a:latin typeface="Calibri"/>
                <a:cs typeface="Calibri"/>
              </a:rPr>
              <a:t> </a:t>
            </a:r>
            <a:r>
              <a:rPr sz="2600" spc="-10">
                <a:solidFill>
                  <a:srgbClr val="2D3956"/>
                </a:solidFill>
                <a:latin typeface="Calibri"/>
                <a:cs typeface="Calibri"/>
              </a:rPr>
              <a:t>most</a:t>
            </a:r>
            <a:r>
              <a:rPr sz="2600" spc="5">
                <a:solidFill>
                  <a:srgbClr val="2D3956"/>
                </a:solidFill>
                <a:latin typeface="Calibri"/>
                <a:cs typeface="Calibri"/>
              </a:rPr>
              <a:t> </a:t>
            </a:r>
            <a:r>
              <a:rPr sz="2600" spc="-15">
                <a:solidFill>
                  <a:srgbClr val="2D3956"/>
                </a:solidFill>
                <a:latin typeface="Calibri"/>
                <a:cs typeface="Calibri"/>
              </a:rPr>
              <a:t>attractive</a:t>
            </a:r>
            <a:r>
              <a:rPr sz="2600" spc="-20">
                <a:solidFill>
                  <a:srgbClr val="2D3956"/>
                </a:solidFill>
                <a:latin typeface="Calibri"/>
                <a:cs typeface="Calibri"/>
              </a:rPr>
              <a:t> </a:t>
            </a:r>
            <a:r>
              <a:rPr sz="2600" spc="-10">
                <a:solidFill>
                  <a:srgbClr val="2D3956"/>
                </a:solidFill>
                <a:latin typeface="Calibri"/>
                <a:cs typeface="Calibri"/>
              </a:rPr>
              <a:t>segment</a:t>
            </a:r>
            <a:endParaRPr sz="2600" dirty="0">
              <a:solidFill>
                <a:srgbClr val="2D3956"/>
              </a:solidFill>
              <a:latin typeface="Calibri"/>
              <a:cs typeface="Calibri"/>
            </a:endParaRPr>
          </a:p>
        </p:txBody>
      </p:sp>
    </p:spTree>
    <p:extLst>
      <p:ext uri="{BB962C8B-B14F-4D97-AF65-F5344CB8AC3E}">
        <p14:creationId xmlns:p14="http://schemas.microsoft.com/office/powerpoint/2010/main" val="23084776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570650"/>
            <a:ext cx="9345750" cy="49922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786300"/>
            <a:ext cx="8417320" cy="2700739"/>
          </a:xfrm>
          <a:prstGeom prst="rect">
            <a:avLst/>
          </a:prstGeom>
          <a:noFill/>
        </p:spPr>
        <p:txBody>
          <a:bodyPr wrap="square" rtlCol="0">
            <a:spAutoFit/>
          </a:bodyPr>
          <a:lstStyle/>
          <a:p>
            <a:pPr marL="355600" indent="-343535">
              <a:lnSpc>
                <a:spcPct val="100000"/>
              </a:lnSpc>
              <a:spcBef>
                <a:spcPts val="1650"/>
              </a:spcBef>
              <a:buFont typeface="Arial MT"/>
              <a:buChar char="•"/>
              <a:tabLst>
                <a:tab pos="355600" algn="l"/>
                <a:tab pos="356235" algn="l"/>
              </a:tabLst>
            </a:pPr>
            <a:r>
              <a:rPr lang="en-US" sz="2800" spc="-20" dirty="0">
                <a:solidFill>
                  <a:srgbClr val="2D3956"/>
                </a:solidFill>
                <a:cs typeface="Calibri"/>
              </a:rPr>
              <a:t>Undifferentiated</a:t>
            </a:r>
            <a:r>
              <a:rPr lang="en-US" sz="2800" spc="-5" dirty="0">
                <a:solidFill>
                  <a:srgbClr val="2D3956"/>
                </a:solidFill>
                <a:cs typeface="Calibri"/>
              </a:rPr>
              <a:t> </a:t>
            </a:r>
            <a:r>
              <a:rPr lang="en-US" sz="2800" spc="-15" dirty="0">
                <a:solidFill>
                  <a:srgbClr val="2D3956"/>
                </a:solidFill>
                <a:cs typeface="Calibri"/>
              </a:rPr>
              <a:t>marketing</a:t>
            </a:r>
            <a:endParaRPr lang="en-US" sz="2800" dirty="0">
              <a:solidFill>
                <a:srgbClr val="2D3956"/>
              </a:solidFill>
              <a:cs typeface="Calibri"/>
            </a:endParaRPr>
          </a:p>
          <a:p>
            <a:pPr marL="756285" marR="5080" lvl="1" indent="-287020">
              <a:lnSpc>
                <a:spcPct val="100000"/>
              </a:lnSpc>
              <a:spcBef>
                <a:spcPts val="1450"/>
              </a:spcBef>
              <a:buFont typeface="Arial MT"/>
              <a:buChar char="•"/>
              <a:tabLst>
                <a:tab pos="756285" algn="l"/>
                <a:tab pos="756920" algn="l"/>
              </a:tabLst>
            </a:pPr>
            <a:r>
              <a:rPr lang="en-US" sz="2600" dirty="0">
                <a:solidFill>
                  <a:srgbClr val="2D3956"/>
                </a:solidFill>
                <a:cs typeface="Calibri"/>
              </a:rPr>
              <a:t>Ignoring </a:t>
            </a:r>
            <a:r>
              <a:rPr lang="en-US" sz="2600" spc="-10" dirty="0">
                <a:solidFill>
                  <a:srgbClr val="2D3956"/>
                </a:solidFill>
                <a:cs typeface="Calibri"/>
              </a:rPr>
              <a:t>segment </a:t>
            </a:r>
            <a:r>
              <a:rPr lang="en-US" sz="2600" spc="-15" dirty="0">
                <a:solidFill>
                  <a:srgbClr val="2D3956"/>
                </a:solidFill>
                <a:cs typeface="Calibri"/>
              </a:rPr>
              <a:t>differences </a:t>
            </a:r>
            <a:r>
              <a:rPr lang="en-US" sz="2600" dirty="0">
                <a:solidFill>
                  <a:srgbClr val="2D3956"/>
                </a:solidFill>
                <a:cs typeface="Calibri"/>
              </a:rPr>
              <a:t>and </a:t>
            </a:r>
            <a:r>
              <a:rPr lang="en-US" sz="2600" spc="-15" dirty="0">
                <a:solidFill>
                  <a:srgbClr val="2D3956"/>
                </a:solidFill>
                <a:cs typeface="Calibri"/>
              </a:rPr>
              <a:t>offering </a:t>
            </a:r>
            <a:r>
              <a:rPr lang="en-US" sz="2600" spc="-10" dirty="0">
                <a:solidFill>
                  <a:srgbClr val="2D3956"/>
                </a:solidFill>
                <a:cs typeface="Calibri"/>
              </a:rPr>
              <a:t>just </a:t>
            </a:r>
            <a:r>
              <a:rPr lang="en-US" sz="2600" spc="-5" dirty="0">
                <a:solidFill>
                  <a:srgbClr val="2D3956"/>
                </a:solidFill>
                <a:cs typeface="Calibri"/>
              </a:rPr>
              <a:t>one </a:t>
            </a:r>
            <a:r>
              <a:rPr lang="en-US" sz="2600" spc="-575" dirty="0">
                <a:solidFill>
                  <a:srgbClr val="2D3956"/>
                </a:solidFill>
                <a:cs typeface="Calibri"/>
              </a:rPr>
              <a:t> </a:t>
            </a:r>
            <a:r>
              <a:rPr lang="en-US" sz="2600" spc="-10" dirty="0">
                <a:solidFill>
                  <a:srgbClr val="2D3956"/>
                </a:solidFill>
                <a:cs typeface="Calibri"/>
              </a:rPr>
              <a:t>product</a:t>
            </a:r>
            <a:r>
              <a:rPr lang="en-US" sz="2600" spc="-30" dirty="0">
                <a:solidFill>
                  <a:srgbClr val="2D3956"/>
                </a:solidFill>
                <a:cs typeface="Calibri"/>
              </a:rPr>
              <a:t> </a:t>
            </a:r>
            <a:r>
              <a:rPr lang="en-US" sz="2600" spc="-5" dirty="0">
                <a:solidFill>
                  <a:srgbClr val="2D3956"/>
                </a:solidFill>
                <a:cs typeface="Calibri"/>
              </a:rPr>
              <a:t>or</a:t>
            </a:r>
            <a:r>
              <a:rPr lang="en-US" sz="2600" spc="5" dirty="0">
                <a:solidFill>
                  <a:srgbClr val="2D3956"/>
                </a:solidFill>
                <a:cs typeface="Calibri"/>
              </a:rPr>
              <a:t> </a:t>
            </a:r>
            <a:r>
              <a:rPr lang="en-US" sz="2600" dirty="0">
                <a:solidFill>
                  <a:srgbClr val="2D3956"/>
                </a:solidFill>
                <a:cs typeface="Calibri"/>
              </a:rPr>
              <a:t>service</a:t>
            </a:r>
            <a:r>
              <a:rPr lang="en-US" sz="2600" spc="-35" dirty="0">
                <a:solidFill>
                  <a:srgbClr val="2D3956"/>
                </a:solidFill>
                <a:cs typeface="Calibri"/>
              </a:rPr>
              <a:t> </a:t>
            </a:r>
            <a:r>
              <a:rPr lang="en-US" sz="2600" spc="-15" dirty="0">
                <a:solidFill>
                  <a:srgbClr val="2D3956"/>
                </a:solidFill>
                <a:cs typeface="Calibri"/>
              </a:rPr>
              <a:t>to</a:t>
            </a:r>
            <a:r>
              <a:rPr lang="en-US" sz="2600" spc="-5" dirty="0">
                <a:solidFill>
                  <a:srgbClr val="2D3956"/>
                </a:solidFill>
                <a:cs typeface="Calibri"/>
              </a:rPr>
              <a:t> </a:t>
            </a:r>
            <a:r>
              <a:rPr lang="en-US" sz="2600" dirty="0">
                <a:solidFill>
                  <a:srgbClr val="2D3956"/>
                </a:solidFill>
                <a:cs typeface="Calibri"/>
              </a:rPr>
              <a:t>the</a:t>
            </a:r>
            <a:r>
              <a:rPr lang="en-US" sz="2600" spc="-25" dirty="0">
                <a:solidFill>
                  <a:srgbClr val="2D3956"/>
                </a:solidFill>
                <a:cs typeface="Calibri"/>
              </a:rPr>
              <a:t> </a:t>
            </a:r>
            <a:r>
              <a:rPr lang="en-US" sz="2600" spc="-10" dirty="0">
                <a:solidFill>
                  <a:srgbClr val="2D3956"/>
                </a:solidFill>
                <a:cs typeface="Calibri"/>
              </a:rPr>
              <a:t>entire </a:t>
            </a:r>
            <a:r>
              <a:rPr lang="en-US" sz="2600" spc="-15" dirty="0">
                <a:solidFill>
                  <a:srgbClr val="2D3956"/>
                </a:solidFill>
                <a:cs typeface="Calibri"/>
              </a:rPr>
              <a:t>market.</a:t>
            </a:r>
          </a:p>
          <a:p>
            <a:pPr marL="469265" marR="5080" lvl="1">
              <a:lnSpc>
                <a:spcPct val="100000"/>
              </a:lnSpc>
              <a:spcBef>
                <a:spcPts val="1450"/>
              </a:spcBef>
              <a:tabLst>
                <a:tab pos="756285" algn="l"/>
                <a:tab pos="756920" algn="l"/>
              </a:tabLst>
            </a:pPr>
            <a:r>
              <a:rPr lang="en-US" sz="2600" spc="-15" dirty="0">
                <a:solidFill>
                  <a:srgbClr val="2D3956"/>
                </a:solidFill>
                <a:cs typeface="Calibri"/>
              </a:rPr>
              <a:t>(convenience products)</a:t>
            </a:r>
          </a:p>
          <a:p>
            <a:pPr marL="756285" marR="5080" lvl="1" indent="-287020">
              <a:lnSpc>
                <a:spcPct val="100000"/>
              </a:lnSpc>
              <a:spcBef>
                <a:spcPts val="1450"/>
              </a:spcBef>
              <a:buFont typeface="Arial MT"/>
              <a:buChar char="•"/>
              <a:tabLst>
                <a:tab pos="756285" algn="l"/>
                <a:tab pos="756920" algn="l"/>
              </a:tabLst>
            </a:pPr>
            <a:endParaRPr lang="en-US" sz="2600" dirty="0">
              <a:solidFill>
                <a:srgbClr val="2D3956"/>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04475" y="18163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470" y="6598211"/>
            <a:ext cx="1303655" cy="21447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a:solidFill>
                  <a:srgbClr val="852F4A"/>
                </a:solidFill>
              </a:rPr>
              <a:t>Market Coverage Alternatives</a:t>
            </a:r>
            <a:endParaRPr lang="en-US" sz="3200" b="1" dirty="0">
              <a:solidFill>
                <a:srgbClr val="852F4A"/>
              </a:solidFill>
            </a:endParaRPr>
          </a:p>
        </p:txBody>
      </p:sp>
      <p:pic>
        <p:nvPicPr>
          <p:cNvPr id="4" name="Picture 3">
            <a:extLst>
              <a:ext uri="{FF2B5EF4-FFF2-40B4-BE49-F238E27FC236}">
                <a16:creationId xmlns:a16="http://schemas.microsoft.com/office/drawing/2014/main" id="{12196045-0C12-4938-AB37-BEAEFC15F26A}"/>
              </a:ext>
            </a:extLst>
          </p:cNvPr>
          <p:cNvPicPr>
            <a:picLocks noChangeAspect="1"/>
          </p:cNvPicPr>
          <p:nvPr/>
        </p:nvPicPr>
        <p:blipFill>
          <a:blip r:embed="rId7"/>
          <a:stretch>
            <a:fillRect/>
          </a:stretch>
        </p:blipFill>
        <p:spPr>
          <a:xfrm>
            <a:off x="7984052" y="3015413"/>
            <a:ext cx="3507546" cy="3507546"/>
          </a:xfrm>
          <a:prstGeom prst="rect">
            <a:avLst/>
          </a:prstGeom>
        </p:spPr>
      </p:pic>
    </p:spTree>
    <p:extLst>
      <p:ext uri="{BB962C8B-B14F-4D97-AF65-F5344CB8AC3E}">
        <p14:creationId xmlns:p14="http://schemas.microsoft.com/office/powerpoint/2010/main" val="977544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570650"/>
            <a:ext cx="9345750" cy="49922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786300"/>
            <a:ext cx="8417320" cy="1502976"/>
          </a:xfrm>
          <a:prstGeom prst="rect">
            <a:avLst/>
          </a:prstGeom>
          <a:noFill/>
        </p:spPr>
        <p:txBody>
          <a:bodyPr wrap="square" rtlCol="0">
            <a:spAutoFit/>
          </a:bodyPr>
          <a:lstStyle/>
          <a:p>
            <a:pPr marL="355600" indent="-343535">
              <a:lnSpc>
                <a:spcPct val="100000"/>
              </a:lnSpc>
              <a:spcBef>
                <a:spcPts val="1455"/>
              </a:spcBef>
              <a:buFont typeface="Arial MT"/>
              <a:buChar char="•"/>
              <a:tabLst>
                <a:tab pos="355600" algn="l"/>
                <a:tab pos="356235" algn="l"/>
              </a:tabLst>
            </a:pPr>
            <a:r>
              <a:rPr lang="en-US" sz="2800" spc="-20" dirty="0">
                <a:solidFill>
                  <a:srgbClr val="2D3956"/>
                </a:solidFill>
                <a:cs typeface="Calibri"/>
              </a:rPr>
              <a:t>Differentiated marketing</a:t>
            </a:r>
            <a:endParaRPr lang="en-US" sz="2800" dirty="0">
              <a:solidFill>
                <a:srgbClr val="2D3956"/>
              </a:solidFill>
              <a:cs typeface="Calibri"/>
            </a:endParaRPr>
          </a:p>
          <a:p>
            <a:pPr marL="756285" marR="69850" lvl="1" indent="-287020">
              <a:lnSpc>
                <a:spcPct val="100000"/>
              </a:lnSpc>
              <a:spcBef>
                <a:spcPts val="1440"/>
              </a:spcBef>
              <a:buFont typeface="Arial MT"/>
              <a:buChar char="•"/>
              <a:tabLst>
                <a:tab pos="756285" algn="l"/>
                <a:tab pos="756920" algn="l"/>
              </a:tabLst>
            </a:pPr>
            <a:r>
              <a:rPr lang="en-US" sz="2600" spc="-15" dirty="0">
                <a:solidFill>
                  <a:srgbClr val="2D3956"/>
                </a:solidFill>
                <a:cs typeface="Calibri"/>
              </a:rPr>
              <a:t>Involves </a:t>
            </a:r>
            <a:r>
              <a:rPr lang="en-US" sz="2600" spc="-10" dirty="0">
                <a:solidFill>
                  <a:srgbClr val="2D3956"/>
                </a:solidFill>
                <a:cs typeface="Calibri"/>
              </a:rPr>
              <a:t>marketing </a:t>
            </a:r>
            <a:r>
              <a:rPr lang="en-US" sz="2600" dirty="0">
                <a:solidFill>
                  <a:srgbClr val="2D3956"/>
                </a:solidFill>
                <a:cs typeface="Calibri"/>
              </a:rPr>
              <a:t>in a </a:t>
            </a:r>
            <a:r>
              <a:rPr lang="en-US" sz="2600" spc="-5" dirty="0">
                <a:solidFill>
                  <a:srgbClr val="2D3956"/>
                </a:solidFill>
                <a:cs typeface="Calibri"/>
              </a:rPr>
              <a:t>number of segments, </a:t>
            </a:r>
            <a:r>
              <a:rPr lang="en-US" sz="2600" dirty="0">
                <a:solidFill>
                  <a:srgbClr val="2D3956"/>
                </a:solidFill>
                <a:cs typeface="Calibri"/>
              </a:rPr>
              <a:t> </a:t>
            </a:r>
            <a:r>
              <a:rPr lang="en-US" sz="2600" spc="-5" dirty="0">
                <a:solidFill>
                  <a:srgbClr val="2D3956"/>
                </a:solidFill>
                <a:cs typeface="Calibri"/>
              </a:rPr>
              <a:t>developing</a:t>
            </a:r>
            <a:r>
              <a:rPr lang="en-US" sz="2600" spc="-30" dirty="0">
                <a:solidFill>
                  <a:srgbClr val="2D3956"/>
                </a:solidFill>
                <a:cs typeface="Calibri"/>
              </a:rPr>
              <a:t> </a:t>
            </a:r>
            <a:r>
              <a:rPr lang="en-US" sz="2600" spc="-15" dirty="0">
                <a:solidFill>
                  <a:srgbClr val="2D3956"/>
                </a:solidFill>
                <a:cs typeface="Calibri"/>
              </a:rPr>
              <a:t>separate</a:t>
            </a:r>
            <a:r>
              <a:rPr lang="en-US" sz="2600" spc="-35" dirty="0">
                <a:solidFill>
                  <a:srgbClr val="2D3956"/>
                </a:solidFill>
                <a:cs typeface="Calibri"/>
              </a:rPr>
              <a:t> </a:t>
            </a:r>
            <a:r>
              <a:rPr lang="en-US" sz="2600" spc="-10" dirty="0">
                <a:solidFill>
                  <a:srgbClr val="2D3956"/>
                </a:solidFill>
                <a:cs typeface="Calibri"/>
              </a:rPr>
              <a:t>marketing</a:t>
            </a:r>
            <a:r>
              <a:rPr lang="en-US" sz="2600" spc="-20" dirty="0">
                <a:solidFill>
                  <a:srgbClr val="2D3956"/>
                </a:solidFill>
                <a:cs typeface="Calibri"/>
              </a:rPr>
              <a:t> </a:t>
            </a:r>
            <a:r>
              <a:rPr lang="en-US" sz="2600" spc="-15" dirty="0">
                <a:solidFill>
                  <a:srgbClr val="2D3956"/>
                </a:solidFill>
                <a:cs typeface="Calibri"/>
              </a:rPr>
              <a:t>strategies</a:t>
            </a:r>
            <a:r>
              <a:rPr lang="en-US" sz="2600" spc="-45" dirty="0">
                <a:solidFill>
                  <a:srgbClr val="2D3956"/>
                </a:solidFill>
                <a:cs typeface="Calibri"/>
              </a:rPr>
              <a:t> </a:t>
            </a:r>
            <a:r>
              <a:rPr lang="en-US" sz="2600" spc="-25" dirty="0">
                <a:solidFill>
                  <a:srgbClr val="2D3956"/>
                </a:solidFill>
                <a:cs typeface="Calibri"/>
              </a:rPr>
              <a:t>for</a:t>
            </a:r>
            <a:r>
              <a:rPr lang="en-US" sz="2600" spc="5" dirty="0">
                <a:solidFill>
                  <a:srgbClr val="2D3956"/>
                </a:solidFill>
                <a:cs typeface="Calibri"/>
              </a:rPr>
              <a:t> </a:t>
            </a:r>
            <a:r>
              <a:rPr lang="en-US" sz="2600" dirty="0">
                <a:solidFill>
                  <a:srgbClr val="2D3956"/>
                </a:solidFill>
                <a:cs typeface="Calibri"/>
              </a:rPr>
              <a:t>each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04475" y="18163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a:solidFill>
                  <a:srgbClr val="852F4A"/>
                </a:solidFill>
              </a:rPr>
              <a:t>Market Coverage Alternatives</a:t>
            </a:r>
            <a:endParaRPr lang="en-US" sz="3200" b="1" dirty="0">
              <a:solidFill>
                <a:srgbClr val="852F4A"/>
              </a:solidFill>
            </a:endParaRPr>
          </a:p>
        </p:txBody>
      </p:sp>
      <p:pic>
        <p:nvPicPr>
          <p:cNvPr id="5" name="Picture 4">
            <a:extLst>
              <a:ext uri="{FF2B5EF4-FFF2-40B4-BE49-F238E27FC236}">
                <a16:creationId xmlns:a16="http://schemas.microsoft.com/office/drawing/2014/main" id="{33B1DCA2-F257-4AF8-A493-D8A492459F73}"/>
              </a:ext>
            </a:extLst>
          </p:cNvPr>
          <p:cNvPicPr>
            <a:picLocks noChangeAspect="1"/>
          </p:cNvPicPr>
          <p:nvPr/>
        </p:nvPicPr>
        <p:blipFill>
          <a:blip r:embed="rId7"/>
          <a:stretch>
            <a:fillRect/>
          </a:stretch>
        </p:blipFill>
        <p:spPr>
          <a:xfrm>
            <a:off x="5059635" y="2914788"/>
            <a:ext cx="5286375" cy="3648075"/>
          </a:xfrm>
          <a:prstGeom prst="rect">
            <a:avLst/>
          </a:prstGeom>
        </p:spPr>
      </p:pic>
    </p:spTree>
    <p:extLst>
      <p:ext uri="{BB962C8B-B14F-4D97-AF65-F5344CB8AC3E}">
        <p14:creationId xmlns:p14="http://schemas.microsoft.com/office/powerpoint/2010/main" val="569706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570650"/>
            <a:ext cx="9345750" cy="49922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69985" y="2471147"/>
            <a:ext cx="8417320" cy="1502976"/>
          </a:xfrm>
          <a:prstGeom prst="rect">
            <a:avLst/>
          </a:prstGeom>
          <a:noFill/>
        </p:spPr>
        <p:txBody>
          <a:bodyPr wrap="square" rtlCol="0">
            <a:spAutoFit/>
          </a:bodyPr>
          <a:lstStyle/>
          <a:p>
            <a:pPr marL="355600" indent="-343535">
              <a:lnSpc>
                <a:spcPct val="100000"/>
              </a:lnSpc>
              <a:spcBef>
                <a:spcPts val="1460"/>
              </a:spcBef>
              <a:buFont typeface="Arial MT"/>
              <a:buChar char="•"/>
              <a:tabLst>
                <a:tab pos="355600" algn="l"/>
                <a:tab pos="356235" algn="l"/>
              </a:tabLst>
            </a:pPr>
            <a:r>
              <a:rPr lang="en-US" sz="2800" spc="-20" dirty="0">
                <a:solidFill>
                  <a:srgbClr val="2D3956"/>
                </a:solidFill>
                <a:cs typeface="Calibri"/>
              </a:rPr>
              <a:t>Concentrated</a:t>
            </a:r>
            <a:r>
              <a:rPr lang="en-US" sz="2800" spc="-15" dirty="0">
                <a:solidFill>
                  <a:srgbClr val="2D3956"/>
                </a:solidFill>
                <a:cs typeface="Calibri"/>
              </a:rPr>
              <a:t> marketing</a:t>
            </a:r>
            <a:endParaRPr lang="en-US" sz="2800" dirty="0">
              <a:solidFill>
                <a:srgbClr val="2D3956"/>
              </a:solidFill>
              <a:cs typeface="Calibri"/>
            </a:endParaRPr>
          </a:p>
          <a:p>
            <a:pPr marL="870585" marR="130810" lvl="1" indent="-457200">
              <a:lnSpc>
                <a:spcPct val="100000"/>
              </a:lnSpc>
              <a:spcBef>
                <a:spcPts val="1435"/>
              </a:spcBef>
              <a:buFont typeface="Arial MT"/>
              <a:buChar char="•"/>
              <a:tabLst>
                <a:tab pos="870585" algn="l"/>
                <a:tab pos="871219" algn="l"/>
              </a:tabLst>
            </a:pPr>
            <a:r>
              <a:rPr lang="en-US" sz="2600" spc="-5" dirty="0">
                <a:solidFill>
                  <a:srgbClr val="2D3956"/>
                </a:solidFill>
                <a:cs typeface="Calibri"/>
              </a:rPr>
              <a:t>Selecting </a:t>
            </a:r>
            <a:r>
              <a:rPr lang="en-US" sz="2600" dirty="0">
                <a:solidFill>
                  <a:srgbClr val="2D3956"/>
                </a:solidFill>
                <a:cs typeface="Calibri"/>
              </a:rPr>
              <a:t>a </a:t>
            </a:r>
            <a:r>
              <a:rPr lang="en-US" sz="2600" spc="-10" dirty="0">
                <a:solidFill>
                  <a:srgbClr val="2D3956"/>
                </a:solidFill>
                <a:cs typeface="Calibri"/>
              </a:rPr>
              <a:t>segment </a:t>
            </a:r>
            <a:r>
              <a:rPr lang="en-US" sz="2600" dirty="0">
                <a:solidFill>
                  <a:srgbClr val="2D3956"/>
                </a:solidFill>
                <a:cs typeface="Calibri"/>
              </a:rPr>
              <a:t>and </a:t>
            </a:r>
            <a:r>
              <a:rPr lang="en-US" sz="2600" spc="-10" dirty="0">
                <a:solidFill>
                  <a:srgbClr val="2D3956"/>
                </a:solidFill>
                <a:cs typeface="Calibri"/>
              </a:rPr>
              <a:t>attempting </a:t>
            </a:r>
            <a:r>
              <a:rPr lang="en-US" sz="2600" spc="-15" dirty="0">
                <a:solidFill>
                  <a:srgbClr val="2D3956"/>
                </a:solidFill>
                <a:cs typeface="Calibri"/>
              </a:rPr>
              <a:t>to </a:t>
            </a:r>
            <a:r>
              <a:rPr lang="en-US" sz="2600" spc="-10" dirty="0">
                <a:solidFill>
                  <a:srgbClr val="2D3956"/>
                </a:solidFill>
                <a:cs typeface="Calibri"/>
              </a:rPr>
              <a:t>capture </a:t>
            </a:r>
            <a:r>
              <a:rPr lang="en-US" sz="2600" dirty="0">
                <a:solidFill>
                  <a:srgbClr val="2D3956"/>
                </a:solidFill>
                <a:cs typeface="Calibri"/>
              </a:rPr>
              <a:t>a </a:t>
            </a:r>
            <a:r>
              <a:rPr lang="en-US" sz="2600" spc="-575" dirty="0">
                <a:solidFill>
                  <a:srgbClr val="2D3956"/>
                </a:solidFill>
                <a:cs typeface="Calibri"/>
              </a:rPr>
              <a:t> </a:t>
            </a:r>
            <a:r>
              <a:rPr lang="en-US" sz="2600" spc="-15" dirty="0">
                <a:solidFill>
                  <a:srgbClr val="2D3956"/>
                </a:solidFill>
                <a:cs typeface="Calibri"/>
              </a:rPr>
              <a:t>large</a:t>
            </a:r>
            <a:r>
              <a:rPr lang="en-US" sz="2600" spc="-5" dirty="0">
                <a:solidFill>
                  <a:srgbClr val="2D3956"/>
                </a:solidFill>
                <a:cs typeface="Calibri"/>
              </a:rPr>
              <a:t> </a:t>
            </a:r>
            <a:r>
              <a:rPr lang="en-US" sz="2600" spc="-10" dirty="0">
                <a:solidFill>
                  <a:srgbClr val="2D3956"/>
                </a:solidFill>
                <a:cs typeface="Calibri"/>
              </a:rPr>
              <a:t>share</a:t>
            </a:r>
            <a:r>
              <a:rPr lang="en-US" sz="2600" spc="-25" dirty="0">
                <a:solidFill>
                  <a:srgbClr val="2D3956"/>
                </a:solidFill>
                <a:cs typeface="Calibri"/>
              </a:rPr>
              <a:t> </a:t>
            </a:r>
            <a:r>
              <a:rPr lang="en-US" sz="2600" dirty="0">
                <a:solidFill>
                  <a:srgbClr val="2D3956"/>
                </a:solidFill>
                <a:cs typeface="Calibri"/>
              </a:rPr>
              <a:t>of</a:t>
            </a:r>
            <a:r>
              <a:rPr lang="en-US" sz="2600" spc="-10" dirty="0">
                <a:solidFill>
                  <a:srgbClr val="2D3956"/>
                </a:solidFill>
                <a:cs typeface="Calibri"/>
              </a:rPr>
              <a:t> </a:t>
            </a:r>
            <a:r>
              <a:rPr lang="en-US" sz="2600" dirty="0">
                <a:solidFill>
                  <a:srgbClr val="2D3956"/>
                </a:solidFill>
                <a:cs typeface="Calibri"/>
              </a:rPr>
              <a:t>this</a:t>
            </a:r>
            <a:r>
              <a:rPr lang="en-US" sz="2600" spc="-10" dirty="0">
                <a:solidFill>
                  <a:srgbClr val="2D3956"/>
                </a:solidFill>
                <a:cs typeface="Calibri"/>
              </a:rPr>
              <a:t> </a:t>
            </a:r>
            <a:r>
              <a:rPr lang="en-US" sz="2600" spc="-15" dirty="0">
                <a:solidFill>
                  <a:srgbClr val="2D3956"/>
                </a:solidFill>
                <a:cs typeface="Calibri"/>
              </a:rPr>
              <a:t>market. (Niche market)</a:t>
            </a:r>
            <a:endParaRPr lang="en-US" sz="2600" dirty="0">
              <a:solidFill>
                <a:srgbClr val="2D3956"/>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04475" y="18163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a:solidFill>
                  <a:srgbClr val="852F4A"/>
                </a:solidFill>
              </a:rPr>
              <a:t>Market Coverage Alternatives</a:t>
            </a:r>
            <a:endParaRPr lang="en-US" sz="3200" b="1" dirty="0">
              <a:solidFill>
                <a:srgbClr val="852F4A"/>
              </a:solidFill>
            </a:endParaRPr>
          </a:p>
        </p:txBody>
      </p:sp>
      <p:pic>
        <p:nvPicPr>
          <p:cNvPr id="3" name="Picture 2">
            <a:extLst>
              <a:ext uri="{FF2B5EF4-FFF2-40B4-BE49-F238E27FC236}">
                <a16:creationId xmlns:a16="http://schemas.microsoft.com/office/drawing/2014/main" id="{33470A2D-4057-41D3-889A-F6DAD6D7BE38}"/>
              </a:ext>
            </a:extLst>
          </p:cNvPr>
          <p:cNvPicPr>
            <a:picLocks noChangeAspect="1"/>
          </p:cNvPicPr>
          <p:nvPr/>
        </p:nvPicPr>
        <p:blipFill>
          <a:blip r:embed="rId7"/>
          <a:stretch>
            <a:fillRect/>
          </a:stretch>
        </p:blipFill>
        <p:spPr>
          <a:xfrm>
            <a:off x="6758362" y="4386853"/>
            <a:ext cx="2746113" cy="1800993"/>
          </a:xfrm>
          <a:prstGeom prst="rect">
            <a:avLst/>
          </a:prstGeom>
        </p:spPr>
      </p:pic>
    </p:spTree>
    <p:extLst>
      <p:ext uri="{BB962C8B-B14F-4D97-AF65-F5344CB8AC3E}">
        <p14:creationId xmlns:p14="http://schemas.microsoft.com/office/powerpoint/2010/main" val="2054084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C2DD5-654E-43DC-A190-90CB13E4FB0E}"/>
              </a:ext>
            </a:extLst>
          </p:cNvPr>
          <p:cNvSpPr>
            <a:spLocks noGrp="1"/>
          </p:cNvSpPr>
          <p:nvPr>
            <p:ph type="title"/>
          </p:nvPr>
        </p:nvSpPr>
        <p:spPr/>
        <p:txBody>
          <a:bodyPr/>
          <a:lstStyle/>
          <a:p>
            <a:endParaRPr lang="en-US"/>
          </a:p>
        </p:txBody>
      </p:sp>
      <p:pic>
        <p:nvPicPr>
          <p:cNvPr id="4" name="Online Media 3" title="طبيعى جهينه تشجع الامهات ...">
            <a:hlinkClick r:id="" action="ppaction://media"/>
            <a:extLst>
              <a:ext uri="{FF2B5EF4-FFF2-40B4-BE49-F238E27FC236}">
                <a16:creationId xmlns:a16="http://schemas.microsoft.com/office/drawing/2014/main" id="{872F6931-6178-4304-A1C6-40883648ED17}"/>
              </a:ext>
            </a:extLst>
          </p:cNvPr>
          <p:cNvPicPr>
            <a:picLocks noGrp="1" noRot="1" noChangeAspect="1"/>
          </p:cNvPicPr>
          <p:nvPr>
            <p:ph idx="1"/>
            <a:videoFile r:link="rId1"/>
          </p:nvPr>
        </p:nvPicPr>
        <p:blipFill>
          <a:blip r:embed="rId3"/>
          <a:stretch>
            <a:fillRect/>
          </a:stretch>
        </p:blipFill>
        <p:spPr>
          <a:xfrm>
            <a:off x="-209692" y="-235903"/>
            <a:ext cx="12611383" cy="7093903"/>
          </a:xfrm>
          <a:prstGeom prst="rect">
            <a:avLst/>
          </a:prstGeom>
        </p:spPr>
      </p:pic>
    </p:spTree>
    <p:extLst>
      <p:ext uri="{BB962C8B-B14F-4D97-AF65-F5344CB8AC3E}">
        <p14:creationId xmlns:p14="http://schemas.microsoft.com/office/powerpoint/2010/main" val="3988397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2919" y="1886647"/>
            <a:ext cx="9311641" cy="430404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Selecting the Most Attractive Segment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9069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32043" y="61825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874F1B0E-CD6E-46C3-9675-7B300CE21281}"/>
              </a:ext>
            </a:extLst>
          </p:cNvPr>
          <p:cNvPicPr>
            <a:picLocks noChangeAspect="1"/>
          </p:cNvPicPr>
          <p:nvPr/>
        </p:nvPicPr>
        <p:blipFill>
          <a:blip r:embed="rId8"/>
          <a:stretch>
            <a:fillRect/>
          </a:stretch>
        </p:blipFill>
        <p:spPr>
          <a:xfrm>
            <a:off x="1910080" y="2060009"/>
            <a:ext cx="9103360" cy="4014324"/>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6788191" y="2530750"/>
            <a:ext cx="4225249" cy="2708434"/>
          </a:xfrm>
          <a:prstGeom prst="rect">
            <a:avLst/>
          </a:prstGeom>
        </p:spPr>
        <p:txBody>
          <a:bodyPr wrap="square">
            <a:spAutoFit/>
          </a:bodyPr>
          <a:lstStyle/>
          <a:p>
            <a:pPr marL="355600" indent="-343535">
              <a:lnSpc>
                <a:spcPct val="100000"/>
              </a:lnSpc>
              <a:spcBef>
                <a:spcPts val="1580"/>
              </a:spcBef>
              <a:buClr>
                <a:srgbClr val="1D4246"/>
              </a:buClr>
              <a:buFont typeface="Wingdings"/>
              <a:buChar char=""/>
              <a:tabLst>
                <a:tab pos="355600" algn="l"/>
                <a:tab pos="356235" algn="l"/>
              </a:tabLst>
            </a:pPr>
            <a:r>
              <a:rPr lang="en-US" sz="2400" spc="-10" dirty="0">
                <a:cs typeface="Calibri"/>
              </a:rPr>
              <a:t>Sales</a:t>
            </a:r>
            <a:r>
              <a:rPr lang="en-US" sz="2400" spc="-20" dirty="0">
                <a:cs typeface="Calibri"/>
              </a:rPr>
              <a:t> </a:t>
            </a:r>
            <a:r>
              <a:rPr lang="en-US" sz="2400" spc="-10" dirty="0">
                <a:cs typeface="Calibri"/>
              </a:rPr>
              <a:t>potential</a:t>
            </a:r>
            <a:r>
              <a:rPr lang="en-US" sz="2400" spc="-15" dirty="0">
                <a:cs typeface="Calibri"/>
              </a:rPr>
              <a:t> </a:t>
            </a:r>
            <a:r>
              <a:rPr lang="en-US" sz="2400" spc="-5" dirty="0">
                <a:cs typeface="Calibri"/>
              </a:rPr>
              <a:t>of</a:t>
            </a:r>
            <a:r>
              <a:rPr lang="en-US" sz="2400" spc="-20" dirty="0">
                <a:cs typeface="Calibri"/>
              </a:rPr>
              <a:t> </a:t>
            </a:r>
            <a:r>
              <a:rPr lang="en-US" sz="2400" spc="-10" dirty="0">
                <a:cs typeface="Calibri"/>
              </a:rPr>
              <a:t>segment</a:t>
            </a:r>
            <a:endParaRPr lang="en-US" sz="2400" dirty="0">
              <a:cs typeface="Calibri"/>
            </a:endParaRPr>
          </a:p>
          <a:p>
            <a:pPr marL="355600" indent="-343535">
              <a:lnSpc>
                <a:spcPct val="100000"/>
              </a:lnSpc>
              <a:spcBef>
                <a:spcPts val="1475"/>
              </a:spcBef>
              <a:buClr>
                <a:srgbClr val="1D4246"/>
              </a:buClr>
              <a:buFont typeface="Wingdings"/>
              <a:buChar char=""/>
              <a:tabLst>
                <a:tab pos="355600" algn="l"/>
                <a:tab pos="356235" algn="l"/>
              </a:tabLst>
            </a:pPr>
            <a:r>
              <a:rPr lang="en-US" sz="2400" spc="-10" dirty="0">
                <a:cs typeface="Calibri"/>
              </a:rPr>
              <a:t>Opportunities</a:t>
            </a:r>
            <a:r>
              <a:rPr lang="en-US" sz="2400" spc="45" dirty="0">
                <a:cs typeface="Calibri"/>
              </a:rPr>
              <a:t> </a:t>
            </a:r>
            <a:r>
              <a:rPr lang="en-US" sz="2400" spc="-25" dirty="0">
                <a:cs typeface="Calibri"/>
              </a:rPr>
              <a:t>for</a:t>
            </a:r>
            <a:r>
              <a:rPr lang="en-US" sz="2400" spc="-15" dirty="0">
                <a:cs typeface="Calibri"/>
              </a:rPr>
              <a:t> growth</a:t>
            </a:r>
            <a:endParaRPr lang="en-US" sz="2400" dirty="0">
              <a:cs typeface="Calibri"/>
            </a:endParaRPr>
          </a:p>
          <a:p>
            <a:pPr marL="355600" indent="-343535">
              <a:lnSpc>
                <a:spcPct val="100000"/>
              </a:lnSpc>
              <a:spcBef>
                <a:spcPts val="1480"/>
              </a:spcBef>
              <a:buClr>
                <a:srgbClr val="1D4246"/>
              </a:buClr>
              <a:buFont typeface="Wingdings"/>
              <a:buChar char=""/>
              <a:tabLst>
                <a:tab pos="355600" algn="l"/>
                <a:tab pos="356235" algn="l"/>
              </a:tabLst>
            </a:pPr>
            <a:r>
              <a:rPr lang="en-US" sz="2400" spc="-10" dirty="0">
                <a:cs typeface="Calibri"/>
              </a:rPr>
              <a:t>Competition</a:t>
            </a:r>
            <a:r>
              <a:rPr lang="en-US" sz="2400" spc="-5" dirty="0">
                <a:cs typeface="Calibri"/>
              </a:rPr>
              <a:t> </a:t>
            </a:r>
            <a:r>
              <a:rPr lang="en-US" sz="2400" spc="-10" dirty="0">
                <a:cs typeface="Calibri"/>
              </a:rPr>
              <a:t>analysis</a:t>
            </a:r>
            <a:endParaRPr lang="en-US" sz="2400" dirty="0">
              <a:cs typeface="Calibri"/>
            </a:endParaRPr>
          </a:p>
          <a:p>
            <a:pPr marL="355600" indent="-343535">
              <a:lnSpc>
                <a:spcPct val="100000"/>
              </a:lnSpc>
              <a:spcBef>
                <a:spcPts val="1465"/>
              </a:spcBef>
              <a:buClr>
                <a:srgbClr val="1D4246"/>
              </a:buClr>
              <a:buFont typeface="Wingdings"/>
              <a:buChar char=""/>
              <a:tabLst>
                <a:tab pos="355600" algn="l"/>
                <a:tab pos="356235" algn="l"/>
              </a:tabLst>
            </a:pPr>
            <a:r>
              <a:rPr lang="en-US" sz="2400" spc="-10" dirty="0">
                <a:cs typeface="Calibri"/>
              </a:rPr>
              <a:t>Ability</a:t>
            </a:r>
            <a:r>
              <a:rPr lang="en-US" sz="2400" spc="-5" dirty="0">
                <a:cs typeface="Calibri"/>
              </a:rPr>
              <a:t> </a:t>
            </a:r>
            <a:r>
              <a:rPr lang="en-US" sz="2400" spc="-20" dirty="0">
                <a:cs typeface="Calibri"/>
              </a:rPr>
              <a:t>to </a:t>
            </a:r>
            <a:r>
              <a:rPr lang="en-US" sz="2400" spc="-15" dirty="0">
                <a:cs typeface="Calibri"/>
              </a:rPr>
              <a:t>compete</a:t>
            </a:r>
            <a:endParaRPr lang="en-US" sz="2400" dirty="0">
              <a:cs typeface="Calibri"/>
            </a:endParaRPr>
          </a:p>
          <a:p>
            <a:pPr marL="355600" indent="-343535">
              <a:lnSpc>
                <a:spcPct val="100000"/>
              </a:lnSpc>
              <a:spcBef>
                <a:spcPts val="1475"/>
              </a:spcBef>
              <a:buClr>
                <a:srgbClr val="1D4246"/>
              </a:buClr>
              <a:buFont typeface="Wingdings"/>
              <a:buChar char=""/>
              <a:tabLst>
                <a:tab pos="355600" algn="l"/>
                <a:tab pos="356235" algn="l"/>
              </a:tabLst>
            </a:pPr>
            <a:r>
              <a:rPr lang="en-US" sz="2400" spc="-10" dirty="0">
                <a:cs typeface="Calibri"/>
              </a:rPr>
              <a:t>Ability</a:t>
            </a:r>
            <a:r>
              <a:rPr lang="en-US" sz="2400" spc="5" dirty="0">
                <a:cs typeface="Calibri"/>
              </a:rPr>
              <a:t> </a:t>
            </a:r>
            <a:r>
              <a:rPr lang="en-US" sz="2400" spc="-20" dirty="0">
                <a:cs typeface="Calibri"/>
              </a:rPr>
              <a:t>to</a:t>
            </a:r>
            <a:r>
              <a:rPr lang="en-US" sz="2400" spc="-10" dirty="0">
                <a:cs typeface="Calibri"/>
              </a:rPr>
              <a:t> </a:t>
            </a:r>
            <a:r>
              <a:rPr lang="en-US" sz="2400" spc="-20" dirty="0">
                <a:cs typeface="Calibri"/>
              </a:rPr>
              <a:t>market</a:t>
            </a:r>
            <a:r>
              <a:rPr lang="en-US" sz="2400" spc="-10" dirty="0">
                <a:cs typeface="Calibri"/>
              </a:rPr>
              <a:t> </a:t>
            </a:r>
            <a:r>
              <a:rPr lang="en-US" sz="2400" spc="-15" dirty="0">
                <a:cs typeface="Calibri"/>
              </a:rPr>
              <a:t>to</a:t>
            </a:r>
            <a:r>
              <a:rPr lang="en-US" sz="2400" spc="-10" dirty="0">
                <a:cs typeface="Calibri"/>
              </a:rPr>
              <a:t> this</a:t>
            </a:r>
            <a:r>
              <a:rPr lang="en-US" sz="2400" spc="10" dirty="0">
                <a:cs typeface="Calibri"/>
              </a:rPr>
              <a:t> </a:t>
            </a:r>
            <a:r>
              <a:rPr lang="en-US" sz="2400" spc="-15" dirty="0">
                <a:cs typeface="Calibri"/>
              </a:rPr>
              <a:t>group</a:t>
            </a:r>
            <a:endParaRPr lang="en-US" sz="2400" dirty="0">
              <a:cs typeface="Calibri"/>
            </a:endParaRPr>
          </a:p>
        </p:txBody>
      </p:sp>
    </p:spTree>
    <p:extLst>
      <p:ext uri="{BB962C8B-B14F-4D97-AF65-F5344CB8AC3E}">
        <p14:creationId xmlns:p14="http://schemas.microsoft.com/office/powerpoint/2010/main" val="419374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4"/>
            <a:ext cx="9345750" cy="47349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Market Positioning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96085" y="6369013"/>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6261" y="131098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1624328" y="2026283"/>
            <a:ext cx="8943343" cy="3685624"/>
          </a:xfrm>
          <a:prstGeom prst="rect">
            <a:avLst/>
          </a:prstGeom>
        </p:spPr>
        <p:txBody>
          <a:bodyPr wrap="square">
            <a:spAutoFit/>
          </a:bodyPr>
          <a:lstStyle/>
          <a:p>
            <a:pPr marL="355600" marR="5080" lvl="0" indent="-343535" algn="just">
              <a:lnSpc>
                <a:spcPct val="100299"/>
              </a:lnSpc>
              <a:spcBef>
                <a:spcPts val="85"/>
              </a:spcBef>
              <a:buFont typeface="Arial MT"/>
              <a:buChar char="•"/>
              <a:tabLst>
                <a:tab pos="356235" algn="l"/>
              </a:tabLst>
            </a:pPr>
            <a:r>
              <a:rPr lang="en-US" sz="2800" b="1" spc="-10" dirty="0">
                <a:solidFill>
                  <a:prstClr val="black"/>
                </a:solidFill>
                <a:cs typeface="Calibri"/>
              </a:rPr>
              <a:t>Positioning</a:t>
            </a:r>
            <a:r>
              <a:rPr lang="en-US" sz="2800" spc="-10" dirty="0">
                <a:solidFill>
                  <a:prstClr val="black"/>
                </a:solidFill>
                <a:cs typeface="Calibri"/>
              </a:rPr>
              <a:t>: </a:t>
            </a:r>
            <a:r>
              <a:rPr lang="en-US" sz="2600" spc="-5" dirty="0">
                <a:solidFill>
                  <a:prstClr val="black"/>
                </a:solidFill>
                <a:cs typeface="Calibri"/>
              </a:rPr>
              <a:t>Fitting </a:t>
            </a:r>
            <a:r>
              <a:rPr lang="en-US" sz="2600" dirty="0">
                <a:solidFill>
                  <a:prstClr val="black"/>
                </a:solidFill>
                <a:cs typeface="Calibri"/>
              </a:rPr>
              <a:t>a </a:t>
            </a:r>
            <a:r>
              <a:rPr lang="en-US" sz="2600" spc="-10" dirty="0">
                <a:solidFill>
                  <a:prstClr val="black"/>
                </a:solidFill>
                <a:cs typeface="Calibri"/>
              </a:rPr>
              <a:t>product </a:t>
            </a:r>
            <a:r>
              <a:rPr lang="en-US" sz="2600" spc="-5" dirty="0">
                <a:solidFill>
                  <a:prstClr val="black"/>
                </a:solidFill>
                <a:cs typeface="Calibri"/>
              </a:rPr>
              <a:t>or </a:t>
            </a:r>
            <a:r>
              <a:rPr lang="en-US" sz="2600" dirty="0">
                <a:solidFill>
                  <a:prstClr val="black"/>
                </a:solidFill>
                <a:cs typeface="Calibri"/>
              </a:rPr>
              <a:t>service </a:t>
            </a:r>
            <a:r>
              <a:rPr lang="en-US" sz="2600" spc="-15" dirty="0">
                <a:solidFill>
                  <a:prstClr val="black"/>
                </a:solidFill>
                <a:cs typeface="Calibri"/>
              </a:rPr>
              <a:t>to </a:t>
            </a:r>
            <a:r>
              <a:rPr lang="en-US" sz="2600" spc="-5" dirty="0">
                <a:solidFill>
                  <a:prstClr val="black"/>
                </a:solidFill>
                <a:cs typeface="Calibri"/>
              </a:rPr>
              <a:t>one or </a:t>
            </a:r>
            <a:r>
              <a:rPr lang="en-US" sz="2600" spc="-10" dirty="0">
                <a:solidFill>
                  <a:prstClr val="black"/>
                </a:solidFill>
                <a:cs typeface="Calibri"/>
              </a:rPr>
              <a:t>more </a:t>
            </a:r>
            <a:r>
              <a:rPr lang="en-US" sz="2600" spc="-575" dirty="0">
                <a:solidFill>
                  <a:prstClr val="black"/>
                </a:solidFill>
                <a:cs typeface="Calibri"/>
              </a:rPr>
              <a:t> </a:t>
            </a:r>
            <a:r>
              <a:rPr lang="en-US" sz="2600" spc="-5" dirty="0">
                <a:solidFill>
                  <a:prstClr val="black"/>
                </a:solidFill>
                <a:cs typeface="Calibri"/>
              </a:rPr>
              <a:t>segments of </a:t>
            </a:r>
            <a:r>
              <a:rPr lang="en-US" sz="2600" dirty="0">
                <a:solidFill>
                  <a:prstClr val="black"/>
                </a:solidFill>
                <a:cs typeface="Calibri"/>
              </a:rPr>
              <a:t>the </a:t>
            </a:r>
            <a:r>
              <a:rPr lang="en-US" sz="2600" spc="-10" dirty="0">
                <a:solidFill>
                  <a:prstClr val="black"/>
                </a:solidFill>
                <a:cs typeface="Calibri"/>
              </a:rPr>
              <a:t>broad </a:t>
            </a:r>
            <a:r>
              <a:rPr lang="en-US" sz="2600" spc="-15" dirty="0">
                <a:solidFill>
                  <a:prstClr val="black"/>
                </a:solidFill>
                <a:cs typeface="Calibri"/>
              </a:rPr>
              <a:t>market to </a:t>
            </a:r>
            <a:r>
              <a:rPr lang="en-US" sz="2600" spc="-25" dirty="0">
                <a:solidFill>
                  <a:prstClr val="black"/>
                </a:solidFill>
                <a:cs typeface="Calibri"/>
              </a:rPr>
              <a:t>make </a:t>
            </a:r>
            <a:r>
              <a:rPr lang="en-US" sz="2600" dirty="0">
                <a:solidFill>
                  <a:prstClr val="black"/>
                </a:solidFill>
                <a:cs typeface="Calibri"/>
              </a:rPr>
              <a:t>it </a:t>
            </a:r>
            <a:r>
              <a:rPr lang="en-US" sz="2600" spc="-5" dirty="0">
                <a:solidFill>
                  <a:prstClr val="black"/>
                </a:solidFill>
                <a:cs typeface="Calibri"/>
              </a:rPr>
              <a:t>unique </a:t>
            </a:r>
            <a:r>
              <a:rPr lang="en-US" sz="2600" dirty="0">
                <a:solidFill>
                  <a:prstClr val="black"/>
                </a:solidFill>
                <a:cs typeface="Calibri"/>
              </a:rPr>
              <a:t>within </a:t>
            </a:r>
            <a:r>
              <a:rPr lang="en-US" sz="2600" spc="5" dirty="0">
                <a:solidFill>
                  <a:prstClr val="black"/>
                </a:solidFill>
                <a:cs typeface="Calibri"/>
              </a:rPr>
              <a:t> </a:t>
            </a:r>
            <a:r>
              <a:rPr lang="en-US" sz="2600" dirty="0">
                <a:solidFill>
                  <a:prstClr val="black"/>
                </a:solidFill>
                <a:cs typeface="Calibri"/>
              </a:rPr>
              <a:t>the</a:t>
            </a:r>
            <a:r>
              <a:rPr lang="en-US" sz="2600" spc="-15" dirty="0">
                <a:solidFill>
                  <a:prstClr val="black"/>
                </a:solidFill>
                <a:cs typeface="Calibri"/>
              </a:rPr>
              <a:t> </a:t>
            </a:r>
            <a:r>
              <a:rPr lang="en-US" sz="2600" spc="-10" dirty="0">
                <a:solidFill>
                  <a:prstClr val="black"/>
                </a:solidFill>
                <a:cs typeface="Calibri"/>
              </a:rPr>
              <a:t>marketplace</a:t>
            </a:r>
            <a:endParaRPr lang="en-US" sz="2600" dirty="0">
              <a:solidFill>
                <a:prstClr val="black"/>
              </a:solidFill>
              <a:cs typeface="Calibri"/>
            </a:endParaRPr>
          </a:p>
          <a:p>
            <a:pPr marL="355600" lvl="0" indent="-343535" algn="just">
              <a:spcBef>
                <a:spcPts val="1455"/>
              </a:spcBef>
              <a:buFont typeface="Arial MT"/>
              <a:buChar char="•"/>
              <a:tabLst>
                <a:tab pos="356235" algn="l"/>
              </a:tabLst>
            </a:pPr>
            <a:r>
              <a:rPr lang="en-US" sz="2800" spc="-15" dirty="0">
                <a:solidFill>
                  <a:prstClr val="black"/>
                </a:solidFill>
                <a:cs typeface="Calibri"/>
              </a:rPr>
              <a:t>Approaches</a:t>
            </a:r>
            <a:endParaRPr lang="en-US" sz="2800" dirty="0">
              <a:solidFill>
                <a:prstClr val="black"/>
              </a:solidFill>
              <a:cs typeface="Calibri"/>
            </a:endParaRPr>
          </a:p>
          <a:p>
            <a:pPr marL="756285" marR="76835" lvl="1" indent="-287020">
              <a:spcBef>
                <a:spcPts val="1440"/>
              </a:spcBef>
              <a:buFont typeface="Arial MT"/>
              <a:buChar char="–"/>
              <a:tabLst>
                <a:tab pos="756920" algn="l"/>
              </a:tabLst>
            </a:pPr>
            <a:r>
              <a:rPr lang="en-US" sz="2600" spc="-10" dirty="0">
                <a:solidFill>
                  <a:prstClr val="black"/>
                </a:solidFill>
                <a:cs typeface="Calibri"/>
              </a:rPr>
              <a:t>Focusing </a:t>
            </a:r>
            <a:r>
              <a:rPr lang="en-US" sz="2600" spc="-5" dirty="0">
                <a:solidFill>
                  <a:prstClr val="black"/>
                </a:solidFill>
                <a:cs typeface="Calibri"/>
              </a:rPr>
              <a:t>on </a:t>
            </a:r>
            <a:r>
              <a:rPr lang="en-US" sz="2600" dirty="0">
                <a:solidFill>
                  <a:prstClr val="black"/>
                </a:solidFill>
                <a:cs typeface="Calibri"/>
              </a:rPr>
              <a:t>the </a:t>
            </a:r>
            <a:r>
              <a:rPr lang="en-US" sz="2600" spc="-5" dirty="0">
                <a:solidFill>
                  <a:prstClr val="black"/>
                </a:solidFill>
                <a:cs typeface="Calibri"/>
              </a:rPr>
              <a:t>consumer</a:t>
            </a:r>
            <a:r>
              <a:rPr lang="en-US" sz="2000" spc="-5" dirty="0">
                <a:solidFill>
                  <a:prstClr val="black"/>
                </a:solidFill>
                <a:cs typeface="Calibri"/>
              </a:rPr>
              <a:t>—</a:t>
            </a:r>
          </a:p>
          <a:p>
            <a:pPr marL="469265" marR="76835" lvl="1">
              <a:spcBef>
                <a:spcPts val="1440"/>
              </a:spcBef>
              <a:tabLst>
                <a:tab pos="756920" algn="l"/>
              </a:tabLst>
            </a:pPr>
            <a:r>
              <a:rPr lang="en-US" sz="2600" spc="-5" dirty="0">
                <a:solidFill>
                  <a:prstClr val="black"/>
                </a:solidFill>
                <a:cs typeface="Calibri"/>
              </a:rPr>
              <a:t>Linking </a:t>
            </a:r>
            <a:r>
              <a:rPr lang="en-US" sz="2600" dirty="0">
                <a:solidFill>
                  <a:prstClr val="black"/>
                </a:solidFill>
                <a:cs typeface="Calibri"/>
              </a:rPr>
              <a:t>the </a:t>
            </a:r>
            <a:r>
              <a:rPr lang="en-US" sz="2600" spc="-5" dirty="0">
                <a:solidFill>
                  <a:prstClr val="black"/>
                </a:solidFill>
                <a:cs typeface="Calibri"/>
              </a:rPr>
              <a:t>product </a:t>
            </a:r>
            <a:r>
              <a:rPr lang="en-US" sz="2600" dirty="0">
                <a:solidFill>
                  <a:prstClr val="black"/>
                </a:solidFill>
                <a:cs typeface="Calibri"/>
              </a:rPr>
              <a:t>with </a:t>
            </a:r>
            <a:r>
              <a:rPr lang="en-US" sz="2600" spc="-575" dirty="0">
                <a:solidFill>
                  <a:prstClr val="black"/>
                </a:solidFill>
                <a:cs typeface="Calibri"/>
              </a:rPr>
              <a:t> </a:t>
            </a:r>
            <a:r>
              <a:rPr lang="en-US" sz="2600" dirty="0">
                <a:solidFill>
                  <a:prstClr val="black"/>
                </a:solidFill>
                <a:cs typeface="Calibri"/>
              </a:rPr>
              <a:t>the</a:t>
            </a:r>
            <a:r>
              <a:rPr lang="en-US" sz="2600" spc="-15" dirty="0">
                <a:solidFill>
                  <a:prstClr val="black"/>
                </a:solidFill>
                <a:cs typeface="Calibri"/>
              </a:rPr>
              <a:t> </a:t>
            </a:r>
          </a:p>
          <a:p>
            <a:pPr marL="469265" marR="76835" lvl="1">
              <a:spcBef>
                <a:spcPts val="1440"/>
              </a:spcBef>
              <a:tabLst>
                <a:tab pos="756920" algn="l"/>
              </a:tabLst>
            </a:pPr>
            <a:r>
              <a:rPr lang="en-US" sz="2600" spc="-10" dirty="0">
                <a:solidFill>
                  <a:prstClr val="black"/>
                </a:solidFill>
                <a:cs typeface="Calibri"/>
              </a:rPr>
              <a:t>benefits</a:t>
            </a:r>
            <a:r>
              <a:rPr lang="en-US" sz="2600" spc="-45" dirty="0">
                <a:solidFill>
                  <a:prstClr val="black"/>
                </a:solidFill>
                <a:cs typeface="Calibri"/>
              </a:rPr>
              <a:t> </a:t>
            </a:r>
            <a:r>
              <a:rPr lang="en-US" sz="2600" dirty="0">
                <a:solidFill>
                  <a:prstClr val="black"/>
                </a:solidFill>
                <a:cs typeface="Calibri"/>
              </a:rPr>
              <a:t>the</a:t>
            </a:r>
            <a:r>
              <a:rPr lang="en-US" sz="2600" spc="-10" dirty="0">
                <a:solidFill>
                  <a:prstClr val="black"/>
                </a:solidFill>
                <a:cs typeface="Calibri"/>
              </a:rPr>
              <a:t> </a:t>
            </a:r>
            <a:r>
              <a:rPr lang="en-US" sz="2600" spc="-5" dirty="0">
                <a:solidFill>
                  <a:prstClr val="black"/>
                </a:solidFill>
                <a:cs typeface="Calibri"/>
              </a:rPr>
              <a:t>consumer</a:t>
            </a:r>
            <a:r>
              <a:rPr lang="en-US" sz="2600" spc="-30" dirty="0">
                <a:solidFill>
                  <a:prstClr val="black"/>
                </a:solidFill>
                <a:cs typeface="Calibri"/>
              </a:rPr>
              <a:t> </a:t>
            </a:r>
            <a:r>
              <a:rPr lang="en-US" sz="2600" dirty="0">
                <a:solidFill>
                  <a:prstClr val="black"/>
                </a:solidFill>
                <a:cs typeface="Calibri"/>
              </a:rPr>
              <a:t>will </a:t>
            </a:r>
            <a:r>
              <a:rPr lang="en-US" sz="2600" spc="-10" dirty="0">
                <a:solidFill>
                  <a:prstClr val="black"/>
                </a:solidFill>
                <a:cs typeface="Calibri"/>
              </a:rPr>
              <a:t>derive</a:t>
            </a:r>
            <a:endParaRPr lang="en-US" sz="2600" dirty="0">
              <a:solidFill>
                <a:prstClr val="black"/>
              </a:solidFill>
              <a:cs typeface="Calibri"/>
            </a:endParaRPr>
          </a:p>
        </p:txBody>
      </p:sp>
      <p:pic>
        <p:nvPicPr>
          <p:cNvPr id="13" name="Picture 12">
            <a:extLst>
              <a:ext uri="{FF2B5EF4-FFF2-40B4-BE49-F238E27FC236}">
                <a16:creationId xmlns:a16="http://schemas.microsoft.com/office/drawing/2014/main" id="{3638A626-D8DB-4210-BB20-93E5424B3F69}"/>
              </a:ext>
            </a:extLst>
          </p:cNvPr>
          <p:cNvPicPr>
            <a:picLocks noChangeAspect="1"/>
          </p:cNvPicPr>
          <p:nvPr/>
        </p:nvPicPr>
        <p:blipFill>
          <a:blip r:embed="rId8"/>
          <a:stretch>
            <a:fillRect/>
          </a:stretch>
        </p:blipFill>
        <p:spPr>
          <a:xfrm>
            <a:off x="7232622" y="3236176"/>
            <a:ext cx="3058092" cy="3058092"/>
          </a:xfrm>
          <a:prstGeom prst="rect">
            <a:avLst/>
          </a:prstGeom>
        </p:spPr>
      </p:pic>
    </p:spTree>
    <p:extLst>
      <p:ext uri="{BB962C8B-B14F-4D97-AF65-F5344CB8AC3E}">
        <p14:creationId xmlns:p14="http://schemas.microsoft.com/office/powerpoint/2010/main" val="3595528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4"/>
            <a:ext cx="9345750" cy="47349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Market Positioning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96085" y="6369013"/>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56261" y="1310989"/>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1624328" y="2026283"/>
            <a:ext cx="8943343" cy="892552"/>
          </a:xfrm>
          <a:prstGeom prst="rect">
            <a:avLst/>
          </a:prstGeom>
        </p:spPr>
        <p:txBody>
          <a:bodyPr wrap="square">
            <a:spAutoFit/>
          </a:bodyPr>
          <a:lstStyle/>
          <a:p>
            <a:pPr marL="756285" marR="309245" lvl="1" indent="-287020">
              <a:spcBef>
                <a:spcPts val="1430"/>
              </a:spcBef>
              <a:buFont typeface="Arial MT"/>
              <a:buChar char="–"/>
              <a:tabLst>
                <a:tab pos="756920" algn="l"/>
              </a:tabLst>
            </a:pPr>
            <a:r>
              <a:rPr lang="en-US" sz="2600" spc="-10" dirty="0">
                <a:solidFill>
                  <a:prstClr val="black"/>
                </a:solidFill>
                <a:cs typeface="Calibri"/>
              </a:rPr>
              <a:t>Focusing </a:t>
            </a:r>
            <a:r>
              <a:rPr lang="en-US" sz="2600" spc="-5" dirty="0">
                <a:solidFill>
                  <a:prstClr val="black"/>
                </a:solidFill>
                <a:cs typeface="Calibri"/>
              </a:rPr>
              <a:t>on competition</a:t>
            </a:r>
            <a:r>
              <a:rPr lang="en-US" sz="2000" spc="-5" dirty="0">
                <a:solidFill>
                  <a:prstClr val="black"/>
                </a:solidFill>
                <a:cs typeface="Calibri"/>
              </a:rPr>
              <a:t>—</a:t>
            </a:r>
            <a:r>
              <a:rPr lang="en-US" sz="2600" spc="-5" dirty="0">
                <a:solidFill>
                  <a:prstClr val="black"/>
                </a:solidFill>
                <a:cs typeface="Calibri"/>
              </a:rPr>
              <a:t>Positions </a:t>
            </a:r>
            <a:r>
              <a:rPr lang="en-US" sz="2600" dirty="0">
                <a:solidFill>
                  <a:prstClr val="black"/>
                </a:solidFill>
                <a:cs typeface="Calibri"/>
              </a:rPr>
              <a:t>the </a:t>
            </a:r>
            <a:r>
              <a:rPr lang="en-US" sz="2600" spc="-5" dirty="0">
                <a:solidFill>
                  <a:prstClr val="black"/>
                </a:solidFill>
                <a:cs typeface="Calibri"/>
              </a:rPr>
              <a:t>product by </a:t>
            </a:r>
            <a:r>
              <a:rPr lang="en-US" sz="2600" spc="-575" dirty="0">
                <a:solidFill>
                  <a:prstClr val="black"/>
                </a:solidFill>
                <a:cs typeface="Calibri"/>
              </a:rPr>
              <a:t> </a:t>
            </a:r>
            <a:r>
              <a:rPr lang="en-US" sz="2600" spc="-10" dirty="0">
                <a:solidFill>
                  <a:prstClr val="black"/>
                </a:solidFill>
                <a:cs typeface="Calibri"/>
              </a:rPr>
              <a:t>comparing </a:t>
            </a:r>
            <a:r>
              <a:rPr lang="en-US" sz="2600" dirty="0">
                <a:solidFill>
                  <a:prstClr val="black"/>
                </a:solidFill>
                <a:cs typeface="Calibri"/>
              </a:rPr>
              <a:t>the </a:t>
            </a:r>
            <a:r>
              <a:rPr lang="en-US" sz="2600" spc="-10" dirty="0">
                <a:solidFill>
                  <a:prstClr val="black"/>
                </a:solidFill>
                <a:cs typeface="Calibri"/>
              </a:rPr>
              <a:t>benefit </a:t>
            </a:r>
            <a:r>
              <a:rPr lang="en-US" sz="2600" dirty="0">
                <a:solidFill>
                  <a:prstClr val="black"/>
                </a:solidFill>
                <a:cs typeface="Calibri"/>
              </a:rPr>
              <a:t>it </a:t>
            </a:r>
            <a:r>
              <a:rPr lang="en-US" sz="2600" spc="-25" dirty="0">
                <a:solidFill>
                  <a:prstClr val="black"/>
                </a:solidFill>
                <a:cs typeface="Calibri"/>
              </a:rPr>
              <a:t>offers </a:t>
            </a:r>
            <a:r>
              <a:rPr lang="en-US" sz="2600" spc="-15" dirty="0">
                <a:solidFill>
                  <a:prstClr val="black"/>
                </a:solidFill>
                <a:cs typeface="Calibri"/>
              </a:rPr>
              <a:t>versus </a:t>
            </a:r>
            <a:r>
              <a:rPr lang="en-US" sz="2600" dirty="0">
                <a:solidFill>
                  <a:prstClr val="black"/>
                </a:solidFill>
                <a:cs typeface="Calibri"/>
              </a:rPr>
              <a:t>the </a:t>
            </a:r>
            <a:r>
              <a:rPr lang="en-US" sz="2600" spc="5" dirty="0">
                <a:solidFill>
                  <a:prstClr val="black"/>
                </a:solidFill>
                <a:cs typeface="Calibri"/>
              </a:rPr>
              <a:t> </a:t>
            </a:r>
            <a:r>
              <a:rPr lang="en-US" sz="2600" spc="-5" dirty="0">
                <a:solidFill>
                  <a:prstClr val="black"/>
                </a:solidFill>
                <a:cs typeface="Calibri"/>
              </a:rPr>
              <a:t>competition</a:t>
            </a:r>
            <a:endParaRPr lang="en-US" sz="2600" dirty="0">
              <a:solidFill>
                <a:prstClr val="black"/>
              </a:solidFill>
              <a:cs typeface="Calibri"/>
            </a:endParaRPr>
          </a:p>
        </p:txBody>
      </p:sp>
      <p:pic>
        <p:nvPicPr>
          <p:cNvPr id="7" name="Picture 6">
            <a:extLst>
              <a:ext uri="{FF2B5EF4-FFF2-40B4-BE49-F238E27FC236}">
                <a16:creationId xmlns:a16="http://schemas.microsoft.com/office/drawing/2014/main" id="{5B618720-C1C3-457F-AFDF-0851F9A1B38F}"/>
              </a:ext>
            </a:extLst>
          </p:cNvPr>
          <p:cNvPicPr>
            <a:picLocks noChangeAspect="1"/>
          </p:cNvPicPr>
          <p:nvPr/>
        </p:nvPicPr>
        <p:blipFill>
          <a:blip r:embed="rId8"/>
          <a:stretch>
            <a:fillRect/>
          </a:stretch>
        </p:blipFill>
        <p:spPr>
          <a:xfrm>
            <a:off x="6582697" y="2984107"/>
            <a:ext cx="3162041" cy="3098800"/>
          </a:xfrm>
          <a:prstGeom prst="rect">
            <a:avLst/>
          </a:prstGeom>
        </p:spPr>
      </p:pic>
    </p:spTree>
    <p:extLst>
      <p:ext uri="{BB962C8B-B14F-4D97-AF65-F5344CB8AC3E}">
        <p14:creationId xmlns:p14="http://schemas.microsoft.com/office/powerpoint/2010/main" val="1961926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248732"/>
            <a:ext cx="1879649" cy="51309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75281" y="651499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150038" y="304494"/>
            <a:ext cx="3478325" cy="523220"/>
          </a:xfrm>
          <a:prstGeom prst="rect">
            <a:avLst/>
          </a:prstGeom>
        </p:spPr>
        <p:txBody>
          <a:bodyPr wrap="none">
            <a:spAutoFit/>
          </a:bodyPr>
          <a:lstStyle/>
          <a:p>
            <a:r>
              <a:rPr lang="en-US" sz="2800" b="1" dirty="0">
                <a:solidFill>
                  <a:srgbClr val="852F4A"/>
                </a:solidFill>
              </a:rPr>
              <a:t>Positioning Strategies </a:t>
            </a:r>
          </a:p>
        </p:txBody>
      </p:sp>
      <p:sp>
        <p:nvSpPr>
          <p:cNvPr id="10" name="Rectangle: Rounded Corners 9">
            <a:extLst>
              <a:ext uri="{FF2B5EF4-FFF2-40B4-BE49-F238E27FC236}">
                <a16:creationId xmlns:a16="http://schemas.microsoft.com/office/drawing/2014/main" id="{BD9B063D-E9DF-4E7D-9E6A-C216070620C1}"/>
              </a:ext>
            </a:extLst>
          </p:cNvPr>
          <p:cNvSpPr/>
          <p:nvPr/>
        </p:nvSpPr>
        <p:spPr>
          <a:xfrm>
            <a:off x="1394500" y="1428065"/>
            <a:ext cx="9070306" cy="46963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11" name="object 3">
            <a:extLst>
              <a:ext uri="{FF2B5EF4-FFF2-40B4-BE49-F238E27FC236}">
                <a16:creationId xmlns:a16="http://schemas.microsoft.com/office/drawing/2014/main" id="{22B66DC0-FE62-4C0B-83E1-B3BCA6B20D0A}"/>
              </a:ext>
            </a:extLst>
          </p:cNvPr>
          <p:cNvSpPr txBox="1"/>
          <p:nvPr/>
        </p:nvSpPr>
        <p:spPr>
          <a:xfrm>
            <a:off x="1556743" y="1608752"/>
            <a:ext cx="8143240" cy="2285241"/>
          </a:xfrm>
          <a:prstGeom prst="rect">
            <a:avLst/>
          </a:prstGeom>
        </p:spPr>
        <p:txBody>
          <a:bodyPr vert="horz" wrap="square" lIns="0" tIns="99060" rIns="0" bIns="0" rtlCol="0">
            <a:spAutoFit/>
          </a:bodyPr>
          <a:lstStyle/>
          <a:p>
            <a:pPr marL="355600" indent="-342900">
              <a:lnSpc>
                <a:spcPct val="100000"/>
              </a:lnSpc>
              <a:spcBef>
                <a:spcPts val="780"/>
              </a:spcBef>
              <a:buFont typeface="Wingdings"/>
              <a:buChar char=""/>
              <a:tabLst>
                <a:tab pos="354965" algn="l"/>
                <a:tab pos="355600" algn="l"/>
              </a:tabLst>
            </a:pPr>
            <a:r>
              <a:rPr sz="2800" spc="-15" dirty="0">
                <a:latin typeface="Calibri"/>
                <a:cs typeface="Calibri"/>
              </a:rPr>
              <a:t>Positioning</a:t>
            </a:r>
            <a:r>
              <a:rPr sz="2800" spc="35" dirty="0">
                <a:latin typeface="Calibri"/>
                <a:cs typeface="Calibri"/>
              </a:rPr>
              <a:t> </a:t>
            </a:r>
            <a:r>
              <a:rPr sz="2800" spc="-15" dirty="0">
                <a:latin typeface="Calibri"/>
                <a:cs typeface="Calibri"/>
              </a:rPr>
              <a:t>by</a:t>
            </a:r>
            <a:r>
              <a:rPr sz="2800" spc="5" dirty="0">
                <a:latin typeface="Calibri"/>
                <a:cs typeface="Calibri"/>
              </a:rPr>
              <a:t> </a:t>
            </a:r>
            <a:r>
              <a:rPr sz="2800" spc="-15" dirty="0">
                <a:latin typeface="Calibri"/>
                <a:cs typeface="Calibri"/>
              </a:rPr>
              <a:t>product</a:t>
            </a:r>
            <a:r>
              <a:rPr sz="2800" spc="30" dirty="0">
                <a:latin typeface="Calibri"/>
                <a:cs typeface="Calibri"/>
              </a:rPr>
              <a:t> </a:t>
            </a:r>
            <a:r>
              <a:rPr sz="2800" spc="-15" dirty="0">
                <a:latin typeface="Calibri"/>
                <a:cs typeface="Calibri"/>
              </a:rPr>
              <a:t>attributes</a:t>
            </a:r>
            <a:r>
              <a:rPr sz="2800" spc="20"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benefits</a:t>
            </a:r>
            <a:endParaRPr sz="2800" dirty="0">
              <a:latin typeface="Calibri"/>
              <a:cs typeface="Calibri"/>
            </a:endParaRPr>
          </a:p>
          <a:p>
            <a:pPr marL="756285" marR="201295" lvl="1" indent="-287020">
              <a:lnSpc>
                <a:spcPct val="100000"/>
              </a:lnSpc>
              <a:spcBef>
                <a:spcPts val="645"/>
              </a:spcBef>
              <a:buFont typeface="Wingdings"/>
              <a:buChar char=""/>
              <a:tabLst>
                <a:tab pos="756285" algn="l"/>
                <a:tab pos="756920" algn="l"/>
              </a:tabLst>
            </a:pPr>
            <a:r>
              <a:rPr sz="2600" spc="-5" dirty="0">
                <a:latin typeface="Calibri"/>
                <a:cs typeface="Calibri"/>
              </a:rPr>
              <a:t>Sets </a:t>
            </a:r>
            <a:r>
              <a:rPr sz="2600" dirty="0">
                <a:latin typeface="Calibri"/>
                <a:cs typeface="Calibri"/>
              </a:rPr>
              <a:t>the </a:t>
            </a:r>
            <a:r>
              <a:rPr sz="2600" spc="-10" dirty="0">
                <a:latin typeface="Calibri"/>
                <a:cs typeface="Calibri"/>
              </a:rPr>
              <a:t>brand </a:t>
            </a:r>
            <a:r>
              <a:rPr sz="2600" dirty="0">
                <a:latin typeface="Calibri"/>
                <a:cs typeface="Calibri"/>
              </a:rPr>
              <a:t>apart </a:t>
            </a:r>
            <a:r>
              <a:rPr sz="2600" spc="-10" dirty="0">
                <a:latin typeface="Calibri"/>
                <a:cs typeface="Calibri"/>
              </a:rPr>
              <a:t>from </a:t>
            </a:r>
            <a:r>
              <a:rPr sz="2600" spc="-15" dirty="0">
                <a:latin typeface="Calibri"/>
                <a:cs typeface="Calibri"/>
              </a:rPr>
              <a:t>competitors </a:t>
            </a:r>
            <a:r>
              <a:rPr sz="2600" dirty="0">
                <a:latin typeface="Calibri"/>
                <a:cs typeface="Calibri"/>
              </a:rPr>
              <a:t>on the </a:t>
            </a:r>
            <a:r>
              <a:rPr sz="2600" spc="-5" dirty="0">
                <a:latin typeface="Calibri"/>
                <a:cs typeface="Calibri"/>
              </a:rPr>
              <a:t>basis of </a:t>
            </a:r>
            <a:r>
              <a:rPr sz="2600" spc="-575" dirty="0">
                <a:latin typeface="Calibri"/>
                <a:cs typeface="Calibri"/>
              </a:rPr>
              <a:t> </a:t>
            </a:r>
            <a:r>
              <a:rPr sz="2600" spc="-5" dirty="0">
                <a:latin typeface="Calibri"/>
                <a:cs typeface="Calibri"/>
              </a:rPr>
              <a:t>specific</a:t>
            </a:r>
            <a:r>
              <a:rPr sz="2600" spc="-35" dirty="0">
                <a:latin typeface="Calibri"/>
                <a:cs typeface="Calibri"/>
              </a:rPr>
              <a:t> </a:t>
            </a:r>
            <a:r>
              <a:rPr sz="2600" spc="-5" dirty="0">
                <a:latin typeface="Calibri"/>
                <a:cs typeface="Calibri"/>
              </a:rPr>
              <a:t>characteristics</a:t>
            </a:r>
            <a:r>
              <a:rPr sz="2600" spc="-40" dirty="0">
                <a:latin typeface="Calibri"/>
                <a:cs typeface="Calibri"/>
              </a:rPr>
              <a:t> </a:t>
            </a:r>
            <a:r>
              <a:rPr sz="2600" spc="-5" dirty="0">
                <a:latin typeface="Calibri"/>
                <a:cs typeface="Calibri"/>
              </a:rPr>
              <a:t>or </a:t>
            </a:r>
            <a:r>
              <a:rPr sz="2600" spc="-10" dirty="0">
                <a:latin typeface="Calibri"/>
                <a:cs typeface="Calibri"/>
              </a:rPr>
              <a:t>benefits</a:t>
            </a:r>
            <a:r>
              <a:rPr sz="2600" spc="-35" dirty="0">
                <a:latin typeface="Calibri"/>
                <a:cs typeface="Calibri"/>
              </a:rPr>
              <a:t> </a:t>
            </a:r>
            <a:r>
              <a:rPr sz="2600" spc="-20" dirty="0">
                <a:latin typeface="Calibri"/>
                <a:cs typeface="Calibri"/>
              </a:rPr>
              <a:t>offered</a:t>
            </a:r>
            <a:endParaRPr sz="2600" dirty="0">
              <a:latin typeface="Calibri"/>
              <a:cs typeface="Calibri"/>
            </a:endParaRPr>
          </a:p>
          <a:p>
            <a:pPr marL="756285" marR="5080" lvl="1" indent="-287020">
              <a:lnSpc>
                <a:spcPct val="100000"/>
              </a:lnSpc>
              <a:spcBef>
                <a:spcPts val="625"/>
              </a:spcBef>
              <a:buFont typeface="Wingdings"/>
              <a:buChar char=""/>
              <a:tabLst>
                <a:tab pos="756285" algn="l"/>
                <a:tab pos="756920" algn="l"/>
              </a:tabLst>
            </a:pPr>
            <a:r>
              <a:rPr sz="2600" b="1" spc="-5" dirty="0">
                <a:latin typeface="Calibri"/>
                <a:cs typeface="Calibri"/>
              </a:rPr>
              <a:t>Salient</a:t>
            </a:r>
            <a:r>
              <a:rPr sz="2600" b="1" dirty="0">
                <a:latin typeface="Calibri"/>
                <a:cs typeface="Calibri"/>
              </a:rPr>
              <a:t> </a:t>
            </a:r>
            <a:r>
              <a:rPr sz="2600" b="1" spc="-15" dirty="0">
                <a:latin typeface="Calibri"/>
                <a:cs typeface="Calibri"/>
              </a:rPr>
              <a:t>attributes</a:t>
            </a:r>
            <a:r>
              <a:rPr sz="2600" spc="-15" dirty="0">
                <a:latin typeface="Calibri"/>
                <a:cs typeface="Calibri"/>
              </a:rPr>
              <a:t>:</a:t>
            </a:r>
            <a:r>
              <a:rPr sz="2600" spc="20" dirty="0">
                <a:latin typeface="Calibri"/>
                <a:cs typeface="Calibri"/>
              </a:rPr>
              <a:t> </a:t>
            </a:r>
            <a:r>
              <a:rPr sz="2600" spc="-5" dirty="0">
                <a:latin typeface="Calibri"/>
                <a:cs typeface="Calibri"/>
              </a:rPr>
              <a:t>Important</a:t>
            </a:r>
            <a:r>
              <a:rPr sz="2600" dirty="0">
                <a:latin typeface="Calibri"/>
                <a:cs typeface="Calibri"/>
              </a:rPr>
              <a:t> </a:t>
            </a:r>
            <a:r>
              <a:rPr sz="2600" spc="-10" dirty="0">
                <a:latin typeface="Calibri"/>
                <a:cs typeface="Calibri"/>
              </a:rPr>
              <a:t>to</a:t>
            </a:r>
            <a:r>
              <a:rPr sz="2600" spc="-5" dirty="0">
                <a:latin typeface="Calibri"/>
                <a:cs typeface="Calibri"/>
              </a:rPr>
              <a:t> </a:t>
            </a:r>
            <a:r>
              <a:rPr sz="2600" spc="-15" dirty="0">
                <a:latin typeface="Calibri"/>
                <a:cs typeface="Calibri"/>
              </a:rPr>
              <a:t>consumers</a:t>
            </a:r>
            <a:r>
              <a:rPr sz="2600" spc="-25" dirty="0">
                <a:latin typeface="Calibri"/>
                <a:cs typeface="Calibri"/>
              </a:rPr>
              <a:t> </a:t>
            </a:r>
            <a:r>
              <a:rPr sz="2600" dirty="0">
                <a:latin typeface="Calibri"/>
                <a:cs typeface="Calibri"/>
              </a:rPr>
              <a:t>and</a:t>
            </a:r>
            <a:r>
              <a:rPr sz="2600" spc="-10" dirty="0">
                <a:latin typeface="Calibri"/>
                <a:cs typeface="Calibri"/>
              </a:rPr>
              <a:t> are </a:t>
            </a:r>
            <a:r>
              <a:rPr sz="2600" dirty="0">
                <a:latin typeface="Calibri"/>
                <a:cs typeface="Calibri"/>
              </a:rPr>
              <a:t>the </a:t>
            </a:r>
            <a:r>
              <a:rPr sz="2600" spc="-570" dirty="0">
                <a:latin typeface="Calibri"/>
                <a:cs typeface="Calibri"/>
              </a:rPr>
              <a:t> </a:t>
            </a:r>
            <a:r>
              <a:rPr sz="2600" spc="-5" dirty="0">
                <a:latin typeface="Calibri"/>
                <a:cs typeface="Calibri"/>
              </a:rPr>
              <a:t>basis</a:t>
            </a:r>
            <a:r>
              <a:rPr sz="2600" spc="-30" dirty="0">
                <a:latin typeface="Calibri"/>
                <a:cs typeface="Calibri"/>
              </a:rPr>
              <a:t> </a:t>
            </a:r>
            <a:r>
              <a:rPr sz="2600" spc="-25" dirty="0">
                <a:latin typeface="Calibri"/>
                <a:cs typeface="Calibri"/>
              </a:rPr>
              <a:t>for</a:t>
            </a:r>
            <a:r>
              <a:rPr sz="2600" spc="-5" dirty="0">
                <a:latin typeface="Calibri"/>
                <a:cs typeface="Calibri"/>
              </a:rPr>
              <a:t> </a:t>
            </a:r>
            <a:r>
              <a:rPr sz="2600" dirty="0">
                <a:latin typeface="Calibri"/>
                <a:cs typeface="Calibri"/>
              </a:rPr>
              <a:t>making a </a:t>
            </a:r>
            <a:r>
              <a:rPr sz="2600" spc="-5" dirty="0">
                <a:latin typeface="Calibri"/>
                <a:cs typeface="Calibri"/>
              </a:rPr>
              <a:t>purchase</a:t>
            </a:r>
            <a:r>
              <a:rPr sz="2600" spc="-35" dirty="0">
                <a:latin typeface="Calibri"/>
                <a:cs typeface="Calibri"/>
              </a:rPr>
              <a:t> </a:t>
            </a:r>
            <a:r>
              <a:rPr sz="2600" spc="-5" dirty="0">
                <a:latin typeface="Calibri"/>
                <a:cs typeface="Calibri"/>
              </a:rPr>
              <a:t>decision</a:t>
            </a:r>
            <a:endParaRPr sz="2600" dirty="0">
              <a:latin typeface="Calibri"/>
              <a:cs typeface="Calibri"/>
            </a:endParaRPr>
          </a:p>
        </p:txBody>
      </p:sp>
      <p:pic>
        <p:nvPicPr>
          <p:cNvPr id="3" name="Picture 2">
            <a:extLst>
              <a:ext uri="{FF2B5EF4-FFF2-40B4-BE49-F238E27FC236}">
                <a16:creationId xmlns:a16="http://schemas.microsoft.com/office/drawing/2014/main" id="{06368679-134B-428A-B1F3-21B91F0513AF}"/>
              </a:ext>
            </a:extLst>
          </p:cNvPr>
          <p:cNvPicPr>
            <a:picLocks noChangeAspect="1"/>
          </p:cNvPicPr>
          <p:nvPr/>
        </p:nvPicPr>
        <p:blipFill>
          <a:blip r:embed="rId7"/>
          <a:stretch>
            <a:fillRect/>
          </a:stretch>
        </p:blipFill>
        <p:spPr>
          <a:xfrm>
            <a:off x="8050352" y="3464272"/>
            <a:ext cx="1828959" cy="2438611"/>
          </a:xfrm>
          <a:prstGeom prst="rect">
            <a:avLst/>
          </a:prstGeom>
        </p:spPr>
      </p:pic>
    </p:spTree>
    <p:extLst>
      <p:ext uri="{BB962C8B-B14F-4D97-AF65-F5344CB8AC3E}">
        <p14:creationId xmlns:p14="http://schemas.microsoft.com/office/powerpoint/2010/main" val="2150992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248732"/>
            <a:ext cx="1879649" cy="51309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5281" y="6514998"/>
            <a:ext cx="1879649" cy="309233"/>
          </a:xfrm>
          <a:prstGeom prst="rect">
            <a:avLst/>
          </a:prstGeom>
        </p:spPr>
      </p:pic>
      <p:pic>
        <p:nvPicPr>
          <p:cNvPr id="12" name="Picture 2" descr="McDonald's CEO: 'Our brand is in the strongest position it's been in years'">
            <a:extLst>
              <a:ext uri="{FF2B5EF4-FFF2-40B4-BE49-F238E27FC236}">
                <a16:creationId xmlns:a16="http://schemas.microsoft.com/office/drawing/2014/main" id="{99BDF1FE-32E7-4970-B0E9-2BF2C704DF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86123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1BA1B672-BCDD-4DA3-A132-6A4C4B3D81E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61235" y="-181610"/>
            <a:ext cx="4318000" cy="4051300"/>
          </a:xfrm>
          <a:prstGeom prst="rect">
            <a:avLst/>
          </a:prstGeom>
        </p:spPr>
      </p:pic>
      <p:pic>
        <p:nvPicPr>
          <p:cNvPr id="14" name="Online Media 2" title="McDonald&amp;#39;s Audio Logo">
            <a:hlinkClick r:id="" action="ppaction://media"/>
            <a:extLst>
              <a:ext uri="{FF2B5EF4-FFF2-40B4-BE49-F238E27FC236}">
                <a16:creationId xmlns:a16="http://schemas.microsoft.com/office/drawing/2014/main" id="{FDD58079-188E-41DE-9BE3-73A24BC006E2}"/>
              </a:ext>
            </a:extLst>
          </p:cNvPr>
          <p:cNvPicPr>
            <a:picLocks noRot="1" noChangeAspect="1"/>
          </p:cNvPicPr>
          <p:nvPr>
            <a:videoFile r:link="rId1"/>
          </p:nvPr>
        </p:nvPicPr>
        <p:blipFill>
          <a:blip r:embed="rId10"/>
          <a:stretch>
            <a:fillRect/>
          </a:stretch>
        </p:blipFill>
        <p:spPr>
          <a:xfrm>
            <a:off x="7988235" y="4195444"/>
            <a:ext cx="4064000" cy="2286000"/>
          </a:xfrm>
          <a:prstGeom prst="rect">
            <a:avLst/>
          </a:prstGeom>
        </p:spPr>
      </p:pic>
    </p:spTree>
    <p:extLst>
      <p:ext uri="{BB962C8B-B14F-4D97-AF65-F5344CB8AC3E}">
        <p14:creationId xmlns:p14="http://schemas.microsoft.com/office/powerpoint/2010/main" val="2458648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4"/>
            <a:ext cx="9345750" cy="473492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Market Positioning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768875" y="6443477"/>
            <a:ext cx="1356982" cy="370420"/>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9050" y="6487846"/>
            <a:ext cx="1404457" cy="231056"/>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95CCBA15-367B-4D84-AD3A-F5BB77DBF4DE}"/>
              </a:ext>
            </a:extLst>
          </p:cNvPr>
          <p:cNvPicPr>
            <a:picLocks noChangeAspect="1"/>
          </p:cNvPicPr>
          <p:nvPr/>
        </p:nvPicPr>
        <p:blipFill>
          <a:blip r:embed="rId8"/>
          <a:stretch>
            <a:fillRect/>
          </a:stretch>
        </p:blipFill>
        <p:spPr>
          <a:xfrm>
            <a:off x="6991532" y="4514291"/>
            <a:ext cx="2256325" cy="1681520"/>
          </a:xfrm>
          <a:prstGeom prst="rect">
            <a:avLst/>
          </a:prstGeom>
        </p:spPr>
      </p:pic>
      <p:pic>
        <p:nvPicPr>
          <p:cNvPr id="8" name="Picture 7">
            <a:extLst>
              <a:ext uri="{FF2B5EF4-FFF2-40B4-BE49-F238E27FC236}">
                <a16:creationId xmlns:a16="http://schemas.microsoft.com/office/drawing/2014/main" id="{60648216-A950-4A5E-A0B1-7DAB82E95F53}"/>
              </a:ext>
            </a:extLst>
          </p:cNvPr>
          <p:cNvPicPr>
            <a:picLocks noChangeAspect="1"/>
          </p:cNvPicPr>
          <p:nvPr/>
        </p:nvPicPr>
        <p:blipFill>
          <a:blip r:embed="rId9"/>
          <a:stretch>
            <a:fillRect/>
          </a:stretch>
        </p:blipFill>
        <p:spPr>
          <a:xfrm>
            <a:off x="8077200" y="2023285"/>
            <a:ext cx="2341315" cy="2030128"/>
          </a:xfrm>
          <a:prstGeom prst="rect">
            <a:avLst/>
          </a:prstGeom>
        </p:spPr>
      </p:pic>
      <p:pic>
        <p:nvPicPr>
          <p:cNvPr id="9" name="Picture 8">
            <a:extLst>
              <a:ext uri="{FF2B5EF4-FFF2-40B4-BE49-F238E27FC236}">
                <a16:creationId xmlns:a16="http://schemas.microsoft.com/office/drawing/2014/main" id="{991434CB-2E5F-4B0C-A39A-59BE4DF10A2F}"/>
              </a:ext>
            </a:extLst>
          </p:cNvPr>
          <p:cNvPicPr>
            <a:picLocks noChangeAspect="1"/>
          </p:cNvPicPr>
          <p:nvPr/>
        </p:nvPicPr>
        <p:blipFill>
          <a:blip r:embed="rId10"/>
          <a:stretch>
            <a:fillRect/>
          </a:stretch>
        </p:blipFill>
        <p:spPr>
          <a:xfrm>
            <a:off x="5271697" y="2023285"/>
            <a:ext cx="2761727" cy="1542422"/>
          </a:xfrm>
          <a:prstGeom prst="rect">
            <a:avLst/>
          </a:prstGeom>
        </p:spPr>
      </p:pic>
      <p:pic>
        <p:nvPicPr>
          <p:cNvPr id="11" name="Picture 10">
            <a:extLst>
              <a:ext uri="{FF2B5EF4-FFF2-40B4-BE49-F238E27FC236}">
                <a16:creationId xmlns:a16="http://schemas.microsoft.com/office/drawing/2014/main" id="{C1F5844B-2068-4E7D-93D4-C620623127FE}"/>
              </a:ext>
            </a:extLst>
          </p:cNvPr>
          <p:cNvPicPr>
            <a:picLocks noChangeAspect="1"/>
          </p:cNvPicPr>
          <p:nvPr/>
        </p:nvPicPr>
        <p:blipFill rotWithShape="1">
          <a:blip r:embed="rId11"/>
          <a:srcRect t="5539" b="9942"/>
          <a:stretch/>
        </p:blipFill>
        <p:spPr>
          <a:xfrm>
            <a:off x="1668803" y="1756752"/>
            <a:ext cx="3126717" cy="4592404"/>
          </a:xfrm>
          <a:prstGeom prst="rect">
            <a:avLst/>
          </a:prstGeom>
        </p:spPr>
      </p:pic>
    </p:spTree>
    <p:extLst>
      <p:ext uri="{BB962C8B-B14F-4D97-AF65-F5344CB8AC3E}">
        <p14:creationId xmlns:p14="http://schemas.microsoft.com/office/powerpoint/2010/main" val="81671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248732"/>
            <a:ext cx="1879649" cy="51309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75281" y="651499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150038" y="304494"/>
            <a:ext cx="3478325" cy="523220"/>
          </a:xfrm>
          <a:prstGeom prst="rect">
            <a:avLst/>
          </a:prstGeom>
        </p:spPr>
        <p:txBody>
          <a:bodyPr wrap="none">
            <a:spAutoFit/>
          </a:bodyPr>
          <a:lstStyle/>
          <a:p>
            <a:r>
              <a:rPr lang="en-US" sz="2800" b="1" dirty="0">
                <a:solidFill>
                  <a:srgbClr val="852F4A"/>
                </a:solidFill>
              </a:rPr>
              <a:t>Positioning Strategies </a:t>
            </a:r>
          </a:p>
        </p:txBody>
      </p:sp>
      <p:sp>
        <p:nvSpPr>
          <p:cNvPr id="10" name="Rectangle: Rounded Corners 9">
            <a:extLst>
              <a:ext uri="{FF2B5EF4-FFF2-40B4-BE49-F238E27FC236}">
                <a16:creationId xmlns:a16="http://schemas.microsoft.com/office/drawing/2014/main" id="{BD9B063D-E9DF-4E7D-9E6A-C216070620C1}"/>
              </a:ext>
            </a:extLst>
          </p:cNvPr>
          <p:cNvSpPr/>
          <p:nvPr/>
        </p:nvSpPr>
        <p:spPr>
          <a:xfrm>
            <a:off x="1517904" y="1303010"/>
            <a:ext cx="9070306" cy="494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11" name="object 3">
            <a:extLst>
              <a:ext uri="{FF2B5EF4-FFF2-40B4-BE49-F238E27FC236}">
                <a16:creationId xmlns:a16="http://schemas.microsoft.com/office/drawing/2014/main" id="{22B66DC0-FE62-4C0B-83E1-B3BCA6B20D0A}"/>
              </a:ext>
            </a:extLst>
          </p:cNvPr>
          <p:cNvSpPr txBox="1"/>
          <p:nvPr/>
        </p:nvSpPr>
        <p:spPr>
          <a:xfrm>
            <a:off x="1786913" y="1659857"/>
            <a:ext cx="8143240" cy="3426836"/>
          </a:xfrm>
          <a:prstGeom prst="rect">
            <a:avLst/>
          </a:prstGeom>
        </p:spPr>
        <p:txBody>
          <a:bodyPr vert="horz" wrap="square" lIns="0" tIns="99060" rIns="0" bIns="0" rtlCol="0">
            <a:spAutoFit/>
          </a:bodyPr>
          <a:lstStyle/>
          <a:p>
            <a:pPr marL="355600" indent="-342900">
              <a:lnSpc>
                <a:spcPct val="100000"/>
              </a:lnSpc>
              <a:spcBef>
                <a:spcPts val="655"/>
              </a:spcBef>
              <a:buFont typeface="Wingdings"/>
              <a:buChar char=""/>
              <a:tabLst>
                <a:tab pos="354965" algn="l"/>
                <a:tab pos="355600" algn="l"/>
              </a:tabLst>
            </a:pPr>
            <a:r>
              <a:rPr sz="2800" spc="-15" dirty="0">
                <a:latin typeface="Calibri"/>
                <a:cs typeface="Calibri"/>
              </a:rPr>
              <a:t>Positioning</a:t>
            </a:r>
            <a:r>
              <a:rPr sz="2800" spc="35" dirty="0">
                <a:latin typeface="Calibri"/>
                <a:cs typeface="Calibri"/>
              </a:rPr>
              <a:t> </a:t>
            </a:r>
            <a:r>
              <a:rPr sz="2800" spc="-15" dirty="0">
                <a:latin typeface="Calibri"/>
                <a:cs typeface="Calibri"/>
              </a:rPr>
              <a:t>by</a:t>
            </a:r>
            <a:r>
              <a:rPr sz="2800" spc="5" dirty="0">
                <a:latin typeface="Calibri"/>
                <a:cs typeface="Calibri"/>
              </a:rPr>
              <a:t> </a:t>
            </a:r>
            <a:r>
              <a:rPr sz="2800" spc="-10" dirty="0">
                <a:latin typeface="Calibri"/>
                <a:cs typeface="Calibri"/>
              </a:rPr>
              <a:t>price/quality</a:t>
            </a:r>
            <a:endParaRPr sz="2800" dirty="0">
              <a:latin typeface="Calibri"/>
              <a:cs typeface="Calibri"/>
            </a:endParaRPr>
          </a:p>
          <a:p>
            <a:pPr marL="768350" marR="2726690" lvl="1" indent="-299085">
              <a:lnSpc>
                <a:spcPct val="120100"/>
              </a:lnSpc>
              <a:spcBef>
                <a:spcPts val="15"/>
              </a:spcBef>
              <a:buFont typeface="Wingdings"/>
              <a:buChar char=""/>
              <a:tabLst>
                <a:tab pos="756285" algn="l"/>
                <a:tab pos="756920" algn="l"/>
              </a:tabLst>
            </a:pPr>
            <a:r>
              <a:rPr sz="2600" spc="-5" dirty="0">
                <a:latin typeface="Calibri"/>
                <a:cs typeface="Calibri"/>
              </a:rPr>
              <a:t>Done where </a:t>
            </a:r>
            <a:r>
              <a:rPr sz="2600" spc="-15" dirty="0">
                <a:latin typeface="Calibri"/>
                <a:cs typeface="Calibri"/>
              </a:rPr>
              <a:t>cost </a:t>
            </a:r>
            <a:r>
              <a:rPr sz="2600" spc="-10" dirty="0">
                <a:latin typeface="Calibri"/>
                <a:cs typeface="Calibri"/>
              </a:rPr>
              <a:t>comes </a:t>
            </a:r>
            <a:r>
              <a:rPr sz="2600" spc="-5" dirty="0">
                <a:latin typeface="Calibri"/>
                <a:cs typeface="Calibri"/>
              </a:rPr>
              <a:t>secondary </a:t>
            </a:r>
            <a:r>
              <a:rPr sz="2600" spc="-575" dirty="0">
                <a:latin typeface="Calibri"/>
                <a:cs typeface="Calibri"/>
              </a:rPr>
              <a:t> </a:t>
            </a:r>
            <a:r>
              <a:rPr sz="2600" spc="-15" dirty="0">
                <a:latin typeface="Calibri"/>
                <a:cs typeface="Calibri"/>
              </a:rPr>
              <a:t>to</a:t>
            </a:r>
            <a:r>
              <a:rPr sz="2600" spc="-10" dirty="0">
                <a:latin typeface="Calibri"/>
                <a:cs typeface="Calibri"/>
              </a:rPr>
              <a:t> </a:t>
            </a:r>
            <a:r>
              <a:rPr sz="2600" spc="-5" dirty="0">
                <a:latin typeface="Calibri"/>
                <a:cs typeface="Calibri"/>
              </a:rPr>
              <a:t>quality</a:t>
            </a:r>
            <a:endParaRPr lang="en-US" sz="2600" spc="-5" dirty="0">
              <a:latin typeface="Calibri"/>
              <a:cs typeface="Calibri"/>
            </a:endParaRPr>
          </a:p>
          <a:p>
            <a:pPr marL="355600" lvl="0" indent="-342900">
              <a:spcBef>
                <a:spcPts val="790"/>
              </a:spcBef>
              <a:buClr>
                <a:srgbClr val="1D4246"/>
              </a:buClr>
              <a:buFont typeface="Wingdings"/>
              <a:buChar char=""/>
              <a:tabLst>
                <a:tab pos="354965" algn="l"/>
                <a:tab pos="355600" algn="l"/>
              </a:tabLst>
            </a:pPr>
            <a:r>
              <a:rPr lang="en-US" sz="2800" spc="-15" dirty="0">
                <a:solidFill>
                  <a:prstClr val="black"/>
                </a:solidFill>
                <a:cs typeface="Calibri"/>
              </a:rPr>
              <a:t>Positioning</a:t>
            </a:r>
            <a:r>
              <a:rPr lang="en-US" sz="2800" spc="45" dirty="0">
                <a:solidFill>
                  <a:prstClr val="black"/>
                </a:solidFill>
                <a:cs typeface="Calibri"/>
              </a:rPr>
              <a:t> </a:t>
            </a:r>
            <a:r>
              <a:rPr lang="en-US" sz="2800" spc="-15" dirty="0">
                <a:solidFill>
                  <a:prstClr val="black"/>
                </a:solidFill>
                <a:cs typeface="Calibri"/>
              </a:rPr>
              <a:t>by</a:t>
            </a:r>
            <a:r>
              <a:rPr lang="en-US" sz="2800" dirty="0">
                <a:solidFill>
                  <a:prstClr val="black"/>
                </a:solidFill>
                <a:cs typeface="Calibri"/>
              </a:rPr>
              <a:t> </a:t>
            </a:r>
            <a:r>
              <a:rPr lang="en-US" sz="2800" spc="-5" dirty="0">
                <a:solidFill>
                  <a:prstClr val="black"/>
                </a:solidFill>
                <a:cs typeface="Calibri"/>
              </a:rPr>
              <a:t>use</a:t>
            </a:r>
            <a:r>
              <a:rPr lang="en-US" sz="2800" dirty="0">
                <a:solidFill>
                  <a:prstClr val="black"/>
                </a:solidFill>
                <a:cs typeface="Calibri"/>
              </a:rPr>
              <a:t> </a:t>
            </a:r>
            <a:r>
              <a:rPr lang="en-US" sz="2800" spc="-5" dirty="0">
                <a:solidFill>
                  <a:prstClr val="black"/>
                </a:solidFill>
                <a:cs typeface="Calibri"/>
              </a:rPr>
              <a:t>or </a:t>
            </a:r>
            <a:r>
              <a:rPr lang="en-US" sz="2800" spc="-10" dirty="0">
                <a:solidFill>
                  <a:prstClr val="black"/>
                </a:solidFill>
                <a:cs typeface="Calibri"/>
              </a:rPr>
              <a:t>application</a:t>
            </a:r>
            <a:endParaRPr lang="en-US" sz="2800" dirty="0">
              <a:solidFill>
                <a:prstClr val="black"/>
              </a:solidFill>
              <a:cs typeface="Calibri"/>
            </a:endParaRPr>
          </a:p>
          <a:p>
            <a:pPr marL="756285" marR="5080" lvl="1" indent="-287020">
              <a:spcBef>
                <a:spcPts val="645"/>
              </a:spcBef>
              <a:buClr>
                <a:srgbClr val="1D4246"/>
              </a:buClr>
              <a:buFont typeface="Wingdings"/>
              <a:buChar char=""/>
              <a:tabLst>
                <a:tab pos="756285" algn="l"/>
                <a:tab pos="756920" algn="l"/>
              </a:tabLst>
            </a:pPr>
            <a:r>
              <a:rPr lang="en-US" sz="2600" dirty="0">
                <a:solidFill>
                  <a:prstClr val="black"/>
                </a:solidFill>
                <a:cs typeface="Calibri"/>
              </a:rPr>
              <a:t>Used </a:t>
            </a:r>
            <a:r>
              <a:rPr lang="en-US" sz="2600" spc="-15" dirty="0">
                <a:solidFill>
                  <a:prstClr val="black"/>
                </a:solidFill>
                <a:cs typeface="Calibri"/>
              </a:rPr>
              <a:t>to </a:t>
            </a:r>
            <a:r>
              <a:rPr lang="en-US" sz="2600" spc="-10" dirty="0">
                <a:solidFill>
                  <a:prstClr val="black"/>
                </a:solidFill>
                <a:cs typeface="Calibri"/>
              </a:rPr>
              <a:t>enter </a:t>
            </a:r>
            <a:r>
              <a:rPr lang="en-US" sz="2600" dirty="0">
                <a:solidFill>
                  <a:prstClr val="black"/>
                </a:solidFill>
                <a:cs typeface="Calibri"/>
              </a:rPr>
              <a:t>a </a:t>
            </a:r>
            <a:r>
              <a:rPr lang="en-US" sz="2600" spc="-15" dirty="0">
                <a:solidFill>
                  <a:prstClr val="black"/>
                </a:solidFill>
                <a:cs typeface="Calibri"/>
              </a:rPr>
              <a:t>market </a:t>
            </a:r>
            <a:r>
              <a:rPr lang="en-US" sz="2600" spc="-5" dirty="0">
                <a:solidFill>
                  <a:prstClr val="black"/>
                </a:solidFill>
                <a:cs typeface="Calibri"/>
              </a:rPr>
              <a:t>on </a:t>
            </a:r>
            <a:r>
              <a:rPr lang="en-US" sz="2600" dirty="0">
                <a:solidFill>
                  <a:prstClr val="black"/>
                </a:solidFill>
                <a:cs typeface="Calibri"/>
              </a:rPr>
              <a:t>the </a:t>
            </a:r>
            <a:r>
              <a:rPr lang="en-US" sz="2600" spc="-5" dirty="0">
                <a:solidFill>
                  <a:prstClr val="black"/>
                </a:solidFill>
                <a:cs typeface="Calibri"/>
              </a:rPr>
              <a:t>basis </a:t>
            </a:r>
          </a:p>
          <a:p>
            <a:pPr marL="469265" marR="5080" lvl="1">
              <a:spcBef>
                <a:spcPts val="645"/>
              </a:spcBef>
              <a:buClr>
                <a:srgbClr val="1D4246"/>
              </a:buClr>
              <a:tabLst>
                <a:tab pos="756285" algn="l"/>
                <a:tab pos="756920" algn="l"/>
              </a:tabLst>
            </a:pPr>
            <a:r>
              <a:rPr lang="en-US" sz="2600" spc="-5" dirty="0">
                <a:solidFill>
                  <a:prstClr val="black"/>
                </a:solidFill>
                <a:cs typeface="Calibri"/>
              </a:rPr>
              <a:t>  of </a:t>
            </a:r>
            <a:r>
              <a:rPr lang="en-US" sz="2600" dirty="0">
                <a:solidFill>
                  <a:prstClr val="black"/>
                </a:solidFill>
                <a:cs typeface="Calibri"/>
              </a:rPr>
              <a:t>a </a:t>
            </a:r>
            <a:r>
              <a:rPr lang="en-US" sz="2600" spc="-5" dirty="0">
                <a:solidFill>
                  <a:prstClr val="black"/>
                </a:solidFill>
                <a:cs typeface="Calibri"/>
              </a:rPr>
              <a:t>particular use </a:t>
            </a:r>
            <a:r>
              <a:rPr lang="en-US" sz="2600" spc="-575" dirty="0">
                <a:solidFill>
                  <a:prstClr val="black"/>
                </a:solidFill>
                <a:cs typeface="Calibri"/>
              </a:rPr>
              <a:t> </a:t>
            </a:r>
            <a:r>
              <a:rPr lang="en-US" sz="2600" spc="-5" dirty="0">
                <a:solidFill>
                  <a:prstClr val="black"/>
                </a:solidFill>
                <a:cs typeface="Calibri"/>
              </a:rPr>
              <a:t>or</a:t>
            </a:r>
            <a:r>
              <a:rPr lang="en-US" sz="2600" dirty="0">
                <a:solidFill>
                  <a:prstClr val="black"/>
                </a:solidFill>
                <a:cs typeface="Calibri"/>
              </a:rPr>
              <a:t> </a:t>
            </a:r>
            <a:r>
              <a:rPr lang="en-US" sz="2600" spc="-5" dirty="0">
                <a:solidFill>
                  <a:prstClr val="black"/>
                </a:solidFill>
                <a:cs typeface="Calibri"/>
              </a:rPr>
              <a:t>application</a:t>
            </a:r>
            <a:endParaRPr lang="en-US" sz="2600" dirty="0">
              <a:solidFill>
                <a:prstClr val="black"/>
              </a:solidFill>
              <a:cs typeface="Calibri"/>
            </a:endParaRPr>
          </a:p>
          <a:p>
            <a:pPr marL="768350" marR="2726690" lvl="1" indent="-299085">
              <a:lnSpc>
                <a:spcPct val="120100"/>
              </a:lnSpc>
              <a:spcBef>
                <a:spcPts val="15"/>
              </a:spcBef>
              <a:buFont typeface="Wingdings"/>
              <a:buChar char=""/>
              <a:tabLst>
                <a:tab pos="756285" algn="l"/>
                <a:tab pos="756920" algn="l"/>
              </a:tabLst>
            </a:pPr>
            <a:endParaRPr sz="2600" dirty="0">
              <a:latin typeface="Calibri"/>
              <a:cs typeface="Calibri"/>
            </a:endParaRPr>
          </a:p>
        </p:txBody>
      </p:sp>
      <p:pic>
        <p:nvPicPr>
          <p:cNvPr id="4" name="Picture 3">
            <a:extLst>
              <a:ext uri="{FF2B5EF4-FFF2-40B4-BE49-F238E27FC236}">
                <a16:creationId xmlns:a16="http://schemas.microsoft.com/office/drawing/2014/main" id="{415CFF51-FADE-4A27-8EC9-7197C1CE8403}"/>
              </a:ext>
            </a:extLst>
          </p:cNvPr>
          <p:cNvPicPr>
            <a:picLocks noChangeAspect="1"/>
          </p:cNvPicPr>
          <p:nvPr/>
        </p:nvPicPr>
        <p:blipFill>
          <a:blip r:embed="rId7"/>
          <a:stretch>
            <a:fillRect/>
          </a:stretch>
        </p:blipFill>
        <p:spPr>
          <a:xfrm>
            <a:off x="7215847" y="1456508"/>
            <a:ext cx="1518661" cy="1514346"/>
          </a:xfrm>
          <a:prstGeom prst="rect">
            <a:avLst/>
          </a:prstGeom>
        </p:spPr>
      </p:pic>
      <p:pic>
        <p:nvPicPr>
          <p:cNvPr id="6" name="Picture 5">
            <a:extLst>
              <a:ext uri="{FF2B5EF4-FFF2-40B4-BE49-F238E27FC236}">
                <a16:creationId xmlns:a16="http://schemas.microsoft.com/office/drawing/2014/main" id="{89C740BA-03FC-48DD-BDFA-4700812C87E8}"/>
              </a:ext>
            </a:extLst>
          </p:cNvPr>
          <p:cNvPicPr>
            <a:picLocks noChangeAspect="1"/>
          </p:cNvPicPr>
          <p:nvPr/>
        </p:nvPicPr>
        <p:blipFill rotWithShape="1">
          <a:blip r:embed="rId8"/>
          <a:srcRect l="12842" t="13562" r="13832" b="9080"/>
          <a:stretch/>
        </p:blipFill>
        <p:spPr>
          <a:xfrm>
            <a:off x="8826281" y="1471464"/>
            <a:ext cx="1694707" cy="1792964"/>
          </a:xfrm>
          <a:prstGeom prst="rect">
            <a:avLst/>
          </a:prstGeom>
        </p:spPr>
      </p:pic>
      <p:pic>
        <p:nvPicPr>
          <p:cNvPr id="13" name="Picture 12">
            <a:extLst>
              <a:ext uri="{FF2B5EF4-FFF2-40B4-BE49-F238E27FC236}">
                <a16:creationId xmlns:a16="http://schemas.microsoft.com/office/drawing/2014/main" id="{FBF96E90-5F69-4844-B37A-B2DD229A5956}"/>
              </a:ext>
            </a:extLst>
          </p:cNvPr>
          <p:cNvPicPr>
            <a:picLocks noChangeAspect="1"/>
          </p:cNvPicPr>
          <p:nvPr/>
        </p:nvPicPr>
        <p:blipFill>
          <a:blip r:embed="rId9"/>
          <a:stretch>
            <a:fillRect/>
          </a:stretch>
        </p:blipFill>
        <p:spPr>
          <a:xfrm>
            <a:off x="8408098" y="3101350"/>
            <a:ext cx="1996989" cy="2995483"/>
          </a:xfrm>
          <a:prstGeom prst="rect">
            <a:avLst/>
          </a:prstGeom>
        </p:spPr>
      </p:pic>
    </p:spTree>
    <p:extLst>
      <p:ext uri="{BB962C8B-B14F-4D97-AF65-F5344CB8AC3E}">
        <p14:creationId xmlns:p14="http://schemas.microsoft.com/office/powerpoint/2010/main" val="1883355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152386"/>
            <a:ext cx="9215120"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lvl="0" indent="-342900">
              <a:spcBef>
                <a:spcPts val="625"/>
              </a:spcBef>
              <a:buClr>
                <a:srgbClr val="1D4246"/>
              </a:buClr>
              <a:buFont typeface="Wingdings"/>
              <a:buChar char=""/>
              <a:tabLst>
                <a:tab pos="354965" algn="l"/>
                <a:tab pos="355600" algn="l"/>
              </a:tabLst>
            </a:pPr>
            <a:r>
              <a:rPr lang="en-US" sz="2600" spc="-10" dirty="0">
                <a:solidFill>
                  <a:prstClr val="black"/>
                </a:solidFill>
                <a:cs typeface="Calibri"/>
              </a:rPr>
              <a:t>Positioning</a:t>
            </a:r>
            <a:r>
              <a:rPr lang="en-US" sz="2600" spc="-15" dirty="0">
                <a:solidFill>
                  <a:prstClr val="black"/>
                </a:solidFill>
                <a:cs typeface="Calibri"/>
              </a:rPr>
              <a:t> </a:t>
            </a:r>
            <a:r>
              <a:rPr lang="en-US" sz="2600" spc="-5" dirty="0">
                <a:solidFill>
                  <a:prstClr val="black"/>
                </a:solidFill>
                <a:cs typeface="Calibri"/>
              </a:rPr>
              <a:t>by</a:t>
            </a:r>
            <a:r>
              <a:rPr lang="en-US" sz="2600" spc="-15" dirty="0">
                <a:solidFill>
                  <a:prstClr val="black"/>
                </a:solidFill>
                <a:cs typeface="Calibri"/>
              </a:rPr>
              <a:t> </a:t>
            </a:r>
            <a:r>
              <a:rPr lang="en-US" sz="2600" spc="-10" dirty="0">
                <a:solidFill>
                  <a:prstClr val="black"/>
                </a:solidFill>
                <a:cs typeface="Calibri"/>
              </a:rPr>
              <a:t>product</a:t>
            </a:r>
            <a:r>
              <a:rPr lang="en-US" sz="2600" spc="-20" dirty="0">
                <a:solidFill>
                  <a:prstClr val="black"/>
                </a:solidFill>
                <a:cs typeface="Calibri"/>
              </a:rPr>
              <a:t> </a:t>
            </a:r>
            <a:r>
              <a:rPr lang="en-US" sz="2600" dirty="0">
                <a:solidFill>
                  <a:prstClr val="black"/>
                </a:solidFill>
                <a:cs typeface="Calibri"/>
              </a:rPr>
              <a:t>class</a:t>
            </a:r>
          </a:p>
          <a:p>
            <a:pPr marL="355600" lvl="0" indent="-342900">
              <a:spcBef>
                <a:spcPts val="625"/>
              </a:spcBef>
              <a:buClr>
                <a:srgbClr val="1D4246"/>
              </a:buClr>
              <a:buFont typeface="Wingdings"/>
              <a:buChar char=""/>
              <a:tabLst>
                <a:tab pos="354965" algn="l"/>
                <a:tab pos="355600" algn="l"/>
              </a:tabLst>
            </a:pPr>
            <a:r>
              <a:rPr lang="en-US" sz="2600" spc="-10" dirty="0">
                <a:solidFill>
                  <a:prstClr val="black"/>
                </a:solidFill>
                <a:cs typeface="Calibri"/>
              </a:rPr>
              <a:t>Positioning</a:t>
            </a:r>
            <a:r>
              <a:rPr lang="en-US" sz="2600" spc="-20" dirty="0">
                <a:solidFill>
                  <a:prstClr val="black"/>
                </a:solidFill>
                <a:cs typeface="Calibri"/>
              </a:rPr>
              <a:t> </a:t>
            </a:r>
            <a:r>
              <a:rPr lang="en-US" sz="2600" spc="-10" dirty="0">
                <a:solidFill>
                  <a:prstClr val="black"/>
                </a:solidFill>
                <a:cs typeface="Calibri"/>
              </a:rPr>
              <a:t>by</a:t>
            </a:r>
            <a:r>
              <a:rPr lang="en-US" sz="2600" spc="-25" dirty="0">
                <a:solidFill>
                  <a:prstClr val="black"/>
                </a:solidFill>
                <a:cs typeface="Calibri"/>
              </a:rPr>
              <a:t> </a:t>
            </a:r>
            <a:r>
              <a:rPr lang="en-US" sz="2600" spc="-5" dirty="0">
                <a:solidFill>
                  <a:prstClr val="black"/>
                </a:solidFill>
                <a:cs typeface="Calibri"/>
              </a:rPr>
              <a:t>product</a:t>
            </a:r>
            <a:r>
              <a:rPr lang="en-US" sz="2600" spc="-35" dirty="0">
                <a:solidFill>
                  <a:prstClr val="black"/>
                </a:solidFill>
                <a:cs typeface="Calibri"/>
              </a:rPr>
              <a:t> </a:t>
            </a:r>
            <a:r>
              <a:rPr lang="en-US" sz="2600" dirty="0">
                <a:solidFill>
                  <a:prstClr val="black"/>
                </a:solidFill>
                <a:cs typeface="Calibri"/>
              </a:rPr>
              <a:t>user</a:t>
            </a:r>
          </a:p>
          <a:p>
            <a:pPr marL="355600" lvl="0" indent="-342900">
              <a:spcBef>
                <a:spcPts val="625"/>
              </a:spcBef>
              <a:buClr>
                <a:srgbClr val="1D4246"/>
              </a:buClr>
              <a:buFont typeface="Wingdings"/>
              <a:buChar char=""/>
              <a:tabLst>
                <a:tab pos="354965" algn="l"/>
                <a:tab pos="355600" algn="l"/>
              </a:tabLst>
            </a:pPr>
            <a:r>
              <a:rPr lang="en-US" sz="2600" spc="-10" dirty="0">
                <a:solidFill>
                  <a:prstClr val="black"/>
                </a:solidFill>
                <a:cs typeface="Calibri"/>
              </a:rPr>
              <a:t>Positioning</a:t>
            </a:r>
            <a:r>
              <a:rPr lang="en-US" sz="2600" spc="-15" dirty="0">
                <a:solidFill>
                  <a:prstClr val="black"/>
                </a:solidFill>
                <a:cs typeface="Calibri"/>
              </a:rPr>
              <a:t> </a:t>
            </a:r>
            <a:r>
              <a:rPr lang="en-US" sz="2600" spc="-10" dirty="0">
                <a:solidFill>
                  <a:prstClr val="black"/>
                </a:solidFill>
                <a:cs typeface="Calibri"/>
              </a:rPr>
              <a:t>by</a:t>
            </a:r>
            <a:r>
              <a:rPr lang="en-US" sz="2600" spc="-20" dirty="0">
                <a:solidFill>
                  <a:prstClr val="black"/>
                </a:solidFill>
                <a:cs typeface="Calibri"/>
              </a:rPr>
              <a:t> </a:t>
            </a:r>
            <a:r>
              <a:rPr lang="en-US" sz="2600" spc="-10" dirty="0">
                <a:solidFill>
                  <a:prstClr val="black"/>
                </a:solidFill>
                <a:cs typeface="Calibri"/>
              </a:rPr>
              <a:t>competitor</a:t>
            </a:r>
            <a:endParaRPr lang="en-US" sz="2600" dirty="0">
              <a:solidFill>
                <a:prstClr val="black"/>
              </a:solidFill>
              <a:cs typeface="Calibri"/>
            </a:endParaRPr>
          </a:p>
          <a:p>
            <a:pPr marL="355600" lvl="0" indent="-342900">
              <a:spcBef>
                <a:spcPts val="625"/>
              </a:spcBef>
              <a:buClr>
                <a:srgbClr val="1D4246"/>
              </a:buClr>
              <a:buFont typeface="Wingdings"/>
              <a:buChar char=""/>
              <a:tabLst>
                <a:tab pos="354965" algn="l"/>
                <a:tab pos="355600" algn="l"/>
              </a:tabLst>
            </a:pPr>
            <a:r>
              <a:rPr lang="en-US" sz="2600" spc="-10" dirty="0">
                <a:solidFill>
                  <a:prstClr val="black"/>
                </a:solidFill>
                <a:cs typeface="Calibri"/>
              </a:rPr>
              <a:t>Positioning</a:t>
            </a:r>
            <a:r>
              <a:rPr lang="en-US" sz="2600" spc="-20" dirty="0">
                <a:solidFill>
                  <a:prstClr val="black"/>
                </a:solidFill>
                <a:cs typeface="Calibri"/>
              </a:rPr>
              <a:t> </a:t>
            </a:r>
            <a:r>
              <a:rPr lang="en-US" sz="2600" spc="-5" dirty="0">
                <a:solidFill>
                  <a:prstClr val="black"/>
                </a:solidFill>
                <a:cs typeface="Calibri"/>
              </a:rPr>
              <a:t>by</a:t>
            </a:r>
            <a:r>
              <a:rPr lang="en-US" sz="2600" spc="-25" dirty="0">
                <a:solidFill>
                  <a:prstClr val="black"/>
                </a:solidFill>
                <a:cs typeface="Calibri"/>
              </a:rPr>
              <a:t> </a:t>
            </a:r>
            <a:r>
              <a:rPr lang="en-US" sz="2600" spc="-5" dirty="0">
                <a:solidFill>
                  <a:prstClr val="black"/>
                </a:solidFill>
                <a:cs typeface="Calibri"/>
              </a:rPr>
              <a:t>cultural</a:t>
            </a:r>
            <a:r>
              <a:rPr lang="en-US" sz="2600" spc="-30" dirty="0">
                <a:solidFill>
                  <a:prstClr val="black"/>
                </a:solidFill>
                <a:cs typeface="Calibri"/>
              </a:rPr>
              <a:t> </a:t>
            </a:r>
            <a:r>
              <a:rPr lang="en-US" sz="2600" spc="-5" dirty="0">
                <a:solidFill>
                  <a:prstClr val="black"/>
                </a:solidFill>
                <a:cs typeface="Calibri"/>
              </a:rPr>
              <a:t>symbols</a:t>
            </a:r>
            <a:endParaRPr lang="en-US" sz="2600" dirty="0">
              <a:solidFill>
                <a:prstClr val="black"/>
              </a:solidFill>
              <a:cs typeface="Calibri"/>
            </a:endParaRPr>
          </a:p>
          <a:p>
            <a:pPr marL="311150" marR="2985770" lvl="0" indent="-299085">
              <a:lnSpc>
                <a:spcPct val="120000"/>
              </a:lnSpc>
              <a:buClr>
                <a:srgbClr val="1D4246"/>
              </a:buClr>
              <a:buFont typeface="Wingdings"/>
              <a:buChar char=""/>
              <a:tabLst>
                <a:tab pos="354965" algn="l"/>
                <a:tab pos="355600" algn="l"/>
              </a:tabLst>
            </a:pPr>
            <a:r>
              <a:rPr lang="en-US" dirty="0">
                <a:solidFill>
                  <a:prstClr val="black"/>
                </a:solidFill>
              </a:rPr>
              <a:t>	</a:t>
            </a:r>
            <a:r>
              <a:rPr lang="en-US" sz="2600" spc="-15" dirty="0">
                <a:solidFill>
                  <a:prstClr val="black"/>
                </a:solidFill>
                <a:cs typeface="Calibri"/>
              </a:rPr>
              <a:t>Makes</a:t>
            </a:r>
            <a:r>
              <a:rPr lang="en-US" sz="2600" spc="-35" dirty="0">
                <a:solidFill>
                  <a:prstClr val="black"/>
                </a:solidFill>
                <a:cs typeface="Calibri"/>
              </a:rPr>
              <a:t> </a:t>
            </a:r>
            <a:r>
              <a:rPr lang="en-US" sz="2600" dirty="0">
                <a:solidFill>
                  <a:prstClr val="black"/>
                </a:solidFill>
                <a:cs typeface="Calibri"/>
              </a:rPr>
              <a:t>the</a:t>
            </a:r>
            <a:r>
              <a:rPr lang="en-US" sz="2600" spc="-20" dirty="0">
                <a:solidFill>
                  <a:prstClr val="black"/>
                </a:solidFill>
                <a:cs typeface="Calibri"/>
              </a:rPr>
              <a:t> </a:t>
            </a:r>
            <a:r>
              <a:rPr lang="en-US" sz="2600" spc="-10" dirty="0">
                <a:solidFill>
                  <a:prstClr val="black"/>
                </a:solidFill>
                <a:cs typeface="Calibri"/>
              </a:rPr>
              <a:t>brand</a:t>
            </a:r>
            <a:r>
              <a:rPr lang="en-US" sz="2600" spc="-30" dirty="0">
                <a:solidFill>
                  <a:prstClr val="black"/>
                </a:solidFill>
                <a:cs typeface="Calibri"/>
              </a:rPr>
              <a:t> </a:t>
            </a:r>
            <a:r>
              <a:rPr lang="en-US" sz="2600" dirty="0">
                <a:solidFill>
                  <a:prstClr val="black"/>
                </a:solidFill>
                <a:cs typeface="Calibri"/>
              </a:rPr>
              <a:t>easily</a:t>
            </a:r>
            <a:r>
              <a:rPr lang="en-US" sz="2600" spc="-25" dirty="0">
                <a:solidFill>
                  <a:prstClr val="black"/>
                </a:solidFill>
                <a:cs typeface="Calibri"/>
              </a:rPr>
              <a:t> </a:t>
            </a:r>
            <a:r>
              <a:rPr lang="en-US" sz="2600" dirty="0">
                <a:solidFill>
                  <a:prstClr val="black"/>
                </a:solidFill>
                <a:cs typeface="Calibri"/>
              </a:rPr>
              <a:t>identifiable </a:t>
            </a:r>
            <a:r>
              <a:rPr lang="en-US" sz="2600" spc="-570" dirty="0">
                <a:solidFill>
                  <a:prstClr val="black"/>
                </a:solidFill>
                <a:cs typeface="Calibri"/>
              </a:rPr>
              <a:t> </a:t>
            </a:r>
            <a:r>
              <a:rPr lang="en-US" sz="2600" dirty="0">
                <a:solidFill>
                  <a:prstClr val="black"/>
                </a:solidFill>
                <a:cs typeface="Calibri"/>
              </a:rPr>
              <a:t>and</a:t>
            </a:r>
            <a:r>
              <a:rPr lang="en-US" sz="2600" spc="-25" dirty="0">
                <a:solidFill>
                  <a:prstClr val="black"/>
                </a:solidFill>
                <a:cs typeface="Calibri"/>
              </a:rPr>
              <a:t> </a:t>
            </a:r>
            <a:r>
              <a:rPr lang="en-US" sz="2600" spc="-15" dirty="0">
                <a:solidFill>
                  <a:prstClr val="black"/>
                </a:solidFill>
                <a:cs typeface="Calibri"/>
              </a:rPr>
              <a:t>differentiated</a:t>
            </a:r>
            <a:r>
              <a:rPr lang="en-US" sz="2600" spc="-55" dirty="0">
                <a:solidFill>
                  <a:prstClr val="black"/>
                </a:solidFill>
                <a:cs typeface="Calibri"/>
              </a:rPr>
              <a:t> </a:t>
            </a:r>
            <a:r>
              <a:rPr lang="en-US" sz="2600" spc="-10" dirty="0">
                <a:solidFill>
                  <a:prstClr val="black"/>
                </a:solidFill>
                <a:cs typeface="Calibri"/>
              </a:rPr>
              <a:t>from</a:t>
            </a:r>
            <a:r>
              <a:rPr lang="en-US" sz="2600" spc="-20" dirty="0">
                <a:solidFill>
                  <a:prstClr val="black"/>
                </a:solidFill>
                <a:cs typeface="Calibri"/>
              </a:rPr>
              <a:t> </a:t>
            </a:r>
            <a:r>
              <a:rPr lang="en-US" sz="2600" spc="-10" dirty="0">
                <a:solidFill>
                  <a:prstClr val="black"/>
                </a:solidFill>
                <a:cs typeface="Calibri"/>
              </a:rPr>
              <a:t>others</a:t>
            </a:r>
            <a:endParaRPr lang="en-US" sz="26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28177"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728177" y="304494"/>
            <a:ext cx="3948132" cy="584775"/>
          </a:xfrm>
          <a:prstGeom prst="rect">
            <a:avLst/>
          </a:prstGeom>
        </p:spPr>
        <p:txBody>
          <a:bodyPr wrap="none">
            <a:spAutoFit/>
          </a:bodyPr>
          <a:lstStyle/>
          <a:p>
            <a:r>
              <a:rPr lang="en-US" sz="3200" b="1" dirty="0">
                <a:solidFill>
                  <a:srgbClr val="852F4A"/>
                </a:solidFill>
              </a:rPr>
              <a:t>Positioning Strategies </a:t>
            </a:r>
          </a:p>
        </p:txBody>
      </p:sp>
      <p:pic>
        <p:nvPicPr>
          <p:cNvPr id="5" name="Picture 4">
            <a:extLst>
              <a:ext uri="{FF2B5EF4-FFF2-40B4-BE49-F238E27FC236}">
                <a16:creationId xmlns:a16="http://schemas.microsoft.com/office/drawing/2014/main" id="{F9B396D2-6807-4CFC-94CE-30359458C9C7}"/>
              </a:ext>
            </a:extLst>
          </p:cNvPr>
          <p:cNvPicPr>
            <a:picLocks noChangeAspect="1"/>
          </p:cNvPicPr>
          <p:nvPr/>
        </p:nvPicPr>
        <p:blipFill>
          <a:blip r:embed="rId7"/>
          <a:stretch>
            <a:fillRect/>
          </a:stretch>
        </p:blipFill>
        <p:spPr>
          <a:xfrm>
            <a:off x="5451133" y="1383874"/>
            <a:ext cx="1524132" cy="1524132"/>
          </a:xfrm>
          <a:prstGeom prst="rect">
            <a:avLst/>
          </a:prstGeom>
        </p:spPr>
      </p:pic>
      <p:pic>
        <p:nvPicPr>
          <p:cNvPr id="6" name="Picture 5">
            <a:extLst>
              <a:ext uri="{FF2B5EF4-FFF2-40B4-BE49-F238E27FC236}">
                <a16:creationId xmlns:a16="http://schemas.microsoft.com/office/drawing/2014/main" id="{DAEA9ACD-FC95-4F77-8860-74255513F022}"/>
              </a:ext>
            </a:extLst>
          </p:cNvPr>
          <p:cNvPicPr>
            <a:picLocks noChangeAspect="1"/>
          </p:cNvPicPr>
          <p:nvPr/>
        </p:nvPicPr>
        <p:blipFill>
          <a:blip r:embed="rId8"/>
          <a:stretch>
            <a:fillRect/>
          </a:stretch>
        </p:blipFill>
        <p:spPr>
          <a:xfrm>
            <a:off x="7171842" y="1286374"/>
            <a:ext cx="1847248" cy="2085013"/>
          </a:xfrm>
          <a:prstGeom prst="rect">
            <a:avLst/>
          </a:prstGeom>
        </p:spPr>
      </p:pic>
      <p:pic>
        <p:nvPicPr>
          <p:cNvPr id="7" name="Picture 6">
            <a:extLst>
              <a:ext uri="{FF2B5EF4-FFF2-40B4-BE49-F238E27FC236}">
                <a16:creationId xmlns:a16="http://schemas.microsoft.com/office/drawing/2014/main" id="{19BA2CDA-6B32-40F6-9A64-C92B911813DB}"/>
              </a:ext>
            </a:extLst>
          </p:cNvPr>
          <p:cNvPicPr>
            <a:picLocks noChangeAspect="1"/>
          </p:cNvPicPr>
          <p:nvPr/>
        </p:nvPicPr>
        <p:blipFill>
          <a:blip r:embed="rId9"/>
          <a:stretch>
            <a:fillRect/>
          </a:stretch>
        </p:blipFill>
        <p:spPr>
          <a:xfrm>
            <a:off x="8808867" y="3558296"/>
            <a:ext cx="1615580" cy="2078916"/>
          </a:xfrm>
          <a:prstGeom prst="rect">
            <a:avLst/>
          </a:prstGeom>
        </p:spPr>
      </p:pic>
      <p:pic>
        <p:nvPicPr>
          <p:cNvPr id="8" name="Picture 7">
            <a:extLst>
              <a:ext uri="{FF2B5EF4-FFF2-40B4-BE49-F238E27FC236}">
                <a16:creationId xmlns:a16="http://schemas.microsoft.com/office/drawing/2014/main" id="{044DAD14-2762-4BEF-A135-CCBA10CE196B}"/>
              </a:ext>
            </a:extLst>
          </p:cNvPr>
          <p:cNvPicPr>
            <a:picLocks noChangeAspect="1"/>
          </p:cNvPicPr>
          <p:nvPr/>
        </p:nvPicPr>
        <p:blipFill>
          <a:blip r:embed="rId10"/>
          <a:stretch>
            <a:fillRect/>
          </a:stretch>
        </p:blipFill>
        <p:spPr>
          <a:xfrm>
            <a:off x="6613038" y="3522937"/>
            <a:ext cx="1261981" cy="1268078"/>
          </a:xfrm>
          <a:prstGeom prst="rect">
            <a:avLst/>
          </a:prstGeom>
        </p:spPr>
      </p:pic>
      <p:pic>
        <p:nvPicPr>
          <p:cNvPr id="9" name="Picture 8">
            <a:extLst>
              <a:ext uri="{FF2B5EF4-FFF2-40B4-BE49-F238E27FC236}">
                <a16:creationId xmlns:a16="http://schemas.microsoft.com/office/drawing/2014/main" id="{F461CC16-AD2B-486F-9104-D6689AFA9E22}"/>
              </a:ext>
            </a:extLst>
          </p:cNvPr>
          <p:cNvPicPr>
            <a:picLocks noChangeAspect="1"/>
          </p:cNvPicPr>
          <p:nvPr/>
        </p:nvPicPr>
        <p:blipFill>
          <a:blip r:embed="rId11"/>
          <a:stretch>
            <a:fillRect/>
          </a:stretch>
        </p:blipFill>
        <p:spPr>
          <a:xfrm>
            <a:off x="4853420" y="4597754"/>
            <a:ext cx="1475360" cy="1475360"/>
          </a:xfrm>
          <a:prstGeom prst="rect">
            <a:avLst/>
          </a:prstGeom>
        </p:spPr>
      </p:pic>
    </p:spTree>
    <p:extLst>
      <p:ext uri="{BB962C8B-B14F-4D97-AF65-F5344CB8AC3E}">
        <p14:creationId xmlns:p14="http://schemas.microsoft.com/office/powerpoint/2010/main" val="2440055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ADF71-2BD3-45D8-9FCF-4EF74790625D}"/>
              </a:ext>
            </a:extLst>
          </p:cNvPr>
          <p:cNvSpPr>
            <a:spLocks noGrp="1"/>
          </p:cNvSpPr>
          <p:nvPr>
            <p:ph type="title"/>
          </p:nvPr>
        </p:nvSpPr>
        <p:spPr/>
        <p:txBody>
          <a:bodyPr/>
          <a:lstStyle/>
          <a:p>
            <a:endParaRPr lang="en-US"/>
          </a:p>
        </p:txBody>
      </p:sp>
      <p:pic>
        <p:nvPicPr>
          <p:cNvPr id="4" name="Online Media 3" title="ممنوع دخول اصحاب القلوب الضعيفة 🔞😂 : طاجن نوتيلا ولوتس وايس كريم 🔥😲">
            <a:hlinkClick r:id="" action="ppaction://media"/>
            <a:extLst>
              <a:ext uri="{FF2B5EF4-FFF2-40B4-BE49-F238E27FC236}">
                <a16:creationId xmlns:a16="http://schemas.microsoft.com/office/drawing/2014/main" id="{0F0EA0A1-5748-42A0-8094-DF4CDEDE00A4}"/>
              </a:ext>
            </a:extLst>
          </p:cNvPr>
          <p:cNvPicPr>
            <a:picLocks noGrp="1" noRot="1" noChangeAspect="1"/>
          </p:cNvPicPr>
          <p:nvPr>
            <p:ph idx="1"/>
            <a:videoFile r:link="rId1"/>
          </p:nvPr>
        </p:nvPicPr>
        <p:blipFill>
          <a:blip r:embed="rId3"/>
          <a:stretch>
            <a:fillRect/>
          </a:stretch>
        </p:blipFill>
        <p:spPr>
          <a:xfrm>
            <a:off x="222391" y="202565"/>
            <a:ext cx="11563209" cy="6504305"/>
          </a:xfrm>
          <a:prstGeom prst="rect">
            <a:avLst/>
          </a:prstGeom>
        </p:spPr>
      </p:pic>
    </p:spTree>
    <p:extLst>
      <p:ext uri="{BB962C8B-B14F-4D97-AF65-F5344CB8AC3E}">
        <p14:creationId xmlns:p14="http://schemas.microsoft.com/office/powerpoint/2010/main" val="314683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88AFB-CE42-4E89-83AA-C3D70E07491D}"/>
              </a:ext>
            </a:extLst>
          </p:cNvPr>
          <p:cNvSpPr>
            <a:spLocks noGrp="1"/>
          </p:cNvSpPr>
          <p:nvPr>
            <p:ph type="title"/>
          </p:nvPr>
        </p:nvSpPr>
        <p:spPr/>
        <p:txBody>
          <a:bodyPr/>
          <a:lstStyle/>
          <a:p>
            <a:endParaRPr lang="en-US"/>
          </a:p>
        </p:txBody>
      </p:sp>
      <p:pic>
        <p:nvPicPr>
          <p:cNvPr id="4" name="Online Media 3" title="محد يكبر على المرح #عيش المرح">
            <a:hlinkClick r:id="" action="ppaction://media"/>
            <a:extLst>
              <a:ext uri="{FF2B5EF4-FFF2-40B4-BE49-F238E27FC236}">
                <a16:creationId xmlns:a16="http://schemas.microsoft.com/office/drawing/2014/main" id="{8EEC6C55-06FC-42CB-8045-2DFDCAD19A5D}"/>
              </a:ext>
            </a:extLst>
          </p:cNvPr>
          <p:cNvPicPr>
            <a:picLocks noGrp="1" noRot="1" noChangeAspect="1"/>
          </p:cNvPicPr>
          <p:nvPr>
            <p:ph idx="1"/>
            <a:videoFile r:link="rId1"/>
          </p:nvPr>
        </p:nvPicPr>
        <p:blipFill>
          <a:blip r:embed="rId3"/>
          <a:stretch>
            <a:fillRect/>
          </a:stretch>
        </p:blipFill>
        <p:spPr>
          <a:xfrm>
            <a:off x="-162560" y="-91440"/>
            <a:ext cx="12354560" cy="6949440"/>
          </a:xfrm>
          <a:prstGeom prst="rect">
            <a:avLst/>
          </a:prstGeom>
        </p:spPr>
      </p:pic>
    </p:spTree>
    <p:extLst>
      <p:ext uri="{BB962C8B-B14F-4D97-AF65-F5344CB8AC3E}">
        <p14:creationId xmlns:p14="http://schemas.microsoft.com/office/powerpoint/2010/main" val="33873208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C1CAB-CE70-4D2B-998F-5B1115DC307E}"/>
              </a:ext>
            </a:extLst>
          </p:cNvPr>
          <p:cNvSpPr>
            <a:spLocks noGrp="1"/>
          </p:cNvSpPr>
          <p:nvPr>
            <p:ph type="title"/>
          </p:nvPr>
        </p:nvSpPr>
        <p:spPr/>
        <p:txBody>
          <a:bodyPr>
            <a:normAutofit fontScale="90000"/>
          </a:bodyPr>
          <a:lstStyle/>
          <a:p>
            <a:r>
              <a:rPr lang="en-US" dirty="0">
                <a:solidFill>
                  <a:srgbClr val="2D3956"/>
                </a:solidFill>
              </a:rPr>
              <a:t>Positioning by usage occasion</a:t>
            </a:r>
          </a:p>
        </p:txBody>
      </p:sp>
      <p:sp>
        <p:nvSpPr>
          <p:cNvPr id="3" name="Text Placeholder 2">
            <a:extLst>
              <a:ext uri="{FF2B5EF4-FFF2-40B4-BE49-F238E27FC236}">
                <a16:creationId xmlns:a16="http://schemas.microsoft.com/office/drawing/2014/main" id="{D005F7CF-634A-486B-8DDE-F29C5C36506D}"/>
              </a:ext>
            </a:extLst>
          </p:cNvPr>
          <p:cNvSpPr>
            <a:spLocks noGrp="1"/>
          </p:cNvSpPr>
          <p:nvPr>
            <p:ph type="body" sz="quarter" idx="10"/>
          </p:nvPr>
        </p:nvSpPr>
        <p:spPr>
          <a:xfrm>
            <a:off x="2425770" y="1066801"/>
            <a:ext cx="8654405" cy="838200"/>
          </a:xfrm>
        </p:spPr>
        <p:txBody>
          <a:bodyPr/>
          <a:lstStyle/>
          <a:p>
            <a:r>
              <a:rPr lang="en-US" dirty="0"/>
              <a:t>Positioning by usage occasion</a:t>
            </a:r>
          </a:p>
        </p:txBody>
      </p:sp>
      <p:pic>
        <p:nvPicPr>
          <p:cNvPr id="4" name="Online Media 3" title="KFC   Rizo   دجاج كنتاكي محمود العسيلي  ريزو">
            <a:hlinkClick r:id="" action="ppaction://media"/>
            <a:extLst>
              <a:ext uri="{FF2B5EF4-FFF2-40B4-BE49-F238E27FC236}">
                <a16:creationId xmlns:a16="http://schemas.microsoft.com/office/drawing/2014/main" id="{C35931CE-4869-4107-8657-07E8BB3408E6}"/>
              </a:ext>
            </a:extLst>
          </p:cNvPr>
          <p:cNvPicPr>
            <a:picLocks noRot="1" noChangeAspect="1"/>
          </p:cNvPicPr>
          <p:nvPr>
            <a:videoFile r:link="rId1"/>
          </p:nvPr>
        </p:nvPicPr>
        <p:blipFill>
          <a:blip r:embed="rId3"/>
          <a:stretch>
            <a:fillRect/>
          </a:stretch>
        </p:blipFill>
        <p:spPr>
          <a:xfrm>
            <a:off x="2425770" y="681982"/>
            <a:ext cx="9766230" cy="6176018"/>
          </a:xfrm>
          <a:prstGeom prst="rect">
            <a:avLst/>
          </a:prstGeom>
        </p:spPr>
      </p:pic>
    </p:spTree>
    <p:extLst>
      <p:ext uri="{BB962C8B-B14F-4D97-AF65-F5344CB8AC3E}">
        <p14:creationId xmlns:p14="http://schemas.microsoft.com/office/powerpoint/2010/main" val="17130459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45B4D-E4B5-412E-92A0-59BF52CA226D}"/>
              </a:ext>
            </a:extLst>
          </p:cNvPr>
          <p:cNvSpPr>
            <a:spLocks noGrp="1"/>
          </p:cNvSpPr>
          <p:nvPr>
            <p:ph type="title"/>
          </p:nvPr>
        </p:nvSpPr>
        <p:spPr>
          <a:xfrm>
            <a:off x="2895601" y="202820"/>
            <a:ext cx="6858000" cy="863981"/>
          </a:xfrm>
        </p:spPr>
        <p:txBody>
          <a:bodyPr>
            <a:normAutofit fontScale="90000"/>
          </a:bodyPr>
          <a:lstStyle/>
          <a:p>
            <a:r>
              <a:rPr lang="en-US" dirty="0"/>
              <a:t>Positioning by cultural symbols</a:t>
            </a:r>
            <a:br>
              <a:rPr lang="en-US" dirty="0"/>
            </a:br>
            <a:endParaRPr lang="en-US" dirty="0"/>
          </a:p>
        </p:txBody>
      </p:sp>
      <p:pic>
        <p:nvPicPr>
          <p:cNvPr id="4" name="Online Media 3" title="بيبسي وراء ٩٠ مليون كف #يلا_نفك_النحس">
            <a:hlinkClick r:id="" action="ppaction://media"/>
            <a:extLst>
              <a:ext uri="{FF2B5EF4-FFF2-40B4-BE49-F238E27FC236}">
                <a16:creationId xmlns:a16="http://schemas.microsoft.com/office/drawing/2014/main" id="{D903C5CB-EEFF-41B0-9FFD-C71395A31A2F}"/>
              </a:ext>
            </a:extLst>
          </p:cNvPr>
          <p:cNvPicPr>
            <a:picLocks noRot="1" noChangeAspect="1"/>
          </p:cNvPicPr>
          <p:nvPr>
            <a:videoFile r:link="rId1"/>
          </p:nvPr>
        </p:nvPicPr>
        <p:blipFill>
          <a:blip r:embed="rId3"/>
          <a:stretch>
            <a:fillRect/>
          </a:stretch>
        </p:blipFill>
        <p:spPr>
          <a:xfrm>
            <a:off x="640080" y="731520"/>
            <a:ext cx="10652083" cy="6126480"/>
          </a:xfrm>
          <a:prstGeom prst="rect">
            <a:avLst/>
          </a:prstGeom>
        </p:spPr>
      </p:pic>
    </p:spTree>
    <p:extLst>
      <p:ext uri="{BB962C8B-B14F-4D97-AF65-F5344CB8AC3E}">
        <p14:creationId xmlns:p14="http://schemas.microsoft.com/office/powerpoint/2010/main" val="23953495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560" y="1121888"/>
            <a:ext cx="9591464"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a:spcBef>
                <a:spcPts val="1739"/>
              </a:spcBef>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2520626" cy="584775"/>
          </a:xfrm>
          <a:prstGeom prst="rect">
            <a:avLst/>
          </a:prstGeom>
        </p:spPr>
        <p:txBody>
          <a:bodyPr wrap="none">
            <a:spAutoFit/>
          </a:bodyPr>
          <a:lstStyle/>
          <a:p>
            <a:r>
              <a:rPr lang="en-US" sz="3200" b="1" dirty="0">
                <a:solidFill>
                  <a:srgbClr val="852F4A"/>
                </a:solidFill>
              </a:rPr>
              <a:t>Repositioning</a:t>
            </a:r>
          </a:p>
        </p:txBody>
      </p:sp>
      <p:sp>
        <p:nvSpPr>
          <p:cNvPr id="10" name="object 3">
            <a:extLst>
              <a:ext uri="{FF2B5EF4-FFF2-40B4-BE49-F238E27FC236}">
                <a16:creationId xmlns:a16="http://schemas.microsoft.com/office/drawing/2014/main" id="{FA957364-289C-4A2E-9F69-40A20013B550}"/>
              </a:ext>
            </a:extLst>
          </p:cNvPr>
          <p:cNvSpPr txBox="1"/>
          <p:nvPr/>
        </p:nvSpPr>
        <p:spPr>
          <a:xfrm>
            <a:off x="1218159" y="1496077"/>
            <a:ext cx="7655559" cy="3270885"/>
          </a:xfrm>
          <a:prstGeom prst="rect">
            <a:avLst/>
          </a:prstGeom>
        </p:spPr>
        <p:txBody>
          <a:bodyPr vert="horz" wrap="square" lIns="0" tIns="209550" rIns="0" bIns="0" rtlCol="0">
            <a:spAutoFit/>
          </a:bodyPr>
          <a:lstStyle/>
          <a:p>
            <a:pPr marL="355600" indent="-343535">
              <a:lnSpc>
                <a:spcPct val="100000"/>
              </a:lnSpc>
              <a:spcBef>
                <a:spcPts val="1650"/>
              </a:spcBef>
              <a:buFont typeface="Arial MT"/>
              <a:buChar char="•"/>
              <a:tabLst>
                <a:tab pos="355600" algn="l"/>
                <a:tab pos="356235" algn="l"/>
              </a:tabLst>
            </a:pPr>
            <a:r>
              <a:rPr sz="2800" spc="-10" dirty="0">
                <a:latin typeface="Calibri"/>
                <a:cs typeface="Calibri"/>
              </a:rPr>
              <a:t>Altering</a:t>
            </a:r>
            <a:r>
              <a:rPr sz="2800" dirty="0">
                <a:latin typeface="Calibri"/>
                <a:cs typeface="Calibri"/>
              </a:rPr>
              <a:t> </a:t>
            </a:r>
            <a:r>
              <a:rPr sz="2800" spc="-5" dirty="0">
                <a:latin typeface="Calibri"/>
                <a:cs typeface="Calibri"/>
              </a:rPr>
              <a:t>a </a:t>
            </a:r>
            <a:r>
              <a:rPr sz="2800" spc="-20" dirty="0">
                <a:latin typeface="Calibri"/>
                <a:cs typeface="Calibri"/>
              </a:rPr>
              <a:t>product’s</a:t>
            </a:r>
            <a:r>
              <a:rPr sz="2800" spc="40" dirty="0">
                <a:latin typeface="Calibri"/>
                <a:cs typeface="Calibri"/>
              </a:rPr>
              <a:t> </a:t>
            </a:r>
            <a:r>
              <a:rPr sz="2800" spc="-5" dirty="0">
                <a:latin typeface="Calibri"/>
                <a:cs typeface="Calibri"/>
              </a:rPr>
              <a:t>or</a:t>
            </a:r>
            <a:r>
              <a:rPr sz="2800" spc="5" dirty="0">
                <a:latin typeface="Calibri"/>
                <a:cs typeface="Calibri"/>
              </a:rPr>
              <a:t> </a:t>
            </a:r>
            <a:r>
              <a:rPr sz="2800" spc="-40" dirty="0">
                <a:latin typeface="Calibri"/>
                <a:cs typeface="Calibri"/>
              </a:rPr>
              <a:t>brand’s</a:t>
            </a:r>
            <a:r>
              <a:rPr sz="2800" spc="30" dirty="0">
                <a:latin typeface="Calibri"/>
                <a:cs typeface="Calibri"/>
              </a:rPr>
              <a:t> </a:t>
            </a:r>
            <a:r>
              <a:rPr sz="2800" spc="-5" dirty="0">
                <a:latin typeface="Calibri"/>
                <a:cs typeface="Calibri"/>
              </a:rPr>
              <a:t>position</a:t>
            </a:r>
            <a:r>
              <a:rPr sz="2800" spc="20" dirty="0">
                <a:latin typeface="Calibri"/>
                <a:cs typeface="Calibri"/>
              </a:rPr>
              <a:t> </a:t>
            </a:r>
            <a:r>
              <a:rPr sz="2800" spc="-10" dirty="0">
                <a:latin typeface="Calibri"/>
                <a:cs typeface="Calibri"/>
              </a:rPr>
              <a:t>due</a:t>
            </a:r>
            <a:r>
              <a:rPr sz="2800" spc="10" dirty="0">
                <a:latin typeface="Calibri"/>
                <a:cs typeface="Calibri"/>
              </a:rPr>
              <a:t> </a:t>
            </a:r>
            <a:r>
              <a:rPr sz="2800" spc="-15" dirty="0">
                <a:latin typeface="Calibri"/>
                <a:cs typeface="Calibri"/>
              </a:rPr>
              <a:t>to:</a:t>
            </a:r>
            <a:endParaRPr sz="2800" dirty="0">
              <a:latin typeface="Calibri"/>
              <a:cs typeface="Calibri"/>
            </a:endParaRPr>
          </a:p>
          <a:p>
            <a:pPr marL="756285" lvl="1" indent="-287020">
              <a:lnSpc>
                <a:spcPct val="100000"/>
              </a:lnSpc>
              <a:spcBef>
                <a:spcPts val="1450"/>
              </a:spcBef>
              <a:buFont typeface="Arial MT"/>
              <a:buChar char="–"/>
              <a:tabLst>
                <a:tab pos="756920" algn="l"/>
              </a:tabLst>
            </a:pPr>
            <a:r>
              <a:rPr sz="2600" dirty="0">
                <a:latin typeface="Calibri"/>
                <a:cs typeface="Calibri"/>
              </a:rPr>
              <a:t>Declining</a:t>
            </a:r>
            <a:r>
              <a:rPr sz="2600" spc="-50" dirty="0">
                <a:latin typeface="Calibri"/>
                <a:cs typeface="Calibri"/>
              </a:rPr>
              <a:t> </a:t>
            </a:r>
            <a:r>
              <a:rPr sz="2600" spc="-5" dirty="0">
                <a:latin typeface="Calibri"/>
                <a:cs typeface="Calibri"/>
              </a:rPr>
              <a:t>or</a:t>
            </a:r>
            <a:r>
              <a:rPr sz="2600" spc="-15" dirty="0">
                <a:latin typeface="Calibri"/>
                <a:cs typeface="Calibri"/>
              </a:rPr>
              <a:t> </a:t>
            </a:r>
            <a:r>
              <a:rPr sz="2600" spc="-10" dirty="0">
                <a:latin typeface="Calibri"/>
                <a:cs typeface="Calibri"/>
              </a:rPr>
              <a:t>stagnant</a:t>
            </a:r>
            <a:r>
              <a:rPr sz="2600" spc="-25" dirty="0">
                <a:latin typeface="Calibri"/>
                <a:cs typeface="Calibri"/>
              </a:rPr>
              <a:t> </a:t>
            </a:r>
            <a:r>
              <a:rPr sz="2600" spc="-5" dirty="0">
                <a:latin typeface="Calibri"/>
                <a:cs typeface="Calibri"/>
              </a:rPr>
              <a:t>sales</a:t>
            </a:r>
            <a:endParaRPr sz="2600" dirty="0">
              <a:latin typeface="Calibri"/>
              <a:cs typeface="Calibri"/>
            </a:endParaRPr>
          </a:p>
          <a:p>
            <a:pPr marL="756285" lvl="1" indent="-287020">
              <a:lnSpc>
                <a:spcPct val="100000"/>
              </a:lnSpc>
              <a:spcBef>
                <a:spcPts val="1415"/>
              </a:spcBef>
              <a:buFont typeface="Arial MT"/>
              <a:buChar char="–"/>
              <a:tabLst>
                <a:tab pos="756920" algn="l"/>
              </a:tabLst>
            </a:pPr>
            <a:r>
              <a:rPr sz="2600" spc="-5" dirty="0">
                <a:latin typeface="Calibri"/>
                <a:cs typeface="Calibri"/>
              </a:rPr>
              <a:t>Anticipated</a:t>
            </a:r>
            <a:r>
              <a:rPr sz="2600" spc="-60" dirty="0">
                <a:latin typeface="Calibri"/>
                <a:cs typeface="Calibri"/>
              </a:rPr>
              <a:t> </a:t>
            </a:r>
            <a:r>
              <a:rPr sz="2600" spc="-5" dirty="0">
                <a:latin typeface="Calibri"/>
                <a:cs typeface="Calibri"/>
              </a:rPr>
              <a:t>opportunities</a:t>
            </a:r>
            <a:r>
              <a:rPr sz="2600" spc="-25" dirty="0">
                <a:latin typeface="Calibri"/>
                <a:cs typeface="Calibri"/>
              </a:rPr>
              <a:t> </a:t>
            </a:r>
            <a:r>
              <a:rPr sz="2600" dirty="0">
                <a:latin typeface="Calibri"/>
                <a:cs typeface="Calibri"/>
              </a:rPr>
              <a:t>in</a:t>
            </a:r>
            <a:r>
              <a:rPr sz="2600" spc="-5" dirty="0">
                <a:latin typeface="Calibri"/>
                <a:cs typeface="Calibri"/>
              </a:rPr>
              <a:t> other</a:t>
            </a:r>
            <a:r>
              <a:rPr sz="2600" spc="-20" dirty="0">
                <a:latin typeface="Calibri"/>
                <a:cs typeface="Calibri"/>
              </a:rPr>
              <a:t> </a:t>
            </a:r>
            <a:r>
              <a:rPr sz="2600" spc="-15" dirty="0">
                <a:latin typeface="Calibri"/>
                <a:cs typeface="Calibri"/>
              </a:rPr>
              <a:t>market </a:t>
            </a:r>
            <a:r>
              <a:rPr sz="2600" spc="-5" dirty="0">
                <a:latin typeface="Calibri"/>
                <a:cs typeface="Calibri"/>
              </a:rPr>
              <a:t>positions</a:t>
            </a:r>
            <a:endParaRPr sz="2600" dirty="0">
              <a:latin typeface="Calibri"/>
              <a:cs typeface="Calibri"/>
            </a:endParaRPr>
          </a:p>
          <a:p>
            <a:pPr marL="355600" marR="307975" indent="-343535">
              <a:lnSpc>
                <a:spcPct val="100000"/>
              </a:lnSpc>
              <a:spcBef>
                <a:spcPts val="1460"/>
              </a:spcBef>
              <a:buFont typeface="Arial MT"/>
              <a:buChar char="•"/>
              <a:tabLst>
                <a:tab pos="355600" algn="l"/>
                <a:tab pos="356235" algn="l"/>
              </a:tabLst>
            </a:pPr>
            <a:r>
              <a:rPr sz="2800" spc="-15" dirty="0">
                <a:latin typeface="Calibri"/>
                <a:cs typeface="Calibri"/>
              </a:rPr>
              <a:t>Difficult</a:t>
            </a:r>
            <a:r>
              <a:rPr sz="2800" spc="20" dirty="0">
                <a:latin typeface="Calibri"/>
                <a:cs typeface="Calibri"/>
              </a:rPr>
              <a:t> </a:t>
            </a:r>
            <a:r>
              <a:rPr sz="2800" spc="-20" dirty="0">
                <a:latin typeface="Calibri"/>
                <a:cs typeface="Calibri"/>
              </a:rPr>
              <a:t>to</a:t>
            </a:r>
            <a:r>
              <a:rPr sz="2800" spc="-5" dirty="0">
                <a:latin typeface="Calibri"/>
                <a:cs typeface="Calibri"/>
              </a:rPr>
              <a:t> </a:t>
            </a:r>
            <a:r>
              <a:rPr sz="2800" spc="-10" dirty="0">
                <a:latin typeface="Calibri"/>
                <a:cs typeface="Calibri"/>
              </a:rPr>
              <a:t>accomplish</a:t>
            </a:r>
            <a:r>
              <a:rPr sz="2800" spc="10" dirty="0">
                <a:latin typeface="Calibri"/>
                <a:cs typeface="Calibri"/>
              </a:rPr>
              <a:t> </a:t>
            </a:r>
            <a:r>
              <a:rPr sz="2800" spc="-10" dirty="0">
                <a:latin typeface="Calibri"/>
                <a:cs typeface="Calibri"/>
              </a:rPr>
              <a:t>because</a:t>
            </a:r>
            <a:r>
              <a:rPr sz="2800" spc="25" dirty="0">
                <a:latin typeface="Calibri"/>
                <a:cs typeface="Calibri"/>
              </a:rPr>
              <a:t> </a:t>
            </a:r>
            <a:r>
              <a:rPr sz="2800" spc="-5" dirty="0">
                <a:latin typeface="Calibri"/>
                <a:cs typeface="Calibri"/>
              </a:rPr>
              <a:t>of </a:t>
            </a:r>
            <a:r>
              <a:rPr sz="2800" spc="-10" dirty="0">
                <a:latin typeface="Calibri"/>
                <a:cs typeface="Calibri"/>
              </a:rPr>
              <a:t>entrenched </a:t>
            </a:r>
            <a:r>
              <a:rPr sz="2800" spc="-5" dirty="0">
                <a:latin typeface="Calibri"/>
                <a:cs typeface="Calibri"/>
              </a:rPr>
              <a:t> </a:t>
            </a:r>
            <a:r>
              <a:rPr sz="2800" spc="-10" dirty="0">
                <a:latin typeface="Calibri"/>
                <a:cs typeface="Calibri"/>
              </a:rPr>
              <a:t>perceptions</a:t>
            </a:r>
            <a:r>
              <a:rPr sz="2800" spc="25"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attitudes</a:t>
            </a:r>
            <a:r>
              <a:rPr sz="2800" spc="10" dirty="0">
                <a:latin typeface="Calibri"/>
                <a:cs typeface="Calibri"/>
              </a:rPr>
              <a:t> </a:t>
            </a:r>
            <a:r>
              <a:rPr sz="2800" spc="-25" dirty="0">
                <a:latin typeface="Calibri"/>
                <a:cs typeface="Calibri"/>
              </a:rPr>
              <a:t>toward</a:t>
            </a:r>
            <a:r>
              <a:rPr sz="2800" spc="-5" dirty="0">
                <a:latin typeface="Calibri"/>
                <a:cs typeface="Calibri"/>
              </a:rPr>
              <a:t> the</a:t>
            </a:r>
            <a:r>
              <a:rPr sz="2800" spc="5" dirty="0">
                <a:latin typeface="Calibri"/>
                <a:cs typeface="Calibri"/>
              </a:rPr>
              <a:t> </a:t>
            </a:r>
            <a:r>
              <a:rPr sz="2800" spc="-15" dirty="0">
                <a:latin typeface="Calibri"/>
                <a:cs typeface="Calibri"/>
              </a:rPr>
              <a:t>product</a:t>
            </a:r>
            <a:r>
              <a:rPr sz="2800" spc="30" dirty="0">
                <a:latin typeface="Calibri"/>
                <a:cs typeface="Calibri"/>
              </a:rPr>
              <a:t> </a:t>
            </a:r>
            <a:r>
              <a:rPr sz="2800" spc="-10" dirty="0">
                <a:latin typeface="Calibri"/>
                <a:cs typeface="Calibri"/>
              </a:rPr>
              <a:t>or </a:t>
            </a:r>
            <a:r>
              <a:rPr sz="2800" spc="-620" dirty="0">
                <a:latin typeface="Calibri"/>
                <a:cs typeface="Calibri"/>
              </a:rPr>
              <a:t> </a:t>
            </a:r>
            <a:r>
              <a:rPr sz="2800" spc="-20" dirty="0">
                <a:latin typeface="Calibri"/>
                <a:cs typeface="Calibri"/>
              </a:rPr>
              <a:t>brand</a:t>
            </a:r>
            <a:endParaRPr sz="2800" dirty="0">
              <a:latin typeface="Calibri"/>
              <a:cs typeface="Calibri"/>
            </a:endParaRPr>
          </a:p>
        </p:txBody>
      </p:sp>
      <p:pic>
        <p:nvPicPr>
          <p:cNvPr id="3" name="Picture 2">
            <a:extLst>
              <a:ext uri="{FF2B5EF4-FFF2-40B4-BE49-F238E27FC236}">
                <a16:creationId xmlns:a16="http://schemas.microsoft.com/office/drawing/2014/main" id="{2B454147-5F97-46B7-B55A-BA2FE7FCA87D}"/>
              </a:ext>
            </a:extLst>
          </p:cNvPr>
          <p:cNvPicPr>
            <a:picLocks noChangeAspect="1"/>
          </p:cNvPicPr>
          <p:nvPr/>
        </p:nvPicPr>
        <p:blipFill>
          <a:blip r:embed="rId7"/>
          <a:stretch>
            <a:fillRect/>
          </a:stretch>
        </p:blipFill>
        <p:spPr>
          <a:xfrm>
            <a:off x="2639750" y="4766962"/>
            <a:ext cx="2231329" cy="2225233"/>
          </a:xfrm>
          <a:prstGeom prst="rect">
            <a:avLst/>
          </a:prstGeom>
        </p:spPr>
      </p:pic>
      <p:pic>
        <p:nvPicPr>
          <p:cNvPr id="4" name="Picture 3">
            <a:extLst>
              <a:ext uri="{FF2B5EF4-FFF2-40B4-BE49-F238E27FC236}">
                <a16:creationId xmlns:a16="http://schemas.microsoft.com/office/drawing/2014/main" id="{05B07F4A-202B-42D7-A21A-C2109E054560}"/>
              </a:ext>
            </a:extLst>
          </p:cNvPr>
          <p:cNvPicPr>
            <a:picLocks noChangeAspect="1"/>
          </p:cNvPicPr>
          <p:nvPr/>
        </p:nvPicPr>
        <p:blipFill>
          <a:blip r:embed="rId8"/>
          <a:stretch>
            <a:fillRect/>
          </a:stretch>
        </p:blipFill>
        <p:spPr>
          <a:xfrm>
            <a:off x="4913273" y="5096103"/>
            <a:ext cx="2365453" cy="1761897"/>
          </a:xfrm>
          <a:prstGeom prst="rect">
            <a:avLst/>
          </a:prstGeom>
        </p:spPr>
      </p:pic>
      <p:pic>
        <p:nvPicPr>
          <p:cNvPr id="6" name="Picture 5">
            <a:extLst>
              <a:ext uri="{FF2B5EF4-FFF2-40B4-BE49-F238E27FC236}">
                <a16:creationId xmlns:a16="http://schemas.microsoft.com/office/drawing/2014/main" id="{D4D4721C-CF93-43E4-899A-8E6DA9C207DD}"/>
              </a:ext>
            </a:extLst>
          </p:cNvPr>
          <p:cNvPicPr>
            <a:picLocks noChangeAspect="1"/>
          </p:cNvPicPr>
          <p:nvPr/>
        </p:nvPicPr>
        <p:blipFill>
          <a:blip r:embed="rId9"/>
          <a:stretch>
            <a:fillRect/>
          </a:stretch>
        </p:blipFill>
        <p:spPr>
          <a:xfrm>
            <a:off x="7492263" y="4541192"/>
            <a:ext cx="1914310" cy="2389839"/>
          </a:xfrm>
          <a:prstGeom prst="rect">
            <a:avLst/>
          </a:prstGeom>
        </p:spPr>
      </p:pic>
      <p:pic>
        <p:nvPicPr>
          <p:cNvPr id="7" name="Picture 6">
            <a:extLst>
              <a:ext uri="{FF2B5EF4-FFF2-40B4-BE49-F238E27FC236}">
                <a16:creationId xmlns:a16="http://schemas.microsoft.com/office/drawing/2014/main" id="{4BC83008-EBD3-4E7E-957F-3DB6C34B5AFC}"/>
              </a:ext>
            </a:extLst>
          </p:cNvPr>
          <p:cNvPicPr>
            <a:picLocks noChangeAspect="1"/>
          </p:cNvPicPr>
          <p:nvPr/>
        </p:nvPicPr>
        <p:blipFill>
          <a:blip r:embed="rId10"/>
          <a:stretch>
            <a:fillRect/>
          </a:stretch>
        </p:blipFill>
        <p:spPr>
          <a:xfrm>
            <a:off x="10516024" y="2854398"/>
            <a:ext cx="1719221" cy="1542422"/>
          </a:xfrm>
          <a:prstGeom prst="rect">
            <a:avLst/>
          </a:prstGeom>
        </p:spPr>
      </p:pic>
    </p:spTree>
    <p:extLst>
      <p:ext uri="{BB962C8B-B14F-4D97-AF65-F5344CB8AC3E}">
        <p14:creationId xmlns:p14="http://schemas.microsoft.com/office/powerpoint/2010/main" val="70923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560" y="1121888"/>
            <a:ext cx="9591464"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a:spcBef>
                <a:spcPts val="1739"/>
              </a:spcBef>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2520626" cy="584775"/>
          </a:xfrm>
          <a:prstGeom prst="rect">
            <a:avLst/>
          </a:prstGeom>
        </p:spPr>
        <p:txBody>
          <a:bodyPr wrap="none">
            <a:spAutoFit/>
          </a:bodyPr>
          <a:lstStyle/>
          <a:p>
            <a:r>
              <a:rPr lang="en-US" sz="3200" b="1" dirty="0">
                <a:solidFill>
                  <a:srgbClr val="852F4A"/>
                </a:solidFill>
              </a:rPr>
              <a:t>Repositioning</a:t>
            </a:r>
          </a:p>
        </p:txBody>
      </p:sp>
      <p:pic>
        <p:nvPicPr>
          <p:cNvPr id="5" name="Picture 4">
            <a:extLst>
              <a:ext uri="{FF2B5EF4-FFF2-40B4-BE49-F238E27FC236}">
                <a16:creationId xmlns:a16="http://schemas.microsoft.com/office/drawing/2014/main" id="{C958FDDA-8324-4D45-884A-B999D5EA3570}"/>
              </a:ext>
            </a:extLst>
          </p:cNvPr>
          <p:cNvPicPr>
            <a:picLocks noChangeAspect="1"/>
          </p:cNvPicPr>
          <p:nvPr/>
        </p:nvPicPr>
        <p:blipFill>
          <a:blip r:embed="rId7"/>
          <a:stretch>
            <a:fillRect/>
          </a:stretch>
        </p:blipFill>
        <p:spPr>
          <a:xfrm>
            <a:off x="1031208" y="1205441"/>
            <a:ext cx="5449166" cy="3068320"/>
          </a:xfrm>
          <a:prstGeom prst="rect">
            <a:avLst/>
          </a:prstGeom>
        </p:spPr>
      </p:pic>
      <p:pic>
        <p:nvPicPr>
          <p:cNvPr id="8" name="Picture 7">
            <a:extLst>
              <a:ext uri="{FF2B5EF4-FFF2-40B4-BE49-F238E27FC236}">
                <a16:creationId xmlns:a16="http://schemas.microsoft.com/office/drawing/2014/main" id="{7EDE84C7-21C3-4CB0-8596-BA111770777B}"/>
              </a:ext>
            </a:extLst>
          </p:cNvPr>
          <p:cNvPicPr>
            <a:picLocks noChangeAspect="1"/>
          </p:cNvPicPr>
          <p:nvPr/>
        </p:nvPicPr>
        <p:blipFill>
          <a:blip r:embed="rId8"/>
          <a:stretch>
            <a:fillRect/>
          </a:stretch>
        </p:blipFill>
        <p:spPr>
          <a:xfrm>
            <a:off x="3500120" y="4294178"/>
            <a:ext cx="6741160" cy="1702143"/>
          </a:xfrm>
          <a:prstGeom prst="rect">
            <a:avLst/>
          </a:prstGeom>
        </p:spPr>
      </p:pic>
    </p:spTree>
    <p:extLst>
      <p:ext uri="{BB962C8B-B14F-4D97-AF65-F5344CB8AC3E}">
        <p14:creationId xmlns:p14="http://schemas.microsoft.com/office/powerpoint/2010/main" val="28550387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4240" y="1121888"/>
            <a:ext cx="9591464"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217356" cy="584775"/>
          </a:xfrm>
          <a:prstGeom prst="rect">
            <a:avLst/>
          </a:prstGeom>
        </p:spPr>
        <p:txBody>
          <a:bodyPr wrap="none">
            <a:spAutoFit/>
          </a:bodyPr>
          <a:lstStyle/>
          <a:p>
            <a:r>
              <a:rPr lang="en-US" sz="3200" b="1" dirty="0">
                <a:solidFill>
                  <a:srgbClr val="852F4A"/>
                </a:solidFill>
              </a:rPr>
              <a:t>Product Decisions</a:t>
            </a:r>
          </a:p>
        </p:txBody>
      </p:sp>
      <p:sp>
        <p:nvSpPr>
          <p:cNvPr id="11" name="object 3">
            <a:extLst>
              <a:ext uri="{FF2B5EF4-FFF2-40B4-BE49-F238E27FC236}">
                <a16:creationId xmlns:a16="http://schemas.microsoft.com/office/drawing/2014/main" id="{DD0E2DA8-F48C-45BA-A677-24D66C48A7E5}"/>
              </a:ext>
            </a:extLst>
          </p:cNvPr>
          <p:cNvSpPr txBox="1"/>
          <p:nvPr/>
        </p:nvSpPr>
        <p:spPr>
          <a:xfrm>
            <a:off x="1397045" y="1744159"/>
            <a:ext cx="8143240" cy="3290003"/>
          </a:xfrm>
          <a:prstGeom prst="rect">
            <a:avLst/>
          </a:prstGeom>
        </p:spPr>
        <p:txBody>
          <a:bodyPr vert="horz" wrap="square" lIns="0" tIns="65405" rIns="0" bIns="0" rtlCol="0">
            <a:spAutoFit/>
          </a:bodyPr>
          <a:lstStyle/>
          <a:p>
            <a:pPr marL="355600" indent="-343535">
              <a:lnSpc>
                <a:spcPct val="100000"/>
              </a:lnSpc>
              <a:spcBef>
                <a:spcPts val="515"/>
              </a:spcBef>
              <a:buClr>
                <a:srgbClr val="1D4246"/>
              </a:buClr>
              <a:buFont typeface="Wingdings"/>
              <a:buChar char=""/>
              <a:tabLst>
                <a:tab pos="355600" algn="l"/>
                <a:tab pos="356235" algn="l"/>
              </a:tabLst>
            </a:pPr>
            <a:r>
              <a:rPr sz="3200" b="1" spc="-5" dirty="0">
                <a:latin typeface="Calibri"/>
                <a:cs typeface="Calibri"/>
              </a:rPr>
              <a:t>Product</a:t>
            </a:r>
            <a:r>
              <a:rPr sz="3200" b="1" spc="-40" dirty="0">
                <a:latin typeface="Calibri"/>
                <a:cs typeface="Calibri"/>
              </a:rPr>
              <a:t> </a:t>
            </a:r>
            <a:r>
              <a:rPr sz="3200" b="1" spc="-5" dirty="0">
                <a:latin typeface="Calibri"/>
                <a:cs typeface="Calibri"/>
              </a:rPr>
              <a:t>symbolism</a:t>
            </a:r>
            <a:r>
              <a:rPr sz="3200" spc="-5" dirty="0">
                <a:latin typeface="Calibri"/>
                <a:cs typeface="Calibri"/>
              </a:rPr>
              <a:t>:</a:t>
            </a:r>
            <a:r>
              <a:rPr sz="3200" spc="-45" dirty="0">
                <a:latin typeface="Calibri"/>
                <a:cs typeface="Calibri"/>
              </a:rPr>
              <a:t> </a:t>
            </a:r>
            <a:r>
              <a:rPr sz="3200" spc="-40" dirty="0">
                <a:latin typeface="Calibri"/>
                <a:cs typeface="Calibri"/>
              </a:rPr>
              <a:t>Refers</a:t>
            </a:r>
            <a:r>
              <a:rPr sz="3200" spc="-10" dirty="0">
                <a:latin typeface="Calibri"/>
                <a:cs typeface="Calibri"/>
              </a:rPr>
              <a:t> </a:t>
            </a:r>
            <a:r>
              <a:rPr sz="3200" spc="-20" dirty="0">
                <a:latin typeface="Calibri"/>
                <a:cs typeface="Calibri"/>
              </a:rPr>
              <a:t>to:</a:t>
            </a:r>
            <a:endParaRPr sz="3200" dirty="0">
              <a:latin typeface="Calibri"/>
              <a:cs typeface="Calibri"/>
            </a:endParaRPr>
          </a:p>
          <a:p>
            <a:pPr marL="756285" lvl="1" indent="-287020">
              <a:lnSpc>
                <a:spcPct val="100000"/>
              </a:lnSpc>
              <a:spcBef>
                <a:spcPts val="355"/>
              </a:spcBef>
              <a:buClr>
                <a:srgbClr val="1D4246"/>
              </a:buClr>
              <a:buFont typeface="Wingdings"/>
              <a:buChar char=""/>
              <a:tabLst>
                <a:tab pos="756920" algn="l"/>
              </a:tabLst>
            </a:pPr>
            <a:r>
              <a:rPr sz="2800" spc="-10" dirty="0">
                <a:latin typeface="Calibri"/>
                <a:cs typeface="Calibri"/>
              </a:rPr>
              <a:t>What</a:t>
            </a:r>
            <a:r>
              <a:rPr sz="2800" spc="5" dirty="0">
                <a:latin typeface="Calibri"/>
                <a:cs typeface="Calibri"/>
              </a:rPr>
              <a:t> </a:t>
            </a:r>
            <a:r>
              <a:rPr sz="2800" spc="-5" dirty="0">
                <a:latin typeface="Calibri"/>
                <a:cs typeface="Calibri"/>
              </a:rPr>
              <a:t>a</a:t>
            </a:r>
            <a:r>
              <a:rPr sz="2800" spc="-10" dirty="0">
                <a:latin typeface="Calibri"/>
                <a:cs typeface="Calibri"/>
              </a:rPr>
              <a:t> </a:t>
            </a:r>
            <a:r>
              <a:rPr sz="2800" spc="-15" dirty="0">
                <a:latin typeface="Calibri"/>
                <a:cs typeface="Calibri"/>
              </a:rPr>
              <a:t>product</a:t>
            </a:r>
            <a:r>
              <a:rPr sz="2800" spc="35" dirty="0">
                <a:latin typeface="Calibri"/>
                <a:cs typeface="Calibri"/>
              </a:rPr>
              <a:t> </a:t>
            </a:r>
            <a:r>
              <a:rPr sz="2800" spc="-5" dirty="0">
                <a:latin typeface="Calibri"/>
                <a:cs typeface="Calibri"/>
              </a:rPr>
              <a:t>or</a:t>
            </a:r>
            <a:r>
              <a:rPr sz="2800" spc="-10" dirty="0">
                <a:latin typeface="Calibri"/>
                <a:cs typeface="Calibri"/>
              </a:rPr>
              <a:t> </a:t>
            </a:r>
            <a:r>
              <a:rPr sz="2800" spc="-20" dirty="0">
                <a:latin typeface="Calibri"/>
                <a:cs typeface="Calibri"/>
              </a:rPr>
              <a:t>brand</a:t>
            </a:r>
            <a:r>
              <a:rPr sz="2800" spc="25" dirty="0">
                <a:latin typeface="Calibri"/>
                <a:cs typeface="Calibri"/>
              </a:rPr>
              <a:t> </a:t>
            </a:r>
            <a:r>
              <a:rPr sz="2800" spc="-5" dirty="0">
                <a:latin typeface="Calibri"/>
                <a:cs typeface="Calibri"/>
              </a:rPr>
              <a:t>means</a:t>
            </a:r>
            <a:r>
              <a:rPr sz="2800" spc="10" dirty="0">
                <a:latin typeface="Calibri"/>
                <a:cs typeface="Calibri"/>
              </a:rPr>
              <a:t> </a:t>
            </a:r>
            <a:r>
              <a:rPr sz="2800" spc="-20" dirty="0">
                <a:latin typeface="Calibri"/>
                <a:cs typeface="Calibri"/>
              </a:rPr>
              <a:t>to</a:t>
            </a:r>
            <a:r>
              <a:rPr sz="2800" spc="-10" dirty="0">
                <a:latin typeface="Calibri"/>
                <a:cs typeface="Calibri"/>
              </a:rPr>
              <a:t> </a:t>
            </a:r>
            <a:r>
              <a:rPr sz="2800" spc="-15" dirty="0">
                <a:latin typeface="Calibri"/>
                <a:cs typeface="Calibri"/>
              </a:rPr>
              <a:t>consumers</a:t>
            </a:r>
            <a:endParaRPr sz="2800" dirty="0">
              <a:latin typeface="Calibri"/>
              <a:cs typeface="Calibri"/>
            </a:endParaRPr>
          </a:p>
          <a:p>
            <a:pPr marL="756285" marR="646430" lvl="1" indent="-287020">
              <a:lnSpc>
                <a:spcPts val="3020"/>
              </a:lnSpc>
              <a:spcBef>
                <a:spcPts val="720"/>
              </a:spcBef>
              <a:buClr>
                <a:srgbClr val="1D4246"/>
              </a:buClr>
              <a:buFont typeface="Wingdings"/>
              <a:buChar char=""/>
              <a:tabLst>
                <a:tab pos="756920" algn="l"/>
              </a:tabLst>
            </a:pPr>
            <a:r>
              <a:rPr sz="2800" spc="-10" dirty="0">
                <a:latin typeface="Calibri"/>
                <a:cs typeface="Calibri"/>
              </a:rPr>
              <a:t>What</a:t>
            </a:r>
            <a:r>
              <a:rPr sz="2800" spc="5" dirty="0">
                <a:latin typeface="Calibri"/>
                <a:cs typeface="Calibri"/>
              </a:rPr>
              <a:t> </a:t>
            </a:r>
            <a:r>
              <a:rPr sz="2800" spc="-15" dirty="0">
                <a:latin typeface="Calibri"/>
                <a:cs typeface="Calibri"/>
              </a:rPr>
              <a:t>consumers</a:t>
            </a:r>
            <a:r>
              <a:rPr sz="2800" spc="30" dirty="0">
                <a:latin typeface="Calibri"/>
                <a:cs typeface="Calibri"/>
              </a:rPr>
              <a:t> </a:t>
            </a:r>
            <a:r>
              <a:rPr sz="2800" spc="-15" dirty="0">
                <a:latin typeface="Calibri"/>
                <a:cs typeface="Calibri"/>
              </a:rPr>
              <a:t>experience</a:t>
            </a:r>
            <a:r>
              <a:rPr sz="2800" spc="25" dirty="0">
                <a:latin typeface="Calibri"/>
                <a:cs typeface="Calibri"/>
              </a:rPr>
              <a:t> </a:t>
            </a:r>
            <a:r>
              <a:rPr sz="2800" spc="-5" dirty="0">
                <a:latin typeface="Calibri"/>
                <a:cs typeface="Calibri"/>
              </a:rPr>
              <a:t>in</a:t>
            </a:r>
            <a:r>
              <a:rPr sz="2800" dirty="0">
                <a:latin typeface="Calibri"/>
                <a:cs typeface="Calibri"/>
              </a:rPr>
              <a:t> </a:t>
            </a:r>
            <a:r>
              <a:rPr sz="2800" spc="-10" dirty="0">
                <a:latin typeface="Calibri"/>
                <a:cs typeface="Calibri"/>
              </a:rPr>
              <a:t>purchasing</a:t>
            </a:r>
            <a:r>
              <a:rPr sz="2800" spc="30" dirty="0">
                <a:latin typeface="Calibri"/>
                <a:cs typeface="Calibri"/>
              </a:rPr>
              <a:t> </a:t>
            </a:r>
            <a:r>
              <a:rPr sz="2800" spc="-5" dirty="0">
                <a:latin typeface="Calibri"/>
                <a:cs typeface="Calibri"/>
              </a:rPr>
              <a:t>and </a:t>
            </a:r>
            <a:r>
              <a:rPr sz="2800" spc="-615" dirty="0">
                <a:latin typeface="Calibri"/>
                <a:cs typeface="Calibri"/>
              </a:rPr>
              <a:t> </a:t>
            </a:r>
            <a:r>
              <a:rPr sz="2800" spc="-10" dirty="0">
                <a:latin typeface="Calibri"/>
                <a:cs typeface="Calibri"/>
              </a:rPr>
              <a:t>using</a:t>
            </a:r>
            <a:r>
              <a:rPr sz="2800" spc="10" dirty="0">
                <a:latin typeface="Calibri"/>
                <a:cs typeface="Calibri"/>
              </a:rPr>
              <a:t> </a:t>
            </a:r>
            <a:r>
              <a:rPr sz="2800" spc="-5" dirty="0">
                <a:latin typeface="Calibri"/>
                <a:cs typeface="Calibri"/>
              </a:rPr>
              <a:t>a </a:t>
            </a:r>
            <a:r>
              <a:rPr sz="2800" spc="-15" dirty="0">
                <a:latin typeface="Calibri"/>
                <a:cs typeface="Calibri"/>
              </a:rPr>
              <a:t>product</a:t>
            </a:r>
            <a:endParaRPr sz="2800" dirty="0">
              <a:latin typeface="Calibri"/>
              <a:cs typeface="Calibri"/>
            </a:endParaRPr>
          </a:p>
          <a:p>
            <a:pPr marL="355600" indent="-343535">
              <a:lnSpc>
                <a:spcPct val="100000"/>
              </a:lnSpc>
              <a:spcBef>
                <a:spcPts val="330"/>
              </a:spcBef>
              <a:buClr>
                <a:srgbClr val="1D4246"/>
              </a:buClr>
              <a:buFont typeface="Wingdings"/>
              <a:buChar char=""/>
              <a:tabLst>
                <a:tab pos="355600" algn="l"/>
                <a:tab pos="356235" algn="l"/>
              </a:tabLst>
            </a:pPr>
            <a:r>
              <a:rPr sz="3200" spc="-10" dirty="0">
                <a:latin typeface="Calibri"/>
                <a:cs typeface="Calibri"/>
              </a:rPr>
              <a:t>Branding</a:t>
            </a:r>
            <a:endParaRPr sz="3200" dirty="0">
              <a:latin typeface="Calibri"/>
              <a:cs typeface="Calibri"/>
            </a:endParaRPr>
          </a:p>
          <a:p>
            <a:pPr marL="756285" marR="5080" lvl="1" indent="-287020">
              <a:lnSpc>
                <a:spcPts val="3030"/>
              </a:lnSpc>
              <a:spcBef>
                <a:spcPts val="730"/>
              </a:spcBef>
              <a:buClr>
                <a:srgbClr val="1D4246"/>
              </a:buClr>
              <a:buFont typeface="Wingdings"/>
              <a:buChar char=""/>
              <a:tabLst>
                <a:tab pos="756920" algn="l"/>
              </a:tabLst>
            </a:pPr>
            <a:r>
              <a:rPr sz="2800" spc="-10" dirty="0">
                <a:latin typeface="Calibri"/>
                <a:cs typeface="Calibri"/>
              </a:rPr>
              <a:t>Building</a:t>
            </a:r>
            <a:r>
              <a:rPr sz="2800" spc="30"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maintaining</a:t>
            </a:r>
            <a:r>
              <a:rPr sz="2800" spc="20" dirty="0">
                <a:latin typeface="Calibri"/>
                <a:cs typeface="Calibri"/>
              </a:rPr>
              <a:t> </a:t>
            </a:r>
            <a:r>
              <a:rPr sz="2800" spc="-5" dirty="0">
                <a:latin typeface="Calibri"/>
                <a:cs typeface="Calibri"/>
              </a:rPr>
              <a:t>a</a:t>
            </a:r>
            <a:r>
              <a:rPr sz="2800" dirty="0">
                <a:latin typeface="Calibri"/>
                <a:cs typeface="Calibri"/>
              </a:rPr>
              <a:t> </a:t>
            </a:r>
            <a:r>
              <a:rPr sz="2800" spc="-25" dirty="0">
                <a:latin typeface="Calibri"/>
                <a:cs typeface="Calibri"/>
              </a:rPr>
              <a:t>favorable</a:t>
            </a:r>
            <a:r>
              <a:rPr sz="2800" spc="-5" dirty="0">
                <a:latin typeface="Calibri"/>
                <a:cs typeface="Calibri"/>
              </a:rPr>
              <a:t> </a:t>
            </a:r>
            <a:r>
              <a:rPr sz="2800" spc="-10" dirty="0">
                <a:latin typeface="Calibri"/>
                <a:cs typeface="Calibri"/>
              </a:rPr>
              <a:t>identity</a:t>
            </a:r>
            <a:r>
              <a:rPr sz="2800" spc="30" dirty="0">
                <a:latin typeface="Calibri"/>
                <a:cs typeface="Calibri"/>
              </a:rPr>
              <a:t> </a:t>
            </a:r>
            <a:r>
              <a:rPr sz="2800" spc="-5" dirty="0">
                <a:latin typeface="Calibri"/>
                <a:cs typeface="Calibri"/>
              </a:rPr>
              <a:t>of </a:t>
            </a:r>
            <a:r>
              <a:rPr sz="2800" spc="-10" dirty="0">
                <a:latin typeface="Calibri"/>
                <a:cs typeface="Calibri"/>
              </a:rPr>
              <a:t>the </a:t>
            </a:r>
            <a:r>
              <a:rPr sz="2800" spc="-620" dirty="0">
                <a:latin typeface="Calibri"/>
                <a:cs typeface="Calibri"/>
              </a:rPr>
              <a:t> </a:t>
            </a:r>
            <a:r>
              <a:rPr sz="2800" spc="-20" dirty="0">
                <a:latin typeface="Calibri"/>
                <a:cs typeface="Calibri"/>
              </a:rPr>
              <a:t>company</a:t>
            </a:r>
            <a:r>
              <a:rPr sz="2800" spc="15" dirty="0">
                <a:latin typeface="Calibri"/>
                <a:cs typeface="Calibri"/>
              </a:rPr>
              <a:t> </a:t>
            </a:r>
            <a:r>
              <a:rPr sz="2800" spc="-5" dirty="0">
                <a:latin typeface="Calibri"/>
                <a:cs typeface="Calibri"/>
              </a:rPr>
              <a:t>and</a:t>
            </a:r>
            <a:r>
              <a:rPr sz="2800" spc="10" dirty="0">
                <a:latin typeface="Calibri"/>
                <a:cs typeface="Calibri"/>
              </a:rPr>
              <a:t> </a:t>
            </a:r>
            <a:r>
              <a:rPr sz="2800" spc="-5" dirty="0">
                <a:latin typeface="Calibri"/>
                <a:cs typeface="Calibri"/>
              </a:rPr>
              <a:t>its</a:t>
            </a:r>
            <a:r>
              <a:rPr sz="2800" spc="5" dirty="0">
                <a:latin typeface="Calibri"/>
                <a:cs typeface="Calibri"/>
              </a:rPr>
              <a:t> </a:t>
            </a:r>
            <a:r>
              <a:rPr sz="2800" spc="-15" dirty="0">
                <a:latin typeface="Calibri"/>
                <a:cs typeface="Calibri"/>
              </a:rPr>
              <a:t>products</a:t>
            </a:r>
            <a:endParaRPr sz="2800" dirty="0">
              <a:latin typeface="Calibri"/>
              <a:cs typeface="Calibri"/>
            </a:endParaRPr>
          </a:p>
        </p:txBody>
      </p:sp>
    </p:spTree>
    <p:extLst>
      <p:ext uri="{BB962C8B-B14F-4D97-AF65-F5344CB8AC3E}">
        <p14:creationId xmlns:p14="http://schemas.microsoft.com/office/powerpoint/2010/main" val="33699215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560" y="1121888"/>
            <a:ext cx="9591464"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217356" cy="584775"/>
          </a:xfrm>
          <a:prstGeom prst="rect">
            <a:avLst/>
          </a:prstGeom>
        </p:spPr>
        <p:txBody>
          <a:bodyPr wrap="none">
            <a:spAutoFit/>
          </a:bodyPr>
          <a:lstStyle/>
          <a:p>
            <a:r>
              <a:rPr lang="en-US" sz="3200" b="1" dirty="0">
                <a:solidFill>
                  <a:srgbClr val="852F4A"/>
                </a:solidFill>
              </a:rPr>
              <a:t>Product Decisions</a:t>
            </a:r>
          </a:p>
        </p:txBody>
      </p:sp>
      <p:sp>
        <p:nvSpPr>
          <p:cNvPr id="11" name="object 3">
            <a:extLst>
              <a:ext uri="{FF2B5EF4-FFF2-40B4-BE49-F238E27FC236}">
                <a16:creationId xmlns:a16="http://schemas.microsoft.com/office/drawing/2014/main" id="{DD0E2DA8-F48C-45BA-A677-24D66C48A7E5}"/>
              </a:ext>
            </a:extLst>
          </p:cNvPr>
          <p:cNvSpPr txBox="1"/>
          <p:nvPr/>
        </p:nvSpPr>
        <p:spPr>
          <a:xfrm>
            <a:off x="1397045" y="1289444"/>
            <a:ext cx="8143240" cy="4323620"/>
          </a:xfrm>
          <a:prstGeom prst="rect">
            <a:avLst/>
          </a:prstGeom>
        </p:spPr>
        <p:txBody>
          <a:bodyPr vert="horz" wrap="square" lIns="0" tIns="65405" rIns="0" bIns="0" rtlCol="0">
            <a:spAutoFit/>
          </a:bodyPr>
          <a:lstStyle/>
          <a:p>
            <a:pPr marL="12065">
              <a:lnSpc>
                <a:spcPct val="100000"/>
              </a:lnSpc>
              <a:spcBef>
                <a:spcPts val="515"/>
              </a:spcBef>
              <a:buClr>
                <a:srgbClr val="1D4246"/>
              </a:buClr>
              <a:tabLst>
                <a:tab pos="355600" algn="l"/>
                <a:tab pos="356235" algn="l"/>
              </a:tabLst>
            </a:pPr>
            <a:endParaRPr sz="2800" dirty="0">
              <a:latin typeface="Calibri"/>
              <a:cs typeface="Calibri"/>
            </a:endParaRPr>
          </a:p>
          <a:p>
            <a:pPr marL="355600" indent="-343535">
              <a:lnSpc>
                <a:spcPct val="100000"/>
              </a:lnSpc>
              <a:spcBef>
                <a:spcPts val="315"/>
              </a:spcBef>
              <a:buClr>
                <a:srgbClr val="1D4246"/>
              </a:buClr>
              <a:buFont typeface="Wingdings"/>
              <a:buChar char=""/>
              <a:tabLst>
                <a:tab pos="355600" algn="l"/>
                <a:tab pos="356235" algn="l"/>
              </a:tabLst>
            </a:pPr>
            <a:r>
              <a:rPr sz="3200" spc="-15" dirty="0">
                <a:latin typeface="Calibri"/>
                <a:cs typeface="Calibri"/>
              </a:rPr>
              <a:t>Packaging</a:t>
            </a:r>
            <a:endParaRPr sz="3200" dirty="0">
              <a:latin typeface="Calibri"/>
              <a:cs typeface="Calibri"/>
            </a:endParaRPr>
          </a:p>
          <a:p>
            <a:pPr marL="756285" marR="751840" lvl="1" indent="-287020">
              <a:lnSpc>
                <a:spcPts val="3030"/>
              </a:lnSpc>
              <a:spcBef>
                <a:spcPts val="730"/>
              </a:spcBef>
              <a:buClr>
                <a:srgbClr val="1D4246"/>
              </a:buClr>
              <a:buFont typeface="Wingdings"/>
              <a:buChar char=""/>
              <a:tabLst>
                <a:tab pos="756920" algn="l"/>
              </a:tabLst>
            </a:pPr>
            <a:r>
              <a:rPr sz="2800" spc="-15" dirty="0">
                <a:latin typeface="Calibri"/>
                <a:cs typeface="Calibri"/>
              </a:rPr>
              <a:t>Provides</a:t>
            </a:r>
            <a:r>
              <a:rPr sz="2800" spc="10" dirty="0">
                <a:latin typeface="Calibri"/>
                <a:cs typeface="Calibri"/>
              </a:rPr>
              <a:t> </a:t>
            </a:r>
            <a:r>
              <a:rPr sz="2800" spc="-5" dirty="0">
                <a:latin typeface="Calibri"/>
                <a:cs typeface="Calibri"/>
              </a:rPr>
              <a:t>functional</a:t>
            </a:r>
            <a:r>
              <a:rPr sz="2800" spc="5" dirty="0">
                <a:latin typeface="Calibri"/>
                <a:cs typeface="Calibri"/>
              </a:rPr>
              <a:t> </a:t>
            </a:r>
            <a:r>
              <a:rPr sz="2800" spc="-10" dirty="0">
                <a:latin typeface="Calibri"/>
                <a:cs typeface="Calibri"/>
              </a:rPr>
              <a:t>benefits</a:t>
            </a:r>
            <a:r>
              <a:rPr sz="2800" spc="10" dirty="0">
                <a:latin typeface="Calibri"/>
                <a:cs typeface="Calibri"/>
              </a:rPr>
              <a:t> </a:t>
            </a:r>
            <a:r>
              <a:rPr sz="2800" spc="-5" dirty="0">
                <a:latin typeface="Calibri"/>
                <a:cs typeface="Calibri"/>
              </a:rPr>
              <a:t>such</a:t>
            </a:r>
            <a:r>
              <a:rPr sz="2800" spc="15" dirty="0">
                <a:latin typeface="Calibri"/>
                <a:cs typeface="Calibri"/>
              </a:rPr>
              <a:t> </a:t>
            </a:r>
            <a:r>
              <a:rPr sz="2800" spc="-5" dirty="0">
                <a:latin typeface="Calibri"/>
                <a:cs typeface="Calibri"/>
              </a:rPr>
              <a:t>as</a:t>
            </a:r>
            <a:r>
              <a:rPr sz="2800" spc="-15" dirty="0">
                <a:latin typeface="Calibri"/>
                <a:cs typeface="Calibri"/>
              </a:rPr>
              <a:t> </a:t>
            </a:r>
            <a:r>
              <a:rPr sz="2800" spc="-40" dirty="0">
                <a:latin typeface="Calibri"/>
                <a:cs typeface="Calibri"/>
              </a:rPr>
              <a:t>economy, </a:t>
            </a:r>
            <a:r>
              <a:rPr sz="2800" spc="-615" dirty="0">
                <a:latin typeface="Calibri"/>
                <a:cs typeface="Calibri"/>
              </a:rPr>
              <a:t> </a:t>
            </a:r>
            <a:r>
              <a:rPr sz="2800" spc="-15" dirty="0">
                <a:latin typeface="Calibri"/>
                <a:cs typeface="Calibri"/>
              </a:rPr>
              <a:t>protection,</a:t>
            </a:r>
            <a:r>
              <a:rPr sz="2800" spc="10" dirty="0">
                <a:latin typeface="Calibri"/>
                <a:cs typeface="Calibri"/>
              </a:rPr>
              <a:t> </a:t>
            </a:r>
            <a:r>
              <a:rPr sz="2800" spc="-5" dirty="0">
                <a:latin typeface="Calibri"/>
                <a:cs typeface="Calibri"/>
              </a:rPr>
              <a:t>and</a:t>
            </a:r>
            <a:r>
              <a:rPr sz="2800" spc="20" dirty="0">
                <a:latin typeface="Calibri"/>
                <a:cs typeface="Calibri"/>
              </a:rPr>
              <a:t> </a:t>
            </a:r>
            <a:r>
              <a:rPr sz="2800" spc="-25" dirty="0">
                <a:latin typeface="Calibri"/>
                <a:cs typeface="Calibri"/>
              </a:rPr>
              <a:t>storage</a:t>
            </a:r>
            <a:endParaRPr lang="en-US" sz="2800" spc="-25" dirty="0">
              <a:latin typeface="Calibri"/>
              <a:cs typeface="Calibri"/>
            </a:endParaRPr>
          </a:p>
          <a:p>
            <a:pPr marL="355600" lvl="0" indent="-343535">
              <a:spcBef>
                <a:spcPts val="775"/>
              </a:spcBef>
              <a:buClr>
                <a:srgbClr val="1D4246"/>
              </a:buClr>
              <a:buFont typeface="Wingdings"/>
              <a:buChar char=""/>
              <a:tabLst>
                <a:tab pos="355600" algn="l"/>
                <a:tab pos="356235" algn="l"/>
              </a:tabLst>
            </a:pPr>
            <a:r>
              <a:rPr lang="en-US" sz="2800" spc="-10" dirty="0">
                <a:solidFill>
                  <a:prstClr val="black"/>
                </a:solidFill>
                <a:cs typeface="Calibri"/>
              </a:rPr>
              <a:t>Builds</a:t>
            </a:r>
            <a:r>
              <a:rPr lang="en-US" sz="2800" spc="30"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15" dirty="0">
                <a:solidFill>
                  <a:prstClr val="black"/>
                </a:solidFill>
                <a:cs typeface="Calibri"/>
              </a:rPr>
              <a:t>maintains</a:t>
            </a:r>
            <a:r>
              <a:rPr lang="en-US" sz="2800" spc="35" dirty="0">
                <a:solidFill>
                  <a:prstClr val="black"/>
                </a:solidFill>
                <a:cs typeface="Calibri"/>
              </a:rPr>
              <a:t> </a:t>
            </a:r>
            <a:r>
              <a:rPr lang="en-US" sz="2800" spc="-20" dirty="0">
                <a:solidFill>
                  <a:prstClr val="black"/>
                </a:solidFill>
                <a:cs typeface="Calibri"/>
              </a:rPr>
              <a:t>brand</a:t>
            </a:r>
            <a:r>
              <a:rPr lang="en-US" sz="2800" spc="35" dirty="0">
                <a:solidFill>
                  <a:prstClr val="black"/>
                </a:solidFill>
                <a:cs typeface="Calibri"/>
              </a:rPr>
              <a:t> </a:t>
            </a:r>
            <a:r>
              <a:rPr lang="en-US" sz="2800" spc="-15" dirty="0">
                <a:solidFill>
                  <a:prstClr val="black"/>
                </a:solidFill>
                <a:cs typeface="Calibri"/>
              </a:rPr>
              <a:t>awareness</a:t>
            </a:r>
            <a:r>
              <a:rPr lang="en-US" sz="2800" spc="15"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20" dirty="0">
                <a:solidFill>
                  <a:prstClr val="black"/>
                </a:solidFill>
                <a:cs typeface="Calibri"/>
              </a:rPr>
              <a:t>interest</a:t>
            </a:r>
            <a:endParaRPr lang="en-US" sz="2800" dirty="0">
              <a:solidFill>
                <a:prstClr val="black"/>
              </a:solidFill>
              <a:cs typeface="Calibri"/>
            </a:endParaRPr>
          </a:p>
          <a:p>
            <a:pPr marL="355600" marR="47625" lvl="0" indent="-343535">
              <a:spcBef>
                <a:spcPts val="675"/>
              </a:spcBef>
              <a:buClr>
                <a:srgbClr val="1D4246"/>
              </a:buClr>
              <a:buFont typeface="Wingdings"/>
              <a:buChar char=""/>
              <a:tabLst>
                <a:tab pos="355600" algn="l"/>
                <a:tab pos="356235" algn="l"/>
              </a:tabLst>
            </a:pPr>
            <a:r>
              <a:rPr lang="en-US" sz="2800" spc="-15" dirty="0">
                <a:solidFill>
                  <a:prstClr val="black"/>
                </a:solidFill>
                <a:cs typeface="Calibri"/>
              </a:rPr>
              <a:t>Develops</a:t>
            </a:r>
            <a:r>
              <a:rPr lang="en-US" sz="2800" spc="10" dirty="0">
                <a:solidFill>
                  <a:prstClr val="black"/>
                </a:solidFill>
                <a:cs typeface="Calibri"/>
              </a:rPr>
              <a:t> </a:t>
            </a:r>
            <a:r>
              <a:rPr lang="en-US" sz="2800" spc="-5" dirty="0">
                <a:solidFill>
                  <a:prstClr val="black"/>
                </a:solidFill>
                <a:cs typeface="Calibri"/>
              </a:rPr>
              <a:t>and</a:t>
            </a:r>
            <a:r>
              <a:rPr lang="en-US" sz="2800" spc="35" dirty="0">
                <a:solidFill>
                  <a:prstClr val="black"/>
                </a:solidFill>
                <a:cs typeface="Calibri"/>
              </a:rPr>
              <a:t> </a:t>
            </a:r>
            <a:r>
              <a:rPr lang="en-US" sz="2800" spc="-5" dirty="0">
                <a:solidFill>
                  <a:prstClr val="black"/>
                </a:solidFill>
                <a:cs typeface="Calibri"/>
              </a:rPr>
              <a:t>enhances</a:t>
            </a:r>
            <a:r>
              <a:rPr lang="en-US" sz="2800" spc="30" dirty="0">
                <a:solidFill>
                  <a:prstClr val="black"/>
                </a:solidFill>
                <a:cs typeface="Calibri"/>
              </a:rPr>
              <a:t> </a:t>
            </a:r>
            <a:r>
              <a:rPr lang="en-US" sz="2800" spc="-15" dirty="0">
                <a:solidFill>
                  <a:prstClr val="black"/>
                </a:solidFill>
                <a:cs typeface="Calibri"/>
              </a:rPr>
              <a:t>attitudes</a:t>
            </a:r>
            <a:r>
              <a:rPr lang="en-US" sz="2800" spc="20" dirty="0">
                <a:solidFill>
                  <a:prstClr val="black"/>
                </a:solidFill>
                <a:cs typeface="Calibri"/>
              </a:rPr>
              <a:t> </a:t>
            </a:r>
            <a:r>
              <a:rPr lang="en-US" sz="2800" spc="-25" dirty="0">
                <a:solidFill>
                  <a:prstClr val="black"/>
                </a:solidFill>
                <a:cs typeface="Calibri"/>
              </a:rPr>
              <a:t>toward</a:t>
            </a:r>
            <a:r>
              <a:rPr lang="en-US" sz="2800" dirty="0">
                <a:solidFill>
                  <a:prstClr val="black"/>
                </a:solidFill>
                <a:cs typeface="Calibri"/>
              </a:rPr>
              <a:t> </a:t>
            </a:r>
            <a:r>
              <a:rPr lang="en-US" sz="2800" spc="-5" dirty="0">
                <a:solidFill>
                  <a:prstClr val="black"/>
                </a:solidFill>
                <a:cs typeface="Calibri"/>
              </a:rPr>
              <a:t>the</a:t>
            </a:r>
            <a:r>
              <a:rPr lang="en-US" sz="2800" spc="15" dirty="0">
                <a:solidFill>
                  <a:prstClr val="black"/>
                </a:solidFill>
                <a:cs typeface="Calibri"/>
              </a:rPr>
              <a:t> </a:t>
            </a:r>
            <a:r>
              <a:rPr lang="en-US" sz="2800" spc="-20" dirty="0">
                <a:solidFill>
                  <a:prstClr val="black"/>
                </a:solidFill>
                <a:cs typeface="Calibri"/>
              </a:rPr>
              <a:t>company </a:t>
            </a:r>
            <a:r>
              <a:rPr lang="en-US" sz="2800" spc="-615" dirty="0">
                <a:solidFill>
                  <a:prstClr val="black"/>
                </a:solidFill>
                <a:cs typeface="Calibri"/>
              </a:rPr>
              <a:t> </a:t>
            </a:r>
            <a:r>
              <a:rPr lang="en-US" sz="2800" spc="-5" dirty="0">
                <a:solidFill>
                  <a:prstClr val="black"/>
                </a:solidFill>
                <a:cs typeface="Calibri"/>
              </a:rPr>
              <a:t>or</a:t>
            </a:r>
            <a:r>
              <a:rPr lang="en-US" sz="2800" spc="-10" dirty="0">
                <a:solidFill>
                  <a:prstClr val="black"/>
                </a:solidFill>
                <a:cs typeface="Calibri"/>
              </a:rPr>
              <a:t> </a:t>
            </a:r>
            <a:r>
              <a:rPr lang="en-US" sz="2800" spc="-15" dirty="0">
                <a:solidFill>
                  <a:prstClr val="black"/>
                </a:solidFill>
                <a:cs typeface="Calibri"/>
              </a:rPr>
              <a:t>product</a:t>
            </a:r>
            <a:endParaRPr lang="en-US" sz="2800" dirty="0">
              <a:solidFill>
                <a:prstClr val="black"/>
              </a:solidFill>
              <a:cs typeface="Calibri"/>
            </a:endParaRPr>
          </a:p>
          <a:p>
            <a:pPr marL="355600" marR="468630" lvl="0" indent="-343535">
              <a:spcBef>
                <a:spcPts val="675"/>
              </a:spcBef>
              <a:buClr>
                <a:srgbClr val="1D4246"/>
              </a:buClr>
              <a:buFont typeface="Wingdings"/>
              <a:buChar char=""/>
              <a:tabLst>
                <a:tab pos="355600" algn="l"/>
                <a:tab pos="356235" algn="l"/>
              </a:tabLst>
            </a:pPr>
            <a:r>
              <a:rPr lang="en-US" sz="2800" spc="-10" dirty="0">
                <a:solidFill>
                  <a:prstClr val="black"/>
                </a:solidFill>
                <a:cs typeface="Calibri"/>
              </a:rPr>
              <a:t>Builds</a:t>
            </a:r>
            <a:r>
              <a:rPr lang="en-US" sz="2800" spc="35" dirty="0">
                <a:solidFill>
                  <a:prstClr val="black"/>
                </a:solidFill>
                <a:cs typeface="Calibri"/>
              </a:rPr>
              <a:t> </a:t>
            </a:r>
            <a:r>
              <a:rPr lang="en-US" sz="2800" spc="-15" dirty="0">
                <a:solidFill>
                  <a:prstClr val="black"/>
                </a:solidFill>
                <a:cs typeface="Calibri"/>
              </a:rPr>
              <a:t>relationships</a:t>
            </a:r>
            <a:r>
              <a:rPr lang="en-US" sz="2800" spc="50" dirty="0">
                <a:solidFill>
                  <a:prstClr val="black"/>
                </a:solidFill>
                <a:cs typeface="Calibri"/>
              </a:rPr>
              <a:t> </a:t>
            </a:r>
            <a:r>
              <a:rPr lang="en-US" sz="2800" spc="-10" dirty="0">
                <a:solidFill>
                  <a:prstClr val="black"/>
                </a:solidFill>
                <a:cs typeface="Calibri"/>
              </a:rPr>
              <a:t>between</a:t>
            </a:r>
            <a:r>
              <a:rPr lang="en-US" sz="2800" spc="10" dirty="0">
                <a:solidFill>
                  <a:prstClr val="black"/>
                </a:solidFill>
                <a:cs typeface="Calibri"/>
              </a:rPr>
              <a:t> </a:t>
            </a:r>
            <a:r>
              <a:rPr lang="en-US" sz="2800" spc="-10" dirty="0">
                <a:solidFill>
                  <a:prstClr val="black"/>
                </a:solidFill>
                <a:cs typeface="Calibri"/>
              </a:rPr>
              <a:t>the</a:t>
            </a:r>
            <a:r>
              <a:rPr lang="en-US" sz="2800" spc="15" dirty="0">
                <a:solidFill>
                  <a:prstClr val="black"/>
                </a:solidFill>
                <a:cs typeface="Calibri"/>
              </a:rPr>
              <a:t> </a:t>
            </a:r>
            <a:r>
              <a:rPr lang="en-US" sz="2800" spc="-10" dirty="0">
                <a:solidFill>
                  <a:prstClr val="black"/>
                </a:solidFill>
                <a:cs typeface="Calibri"/>
              </a:rPr>
              <a:t>consumer</a:t>
            </a:r>
            <a:r>
              <a:rPr lang="en-US" sz="2800" spc="35"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5" dirty="0">
                <a:solidFill>
                  <a:prstClr val="black"/>
                </a:solidFill>
                <a:cs typeface="Calibri"/>
              </a:rPr>
              <a:t>the </a:t>
            </a:r>
            <a:r>
              <a:rPr lang="en-US" sz="2800" spc="-620" dirty="0">
                <a:solidFill>
                  <a:prstClr val="black"/>
                </a:solidFill>
                <a:cs typeface="Calibri"/>
              </a:rPr>
              <a:t> </a:t>
            </a:r>
            <a:r>
              <a:rPr lang="en-US" sz="2800" spc="-20" dirty="0">
                <a:solidFill>
                  <a:prstClr val="black"/>
                </a:solidFill>
                <a:cs typeface="Calibri"/>
              </a:rPr>
              <a:t>brand</a:t>
            </a:r>
            <a:endParaRPr sz="2800" dirty="0">
              <a:latin typeface="Calibri"/>
              <a:cs typeface="Calibri"/>
            </a:endParaRPr>
          </a:p>
        </p:txBody>
      </p:sp>
    </p:spTree>
    <p:extLst>
      <p:ext uri="{BB962C8B-B14F-4D97-AF65-F5344CB8AC3E}">
        <p14:creationId xmlns:p14="http://schemas.microsoft.com/office/powerpoint/2010/main" val="4332263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121888"/>
            <a:ext cx="10393680" cy="4906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5600" lvl="0" indent="-343535">
              <a:spcBef>
                <a:spcPts val="775"/>
              </a:spcBef>
              <a:buClr>
                <a:srgbClr val="1D4246"/>
              </a:buClr>
              <a:buFont typeface="Wingdings"/>
              <a:buChar char=""/>
              <a:tabLst>
                <a:tab pos="355600" algn="l"/>
                <a:tab pos="356235" algn="l"/>
              </a:tabLst>
            </a:pPr>
            <a:endParaRPr lang="en-US" sz="2800" dirty="0">
              <a:solidFill>
                <a:prstClr val="black"/>
              </a:solidFill>
              <a:cs typeface="Calibri"/>
            </a:endParaRPr>
          </a:p>
          <a:p>
            <a:pPr marL="355600" lvl="0" indent="-343535">
              <a:spcBef>
                <a:spcPts val="645"/>
              </a:spcBef>
              <a:buClr>
                <a:srgbClr val="1D4246"/>
              </a:buClr>
              <a:buFont typeface="Wingdings"/>
              <a:buChar char=""/>
              <a:tabLst>
                <a:tab pos="355600" algn="l"/>
                <a:tab pos="356235" algn="l"/>
              </a:tabLst>
            </a:pPr>
            <a:r>
              <a:rPr lang="en-US" sz="2600" b="1" spc="-15" dirty="0">
                <a:solidFill>
                  <a:prstClr val="black"/>
                </a:solidFill>
                <a:cs typeface="Calibri"/>
              </a:rPr>
              <a:t>Brand</a:t>
            </a:r>
            <a:r>
              <a:rPr lang="en-US" sz="2600" b="1" spc="-10" dirty="0">
                <a:solidFill>
                  <a:prstClr val="black"/>
                </a:solidFill>
                <a:cs typeface="Calibri"/>
              </a:rPr>
              <a:t> identity</a:t>
            </a:r>
            <a:endParaRPr lang="en-US" sz="2600" dirty="0">
              <a:solidFill>
                <a:prstClr val="black"/>
              </a:solidFill>
              <a:cs typeface="Calibri"/>
            </a:endParaRPr>
          </a:p>
          <a:p>
            <a:pPr marL="756285" marR="5080" lvl="1" indent="-287020">
              <a:spcBef>
                <a:spcPts val="625"/>
              </a:spcBef>
              <a:buClr>
                <a:srgbClr val="1D4246"/>
              </a:buClr>
              <a:buFont typeface="Wingdings"/>
              <a:buChar char=""/>
              <a:tabLst>
                <a:tab pos="756285" algn="l"/>
                <a:tab pos="756920" algn="l"/>
              </a:tabLst>
            </a:pPr>
            <a:r>
              <a:rPr lang="en-US" sz="2600" spc="-5" dirty="0">
                <a:solidFill>
                  <a:prstClr val="black"/>
                </a:solidFill>
                <a:cs typeface="Calibri"/>
              </a:rPr>
              <a:t>Combination of name, </a:t>
            </a:r>
            <a:r>
              <a:rPr lang="en-US" sz="2600" spc="-15" dirty="0">
                <a:solidFill>
                  <a:prstClr val="black"/>
                </a:solidFill>
                <a:cs typeface="Calibri"/>
              </a:rPr>
              <a:t>logo, </a:t>
            </a:r>
            <a:r>
              <a:rPr lang="en-US" sz="2600" spc="-10" dirty="0">
                <a:solidFill>
                  <a:prstClr val="black"/>
                </a:solidFill>
                <a:cs typeface="Calibri"/>
              </a:rPr>
              <a:t>symbols, </a:t>
            </a:r>
            <a:r>
              <a:rPr lang="en-US" sz="2600" spc="-5" dirty="0">
                <a:solidFill>
                  <a:prstClr val="black"/>
                </a:solidFill>
                <a:cs typeface="Calibri"/>
              </a:rPr>
              <a:t>design, packaging, </a:t>
            </a:r>
            <a:r>
              <a:rPr lang="en-US" sz="2600" spc="-575" dirty="0">
                <a:solidFill>
                  <a:prstClr val="black"/>
                </a:solidFill>
                <a:cs typeface="Calibri"/>
              </a:rPr>
              <a:t> </a:t>
            </a:r>
            <a:r>
              <a:rPr lang="en-US" sz="2600" spc="-5" dirty="0">
                <a:solidFill>
                  <a:prstClr val="black"/>
                </a:solidFill>
                <a:cs typeface="Calibri"/>
              </a:rPr>
              <a:t>image,</a:t>
            </a:r>
            <a:r>
              <a:rPr lang="en-US" sz="2600" dirty="0">
                <a:solidFill>
                  <a:prstClr val="black"/>
                </a:solidFill>
                <a:cs typeface="Calibri"/>
              </a:rPr>
              <a:t> and</a:t>
            </a:r>
            <a:r>
              <a:rPr lang="en-US" sz="2600" spc="-15" dirty="0">
                <a:solidFill>
                  <a:prstClr val="black"/>
                </a:solidFill>
                <a:cs typeface="Calibri"/>
              </a:rPr>
              <a:t> </a:t>
            </a:r>
            <a:r>
              <a:rPr lang="en-US" sz="2600" spc="-5" dirty="0">
                <a:solidFill>
                  <a:prstClr val="black"/>
                </a:solidFill>
                <a:cs typeface="Calibri"/>
              </a:rPr>
              <a:t>associations</a:t>
            </a:r>
            <a:r>
              <a:rPr lang="en-US" sz="2600" spc="-10" dirty="0">
                <a:solidFill>
                  <a:prstClr val="black"/>
                </a:solidFill>
                <a:cs typeface="Calibri"/>
              </a:rPr>
              <a:t> </a:t>
            </a:r>
            <a:r>
              <a:rPr lang="en-US" sz="2600" spc="-5" dirty="0">
                <a:solidFill>
                  <a:prstClr val="black"/>
                </a:solidFill>
                <a:cs typeface="Calibri"/>
              </a:rPr>
              <a:t>held</a:t>
            </a:r>
            <a:r>
              <a:rPr lang="en-US" sz="2600" spc="-25" dirty="0">
                <a:solidFill>
                  <a:prstClr val="black"/>
                </a:solidFill>
                <a:cs typeface="Calibri"/>
              </a:rPr>
              <a:t> </a:t>
            </a:r>
            <a:r>
              <a:rPr lang="en-US" sz="2600" spc="-10" dirty="0">
                <a:solidFill>
                  <a:prstClr val="black"/>
                </a:solidFill>
                <a:cs typeface="Calibri"/>
              </a:rPr>
              <a:t>by </a:t>
            </a:r>
            <a:r>
              <a:rPr lang="en-US" sz="2600" spc="-15" dirty="0">
                <a:solidFill>
                  <a:prstClr val="black"/>
                </a:solidFill>
                <a:cs typeface="Calibri"/>
              </a:rPr>
              <a:t>consumers</a:t>
            </a:r>
            <a:endParaRPr lang="en-US" sz="2600" dirty="0">
              <a:solidFill>
                <a:prstClr val="black"/>
              </a:solidFill>
              <a:cs typeface="Calibri"/>
            </a:endParaRPr>
          </a:p>
          <a:p>
            <a:pPr marL="355600" lvl="0" indent="-343535">
              <a:spcBef>
                <a:spcPts val="625"/>
              </a:spcBef>
              <a:buClr>
                <a:srgbClr val="1D4246"/>
              </a:buClr>
              <a:buFont typeface="Wingdings"/>
              <a:buChar char=""/>
              <a:tabLst>
                <a:tab pos="355600" algn="l"/>
                <a:tab pos="356235" algn="l"/>
              </a:tabLst>
            </a:pPr>
            <a:r>
              <a:rPr lang="en-US" sz="2600" b="1" spc="-15" dirty="0">
                <a:solidFill>
                  <a:prstClr val="black"/>
                </a:solidFill>
                <a:cs typeface="Calibri"/>
              </a:rPr>
              <a:t>Brand </a:t>
            </a:r>
            <a:r>
              <a:rPr lang="en-US" sz="2600" b="1" spc="-5" dirty="0">
                <a:solidFill>
                  <a:prstClr val="black"/>
                </a:solidFill>
                <a:cs typeface="Calibri"/>
              </a:rPr>
              <a:t>equity</a:t>
            </a:r>
            <a:endParaRPr lang="en-US" sz="2600" dirty="0">
              <a:solidFill>
                <a:prstClr val="black"/>
              </a:solidFill>
              <a:cs typeface="Calibri"/>
            </a:endParaRPr>
          </a:p>
          <a:p>
            <a:pPr marL="756285" lvl="1" indent="-287020">
              <a:spcBef>
                <a:spcPts val="625"/>
              </a:spcBef>
              <a:buClr>
                <a:srgbClr val="1D4246"/>
              </a:buClr>
              <a:buFont typeface="Wingdings"/>
              <a:buChar char=""/>
              <a:tabLst>
                <a:tab pos="756285" algn="l"/>
                <a:tab pos="756920" algn="l"/>
              </a:tabLst>
            </a:pPr>
            <a:r>
              <a:rPr lang="en-US" sz="2600" spc="-5" dirty="0">
                <a:solidFill>
                  <a:prstClr val="black"/>
                </a:solidFill>
                <a:cs typeface="Calibri"/>
              </a:rPr>
              <a:t>Intangible</a:t>
            </a:r>
            <a:r>
              <a:rPr lang="en-US" sz="2600" spc="-30" dirty="0">
                <a:solidFill>
                  <a:prstClr val="black"/>
                </a:solidFill>
                <a:cs typeface="Calibri"/>
              </a:rPr>
              <a:t> </a:t>
            </a:r>
            <a:r>
              <a:rPr lang="en-US" sz="2600" spc="-5" dirty="0">
                <a:solidFill>
                  <a:prstClr val="black"/>
                </a:solidFill>
                <a:cs typeface="Calibri"/>
              </a:rPr>
              <a:t>asset</a:t>
            </a:r>
            <a:r>
              <a:rPr lang="en-US" sz="2600" spc="-30" dirty="0">
                <a:solidFill>
                  <a:prstClr val="black"/>
                </a:solidFill>
                <a:cs typeface="Calibri"/>
              </a:rPr>
              <a:t> </a:t>
            </a:r>
            <a:r>
              <a:rPr lang="en-US" sz="2600" spc="-5" dirty="0">
                <a:solidFill>
                  <a:prstClr val="black"/>
                </a:solidFill>
                <a:cs typeface="Calibri"/>
              </a:rPr>
              <a:t>of</a:t>
            </a:r>
            <a:r>
              <a:rPr lang="en-US" sz="2600" spc="-10" dirty="0">
                <a:solidFill>
                  <a:prstClr val="black"/>
                </a:solidFill>
                <a:cs typeface="Calibri"/>
              </a:rPr>
              <a:t> </a:t>
            </a:r>
            <a:r>
              <a:rPr lang="en-US" sz="2600" dirty="0">
                <a:solidFill>
                  <a:prstClr val="black"/>
                </a:solidFill>
                <a:cs typeface="Calibri"/>
              </a:rPr>
              <a:t>added</a:t>
            </a:r>
            <a:r>
              <a:rPr lang="en-US" sz="2600" spc="-35" dirty="0">
                <a:solidFill>
                  <a:prstClr val="black"/>
                </a:solidFill>
                <a:cs typeface="Calibri"/>
              </a:rPr>
              <a:t> </a:t>
            </a:r>
            <a:r>
              <a:rPr lang="en-US" sz="2600" spc="-10" dirty="0">
                <a:solidFill>
                  <a:prstClr val="black"/>
                </a:solidFill>
                <a:cs typeface="Calibri"/>
              </a:rPr>
              <a:t>value</a:t>
            </a: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1708096" cy="584775"/>
          </a:xfrm>
          <a:prstGeom prst="rect">
            <a:avLst/>
          </a:prstGeom>
        </p:spPr>
        <p:txBody>
          <a:bodyPr wrap="none">
            <a:spAutoFit/>
          </a:bodyPr>
          <a:lstStyle/>
          <a:p>
            <a:r>
              <a:rPr lang="en-US" sz="3200" b="1" dirty="0">
                <a:solidFill>
                  <a:srgbClr val="852F4A"/>
                </a:solidFill>
              </a:rPr>
              <a:t>Branding</a:t>
            </a:r>
          </a:p>
        </p:txBody>
      </p:sp>
    </p:spTree>
    <p:extLst>
      <p:ext uri="{BB962C8B-B14F-4D97-AF65-F5344CB8AC3E}">
        <p14:creationId xmlns:p14="http://schemas.microsoft.com/office/powerpoint/2010/main" val="16229907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121888"/>
            <a:ext cx="9771888" cy="5007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52450" marR="5080" lvl="0" indent="-343535">
              <a:spcBef>
                <a:spcPts val="95"/>
              </a:spcBef>
              <a:buClr>
                <a:srgbClr val="1D4246"/>
              </a:buClr>
              <a:buFont typeface="Wingdings"/>
              <a:buChar char=""/>
              <a:tabLst>
                <a:tab pos="552450" algn="l"/>
                <a:tab pos="553085" algn="l"/>
              </a:tabLst>
            </a:pPr>
            <a:r>
              <a:rPr lang="en-US" sz="2800" kern="0" spc="-40" dirty="0">
                <a:solidFill>
                  <a:prstClr val="black"/>
                </a:solidFill>
                <a:cs typeface="Calibri"/>
              </a:rPr>
              <a:t>Traditionally,</a:t>
            </a:r>
            <a:r>
              <a:rPr lang="en-US" sz="2800" kern="0" spc="20" dirty="0">
                <a:solidFill>
                  <a:prstClr val="black"/>
                </a:solidFill>
                <a:cs typeface="Calibri"/>
              </a:rPr>
              <a:t> </a:t>
            </a:r>
            <a:r>
              <a:rPr lang="en-US" sz="2800" kern="0" spc="-5" dirty="0">
                <a:solidFill>
                  <a:prstClr val="black"/>
                </a:solidFill>
                <a:cs typeface="Calibri"/>
              </a:rPr>
              <a:t>the</a:t>
            </a:r>
            <a:r>
              <a:rPr lang="en-US" sz="2800" kern="0" spc="10" dirty="0">
                <a:solidFill>
                  <a:prstClr val="black"/>
                </a:solidFill>
                <a:cs typeface="Calibri"/>
              </a:rPr>
              <a:t> </a:t>
            </a:r>
            <a:r>
              <a:rPr lang="en-US" sz="2800" kern="0" spc="-15" dirty="0">
                <a:solidFill>
                  <a:prstClr val="black"/>
                </a:solidFill>
                <a:cs typeface="Calibri"/>
              </a:rPr>
              <a:t>package</a:t>
            </a:r>
            <a:r>
              <a:rPr lang="en-US" sz="2800" kern="0" spc="5" dirty="0">
                <a:solidFill>
                  <a:prstClr val="black"/>
                </a:solidFill>
                <a:cs typeface="Calibri"/>
              </a:rPr>
              <a:t> </a:t>
            </a:r>
            <a:r>
              <a:rPr lang="en-US" sz="2800" kern="0" spc="-15" dirty="0">
                <a:solidFill>
                  <a:prstClr val="black"/>
                </a:solidFill>
                <a:cs typeface="Calibri"/>
              </a:rPr>
              <a:t>provided</a:t>
            </a:r>
            <a:r>
              <a:rPr lang="en-US" sz="2800" kern="0" spc="25" dirty="0">
                <a:solidFill>
                  <a:prstClr val="black"/>
                </a:solidFill>
                <a:cs typeface="Calibri"/>
              </a:rPr>
              <a:t> </a:t>
            </a:r>
            <a:r>
              <a:rPr lang="en-US" sz="2800" kern="0" spc="-5" dirty="0">
                <a:solidFill>
                  <a:prstClr val="black"/>
                </a:solidFill>
                <a:cs typeface="Calibri"/>
              </a:rPr>
              <a:t>functional</a:t>
            </a:r>
            <a:r>
              <a:rPr lang="en-US" sz="2800" kern="0" spc="35" dirty="0">
                <a:solidFill>
                  <a:prstClr val="black"/>
                </a:solidFill>
                <a:cs typeface="Calibri"/>
              </a:rPr>
              <a:t> </a:t>
            </a:r>
            <a:r>
              <a:rPr lang="en-US" sz="2800" kern="0" spc="-15" dirty="0">
                <a:solidFill>
                  <a:prstClr val="black"/>
                </a:solidFill>
                <a:cs typeface="Calibri"/>
              </a:rPr>
              <a:t>benefits: </a:t>
            </a:r>
            <a:r>
              <a:rPr lang="en-US" sz="2800" kern="0" spc="-615" dirty="0">
                <a:solidFill>
                  <a:prstClr val="black"/>
                </a:solidFill>
                <a:cs typeface="Calibri"/>
              </a:rPr>
              <a:t> </a:t>
            </a:r>
          </a:p>
          <a:p>
            <a:pPr marL="208915" marR="5080" lvl="0">
              <a:spcBef>
                <a:spcPts val="95"/>
              </a:spcBef>
              <a:buClr>
                <a:srgbClr val="1D4246"/>
              </a:buClr>
              <a:tabLst>
                <a:tab pos="552450" algn="l"/>
                <a:tab pos="553085" algn="l"/>
              </a:tabLst>
            </a:pPr>
            <a:r>
              <a:rPr lang="en-US" sz="2800" kern="0" spc="-615" dirty="0">
                <a:solidFill>
                  <a:prstClr val="black"/>
                </a:solidFill>
                <a:cs typeface="Calibri"/>
              </a:rPr>
              <a:t>           </a:t>
            </a:r>
            <a:r>
              <a:rPr lang="en-US" sz="2800" kern="0" spc="-40" dirty="0">
                <a:solidFill>
                  <a:prstClr val="black"/>
                </a:solidFill>
                <a:cs typeface="Calibri"/>
              </a:rPr>
              <a:t>economy,</a:t>
            </a:r>
            <a:r>
              <a:rPr lang="en-US" sz="2800" kern="0" spc="15" dirty="0">
                <a:solidFill>
                  <a:prstClr val="black"/>
                </a:solidFill>
                <a:cs typeface="Calibri"/>
              </a:rPr>
              <a:t> </a:t>
            </a:r>
            <a:r>
              <a:rPr lang="en-US" sz="2800" kern="0" spc="-15" dirty="0">
                <a:solidFill>
                  <a:prstClr val="black"/>
                </a:solidFill>
                <a:cs typeface="Calibri"/>
              </a:rPr>
              <a:t>protection,</a:t>
            </a:r>
            <a:r>
              <a:rPr lang="en-US" sz="2800" kern="0" spc="15" dirty="0">
                <a:solidFill>
                  <a:prstClr val="black"/>
                </a:solidFill>
                <a:cs typeface="Calibri"/>
              </a:rPr>
              <a:t> </a:t>
            </a:r>
            <a:r>
              <a:rPr lang="en-US" sz="2800" kern="0" spc="-5" dirty="0">
                <a:solidFill>
                  <a:prstClr val="black"/>
                </a:solidFill>
                <a:cs typeface="Calibri"/>
              </a:rPr>
              <a:t>and</a:t>
            </a:r>
            <a:r>
              <a:rPr lang="en-US" sz="2800" kern="0" spc="10" dirty="0">
                <a:solidFill>
                  <a:prstClr val="black"/>
                </a:solidFill>
                <a:cs typeface="Calibri"/>
              </a:rPr>
              <a:t> </a:t>
            </a:r>
            <a:r>
              <a:rPr lang="en-US" sz="2800" kern="0" spc="-25" dirty="0">
                <a:solidFill>
                  <a:prstClr val="black"/>
                </a:solidFill>
                <a:cs typeface="Calibri"/>
              </a:rPr>
              <a:t>storage</a:t>
            </a:r>
          </a:p>
          <a:p>
            <a:pPr marL="552450" lvl="0" indent="-343535">
              <a:spcBef>
                <a:spcPts val="1475"/>
              </a:spcBef>
              <a:buClr>
                <a:srgbClr val="1D4246"/>
              </a:buClr>
              <a:buFont typeface="Wingdings"/>
              <a:buChar char=""/>
              <a:tabLst>
                <a:tab pos="552450" algn="l"/>
                <a:tab pos="553085" algn="l"/>
              </a:tabLst>
            </a:pPr>
            <a:r>
              <a:rPr lang="en-US" sz="2800" kern="0" spc="-20" dirty="0">
                <a:solidFill>
                  <a:prstClr val="black"/>
                </a:solidFill>
                <a:cs typeface="Calibri"/>
              </a:rPr>
              <a:t>Role</a:t>
            </a:r>
            <a:r>
              <a:rPr lang="en-US" sz="2800" kern="0" spc="-15" dirty="0">
                <a:solidFill>
                  <a:prstClr val="black"/>
                </a:solidFill>
                <a:cs typeface="Calibri"/>
              </a:rPr>
              <a:t> </a:t>
            </a:r>
            <a:r>
              <a:rPr lang="en-US" sz="2800" kern="0" spc="-5" dirty="0">
                <a:solidFill>
                  <a:prstClr val="black"/>
                </a:solidFill>
                <a:cs typeface="Calibri"/>
              </a:rPr>
              <a:t>and function</a:t>
            </a:r>
            <a:r>
              <a:rPr lang="en-US" sz="2800" kern="0" spc="20" dirty="0">
                <a:solidFill>
                  <a:prstClr val="black"/>
                </a:solidFill>
                <a:cs typeface="Calibri"/>
              </a:rPr>
              <a:t> </a:t>
            </a:r>
            <a:r>
              <a:rPr lang="en-US" sz="2800" kern="0" spc="-25" dirty="0">
                <a:solidFill>
                  <a:prstClr val="black"/>
                </a:solidFill>
                <a:cs typeface="Calibri"/>
              </a:rPr>
              <a:t>have</a:t>
            </a:r>
            <a:r>
              <a:rPr lang="en-US" sz="2800" kern="0" dirty="0">
                <a:solidFill>
                  <a:prstClr val="black"/>
                </a:solidFill>
                <a:cs typeface="Calibri"/>
              </a:rPr>
              <a:t> </a:t>
            </a:r>
            <a:r>
              <a:rPr lang="en-US" sz="2800" kern="0" spc="-5" dirty="0">
                <a:solidFill>
                  <a:prstClr val="black"/>
                </a:solidFill>
                <a:cs typeface="Calibri"/>
              </a:rPr>
              <a:t>changed</a:t>
            </a:r>
            <a:r>
              <a:rPr lang="en-US" sz="2800" kern="0" dirty="0">
                <a:solidFill>
                  <a:prstClr val="black"/>
                </a:solidFill>
                <a:cs typeface="Calibri"/>
              </a:rPr>
              <a:t> </a:t>
            </a:r>
            <a:r>
              <a:rPr lang="en-US" sz="2800" kern="0" spc="-10" dirty="0">
                <a:solidFill>
                  <a:prstClr val="black"/>
                </a:solidFill>
                <a:cs typeface="Calibri"/>
              </a:rPr>
              <a:t>due</a:t>
            </a:r>
            <a:r>
              <a:rPr lang="en-US" sz="2800" kern="0" spc="5" dirty="0">
                <a:solidFill>
                  <a:prstClr val="black"/>
                </a:solidFill>
                <a:cs typeface="Calibri"/>
              </a:rPr>
              <a:t> </a:t>
            </a:r>
            <a:r>
              <a:rPr lang="en-US" sz="2800" kern="0" spc="-15" dirty="0">
                <a:solidFill>
                  <a:prstClr val="black"/>
                </a:solidFill>
                <a:cs typeface="Calibri"/>
              </a:rPr>
              <a:t>to:</a:t>
            </a:r>
          </a:p>
          <a:p>
            <a:pPr marL="953135" lvl="1" indent="-287020">
              <a:spcBef>
                <a:spcPts val="1440"/>
              </a:spcBef>
              <a:buClr>
                <a:srgbClr val="1D4246"/>
              </a:buClr>
              <a:buFont typeface="Wingdings"/>
              <a:buChar char=""/>
              <a:tabLst>
                <a:tab pos="953135" algn="l"/>
                <a:tab pos="953769" algn="l"/>
              </a:tabLst>
            </a:pPr>
            <a:r>
              <a:rPr lang="en-US" sz="2600" kern="0" dirty="0">
                <a:solidFill>
                  <a:sysClr val="windowText" lastClr="000000"/>
                </a:solidFill>
                <a:cs typeface="Calibri"/>
              </a:rPr>
              <a:t>Self-service</a:t>
            </a:r>
            <a:r>
              <a:rPr lang="en-US" sz="2600" kern="0" spc="-45" dirty="0">
                <a:solidFill>
                  <a:sysClr val="windowText" lastClr="000000"/>
                </a:solidFill>
                <a:cs typeface="Calibri"/>
              </a:rPr>
              <a:t> </a:t>
            </a:r>
            <a:r>
              <a:rPr lang="en-US" sz="2600" kern="0" dirty="0">
                <a:solidFill>
                  <a:sysClr val="windowText" lastClr="000000"/>
                </a:solidFill>
                <a:cs typeface="Calibri"/>
              </a:rPr>
              <a:t>emphases</a:t>
            </a:r>
            <a:r>
              <a:rPr lang="en-US" sz="2600" kern="0" spc="-45" dirty="0">
                <a:solidFill>
                  <a:sysClr val="windowText" lastClr="000000"/>
                </a:solidFill>
                <a:cs typeface="Calibri"/>
              </a:rPr>
              <a:t> </a:t>
            </a:r>
            <a:r>
              <a:rPr lang="en-US" sz="2600" kern="0" spc="-5" dirty="0">
                <a:solidFill>
                  <a:sysClr val="windowText" lastClr="000000"/>
                </a:solidFill>
                <a:cs typeface="Calibri"/>
              </a:rPr>
              <a:t>of</a:t>
            </a:r>
            <a:r>
              <a:rPr lang="en-US" sz="2600" kern="0" spc="-15" dirty="0">
                <a:solidFill>
                  <a:sysClr val="windowText" lastClr="000000"/>
                </a:solidFill>
                <a:cs typeface="Calibri"/>
              </a:rPr>
              <a:t> many</a:t>
            </a:r>
            <a:r>
              <a:rPr lang="en-US" sz="2600" kern="0" spc="-20" dirty="0">
                <a:solidFill>
                  <a:sysClr val="windowText" lastClr="000000"/>
                </a:solidFill>
                <a:cs typeface="Calibri"/>
              </a:rPr>
              <a:t> </a:t>
            </a:r>
            <a:r>
              <a:rPr lang="en-US" sz="2600" kern="0" spc="-15" dirty="0">
                <a:solidFill>
                  <a:sysClr val="windowText" lastClr="000000"/>
                </a:solidFill>
                <a:cs typeface="Calibri"/>
              </a:rPr>
              <a:t>stores</a:t>
            </a:r>
            <a:endParaRPr lang="en-US" sz="2600" kern="0" dirty="0">
              <a:solidFill>
                <a:sysClr val="windowText" lastClr="000000"/>
              </a:solidFill>
              <a:cs typeface="Calibri"/>
            </a:endParaRPr>
          </a:p>
          <a:p>
            <a:pPr marL="965200" marR="3021965" lvl="1" indent="-299085">
              <a:lnSpc>
                <a:spcPts val="4550"/>
              </a:lnSpc>
              <a:spcBef>
                <a:spcPts val="385"/>
              </a:spcBef>
              <a:buClr>
                <a:srgbClr val="1D4246"/>
              </a:buClr>
              <a:buFont typeface="Wingdings"/>
              <a:buChar char=""/>
              <a:tabLst>
                <a:tab pos="953135" algn="l"/>
                <a:tab pos="953769" algn="l"/>
              </a:tabLst>
            </a:pPr>
            <a:r>
              <a:rPr lang="en-US" sz="2600" kern="0" spc="-10" dirty="0">
                <a:solidFill>
                  <a:sysClr val="windowText" lastClr="000000"/>
                </a:solidFill>
                <a:cs typeface="Calibri"/>
              </a:rPr>
              <a:t>More </a:t>
            </a:r>
            <a:r>
              <a:rPr lang="en-US" sz="2600" kern="0" spc="-5" dirty="0">
                <a:solidFill>
                  <a:sysClr val="windowText" lastClr="000000"/>
                </a:solidFill>
                <a:cs typeface="Calibri"/>
              </a:rPr>
              <a:t>buying decisions </a:t>
            </a:r>
            <a:r>
              <a:rPr lang="en-US" sz="2600" kern="0" spc="-10" dirty="0">
                <a:solidFill>
                  <a:sysClr val="windowText" lastClr="000000"/>
                </a:solidFill>
                <a:cs typeface="Calibri"/>
              </a:rPr>
              <a:t>at point </a:t>
            </a:r>
            <a:r>
              <a:rPr lang="en-US" sz="2600" kern="0" spc="-5" dirty="0">
                <a:solidFill>
                  <a:sysClr val="windowText" lastClr="000000"/>
                </a:solidFill>
                <a:cs typeface="Calibri"/>
              </a:rPr>
              <a:t>of </a:t>
            </a:r>
            <a:r>
              <a:rPr lang="en-US" sz="2600" kern="0" spc="-575" dirty="0">
                <a:solidFill>
                  <a:sysClr val="windowText" lastClr="000000"/>
                </a:solidFill>
                <a:cs typeface="Calibri"/>
              </a:rPr>
              <a:t> </a:t>
            </a:r>
            <a:r>
              <a:rPr lang="en-US" sz="2600" kern="0" spc="-5" dirty="0">
                <a:solidFill>
                  <a:sysClr val="windowText" lastClr="000000"/>
                </a:solidFill>
                <a:cs typeface="Calibri"/>
              </a:rPr>
              <a:t>purchase</a:t>
            </a:r>
          </a:p>
          <a:p>
            <a:pPr marL="552450" lvl="0" indent="-343535">
              <a:spcBef>
                <a:spcPts val="1070"/>
              </a:spcBef>
              <a:buClr>
                <a:srgbClr val="1D4246"/>
              </a:buClr>
              <a:buFont typeface="Wingdings"/>
              <a:buChar char=""/>
              <a:tabLst>
                <a:tab pos="552450" algn="l"/>
                <a:tab pos="553085" algn="l"/>
              </a:tabLst>
            </a:pPr>
            <a:r>
              <a:rPr lang="en-US" sz="2800" kern="0" spc="-25" dirty="0">
                <a:solidFill>
                  <a:prstClr val="black"/>
                </a:solidFill>
                <a:cs typeface="Calibri"/>
              </a:rPr>
              <a:t>First</a:t>
            </a:r>
            <a:r>
              <a:rPr lang="en-US" sz="2800" kern="0" dirty="0">
                <a:solidFill>
                  <a:prstClr val="black"/>
                </a:solidFill>
                <a:cs typeface="Calibri"/>
              </a:rPr>
              <a:t> </a:t>
            </a:r>
            <a:r>
              <a:rPr lang="en-US" sz="2800" kern="0" spc="-10" dirty="0">
                <a:solidFill>
                  <a:prstClr val="black"/>
                </a:solidFill>
                <a:cs typeface="Calibri"/>
              </a:rPr>
              <a:t>impressions</a:t>
            </a:r>
            <a:r>
              <a:rPr lang="en-US" sz="2800" kern="0" spc="15" dirty="0">
                <a:solidFill>
                  <a:prstClr val="black"/>
                </a:solidFill>
                <a:cs typeface="Calibri"/>
              </a:rPr>
              <a:t> </a:t>
            </a:r>
            <a:r>
              <a:rPr lang="en-US" sz="2800" kern="0" spc="-20" dirty="0">
                <a:solidFill>
                  <a:prstClr val="black"/>
                </a:solidFill>
                <a:cs typeface="Calibri"/>
              </a:rPr>
              <a:t>matter</a:t>
            </a:r>
          </a:p>
          <a:p>
            <a:pPr marL="953135" lvl="1" indent="-287020">
              <a:spcBef>
                <a:spcPts val="1435"/>
              </a:spcBef>
              <a:buClr>
                <a:srgbClr val="1D4246"/>
              </a:buClr>
              <a:buFont typeface="Wingdings"/>
              <a:buChar char=""/>
              <a:tabLst>
                <a:tab pos="953135" algn="l"/>
                <a:tab pos="953769" algn="l"/>
              </a:tabLst>
            </a:pPr>
            <a:r>
              <a:rPr lang="en-US" sz="2600" kern="0" spc="-5" dirty="0">
                <a:solidFill>
                  <a:sysClr val="windowText" lastClr="000000"/>
                </a:solidFill>
                <a:cs typeface="Calibri"/>
              </a:rPr>
              <a:t>Often</a:t>
            </a:r>
            <a:r>
              <a:rPr lang="en-US" sz="2600" kern="0" spc="-30" dirty="0">
                <a:solidFill>
                  <a:sysClr val="windowText" lastClr="000000"/>
                </a:solidFill>
                <a:cs typeface="Calibri"/>
              </a:rPr>
              <a:t> </a:t>
            </a:r>
            <a:r>
              <a:rPr lang="en-US" sz="2600" kern="0" spc="-20" dirty="0">
                <a:solidFill>
                  <a:sysClr val="windowText" lastClr="000000"/>
                </a:solidFill>
                <a:cs typeface="Calibri"/>
              </a:rPr>
              <a:t>first</a:t>
            </a:r>
            <a:r>
              <a:rPr lang="en-US" sz="2600" kern="0" spc="-15" dirty="0">
                <a:solidFill>
                  <a:sysClr val="windowText" lastClr="000000"/>
                </a:solidFill>
                <a:cs typeface="Calibri"/>
              </a:rPr>
              <a:t> exposure</a:t>
            </a:r>
            <a:r>
              <a:rPr lang="en-US" sz="2600" kern="0" spc="-35" dirty="0">
                <a:solidFill>
                  <a:sysClr val="windowText" lastClr="000000"/>
                </a:solidFill>
                <a:cs typeface="Calibri"/>
              </a:rPr>
              <a:t> </a:t>
            </a:r>
            <a:r>
              <a:rPr lang="en-US" sz="2600" kern="0" spc="-15" dirty="0">
                <a:solidFill>
                  <a:sysClr val="windowText" lastClr="000000"/>
                </a:solidFill>
                <a:cs typeface="Calibri"/>
              </a:rPr>
              <a:t>to</a:t>
            </a:r>
            <a:r>
              <a:rPr lang="en-US" sz="2600" kern="0" spc="-10" dirty="0">
                <a:solidFill>
                  <a:sysClr val="windowText" lastClr="000000"/>
                </a:solidFill>
                <a:cs typeface="Calibri"/>
              </a:rPr>
              <a:t> product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02197" y="276532"/>
            <a:ext cx="6221802" cy="523220"/>
          </a:xfrm>
          <a:prstGeom prst="rect">
            <a:avLst/>
          </a:prstGeom>
        </p:spPr>
        <p:txBody>
          <a:bodyPr wrap="square">
            <a:spAutoFit/>
          </a:bodyPr>
          <a:lstStyle/>
          <a:p>
            <a:r>
              <a:rPr lang="en-US" sz="2800" b="1" dirty="0">
                <a:solidFill>
                  <a:srgbClr val="852F4A"/>
                </a:solidFill>
              </a:rPr>
              <a:t>Packaging</a:t>
            </a:r>
          </a:p>
        </p:txBody>
      </p:sp>
      <p:pic>
        <p:nvPicPr>
          <p:cNvPr id="3" name="Picture 2">
            <a:extLst>
              <a:ext uri="{FF2B5EF4-FFF2-40B4-BE49-F238E27FC236}">
                <a16:creationId xmlns:a16="http://schemas.microsoft.com/office/drawing/2014/main" id="{981D85BE-73A6-4F5D-AE77-207A79B18C6E}"/>
              </a:ext>
            </a:extLst>
          </p:cNvPr>
          <p:cNvPicPr>
            <a:picLocks noChangeAspect="1"/>
          </p:cNvPicPr>
          <p:nvPr/>
        </p:nvPicPr>
        <p:blipFill>
          <a:blip r:embed="rId8"/>
          <a:stretch>
            <a:fillRect/>
          </a:stretch>
        </p:blipFill>
        <p:spPr>
          <a:xfrm>
            <a:off x="7784507" y="3315790"/>
            <a:ext cx="1963082" cy="2420322"/>
          </a:xfrm>
          <a:prstGeom prst="rect">
            <a:avLst/>
          </a:prstGeom>
        </p:spPr>
      </p:pic>
    </p:spTree>
    <p:extLst>
      <p:ext uri="{BB962C8B-B14F-4D97-AF65-F5344CB8AC3E}">
        <p14:creationId xmlns:p14="http://schemas.microsoft.com/office/powerpoint/2010/main" val="3650358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5339" y="1150386"/>
            <a:ext cx="10312400" cy="51609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indent="0">
              <a:lnSpc>
                <a:spcPct val="100000"/>
              </a:lnSpc>
              <a:spcBef>
                <a:spcPts val="95"/>
              </a:spcBef>
              <a:buNone/>
            </a:pPr>
            <a:endParaRPr lang="en-US" sz="24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60714" y="321021"/>
            <a:ext cx="1652903" cy="451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02197" y="276532"/>
            <a:ext cx="6221802" cy="523220"/>
          </a:xfrm>
          <a:prstGeom prst="rect">
            <a:avLst/>
          </a:prstGeom>
        </p:spPr>
        <p:txBody>
          <a:bodyPr wrap="square">
            <a:spAutoFit/>
          </a:bodyPr>
          <a:lstStyle/>
          <a:p>
            <a:r>
              <a:rPr lang="en-US" sz="2800" b="1" dirty="0">
                <a:solidFill>
                  <a:srgbClr val="852F4A"/>
                </a:solidFill>
              </a:rPr>
              <a:t>Price Decisions</a:t>
            </a:r>
          </a:p>
        </p:txBody>
      </p:sp>
      <p:sp>
        <p:nvSpPr>
          <p:cNvPr id="11" name="object 3">
            <a:extLst>
              <a:ext uri="{FF2B5EF4-FFF2-40B4-BE49-F238E27FC236}">
                <a16:creationId xmlns:a16="http://schemas.microsoft.com/office/drawing/2014/main" id="{3C2C6E1A-3BFD-49E2-9619-23F017A52807}"/>
              </a:ext>
            </a:extLst>
          </p:cNvPr>
          <p:cNvSpPr txBox="1"/>
          <p:nvPr/>
        </p:nvSpPr>
        <p:spPr>
          <a:xfrm>
            <a:off x="814464" y="1236931"/>
            <a:ext cx="9963275" cy="4987904"/>
          </a:xfrm>
          <a:prstGeom prst="rect">
            <a:avLst/>
          </a:prstGeom>
        </p:spPr>
        <p:txBody>
          <a:bodyPr vert="horz" wrap="square" lIns="0" tIns="12065" rIns="0" bIns="0" rtlCol="0">
            <a:spAutoFit/>
          </a:bodyPr>
          <a:lstStyle/>
          <a:p>
            <a:pPr marL="355600" marR="5080" lvl="0" indent="-343535">
              <a:spcBef>
                <a:spcPts val="95"/>
              </a:spcBef>
              <a:buClr>
                <a:srgbClr val="1D4246"/>
              </a:buClr>
              <a:buFont typeface="Wingdings"/>
              <a:buChar char=""/>
              <a:tabLst>
                <a:tab pos="355600" algn="l"/>
                <a:tab pos="356235" algn="l"/>
              </a:tabLst>
            </a:pPr>
            <a:r>
              <a:rPr lang="en-US" sz="2800" spc="-5" dirty="0">
                <a:solidFill>
                  <a:prstClr val="black"/>
                </a:solidFill>
                <a:cs typeface="Calibri"/>
              </a:rPr>
              <a:t>Price</a:t>
            </a:r>
            <a:r>
              <a:rPr lang="en-US" sz="2800" spc="5" dirty="0">
                <a:solidFill>
                  <a:prstClr val="black"/>
                </a:solidFill>
                <a:cs typeface="Calibri"/>
              </a:rPr>
              <a:t> </a:t>
            </a:r>
            <a:r>
              <a:rPr lang="en-US" sz="2800" spc="-20" dirty="0">
                <a:solidFill>
                  <a:prstClr val="black"/>
                </a:solidFill>
                <a:cs typeface="Calibri"/>
              </a:rPr>
              <a:t>variable</a:t>
            </a:r>
            <a:r>
              <a:rPr lang="en-US" sz="2400" spc="-20" dirty="0">
                <a:solidFill>
                  <a:prstClr val="black"/>
                </a:solidFill>
                <a:cs typeface="Calibri"/>
              </a:rPr>
              <a:t>—</a:t>
            </a:r>
            <a:r>
              <a:rPr lang="en-US" sz="2800" spc="-20" dirty="0">
                <a:solidFill>
                  <a:prstClr val="black"/>
                </a:solidFill>
                <a:cs typeface="Calibri"/>
              </a:rPr>
              <a:t>Refers</a:t>
            </a:r>
            <a:r>
              <a:rPr lang="en-US" sz="2800" spc="-10"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0" dirty="0">
                <a:solidFill>
                  <a:prstClr val="black"/>
                </a:solidFill>
                <a:cs typeface="Calibri"/>
              </a:rPr>
              <a:t>what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consumer</a:t>
            </a:r>
            <a:r>
              <a:rPr lang="en-US" sz="2800" spc="30" dirty="0">
                <a:solidFill>
                  <a:prstClr val="black"/>
                </a:solidFill>
                <a:cs typeface="Calibri"/>
              </a:rPr>
              <a:t> </a:t>
            </a:r>
          </a:p>
          <a:p>
            <a:pPr marL="12065" marR="5080" lvl="0">
              <a:spcBef>
                <a:spcPts val="95"/>
              </a:spcBef>
              <a:buClr>
                <a:srgbClr val="1D4246"/>
              </a:buClr>
              <a:tabLst>
                <a:tab pos="355600" algn="l"/>
                <a:tab pos="356235" algn="l"/>
              </a:tabLst>
            </a:pPr>
            <a:r>
              <a:rPr lang="en-US" sz="2800" spc="-10" dirty="0">
                <a:solidFill>
                  <a:prstClr val="black"/>
                </a:solidFill>
                <a:cs typeface="Calibri"/>
              </a:rPr>
              <a:t>has</a:t>
            </a:r>
            <a:r>
              <a:rPr lang="en-US" sz="2800" spc="5" dirty="0">
                <a:solidFill>
                  <a:prstClr val="black"/>
                </a:solidFill>
                <a:cs typeface="Calibri"/>
              </a:rPr>
              <a:t> </a:t>
            </a:r>
            <a:r>
              <a:rPr lang="en-US" sz="2800" spc="-20" dirty="0">
                <a:solidFill>
                  <a:prstClr val="black"/>
                </a:solidFill>
                <a:cs typeface="Calibri"/>
              </a:rPr>
              <a:t>to </a:t>
            </a:r>
            <a:r>
              <a:rPr lang="en-US" sz="2800" spc="-620" dirty="0">
                <a:solidFill>
                  <a:prstClr val="black"/>
                </a:solidFill>
                <a:cs typeface="Calibri"/>
              </a:rPr>
              <a:t> </a:t>
            </a:r>
            <a:r>
              <a:rPr lang="en-US" sz="2800" spc="-10" dirty="0">
                <a:solidFill>
                  <a:prstClr val="black"/>
                </a:solidFill>
                <a:cs typeface="Calibri"/>
              </a:rPr>
              <a:t>give</a:t>
            </a:r>
            <a:r>
              <a:rPr lang="en-US" sz="2800" spc="-15" dirty="0">
                <a:solidFill>
                  <a:prstClr val="black"/>
                </a:solidFill>
                <a:cs typeface="Calibri"/>
              </a:rPr>
              <a:t> </a:t>
            </a:r>
            <a:r>
              <a:rPr lang="en-US" sz="2800" spc="-5" dirty="0">
                <a:solidFill>
                  <a:prstClr val="black"/>
                </a:solidFill>
                <a:cs typeface="Calibri"/>
              </a:rPr>
              <a:t>in</a:t>
            </a:r>
            <a:r>
              <a:rPr lang="en-US" sz="2800" dirty="0">
                <a:solidFill>
                  <a:prstClr val="black"/>
                </a:solidFill>
                <a:cs typeface="Calibri"/>
              </a:rPr>
              <a:t> </a:t>
            </a:r>
            <a:r>
              <a:rPr lang="en-US" sz="2800" spc="-20" dirty="0">
                <a:solidFill>
                  <a:prstClr val="black"/>
                </a:solidFill>
                <a:cs typeface="Calibri"/>
              </a:rPr>
              <a:t>exchange</a:t>
            </a:r>
            <a:r>
              <a:rPr lang="en-US" sz="2800" spc="10" dirty="0">
                <a:solidFill>
                  <a:prstClr val="black"/>
                </a:solidFill>
                <a:cs typeface="Calibri"/>
              </a:rPr>
              <a:t> </a:t>
            </a:r>
            <a:r>
              <a:rPr lang="en-US" sz="2800" spc="-25" dirty="0">
                <a:solidFill>
                  <a:prstClr val="black"/>
                </a:solidFill>
                <a:cs typeface="Calibri"/>
              </a:rPr>
              <a:t>for</a:t>
            </a:r>
            <a:r>
              <a:rPr lang="en-US" sz="2800" spc="-10" dirty="0">
                <a:solidFill>
                  <a:prstClr val="black"/>
                </a:solidFill>
                <a:cs typeface="Calibri"/>
              </a:rPr>
              <a:t> </a:t>
            </a:r>
            <a:r>
              <a:rPr lang="en-US" sz="2800" spc="-5" dirty="0">
                <a:solidFill>
                  <a:prstClr val="black"/>
                </a:solidFill>
                <a:cs typeface="Calibri"/>
              </a:rPr>
              <a:t>a </a:t>
            </a:r>
            <a:r>
              <a:rPr lang="en-US" sz="2800" spc="-10" dirty="0">
                <a:solidFill>
                  <a:prstClr val="black"/>
                </a:solidFill>
                <a:cs typeface="Calibri"/>
              </a:rPr>
              <a:t>purchase</a:t>
            </a:r>
            <a:endParaRPr lang="en-US" sz="2800" spc="-25" dirty="0">
              <a:latin typeface="Calibri"/>
              <a:cs typeface="Calibri"/>
            </a:endParaRPr>
          </a:p>
          <a:p>
            <a:pPr marL="355600" indent="-343535">
              <a:lnSpc>
                <a:spcPct val="100000"/>
              </a:lnSpc>
              <a:spcBef>
                <a:spcPts val="1480"/>
              </a:spcBef>
              <a:buClr>
                <a:srgbClr val="1D4246"/>
              </a:buClr>
              <a:buFont typeface="Wingdings"/>
              <a:buChar char=""/>
              <a:tabLst>
                <a:tab pos="355600" algn="l"/>
                <a:tab pos="356235" algn="l"/>
              </a:tabLst>
            </a:pPr>
            <a:r>
              <a:rPr sz="2800" spc="-25" dirty="0">
                <a:latin typeface="Calibri"/>
                <a:cs typeface="Calibri"/>
              </a:rPr>
              <a:t>Factors</a:t>
            </a:r>
            <a:r>
              <a:rPr sz="2800" spc="-15" dirty="0">
                <a:latin typeface="Calibri"/>
                <a:cs typeface="Calibri"/>
              </a:rPr>
              <a:t> </a:t>
            </a:r>
            <a:r>
              <a:rPr sz="2800" spc="-10" dirty="0">
                <a:latin typeface="Calibri"/>
                <a:cs typeface="Calibri"/>
              </a:rPr>
              <a:t>that</a:t>
            </a:r>
            <a:r>
              <a:rPr sz="2800" dirty="0">
                <a:latin typeface="Calibri"/>
                <a:cs typeface="Calibri"/>
              </a:rPr>
              <a:t> </a:t>
            </a:r>
            <a:r>
              <a:rPr sz="2800" spc="-15" dirty="0">
                <a:latin typeface="Calibri"/>
                <a:cs typeface="Calibri"/>
              </a:rPr>
              <a:t>determine</a:t>
            </a:r>
            <a:r>
              <a:rPr sz="2800" dirty="0">
                <a:latin typeface="Calibri"/>
                <a:cs typeface="Calibri"/>
              </a:rPr>
              <a:t> </a:t>
            </a:r>
            <a:r>
              <a:rPr sz="2800" spc="-10" dirty="0">
                <a:latin typeface="Calibri"/>
                <a:cs typeface="Calibri"/>
              </a:rPr>
              <a:t>price</a:t>
            </a:r>
            <a:endParaRPr sz="2800" dirty="0">
              <a:latin typeface="Calibri"/>
              <a:cs typeface="Calibri"/>
            </a:endParaRPr>
          </a:p>
          <a:p>
            <a:pPr marL="756285" lvl="1" indent="-287020">
              <a:lnSpc>
                <a:spcPct val="100000"/>
              </a:lnSpc>
              <a:spcBef>
                <a:spcPts val="1435"/>
              </a:spcBef>
              <a:buClr>
                <a:srgbClr val="1D4246"/>
              </a:buClr>
              <a:buFont typeface="Wingdings"/>
              <a:buChar char=""/>
              <a:tabLst>
                <a:tab pos="756285" algn="l"/>
                <a:tab pos="756920" algn="l"/>
              </a:tabLst>
            </a:pPr>
            <a:r>
              <a:rPr sz="2600" spc="-10" dirty="0">
                <a:latin typeface="Calibri"/>
                <a:cs typeface="Calibri"/>
              </a:rPr>
              <a:t>Costs</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Demand</a:t>
            </a:r>
            <a:r>
              <a:rPr sz="2600" spc="-50" dirty="0">
                <a:latin typeface="Calibri"/>
                <a:cs typeface="Calibri"/>
              </a:rPr>
              <a:t> </a:t>
            </a:r>
            <a:r>
              <a:rPr sz="2600" spc="-20" dirty="0">
                <a:latin typeface="Calibri"/>
                <a:cs typeface="Calibri"/>
              </a:rPr>
              <a:t>factors</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Competition</a:t>
            </a:r>
            <a:endParaRPr sz="2600" dirty="0">
              <a:latin typeface="Calibri"/>
              <a:cs typeface="Calibri"/>
            </a:endParaRPr>
          </a:p>
          <a:p>
            <a:pPr marL="756285" lvl="1" indent="-287020">
              <a:lnSpc>
                <a:spcPct val="100000"/>
              </a:lnSpc>
              <a:spcBef>
                <a:spcPts val="1415"/>
              </a:spcBef>
              <a:buClr>
                <a:srgbClr val="1D4246"/>
              </a:buClr>
              <a:buFont typeface="Wingdings"/>
              <a:buChar char=""/>
              <a:tabLst>
                <a:tab pos="756285" algn="l"/>
                <a:tab pos="756920" algn="l"/>
              </a:tabLst>
            </a:pPr>
            <a:r>
              <a:rPr sz="2600" spc="-15" dirty="0">
                <a:latin typeface="Calibri"/>
                <a:cs typeface="Calibri"/>
              </a:rPr>
              <a:t>Perceived</a:t>
            </a:r>
            <a:r>
              <a:rPr sz="2600" spc="-65" dirty="0">
                <a:latin typeface="Calibri"/>
                <a:cs typeface="Calibri"/>
              </a:rPr>
              <a:t> </a:t>
            </a:r>
            <a:r>
              <a:rPr sz="2600" spc="-10" dirty="0">
                <a:latin typeface="Calibri"/>
                <a:cs typeface="Calibri"/>
              </a:rPr>
              <a:t>value</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10" dirty="0">
                <a:latin typeface="Calibri"/>
                <a:cs typeface="Calibri"/>
              </a:rPr>
              <a:t>Product</a:t>
            </a:r>
            <a:r>
              <a:rPr sz="2600" spc="-55" dirty="0">
                <a:latin typeface="Calibri"/>
                <a:cs typeface="Calibri"/>
              </a:rPr>
              <a:t> </a:t>
            </a:r>
            <a:r>
              <a:rPr sz="2600" spc="-5" dirty="0">
                <a:latin typeface="Calibri"/>
                <a:cs typeface="Calibri"/>
              </a:rPr>
              <a:t>quality</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Advertising</a:t>
            </a:r>
            <a:endParaRPr sz="2600" dirty="0">
              <a:latin typeface="Calibri"/>
              <a:cs typeface="Calibri"/>
            </a:endParaRPr>
          </a:p>
        </p:txBody>
      </p:sp>
      <p:pic>
        <p:nvPicPr>
          <p:cNvPr id="5" name="Picture 4">
            <a:extLst>
              <a:ext uri="{FF2B5EF4-FFF2-40B4-BE49-F238E27FC236}">
                <a16:creationId xmlns:a16="http://schemas.microsoft.com/office/drawing/2014/main" id="{848431D7-570C-41B5-A505-C882867947E3}"/>
              </a:ext>
            </a:extLst>
          </p:cNvPr>
          <p:cNvPicPr>
            <a:picLocks noChangeAspect="1"/>
          </p:cNvPicPr>
          <p:nvPr/>
        </p:nvPicPr>
        <p:blipFill>
          <a:blip r:embed="rId8"/>
          <a:stretch>
            <a:fillRect/>
          </a:stretch>
        </p:blipFill>
        <p:spPr>
          <a:xfrm>
            <a:off x="5112180" y="2977386"/>
            <a:ext cx="2158171" cy="2975106"/>
          </a:xfrm>
          <a:prstGeom prst="rect">
            <a:avLst/>
          </a:prstGeom>
        </p:spPr>
      </p:pic>
      <p:pic>
        <p:nvPicPr>
          <p:cNvPr id="6" name="Picture 5">
            <a:extLst>
              <a:ext uri="{FF2B5EF4-FFF2-40B4-BE49-F238E27FC236}">
                <a16:creationId xmlns:a16="http://schemas.microsoft.com/office/drawing/2014/main" id="{E4D8B3BF-431D-4C86-A6DE-6826FF6B6579}"/>
              </a:ext>
            </a:extLst>
          </p:cNvPr>
          <p:cNvPicPr>
            <a:picLocks noChangeAspect="1"/>
          </p:cNvPicPr>
          <p:nvPr/>
        </p:nvPicPr>
        <p:blipFill>
          <a:blip r:embed="rId9"/>
          <a:stretch>
            <a:fillRect/>
          </a:stretch>
        </p:blipFill>
        <p:spPr>
          <a:xfrm>
            <a:off x="7649140" y="4085937"/>
            <a:ext cx="2274005" cy="1621677"/>
          </a:xfrm>
          <a:prstGeom prst="rect">
            <a:avLst/>
          </a:prstGeom>
        </p:spPr>
      </p:pic>
      <p:pic>
        <p:nvPicPr>
          <p:cNvPr id="7" name="Picture 6">
            <a:extLst>
              <a:ext uri="{FF2B5EF4-FFF2-40B4-BE49-F238E27FC236}">
                <a16:creationId xmlns:a16="http://schemas.microsoft.com/office/drawing/2014/main" id="{51CA84A0-B2CE-486C-9179-CCEC426609FB}"/>
              </a:ext>
            </a:extLst>
          </p:cNvPr>
          <p:cNvPicPr>
            <a:picLocks noChangeAspect="1"/>
          </p:cNvPicPr>
          <p:nvPr/>
        </p:nvPicPr>
        <p:blipFill rotWithShape="1">
          <a:blip r:embed="rId10"/>
          <a:srcRect t="36014" b="25755"/>
          <a:stretch/>
        </p:blipFill>
        <p:spPr>
          <a:xfrm>
            <a:off x="7051679" y="2004771"/>
            <a:ext cx="3468925" cy="724857"/>
          </a:xfrm>
          <a:prstGeom prst="rect">
            <a:avLst/>
          </a:prstGeom>
        </p:spPr>
      </p:pic>
    </p:spTree>
    <p:extLst>
      <p:ext uri="{BB962C8B-B14F-4D97-AF65-F5344CB8AC3E}">
        <p14:creationId xmlns:p14="http://schemas.microsoft.com/office/powerpoint/2010/main" val="34719401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359071"/>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581814" cy="584775"/>
          </a:xfrm>
          <a:prstGeom prst="rect">
            <a:avLst/>
          </a:prstGeom>
        </p:spPr>
        <p:txBody>
          <a:bodyPr wrap="none">
            <a:spAutoFit/>
          </a:bodyPr>
          <a:lstStyle/>
          <a:p>
            <a:r>
              <a:rPr lang="en-US" sz="3200" b="1" dirty="0">
                <a:solidFill>
                  <a:srgbClr val="852F4A"/>
                </a:solidFill>
              </a:rPr>
              <a:t>Marketing Channels</a:t>
            </a:r>
          </a:p>
        </p:txBody>
      </p:sp>
      <p:sp>
        <p:nvSpPr>
          <p:cNvPr id="9" name="object 3">
            <a:extLst>
              <a:ext uri="{FF2B5EF4-FFF2-40B4-BE49-F238E27FC236}">
                <a16:creationId xmlns:a16="http://schemas.microsoft.com/office/drawing/2014/main" id="{C486754B-024E-4888-8665-9CA962A8D716}"/>
              </a:ext>
            </a:extLst>
          </p:cNvPr>
          <p:cNvSpPr txBox="1"/>
          <p:nvPr/>
        </p:nvSpPr>
        <p:spPr>
          <a:xfrm>
            <a:off x="1172890" y="1664360"/>
            <a:ext cx="9763334" cy="3279744"/>
          </a:xfrm>
          <a:prstGeom prst="rect">
            <a:avLst/>
          </a:prstGeom>
        </p:spPr>
        <p:txBody>
          <a:bodyPr vert="horz" wrap="square" lIns="0" tIns="12065" rIns="0" bIns="0" rtlCol="0">
            <a:spAutoFit/>
          </a:bodyPr>
          <a:lstStyle/>
          <a:p>
            <a:pPr marL="355600" marR="5080" indent="-343535">
              <a:lnSpc>
                <a:spcPct val="100000"/>
              </a:lnSpc>
              <a:spcBef>
                <a:spcPts val="95"/>
              </a:spcBef>
              <a:buFont typeface="Arial MT"/>
              <a:buChar char="•"/>
              <a:tabLst>
                <a:tab pos="355600" algn="l"/>
                <a:tab pos="356235" algn="l"/>
              </a:tabLst>
            </a:pPr>
            <a:r>
              <a:rPr sz="2800" spc="-15" dirty="0">
                <a:latin typeface="Calibri"/>
                <a:cs typeface="Calibri"/>
              </a:rPr>
              <a:t>Interdependent</a:t>
            </a:r>
            <a:r>
              <a:rPr sz="2800" spc="35" dirty="0">
                <a:latin typeface="Calibri"/>
                <a:cs typeface="Calibri"/>
              </a:rPr>
              <a:t> </a:t>
            </a:r>
            <a:r>
              <a:rPr sz="2800" spc="-20" dirty="0">
                <a:latin typeface="Calibri"/>
                <a:cs typeface="Calibri"/>
              </a:rPr>
              <a:t>organizations</a:t>
            </a:r>
            <a:r>
              <a:rPr sz="2800" spc="-5" dirty="0">
                <a:latin typeface="Calibri"/>
                <a:cs typeface="Calibri"/>
              </a:rPr>
              <a:t> </a:t>
            </a:r>
            <a:r>
              <a:rPr sz="2800" spc="-20" dirty="0">
                <a:latin typeface="Calibri"/>
                <a:cs typeface="Calibri"/>
              </a:rPr>
              <a:t>involved</a:t>
            </a:r>
            <a:r>
              <a:rPr sz="2800" spc="20" dirty="0">
                <a:latin typeface="Calibri"/>
                <a:cs typeface="Calibri"/>
              </a:rPr>
              <a:t> </a:t>
            </a:r>
            <a:r>
              <a:rPr sz="2800" spc="-5" dirty="0">
                <a:latin typeface="Calibri"/>
                <a:cs typeface="Calibri"/>
              </a:rPr>
              <a:t>in</a:t>
            </a:r>
            <a:r>
              <a:rPr sz="2800" dirty="0">
                <a:latin typeface="Calibri"/>
                <a:cs typeface="Calibri"/>
              </a:rPr>
              <a:t> </a:t>
            </a:r>
            <a:r>
              <a:rPr sz="2800" spc="-5" dirty="0">
                <a:latin typeface="Calibri"/>
                <a:cs typeface="Calibri"/>
              </a:rPr>
              <a:t>making</a:t>
            </a:r>
            <a:r>
              <a:rPr sz="2800" spc="15" dirty="0">
                <a:latin typeface="Calibri"/>
                <a:cs typeface="Calibri"/>
              </a:rPr>
              <a:t> </a:t>
            </a:r>
            <a:r>
              <a:rPr sz="2800" spc="-5" dirty="0">
                <a:latin typeface="Calibri"/>
                <a:cs typeface="Calibri"/>
              </a:rPr>
              <a:t>a </a:t>
            </a:r>
            <a:r>
              <a:rPr sz="2800" spc="-620" dirty="0">
                <a:latin typeface="Calibri"/>
                <a:cs typeface="Calibri"/>
              </a:rPr>
              <a:t> </a:t>
            </a:r>
            <a:r>
              <a:rPr sz="2800" spc="-15" dirty="0">
                <a:latin typeface="Calibri"/>
                <a:cs typeface="Calibri"/>
              </a:rPr>
              <a:t>product</a:t>
            </a:r>
            <a:r>
              <a:rPr sz="2800" spc="25" dirty="0">
                <a:latin typeface="Calibri"/>
                <a:cs typeface="Calibri"/>
              </a:rPr>
              <a:t> </a:t>
            </a:r>
            <a:r>
              <a:rPr sz="2800" spc="-5" dirty="0">
                <a:latin typeface="Calibri"/>
                <a:cs typeface="Calibri"/>
              </a:rPr>
              <a:t>or</a:t>
            </a:r>
            <a:r>
              <a:rPr sz="2800" spc="5" dirty="0">
                <a:latin typeface="Calibri"/>
                <a:cs typeface="Calibri"/>
              </a:rPr>
              <a:t> </a:t>
            </a:r>
            <a:r>
              <a:rPr sz="2800" spc="-5" dirty="0">
                <a:latin typeface="Calibri"/>
                <a:cs typeface="Calibri"/>
              </a:rPr>
              <a:t>service</a:t>
            </a:r>
            <a:r>
              <a:rPr sz="2800" spc="5" dirty="0">
                <a:latin typeface="Calibri"/>
                <a:cs typeface="Calibri"/>
              </a:rPr>
              <a:t> </a:t>
            </a:r>
            <a:r>
              <a:rPr sz="2800" spc="-15" dirty="0">
                <a:latin typeface="Calibri"/>
                <a:cs typeface="Calibri"/>
              </a:rPr>
              <a:t>available</a:t>
            </a:r>
            <a:r>
              <a:rPr sz="2800" spc="-10" dirty="0">
                <a:latin typeface="Calibri"/>
                <a:cs typeface="Calibri"/>
              </a:rPr>
              <a:t> </a:t>
            </a:r>
            <a:r>
              <a:rPr sz="2800" spc="-25" dirty="0">
                <a:latin typeface="Calibri"/>
                <a:cs typeface="Calibri"/>
              </a:rPr>
              <a:t>for</a:t>
            </a:r>
            <a:r>
              <a:rPr sz="2800" spc="-5" dirty="0">
                <a:latin typeface="Calibri"/>
                <a:cs typeface="Calibri"/>
              </a:rPr>
              <a:t> </a:t>
            </a:r>
            <a:r>
              <a:rPr sz="2800" spc="-10" dirty="0">
                <a:latin typeface="Calibri"/>
                <a:cs typeface="Calibri"/>
              </a:rPr>
              <a:t>use</a:t>
            </a:r>
            <a:endParaRPr sz="2800" dirty="0">
              <a:latin typeface="Calibri"/>
              <a:cs typeface="Calibri"/>
            </a:endParaRPr>
          </a:p>
          <a:p>
            <a:pPr marL="355600" indent="-343535">
              <a:lnSpc>
                <a:spcPct val="100000"/>
              </a:lnSpc>
              <a:spcBef>
                <a:spcPts val="1480"/>
              </a:spcBef>
              <a:buFont typeface="Arial MT"/>
              <a:buChar char="•"/>
              <a:tabLst>
                <a:tab pos="355600" algn="l"/>
                <a:tab pos="356235" algn="l"/>
              </a:tabLst>
            </a:pPr>
            <a:r>
              <a:rPr sz="2800" b="1" spc="-15" dirty="0">
                <a:latin typeface="Calibri"/>
                <a:cs typeface="Calibri"/>
              </a:rPr>
              <a:t>Direct</a:t>
            </a:r>
            <a:r>
              <a:rPr sz="2800" b="1" spc="25" dirty="0">
                <a:latin typeface="Calibri"/>
                <a:cs typeface="Calibri"/>
              </a:rPr>
              <a:t> </a:t>
            </a:r>
            <a:r>
              <a:rPr sz="2800" b="1" spc="-5" dirty="0">
                <a:latin typeface="Calibri"/>
                <a:cs typeface="Calibri"/>
              </a:rPr>
              <a:t>channels</a:t>
            </a:r>
            <a:r>
              <a:rPr sz="2800" spc="-5" dirty="0">
                <a:latin typeface="Calibri"/>
                <a:cs typeface="Calibri"/>
              </a:rPr>
              <a:t>:</a:t>
            </a:r>
            <a:r>
              <a:rPr sz="2800" spc="20" dirty="0">
                <a:latin typeface="Calibri"/>
                <a:cs typeface="Calibri"/>
              </a:rPr>
              <a:t> </a:t>
            </a:r>
            <a:r>
              <a:rPr sz="2800" spc="-10" dirty="0">
                <a:latin typeface="Calibri"/>
                <a:cs typeface="Calibri"/>
              </a:rPr>
              <a:t>Directly</a:t>
            </a:r>
            <a:r>
              <a:rPr sz="2800" spc="5" dirty="0">
                <a:latin typeface="Calibri"/>
                <a:cs typeface="Calibri"/>
              </a:rPr>
              <a:t> </a:t>
            </a:r>
            <a:r>
              <a:rPr sz="2800" spc="-10" dirty="0">
                <a:latin typeface="Calibri"/>
                <a:cs typeface="Calibri"/>
              </a:rPr>
              <a:t>deal</a:t>
            </a:r>
            <a:r>
              <a:rPr sz="2800" spc="-5" dirty="0">
                <a:latin typeface="Calibri"/>
                <a:cs typeface="Calibri"/>
              </a:rPr>
              <a:t> with</a:t>
            </a:r>
            <a:r>
              <a:rPr sz="2800" dirty="0">
                <a:latin typeface="Calibri"/>
                <a:cs typeface="Calibri"/>
              </a:rPr>
              <a:t> </a:t>
            </a:r>
            <a:r>
              <a:rPr sz="2800" spc="-20" dirty="0">
                <a:latin typeface="Calibri"/>
                <a:cs typeface="Calibri"/>
              </a:rPr>
              <a:t>customers</a:t>
            </a:r>
            <a:endParaRPr sz="2800" dirty="0">
              <a:latin typeface="Calibri"/>
              <a:cs typeface="Calibri"/>
            </a:endParaRPr>
          </a:p>
          <a:p>
            <a:pPr marL="756285" marR="276860" lvl="1" indent="-287020">
              <a:lnSpc>
                <a:spcPct val="100000"/>
              </a:lnSpc>
              <a:spcBef>
                <a:spcPts val="1435"/>
              </a:spcBef>
              <a:buFont typeface="Arial MT"/>
              <a:buChar char="–"/>
              <a:tabLst>
                <a:tab pos="756920" algn="l"/>
              </a:tabLst>
            </a:pPr>
            <a:r>
              <a:rPr sz="2600" spc="-5" dirty="0">
                <a:latin typeface="Calibri"/>
                <a:cs typeface="Calibri"/>
              </a:rPr>
              <a:t>Driven </a:t>
            </a:r>
            <a:r>
              <a:rPr sz="2600" spc="-10" dirty="0">
                <a:latin typeface="Calibri"/>
                <a:cs typeface="Calibri"/>
              </a:rPr>
              <a:t>by </a:t>
            </a:r>
            <a:r>
              <a:rPr sz="2600" spc="-5" dirty="0">
                <a:latin typeface="Calibri"/>
                <a:cs typeface="Calibri"/>
              </a:rPr>
              <a:t>direct-response </a:t>
            </a:r>
            <a:r>
              <a:rPr sz="2600" dirty="0">
                <a:latin typeface="Calibri"/>
                <a:cs typeface="Calibri"/>
              </a:rPr>
              <a:t>ads, </a:t>
            </a:r>
            <a:r>
              <a:rPr sz="2600" spc="-10" dirty="0">
                <a:latin typeface="Calibri"/>
                <a:cs typeface="Calibri"/>
              </a:rPr>
              <a:t>telemarketing, </a:t>
            </a:r>
            <a:r>
              <a:rPr sz="2600" dirty="0">
                <a:latin typeface="Calibri"/>
                <a:cs typeface="Calibri"/>
              </a:rPr>
              <a:t>the </a:t>
            </a:r>
            <a:r>
              <a:rPr sz="2600" spc="-575" dirty="0">
                <a:latin typeface="Calibri"/>
                <a:cs typeface="Calibri"/>
              </a:rPr>
              <a:t> </a:t>
            </a:r>
            <a:r>
              <a:rPr sz="2600" spc="-10" dirty="0">
                <a:latin typeface="Calibri"/>
                <a:cs typeface="Calibri"/>
              </a:rPr>
              <a:t>Internet</a:t>
            </a:r>
            <a:endParaRPr sz="2600" dirty="0">
              <a:latin typeface="Calibri"/>
              <a:cs typeface="Calibri"/>
            </a:endParaRPr>
          </a:p>
          <a:p>
            <a:pPr marL="756285" lvl="1" indent="-287020">
              <a:lnSpc>
                <a:spcPct val="100000"/>
              </a:lnSpc>
              <a:spcBef>
                <a:spcPts val="1430"/>
              </a:spcBef>
              <a:buFont typeface="Arial MT"/>
              <a:buChar char="–"/>
              <a:tabLst>
                <a:tab pos="756920" algn="l"/>
              </a:tabLst>
            </a:pPr>
            <a:r>
              <a:rPr sz="2600" dirty="0">
                <a:latin typeface="Calibri"/>
                <a:cs typeface="Calibri"/>
              </a:rPr>
              <a:t>Used</a:t>
            </a:r>
            <a:r>
              <a:rPr sz="2600" spc="-30" dirty="0">
                <a:latin typeface="Calibri"/>
                <a:cs typeface="Calibri"/>
              </a:rPr>
              <a:t> </a:t>
            </a:r>
            <a:r>
              <a:rPr sz="2600" dirty="0">
                <a:latin typeface="Calibri"/>
                <a:cs typeface="Calibri"/>
              </a:rPr>
              <a:t>when</a:t>
            </a:r>
            <a:r>
              <a:rPr sz="2600" spc="-25" dirty="0">
                <a:latin typeface="Calibri"/>
                <a:cs typeface="Calibri"/>
              </a:rPr>
              <a:t> </a:t>
            </a:r>
            <a:r>
              <a:rPr sz="2600" spc="-5" dirty="0">
                <a:latin typeface="Calibri"/>
                <a:cs typeface="Calibri"/>
              </a:rPr>
              <a:t>selling</a:t>
            </a:r>
            <a:r>
              <a:rPr sz="2600" spc="-10" dirty="0">
                <a:latin typeface="Calibri"/>
                <a:cs typeface="Calibri"/>
              </a:rPr>
              <a:t> expensive</a:t>
            </a:r>
            <a:r>
              <a:rPr sz="2600" spc="-45" dirty="0">
                <a:latin typeface="Calibri"/>
                <a:cs typeface="Calibri"/>
              </a:rPr>
              <a:t> </a:t>
            </a:r>
            <a:r>
              <a:rPr sz="2600" dirty="0">
                <a:latin typeface="Calibri"/>
                <a:cs typeface="Calibri"/>
              </a:rPr>
              <a:t>and</a:t>
            </a:r>
            <a:r>
              <a:rPr sz="2600" spc="-10" dirty="0">
                <a:latin typeface="Calibri"/>
                <a:cs typeface="Calibri"/>
              </a:rPr>
              <a:t> </a:t>
            </a:r>
            <a:r>
              <a:rPr sz="2600" spc="-15" dirty="0">
                <a:latin typeface="Calibri"/>
                <a:cs typeface="Calibri"/>
              </a:rPr>
              <a:t>complex</a:t>
            </a:r>
            <a:r>
              <a:rPr sz="2600" spc="-10" dirty="0">
                <a:latin typeface="Calibri"/>
                <a:cs typeface="Calibri"/>
              </a:rPr>
              <a:t> products</a:t>
            </a:r>
            <a:endParaRPr sz="2600" dirty="0">
              <a:latin typeface="Calibri"/>
              <a:cs typeface="Calibri"/>
            </a:endParaRPr>
          </a:p>
          <a:p>
            <a:pPr marL="355600" marR="109855" indent="-343535">
              <a:lnSpc>
                <a:spcPct val="100000"/>
              </a:lnSpc>
              <a:spcBef>
                <a:spcPts val="1460"/>
              </a:spcBef>
              <a:buFont typeface="Arial MT"/>
              <a:buChar char="•"/>
              <a:tabLst>
                <a:tab pos="355600" algn="l"/>
                <a:tab pos="356235" algn="l"/>
              </a:tabLst>
            </a:pPr>
            <a:r>
              <a:rPr sz="2800" b="1" spc="-10" dirty="0">
                <a:latin typeface="Calibri"/>
                <a:cs typeface="Calibri"/>
              </a:rPr>
              <a:t>Indirect</a:t>
            </a:r>
            <a:r>
              <a:rPr sz="2800" b="1" spc="15" dirty="0">
                <a:latin typeface="Calibri"/>
                <a:cs typeface="Calibri"/>
              </a:rPr>
              <a:t> </a:t>
            </a:r>
            <a:r>
              <a:rPr sz="2800" b="1" spc="-5" dirty="0">
                <a:latin typeface="Calibri"/>
                <a:cs typeface="Calibri"/>
              </a:rPr>
              <a:t>channels</a:t>
            </a:r>
            <a:r>
              <a:rPr sz="2800" spc="-5" dirty="0">
                <a:latin typeface="Calibri"/>
                <a:cs typeface="Calibri"/>
              </a:rPr>
              <a:t>:</a:t>
            </a:r>
            <a:r>
              <a:rPr sz="2800" spc="15" dirty="0">
                <a:latin typeface="Calibri"/>
                <a:cs typeface="Calibri"/>
              </a:rPr>
              <a:t> </a:t>
            </a:r>
            <a:r>
              <a:rPr sz="2800" spc="-10" dirty="0">
                <a:latin typeface="Calibri"/>
                <a:cs typeface="Calibri"/>
              </a:rPr>
              <a:t>Network</a:t>
            </a:r>
            <a:r>
              <a:rPr sz="2800" spc="-5" dirty="0">
                <a:latin typeface="Calibri"/>
                <a:cs typeface="Calibri"/>
              </a:rPr>
              <a:t> of</a:t>
            </a:r>
            <a:r>
              <a:rPr sz="2800" spc="-10" dirty="0">
                <a:latin typeface="Calibri"/>
                <a:cs typeface="Calibri"/>
              </a:rPr>
              <a:t> wholesalers</a:t>
            </a:r>
            <a:r>
              <a:rPr sz="2800" spc="-5" dirty="0">
                <a:latin typeface="Calibri"/>
                <a:cs typeface="Calibri"/>
              </a:rPr>
              <a:t> </a:t>
            </a:r>
            <a:r>
              <a:rPr sz="2800" spc="-15" dirty="0">
                <a:latin typeface="Calibri"/>
                <a:cs typeface="Calibri"/>
              </a:rPr>
              <a:t>and/or </a:t>
            </a:r>
            <a:r>
              <a:rPr sz="2800" spc="-615" dirty="0">
                <a:latin typeface="Calibri"/>
                <a:cs typeface="Calibri"/>
              </a:rPr>
              <a:t> </a:t>
            </a:r>
            <a:r>
              <a:rPr sz="2800" spc="-20" dirty="0">
                <a:latin typeface="Calibri"/>
                <a:cs typeface="Calibri"/>
              </a:rPr>
              <a:t>retailers</a:t>
            </a:r>
            <a:endParaRPr sz="2800" dirty="0">
              <a:latin typeface="Calibri"/>
              <a:cs typeface="Calibri"/>
            </a:endParaRPr>
          </a:p>
        </p:txBody>
      </p:sp>
    </p:spTree>
    <p:extLst>
      <p:ext uri="{BB962C8B-B14F-4D97-AF65-F5344CB8AC3E}">
        <p14:creationId xmlns:p14="http://schemas.microsoft.com/office/powerpoint/2010/main" val="2390430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9117"/>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994894" cy="584775"/>
          </a:xfrm>
          <a:prstGeom prst="rect">
            <a:avLst/>
          </a:prstGeom>
        </p:spPr>
        <p:txBody>
          <a:bodyPr wrap="none">
            <a:spAutoFit/>
          </a:bodyPr>
          <a:lstStyle/>
          <a:p>
            <a:r>
              <a:rPr lang="en-US" sz="3200" b="1" dirty="0">
                <a:solidFill>
                  <a:srgbClr val="852F4A"/>
                </a:solidFill>
              </a:rPr>
              <a:t>Promotional Push Strategies</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727803"/>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5600" marR="5080" lvl="0" indent="-342900" algn="l">
              <a:lnSpc>
                <a:spcPct val="100000"/>
              </a:lnSpc>
              <a:spcBef>
                <a:spcPts val="95"/>
              </a:spcBef>
              <a:buFont typeface="Arial MT"/>
              <a:buChar char="•"/>
              <a:tabLst>
                <a:tab pos="354965" algn="l"/>
                <a:tab pos="355600" algn="l"/>
              </a:tabLst>
            </a:pPr>
            <a:r>
              <a:rPr lang="en-US" sz="2800" spc="-20" dirty="0">
                <a:solidFill>
                  <a:prstClr val="black"/>
                </a:solidFill>
                <a:cs typeface="Calibri"/>
              </a:rPr>
              <a:t>Programs</a:t>
            </a:r>
            <a:r>
              <a:rPr lang="en-US" sz="2800" spc="25" dirty="0">
                <a:solidFill>
                  <a:prstClr val="black"/>
                </a:solidFill>
                <a:cs typeface="Calibri"/>
              </a:rPr>
              <a:t> </a:t>
            </a:r>
            <a:r>
              <a:rPr lang="en-US" sz="2800" spc="-10" dirty="0">
                <a:solidFill>
                  <a:prstClr val="black"/>
                </a:solidFill>
                <a:cs typeface="Calibri"/>
              </a:rPr>
              <a:t>designed</a:t>
            </a:r>
            <a:r>
              <a:rPr lang="en-US" sz="2800" spc="20"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5" dirty="0">
                <a:solidFill>
                  <a:prstClr val="black"/>
                </a:solidFill>
                <a:cs typeface="Calibri"/>
              </a:rPr>
              <a:t>persuade</a:t>
            </a:r>
            <a:r>
              <a:rPr lang="en-US" sz="2800" spc="30" dirty="0">
                <a:solidFill>
                  <a:prstClr val="black"/>
                </a:solidFill>
                <a:cs typeface="Calibri"/>
              </a:rPr>
              <a:t> </a:t>
            </a:r>
            <a:r>
              <a:rPr lang="en-US" sz="2800" spc="-5" dirty="0">
                <a:solidFill>
                  <a:prstClr val="black"/>
                </a:solidFill>
                <a:cs typeface="Calibri"/>
              </a:rPr>
              <a:t>the</a:t>
            </a:r>
            <a:r>
              <a:rPr lang="en-US" sz="2800" spc="15" dirty="0">
                <a:solidFill>
                  <a:prstClr val="black"/>
                </a:solidFill>
                <a:cs typeface="Calibri"/>
              </a:rPr>
              <a:t> </a:t>
            </a:r>
            <a:r>
              <a:rPr lang="en-US" sz="2800" spc="-15" dirty="0">
                <a:solidFill>
                  <a:prstClr val="black"/>
                </a:solidFill>
                <a:cs typeface="Calibri"/>
              </a:rPr>
              <a:t>trade</a:t>
            </a:r>
            <a:r>
              <a:rPr lang="en-US" sz="2800" spc="20" dirty="0">
                <a:solidFill>
                  <a:prstClr val="black"/>
                </a:solidFill>
                <a:cs typeface="Calibri"/>
              </a:rPr>
              <a:t> </a:t>
            </a:r>
            <a:r>
              <a:rPr lang="en-US" sz="2800" spc="-15" dirty="0">
                <a:solidFill>
                  <a:prstClr val="black"/>
                </a:solidFill>
                <a:cs typeface="Calibri"/>
              </a:rPr>
              <a:t>to</a:t>
            </a:r>
            <a:r>
              <a:rPr lang="en-US" sz="2800" dirty="0">
                <a:solidFill>
                  <a:prstClr val="black"/>
                </a:solidFill>
                <a:cs typeface="Calibri"/>
              </a:rPr>
              <a:t> </a:t>
            </a:r>
            <a:r>
              <a:rPr lang="en-US" sz="2800" spc="-15" dirty="0">
                <a:solidFill>
                  <a:prstClr val="black"/>
                </a:solidFill>
                <a:cs typeface="Calibri"/>
              </a:rPr>
              <a:t>stock, </a:t>
            </a:r>
            <a:r>
              <a:rPr lang="en-US" sz="2800" spc="-10" dirty="0">
                <a:solidFill>
                  <a:prstClr val="black"/>
                </a:solidFill>
                <a:cs typeface="Calibri"/>
              </a:rPr>
              <a:t> merchandise</a:t>
            </a:r>
            <a:r>
              <a:rPr lang="en-US" sz="2800" spc="25" dirty="0">
                <a:solidFill>
                  <a:prstClr val="black"/>
                </a:solidFill>
                <a:cs typeface="Calibri"/>
              </a:rPr>
              <a:t> </a:t>
            </a:r>
            <a:r>
              <a:rPr lang="en-US" sz="2800" spc="-5" dirty="0">
                <a:solidFill>
                  <a:prstClr val="black"/>
                </a:solidFill>
                <a:cs typeface="Calibri"/>
              </a:rPr>
              <a:t>and</a:t>
            </a:r>
            <a:r>
              <a:rPr lang="en-US" sz="2800" spc="5" dirty="0">
                <a:solidFill>
                  <a:prstClr val="black"/>
                </a:solidFill>
                <a:cs typeface="Calibri"/>
              </a:rPr>
              <a:t> </a:t>
            </a:r>
            <a:r>
              <a:rPr lang="en-US" sz="2800" spc="-15" dirty="0">
                <a:solidFill>
                  <a:prstClr val="black"/>
                </a:solidFill>
                <a:cs typeface="Calibri"/>
              </a:rPr>
              <a:t>promote</a:t>
            </a:r>
            <a:r>
              <a:rPr lang="en-US" sz="2800" spc="5" dirty="0">
                <a:solidFill>
                  <a:prstClr val="black"/>
                </a:solidFill>
                <a:cs typeface="Calibri"/>
              </a:rPr>
              <a:t> </a:t>
            </a:r>
            <a:r>
              <a:rPr lang="en-US" sz="2800" spc="-5" dirty="0">
                <a:solidFill>
                  <a:prstClr val="black"/>
                </a:solidFill>
                <a:cs typeface="Calibri"/>
              </a:rPr>
              <a:t>a </a:t>
            </a:r>
            <a:r>
              <a:rPr lang="en-US" sz="2800" spc="-15" dirty="0">
                <a:solidFill>
                  <a:prstClr val="black"/>
                </a:solidFill>
                <a:cs typeface="Calibri"/>
              </a:rPr>
              <a:t>manufacturer’s</a:t>
            </a:r>
            <a:r>
              <a:rPr lang="en-US" sz="2800" spc="35" dirty="0">
                <a:solidFill>
                  <a:prstClr val="black"/>
                </a:solidFill>
                <a:cs typeface="Calibri"/>
              </a:rPr>
              <a:t> </a:t>
            </a:r>
            <a:r>
              <a:rPr lang="en-US" sz="2800" spc="-15" dirty="0">
                <a:solidFill>
                  <a:prstClr val="black"/>
                </a:solidFill>
                <a:cs typeface="Calibri"/>
              </a:rPr>
              <a:t>products</a:t>
            </a:r>
            <a:endParaRPr lang="en-US" sz="2800" dirty="0">
              <a:solidFill>
                <a:prstClr val="black"/>
              </a:solidFill>
              <a:cs typeface="Calibri"/>
            </a:endParaRPr>
          </a:p>
          <a:p>
            <a:pPr marL="355600" lvl="0" indent="-342900" algn="l">
              <a:lnSpc>
                <a:spcPct val="100000"/>
              </a:lnSpc>
              <a:spcBef>
                <a:spcPts val="675"/>
              </a:spcBef>
              <a:buFont typeface="Arial MT"/>
              <a:buChar char="•"/>
              <a:tabLst>
                <a:tab pos="354965" algn="l"/>
                <a:tab pos="355600" algn="l"/>
              </a:tabLst>
            </a:pPr>
            <a:r>
              <a:rPr lang="en-US" sz="2800" dirty="0">
                <a:solidFill>
                  <a:prstClr val="black"/>
                </a:solidFill>
                <a:cs typeface="Calibri"/>
              </a:rPr>
              <a:t>Goal</a:t>
            </a:r>
          </a:p>
          <a:p>
            <a:pPr marL="756285" marR="94615" lvl="0" indent="-287020" algn="l">
              <a:lnSpc>
                <a:spcPct val="100000"/>
              </a:lnSpc>
              <a:spcBef>
                <a:spcPts val="645"/>
              </a:spcBef>
            </a:pPr>
            <a:r>
              <a:rPr lang="en-US" sz="2600" dirty="0">
                <a:solidFill>
                  <a:prstClr val="black"/>
                </a:solidFill>
                <a:latin typeface="Arial MT"/>
                <a:cs typeface="Arial MT"/>
              </a:rPr>
              <a:t>– </a:t>
            </a:r>
            <a:r>
              <a:rPr lang="en-US" sz="2600" dirty="0">
                <a:solidFill>
                  <a:prstClr val="black"/>
                </a:solidFill>
                <a:cs typeface="Calibri"/>
              </a:rPr>
              <a:t>Push the </a:t>
            </a:r>
            <a:r>
              <a:rPr lang="en-US" sz="2600" spc="-10" dirty="0">
                <a:solidFill>
                  <a:prstClr val="black"/>
                </a:solidFill>
                <a:cs typeface="Calibri"/>
              </a:rPr>
              <a:t>product through </a:t>
            </a:r>
            <a:r>
              <a:rPr lang="en-US" sz="2600" dirty="0">
                <a:solidFill>
                  <a:prstClr val="black"/>
                </a:solidFill>
                <a:cs typeface="Calibri"/>
              </a:rPr>
              <a:t>the channels of distribution </a:t>
            </a:r>
            <a:r>
              <a:rPr lang="en-US" sz="2600" spc="-575" dirty="0">
                <a:solidFill>
                  <a:prstClr val="black"/>
                </a:solidFill>
                <a:cs typeface="Calibri"/>
              </a:rPr>
              <a:t> </a:t>
            </a:r>
            <a:r>
              <a:rPr lang="en-US" sz="2600" spc="-10" dirty="0">
                <a:solidFill>
                  <a:prstClr val="black"/>
                </a:solidFill>
                <a:cs typeface="Calibri"/>
              </a:rPr>
              <a:t>by</a:t>
            </a:r>
            <a:r>
              <a:rPr lang="en-US" sz="2600" spc="-20" dirty="0">
                <a:solidFill>
                  <a:prstClr val="black"/>
                </a:solidFill>
                <a:cs typeface="Calibri"/>
              </a:rPr>
              <a:t> </a:t>
            </a:r>
            <a:r>
              <a:rPr lang="en-US" sz="2600" spc="-5" dirty="0">
                <a:solidFill>
                  <a:prstClr val="black"/>
                </a:solidFill>
                <a:cs typeface="Calibri"/>
              </a:rPr>
              <a:t>selling</a:t>
            </a:r>
            <a:r>
              <a:rPr lang="en-US" sz="2600" spc="-15" dirty="0">
                <a:solidFill>
                  <a:prstClr val="black"/>
                </a:solidFill>
                <a:cs typeface="Calibri"/>
              </a:rPr>
              <a:t> </a:t>
            </a:r>
            <a:r>
              <a:rPr lang="en-US" sz="2600" dirty="0">
                <a:solidFill>
                  <a:prstClr val="black"/>
                </a:solidFill>
                <a:cs typeface="Calibri"/>
              </a:rPr>
              <a:t>and</a:t>
            </a:r>
            <a:r>
              <a:rPr lang="en-US" sz="2600" spc="-10" dirty="0">
                <a:solidFill>
                  <a:prstClr val="black"/>
                </a:solidFill>
                <a:cs typeface="Calibri"/>
              </a:rPr>
              <a:t> promoting</a:t>
            </a:r>
            <a:r>
              <a:rPr lang="en-US" sz="2600" spc="-5" dirty="0">
                <a:solidFill>
                  <a:prstClr val="black"/>
                </a:solidFill>
                <a:cs typeface="Calibri"/>
              </a:rPr>
              <a:t> </a:t>
            </a:r>
            <a:r>
              <a:rPr lang="en-US" sz="2600" dirty="0">
                <a:solidFill>
                  <a:prstClr val="black"/>
                </a:solidFill>
                <a:cs typeface="Calibri"/>
              </a:rPr>
              <a:t>it</a:t>
            </a:r>
          </a:p>
          <a:p>
            <a:pPr marL="355600" marR="95250" lvl="0" indent="-342900" algn="l">
              <a:lnSpc>
                <a:spcPct val="100000"/>
              </a:lnSpc>
              <a:spcBef>
                <a:spcPts val="655"/>
              </a:spcBef>
              <a:buFont typeface="Arial MT"/>
              <a:buChar char="•"/>
              <a:tabLst>
                <a:tab pos="354965" algn="l"/>
                <a:tab pos="355600" algn="l"/>
              </a:tabLst>
            </a:pPr>
            <a:r>
              <a:rPr lang="en-US" sz="2800" b="1" spc="-45" dirty="0">
                <a:solidFill>
                  <a:prstClr val="black"/>
                </a:solidFill>
                <a:cs typeface="Calibri"/>
              </a:rPr>
              <a:t>Trade</a:t>
            </a:r>
            <a:r>
              <a:rPr lang="en-US" sz="2800" b="1" spc="25" dirty="0">
                <a:solidFill>
                  <a:prstClr val="black"/>
                </a:solidFill>
                <a:cs typeface="Calibri"/>
              </a:rPr>
              <a:t> </a:t>
            </a:r>
            <a:r>
              <a:rPr lang="en-US" sz="2800" b="1" spc="-10" dirty="0">
                <a:solidFill>
                  <a:prstClr val="black"/>
                </a:solidFill>
                <a:cs typeface="Calibri"/>
              </a:rPr>
              <a:t>advertising</a:t>
            </a:r>
            <a:r>
              <a:rPr lang="en-US" sz="2800" spc="-10" dirty="0">
                <a:solidFill>
                  <a:prstClr val="black"/>
                </a:solidFill>
                <a:cs typeface="Calibri"/>
              </a:rPr>
              <a:t>:</a:t>
            </a:r>
            <a:r>
              <a:rPr lang="en-US" sz="2800" spc="45" dirty="0">
                <a:solidFill>
                  <a:prstClr val="black"/>
                </a:solidFill>
                <a:cs typeface="Calibri"/>
              </a:rPr>
              <a:t> </a:t>
            </a:r>
            <a:r>
              <a:rPr lang="en-US" sz="2800" spc="-5" dirty="0">
                <a:solidFill>
                  <a:prstClr val="black"/>
                </a:solidFill>
                <a:cs typeface="Calibri"/>
              </a:rPr>
              <a:t>Used</a:t>
            </a:r>
            <a:r>
              <a:rPr lang="en-US" sz="2800" spc="20" dirty="0">
                <a:solidFill>
                  <a:prstClr val="black"/>
                </a:solidFill>
                <a:cs typeface="Calibri"/>
              </a:rPr>
              <a:t> </a:t>
            </a:r>
            <a:r>
              <a:rPr lang="en-US" sz="2800" spc="-20" dirty="0">
                <a:solidFill>
                  <a:prstClr val="black"/>
                </a:solidFill>
                <a:cs typeface="Calibri"/>
              </a:rPr>
              <a:t>to</a:t>
            </a:r>
            <a:r>
              <a:rPr lang="en-US" sz="2800" spc="-5" dirty="0">
                <a:solidFill>
                  <a:prstClr val="black"/>
                </a:solidFill>
                <a:cs typeface="Calibri"/>
              </a:rPr>
              <a:t> </a:t>
            </a:r>
            <a:r>
              <a:rPr lang="en-US" sz="2800" spc="-15" dirty="0">
                <a:solidFill>
                  <a:prstClr val="black"/>
                </a:solidFill>
                <a:cs typeface="Calibri"/>
              </a:rPr>
              <a:t>motivate</a:t>
            </a:r>
            <a:r>
              <a:rPr lang="en-US" sz="2800" spc="-10" dirty="0">
                <a:solidFill>
                  <a:prstClr val="black"/>
                </a:solidFill>
                <a:cs typeface="Calibri"/>
              </a:rPr>
              <a:t> wholesalers</a:t>
            </a:r>
            <a:r>
              <a:rPr lang="en-US" sz="2800" spc="5" dirty="0">
                <a:solidFill>
                  <a:prstClr val="black"/>
                </a:solidFill>
                <a:cs typeface="Calibri"/>
              </a:rPr>
              <a:t> </a:t>
            </a:r>
            <a:r>
              <a:rPr lang="en-US" sz="2800" spc="-5" dirty="0">
                <a:solidFill>
                  <a:prstClr val="black"/>
                </a:solidFill>
                <a:cs typeface="Calibri"/>
              </a:rPr>
              <a:t>and </a:t>
            </a:r>
            <a:r>
              <a:rPr lang="en-US" sz="2800" spc="-615" dirty="0">
                <a:solidFill>
                  <a:prstClr val="black"/>
                </a:solidFill>
                <a:cs typeface="Calibri"/>
              </a:rPr>
              <a:t> </a:t>
            </a:r>
            <a:r>
              <a:rPr lang="en-US" sz="2800" spc="-20" dirty="0">
                <a:solidFill>
                  <a:prstClr val="black"/>
                </a:solidFill>
                <a:cs typeface="Calibri"/>
              </a:rPr>
              <a:t>retailers</a:t>
            </a:r>
            <a:r>
              <a:rPr lang="en-US" sz="2800" spc="-5"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0" dirty="0">
                <a:solidFill>
                  <a:prstClr val="black"/>
                </a:solidFill>
                <a:cs typeface="Calibri"/>
              </a:rPr>
              <a:t>purchase</a:t>
            </a:r>
            <a:r>
              <a:rPr lang="en-US" sz="2800" spc="35" dirty="0">
                <a:solidFill>
                  <a:prstClr val="black"/>
                </a:solidFill>
                <a:cs typeface="Calibri"/>
              </a:rPr>
              <a:t> </a:t>
            </a:r>
            <a:r>
              <a:rPr lang="en-US" sz="2800" spc="-15" dirty="0">
                <a:solidFill>
                  <a:prstClr val="black"/>
                </a:solidFill>
                <a:cs typeface="Calibri"/>
              </a:rPr>
              <a:t>products</a:t>
            </a:r>
            <a:r>
              <a:rPr lang="en-US" sz="2800" spc="50" dirty="0">
                <a:solidFill>
                  <a:prstClr val="black"/>
                </a:solidFill>
                <a:cs typeface="Calibri"/>
              </a:rPr>
              <a:t> </a:t>
            </a:r>
            <a:r>
              <a:rPr lang="en-US" sz="2800" spc="-25" dirty="0">
                <a:solidFill>
                  <a:prstClr val="black"/>
                </a:solidFill>
                <a:cs typeface="Calibri"/>
              </a:rPr>
              <a:t>for</a:t>
            </a:r>
            <a:r>
              <a:rPr lang="en-US" sz="2800" spc="-5" dirty="0">
                <a:solidFill>
                  <a:prstClr val="black"/>
                </a:solidFill>
                <a:cs typeface="Calibri"/>
              </a:rPr>
              <a:t> </a:t>
            </a:r>
            <a:r>
              <a:rPr lang="en-US" sz="2800" spc="-10" dirty="0">
                <a:solidFill>
                  <a:prstClr val="black"/>
                </a:solidFill>
                <a:cs typeface="Calibri"/>
              </a:rPr>
              <a:t>resale</a:t>
            </a:r>
            <a:endParaRPr lang="en-US" sz="2800" dirty="0">
              <a:solidFill>
                <a:prstClr val="black"/>
              </a:solidFill>
              <a:cs typeface="Calibri"/>
            </a:endParaRPr>
          </a:p>
          <a:p>
            <a:pPr algn="l"/>
            <a:endParaRPr lang="en-US" dirty="0"/>
          </a:p>
        </p:txBody>
      </p:sp>
    </p:spTree>
    <p:extLst>
      <p:ext uri="{BB962C8B-B14F-4D97-AF65-F5344CB8AC3E}">
        <p14:creationId xmlns:p14="http://schemas.microsoft.com/office/powerpoint/2010/main" val="2423189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9117"/>
            <a:ext cx="10363200" cy="4580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lvl="0" indent="0">
              <a:lnSpc>
                <a:spcPct val="100000"/>
              </a:lnSpc>
              <a:spcBef>
                <a:spcPts val="1839"/>
              </a:spcBef>
              <a:buNone/>
            </a:pPr>
            <a:endParaRPr lang="en-US" sz="2800" dirty="0">
              <a:solidFill>
                <a:prstClr val="black"/>
              </a:solidFill>
              <a:cs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13754" cy="584775"/>
          </a:xfrm>
          <a:prstGeom prst="rect">
            <a:avLst/>
          </a:prstGeom>
        </p:spPr>
        <p:txBody>
          <a:bodyPr wrap="none">
            <a:spAutoFit/>
          </a:bodyPr>
          <a:lstStyle/>
          <a:p>
            <a:r>
              <a:rPr lang="en-US" sz="3200" b="1" dirty="0">
                <a:solidFill>
                  <a:srgbClr val="852F4A"/>
                </a:solidFill>
              </a:rPr>
              <a:t>Promotional Pull Strategies</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944204"/>
            <a:ext cx="9338035" cy="37711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5600" marR="125095" lvl="0" indent="-343535" algn="l">
              <a:lnSpc>
                <a:spcPct val="100000"/>
              </a:lnSpc>
              <a:spcBef>
                <a:spcPts val="95"/>
              </a:spcBef>
              <a:buFont typeface="Arial MT"/>
              <a:buChar char="•"/>
              <a:tabLst>
                <a:tab pos="355600" algn="l"/>
                <a:tab pos="356235" algn="l"/>
              </a:tabLst>
            </a:pPr>
            <a:r>
              <a:rPr lang="en-US" sz="2800" spc="-10" dirty="0">
                <a:solidFill>
                  <a:prstClr val="black"/>
                </a:solidFill>
                <a:cs typeface="Calibri"/>
              </a:rPr>
              <a:t>Spending</a:t>
            </a:r>
            <a:r>
              <a:rPr lang="en-US" sz="2800" spc="35" dirty="0">
                <a:solidFill>
                  <a:prstClr val="black"/>
                </a:solidFill>
                <a:cs typeface="Calibri"/>
              </a:rPr>
              <a:t> </a:t>
            </a:r>
            <a:r>
              <a:rPr lang="en-US" sz="2800" spc="-10" dirty="0">
                <a:solidFill>
                  <a:prstClr val="black"/>
                </a:solidFill>
                <a:cs typeface="Calibri"/>
              </a:rPr>
              <a:t>money</a:t>
            </a:r>
            <a:r>
              <a:rPr lang="en-US" sz="2800" spc="5" dirty="0">
                <a:solidFill>
                  <a:prstClr val="black"/>
                </a:solidFill>
                <a:cs typeface="Calibri"/>
              </a:rPr>
              <a:t> </a:t>
            </a:r>
            <a:r>
              <a:rPr lang="en-US" sz="2800" spc="-5" dirty="0">
                <a:solidFill>
                  <a:prstClr val="black"/>
                </a:solidFill>
                <a:cs typeface="Calibri"/>
              </a:rPr>
              <a:t>on</a:t>
            </a:r>
            <a:r>
              <a:rPr lang="en-US" sz="2800" spc="10" dirty="0">
                <a:solidFill>
                  <a:prstClr val="black"/>
                </a:solidFill>
                <a:cs typeface="Calibri"/>
              </a:rPr>
              <a:t> </a:t>
            </a:r>
            <a:r>
              <a:rPr lang="en-US" sz="2800" spc="-10" dirty="0">
                <a:solidFill>
                  <a:prstClr val="black"/>
                </a:solidFill>
                <a:cs typeface="Calibri"/>
              </a:rPr>
              <a:t>advertising</a:t>
            </a:r>
            <a:r>
              <a:rPr lang="en-US" sz="2800" spc="25" dirty="0">
                <a:solidFill>
                  <a:prstClr val="black"/>
                </a:solidFill>
                <a:cs typeface="Calibri"/>
              </a:rPr>
              <a:t> </a:t>
            </a:r>
            <a:r>
              <a:rPr lang="en-US" sz="2800" spc="-5" dirty="0">
                <a:solidFill>
                  <a:prstClr val="black"/>
                </a:solidFill>
                <a:cs typeface="Calibri"/>
              </a:rPr>
              <a:t>and</a:t>
            </a:r>
            <a:r>
              <a:rPr lang="en-US" sz="2800" spc="15" dirty="0">
                <a:solidFill>
                  <a:prstClr val="black"/>
                </a:solidFill>
                <a:cs typeface="Calibri"/>
              </a:rPr>
              <a:t> </a:t>
            </a:r>
            <a:r>
              <a:rPr lang="en-US" sz="2800" spc="-10" dirty="0">
                <a:solidFill>
                  <a:prstClr val="black"/>
                </a:solidFill>
                <a:cs typeface="Calibri"/>
              </a:rPr>
              <a:t>sales</a:t>
            </a:r>
            <a:r>
              <a:rPr lang="en-US" sz="2800" spc="5" dirty="0">
                <a:solidFill>
                  <a:prstClr val="black"/>
                </a:solidFill>
                <a:cs typeface="Calibri"/>
              </a:rPr>
              <a:t> </a:t>
            </a:r>
            <a:r>
              <a:rPr lang="en-US" sz="2800" spc="-15" dirty="0">
                <a:solidFill>
                  <a:prstClr val="black"/>
                </a:solidFill>
                <a:cs typeface="Calibri"/>
              </a:rPr>
              <a:t>promotion </a:t>
            </a:r>
            <a:r>
              <a:rPr lang="en-US" sz="2800" spc="-615" dirty="0">
                <a:solidFill>
                  <a:prstClr val="black"/>
                </a:solidFill>
                <a:cs typeface="Calibri"/>
              </a:rPr>
              <a:t> </a:t>
            </a:r>
            <a:r>
              <a:rPr lang="en-US" sz="2800" spc="-20" dirty="0">
                <a:solidFill>
                  <a:prstClr val="black"/>
                </a:solidFill>
                <a:cs typeface="Calibri"/>
              </a:rPr>
              <a:t>efforts</a:t>
            </a:r>
            <a:r>
              <a:rPr lang="en-US" sz="2800" spc="-5" dirty="0">
                <a:solidFill>
                  <a:prstClr val="black"/>
                </a:solidFill>
                <a:cs typeface="Calibri"/>
              </a:rPr>
              <a:t> </a:t>
            </a:r>
            <a:r>
              <a:rPr lang="en-US" sz="2800" spc="-15" dirty="0">
                <a:solidFill>
                  <a:prstClr val="black"/>
                </a:solidFill>
                <a:cs typeface="Calibri"/>
              </a:rPr>
              <a:t>directed</a:t>
            </a:r>
            <a:r>
              <a:rPr lang="en-US" sz="2800" spc="5" dirty="0">
                <a:solidFill>
                  <a:prstClr val="black"/>
                </a:solidFill>
                <a:cs typeface="Calibri"/>
              </a:rPr>
              <a:t> </a:t>
            </a:r>
            <a:r>
              <a:rPr lang="en-US" sz="2800" spc="-25" dirty="0">
                <a:solidFill>
                  <a:prstClr val="black"/>
                </a:solidFill>
                <a:cs typeface="Calibri"/>
              </a:rPr>
              <a:t>toward</a:t>
            </a:r>
            <a:r>
              <a:rPr lang="en-US" sz="2800" spc="5" dirty="0">
                <a:solidFill>
                  <a:prstClr val="black"/>
                </a:solidFill>
                <a:cs typeface="Calibri"/>
              </a:rPr>
              <a:t> </a:t>
            </a:r>
            <a:r>
              <a:rPr lang="en-US" sz="2800" spc="-5" dirty="0">
                <a:solidFill>
                  <a:prstClr val="black"/>
                </a:solidFill>
                <a:cs typeface="Calibri"/>
              </a:rPr>
              <a:t>the</a:t>
            </a:r>
            <a:r>
              <a:rPr lang="en-US" sz="2800" dirty="0">
                <a:solidFill>
                  <a:prstClr val="black"/>
                </a:solidFill>
                <a:cs typeface="Calibri"/>
              </a:rPr>
              <a:t> </a:t>
            </a:r>
            <a:r>
              <a:rPr lang="en-US" sz="2800" spc="-15" dirty="0">
                <a:solidFill>
                  <a:prstClr val="black"/>
                </a:solidFill>
                <a:cs typeface="Calibri"/>
              </a:rPr>
              <a:t>ultimate</a:t>
            </a:r>
            <a:r>
              <a:rPr lang="en-US" sz="2800" spc="10" dirty="0">
                <a:solidFill>
                  <a:prstClr val="black"/>
                </a:solidFill>
                <a:cs typeface="Calibri"/>
              </a:rPr>
              <a:t> </a:t>
            </a:r>
            <a:r>
              <a:rPr lang="en-US" sz="2800" spc="-10" dirty="0">
                <a:solidFill>
                  <a:prstClr val="black"/>
                </a:solidFill>
                <a:cs typeface="Calibri"/>
              </a:rPr>
              <a:t>consumer</a:t>
            </a:r>
            <a:endParaRPr lang="en-US" sz="2800" dirty="0">
              <a:solidFill>
                <a:prstClr val="black"/>
              </a:solidFill>
              <a:cs typeface="Calibri"/>
            </a:endParaRPr>
          </a:p>
          <a:p>
            <a:pPr marL="355600" lvl="0" indent="-343535" algn="l">
              <a:lnSpc>
                <a:spcPct val="100000"/>
              </a:lnSpc>
              <a:spcBef>
                <a:spcPts val="1480"/>
              </a:spcBef>
              <a:buFont typeface="Arial MT"/>
              <a:buChar char="•"/>
              <a:tabLst>
                <a:tab pos="355600" algn="l"/>
                <a:tab pos="356235" algn="l"/>
              </a:tabLst>
            </a:pPr>
            <a:r>
              <a:rPr lang="en-US" sz="2800" spc="-5" dirty="0">
                <a:solidFill>
                  <a:prstClr val="black"/>
                </a:solidFill>
                <a:cs typeface="Calibri"/>
              </a:rPr>
              <a:t>Goals</a:t>
            </a:r>
            <a:endParaRPr lang="en-US" sz="2800" dirty="0">
              <a:solidFill>
                <a:prstClr val="black"/>
              </a:solidFill>
              <a:cs typeface="Calibri"/>
            </a:endParaRPr>
          </a:p>
          <a:p>
            <a:pPr marL="756285" lvl="1" indent="-287020" algn="l">
              <a:lnSpc>
                <a:spcPct val="100000"/>
              </a:lnSpc>
              <a:spcBef>
                <a:spcPts val="1435"/>
              </a:spcBef>
              <a:buFont typeface="Arial MT"/>
              <a:buChar char="–"/>
              <a:tabLst>
                <a:tab pos="756920" algn="l"/>
              </a:tabLst>
            </a:pPr>
            <a:r>
              <a:rPr lang="en-US" sz="2600" spc="-15" dirty="0">
                <a:solidFill>
                  <a:prstClr val="black"/>
                </a:solidFill>
                <a:cs typeface="Calibri"/>
              </a:rPr>
              <a:t>Create</a:t>
            </a:r>
            <a:r>
              <a:rPr lang="en-US" sz="2600" spc="-40" dirty="0">
                <a:solidFill>
                  <a:prstClr val="black"/>
                </a:solidFill>
                <a:cs typeface="Calibri"/>
              </a:rPr>
              <a:t> </a:t>
            </a:r>
            <a:r>
              <a:rPr lang="en-US" sz="2600" dirty="0">
                <a:solidFill>
                  <a:prstClr val="black"/>
                </a:solidFill>
                <a:cs typeface="Calibri"/>
              </a:rPr>
              <a:t>demand</a:t>
            </a:r>
            <a:r>
              <a:rPr lang="en-US" sz="2600" spc="-35" dirty="0">
                <a:solidFill>
                  <a:prstClr val="black"/>
                </a:solidFill>
                <a:cs typeface="Calibri"/>
              </a:rPr>
              <a:t> </a:t>
            </a:r>
            <a:r>
              <a:rPr lang="en-US" sz="2600" spc="-5" dirty="0">
                <a:solidFill>
                  <a:prstClr val="black"/>
                </a:solidFill>
                <a:cs typeface="Calibri"/>
              </a:rPr>
              <a:t>among</a:t>
            </a:r>
            <a:r>
              <a:rPr lang="en-US" sz="2600" spc="-20" dirty="0">
                <a:solidFill>
                  <a:prstClr val="black"/>
                </a:solidFill>
                <a:cs typeface="Calibri"/>
              </a:rPr>
              <a:t> </a:t>
            </a:r>
            <a:r>
              <a:rPr lang="en-US" sz="2600" spc="-10" dirty="0">
                <a:solidFill>
                  <a:prstClr val="black"/>
                </a:solidFill>
                <a:cs typeface="Calibri"/>
              </a:rPr>
              <a:t>consumers</a:t>
            </a:r>
            <a:endParaRPr lang="en-US" sz="2600" dirty="0">
              <a:solidFill>
                <a:prstClr val="black"/>
              </a:solidFill>
              <a:cs typeface="Calibri"/>
            </a:endParaRPr>
          </a:p>
          <a:p>
            <a:pPr marL="756285" marR="5080" lvl="1" indent="-287020" algn="l">
              <a:lnSpc>
                <a:spcPct val="100000"/>
              </a:lnSpc>
              <a:spcBef>
                <a:spcPts val="1430"/>
              </a:spcBef>
              <a:buFont typeface="Arial MT"/>
              <a:buChar char="–"/>
              <a:tabLst>
                <a:tab pos="756920" algn="l"/>
              </a:tabLst>
            </a:pPr>
            <a:r>
              <a:rPr lang="en-US" sz="2600" spc="-15" dirty="0">
                <a:solidFill>
                  <a:prstClr val="black"/>
                </a:solidFill>
                <a:cs typeface="Calibri"/>
              </a:rPr>
              <a:t>Encourage consumers to </a:t>
            </a:r>
            <a:r>
              <a:rPr lang="en-US" sz="2600" spc="-10" dirty="0">
                <a:solidFill>
                  <a:prstClr val="black"/>
                </a:solidFill>
                <a:cs typeface="Calibri"/>
              </a:rPr>
              <a:t>request </a:t>
            </a:r>
            <a:r>
              <a:rPr lang="en-US" sz="2600" dirty="0">
                <a:solidFill>
                  <a:prstClr val="black"/>
                </a:solidFill>
                <a:cs typeface="Calibri"/>
              </a:rPr>
              <a:t>the </a:t>
            </a:r>
            <a:r>
              <a:rPr lang="en-US" sz="2600" spc="-10" dirty="0">
                <a:solidFill>
                  <a:prstClr val="black"/>
                </a:solidFill>
                <a:cs typeface="Calibri"/>
              </a:rPr>
              <a:t>product from </a:t>
            </a:r>
            <a:r>
              <a:rPr lang="en-US" sz="2600" dirty="0">
                <a:solidFill>
                  <a:prstClr val="black"/>
                </a:solidFill>
                <a:cs typeface="Calibri"/>
              </a:rPr>
              <a:t>the </a:t>
            </a:r>
            <a:r>
              <a:rPr lang="en-US" sz="2600" spc="-575" dirty="0">
                <a:solidFill>
                  <a:prstClr val="black"/>
                </a:solidFill>
                <a:cs typeface="Calibri"/>
              </a:rPr>
              <a:t> </a:t>
            </a:r>
            <a:r>
              <a:rPr lang="en-US" sz="2600" spc="-10" dirty="0">
                <a:solidFill>
                  <a:prstClr val="black"/>
                </a:solidFill>
                <a:cs typeface="Calibri"/>
              </a:rPr>
              <a:t>retailer</a:t>
            </a:r>
            <a:endParaRPr lang="en-US" sz="2600" dirty="0">
              <a:solidFill>
                <a:prstClr val="black"/>
              </a:solidFill>
              <a:cs typeface="Calibri"/>
            </a:endParaRPr>
          </a:p>
        </p:txBody>
      </p:sp>
    </p:spTree>
    <p:extLst>
      <p:ext uri="{BB962C8B-B14F-4D97-AF65-F5344CB8AC3E}">
        <p14:creationId xmlns:p14="http://schemas.microsoft.com/office/powerpoint/2010/main" val="1398898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2" name="Rectangle 11">
            <a:extLst>
              <a:ext uri="{FF2B5EF4-FFF2-40B4-BE49-F238E27FC236}">
                <a16:creationId xmlns:a16="http://schemas.microsoft.com/office/drawing/2014/main" id="{22470882-BCE0-44F6-A534-5DFFF94DEC22}"/>
              </a:ext>
            </a:extLst>
          </p:cNvPr>
          <p:cNvSpPr/>
          <p:nvPr/>
        </p:nvSpPr>
        <p:spPr>
          <a:xfrm>
            <a:off x="2219475" y="2131553"/>
            <a:ext cx="8357085" cy="450636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described the role of advertising and promotion in an  organization’s integrated marketing program.</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defined target marketing.</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discussed the role of market segmentation in an IMC  program.</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described positioning and repositioning strategies.</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We identified the marketing-mix decisions that influence  advertising and promotional strategy.</a:t>
            </a:r>
          </a:p>
          <a:p>
            <a:pPr marL="355600" lvl="0" indent="-342900">
              <a:lnSpc>
                <a:spcPct val="100000"/>
              </a:lnSpc>
              <a:spcBef>
                <a:spcPts val="1739"/>
              </a:spcBef>
              <a:buFont typeface="Arial" panose="020B0604020202020204" pitchFamily="34" charset="0"/>
              <a:buChar char="•"/>
            </a:pPr>
            <a:endParaRPr lang="en-US" sz="2400" b="1" dirty="0">
              <a:solidFill>
                <a:prstClr val="black"/>
              </a:solidFill>
              <a:cs typeface="Calibri"/>
            </a:endParaRPr>
          </a:p>
        </p:txBody>
      </p:sp>
    </p:spTree>
    <p:extLst>
      <p:ext uri="{BB962C8B-B14F-4D97-AF65-F5344CB8AC3E}">
        <p14:creationId xmlns:p14="http://schemas.microsoft.com/office/powerpoint/2010/main" val="408308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3017</TotalTime>
  <Words>1452</Words>
  <Application>Microsoft Office PowerPoint</Application>
  <PresentationFormat>Widescreen</PresentationFormat>
  <Paragraphs>306</Paragraphs>
  <Slides>48</Slides>
  <Notes>7</Notes>
  <HiddenSlides>0</HiddenSlides>
  <MMClips>9</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48</vt:i4>
      </vt:variant>
    </vt:vector>
  </HeadingPairs>
  <TitlesOfParts>
    <vt:vector size="61" baseType="lpstr">
      <vt:lpstr>Arial</vt:lpstr>
      <vt:lpstr>Arial MT</vt:lpstr>
      <vt:lpstr>Calibri</vt:lpstr>
      <vt:lpstr>Calibri Light</vt:lpstr>
      <vt:lpstr>Courier New</vt:lpstr>
      <vt:lpstr>Helvetica</vt:lpstr>
      <vt:lpstr>Roboto Light</vt:lpstr>
      <vt:lpstr>Tajawal ExtraBold</vt:lpstr>
      <vt:lpstr>Tajawal Medium</vt:lpstr>
      <vt:lpstr>Verdana</vt:lpstr>
      <vt:lpstr>Webdings</vt:lpstr>
      <vt:lpstr>Wingdings</vt:lpstr>
      <vt:lpstr>Office Theme</vt:lpstr>
      <vt:lpstr>PowerPoint Presentation</vt:lpstr>
      <vt:lpstr>PowerPoint Presentation</vt:lpstr>
      <vt:lpstr>PowerPoint Presentation</vt:lpstr>
      <vt:lpstr>IMC Planning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Positioning by usage occasion</vt:lpstr>
      <vt:lpstr>Positioning by cultural symbols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132</cp:revision>
  <dcterms:created xsi:type="dcterms:W3CDTF">2023-04-29T09:08:23Z</dcterms:created>
  <dcterms:modified xsi:type="dcterms:W3CDTF">2023-05-21T15:21:50Z</dcterms:modified>
</cp:coreProperties>
</file>