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550" r:id="rId3"/>
    <p:sldId id="687" r:id="rId4"/>
    <p:sldId id="688" r:id="rId5"/>
    <p:sldId id="700" r:id="rId6"/>
    <p:sldId id="689" r:id="rId7"/>
    <p:sldId id="690" r:id="rId8"/>
    <p:sldId id="691" r:id="rId9"/>
    <p:sldId id="692" r:id="rId10"/>
    <p:sldId id="693" r:id="rId11"/>
    <p:sldId id="717" r:id="rId12"/>
    <p:sldId id="694" r:id="rId13"/>
    <p:sldId id="695" r:id="rId14"/>
    <p:sldId id="696" r:id="rId15"/>
    <p:sldId id="697" r:id="rId16"/>
    <p:sldId id="698" r:id="rId17"/>
    <p:sldId id="702" r:id="rId18"/>
    <p:sldId id="703" r:id="rId19"/>
    <p:sldId id="704" r:id="rId20"/>
    <p:sldId id="705" r:id="rId21"/>
    <p:sldId id="706" r:id="rId22"/>
    <p:sldId id="707" r:id="rId23"/>
    <p:sldId id="708" r:id="rId24"/>
    <p:sldId id="709" r:id="rId25"/>
    <p:sldId id="710" r:id="rId26"/>
    <p:sldId id="711" r:id="rId27"/>
    <p:sldId id="712" r:id="rId28"/>
    <p:sldId id="713" r:id="rId29"/>
    <p:sldId id="714" r:id="rId30"/>
    <p:sldId id="718" r:id="rId31"/>
    <p:sldId id="715" r:id="rId32"/>
    <p:sldId id="716" r:id="rId33"/>
    <p:sldId id="720" r:id="rId34"/>
    <p:sldId id="721" r:id="rId35"/>
    <p:sldId id="722" r:id="rId36"/>
    <p:sldId id="723" r:id="rId37"/>
    <p:sldId id="724" r:id="rId38"/>
    <p:sldId id="725" r:id="rId39"/>
    <p:sldId id="726" r:id="rId40"/>
    <p:sldId id="727" r:id="rId41"/>
    <p:sldId id="643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687"/>
            <p14:sldId id="688"/>
            <p14:sldId id="700"/>
            <p14:sldId id="689"/>
            <p14:sldId id="690"/>
            <p14:sldId id="691"/>
            <p14:sldId id="692"/>
            <p14:sldId id="693"/>
            <p14:sldId id="717"/>
            <p14:sldId id="694"/>
            <p14:sldId id="695"/>
            <p14:sldId id="696"/>
            <p14:sldId id="697"/>
            <p14:sldId id="698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8"/>
            <p14:sldId id="715"/>
            <p14:sldId id="716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113" d="100"/>
          <a:sy n="113" d="100"/>
        </p:scale>
        <p:origin x="1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ADEC5-3E6C-4425-95B3-449CDB9F1B4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694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ADEC5-3E6C-4425-95B3-449CDB9F1B4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951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ADEC5-3E6C-4425-95B3-449CDB9F1B4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881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ADEC5-3E6C-4425-95B3-449CDB9F1B4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63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ADEC5-3E6C-4425-95B3-449CDB9F1B4A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62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107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5675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</a:t>
            </a:r>
            <a:r>
              <a:rPr lang="en-US" sz="800" dirty="0" err="1" smtClean="0">
                <a:solidFill>
                  <a:srgbClr val="002060"/>
                </a:solidFill>
                <a:latin typeface="TheSansMonoConNormal"/>
              </a:rPr>
              <a:t>Yaser</a:t>
            </a:r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02860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9646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291751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9346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49525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7306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36311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53821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91111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91121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2524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9830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6551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6676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16554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233133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9978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0533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Java control statements </a:t>
            </a:r>
            <a:endParaRPr lang="en-US" sz="1600" dirty="0" smtClean="0"/>
          </a:p>
          <a:p>
            <a:r>
              <a:rPr lang="en-US" sz="1600" dirty="0" smtClean="0"/>
              <a:t>Decision making</a:t>
            </a:r>
          </a:p>
          <a:p>
            <a:r>
              <a:rPr lang="en-US" sz="1600" dirty="0" smtClean="0"/>
              <a:t>If statement</a:t>
            </a:r>
          </a:p>
          <a:p>
            <a:r>
              <a:rPr lang="en-US" sz="1600" dirty="0" smtClean="0"/>
              <a:t>Switch statement</a:t>
            </a:r>
          </a:p>
          <a:p>
            <a:r>
              <a:rPr lang="en-US" sz="1600" dirty="0" smtClean="0"/>
              <a:t>For loop</a:t>
            </a:r>
          </a:p>
          <a:p>
            <a:r>
              <a:rPr lang="en-US" sz="1600" dirty="0" smtClean="0"/>
              <a:t>While loop</a:t>
            </a:r>
          </a:p>
          <a:p>
            <a:r>
              <a:rPr lang="en-US" sz="1600" dirty="0" smtClean="0"/>
              <a:t>Do-while loop</a:t>
            </a:r>
          </a:p>
          <a:p>
            <a:r>
              <a:rPr lang="en-US" sz="1600" dirty="0" smtClean="0"/>
              <a:t>Break statement</a:t>
            </a:r>
          </a:p>
          <a:p>
            <a:r>
              <a:rPr lang="en-US" sz="1600" dirty="0" smtClean="0"/>
              <a:t>Continue statement</a:t>
            </a:r>
          </a:p>
          <a:p>
            <a:pPr marL="0" indent="0"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Control statements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12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Control statements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Control statements are used to change the sequence of executing program code to fulfil the desired logic of the program.</a:t>
            </a:r>
          </a:p>
          <a:p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58932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Control statements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Java </a:t>
            </a:r>
            <a:r>
              <a:rPr lang="en-US" dirty="0"/>
              <a:t>provides three types of control flow statements.</a:t>
            </a:r>
          </a:p>
          <a:p>
            <a:endParaRPr lang="en-US" dirty="0"/>
          </a:p>
          <a:p>
            <a:r>
              <a:rPr lang="en-US" dirty="0"/>
              <a:t>Decision Making statements</a:t>
            </a:r>
          </a:p>
          <a:p>
            <a:pPr lvl="1"/>
            <a:r>
              <a:rPr lang="en-US" dirty="0"/>
              <a:t>if statements</a:t>
            </a:r>
          </a:p>
          <a:p>
            <a:pPr lvl="1"/>
            <a:r>
              <a:rPr lang="en-US" dirty="0"/>
              <a:t>switch statement</a:t>
            </a:r>
          </a:p>
          <a:p>
            <a:r>
              <a:rPr lang="en-US" dirty="0"/>
              <a:t>Loop statements</a:t>
            </a:r>
          </a:p>
          <a:p>
            <a:pPr lvl="1"/>
            <a:r>
              <a:rPr lang="en-US" dirty="0"/>
              <a:t>do while loop</a:t>
            </a:r>
          </a:p>
          <a:p>
            <a:pPr lvl="1"/>
            <a:r>
              <a:rPr lang="en-US" dirty="0"/>
              <a:t>while loop</a:t>
            </a:r>
          </a:p>
          <a:p>
            <a:pPr lvl="1"/>
            <a:r>
              <a:rPr lang="en-US" dirty="0"/>
              <a:t>for loop</a:t>
            </a:r>
          </a:p>
          <a:p>
            <a:pPr lvl="1"/>
            <a:r>
              <a:rPr lang="en-US" dirty="0"/>
              <a:t>for-each loop</a:t>
            </a:r>
          </a:p>
          <a:p>
            <a:r>
              <a:rPr lang="en-US" dirty="0"/>
              <a:t>Jump statements</a:t>
            </a:r>
          </a:p>
          <a:p>
            <a:pPr lvl="1"/>
            <a:r>
              <a:rPr lang="en-US" dirty="0"/>
              <a:t>break statement</a:t>
            </a:r>
          </a:p>
          <a:p>
            <a:pPr lvl="1"/>
            <a:r>
              <a:rPr lang="en-US" dirty="0"/>
              <a:t>continue statement</a:t>
            </a:r>
          </a:p>
        </p:txBody>
      </p:sp>
    </p:spTree>
    <p:extLst>
      <p:ext uri="{BB962C8B-B14F-4D97-AF65-F5344CB8AC3E}">
        <p14:creationId xmlns:p14="http://schemas.microsoft.com/office/powerpoint/2010/main" val="280418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1428403" y="1763684"/>
            <a:ext cx="9095509" cy="2868168"/>
          </a:xfrm>
        </p:spPr>
        <p:txBody>
          <a:bodyPr/>
          <a:lstStyle/>
          <a:p>
            <a:r>
              <a:rPr lang="en-US" b="0" dirty="0"/>
              <a:t>Decision-Making statements</a:t>
            </a:r>
          </a:p>
        </p:txBody>
      </p:sp>
    </p:spTree>
    <p:extLst>
      <p:ext uri="{BB962C8B-B14F-4D97-AF65-F5344CB8AC3E}">
        <p14:creationId xmlns:p14="http://schemas.microsoft.com/office/powerpoint/2010/main" val="202266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decision-making statements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According to a conditional expression  which gives a Boolean value (True/False), decision-making </a:t>
            </a:r>
            <a:r>
              <a:rPr lang="en-US" dirty="0"/>
              <a:t>statements </a:t>
            </a:r>
            <a:r>
              <a:rPr lang="en-US" dirty="0" smtClean="0"/>
              <a:t>control </a:t>
            </a:r>
            <a:r>
              <a:rPr lang="en-US" dirty="0"/>
              <a:t>the </a:t>
            </a:r>
            <a:r>
              <a:rPr lang="en-US" dirty="0" smtClean="0"/>
              <a:t>program flow.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20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Syntax:</a:t>
            </a:r>
          </a:p>
          <a:p>
            <a:pPr marL="246888" lvl="1" indent="0">
              <a:buNone/>
            </a:pPr>
            <a:r>
              <a:rPr lang="en-US" dirty="0" smtClean="0"/>
              <a:t>if  (  &lt;condition&gt;  )  {    </a:t>
            </a:r>
            <a:endParaRPr lang="en-US" dirty="0"/>
          </a:p>
          <a:p>
            <a:pPr marL="246888" lvl="1" indent="0">
              <a:buNone/>
            </a:pPr>
            <a:r>
              <a:rPr lang="en-US" dirty="0" smtClean="0"/>
              <a:t>	&lt;statement1&gt; ; </a:t>
            </a:r>
            <a:endParaRPr lang="en-US" dirty="0"/>
          </a:p>
          <a:p>
            <a:pPr marL="246888" lvl="1" indent="0">
              <a:buNone/>
            </a:pPr>
            <a:r>
              <a:rPr lang="en-US" dirty="0"/>
              <a:t>} </a:t>
            </a:r>
            <a:endParaRPr lang="en-US" dirty="0" smtClean="0"/>
          </a:p>
          <a:p>
            <a:pPr marL="246888" lvl="1" indent="0">
              <a:buNone/>
            </a:pPr>
            <a:endParaRPr lang="en-US" dirty="0" smtClean="0"/>
          </a:p>
          <a:p>
            <a:pPr marL="246888" lvl="1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Example:</a:t>
            </a:r>
          </a:p>
          <a:p>
            <a:pPr marL="246888" lvl="1" indent="0">
              <a:buNone/>
            </a:pPr>
            <a:r>
              <a:rPr lang="en-US" dirty="0"/>
              <a:t>public class Student {    </a:t>
            </a:r>
          </a:p>
          <a:p>
            <a:pPr marL="484632" lvl="2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  </a:t>
            </a:r>
          </a:p>
          <a:p>
            <a:pPr marL="731520" lvl="3" indent="0">
              <a:buNone/>
            </a:pPr>
            <a:r>
              <a:rPr lang="en-US" dirty="0" err="1"/>
              <a:t>int</a:t>
            </a:r>
            <a:r>
              <a:rPr lang="en-US" dirty="0"/>
              <a:t> x = 10;    </a:t>
            </a:r>
          </a:p>
          <a:p>
            <a:pPr marL="731520" lvl="3" indent="0">
              <a:buNone/>
            </a:pPr>
            <a:r>
              <a:rPr lang="en-US" dirty="0" err="1"/>
              <a:t>int</a:t>
            </a:r>
            <a:r>
              <a:rPr lang="en-US" dirty="0"/>
              <a:t> y = 12;    </a:t>
            </a:r>
          </a:p>
          <a:p>
            <a:pPr marL="731520" lvl="3" indent="0">
              <a:buNone/>
            </a:pPr>
            <a:r>
              <a:rPr lang="en-US" dirty="0" smtClean="0"/>
              <a:t>if (</a:t>
            </a:r>
            <a:r>
              <a:rPr lang="en-US" dirty="0" err="1"/>
              <a:t>x+y</a:t>
            </a:r>
            <a:r>
              <a:rPr lang="en-US" dirty="0"/>
              <a:t> &gt; 20) {    </a:t>
            </a:r>
          </a:p>
          <a:p>
            <a:pPr marL="731520" lvl="3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System.out.println</a:t>
            </a:r>
            <a:r>
              <a:rPr lang="en-US" dirty="0"/>
              <a:t>("x + y is greater than 20");    </a:t>
            </a:r>
          </a:p>
          <a:p>
            <a:pPr marL="731520" lvl="3" indent="0">
              <a:buNone/>
            </a:pPr>
            <a:r>
              <a:rPr lang="en-US" dirty="0"/>
              <a:t>}    </a:t>
            </a:r>
          </a:p>
          <a:p>
            <a:pPr marL="484632" lvl="2" indent="0">
              <a:buNone/>
            </a:pPr>
            <a:r>
              <a:rPr lang="en-US" dirty="0"/>
              <a:t>}      </a:t>
            </a:r>
          </a:p>
          <a:p>
            <a:pPr marL="246888" lvl="1" indent="0">
              <a:buNone/>
            </a:pPr>
            <a:r>
              <a:rPr lang="en-US" dirty="0"/>
              <a:t>}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5669" y="2865120"/>
            <a:ext cx="2743200" cy="190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We use this form when we want to execute a code block when a condition is true.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97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if else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Syntax</a:t>
            </a:r>
            <a:r>
              <a:rPr lang="en-US" dirty="0" smtClean="0"/>
              <a:t>:</a:t>
            </a:r>
          </a:p>
          <a:p>
            <a:pPr marL="292608" lvl="1" indent="0">
              <a:buNone/>
            </a:pPr>
            <a:r>
              <a:rPr lang="en-US" dirty="0" smtClean="0"/>
              <a:t>if ( &lt;condition&gt; ) </a:t>
            </a:r>
            <a:r>
              <a:rPr lang="en-US" dirty="0"/>
              <a:t>{    </a:t>
            </a:r>
          </a:p>
          <a:p>
            <a:pPr marL="292608" lvl="1" indent="0">
              <a:buNone/>
            </a:pPr>
            <a:r>
              <a:rPr lang="en-US" dirty="0" smtClean="0"/>
              <a:t>	&lt;statement1&gt;;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}  </a:t>
            </a:r>
          </a:p>
          <a:p>
            <a:pPr marL="292608" lvl="1" indent="0">
              <a:buNone/>
            </a:pPr>
            <a:r>
              <a:rPr lang="en-US" dirty="0" smtClean="0"/>
              <a:t>else {  </a:t>
            </a:r>
            <a:endParaRPr lang="en-US" dirty="0"/>
          </a:p>
          <a:p>
            <a:pPr marL="292608" lvl="1" indent="0">
              <a:buNone/>
            </a:pPr>
            <a:r>
              <a:rPr lang="en-US" dirty="0" smtClean="0"/>
              <a:t>	&lt;statement2&gt;;    </a:t>
            </a:r>
            <a:endParaRPr lang="en-US" dirty="0"/>
          </a:p>
          <a:p>
            <a:pPr marL="292608" lvl="1" indent="0">
              <a:buNone/>
            </a:pPr>
            <a:r>
              <a:rPr lang="en-US" dirty="0" smtClean="0"/>
              <a:t>}</a:t>
            </a:r>
          </a:p>
          <a:p>
            <a:pPr marL="292608" lvl="1" indent="0">
              <a:buNone/>
            </a:pPr>
            <a:endParaRPr lang="en-US" dirty="0" smtClean="0"/>
          </a:p>
          <a:p>
            <a:pPr marL="246888" lvl="1" indent="0">
              <a:buNone/>
            </a:pPr>
            <a:r>
              <a:rPr lang="en-US" dirty="0">
                <a:solidFill>
                  <a:srgbClr val="FF0000"/>
                </a:solidFill>
              </a:rPr>
              <a:t>Example</a:t>
            </a:r>
            <a:r>
              <a:rPr lang="en-US" dirty="0"/>
              <a:t>:</a:t>
            </a:r>
          </a:p>
          <a:p>
            <a:pPr marL="246888" lvl="1" indent="0">
              <a:buNone/>
            </a:pPr>
            <a:r>
              <a:rPr lang="en-US" dirty="0"/>
              <a:t>public class Student {  </a:t>
            </a:r>
          </a:p>
          <a:p>
            <a:pPr marL="484632" lvl="2" indent="0">
              <a:buNone/>
            </a:pPr>
            <a:r>
              <a:rPr lang="en-US" sz="2100" dirty="0"/>
              <a:t>public static void main(String[] </a:t>
            </a:r>
            <a:r>
              <a:rPr lang="en-US" sz="2100" dirty="0" err="1"/>
              <a:t>args</a:t>
            </a:r>
            <a:r>
              <a:rPr lang="en-US" sz="2100" dirty="0"/>
              <a:t>) {  </a:t>
            </a:r>
          </a:p>
          <a:p>
            <a:pPr marL="731520" lvl="3" indent="0">
              <a:buNone/>
            </a:pPr>
            <a:r>
              <a:rPr lang="en-US" sz="2100" dirty="0" err="1"/>
              <a:t>int</a:t>
            </a:r>
            <a:r>
              <a:rPr lang="en-US" sz="2100" dirty="0"/>
              <a:t> x = 10;  </a:t>
            </a:r>
          </a:p>
          <a:p>
            <a:pPr marL="731520" lvl="3" indent="0">
              <a:buNone/>
            </a:pPr>
            <a:r>
              <a:rPr lang="en-US" sz="2100" dirty="0" err="1"/>
              <a:t>int</a:t>
            </a:r>
            <a:r>
              <a:rPr lang="en-US" sz="2100" dirty="0"/>
              <a:t> y = 12;  </a:t>
            </a:r>
          </a:p>
          <a:p>
            <a:pPr marL="731520" lvl="3" indent="0">
              <a:buNone/>
            </a:pPr>
            <a:r>
              <a:rPr lang="en-US" sz="2100" dirty="0"/>
              <a:t>if(</a:t>
            </a:r>
            <a:r>
              <a:rPr lang="en-US" sz="2100" dirty="0" err="1"/>
              <a:t>x+y</a:t>
            </a:r>
            <a:r>
              <a:rPr lang="en-US" sz="2100" dirty="0"/>
              <a:t> &lt; 10) {  </a:t>
            </a:r>
          </a:p>
          <a:p>
            <a:pPr marL="731520" lvl="3" indent="0">
              <a:buNone/>
            </a:pPr>
            <a:r>
              <a:rPr lang="en-US" sz="2100" dirty="0"/>
              <a:t>	</a:t>
            </a:r>
            <a:r>
              <a:rPr lang="en-US" sz="2100" dirty="0" err="1"/>
              <a:t>System.out.println</a:t>
            </a:r>
            <a:r>
              <a:rPr lang="en-US" sz="2100" dirty="0"/>
              <a:t>("x + y is less than      10");  </a:t>
            </a:r>
          </a:p>
          <a:p>
            <a:pPr marL="731520" lvl="3" indent="0">
              <a:buNone/>
            </a:pPr>
            <a:r>
              <a:rPr lang="en-US" sz="2100" dirty="0"/>
              <a:t>}   else {  </a:t>
            </a:r>
          </a:p>
          <a:p>
            <a:pPr marL="731520" lvl="3" indent="0">
              <a:buNone/>
            </a:pPr>
            <a:r>
              <a:rPr lang="en-US" sz="2100" dirty="0"/>
              <a:t>	</a:t>
            </a:r>
            <a:r>
              <a:rPr lang="en-US" sz="2100" dirty="0" err="1"/>
              <a:t>System.out.println</a:t>
            </a:r>
            <a:r>
              <a:rPr lang="en-US" sz="2100" dirty="0"/>
              <a:t>("x + y is greater than 20");  </a:t>
            </a:r>
          </a:p>
          <a:p>
            <a:pPr marL="731520" lvl="3" indent="0">
              <a:buNone/>
            </a:pPr>
            <a:r>
              <a:rPr lang="en-US" sz="2100" dirty="0"/>
              <a:t>}  </a:t>
            </a:r>
          </a:p>
          <a:p>
            <a:pPr marL="484632" lvl="2" indent="0">
              <a:buNone/>
            </a:pPr>
            <a:r>
              <a:rPr lang="en-US" sz="2100" dirty="0"/>
              <a:t>}  </a:t>
            </a:r>
          </a:p>
          <a:p>
            <a:pPr marL="246888" lvl="1" indent="0">
              <a:buNone/>
            </a:pPr>
            <a:r>
              <a:rPr lang="en-US" dirty="0"/>
              <a:t>}</a:t>
            </a:r>
          </a:p>
        </p:txBody>
      </p:sp>
      <p:sp>
        <p:nvSpPr>
          <p:cNvPr id="4" name="Rectangle 3"/>
          <p:cNvSpPr/>
          <p:nvPr/>
        </p:nvSpPr>
        <p:spPr>
          <a:xfrm>
            <a:off x="6407728" y="2798618"/>
            <a:ext cx="28956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 use this form when we want to execute a code block when a condition is true, and execute another code block if it is false.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08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 </a:t>
            </a:r>
            <a:r>
              <a:rPr lang="en-US" b="0" dirty="0" smtClean="0"/>
              <a:t>if-else-if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Syntax</a:t>
            </a:r>
            <a:r>
              <a:rPr lang="en-US" dirty="0" smtClean="0"/>
              <a:t>:</a:t>
            </a:r>
          </a:p>
          <a:p>
            <a:pPr marL="292608" lvl="1" indent="0">
              <a:buNone/>
            </a:pPr>
            <a:r>
              <a:rPr lang="en-US" sz="2200" dirty="0"/>
              <a:t>if( &lt;condition1&gt; ) {    </a:t>
            </a:r>
          </a:p>
          <a:p>
            <a:pPr marL="292608" lvl="1" indent="0">
              <a:buNone/>
            </a:pPr>
            <a:r>
              <a:rPr lang="en-US" sz="2200" dirty="0"/>
              <a:t>	&lt;statement1&gt;;    </a:t>
            </a:r>
          </a:p>
          <a:p>
            <a:pPr marL="292608" lvl="1" indent="0">
              <a:buNone/>
            </a:pPr>
            <a:r>
              <a:rPr lang="en-US" sz="2200" dirty="0"/>
              <a:t>}  </a:t>
            </a:r>
          </a:p>
          <a:p>
            <a:pPr marL="292608" lvl="1" indent="0">
              <a:buNone/>
            </a:pPr>
            <a:r>
              <a:rPr lang="en-US" sz="2200" dirty="0"/>
              <a:t>else if( &lt;condition2&gt; ) {  </a:t>
            </a:r>
          </a:p>
          <a:p>
            <a:pPr marL="292608" lvl="1" indent="0">
              <a:buNone/>
            </a:pPr>
            <a:r>
              <a:rPr lang="en-US" sz="2200" dirty="0"/>
              <a:t>	&lt;statement2&gt;;   </a:t>
            </a:r>
          </a:p>
          <a:p>
            <a:pPr marL="292608" lvl="1" indent="0">
              <a:buNone/>
            </a:pPr>
            <a:r>
              <a:rPr lang="en-US" sz="2200" dirty="0"/>
              <a:t>}  </a:t>
            </a:r>
          </a:p>
          <a:p>
            <a:pPr marL="292608" lvl="1" indent="0">
              <a:buNone/>
            </a:pPr>
            <a:r>
              <a:rPr lang="en-US" sz="2200" dirty="0"/>
              <a:t>else {  </a:t>
            </a:r>
          </a:p>
          <a:p>
            <a:pPr marL="292608" lvl="1" indent="0">
              <a:buNone/>
            </a:pPr>
            <a:r>
              <a:rPr lang="en-US" sz="2200" dirty="0"/>
              <a:t>	&lt;statement3&gt;; </a:t>
            </a:r>
          </a:p>
          <a:p>
            <a:pPr marL="292608" lvl="1" indent="0">
              <a:buNone/>
            </a:pPr>
            <a:r>
              <a:rPr lang="en-US" sz="2200" dirty="0"/>
              <a:t>} </a:t>
            </a:r>
            <a:endParaRPr lang="en-US" sz="2200" dirty="0" smtClean="0"/>
          </a:p>
          <a:p>
            <a:pPr marL="292608" lvl="1" indent="0">
              <a:buNone/>
            </a:pPr>
            <a:endParaRPr lang="en-US" sz="2200" dirty="0" smtClean="0">
              <a:solidFill>
                <a:srgbClr val="FF0000"/>
              </a:solidFill>
            </a:endParaRPr>
          </a:p>
          <a:p>
            <a:pPr marL="292608" lvl="1" indent="0">
              <a:buNone/>
            </a:pPr>
            <a:endParaRPr lang="en-US" sz="2200" dirty="0">
              <a:solidFill>
                <a:srgbClr val="FF0000"/>
              </a:solidFill>
            </a:endParaRPr>
          </a:p>
          <a:p>
            <a:pPr marL="292608" lvl="1" indent="0">
              <a:buNone/>
            </a:pPr>
            <a:endParaRPr lang="en-US" sz="2200" dirty="0" smtClean="0">
              <a:solidFill>
                <a:srgbClr val="FF0000"/>
              </a:solidFill>
            </a:endParaRPr>
          </a:p>
          <a:p>
            <a:pPr marL="292608" lvl="1" indent="0">
              <a:buNone/>
            </a:pPr>
            <a:endParaRPr lang="en-US" sz="2200" dirty="0">
              <a:solidFill>
                <a:srgbClr val="FF0000"/>
              </a:solidFill>
            </a:endParaRPr>
          </a:p>
          <a:p>
            <a:pPr marL="292608" lvl="1" indent="0">
              <a:buNone/>
            </a:pPr>
            <a:endParaRPr lang="en-US" sz="2200" dirty="0" smtClean="0">
              <a:solidFill>
                <a:srgbClr val="FF0000"/>
              </a:solidFill>
            </a:endParaRPr>
          </a:p>
          <a:p>
            <a:pPr marL="292608" lvl="1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965768" y="2861067"/>
            <a:ext cx="32004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 use this form when we have multiple conditions and multiple code blocks to execute when each of these conditions is true.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Example: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58888" cy="4658302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en-US" sz="2400" b="1" dirty="0" smtClean="0"/>
              <a:t>public</a:t>
            </a:r>
            <a:r>
              <a:rPr lang="en-US" sz="2400" dirty="0"/>
              <a:t> </a:t>
            </a:r>
            <a:r>
              <a:rPr lang="en-US" sz="2400" b="1" dirty="0"/>
              <a:t>class</a:t>
            </a:r>
            <a:r>
              <a:rPr lang="en-US" sz="2400" dirty="0"/>
              <a:t> Student {  </a:t>
            </a:r>
          </a:p>
          <a:p>
            <a:pPr marL="246888" lvl="1" indent="0">
              <a:buNone/>
            </a:pPr>
            <a:r>
              <a:rPr lang="en-US" sz="2000" b="1" dirty="0"/>
              <a:t>public</a:t>
            </a:r>
            <a:r>
              <a:rPr lang="en-US" sz="2000" dirty="0"/>
              <a:t> </a:t>
            </a:r>
            <a:r>
              <a:rPr lang="en-US" sz="2000" b="1" dirty="0"/>
              <a:t>static</a:t>
            </a:r>
            <a:r>
              <a:rPr lang="en-US" sz="2000" dirty="0"/>
              <a:t> </a:t>
            </a:r>
            <a:r>
              <a:rPr lang="en-US" sz="2000" b="1" dirty="0"/>
              <a:t>void</a:t>
            </a:r>
            <a:r>
              <a:rPr lang="en-US" sz="2000" dirty="0"/>
              <a:t> main(String[] </a:t>
            </a:r>
            <a:r>
              <a:rPr lang="en-US" sz="2000" dirty="0" err="1"/>
              <a:t>args</a:t>
            </a:r>
            <a:r>
              <a:rPr lang="en-US" sz="2000" dirty="0"/>
              <a:t>) {  </a:t>
            </a:r>
          </a:p>
          <a:p>
            <a:pPr marL="484632" lvl="2" indent="0">
              <a:buNone/>
            </a:pPr>
            <a:r>
              <a:rPr lang="en-US" sz="1800" dirty="0"/>
              <a:t>String city = “Unknown";  </a:t>
            </a:r>
          </a:p>
          <a:p>
            <a:pPr marL="484632" lvl="2" indent="0">
              <a:buNone/>
            </a:pPr>
            <a:r>
              <a:rPr lang="en-US" sz="1800" b="1" dirty="0"/>
              <a:t>if</a:t>
            </a:r>
            <a:r>
              <a:rPr lang="en-US" sz="1800" dirty="0"/>
              <a:t>(city == “Cairo") {  </a:t>
            </a:r>
          </a:p>
          <a:p>
            <a:pPr marL="484632" lvl="2" indent="0">
              <a:buNone/>
            </a:pPr>
            <a:r>
              <a:rPr lang="en-US" sz="1800" dirty="0"/>
              <a:t>	</a:t>
            </a:r>
            <a:r>
              <a:rPr lang="en-US" sz="1800" dirty="0" err="1"/>
              <a:t>System.out.println</a:t>
            </a:r>
            <a:r>
              <a:rPr lang="en-US" sz="1800" dirty="0"/>
              <a:t>("city is Cairo");  </a:t>
            </a:r>
          </a:p>
          <a:p>
            <a:pPr marL="484632" lvl="2" indent="0">
              <a:buNone/>
            </a:pPr>
            <a:r>
              <a:rPr lang="en-US" sz="1800" dirty="0"/>
              <a:t>}</a:t>
            </a:r>
            <a:r>
              <a:rPr lang="en-US" sz="1800" b="1" dirty="0"/>
              <a:t>else</a:t>
            </a:r>
            <a:r>
              <a:rPr lang="en-US" sz="1800" dirty="0"/>
              <a:t> </a:t>
            </a:r>
            <a:r>
              <a:rPr lang="en-US" sz="1800" b="1" dirty="0"/>
              <a:t>if</a:t>
            </a:r>
            <a:r>
              <a:rPr lang="en-US" sz="1800" dirty="0"/>
              <a:t> (city == “Aswan") {  </a:t>
            </a:r>
          </a:p>
          <a:p>
            <a:pPr marL="484632" lvl="2" indent="0">
              <a:buNone/>
            </a:pPr>
            <a:r>
              <a:rPr lang="en-US" sz="1800" dirty="0"/>
              <a:t>	</a:t>
            </a:r>
            <a:r>
              <a:rPr lang="en-US" sz="1800" dirty="0" err="1"/>
              <a:t>System.out.println</a:t>
            </a:r>
            <a:r>
              <a:rPr lang="en-US" sz="1800" dirty="0"/>
              <a:t>("city is Aswan");  </a:t>
            </a:r>
          </a:p>
          <a:p>
            <a:pPr marL="484632" lvl="2" indent="0">
              <a:buNone/>
            </a:pPr>
            <a:r>
              <a:rPr lang="en-US" sz="1800" dirty="0"/>
              <a:t>}</a:t>
            </a:r>
            <a:r>
              <a:rPr lang="en-US" sz="1800" b="1" dirty="0"/>
              <a:t>else</a:t>
            </a:r>
            <a:r>
              <a:rPr lang="en-US" sz="1800" dirty="0"/>
              <a:t> </a:t>
            </a:r>
            <a:r>
              <a:rPr lang="en-US" sz="1800" b="1" dirty="0"/>
              <a:t>if</a:t>
            </a:r>
            <a:r>
              <a:rPr lang="en-US" sz="1800" dirty="0"/>
              <a:t>(city == “Alexandria") {  </a:t>
            </a:r>
          </a:p>
          <a:p>
            <a:pPr marL="484632" lvl="2" indent="0">
              <a:buNone/>
            </a:pPr>
            <a:r>
              <a:rPr lang="en-US" sz="1800" dirty="0"/>
              <a:t>	</a:t>
            </a:r>
            <a:r>
              <a:rPr lang="en-US" sz="1800" dirty="0" err="1"/>
              <a:t>System.out.println</a:t>
            </a:r>
            <a:r>
              <a:rPr lang="en-US" sz="1800" dirty="0"/>
              <a:t>("city is Alexandria");  </a:t>
            </a:r>
          </a:p>
          <a:p>
            <a:pPr marL="484632" lvl="2" indent="0">
              <a:buNone/>
            </a:pPr>
            <a:r>
              <a:rPr lang="en-US" sz="1800" dirty="0"/>
              <a:t>}</a:t>
            </a:r>
            <a:r>
              <a:rPr lang="en-US" sz="1800" b="1" dirty="0"/>
              <a:t>else</a:t>
            </a:r>
            <a:r>
              <a:rPr lang="en-US" sz="1800" dirty="0"/>
              <a:t> {  </a:t>
            </a:r>
          </a:p>
          <a:p>
            <a:pPr marL="484632" lvl="2" indent="0">
              <a:buNone/>
            </a:pPr>
            <a:r>
              <a:rPr lang="en-US" sz="1800" dirty="0"/>
              <a:t>	</a:t>
            </a:r>
            <a:r>
              <a:rPr lang="en-US" sz="1800" dirty="0" err="1"/>
              <a:t>System.out.println</a:t>
            </a:r>
            <a:r>
              <a:rPr lang="en-US" sz="1800" dirty="0"/>
              <a:t>(city);  </a:t>
            </a:r>
          </a:p>
          <a:p>
            <a:pPr marL="484632" lvl="2" indent="0">
              <a:buNone/>
            </a:pPr>
            <a:r>
              <a:rPr lang="en-US" sz="1800" dirty="0"/>
              <a:t>}  </a:t>
            </a:r>
          </a:p>
          <a:p>
            <a:pPr marL="246888" lvl="1" indent="0">
              <a:buNone/>
            </a:pPr>
            <a:r>
              <a:rPr lang="en-US" sz="2000" dirty="0"/>
              <a:t>}  </a:t>
            </a:r>
          </a:p>
          <a:p>
            <a:pPr marL="0" indent="0">
              <a:buNone/>
            </a:pPr>
            <a:r>
              <a:rPr lang="en-US" sz="2400" dirty="0"/>
              <a:t>}</a:t>
            </a:r>
          </a:p>
          <a:p>
            <a:pPr marL="292608" lvl="1" indent="0">
              <a:buNone/>
            </a:pP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6156960" y="3164176"/>
            <a:ext cx="32004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 use this form when we have multiple conditions and multiple code blocks to execute when each of these conditions is true.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75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nested if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Syntax</a:t>
            </a:r>
            <a:r>
              <a:rPr lang="en-US" sz="3600" dirty="0" smtClean="0"/>
              <a:t>:</a:t>
            </a:r>
          </a:p>
          <a:p>
            <a:pPr marL="292608" lvl="1" indent="0">
              <a:buNone/>
            </a:pPr>
            <a:r>
              <a:rPr lang="en-US" dirty="0"/>
              <a:t>if(&lt;condition1&gt;) </a:t>
            </a:r>
            <a:r>
              <a:rPr lang="en-US" dirty="0">
                <a:solidFill>
                  <a:srgbClr val="FF0000"/>
                </a:solidFill>
              </a:rPr>
              <a:t>{</a:t>
            </a:r>
            <a:r>
              <a:rPr lang="en-US" dirty="0"/>
              <a:t>    </a:t>
            </a:r>
          </a:p>
          <a:p>
            <a:pPr marL="292608" lvl="1" indent="0">
              <a:buNone/>
            </a:pPr>
            <a:r>
              <a:rPr lang="en-US" dirty="0"/>
              <a:t>	&lt;statement1&gt;;    </a:t>
            </a:r>
          </a:p>
          <a:p>
            <a:pPr marL="292608" lvl="1" indent="0">
              <a:buNone/>
            </a:pPr>
            <a:r>
              <a:rPr lang="en-US" dirty="0"/>
              <a:t>	if(&lt;condition 2&gt;) </a:t>
            </a:r>
            <a:r>
              <a:rPr lang="en-US" dirty="0">
                <a:solidFill>
                  <a:srgbClr val="00B0F0"/>
                </a:solidFill>
              </a:rPr>
              <a:t>{</a:t>
            </a:r>
            <a:r>
              <a:rPr lang="en-US" dirty="0"/>
              <a:t>  </a:t>
            </a:r>
          </a:p>
          <a:p>
            <a:pPr marL="292608" lvl="1" indent="0">
              <a:buNone/>
            </a:pPr>
            <a:r>
              <a:rPr lang="en-US" dirty="0"/>
              <a:t>		&lt;statement 2&gt;;   </a:t>
            </a:r>
          </a:p>
          <a:p>
            <a:pPr marL="292608" lvl="1" indent="0">
              <a:buNone/>
            </a:pPr>
            <a:r>
              <a:rPr lang="en-US" dirty="0"/>
              <a:t>	</a:t>
            </a:r>
            <a:r>
              <a:rPr lang="en-US" dirty="0">
                <a:solidFill>
                  <a:srgbClr val="00B0F0"/>
                </a:solidFill>
              </a:rPr>
              <a:t>}</a:t>
            </a:r>
            <a:r>
              <a:rPr lang="en-US" dirty="0"/>
              <a:t>  </a:t>
            </a:r>
          </a:p>
          <a:p>
            <a:pPr marL="292608" lvl="1" indent="0">
              <a:buNone/>
            </a:pPr>
            <a:r>
              <a:rPr lang="en-US" dirty="0"/>
              <a:t>	else {  </a:t>
            </a:r>
          </a:p>
          <a:p>
            <a:pPr marL="292608" lvl="1" indent="0">
              <a:buNone/>
            </a:pPr>
            <a:r>
              <a:rPr lang="en-US" dirty="0"/>
              <a:t>		statement 2;    </a:t>
            </a:r>
          </a:p>
          <a:p>
            <a:pPr marL="292608" lvl="1" indent="0">
              <a:buNone/>
            </a:pPr>
            <a:r>
              <a:rPr lang="en-US" dirty="0"/>
              <a:t>	}  </a:t>
            </a:r>
          </a:p>
          <a:p>
            <a:pPr marL="292608" lvl="1" indent="0">
              <a:buNone/>
            </a:pPr>
            <a:r>
              <a:rPr lang="en-US" dirty="0">
                <a:solidFill>
                  <a:srgbClr val="FF0000"/>
                </a:solidFill>
              </a:rPr>
              <a:t>}</a:t>
            </a:r>
            <a:r>
              <a:rPr lang="en-US" dirty="0"/>
              <a:t> </a:t>
            </a:r>
          </a:p>
          <a:p>
            <a:pPr marL="292608" lvl="1" indent="0">
              <a:buNone/>
            </a:pP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6183284" y="3010694"/>
            <a:ext cx="32004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Nested conditions implement logical AND of multiple conditions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2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nested if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public </a:t>
            </a:r>
            <a:r>
              <a:rPr lang="en-US" dirty="0"/>
              <a:t>class Student {    </a:t>
            </a:r>
          </a:p>
          <a:p>
            <a:pPr marL="246888" lvl="1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  </a:t>
            </a:r>
          </a:p>
          <a:p>
            <a:pPr marL="484632" lvl="2" indent="0">
              <a:buNone/>
            </a:pPr>
            <a:r>
              <a:rPr lang="en-US" dirty="0"/>
              <a:t>String address = </a:t>
            </a:r>
            <a:r>
              <a:rPr lang="en-US" dirty="0" smtClean="0"/>
              <a:t>“12";        </a:t>
            </a:r>
            <a:endParaRPr lang="en-US" dirty="0"/>
          </a:p>
          <a:p>
            <a:pPr marL="484632" lvl="2" indent="0">
              <a:buNone/>
            </a:pPr>
            <a:r>
              <a:rPr lang="en-US" dirty="0"/>
              <a:t>if(</a:t>
            </a:r>
            <a:r>
              <a:rPr lang="en-US" dirty="0" err="1"/>
              <a:t>address.endsWith</a:t>
            </a:r>
            <a:r>
              <a:rPr lang="en-US" dirty="0" smtClean="0"/>
              <a:t>(“2")) </a:t>
            </a:r>
            <a:r>
              <a:rPr lang="en-US" dirty="0"/>
              <a:t>{    </a:t>
            </a:r>
          </a:p>
          <a:p>
            <a:pPr marL="484632" lvl="2" indent="0">
              <a:buNone/>
            </a:pPr>
            <a:r>
              <a:rPr lang="en-US" dirty="0" smtClean="0"/>
              <a:t>	if(</a:t>
            </a:r>
            <a:r>
              <a:rPr lang="en-US" dirty="0" err="1" smtClean="0"/>
              <a:t>address.contains</a:t>
            </a:r>
            <a:r>
              <a:rPr lang="en-US" dirty="0" smtClean="0"/>
              <a:t>(“1")) </a:t>
            </a:r>
            <a:r>
              <a:rPr lang="en-US" dirty="0"/>
              <a:t>{    </a:t>
            </a:r>
          </a:p>
          <a:p>
            <a:pPr marL="484632" lvl="2" indent="0">
              <a:buNone/>
            </a:pPr>
            <a:r>
              <a:rPr lang="en-US" dirty="0" smtClean="0"/>
              <a:t>		</a:t>
            </a:r>
            <a:r>
              <a:rPr lang="en-US" dirty="0" err="1" smtClean="0"/>
              <a:t>System.out.println</a:t>
            </a:r>
            <a:r>
              <a:rPr lang="en-US" dirty="0" smtClean="0"/>
              <a:t>(“String is 12");    </a:t>
            </a:r>
            <a:endParaRPr lang="en-US" dirty="0"/>
          </a:p>
          <a:p>
            <a:pPr marL="484632" lvl="2" indent="0">
              <a:buNone/>
            </a:pPr>
            <a:r>
              <a:rPr lang="en-US" dirty="0" smtClean="0"/>
              <a:t>	}</a:t>
            </a:r>
            <a:r>
              <a:rPr lang="en-US" dirty="0"/>
              <a:t>else </a:t>
            </a:r>
            <a:r>
              <a:rPr lang="en-US" dirty="0" smtClean="0"/>
              <a:t>{    </a:t>
            </a:r>
            <a:endParaRPr lang="en-US" dirty="0"/>
          </a:p>
          <a:p>
            <a:pPr marL="484632" lvl="2" indent="0">
              <a:buNone/>
            </a:pPr>
            <a:r>
              <a:rPr lang="en-US" dirty="0" smtClean="0"/>
              <a:t>		</a:t>
            </a:r>
            <a:r>
              <a:rPr lang="en-US" dirty="0" err="1" smtClean="0"/>
              <a:t>System.out.println</a:t>
            </a:r>
            <a:r>
              <a:rPr lang="en-US" dirty="0" smtClean="0"/>
              <a:t>(“String ends with 2");    </a:t>
            </a:r>
            <a:endParaRPr lang="en-US" dirty="0"/>
          </a:p>
          <a:p>
            <a:pPr marL="484632" lvl="2" indent="0">
              <a:buNone/>
            </a:pPr>
            <a:r>
              <a:rPr lang="en-US" dirty="0" smtClean="0"/>
              <a:t>	} </a:t>
            </a:r>
          </a:p>
          <a:p>
            <a:pPr marL="484632" lvl="2" indent="0">
              <a:buNone/>
            </a:pPr>
            <a:r>
              <a:rPr lang="en-US" dirty="0"/>
              <a:t>}</a:t>
            </a:r>
            <a:r>
              <a:rPr lang="en-US" dirty="0" smtClean="0"/>
              <a:t>   </a:t>
            </a:r>
            <a:endParaRPr lang="en-US" dirty="0"/>
          </a:p>
          <a:p>
            <a:pPr marL="246888" lvl="1" indent="0">
              <a:buNone/>
            </a:pPr>
            <a:r>
              <a:rPr lang="en-US" dirty="0" smtClean="0"/>
              <a:t>}   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78984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58888" cy="4608426"/>
          </a:xfrm>
        </p:spPr>
        <p:txBody>
          <a:bodyPr>
            <a:normAutofit/>
          </a:bodyPr>
          <a:lstStyle/>
          <a:p>
            <a:r>
              <a:rPr lang="en-US" dirty="0" smtClean="0"/>
              <a:t>Switch statement is an easy way to implement multiple if statements.</a:t>
            </a:r>
          </a:p>
          <a:p>
            <a:r>
              <a:rPr lang="en-US" dirty="0"/>
              <a:t>The case variables can be </a:t>
            </a:r>
            <a:r>
              <a:rPr lang="en-US" dirty="0" err="1"/>
              <a:t>int</a:t>
            </a:r>
            <a:r>
              <a:rPr lang="en-US" dirty="0"/>
              <a:t>, short, byte, char, or enumeration. </a:t>
            </a:r>
            <a:endParaRPr lang="en-US" dirty="0" smtClean="0"/>
          </a:p>
          <a:p>
            <a:r>
              <a:rPr lang="en-US" dirty="0" smtClean="0"/>
              <a:t>String </a:t>
            </a:r>
            <a:r>
              <a:rPr lang="en-US" dirty="0"/>
              <a:t>type is also supported since version 7 of </a:t>
            </a:r>
            <a:r>
              <a:rPr lang="en-US" dirty="0" smtClean="0"/>
              <a:t>Java</a:t>
            </a:r>
          </a:p>
          <a:p>
            <a:r>
              <a:rPr lang="en-US" dirty="0"/>
              <a:t>Cases cannot be </a:t>
            </a:r>
            <a:r>
              <a:rPr lang="en-US" dirty="0" smtClean="0"/>
              <a:t>duplicated.</a:t>
            </a:r>
          </a:p>
          <a:p>
            <a:r>
              <a:rPr lang="en-US" dirty="0"/>
              <a:t>Break statement terminates the switch block when the condition is </a:t>
            </a:r>
            <a:r>
              <a:rPr lang="en-US" dirty="0" smtClean="0"/>
              <a:t>satisfied.</a:t>
            </a:r>
          </a:p>
          <a:p>
            <a:r>
              <a:rPr lang="en-US" dirty="0" smtClean="0"/>
              <a:t>Break </a:t>
            </a:r>
            <a:r>
              <a:rPr lang="en-US" dirty="0"/>
              <a:t>statement is optional, if not used, next case is executed.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379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Syntax</a:t>
            </a:r>
            <a:r>
              <a:rPr lang="en-US" dirty="0" smtClean="0"/>
              <a:t>:</a:t>
            </a:r>
          </a:p>
          <a:p>
            <a:pPr marL="292608" lvl="1" indent="0">
              <a:buNone/>
            </a:pPr>
            <a:r>
              <a:rPr lang="en-US" dirty="0"/>
              <a:t>switch </a:t>
            </a:r>
            <a:r>
              <a:rPr lang="en-US" dirty="0" smtClean="0"/>
              <a:t>(&lt;expression&gt;){ 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    case &lt;</a:t>
            </a:r>
            <a:r>
              <a:rPr lang="en-US" dirty="0" smtClean="0"/>
              <a:t>value 1&gt;: 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     </a:t>
            </a:r>
            <a:r>
              <a:rPr lang="en-US" dirty="0" smtClean="0"/>
              <a:t>	&lt;statement1&gt;; 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    </a:t>
            </a:r>
            <a:r>
              <a:rPr lang="en-US" dirty="0" smtClean="0"/>
              <a:t>	 </a:t>
            </a:r>
            <a:r>
              <a:rPr lang="en-US" dirty="0"/>
              <a:t>break;  </a:t>
            </a:r>
          </a:p>
          <a:p>
            <a:pPr marL="292608" lvl="1" indent="0">
              <a:buNone/>
            </a:pPr>
            <a:r>
              <a:rPr lang="en-US" dirty="0"/>
              <a:t>    .  </a:t>
            </a:r>
          </a:p>
          <a:p>
            <a:pPr marL="292608" lvl="1" indent="0">
              <a:buNone/>
            </a:pPr>
            <a:r>
              <a:rPr lang="en-US" dirty="0"/>
              <a:t>    .  </a:t>
            </a:r>
          </a:p>
          <a:p>
            <a:pPr marL="292608" lvl="1" indent="0">
              <a:buNone/>
            </a:pPr>
            <a:r>
              <a:rPr lang="en-US" dirty="0"/>
              <a:t>    .  </a:t>
            </a:r>
          </a:p>
          <a:p>
            <a:pPr marL="292608" lvl="1" indent="0">
              <a:buNone/>
            </a:pPr>
            <a:r>
              <a:rPr lang="en-US" dirty="0"/>
              <a:t>    case </a:t>
            </a:r>
            <a:r>
              <a:rPr lang="en-US" dirty="0" smtClean="0"/>
              <a:t>&lt;value N&gt;: 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     </a:t>
            </a:r>
            <a:r>
              <a:rPr lang="en-US" dirty="0" smtClean="0"/>
              <a:t>	&lt;statement&gt;; 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     </a:t>
            </a:r>
            <a:r>
              <a:rPr lang="en-US" dirty="0" smtClean="0"/>
              <a:t>	break</a:t>
            </a:r>
            <a:r>
              <a:rPr lang="en-US" dirty="0"/>
              <a:t>;  </a:t>
            </a:r>
          </a:p>
          <a:p>
            <a:pPr marL="292608" lvl="1" indent="0">
              <a:buNone/>
            </a:pPr>
            <a:r>
              <a:rPr lang="en-US" dirty="0"/>
              <a:t>    default:  </a:t>
            </a:r>
          </a:p>
          <a:p>
            <a:pPr marL="292608" lvl="1" indent="0">
              <a:buNone/>
            </a:pPr>
            <a:r>
              <a:rPr lang="en-US" dirty="0"/>
              <a:t>     </a:t>
            </a:r>
            <a:r>
              <a:rPr lang="en-US" dirty="0" smtClean="0"/>
              <a:t>	&lt;default statement&gt;;  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25990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public class Student </a:t>
            </a:r>
            <a:r>
              <a:rPr lang="en-US" dirty="0" smtClean="0"/>
              <a:t>{  </a:t>
            </a:r>
            <a:endParaRPr lang="en-US" dirty="0"/>
          </a:p>
          <a:p>
            <a:pPr marL="246888" lvl="1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num</a:t>
            </a:r>
            <a:r>
              <a:rPr lang="en-US" dirty="0"/>
              <a:t> = 2;  </a:t>
            </a:r>
          </a:p>
          <a:p>
            <a:pPr marL="484632" lvl="2" indent="0">
              <a:buNone/>
            </a:pPr>
            <a:r>
              <a:rPr lang="en-US" dirty="0"/>
              <a:t>switch (</a:t>
            </a:r>
            <a:r>
              <a:rPr lang="en-US" dirty="0" err="1"/>
              <a:t>num</a:t>
            </a:r>
            <a:r>
              <a:rPr lang="en-US" dirty="0"/>
              <a:t>){  </a:t>
            </a:r>
          </a:p>
          <a:p>
            <a:pPr marL="731520" lvl="3" indent="0">
              <a:buNone/>
            </a:pPr>
            <a:r>
              <a:rPr lang="en-US" dirty="0"/>
              <a:t>case 0:  </a:t>
            </a:r>
          </a:p>
          <a:p>
            <a:pPr marL="1005840" lvl="4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("number is 0");  </a:t>
            </a:r>
          </a:p>
          <a:p>
            <a:pPr marL="1005840" lvl="4" indent="0">
              <a:buNone/>
            </a:pPr>
            <a:r>
              <a:rPr lang="en-US" dirty="0"/>
              <a:t>break;  </a:t>
            </a:r>
          </a:p>
          <a:p>
            <a:pPr marL="731520" lvl="3" indent="0">
              <a:buNone/>
            </a:pPr>
            <a:r>
              <a:rPr lang="en-US" dirty="0"/>
              <a:t>case 1:  </a:t>
            </a:r>
          </a:p>
          <a:p>
            <a:pPr marL="1005840" lvl="4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("number is 1");  </a:t>
            </a:r>
          </a:p>
          <a:p>
            <a:pPr marL="1005840" lvl="4" indent="0">
              <a:buNone/>
            </a:pPr>
            <a:r>
              <a:rPr lang="en-US" dirty="0"/>
              <a:t>break;  </a:t>
            </a:r>
          </a:p>
          <a:p>
            <a:pPr marL="731520" lvl="3" indent="0">
              <a:buNone/>
            </a:pPr>
            <a:r>
              <a:rPr lang="en-US" dirty="0"/>
              <a:t>default:  </a:t>
            </a:r>
          </a:p>
          <a:p>
            <a:pPr marL="731520" lvl="3" indent="0">
              <a:buNone/>
            </a:pPr>
            <a:r>
              <a:rPr lang="en-US" dirty="0" smtClean="0"/>
              <a:t>	 </a:t>
            </a:r>
            <a:r>
              <a:rPr lang="en-US" dirty="0" err="1" smtClean="0"/>
              <a:t>System.out.println</a:t>
            </a:r>
            <a:r>
              <a:rPr lang="en-US" dirty="0" smtClean="0"/>
              <a:t>(</a:t>
            </a:r>
            <a:r>
              <a:rPr lang="en-US" dirty="0" err="1" smtClean="0"/>
              <a:t>num</a:t>
            </a:r>
            <a:r>
              <a:rPr lang="en-US" dirty="0"/>
              <a:t>);  </a:t>
            </a:r>
          </a:p>
          <a:p>
            <a:pPr marL="484632" lvl="2" indent="0">
              <a:buNone/>
            </a:pPr>
            <a:r>
              <a:rPr lang="en-US" dirty="0"/>
              <a:t>}  </a:t>
            </a:r>
          </a:p>
          <a:p>
            <a:pPr marL="246888" lvl="1" indent="0">
              <a:buNone/>
            </a:pPr>
            <a:r>
              <a:rPr lang="en-US" dirty="0"/>
              <a:t>}  </a:t>
            </a:r>
          </a:p>
          <a:p>
            <a:pPr marL="0" indent="0">
              <a:buNone/>
            </a:pPr>
            <a:r>
              <a:rPr lang="en-US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45956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for loop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96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loop statements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loop statement is a code block that needs to repeated.</a:t>
            </a:r>
          </a:p>
          <a:p>
            <a:pPr lvl="1"/>
            <a:r>
              <a:rPr lang="en-US" dirty="0" smtClean="0"/>
              <a:t>a specific number of times</a:t>
            </a:r>
          </a:p>
          <a:p>
            <a:pPr lvl="1"/>
            <a:r>
              <a:rPr lang="en-US" dirty="0" smtClean="0"/>
              <a:t>while a condition holds </a:t>
            </a:r>
          </a:p>
          <a:p>
            <a:pPr lvl="1"/>
            <a:r>
              <a:rPr lang="en-US" dirty="0" smtClean="0"/>
              <a:t>until a condition occurs</a:t>
            </a:r>
          </a:p>
          <a:p>
            <a:r>
              <a:rPr lang="en-US" dirty="0" smtClean="0"/>
              <a:t>An iteration is a single pass of a loop.</a:t>
            </a:r>
          </a:p>
          <a:p>
            <a:r>
              <a:rPr lang="en-US" dirty="0" smtClean="0"/>
              <a:t>The </a:t>
            </a:r>
            <a:r>
              <a:rPr lang="en-US" dirty="0"/>
              <a:t>Java </a:t>
            </a:r>
            <a:r>
              <a:rPr lang="en-US" dirty="0">
                <a:solidFill>
                  <a:srgbClr val="FF0000"/>
                </a:solidFill>
              </a:rPr>
              <a:t>for</a:t>
            </a:r>
            <a:r>
              <a:rPr lang="en-US" dirty="0"/>
              <a:t> loop is used to </a:t>
            </a:r>
            <a:r>
              <a:rPr lang="en-US" dirty="0" smtClean="0"/>
              <a:t>repeat a </a:t>
            </a:r>
            <a:r>
              <a:rPr lang="en-US" dirty="0"/>
              <a:t>part of the program several times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is the perfect choice when the number of iterations is known.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9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loop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smtClean="0"/>
              <a:t>Syntax:</a:t>
            </a:r>
          </a:p>
          <a:p>
            <a:pPr marL="292608" lvl="1" indent="0">
              <a:buNone/>
            </a:pPr>
            <a:r>
              <a:rPr lang="en-US" sz="1800" dirty="0"/>
              <a:t>for( [&lt;initialization&gt;] ; [&lt;condition&gt;] ; [&lt;increment/decrement&gt;]){    </a:t>
            </a:r>
          </a:p>
          <a:p>
            <a:pPr marL="292608" lvl="1" indent="0">
              <a:buNone/>
            </a:pPr>
            <a:r>
              <a:rPr lang="en-US" sz="1800" dirty="0"/>
              <a:t>	&lt;statement&gt;;</a:t>
            </a:r>
          </a:p>
          <a:p>
            <a:pPr marL="292608" lvl="1" indent="0">
              <a:buNone/>
            </a:pPr>
            <a:r>
              <a:rPr lang="en-US" sz="1800" dirty="0"/>
              <a:t>} </a:t>
            </a:r>
          </a:p>
          <a:p>
            <a:pPr marL="292608" lvl="1" indent="0">
              <a:buNone/>
            </a:pPr>
            <a:endParaRPr lang="en-US" sz="2000" dirty="0"/>
          </a:p>
          <a:p>
            <a:pPr marL="292608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&lt;Initialization&gt; </a:t>
            </a:r>
            <a:r>
              <a:rPr lang="en-US" sz="2000" dirty="0"/>
              <a:t>is executed once when the loop starts. Here, we can initialize the iterator variable, or we can use an already initialized variable. </a:t>
            </a:r>
            <a:r>
              <a:rPr lang="en-US" sz="2000" dirty="0">
                <a:solidFill>
                  <a:srgbClr val="FF0000"/>
                </a:solidFill>
              </a:rPr>
              <a:t>It is an optional condition</a:t>
            </a:r>
            <a:r>
              <a:rPr lang="en-US" sz="2000" dirty="0"/>
              <a:t>.</a:t>
            </a:r>
          </a:p>
          <a:p>
            <a:pPr marL="292608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&lt;condition&gt; </a:t>
            </a:r>
            <a:r>
              <a:rPr lang="en-US" sz="2000" dirty="0"/>
              <a:t>is executed each iteration to decide whether to execute the for loop code block or not. It must return </a:t>
            </a:r>
            <a:r>
              <a:rPr lang="en-US" sz="2000" dirty="0" err="1"/>
              <a:t>boolean</a:t>
            </a:r>
            <a:r>
              <a:rPr lang="en-US" sz="2000" dirty="0"/>
              <a:t> value either true or false. </a:t>
            </a:r>
            <a:r>
              <a:rPr lang="en-US" sz="2000" dirty="0">
                <a:solidFill>
                  <a:srgbClr val="FF0000"/>
                </a:solidFill>
              </a:rPr>
              <a:t>It is an optional condition</a:t>
            </a:r>
            <a:r>
              <a:rPr lang="en-US" sz="2000" dirty="0"/>
              <a:t>.</a:t>
            </a:r>
          </a:p>
          <a:p>
            <a:pPr marL="292608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&lt;increment/decrement&gt; </a:t>
            </a:r>
            <a:r>
              <a:rPr lang="en-US" sz="2000" dirty="0"/>
              <a:t>: It changes the value of the iterator variable either by incrementing or decrementing its value. </a:t>
            </a:r>
            <a:r>
              <a:rPr lang="en-US" sz="2000" dirty="0">
                <a:solidFill>
                  <a:srgbClr val="FF0000"/>
                </a:solidFill>
              </a:rPr>
              <a:t>It is an optional condition.</a:t>
            </a:r>
          </a:p>
          <a:p>
            <a:pPr marL="292608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&lt;statement&gt;  </a:t>
            </a:r>
            <a:r>
              <a:rPr lang="en-US" sz="2000" dirty="0"/>
              <a:t>is executed each iteration until </a:t>
            </a:r>
            <a:r>
              <a:rPr lang="en-US" sz="2000" dirty="0">
                <a:solidFill>
                  <a:srgbClr val="FF0000"/>
                </a:solidFill>
              </a:rPr>
              <a:t>&lt;condition&gt; </a:t>
            </a:r>
            <a:r>
              <a:rPr lang="en-US" sz="2000" dirty="0"/>
              <a:t>turns to false.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2065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loop statement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44917" y="1825625"/>
            <a:ext cx="244479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992" y="348499"/>
            <a:ext cx="8658888" cy="1281113"/>
          </a:xfrm>
        </p:spPr>
        <p:txBody>
          <a:bodyPr/>
          <a:lstStyle/>
          <a:p>
            <a:r>
              <a:rPr lang="en-US" dirty="0" smtClean="0"/>
              <a:t>For loop statement execution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702" y="1763344"/>
            <a:ext cx="7839650" cy="439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19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public static void main(String[] </a:t>
            </a:r>
            <a:r>
              <a:rPr lang="en-US" sz="2400" dirty="0" err="1"/>
              <a:t>args</a:t>
            </a:r>
            <a:r>
              <a:rPr lang="en-US" sz="2400" dirty="0"/>
              <a:t>) {  </a:t>
            </a:r>
          </a:p>
          <a:p>
            <a:pPr marL="0" indent="0">
              <a:buNone/>
            </a:pPr>
            <a:r>
              <a:rPr lang="en-US" sz="2400" dirty="0"/>
              <a:t>	for(  </a:t>
            </a:r>
            <a:r>
              <a:rPr lang="en-US" sz="2400" dirty="0" err="1"/>
              <a:t>int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=1;   </a:t>
            </a:r>
            <a:r>
              <a:rPr lang="en-US" sz="2400" dirty="0" err="1"/>
              <a:t>i</a:t>
            </a:r>
            <a:r>
              <a:rPr lang="en-US" sz="2400" dirty="0"/>
              <a:t>&lt;=5 ;   </a:t>
            </a:r>
            <a:r>
              <a:rPr lang="en-US" sz="2400" dirty="0" err="1"/>
              <a:t>i</a:t>
            </a:r>
            <a:r>
              <a:rPr lang="en-US" sz="2400" dirty="0"/>
              <a:t>++ ){  </a:t>
            </a:r>
          </a:p>
          <a:p>
            <a:pPr marL="0" indent="0">
              <a:buNone/>
            </a:pPr>
            <a:r>
              <a:rPr lang="en-US" sz="2400" dirty="0"/>
              <a:t>        		</a:t>
            </a:r>
            <a:r>
              <a:rPr lang="en-US" sz="2400" dirty="0" err="1"/>
              <a:t>System.out.println</a:t>
            </a:r>
            <a:r>
              <a:rPr lang="en-US" sz="2400" dirty="0"/>
              <a:t>( </a:t>
            </a:r>
            <a:r>
              <a:rPr lang="en-US" sz="2400" dirty="0" err="1"/>
              <a:t>i</a:t>
            </a:r>
            <a:r>
              <a:rPr lang="en-US" sz="2400" dirty="0"/>
              <a:t> );  </a:t>
            </a:r>
          </a:p>
          <a:p>
            <a:pPr marL="0" indent="0">
              <a:buNone/>
            </a:pPr>
            <a:r>
              <a:rPr lang="en-US" sz="2400" dirty="0"/>
              <a:t>    	}  </a:t>
            </a:r>
          </a:p>
          <a:p>
            <a:pPr marL="0" indent="0">
              <a:buNone/>
            </a:pPr>
            <a:r>
              <a:rPr lang="en-US" sz="2400" dirty="0"/>
              <a:t>} </a:t>
            </a:r>
          </a:p>
          <a:p>
            <a:pPr marL="0" indent="0">
              <a:buNone/>
            </a:pP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/>
              <a:t>What is the output of this method?</a:t>
            </a:r>
          </a:p>
          <a:p>
            <a:pPr marL="457200" indent="-457200">
              <a:buAutoNum type="arabicPeriod"/>
            </a:pPr>
            <a:r>
              <a:rPr lang="en-US" sz="2400" dirty="0"/>
              <a:t>What is the value of </a:t>
            </a:r>
            <a:r>
              <a:rPr lang="en-US" sz="2400" dirty="0" err="1"/>
              <a:t>i</a:t>
            </a:r>
            <a:r>
              <a:rPr lang="en-US" sz="2400" dirty="0"/>
              <a:t> after the loop?</a:t>
            </a:r>
          </a:p>
        </p:txBody>
      </p:sp>
    </p:spTree>
    <p:extLst>
      <p:ext uri="{BB962C8B-B14F-4D97-AF65-F5344CB8AC3E}">
        <p14:creationId xmlns:p14="http://schemas.microsoft.com/office/powerpoint/2010/main" val="154632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Java Nested for </a:t>
            </a:r>
            <a:r>
              <a:rPr lang="en-US" b="0" dirty="0" smtClean="0"/>
              <a:t>Loop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246888" lvl="1" indent="0">
              <a:buNone/>
            </a:pPr>
            <a:r>
              <a:rPr lang="en-US" dirty="0" smtClean="0"/>
              <a:t>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=1;i&lt; 8;i</a:t>
            </a:r>
            <a:r>
              <a:rPr lang="en-US" dirty="0"/>
              <a:t>++){  </a:t>
            </a:r>
          </a:p>
          <a:p>
            <a:pPr marL="484632" lvl="2" indent="0">
              <a:buNone/>
            </a:pPr>
            <a:r>
              <a:rPr lang="en-US" dirty="0" smtClean="0"/>
              <a:t>for(</a:t>
            </a:r>
            <a:r>
              <a:rPr lang="en-US" dirty="0" err="1" smtClean="0"/>
              <a:t>int</a:t>
            </a:r>
            <a:r>
              <a:rPr lang="en-US" dirty="0" smtClean="0"/>
              <a:t> j=1;j&lt; 3;j</a:t>
            </a:r>
            <a:r>
              <a:rPr lang="en-US" dirty="0"/>
              <a:t>++){  </a:t>
            </a:r>
          </a:p>
          <a:p>
            <a:pPr marL="484632" lvl="2" indent="0">
              <a:buNone/>
            </a:pPr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+" "+j);  </a:t>
            </a:r>
          </a:p>
          <a:p>
            <a:pPr marL="484632" lvl="2" indent="0">
              <a:buNone/>
            </a:pPr>
            <a:r>
              <a:rPr lang="en-US" dirty="0" smtClean="0"/>
              <a:t>}</a:t>
            </a:r>
          </a:p>
          <a:p>
            <a:pPr marL="484632" lvl="2" indent="0">
              <a:buNone/>
            </a:pPr>
            <a:r>
              <a:rPr lang="en-US" dirty="0" smtClean="0"/>
              <a:t>// ??? What is the value of j here</a:t>
            </a:r>
          </a:p>
          <a:p>
            <a:pPr marL="246888" lvl="1" indent="0">
              <a:buNone/>
            </a:pPr>
            <a:r>
              <a:rPr lang="en-US" dirty="0" smtClean="0"/>
              <a:t>} </a:t>
            </a:r>
          </a:p>
          <a:p>
            <a:pPr marL="246888" lvl="1" indent="0">
              <a:buNone/>
            </a:pPr>
            <a:r>
              <a:rPr lang="en-US" dirty="0" smtClean="0"/>
              <a:t>// ??? What is the value of </a:t>
            </a:r>
            <a:r>
              <a:rPr lang="en-US" dirty="0" err="1" smtClean="0"/>
              <a:t>i</a:t>
            </a:r>
            <a:r>
              <a:rPr lang="en-US" dirty="0" smtClean="0"/>
              <a:t> here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158411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246888" lvl="1" indent="0">
              <a:buNone/>
            </a:pPr>
            <a:r>
              <a:rPr lang="en-US" dirty="0"/>
              <a:t>for(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=1;i&lt;=5;i++){  </a:t>
            </a:r>
          </a:p>
          <a:p>
            <a:pPr marL="484632" lvl="2" indent="0">
              <a:buNone/>
            </a:pPr>
            <a:r>
              <a:rPr lang="en-US" dirty="0"/>
              <a:t>for(</a:t>
            </a:r>
            <a:r>
              <a:rPr lang="en-US" dirty="0" err="1"/>
              <a:t>int</a:t>
            </a:r>
            <a:r>
              <a:rPr lang="en-US" dirty="0"/>
              <a:t> j=1;j&lt;=</a:t>
            </a:r>
            <a:r>
              <a:rPr lang="en-US" dirty="0" err="1"/>
              <a:t>i;j</a:t>
            </a:r>
            <a:r>
              <a:rPr lang="en-US" dirty="0"/>
              <a:t>++){  </a:t>
            </a:r>
          </a:p>
          <a:p>
            <a:pPr marL="484632" lvl="2" indent="0">
              <a:buNone/>
            </a:pPr>
            <a:r>
              <a:rPr lang="en-US" dirty="0"/>
              <a:t>        </a:t>
            </a:r>
            <a:r>
              <a:rPr lang="en-US" dirty="0" err="1"/>
              <a:t>System.out.print</a:t>
            </a:r>
            <a:r>
              <a:rPr lang="en-US" dirty="0"/>
              <a:t>("* ");  </a:t>
            </a:r>
          </a:p>
          <a:p>
            <a:pPr marL="484632" lvl="2" indent="0">
              <a:buNone/>
            </a:pPr>
            <a:r>
              <a:rPr lang="en-US" dirty="0"/>
              <a:t>}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 smtClean="0"/>
              <a:t>();  //new line  </a:t>
            </a:r>
            <a:endParaRPr lang="en-US" dirty="0"/>
          </a:p>
          <a:p>
            <a:pPr marL="484632" lvl="2" indent="0">
              <a:buNone/>
            </a:pPr>
            <a:r>
              <a:rPr lang="en-US" dirty="0"/>
              <a:t>}  </a:t>
            </a:r>
          </a:p>
          <a:p>
            <a:pPr marL="246888" lvl="1" indent="0">
              <a:buNone/>
            </a:pPr>
            <a:r>
              <a:rPr lang="en-US" dirty="0"/>
              <a:t>}  </a:t>
            </a:r>
          </a:p>
          <a:p>
            <a:pPr marL="0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What is the output of this program?</a:t>
            </a:r>
          </a:p>
        </p:txBody>
      </p:sp>
    </p:spTree>
    <p:extLst>
      <p:ext uri="{BB962C8B-B14F-4D97-AF65-F5344CB8AC3E}">
        <p14:creationId xmlns:p14="http://schemas.microsoft.com/office/powerpoint/2010/main" val="425447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public</a:t>
            </a:r>
            <a:r>
              <a:rPr lang="en-US" dirty="0"/>
              <a:t> </a:t>
            </a:r>
            <a:r>
              <a:rPr lang="en-US" b="1" dirty="0"/>
              <a:t>static</a:t>
            </a:r>
            <a:r>
              <a:rPr lang="en-US" dirty="0"/>
              <a:t> </a:t>
            </a:r>
            <a:r>
              <a:rPr lang="en-US" b="1" dirty="0"/>
              <a:t>void</a:t>
            </a:r>
            <a:r>
              <a:rPr lang="en-US" dirty="0"/>
              <a:t> main(String[] </a:t>
            </a:r>
            <a:r>
              <a:rPr lang="en-US" dirty="0" err="1"/>
              <a:t>args</a:t>
            </a:r>
            <a:r>
              <a:rPr lang="en-US" dirty="0"/>
              <a:t>) {  </a:t>
            </a:r>
          </a:p>
          <a:p>
            <a:pPr marL="246888" lvl="1" indent="0">
              <a:buNone/>
            </a:pPr>
            <a:r>
              <a:rPr lang="en-US" b="1" dirty="0" err="1"/>
              <a:t>int</a:t>
            </a:r>
            <a:r>
              <a:rPr lang="en-US" dirty="0"/>
              <a:t> </a:t>
            </a:r>
            <a:r>
              <a:rPr lang="en-US" dirty="0" smtClean="0"/>
              <a:t>k=6</a:t>
            </a:r>
            <a:r>
              <a:rPr lang="en-US" dirty="0"/>
              <a:t>;  </a:t>
            </a:r>
          </a:p>
          <a:p>
            <a:pPr marL="246888" lvl="1" indent="0">
              <a:buNone/>
            </a:pPr>
            <a:r>
              <a:rPr lang="en-US" b="1" dirty="0"/>
              <a:t>for</a:t>
            </a:r>
            <a:r>
              <a:rPr lang="en-US" dirty="0"/>
              <a:t>(</a:t>
            </a:r>
            <a:r>
              <a:rPr lang="en-US" b="1" dirty="0" err="1"/>
              <a:t>int</a:t>
            </a:r>
            <a:r>
              <a:rPr lang="en-US" dirty="0"/>
              <a:t> </a:t>
            </a:r>
            <a:r>
              <a:rPr lang="en-US" dirty="0" err="1"/>
              <a:t>i</a:t>
            </a:r>
            <a:r>
              <a:rPr lang="en-US" dirty="0"/>
              <a:t>=1;i</a:t>
            </a:r>
            <a:r>
              <a:rPr lang="en-US" dirty="0" smtClean="0"/>
              <a:t>&lt;=</a:t>
            </a:r>
            <a:r>
              <a:rPr lang="en-US" dirty="0" err="1" smtClean="0"/>
              <a:t>k;i</a:t>
            </a:r>
            <a:r>
              <a:rPr lang="en-US" dirty="0"/>
              <a:t>++){  </a:t>
            </a:r>
          </a:p>
          <a:p>
            <a:pPr marL="484632" lvl="2" indent="0">
              <a:buNone/>
            </a:pPr>
            <a:r>
              <a:rPr lang="en-US" b="1" dirty="0"/>
              <a:t>for</a:t>
            </a:r>
            <a:r>
              <a:rPr lang="en-US" dirty="0"/>
              <a:t>(</a:t>
            </a:r>
            <a:r>
              <a:rPr lang="en-US" b="1" dirty="0" err="1"/>
              <a:t>int</a:t>
            </a:r>
            <a:r>
              <a:rPr lang="en-US" dirty="0"/>
              <a:t> </a:t>
            </a:r>
            <a:r>
              <a:rPr lang="en-US" dirty="0" smtClean="0"/>
              <a:t>j=</a:t>
            </a:r>
            <a:r>
              <a:rPr lang="en-US" dirty="0" err="1" smtClean="0"/>
              <a:t>k;j</a:t>
            </a:r>
            <a:r>
              <a:rPr lang="en-US" dirty="0"/>
              <a:t>&gt;=</a:t>
            </a:r>
            <a:r>
              <a:rPr lang="en-US" dirty="0" err="1"/>
              <a:t>i;j</a:t>
            </a:r>
            <a:r>
              <a:rPr lang="en-US" dirty="0"/>
              <a:t>--){  </a:t>
            </a:r>
          </a:p>
          <a:p>
            <a:pPr marL="484632" lvl="2" indent="0">
              <a:buNone/>
            </a:pPr>
            <a:r>
              <a:rPr lang="en-US" dirty="0"/>
              <a:t>        </a:t>
            </a:r>
            <a:r>
              <a:rPr lang="en-US" dirty="0" err="1"/>
              <a:t>System.out.print</a:t>
            </a:r>
            <a:r>
              <a:rPr lang="en-US" dirty="0"/>
              <a:t>("* ");  </a:t>
            </a:r>
          </a:p>
          <a:p>
            <a:pPr marL="484632" lvl="2" indent="0">
              <a:buNone/>
            </a:pPr>
            <a:r>
              <a:rPr lang="en-US" dirty="0"/>
              <a:t>}  </a:t>
            </a:r>
            <a:endParaRPr lang="en-US" dirty="0" smtClean="0"/>
          </a:p>
          <a:p>
            <a:pPr marL="484632" lvl="2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// What if </a:t>
            </a:r>
            <a:r>
              <a:rPr lang="en-US" dirty="0" err="1" smtClean="0">
                <a:solidFill>
                  <a:srgbClr val="FF0000"/>
                </a:solidFill>
              </a:rPr>
              <a:t>i</a:t>
            </a:r>
            <a:r>
              <a:rPr lang="en-US" dirty="0" smtClean="0">
                <a:solidFill>
                  <a:srgbClr val="FF0000"/>
                </a:solidFill>
              </a:rPr>
              <a:t> put break statement here?</a:t>
            </a:r>
            <a:endParaRPr lang="en-US" dirty="0">
              <a:solidFill>
                <a:srgbClr val="FF0000"/>
              </a:solidFill>
            </a:endParaRP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 smtClean="0"/>
              <a:t>();</a:t>
            </a:r>
            <a:r>
              <a:rPr lang="en-US" dirty="0"/>
              <a:t> </a:t>
            </a:r>
          </a:p>
          <a:p>
            <a:pPr marL="246888" lvl="1" indent="0">
              <a:buNone/>
            </a:pPr>
            <a:r>
              <a:rPr lang="en-US" dirty="0"/>
              <a:t>}  </a:t>
            </a:r>
          </a:p>
          <a:p>
            <a:pPr marL="0" indent="0">
              <a:buNone/>
            </a:pPr>
            <a:r>
              <a:rPr lang="en-US" dirty="0"/>
              <a:t>} </a:t>
            </a:r>
          </a:p>
          <a:p>
            <a:r>
              <a:rPr lang="en-US" dirty="0" smtClean="0"/>
              <a:t>What is the output of this program?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29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infinitive loop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		for</a:t>
            </a:r>
            <a:r>
              <a:rPr lang="en-US" dirty="0"/>
              <a:t>(;;){ </a:t>
            </a:r>
            <a:r>
              <a:rPr lang="en-US" dirty="0" smtClean="0"/>
              <a:t>} 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Is this a correct statement?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does it do?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194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Assignment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Using for loop…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Draw an equilateral triangle.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Draw an isosceles triangle.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Draw a rectangle.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Draw a rhombus.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Draw a parallelogram.</a:t>
            </a:r>
          </a:p>
        </p:txBody>
      </p:sp>
      <p:sp>
        <p:nvSpPr>
          <p:cNvPr id="5" name="Parallelogram 4"/>
          <p:cNvSpPr/>
          <p:nvPr/>
        </p:nvSpPr>
        <p:spPr>
          <a:xfrm>
            <a:off x="8018853" y="4613960"/>
            <a:ext cx="914400" cy="3048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>
            <a:off x="8209353" y="2309455"/>
            <a:ext cx="457200" cy="37011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/>
          <p:cNvSpPr/>
          <p:nvPr/>
        </p:nvSpPr>
        <p:spPr>
          <a:xfrm>
            <a:off x="8323653" y="2860815"/>
            <a:ext cx="228600" cy="457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18853" y="3509059"/>
            <a:ext cx="838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iamond 8"/>
          <p:cNvSpPr/>
          <p:nvPr/>
        </p:nvSpPr>
        <p:spPr>
          <a:xfrm>
            <a:off x="8056953" y="3991296"/>
            <a:ext cx="838200" cy="457200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00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0" dirty="0" smtClean="0"/>
              <a:t>While </a:t>
            </a:r>
            <a:r>
              <a:rPr lang="en-US" b="0" dirty="0"/>
              <a:t>Loop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57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While Loop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Syntax:</a:t>
            </a:r>
          </a:p>
          <a:p>
            <a:pPr marL="292608" lvl="1" indent="0">
              <a:buNone/>
            </a:pPr>
            <a:r>
              <a:rPr lang="en-US" dirty="0" smtClean="0"/>
              <a:t>while (&lt;condition&gt;){    </a:t>
            </a:r>
            <a:endParaRPr lang="en-US" dirty="0"/>
          </a:p>
          <a:p>
            <a:pPr marL="292608" lvl="1" indent="0">
              <a:buNone/>
            </a:pPr>
            <a:r>
              <a:rPr lang="en-US" dirty="0" smtClean="0"/>
              <a:t>	&lt;statement&gt;;</a:t>
            </a:r>
          </a:p>
          <a:p>
            <a:pPr marL="292608" lvl="1" indent="0">
              <a:buNone/>
            </a:pPr>
            <a:r>
              <a:rPr lang="en-US" dirty="0" smtClean="0"/>
              <a:t>	&lt;Increment </a:t>
            </a:r>
            <a:r>
              <a:rPr lang="en-US" dirty="0"/>
              <a:t>/ </a:t>
            </a:r>
            <a:r>
              <a:rPr lang="en-US" dirty="0" smtClean="0"/>
              <a:t>decrement&gt;;</a:t>
            </a:r>
            <a:endParaRPr lang="en-US" dirty="0"/>
          </a:p>
          <a:p>
            <a:pPr marL="292608" lvl="1" indent="0">
              <a:buNone/>
            </a:pPr>
            <a:r>
              <a:rPr lang="en-US" dirty="0"/>
              <a:t>} 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01775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While Loop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while </a:t>
            </a:r>
            <a:r>
              <a:rPr lang="en-US" dirty="0"/>
              <a:t>loop is used to iterate a </a:t>
            </a:r>
            <a:r>
              <a:rPr lang="en-US" dirty="0" smtClean="0"/>
              <a:t>code block </a:t>
            </a:r>
            <a:r>
              <a:rPr lang="en-US" dirty="0"/>
              <a:t>repeatedly </a:t>
            </a:r>
            <a:r>
              <a:rPr lang="en-US" dirty="0" smtClean="0"/>
              <a:t>as long as a specified condition is true.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6330" y="2500961"/>
            <a:ext cx="2664975" cy="300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64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=1;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smtClean="0"/>
              <a:t>while(</a:t>
            </a:r>
            <a:r>
              <a:rPr lang="en-US" dirty="0" err="1" smtClean="0"/>
              <a:t>i</a:t>
            </a:r>
            <a:r>
              <a:rPr lang="en-US" dirty="0" smtClean="0"/>
              <a:t>&lt;10</a:t>
            </a:r>
            <a:r>
              <a:rPr lang="en-US" dirty="0"/>
              <a:t>){  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);  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i</a:t>
            </a:r>
            <a:r>
              <a:rPr lang="en-US" dirty="0"/>
              <a:t>++;  </a:t>
            </a:r>
          </a:p>
          <a:p>
            <a:pPr marL="0" indent="0">
              <a:buNone/>
            </a:pPr>
            <a:r>
              <a:rPr lang="en-US" dirty="0"/>
              <a:t>    }  </a:t>
            </a:r>
          </a:p>
          <a:p>
            <a:pPr marL="0" indent="0">
              <a:buNone/>
            </a:pPr>
            <a:r>
              <a:rPr lang="en-US" dirty="0"/>
              <a:t>}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is the output of this program?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Reverse it.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570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Assignment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Implement an infinite loop using while statement.</a:t>
            </a:r>
          </a:p>
          <a:p>
            <a:r>
              <a:rPr lang="en-US" dirty="0" smtClean="0"/>
              <a:t>Redo assignment 1 using while statement.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5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do-while loop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35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do-while loop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Syntax:</a:t>
            </a:r>
          </a:p>
          <a:p>
            <a:pPr marL="292608" lvl="1" indent="0">
              <a:buNone/>
            </a:pPr>
            <a:r>
              <a:rPr lang="en-US" sz="1600" dirty="0"/>
              <a:t>do {   </a:t>
            </a:r>
          </a:p>
          <a:p>
            <a:pPr marL="292608" lvl="1" indent="0">
              <a:buNone/>
            </a:pPr>
            <a:r>
              <a:rPr lang="en-US" sz="1600" dirty="0"/>
              <a:t>	&lt;statement&gt;;</a:t>
            </a:r>
          </a:p>
          <a:p>
            <a:pPr marL="292608" lvl="1" indent="0">
              <a:buNone/>
            </a:pPr>
            <a:r>
              <a:rPr lang="en-US" sz="1600" dirty="0"/>
              <a:t>	&lt;increment/decrement&gt;;</a:t>
            </a:r>
          </a:p>
          <a:p>
            <a:pPr marL="292608" lvl="1" indent="0">
              <a:buNone/>
            </a:pPr>
            <a:r>
              <a:rPr lang="en-US" sz="1600" dirty="0"/>
              <a:t>} while ( &lt;condition&gt;);</a:t>
            </a:r>
          </a:p>
          <a:p>
            <a:pPr marL="292608" lvl="1" indent="0">
              <a:buNone/>
            </a:pPr>
            <a:endParaRPr lang="en-US" sz="1800" dirty="0"/>
          </a:p>
          <a:p>
            <a:pPr marL="292608" lvl="1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&lt;statement&gt;  </a:t>
            </a:r>
            <a:r>
              <a:rPr lang="en-US" sz="1800" dirty="0"/>
              <a:t>is executed each iteration until </a:t>
            </a:r>
            <a:r>
              <a:rPr lang="en-US" sz="1800" dirty="0">
                <a:solidFill>
                  <a:srgbClr val="FF0000"/>
                </a:solidFill>
              </a:rPr>
              <a:t>&lt;condition&gt; </a:t>
            </a:r>
            <a:r>
              <a:rPr lang="en-US" sz="1800" dirty="0"/>
              <a:t>turns to false.</a:t>
            </a:r>
          </a:p>
          <a:p>
            <a:pPr marL="292608" lvl="1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&lt;condition&gt; </a:t>
            </a:r>
            <a:r>
              <a:rPr lang="en-US" sz="1800" dirty="0"/>
              <a:t>is executed each iteration to decide whether to execute the do-while loop code block or not. It must return </a:t>
            </a:r>
            <a:r>
              <a:rPr lang="en-US" sz="1800" dirty="0" err="1"/>
              <a:t>boolean</a:t>
            </a:r>
            <a:r>
              <a:rPr lang="en-US" sz="1800" dirty="0"/>
              <a:t> value either true or false.</a:t>
            </a:r>
          </a:p>
          <a:p>
            <a:pPr marL="292608" lvl="1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&lt;increment/decrement&gt; </a:t>
            </a:r>
            <a:r>
              <a:rPr lang="en-US" sz="1800" dirty="0"/>
              <a:t>: It changes the value of the iterator variable either by incrementing or decrementing its value.</a:t>
            </a:r>
          </a:p>
          <a:p>
            <a:pPr marL="292608" lvl="1" indent="0">
              <a:buNone/>
            </a:pPr>
            <a:endParaRPr lang="en-US" sz="1800" dirty="0">
              <a:solidFill>
                <a:srgbClr val="FF0000"/>
              </a:solidFill>
            </a:endParaRPr>
          </a:p>
          <a:p>
            <a:pPr marL="292608" lvl="1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Notice that the do-while code block is executed at least once.</a:t>
            </a:r>
          </a:p>
        </p:txBody>
      </p:sp>
    </p:spTree>
    <p:extLst>
      <p:ext uri="{BB962C8B-B14F-4D97-AF65-F5344CB8AC3E}">
        <p14:creationId xmlns:p14="http://schemas.microsoft.com/office/powerpoint/2010/main" val="2810888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do-while loop statement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47889" y="2029344"/>
            <a:ext cx="2838846" cy="394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58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public class </a:t>
            </a:r>
            <a:r>
              <a:rPr lang="en-US" sz="2400" dirty="0" err="1"/>
              <a:t>DoWhileExample</a:t>
            </a:r>
            <a:r>
              <a:rPr lang="en-US" sz="2400" dirty="0"/>
              <a:t> {    </a:t>
            </a:r>
          </a:p>
          <a:p>
            <a:pPr marL="246888" lvl="1" indent="0">
              <a:buNone/>
            </a:pPr>
            <a:r>
              <a:rPr lang="en-US" sz="2100" dirty="0"/>
              <a:t>public static void main(String[] </a:t>
            </a:r>
            <a:r>
              <a:rPr lang="en-US" sz="2100" dirty="0" err="1"/>
              <a:t>args</a:t>
            </a:r>
            <a:r>
              <a:rPr lang="en-US" sz="2100" dirty="0"/>
              <a:t>) {    </a:t>
            </a:r>
          </a:p>
          <a:p>
            <a:pPr marL="246888" lvl="1" indent="0">
              <a:buNone/>
            </a:pPr>
            <a:r>
              <a:rPr lang="en-US" sz="2100" dirty="0"/>
              <a:t>    </a:t>
            </a:r>
            <a:r>
              <a:rPr lang="en-US" sz="2100" dirty="0" err="1"/>
              <a:t>int</a:t>
            </a:r>
            <a:r>
              <a:rPr lang="en-US" sz="2100" dirty="0"/>
              <a:t> </a:t>
            </a:r>
            <a:r>
              <a:rPr lang="en-US" sz="2100" dirty="0" err="1"/>
              <a:t>i</a:t>
            </a:r>
            <a:r>
              <a:rPr lang="en-US" sz="2100" dirty="0"/>
              <a:t>=1;    </a:t>
            </a:r>
          </a:p>
          <a:p>
            <a:pPr marL="246888" lvl="1" indent="0">
              <a:buNone/>
            </a:pPr>
            <a:r>
              <a:rPr lang="en-US" sz="2100" dirty="0"/>
              <a:t>    do{    </a:t>
            </a:r>
          </a:p>
          <a:p>
            <a:pPr marL="246888" lvl="1" indent="0">
              <a:buNone/>
            </a:pPr>
            <a:r>
              <a:rPr lang="en-US" sz="2100" dirty="0"/>
              <a:t>        </a:t>
            </a:r>
            <a:r>
              <a:rPr lang="en-US" sz="2100" dirty="0" err="1"/>
              <a:t>System.out.println</a:t>
            </a:r>
            <a:r>
              <a:rPr lang="en-US" sz="2100" dirty="0"/>
              <a:t>(</a:t>
            </a:r>
            <a:r>
              <a:rPr lang="en-US" sz="2100" dirty="0" err="1"/>
              <a:t>i</a:t>
            </a:r>
            <a:r>
              <a:rPr lang="en-US" sz="2100" dirty="0"/>
              <a:t>);    </a:t>
            </a:r>
          </a:p>
          <a:p>
            <a:pPr marL="246888" lvl="1" indent="0">
              <a:buNone/>
            </a:pPr>
            <a:r>
              <a:rPr lang="en-US" sz="2100" dirty="0"/>
              <a:t>    	</a:t>
            </a:r>
            <a:r>
              <a:rPr lang="en-US" sz="2100" dirty="0" err="1"/>
              <a:t>i</a:t>
            </a:r>
            <a:r>
              <a:rPr lang="en-US" sz="2100" dirty="0"/>
              <a:t>++;    </a:t>
            </a:r>
          </a:p>
          <a:p>
            <a:pPr marL="246888" lvl="1" indent="0">
              <a:buNone/>
            </a:pPr>
            <a:r>
              <a:rPr lang="en-US" sz="2100" dirty="0"/>
              <a:t>    } while( </a:t>
            </a:r>
            <a:r>
              <a:rPr lang="en-US" sz="2100" dirty="0" err="1"/>
              <a:t>i</a:t>
            </a:r>
            <a:r>
              <a:rPr lang="en-US" sz="2100" dirty="0"/>
              <a:t>&lt;=3 );    </a:t>
            </a:r>
          </a:p>
          <a:p>
            <a:pPr marL="246888" lvl="1" indent="0">
              <a:buNone/>
            </a:pPr>
            <a:r>
              <a:rPr lang="en-US" sz="2100" dirty="0"/>
              <a:t>}    </a:t>
            </a:r>
          </a:p>
          <a:p>
            <a:pPr marL="0" indent="0">
              <a:buNone/>
            </a:pPr>
            <a:r>
              <a:rPr lang="en-US" sz="2400" dirty="0"/>
              <a:t>} </a:t>
            </a:r>
          </a:p>
          <a:p>
            <a:pPr marL="457200" indent="-457200">
              <a:buAutoNum type="arabicPeriod"/>
            </a:pPr>
            <a:r>
              <a:rPr lang="en-US" sz="2400" dirty="0"/>
              <a:t>What is the output of this method?</a:t>
            </a:r>
          </a:p>
          <a:p>
            <a:pPr marL="457200" indent="-457200">
              <a:buAutoNum type="arabicPeriod"/>
            </a:pPr>
            <a:r>
              <a:rPr lang="en-US" sz="2400" dirty="0"/>
              <a:t>What is the value of </a:t>
            </a:r>
            <a:r>
              <a:rPr lang="en-US" sz="2400" dirty="0" err="1"/>
              <a:t>i</a:t>
            </a:r>
            <a:r>
              <a:rPr lang="en-US" sz="2400" dirty="0"/>
              <a:t> after the loop?</a:t>
            </a:r>
          </a:p>
        </p:txBody>
      </p:sp>
    </p:spTree>
    <p:extLst>
      <p:ext uri="{BB962C8B-B14F-4D97-AF65-F5344CB8AC3E}">
        <p14:creationId xmlns:p14="http://schemas.microsoft.com/office/powerpoint/2010/main" val="271454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Break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46888" lvl="1" indent="0">
              <a:buNone/>
            </a:pPr>
            <a:r>
              <a:rPr lang="en-US" dirty="0"/>
              <a:t>public class </a:t>
            </a:r>
            <a:r>
              <a:rPr lang="en-US" dirty="0" err="1"/>
              <a:t>BreakExample</a:t>
            </a:r>
            <a:r>
              <a:rPr lang="en-US" dirty="0"/>
              <a:t> {  </a:t>
            </a:r>
          </a:p>
          <a:p>
            <a:pPr marL="484632" lvl="2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484632" lvl="2" indent="0">
              <a:buNone/>
            </a:pPr>
            <a:r>
              <a:rPr lang="en-US" dirty="0"/>
              <a:t>    </a:t>
            </a:r>
          </a:p>
          <a:p>
            <a:pPr marL="484632" lvl="2" indent="0">
              <a:buNone/>
            </a:pPr>
            <a:r>
              <a:rPr lang="en-US" dirty="0"/>
              <a:t>    for(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=1;i&lt;=10;i++){  </a:t>
            </a:r>
          </a:p>
          <a:p>
            <a:pPr marL="484632" lvl="2" indent="0">
              <a:buNone/>
            </a:pPr>
            <a:r>
              <a:rPr lang="en-US" dirty="0"/>
              <a:t>        if(</a:t>
            </a:r>
            <a:r>
              <a:rPr lang="en-US" dirty="0" err="1"/>
              <a:t>i</a:t>
            </a:r>
            <a:r>
              <a:rPr lang="en-US" dirty="0"/>
              <a:t>==5){  </a:t>
            </a:r>
          </a:p>
          <a:p>
            <a:pPr marL="484632" lvl="2" indent="0">
              <a:buNone/>
            </a:pPr>
            <a:r>
              <a:rPr lang="en-US" dirty="0" smtClean="0"/>
              <a:t>	   break</a:t>
            </a:r>
            <a:r>
              <a:rPr lang="en-US" dirty="0"/>
              <a:t>;  </a:t>
            </a:r>
          </a:p>
          <a:p>
            <a:pPr marL="484632" lvl="2" indent="0">
              <a:buNone/>
            </a:pPr>
            <a:r>
              <a:rPr lang="en-US" dirty="0"/>
              <a:t>        }  </a:t>
            </a:r>
          </a:p>
          <a:p>
            <a:pPr marL="484632" lvl="2" indent="0">
              <a:buNone/>
            </a:pPr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);  </a:t>
            </a:r>
          </a:p>
          <a:p>
            <a:pPr marL="484632" lvl="2" indent="0">
              <a:buNone/>
            </a:pPr>
            <a:r>
              <a:rPr lang="en-US" dirty="0"/>
              <a:t>    } </a:t>
            </a:r>
            <a:endParaRPr lang="en-US" dirty="0" smtClean="0"/>
          </a:p>
          <a:p>
            <a:pPr marL="484632" lvl="2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484632" lvl="2" indent="0">
              <a:buNone/>
            </a:pPr>
            <a:r>
              <a:rPr lang="en-US" dirty="0"/>
              <a:t>}  </a:t>
            </a:r>
          </a:p>
          <a:p>
            <a:pPr marL="246888" lvl="1" indent="0">
              <a:buNone/>
            </a:pPr>
            <a:r>
              <a:rPr lang="en-US" dirty="0"/>
              <a:t>} </a:t>
            </a:r>
            <a:endParaRPr lang="en-US" dirty="0" smtClean="0"/>
          </a:p>
          <a:p>
            <a:pPr marL="246888" lvl="1" indent="0">
              <a:buNone/>
            </a:pPr>
            <a:endParaRPr lang="en-US" dirty="0"/>
          </a:p>
          <a:p>
            <a:pPr marL="246888" lvl="1" indent="0">
              <a:buNone/>
            </a:pPr>
            <a:r>
              <a:rPr lang="en-US" dirty="0" smtClean="0"/>
              <a:t>What is the output of this program?</a:t>
            </a:r>
          </a:p>
          <a:p>
            <a:pPr marL="246888" lvl="1" indent="0">
              <a:buNone/>
            </a:pPr>
            <a:r>
              <a:rPr lang="en-US" dirty="0" smtClean="0"/>
              <a:t>What is the value of </a:t>
            </a:r>
            <a:r>
              <a:rPr lang="en-US" dirty="0" err="1" smtClean="0"/>
              <a:t>i</a:t>
            </a:r>
            <a:r>
              <a:rPr lang="en-US" dirty="0" smtClean="0"/>
              <a:t> after the loop?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01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err="1" smtClean="0"/>
              <a:t>BreakExample</a:t>
            </a:r>
            <a:r>
              <a:rPr lang="en-US" dirty="0" smtClean="0"/>
              <a:t> </a:t>
            </a:r>
            <a:r>
              <a:rPr lang="en-US" dirty="0"/>
              <a:t>{  </a:t>
            </a:r>
          </a:p>
          <a:p>
            <a:pPr marL="246888" lvl="1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246888" lvl="1" indent="0">
              <a:buNone/>
            </a:pPr>
            <a:r>
              <a:rPr lang="en-US" dirty="0" smtClean="0"/>
              <a:t>	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/>
              <a:t>=1;i&lt;=3;i++){    </a:t>
            </a:r>
          </a:p>
          <a:p>
            <a:pPr marL="246888" lvl="1" indent="0">
              <a:buNone/>
            </a:pPr>
            <a:r>
              <a:rPr lang="en-US" dirty="0" smtClean="0"/>
              <a:t>		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/>
              <a:t>j=1;j&lt;=3;j++){    </a:t>
            </a:r>
          </a:p>
          <a:p>
            <a:pPr marL="246888" lvl="1" indent="0">
              <a:buNone/>
            </a:pPr>
            <a:r>
              <a:rPr lang="en-US" dirty="0"/>
              <a:t>                        </a:t>
            </a:r>
            <a:r>
              <a:rPr lang="en-US" dirty="0" smtClean="0"/>
              <a:t>  if(</a:t>
            </a:r>
            <a:r>
              <a:rPr lang="en-US" dirty="0" err="1" smtClean="0"/>
              <a:t>i</a:t>
            </a:r>
            <a:r>
              <a:rPr lang="en-US" dirty="0"/>
              <a:t>==2&amp;&amp;j==2){    </a:t>
            </a:r>
          </a:p>
          <a:p>
            <a:pPr marL="246888" lvl="1" indent="0">
              <a:buNone/>
            </a:pPr>
            <a:r>
              <a:rPr lang="en-US" dirty="0" smtClean="0"/>
              <a:t>			break</a:t>
            </a:r>
            <a:r>
              <a:rPr lang="en-US" dirty="0"/>
              <a:t>;    </a:t>
            </a:r>
          </a:p>
          <a:p>
            <a:pPr marL="246888" lvl="1" indent="0">
              <a:buNone/>
            </a:pPr>
            <a:r>
              <a:rPr lang="en-US" dirty="0"/>
              <a:t>                       </a:t>
            </a:r>
            <a:r>
              <a:rPr lang="en-US" dirty="0" smtClean="0"/>
              <a:t>    }    </a:t>
            </a:r>
            <a:endParaRPr lang="en-US" dirty="0"/>
          </a:p>
          <a:p>
            <a:pPr marL="246888" lvl="1" indent="0">
              <a:buNone/>
            </a:pPr>
            <a:r>
              <a:rPr lang="en-US" dirty="0"/>
              <a:t>                        </a:t>
            </a:r>
            <a:r>
              <a:rPr lang="en-US" dirty="0" smtClean="0"/>
              <a:t>   </a:t>
            </a:r>
            <a:r>
              <a:rPr lang="en-US" dirty="0" err="1" smtClean="0"/>
              <a:t>System.out.println</a:t>
            </a:r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/>
              <a:t>+" "+j);    </a:t>
            </a:r>
          </a:p>
          <a:p>
            <a:pPr marL="246888" lvl="1" indent="0">
              <a:buNone/>
            </a:pPr>
            <a:r>
              <a:rPr lang="en-US" dirty="0"/>
              <a:t>                    </a:t>
            </a:r>
            <a:r>
              <a:rPr lang="en-US" dirty="0" smtClean="0"/>
              <a:t>   }    </a:t>
            </a:r>
            <a:endParaRPr lang="en-US" dirty="0"/>
          </a:p>
          <a:p>
            <a:pPr marL="246888" lvl="1" indent="0">
              <a:buNone/>
            </a:pPr>
            <a:r>
              <a:rPr lang="en-US" dirty="0"/>
              <a:t>            }    </a:t>
            </a:r>
          </a:p>
          <a:p>
            <a:pPr marL="246888" lvl="1" indent="0">
              <a:buNone/>
            </a:pPr>
            <a:r>
              <a:rPr lang="en-US" dirty="0"/>
              <a:t>}  </a:t>
            </a:r>
          </a:p>
          <a:p>
            <a:pPr marL="0" indent="0">
              <a:buNone/>
            </a:pPr>
            <a:r>
              <a:rPr lang="en-US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300451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Continue </a:t>
            </a:r>
            <a:r>
              <a:rPr lang="en-US" b="0" dirty="0" smtClean="0"/>
              <a:t>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Java </a:t>
            </a:r>
            <a:r>
              <a:rPr lang="en-US" dirty="0">
                <a:solidFill>
                  <a:srgbClr val="FF0000"/>
                </a:solidFill>
              </a:rPr>
              <a:t>continue</a:t>
            </a:r>
            <a:r>
              <a:rPr lang="en-US" dirty="0"/>
              <a:t> statement is used to continue the loop</a:t>
            </a:r>
            <a:r>
              <a:rPr lang="en-US" dirty="0" smtClean="0"/>
              <a:t>.</a:t>
            </a:r>
          </a:p>
          <a:p>
            <a:r>
              <a:rPr lang="en-US" dirty="0" smtClean="0"/>
              <a:t>Example:</a:t>
            </a:r>
          </a:p>
          <a:p>
            <a:pPr marL="292608" lvl="1" indent="0">
              <a:buNone/>
            </a:pPr>
            <a:r>
              <a:rPr lang="en-US" dirty="0"/>
              <a:t>public class </a:t>
            </a:r>
            <a:r>
              <a:rPr lang="en-US" dirty="0" err="1"/>
              <a:t>ContinueExample</a:t>
            </a:r>
            <a:r>
              <a:rPr lang="en-US" dirty="0"/>
              <a:t> {  </a:t>
            </a:r>
          </a:p>
          <a:p>
            <a:pPr marL="530352" lvl="2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777240" lvl="3" indent="0">
              <a:buNone/>
            </a:pPr>
            <a:r>
              <a:rPr lang="en-US" dirty="0" smtClean="0"/>
              <a:t>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/>
              <a:t>=1;i&lt;=10;i++){  </a:t>
            </a:r>
          </a:p>
          <a:p>
            <a:pPr marL="777240" lvl="3" indent="0">
              <a:buNone/>
            </a:pPr>
            <a:r>
              <a:rPr lang="en-US" dirty="0"/>
              <a:t>        if(</a:t>
            </a:r>
            <a:r>
              <a:rPr lang="en-US" dirty="0" err="1"/>
              <a:t>i</a:t>
            </a:r>
            <a:r>
              <a:rPr lang="en-US" dirty="0"/>
              <a:t>==5){  </a:t>
            </a:r>
          </a:p>
          <a:p>
            <a:pPr marL="777240" lvl="3" indent="0">
              <a:buNone/>
            </a:pPr>
            <a:r>
              <a:rPr lang="en-US" dirty="0" smtClean="0"/>
              <a:t>	</a:t>
            </a:r>
            <a:r>
              <a:rPr lang="en-US" dirty="0"/>
              <a:t> </a:t>
            </a:r>
            <a:r>
              <a:rPr lang="en-US" dirty="0" smtClean="0"/>
              <a:t>       continue;</a:t>
            </a:r>
            <a:endParaRPr lang="en-US" dirty="0"/>
          </a:p>
          <a:p>
            <a:pPr marL="777240" lvl="3" indent="0">
              <a:buNone/>
            </a:pPr>
            <a:r>
              <a:rPr lang="en-US" dirty="0"/>
              <a:t>        }  </a:t>
            </a:r>
          </a:p>
          <a:p>
            <a:pPr marL="777240" lvl="3" indent="0">
              <a:buNone/>
            </a:pPr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);  </a:t>
            </a:r>
          </a:p>
          <a:p>
            <a:pPr marL="777240" lvl="3" indent="0">
              <a:buNone/>
            </a:pPr>
            <a:r>
              <a:rPr lang="en-US" dirty="0"/>
              <a:t> </a:t>
            </a:r>
            <a:r>
              <a:rPr lang="en-US" dirty="0" smtClean="0"/>
              <a:t>}  </a:t>
            </a:r>
            <a:endParaRPr lang="en-US" dirty="0"/>
          </a:p>
          <a:p>
            <a:pPr marL="530352" lvl="2" indent="0">
              <a:buNone/>
            </a:pPr>
            <a:r>
              <a:rPr lang="en-US" dirty="0"/>
              <a:t>}  </a:t>
            </a:r>
          </a:p>
          <a:p>
            <a:pPr marL="292608" lvl="1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78960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92608" lvl="1" indent="0">
              <a:buNone/>
            </a:pPr>
            <a:r>
              <a:rPr lang="en-US" dirty="0" smtClean="0"/>
              <a:t>public </a:t>
            </a:r>
            <a:r>
              <a:rPr lang="en-US" dirty="0"/>
              <a:t>class ContinueExample2 {  </a:t>
            </a:r>
          </a:p>
          <a:p>
            <a:pPr marL="530352" lvl="2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 {  </a:t>
            </a:r>
          </a:p>
          <a:p>
            <a:pPr marL="530352" lvl="2" indent="0">
              <a:buNone/>
            </a:pPr>
            <a:r>
              <a:rPr lang="en-US" dirty="0" smtClean="0"/>
              <a:t>     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/>
              <a:t>=1;i&lt;=3;i++){    </a:t>
            </a:r>
          </a:p>
          <a:p>
            <a:pPr marL="530352" lvl="2" indent="0">
              <a:buNone/>
            </a:pPr>
            <a:r>
              <a:rPr lang="en-US" dirty="0" smtClean="0"/>
              <a:t>            for(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/>
              <a:t>j=1;j&lt;=3;j++){    </a:t>
            </a:r>
          </a:p>
          <a:p>
            <a:pPr marL="530352" lvl="2" indent="0">
              <a:buNone/>
            </a:pPr>
            <a:r>
              <a:rPr lang="en-US" dirty="0"/>
              <a:t>                        if(</a:t>
            </a:r>
            <a:r>
              <a:rPr lang="en-US" dirty="0" err="1"/>
              <a:t>i</a:t>
            </a:r>
            <a:r>
              <a:rPr lang="en-US" dirty="0"/>
              <a:t>==2&amp;&amp;j==2){    </a:t>
            </a:r>
          </a:p>
          <a:p>
            <a:pPr marL="530352" lvl="2" indent="0">
              <a:buNone/>
            </a:pPr>
            <a:r>
              <a:rPr lang="en-US" dirty="0" smtClean="0"/>
              <a:t>                               continue</a:t>
            </a:r>
            <a:r>
              <a:rPr lang="en-US" dirty="0"/>
              <a:t>;    </a:t>
            </a:r>
          </a:p>
          <a:p>
            <a:pPr marL="530352" lvl="2" indent="0">
              <a:buNone/>
            </a:pPr>
            <a:r>
              <a:rPr lang="en-US" dirty="0"/>
              <a:t>                        }    </a:t>
            </a:r>
          </a:p>
          <a:p>
            <a:pPr marL="530352" lvl="2" indent="0">
              <a:buNone/>
            </a:pPr>
            <a:r>
              <a:rPr lang="en-US" dirty="0"/>
              <a:t>                    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+" "+j);    </a:t>
            </a:r>
          </a:p>
          <a:p>
            <a:pPr marL="530352" lvl="2" indent="0">
              <a:buNone/>
            </a:pPr>
            <a:r>
              <a:rPr lang="en-US" dirty="0"/>
              <a:t>             </a:t>
            </a:r>
            <a:r>
              <a:rPr lang="en-US" dirty="0" smtClean="0"/>
              <a:t> </a:t>
            </a:r>
            <a:r>
              <a:rPr lang="en-US" dirty="0"/>
              <a:t>}    </a:t>
            </a:r>
          </a:p>
          <a:p>
            <a:pPr marL="530352" lvl="2" indent="0">
              <a:buNone/>
            </a:pPr>
            <a:r>
              <a:rPr lang="en-US" dirty="0"/>
              <a:t>   </a:t>
            </a:r>
            <a:r>
              <a:rPr lang="en-US" dirty="0" smtClean="0"/>
              <a:t>    </a:t>
            </a:r>
            <a:r>
              <a:rPr lang="en-US" dirty="0"/>
              <a:t>}    </a:t>
            </a:r>
          </a:p>
          <a:p>
            <a:pPr marL="530352" lvl="2" indent="0">
              <a:buNone/>
            </a:pPr>
            <a:r>
              <a:rPr lang="en-US" dirty="0"/>
              <a:t>}  </a:t>
            </a:r>
          </a:p>
          <a:p>
            <a:pPr marL="292608" lvl="1" indent="0">
              <a:buNone/>
            </a:pPr>
            <a:r>
              <a:rPr lang="en-US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20492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Java control statements </a:t>
            </a:r>
          </a:p>
          <a:p>
            <a:r>
              <a:rPr lang="en-US" sz="1600" dirty="0"/>
              <a:t>Decision making</a:t>
            </a:r>
          </a:p>
          <a:p>
            <a:r>
              <a:rPr lang="en-US" sz="1600" dirty="0"/>
              <a:t>If statement</a:t>
            </a:r>
          </a:p>
          <a:p>
            <a:r>
              <a:rPr lang="en-US" sz="1600" dirty="0"/>
              <a:t>Switch statement</a:t>
            </a:r>
          </a:p>
          <a:p>
            <a:r>
              <a:rPr lang="en-US" sz="1600" dirty="0"/>
              <a:t>For loop</a:t>
            </a:r>
          </a:p>
          <a:p>
            <a:r>
              <a:rPr lang="en-US" sz="1600" dirty="0"/>
              <a:t>While loop</a:t>
            </a:r>
          </a:p>
          <a:p>
            <a:r>
              <a:rPr lang="en-US" sz="1600" dirty="0"/>
              <a:t>Do-while loop</a:t>
            </a:r>
          </a:p>
          <a:p>
            <a:r>
              <a:rPr lang="en-US" sz="1600" dirty="0"/>
              <a:t>Break statement</a:t>
            </a:r>
          </a:p>
          <a:p>
            <a:r>
              <a:rPr lang="en-US" sz="1600" dirty="0"/>
              <a:t>Continue statement</a:t>
            </a: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7416</TotalTime>
  <Words>925</Words>
  <Application>Microsoft Office PowerPoint</Application>
  <PresentationFormat>Widescreen</PresentationFormat>
  <Paragraphs>372</Paragraphs>
  <Slides>42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Arial Rounded MT Bold</vt:lpstr>
      <vt:lpstr>Calibri</vt:lpstr>
      <vt:lpstr>TheSansMonoConNormal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Control statements</vt:lpstr>
      <vt:lpstr>Control statements</vt:lpstr>
      <vt:lpstr>Control statements</vt:lpstr>
      <vt:lpstr>Decision-Making statements</vt:lpstr>
      <vt:lpstr>decision-making statements</vt:lpstr>
      <vt:lpstr>if statement</vt:lpstr>
      <vt:lpstr>if else statement</vt:lpstr>
      <vt:lpstr> if-else-if</vt:lpstr>
      <vt:lpstr>Example:</vt:lpstr>
      <vt:lpstr>nested if statement</vt:lpstr>
      <vt:lpstr>nested if statement</vt:lpstr>
      <vt:lpstr>switch statement</vt:lpstr>
      <vt:lpstr>switch statement</vt:lpstr>
      <vt:lpstr>switch statement</vt:lpstr>
      <vt:lpstr>for loop</vt:lpstr>
      <vt:lpstr>loop statements</vt:lpstr>
      <vt:lpstr>for loop statement</vt:lpstr>
      <vt:lpstr>for loop statement</vt:lpstr>
      <vt:lpstr>For loop statement execution</vt:lpstr>
      <vt:lpstr>Examples</vt:lpstr>
      <vt:lpstr>Java Nested for Loop</vt:lpstr>
      <vt:lpstr>Example</vt:lpstr>
      <vt:lpstr>example</vt:lpstr>
      <vt:lpstr>infinitive loop</vt:lpstr>
      <vt:lpstr>Assignment 1</vt:lpstr>
      <vt:lpstr>While Loop</vt:lpstr>
      <vt:lpstr>While Loop</vt:lpstr>
      <vt:lpstr>While Loop</vt:lpstr>
      <vt:lpstr>example</vt:lpstr>
      <vt:lpstr>Assignment 2</vt:lpstr>
      <vt:lpstr>do-while loop</vt:lpstr>
      <vt:lpstr>do-while loop statement</vt:lpstr>
      <vt:lpstr>do-while loop statement</vt:lpstr>
      <vt:lpstr>Examples</vt:lpstr>
      <vt:lpstr>Break statement</vt:lpstr>
      <vt:lpstr>Example</vt:lpstr>
      <vt:lpstr>Continue Statement</vt:lpstr>
      <vt:lpstr>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EELU</cp:lastModifiedBy>
  <cp:revision>417</cp:revision>
  <dcterms:created xsi:type="dcterms:W3CDTF">2023-04-29T09:08:23Z</dcterms:created>
  <dcterms:modified xsi:type="dcterms:W3CDTF">2024-03-06T12:39:01Z</dcterms:modified>
</cp:coreProperties>
</file>