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25"/>
  </p:notesMasterIdLst>
  <p:sldIdLst>
    <p:sldId id="504" r:id="rId7"/>
    <p:sldId id="671" r:id="rId8"/>
    <p:sldId id="695" r:id="rId9"/>
    <p:sldId id="693" r:id="rId10"/>
    <p:sldId id="697" r:id="rId11"/>
    <p:sldId id="713" r:id="rId12"/>
    <p:sldId id="719" r:id="rId13"/>
    <p:sldId id="701" r:id="rId14"/>
    <p:sldId id="256" r:id="rId15"/>
    <p:sldId id="706" r:id="rId16"/>
    <p:sldId id="718" r:id="rId17"/>
    <p:sldId id="714" r:id="rId18"/>
    <p:sldId id="715" r:id="rId19"/>
    <p:sldId id="716" r:id="rId20"/>
    <p:sldId id="710" r:id="rId21"/>
    <p:sldId id="717" r:id="rId22"/>
    <p:sldId id="499"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671"/>
            <p14:sldId id="695"/>
            <p14:sldId id="693"/>
            <p14:sldId id="697"/>
            <p14:sldId id="713"/>
            <p14:sldId id="719"/>
            <p14:sldId id="701"/>
            <p14:sldId id="256"/>
            <p14:sldId id="706"/>
            <p14:sldId id="718"/>
            <p14:sldId id="714"/>
            <p14:sldId id="715"/>
            <p14:sldId id="716"/>
            <p14:sldId id="710"/>
            <p14:sldId id="717"/>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C447E7C8-F294-4962-AE40-24DC5C71FC8E}"/>
    <pc:docChg chg="undo custSel modSld">
      <pc:chgData name="Dr.Alaeldin Elgizuli" userId="0ae9b7cacb5388bf" providerId="LiveId" clId="{C447E7C8-F294-4962-AE40-24DC5C71FC8E}" dt="2025-05-13T09:14:32.188" v="24" actId="20577"/>
      <pc:docMkLst>
        <pc:docMk/>
      </pc:docMkLst>
      <pc:sldChg chg="modSp mod">
        <pc:chgData name="Dr.Alaeldin Elgizuli" userId="0ae9b7cacb5388bf" providerId="LiveId" clId="{C447E7C8-F294-4962-AE40-24DC5C71FC8E}" dt="2025-05-13T09:14:32.188" v="24" actId="20577"/>
        <pc:sldMkLst>
          <pc:docMk/>
          <pc:sldMk cId="672960462" sldId="706"/>
        </pc:sldMkLst>
        <pc:spChg chg="mod">
          <ac:chgData name="Dr.Alaeldin Elgizuli" userId="0ae9b7cacb5388bf" providerId="LiveId" clId="{C447E7C8-F294-4962-AE40-24DC5C71FC8E}" dt="2025-05-13T09:14:32.188" v="24" actId="20577"/>
          <ac:spMkLst>
            <pc:docMk/>
            <pc:sldMk cId="672960462" sldId="706"/>
            <ac:spMk id="31" creationId="{9C7C6B5F-86E3-7573-BB09-581D3C13858A}"/>
          </ac:spMkLst>
        </pc:spChg>
      </pc:sldChg>
      <pc:sldChg chg="modSp mod">
        <pc:chgData name="Dr.Alaeldin Elgizuli" userId="0ae9b7cacb5388bf" providerId="LiveId" clId="{C447E7C8-F294-4962-AE40-24DC5C71FC8E}" dt="2025-05-12T10:41:45.231" v="8" actId="20577"/>
        <pc:sldMkLst>
          <pc:docMk/>
          <pc:sldMk cId="3970700349" sldId="714"/>
        </pc:sldMkLst>
        <pc:spChg chg="mod">
          <ac:chgData name="Dr.Alaeldin Elgizuli" userId="0ae9b7cacb5388bf" providerId="LiveId" clId="{C447E7C8-F294-4962-AE40-24DC5C71FC8E}" dt="2025-05-12T10:41:45.231" v="8" actId="20577"/>
          <ac:spMkLst>
            <pc:docMk/>
            <pc:sldMk cId="3970700349" sldId="714"/>
            <ac:spMk id="31" creationId="{F5369181-F34D-D5B1-3A58-21FEF43AA876}"/>
          </ac:spMkLst>
        </pc:spChg>
      </pc:sldChg>
      <pc:sldChg chg="modSp mod">
        <pc:chgData name="Dr.Alaeldin Elgizuli" userId="0ae9b7cacb5388bf" providerId="LiveId" clId="{C447E7C8-F294-4962-AE40-24DC5C71FC8E}" dt="2025-05-13T09:13:47.846" v="19" actId="20577"/>
        <pc:sldMkLst>
          <pc:docMk/>
          <pc:sldMk cId="3483564364" sldId="715"/>
        </pc:sldMkLst>
        <pc:spChg chg="mod">
          <ac:chgData name="Dr.Alaeldin Elgizuli" userId="0ae9b7cacb5388bf" providerId="LiveId" clId="{C447E7C8-F294-4962-AE40-24DC5C71FC8E}" dt="2025-05-13T09:13:47.846" v="19" actId="20577"/>
          <ac:spMkLst>
            <pc:docMk/>
            <pc:sldMk cId="3483564364" sldId="715"/>
            <ac:spMk id="31" creationId="{620D40A4-7EEB-7F28-138E-DA1CDADBC1D2}"/>
          </ac:spMkLst>
        </pc:spChg>
      </pc:sldChg>
      <pc:sldChg chg="modSp mod">
        <pc:chgData name="Dr.Alaeldin Elgizuli" userId="0ae9b7cacb5388bf" providerId="LiveId" clId="{C447E7C8-F294-4962-AE40-24DC5C71FC8E}" dt="2025-05-13T09:12:13.717" v="13" actId="6549"/>
        <pc:sldMkLst>
          <pc:docMk/>
          <pc:sldMk cId="2944694208" sldId="716"/>
        </pc:sldMkLst>
        <pc:spChg chg="mod">
          <ac:chgData name="Dr.Alaeldin Elgizuli" userId="0ae9b7cacb5388bf" providerId="LiveId" clId="{C447E7C8-F294-4962-AE40-24DC5C71FC8E}" dt="2025-05-13T09:12:13.717" v="13" actId="6549"/>
          <ac:spMkLst>
            <pc:docMk/>
            <pc:sldMk cId="2944694208" sldId="716"/>
            <ac:spMk id="31" creationId="{FDD7FD9E-01B7-9FAB-FD5E-FE55E6967545}"/>
          </ac:spMkLst>
        </pc:spChg>
      </pc:sldChg>
      <pc:sldChg chg="modSp mod">
        <pc:chgData name="Dr.Alaeldin Elgizuli" userId="0ae9b7cacb5388bf" providerId="LiveId" clId="{C447E7C8-F294-4962-AE40-24DC5C71FC8E}" dt="2025-05-13T09:13:07.663" v="17" actId="20577"/>
        <pc:sldMkLst>
          <pc:docMk/>
          <pc:sldMk cId="4155878799" sldId="717"/>
        </pc:sldMkLst>
        <pc:spChg chg="mod">
          <ac:chgData name="Dr.Alaeldin Elgizuli" userId="0ae9b7cacb5388bf" providerId="LiveId" clId="{C447E7C8-F294-4962-AE40-24DC5C71FC8E}" dt="2025-05-13T09:13:07.663" v="17" actId="20577"/>
          <ac:spMkLst>
            <pc:docMk/>
            <pc:sldMk cId="4155878799" sldId="717"/>
            <ac:spMk id="31" creationId="{8C931D96-7787-3643-67F5-018070D18CC2}"/>
          </ac:spMkLst>
        </pc:spChg>
      </pc:sldChg>
      <pc:sldChg chg="modSp mod">
        <pc:chgData name="Dr.Alaeldin Elgizuli" userId="0ae9b7cacb5388bf" providerId="LiveId" clId="{C447E7C8-F294-4962-AE40-24DC5C71FC8E}" dt="2025-05-12T10:41:58.680" v="9" actId="20577"/>
        <pc:sldMkLst>
          <pc:docMk/>
          <pc:sldMk cId="4262563653" sldId="718"/>
        </pc:sldMkLst>
        <pc:spChg chg="mod">
          <ac:chgData name="Dr.Alaeldin Elgizuli" userId="0ae9b7cacb5388bf" providerId="LiveId" clId="{C447E7C8-F294-4962-AE40-24DC5C71FC8E}" dt="2025-05-12T10:41:58.680" v="9" actId="20577"/>
          <ac:spMkLst>
            <pc:docMk/>
            <pc:sldMk cId="4262563653" sldId="718"/>
            <ac:spMk id="31" creationId="{880AFA48-984A-3D69-B03E-F984EFA39F5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07A70-A010-EE27-4733-84A916DADC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E787B-FCB3-B33E-3743-F4F462F19C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A546B7-5935-AA81-9A51-99139D23978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4E6D31E-9406-B63E-527A-8783F53097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8195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96944-2315-DDD7-7C2A-8936A036E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ADE063-5A90-4914-7528-6962BDCFFA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4F9E7-1A72-AC77-E6B9-F5BF3DFC24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0E1495-5B74-9668-A208-DC4BF97B0E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279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C5533-8784-81D2-3985-704AAA0B6D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1B911F-64BE-AAE4-6420-4028971C3F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F1F277-5677-ED15-2EA4-31681DB01A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2C27ED-69B5-8237-9AB2-093E3E78E1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7034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FF91E-BFA1-ED05-DDE0-07A2EF33D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141FB-835E-5F7C-F3B0-D5ADC95048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6E0172-714A-8076-D7AF-3A680FB9AD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2FA157-8BDE-7E38-C434-3D2440C859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7939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788FA-083F-0538-4475-E732958BD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C65FD5-82FE-5E3D-B35A-E05A064FB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F40C0-EB9A-B0FD-0937-731923E268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A3029B-C73D-ABC5-A322-7DAD2DE960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5261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3BB1B-FB56-7134-7A53-6ECE46BC77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566E5F-3A0D-75F1-A34B-2991C26453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B6DD19-C5F3-BD92-63E4-C05EB11362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B2AD5D-FD33-00E2-72FF-2C3E61CE68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14081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7EF94-CFEA-42EB-A62A-C604C8BDEC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9DC08-C015-51CB-CC55-C29CB8D6E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7F0271-2D75-89A4-4163-76F972E517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831F46-BAAC-263E-AEA8-A6D1E77A98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107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A2412-774E-2698-17D8-A43D37D15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64032-C852-46CD-CA66-802E70CD1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134AA-6C6A-E937-2507-6CC7184B77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A94AF9-A044-DBA6-082C-8420B56219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662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B3D66-A21F-42E1-B1A8-D60BD40628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6E2819-6841-BF12-A0DC-EBB051BD55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22B91-1987-612E-FA47-972836AA76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01DD9A-48BA-7B17-8B62-66E50EDFC7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08046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B4B2-6844-4A74-3975-02E5C90EA3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C68F68-AC50-E836-FA1B-E91AE15A0B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320688-5DB5-F2E8-E1B2-C83CEDAA7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369FC5-5966-B8BE-D87A-9893245E2E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3353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5649-5F9F-9678-6F2B-7F76BE37CD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CBC693-DF09-73F1-698D-CDD381B7F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2329B0-EA86-1233-CC44-B2FDC7D1F3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E36A85-D8B9-9CB5-20EB-62E15B11B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616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D8359-D864-7F4C-187C-AEFCDF667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5E3FDE-5458-1800-2935-11F6949E9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344F72-DD4B-B529-4820-1E6AA27641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1F4C9E-6356-BF77-7CB5-AA905A8430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39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1133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941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391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65810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0328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4321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8664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50177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3184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90048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80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991698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8576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9808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165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894D06-2BD4-ABC4-98A1-69F6DECF63DE}"/>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5812389E-700C-EF41-9F12-D619BBB0EB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27E2606-EBA3-1223-B8C8-180EFA29FBA1}"/>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5" name="عنصر نائب للتذييل 4">
            <a:extLst>
              <a:ext uri="{FF2B5EF4-FFF2-40B4-BE49-F238E27FC236}">
                <a16:creationId xmlns:a16="http://schemas.microsoft.com/office/drawing/2014/main" id="{F100C6A6-1E36-4119-5936-57A11718DA9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35FCA42-3361-1054-3A94-59C279B8266A}"/>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27501555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25944A9-84F8-FFD2-6351-2095BA1435B2}"/>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59C6FB4-00F3-CE17-D574-929303BB8E72}"/>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A1296E6-7354-BAFE-78FB-6B2A436676FB}"/>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5" name="عنصر نائب للتذييل 4">
            <a:extLst>
              <a:ext uri="{FF2B5EF4-FFF2-40B4-BE49-F238E27FC236}">
                <a16:creationId xmlns:a16="http://schemas.microsoft.com/office/drawing/2014/main" id="{D12A1569-175D-5EC5-3C7F-54B6A3802F9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24F0B79-E89D-EF83-BE4B-8282BBF261A7}"/>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18289298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7ADB24-BC4B-10D2-8CE6-8E4E83C6DFD2}"/>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FE1984D-7AF6-FF26-6A43-35F6FDC6E88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D53D5A44-4154-DCBE-A6AA-C1D5DCD869FA}"/>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5" name="عنصر نائب للتذييل 4">
            <a:extLst>
              <a:ext uri="{FF2B5EF4-FFF2-40B4-BE49-F238E27FC236}">
                <a16:creationId xmlns:a16="http://schemas.microsoft.com/office/drawing/2014/main" id="{6C8F56FD-7484-63D9-A523-C45707EFA4A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333CE6AE-D1E1-8A46-8864-2B9A85B27B12}"/>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33654374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AD27BA2-7402-E4E1-4F55-45C2B657359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5399C80-F5EF-8094-6704-CCD8A4254BAF}"/>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20003EDF-2F38-5C24-9D5C-E3A7E4826473}"/>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DB498C7F-5C52-6B4E-6D9F-104306D22197}"/>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6" name="عنصر نائب للتذييل 5">
            <a:extLst>
              <a:ext uri="{FF2B5EF4-FFF2-40B4-BE49-F238E27FC236}">
                <a16:creationId xmlns:a16="http://schemas.microsoft.com/office/drawing/2014/main" id="{D3C45597-E1D2-4280-E5DD-6C22EB7C873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F264FC4-3CBD-7CE0-5A95-5DA50B8C32CE}"/>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22204841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44D1CB-B9AF-2AC8-0417-7948F9D10AC7}"/>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5B1C2D6A-AF4F-E9C2-A4D6-C29ECB8F86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48DF052-2D4F-3BF6-A911-E44E11955C70}"/>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DDD34B62-1FC5-6845-7156-0F5BD37DE2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2CAE5C9-9D07-6F3C-55D7-901251879450}"/>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B5984FE-9E28-59B1-219A-1A5C5C2AD802}"/>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8" name="عنصر نائب للتذييل 7">
            <a:extLst>
              <a:ext uri="{FF2B5EF4-FFF2-40B4-BE49-F238E27FC236}">
                <a16:creationId xmlns:a16="http://schemas.microsoft.com/office/drawing/2014/main" id="{93DED1EB-8312-FB61-B96C-EDF46A2F41A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E8BC3157-4E1D-EED6-AC49-88508CD0E713}"/>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17213079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59C934E-8264-0A69-33E6-F7966F2DF19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F62DE9CC-5A6F-D730-B575-DCF9218E89C4}"/>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4" name="عنصر نائب للتذييل 3">
            <a:extLst>
              <a:ext uri="{FF2B5EF4-FFF2-40B4-BE49-F238E27FC236}">
                <a16:creationId xmlns:a16="http://schemas.microsoft.com/office/drawing/2014/main" id="{CDCA3656-356B-1836-62CF-F8F2FA3071B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F4FBF44A-6C29-6B23-688C-411599760503}"/>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40657239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259A5F9F-ADCC-88FD-6F14-87EE000C9280}"/>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3" name="عنصر نائب للتذييل 2">
            <a:extLst>
              <a:ext uri="{FF2B5EF4-FFF2-40B4-BE49-F238E27FC236}">
                <a16:creationId xmlns:a16="http://schemas.microsoft.com/office/drawing/2014/main" id="{8355825F-500D-7498-B839-2036A1BC08C4}"/>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53349E93-6D61-0720-4151-1ABFD9F24F27}"/>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8497449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82C4D78-31E3-EE5E-7C04-805CDE6B52CF}"/>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199BB408-AA0C-368C-85BA-6DDA47B18F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997F6D53-8A76-76B0-4933-6071D3D93D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B3FB400B-7C4E-DA3A-4445-C75422CC6367}"/>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6" name="عنصر نائب للتذييل 5">
            <a:extLst>
              <a:ext uri="{FF2B5EF4-FFF2-40B4-BE49-F238E27FC236}">
                <a16:creationId xmlns:a16="http://schemas.microsoft.com/office/drawing/2014/main" id="{2CC1B138-3FD4-E7FE-91DE-01C13F549F6A}"/>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B915087-7440-5616-3379-BF64A933A536}"/>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40650651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BD907C5-4D38-83AC-17CF-11EF73A92E80}"/>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EC94E3A3-E09F-77BF-7DDF-DBB684C6CE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528E65F6-C633-973A-E1A8-A5861B8065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31775E78-9B7C-9DCE-B5AC-3EC7B31063F7}"/>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6" name="عنصر نائب للتذييل 5">
            <a:extLst>
              <a:ext uri="{FF2B5EF4-FFF2-40B4-BE49-F238E27FC236}">
                <a16:creationId xmlns:a16="http://schemas.microsoft.com/office/drawing/2014/main" id="{1A5F55FA-9946-A7CD-6B8A-F6F7755F151F}"/>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33274FD-E54B-49C1-EBCB-66C8BA783CCC}"/>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42390163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36F914-992F-B288-1E22-93EB34351C88}"/>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9F51879-8DE1-482C-A993-CFD668A390EB}"/>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F2490F20-E4E2-8257-D0F5-6C537012B3FD}"/>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5" name="عنصر نائب للتذييل 4">
            <a:extLst>
              <a:ext uri="{FF2B5EF4-FFF2-40B4-BE49-F238E27FC236}">
                <a16:creationId xmlns:a16="http://schemas.microsoft.com/office/drawing/2014/main" id="{28EB5AC3-817C-23BB-4894-744AE108F2C5}"/>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42076E0-CD4C-16B6-4421-2F770D819EC7}"/>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10424650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B93C67C3-3F13-1B25-7160-60796DBE97FE}"/>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867328D2-FC7C-2F95-3A1D-1EDE034F35A2}"/>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1E2BFED-6055-F118-CED9-9E470460F213}"/>
              </a:ext>
            </a:extLst>
          </p:cNvPr>
          <p:cNvSpPr>
            <a:spLocks noGrp="1"/>
          </p:cNvSpPr>
          <p:nvPr>
            <p:ph type="dt" sz="half" idx="10"/>
          </p:nvPr>
        </p:nvSpPr>
        <p:spPr/>
        <p:txBody>
          <a:bodyPr/>
          <a:lstStyle/>
          <a:p>
            <a:fld id="{7FD368E0-A3CB-40BB-9454-529FB24567DE}" type="datetimeFigureOut">
              <a:rPr lang="ar-SA" smtClean="0"/>
              <a:t>01/12/1446</a:t>
            </a:fld>
            <a:endParaRPr lang="ar-SA"/>
          </a:p>
        </p:txBody>
      </p:sp>
      <p:sp>
        <p:nvSpPr>
          <p:cNvPr id="5" name="عنصر نائب للتذييل 4">
            <a:extLst>
              <a:ext uri="{FF2B5EF4-FFF2-40B4-BE49-F238E27FC236}">
                <a16:creationId xmlns:a16="http://schemas.microsoft.com/office/drawing/2014/main" id="{918F6AD6-E7B7-E63B-D98F-6A8C3127DF0F}"/>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5D37029-D125-B366-8C56-C932876ECA2A}"/>
              </a:ext>
            </a:extLst>
          </p:cNvPr>
          <p:cNvSpPr>
            <a:spLocks noGrp="1"/>
          </p:cNvSpPr>
          <p:nvPr>
            <p:ph type="sldNum" sz="quarter" idx="12"/>
          </p:nvPr>
        </p:nvSpPr>
        <p:spPr/>
        <p:txBody>
          <a:bodyPr/>
          <a:lstStyle/>
          <a:p>
            <a:fld id="{06193CB2-3968-4024-A5B1-1B5835FB1384}" type="slidenum">
              <a:rPr lang="ar-SA" smtClean="0"/>
              <a:t>‹#›</a:t>
            </a:fld>
            <a:endParaRPr lang="ar-SA"/>
          </a:p>
        </p:txBody>
      </p:sp>
    </p:spTree>
    <p:extLst>
      <p:ext uri="{BB962C8B-B14F-4D97-AF65-F5344CB8AC3E}">
        <p14:creationId xmlns:p14="http://schemas.microsoft.com/office/powerpoint/2010/main" val="2147125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8158717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0765FC60-3B10-B76B-07D5-B0A2D744E7C0}"/>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499DCD2-33C6-6B74-C07E-03F497365447}"/>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749F5AA-5D76-4EB4-B8CC-BDCABCBA46C9}"/>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FD368E0-A3CB-40BB-9454-529FB24567DE}" type="datetimeFigureOut">
              <a:rPr lang="ar-SA" smtClean="0"/>
              <a:t>01/12/1446</a:t>
            </a:fld>
            <a:endParaRPr lang="ar-SA"/>
          </a:p>
        </p:txBody>
      </p:sp>
      <p:sp>
        <p:nvSpPr>
          <p:cNvPr id="5" name="عنصر نائب للتذييل 4">
            <a:extLst>
              <a:ext uri="{FF2B5EF4-FFF2-40B4-BE49-F238E27FC236}">
                <a16:creationId xmlns:a16="http://schemas.microsoft.com/office/drawing/2014/main" id="{28785C65-6A59-E1D0-B1A0-80201C805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3F916914-724B-0E9A-19DF-8C5A6B1CFC63}"/>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6193CB2-3968-4024-A5B1-1B5835FB1384}" type="slidenum">
              <a:rPr lang="ar-SA" smtClean="0"/>
              <a:t>‹#›</a:t>
            </a:fld>
            <a:endParaRPr lang="ar-SA"/>
          </a:p>
        </p:txBody>
      </p:sp>
    </p:spTree>
    <p:extLst>
      <p:ext uri="{BB962C8B-B14F-4D97-AF65-F5344CB8AC3E}">
        <p14:creationId xmlns:p14="http://schemas.microsoft.com/office/powerpoint/2010/main" val="294900392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94617" y="3729520"/>
            <a:ext cx="563381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a:t>
            </a:r>
            <a:r>
              <a:rPr lang="en-US" sz="2800" b="1" dirty="0" err="1">
                <a:solidFill>
                  <a:prstClr val="black"/>
                </a:solidFill>
                <a:latin typeface="Alexandria regular" pitchFamily="2" charset="-78"/>
                <a:cs typeface="Alexandria regular" pitchFamily="2" charset="-78"/>
              </a:rPr>
              <a:t>Alaeldin</a:t>
            </a:r>
            <a:r>
              <a:rPr lang="en-US" sz="2800" b="1" dirty="0">
                <a:solidFill>
                  <a:prstClr val="black"/>
                </a:solidFill>
                <a:latin typeface="Alexandria regular" pitchFamily="2" charset="-78"/>
                <a:cs typeface="Alexandria regular" pitchFamily="2" charset="-78"/>
              </a:rPr>
              <a:t> Elgizuli</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1" name="TextBox 30"/>
          <p:cNvSpPr txBox="1"/>
          <p:nvPr/>
        </p:nvSpPr>
        <p:spPr>
          <a:xfrm>
            <a:off x="688888" y="1952394"/>
            <a:ext cx="153439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Business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349321" y="6165971"/>
            <a:ext cx="659600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about the program</a:t>
            </a:r>
          </a:p>
        </p:txBody>
      </p:sp>
      <p:sp>
        <p:nvSpPr>
          <p:cNvPr id="46" name="TextBox 45"/>
          <p:cNvSpPr txBox="1"/>
          <p:nvPr/>
        </p:nvSpPr>
        <p:spPr>
          <a:xfrm>
            <a:off x="1308446" y="5019440"/>
            <a:ext cx="2820003"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MGM412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118"/>
    </mc:Choice>
    <mc:Fallback xmlns="">
      <p:transition spd="slow" advTm="811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44719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regular" pitchFamily="2" charset="-78"/>
                <a:cs typeface="Alexandria regular" pitchFamily="2" charset="-78"/>
              </a:rPr>
              <a:t>Program information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672526"/>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Course Name: Business Law</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Program stage: :  Bachelor's</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College Name: College of Management</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Course Number: MGM412</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F14A2-DF20-4D0C-2B3E-7C9D2B4AC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B42C38-D062-EE1D-644E-EAEACB1288BE}"/>
              </a:ext>
            </a:extLst>
          </p:cNvPr>
          <p:cNvSpPr/>
          <p:nvPr/>
        </p:nvSpPr>
        <p:spPr>
          <a:xfrm>
            <a:off x="626140" y="436880"/>
            <a:ext cx="11271220" cy="5760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1604147-D3E4-94DF-BA16-45401B060593}"/>
              </a:ext>
            </a:extLst>
          </p:cNvPr>
          <p:cNvSpPr txBox="1"/>
          <p:nvPr/>
        </p:nvSpPr>
        <p:spPr>
          <a:xfrm>
            <a:off x="2764702" y="660400"/>
            <a:ext cx="560713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Educational course teacher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Dr.Alaeldin Mohamed Elgizuli</a:t>
            </a:r>
          </a:p>
        </p:txBody>
      </p:sp>
      <p:sp>
        <p:nvSpPr>
          <p:cNvPr id="6" name="TextBox 5">
            <a:extLst>
              <a:ext uri="{FF2B5EF4-FFF2-40B4-BE49-F238E27FC236}">
                <a16:creationId xmlns:a16="http://schemas.microsoft.com/office/drawing/2014/main" id="{8AAD06B5-5B4C-6197-1FE3-918D3801187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lecture</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79DE2376-9B3F-AB7D-3CA9-F16B47EEE518}"/>
              </a:ext>
            </a:extLst>
          </p:cNvPr>
          <p:cNvSpPr txBox="1"/>
          <p:nvPr/>
        </p:nvSpPr>
        <p:spPr>
          <a:xfrm>
            <a:off x="1212307" y="109655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1</a:t>
            </a:r>
          </a:p>
        </p:txBody>
      </p:sp>
      <p:sp>
        <p:nvSpPr>
          <p:cNvPr id="48" name="TextBox 47">
            <a:extLst>
              <a:ext uri="{FF2B5EF4-FFF2-40B4-BE49-F238E27FC236}">
                <a16:creationId xmlns:a16="http://schemas.microsoft.com/office/drawing/2014/main" id="{97CD2484-0ECA-1108-BB92-422D4EE5331F}"/>
              </a:ext>
            </a:extLst>
          </p:cNvPr>
          <p:cNvSpPr txBox="1"/>
          <p:nvPr/>
        </p:nvSpPr>
        <p:spPr>
          <a:xfrm>
            <a:off x="762000" y="1814917"/>
            <a:ext cx="10541000" cy="4007251"/>
          </a:xfrm>
          <a:prstGeom prst="rect">
            <a:avLst/>
          </a:prstGeom>
          <a:noFill/>
        </p:spPr>
        <p:txBody>
          <a:bodyPr wrap="square" rtlCol="0">
            <a:spAutoFit/>
          </a:bodyPr>
          <a:lstStyle/>
          <a:p>
            <a:pPr marR="0" lvl="0" algn="l" defTabSz="914400" rtl="0" eaLnBrk="1" fontAlgn="auto" latinLnBrk="0" hangingPunct="1">
              <a:lnSpc>
                <a:spcPct val="100000"/>
              </a:lnSpc>
              <a:spcBef>
                <a:spcPct val="20000"/>
              </a:spcBef>
              <a:spcAft>
                <a:spcPts val="0"/>
              </a:spcAft>
              <a:buClr>
                <a:srgbClr val="0BD0D9"/>
              </a:buClr>
              <a:buSzPct val="95000"/>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Dr. </a:t>
            </a:r>
            <a:r>
              <a:rPr kumimoji="0" lang="en-US" sz="2400" b="0" i="0" u="none" strike="noStrike" kern="1200" cap="none" spc="0" normalizeH="0" baseline="0" noProof="0" dirty="0" err="1">
                <a:ln>
                  <a:noFill/>
                </a:ln>
                <a:solidFill>
                  <a:prstClr val="black"/>
                </a:solidFill>
                <a:effectLst/>
                <a:uLnTx/>
                <a:uFillTx/>
                <a:latin typeface="Constantia"/>
                <a:ea typeface="+mn-ea"/>
                <a:cs typeface="+mn-cs"/>
              </a:rPr>
              <a:t>Alaeldin</a:t>
            </a:r>
            <a:r>
              <a:rPr kumimoji="0" lang="en-US" sz="2400" b="0" i="0" u="none" strike="noStrike" kern="1200" cap="none" spc="0" normalizeH="0" baseline="0" noProof="0" dirty="0">
                <a:ln>
                  <a:noFill/>
                </a:ln>
                <a:solidFill>
                  <a:prstClr val="black"/>
                </a:solidFill>
                <a:effectLst/>
                <a:uLnTx/>
                <a:uFillTx/>
                <a:latin typeface="Constantia"/>
                <a:ea typeface="+mn-ea"/>
                <a:cs typeface="+mn-cs"/>
              </a:rPr>
              <a:t> Elgizuli, Holder of a PhD in Sharia and Law as well as a PhD in Business Administration, along with four international professional certifications from the U.S. and the U.K. (CAMS, CCO, CAMLO, IFQ). He has </a:t>
            </a:r>
            <a:r>
              <a:rPr kumimoji="0" lang="en-US" sz="2400" b="1" i="0" u="none" strike="noStrike" kern="1200" cap="none" spc="0" normalizeH="0" baseline="0" noProof="0" dirty="0">
                <a:ln>
                  <a:noFill/>
                </a:ln>
                <a:solidFill>
                  <a:prstClr val="black"/>
                </a:solidFill>
                <a:effectLst/>
                <a:uLnTx/>
                <a:uFillTx/>
                <a:latin typeface="Constantia"/>
                <a:ea typeface="+mn-ea"/>
                <a:cs typeface="+mn-cs"/>
              </a:rPr>
              <a:t>over 20 years </a:t>
            </a:r>
            <a:r>
              <a:rPr kumimoji="0" lang="en-US" sz="2400" b="0" i="0" u="none" strike="noStrike" kern="1200" cap="none" spc="0" normalizeH="0" baseline="0" noProof="0" dirty="0">
                <a:ln>
                  <a:noFill/>
                </a:ln>
                <a:solidFill>
                  <a:prstClr val="black"/>
                </a:solidFill>
                <a:effectLst/>
                <a:uLnTx/>
                <a:uFillTx/>
                <a:latin typeface="Constantia"/>
                <a:ea typeface="+mn-ea"/>
                <a:cs typeface="+mn-cs"/>
              </a:rPr>
              <a:t>of practical experience in academia as an Associate Professor, in regulatory roles in various Gulf region banks, and in providing training on financial crime prevention, risk management, Legal &amp; Compliance  and corporate governance."</a:t>
            </a:r>
            <a:endParaRPr lang="en-US" sz="2400" dirty="0">
              <a:solidFill>
                <a:prstClr val="black"/>
              </a:solidFill>
              <a:latin typeface="Constantia"/>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lang="en-US" sz="2400" dirty="0">
              <a:solidFill>
                <a:prstClr val="black"/>
              </a:solidFill>
              <a:latin typeface="Constantia"/>
            </a:endParaRPr>
          </a:p>
          <a:p>
            <a:pPr marR="0" lvl="0" algn="l" defTabSz="914400" rtl="0" eaLnBrk="1" fontAlgn="auto" latinLnBrk="0" hangingPunct="1">
              <a:lnSpc>
                <a:spcPct val="100000"/>
              </a:lnSpc>
              <a:spcBef>
                <a:spcPct val="20000"/>
              </a:spcBef>
              <a:spcAft>
                <a:spcPts val="0"/>
              </a:spcAft>
              <a:buClr>
                <a:srgbClr val="0BD0D9"/>
              </a:buClr>
              <a:buSzPct val="95000"/>
              <a:tabLst/>
              <a:defRPr/>
            </a:pPr>
            <a:endParaRPr kumimoji="0" lang="en-US" sz="2400" b="0" i="0" u="none" strike="noStrike" kern="1200" cap="none" spc="0" normalizeH="0" baseline="0" noProof="0" dirty="0">
              <a:ln>
                <a:noFill/>
              </a:ln>
              <a:solidFill>
                <a:prstClr val="black"/>
              </a:solidFill>
              <a:effectLst/>
              <a:uLnTx/>
              <a:uFillTx/>
              <a:latin typeface="Constantia"/>
              <a:ea typeface="+mn-ea"/>
              <a:cs typeface="+mn-cs"/>
            </a:endParaRPr>
          </a:p>
        </p:txBody>
      </p:sp>
      <p:pic>
        <p:nvPicPr>
          <p:cNvPr id="7" name="Graphic 21">
            <a:extLst>
              <a:ext uri="{FF2B5EF4-FFF2-40B4-BE49-F238E27FC236}">
                <a16:creationId xmlns:a16="http://schemas.microsoft.com/office/drawing/2014/main" id="{6B9F3BE8-42C7-2ED8-B468-15A3FBE69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2597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E4584-597E-7A8F-F189-86C254C518E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2D0777B-A818-43A4-71E4-DBBD8DE53EA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E88956E-581E-C7A4-17C7-0A0C7B96C9FD}"/>
              </a:ext>
            </a:extLst>
          </p:cNvPr>
          <p:cNvSpPr txBox="1"/>
          <p:nvPr/>
        </p:nvSpPr>
        <p:spPr>
          <a:xfrm>
            <a:off x="6827520" y="1412953"/>
            <a:ext cx="485648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Course Description</a:t>
            </a:r>
          </a:p>
        </p:txBody>
      </p:sp>
      <p:sp>
        <p:nvSpPr>
          <p:cNvPr id="28" name="Rectangle 27">
            <a:extLst>
              <a:ext uri="{FF2B5EF4-FFF2-40B4-BE49-F238E27FC236}">
                <a16:creationId xmlns:a16="http://schemas.microsoft.com/office/drawing/2014/main" id="{0FB2D6C4-F41F-EF4D-5E8D-737B8A8F64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C7C19C-9927-4EE5-52B3-0B242D85A69A}"/>
              </a:ext>
            </a:extLst>
          </p:cNvPr>
          <p:cNvSpPr txBox="1"/>
          <p:nvPr/>
        </p:nvSpPr>
        <p:spPr>
          <a:xfrm>
            <a:off x="5334000" y="2495028"/>
            <a:ext cx="6681570" cy="36317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onstantia"/>
                <a:ea typeface="+mn-ea"/>
                <a:cs typeface="+mn-cs"/>
              </a:rPr>
              <a:t>This course aims to provide foundational knowledge about the legal system and dispute resolution and their impact on business. The main areas covered in the course include the general principles of law, the relationship between law and business, the relationship between law and ethics, contracts, sales, torts, agency law, intellectual property, and business law in a global context.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a:extLst>
              <a:ext uri="{FF2B5EF4-FFF2-40B4-BE49-F238E27FC236}">
                <a16:creationId xmlns:a16="http://schemas.microsoft.com/office/drawing/2014/main" id="{5A2CA878-9267-DA21-49A1-78379A231C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962E4D05-FEF9-614B-047E-61FBB040FF12}"/>
              </a:ext>
            </a:extLst>
          </p:cNvPr>
          <p:cNvPicPr>
            <a:picLocks noChangeAspect="1"/>
          </p:cNvPicPr>
          <p:nvPr/>
        </p:nvPicPr>
        <p:blipFill>
          <a:blip r:embed="rId4"/>
          <a:stretch>
            <a:fillRect/>
          </a:stretch>
        </p:blipFill>
        <p:spPr>
          <a:xfrm>
            <a:off x="508000" y="1685165"/>
            <a:ext cx="3992880" cy="3791075"/>
          </a:xfrm>
          <a:prstGeom prst="rect">
            <a:avLst/>
          </a:prstGeom>
        </p:spPr>
      </p:pic>
    </p:spTree>
    <p:extLst>
      <p:ext uri="{BB962C8B-B14F-4D97-AF65-F5344CB8AC3E}">
        <p14:creationId xmlns:p14="http://schemas.microsoft.com/office/powerpoint/2010/main" val="61071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886B2-DDE1-B425-03AF-508F1801E8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7CED1EC-B934-4F8F-5BA0-EFE1F16521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42386AC-CD12-D2D0-76EC-C1A5309AB1C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CEDD59-3BB3-4F84-DB52-37E42C42B9CA}"/>
              </a:ext>
            </a:extLst>
          </p:cNvPr>
          <p:cNvSpPr txBox="1"/>
          <p:nvPr/>
        </p:nvSpPr>
        <p:spPr>
          <a:xfrm>
            <a:off x="4492101" y="878889"/>
            <a:ext cx="62421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Learning Objectives and Outcomes </a:t>
            </a:r>
          </a:p>
        </p:txBody>
      </p:sp>
      <p:sp>
        <p:nvSpPr>
          <p:cNvPr id="28" name="Rectangle 27">
            <a:extLst>
              <a:ext uri="{FF2B5EF4-FFF2-40B4-BE49-F238E27FC236}">
                <a16:creationId xmlns:a16="http://schemas.microsoft.com/office/drawing/2014/main" id="{2CD56DD9-8775-687B-9BC2-C7FE170723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ECAAB19-C25C-4D66-A4AA-18807AD20CA2}"/>
              </a:ext>
            </a:extLst>
          </p:cNvPr>
          <p:cNvSpPr txBox="1"/>
          <p:nvPr/>
        </p:nvSpPr>
        <p:spPr>
          <a:xfrm>
            <a:off x="3533313" y="1651832"/>
            <a:ext cx="8009309" cy="4611519"/>
          </a:xfrm>
          <a:prstGeom prst="rect">
            <a:avLst/>
          </a:prstGeom>
          <a:noFill/>
        </p:spPr>
        <p:txBody>
          <a:bodyPr wrap="square" rtlCol="0">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Expected Outcomes:</a:t>
            </a:r>
            <a:b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By the end of the course, students are expected to be able to:</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legal systems and the legal environment of business.</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the relationship between ethics and law in business.</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Identify relevant legal terminology in the field of business</a:t>
            </a:r>
            <a:r>
              <a:rPr lang="en-US" dirty="0">
                <a:solidFill>
                  <a:prstClr val="black"/>
                </a:solidFill>
                <a:latin typeface="Alexandria regular" pitchFamily="2" charset="-78"/>
                <a:cs typeface="Alexandria regular" pitchFamily="2" charset="-78"/>
              </a:rPr>
              <a:t>.</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Explain the fundamental principles of law applicable to business and commercial transactions.</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business law in a global context.</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Describe current laws, rules, and regulations related to the resolution of commercial disputes.</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D1CC0F89-B342-52DC-66AB-260BED33D7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899620"/>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E6602-282B-C23B-34FE-8B50AED110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F643946-48D2-AED9-4519-8CA3F5800E0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B3C5FAC-0C67-700B-36D5-F51EB4F4B63F}"/>
              </a:ext>
            </a:extLst>
          </p:cNvPr>
          <p:cNvSpPr txBox="1"/>
          <p:nvPr/>
        </p:nvSpPr>
        <p:spPr>
          <a:xfrm>
            <a:off x="3344333" y="999066"/>
            <a:ext cx="73899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Course Content</a:t>
            </a:r>
          </a:p>
        </p:txBody>
      </p:sp>
      <p:sp>
        <p:nvSpPr>
          <p:cNvPr id="28" name="Rectangle 27">
            <a:extLst>
              <a:ext uri="{FF2B5EF4-FFF2-40B4-BE49-F238E27FC236}">
                <a16:creationId xmlns:a16="http://schemas.microsoft.com/office/drawing/2014/main" id="{999C1077-1BBF-788D-6D03-B8AE03D4BC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7CD7402-70B9-9C56-C88D-30AF02054A6F}"/>
              </a:ext>
            </a:extLst>
          </p:cNvPr>
          <p:cNvSpPr txBox="1"/>
          <p:nvPr/>
        </p:nvSpPr>
        <p:spPr>
          <a:xfrm>
            <a:off x="3150823" y="1701001"/>
            <a:ext cx="8391799" cy="3054939"/>
          </a:xfrm>
          <a:prstGeom prst="rect">
            <a:avLst/>
          </a:prstGeom>
          <a:noFill/>
        </p:spPr>
        <p:txBody>
          <a:bodyPr wrap="square" rtlCol="0">
            <a:spAutoFit/>
          </a:bodyPr>
          <a:lstStyle/>
          <a:p>
            <a:pPr marL="0" marR="0" lvl="0" indent="0" algn="l" defTabSz="914400" rtl="0" eaLnBrk="1" fontAlgn="auto" latinLnBrk="0" hangingPunct="1">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Source of law and Fundamentals of the legal environment including:</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Difference between civil law and commercial law</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legal Persons subject to the law</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Different types of businesses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Definition of a merchant and his obligations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What is a company and types of commercial companies</a:t>
            </a:r>
          </a:p>
        </p:txBody>
      </p:sp>
      <p:pic>
        <p:nvPicPr>
          <p:cNvPr id="6" name="Graphic 21">
            <a:extLst>
              <a:ext uri="{FF2B5EF4-FFF2-40B4-BE49-F238E27FC236}">
                <a16:creationId xmlns:a16="http://schemas.microsoft.com/office/drawing/2014/main" id="{9DEDFCA3-DF97-80E3-0AA1-58199984A7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6788699"/>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77AF1-A6F9-6704-7CC4-0EC26B4152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4F4D6A4-8683-DD65-2ABA-919B3852731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D19733C-9215-E2E4-0745-3C47652404C4}"/>
              </a:ext>
            </a:extLst>
          </p:cNvPr>
          <p:cNvSpPr txBox="1"/>
          <p:nvPr/>
        </p:nvSpPr>
        <p:spPr>
          <a:xfrm>
            <a:off x="3344333" y="999066"/>
            <a:ext cx="73899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Course Content</a:t>
            </a:r>
          </a:p>
        </p:txBody>
      </p:sp>
      <p:sp>
        <p:nvSpPr>
          <p:cNvPr id="28" name="Rectangle 27">
            <a:extLst>
              <a:ext uri="{FF2B5EF4-FFF2-40B4-BE49-F238E27FC236}">
                <a16:creationId xmlns:a16="http://schemas.microsoft.com/office/drawing/2014/main" id="{5F1BC2A6-C12B-C620-DEF7-DB27A9602F1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0EC6B5E-F7E5-6EBF-8975-A41AD5FD2B96}"/>
              </a:ext>
            </a:extLst>
          </p:cNvPr>
          <p:cNvSpPr txBox="1"/>
          <p:nvPr/>
        </p:nvSpPr>
        <p:spPr>
          <a:xfrm>
            <a:off x="3403600" y="1701001"/>
            <a:ext cx="8139022" cy="378052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Source of law and Fundamentals of the legal environment including: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contract law.</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The requirements of concluding a legally valid contract.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The electronic signature and its various types and the validity of this signature as evidence.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 The requirements of the company contract and its various formal and substantive conditions.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 Types of commercial companies included in the new Saudi system</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D886E8B-014C-E401-17A5-998E42A646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6027634"/>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C9B80-F3C6-9964-CBA9-57DE36B16C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2E1BD3-0B93-9568-1A71-37B0E2A5D1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045B7A6-FD82-E2EB-5ED3-2CBF57B2742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3294909-0BAE-7EA0-13BB-8976278A1240}"/>
              </a:ext>
            </a:extLst>
          </p:cNvPr>
          <p:cNvSpPr txBox="1"/>
          <p:nvPr/>
        </p:nvSpPr>
        <p:spPr>
          <a:xfrm>
            <a:off x="5864771" y="1412953"/>
            <a:ext cx="486949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Teaching Plan</a:t>
            </a:r>
          </a:p>
        </p:txBody>
      </p:sp>
      <p:sp>
        <p:nvSpPr>
          <p:cNvPr id="28" name="Rectangle 27">
            <a:extLst>
              <a:ext uri="{FF2B5EF4-FFF2-40B4-BE49-F238E27FC236}">
                <a16:creationId xmlns:a16="http://schemas.microsoft.com/office/drawing/2014/main" id="{F88CC825-D609-96FB-302A-0E873470F8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022CFF-2015-8A80-7832-38DC2F029F17}"/>
              </a:ext>
            </a:extLst>
          </p:cNvPr>
          <p:cNvSpPr txBox="1"/>
          <p:nvPr/>
        </p:nvSpPr>
        <p:spPr>
          <a:xfrm>
            <a:off x="3385474" y="2551300"/>
            <a:ext cx="7348788" cy="4179909"/>
          </a:xfrm>
          <a:prstGeom prst="rect">
            <a:avLst/>
          </a:prstGeom>
          <a:noFill/>
        </p:spPr>
        <p:txBody>
          <a:bodyPr wrap="square" rtlCol="0">
            <a:spAutoFit/>
          </a:bodyPr>
          <a:lstStyle/>
          <a:p>
            <a:pPr marL="0" marR="0" lvl="0" indent="0" algn="l"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intended learning outcomes are achieved through the following activities and teaching strategies:</a:t>
            </a: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Recorded</a:t>
            </a: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lectures Group </a:t>
            </a: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discussion sessions Quizzes</a:t>
            </a:r>
          </a:p>
          <a:p>
            <a:pPr marR="0" lvl="0" defTabSz="914400"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CDC1FCB-4254-B398-AEEF-796FDCD041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1C7D920B-16CB-002F-E1F7-5999B79CA65F}"/>
              </a:ext>
            </a:extLst>
          </p:cNvPr>
          <p:cNvPicPr>
            <a:picLocks noChangeAspect="1"/>
          </p:cNvPicPr>
          <p:nvPr/>
        </p:nvPicPr>
        <p:blipFill>
          <a:blip r:embed="rId4"/>
          <a:stretch>
            <a:fillRect/>
          </a:stretch>
        </p:blipFill>
        <p:spPr>
          <a:xfrm>
            <a:off x="9947931" y="3262929"/>
            <a:ext cx="1975275" cy="1853345"/>
          </a:xfrm>
          <a:prstGeom prst="rect">
            <a:avLst/>
          </a:prstGeom>
        </p:spPr>
      </p:pic>
    </p:spTree>
    <p:extLst>
      <p:ext uri="{BB962C8B-B14F-4D97-AF65-F5344CB8AC3E}">
        <p14:creationId xmlns:p14="http://schemas.microsoft.com/office/powerpoint/2010/main" val="626720308"/>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جدول 7">
            <a:extLst>
              <a:ext uri="{FF2B5EF4-FFF2-40B4-BE49-F238E27FC236}">
                <a16:creationId xmlns:a16="http://schemas.microsoft.com/office/drawing/2014/main" id="{0E49B444-72EF-8405-794A-25D91EEB3EF4}"/>
              </a:ext>
            </a:extLst>
          </p:cNvPr>
          <p:cNvGraphicFramePr>
            <a:graphicFrameLocks noGrp="1"/>
          </p:cNvGraphicFramePr>
          <p:nvPr/>
        </p:nvGraphicFramePr>
        <p:xfrm>
          <a:off x="416265" y="540844"/>
          <a:ext cx="11663916" cy="6102027"/>
        </p:xfrm>
        <a:graphic>
          <a:graphicData uri="http://schemas.openxmlformats.org/drawingml/2006/table">
            <a:tbl>
              <a:tblPr/>
              <a:tblGrid>
                <a:gridCol w="958983">
                  <a:extLst>
                    <a:ext uri="{9D8B030D-6E8A-4147-A177-3AD203B41FA5}">
                      <a16:colId xmlns:a16="http://schemas.microsoft.com/office/drawing/2014/main" val="2837813540"/>
                    </a:ext>
                  </a:extLst>
                </a:gridCol>
                <a:gridCol w="1839909">
                  <a:extLst>
                    <a:ext uri="{9D8B030D-6E8A-4147-A177-3AD203B41FA5}">
                      <a16:colId xmlns:a16="http://schemas.microsoft.com/office/drawing/2014/main" val="1157769459"/>
                    </a:ext>
                  </a:extLst>
                </a:gridCol>
                <a:gridCol w="6445262">
                  <a:extLst>
                    <a:ext uri="{9D8B030D-6E8A-4147-A177-3AD203B41FA5}">
                      <a16:colId xmlns:a16="http://schemas.microsoft.com/office/drawing/2014/main" val="2932487858"/>
                    </a:ext>
                  </a:extLst>
                </a:gridCol>
                <a:gridCol w="1338118">
                  <a:extLst>
                    <a:ext uri="{9D8B030D-6E8A-4147-A177-3AD203B41FA5}">
                      <a16:colId xmlns:a16="http://schemas.microsoft.com/office/drawing/2014/main" val="822359759"/>
                    </a:ext>
                  </a:extLst>
                </a:gridCol>
                <a:gridCol w="1081644">
                  <a:extLst>
                    <a:ext uri="{9D8B030D-6E8A-4147-A177-3AD203B41FA5}">
                      <a16:colId xmlns:a16="http://schemas.microsoft.com/office/drawing/2014/main" val="3041508602"/>
                    </a:ext>
                  </a:extLst>
                </a:gridCol>
              </a:tblGrid>
              <a:tr h="416948">
                <a:tc>
                  <a:txBody>
                    <a:bodyPr/>
                    <a:lstStyle/>
                    <a:p>
                      <a:pPr algn="ctr" fontAlgn="base">
                        <a:lnSpc>
                          <a:spcPts val="1650"/>
                        </a:lnSpc>
                        <a:buNone/>
                      </a:pPr>
                      <a:r>
                        <a:rPr lang="en-US" sz="800" b="1" i="0">
                          <a:solidFill>
                            <a:srgbClr val="000000"/>
                          </a:solidFill>
                          <a:effectLst/>
                          <a:latin typeface="Times New Roman" panose="02020603050405020304" pitchFamily="18" charset="0"/>
                        </a:rPr>
                        <a:t>Week</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a:solidFill>
                            <a:srgbClr val="000000"/>
                          </a:solidFill>
                          <a:effectLst/>
                          <a:latin typeface="Times New Roman" panose="02020603050405020304" pitchFamily="18" charset="0"/>
                        </a:rPr>
                        <a:t>Lecture</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dirty="0">
                          <a:solidFill>
                            <a:srgbClr val="000000"/>
                          </a:solidFill>
                          <a:effectLst/>
                          <a:latin typeface="Times New Roman" panose="02020603050405020304" pitchFamily="18" charset="0"/>
                        </a:rPr>
                        <a:t>Lecture Topic</a:t>
                      </a:r>
                      <a:r>
                        <a:rPr lang="en-US" sz="800" b="1" i="0" dirty="0">
                          <a:solidFill>
                            <a:srgbClr val="FFFFFF"/>
                          </a:solidFill>
                          <a:effectLst/>
                          <a:cs typeface="Times New Roman" panose="02020603050405020304" pitchFamily="18" charset="0"/>
                        </a:rPr>
                        <a:t>​</a:t>
                      </a:r>
                      <a:endParaRPr lang="en-US" sz="1100" b="1" i="0" dirty="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a:solidFill>
                            <a:srgbClr val="000000"/>
                          </a:solidFill>
                          <a:effectLst/>
                          <a:latin typeface="Times New Roman" panose="02020603050405020304" pitchFamily="18" charset="0"/>
                        </a:rPr>
                        <a:t>Discussion Panel</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tc>
                  <a:txBody>
                    <a:bodyPr/>
                    <a:lstStyle/>
                    <a:p>
                      <a:pPr algn="ctr" fontAlgn="base">
                        <a:lnSpc>
                          <a:spcPts val="1650"/>
                        </a:lnSpc>
                        <a:buNone/>
                      </a:pPr>
                      <a:r>
                        <a:rPr lang="en-US" sz="800" b="1" i="0">
                          <a:solidFill>
                            <a:srgbClr val="000000"/>
                          </a:solidFill>
                          <a:effectLst/>
                          <a:latin typeface="Times New Roman" panose="02020603050405020304" pitchFamily="18" charset="0"/>
                        </a:rPr>
                        <a:t>Quiz</a:t>
                      </a:r>
                      <a:r>
                        <a:rPr lang="en-US" sz="800" b="1" i="0">
                          <a:solidFill>
                            <a:srgbClr val="FFFFFF"/>
                          </a:solidFill>
                          <a:effectLst/>
                          <a:cs typeface="Times New Roman" panose="02020603050405020304" pitchFamily="18" charset="0"/>
                        </a:rPr>
                        <a:t>​</a:t>
                      </a:r>
                      <a:endParaRPr lang="en-US" sz="1100" b="1" i="0">
                        <a:solidFill>
                          <a:srgbClr val="FFFFFF"/>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24079" cap="flat" cmpd="sng" algn="ctr">
                      <a:solidFill>
                        <a:srgbClr val="FFFFFF"/>
                      </a:solidFill>
                      <a:prstDash val="solid"/>
                      <a:round/>
                      <a:headEnd type="none" w="med" len="med"/>
                      <a:tailEnd type="none" w="med" len="med"/>
                    </a:lnB>
                    <a:solidFill>
                      <a:srgbClr val="E7E6E6"/>
                    </a:solidFill>
                  </a:tcPr>
                </a:tc>
                <a:extLst>
                  <a:ext uri="{0D108BD9-81ED-4DB2-BD59-A6C34878D82A}">
                    <a16:rowId xmlns:a16="http://schemas.microsoft.com/office/drawing/2014/main" val="896428313"/>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Orientation Lecture</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800" b="0" i="0" u="none" strike="noStrike" dirty="0">
                          <a:solidFill>
                            <a:srgbClr val="000000"/>
                          </a:solidFill>
                          <a:effectLst/>
                          <a:latin typeface="Times New Roman" panose="02020603050405020304" pitchFamily="18" charset="0"/>
                        </a:rPr>
                        <a:t>Orientation Lecture</a:t>
                      </a:r>
                      <a:r>
                        <a:rPr lang="en-US" sz="800" b="0" i="0" dirty="0">
                          <a:solidFill>
                            <a:srgbClr val="000000"/>
                          </a:solidFill>
                          <a:effectLst/>
                          <a:latin typeface="Times New Roman" panose="02020603050405020304" pitchFamily="18" charset="0"/>
                        </a:rPr>
                        <a:t>​</a:t>
                      </a: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24079"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1077880960"/>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2</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1</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800" b="0" i="0" dirty="0">
                          <a:solidFill>
                            <a:srgbClr val="000000"/>
                          </a:solidFill>
                          <a:effectLst/>
                          <a:latin typeface="Times New Roman" panose="02020603050405020304" pitchFamily="18" charset="0"/>
                        </a:rPr>
                        <a:t>​. Difference between civil law and commercial law</a:t>
                      </a: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2055117272"/>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3</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2</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legal Persons subject to the law</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1639230853"/>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4</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3</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Different types of businesses</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3954123514"/>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5</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4</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Definition of a merchant and his obligations</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896149353"/>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6</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5</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What is a company and types of commercial companies</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2884766385"/>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7</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6</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contract law.</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636981895"/>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8</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7</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The requirements of concluding a legally valid contract.</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1140119011"/>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9</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8</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The electronic signature and its various types and the validity of this signature as evidence.</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518257914"/>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10</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9</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1100" b="0" i="0" dirty="0">
                          <a:solidFill>
                            <a:srgbClr val="000000"/>
                          </a:solidFill>
                          <a:effectLst/>
                        </a:rPr>
                        <a:t>The requirements of the company contract and its various formal and substantive conditions.</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2213424819"/>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11</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Lecture 10</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r>
                        <a:rPr lang="en-US" sz="1100" b="0" i="0" dirty="0">
                          <a:solidFill>
                            <a:srgbClr val="000000"/>
                          </a:solidFill>
                          <a:effectLst/>
                        </a:rPr>
                        <a:t>Types of commercial companies included in the new Saudi system</a:t>
                      </a:r>
                    </a:p>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684951288"/>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12</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tc>
                  <a:txBody>
                    <a:bodyPr/>
                    <a:lstStyle/>
                    <a:p>
                      <a:pPr algn="l" fontAlgn="auto">
                        <a:lnSpc>
                          <a:spcPts val="1650"/>
                        </a:lnSpc>
                        <a:buNone/>
                      </a:pPr>
                      <a:r>
                        <a:rPr lang="ar-SA" sz="800" b="0" i="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1858903611"/>
                  </a:ext>
                </a:extLst>
              </a:tr>
              <a:tr h="416948">
                <a:tc>
                  <a:txBody>
                    <a:bodyPr/>
                    <a:lstStyle/>
                    <a:p>
                      <a:pPr algn="ctr" fontAlgn="base">
                        <a:lnSpc>
                          <a:spcPts val="1650"/>
                        </a:lnSpc>
                        <a:buNone/>
                      </a:pPr>
                      <a:r>
                        <a:rPr lang="en-US" sz="800" b="0" i="0">
                          <a:solidFill>
                            <a:srgbClr val="000000"/>
                          </a:solidFill>
                          <a:effectLst/>
                          <a:latin typeface="Times New Roman" panose="02020603050405020304" pitchFamily="18" charset="0"/>
                        </a:rPr>
                        <a:t>Week 13</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base">
                        <a:lnSpc>
                          <a:spcPts val="1650"/>
                        </a:lnSpc>
                        <a:buNone/>
                      </a:pPr>
                      <a:endParaRPr lang="en-US" sz="1100" b="0" i="0" dirty="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ctr" fontAlgn="base">
                        <a:lnSpc>
                          <a:spcPts val="1650"/>
                        </a:lnSpc>
                        <a:buNone/>
                      </a:pPr>
                      <a:r>
                        <a:rPr lang="en-US" sz="800" b="0" i="0">
                          <a:solidFill>
                            <a:srgbClr val="000000"/>
                          </a:solidFill>
                          <a:effectLst/>
                          <a:latin typeface="Times New Roman" panose="02020603050405020304" pitchFamily="18" charset="0"/>
                        </a:rPr>
                        <a:t>-</a:t>
                      </a:r>
                      <a:r>
                        <a:rPr lang="en-US" sz="800" b="0" i="0">
                          <a:solidFill>
                            <a:srgbClr val="000000"/>
                          </a:solidFill>
                          <a:effectLst/>
                          <a:cs typeface="Times New Roman" panose="02020603050405020304" pitchFamily="18" charset="0"/>
                        </a:rPr>
                        <a:t>​</a:t>
                      </a:r>
                      <a:endParaRPr lang="en-US" sz="1100" b="0" i="0">
                        <a:solidFill>
                          <a:srgbClr val="000000"/>
                        </a:solidFill>
                        <a:effectLst/>
                      </a:endParaRP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tc>
                  <a:txBody>
                    <a:bodyPr/>
                    <a:lstStyle/>
                    <a:p>
                      <a:pPr algn="l" fontAlgn="auto">
                        <a:lnSpc>
                          <a:spcPts val="1650"/>
                        </a:lnSpc>
                        <a:buNone/>
                      </a:pPr>
                      <a:r>
                        <a:rPr lang="ar-SA" sz="800" b="0" i="0" dirty="0">
                          <a:solidFill>
                            <a:srgbClr val="000000"/>
                          </a:solidFill>
                          <a:effectLst/>
                          <a:cs typeface="Times New Roman" panose="02020603050405020304" pitchFamily="18" charset="0"/>
                        </a:rPr>
                        <a:t>​</a:t>
                      </a:r>
                    </a:p>
                  </a:txBody>
                  <a:tcPr marL="55180" marR="55180" marT="27590" marB="27590" anchor="ctr">
                    <a:lnL w="8024" cap="flat" cmpd="sng" algn="ctr">
                      <a:solidFill>
                        <a:srgbClr val="FFFFFF"/>
                      </a:solidFill>
                      <a:prstDash val="solid"/>
                      <a:round/>
                      <a:headEnd type="none" w="med" len="med"/>
                      <a:tailEnd type="none" w="med" len="med"/>
                    </a:lnL>
                    <a:lnR w="8024" cap="flat" cmpd="sng" algn="ctr">
                      <a:solidFill>
                        <a:srgbClr val="FFFFFF"/>
                      </a:solidFill>
                      <a:prstDash val="solid"/>
                      <a:round/>
                      <a:headEnd type="none" w="med" len="med"/>
                      <a:tailEnd type="none" w="med" len="med"/>
                    </a:lnR>
                    <a:lnT w="8024" cap="flat" cmpd="sng" algn="ctr">
                      <a:solidFill>
                        <a:srgbClr val="FFFFFF"/>
                      </a:solidFill>
                      <a:prstDash val="solid"/>
                      <a:round/>
                      <a:headEnd type="none" w="med" len="med"/>
                      <a:tailEnd type="none" w="med" len="med"/>
                    </a:lnT>
                    <a:lnB w="8024"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3390704652"/>
                  </a:ext>
                </a:extLst>
              </a:tr>
            </a:tbl>
          </a:graphicData>
        </a:graphic>
      </p:graphicFrame>
      <p:sp>
        <p:nvSpPr>
          <p:cNvPr id="9" name="Rectangle 3">
            <a:extLst>
              <a:ext uri="{FF2B5EF4-FFF2-40B4-BE49-F238E27FC236}">
                <a16:creationId xmlns:a16="http://schemas.microsoft.com/office/drawing/2014/main" id="{898FEAAF-A0B4-A77F-99CD-D9EBDB223DC9}"/>
              </a:ext>
            </a:extLst>
          </p:cNvPr>
          <p:cNvSpPr>
            <a:spLocks noChangeArrowheads="1"/>
          </p:cNvSpPr>
          <p:nvPr/>
        </p:nvSpPr>
        <p:spPr bwMode="auto">
          <a:xfrm>
            <a:off x="-7477596" y="686100"/>
            <a:ext cx="295655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ar-SA" altLang="ar-SA"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ar-SA" altLang="ar-SA"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ar-SA" altLang="ar-SA"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58535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7258B-0720-1F61-36D6-9D10D0C69B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A058D9D-60C2-FE09-ACD0-9F92DE99F9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9B93C0D-4BA6-25EA-A56B-8A70EE7E37F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A801A-D052-22A0-C039-88FDA8FA5555}"/>
              </a:ext>
            </a:extLst>
          </p:cNvPr>
          <p:cNvSpPr txBox="1"/>
          <p:nvPr/>
        </p:nvSpPr>
        <p:spPr>
          <a:xfrm>
            <a:off x="3606230" y="912904"/>
            <a:ext cx="691450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academic period in the semester</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663E4D2E-7807-3D9E-2E5B-776089C7C3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C7C6B5F-86E3-7573-BB09-581D3C13858A}"/>
              </a:ext>
            </a:extLst>
          </p:cNvPr>
          <p:cNvSpPr txBox="1"/>
          <p:nvPr/>
        </p:nvSpPr>
        <p:spPr>
          <a:xfrm>
            <a:off x="3503487" y="1835764"/>
            <a:ext cx="8435085" cy="3739998"/>
          </a:xfrm>
          <a:prstGeom prst="rect">
            <a:avLst/>
          </a:prstGeom>
          <a:noFill/>
        </p:spPr>
        <p:txBody>
          <a:bodyPr wrap="square" rtlCol="0">
            <a:spAutoFit/>
          </a:bodyP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academic period in the semester is 13 </a:t>
            </a:r>
            <a:r>
              <a:rPr kumimoji="0" lang="en-US" sz="1600" b="0" i="0" u="none" strike="noStrike" kern="1200" cap="none" spc="0" normalizeH="0" baseline="0" noProof="0">
                <a:ln>
                  <a:noFill/>
                </a:ln>
                <a:solidFill>
                  <a:prstClr val="black"/>
                </a:solidFill>
                <a:effectLst/>
                <a:uLnTx/>
                <a:uFillTx/>
                <a:latin typeface="Alexandria regular" pitchFamily="2" charset="-78"/>
                <a:ea typeface="+mn-ea"/>
                <a:cs typeface="Alexandria regular" pitchFamily="2" charset="-78"/>
              </a:rPr>
              <a:t>weeks .</a:t>
            </a:r>
            <a:endParaRPr lang="en-US" sz="1600">
              <a:solidFill>
                <a:prstClr val="black"/>
              </a:solidFill>
              <a:latin typeface="Alexandria regular" pitchFamily="2" charset="-78"/>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first week is an orientation week, during which all materials related to the semester are uploaded to the Moodle platform.</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Lecture Times: Lecture times and discussion sessions are based on Makkah time for all programs.</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Recorded Lecture Duration: Each recorded lecture lasts between 70 to 90 minutes and is uploaded to the Moodle platform.</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primary language of instruction in the lectures is English.</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weekly lecture is uploaded to the Moodle educational platform every Saturday at exactly 12:00 PM, Riyadh time.</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A04D7090-6CFE-E5E2-8DAC-2D4BCC1465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2960462"/>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9A440-C949-8517-48CA-8E1800191C4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92C084-B999-A82D-378C-3290D7A656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4C8B99C1-F146-F1FB-E4ED-A5C9BD0DC7C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12A0BF0-BF8D-C123-8749-34FC19CA2E2E}"/>
              </a:ext>
            </a:extLst>
          </p:cNvPr>
          <p:cNvSpPr txBox="1"/>
          <p:nvPr/>
        </p:nvSpPr>
        <p:spPr>
          <a:xfrm>
            <a:off x="3606230" y="759421"/>
            <a:ext cx="7048072"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academic period in the semester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الفترة الزمنية التعليمية في الفصل الدراسي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89C98412-CC29-EB7C-4F1F-BA2BB097D4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80AFA48-984A-3D69-B03E-F984EFA39F51}"/>
              </a:ext>
            </a:extLst>
          </p:cNvPr>
          <p:cNvSpPr txBox="1"/>
          <p:nvPr/>
        </p:nvSpPr>
        <p:spPr>
          <a:xfrm>
            <a:off x="3385474" y="2534481"/>
            <a:ext cx="8553098" cy="336502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الفترة الزمنية التعليمية في الفصل الدراسي تكون مدة ١٣أسبوع  </a:t>
            </a:r>
            <a:r>
              <a:rPr lang="ar-SA" dirty="0">
                <a:solidFill>
                  <a:prstClr val="black"/>
                </a:solidFill>
                <a:latin typeface="Alexandria regular" pitchFamily="2" charset="-78"/>
                <a:cs typeface="Alexandria regular" pitchFamily="2" charset="-78"/>
              </a:rPr>
              <a:t>"الأسبوع 11 يكون فيه المحاضرة 10- الأسبوع 12 مراجعة ، الأسبوع 13 </a:t>
            </a:r>
            <a:r>
              <a:rPr lang="ar-SA">
                <a:solidFill>
                  <a:prstClr val="black"/>
                </a:solidFill>
                <a:latin typeface="Alexandria regular" pitchFamily="2" charset="-78"/>
                <a:cs typeface="Alexandria regular" pitchFamily="2" charset="-78"/>
              </a:rPr>
              <a:t>اختبارات نهائية"</a:t>
            </a:r>
            <a:endParaRPr kumimoji="0" lang="ar-SA"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الأسبوع الأول هو أسبوع توجيهي ، و يتم رفع كل ما يخص الفصل الدراسي علي صفحة المودل.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أوقات المحاضرات : تعتمد أوقات المحاضرات وحلقات النقاش علي توقيت مكة المكرمة لجميع البرامج.</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مدة المحاضرة المسجلة ٧٠- ٩٠ دقيقة ترفع علي منصة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Moodle</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اللغة الأساسية في المحاضرات هي اللغة الإنجليزية.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ترفع المحاضرة الأسبوعية علي المنصة التعليمية </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Moodle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يوم السبت من كل أسبوع في تمام ال 12 ظهراً، بتوقيت </a:t>
            </a:r>
            <a:r>
              <a:rPr lang="ar-EG" dirty="0">
                <a:solidFill>
                  <a:prstClr val="black"/>
                </a:solidFill>
                <a:latin typeface="Alexandria regular" pitchFamily="2" charset="-78"/>
                <a:cs typeface="Alexandria regular" pitchFamily="2" charset="-78"/>
              </a:rPr>
              <a:t>مكة المكرمة.</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4AE4A03-63C6-3938-F413-A03F1811C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2563653"/>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38680-85B0-BEE1-CD29-ADBEC89970A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04A272-96CA-D9AB-7C5B-282613B49E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48FB912-AFF6-84DA-497A-3B8D5E20AB5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72275A1-B7CA-4994-EC14-D84982676906}"/>
              </a:ext>
            </a:extLst>
          </p:cNvPr>
          <p:cNvSpPr txBox="1"/>
          <p:nvPr/>
        </p:nvSpPr>
        <p:spPr>
          <a:xfrm>
            <a:off x="4798247" y="980620"/>
            <a:ext cx="48694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Discussion Sessions</a:t>
            </a:r>
            <a:endPar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حلقات النقاش</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669701D7-A478-5CEB-3C08-DBDFA7D32D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5369181-F34D-D5B1-3A58-21FEF43AA876}"/>
              </a:ext>
            </a:extLst>
          </p:cNvPr>
          <p:cNvSpPr txBox="1"/>
          <p:nvPr/>
        </p:nvSpPr>
        <p:spPr>
          <a:xfrm>
            <a:off x="3647439" y="2673688"/>
            <a:ext cx="7895183" cy="3780522"/>
          </a:xfrm>
          <a:prstGeom prst="rect">
            <a:avLst/>
          </a:prstGeom>
          <a:noFill/>
        </p:spPr>
        <p:txBody>
          <a:bodyPr wrap="square" rtlCol="0">
            <a:spAutoFit/>
          </a:bodyPr>
          <a:lstStyle/>
          <a:p>
            <a:pPr marL="0" marR="0" lvl="0" indent="0" algn="l" defTabSz="914400" rtl="1"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Discussion Sessions:</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These are optional weekly sessions for students, aimed at discussing the content presented in the recorded lecture for that week.</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Students should review the schedule to check the timing and duration of the discussion sessions for each course.</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حلقات النقاش وهي حلقات أسبوعية اختيارية للطالب وغرضها مناقشة ما تم طرحه في المحاضرة المسجلة لهذا الاسبوع.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على الطالب مراجعة الموعد والمدة الزمنية لكل مقرر حسب الجدول</a:t>
            </a:r>
            <a:r>
              <a:rPr kumimoji="0" lang="ar-EG"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7EDD9FEA-0CA0-9AAA-9E3C-794375423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0700349"/>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FFB70-DBAF-A4F1-2D5C-9DFB644FCD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D6C6D16-6913-0DDC-B63D-01143024DC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72D0D034-42FE-88A4-AC7E-E9C7F079E1F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E3D39B9-40F1-4BFE-D048-DF9538F9A9E4}"/>
              </a:ext>
            </a:extLst>
          </p:cNvPr>
          <p:cNvSpPr txBox="1"/>
          <p:nvPr/>
        </p:nvSpPr>
        <p:spPr>
          <a:xfrm>
            <a:off x="4520629" y="629166"/>
            <a:ext cx="514710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 weekly short quiz </a:t>
            </a:r>
            <a:endPar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8484AEE8-96FB-929E-3560-AB6D1285D79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20D40A4-7EEB-7F28-138E-DA1CDADBC1D2}"/>
              </a:ext>
            </a:extLst>
          </p:cNvPr>
          <p:cNvSpPr txBox="1"/>
          <p:nvPr/>
        </p:nvSpPr>
        <p:spPr>
          <a:xfrm>
            <a:off x="3462391" y="1613157"/>
            <a:ext cx="8496727" cy="5027017"/>
          </a:xfrm>
          <a:prstGeom prst="rect">
            <a:avLst/>
          </a:prstGeom>
          <a:noFill/>
        </p:spPr>
        <p:txBody>
          <a:bodyPr wrap="square" rtlCol="0">
            <a:spAutoFit/>
          </a:bodyP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 weekly short quiz is uploaded, containing simple general questions for students.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The quiz serves as practice for timing and the number of questions. (Quiz questions may include MCQs, matching, true/false, and audio-based questions).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short quiz is uploaded weekly at the same time as the lecture—every Saturday at 10:00 PM—and remains available for one week, closing the following Saturday at 9:00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PM.Completing</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the quiz is considered as attendance for the student.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short quiz is graded out of 8 points, consisting of 8 questions (for a total of 80 points over 10 weeks).The time allowed for each short quiz is 30 minutes from the start.</a:t>
            </a:r>
          </a:p>
        </p:txBody>
      </p:sp>
      <p:pic>
        <p:nvPicPr>
          <p:cNvPr id="6" name="Graphic 21">
            <a:extLst>
              <a:ext uri="{FF2B5EF4-FFF2-40B4-BE49-F238E27FC236}">
                <a16:creationId xmlns:a16="http://schemas.microsoft.com/office/drawing/2014/main" id="{44B343CC-C008-ADAA-45D1-0563A2DEA6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3564364"/>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D03FB-6000-4B4E-849F-F084727913E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7A785F6-680C-EE05-53FF-3472043B28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65A30E1-1F28-FBFA-47BC-62A33B8C369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B9826A1-F140-A948-6E0D-4F197E30F7C0}"/>
              </a:ext>
            </a:extLst>
          </p:cNvPr>
          <p:cNvSpPr txBox="1"/>
          <p:nvPr/>
        </p:nvSpPr>
        <p:spPr>
          <a:xfrm>
            <a:off x="4520629" y="629166"/>
            <a:ext cx="5147108"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 weekly short quiz </a:t>
            </a:r>
            <a:endPar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الاختبار القصير – اسبوعيا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A07F8ECA-1112-427A-3CA7-EBFE579AF3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DD7FD9E-01B7-9FAB-FD5E-FE55E6967545}"/>
              </a:ext>
            </a:extLst>
          </p:cNvPr>
          <p:cNvSpPr txBox="1"/>
          <p:nvPr/>
        </p:nvSpPr>
        <p:spPr>
          <a:xfrm>
            <a:off x="3575407" y="1890739"/>
            <a:ext cx="8383711" cy="488851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يرفع  إختبار قصير أسبوعيا ، به أسئلة عامة للطلاب بسيطة ويكون الاختبار بمثابة تدريب على التوقيت وعدد الأسئلة ( أسئلة الاختبار القصير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MCQ /Matching / true &amp; false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أسئلة صوتية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يرفع الاختبار القصير إسبوعياً في نفس موعد رفع المحاضرة يوم السبت من كل أسبوع في تمام الساعة العاشرة مساءً و يترك لمدة أسبوع ، ثم يغلق في يوم السبت الذي يليه تمام الساعة التاسعة مساءً.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تعد الإجابة علي الاختبار القصير بمثابة الحضور للطالب.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الإختبار القصير من ٨ درجات  / ٨ اسئلة. (بمجموع ٨٠درجة لعدد 10 أسابيع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فترة السماحية للإختبار القصير 30 دقيقة من البدء.</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E1D38F6-8AAE-B41B-86E5-47C1B1092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44694208"/>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AB0C6-ED85-1ADD-506C-3C2ADD46D12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A502429-D6CD-5FBA-FB19-6C5118A0061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0D28B1A-733E-8482-A701-AAF3353D673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3C0E44-F334-31DD-AD4F-B08CA5F8E696}"/>
              </a:ext>
            </a:extLst>
          </p:cNvPr>
          <p:cNvSpPr txBox="1"/>
          <p:nvPr/>
        </p:nvSpPr>
        <p:spPr>
          <a:xfrm>
            <a:off x="4120052" y="629166"/>
            <a:ext cx="55476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a:t>
            </a:r>
          </a:p>
        </p:txBody>
      </p:sp>
      <p:sp>
        <p:nvSpPr>
          <p:cNvPr id="28" name="Rectangle 27">
            <a:extLst>
              <a:ext uri="{FF2B5EF4-FFF2-40B4-BE49-F238E27FC236}">
                <a16:creationId xmlns:a16="http://schemas.microsoft.com/office/drawing/2014/main" id="{1846FA08-116F-F59E-A2ED-BE1EEBCC8E2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4BE584-38C0-A93B-14CF-E8A89DD765FA}"/>
              </a:ext>
            </a:extLst>
          </p:cNvPr>
          <p:cNvSpPr txBox="1"/>
          <p:nvPr/>
        </p:nvSpPr>
        <p:spPr>
          <a:xfrm>
            <a:off x="3534311" y="2105597"/>
            <a:ext cx="8270696" cy="3919022"/>
          </a:xfrm>
          <a:prstGeom prst="rect">
            <a:avLst/>
          </a:prstGeom>
          <a:noFill/>
        </p:spPr>
        <p:txBody>
          <a:bodyPr wrap="square" rtlCol="0">
            <a:spAutoFit/>
          </a:bodyPr>
          <a:lstStyle/>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will take place at the end of the semester, during Week 13.</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will be conducted through the Moodle platform.</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exam will include Matching, True/False, Multiple-Choice Questions (MCQs), and audio-based questions.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exam questions will be in English, with translations provided for each question.</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is worth 20 points and the duration is 60 minutes.</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0861794-ABC4-12AE-1512-F29E78C712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3905685"/>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719AD-F2CC-FE9E-6062-0E43786D52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2F13C6-6A5F-0728-3847-07C42AE2CE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99037FE-68F6-BC69-1A61-0561EC0C4658}"/>
              </a:ext>
            </a:extLst>
          </p:cNvPr>
          <p:cNvSpPr txBox="1"/>
          <p:nvPr/>
        </p:nvSpPr>
        <p:spPr>
          <a:xfrm>
            <a:off x="4120052" y="629166"/>
            <a:ext cx="55476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The final exam </a:t>
            </a: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الاختبار النهائي</a:t>
            </a:r>
            <a:endPar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28" name="Rectangle 27">
            <a:extLst>
              <a:ext uri="{FF2B5EF4-FFF2-40B4-BE49-F238E27FC236}">
                <a16:creationId xmlns:a16="http://schemas.microsoft.com/office/drawing/2014/main" id="{D903E398-F54B-0885-88FE-99D2772716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931D96-7787-3643-67F5-018070D18CC2}"/>
              </a:ext>
            </a:extLst>
          </p:cNvPr>
          <p:cNvSpPr txBox="1"/>
          <p:nvPr/>
        </p:nvSpPr>
        <p:spPr>
          <a:xfrm>
            <a:off x="3534311" y="2105597"/>
            <a:ext cx="7952197"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تاريخه في نهاية الفصل في الاسبوع الثالث عشر.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الإختبار النهائي سيكون من خلال المودل.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أسئلة الإختبار النهائي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Matching / true &amp; false MCQ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أسئلة صوتية.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الاختبارات باللغة الإنجليزية مع وجود ترجمة للسؤال.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الإختبار النهائي من ٢٠ درجة ، ومدة  الاختبار 60 دقيقة  .</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765837F6-1B44-B99C-6801-962C5A561B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55878799"/>
      </p:ext>
    </p:extLst>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mn-cs"/>
              </a:rPr>
              <a:t>The approved textbook</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374A355-6FB2-4EFA-8DCA-4187A65D03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2954</TotalTime>
  <Words>1383</Words>
  <Application>Microsoft Office PowerPoint</Application>
  <PresentationFormat>شاشة عريضة</PresentationFormat>
  <Paragraphs>185</Paragraphs>
  <Slides>18</Slides>
  <Notes>15</Notes>
  <HiddenSlides>0</HiddenSlides>
  <MMClips>0</MMClips>
  <ScaleCrop>false</ScaleCrop>
  <HeadingPairs>
    <vt:vector size="6" baseType="variant">
      <vt:variant>
        <vt:lpstr>الخطوط المستخدمة</vt:lpstr>
      </vt:variant>
      <vt:variant>
        <vt:i4>8</vt:i4>
      </vt:variant>
      <vt:variant>
        <vt:lpstr>نسق</vt:lpstr>
      </vt:variant>
      <vt:variant>
        <vt:i4>3</vt:i4>
      </vt:variant>
      <vt:variant>
        <vt:lpstr>عناوين الشرائح</vt:lpstr>
      </vt:variant>
      <vt:variant>
        <vt:i4>18</vt:i4>
      </vt:variant>
    </vt:vector>
  </HeadingPairs>
  <TitlesOfParts>
    <vt:vector size="29" baseType="lpstr">
      <vt:lpstr>Alexandria</vt:lpstr>
      <vt:lpstr>Alexandria regular</vt:lpstr>
      <vt:lpstr>Arial</vt:lpstr>
      <vt:lpstr>Calibri</vt:lpstr>
      <vt:lpstr>Calibri Light</vt:lpstr>
      <vt:lpstr>Constantia</vt:lpstr>
      <vt:lpstr>Times New Roman</vt:lpstr>
      <vt:lpstr>Wingdings</vt:lpstr>
      <vt:lpstr>Office Theme</vt:lpstr>
      <vt:lpstr>1_Office Theme</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30</cp:revision>
  <dcterms:created xsi:type="dcterms:W3CDTF">2023-04-29T09:08:00Z</dcterms:created>
  <dcterms:modified xsi:type="dcterms:W3CDTF">2025-05-28T11:15:49Z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