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495" r:id="rId7"/>
    <p:sldId id="497" r:id="rId8"/>
    <p:sldId id="498" r:id="rId9"/>
    <p:sldId id="499" r:id="rId10"/>
    <p:sldId id="500" r:id="rId11"/>
    <p:sldId id="501" r:id="rId12"/>
    <p:sldId id="502" r:id="rId13"/>
    <p:sldId id="503" r:id="rId14"/>
    <p:sldId id="504" r:id="rId15"/>
    <p:sldId id="291" r:id="rId16"/>
    <p:sldId id="292" r:id="rId17"/>
    <p:sldId id="296" r:id="rId18"/>
    <p:sldId id="293" r:id="rId19"/>
    <p:sldId id="294" r:id="rId20"/>
    <p:sldId id="295" r:id="rId21"/>
    <p:sldId id="297" r:id="rId22"/>
    <p:sldId id="298" r:id="rId23"/>
    <p:sldId id="299" r:id="rId24"/>
    <p:sldId id="300" r:id="rId25"/>
    <p:sldId id="505" r:id="rId26"/>
    <p:sldId id="304" r:id="rId27"/>
    <p:sldId id="366" r:id="rId28"/>
    <p:sldId id="506" r:id="rId29"/>
    <p:sldId id="367" r:id="rId30"/>
    <p:sldId id="379" r:id="rId31"/>
    <p:sldId id="368" r:id="rId32"/>
    <p:sldId id="507" r:id="rId33"/>
    <p:sldId id="369" r:id="rId34"/>
    <p:sldId id="411" r:id="rId35"/>
    <p:sldId id="412" r:id="rId36"/>
    <p:sldId id="428" r:id="rId37"/>
    <p:sldId id="374" r:id="rId38"/>
    <p:sldId id="260" r:id="rId39"/>
    <p:sldId id="264" r:id="rId40"/>
    <p:sldId id="423" r:id="rId41"/>
    <p:sldId id="425" r:id="rId42"/>
    <p:sldId id="4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497"/>
            <p14:sldId id="498"/>
            <p14:sldId id="499"/>
            <p14:sldId id="500"/>
            <p14:sldId id="501"/>
            <p14:sldId id="502"/>
            <p14:sldId id="503"/>
            <p14:sldId id="504"/>
            <p14:sldId id="291"/>
            <p14:sldId id="292"/>
            <p14:sldId id="296"/>
            <p14:sldId id="293"/>
            <p14:sldId id="294"/>
            <p14:sldId id="295"/>
            <p14:sldId id="297"/>
            <p14:sldId id="298"/>
            <p14:sldId id="299"/>
            <p14:sldId id="300"/>
            <p14:sldId id="505"/>
            <p14:sldId id="304"/>
            <p14:sldId id="366"/>
            <p14:sldId id="506"/>
            <p14:sldId id="367"/>
            <p14:sldId id="379"/>
            <p14:sldId id="368"/>
            <p14:sldId id="507"/>
            <p14:sldId id="369"/>
            <p14:sldId id="411"/>
            <p14:sldId id="412"/>
            <p14:sldId id="428"/>
            <p14:sldId id="374"/>
            <p14:sldId id="260"/>
            <p14:sldId id="264"/>
            <p14:sldId id="423"/>
            <p14:sldId id="425"/>
            <p14:sldId id="4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50C437D-168C-2A24-CCB2-CC5233F9E77D}" name="Natalie" initials="N" userId="a0ac4d2fbd073886"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7" d="100"/>
          <a:sy n="97" d="100"/>
        </p:scale>
        <p:origin x="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F69B9BE-AD71-9339-091B-5872D304DAA7}"/>
              </a:ext>
            </a:extLst>
          </p:cNvPr>
          <p:cNvSpPr>
            <a:spLocks noGrp="1" noChangeArrowheads="1"/>
          </p:cNvSpPr>
          <p:nvPr>
            <p:ph type="sldNum" sz="quarter" idx="5"/>
          </p:nvPr>
        </p:nvSpPr>
        <p:spPr>
          <a:ln/>
        </p:spPr>
        <p:txBody>
          <a:bodyPr/>
          <a:lstStyle/>
          <a:p>
            <a:fld id="{31EE046B-7199-49E1-A99A-112B4B22E1C5}" type="slidenum">
              <a:rPr lang="en-US" altLang="en-US"/>
              <a:pPr/>
              <a:t>24</a:t>
            </a:fld>
            <a:endParaRPr lang="en-US" altLang="en-US"/>
          </a:p>
        </p:txBody>
      </p:sp>
      <p:sp>
        <p:nvSpPr>
          <p:cNvPr id="148482" name="Rectangle 2">
            <a:extLst>
              <a:ext uri="{FF2B5EF4-FFF2-40B4-BE49-F238E27FC236}">
                <a16:creationId xmlns:a16="http://schemas.microsoft.com/office/drawing/2014/main" id="{8833CDE2-7A1D-4D74-2A85-335A49C5B06F}"/>
              </a:ext>
            </a:extLst>
          </p:cNvPr>
          <p:cNvSpPr>
            <a:spLocks noGrp="1" noRot="1" noChangeAspect="1" noChangeArrowheads="1" noTextEdit="1"/>
          </p:cNvSpPr>
          <p:nvPr>
            <p:ph type="sldImg"/>
          </p:nvPr>
        </p:nvSpPr>
        <p:spPr>
          <a:ln/>
        </p:spPr>
      </p:sp>
      <p:sp>
        <p:nvSpPr>
          <p:cNvPr id="148483" name="Rectangle 3">
            <a:extLst>
              <a:ext uri="{FF2B5EF4-FFF2-40B4-BE49-F238E27FC236}">
                <a16:creationId xmlns:a16="http://schemas.microsoft.com/office/drawing/2014/main" id="{F62AF340-B5E1-37F6-90AE-51C5183B4075}"/>
              </a:ext>
            </a:extLst>
          </p:cNvPr>
          <p:cNvSpPr>
            <a:spLocks noGrp="1" noChangeArrowheads="1"/>
          </p:cNvSpPr>
          <p:nvPr>
            <p:ph type="body" idx="1"/>
          </p:nvPr>
        </p:nvSpPr>
        <p:spPr/>
        <p:txBody>
          <a:bodyPr/>
          <a:lstStyle/>
          <a:p>
            <a:r>
              <a:rPr lang="en-US" altLang="en-US"/>
              <a:t>Different cultures have different moral codes.  Thus, there are no universal truths in ethics because it is difficult to say that customs are either correct or incorrect.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7999882-03A5-B30A-67F3-D3C41F5EFD2D}"/>
              </a:ext>
            </a:extLst>
          </p:cNvPr>
          <p:cNvSpPr>
            <a:spLocks noGrp="1" noChangeArrowheads="1"/>
          </p:cNvSpPr>
          <p:nvPr>
            <p:ph type="sldNum" sz="quarter" idx="5"/>
          </p:nvPr>
        </p:nvSpPr>
        <p:spPr>
          <a:ln/>
        </p:spPr>
        <p:txBody>
          <a:bodyPr/>
          <a:lstStyle/>
          <a:p>
            <a:fld id="{ACE4FC48-20D7-4EB6-867D-A8081B96D483}" type="slidenum">
              <a:rPr lang="en-US" altLang="en-US"/>
              <a:pPr/>
              <a:t>26</a:t>
            </a:fld>
            <a:endParaRPr lang="en-US" altLang="en-US"/>
          </a:p>
        </p:txBody>
      </p:sp>
      <p:sp>
        <p:nvSpPr>
          <p:cNvPr id="150530" name="Rectangle 1026">
            <a:extLst>
              <a:ext uri="{FF2B5EF4-FFF2-40B4-BE49-F238E27FC236}">
                <a16:creationId xmlns:a16="http://schemas.microsoft.com/office/drawing/2014/main" id="{400E0922-6840-2A22-350F-DDA4FF5AC0F1}"/>
              </a:ext>
            </a:extLst>
          </p:cNvPr>
          <p:cNvSpPr>
            <a:spLocks noGrp="1" noRot="1" noChangeAspect="1" noChangeArrowheads="1" noTextEdit="1"/>
          </p:cNvSpPr>
          <p:nvPr>
            <p:ph type="sldImg"/>
          </p:nvPr>
        </p:nvSpPr>
        <p:spPr>
          <a:ln/>
        </p:spPr>
      </p:sp>
      <p:sp>
        <p:nvSpPr>
          <p:cNvPr id="150531" name="Rectangle 1027">
            <a:extLst>
              <a:ext uri="{FF2B5EF4-FFF2-40B4-BE49-F238E27FC236}">
                <a16:creationId xmlns:a16="http://schemas.microsoft.com/office/drawing/2014/main" id="{2E84FAAB-8635-B166-01C1-EA5F6A67E778}"/>
              </a:ext>
            </a:extLst>
          </p:cNvPr>
          <p:cNvSpPr>
            <a:spLocks noGrp="1" noChangeArrowheads="1"/>
          </p:cNvSpPr>
          <p:nvPr>
            <p:ph type="body" idx="1"/>
          </p:nvPr>
        </p:nvSpPr>
        <p:spPr/>
        <p:txBody>
          <a:bodyPr/>
          <a:lstStyle/>
          <a:p>
            <a:r>
              <a:rPr lang="en-US" altLang="en-US"/>
              <a:t>Today federal and state governments have constitutional authority to create and enforce laws.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B6DD9AC-8BAD-726C-4405-E054824D1E7F}"/>
              </a:ext>
            </a:extLst>
          </p:cNvPr>
          <p:cNvSpPr>
            <a:spLocks noGrp="1" noChangeArrowheads="1"/>
          </p:cNvSpPr>
          <p:nvPr>
            <p:ph type="sldNum" sz="quarter" idx="5"/>
          </p:nvPr>
        </p:nvSpPr>
        <p:spPr>
          <a:ln/>
        </p:spPr>
        <p:txBody>
          <a:bodyPr/>
          <a:lstStyle/>
          <a:p>
            <a:fld id="{6A59FA52-7630-43DF-84B3-4526ACF3490B}" type="slidenum">
              <a:rPr lang="en-US" altLang="en-US"/>
              <a:pPr/>
              <a:t>27</a:t>
            </a:fld>
            <a:endParaRPr lang="en-US" altLang="en-US"/>
          </a:p>
        </p:txBody>
      </p:sp>
      <p:sp>
        <p:nvSpPr>
          <p:cNvPr id="176130" name="Rectangle 1026">
            <a:extLst>
              <a:ext uri="{FF2B5EF4-FFF2-40B4-BE49-F238E27FC236}">
                <a16:creationId xmlns:a16="http://schemas.microsoft.com/office/drawing/2014/main" id="{60783738-9195-247C-B18B-30263126D516}"/>
              </a:ext>
            </a:extLst>
          </p:cNvPr>
          <p:cNvSpPr>
            <a:spLocks noGrp="1" noRot="1" noChangeAspect="1" noChangeArrowheads="1" noTextEdit="1"/>
          </p:cNvSpPr>
          <p:nvPr>
            <p:ph type="sldImg"/>
          </p:nvPr>
        </p:nvSpPr>
        <p:spPr>
          <a:ln/>
        </p:spPr>
      </p:sp>
      <p:sp>
        <p:nvSpPr>
          <p:cNvPr id="176131" name="Rectangle 1027">
            <a:extLst>
              <a:ext uri="{FF2B5EF4-FFF2-40B4-BE49-F238E27FC236}">
                <a16:creationId xmlns:a16="http://schemas.microsoft.com/office/drawing/2014/main" id="{315809C9-72D5-6948-0A93-A8474492592A}"/>
              </a:ext>
            </a:extLst>
          </p:cNvPr>
          <p:cNvSpPr>
            <a:spLocks noGrp="1" noChangeArrowheads="1"/>
          </p:cNvSpPr>
          <p:nvPr>
            <p:ph type="body" idx="1"/>
          </p:nvPr>
        </p:nvSpPr>
        <p:spPr/>
        <p:txBody>
          <a:bodyPr/>
          <a:lstStyle/>
          <a:p>
            <a:r>
              <a:rPr lang="en-US" altLang="en-US"/>
              <a:t>Some examples of laws that protect society are DUI laws, safety belts, child car seats and bicycle helmets.</a:t>
            </a:r>
          </a:p>
          <a:p>
            <a:r>
              <a:rPr lang="en-US" altLang="en-US"/>
              <a:t>Laws that have governed the practice of medicine are exemplified in obtaining and maintaining licensure. </a:t>
            </a:r>
          </a:p>
          <a:p>
            <a:r>
              <a:rPr lang="en-US" altLang="en-US"/>
              <a:t>Also, the Hippocratic oath is an example of the intersection of ethics and the law.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65A87B0-14A8-51A7-6B52-13111AEFDE67}"/>
              </a:ext>
            </a:extLst>
          </p:cNvPr>
          <p:cNvSpPr>
            <a:spLocks noGrp="1" noChangeArrowheads="1"/>
          </p:cNvSpPr>
          <p:nvPr>
            <p:ph type="sldNum" sz="quarter" idx="5"/>
          </p:nvPr>
        </p:nvSpPr>
        <p:spPr>
          <a:ln/>
        </p:spPr>
        <p:txBody>
          <a:bodyPr/>
          <a:lstStyle/>
          <a:p>
            <a:fld id="{12631FEB-4662-46E6-9ABE-1AC80DC503A3}" type="slidenum">
              <a:rPr lang="en-US" altLang="en-US"/>
              <a:pPr/>
              <a:t>28</a:t>
            </a:fld>
            <a:endParaRPr lang="en-US" altLang="en-US"/>
          </a:p>
        </p:txBody>
      </p:sp>
      <p:sp>
        <p:nvSpPr>
          <p:cNvPr id="152578" name="Rectangle 2">
            <a:extLst>
              <a:ext uri="{FF2B5EF4-FFF2-40B4-BE49-F238E27FC236}">
                <a16:creationId xmlns:a16="http://schemas.microsoft.com/office/drawing/2014/main" id="{CB389C58-61B4-00BB-4AA1-2458F757682C}"/>
              </a:ext>
            </a:extLst>
          </p:cNvPr>
          <p:cNvSpPr>
            <a:spLocks noGrp="1" noRot="1" noChangeAspect="1" noChangeArrowheads="1" noTextEdit="1"/>
          </p:cNvSpPr>
          <p:nvPr>
            <p:ph type="sldImg"/>
          </p:nvPr>
        </p:nvSpPr>
        <p:spPr>
          <a:ln/>
        </p:spPr>
      </p:sp>
      <p:sp>
        <p:nvSpPr>
          <p:cNvPr id="152579" name="Rectangle 3">
            <a:extLst>
              <a:ext uri="{FF2B5EF4-FFF2-40B4-BE49-F238E27FC236}">
                <a16:creationId xmlns:a16="http://schemas.microsoft.com/office/drawing/2014/main" id="{5800A1D6-1C6E-0BB8-9E84-BA4100FA39E4}"/>
              </a:ext>
            </a:extLst>
          </p:cNvPr>
          <p:cNvSpPr>
            <a:spLocks noGrp="1" noChangeArrowheads="1"/>
          </p:cNvSpPr>
          <p:nvPr>
            <p:ph type="body" idx="1"/>
          </p:nvPr>
        </p:nvSpPr>
        <p:spPr/>
        <p:txBody>
          <a:bodyPr/>
          <a:lstStyle/>
          <a:p>
            <a:r>
              <a:rPr lang="en-US" altLang="en-US"/>
              <a:t>Medicine and technology are rapidly changing and offer choices to individuals.  Although challenging and even exciting, the choices can be difficult for each of us.</a:t>
            </a:r>
          </a:p>
          <a:p>
            <a:r>
              <a:rPr lang="en-US" altLang="en-US"/>
              <a:t>For example should medications known to be effective, be withheld from homeless or incompetent people because they don’t have the means to store or manage the medication properly?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60C81C-A5E1-159B-7968-A0571E24928C}"/>
              </a:ext>
            </a:extLst>
          </p:cNvPr>
          <p:cNvSpPr>
            <a:spLocks noGrp="1" noChangeArrowheads="1"/>
          </p:cNvSpPr>
          <p:nvPr>
            <p:ph type="sldNum" sz="quarter" idx="5"/>
          </p:nvPr>
        </p:nvSpPr>
        <p:spPr>
          <a:ln/>
        </p:spPr>
        <p:txBody>
          <a:bodyPr/>
          <a:lstStyle/>
          <a:p>
            <a:fld id="{DE66C806-A9F9-4A7D-AC4D-83F5387DA1D3}" type="slidenum">
              <a:rPr lang="en-US" altLang="en-US"/>
              <a:pPr/>
              <a:t>30</a:t>
            </a:fld>
            <a:endParaRPr lang="en-US" altLang="en-US"/>
          </a:p>
        </p:txBody>
      </p:sp>
      <p:sp>
        <p:nvSpPr>
          <p:cNvPr id="154626" name="Rectangle 2">
            <a:extLst>
              <a:ext uri="{FF2B5EF4-FFF2-40B4-BE49-F238E27FC236}">
                <a16:creationId xmlns:a16="http://schemas.microsoft.com/office/drawing/2014/main" id="{84DDABEE-4558-386B-1DD6-4943F76A3ABF}"/>
              </a:ext>
            </a:extLst>
          </p:cNvPr>
          <p:cNvSpPr>
            <a:spLocks noGrp="1" noRot="1" noChangeAspect="1" noChangeArrowheads="1" noTextEdit="1"/>
          </p:cNvSpPr>
          <p:nvPr>
            <p:ph type="sldImg"/>
          </p:nvPr>
        </p:nvSpPr>
        <p:spPr>
          <a:ln/>
        </p:spPr>
      </p:sp>
      <p:sp>
        <p:nvSpPr>
          <p:cNvPr id="154627" name="Rectangle 3">
            <a:extLst>
              <a:ext uri="{FF2B5EF4-FFF2-40B4-BE49-F238E27FC236}">
                <a16:creationId xmlns:a16="http://schemas.microsoft.com/office/drawing/2014/main" id="{3558BC2E-72B3-A7F0-E216-F68B746590C7}"/>
              </a:ext>
            </a:extLst>
          </p:cNvPr>
          <p:cNvSpPr>
            <a:spLocks noGrp="1" noChangeArrowheads="1"/>
          </p:cNvSpPr>
          <p:nvPr>
            <p:ph type="body" idx="1"/>
          </p:nvPr>
        </p:nvSpPr>
        <p:spPr/>
        <p:txBody>
          <a:bodyPr/>
          <a:lstStyle/>
          <a:p>
            <a:r>
              <a:rPr lang="en-US" altLang="en-US">
                <a:latin typeface="Arial" panose="020B0604020202020204" pitchFamily="34" charset="0"/>
              </a:rPr>
              <a:t>There are penalties for failing to follow the law. This includes professional practice acts. </a:t>
            </a:r>
          </a:p>
          <a:p>
            <a:r>
              <a:rPr lang="en-US" altLang="en-US">
                <a:latin typeface="Arial" panose="020B0604020202020204" pitchFamily="34" charset="0"/>
              </a:rPr>
              <a:t>Although there are no penalties for not following the principles of ethics, there are consequences to self, organizations and the community at-large.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451B011-463E-A059-7511-F5ABE35B961E}"/>
              </a:ext>
            </a:extLst>
          </p:cNvPr>
          <p:cNvSpPr>
            <a:spLocks noGrp="1" noChangeArrowheads="1"/>
          </p:cNvSpPr>
          <p:nvPr>
            <p:ph type="sldNum" sz="quarter" idx="5"/>
          </p:nvPr>
        </p:nvSpPr>
        <p:spPr>
          <a:ln/>
        </p:spPr>
        <p:txBody>
          <a:bodyPr/>
          <a:lstStyle/>
          <a:p>
            <a:fld id="{EF05E670-7BD9-428D-9938-610B8B3D8722}" type="slidenum">
              <a:rPr lang="en-US" altLang="en-US"/>
              <a:pPr/>
              <a:t>33</a:t>
            </a:fld>
            <a:endParaRPr lang="en-US" altLang="en-US"/>
          </a:p>
        </p:txBody>
      </p:sp>
      <p:sp>
        <p:nvSpPr>
          <p:cNvPr id="262146" name="Rectangle 1026">
            <a:extLst>
              <a:ext uri="{FF2B5EF4-FFF2-40B4-BE49-F238E27FC236}">
                <a16:creationId xmlns:a16="http://schemas.microsoft.com/office/drawing/2014/main" id="{057B466C-1191-7E36-8170-0B6AF53D78FE}"/>
              </a:ext>
            </a:extLst>
          </p:cNvPr>
          <p:cNvSpPr>
            <a:spLocks noGrp="1" noRot="1" noChangeAspect="1" noChangeArrowheads="1" noTextEdit="1"/>
          </p:cNvSpPr>
          <p:nvPr>
            <p:ph type="sldImg"/>
          </p:nvPr>
        </p:nvSpPr>
        <p:spPr>
          <a:ln/>
        </p:spPr>
      </p:sp>
      <p:sp>
        <p:nvSpPr>
          <p:cNvPr id="262147" name="Rectangle 1027">
            <a:extLst>
              <a:ext uri="{FF2B5EF4-FFF2-40B4-BE49-F238E27FC236}">
                <a16:creationId xmlns:a16="http://schemas.microsoft.com/office/drawing/2014/main" id="{53EE8615-9D13-5482-4263-A9EB1A29127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DEC0072-0772-0B1B-D3D7-735C56A470DF}"/>
              </a:ext>
            </a:extLst>
          </p:cNvPr>
          <p:cNvSpPr>
            <a:spLocks noGrp="1" noChangeArrowheads="1"/>
          </p:cNvSpPr>
          <p:nvPr>
            <p:ph type="sldNum" sz="quarter" idx="5"/>
          </p:nvPr>
        </p:nvSpPr>
        <p:spPr>
          <a:ln/>
        </p:spPr>
        <p:txBody>
          <a:bodyPr/>
          <a:lstStyle/>
          <a:p>
            <a:fld id="{5ECB211C-E7CA-492F-B43E-43B7003A8E2B}" type="slidenum">
              <a:rPr lang="en-US" altLang="en-US"/>
              <a:pPr/>
              <a:t>34</a:t>
            </a:fld>
            <a:endParaRPr lang="en-US" altLang="en-US"/>
          </a:p>
        </p:txBody>
      </p:sp>
      <p:sp>
        <p:nvSpPr>
          <p:cNvPr id="263170" name="Rectangle 2">
            <a:extLst>
              <a:ext uri="{FF2B5EF4-FFF2-40B4-BE49-F238E27FC236}">
                <a16:creationId xmlns:a16="http://schemas.microsoft.com/office/drawing/2014/main" id="{5C9C8A8F-2D1C-61AC-A4F5-F867A8E33BFA}"/>
              </a:ext>
            </a:extLst>
          </p:cNvPr>
          <p:cNvSpPr>
            <a:spLocks noGrp="1" noRot="1" noChangeAspect="1" noChangeArrowheads="1" noTextEdit="1"/>
          </p:cNvSpPr>
          <p:nvPr>
            <p:ph type="sldImg"/>
          </p:nvPr>
        </p:nvSpPr>
        <p:spPr>
          <a:ln/>
        </p:spPr>
      </p:sp>
      <p:sp>
        <p:nvSpPr>
          <p:cNvPr id="263171" name="Rectangle 3">
            <a:extLst>
              <a:ext uri="{FF2B5EF4-FFF2-40B4-BE49-F238E27FC236}">
                <a16:creationId xmlns:a16="http://schemas.microsoft.com/office/drawing/2014/main" id="{26AE6F8C-D718-CC78-02F9-404BB7AF5794}"/>
              </a:ext>
            </a:extLst>
          </p:cNvPr>
          <p:cNvSpPr>
            <a:spLocks noGrp="1" noChangeArrowheads="1"/>
          </p:cNvSpPr>
          <p:nvPr>
            <p:ph type="body" idx="1"/>
          </p:nvPr>
        </p:nvSpPr>
        <p:spPr/>
        <p:txBody>
          <a:bodyPr/>
          <a:lstStyle/>
          <a:p>
            <a:r>
              <a:rPr lang="en-US" altLang="en-US"/>
              <a:t>Update examples for this slide as current issues arise.</a:t>
            </a:r>
          </a:p>
          <a:p>
            <a:r>
              <a:rPr lang="en-US" altLang="en-US"/>
              <a:t>Select questions of your choice for class discussion.</a:t>
            </a:r>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D365D6F-78D1-C3CA-D7E7-573AD9261CC8}"/>
              </a:ext>
            </a:extLst>
          </p:cNvPr>
          <p:cNvSpPr>
            <a:spLocks noGrp="1" noChangeArrowheads="1"/>
          </p:cNvSpPr>
          <p:nvPr>
            <p:ph type="sldNum" sz="quarter" idx="5"/>
          </p:nvPr>
        </p:nvSpPr>
        <p:spPr>
          <a:ln/>
        </p:spPr>
        <p:txBody>
          <a:bodyPr/>
          <a:lstStyle/>
          <a:p>
            <a:fld id="{C57574C5-8363-46FB-BBF1-BAF8FA9F7F88}" type="slidenum">
              <a:rPr lang="en-US" altLang="en-US"/>
              <a:pPr/>
              <a:t>35</a:t>
            </a:fld>
            <a:endParaRPr lang="en-US" altLang="en-US"/>
          </a:p>
        </p:txBody>
      </p:sp>
      <p:sp>
        <p:nvSpPr>
          <p:cNvPr id="247810" name="Rectangle 2">
            <a:extLst>
              <a:ext uri="{FF2B5EF4-FFF2-40B4-BE49-F238E27FC236}">
                <a16:creationId xmlns:a16="http://schemas.microsoft.com/office/drawing/2014/main" id="{5F7F8A13-915D-1269-DEB5-4AE18F200F97}"/>
              </a:ext>
            </a:extLst>
          </p:cNvPr>
          <p:cNvSpPr>
            <a:spLocks noGrp="1" noRot="1" noChangeAspect="1" noChangeArrowheads="1" noTextEdit="1"/>
          </p:cNvSpPr>
          <p:nvPr>
            <p:ph type="sldImg"/>
          </p:nvPr>
        </p:nvSpPr>
        <p:spPr>
          <a:ln/>
        </p:spPr>
      </p:sp>
      <p:sp>
        <p:nvSpPr>
          <p:cNvPr id="247811" name="Rectangle 3">
            <a:extLst>
              <a:ext uri="{FF2B5EF4-FFF2-40B4-BE49-F238E27FC236}">
                <a16:creationId xmlns:a16="http://schemas.microsoft.com/office/drawing/2014/main" id="{4C60F5A4-311D-4092-051E-2DF976270456}"/>
              </a:ext>
            </a:extLst>
          </p:cNvPr>
          <p:cNvSpPr>
            <a:spLocks noGrp="1" noChangeArrowheads="1"/>
          </p:cNvSpPr>
          <p:nvPr>
            <p:ph type="body" idx="1"/>
          </p:nvPr>
        </p:nvSpPr>
        <p:spPr/>
        <p:txBody>
          <a:bodyPr/>
          <a:lstStyle/>
          <a:p>
            <a:r>
              <a:rPr lang="en-US" altLang="en-US">
                <a:latin typeface="Arial" panose="020B0604020202020204" pitchFamily="34" charset="0"/>
              </a:rPr>
              <a:t>There are certain ethical theories that are employed that serve as a framework to respond to a myriad of ethical questions which we will explore in the next several slides.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oleObject" Target="../embeddings/oleObject1.bin"/><Relationship Id="rId1" Type="http://schemas.openxmlformats.org/officeDocument/2006/relationships/slideLayout" Target="../slideLayouts/slideLayout2.xml"/><Relationship Id="rId5" Type="http://schemas.openxmlformats.org/officeDocument/2006/relationships/image" Target="../media/image27.wmf"/><Relationship Id="rId4" Type="http://schemas.openxmlformats.org/officeDocument/2006/relationships/oleObject" Target="../embeddings/oleObject2.bin"/></Relationships>
</file>

<file path=ppt/slides/_rels/slide32.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oleObject" Target="../embeddings/oleObject1.bin"/><Relationship Id="rId1" Type="http://schemas.openxmlformats.org/officeDocument/2006/relationships/slideLayout" Target="../slideLayouts/slideLayout2.xml"/><Relationship Id="rId5" Type="http://schemas.openxmlformats.org/officeDocument/2006/relationships/image" Target="../media/image27.wmf"/><Relationship Id="rId4" Type="http://schemas.openxmlformats.org/officeDocument/2006/relationships/oleObject" Target="../embeddings/oleObject2.bin"/></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dirty="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25847" y="2206800"/>
            <a:ext cx="4245073" cy="1446550"/>
          </a:xfrm>
          <a:prstGeom prst="rect">
            <a:avLst/>
          </a:prstGeom>
          <a:noFill/>
        </p:spPr>
        <p:txBody>
          <a:bodyPr wrap="none" rtlCol="0">
            <a:spAutoFit/>
          </a:bodyPr>
          <a:lstStyle/>
          <a:p>
            <a:pPr marL="0" indent="0" algn="ctr">
              <a:buNone/>
            </a:pPr>
            <a:r>
              <a:rPr lang="en-US" sz="44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Career </a:t>
            </a:r>
          </a:p>
          <a:p>
            <a:pPr marL="0" indent="0" algn="ctr">
              <a:buNone/>
            </a:pPr>
            <a:r>
              <a:rPr lang="en-US" sz="44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913591" y="3160593"/>
            <a:ext cx="4615494" cy="830997"/>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&amp; Ethics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49362"/>
            <a:ext cx="7886700" cy="1325563"/>
          </a:xfrm>
        </p:spPr>
        <p:txBody>
          <a:bodyPr>
            <a:normAutofit/>
          </a:bodyPr>
          <a:lstStyle/>
          <a:p>
            <a:r>
              <a:rPr lang="en-US" sz="3800" b="1" dirty="0">
                <a:solidFill>
                  <a:srgbClr val="C6211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Pyramid of Information Processing</a:t>
            </a:r>
          </a:p>
        </p:txBody>
      </p:sp>
      <p:pic>
        <p:nvPicPr>
          <p:cNvPr id="5" name="Content Placeholder 4" descr="Diagram&#10;&#10;Description automatically generated">
            <a:extLst>
              <a:ext uri="{FF2B5EF4-FFF2-40B4-BE49-F238E27FC236}">
                <a16:creationId xmlns:a16="http://schemas.microsoft.com/office/drawing/2014/main" id="{4FB4C0F1-04A1-4360-8494-8BB48ADB776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28750" y="1674925"/>
            <a:ext cx="8801100" cy="4896663"/>
          </a:xfrm>
        </p:spPr>
      </p:pic>
      <p:cxnSp>
        <p:nvCxnSpPr>
          <p:cNvPr id="9" name="Straight Connector 8">
            <a:extLst>
              <a:ext uri="{FF2B5EF4-FFF2-40B4-BE49-F238E27FC236}">
                <a16:creationId xmlns:a16="http://schemas.microsoft.com/office/drawing/2014/main" id="{D9F7A36C-C9D9-4C8D-B278-75955B433A30}"/>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32134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Kinds of Decision Makers</a:t>
            </a:r>
          </a:p>
        </p:txBody>
      </p:sp>
      <p:sp>
        <p:nvSpPr>
          <p:cNvPr id="3" name="Content Placeholder 2"/>
          <p:cNvSpPr>
            <a:spLocks noGrp="1"/>
          </p:cNvSpPr>
          <p:nvPr>
            <p:ph idx="1"/>
          </p:nvPr>
        </p:nvSpPr>
        <p:spPr>
          <a:xfrm>
            <a:off x="838200" y="1945829"/>
            <a:ext cx="3478267" cy="4351338"/>
          </a:xfrm>
        </p:spPr>
        <p:txBody>
          <a:bodyPr/>
          <a:lstStyle/>
          <a:p>
            <a:pPr>
              <a:buClr>
                <a:srgbClr val="C00000"/>
              </a:buClr>
              <a:buFont typeface="Wingdings" panose="05000000000000000000" pitchFamily="2" charset="2"/>
              <a:buChar char="v"/>
            </a:pP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Decided</a:t>
            </a: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Undecided</a:t>
            </a:r>
          </a:p>
          <a:p>
            <a:pPr>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Indecisive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863176" y="1690688"/>
            <a:ext cx="3281199" cy="1384995"/>
          </a:xfrm>
          <a:prstGeom prst="rect">
            <a:avLst/>
          </a:prstGeom>
          <a:noFill/>
        </p:spPr>
        <p:txBody>
          <a:bodyPr wrap="square" rtlCol="0">
            <a:spAutoFit/>
          </a:bodyPr>
          <a:lstStyle/>
          <a:p>
            <a:r>
              <a:rPr lang="en-US" sz="2800" b="1" dirty="0">
                <a:solidFill>
                  <a:srgbClr val="00B0F0"/>
                </a:solidFill>
                <a:latin typeface="Bradley Hand ITC" panose="03070402050302030203" pitchFamily="66" charset="0"/>
              </a:rPr>
              <a:t>How do these relate to the type of career assistance needed?</a:t>
            </a:r>
          </a:p>
        </p:txBody>
      </p:sp>
      <p:pic>
        <p:nvPicPr>
          <p:cNvPr id="6" name="Picture 5">
            <a:extLst>
              <a:ext uri="{FF2B5EF4-FFF2-40B4-BE49-F238E27FC236}">
                <a16:creationId xmlns:a16="http://schemas.microsoft.com/office/drawing/2014/main" id="{24DE2B51-39C1-9EAD-C35A-97DC688AB38B}"/>
              </a:ext>
            </a:extLst>
          </p:cNvPr>
          <p:cNvPicPr>
            <a:picLocks noChangeAspect="1"/>
          </p:cNvPicPr>
          <p:nvPr/>
        </p:nvPicPr>
        <p:blipFill>
          <a:blip r:embed="rId2"/>
          <a:stretch>
            <a:fillRect/>
          </a:stretch>
        </p:blipFill>
        <p:spPr>
          <a:xfrm>
            <a:off x="47625" y="1521372"/>
            <a:ext cx="9026429" cy="5245447"/>
          </a:xfrm>
          <a:prstGeom prst="rect">
            <a:avLst/>
          </a:prstGeom>
        </p:spPr>
      </p:pic>
    </p:spTree>
    <p:extLst>
      <p:ext uri="{BB962C8B-B14F-4D97-AF65-F5344CB8AC3E}">
        <p14:creationId xmlns:p14="http://schemas.microsoft.com/office/powerpoint/2010/main" val="1945079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Problems in Decision Making</a:t>
            </a:r>
          </a:p>
        </p:txBody>
      </p:sp>
      <p:sp>
        <p:nvSpPr>
          <p:cNvPr id="3" name="Content Placeholder 2"/>
          <p:cNvSpPr>
            <a:spLocks noGrp="1"/>
          </p:cNvSpPr>
          <p:nvPr>
            <p:ph idx="1"/>
          </p:nvPr>
        </p:nvSpPr>
        <p:spPr>
          <a:xfrm>
            <a:off x="395288" y="2347913"/>
            <a:ext cx="10958511" cy="4351338"/>
          </a:xfrm>
        </p:spPr>
        <p:txBody>
          <a:bodyPr>
            <a:normAutofit fontScale="92500" lnSpcReduction="20000"/>
          </a:bodyPr>
          <a:lstStyle/>
          <a:p>
            <a:pPr algn="just">
              <a:buClr>
                <a:srgbClr val="C00000"/>
              </a:buClr>
              <a:buFont typeface="Wingdings" panose="05000000000000000000" pitchFamily="2" charset="2"/>
              <a:buChar char="v"/>
            </a:pP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Personal: </a:t>
            </a:r>
            <a:r>
              <a:rPr lang="en-US" b="0" i="0" dirty="0">
                <a:effectLst/>
                <a:latin typeface="Times New Roman" panose="02020603050405020304" pitchFamily="18" charset="0"/>
                <a:cs typeface="Times New Roman" panose="02020603050405020304" pitchFamily="18" charset="0"/>
              </a:rPr>
              <a:t>a fear of failure and lack of information, to conditions, such as aboulomania, depression, and ADHD. </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Family: </a:t>
            </a:r>
            <a:r>
              <a:rPr lang="en-US" b="0" i="0" dirty="0">
                <a:effectLst/>
                <a:latin typeface="Times New Roman" panose="02020603050405020304" pitchFamily="18" charset="0"/>
                <a:cs typeface="Times New Roman" panose="02020603050405020304" pitchFamily="18" charset="0"/>
              </a:rPr>
              <a:t>Age, gender, marital status, educational level and income seem to influence the level of family influence and control in decision-making.</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Clr>
                <a:srgbClr val="C00000"/>
              </a:buClr>
              <a:buFont typeface="Wingdings" panose="05000000000000000000" pitchFamily="2" charset="2"/>
              <a:buChar char="v"/>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Society:</a:t>
            </a:r>
            <a:r>
              <a:rPr lang="en-US" b="0" i="0" dirty="0">
                <a:effectLst/>
                <a:latin typeface="Times New Roman" panose="02020603050405020304" pitchFamily="18" charset="0"/>
                <a:cs typeface="Times New Roman" panose="02020603050405020304" pitchFamily="18" charset="0"/>
              </a:rPr>
              <a:t> Poverty, unemployment, unequal opportunity, racism, and malnutrition are examples of social problems. So are substandard housing, employment discrimination, and child abuse and neglect.</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719974" y="1326803"/>
            <a:ext cx="3281199" cy="1384995"/>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What are some examples from each of these areas?</a:t>
            </a:r>
          </a:p>
        </p:txBody>
      </p:sp>
    </p:spTree>
    <p:extLst>
      <p:ext uri="{BB962C8B-B14F-4D97-AF65-F5344CB8AC3E}">
        <p14:creationId xmlns:p14="http://schemas.microsoft.com/office/powerpoint/2010/main" val="1391374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Readiness for Career Decision Making</a:t>
            </a:r>
          </a:p>
        </p:txBody>
      </p:sp>
      <p:sp>
        <p:nvSpPr>
          <p:cNvPr id="3" name="Content Placeholder 2"/>
          <p:cNvSpPr>
            <a:spLocks noGrp="1"/>
          </p:cNvSpPr>
          <p:nvPr>
            <p:ph idx="1"/>
          </p:nvPr>
        </p:nvSpPr>
        <p:spPr/>
        <p:txBody>
          <a:bodyPr/>
          <a:lstStyle/>
          <a:p>
            <a:pPr>
              <a:lnSpc>
                <a:spcPct val="100000"/>
              </a:lnSpc>
              <a:buClr>
                <a:srgbClr val="C00000"/>
              </a:buClr>
              <a:buFont typeface="Wingdings" panose="05000000000000000000" pitchFamily="2" charset="2"/>
              <a:buChar char="v"/>
            </a:pPr>
            <a:r>
              <a:rPr lang="en-US" sz="2600" dirty="0">
                <a:latin typeface="Times New Roman" panose="02020603050405020304" pitchFamily="18" charset="0"/>
                <a:cs typeface="Times New Roman" panose="02020603050405020304" pitchFamily="18" charset="0"/>
              </a:rPr>
              <a:t> </a:t>
            </a:r>
            <a:r>
              <a:rPr lang="en-US" sz="26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Capability Factors</a:t>
            </a:r>
            <a:r>
              <a:rPr lang="en-US" sz="2600" dirty="0">
                <a:latin typeface="Times New Roman" panose="02020603050405020304" pitchFamily="18" charset="0"/>
                <a:cs typeface="Times New Roman" panose="02020603050405020304" pitchFamily="18" charset="0"/>
              </a:rPr>
              <a:t>—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emotions, motivation,</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willingness to assume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responsibility</a:t>
            </a:r>
          </a:p>
          <a:p>
            <a:pPr>
              <a:lnSpc>
                <a:spcPct val="100000"/>
              </a:lnSpc>
              <a:buClr>
                <a:srgbClr val="C00000"/>
              </a:buClr>
              <a:buFont typeface="Wingdings" panose="05000000000000000000" pitchFamily="2" charset="2"/>
              <a:buChar char="v"/>
            </a:pPr>
            <a:r>
              <a:rPr lang="en-US" sz="2600" dirty="0">
                <a:latin typeface="Times New Roman" panose="02020603050405020304" pitchFamily="18" charset="0"/>
                <a:cs typeface="Times New Roman" panose="02020603050405020304" pitchFamily="18" charset="0"/>
              </a:rPr>
              <a:t> </a:t>
            </a:r>
            <a:r>
              <a:rPr lang="en-US" sz="26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Complexity Factors</a:t>
            </a:r>
            <a:r>
              <a:rPr lang="en-US" sz="2600" dirty="0">
                <a:latin typeface="Times New Roman" panose="02020603050405020304" pitchFamily="18" charset="0"/>
                <a:cs typeface="Times New Roman" panose="02020603050405020304" pitchFamily="18" charset="0"/>
              </a:rPr>
              <a:t>—family,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social, economic, organizational </a:t>
            </a:r>
          </a:p>
          <a:p>
            <a:pPr marL="0" indent="0">
              <a:lnSpc>
                <a:spcPct val="100000"/>
              </a:lnSpc>
              <a:buClr>
                <a:srgbClr val="C00000"/>
              </a:buClr>
              <a:buNone/>
            </a:pPr>
            <a:r>
              <a:rPr lang="en-US" sz="2600" dirty="0">
                <a:latin typeface="Times New Roman" panose="02020603050405020304" pitchFamily="18" charset="0"/>
                <a:cs typeface="Times New Roman" panose="02020603050405020304" pitchFamily="18" charset="0"/>
              </a:rPr>
              <a:t>     conditions</a:t>
            </a:r>
          </a:p>
        </p:txBody>
      </p:sp>
      <p:cxnSp>
        <p:nvCxnSpPr>
          <p:cNvPr id="4" name="Straight Connector 3">
            <a:extLst>
              <a:ext uri="{FF2B5EF4-FFF2-40B4-BE49-F238E27FC236}">
                <a16:creationId xmlns:a16="http://schemas.microsoft.com/office/drawing/2014/main" id="{07826B13-CA6D-4BA5-9F5B-0BB9EA45A414}"/>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F4EC80CD-47CE-4F01-8121-B8CFE2AE9CE9}"/>
              </a:ext>
            </a:extLst>
          </p:cNvPr>
          <p:cNvSpPr txBox="1"/>
          <p:nvPr/>
        </p:nvSpPr>
        <p:spPr>
          <a:xfrm>
            <a:off x="8910801" y="1521372"/>
            <a:ext cx="3281199" cy="1815882"/>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How might these</a:t>
            </a:r>
            <a:br>
              <a:rPr lang="en-US" sz="2800" b="1" dirty="0">
                <a:solidFill>
                  <a:srgbClr val="00B0F0"/>
                </a:solidFill>
                <a:latin typeface="Bradley Hand ITC" panose="03070402050302030203" pitchFamily="66" charset="0"/>
              </a:rPr>
            </a:br>
            <a:r>
              <a:rPr lang="en-US" sz="2800" b="1" dirty="0">
                <a:solidFill>
                  <a:srgbClr val="00B0F0"/>
                </a:solidFill>
                <a:latin typeface="Bradley Hand ITC" panose="03070402050302030203" pitchFamily="66" charset="0"/>
              </a:rPr>
              <a:t>factors help or hinder career decision making?</a:t>
            </a:r>
          </a:p>
        </p:txBody>
      </p:sp>
      <p:pic>
        <p:nvPicPr>
          <p:cNvPr id="6" name="Picture 5">
            <a:extLst>
              <a:ext uri="{FF2B5EF4-FFF2-40B4-BE49-F238E27FC236}">
                <a16:creationId xmlns:a16="http://schemas.microsoft.com/office/drawing/2014/main" id="{C63E038C-496E-61A2-141F-DFDBD079E865}"/>
              </a:ext>
            </a:extLst>
          </p:cNvPr>
          <p:cNvPicPr>
            <a:picLocks noChangeAspect="1"/>
          </p:cNvPicPr>
          <p:nvPr/>
        </p:nvPicPr>
        <p:blipFill>
          <a:blip r:embed="rId2"/>
          <a:stretch>
            <a:fillRect/>
          </a:stretch>
        </p:blipFill>
        <p:spPr>
          <a:xfrm>
            <a:off x="6367462" y="3750467"/>
            <a:ext cx="5634038" cy="2951163"/>
          </a:xfrm>
          <a:prstGeom prst="rect">
            <a:avLst/>
          </a:prstGeom>
        </p:spPr>
      </p:pic>
    </p:spTree>
    <p:extLst>
      <p:ext uri="{BB962C8B-B14F-4D97-AF65-F5344CB8AC3E}">
        <p14:creationId xmlns:p14="http://schemas.microsoft.com/office/powerpoint/2010/main" val="638131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Processes</a:t>
            </a:r>
          </a:p>
        </p:txBody>
      </p:sp>
      <p:sp>
        <p:nvSpPr>
          <p:cNvPr id="3" name="Content Placeholder 2"/>
          <p:cNvSpPr>
            <a:spLocks noGrp="1"/>
          </p:cNvSpPr>
          <p:nvPr>
            <p:ph idx="1"/>
          </p:nvPr>
        </p:nvSpPr>
        <p:spPr>
          <a:xfrm>
            <a:off x="750502" y="1752601"/>
            <a:ext cx="7036186" cy="4351338"/>
          </a:xfrm>
        </p:spPr>
        <p:txBody>
          <a:bodyPr>
            <a:noAutofit/>
          </a:bodyPr>
          <a:lstStyle/>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Recognizing a “gap”</a:t>
            </a:r>
          </a:p>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Analyzing its causes</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Producing ways to remove the gap</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Choosing an option to remove the gap</a:t>
            </a:r>
          </a:p>
          <a:p>
            <a:pPr marL="457200" indent="-457200">
              <a:lnSpc>
                <a:spcPct val="100000"/>
              </a:lnSpc>
              <a:spcBef>
                <a:spcPts val="600"/>
              </a:spcBef>
              <a:buClr>
                <a:srgbClr val="C00000"/>
              </a:buClr>
              <a:buFont typeface="+mj-lt"/>
              <a:buAutoNum type="arabicPeriod"/>
            </a:pPr>
            <a:r>
              <a:rPr lang="en-US" dirty="0">
                <a:latin typeface="Times New Roman" panose="02020603050405020304" pitchFamily="18" charset="0"/>
                <a:cs typeface="Times New Roman" panose="02020603050405020304" pitchFamily="18" charset="0"/>
              </a:rPr>
              <a:t> Developing a strategy for implementing the choice</a:t>
            </a:r>
          </a:p>
          <a:p>
            <a:pPr marL="457200" indent="-457200">
              <a:lnSpc>
                <a:spcPct val="100000"/>
              </a:lnSpc>
              <a:buClr>
                <a:srgbClr val="C00000"/>
              </a:buClr>
              <a:buFont typeface="+mj-lt"/>
              <a:buAutoNum type="arabicPeriod"/>
            </a:pPr>
            <a:r>
              <a:rPr lang="en-US" dirty="0">
                <a:latin typeface="Times New Roman" panose="02020603050405020304" pitchFamily="18" charset="0"/>
                <a:cs typeface="Times New Roman" panose="02020603050405020304" pitchFamily="18" charset="0"/>
              </a:rPr>
              <a:t> Importance of a risk-taking attitude, ability to deal with happenstance!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347803F-D6A3-4A33-ADF1-0E6675F49C25}"/>
              </a:ext>
            </a:extLst>
          </p:cNvPr>
          <p:cNvSpPr txBox="1"/>
          <p:nvPr/>
        </p:nvSpPr>
        <p:spPr>
          <a:xfrm>
            <a:off x="8160299" y="1521372"/>
            <a:ext cx="3281199" cy="2246769"/>
          </a:xfrm>
          <a:prstGeom prst="rect">
            <a:avLst/>
          </a:prstGeom>
          <a:noFill/>
        </p:spPr>
        <p:txBody>
          <a:bodyPr wrap="square" rtlCol="0">
            <a:spAutoFit/>
          </a:bodyPr>
          <a:lstStyle/>
          <a:p>
            <a:pPr algn="ctr"/>
            <a:r>
              <a:rPr lang="en-US" sz="2800" b="1" dirty="0">
                <a:solidFill>
                  <a:srgbClr val="00B0F0"/>
                </a:solidFill>
                <a:latin typeface="Bradley Hand ITC" panose="03070402050302030203" pitchFamily="66" charset="0"/>
              </a:rPr>
              <a:t>What are some “gaps” that college students face related to career decision making?</a:t>
            </a:r>
          </a:p>
        </p:txBody>
      </p:sp>
    </p:spTree>
    <p:extLst>
      <p:ext uri="{BB962C8B-B14F-4D97-AF65-F5344CB8AC3E}">
        <p14:creationId xmlns:p14="http://schemas.microsoft.com/office/powerpoint/2010/main" val="2411248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104" y="312670"/>
            <a:ext cx="10515600" cy="1325563"/>
          </a:xfrm>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CASVE Cycle</a:t>
            </a:r>
          </a:p>
        </p:txBody>
      </p:sp>
      <p:sp>
        <p:nvSpPr>
          <p:cNvPr id="3" name="Content Placeholder 2"/>
          <p:cNvSpPr>
            <a:spLocks noGrp="1"/>
          </p:cNvSpPr>
          <p:nvPr>
            <p:ph idx="1"/>
          </p:nvPr>
        </p:nvSpPr>
        <p:spPr>
          <a:xfrm>
            <a:off x="4751004" y="1590059"/>
            <a:ext cx="3036833" cy="673209"/>
          </a:xfrm>
        </p:spPr>
        <p:txBody>
          <a:bodyPr>
            <a:normAutofit/>
          </a:bodyPr>
          <a:lstStyle/>
          <a:p>
            <a:pPr marL="0" indent="0">
              <a:buNone/>
            </a:pPr>
            <a:r>
              <a:rPr lang="en-US" sz="3200" dirty="0">
                <a:latin typeface="Arial" panose="020B0604020202020204" pitchFamily="34" charset="0"/>
                <a:cs typeface="Arial" panose="020B0604020202020204" pitchFamily="34" charset="0"/>
              </a:rPr>
              <a:t>Communication</a:t>
            </a:r>
          </a:p>
        </p:txBody>
      </p:sp>
      <p:cxnSp>
        <p:nvCxnSpPr>
          <p:cNvPr id="4" name="Straight Connector 3">
            <a:extLst>
              <a:ext uri="{FF2B5EF4-FFF2-40B4-BE49-F238E27FC236}">
                <a16:creationId xmlns:a16="http://schemas.microsoft.com/office/drawing/2014/main" id="{576949B8-3D40-4811-8A4A-AA758E60686D}"/>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Content Placeholder 2">
            <a:extLst>
              <a:ext uri="{FF2B5EF4-FFF2-40B4-BE49-F238E27FC236}">
                <a16:creationId xmlns:a16="http://schemas.microsoft.com/office/drawing/2014/main" id="{8BBB8B88-6A5A-41AB-BEAD-D70610F392F9}"/>
              </a:ext>
            </a:extLst>
          </p:cNvPr>
          <p:cNvSpPr txBox="1">
            <a:spLocks/>
          </p:cNvSpPr>
          <p:nvPr/>
        </p:nvSpPr>
        <p:spPr>
          <a:xfrm>
            <a:off x="6901731" y="4585671"/>
            <a:ext cx="2019959"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Synthesis</a:t>
            </a:r>
          </a:p>
        </p:txBody>
      </p:sp>
      <p:sp>
        <p:nvSpPr>
          <p:cNvPr id="6" name="Content Placeholder 2">
            <a:extLst>
              <a:ext uri="{FF2B5EF4-FFF2-40B4-BE49-F238E27FC236}">
                <a16:creationId xmlns:a16="http://schemas.microsoft.com/office/drawing/2014/main" id="{1056DF9A-CDB5-40BA-975E-89F2BC97D99C}"/>
              </a:ext>
            </a:extLst>
          </p:cNvPr>
          <p:cNvSpPr txBox="1">
            <a:spLocks/>
          </p:cNvSpPr>
          <p:nvPr/>
        </p:nvSpPr>
        <p:spPr>
          <a:xfrm>
            <a:off x="4082589" y="4585671"/>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Valuing</a:t>
            </a:r>
          </a:p>
        </p:txBody>
      </p:sp>
      <p:sp>
        <p:nvSpPr>
          <p:cNvPr id="7" name="Content Placeholder 2">
            <a:extLst>
              <a:ext uri="{FF2B5EF4-FFF2-40B4-BE49-F238E27FC236}">
                <a16:creationId xmlns:a16="http://schemas.microsoft.com/office/drawing/2014/main" id="{F1193FC6-CAA7-4960-A154-C1C9B5201319}"/>
              </a:ext>
            </a:extLst>
          </p:cNvPr>
          <p:cNvSpPr txBox="1">
            <a:spLocks/>
          </p:cNvSpPr>
          <p:nvPr/>
        </p:nvSpPr>
        <p:spPr>
          <a:xfrm>
            <a:off x="3336704" y="3039060"/>
            <a:ext cx="2019958"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Execution</a:t>
            </a:r>
          </a:p>
        </p:txBody>
      </p:sp>
      <p:sp>
        <p:nvSpPr>
          <p:cNvPr id="8" name="Content Placeholder 2">
            <a:extLst>
              <a:ext uri="{FF2B5EF4-FFF2-40B4-BE49-F238E27FC236}">
                <a16:creationId xmlns:a16="http://schemas.microsoft.com/office/drawing/2014/main" id="{1A04DF1B-D3CC-41AE-8DD1-8F12E5B1263D}"/>
              </a:ext>
            </a:extLst>
          </p:cNvPr>
          <p:cNvSpPr txBox="1">
            <a:spLocks/>
          </p:cNvSpPr>
          <p:nvPr/>
        </p:nvSpPr>
        <p:spPr>
          <a:xfrm>
            <a:off x="7618031" y="3039060"/>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Analysis</a:t>
            </a:r>
          </a:p>
        </p:txBody>
      </p:sp>
      <p:pic>
        <p:nvPicPr>
          <p:cNvPr id="10" name="Graphic 9" descr="Line arrow: Clockwise curve with solid fill">
            <a:extLst>
              <a:ext uri="{FF2B5EF4-FFF2-40B4-BE49-F238E27FC236}">
                <a16:creationId xmlns:a16="http://schemas.microsoft.com/office/drawing/2014/main" id="{1DB1FD1B-D4AD-410B-8BB0-EDA6704485F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761635">
            <a:off x="3507155" y="3660472"/>
            <a:ext cx="914400" cy="914400"/>
          </a:xfrm>
          <a:prstGeom prst="rect">
            <a:avLst/>
          </a:prstGeom>
        </p:spPr>
      </p:pic>
      <p:pic>
        <p:nvPicPr>
          <p:cNvPr id="11" name="Graphic 10" descr="Line arrow: Clockwise curve with solid fill">
            <a:extLst>
              <a:ext uri="{FF2B5EF4-FFF2-40B4-BE49-F238E27FC236}">
                <a16:creationId xmlns:a16="http://schemas.microsoft.com/office/drawing/2014/main" id="{3C6359C1-B144-483D-8703-6BB0157FEB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3875923">
            <a:off x="3684684" y="1866681"/>
            <a:ext cx="914400" cy="914400"/>
          </a:xfrm>
          <a:prstGeom prst="rect">
            <a:avLst/>
          </a:prstGeom>
        </p:spPr>
      </p:pic>
      <p:pic>
        <p:nvPicPr>
          <p:cNvPr id="12" name="Graphic 11" descr="Line arrow: Clockwise curve with solid fill">
            <a:extLst>
              <a:ext uri="{FF2B5EF4-FFF2-40B4-BE49-F238E27FC236}">
                <a16:creationId xmlns:a16="http://schemas.microsoft.com/office/drawing/2014/main" id="{B082B96B-4586-4B82-B4EF-4AF8ADED6DE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9946666">
            <a:off x="7802452" y="1937691"/>
            <a:ext cx="914400" cy="914400"/>
          </a:xfrm>
          <a:prstGeom prst="rect">
            <a:avLst/>
          </a:prstGeom>
        </p:spPr>
      </p:pic>
      <p:pic>
        <p:nvPicPr>
          <p:cNvPr id="13" name="Graphic 12" descr="Line arrow: Clockwise curve with solid fill">
            <a:extLst>
              <a:ext uri="{FF2B5EF4-FFF2-40B4-BE49-F238E27FC236}">
                <a16:creationId xmlns:a16="http://schemas.microsoft.com/office/drawing/2014/main" id="{460E9E14-5ED5-4A3F-AE65-3D8122FF7A5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3460386">
            <a:off x="8233305" y="3660471"/>
            <a:ext cx="914400" cy="914400"/>
          </a:xfrm>
          <a:prstGeom prst="rect">
            <a:avLst/>
          </a:prstGeom>
        </p:spPr>
      </p:pic>
      <p:pic>
        <p:nvPicPr>
          <p:cNvPr id="14" name="Graphic 13" descr="Line arrow: Clockwise curve with solid fill">
            <a:extLst>
              <a:ext uri="{FF2B5EF4-FFF2-40B4-BE49-F238E27FC236}">
                <a16:creationId xmlns:a16="http://schemas.microsoft.com/office/drawing/2014/main" id="{20B7273C-64BE-4ECA-96D2-FFB9034804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8252570">
            <a:off x="5902898" y="4608470"/>
            <a:ext cx="914400" cy="914400"/>
          </a:xfrm>
          <a:prstGeom prst="rect">
            <a:avLst/>
          </a:prstGeom>
        </p:spPr>
      </p:pic>
      <p:sp>
        <p:nvSpPr>
          <p:cNvPr id="9" name="TextBox 8">
            <a:extLst>
              <a:ext uri="{FF2B5EF4-FFF2-40B4-BE49-F238E27FC236}">
                <a16:creationId xmlns:a16="http://schemas.microsoft.com/office/drawing/2014/main" id="{E43E17C4-75DB-B9E6-EFC9-E65D00ED07E4}"/>
              </a:ext>
            </a:extLst>
          </p:cNvPr>
          <p:cNvSpPr txBox="1"/>
          <p:nvPr/>
        </p:nvSpPr>
        <p:spPr>
          <a:xfrm>
            <a:off x="1323975" y="5637712"/>
            <a:ext cx="9544050" cy="1015663"/>
          </a:xfrm>
          <a:prstGeom prst="rect">
            <a:avLst/>
          </a:prstGeom>
          <a:noFill/>
        </p:spPr>
        <p:txBody>
          <a:bodyPr wrap="square" rtlCol="0">
            <a:spAutoFit/>
          </a:bodyPr>
          <a:lstStyle/>
          <a:p>
            <a:pPr algn="ctr"/>
            <a:r>
              <a:rPr lang="en-US" sz="2000" b="1" i="0" dirty="0">
                <a:solidFill>
                  <a:srgbClr val="C00000"/>
                </a:solidFill>
                <a:effectLst/>
                <a:latin typeface="Times New Roman" panose="02020603050405020304" pitchFamily="18" charset="0"/>
                <a:cs typeface="Times New Roman" panose="02020603050405020304" pitchFamily="18" charset="0"/>
              </a:rPr>
              <a:t>The CASVE cycle allows individuals and practitioners to systematically find solutions for career problems from identification of a problem through establishing a plan of action and evaluating the decision.</a:t>
            </a:r>
            <a:endParaRPr lang="en-US" sz="2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511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CASVE Cycle (Decision Making)</a:t>
            </a:r>
          </a:p>
        </p:txBody>
      </p:sp>
      <p:pic>
        <p:nvPicPr>
          <p:cNvPr id="6" name="Content Placeholder 5" descr="Diagram&#10;&#10;Description automatically generated">
            <a:extLst>
              <a:ext uri="{FF2B5EF4-FFF2-40B4-BE49-F238E27FC236}">
                <a16:creationId xmlns:a16="http://schemas.microsoft.com/office/drawing/2014/main" id="{8217D898-482B-4BCF-B981-D3870DC489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80854" y="1690688"/>
            <a:ext cx="6649222" cy="5000732"/>
          </a:xfrm>
          <a:ln w="12700">
            <a:solidFill>
              <a:srgbClr val="33CCCC"/>
            </a:solidFill>
          </a:ln>
        </p:spPr>
      </p:pic>
      <p:cxnSp>
        <p:nvCxnSpPr>
          <p:cNvPr id="4" name="Straight Connector 3">
            <a:extLst>
              <a:ext uri="{FF2B5EF4-FFF2-40B4-BE49-F238E27FC236}">
                <a16:creationId xmlns:a16="http://schemas.microsoft.com/office/drawing/2014/main" id="{576949B8-3D40-4811-8A4A-AA758E60686D}"/>
              </a:ext>
            </a:extLst>
          </p:cNvPr>
          <p:cNvCxnSpPr/>
          <p:nvPr/>
        </p:nvCxnSpPr>
        <p:spPr>
          <a:xfrm>
            <a:off x="2249215" y="1537137"/>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3" name="TextBox 2">
            <a:extLst>
              <a:ext uri="{FF2B5EF4-FFF2-40B4-BE49-F238E27FC236}">
                <a16:creationId xmlns:a16="http://schemas.microsoft.com/office/drawing/2014/main" id="{F8E02A20-E570-B021-32DB-AD4DE949D8D7}"/>
              </a:ext>
            </a:extLst>
          </p:cNvPr>
          <p:cNvSpPr txBox="1"/>
          <p:nvPr/>
        </p:nvSpPr>
        <p:spPr>
          <a:xfrm>
            <a:off x="514350" y="2428875"/>
            <a:ext cx="4357688" cy="3539430"/>
          </a:xfrm>
          <a:prstGeom prst="rect">
            <a:avLst/>
          </a:prstGeom>
          <a:noFill/>
        </p:spPr>
        <p:txBody>
          <a:bodyPr wrap="square" rtlCol="0">
            <a:spAutoFit/>
          </a:bodyPr>
          <a:lstStyle/>
          <a:p>
            <a:r>
              <a:rPr lang="en-US" sz="3200" b="0" i="0" dirty="0">
                <a:solidFill>
                  <a:srgbClr val="4D5156"/>
                </a:solidFill>
                <a:effectLst/>
                <a:latin typeface="Times New Roman" panose="02020603050405020304" pitchFamily="18" charset="0"/>
                <a:cs typeface="Times New Roman" panose="02020603050405020304" pitchFamily="18" charset="0"/>
              </a:rPr>
              <a:t>The first stage of the CASVE Model is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communication (C)</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analysis (A)</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synthesis (S)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valuing (V) </a:t>
            </a:r>
          </a:p>
          <a:p>
            <a:pPr marL="457200" indent="-457200">
              <a:buFont typeface="Arial" panose="020B0604020202020204" pitchFamily="34" charset="0"/>
              <a:buChar char="•"/>
            </a:pPr>
            <a:r>
              <a:rPr lang="en-US" sz="3200" b="0" i="0" dirty="0">
                <a:solidFill>
                  <a:srgbClr val="040C28"/>
                </a:solidFill>
                <a:effectLst/>
                <a:latin typeface="Times New Roman" panose="02020603050405020304" pitchFamily="18" charset="0"/>
                <a:cs typeface="Times New Roman" panose="02020603050405020304" pitchFamily="18" charset="0"/>
              </a:rPr>
              <a:t>execution (E)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6024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452437" y="1982787"/>
            <a:ext cx="4968109"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Becoming aware of the gap</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Discomfort becomes greater  </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than fear of change</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Assistance sought when</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resources are inadequate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015B3C69-0EF1-5FDB-6CEF-11F7956786D5}"/>
              </a:ext>
            </a:extLst>
          </p:cNvPr>
          <p:cNvPicPr>
            <a:picLocks noChangeAspect="1"/>
          </p:cNvPicPr>
          <p:nvPr/>
        </p:nvPicPr>
        <p:blipFill>
          <a:blip r:embed="rId2"/>
          <a:stretch>
            <a:fillRect/>
          </a:stretch>
        </p:blipFill>
        <p:spPr>
          <a:xfrm>
            <a:off x="5934075" y="1982787"/>
            <a:ext cx="5805488" cy="4354116"/>
          </a:xfrm>
          <a:prstGeom prst="rect">
            <a:avLst/>
          </a:prstGeom>
        </p:spPr>
      </p:pic>
    </p:spTree>
    <p:extLst>
      <p:ext uri="{BB962C8B-B14F-4D97-AF65-F5344CB8AC3E}">
        <p14:creationId xmlns:p14="http://schemas.microsoft.com/office/powerpoint/2010/main" val="3088477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266700" y="1997075"/>
            <a:ext cx="4968109" cy="4351338"/>
          </a:xfrm>
        </p:spPr>
        <p:txBody>
          <a:bodyPr>
            <a:noAutofit/>
          </a:bodyPr>
          <a:lstStyle/>
          <a:p>
            <a:pPr marL="0" indent="0">
              <a:lnSpc>
                <a:spcPct val="150000"/>
              </a:lnSpc>
              <a:buClr>
                <a:srgbClr val="C00000"/>
              </a:buClr>
              <a:buNone/>
            </a:pPr>
            <a:r>
              <a:rPr lang="en-US" dirty="0">
                <a:latin typeface="Times New Roman" panose="02020603050405020304" pitchFamily="18" charset="0"/>
                <a:cs typeface="Times New Roman" panose="02020603050405020304" pitchFamily="18" charset="0"/>
              </a:rPr>
              <a:t>Internal Conditions:</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Emotions</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Avoidance behavior</a:t>
            </a:r>
          </a:p>
          <a:p>
            <a:pPr marL="914400" lvl="1" indent="-457200">
              <a:lnSpc>
                <a:spcPct val="150000"/>
              </a:lnSpc>
              <a:buClr>
                <a:srgbClr val="C00000"/>
              </a:buClr>
              <a:buFont typeface="+mj-lt"/>
              <a:buAutoNum type="arabicParenR"/>
            </a:pPr>
            <a:r>
              <a:rPr lang="en-US" sz="2800" dirty="0">
                <a:latin typeface="Times New Roman" panose="02020603050405020304" pitchFamily="18" charset="0"/>
                <a:cs typeface="Times New Roman" panose="02020603050405020304" pitchFamily="18" charset="0"/>
              </a:rPr>
              <a:t>Physiological state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5CA19CBC-6439-9885-A6FA-C26CF030A093}"/>
              </a:ext>
            </a:extLst>
          </p:cNvPr>
          <p:cNvSpPr txBox="1"/>
          <p:nvPr/>
        </p:nvSpPr>
        <p:spPr>
          <a:xfrm>
            <a:off x="5234809" y="2171700"/>
            <a:ext cx="6323779" cy="4031873"/>
          </a:xfrm>
          <a:prstGeom prst="rect">
            <a:avLst/>
          </a:prstGeom>
          <a:noFill/>
        </p:spPr>
        <p:txBody>
          <a:bodyPr wrap="square" rtlCol="0">
            <a:spAutoFit/>
          </a:bodyPr>
          <a:lstStyle/>
          <a:p>
            <a:pPr algn="ctr"/>
            <a:r>
              <a:rPr lang="en-US" sz="3200" b="0" i="0">
                <a:solidFill>
                  <a:srgbClr val="0070C0"/>
                </a:solidFill>
                <a:effectLst/>
                <a:latin typeface="Times New Roman" panose="02020603050405020304" pitchFamily="18" charset="0"/>
                <a:cs typeface="Times New Roman" panose="02020603050405020304" pitchFamily="18" charset="0"/>
              </a:rPr>
              <a:t>Internal factors that affect decision making include attitude , emotions , and ethics . Attitude is how you react when faced with making a decision . It is best to have a positive attitude because it often helps one see more options as well as make decision making easier .</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441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a:t>
            </a:r>
          </a:p>
        </p:txBody>
      </p:sp>
      <p:sp>
        <p:nvSpPr>
          <p:cNvPr id="3" name="Content Placeholder 2"/>
          <p:cNvSpPr>
            <a:spLocks noGrp="1"/>
          </p:cNvSpPr>
          <p:nvPr>
            <p:ph idx="1"/>
          </p:nvPr>
        </p:nvSpPr>
        <p:spPr>
          <a:xfrm>
            <a:off x="652462" y="1954212"/>
            <a:ext cx="4968109" cy="4351338"/>
          </a:xfrm>
        </p:spPr>
        <p:txBody>
          <a:bodyPr>
            <a:noAutofit/>
          </a:bodyPr>
          <a:lstStyle/>
          <a:p>
            <a:pPr marL="0" indent="0">
              <a:lnSpc>
                <a:spcPct val="150000"/>
              </a:lnSpc>
              <a:buClr>
                <a:srgbClr val="C00000"/>
              </a:buClr>
              <a:buNone/>
            </a:pPr>
            <a:r>
              <a:rPr lang="en-US" b="1" dirty="0">
                <a:latin typeface="Times New Roman" panose="02020603050405020304" pitchFamily="18" charset="0"/>
                <a:cs typeface="Times New Roman" panose="02020603050405020304" pitchFamily="18" charset="0"/>
              </a:rPr>
              <a:t>External Conditions:</a:t>
            </a:r>
          </a:p>
          <a:p>
            <a:pPr marL="914400" lvl="1" indent="-457200">
              <a:lnSpc>
                <a:spcPct val="150000"/>
              </a:lnSpc>
              <a:buClr>
                <a:srgbClr val="C00000"/>
              </a:buClr>
              <a:buFont typeface="+mj-lt"/>
              <a:buAutoNum type="arabicParenR"/>
            </a:pPr>
            <a:r>
              <a:rPr lang="en-US" sz="2800" b="1" dirty="0">
                <a:latin typeface="Times New Roman" panose="02020603050405020304" pitchFamily="18" charset="0"/>
                <a:cs typeface="Times New Roman" panose="02020603050405020304" pitchFamily="18" charset="0"/>
              </a:rPr>
              <a:t>Event</a:t>
            </a:r>
          </a:p>
          <a:p>
            <a:pPr marL="914400" lvl="1" indent="-457200">
              <a:lnSpc>
                <a:spcPct val="150000"/>
              </a:lnSpc>
              <a:buClr>
                <a:srgbClr val="C00000"/>
              </a:buClr>
              <a:buFont typeface="+mj-lt"/>
              <a:buAutoNum type="arabicParenR"/>
            </a:pPr>
            <a:r>
              <a:rPr lang="en-US" sz="2800" b="1" dirty="0">
                <a:latin typeface="Times New Roman" panose="02020603050405020304" pitchFamily="18" charset="0"/>
                <a:cs typeface="Times New Roman" panose="02020603050405020304" pitchFamily="18" charset="0"/>
              </a:rPr>
              <a:t>Significant others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CD9D66B6-A1EF-8925-B0B0-50803C09EEB4}"/>
              </a:ext>
            </a:extLst>
          </p:cNvPr>
          <p:cNvSpPr txBox="1"/>
          <p:nvPr/>
        </p:nvSpPr>
        <p:spPr>
          <a:xfrm>
            <a:off x="5357813" y="2171700"/>
            <a:ext cx="6181725" cy="4031873"/>
          </a:xfrm>
          <a:prstGeom prst="rect">
            <a:avLst/>
          </a:prstGeom>
          <a:noFill/>
        </p:spPr>
        <p:txBody>
          <a:bodyPr wrap="square" rtlCol="0">
            <a:spAutoFit/>
          </a:bodyPr>
          <a:lstStyle/>
          <a:p>
            <a:pPr algn="ctr"/>
            <a:r>
              <a:rPr lang="en-US" sz="3200" b="0" i="0">
                <a:solidFill>
                  <a:srgbClr val="0070C0"/>
                </a:solidFill>
                <a:effectLst/>
                <a:latin typeface="Times New Roman" panose="02020603050405020304" pitchFamily="18" charset="0"/>
                <a:cs typeface="Times New Roman" panose="02020603050405020304" pitchFamily="18" charset="0"/>
              </a:rPr>
              <a:t>External factors are those that stem from your surroundings. External factors may include expectations from your family, friends, cultural or gender stereotypes and family responsibilities. These factors can influence decision-making in a positive or negative</a:t>
            </a:r>
            <a:endParaRPr lang="en-US"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1716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266698" y="1954212"/>
            <a:ext cx="11087102"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Arial" panose="020B0604020202020204" pitchFamily="34" charset="0"/>
              </a:rPr>
              <a:t> Clarify </a:t>
            </a:r>
            <a:r>
              <a:rPr lang="en-US" sz="2400" b="1" u="sng" dirty="0">
                <a:latin typeface="Arial" panose="020B0604020202020204" pitchFamily="34" charset="0"/>
              </a:rPr>
              <a:t>self-knowledge</a:t>
            </a:r>
            <a:r>
              <a:rPr lang="en-US" sz="2400" dirty="0">
                <a:latin typeface="Arial" panose="020B0604020202020204" pitchFamily="34" charset="0"/>
              </a:rPr>
              <a:t> related to the gap</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Clarify </a:t>
            </a:r>
            <a:r>
              <a:rPr lang="en-US" sz="2400" b="1" u="sng" dirty="0">
                <a:latin typeface="Arial" panose="020B0604020202020204" pitchFamily="34" charset="0"/>
              </a:rPr>
              <a:t>option knowledge</a:t>
            </a:r>
            <a:r>
              <a:rPr lang="en-US" sz="2400" u="sng" dirty="0">
                <a:latin typeface="Arial" panose="020B0604020202020204" pitchFamily="34" charset="0"/>
              </a:rPr>
              <a:t> </a:t>
            </a:r>
            <a:r>
              <a:rPr lang="en-US" sz="2400" dirty="0">
                <a:latin typeface="Arial" panose="020B0604020202020204" pitchFamily="34" charset="0"/>
              </a:rPr>
              <a:t>related to the gap</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Understanding how I </a:t>
            </a:r>
            <a:r>
              <a:rPr lang="en-US" sz="2400" b="1" u="sng" dirty="0">
                <a:latin typeface="Arial" panose="020B0604020202020204" pitchFamily="34" charset="0"/>
              </a:rPr>
              <a:t>make important decisions</a:t>
            </a:r>
          </a:p>
          <a:p>
            <a:pPr>
              <a:lnSpc>
                <a:spcPct val="150000"/>
              </a:lnSpc>
              <a:buClr>
                <a:srgbClr val="C00000"/>
              </a:buClr>
              <a:buFont typeface="Wingdings" panose="05000000000000000000" pitchFamily="2" charset="2"/>
              <a:buChar char="v"/>
            </a:pPr>
            <a:r>
              <a:rPr lang="en-US" sz="2400" dirty="0">
                <a:latin typeface="Arial" panose="020B0604020202020204" pitchFamily="34" charset="0"/>
              </a:rPr>
              <a:t> Understanding how my </a:t>
            </a:r>
            <a:r>
              <a:rPr lang="en-US" sz="2400" b="1" u="sng" dirty="0">
                <a:latin typeface="Arial" panose="020B0604020202020204" pitchFamily="34" charset="0"/>
              </a:rPr>
              <a:t>thinking</a:t>
            </a:r>
            <a:r>
              <a:rPr lang="en-US" sz="2400" dirty="0">
                <a:latin typeface="Arial" panose="020B0604020202020204" pitchFamily="34" charset="0"/>
              </a:rPr>
              <a:t> influences choices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Graphic 5" descr="Man holding cup">
            <a:extLst>
              <a:ext uri="{FF2B5EF4-FFF2-40B4-BE49-F238E27FC236}">
                <a16:creationId xmlns:a16="http://schemas.microsoft.com/office/drawing/2014/main" id="{3FCE9AE1-52A4-61F5-0E74-2C53BCD41A9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67346" y="2187575"/>
            <a:ext cx="1905000" cy="4305300"/>
          </a:xfrm>
          <a:prstGeom prst="rect">
            <a:avLst/>
          </a:prstGeom>
        </p:spPr>
      </p:pic>
    </p:spTree>
    <p:extLst>
      <p:ext uri="{BB962C8B-B14F-4D97-AF65-F5344CB8AC3E}">
        <p14:creationId xmlns:p14="http://schemas.microsoft.com/office/powerpoint/2010/main" val="117083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452437" y="1690688"/>
            <a:ext cx="6095424"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Clarify self-knowledge related to the gap</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do I want?</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have I learned from experience, e.g., family, tests, etc.?</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are my values, interests, skills?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Graphic 5" descr="Woman waving hand">
            <a:extLst>
              <a:ext uri="{FF2B5EF4-FFF2-40B4-BE49-F238E27FC236}">
                <a16:creationId xmlns:a16="http://schemas.microsoft.com/office/drawing/2014/main" id="{208A4727-ACEF-9731-39A4-D3CCFED2D9A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77262" y="1920875"/>
            <a:ext cx="1895475" cy="4514850"/>
          </a:xfrm>
          <a:prstGeom prst="rect">
            <a:avLst/>
          </a:prstGeom>
        </p:spPr>
      </p:pic>
    </p:spTree>
    <p:extLst>
      <p:ext uri="{BB962C8B-B14F-4D97-AF65-F5344CB8AC3E}">
        <p14:creationId xmlns:p14="http://schemas.microsoft.com/office/powerpoint/2010/main" val="359361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481011" y="2141537"/>
            <a:ext cx="6477002"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Clarify option knowledge</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What do I know about occupations,</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fields of study, or jobs?</a:t>
            </a:r>
          </a:p>
          <a:p>
            <a:pPr lvl="1">
              <a:lnSpc>
                <a:spcPct val="150000"/>
              </a:lnSpc>
              <a:buClr>
                <a:srgbClr val="C00000"/>
              </a:buClr>
              <a:buFont typeface="Wingdings" panose="05000000000000000000" pitchFamily="2" charset="2"/>
              <a:buChar char="v"/>
            </a:pPr>
            <a:r>
              <a:rPr lang="en-US" sz="2800" b="1" dirty="0">
                <a:latin typeface="Times New Roman" panose="02020603050405020304" pitchFamily="18" charset="0"/>
                <a:cs typeface="Times New Roman" panose="02020603050405020304" pitchFamily="18" charset="0"/>
              </a:rPr>
              <a:t>Do I have an effective schema for</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understanding the world of work?</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Picture 5" descr="Businessman thinking">
            <a:extLst>
              <a:ext uri="{FF2B5EF4-FFF2-40B4-BE49-F238E27FC236}">
                <a16:creationId xmlns:a16="http://schemas.microsoft.com/office/drawing/2014/main" id="{FA6E9387-7F5E-FBB6-0AA7-65A7868C9D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2165" y="1521372"/>
            <a:ext cx="2296816" cy="5167312"/>
          </a:xfrm>
          <a:prstGeom prst="rect">
            <a:avLst/>
          </a:prstGeom>
        </p:spPr>
      </p:pic>
    </p:spTree>
    <p:extLst>
      <p:ext uri="{BB962C8B-B14F-4D97-AF65-F5344CB8AC3E}">
        <p14:creationId xmlns:p14="http://schemas.microsoft.com/office/powerpoint/2010/main" val="4229503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p:txBody>
      </p:sp>
      <p:sp>
        <p:nvSpPr>
          <p:cNvPr id="3" name="Content Placeholder 2"/>
          <p:cNvSpPr>
            <a:spLocks noGrp="1"/>
          </p:cNvSpPr>
          <p:nvPr>
            <p:ph idx="1"/>
          </p:nvPr>
        </p:nvSpPr>
        <p:spPr>
          <a:xfrm>
            <a:off x="357188" y="1690689"/>
            <a:ext cx="6952758" cy="4351338"/>
          </a:xfrm>
        </p:spPr>
        <p:txBody>
          <a:bodyPr>
            <a:noAutofit/>
          </a:bodyPr>
          <a:lstStyle/>
          <a:p>
            <a:pPr>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Understanding </a:t>
            </a:r>
            <a:r>
              <a:rPr lang="en-US" b="1" i="1" dirty="0">
                <a:latin typeface="Times New Roman" panose="02020603050405020304" pitchFamily="18" charset="0"/>
                <a:cs typeface="Times New Roman" panose="02020603050405020304" pitchFamily="18" charset="0"/>
              </a:rPr>
              <a:t>how</a:t>
            </a:r>
            <a:r>
              <a:rPr lang="en-US" b="1" dirty="0">
                <a:latin typeface="Times New Roman" panose="02020603050405020304" pitchFamily="18" charset="0"/>
                <a:cs typeface="Times New Roman" panose="02020603050405020304" pitchFamily="18" charset="0"/>
              </a:rPr>
              <a:t> I make important decisions</a:t>
            </a:r>
            <a:endParaRPr lang="en-US" sz="1600" b="1" dirty="0">
              <a:latin typeface="Times New Roman" panose="02020603050405020304" pitchFamily="18" charset="0"/>
              <a:cs typeface="Times New Roman" panose="02020603050405020304" pitchFamily="18" charset="0"/>
            </a:endParaRP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Willingness to accept responsibility</a:t>
            </a: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Decision-making and learning styles</a:t>
            </a:r>
          </a:p>
          <a:p>
            <a:pPr lvl="1">
              <a:lnSpc>
                <a:spcPct val="150000"/>
              </a:lnSpc>
              <a:buClr>
                <a:srgbClr val="C00000"/>
              </a:buCl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Understanding how positive </a:t>
            </a:r>
            <a:r>
              <a:rPr lang="en-US" b="1" i="1" dirty="0">
                <a:latin typeface="Times New Roman" panose="02020603050405020304" pitchFamily="18" charset="0"/>
                <a:cs typeface="Times New Roman" panose="02020603050405020304" pitchFamily="18" charset="0"/>
              </a:rPr>
              <a:t>and </a:t>
            </a:r>
            <a:r>
              <a:rPr lang="en-US" b="1" dirty="0">
                <a:latin typeface="Times New Roman" panose="02020603050405020304" pitchFamily="18" charset="0"/>
                <a:cs typeface="Times New Roman" panose="02020603050405020304" pitchFamily="18" charset="0"/>
              </a:rPr>
              <a:t>negative thinking influences career choices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6" name="Picture 5" descr="Old woman cheering two hands smiling">
            <a:extLst>
              <a:ext uri="{FF2B5EF4-FFF2-40B4-BE49-F238E27FC236}">
                <a16:creationId xmlns:a16="http://schemas.microsoft.com/office/drawing/2014/main" id="{22CA19A0-AD6E-29B5-77D8-FC46ED029D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6060" y="1349922"/>
            <a:ext cx="3453449" cy="5336628"/>
          </a:xfrm>
          <a:prstGeom prst="rect">
            <a:avLst/>
          </a:prstGeom>
        </p:spPr>
      </p:pic>
    </p:spTree>
    <p:extLst>
      <p:ext uri="{BB962C8B-B14F-4D97-AF65-F5344CB8AC3E}">
        <p14:creationId xmlns:p14="http://schemas.microsoft.com/office/powerpoint/2010/main" val="250098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latin typeface="Times New Roman" panose="02020603050405020304" pitchFamily="18" charset="0"/>
                <a:cs typeface="Times New Roman" panose="02020603050405020304" pitchFamily="18" charset="0"/>
              </a:rPr>
              <a:t>Synthesis</a:t>
            </a:r>
          </a:p>
        </p:txBody>
      </p:sp>
      <p:sp>
        <p:nvSpPr>
          <p:cNvPr id="3" name="Content Placeholder 2"/>
          <p:cNvSpPr>
            <a:spLocks noGrp="1"/>
          </p:cNvSpPr>
          <p:nvPr>
            <p:ph idx="1"/>
          </p:nvPr>
        </p:nvSpPr>
        <p:spPr>
          <a:xfrm>
            <a:off x="266699" y="1690688"/>
            <a:ext cx="7721025" cy="4351338"/>
          </a:xfrm>
        </p:spPr>
        <p:txBody>
          <a:bodyPr>
            <a:noAutofit/>
          </a:bodyPr>
          <a:lstStyle/>
          <a:p>
            <a:pPr marL="0" indent="0" algn="ctr">
              <a:lnSpc>
                <a:spcPct val="150000"/>
              </a:lnSpc>
              <a:buClr>
                <a:srgbClr val="C00000"/>
              </a:buClr>
              <a:buNone/>
            </a:pPr>
            <a:r>
              <a:rPr lang="en-US" dirty="0">
                <a:effectLst/>
                <a:latin typeface="Times New Roman" panose="02020603050405020304" pitchFamily="18" charset="0"/>
                <a:cs typeface="Times New Roman" panose="02020603050405020304" pitchFamily="18" charset="0"/>
              </a:rPr>
              <a:t>What can I do to solve the gap?</a:t>
            </a:r>
          </a:p>
          <a:p>
            <a:pPr marL="0" indent="0" algn="ctr">
              <a:lnSpc>
                <a:spcPct val="150000"/>
              </a:lnSpc>
              <a:buClr>
                <a:srgbClr val="C00000"/>
              </a:buClr>
              <a:buNone/>
            </a:pPr>
            <a:br>
              <a:rPr lang="en-US" sz="800" dirty="0">
                <a:latin typeface="Times New Roman" panose="02020603050405020304" pitchFamily="18" charset="0"/>
                <a:cs typeface="Times New Roman" panose="02020603050405020304" pitchFamily="18" charset="0"/>
              </a:rPr>
            </a:br>
            <a:r>
              <a:rPr lang="en-US" b="1" dirty="0">
                <a:effectLst/>
                <a:latin typeface="Times New Roman" panose="02020603050405020304" pitchFamily="18" charset="0"/>
                <a:cs typeface="Times New Roman" panose="02020603050405020304" pitchFamily="18" charset="0"/>
              </a:rPr>
              <a:t>Goal</a:t>
            </a:r>
            <a:r>
              <a:rPr lang="en-US" dirty="0">
                <a:effectLst/>
                <a:latin typeface="Times New Roman" panose="02020603050405020304" pitchFamily="18" charset="0"/>
                <a:cs typeface="Times New Roman" panose="02020603050405020304" pitchFamily="18" charset="0"/>
              </a:rPr>
              <a:t>: avoid missing alternatives while not becoming overwhelmed with options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993F3C7E-8DB5-323B-D707-D59BD83758B4}"/>
              </a:ext>
            </a:extLst>
          </p:cNvPr>
          <p:cNvSpPr txBox="1"/>
          <p:nvPr/>
        </p:nvSpPr>
        <p:spPr>
          <a:xfrm>
            <a:off x="1238250" y="4382482"/>
            <a:ext cx="9715500" cy="2246769"/>
          </a:xfrm>
          <a:prstGeom prst="rect">
            <a:avLst/>
          </a:prstGeom>
          <a:noFill/>
        </p:spPr>
        <p:txBody>
          <a:bodyPr wrap="square" rtlCol="0">
            <a:spAutoFit/>
          </a:bodyPr>
          <a:lstStyle/>
          <a:p>
            <a:pPr algn="ctr"/>
            <a:r>
              <a:rPr lang="en-US" sz="2800" b="0" i="0">
                <a:solidFill>
                  <a:srgbClr val="0070C0"/>
                </a:solidFill>
                <a:effectLst/>
                <a:latin typeface="Times New Roman" panose="02020603050405020304" pitchFamily="18" charset="0"/>
                <a:cs typeface="Times New Roman" panose="02020603050405020304" pitchFamily="18" charset="0"/>
              </a:rPr>
              <a:t>Synthesis provides valuable insights for decision-making and learning in your organization. It enables you to assess the performance, effectiveness, efficiency, relevance, and sustainability of your program, as well as identify the strengths, weaknesses, opportunities, and challenges.</a:t>
            </a:r>
            <a:endParaRPr lang="en-US" sz="28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023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Expanding &amp; Narrowing My Options</a:t>
            </a:r>
          </a:p>
        </p:txBody>
      </p:sp>
      <p:sp>
        <p:nvSpPr>
          <p:cNvPr id="3" name="Content Placeholder 2"/>
          <p:cNvSpPr>
            <a:spLocks noGrp="1"/>
          </p:cNvSpPr>
          <p:nvPr>
            <p:ph idx="1"/>
          </p:nvPr>
        </p:nvSpPr>
        <p:spPr>
          <a:xfrm>
            <a:off x="695326" y="2046287"/>
            <a:ext cx="5709089" cy="4351338"/>
          </a:xfrm>
        </p:spPr>
        <p:txBody>
          <a:bodyPr>
            <a:noAutofit/>
          </a:bodyPr>
          <a:lstStyle/>
          <a:p>
            <a:pPr>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 Synthesis </a:t>
            </a:r>
            <a:r>
              <a:rPr lang="en-US" dirty="0">
                <a:solidFill>
                  <a:schemeClr val="accent2"/>
                </a:solidFill>
                <a:effectLst/>
                <a:latin typeface="Times New Roman" panose="02020603050405020304" pitchFamily="18" charset="0"/>
                <a:cs typeface="Times New Roman" panose="02020603050405020304" pitchFamily="18" charset="0"/>
              </a:rPr>
              <a:t>Elaboration</a:t>
            </a:r>
          </a:p>
          <a:p>
            <a:pPr lvl="1">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Brainstorming to expand list of</a:t>
            </a:r>
            <a:r>
              <a:rPr lang="en-US" dirty="0">
                <a:latin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cs typeface="Times New Roman" panose="02020603050405020304" pitchFamily="18" charset="0"/>
              </a:rPr>
              <a:t>possible options</a:t>
            </a:r>
          </a:p>
          <a:p>
            <a:pPr>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cs typeface="Times New Roman" panose="02020603050405020304" pitchFamily="18" charset="0"/>
              </a:rPr>
              <a:t>Synthesis </a:t>
            </a:r>
            <a:r>
              <a:rPr lang="en-US" dirty="0">
                <a:solidFill>
                  <a:srgbClr val="00B050"/>
                </a:solidFill>
                <a:effectLst/>
                <a:latin typeface="Times New Roman" panose="02020603050405020304" pitchFamily="18" charset="0"/>
                <a:cs typeface="Times New Roman" panose="02020603050405020304" pitchFamily="18" charset="0"/>
              </a:rPr>
              <a:t>Crystallization</a:t>
            </a:r>
          </a:p>
          <a:p>
            <a:pPr lvl="1">
              <a:lnSpc>
                <a:spcPct val="150000"/>
              </a:lnSpc>
              <a:buClr>
                <a:srgbClr val="C00000"/>
              </a:buClr>
              <a:buFont typeface="Wingdings" panose="05000000000000000000" pitchFamily="2" charset="2"/>
              <a:buChar char="v"/>
            </a:pPr>
            <a:r>
              <a:rPr lang="en-US" dirty="0">
                <a:effectLst/>
                <a:latin typeface="Times New Roman" panose="02020603050405020304" pitchFamily="18" charset="0"/>
                <a:cs typeface="Times New Roman" panose="02020603050405020304" pitchFamily="18" charset="0"/>
              </a:rPr>
              <a:t>Reduce list to 3 – 5 options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9C74ED69-D5FB-3B4B-43E0-B14F55FDAAA8}"/>
              </a:ext>
            </a:extLst>
          </p:cNvPr>
          <p:cNvSpPr txBox="1"/>
          <p:nvPr/>
        </p:nvSpPr>
        <p:spPr>
          <a:xfrm>
            <a:off x="6096000" y="2474306"/>
            <a:ext cx="5662612" cy="2862322"/>
          </a:xfrm>
          <a:prstGeom prst="rect">
            <a:avLst/>
          </a:prstGeom>
          <a:noFill/>
        </p:spPr>
        <p:txBody>
          <a:bodyPr wrap="square" rtlCol="0">
            <a:spAutoFit/>
          </a:bodyPr>
          <a:lstStyle/>
          <a:p>
            <a:pPr algn="ctr"/>
            <a:r>
              <a:rPr lang="en-US" sz="3600" b="1" i="0">
                <a:solidFill>
                  <a:srgbClr val="0070C0"/>
                </a:solidFill>
                <a:effectLst/>
                <a:latin typeface="Times New Roman" panose="02020603050405020304" pitchFamily="18" charset="0"/>
                <a:cs typeface="Times New Roman" panose="02020603050405020304" pitchFamily="18" charset="0"/>
              </a:rPr>
              <a:t>It will give you a better understanding of what it's like to work in a particular field and help you determine the right fit</a:t>
            </a:r>
            <a:endParaRPr lang="en-US" sz="36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239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Valuing</a:t>
            </a:r>
          </a:p>
        </p:txBody>
      </p:sp>
      <p:sp>
        <p:nvSpPr>
          <p:cNvPr id="3" name="Content Placeholder 2"/>
          <p:cNvSpPr>
            <a:spLocks noGrp="1"/>
          </p:cNvSpPr>
          <p:nvPr>
            <p:ph idx="1"/>
          </p:nvPr>
        </p:nvSpPr>
        <p:spPr>
          <a:xfrm>
            <a:off x="423862" y="1939925"/>
            <a:ext cx="5805488" cy="4351338"/>
          </a:xfrm>
        </p:spPr>
        <p:txBody>
          <a:bodyPr>
            <a:noAutofit/>
          </a:bodyPr>
          <a:lstStyle/>
          <a:p>
            <a:pPr marL="0" indent="0">
              <a:lnSpc>
                <a:spcPct val="150000"/>
              </a:lnSpc>
              <a:buClr>
                <a:srgbClr val="C00000"/>
              </a:buClr>
              <a:buNone/>
            </a:pPr>
            <a:r>
              <a:rPr lang="en-US" dirty="0">
                <a:effectLst/>
                <a:latin typeface="Times New Roman" panose="02020603050405020304" pitchFamily="18" charset="0"/>
                <a:cs typeface="Times New Roman" panose="02020603050405020304" pitchFamily="18" charset="0"/>
              </a:rPr>
              <a:t>Judging costs and benefits of </a:t>
            </a:r>
            <a:r>
              <a:rPr lang="en-US" b="1" u="sng" dirty="0">
                <a:effectLst/>
                <a:latin typeface="Times New Roman" panose="02020603050405020304" pitchFamily="18" charset="0"/>
                <a:cs typeface="Times New Roman" panose="02020603050405020304" pitchFamily="18" charset="0"/>
              </a:rPr>
              <a:t>each</a:t>
            </a:r>
            <a:r>
              <a:rPr lang="en-US" dirty="0">
                <a:effectLst/>
                <a:latin typeface="Times New Roman" panose="02020603050405020304" pitchFamily="18" charset="0"/>
                <a:cs typeface="Times New Roman" panose="02020603050405020304" pitchFamily="18" charset="0"/>
              </a:rPr>
              <a:t> option to:</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Oneself</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Significant others, e.g., family</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Cultural group</a:t>
            </a:r>
          </a:p>
          <a:p>
            <a:pPr marL="514350" indent="-514350">
              <a:lnSpc>
                <a:spcPct val="150000"/>
              </a:lnSpc>
              <a:buClr>
                <a:srgbClr val="C00000"/>
              </a:buClr>
              <a:buFont typeface="+mj-lt"/>
              <a:buAutoNum type="arabicParenR"/>
            </a:pPr>
            <a:r>
              <a:rPr lang="en-US" sz="2400" dirty="0">
                <a:latin typeface="Times New Roman" panose="02020603050405020304" pitchFamily="18" charset="0"/>
                <a:cs typeface="Times New Roman" panose="02020603050405020304" pitchFamily="18" charset="0"/>
              </a:rPr>
              <a:t>Community and/or society at large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2FE2325C-4234-402D-8519-629C62AFF876}"/>
              </a:ext>
            </a:extLst>
          </p:cNvPr>
          <p:cNvSpPr txBox="1"/>
          <p:nvPr/>
        </p:nvSpPr>
        <p:spPr>
          <a:xfrm>
            <a:off x="6229350" y="2400300"/>
            <a:ext cx="5538788" cy="3046988"/>
          </a:xfrm>
          <a:prstGeom prst="rect">
            <a:avLst/>
          </a:prstGeom>
          <a:noFill/>
        </p:spPr>
        <p:txBody>
          <a:bodyPr wrap="square" rtlCol="0">
            <a:spAutoFit/>
          </a:bodyPr>
          <a:lstStyle/>
          <a:p>
            <a:pPr algn="ctr"/>
            <a:r>
              <a:rPr lang="en-US" sz="2400" b="0" i="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its core, value-based decision making revolves around the idea of aligning decisions with the fundamental values and principles of an organization. It takes into consideration not only short-term gains but also the long-term implications of choices on stakeholders, employees, customers, and the community at large.</a:t>
            </a:r>
            <a:endPar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208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Valuing</a:t>
            </a:r>
          </a:p>
        </p:txBody>
      </p:sp>
      <p:sp>
        <p:nvSpPr>
          <p:cNvPr id="3" name="Content Placeholder 2"/>
          <p:cNvSpPr>
            <a:spLocks noGrp="1"/>
          </p:cNvSpPr>
          <p:nvPr>
            <p:ph idx="1"/>
          </p:nvPr>
        </p:nvSpPr>
        <p:spPr>
          <a:xfrm>
            <a:off x="595310" y="1968500"/>
            <a:ext cx="7506359" cy="4351338"/>
          </a:xfrm>
        </p:spPr>
        <p:txBody>
          <a:bodyPr>
            <a:noAutofit/>
          </a:bodyPr>
          <a:lstStyle/>
          <a:p>
            <a:pPr marL="0" indent="0">
              <a:lnSpc>
                <a:spcPct val="150000"/>
              </a:lnSpc>
              <a:buClr>
                <a:srgbClr val="C00000"/>
              </a:buClr>
              <a:buNone/>
            </a:pPr>
            <a:r>
              <a:rPr lang="en-US" sz="2400" b="1" dirty="0">
                <a:latin typeface="Times New Roman" panose="02020603050405020304" pitchFamily="18" charset="0"/>
                <a:cs typeface="Times New Roman" panose="02020603050405020304" pitchFamily="18" charset="0"/>
              </a:rPr>
              <a:t>Prioritizing options: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First choice and back up choices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What is the best choice for me? Significant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others? Cultural group?</a:t>
            </a:r>
          </a:p>
          <a:p>
            <a:pPr marL="0" indent="0">
              <a:lnSpc>
                <a:spcPct val="150000"/>
              </a:lnSpc>
              <a:buClr>
                <a:srgbClr val="C00000"/>
              </a:buClr>
              <a:buNone/>
            </a:pPr>
            <a:br>
              <a:rPr lang="en-US" sz="8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Selecting a 1st option: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Narrow gap identified in Communication phase</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69A4909B-811A-D037-351B-BF46CFEC565B}"/>
              </a:ext>
            </a:extLst>
          </p:cNvPr>
          <p:cNvPicPr>
            <a:picLocks noChangeAspect="1"/>
          </p:cNvPicPr>
          <p:nvPr/>
        </p:nvPicPr>
        <p:blipFill>
          <a:blip r:embed="rId2"/>
          <a:stretch>
            <a:fillRect/>
          </a:stretch>
        </p:blipFill>
        <p:spPr>
          <a:xfrm>
            <a:off x="7072313" y="4101405"/>
            <a:ext cx="4900613" cy="2756595"/>
          </a:xfrm>
          <a:prstGeom prst="rect">
            <a:avLst/>
          </a:prstGeom>
        </p:spPr>
      </p:pic>
    </p:spTree>
    <p:extLst>
      <p:ext uri="{BB962C8B-B14F-4D97-AF65-F5344CB8AC3E}">
        <p14:creationId xmlns:p14="http://schemas.microsoft.com/office/powerpoint/2010/main" val="2418240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Execution</a:t>
            </a:r>
          </a:p>
        </p:txBody>
      </p:sp>
      <p:sp>
        <p:nvSpPr>
          <p:cNvPr id="3" name="Content Placeholder 2"/>
          <p:cNvSpPr>
            <a:spLocks noGrp="1"/>
          </p:cNvSpPr>
          <p:nvPr>
            <p:ph idx="1"/>
          </p:nvPr>
        </p:nvSpPr>
        <p:spPr>
          <a:xfrm>
            <a:off x="366710" y="2019589"/>
            <a:ext cx="6362703" cy="4351338"/>
          </a:xfrm>
        </p:spPr>
        <p:txBody>
          <a:bodyPr>
            <a:noAutofit/>
          </a:bodyPr>
          <a:lstStyle/>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Final phase—converting thoughts into action</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Formulate goal and execute a plan for  </a:t>
            </a:r>
          </a:p>
          <a:p>
            <a:pPr marL="0" indent="0">
              <a:lnSpc>
                <a:spcPct val="150000"/>
              </a:lnSpc>
              <a:buClr>
                <a:srgbClr val="C00000"/>
              </a:buClr>
              <a:buNone/>
            </a:pPr>
            <a:r>
              <a:rPr lang="en-US" sz="2400" dirty="0">
                <a:latin typeface="Times New Roman" panose="02020603050405020304" pitchFamily="18" charset="0"/>
                <a:cs typeface="Times New Roman" panose="02020603050405020304" pitchFamily="18" charset="0"/>
              </a:rPr>
              <a:t>     implementing your first choice</a:t>
            </a:r>
          </a:p>
          <a:p>
            <a:pPr>
              <a:lnSpc>
                <a:spcPct val="15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Three activities: </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planning</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trying out</a:t>
            </a:r>
          </a:p>
          <a:p>
            <a:pPr lvl="1">
              <a:lnSpc>
                <a:spcPct val="150000"/>
              </a:lnSpc>
              <a:buClr>
                <a:srgbClr val="C00000"/>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applying</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F6BFAB7F-3DD0-4BAF-95BA-0AF1D7CDA443}"/>
              </a:ext>
            </a:extLst>
          </p:cNvPr>
          <p:cNvSpPr txBox="1"/>
          <p:nvPr/>
        </p:nvSpPr>
        <p:spPr>
          <a:xfrm>
            <a:off x="4000501" y="4801267"/>
            <a:ext cx="2743200" cy="1569660"/>
          </a:xfrm>
          <a:prstGeom prst="rect">
            <a:avLst/>
          </a:prstGeom>
          <a:noFill/>
        </p:spPr>
        <p:txBody>
          <a:bodyPr wrap="square" rtlCol="0">
            <a:spAutoFit/>
          </a:bodyPr>
          <a:lstStyle/>
          <a:p>
            <a:r>
              <a:rPr lang="en-US" sz="2600" b="1" dirty="0">
                <a:solidFill>
                  <a:srgbClr val="00B0F0"/>
                </a:solidFill>
                <a:latin typeface="Bradley Hand ITC" panose="03070402050302030203" pitchFamily="66" charset="0"/>
                <a:cs typeface="Arial" panose="020B0604020202020204" pitchFamily="34" charset="0"/>
              </a:rPr>
              <a:t>What are some examples for each of these activities?</a:t>
            </a:r>
          </a:p>
          <a:p>
            <a:endParaRPr lang="en-US" dirty="0"/>
          </a:p>
        </p:txBody>
      </p:sp>
      <p:sp>
        <p:nvSpPr>
          <p:cNvPr id="6" name="TextBox 5">
            <a:extLst>
              <a:ext uri="{FF2B5EF4-FFF2-40B4-BE49-F238E27FC236}">
                <a16:creationId xmlns:a16="http://schemas.microsoft.com/office/drawing/2014/main" id="{112E7A29-8ED8-4994-555A-7A5C7BDCCE32}"/>
              </a:ext>
            </a:extLst>
          </p:cNvPr>
          <p:cNvSpPr txBox="1"/>
          <p:nvPr/>
        </p:nvSpPr>
        <p:spPr>
          <a:xfrm>
            <a:off x="7186613" y="1719263"/>
            <a:ext cx="4652965" cy="4832092"/>
          </a:xfrm>
          <a:prstGeom prst="rect">
            <a:avLst/>
          </a:prstGeom>
          <a:noFill/>
        </p:spPr>
        <p:txBody>
          <a:bodyPr wrap="square" rtlCol="0">
            <a:spAutoFit/>
          </a:bodyPr>
          <a:lstStyle/>
          <a:p>
            <a:pPr algn="ctr"/>
            <a:r>
              <a:rPr lang="en-US" sz="2800" b="0" i="0" dirty="0">
                <a:solidFill>
                  <a:srgbClr val="0070C0"/>
                </a:solidFill>
                <a:effectLst>
                  <a:outerShdw blurRad="38100" dist="38100" dir="2700000" algn="tl">
                    <a:srgbClr val="000000">
                      <a:alpha val="43137"/>
                    </a:srgbClr>
                  </a:outerShdw>
                </a:effectLst>
                <a:latin typeface="Google Sans"/>
              </a:rPr>
              <a:t>Just as preparation is the key to success, execution is the key to preparation. When team members complete all the tasks that you gave to them, or exceed expectations, then a business can succeed. To do that, you can properly communicate the goals and expectations to your team members.</a:t>
            </a:r>
            <a:endParaRPr lang="en-US" sz="28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9356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790136" cy="1325563"/>
          </a:xfrm>
        </p:spPr>
        <p:txBody>
          <a:bodyPr>
            <a:normAutofit/>
          </a:bodyPr>
          <a:lstStyle/>
          <a:p>
            <a:r>
              <a:rPr 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Improving Career Decision Making</a:t>
            </a:r>
          </a:p>
        </p:txBody>
      </p:sp>
      <p:sp>
        <p:nvSpPr>
          <p:cNvPr id="3" name="Content Placeholder 2"/>
          <p:cNvSpPr>
            <a:spLocks noGrp="1"/>
          </p:cNvSpPr>
          <p:nvPr>
            <p:ph idx="1"/>
          </p:nvPr>
        </p:nvSpPr>
        <p:spPr>
          <a:xfrm>
            <a:off x="595314" y="2119857"/>
            <a:ext cx="6334125" cy="4351338"/>
          </a:xfrm>
        </p:spPr>
        <p:txBody>
          <a:bodyPr>
            <a:noAutofit/>
          </a:bodyPr>
          <a:lstStyle/>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Decision making is an ongoing process, not an event</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Process is a skill--can become almost automatic with continued practice and use</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Problems in one phase can shut down or derail </a:t>
            </a:r>
          </a:p>
          <a:p>
            <a:pPr marL="0" indent="0">
              <a:lnSpc>
                <a:spcPct val="100000"/>
              </a:lnSpc>
              <a:buClr>
                <a:srgbClr val="C00000"/>
              </a:buClr>
              <a:buNone/>
            </a:pPr>
            <a:r>
              <a:rPr lang="en-US" sz="2400" dirty="0">
                <a:latin typeface="Times New Roman" panose="02020603050405020304" pitchFamily="18" charset="0"/>
                <a:cs typeface="Times New Roman" panose="02020603050405020304" pitchFamily="18" charset="0"/>
              </a:rPr>
              <a:t>     entire problem-solving process</a:t>
            </a:r>
          </a:p>
          <a:p>
            <a:pPr>
              <a:lnSpc>
                <a:spcPct val="100000"/>
              </a:lnSpc>
              <a:buClr>
                <a:srgbClr val="C00000"/>
              </a:buClr>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 Remember: career “problems” are continuous, you will likely repeat the cycle many times</a:t>
            </a: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pic>
        <p:nvPicPr>
          <p:cNvPr id="5" name="Picture 4">
            <a:extLst>
              <a:ext uri="{FF2B5EF4-FFF2-40B4-BE49-F238E27FC236}">
                <a16:creationId xmlns:a16="http://schemas.microsoft.com/office/drawing/2014/main" id="{B0849455-E30F-7577-82E3-57A0E4D78F23}"/>
              </a:ext>
            </a:extLst>
          </p:cNvPr>
          <p:cNvPicPr>
            <a:picLocks noChangeAspect="1"/>
          </p:cNvPicPr>
          <p:nvPr/>
        </p:nvPicPr>
        <p:blipFill>
          <a:blip r:embed="rId2"/>
          <a:stretch>
            <a:fillRect/>
          </a:stretch>
        </p:blipFill>
        <p:spPr>
          <a:xfrm>
            <a:off x="7472363" y="1897326"/>
            <a:ext cx="4124323" cy="4595547"/>
          </a:xfrm>
          <a:prstGeom prst="rect">
            <a:avLst/>
          </a:prstGeom>
        </p:spPr>
      </p:pic>
    </p:spTree>
    <p:extLst>
      <p:ext uri="{BB962C8B-B14F-4D97-AF65-F5344CB8AC3E}">
        <p14:creationId xmlns:p14="http://schemas.microsoft.com/office/powerpoint/2010/main" val="1468453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0932" y="290952"/>
            <a:ext cx="7790136" cy="1325563"/>
          </a:xfrm>
        </p:spPr>
        <p:txBody>
          <a:bodyPr>
            <a:normAutofit/>
          </a:bodyPr>
          <a:lstStyle/>
          <a:p>
            <a:r>
              <a:rPr lang="en-US" sz="3800" b="1" dirty="0">
                <a:solidFill>
                  <a:srgbClr val="C00000"/>
                </a:solidFill>
                <a:latin typeface="Times New Roman" panose="02020603050405020304" pitchFamily="18" charset="0"/>
                <a:cs typeface="Times New Roman" panose="02020603050405020304" pitchFamily="18" charset="0"/>
              </a:rPr>
              <a:t>Improving Decision Making Skills</a:t>
            </a:r>
          </a:p>
        </p:txBody>
      </p:sp>
      <p:sp>
        <p:nvSpPr>
          <p:cNvPr id="3" name="Content Placeholder 2"/>
          <p:cNvSpPr>
            <a:spLocks noGrp="1"/>
          </p:cNvSpPr>
          <p:nvPr>
            <p:ph idx="1"/>
          </p:nvPr>
        </p:nvSpPr>
        <p:spPr>
          <a:xfrm>
            <a:off x="503866" y="1429897"/>
            <a:ext cx="5698336" cy="4047030"/>
          </a:xfrm>
        </p:spPr>
        <p:txBody>
          <a:bodyPr>
            <a:noAutofit/>
          </a:bodyPr>
          <a:lstStyle/>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Completing assessment instruments</a:t>
            </a:r>
          </a:p>
          <a:p>
            <a:pPr lvl="1">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e.g., Career Thoughts Inventory (CTI)</a:t>
            </a:r>
          </a:p>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Use guides/worksheets</a:t>
            </a:r>
          </a:p>
          <a:p>
            <a:pPr lvl="1">
              <a:lnSpc>
                <a:spcPct val="150000"/>
              </a:lnSpc>
              <a:buClr>
                <a:srgbClr val="C00000"/>
              </a:buClr>
              <a:buFont typeface="Wingdings" panose="05000000000000000000" pitchFamily="2" charset="2"/>
              <a:buChar char="v"/>
            </a:pPr>
            <a:r>
              <a:rPr lang="en-US" sz="2200" i="1" dirty="0">
                <a:latin typeface="Times New Roman" panose="02020603050405020304" pitchFamily="18" charset="0"/>
                <a:cs typeface="Times New Roman" panose="02020603050405020304" pitchFamily="18" charset="0"/>
              </a:rPr>
              <a:t>Guide to Good Decision Making</a:t>
            </a:r>
            <a:r>
              <a:rPr lang="en-US" sz="2200" dirty="0">
                <a:latin typeface="Times New Roman" panose="02020603050405020304" pitchFamily="18" charset="0"/>
                <a:cs typeface="Times New Roman" panose="02020603050405020304" pitchFamily="18" charset="0"/>
              </a:rPr>
              <a:t>, Observe other successful decision makers</a:t>
            </a:r>
          </a:p>
          <a:p>
            <a:pPr lvl="1">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Conduct information interviews, read</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biographies</a:t>
            </a:r>
          </a:p>
          <a:p>
            <a:pPr>
              <a:lnSpc>
                <a:spcPct val="150000"/>
              </a:lnSpc>
              <a:buClr>
                <a:srgbClr val="C00000"/>
              </a:buClr>
              <a:buFont typeface="Wingdings" panose="05000000000000000000" pitchFamily="2" charset="2"/>
              <a:buChar char="v"/>
            </a:pPr>
            <a:r>
              <a:rPr lang="en-US" sz="2200" dirty="0">
                <a:latin typeface="Times New Roman" panose="02020603050405020304" pitchFamily="18" charset="0"/>
                <a:cs typeface="Times New Roman" panose="02020603050405020304" pitchFamily="18" charset="0"/>
              </a:rPr>
              <a:t> Reflect on where you are in the CASVE cycle</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6BB8E73-90AA-4B32-92F6-A3266235E9E1}"/>
              </a:ext>
            </a:extLst>
          </p:cNvPr>
          <p:cNvCxnSpPr/>
          <p:nvPr/>
        </p:nvCxnSpPr>
        <p:spPr>
          <a:xfrm>
            <a:off x="2249215" y="1521372"/>
            <a:ext cx="7118131" cy="0"/>
          </a:xfrm>
          <a:prstGeom prst="line">
            <a:avLst/>
          </a:prstGeom>
          <a:ln w="12700">
            <a:solidFill>
              <a:srgbClr val="33CCFF"/>
            </a:solidFill>
          </a:ln>
        </p:spPr>
        <p:style>
          <a:lnRef idx="1">
            <a:schemeClr val="accent2"/>
          </a:lnRef>
          <a:fillRef idx="0">
            <a:schemeClr val="accent2"/>
          </a:fillRef>
          <a:effectRef idx="0">
            <a:schemeClr val="accent2"/>
          </a:effectRef>
          <a:fontRef idx="minor">
            <a:schemeClr val="tx1"/>
          </a:fontRef>
        </p:style>
      </p:cxnSp>
      <p:sp>
        <p:nvSpPr>
          <p:cNvPr id="15" name="Content Placeholder 2">
            <a:extLst>
              <a:ext uri="{FF2B5EF4-FFF2-40B4-BE49-F238E27FC236}">
                <a16:creationId xmlns:a16="http://schemas.microsoft.com/office/drawing/2014/main" id="{0F0E031D-D0C0-2678-92A6-2EEDBDEC5B84}"/>
              </a:ext>
            </a:extLst>
          </p:cNvPr>
          <p:cNvSpPr txBox="1">
            <a:spLocks/>
          </p:cNvSpPr>
          <p:nvPr/>
        </p:nvSpPr>
        <p:spPr>
          <a:xfrm>
            <a:off x="7565648" y="2004411"/>
            <a:ext cx="3036833"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a:latin typeface="Arial" panose="020B0604020202020204" pitchFamily="34" charset="0"/>
                <a:cs typeface="Arial" panose="020B0604020202020204" pitchFamily="34" charset="0"/>
              </a:rPr>
              <a:t>Communication</a:t>
            </a:r>
            <a:endParaRPr lang="en-US" sz="3200" dirty="0">
              <a:latin typeface="Arial" panose="020B0604020202020204" pitchFamily="34" charset="0"/>
              <a:cs typeface="Arial" panose="020B0604020202020204" pitchFamily="34" charset="0"/>
            </a:endParaRPr>
          </a:p>
        </p:txBody>
      </p:sp>
      <p:sp>
        <p:nvSpPr>
          <p:cNvPr id="16" name="Content Placeholder 2">
            <a:extLst>
              <a:ext uri="{FF2B5EF4-FFF2-40B4-BE49-F238E27FC236}">
                <a16:creationId xmlns:a16="http://schemas.microsoft.com/office/drawing/2014/main" id="{C2F520F9-6A51-3244-AE49-48A78D1A8740}"/>
              </a:ext>
            </a:extLst>
          </p:cNvPr>
          <p:cNvSpPr txBox="1">
            <a:spLocks/>
          </p:cNvSpPr>
          <p:nvPr/>
        </p:nvSpPr>
        <p:spPr>
          <a:xfrm>
            <a:off x="9716375" y="5000023"/>
            <a:ext cx="2019959"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Synthesis</a:t>
            </a:r>
          </a:p>
        </p:txBody>
      </p:sp>
      <p:sp>
        <p:nvSpPr>
          <p:cNvPr id="17" name="Content Placeholder 2">
            <a:extLst>
              <a:ext uri="{FF2B5EF4-FFF2-40B4-BE49-F238E27FC236}">
                <a16:creationId xmlns:a16="http://schemas.microsoft.com/office/drawing/2014/main" id="{6FA70DAC-EDEA-DC13-B8CC-2E551C0E0585}"/>
              </a:ext>
            </a:extLst>
          </p:cNvPr>
          <p:cNvSpPr txBox="1">
            <a:spLocks/>
          </p:cNvSpPr>
          <p:nvPr/>
        </p:nvSpPr>
        <p:spPr>
          <a:xfrm>
            <a:off x="6897233" y="5000023"/>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Valuing</a:t>
            </a:r>
          </a:p>
        </p:txBody>
      </p:sp>
      <p:sp>
        <p:nvSpPr>
          <p:cNvPr id="18" name="Content Placeholder 2">
            <a:extLst>
              <a:ext uri="{FF2B5EF4-FFF2-40B4-BE49-F238E27FC236}">
                <a16:creationId xmlns:a16="http://schemas.microsoft.com/office/drawing/2014/main" id="{6E57BD75-D371-8285-2A9C-99FAD3BEA532}"/>
              </a:ext>
            </a:extLst>
          </p:cNvPr>
          <p:cNvSpPr txBox="1">
            <a:spLocks/>
          </p:cNvSpPr>
          <p:nvPr/>
        </p:nvSpPr>
        <p:spPr>
          <a:xfrm>
            <a:off x="6151348" y="3453412"/>
            <a:ext cx="2019958"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Execution</a:t>
            </a:r>
          </a:p>
        </p:txBody>
      </p:sp>
      <p:sp>
        <p:nvSpPr>
          <p:cNvPr id="19" name="Content Placeholder 2">
            <a:extLst>
              <a:ext uri="{FF2B5EF4-FFF2-40B4-BE49-F238E27FC236}">
                <a16:creationId xmlns:a16="http://schemas.microsoft.com/office/drawing/2014/main" id="{4DB89F75-863F-E825-17A8-8E87A4CCDACE}"/>
              </a:ext>
            </a:extLst>
          </p:cNvPr>
          <p:cNvSpPr txBox="1">
            <a:spLocks/>
          </p:cNvSpPr>
          <p:nvPr/>
        </p:nvSpPr>
        <p:spPr>
          <a:xfrm>
            <a:off x="10432675" y="3453412"/>
            <a:ext cx="1749315" cy="673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latin typeface="Arial" panose="020B0604020202020204" pitchFamily="34" charset="0"/>
                <a:cs typeface="Arial" panose="020B0604020202020204" pitchFamily="34" charset="0"/>
              </a:rPr>
              <a:t>Analysis</a:t>
            </a:r>
          </a:p>
        </p:txBody>
      </p:sp>
      <p:pic>
        <p:nvPicPr>
          <p:cNvPr id="20" name="Graphic 19" descr="Line arrow: Clockwise curve with solid fill">
            <a:extLst>
              <a:ext uri="{FF2B5EF4-FFF2-40B4-BE49-F238E27FC236}">
                <a16:creationId xmlns:a16="http://schemas.microsoft.com/office/drawing/2014/main" id="{1F4392B2-3779-D224-6434-1081088750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761635">
            <a:off x="6321799" y="4074824"/>
            <a:ext cx="914400" cy="914400"/>
          </a:xfrm>
          <a:prstGeom prst="rect">
            <a:avLst/>
          </a:prstGeom>
        </p:spPr>
      </p:pic>
      <p:pic>
        <p:nvPicPr>
          <p:cNvPr id="21" name="Graphic 20" descr="Line arrow: Clockwise curve with solid fill">
            <a:extLst>
              <a:ext uri="{FF2B5EF4-FFF2-40B4-BE49-F238E27FC236}">
                <a16:creationId xmlns:a16="http://schemas.microsoft.com/office/drawing/2014/main" id="{524FFFB6-AE50-A9F9-EECF-86F602FBC4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3875923">
            <a:off x="6499328" y="2281033"/>
            <a:ext cx="914400" cy="914400"/>
          </a:xfrm>
          <a:prstGeom prst="rect">
            <a:avLst/>
          </a:prstGeom>
        </p:spPr>
      </p:pic>
      <p:pic>
        <p:nvPicPr>
          <p:cNvPr id="22" name="Graphic 21" descr="Line arrow: Clockwise curve with solid fill">
            <a:extLst>
              <a:ext uri="{FF2B5EF4-FFF2-40B4-BE49-F238E27FC236}">
                <a16:creationId xmlns:a16="http://schemas.microsoft.com/office/drawing/2014/main" id="{0C48540F-5763-837D-536F-2B16652F11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9946666">
            <a:off x="10617096" y="2352043"/>
            <a:ext cx="914400" cy="914400"/>
          </a:xfrm>
          <a:prstGeom prst="rect">
            <a:avLst/>
          </a:prstGeom>
        </p:spPr>
      </p:pic>
      <p:pic>
        <p:nvPicPr>
          <p:cNvPr id="23" name="Graphic 22" descr="Line arrow: Clockwise curve with solid fill">
            <a:extLst>
              <a:ext uri="{FF2B5EF4-FFF2-40B4-BE49-F238E27FC236}">
                <a16:creationId xmlns:a16="http://schemas.microsoft.com/office/drawing/2014/main" id="{2127C5F1-E37F-DA83-952A-F3E2897DF6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3460386">
            <a:off x="11047949" y="4074823"/>
            <a:ext cx="914400" cy="914400"/>
          </a:xfrm>
          <a:prstGeom prst="rect">
            <a:avLst/>
          </a:prstGeom>
        </p:spPr>
      </p:pic>
      <p:pic>
        <p:nvPicPr>
          <p:cNvPr id="24" name="Graphic 23" descr="Line arrow: Clockwise curve with solid fill">
            <a:extLst>
              <a:ext uri="{FF2B5EF4-FFF2-40B4-BE49-F238E27FC236}">
                <a16:creationId xmlns:a16="http://schemas.microsoft.com/office/drawing/2014/main" id="{0E86F733-5A61-EAD5-EDD6-AC352306DC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8252570">
            <a:off x="8717544" y="5177968"/>
            <a:ext cx="914400" cy="914400"/>
          </a:xfrm>
          <a:prstGeom prst="rect">
            <a:avLst/>
          </a:prstGeom>
        </p:spPr>
      </p:pic>
    </p:spTree>
    <p:extLst>
      <p:ext uri="{BB962C8B-B14F-4D97-AF65-F5344CB8AC3E}">
        <p14:creationId xmlns:p14="http://schemas.microsoft.com/office/powerpoint/2010/main" val="2410892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2C51C7D-97CE-235D-F951-CAD076413F89}"/>
              </a:ext>
            </a:extLst>
          </p:cNvPr>
          <p:cNvSpPr>
            <a:spLocks noGrp="1"/>
          </p:cNvSpPr>
          <p:nvPr>
            <p:ph type="sldNum" sz="quarter" idx="12"/>
          </p:nvPr>
        </p:nvSpPr>
        <p:spPr/>
        <p:txBody>
          <a:bodyPr/>
          <a:lstStyle/>
          <a:p>
            <a:fld id="{15969CF7-60ED-4FD5-858B-4320C0C9BDCC}" type="slidenum">
              <a:rPr lang="en-US" altLang="en-US"/>
              <a:pPr/>
              <a:t>24</a:t>
            </a:fld>
            <a:endParaRPr lang="en-US" altLang="en-US"/>
          </a:p>
        </p:txBody>
      </p:sp>
      <p:sp>
        <p:nvSpPr>
          <p:cNvPr id="147458" name="Rectangle 2">
            <a:extLst>
              <a:ext uri="{FF2B5EF4-FFF2-40B4-BE49-F238E27FC236}">
                <a16:creationId xmlns:a16="http://schemas.microsoft.com/office/drawing/2014/main" id="{A30FB83D-0913-364F-7F53-3F89598E6B48}"/>
              </a:ext>
            </a:extLst>
          </p:cNvPr>
          <p:cNvSpPr>
            <a:spLocks noGrp="1" noChangeArrowheads="1"/>
          </p:cNvSpPr>
          <p:nvPr>
            <p:ph type="title"/>
          </p:nvPr>
        </p:nvSpPr>
        <p:spPr>
          <a:xfrm>
            <a:off x="3124200" y="762000"/>
            <a:ext cx="7086600" cy="609600"/>
          </a:xfrm>
        </p:spPr>
        <p:txBody>
          <a:bodyPr>
            <a:normAutofit fontScale="90000"/>
          </a:bodyPr>
          <a:lstStyle/>
          <a:p>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Ethics and Morality </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7459" name="Rectangle 3">
            <a:extLst>
              <a:ext uri="{FF2B5EF4-FFF2-40B4-BE49-F238E27FC236}">
                <a16:creationId xmlns:a16="http://schemas.microsoft.com/office/drawing/2014/main" id="{D3C63E66-2460-7EB3-B9F4-9F624F8F4672}"/>
              </a:ext>
            </a:extLst>
          </p:cNvPr>
          <p:cNvSpPr>
            <a:spLocks noGrp="1" noChangeArrowheads="1"/>
          </p:cNvSpPr>
          <p:nvPr>
            <p:ph type="body" idx="1"/>
          </p:nvPr>
        </p:nvSpPr>
        <p:spPr>
          <a:xfrm>
            <a:off x="633413" y="1958975"/>
            <a:ext cx="3881438" cy="3810000"/>
          </a:xfrm>
        </p:spPr>
        <p:txBody>
          <a:bodyPr>
            <a:normAutofit lnSpcReduction="10000"/>
          </a:bodyPr>
          <a:lstStyle/>
          <a:p>
            <a:pPr algn="ctr">
              <a:lnSpc>
                <a:spcPct val="150000"/>
              </a:lnSpc>
            </a:pPr>
            <a:r>
              <a:rPr lang="en-US" altLang="en-US"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Ethics</a:t>
            </a:r>
            <a:r>
              <a:rPr lang="en-US" altLang="en-US" dirty="0">
                <a:latin typeface="Times New Roman" panose="02020603050405020304" pitchFamily="18" charset="0"/>
                <a:cs typeface="Times New Roman" panose="02020603050405020304" pitchFamily="18" charset="0"/>
              </a:rPr>
              <a:t> is a set of moral principles and a code for behavior that govern an individual’s actions with other individuals and within society.  </a:t>
            </a:r>
          </a:p>
          <a:p>
            <a:pPr algn="ctr">
              <a:lnSpc>
                <a:spcPct val="150000"/>
              </a:lnSpc>
            </a:pPr>
            <a:endParaRPr lang="en-US" altLang="en-US" dirty="0">
              <a:latin typeface="Times New Roman" panose="02020603050405020304" pitchFamily="18" charset="0"/>
              <a:cs typeface="Times New Roman" panose="02020603050405020304" pitchFamily="18" charset="0"/>
            </a:endParaRPr>
          </a:p>
          <a:p>
            <a:pPr algn="ct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D8A8D20-53AE-5612-2A44-BCCDBFFF7EF6}"/>
              </a:ext>
            </a:extLst>
          </p:cNvPr>
          <p:cNvPicPr>
            <a:picLocks noChangeAspect="1"/>
          </p:cNvPicPr>
          <p:nvPr/>
        </p:nvPicPr>
        <p:blipFill>
          <a:blip r:embed="rId3"/>
          <a:stretch>
            <a:fillRect/>
          </a:stretch>
        </p:blipFill>
        <p:spPr>
          <a:xfrm>
            <a:off x="4952999" y="1841500"/>
            <a:ext cx="6858000" cy="4514850"/>
          </a:xfrm>
          <a:prstGeom prst="rect">
            <a:avLst/>
          </a:prstGeom>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47459"/>
                                        </p:tgtEl>
                                        <p:attrNameLst>
                                          <p:attrName>style.visibility</p:attrName>
                                        </p:attrNameLst>
                                      </p:cBhvr>
                                      <p:to>
                                        <p:strVal val="visible"/>
                                      </p:to>
                                    </p:set>
                                    <p:anim calcmode="lin" valueType="num">
                                      <p:cBhvr additive="base">
                                        <p:cTn id="7" dur="500" fill="hold"/>
                                        <p:tgtEl>
                                          <p:spTgt spid="147459"/>
                                        </p:tgtEl>
                                        <p:attrNameLst>
                                          <p:attrName>ppt_x</p:attrName>
                                        </p:attrNameLst>
                                      </p:cBhvr>
                                      <p:tavLst>
                                        <p:tav tm="0">
                                          <p:val>
                                            <p:strVal val="1+#ppt_w/2"/>
                                          </p:val>
                                        </p:tav>
                                        <p:tav tm="100000">
                                          <p:val>
                                            <p:strVal val="#ppt_x"/>
                                          </p:val>
                                        </p:tav>
                                      </p:tavLst>
                                    </p:anim>
                                    <p:anim calcmode="lin" valueType="num">
                                      <p:cBhvr additive="base">
                                        <p:cTn id="8" dur="500" fill="hold"/>
                                        <p:tgtEl>
                                          <p:spTgt spid="1474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12C9FE-44B5-2177-7612-2FC029B486D8}"/>
              </a:ext>
            </a:extLst>
          </p:cNvPr>
          <p:cNvSpPr txBox="1"/>
          <p:nvPr/>
        </p:nvSpPr>
        <p:spPr>
          <a:xfrm>
            <a:off x="228600" y="1185863"/>
            <a:ext cx="3700463" cy="5016758"/>
          </a:xfrm>
          <a:prstGeom prst="rect">
            <a:avLst/>
          </a:prstGeom>
          <a:noFill/>
        </p:spPr>
        <p:txBody>
          <a:bodyPr wrap="square" rtlCol="0">
            <a:spAutoFit/>
          </a:bodyPr>
          <a:lstStyle/>
          <a:p>
            <a:pPr algn="ctr"/>
            <a:r>
              <a:rPr lang="en-US" altLang="en-US" sz="40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Morality</a:t>
            </a:r>
            <a:r>
              <a:rPr lang="en-US" altLang="en-US" sz="4000" dirty="0">
                <a:latin typeface="Times New Roman" panose="02020603050405020304" pitchFamily="18" charset="0"/>
                <a:cs typeface="Times New Roman" panose="02020603050405020304" pitchFamily="18" charset="0"/>
              </a:rPr>
              <a:t> is what people believe to be right and good, while ethics is a critical reflection about morality.</a:t>
            </a:r>
          </a:p>
          <a:p>
            <a:pPr algn="ctr"/>
            <a:endParaRPr lang="en-US" sz="4000" dirty="0"/>
          </a:p>
        </p:txBody>
      </p:sp>
      <p:pic>
        <p:nvPicPr>
          <p:cNvPr id="3" name="Picture 2">
            <a:extLst>
              <a:ext uri="{FF2B5EF4-FFF2-40B4-BE49-F238E27FC236}">
                <a16:creationId xmlns:a16="http://schemas.microsoft.com/office/drawing/2014/main" id="{2AF3CE76-E87C-42B1-C6D9-832AF07D4AD5}"/>
              </a:ext>
            </a:extLst>
          </p:cNvPr>
          <p:cNvPicPr>
            <a:picLocks noChangeAspect="1"/>
          </p:cNvPicPr>
          <p:nvPr/>
        </p:nvPicPr>
        <p:blipFill>
          <a:blip r:embed="rId2"/>
          <a:stretch>
            <a:fillRect/>
          </a:stretch>
        </p:blipFill>
        <p:spPr>
          <a:xfrm>
            <a:off x="4033228" y="1328737"/>
            <a:ext cx="7725285" cy="4400551"/>
          </a:xfrm>
          <a:prstGeom prst="rect">
            <a:avLst/>
          </a:prstGeom>
        </p:spPr>
      </p:pic>
    </p:spTree>
    <p:extLst>
      <p:ext uri="{BB962C8B-B14F-4D97-AF65-F5344CB8AC3E}">
        <p14:creationId xmlns:p14="http://schemas.microsoft.com/office/powerpoint/2010/main" val="3947042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BF4BE0B1-6EB3-BF8F-9A54-5AC5143305A0}"/>
              </a:ext>
            </a:extLst>
          </p:cNvPr>
          <p:cNvSpPr>
            <a:spLocks noGrp="1"/>
          </p:cNvSpPr>
          <p:nvPr>
            <p:ph type="sldNum" sz="quarter" idx="12"/>
          </p:nvPr>
        </p:nvSpPr>
        <p:spPr/>
        <p:txBody>
          <a:bodyPr/>
          <a:lstStyle/>
          <a:p>
            <a:fld id="{01B20F47-4F49-47C7-8CB8-50DF5C0ED922}" type="slidenum">
              <a:rPr lang="en-US" altLang="en-US"/>
              <a:pPr/>
              <a:t>26</a:t>
            </a:fld>
            <a:endParaRPr lang="en-US" altLang="en-US"/>
          </a:p>
        </p:txBody>
      </p:sp>
      <p:sp>
        <p:nvSpPr>
          <p:cNvPr id="149506" name="Rectangle 2">
            <a:extLst>
              <a:ext uri="{FF2B5EF4-FFF2-40B4-BE49-F238E27FC236}">
                <a16:creationId xmlns:a16="http://schemas.microsoft.com/office/drawing/2014/main" id="{1F45CFAC-04F8-E006-A4FC-C2C148D4D0F9}"/>
              </a:ext>
            </a:extLst>
          </p:cNvPr>
          <p:cNvSpPr>
            <a:spLocks noGrp="1" noChangeArrowheads="1"/>
          </p:cNvSpPr>
          <p:nvPr>
            <p:ph type="title"/>
          </p:nvPr>
        </p:nvSpPr>
        <p:spPr>
          <a:xfrm>
            <a:off x="2300287" y="452437"/>
            <a:ext cx="6934200"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in decision Making</a:t>
            </a:r>
          </a:p>
        </p:txBody>
      </p:sp>
      <p:sp>
        <p:nvSpPr>
          <p:cNvPr id="149507" name="Rectangle 3">
            <a:extLst>
              <a:ext uri="{FF2B5EF4-FFF2-40B4-BE49-F238E27FC236}">
                <a16:creationId xmlns:a16="http://schemas.microsoft.com/office/drawing/2014/main" id="{212FB0A3-0434-376C-7C66-48E49351769B}"/>
              </a:ext>
            </a:extLst>
          </p:cNvPr>
          <p:cNvSpPr>
            <a:spLocks noGrp="1" noChangeArrowheads="1"/>
          </p:cNvSpPr>
          <p:nvPr>
            <p:ph type="body" idx="1"/>
          </p:nvPr>
        </p:nvSpPr>
        <p:spPr>
          <a:xfrm>
            <a:off x="666750" y="2430462"/>
            <a:ext cx="4291013" cy="3200400"/>
          </a:xfrm>
        </p:spPr>
        <p:txBody>
          <a:bodyPr>
            <a:normAutofit lnSpcReduction="10000"/>
          </a:bodyPr>
          <a:lstStyle/>
          <a:p>
            <a:pPr algn="ctr">
              <a:lnSpc>
                <a:spcPct val="90000"/>
              </a:lnSpc>
            </a:pPr>
            <a:r>
              <a:rPr lang="en-US" altLang="en-US" dirty="0">
                <a:latin typeface="Times New Roman" panose="02020603050405020304" pitchFamily="18" charset="0"/>
                <a:cs typeface="Times New Roman" panose="02020603050405020304" pitchFamily="18" charset="0"/>
              </a:rPr>
              <a:t>Laws are brought about by tension, agitation and conflict by dramatic situations.</a:t>
            </a: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a:p>
            <a:pPr algn="ctr">
              <a:lnSpc>
                <a:spcPct val="90000"/>
              </a:lnSpc>
            </a:pPr>
            <a:r>
              <a:rPr lang="en-US" altLang="en-US" dirty="0">
                <a:latin typeface="Times New Roman" panose="02020603050405020304" pitchFamily="18" charset="0"/>
                <a:cs typeface="Times New Roman" panose="02020603050405020304" pitchFamily="18" charset="0"/>
              </a:rPr>
              <a:t>Laws are societal rules or regulations that are obligatory to observe.</a:t>
            </a: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a:p>
            <a:pPr algn="ctr">
              <a:lnSpc>
                <a:spcPct val="9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E454589E-EF5E-EB40-42CF-4DC5813E35EA}"/>
              </a:ext>
            </a:extLst>
          </p:cNvPr>
          <p:cNvPicPr>
            <a:picLocks noChangeAspect="1"/>
          </p:cNvPicPr>
          <p:nvPr/>
        </p:nvPicPr>
        <p:blipFill>
          <a:blip r:embed="rId3"/>
          <a:stretch>
            <a:fillRect/>
          </a:stretch>
        </p:blipFill>
        <p:spPr>
          <a:xfrm>
            <a:off x="5605462" y="1904999"/>
            <a:ext cx="6286500" cy="47339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49507"/>
                                        </p:tgtEl>
                                        <p:attrNameLst>
                                          <p:attrName>style.visibility</p:attrName>
                                        </p:attrNameLst>
                                      </p:cBhvr>
                                      <p:to>
                                        <p:strVal val="visible"/>
                                      </p:to>
                                    </p:set>
                                    <p:anim calcmode="lin" valueType="num">
                                      <p:cBhvr additive="base">
                                        <p:cTn id="7" dur="500" fill="hold"/>
                                        <p:tgtEl>
                                          <p:spTgt spid="149507"/>
                                        </p:tgtEl>
                                        <p:attrNameLst>
                                          <p:attrName>ppt_x</p:attrName>
                                        </p:attrNameLst>
                                      </p:cBhvr>
                                      <p:tavLst>
                                        <p:tav tm="0">
                                          <p:val>
                                            <p:strVal val="1+#ppt_w/2"/>
                                          </p:val>
                                        </p:tav>
                                        <p:tav tm="100000">
                                          <p:val>
                                            <p:strVal val="#ppt_x"/>
                                          </p:val>
                                        </p:tav>
                                      </p:tavLst>
                                    </p:anim>
                                    <p:anim calcmode="lin" valueType="num">
                                      <p:cBhvr additive="base">
                                        <p:cTn id="8" dur="500" fill="hold"/>
                                        <p:tgtEl>
                                          <p:spTgt spid="1495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80641477-4ED0-A66B-637B-BBC4697E25D6}"/>
              </a:ext>
            </a:extLst>
          </p:cNvPr>
          <p:cNvSpPr>
            <a:spLocks noGrp="1"/>
          </p:cNvSpPr>
          <p:nvPr>
            <p:ph type="sldNum" sz="quarter" idx="12"/>
          </p:nvPr>
        </p:nvSpPr>
        <p:spPr/>
        <p:txBody>
          <a:bodyPr/>
          <a:lstStyle/>
          <a:p>
            <a:fld id="{7AB430C9-0294-4174-8C85-0971807AE89C}" type="slidenum">
              <a:rPr lang="en-US" altLang="en-US"/>
              <a:pPr/>
              <a:t>27</a:t>
            </a:fld>
            <a:endParaRPr lang="en-US" altLang="en-US"/>
          </a:p>
        </p:txBody>
      </p:sp>
      <p:sp>
        <p:nvSpPr>
          <p:cNvPr id="175106" name="Rectangle 2">
            <a:extLst>
              <a:ext uri="{FF2B5EF4-FFF2-40B4-BE49-F238E27FC236}">
                <a16:creationId xmlns:a16="http://schemas.microsoft.com/office/drawing/2014/main" id="{D95E0D20-CD3E-0C5E-864A-735CF0AA0525}"/>
              </a:ext>
            </a:extLst>
          </p:cNvPr>
          <p:cNvSpPr>
            <a:spLocks noGrp="1" noChangeArrowheads="1"/>
          </p:cNvSpPr>
          <p:nvPr>
            <p:ph type="title"/>
          </p:nvPr>
        </p:nvSpPr>
        <p:spPr>
          <a:xfrm>
            <a:off x="3048000" y="517525"/>
            <a:ext cx="6934200"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Conti.</a:t>
            </a:r>
          </a:p>
        </p:txBody>
      </p:sp>
      <p:sp>
        <p:nvSpPr>
          <p:cNvPr id="175107" name="Rectangle 3">
            <a:extLst>
              <a:ext uri="{FF2B5EF4-FFF2-40B4-BE49-F238E27FC236}">
                <a16:creationId xmlns:a16="http://schemas.microsoft.com/office/drawing/2014/main" id="{5F8D50F9-EECB-BA68-7DBA-A74FD747B339}"/>
              </a:ext>
            </a:extLst>
          </p:cNvPr>
          <p:cNvSpPr>
            <a:spLocks noGrp="1" noChangeArrowheads="1"/>
          </p:cNvSpPr>
          <p:nvPr>
            <p:ph type="body" idx="1"/>
          </p:nvPr>
        </p:nvSpPr>
        <p:spPr>
          <a:xfrm>
            <a:off x="381000" y="2454275"/>
            <a:ext cx="5867400" cy="3200400"/>
          </a:xfrm>
        </p:spPr>
        <p:txBody>
          <a:bodyPr/>
          <a:lstStyle/>
          <a:p>
            <a:pPr algn="just">
              <a:lnSpc>
                <a:spcPct val="90000"/>
              </a:lnSpc>
            </a:pPr>
            <a:r>
              <a:rPr lang="en-US" altLang="en-US" dirty="0">
                <a:latin typeface="Arial" panose="020B0604020202020204" pitchFamily="34" charset="0"/>
              </a:rPr>
              <a:t>Laws protect the welfare and safety of society, resolve conflicts, and are constantly evolving.</a:t>
            </a:r>
          </a:p>
          <a:p>
            <a:pPr algn="just">
              <a:lnSpc>
                <a:spcPct val="90000"/>
              </a:lnSpc>
            </a:pPr>
            <a:endParaRPr lang="en-US" altLang="en-US" dirty="0">
              <a:latin typeface="Arial" panose="020B0604020202020204" pitchFamily="34" charset="0"/>
            </a:endParaRPr>
          </a:p>
          <a:p>
            <a:pPr algn="just">
              <a:lnSpc>
                <a:spcPct val="90000"/>
              </a:lnSpc>
            </a:pPr>
            <a:r>
              <a:rPr lang="en-US" altLang="en-US" dirty="0">
                <a:latin typeface="Arial" panose="020B0604020202020204" pitchFamily="34" charset="0"/>
              </a:rPr>
              <a:t>Laws have governed the practice of medicine for over one hundred of years.</a:t>
            </a:r>
          </a:p>
        </p:txBody>
      </p:sp>
      <p:pic>
        <p:nvPicPr>
          <p:cNvPr id="3" name="Picture 2">
            <a:extLst>
              <a:ext uri="{FF2B5EF4-FFF2-40B4-BE49-F238E27FC236}">
                <a16:creationId xmlns:a16="http://schemas.microsoft.com/office/drawing/2014/main" id="{3D792A7C-0ED1-6B54-4605-8054BC4BC22F}"/>
              </a:ext>
            </a:extLst>
          </p:cNvPr>
          <p:cNvPicPr>
            <a:picLocks noChangeAspect="1"/>
          </p:cNvPicPr>
          <p:nvPr/>
        </p:nvPicPr>
        <p:blipFill>
          <a:blip r:embed="rId3"/>
          <a:stretch>
            <a:fillRect/>
          </a:stretch>
        </p:blipFill>
        <p:spPr>
          <a:xfrm>
            <a:off x="6948487" y="3511550"/>
            <a:ext cx="4981575" cy="32099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75107"/>
                                        </p:tgtEl>
                                        <p:attrNameLst>
                                          <p:attrName>style.visibility</p:attrName>
                                        </p:attrNameLst>
                                      </p:cBhvr>
                                      <p:to>
                                        <p:strVal val="visible"/>
                                      </p:to>
                                    </p:set>
                                    <p:anim calcmode="lin" valueType="num">
                                      <p:cBhvr additive="base">
                                        <p:cTn id="7" dur="500" fill="hold"/>
                                        <p:tgtEl>
                                          <p:spTgt spid="175107"/>
                                        </p:tgtEl>
                                        <p:attrNameLst>
                                          <p:attrName>ppt_x</p:attrName>
                                        </p:attrNameLst>
                                      </p:cBhvr>
                                      <p:tavLst>
                                        <p:tav tm="0">
                                          <p:val>
                                            <p:strVal val="1+#ppt_w/2"/>
                                          </p:val>
                                        </p:tav>
                                        <p:tav tm="100000">
                                          <p:val>
                                            <p:strVal val="#ppt_x"/>
                                          </p:val>
                                        </p:tav>
                                      </p:tavLst>
                                    </p:anim>
                                    <p:anim calcmode="lin" valueType="num">
                                      <p:cBhvr additive="base">
                                        <p:cTn id="8" dur="500" fill="hold"/>
                                        <p:tgtEl>
                                          <p:spTgt spid="1751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5DC88457-286A-C1D1-DC12-A05A555EF95C}"/>
              </a:ext>
            </a:extLst>
          </p:cNvPr>
          <p:cNvSpPr>
            <a:spLocks noGrp="1"/>
          </p:cNvSpPr>
          <p:nvPr>
            <p:ph type="sldNum" sz="quarter" idx="12"/>
          </p:nvPr>
        </p:nvSpPr>
        <p:spPr/>
        <p:txBody>
          <a:bodyPr/>
          <a:lstStyle/>
          <a:p>
            <a:fld id="{5429C1ED-5964-4E0A-BB00-EE966BDB1BB1}" type="slidenum">
              <a:rPr lang="en-US" altLang="en-US"/>
              <a:pPr/>
              <a:t>28</a:t>
            </a:fld>
            <a:endParaRPr lang="en-US" altLang="en-US"/>
          </a:p>
        </p:txBody>
      </p:sp>
      <p:sp>
        <p:nvSpPr>
          <p:cNvPr id="151554" name="Rectangle 1026">
            <a:extLst>
              <a:ext uri="{FF2B5EF4-FFF2-40B4-BE49-F238E27FC236}">
                <a16:creationId xmlns:a16="http://schemas.microsoft.com/office/drawing/2014/main" id="{3976E703-0783-DADE-97AF-A6A5B9FF5A07}"/>
              </a:ext>
            </a:extLst>
          </p:cNvPr>
          <p:cNvSpPr>
            <a:spLocks noGrp="1" noChangeArrowheads="1"/>
          </p:cNvSpPr>
          <p:nvPr>
            <p:ph type="title"/>
          </p:nvPr>
        </p:nvSpPr>
        <p:spPr>
          <a:xfrm>
            <a:off x="3271838" y="457200"/>
            <a:ext cx="7010400" cy="990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Bioethics</a:t>
            </a:r>
          </a:p>
        </p:txBody>
      </p:sp>
      <p:sp>
        <p:nvSpPr>
          <p:cNvPr id="151555" name="Rectangle 1027">
            <a:extLst>
              <a:ext uri="{FF2B5EF4-FFF2-40B4-BE49-F238E27FC236}">
                <a16:creationId xmlns:a16="http://schemas.microsoft.com/office/drawing/2014/main" id="{94D71412-7FB8-C8C4-788F-8357E2355A2C}"/>
              </a:ext>
            </a:extLst>
          </p:cNvPr>
          <p:cNvSpPr>
            <a:spLocks noGrp="1" noChangeArrowheads="1"/>
          </p:cNvSpPr>
          <p:nvPr>
            <p:ph type="body" idx="1"/>
          </p:nvPr>
        </p:nvSpPr>
        <p:spPr>
          <a:xfrm>
            <a:off x="404812" y="1714500"/>
            <a:ext cx="11496676" cy="4191000"/>
          </a:xfrm>
        </p:spPr>
        <p:txBody>
          <a:bodyPr>
            <a:normAutofit fontScale="92500"/>
          </a:bodyPr>
          <a:lstStyle/>
          <a:p>
            <a:pPr algn="just">
              <a:lnSpc>
                <a:spcPct val="200000"/>
              </a:lnSpc>
            </a:pPr>
            <a:r>
              <a:rPr lang="en-US" altLang="en-US" dirty="0">
                <a:latin typeface="Times New Roman" panose="02020603050405020304" pitchFamily="18" charset="0"/>
                <a:cs typeface="Times New Roman" panose="02020603050405020304" pitchFamily="18" charset="0"/>
              </a:rPr>
              <a:t>Bioethics refers to the moral issues and problems that have arisen because of modern medicine and medical research.</a:t>
            </a:r>
          </a:p>
          <a:p>
            <a:pPr algn="just">
              <a:lnSpc>
                <a:spcPct val="200000"/>
              </a:lnSpc>
            </a:pPr>
            <a:r>
              <a:rPr lang="en-US" altLang="en-US" dirty="0">
                <a:latin typeface="Times New Roman" panose="02020603050405020304" pitchFamily="18" charset="0"/>
                <a:cs typeface="Times New Roman" panose="02020603050405020304" pitchFamily="18" charset="0"/>
              </a:rPr>
              <a:t>Issues in bioethics are usually </a:t>
            </a:r>
            <a:r>
              <a:rPr lang="en-US" altLang="en-US" i="1" dirty="0">
                <a:latin typeface="Times New Roman" panose="02020603050405020304" pitchFamily="18" charset="0"/>
                <a:cs typeface="Times New Roman" panose="02020603050405020304" pitchFamily="18" charset="0"/>
              </a:rPr>
              <a:t>life-and-death issues!</a:t>
            </a:r>
          </a:p>
          <a:p>
            <a:pPr algn="just">
              <a:lnSpc>
                <a:spcPct val="200000"/>
              </a:lnSpc>
            </a:pPr>
            <a:r>
              <a:rPr lang="en-US" altLang="en-US" dirty="0">
                <a:latin typeface="Times New Roman" panose="02020603050405020304" pitchFamily="18" charset="0"/>
                <a:cs typeface="Times New Roman" panose="02020603050405020304" pitchFamily="18" charset="0"/>
              </a:rPr>
              <a:t>Ethical and bioethical principles can be personal, organizational, institutional or worldwide.</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51555"/>
                                        </p:tgtEl>
                                        <p:attrNameLst>
                                          <p:attrName>style.visibility</p:attrName>
                                        </p:attrNameLst>
                                      </p:cBhvr>
                                      <p:to>
                                        <p:strVal val="visible"/>
                                      </p:to>
                                    </p:set>
                                    <p:anim calcmode="lin" valueType="num">
                                      <p:cBhvr additive="base">
                                        <p:cTn id="7" dur="500" fill="hold"/>
                                        <p:tgtEl>
                                          <p:spTgt spid="151555"/>
                                        </p:tgtEl>
                                        <p:attrNameLst>
                                          <p:attrName>ppt_x</p:attrName>
                                        </p:attrNameLst>
                                      </p:cBhvr>
                                      <p:tavLst>
                                        <p:tav tm="0">
                                          <p:val>
                                            <p:strVal val="1+#ppt_w/2"/>
                                          </p:val>
                                        </p:tav>
                                        <p:tav tm="100000">
                                          <p:val>
                                            <p:strVal val="#ppt_x"/>
                                          </p:val>
                                        </p:tav>
                                      </p:tavLst>
                                    </p:anim>
                                    <p:anim calcmode="lin" valueType="num">
                                      <p:cBhvr additive="base">
                                        <p:cTn id="8" dur="500" fill="hold"/>
                                        <p:tgtEl>
                                          <p:spTgt spid="1515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2D9BB2-A59E-7C5E-1298-7EAEFD8765D8}"/>
              </a:ext>
            </a:extLst>
          </p:cNvPr>
          <p:cNvPicPr>
            <a:picLocks noChangeAspect="1"/>
          </p:cNvPicPr>
          <p:nvPr/>
        </p:nvPicPr>
        <p:blipFill>
          <a:blip r:embed="rId2"/>
          <a:stretch>
            <a:fillRect/>
          </a:stretch>
        </p:blipFill>
        <p:spPr>
          <a:xfrm>
            <a:off x="0" y="41345"/>
            <a:ext cx="12192000" cy="6829673"/>
          </a:xfrm>
          <a:prstGeom prst="rect">
            <a:avLst/>
          </a:prstGeom>
        </p:spPr>
      </p:pic>
    </p:spTree>
    <p:extLst>
      <p:ext uri="{BB962C8B-B14F-4D97-AF65-F5344CB8AC3E}">
        <p14:creationId xmlns:p14="http://schemas.microsoft.com/office/powerpoint/2010/main" val="4137094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7076E7A5-3574-613F-5646-725C38BC71F3}"/>
              </a:ext>
            </a:extLst>
          </p:cNvPr>
          <p:cNvSpPr>
            <a:spLocks noGrp="1"/>
          </p:cNvSpPr>
          <p:nvPr>
            <p:ph type="sldNum" sz="quarter" idx="12"/>
          </p:nvPr>
        </p:nvSpPr>
        <p:spPr/>
        <p:txBody>
          <a:bodyPr/>
          <a:lstStyle/>
          <a:p>
            <a:fld id="{8CA90ECD-B9A5-4F70-A35E-679435C40275}" type="slidenum">
              <a:rPr lang="en-US" altLang="en-US"/>
              <a:pPr/>
              <a:t>30</a:t>
            </a:fld>
            <a:endParaRPr lang="en-US" altLang="en-US"/>
          </a:p>
        </p:txBody>
      </p:sp>
      <p:sp>
        <p:nvSpPr>
          <p:cNvPr id="153602" name="Rectangle 2">
            <a:extLst>
              <a:ext uri="{FF2B5EF4-FFF2-40B4-BE49-F238E27FC236}">
                <a16:creationId xmlns:a16="http://schemas.microsoft.com/office/drawing/2014/main" id="{AC97E55C-698B-5AEA-BFED-5A8DDC1FA263}"/>
              </a:ext>
            </a:extLst>
          </p:cNvPr>
          <p:cNvSpPr>
            <a:spLocks noGrp="1" noChangeArrowheads="1"/>
          </p:cNvSpPr>
          <p:nvPr>
            <p:ph type="title"/>
          </p:nvPr>
        </p:nvSpPr>
        <p:spPr>
          <a:xfrm>
            <a:off x="2286000" y="642937"/>
            <a:ext cx="7620000" cy="990600"/>
          </a:xfrm>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Comparing Law and Ethics</a:t>
            </a:r>
          </a:p>
        </p:txBody>
      </p:sp>
      <p:sp>
        <p:nvSpPr>
          <p:cNvPr id="153603" name="Rectangle 3">
            <a:extLst>
              <a:ext uri="{FF2B5EF4-FFF2-40B4-BE49-F238E27FC236}">
                <a16:creationId xmlns:a16="http://schemas.microsoft.com/office/drawing/2014/main" id="{819CB4FB-5AB9-7F42-F89A-DDD184CDB840}"/>
              </a:ext>
            </a:extLst>
          </p:cNvPr>
          <p:cNvSpPr>
            <a:spLocks noGrp="1" noChangeArrowheads="1"/>
          </p:cNvSpPr>
          <p:nvPr>
            <p:ph type="body" idx="1"/>
          </p:nvPr>
        </p:nvSpPr>
        <p:spPr>
          <a:xfrm>
            <a:off x="661986" y="2012950"/>
            <a:ext cx="11168063" cy="4343400"/>
          </a:xfrm>
        </p:spPr>
        <p:txBody>
          <a:bodyPr/>
          <a:lstStyle/>
          <a:p>
            <a:pPr algn="just">
              <a:lnSpc>
                <a:spcPct val="150000"/>
              </a:lnSpc>
            </a:pPr>
            <a:r>
              <a:rPr lang="en-US" altLang="en-US" dirty="0">
                <a:latin typeface="Times New Roman" panose="02020603050405020304" pitchFamily="18" charset="0"/>
                <a:cs typeface="Times New Roman" panose="02020603050405020304" pitchFamily="18" charset="0"/>
              </a:rPr>
              <a:t>Law, ethics, and bioethics are different but related concepts.  </a:t>
            </a:r>
          </a:p>
          <a:p>
            <a:pPr algn="just">
              <a:lnSpc>
                <a:spcPct val="150000"/>
              </a:lnSpc>
            </a:pPr>
            <a:r>
              <a:rPr lang="en-US" altLang="en-US" dirty="0">
                <a:latin typeface="Times New Roman" panose="02020603050405020304" pitchFamily="18" charset="0"/>
                <a:cs typeface="Times New Roman" panose="02020603050405020304" pitchFamily="18" charset="0"/>
              </a:rPr>
              <a:t>Laws are mandatory to which all citizens must adhere or risk civil or criminal liability.  </a:t>
            </a:r>
          </a:p>
          <a:p>
            <a:pPr algn="just">
              <a:lnSpc>
                <a:spcPct val="150000"/>
              </a:lnSpc>
            </a:pPr>
            <a:r>
              <a:rPr lang="en-US" altLang="en-US" dirty="0">
                <a:latin typeface="Times New Roman" panose="02020603050405020304" pitchFamily="18" charset="0"/>
                <a:cs typeface="Times New Roman" panose="02020603050405020304" pitchFamily="18" charset="0"/>
              </a:rPr>
              <a:t>Ethics relate to morals and help us organize complex information and competing values and interests to formulate consistent and coherent decisions.  </a:t>
            </a:r>
          </a:p>
          <a:p>
            <a:pPr algn="just">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53603"/>
                                        </p:tgtEl>
                                        <p:attrNameLst>
                                          <p:attrName>style.visibility</p:attrName>
                                        </p:attrNameLst>
                                      </p:cBhvr>
                                      <p:to>
                                        <p:strVal val="visible"/>
                                      </p:to>
                                    </p:set>
                                    <p:animEffect transition="in" filter="randombar(horizontal)">
                                      <p:cBhvr>
                                        <p:cTn id="7" dur="500"/>
                                        <p:tgtEl>
                                          <p:spTgt spid="153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B3CE2FE8-E93F-C9E0-C045-B023DB2BB8FE}"/>
              </a:ext>
            </a:extLst>
          </p:cNvPr>
          <p:cNvSpPr>
            <a:spLocks noGrp="1"/>
          </p:cNvSpPr>
          <p:nvPr>
            <p:ph type="sldNum" sz="quarter" idx="12"/>
          </p:nvPr>
        </p:nvSpPr>
        <p:spPr/>
        <p:txBody>
          <a:bodyPr/>
          <a:lstStyle/>
          <a:p>
            <a:fld id="{99AE3E50-3DFD-4DE0-9EBB-805A05A5A353}" type="slidenum">
              <a:rPr lang="en-US" altLang="en-US"/>
              <a:pPr/>
              <a:t>31</a:t>
            </a:fld>
            <a:endParaRPr lang="en-US" altLang="en-US"/>
          </a:p>
        </p:txBody>
      </p:sp>
      <p:sp>
        <p:nvSpPr>
          <p:cNvPr id="226306" name="Rectangle 1026">
            <a:extLst>
              <a:ext uri="{FF2B5EF4-FFF2-40B4-BE49-F238E27FC236}">
                <a16:creationId xmlns:a16="http://schemas.microsoft.com/office/drawing/2014/main" id="{81EC45C6-8682-F6B4-5F54-1BBA9C684F26}"/>
              </a:ext>
            </a:extLst>
          </p:cNvPr>
          <p:cNvSpPr>
            <a:spLocks noGrp="1" noChangeArrowheads="1"/>
          </p:cNvSpPr>
          <p:nvPr>
            <p:ph type="title"/>
          </p:nvPr>
        </p:nvSpPr>
        <p:spPr/>
        <p:txBody>
          <a:bodyPr>
            <a:normAutofit fontScale="90000"/>
          </a:bodyPr>
          <a:lstStyle/>
          <a:p>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endParaRPr lang="en-US" altLang="en-US">
              <a:latin typeface="Arial" panose="020B0604020202020204" pitchFamily="34" charset="0"/>
            </a:endParaRPr>
          </a:p>
        </p:txBody>
      </p:sp>
      <p:graphicFrame>
        <p:nvGraphicFramePr>
          <p:cNvPr id="226307" name="Object 1027">
            <a:extLst>
              <a:ext uri="{FF2B5EF4-FFF2-40B4-BE49-F238E27FC236}">
                <a16:creationId xmlns:a16="http://schemas.microsoft.com/office/drawing/2014/main" id="{5B45CC2E-3B47-E4C2-A0C8-DC0FE3B0AD5D}"/>
              </a:ext>
            </a:extLst>
          </p:cNvPr>
          <p:cNvGraphicFramePr>
            <a:graphicFrameLocks noGrp="1" noChangeAspect="1"/>
          </p:cNvGraphicFramePr>
          <p:nvPr>
            <p:ph type="body" idx="1"/>
          </p:nvPr>
        </p:nvGraphicFramePr>
        <p:xfrm>
          <a:off x="1524000" y="3733800"/>
          <a:ext cx="1143000" cy="2895600"/>
        </p:xfrm>
        <a:graphic>
          <a:graphicData uri="http://schemas.openxmlformats.org/presentationml/2006/ole">
            <mc:AlternateContent xmlns:mc="http://schemas.openxmlformats.org/markup-compatibility/2006">
              <mc:Choice xmlns:v="urn:schemas-microsoft-com:vml" Requires="v">
                <p:oleObj name="ClipArt" r:id="rId2" imgW="1857600" imgH="3995640" progId="MS_ClipArt_Gallery.2">
                  <p:embed/>
                </p:oleObj>
              </mc:Choice>
              <mc:Fallback>
                <p:oleObj name="ClipArt" r:id="rId2" imgW="1857600" imgH="3995640" progId="MS_ClipArt_Gallery.2">
                  <p:embed/>
                  <p:pic>
                    <p:nvPicPr>
                      <p:cNvPr id="226307" name="Object 1027">
                        <a:extLst>
                          <a:ext uri="{FF2B5EF4-FFF2-40B4-BE49-F238E27FC236}">
                            <a16:creationId xmlns:a16="http://schemas.microsoft.com/office/drawing/2014/main" id="{5B45CC2E-3B47-E4C2-A0C8-DC0FE3B0AD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733800"/>
                        <a:ext cx="11430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26308" name="Object 1028">
            <a:extLst>
              <a:ext uri="{FF2B5EF4-FFF2-40B4-BE49-F238E27FC236}">
                <a16:creationId xmlns:a16="http://schemas.microsoft.com/office/drawing/2014/main" id="{9B04321A-884A-DFA8-4FF3-A5D7A3BCC2BE}"/>
              </a:ext>
            </a:extLst>
          </p:cNvPr>
          <p:cNvGraphicFramePr>
            <a:graphicFrameLocks noChangeAspect="1"/>
          </p:cNvGraphicFramePr>
          <p:nvPr/>
        </p:nvGraphicFramePr>
        <p:xfrm>
          <a:off x="8686800" y="1066801"/>
          <a:ext cx="1447800" cy="1141413"/>
        </p:xfrm>
        <a:graphic>
          <a:graphicData uri="http://schemas.openxmlformats.org/presentationml/2006/ole">
            <mc:AlternateContent xmlns:mc="http://schemas.openxmlformats.org/markup-compatibility/2006">
              <mc:Choice xmlns:v="urn:schemas-microsoft-com:vml" Requires="v">
                <p:oleObj name="Clip" r:id="rId4" imgW="4016520" imgH="3945240" progId="MS_ClipArt_Gallery.5">
                  <p:embed/>
                </p:oleObj>
              </mc:Choice>
              <mc:Fallback>
                <p:oleObj name="Clip" r:id="rId4" imgW="4016520" imgH="3945240" progId="MS_ClipArt_Gallery.5">
                  <p:embed/>
                  <p:pic>
                    <p:nvPicPr>
                      <p:cNvPr id="226308" name="Object 1028">
                        <a:extLst>
                          <a:ext uri="{FF2B5EF4-FFF2-40B4-BE49-F238E27FC236}">
                            <a16:creationId xmlns:a16="http://schemas.microsoft.com/office/drawing/2014/main" id="{9B04321A-884A-DFA8-4FF3-A5D7A3BCC2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6800" y="1066801"/>
                        <a:ext cx="1447800" cy="1141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6309" name="Text Box 1029">
            <a:extLst>
              <a:ext uri="{FF2B5EF4-FFF2-40B4-BE49-F238E27FC236}">
                <a16:creationId xmlns:a16="http://schemas.microsoft.com/office/drawing/2014/main" id="{86B6B92B-BCCA-8E25-DD81-AA7C0F8547F5}"/>
              </a:ext>
            </a:extLst>
          </p:cNvPr>
          <p:cNvSpPr txBox="1">
            <a:spLocks noChangeArrowheads="1"/>
          </p:cNvSpPr>
          <p:nvPr/>
        </p:nvSpPr>
        <p:spPr bwMode="auto">
          <a:xfrm>
            <a:off x="2933700" y="2074864"/>
            <a:ext cx="60960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dirty="0">
                <a:solidFill>
                  <a:schemeClr val="tx2"/>
                </a:solidFill>
                <a:latin typeface="Times New Roman" panose="02020603050405020304" pitchFamily="18" charset="0"/>
              </a:rPr>
              <a:t>Value conflicts, no clear </a:t>
            </a:r>
            <a:br>
              <a:rPr lang="en-US" altLang="en-US" sz="4000" dirty="0">
                <a:solidFill>
                  <a:schemeClr val="tx2"/>
                </a:solidFill>
                <a:latin typeface="Times New Roman" panose="02020603050405020304" pitchFamily="18" charset="0"/>
              </a:rPr>
            </a:br>
            <a:r>
              <a:rPr lang="en-US" altLang="en-US" sz="4000" dirty="0">
                <a:solidFill>
                  <a:schemeClr val="tx2"/>
                </a:solidFill>
                <a:latin typeface="Times New Roman" panose="02020603050405020304" pitchFamily="18" charset="0"/>
              </a:rPr>
              <a:t> consensus as to the “right” thing to do. A conflict between moral obligations that are difficult to reconcile and require moral reasoning.  </a:t>
            </a:r>
          </a:p>
        </p:txBody>
      </p:sp>
      <p:sp>
        <p:nvSpPr>
          <p:cNvPr id="226310" name="Text Box 1030">
            <a:extLst>
              <a:ext uri="{FF2B5EF4-FFF2-40B4-BE49-F238E27FC236}">
                <a16:creationId xmlns:a16="http://schemas.microsoft.com/office/drawing/2014/main" id="{8B33A84D-B9E4-6C1F-8F49-4B3ACABBAE93}"/>
              </a:ext>
            </a:extLst>
          </p:cNvPr>
          <p:cNvSpPr txBox="1">
            <a:spLocks noChangeArrowheads="1"/>
          </p:cNvSpPr>
          <p:nvPr/>
        </p:nvSpPr>
        <p:spPr bwMode="auto">
          <a:xfrm>
            <a:off x="3352800" y="460376"/>
            <a:ext cx="5257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400" b="1" dirty="0">
                <a:solidFill>
                  <a:schemeClr val="tx2"/>
                </a:solidFill>
                <a:effectLst>
                  <a:outerShdw blurRad="38100" dist="38100" dir="2700000" algn="tl">
                    <a:srgbClr val="000000">
                      <a:alpha val="43137"/>
                    </a:srgbClr>
                  </a:outerShdw>
                </a:effectLst>
                <a:latin typeface="Times New Roman" panose="02020603050405020304" pitchFamily="18" charset="0"/>
              </a:rPr>
              <a:t>    Ethical Dilemma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56F9855B-CED4-2DA8-912D-E1E8BBAC8B65}"/>
              </a:ext>
            </a:extLst>
          </p:cNvPr>
          <p:cNvSpPr>
            <a:spLocks noGrp="1"/>
          </p:cNvSpPr>
          <p:nvPr>
            <p:ph type="sldNum" sz="quarter" idx="12"/>
          </p:nvPr>
        </p:nvSpPr>
        <p:spPr/>
        <p:txBody>
          <a:bodyPr/>
          <a:lstStyle/>
          <a:p>
            <a:fld id="{67A563BC-083D-4E46-8E9A-DFCA3F38F0E7}" type="slidenum">
              <a:rPr lang="en-US" altLang="en-US"/>
              <a:pPr/>
              <a:t>32</a:t>
            </a:fld>
            <a:endParaRPr lang="en-US" altLang="en-US"/>
          </a:p>
        </p:txBody>
      </p:sp>
      <p:sp>
        <p:nvSpPr>
          <p:cNvPr id="227330" name="Rectangle 2">
            <a:extLst>
              <a:ext uri="{FF2B5EF4-FFF2-40B4-BE49-F238E27FC236}">
                <a16:creationId xmlns:a16="http://schemas.microsoft.com/office/drawing/2014/main" id="{E7FFE466-2C31-B4E2-CEBC-947C8138C8C3}"/>
              </a:ext>
            </a:extLst>
          </p:cNvPr>
          <p:cNvSpPr>
            <a:spLocks noGrp="1" noChangeArrowheads="1"/>
          </p:cNvSpPr>
          <p:nvPr>
            <p:ph type="title"/>
          </p:nvPr>
        </p:nvSpPr>
        <p:spPr/>
        <p:txBody>
          <a:bodyPr>
            <a:normAutofit fontScale="90000"/>
          </a:bodyPr>
          <a:lstStyle/>
          <a:p>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br>
              <a:rPr lang="en-US" altLang="en-US">
                <a:latin typeface="Arial" panose="020B0604020202020204" pitchFamily="34" charset="0"/>
              </a:rPr>
            </a:br>
            <a:endParaRPr lang="en-US" altLang="en-US">
              <a:latin typeface="Arial" panose="020B0604020202020204" pitchFamily="34" charset="0"/>
            </a:endParaRPr>
          </a:p>
        </p:txBody>
      </p:sp>
      <p:graphicFrame>
        <p:nvGraphicFramePr>
          <p:cNvPr id="227331" name="Object 3">
            <a:extLst>
              <a:ext uri="{FF2B5EF4-FFF2-40B4-BE49-F238E27FC236}">
                <a16:creationId xmlns:a16="http://schemas.microsoft.com/office/drawing/2014/main" id="{7F2D5A52-A7E1-2916-DBA2-DFA4D61AA7AB}"/>
              </a:ext>
            </a:extLst>
          </p:cNvPr>
          <p:cNvGraphicFramePr>
            <a:graphicFrameLocks noGrp="1" noChangeAspect="1"/>
          </p:cNvGraphicFramePr>
          <p:nvPr>
            <p:ph type="body" idx="1"/>
          </p:nvPr>
        </p:nvGraphicFramePr>
        <p:xfrm>
          <a:off x="1524000" y="3733800"/>
          <a:ext cx="1143000" cy="2895600"/>
        </p:xfrm>
        <a:graphic>
          <a:graphicData uri="http://schemas.openxmlformats.org/presentationml/2006/ole">
            <mc:AlternateContent xmlns:mc="http://schemas.openxmlformats.org/markup-compatibility/2006">
              <mc:Choice xmlns:v="urn:schemas-microsoft-com:vml" Requires="v">
                <p:oleObj name="ClipArt" r:id="rId2" imgW="1857600" imgH="3995640" progId="MS_ClipArt_Gallery.2">
                  <p:embed/>
                </p:oleObj>
              </mc:Choice>
              <mc:Fallback>
                <p:oleObj name="ClipArt" r:id="rId2" imgW="1857600" imgH="3995640" progId="MS_ClipArt_Gallery.2">
                  <p:embed/>
                  <p:pic>
                    <p:nvPicPr>
                      <p:cNvPr id="227331" name="Object 3">
                        <a:extLst>
                          <a:ext uri="{FF2B5EF4-FFF2-40B4-BE49-F238E27FC236}">
                            <a16:creationId xmlns:a16="http://schemas.microsoft.com/office/drawing/2014/main" id="{7F2D5A52-A7E1-2916-DBA2-DFA4D61AA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733800"/>
                        <a:ext cx="11430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27332" name="Object 4">
            <a:extLst>
              <a:ext uri="{FF2B5EF4-FFF2-40B4-BE49-F238E27FC236}">
                <a16:creationId xmlns:a16="http://schemas.microsoft.com/office/drawing/2014/main" id="{2D8924C5-46FC-F247-6378-0231D34D0BD2}"/>
              </a:ext>
            </a:extLst>
          </p:cNvPr>
          <p:cNvGraphicFramePr>
            <a:graphicFrameLocks noChangeAspect="1"/>
          </p:cNvGraphicFramePr>
          <p:nvPr/>
        </p:nvGraphicFramePr>
        <p:xfrm>
          <a:off x="8686800" y="1066801"/>
          <a:ext cx="1447800" cy="1141413"/>
        </p:xfrm>
        <a:graphic>
          <a:graphicData uri="http://schemas.openxmlformats.org/presentationml/2006/ole">
            <mc:AlternateContent xmlns:mc="http://schemas.openxmlformats.org/markup-compatibility/2006">
              <mc:Choice xmlns:v="urn:schemas-microsoft-com:vml" Requires="v">
                <p:oleObj name="Clip" r:id="rId4" imgW="4016520" imgH="3945240" progId="MS_ClipArt_Gallery.5">
                  <p:embed/>
                </p:oleObj>
              </mc:Choice>
              <mc:Fallback>
                <p:oleObj name="Clip" r:id="rId4" imgW="4016520" imgH="3945240" progId="MS_ClipArt_Gallery.5">
                  <p:embed/>
                  <p:pic>
                    <p:nvPicPr>
                      <p:cNvPr id="227332" name="Object 4">
                        <a:extLst>
                          <a:ext uri="{FF2B5EF4-FFF2-40B4-BE49-F238E27FC236}">
                            <a16:creationId xmlns:a16="http://schemas.microsoft.com/office/drawing/2014/main" id="{2D8924C5-46FC-F247-6378-0231D34D0B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6800" y="1066801"/>
                        <a:ext cx="1447800" cy="1141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7333" name="Text Box 5">
            <a:extLst>
              <a:ext uri="{FF2B5EF4-FFF2-40B4-BE49-F238E27FC236}">
                <a16:creationId xmlns:a16="http://schemas.microsoft.com/office/drawing/2014/main" id="{F3142701-D4BB-0B31-A00F-C308184EB94B}"/>
              </a:ext>
            </a:extLst>
          </p:cNvPr>
          <p:cNvSpPr txBox="1">
            <a:spLocks noChangeArrowheads="1"/>
          </p:cNvSpPr>
          <p:nvPr/>
        </p:nvSpPr>
        <p:spPr bwMode="auto">
          <a:xfrm>
            <a:off x="2933700" y="2499518"/>
            <a:ext cx="609600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4000" dirty="0">
                <a:solidFill>
                  <a:schemeClr val="tx2"/>
                </a:solidFill>
                <a:latin typeface="Times New Roman" panose="02020603050405020304" pitchFamily="18" charset="0"/>
              </a:rPr>
              <a:t>Situations necessitating a choice between two equal (usually undesirable) alternatives.</a:t>
            </a:r>
          </a:p>
        </p:txBody>
      </p:sp>
      <p:sp>
        <p:nvSpPr>
          <p:cNvPr id="227334" name="Text Box 6">
            <a:extLst>
              <a:ext uri="{FF2B5EF4-FFF2-40B4-BE49-F238E27FC236}">
                <a16:creationId xmlns:a16="http://schemas.microsoft.com/office/drawing/2014/main" id="{892148AC-B7C6-5BA7-91C7-E256BC39C8CD}"/>
              </a:ext>
            </a:extLst>
          </p:cNvPr>
          <p:cNvSpPr txBox="1">
            <a:spLocks noChangeArrowheads="1"/>
          </p:cNvSpPr>
          <p:nvPr/>
        </p:nvSpPr>
        <p:spPr bwMode="auto">
          <a:xfrm>
            <a:off x="3352800" y="1123157"/>
            <a:ext cx="52578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400" b="1" dirty="0">
                <a:solidFill>
                  <a:schemeClr val="tx2"/>
                </a:solidFill>
                <a:effectLst>
                  <a:outerShdw blurRad="38100" dist="38100" dir="2700000" algn="tl">
                    <a:srgbClr val="000000">
                      <a:alpha val="43137"/>
                    </a:srgbClr>
                  </a:outerShdw>
                </a:effectLst>
                <a:latin typeface="Times New Roman" panose="02020603050405020304" pitchFamily="18" charset="0"/>
              </a:rPr>
              <a:t>    Ethical Dilemma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C6D1E256-FEFE-0965-C0CE-6D01E941675A}"/>
              </a:ext>
            </a:extLst>
          </p:cNvPr>
          <p:cNvSpPr>
            <a:spLocks noGrp="1"/>
          </p:cNvSpPr>
          <p:nvPr>
            <p:ph type="sldNum" sz="quarter" idx="12"/>
          </p:nvPr>
        </p:nvSpPr>
        <p:spPr/>
        <p:txBody>
          <a:bodyPr/>
          <a:lstStyle/>
          <a:p>
            <a:fld id="{C9A7D300-5678-4226-AEF8-96EDB041DA89}" type="slidenum">
              <a:rPr lang="en-US" altLang="en-US"/>
              <a:pPr/>
              <a:t>33</a:t>
            </a:fld>
            <a:endParaRPr lang="en-US" altLang="en-US"/>
          </a:p>
        </p:txBody>
      </p:sp>
      <p:sp>
        <p:nvSpPr>
          <p:cNvPr id="261122" name="Rectangle 2">
            <a:extLst>
              <a:ext uri="{FF2B5EF4-FFF2-40B4-BE49-F238E27FC236}">
                <a16:creationId xmlns:a16="http://schemas.microsoft.com/office/drawing/2014/main" id="{766BE9DB-EFF9-3D30-4ACF-4EE7504F6DC1}"/>
              </a:ext>
            </a:extLst>
          </p:cNvPr>
          <p:cNvSpPr>
            <a:spLocks noGrp="1" noChangeArrowheads="1"/>
          </p:cNvSpPr>
          <p:nvPr>
            <p:ph type="title"/>
          </p:nvPr>
        </p:nvSpPr>
        <p:spPr>
          <a:xfrm>
            <a:off x="314325" y="533400"/>
            <a:ext cx="10734675" cy="1371600"/>
          </a:xfrm>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Issues in Modern Healthcare </a:t>
            </a:r>
          </a:p>
        </p:txBody>
      </p:sp>
      <p:sp>
        <p:nvSpPr>
          <p:cNvPr id="261123" name="Rectangle 3">
            <a:extLst>
              <a:ext uri="{FF2B5EF4-FFF2-40B4-BE49-F238E27FC236}">
                <a16:creationId xmlns:a16="http://schemas.microsoft.com/office/drawing/2014/main" id="{02B9CE7E-8B18-DE7A-2245-B58B603EE170}"/>
              </a:ext>
            </a:extLst>
          </p:cNvPr>
          <p:cNvSpPr>
            <a:spLocks noGrp="1" noChangeArrowheads="1"/>
          </p:cNvSpPr>
          <p:nvPr>
            <p:ph type="body" idx="1"/>
          </p:nvPr>
        </p:nvSpPr>
        <p:spPr>
          <a:xfrm>
            <a:off x="452437" y="1905000"/>
            <a:ext cx="11287125" cy="4495800"/>
          </a:xfrm>
        </p:spPr>
        <p:txBody>
          <a:bodyPr>
            <a:normAutofit fontScale="92500" lnSpcReduction="10000"/>
          </a:bodyPr>
          <a:lstStyle/>
          <a:p>
            <a:pPr algn="just">
              <a:lnSpc>
                <a:spcPct val="150000"/>
              </a:lnSpc>
              <a:buFontTx/>
              <a:buNone/>
            </a:pPr>
            <a:r>
              <a:rPr lang="en-US" altLang="en-US" dirty="0">
                <a:latin typeface="Times New Roman" panose="02020603050405020304" pitchFamily="18" charset="0"/>
                <a:cs typeface="Times New Roman" panose="02020603050405020304" pitchFamily="18" charset="0"/>
              </a:rPr>
              <a:t>  In modern healthcare and research, value conflicts arise where often there appears to be no clear consensus as to the “Right thing to do.” These conflicts present problems requiring moral decisions and necessitates a choice between two or more alternatives.</a:t>
            </a:r>
          </a:p>
          <a:p>
            <a:pPr algn="just">
              <a:lnSpc>
                <a:spcPct val="150000"/>
              </a:lnSpc>
              <a:buFontTx/>
              <a:buNone/>
            </a:pPr>
            <a:r>
              <a:rPr lang="en-US" altLang="en-US" dirty="0">
                <a:latin typeface="Times New Roman" panose="02020603050405020304" pitchFamily="18" charset="0"/>
                <a:cs typeface="Times New Roman" panose="02020603050405020304" pitchFamily="18" charset="0"/>
              </a:rPr>
              <a:t>Examples:</a:t>
            </a:r>
          </a:p>
          <a:p>
            <a:pPr algn="just">
              <a:lnSpc>
                <a:spcPct val="150000"/>
              </a:lnSpc>
            </a:pPr>
            <a:r>
              <a:rPr lang="en-US" altLang="en-US" dirty="0">
                <a:latin typeface="Times New Roman" panose="02020603050405020304" pitchFamily="18" charset="0"/>
                <a:cs typeface="Times New Roman" panose="02020603050405020304" pitchFamily="18" charset="0"/>
              </a:rPr>
              <a:t> Should a parent have a right to refuse immunizations for his or her child?</a:t>
            </a:r>
          </a:p>
          <a:p>
            <a:pPr algn="just">
              <a:lnSpc>
                <a:spcPct val="150000"/>
              </a:lnSpc>
            </a:pPr>
            <a:r>
              <a:rPr lang="en-US" altLang="en-US" dirty="0">
                <a:latin typeface="Times New Roman" panose="02020603050405020304" pitchFamily="18" charset="0"/>
                <a:cs typeface="Times New Roman" panose="02020603050405020304" pitchFamily="18" charset="0"/>
              </a:rPr>
              <a:t> Does public safety supersede an individual’s, right?</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61123"/>
                                        </p:tgtEl>
                                        <p:attrNameLst>
                                          <p:attrName>style.visibility</p:attrName>
                                        </p:attrNameLst>
                                      </p:cBhvr>
                                      <p:to>
                                        <p:strVal val="visible"/>
                                      </p:to>
                                    </p:set>
                                    <p:anim calcmode="lin" valueType="num">
                                      <p:cBhvr additive="base">
                                        <p:cTn id="7" dur="500" fill="hold"/>
                                        <p:tgtEl>
                                          <p:spTgt spid="261123"/>
                                        </p:tgtEl>
                                        <p:attrNameLst>
                                          <p:attrName>ppt_x</p:attrName>
                                        </p:attrNameLst>
                                      </p:cBhvr>
                                      <p:tavLst>
                                        <p:tav tm="0">
                                          <p:val>
                                            <p:strVal val="1+#ppt_w/2"/>
                                          </p:val>
                                        </p:tav>
                                        <p:tav tm="100000">
                                          <p:val>
                                            <p:strVal val="#ppt_x"/>
                                          </p:val>
                                        </p:tav>
                                      </p:tavLst>
                                    </p:anim>
                                    <p:anim calcmode="lin" valueType="num">
                                      <p:cBhvr additive="base">
                                        <p:cTn id="8" dur="500" fill="hold"/>
                                        <p:tgtEl>
                                          <p:spTgt spid="261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864EF901-C0C3-F89B-1327-083D72E8DD2A}"/>
              </a:ext>
            </a:extLst>
          </p:cNvPr>
          <p:cNvSpPr>
            <a:spLocks noGrp="1"/>
          </p:cNvSpPr>
          <p:nvPr>
            <p:ph type="sldNum" sz="quarter" idx="12"/>
          </p:nvPr>
        </p:nvSpPr>
        <p:spPr/>
        <p:txBody>
          <a:bodyPr/>
          <a:lstStyle/>
          <a:p>
            <a:fld id="{F2AEBB31-915A-43D9-9B5C-97DE846E96F5}" type="slidenum">
              <a:rPr lang="en-US" altLang="en-US"/>
              <a:pPr/>
              <a:t>34</a:t>
            </a:fld>
            <a:endParaRPr lang="en-US" altLang="en-US"/>
          </a:p>
        </p:txBody>
      </p:sp>
      <p:sp>
        <p:nvSpPr>
          <p:cNvPr id="161794" name="Rectangle 2">
            <a:extLst>
              <a:ext uri="{FF2B5EF4-FFF2-40B4-BE49-F238E27FC236}">
                <a16:creationId xmlns:a16="http://schemas.microsoft.com/office/drawing/2014/main" id="{9C8B5058-743A-6DAE-1BC7-7E48B550F3E0}"/>
              </a:ext>
            </a:extLst>
          </p:cNvPr>
          <p:cNvSpPr>
            <a:spLocks noGrp="1" noChangeArrowheads="1"/>
          </p:cNvSpPr>
          <p:nvPr>
            <p:ph type="title"/>
          </p:nvPr>
        </p:nvSpPr>
        <p:spPr>
          <a:xfrm>
            <a:off x="2640805" y="501650"/>
            <a:ext cx="7467600" cy="990600"/>
          </a:xfrm>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Questions, Cont.</a:t>
            </a:r>
          </a:p>
        </p:txBody>
      </p:sp>
      <p:sp>
        <p:nvSpPr>
          <p:cNvPr id="161795" name="Rectangle 3">
            <a:extLst>
              <a:ext uri="{FF2B5EF4-FFF2-40B4-BE49-F238E27FC236}">
                <a16:creationId xmlns:a16="http://schemas.microsoft.com/office/drawing/2014/main" id="{197AC998-1DCD-2818-7792-D5AD4C137FE7}"/>
              </a:ext>
            </a:extLst>
          </p:cNvPr>
          <p:cNvSpPr>
            <a:spLocks noGrp="1" noChangeArrowheads="1"/>
          </p:cNvSpPr>
          <p:nvPr>
            <p:ph type="body" idx="1"/>
          </p:nvPr>
        </p:nvSpPr>
        <p:spPr>
          <a:xfrm>
            <a:off x="761999" y="1562100"/>
            <a:ext cx="11225213" cy="3733800"/>
          </a:xfrm>
        </p:spPr>
        <p:txBody>
          <a:bodyPr>
            <a:noAutofit/>
          </a:bodyPr>
          <a:lstStyle/>
          <a:p>
            <a:pPr>
              <a:lnSpc>
                <a:spcPct val="150000"/>
              </a:lnSpc>
            </a:pPr>
            <a:r>
              <a:rPr lang="en-US" altLang="en-US" dirty="0">
                <a:latin typeface="Times New Roman" panose="02020603050405020304" pitchFamily="18" charset="0"/>
                <a:cs typeface="Times New Roman" panose="02020603050405020304" pitchFamily="18" charset="0"/>
              </a:rPr>
              <a:t>Should children with serious birth defects be kept alive?</a:t>
            </a:r>
          </a:p>
          <a:p>
            <a:pPr>
              <a:lnSpc>
                <a:spcPct val="150000"/>
              </a:lnSpc>
            </a:pPr>
            <a:r>
              <a:rPr lang="en-US" altLang="en-US" dirty="0">
                <a:latin typeface="Times New Roman" panose="02020603050405020304" pitchFamily="18" charset="0"/>
                <a:cs typeface="Times New Roman" panose="02020603050405020304" pitchFamily="18" charset="0"/>
              </a:rPr>
              <a:t>Should a woman be allowed an abortion for any reason?</a:t>
            </a:r>
          </a:p>
          <a:p>
            <a:pPr>
              <a:lnSpc>
                <a:spcPct val="150000"/>
              </a:lnSpc>
            </a:pPr>
            <a:r>
              <a:rPr lang="en-US" altLang="en-US" dirty="0">
                <a:latin typeface="Times New Roman" panose="02020603050405020304" pitchFamily="18" charset="0"/>
                <a:cs typeface="Times New Roman" panose="02020603050405020304" pitchFamily="18" charset="0"/>
              </a:rPr>
              <a:t>Should terrorists be tortured to gain information possibly saving hundreds of lives?</a:t>
            </a:r>
          </a:p>
          <a:p>
            <a:pPr>
              <a:lnSpc>
                <a:spcPct val="150000"/>
              </a:lnSpc>
            </a:pPr>
            <a:r>
              <a:rPr lang="en-US" altLang="en-US" dirty="0">
                <a:latin typeface="Times New Roman" panose="02020603050405020304" pitchFamily="18" charset="0"/>
                <a:cs typeface="Times New Roman" panose="02020603050405020304" pitchFamily="18" charset="0"/>
              </a:rPr>
              <a:t>Should health care workers be required to receive smallpox vaccination?</a:t>
            </a:r>
          </a:p>
          <a:p>
            <a:pPr>
              <a:lnSpc>
                <a:spcPct val="150000"/>
              </a:lnSpc>
            </a:pPr>
            <a:r>
              <a:rPr lang="en-US" altLang="en-US" dirty="0">
                <a:latin typeface="Times New Roman" panose="02020603050405020304" pitchFamily="18" charset="0"/>
                <a:cs typeface="Times New Roman" panose="02020603050405020304" pitchFamily="18" charset="0"/>
              </a:rPr>
              <a:t>Who should get the finite number of organs for transplantation?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61795"/>
                                        </p:tgtEl>
                                        <p:attrNameLst>
                                          <p:attrName>style.visibility</p:attrName>
                                        </p:attrNameLst>
                                      </p:cBhvr>
                                      <p:to>
                                        <p:strVal val="visible"/>
                                      </p:to>
                                    </p:set>
                                    <p:animEffect transition="in" filter="box(in)">
                                      <p:cBhvr>
                                        <p:cTn id="7" dur="500"/>
                                        <p:tgtEl>
                                          <p:spTgt spid="161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788C458-83B6-88E0-77DD-4F0FC4B9B51C}"/>
              </a:ext>
            </a:extLst>
          </p:cNvPr>
          <p:cNvSpPr>
            <a:spLocks noGrp="1"/>
          </p:cNvSpPr>
          <p:nvPr>
            <p:ph type="sldNum" sz="quarter" idx="12"/>
          </p:nvPr>
        </p:nvSpPr>
        <p:spPr/>
        <p:txBody>
          <a:bodyPr/>
          <a:lstStyle/>
          <a:p>
            <a:fld id="{8027ED02-6362-4C04-9C2A-35488AC66D07}" type="slidenum">
              <a:rPr lang="en-US" altLang="en-US"/>
              <a:pPr/>
              <a:t>35</a:t>
            </a:fld>
            <a:endParaRPr lang="en-US" altLang="en-US"/>
          </a:p>
        </p:txBody>
      </p:sp>
      <p:sp>
        <p:nvSpPr>
          <p:cNvPr id="7170" name="Rectangle 2">
            <a:extLst>
              <a:ext uri="{FF2B5EF4-FFF2-40B4-BE49-F238E27FC236}">
                <a16:creationId xmlns:a16="http://schemas.microsoft.com/office/drawing/2014/main" id="{E8A0532F-1F85-2CA5-5989-2274B5283532}"/>
              </a:ext>
            </a:extLst>
          </p:cNvPr>
          <p:cNvSpPr>
            <a:spLocks noGrp="1" noChangeArrowheads="1"/>
          </p:cNvSpPr>
          <p:nvPr>
            <p:ph type="title"/>
          </p:nvPr>
        </p:nvSpPr>
        <p:spPr>
          <a:xfrm>
            <a:off x="1785938" y="457200"/>
            <a:ext cx="8577262" cy="1295400"/>
          </a:xfrm>
        </p:spPr>
        <p:txBody>
          <a:bodyPr>
            <a:normAutofit fontScale="90000"/>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Theories: Ideas and Actions</a:t>
            </a:r>
          </a:p>
        </p:txBody>
      </p:sp>
      <p:sp>
        <p:nvSpPr>
          <p:cNvPr id="7171" name="Rectangle 3">
            <a:extLst>
              <a:ext uri="{FF2B5EF4-FFF2-40B4-BE49-F238E27FC236}">
                <a16:creationId xmlns:a16="http://schemas.microsoft.com/office/drawing/2014/main" id="{1428A749-4040-0C0E-0773-DB03BE26C034}"/>
              </a:ext>
            </a:extLst>
          </p:cNvPr>
          <p:cNvSpPr>
            <a:spLocks noGrp="1" noChangeArrowheads="1"/>
          </p:cNvSpPr>
          <p:nvPr>
            <p:ph type="body" idx="1"/>
          </p:nvPr>
        </p:nvSpPr>
        <p:spPr>
          <a:xfrm>
            <a:off x="628650" y="2514600"/>
            <a:ext cx="10039350" cy="3810000"/>
          </a:xfrm>
        </p:spPr>
        <p:txBody>
          <a:bodyPr/>
          <a:lstStyle/>
          <a:p>
            <a:pPr>
              <a:lnSpc>
                <a:spcPct val="90000"/>
              </a:lnSpc>
            </a:pPr>
            <a:r>
              <a:rPr lang="en-US" altLang="en-US" dirty="0">
                <a:latin typeface="Arial" panose="020B0604020202020204" pitchFamily="34" charset="0"/>
              </a:rPr>
              <a:t>Deontology (duty)</a:t>
            </a:r>
          </a:p>
          <a:p>
            <a:pPr>
              <a:lnSpc>
                <a:spcPct val="90000"/>
              </a:lnSpc>
            </a:pPr>
            <a:r>
              <a:rPr lang="en-US" altLang="en-US" dirty="0">
                <a:latin typeface="Arial" panose="020B0604020202020204" pitchFamily="34" charset="0"/>
              </a:rPr>
              <a:t>Consequentialism (actions)</a:t>
            </a:r>
          </a:p>
          <a:p>
            <a:pPr>
              <a:lnSpc>
                <a:spcPct val="90000"/>
              </a:lnSpc>
            </a:pPr>
            <a:r>
              <a:rPr lang="en-US" altLang="en-US" dirty="0">
                <a:latin typeface="Arial" panose="020B0604020202020204" pitchFamily="34" charset="0"/>
              </a:rPr>
              <a:t>Virtue Ethics/Intuition (morals and values) 			</a:t>
            </a:r>
          </a:p>
          <a:p>
            <a:pPr algn="ctr">
              <a:lnSpc>
                <a:spcPct val="90000"/>
              </a:lnSpc>
              <a:buFontTx/>
              <a:buNone/>
            </a:pPr>
            <a:r>
              <a:rPr lang="en-US" altLang="en-US" b="1" i="1" u="sng" dirty="0">
                <a:latin typeface="Arial" panose="020B0604020202020204" pitchFamily="34" charset="0"/>
              </a:rPr>
              <a:t>Beliefs</a:t>
            </a:r>
            <a:r>
              <a:rPr lang="en-US" altLang="en-US" b="1" u="sng" dirty="0">
                <a:latin typeface="Arial" panose="020B0604020202020204" pitchFamily="34" charset="0"/>
              </a:rPr>
              <a:t> </a:t>
            </a:r>
          </a:p>
          <a:p>
            <a:pPr>
              <a:lnSpc>
                <a:spcPct val="90000"/>
              </a:lnSpc>
            </a:pPr>
            <a:r>
              <a:rPr lang="en-US" altLang="en-US" dirty="0">
                <a:latin typeface="Arial" panose="020B0604020202020204" pitchFamily="34" charset="0"/>
              </a:rPr>
              <a:t>Rights Ethics (individuality and the American culture)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strips(downLeft)">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E460E1B-8042-C77B-AAAA-9024E0E7CB75}"/>
              </a:ext>
            </a:extLst>
          </p:cNvPr>
          <p:cNvSpPr>
            <a:spLocks noGrp="1"/>
          </p:cNvSpPr>
          <p:nvPr>
            <p:ph type="sldNum" sz="quarter" idx="12"/>
          </p:nvPr>
        </p:nvSpPr>
        <p:spPr/>
        <p:txBody>
          <a:bodyPr/>
          <a:lstStyle/>
          <a:p>
            <a:fld id="{9B53AEBE-4D13-4546-81C7-7B69466D4BCE}" type="slidenum">
              <a:rPr lang="en-US" altLang="en-US"/>
              <a:pPr/>
              <a:t>36</a:t>
            </a:fld>
            <a:endParaRPr lang="en-US" altLang="en-US"/>
          </a:p>
        </p:txBody>
      </p:sp>
      <p:sp>
        <p:nvSpPr>
          <p:cNvPr id="11266" name="Rectangle 2">
            <a:extLst>
              <a:ext uri="{FF2B5EF4-FFF2-40B4-BE49-F238E27FC236}">
                <a16:creationId xmlns:a16="http://schemas.microsoft.com/office/drawing/2014/main" id="{FEF613D8-0BFB-AAB1-00B3-6B81E79C3746}"/>
              </a:ext>
            </a:extLst>
          </p:cNvPr>
          <p:cNvSpPr>
            <a:spLocks noGrp="1" noChangeArrowheads="1"/>
          </p:cNvSpPr>
          <p:nvPr>
            <p:ph type="title"/>
          </p:nvPr>
        </p:nvSpPr>
        <p:spPr>
          <a:xfrm>
            <a:off x="3581400" y="485775"/>
            <a:ext cx="7772400" cy="1371600"/>
          </a:xfrm>
        </p:spPr>
        <p:txBody>
          <a:bodyPr/>
          <a:lstStyle/>
          <a:p>
            <a:r>
              <a:rPr lang="en-US" altLang="en-US"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Theories</a:t>
            </a:r>
          </a:p>
        </p:txBody>
      </p:sp>
      <p:sp>
        <p:nvSpPr>
          <p:cNvPr id="11267" name="Rectangle 3">
            <a:extLst>
              <a:ext uri="{FF2B5EF4-FFF2-40B4-BE49-F238E27FC236}">
                <a16:creationId xmlns:a16="http://schemas.microsoft.com/office/drawing/2014/main" id="{C31599C8-A16D-5B72-2F29-429DB2208739}"/>
              </a:ext>
            </a:extLst>
          </p:cNvPr>
          <p:cNvSpPr>
            <a:spLocks noGrp="1" noChangeArrowheads="1"/>
          </p:cNvSpPr>
          <p:nvPr>
            <p:ph type="body" idx="1"/>
          </p:nvPr>
        </p:nvSpPr>
        <p:spPr>
          <a:xfrm>
            <a:off x="661988" y="1828800"/>
            <a:ext cx="11296650" cy="4876800"/>
          </a:xfrm>
        </p:spPr>
        <p:txBody>
          <a:bodyPr/>
          <a:lstStyle/>
          <a:p>
            <a:pPr algn="just">
              <a:lnSpc>
                <a:spcPct val="150000"/>
              </a:lnSpc>
            </a:pPr>
            <a:r>
              <a:rPr lang="en-US" b="0" i="0" dirty="0">
                <a:solidFill>
                  <a:srgbClr val="4D5156"/>
                </a:solidFill>
                <a:effectLst/>
                <a:latin typeface="Times New Roman" panose="02020603050405020304" pitchFamily="18" charset="0"/>
                <a:cs typeface="Times New Roman" panose="02020603050405020304" pitchFamily="18" charset="0"/>
              </a:rPr>
              <a:t>There are five principles to an ethical decision: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autonomy</a:t>
            </a:r>
            <a:r>
              <a:rPr lang="en-US" sz="2800" b="1" i="0" dirty="0">
                <a:solidFill>
                  <a:srgbClr val="4D5156"/>
                </a:solidFill>
                <a:effectLst/>
                <a:latin typeface="Times New Roman" panose="02020603050405020304" pitchFamily="18" charset="0"/>
                <a:cs typeface="Times New Roman" panose="02020603050405020304" pitchFamily="18" charset="0"/>
              </a:rPr>
              <a:t> </a:t>
            </a:r>
            <a:r>
              <a:rPr lang="en-US" sz="2800" b="0" i="0" dirty="0">
                <a:solidFill>
                  <a:srgbClr val="4D5156"/>
                </a:solidFill>
                <a:effectLst/>
                <a:latin typeface="Times New Roman" panose="02020603050405020304" pitchFamily="18" charset="0"/>
                <a:cs typeface="Times New Roman" panose="02020603050405020304" pitchFamily="18" charset="0"/>
              </a:rPr>
              <a:t>(to allow individuals to make their own choice),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justice</a:t>
            </a:r>
            <a:r>
              <a:rPr lang="en-US" sz="2800" b="0" i="0" dirty="0">
                <a:solidFill>
                  <a:srgbClr val="4D5156"/>
                </a:solidFill>
                <a:effectLst/>
                <a:latin typeface="Times New Roman" panose="02020603050405020304" pitchFamily="18" charset="0"/>
                <a:cs typeface="Times New Roman" panose="02020603050405020304" pitchFamily="18" charset="0"/>
              </a:rPr>
              <a:t> (to treat people in accordance with their needs),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beneficence</a:t>
            </a:r>
            <a:r>
              <a:rPr lang="en-US" sz="2800" b="0" i="0" dirty="0">
                <a:solidFill>
                  <a:srgbClr val="4D5156"/>
                </a:solidFill>
                <a:effectLst/>
                <a:latin typeface="Times New Roman" panose="02020603050405020304" pitchFamily="18" charset="0"/>
                <a:cs typeface="Times New Roman" panose="02020603050405020304" pitchFamily="18" charset="0"/>
              </a:rPr>
              <a:t> (decisions should be based on one's maximum good),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nonmaleficence</a:t>
            </a:r>
            <a:r>
              <a:rPr lang="en-US" sz="2800" b="0" i="0" dirty="0">
                <a:solidFill>
                  <a:srgbClr val="4D5156"/>
                </a:solidFill>
                <a:effectLst/>
                <a:latin typeface="Times New Roman" panose="02020603050405020304" pitchFamily="18" charset="0"/>
                <a:cs typeface="Times New Roman" panose="02020603050405020304" pitchFamily="18" charset="0"/>
              </a:rPr>
              <a:t> (to cause no harm), and </a:t>
            </a:r>
          </a:p>
          <a:p>
            <a:pPr marL="971550" lvl="1" indent="-514350" algn="just">
              <a:lnSpc>
                <a:spcPct val="150000"/>
              </a:lnSpc>
              <a:buFont typeface="+mj-lt"/>
              <a:buAutoNum type="arabicPeriod"/>
            </a:pPr>
            <a:r>
              <a:rPr lang="en-US" sz="2800" b="1" i="0" dirty="0">
                <a:solidFill>
                  <a:srgbClr val="C00000"/>
                </a:solidFill>
                <a:effectLst/>
                <a:latin typeface="Times New Roman" panose="02020603050405020304" pitchFamily="18" charset="0"/>
                <a:cs typeface="Times New Roman" panose="02020603050405020304" pitchFamily="18" charset="0"/>
              </a:rPr>
              <a:t>fidelity</a:t>
            </a:r>
            <a:r>
              <a:rPr lang="en-US" sz="2800" b="0" i="0" dirty="0">
                <a:solidFill>
                  <a:srgbClr val="4D5156"/>
                </a:solidFill>
                <a:effectLst/>
                <a:latin typeface="Times New Roman" panose="02020603050405020304" pitchFamily="18" charset="0"/>
                <a:cs typeface="Times New Roman" panose="02020603050405020304" pitchFamily="18" charset="0"/>
              </a:rPr>
              <a:t> (to remain faithful and loyal in the process.</a:t>
            </a: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6">
            <a:extLst>
              <a:ext uri="{FF2B5EF4-FFF2-40B4-BE49-F238E27FC236}">
                <a16:creationId xmlns:a16="http://schemas.microsoft.com/office/drawing/2014/main" id="{0A09B5CC-91C2-C15D-4B90-87710C3C4B7B}"/>
              </a:ext>
            </a:extLst>
          </p:cNvPr>
          <p:cNvSpPr>
            <a:spLocks noGrp="1"/>
          </p:cNvSpPr>
          <p:nvPr>
            <p:ph type="sldNum" sz="quarter" idx="12"/>
          </p:nvPr>
        </p:nvSpPr>
        <p:spPr/>
        <p:txBody>
          <a:bodyPr/>
          <a:lstStyle/>
          <a:p>
            <a:fld id="{38EFB19C-10C2-4EE5-8037-F0527E0DA847}" type="slidenum">
              <a:rPr lang="en-US" altLang="en-US"/>
              <a:pPr/>
              <a:t>37</a:t>
            </a:fld>
            <a:endParaRPr lang="en-US" altLang="en-US"/>
          </a:p>
        </p:txBody>
      </p:sp>
      <p:sp>
        <p:nvSpPr>
          <p:cNvPr id="244739" name="Rectangle 1027">
            <a:extLst>
              <a:ext uri="{FF2B5EF4-FFF2-40B4-BE49-F238E27FC236}">
                <a16:creationId xmlns:a16="http://schemas.microsoft.com/office/drawing/2014/main" id="{CD0B6652-F431-3083-E5D2-B1BC195D47AD}"/>
              </a:ext>
            </a:extLst>
          </p:cNvPr>
          <p:cNvSpPr>
            <a:spLocks noGrp="1" noChangeArrowheads="1"/>
          </p:cNvSpPr>
          <p:nvPr>
            <p:ph type="body" sz="half" idx="1"/>
          </p:nvPr>
        </p:nvSpPr>
        <p:spPr>
          <a:xfrm>
            <a:off x="442912" y="868363"/>
            <a:ext cx="11530013" cy="4648200"/>
          </a:xfrm>
        </p:spPr>
        <p:txBody>
          <a:bodyPr>
            <a:noAutofit/>
          </a:bodyPr>
          <a:lstStyle/>
          <a:p>
            <a:pPr>
              <a:lnSpc>
                <a:spcPct val="100000"/>
              </a:lnSpc>
              <a:buNone/>
            </a:pPr>
            <a:r>
              <a:rPr lang="en-US" altLang="en-US" i="1"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autonomy:</a:t>
            </a:r>
          </a:p>
          <a:p>
            <a:pPr algn="just">
              <a:lnSpc>
                <a:spcPct val="100000"/>
              </a:lnSpc>
              <a:buNone/>
            </a:pPr>
            <a:r>
              <a:rPr lang="en-US" dirty="0">
                <a:latin typeface="Times New Roman" panose="02020603050405020304" pitchFamily="18" charset="0"/>
                <a:cs typeface="Times New Roman" panose="02020603050405020304" pitchFamily="18" charset="0"/>
              </a:rPr>
              <a:t>For autonomy to be meaningful, a competent individual's decisions should be respected even when those decisions conflict with what others believe to be reasonable. Autonomy includes, but is not limited to, having the freedom to make decisions about our own health care, finances, and living arrangements.</a:t>
            </a:r>
          </a:p>
          <a:p>
            <a:pPr>
              <a:lnSpc>
                <a:spcPct val="100000"/>
              </a:lnSpc>
              <a:buNone/>
            </a:pPr>
            <a:endParaRPr lang="en-US" b="1" dirty="0">
              <a:solidFill>
                <a:srgbClr val="C00000"/>
              </a:solidFill>
              <a:latin typeface="Times New Roman" panose="02020603050405020304" pitchFamily="18" charset="0"/>
              <a:cs typeface="Times New Roman" panose="02020603050405020304" pitchFamily="18" charset="0"/>
            </a:endParaRPr>
          </a:p>
          <a:p>
            <a:pPr>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justice</a:t>
            </a:r>
          </a:p>
          <a:p>
            <a:pPr>
              <a:lnSpc>
                <a:spcPct val="100000"/>
              </a:lnSpc>
              <a:buNone/>
            </a:pPr>
            <a:r>
              <a:rPr lang="en-US" dirty="0">
                <a:latin typeface="Times New Roman" panose="02020603050405020304" pitchFamily="18" charset="0"/>
                <a:cs typeface="Times New Roman" panose="02020603050405020304" pitchFamily="18" charset="0"/>
              </a:rPr>
              <a:t>The justice ethical principle states that decision makers should focus on actions that are fair to those involved. This means that ethical decisions should be consistent with the ethical theory unless extenuating circumstances that can be justified exist in the case.</a:t>
            </a:r>
            <a:endParaRPr lang="en-US" b="1" dirty="0">
              <a:solidFill>
                <a:srgbClr val="C00000"/>
              </a:solidFill>
              <a:latin typeface="Times New Roman" panose="02020603050405020304" pitchFamily="18" charset="0"/>
              <a:cs typeface="Times New Roman" panose="02020603050405020304" pitchFamily="18" charset="0"/>
            </a:endParaRPr>
          </a:p>
          <a:p>
            <a:pPr>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44739"/>
                                        </p:tgtEl>
                                        <p:attrNameLst>
                                          <p:attrName>style.visibility</p:attrName>
                                        </p:attrNameLst>
                                      </p:cBhvr>
                                      <p:to>
                                        <p:strVal val="visible"/>
                                      </p:to>
                                    </p:set>
                                    <p:anim calcmode="lin" valueType="num">
                                      <p:cBhvr additive="base">
                                        <p:cTn id="7" dur="500" fill="hold"/>
                                        <p:tgtEl>
                                          <p:spTgt spid="244739"/>
                                        </p:tgtEl>
                                        <p:attrNameLst>
                                          <p:attrName>ppt_x</p:attrName>
                                        </p:attrNameLst>
                                      </p:cBhvr>
                                      <p:tavLst>
                                        <p:tav tm="0">
                                          <p:val>
                                            <p:strVal val="0-#ppt_w/2"/>
                                          </p:val>
                                        </p:tav>
                                        <p:tav tm="100000">
                                          <p:val>
                                            <p:strVal val="#ppt_x"/>
                                          </p:val>
                                        </p:tav>
                                      </p:tavLst>
                                    </p:anim>
                                    <p:anim calcmode="lin" valueType="num">
                                      <p:cBhvr additive="base">
                                        <p:cTn id="8" dur="500" fill="hold"/>
                                        <p:tgtEl>
                                          <p:spTgt spid="2447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2884819-D416-7FF9-3FE4-2D2F5D9C38BC}"/>
              </a:ext>
            </a:extLst>
          </p:cNvPr>
          <p:cNvSpPr>
            <a:spLocks noGrp="1"/>
          </p:cNvSpPr>
          <p:nvPr>
            <p:ph type="sldNum" sz="quarter" idx="12"/>
          </p:nvPr>
        </p:nvSpPr>
        <p:spPr/>
        <p:txBody>
          <a:bodyPr/>
          <a:lstStyle/>
          <a:p>
            <a:fld id="{6F86DA4B-D372-4E32-A268-A5453BF9CA3B}" type="slidenum">
              <a:rPr lang="en-US" altLang="en-US"/>
              <a:pPr/>
              <a:t>38</a:t>
            </a:fld>
            <a:endParaRPr lang="en-US" altLang="en-US"/>
          </a:p>
        </p:txBody>
      </p:sp>
      <p:sp>
        <p:nvSpPr>
          <p:cNvPr id="246787" name="Rectangle 3">
            <a:extLst>
              <a:ext uri="{FF2B5EF4-FFF2-40B4-BE49-F238E27FC236}">
                <a16:creationId xmlns:a16="http://schemas.microsoft.com/office/drawing/2014/main" id="{DDB52163-3856-A9D8-B38D-0C4F5D4211E4}"/>
              </a:ext>
            </a:extLst>
          </p:cNvPr>
          <p:cNvSpPr>
            <a:spLocks noGrp="1" noChangeArrowheads="1"/>
          </p:cNvSpPr>
          <p:nvPr>
            <p:ph type="body" idx="1"/>
          </p:nvPr>
        </p:nvSpPr>
        <p:spPr>
          <a:xfrm>
            <a:off x="500062" y="771525"/>
            <a:ext cx="10987088" cy="4114800"/>
          </a:xfrm>
          <a:noFill/>
          <a:ln/>
        </p:spPr>
        <p:txBody>
          <a:bodyPr>
            <a:noAutofit/>
          </a:bodyPr>
          <a:lstStyle/>
          <a:p>
            <a:pPr algn="just">
              <a:lnSpc>
                <a:spcPct val="160000"/>
              </a:lnSpc>
              <a:spcBef>
                <a:spcPct val="50000"/>
              </a:spcBef>
            </a:pPr>
            <a:r>
              <a:rPr lang="en-US" b="1" i="0" dirty="0">
                <a:solidFill>
                  <a:srgbClr val="C00000"/>
                </a:solidFill>
                <a:effectLst/>
                <a:latin typeface="Times New Roman" panose="02020603050405020304" pitchFamily="18" charset="0"/>
                <a:cs typeface="Times New Roman" panose="02020603050405020304" pitchFamily="18" charset="0"/>
              </a:rPr>
              <a:t>Beneficence</a:t>
            </a:r>
          </a:p>
          <a:p>
            <a:pPr marL="0" indent="0" algn="just">
              <a:lnSpc>
                <a:spcPct val="160000"/>
              </a:lnSpc>
              <a:spcBef>
                <a:spcPct val="50000"/>
              </a:spcBef>
              <a:buNone/>
            </a:pPr>
            <a:r>
              <a:rPr lang="en-US" b="0" i="0" dirty="0">
                <a:solidFill>
                  <a:srgbClr val="202124"/>
                </a:solidFill>
                <a:effectLst/>
                <a:latin typeface="Times New Roman" panose="02020603050405020304" pitchFamily="18" charset="0"/>
                <a:cs typeface="Times New Roman" panose="02020603050405020304" pitchFamily="18" charset="0"/>
              </a:rPr>
              <a:t>The principle of beneficence </a:t>
            </a:r>
            <a:r>
              <a:rPr lang="en-US" b="0" i="0" dirty="0">
                <a:solidFill>
                  <a:srgbClr val="040C28"/>
                </a:solidFill>
                <a:effectLst/>
                <a:latin typeface="Times New Roman" panose="02020603050405020304" pitchFamily="18" charset="0"/>
                <a:cs typeface="Times New Roman" panose="02020603050405020304" pitchFamily="18" charset="0"/>
              </a:rPr>
              <a:t>guides the ethical theory to do what is good</a:t>
            </a:r>
            <a:r>
              <a:rPr lang="en-US" b="0" i="0" dirty="0">
                <a:solidFill>
                  <a:srgbClr val="202124"/>
                </a:solidFill>
                <a:effectLst/>
                <a:latin typeface="Times New Roman" panose="02020603050405020304" pitchFamily="18" charset="0"/>
                <a:cs typeface="Times New Roman" panose="02020603050405020304" pitchFamily="18" charset="0"/>
              </a:rPr>
              <a:t>. This priority to "do good" makes an ethical perspective and possible solution to an ethical dilemma acceptable.</a:t>
            </a:r>
            <a:endParaRPr lang="en-US" altLang="en-US" b="1" dirty="0">
              <a:solidFill>
                <a:srgbClr val="C00000"/>
              </a:solidFill>
              <a:latin typeface="Times New Roman" panose="02020603050405020304" pitchFamily="18" charset="0"/>
              <a:cs typeface="Times New Roman" panose="02020603050405020304" pitchFamily="18" charset="0"/>
            </a:endParaRPr>
          </a:p>
          <a:p>
            <a:pPr algn="just">
              <a:lnSpc>
                <a:spcPct val="160000"/>
              </a:lnSpc>
              <a:spcBef>
                <a:spcPct val="50000"/>
              </a:spcBef>
            </a:pPr>
            <a:r>
              <a:rPr lang="en-US" b="1" i="0" dirty="0">
                <a:solidFill>
                  <a:srgbClr val="C00000"/>
                </a:solidFill>
                <a:effectLst/>
                <a:latin typeface="Times New Roman" panose="02020603050405020304" pitchFamily="18" charset="0"/>
                <a:cs typeface="Times New Roman" panose="02020603050405020304" pitchFamily="18" charset="0"/>
              </a:rPr>
              <a:t>Nonmaleficence</a:t>
            </a:r>
          </a:p>
          <a:p>
            <a:pPr marL="0" indent="0" algn="just">
              <a:lnSpc>
                <a:spcPct val="160000"/>
              </a:lnSpc>
              <a:spcBef>
                <a:spcPct val="50000"/>
              </a:spcBef>
              <a:buNone/>
            </a:pPr>
            <a:r>
              <a:rPr lang="en-US" b="0" i="0" dirty="0">
                <a:solidFill>
                  <a:srgbClr val="202124"/>
                </a:solidFill>
                <a:effectLst/>
                <a:latin typeface="Times New Roman" panose="02020603050405020304" pitchFamily="18" charset="0"/>
                <a:cs typeface="Times New Roman" panose="02020603050405020304" pitchFamily="18" charset="0"/>
              </a:rPr>
              <a:t>Nonmaleficence is </a:t>
            </a:r>
            <a:r>
              <a:rPr lang="en-US" b="0" i="0" dirty="0">
                <a:solidFill>
                  <a:srgbClr val="040C28"/>
                </a:solidFill>
                <a:effectLst/>
                <a:latin typeface="Times New Roman" panose="02020603050405020304" pitchFamily="18" charset="0"/>
                <a:cs typeface="Times New Roman" panose="02020603050405020304" pitchFamily="18" charset="0"/>
              </a:rPr>
              <a:t>the obligation of a physician not to harm the patient</a:t>
            </a:r>
            <a:r>
              <a:rPr lang="en-US" b="0" i="0" dirty="0">
                <a:solidFill>
                  <a:srgbClr val="202124"/>
                </a:solidFill>
                <a:effectLst/>
                <a:latin typeface="Times New Roman" panose="02020603050405020304" pitchFamily="18" charset="0"/>
                <a:cs typeface="Times New Roman" panose="02020603050405020304" pitchFamily="18" charset="0"/>
              </a:rPr>
              <a:t>. This simply stated principle supports several moral rules − do not kill, do not cause pain or suffering, do not incapacitate, do not cause offense, and do not deprive others of the goods of life.</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Slide Number Placeholder 6">
            <a:extLst>
              <a:ext uri="{FF2B5EF4-FFF2-40B4-BE49-F238E27FC236}">
                <a16:creationId xmlns:a16="http://schemas.microsoft.com/office/drawing/2014/main" id="{936AC6B8-C26A-5800-3B71-203B8BA065E6}"/>
              </a:ext>
            </a:extLst>
          </p:cNvPr>
          <p:cNvSpPr>
            <a:spLocks noGrp="1"/>
          </p:cNvSpPr>
          <p:nvPr>
            <p:ph type="sldNum" sz="quarter" idx="12"/>
          </p:nvPr>
        </p:nvSpPr>
        <p:spPr/>
        <p:txBody>
          <a:bodyPr/>
          <a:lstStyle/>
          <a:p>
            <a:fld id="{85E3B307-D0F8-477F-A066-39E74A7AEC72}" type="slidenum">
              <a:rPr lang="en-US" altLang="en-US"/>
              <a:pPr/>
              <a:t>39</a:t>
            </a:fld>
            <a:endParaRPr lang="en-US" altLang="en-US"/>
          </a:p>
        </p:txBody>
      </p:sp>
      <p:sp>
        <p:nvSpPr>
          <p:cNvPr id="245763" name="Rectangle 3">
            <a:extLst>
              <a:ext uri="{FF2B5EF4-FFF2-40B4-BE49-F238E27FC236}">
                <a16:creationId xmlns:a16="http://schemas.microsoft.com/office/drawing/2014/main" id="{F406452D-FAE5-284E-FA27-9ACDABB240BC}"/>
              </a:ext>
            </a:extLst>
          </p:cNvPr>
          <p:cNvSpPr>
            <a:spLocks noGrp="1" noChangeArrowheads="1"/>
          </p:cNvSpPr>
          <p:nvPr>
            <p:ph type="body" sz="half" idx="2"/>
          </p:nvPr>
        </p:nvSpPr>
        <p:spPr>
          <a:xfrm>
            <a:off x="500063" y="914400"/>
            <a:ext cx="8829676" cy="5029200"/>
          </a:xfrm>
        </p:spPr>
        <p:txBody>
          <a:bodyPr/>
          <a:lstStyle/>
          <a:p>
            <a:pPr algn="just">
              <a:lnSpc>
                <a:spcPct val="150000"/>
              </a:lnSpc>
              <a:buNone/>
            </a:pPr>
            <a:r>
              <a:rPr lang="en-US" sz="3200" b="1" dirty="0">
                <a:solidFill>
                  <a:srgbClr val="C00000"/>
                </a:solidFill>
                <a:latin typeface="Times New Roman" panose="02020603050405020304" pitchFamily="18" charset="0"/>
                <a:cs typeface="Times New Roman" panose="02020603050405020304" pitchFamily="18" charset="0"/>
              </a:rPr>
              <a:t>Fidelity</a:t>
            </a:r>
          </a:p>
          <a:p>
            <a:pPr algn="just">
              <a:lnSpc>
                <a:spcPct val="150000"/>
              </a:lnSpc>
              <a:buNone/>
            </a:pPr>
            <a:r>
              <a:rPr lang="en-US" dirty="0">
                <a:latin typeface="Times New Roman" panose="02020603050405020304" pitchFamily="18" charset="0"/>
                <a:cs typeface="Times New Roman" panose="02020603050405020304" pitchFamily="18" charset="0"/>
              </a:rPr>
              <a:t>Fidelity addresses a person's responsibility to be loyal and truthful in their relationships with others. It also includes promise keeping, fulfilling commitments, and trustworthiness</a:t>
            </a:r>
            <a:endParaRPr lang="en-US" altLang="en-US" dirty="0">
              <a:latin typeface="Times New Roman" panose="02020603050405020304" pitchFamily="18" charset="0"/>
              <a:cs typeface="Times New Roman" panose="02020603050405020304" pitchFamily="18" charset="0"/>
            </a:endParaRPr>
          </a:p>
        </p:txBody>
      </p:sp>
      <p:pic>
        <p:nvPicPr>
          <p:cNvPr id="8" name="Picture 7" descr="Businesswoman smiling">
            <a:extLst>
              <a:ext uri="{FF2B5EF4-FFF2-40B4-BE49-F238E27FC236}">
                <a16:creationId xmlns:a16="http://schemas.microsoft.com/office/drawing/2014/main" id="{4A2A6AD8-0AA9-7901-BCC3-CFAB229F45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6709" y="1131350"/>
            <a:ext cx="1368256" cy="50186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45763"/>
                                        </p:tgtEl>
                                        <p:attrNameLst>
                                          <p:attrName>style.visibility</p:attrName>
                                        </p:attrNameLst>
                                      </p:cBhvr>
                                      <p:to>
                                        <p:strVal val="visible"/>
                                      </p:to>
                                    </p:set>
                                    <p:anim calcmode="lin" valueType="num">
                                      <p:cBhvr additive="base">
                                        <p:cTn id="7" dur="500" fill="hold"/>
                                        <p:tgtEl>
                                          <p:spTgt spid="245763"/>
                                        </p:tgtEl>
                                        <p:attrNameLst>
                                          <p:attrName>ppt_x</p:attrName>
                                        </p:attrNameLst>
                                      </p:cBhvr>
                                      <p:tavLst>
                                        <p:tav tm="0">
                                          <p:val>
                                            <p:strVal val="1+#ppt_w/2"/>
                                          </p:val>
                                        </p:tav>
                                        <p:tav tm="100000">
                                          <p:val>
                                            <p:strVal val="#ppt_x"/>
                                          </p:val>
                                        </p:tav>
                                      </p:tavLst>
                                    </p:anim>
                                    <p:anim calcmode="lin" valueType="num">
                                      <p:cBhvr additive="base">
                                        <p:cTn id="8" dur="500" fill="hold"/>
                                        <p:tgtEl>
                                          <p:spTgt spid="2457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772552-4C34-4BFF-816E-B3E1BDA2707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E099883-648F-4679-B82D-9913A3584549}">
  <ds:schemaRefs>
    <ds:schemaRef ds:uri="http://schemas.microsoft.com/sharepoint/v3/contenttype/forms"/>
  </ds:schemaRefs>
</ds:datastoreItem>
</file>

<file path=customXml/itemProps3.xml><?xml version="1.0" encoding="utf-8"?>
<ds:datastoreItem xmlns:ds="http://schemas.openxmlformats.org/officeDocument/2006/customXml" ds:itemID="{4A53A9AA-45B4-47F4-BB51-4AABBAE899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1238</TotalTime>
  <Words>2044</Words>
  <Application>Microsoft Office PowerPoint</Application>
  <PresentationFormat>Widescreen</PresentationFormat>
  <Paragraphs>232</Paragraphs>
  <Slides>40</Slides>
  <Notes>10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50" baseType="lpstr">
      <vt:lpstr>Arial</vt:lpstr>
      <vt:lpstr>Bradley Hand ITC</vt:lpstr>
      <vt:lpstr>Calibri</vt:lpstr>
      <vt:lpstr>Calibri Light</vt:lpstr>
      <vt:lpstr>Google Sans</vt:lpstr>
      <vt:lpstr>Times New Roman</vt:lpstr>
      <vt:lpstr>Wingdings</vt:lpstr>
      <vt:lpstr>Office Theme</vt:lpstr>
      <vt:lpstr>ClipArt</vt:lpstr>
      <vt:lpstr>Clip</vt:lpstr>
      <vt:lpstr>PowerPoint Presentation</vt:lpstr>
      <vt:lpstr>PowerPoint Presentation</vt:lpstr>
      <vt:lpstr>Pyramid of Information Processing</vt:lpstr>
      <vt:lpstr>Kinds of Decision Makers</vt:lpstr>
      <vt:lpstr>Problems in Decision Making</vt:lpstr>
      <vt:lpstr>Readiness for Career Decision Making</vt:lpstr>
      <vt:lpstr>Decision Making Processes</vt:lpstr>
      <vt:lpstr>CASVE Cycle</vt:lpstr>
      <vt:lpstr>CASVE Cycle (Decision Making)</vt:lpstr>
      <vt:lpstr>Communication</vt:lpstr>
      <vt:lpstr>Communication</vt:lpstr>
      <vt:lpstr>Communication</vt:lpstr>
      <vt:lpstr>Analysis</vt:lpstr>
      <vt:lpstr>Analysis</vt:lpstr>
      <vt:lpstr>Analysis</vt:lpstr>
      <vt:lpstr>Analysis</vt:lpstr>
      <vt:lpstr>Synthesis</vt:lpstr>
      <vt:lpstr>Expanding &amp; Narrowing My Options</vt:lpstr>
      <vt:lpstr>Valuing</vt:lpstr>
      <vt:lpstr>Valuing</vt:lpstr>
      <vt:lpstr>Execution</vt:lpstr>
      <vt:lpstr>Improving Career Decision Making</vt:lpstr>
      <vt:lpstr>Improving Decision Making Skills</vt:lpstr>
      <vt:lpstr>   Ethics and Morality  </vt:lpstr>
      <vt:lpstr>PowerPoint Presentation</vt:lpstr>
      <vt:lpstr>Law in decision Making</vt:lpstr>
      <vt:lpstr>Law Conti.</vt:lpstr>
      <vt:lpstr>Bioethics</vt:lpstr>
      <vt:lpstr>PowerPoint Presentation</vt:lpstr>
      <vt:lpstr>Comparing Law and Ethics</vt:lpstr>
      <vt:lpstr>       </vt:lpstr>
      <vt:lpstr>       </vt:lpstr>
      <vt:lpstr>Ethical Issues in Modern Healthcare </vt:lpstr>
      <vt:lpstr>Ethical Questions, Cont.</vt:lpstr>
      <vt:lpstr>Ethical Theories: Ideas and Actions</vt:lpstr>
      <vt:lpstr>Ethical Theories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26</cp:revision>
  <dcterms:created xsi:type="dcterms:W3CDTF">2023-04-29T09:08:23Z</dcterms:created>
  <dcterms:modified xsi:type="dcterms:W3CDTF">2025-01-16T06:50:46Z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