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50"/>
  </p:notesMasterIdLst>
  <p:handoutMasterIdLst>
    <p:handoutMasterId r:id="rId51"/>
  </p:handoutMasterIdLst>
  <p:sldIdLst>
    <p:sldId id="650" r:id="rId7"/>
    <p:sldId id="556" r:id="rId8"/>
    <p:sldId id="557" r:id="rId9"/>
    <p:sldId id="651" r:id="rId10"/>
    <p:sldId id="609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59" r:id="rId19"/>
    <p:sldId id="660" r:id="rId20"/>
    <p:sldId id="661" r:id="rId21"/>
    <p:sldId id="662" r:id="rId22"/>
    <p:sldId id="663" r:id="rId23"/>
    <p:sldId id="664" r:id="rId24"/>
    <p:sldId id="665" r:id="rId25"/>
    <p:sldId id="666" r:id="rId26"/>
    <p:sldId id="667" r:id="rId27"/>
    <p:sldId id="668" r:id="rId28"/>
    <p:sldId id="669" r:id="rId29"/>
    <p:sldId id="670" r:id="rId30"/>
    <p:sldId id="671" r:id="rId31"/>
    <p:sldId id="672" r:id="rId32"/>
    <p:sldId id="673" r:id="rId33"/>
    <p:sldId id="674" r:id="rId34"/>
    <p:sldId id="675" r:id="rId35"/>
    <p:sldId id="676" r:id="rId36"/>
    <p:sldId id="677" r:id="rId37"/>
    <p:sldId id="678" r:id="rId38"/>
    <p:sldId id="679" r:id="rId39"/>
    <p:sldId id="680" r:id="rId40"/>
    <p:sldId id="681" r:id="rId41"/>
    <p:sldId id="682" r:id="rId42"/>
    <p:sldId id="683" r:id="rId43"/>
    <p:sldId id="684" r:id="rId44"/>
    <p:sldId id="685" r:id="rId45"/>
    <p:sldId id="686" r:id="rId46"/>
    <p:sldId id="687" r:id="rId47"/>
    <p:sldId id="688" r:id="rId48"/>
    <p:sldId id="559" r:id="rId4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22" autoAdjust="0"/>
    <p:restoredTop sz="94034" autoAdjust="0"/>
  </p:normalViewPr>
  <p:slideViewPr>
    <p:cSldViewPr snapToGrid="0">
      <p:cViewPr varScale="1">
        <p:scale>
          <a:sx n="80" d="100"/>
          <a:sy n="80" d="100"/>
        </p:scale>
        <p:origin x="592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tableStyles" Target="tableStyles.xml"/><Relationship Id="rId8" Type="http://schemas.openxmlformats.org/officeDocument/2006/relationships/slide" Target="slides/slide2.xml"/><Relationship Id="rId51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10/25/24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10/25/24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730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33E77-0711-525F-5CC2-B7709B6613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2A5121-11A6-2604-A11C-3B2F0FFFD6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2CCDE2-5771-62F8-0E3C-EB9EEB56FD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A1F20D-96AA-309F-A3A5-A7E90CAC26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795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65D6B6-F82F-C26C-473C-12BEA44B2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58E441-59E2-46B0-E34A-2D87F234DE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E6962E-C6AF-3F24-DB23-40570EB110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933485-B9C5-25CD-0D4C-F7F09673A8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085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83F20F-8112-5396-1CC2-0D1814702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1CBD21-5A0D-6BF3-5B1A-66E55C9772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704905-F8B0-3750-DFBF-92F5133E17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ED292F-B7D2-2AC3-FF80-7F9575DB32D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390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9348-5836-D69F-26C9-A5A62CD73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DD21E4-7A07-CAEF-C466-1B8F8ECE75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D98BA3-238F-73FE-3F3B-722412E9B7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CACA09-2F1D-BB90-D6FE-7D27E8EB32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4896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444A48-5A77-5AD4-5ED5-C673E3ECD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A4E8AA-5706-783A-B939-B69A977167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C8FC38-62AF-5133-0822-38CD53968E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00B85E-ECBC-8AF5-0D2A-6CF5C21D786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2009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7D4EF4-D638-812A-A4F5-C47AADB30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7249D-4ABE-D849-57CD-24BCFEBB6F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06F3ED-D49A-5F2E-7B4A-F429909889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52326F-A991-F7C1-7908-B755974B306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2057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D66FEF-C633-6EC5-BCED-CB40FF4F9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F9CFF6-D058-BE8D-BFE2-BF629118DB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9BC280-B95C-9F3B-6DA8-1CFB034C79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C0FA7E-8116-750D-F9E8-2D9E5AB10B9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5011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A601D1-3856-93F0-EA32-93100BE54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584962-605C-85AF-8857-97599FEF82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876A83-DB1B-4BCA-405C-1F547CF63D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5B313D-1858-B634-221C-2EA6FD4D081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1146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0212DE-4D13-C3C1-33DE-E6F4C80E8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5F28C4-7EFB-BB6F-3149-219441398D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C3D2C8-5D29-51A2-7500-674A668967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A0088B-A91C-8840-2871-49F110E528F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3626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CAA6E-5E6F-63E0-CEBE-BA5DCDDEAA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ADC7D5-53CA-B3CD-AF11-860B68EA56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30C7DC-54AA-5A3F-AF54-8C74CDFCA5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B69DDC-F7A5-6E89-BE61-44C271B55DE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2987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F7161A-11AA-BE82-695C-4187956FA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D1199B-3D0D-A4D1-39F2-E1567AEE3C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FB5800-D35E-B1A0-AEE1-F88DA4BAA9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BF826C-EE0B-85AE-3B7C-D82CF60648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3900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08BE93-01F4-8AE2-0D60-B7FE243B69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ACC9C4-E6CC-F0E6-B617-1EAB520FE7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4EA22E-588A-2722-5513-C4B41A2E47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D93AAB-2DF2-0C55-1022-1AE0AA344C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8275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19E77-5CB0-4D10-0AF0-17B94EEC5A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A9B65E-5FCB-DE9B-60A0-7037A007EA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F2E268-16EE-8C27-C867-A4EAF6FDC1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4F8EE5-4BEF-6F10-84EF-0D22702B44D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5797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81A741-9DB9-BE17-ADEA-0FB7F095EA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9998B0-E634-FBDC-DF5C-5CE9F742C7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F52719-54EB-84DE-2E07-FFD80D3742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D78219-07C7-250D-21B3-765068FA13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641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3AFE1E-4F3F-390D-269A-BFB389419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21B62A-AFC5-8243-9A7C-B7FA428610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BAB05A-E7F5-178F-3271-F87D54C567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4FF7BC-9508-2A7C-F9A8-FE16D706455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0871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49EB5E-4280-30A9-B947-FE30296FA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119C0D-A86A-E567-CD4D-ECAF43E296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28C7EE-E9C7-5AE7-F411-335D0CF615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6C27C3-E1DB-09D8-B0F5-B11B72DEF6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746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7D967-1E51-AC09-E285-6B3F388DC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9CD71C-850D-EFFC-E059-6F575DEB6B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E80E4B-A5CF-B4AF-8411-065B206FEE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BD713F-5492-E843-C5EB-97C5DD951A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616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3EB281-02EA-7005-F3A9-E97D8458D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EF81C5-104D-375F-CB11-145F878FD2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0176E7-5DA0-4806-6557-7DA3509D3E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B9D5A9-E78C-ACA4-3BAD-07D12533EC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332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C74EAE-19B6-5507-31BA-843E249AA5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525E34-C42F-AC14-6BD0-C537FBE269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4B0DD8-AB00-B90A-32E7-D8599F0095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80658D-CA69-9C3B-0456-5A406A2833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31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2AF493-E057-C8EA-ED9B-E7C04F926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172BA2-DC5C-B976-83D3-DF1E5B3A04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C9FA20-7469-0D02-400E-E065638B8A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3714B7-F4D3-374B-21ED-1AEB56F4178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1399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74A5B5-AC8E-AEAD-4529-9EF724A44D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1C35C3-D280-1D70-A029-54B209496B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B64640-8F25-03C9-FA08-B766F9BBB5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343CDE-CC2F-F4FD-6976-5803EA42075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2734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753000-815E-197E-5779-2EE7F5033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F67D17-10B6-4EF6-2624-A1C6984233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D0D8E5-4884-E3C3-4758-BB274AF4E8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57218D-6F12-5F1F-CF69-4F79891319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7924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367C1E-5D0B-F844-4F04-BA34EE1B0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D7A36D-9258-C36C-E5E1-4A34F97422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0CC36C-C39C-90F5-03A4-20A30F0772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A5B570-A776-7F03-EDAD-F8B0D71F755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9425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DF172-32A2-1B20-98F5-0D72D4B00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0D8C73-9938-DFAC-37D5-3B547B861D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19A113-CA33-AB9D-B054-A9F32D2E61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30F88E-25C5-CC5A-5AED-C3D5416AF0B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65602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A8199-79F6-AD28-0638-6771856AB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A8D879-E713-0761-33CD-4E2BF3C9D9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D1AFC9-BEAD-1730-3AD5-421B1EC73C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013E86-F7BE-BA76-772A-26A0F47F07A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0764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9555E-E517-1DD9-6DEA-F3DA6AE184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E22101-F2F2-16B9-A3EE-39D5ACFF8B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E667A3-F883-95C0-B362-3ECDFB9BB6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2BDA61-6633-6541-B9C9-DE027A748FA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29770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1FDEB-9844-0D64-5884-A531B8B048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645C77-2C6E-A5D3-332C-F017A33040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96A199-23D2-528E-41D6-0FC4617A53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2A2350-88A2-3145-E2C6-C224DC4DC46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40239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38BB5-6F59-757B-370F-E1CE3A95F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74911A-8AA8-0F00-9ECC-7700BD8B11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E66C50-C8AC-92BD-4017-E239C2EBA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6BE51B-6A0B-715E-F4D0-61C29659B13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74590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AD8AC-74E4-6672-E9CD-C6B4132F9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3DABE8-DE11-136F-F91A-FFFC5FF3C5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F36C78-44CD-CF06-7588-56E698181D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387CA3-FB3D-05D0-B678-283FBD2B03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6605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AD1DEE-E07B-8239-7163-1BD96A826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653A0B-69D7-ADCD-0E23-E1A919F2AE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7F0577-6098-5AE8-3F73-41F323CA78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5779A7-408F-EC8E-98DD-479A9AC93F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27973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386B17-29D5-122D-3720-AE94D9CAD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8FCC8B-828C-04C6-DE56-1BA4909DE0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0CC283-8AD7-83CF-58C5-9055F55341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F6854A-4B1C-DEA5-CA7E-470F50BFE7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74360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28076D-EC6F-CF43-830C-D0BF43D5F1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F11F24-1DEF-A37D-2241-C4FC7C5DFF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7189FE-1A54-CF2D-8439-9E85F2F4DD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D63966-FFD2-2A8C-9FB1-1BE3D0FBDD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41249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0B4847-7DBF-72F6-DF6A-783AD1F77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AA2F44-45BC-1E50-CFB7-A3268A2D8B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C4EC1C-77F1-A976-C7B5-FFCFE64405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44544E-5476-B718-7284-BD93199BF16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57104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FA823-EFE7-D11A-86FA-563D51C89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AD6E56-B616-5F72-4338-E2605E20F4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BBF28C-6DCA-BA6B-E685-F3B1317EA2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4BC58B-4AE4-4118-EC4A-0D75752ABFB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31534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EA3579-55BF-52AB-F583-24972623E7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8A5107-A8CA-795A-406F-D2C91E120A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0FE09E-6431-4FA6-A456-D0268F562A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C50000-F632-8129-1079-ADCBFADDD8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79227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12510-D31D-EA8F-8045-AF4E50A7EC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7880E1-4389-1001-7EBD-2E388BCD58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11D69A-030B-52EE-8464-B88795725E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BB00F5-A4D0-5679-10E4-F684984A79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60764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2E6FE-872C-9D4D-83E8-5F07F50440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D2948D-A090-4CE3-88B9-CDCEF21553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D31FBA-6731-B6C6-477D-D4F94AB070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1B57D3-9724-79F8-6FDD-AE686ECA3D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004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3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4.gif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5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6.jpe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7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79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49534" y="320751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91195" y="2472305"/>
            <a:ext cx="52148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9330" y="591290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04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323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IT372</a:t>
            </a:r>
            <a:endParaRPr lang="ar-SA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83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442383" y="1322841"/>
            <a:ext cx="4715947" cy="84574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sz="28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Module 2: Information Technology Infrastructure</a:t>
            </a:r>
            <a:endParaRPr lang="en-US" sz="2800" b="1" dirty="0">
              <a:solidFill>
                <a:srgbClr val="84492B"/>
              </a:solidFill>
              <a:cs typeface="Andalus" panose="02020603050405020304" pitchFamily="18" charset="-78"/>
            </a:endParaRPr>
          </a:p>
          <a:p>
            <a:pPr algn="ctr"/>
            <a: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118287" y="4839548"/>
            <a:ext cx="6739713" cy="72664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6: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 Telecommunications, Internet and Wireless Technology</a:t>
            </a:r>
          </a:p>
          <a:p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An Information Technology Infrastructure :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76526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Introduction to Telecommunications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Computer Network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Wireless Communication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Cellular Network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Telecommunication and Network Applications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sz="2400" dirty="0"/>
              <a:t>Case Study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The Internet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The World Wide Web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Web 2.0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Internet and Web Applications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sz="2400" dirty="0"/>
              <a:t>Summary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endParaRPr lang="en-US" altLang="en-JO" sz="2400" dirty="0"/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Learning Objectives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An Information Technology Infrastructure 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3932" y="2136408"/>
            <a:ext cx="2870497" cy="2870497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8664D6B-0B5D-1E13-38A0-DEE551ABA0A9}"/>
              </a:ext>
            </a:extLst>
          </p:cNvPr>
          <p:cNvSpPr txBox="1">
            <a:spLocks/>
          </p:cNvSpPr>
          <p:nvPr/>
        </p:nvSpPr>
        <p:spPr>
          <a:xfrm>
            <a:off x="457200" y="1918252"/>
            <a:ext cx="7812157" cy="414026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Identify the telecommunication media and hardware required for transmission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Identify the network types and key networking technologies (including protocols)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the principal technologies and standards for wireless networking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Describe several telecommunication applications that orgs benefit from today</a:t>
            </a:r>
          </a:p>
          <a:p>
            <a:pPr algn="just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how Internet works and its support for communications and e-business</a:t>
            </a:r>
          </a:p>
        </p:txBody>
      </p:sp>
    </p:spTree>
    <p:extLst>
      <p:ext uri="{BB962C8B-B14F-4D97-AF65-F5344CB8AC3E}">
        <p14:creationId xmlns:p14="http://schemas.microsoft.com/office/powerpoint/2010/main" val="283791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 to Telecommunications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6F726F8-46DC-2488-FF4C-20D8C692A12B}"/>
              </a:ext>
            </a:extLst>
          </p:cNvPr>
          <p:cNvSpPr txBox="1">
            <a:spLocks/>
          </p:cNvSpPr>
          <p:nvPr/>
        </p:nvSpPr>
        <p:spPr>
          <a:xfrm>
            <a:off x="2885128" y="1328313"/>
            <a:ext cx="8816542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Telecommunication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Electronic transmission of signals for communication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general model of telecommunication consists of</a:t>
            </a:r>
          </a:p>
          <a:p>
            <a:pPr lvl="2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sending device </a:t>
            </a:r>
          </a:p>
          <a:p>
            <a:pPr lvl="2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medium</a:t>
            </a:r>
          </a:p>
          <a:p>
            <a:pPr lvl="2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communication device</a:t>
            </a:r>
          </a:p>
          <a:p>
            <a:pPr lvl="2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receiving unit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CEB3BD-1C23-DEA7-0847-46AAA5F42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F27FEC-153C-0720-605A-E69F985524C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FC7CA0-71B1-EA16-54A2-F56A3F58138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A7CDDA-A62E-143B-30FF-EC68C564DB4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BEB67F-A43D-4937-9410-A5BE4ECE1F4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343990-2F6F-286E-3FE3-7C39B7918F0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745E77-A140-4CE5-0D98-C0654EBC63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AEA784F-3EC3-C06A-8EBC-5D419CAA12F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 to Telecommunications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88E427-A632-A4BC-279E-E5F10087079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371C94A-D603-933D-B9F2-10A4E88BF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E24220C-9D84-5F33-EAAE-52C0E78DFBC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9EB9D48-185A-6A82-369E-10828089154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DFBDE4C-A127-1047-4619-D4CAE4A193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5FE002-6A4D-832F-F922-EB50E21B6066}"/>
              </a:ext>
            </a:extLst>
          </p:cNvPr>
          <p:cNvSpPr txBox="1">
            <a:spLocks/>
          </p:cNvSpPr>
          <p:nvPr/>
        </p:nvSpPr>
        <p:spPr>
          <a:xfrm>
            <a:off x="2631905" y="1299999"/>
            <a:ext cx="924892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Transmission medium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Any material substance that carries an electronic signal to support communications between sending and receiving devices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Divided into one or more communication channels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Classified as simplex, half duplex, full duplex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Characteristics: </a:t>
            </a:r>
          </a:p>
          <a:p>
            <a:pPr lvl="2" algn="just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Bandwidth: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rate at which data is exchanged (bps)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Higher bandwidth, more channel transmits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Broadband</a:t>
            </a:r>
          </a:p>
          <a:p>
            <a:pPr lvl="2" algn="just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Latency: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time it takes a signal to travel from one location to another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Best combo: high bandwidth, low latency</a:t>
            </a:r>
          </a:p>
          <a:p>
            <a:pPr lvl="2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66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30FFC7-E676-1929-F94D-75B5F643F1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28F129-1A79-7866-27DD-298620105AD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C9EDE7-0576-27E6-694E-AA67990B700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EF5996-4B7C-FCB6-A67F-108AE3751BE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5ADFA7-3C13-27A7-CDB0-D20B427144E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71A6F8-E023-E9A4-8950-A4B1C63799E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9C270A-1564-25F0-0C6A-DFEA49AE16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F3A6EB-184B-6994-CD95-498B523DCC13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 to Telecommunications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B2C73AD-EA55-A90C-AF7B-DFABC639E20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8564274-80E5-E948-078F-FD3D224CD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831C08C-D5DF-654C-CCEE-D5DD7A4BD21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0F71369-EDA0-5A34-D038-8D20B167B40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32236C1-F833-4129-CCB5-8BCDCAF46C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999DB79-9311-BDC6-4418-7DDEA793C3C3}"/>
              </a:ext>
            </a:extLst>
          </p:cNvPr>
          <p:cNvSpPr txBox="1">
            <a:spLocks/>
          </p:cNvSpPr>
          <p:nvPr/>
        </p:nvSpPr>
        <p:spPr>
          <a:xfrm>
            <a:off x="2885127" y="1331704"/>
            <a:ext cx="873306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Physical transmission medium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4D8E31F-582E-2F9E-7BA8-0F5A48281E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7949883"/>
              </p:ext>
            </p:extLst>
          </p:nvPr>
        </p:nvGraphicFramePr>
        <p:xfrm>
          <a:off x="3248007" y="1915704"/>
          <a:ext cx="7870568" cy="393192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1967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76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76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676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Media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Advantages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Disadvantages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Twisted pair cable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Twisted pair of</a:t>
                      </a:r>
                      <a:r>
                        <a:rPr lang="en-GB" baseline="0" dirty="0"/>
                        <a:t> copper wires, insulated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Used for</a:t>
                      </a:r>
                      <a:r>
                        <a:rPr lang="en-GB" baseline="0" dirty="0"/>
                        <a:t> telephone services, widely available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Transmission speed and distance limitation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Coaxial Cable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Inner conductor wire surrounded by insulation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Cleaner and faster</a:t>
                      </a:r>
                      <a:r>
                        <a:rPr lang="en-GB" baseline="0" dirty="0"/>
                        <a:t> data transfer than twisted pair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More expensive</a:t>
                      </a:r>
                      <a:r>
                        <a:rPr lang="en-GB" baseline="0" dirty="0"/>
                        <a:t> than twisted pair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4584">
                <a:tc>
                  <a:txBody>
                    <a:bodyPr/>
                    <a:lstStyle/>
                    <a:p>
                      <a:r>
                        <a:rPr lang="en-GB" dirty="0"/>
                        <a:t>Fiber-Optic cable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Extremely thin glass strands bound together in a sheathing, uses light to transmit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Less diameter, less distortion and high transmission 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Expensive to purchase and install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099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25570-DBF3-8E29-6B6B-7E3F0FF6B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CD6F94-76BC-8006-55FF-990E0601A90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2AE1DB-4103-B5A3-335B-3AA2C753ED6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9796F2-6137-205D-3B77-76486D06AB8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5900A1-0DB6-A98D-8ABA-68CADCB91F4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702F02-598E-0FEF-D8FE-5D6F882B04E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E8AAEF-6682-8EDC-C87B-A21DDF53B7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998D43F-3E55-2D63-92FB-B67A8D17A7E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 to Telecommunications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3AA57E8-DE12-2793-C1C7-D58EB4D6106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E7EDA8A-35AD-3583-E8C0-172050B5A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360D5D2-BF22-32FE-F9BE-DA204A83EDC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361D7CB-E958-B612-BA7E-357D03A5B88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833E005-1BF0-6DA3-458E-497405D154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C0F79-28F4-325B-6C78-0C50FF1A12F0}"/>
              </a:ext>
            </a:extLst>
          </p:cNvPr>
          <p:cNvSpPr txBox="1">
            <a:spLocks/>
          </p:cNvSpPr>
          <p:nvPr/>
        </p:nvSpPr>
        <p:spPr>
          <a:xfrm>
            <a:off x="2601820" y="1347893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Wireless transmission medium</a:t>
            </a:r>
          </a:p>
          <a:p>
            <a:pPr lvl="1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Microwave</a:t>
            </a:r>
          </a:p>
          <a:p>
            <a:pPr lvl="1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Radio</a:t>
            </a:r>
          </a:p>
          <a:p>
            <a:pPr lvl="1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Infrared</a:t>
            </a:r>
          </a:p>
          <a:p>
            <a:pPr lvl="1"/>
            <a:endParaRPr lang="en-GB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49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63EA25-F237-4F61-B4B8-35921E38C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08B8A5D-8790-DC06-469C-B3E982CA663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F2B42E-97EC-699A-E6C3-401364AEAE3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1C5C54-763F-A6CF-D042-86A011E62FB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2CE290-AC1E-ECDF-5031-A0EF847F531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D1AF2C-0BC3-63CF-674B-EFC559DF6D4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11278F-1B54-20FF-00C7-5A9FA25470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E0ABB94-86DC-9EBE-A15E-B019A2F92613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 to Telecommunications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D7DAA4A-11BF-5C18-1C81-9E6DAEE8906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69082B8-229C-BEA6-F359-7F6D2730E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14BB85C-8878-CDF0-42CE-C7F93EE3D74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676D263-BEAE-A579-9710-D4834AF9925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9EA7B6E-BD44-E945-62CC-991F30971C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5B966B9-783C-08FB-FBFE-7A4F7F949471}"/>
              </a:ext>
            </a:extLst>
          </p:cNvPr>
          <p:cNvSpPr txBox="1">
            <a:spLocks/>
          </p:cNvSpPr>
          <p:nvPr/>
        </p:nvSpPr>
        <p:spPr>
          <a:xfrm>
            <a:off x="2690595" y="1328313"/>
            <a:ext cx="919023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Telecommunication Hardware</a:t>
            </a: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Modem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Special device that converts digital signals to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analog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signals (modulation) and vice versa (demodulation) 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PC modem, cable modem, DSL modem</a:t>
            </a: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Hub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Device that connect network components, sending a packet of data to all other connected devices</a:t>
            </a: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Smarter than hub, forward data to specific destination</a:t>
            </a: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Network Interface Card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Network interface device, connection medium for linking network components</a:t>
            </a:r>
          </a:p>
          <a:p>
            <a:pPr lvl="2" algn="just"/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41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149FC-DFA8-AAB6-53D5-94485EDDF2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7C4C82-198A-224D-1B36-835C1F9FB49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AAE50F-F32B-F356-63E2-21B7B6636EA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1DD45F-7160-1A2C-703C-BBA6CC66B45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908FA-077F-5FEA-02CC-73E681F8FAF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0C312F-CCE1-00B2-C8E5-17B380A49E6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3D0C785-7FC7-6045-3625-86BD4760DD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E55EBE-D664-BC85-3802-6F5FD7637C0B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Introduction to Telecommunications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B98FC57-3CF0-D1BE-4E75-99FEB6839D1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34F9588-02B2-9F40-5373-2A32FDA7C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E16F747-FE3A-7F78-7F5F-31317F7E3D2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D68E5FD-F5E4-24A6-2F35-3257B54DD40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1822FB4-2E36-0F1A-AE0D-A059B0979B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5A66F-3B85-5FFD-5890-72EA9D7C9C44}"/>
              </a:ext>
            </a:extLst>
          </p:cNvPr>
          <p:cNvSpPr txBox="1">
            <a:spLocks/>
          </p:cNvSpPr>
          <p:nvPr/>
        </p:nvSpPr>
        <p:spPr>
          <a:xfrm>
            <a:off x="2690594" y="1299999"/>
            <a:ext cx="9011075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Telecommunication Hardware</a:t>
            </a:r>
          </a:p>
          <a:p>
            <a:pPr lvl="1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</a:p>
          <a:p>
            <a:pPr lvl="1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WAP</a:t>
            </a:r>
          </a:p>
          <a:p>
            <a:pPr lvl="1"/>
            <a:endParaRPr lang="en-GB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98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5FBA2-B4AC-CF4C-2442-963CC86DC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5BC8A0-3D37-C1EF-63F2-1B754C10E14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88D20E-52B7-8FA6-B296-AEEE50C84DA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F4C426-FFED-4D15-B6F2-C2E57C23375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6FE6B2-1C8F-EBCA-D40A-EACAB110B2F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95C91F-475E-B9CE-0790-06C77670416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D87CD3-B9FC-B69F-7B02-5631ECBC52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09D7AC1-A023-FD7B-11D9-719AE25EBD0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Computer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97C8DD-791C-9565-E72E-C1CC3A7669D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50275DA-2EA4-10D6-86F8-D0B9F2233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7C0DD1E-E07D-9661-3E19-2312E5A3EA3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92D6295-E6AE-CA87-EAF2-3527BDDED04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009722E-2026-E97A-4408-71A1C90577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08F0906-8B5A-C466-C016-C8BB983F540E}"/>
              </a:ext>
            </a:extLst>
          </p:cNvPr>
          <p:cNvSpPr txBox="1">
            <a:spLocks/>
          </p:cNvSpPr>
          <p:nvPr/>
        </p:nvSpPr>
        <p:spPr>
          <a:xfrm>
            <a:off x="2631904" y="1354460"/>
            <a:ext cx="9069765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 network consists of two or more connected computers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 simple network contains: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Client computer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Dedicated server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Network interfaces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Connection medium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Network operating system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Hub/switch </a:t>
            </a:r>
          </a:p>
        </p:txBody>
      </p:sp>
    </p:spTree>
    <p:extLst>
      <p:ext uri="{BB962C8B-B14F-4D97-AF65-F5344CB8AC3E}">
        <p14:creationId xmlns:p14="http://schemas.microsoft.com/office/powerpoint/2010/main" val="164356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08830D-FAFD-A38E-FEF6-F9B5C126CA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3C33742-7ADE-D0DA-2941-492050B1096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C5D3AE-C5AF-87C9-EAB2-54382E4BABD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B9A6F9-E346-51B5-C85E-822AA2E0C1F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443EB9-79DC-E766-221F-BAF4934ED15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821A25-BFB1-8BC6-2874-68C06A0B4E97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621BC9-5162-5DA3-F740-D483619010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FBAAD85-7A62-5687-E59A-18FA482D3F1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Computer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2B11380-0025-D788-85DE-5E6F8128E46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B3FA7FB-9AA6-4265-1F55-6F5C95D6A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3FB3A77-3863-F508-E316-05CDF488DBA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42155F6-923E-2D8C-2A86-D4A87D6CA32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3C6F8C7-7119-DD81-F87B-E709AF52EA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964816CD-25F9-53D6-FE1E-ABB9FDC0821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044" y="1698963"/>
            <a:ext cx="7917694" cy="404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6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2A251-2817-3F4F-7C17-7D5124020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A6AB70-0F7D-4531-8E33-02538ECC02D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E93C10-2B5C-7574-A85E-657DEFADEC2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A1C94C-9EB6-FFCB-203C-335249B7BE2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F9D09C-E0A2-3947-EE97-90D04ED2C7A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F66C76-0D8A-A9DD-3E27-CCDC0BEE508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376406-C030-DFE7-444E-AE3C23310E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30FC409-D6E2-2064-CBED-2EEF832A2E54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Wired Network with Hub/Switch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85E5170-6605-385E-4164-E8D89185C4F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CF8AC7A-A76A-1235-14A7-5569496E2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800874B-F2EE-F199-1DD0-E1FAF9824B8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304683F-FA00-9DD6-E732-610406957FD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47E6B5E-D469-55DD-1C0F-E191FC373D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64C804A9-7E30-8EF5-EA9D-1554B1C30CD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989" y="1291892"/>
            <a:ext cx="7333524" cy="457612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3574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6CF924-D127-7C3E-69A7-A623A01922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0B36CB-0128-9E3C-851B-4A19DEC8D03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CB0733-9007-92E9-D062-96A639C1E1A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7D3CD4-78E6-140A-227E-E78AF041FA6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592FDC-A896-F468-DFDE-CEDF0208D55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2956BD-F7BD-6005-4036-486F4E81C0B1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E8B722-B76E-BF25-EF82-434EF68646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3A5A828-451A-984B-5DF0-73220E0E4F8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Two Router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61A73F2-6351-4E87-55BA-65731BBD689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129D4FB-DBFA-E384-9454-BD772F263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C9AD310-CD49-7293-0278-8F2A14E89F5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EE5C577-3393-7DA5-583D-11677CB2798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1CC55C3-2794-F12D-B551-3750C63D27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D6E0FFCA-D11D-88A7-FDAA-050CEA202B4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078" y="1479615"/>
            <a:ext cx="7206673" cy="451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53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516EFE-2849-0583-A5F5-B87B31894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B799D3-A614-D78D-576B-2898219A9BC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B0F671-AFB1-85E6-1FC5-67E40C1E8C0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4F484A-1F43-8C72-BFF6-C8E74DDF1EB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B3D7C9-64FC-6752-18A0-07070C1F6CB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DE063F-230B-30A0-6495-77A92E5EAFD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D29848-B036-D6D3-56BF-6002171D25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9043392-69B9-A103-A048-6652CA0AAC96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Hybrid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A0C60D-8A91-DEF9-3AE6-693C780CC36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0064502-0409-4C7D-9690-4D460CE9F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12859F4-905D-07BF-90AA-DDFA0918158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659C01E-F8B7-402A-6880-20C6B76DC57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CF2CB4E-F276-00A8-508B-C5D3ED3394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Content Placeholder 3">
            <a:extLst>
              <a:ext uri="{FF2B5EF4-FFF2-40B4-BE49-F238E27FC236}">
                <a16:creationId xmlns:a16="http://schemas.microsoft.com/office/drawing/2014/main" id="{8A23CE4A-5C81-9235-397C-A2B60467F2A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440" y="1497487"/>
            <a:ext cx="6851015" cy="427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57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DD6CE2-15F1-4EF5-0BF5-7052CD7B24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AA6E76-F699-99CD-B2BD-D1CE43422A3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65A3DA-CDD6-137F-6723-678BEB3C0B6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CD7CB7-C0A9-927B-6D67-96561D8800C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321F7-B628-DD76-B57F-BF8AB9D3289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711E14-6A29-018D-8470-F516FE1272B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47376E8-81FD-AF21-9342-01D5313390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9505569-3EAA-5ADE-0459-92ADA077A903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Computer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DEDD4B3-065E-F87E-0F2E-AF404B1C883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6E40079-D641-A384-30BF-04951CB56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25953690-A328-721C-7D9B-3A9AB0D296F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BB567BB-273D-5809-6EC8-AE5F4CAA73F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853A0C2-7CD4-A703-0F73-26BD239115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D64EC-FFC9-22E6-4981-CA3D6ABC12F7}"/>
              </a:ext>
            </a:extLst>
          </p:cNvPr>
          <p:cNvSpPr txBox="1">
            <a:spLocks/>
          </p:cNvSpPr>
          <p:nvPr/>
        </p:nvSpPr>
        <p:spPr>
          <a:xfrm>
            <a:off x="2631904" y="1354460"/>
            <a:ext cx="9136025" cy="4883651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Types of Networks</a:t>
            </a: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Local Area Networks (LAN):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connects computer systems and devices within a small area, typically they are wired into office buildings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Computers must be equipped with the correct interface</a:t>
            </a:r>
          </a:p>
          <a:p>
            <a:pPr lvl="2" algn="just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Client/Server architecture: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One computer is dedicated network file server, providing access to resources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Ethernet: LAN standard for physical medium (10 Mbps)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Fast Ethernet (100Mps), Gigabit Ethernet (1 Gbps)</a:t>
            </a:r>
          </a:p>
          <a:p>
            <a:pPr lvl="2" algn="just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Peer-to-peer architecture: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used in very small networks, different computers can exchange data by direct access and also peripheral devices. Useful for small businesses</a:t>
            </a:r>
          </a:p>
          <a:p>
            <a:pPr lvl="2" algn="just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Metropolitan Area Networks (MAN): 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connects computers systems within a campus or a city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Range of 30-90 miles</a:t>
            </a:r>
          </a:p>
        </p:txBody>
      </p:sp>
    </p:spTree>
    <p:extLst>
      <p:ext uri="{BB962C8B-B14F-4D97-AF65-F5344CB8AC3E}">
        <p14:creationId xmlns:p14="http://schemas.microsoft.com/office/powerpoint/2010/main" val="142155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65EE1-53F8-FF95-D833-4F901229E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F486B1-0CCF-3158-36FF-CF10DCEEE89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F483C8-BEB5-3F36-3BCE-20B7AA6000F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51EEF3-854D-A621-A938-90F57F3CF82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15DD4B-2579-F6CB-7C30-5AEE7335A36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BF5BDD-695A-112B-583F-9454996C612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0C8B79-C0E2-559B-32C9-51E1366990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8EB8FAD-C6EF-BEFA-81E4-C708102F07A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Computer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18FE31-51DF-BC7D-1D5B-D7E6B3ADF3C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A825F0C-CC37-DEAC-3C5F-F9BDCDF76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FFBB583-F2DE-C8EB-8AA9-2F27DFB0F8C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72801CC-0F5C-49AD-3BE0-5509EB843C8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69A9764-FC17-0717-627D-1F9F50C8E3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21C4BA5-C68D-9138-66A9-88A310643F1A}"/>
              </a:ext>
            </a:extLst>
          </p:cNvPr>
          <p:cNvSpPr txBox="1">
            <a:spLocks/>
          </p:cNvSpPr>
          <p:nvPr/>
        </p:nvSpPr>
        <p:spPr>
          <a:xfrm>
            <a:off x="2635938" y="1385075"/>
            <a:ext cx="9092235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Types of Networks</a:t>
            </a:r>
          </a:p>
          <a:p>
            <a:pPr lvl="1" algn="just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Wide Area Networks (WAN):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International Networks: connects large geographical regions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Internet – world’s largest WAN</a:t>
            </a:r>
          </a:p>
          <a:p>
            <a:pPr lvl="2" algn="just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Mesh Networking: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way to route communications among network nodes by allowing for continuous connections and reconfiguration around blocked paths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Robust, if one node fails, others can still communicate</a:t>
            </a:r>
          </a:p>
          <a:p>
            <a:pPr lvl="2" algn="just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be used to provide Internet access, secure connections to corporate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netowrks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and VoIP calls</a:t>
            </a:r>
          </a:p>
          <a:p>
            <a:pPr lvl="2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56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D5655D-3DE1-5C37-48E1-748483611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195C61-7877-5DE8-F03F-3653CC8EA96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AAC9BA-0468-BE73-0646-115198FFFD8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935E1D-E176-B042-2860-C2E538096C9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666B11-EA4B-554C-6834-937907FC03E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8E6FDB-D6AD-991A-159B-CA684A332C7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8ACDD2-CA94-C68D-3D41-708933B550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045267E-6717-68DD-0068-D3308DFE0387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Key Digital Networking Technologies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834883C-2134-4E0F-0D06-1066C4F254D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4199C1A1-D58F-E858-6BEF-11AC5A782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3AFAB7B-7F07-E5A5-8598-C6F38B441F6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49BC5CD-C887-6FD4-18D2-BD11E55CB07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6703A39-3901-1A87-C4EF-F2B16470EB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46F54C-AF3E-5801-404D-91D09A04D28A}"/>
              </a:ext>
            </a:extLst>
          </p:cNvPr>
          <p:cNvSpPr txBox="1">
            <a:spLocks/>
          </p:cNvSpPr>
          <p:nvPr/>
        </p:nvSpPr>
        <p:spPr>
          <a:xfrm>
            <a:off x="2690595" y="1354460"/>
            <a:ext cx="909058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Client/Server computing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Distributed computing model, some processing power on client computers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Linked to network to server computers, sets rules for communication, provides every client with an address</a:t>
            </a:r>
          </a:p>
          <a:p>
            <a:pPr lvl="1" algn="just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Packet Switching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Slicing digital messages into packets, sending them over communication paths, reassembling at destination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Transmitted through routers</a:t>
            </a:r>
          </a:p>
        </p:txBody>
      </p:sp>
    </p:spTree>
    <p:extLst>
      <p:ext uri="{BB962C8B-B14F-4D97-AF65-F5344CB8AC3E}">
        <p14:creationId xmlns:p14="http://schemas.microsoft.com/office/powerpoint/2010/main" val="382107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5F3734-EC3C-3F48-CAA9-9A8C7F8F2F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6683BB-5025-006C-F573-9583931DA34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CC3E83-C07A-20CC-7CE1-CF4D382A519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C02202-5090-EBB4-C7D7-DAB06413A3B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0502E0-594B-8B81-9982-C3630D39E39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5910A3-56B8-74D6-9F90-3BF87C41973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FC1D37-21A3-017C-7C64-4F57EF8C08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1C59B81-E652-7BAA-783A-D9D3A593F384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Key Digital Networking Technologies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B6ABA7-D223-B900-9059-E0E3E50DFCE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8F4A10D-84C1-2F0E-E9B8-A76BEA6DB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AD1A3B8-3E54-1111-7E50-7A810A402B1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87830CF-419E-99B3-B9DD-4AAACAED111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25F858D-62BC-382B-D038-CFFA36FFEF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4E03690-2EA5-DD88-C6D8-9B6CD893E71A}"/>
              </a:ext>
            </a:extLst>
          </p:cNvPr>
          <p:cNvSpPr txBox="1">
            <a:spLocks/>
          </p:cNvSpPr>
          <p:nvPr/>
        </p:nvSpPr>
        <p:spPr>
          <a:xfrm>
            <a:off x="2631905" y="1328313"/>
            <a:ext cx="924892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TCP/IP Connectivity</a:t>
            </a:r>
          </a:p>
          <a:p>
            <a:pPr lvl="1">
              <a:spcAft>
                <a:spcPts val="600"/>
              </a:spcAft>
            </a:pP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Protocol: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set of rules and procedures concerning transmission of information between 2 points in a network</a:t>
            </a:r>
          </a:p>
          <a:p>
            <a:pPr lvl="1">
              <a:spcAft>
                <a:spcPts val="600"/>
              </a:spcAft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Now only worldwide standard Transmission Control Protocol/Internet Protocol (TCP/IP) is used with any kind of hardware for networking</a:t>
            </a:r>
          </a:p>
          <a:p>
            <a:pPr lvl="1">
              <a:spcAft>
                <a:spcPts val="600"/>
              </a:spcAft>
            </a:pP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TCP: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handles movement of data between computers, sequencing packets and acknowledging sending</a:t>
            </a:r>
          </a:p>
          <a:p>
            <a:pPr lvl="1">
              <a:spcAft>
                <a:spcPts val="600"/>
              </a:spcAft>
            </a:pP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IP: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delivery of packets and reassembling during transmission</a:t>
            </a:r>
          </a:p>
        </p:txBody>
      </p:sp>
    </p:spTree>
    <p:extLst>
      <p:ext uri="{BB962C8B-B14F-4D97-AF65-F5344CB8AC3E}">
        <p14:creationId xmlns:p14="http://schemas.microsoft.com/office/powerpoint/2010/main" val="373445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58472A-5E37-BF85-664E-FCD777AC6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A180E7-42BA-A345-D062-8E6D0234593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9BE61A-78FC-209A-81AA-B4171904BF4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AC6332-7A72-1EC3-7452-392B7236EC6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023221-CBF1-3529-CE95-864BF774DE2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DA039F-5EF3-C2B3-0FBE-ABA7CC8F31B7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A675B7-BBFE-C00D-970D-49BCE12044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F88110F-2E81-27B9-55B1-33BDA1769FC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Wireless Communication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C3EE18E-ADA5-2D7A-3E53-D5F15BFE1EE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A19B9160-A999-7FA8-89CF-5BD8616CEE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C34609B-8C1D-14FA-5D44-5F21F878C8D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A4521FA-20D3-01D8-CFD8-36AC7546217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42789D0-FAD3-63F7-2212-66624C6180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A1048-EE7F-7A7A-618F-87C37E1A7D53}"/>
              </a:ext>
            </a:extLst>
          </p:cNvPr>
          <p:cNvSpPr txBox="1">
            <a:spLocks/>
          </p:cNvSpPr>
          <p:nvPr/>
        </p:nvSpPr>
        <p:spPr>
          <a:xfrm>
            <a:off x="2631904" y="1347893"/>
            <a:ext cx="9122773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Advantages:</a:t>
            </a:r>
          </a:p>
          <a:p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Helps businesses stay in touch with customers, suppliers, partners</a:t>
            </a:r>
          </a:p>
          <a:p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Provides flexible arrangements for organizing work</a:t>
            </a:r>
          </a:p>
          <a:p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Help create new products, services, sales channels</a:t>
            </a:r>
          </a:p>
          <a:p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Provide easier access to remote corporate areas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3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EFD6A3-1673-04D2-252B-48659D3D12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54066CA-3CD7-CE38-A5A2-6D5F156D826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31D553-180A-2F1C-C9DA-68EACBA67BC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EBB4F8-F457-1E44-50D6-AE0FB828044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566AC7-5675-6250-406C-B4EA003E8FF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BD15C6-D851-3334-6955-8EAC649CC28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5DB9C5-0F29-121D-E06F-AA09168143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643C4B-EDE4-4077-F8EE-E24F8D93646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Wireless Communication Standards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011C1CA-AF02-F085-7A94-A8D3713BE42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5C62AD5-F126-7C1E-E774-20FB0E1E1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D54B178-AA90-7DC1-07BB-B35A686C32E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793C4F1-39F1-579C-8349-96E55F33F72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1B9E820-ED77-08BB-C3D2-52455B2073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D70FE65-3CCC-4A51-0545-BCD22AE567C9}"/>
              </a:ext>
            </a:extLst>
          </p:cNvPr>
          <p:cNvSpPr txBox="1">
            <a:spLocks/>
          </p:cNvSpPr>
          <p:nvPr/>
        </p:nvSpPr>
        <p:spPr>
          <a:xfrm>
            <a:off x="2631905" y="1299999"/>
            <a:ext cx="924892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Bluetooth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Wireless N/W standard, creates PAN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Range: 10m, 722Kbps (2.4Ghz)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Useful for battery powered devices (printers, Keyboard)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FedEx: signals transmitted from handheld devices through 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bluetooth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Wi-Fi (802.11)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Standard for wireless LAN and wireless Internet access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Range: 30-5-m, 11Mbps-54Mbps (2.4Ghz)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Use: creating ‘hotspots’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802.11 n is the fastest ( 100Mbps) based on the MIMO( multiple input/multiple output)</a:t>
            </a: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44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7314B1-9265-D39E-3C70-5B3338974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17B226-C26C-FF1E-2D46-B91C894B927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1CE488-91E7-C350-E4F4-1E702A55EAB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00D048-AD8E-D798-118C-382E2340F01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4344F7-234A-3E2F-90C7-DCF22079EC9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43335F-174D-9664-5673-E810EA404E6B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37DC1B-B4BA-3645-FC18-CD9A7DC222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B7F2F-C515-E4A4-9917-C1C96DAA8AAE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Wireless Communication Standards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BA06465-4A70-6FE0-B47C-FDDF22DAFCE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DD74568-FE9E-2518-8FC6-458F8EB1B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AA3A5B4-5790-D824-A6CC-BAD675A6FFF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41F7D76-FFE4-4A5E-CEE0-696762838BF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EF1F48B-0297-961D-2C6F-EE15302BFA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CC5171-ABE6-D6E3-7FD6-AE2C8AB45DCC}"/>
              </a:ext>
            </a:extLst>
          </p:cNvPr>
          <p:cNvSpPr txBox="1">
            <a:spLocks/>
          </p:cNvSpPr>
          <p:nvPr/>
        </p:nvSpPr>
        <p:spPr>
          <a:xfrm>
            <a:off x="2601820" y="1331704"/>
            <a:ext cx="912635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WiMAX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Worldwide Interoperability for Microwave Access)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Range: 31 miles, 75Mbps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Use: areas where difficult to install broadband or Wi-Fi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Connectivity provided by WiMAX towers</a:t>
            </a:r>
          </a:p>
          <a:p>
            <a:pPr lvl="1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AA9BD09-29F2-47AE-570B-EDD3CECC03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348" y="3221255"/>
            <a:ext cx="4987826" cy="290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96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CD4D2-F86F-2F00-51C6-280AB13FBE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B4D952-C915-FAE4-F47F-5CE8E7522B2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1A868D-0979-5808-96D2-0D8CC205B1C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1B445D-C1BC-8119-FC9B-C1377FE15E4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E003-37D8-87BC-74B1-158DF83F814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82982E-4347-3F9D-A21E-CB942ACF4FD8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859E4FC-B014-FB9C-4B9D-C51E016501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A68400F-8E56-3529-434A-1449834E6CCF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Wireless Communication Standards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D3159C-6C66-065C-63E6-5F3E8B55EAC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E68CF10-CB74-54B1-236A-4CD49C42C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EFD3799-E683-748D-7D7D-6DD481FCDED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3D5F3DE-946C-EC66-2C5A-A6E6669210F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B2A6E20-348D-B1D5-10A5-2BC9D7FD08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AAA5758-5E8C-5BA6-F2F6-294E0260AA76}"/>
              </a:ext>
            </a:extLst>
          </p:cNvPr>
          <p:cNvSpPr txBox="1">
            <a:spLocks/>
          </p:cNvSpPr>
          <p:nvPr/>
        </p:nvSpPr>
        <p:spPr>
          <a:xfrm>
            <a:off x="2764709" y="1331704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RFID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Standard for radio signals to communicate with a tag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Use: tracking movement of goods through supply chain</a:t>
            </a:r>
          </a:p>
          <a:p>
            <a:pPr lvl="1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RFID Tag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embedded microchip and antenna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Active: battery powered, send data automatically, expensive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Passive: powered by the signals from reader, lighter, less expensive</a:t>
            </a:r>
          </a:p>
          <a:p>
            <a:pPr lvl="1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RFID Reader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Reads tag, capturing the data, decodes it and send it over the network to the computer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Reads data in its range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Businesses need to update H/W and S/W to accommodate large data from RFID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SAP, Oracle offer RFID-ready versions for SCM applications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478E3F7-7C75-C8CF-4478-7B9137A913A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2816" y="1318589"/>
            <a:ext cx="2008469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30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1C1A47-93BF-8403-DC20-3AE00AAC22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B12677-038E-9B70-2853-20BBBE55C4E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110EB2-9262-633B-5A27-C7D3B6B8ABF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6A8B3D-9748-411E-4C13-C628D457624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D65932-2D37-04D4-2860-C67CDF49F7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788987-4884-018D-2F0C-6DBCDF6AE36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A32171-4987-4E4C-75D0-B89AB47DD0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EB81D40-96F2-C1E2-979B-64DCC803D534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Cellular Network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2C1A8E-1442-9A33-1ED9-7BA90C2EE44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8A5F71F-1F0A-BC0C-9E33-5911C5FD6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086AADE-81C7-4735-D867-8B9F0564971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E566365-6412-6AD5-78D1-B866B752D7C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282FEEA-8A97-4045-E19E-CFAD84C685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D9C019-01B8-2A7B-2740-6C21F9FEE58E}"/>
              </a:ext>
            </a:extLst>
          </p:cNvPr>
          <p:cNvSpPr txBox="1">
            <a:spLocks/>
          </p:cNvSpPr>
          <p:nvPr/>
        </p:nvSpPr>
        <p:spPr>
          <a:xfrm>
            <a:off x="2631905" y="1347893"/>
            <a:ext cx="914927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ITU developed standard for cellular networks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To standardize and allow global roaming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Mobile Communication standard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Global System for Mobile Communication (GSM) and CDMA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GPRS (General Packet Radio Service), EDGE, EVDO (Evolution Data Optimized)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Earlier for voice and small data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3G 144 Kbps to 2.4 Mbps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Video, VoIP, graphics, rich media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Next: 4G  100Mbps</a:t>
            </a:r>
          </a:p>
        </p:txBody>
      </p:sp>
    </p:spTree>
    <p:extLst>
      <p:ext uri="{BB962C8B-B14F-4D97-AF65-F5344CB8AC3E}">
        <p14:creationId xmlns:p14="http://schemas.microsoft.com/office/powerpoint/2010/main" val="166081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C06435-9EFC-3FCB-73A9-863FCADEE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19743F-B25B-AECF-9E14-102E6D36C6A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D5D24B-E911-65F1-C2EB-E72CB06E9D1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64591C-4D59-146D-8F20-EA837953889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DC89C8-27A1-3427-F203-F5F3C5061F4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DE664D-8EBE-7F7C-7D56-E42FCB63C05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2F64E6-2793-8BCF-7196-C6F8E6273A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AEE2DB-F5B7-DA6B-0C21-B993A1436F00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Telecommunication and Network Applications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E635A10-0AA3-D53E-51E5-FB5F2BD116F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9FB2CEE1-3784-52F1-5E33-F7FAEEC0B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23D8148-D86F-D5B7-0BBC-5477F13F3EE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E5B631C-9CD9-417C-B69A-81D1946AF2E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0D81381-A775-F78A-F6FF-F3B7C83508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81FE688-E649-C021-8A71-2FE179A89AF7}"/>
              </a:ext>
            </a:extLst>
          </p:cNvPr>
          <p:cNvSpPr txBox="1">
            <a:spLocks/>
          </p:cNvSpPr>
          <p:nvPr/>
        </p:nvSpPr>
        <p:spPr>
          <a:xfrm>
            <a:off x="2631905" y="1299999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Important Business applications include: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Linking Pcs to Mainframes/Servers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Voice Mail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Send/receive store verbal messages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Small Business Networks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Create small networks with few devices easily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Either WAP with modem or a combo device (router, firewall, hub)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Filtering and encryption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Electronic Document Distribution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Send/receive digital documents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Saves paper, access faster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B163C0-FACE-4B7F-19CE-8A57C5801A0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610" y="1641379"/>
            <a:ext cx="2483869" cy="183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47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27720-626F-AC15-A737-9F45B20EA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CB5719B-7C84-4C49-34F5-312577D011E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A215EC-54ED-84C4-1FCC-C5F28B40CC2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0C1821-46A2-9769-DC68-2B5C0C07F84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7BC2E-D4AD-DC5D-41CB-F066AAB5901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C2C62C-0829-CA78-4963-21AF534B6B8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0B7F88D-3934-2DA1-CA17-9289D8D2E7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CFF93F3-6B22-0D2C-BB12-77513C808A06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Telecommunication and Network Applications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9C8EA63-B1B5-4088-781A-668E71AF3B9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551FD5B-7550-F7D5-6576-9C8E223F8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D2729FF-0ED0-4AE5-BC41-56B9723CC3E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9AB26C7-A4D0-5405-08F0-E1D94C450B9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2B19197-1897-AF2C-FEFA-CE1016C539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CC7B553-7306-BD34-D488-C54018A69874}"/>
              </a:ext>
            </a:extLst>
          </p:cNvPr>
          <p:cNvSpPr txBox="1">
            <a:spLocks/>
          </p:cNvSpPr>
          <p:nvPr/>
        </p:nvSpPr>
        <p:spPr>
          <a:xfrm>
            <a:off x="2631904" y="1299999"/>
            <a:ext cx="910952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Call Centres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Telecommuting/Virtual Networks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Videoconferencing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Electronic Data Exchange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Electronic Funds Transfer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Distance Learning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Team Collaboration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56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7BA292-4513-E075-4142-30C073C90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61B819-C0B5-3305-4575-1E6A627AA03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8E5B71-B864-EA1F-AEBF-819F5097A3A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86BE04-3D3F-CE31-7004-2A5D7EF1337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289255-F40D-3166-EB3F-DA37AD7F0F0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D7EFEF-14E4-BA0B-E352-FD887EB96A6A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603E40-E166-7947-C226-2212EA6311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0B649A7-117D-196E-A827-724EDF24473F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30FA11-797F-9610-0D21-61E638B09BA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9765DBF-BC50-1DD0-C453-5AF24B692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486117C-52FE-AF37-9E60-677D371CD6F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E294D99-40DE-847D-CFED-C5C3D3591D2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9EA6D17-A504-0AF6-D8B4-207E0D4181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5783B10-6D7E-01C8-7A60-E641D0E076C0}"/>
              </a:ext>
            </a:extLst>
          </p:cNvPr>
          <p:cNvSpPr txBox="1">
            <a:spLocks/>
          </p:cNvSpPr>
          <p:nvPr/>
        </p:nvSpPr>
        <p:spPr>
          <a:xfrm>
            <a:off x="2690595" y="1354460"/>
            <a:ext cx="9231700" cy="493811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Delivering People More Efficiently Through Telecommunications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Crew Transportation Industry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Shuttling crew members to train locations where they are needed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Problem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Slow to adopt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telecomm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technologies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Van drivers could not communicate with dispatcher while in route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Railway company not happy</a:t>
            </a:r>
          </a:p>
          <a:p>
            <a:r>
              <a:rPr lang="en-GB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RailCrewXpress</a:t>
            </a:r>
            <a:endParaRPr lang="en-GB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Serving railways through technology platform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Wireless telecommunication system that connects drivers with dispatchers and company IS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Tracks drivers, dynamic routing change, maintains history of routes and driver times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Data is analysed to optimize the efficiency of dispatches &amp; routing</a:t>
            </a:r>
          </a:p>
        </p:txBody>
      </p:sp>
    </p:spTree>
    <p:extLst>
      <p:ext uri="{BB962C8B-B14F-4D97-AF65-F5344CB8AC3E}">
        <p14:creationId xmlns:p14="http://schemas.microsoft.com/office/powerpoint/2010/main" val="130206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5D406A-88D0-A539-BFD8-A784EA668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A970A2-85BC-0957-1A45-1D26634AC36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E8805D-0750-5384-5219-BF97F7C23EE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33D408-222F-1379-2A96-7078EEDBB34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AD31F5-7A10-47EC-BE00-83606B52866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39BB11-2112-CE24-4717-DD36DBE3924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5481FE-A6E5-95FC-9F27-62AA5B6090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9331F9E-CC1B-9798-C407-1C195550EAA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047622-5485-CF80-5B29-32D26A23BED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5C19FDF-741D-57D4-C1F5-E6F7E4C5E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36CA58F-3B74-9095-7808-2DBA2D80F6F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F8CDC6D-6B9B-0CF6-0B09-7FF0E796B42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6537DE2-5F6F-FF50-599A-CF2640B964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6449B-95AA-6295-F0E5-FFC31D868528}"/>
              </a:ext>
            </a:extLst>
          </p:cNvPr>
          <p:cNvSpPr txBox="1">
            <a:spLocks/>
          </p:cNvSpPr>
          <p:nvPr/>
        </p:nvSpPr>
        <p:spPr>
          <a:xfrm>
            <a:off x="2631905" y="1331704"/>
            <a:ext cx="924892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Challenges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Economical networking technologies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Automatically switch between satellite and GPRS data transmission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Intelligently decide how much info to send and when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Next milestone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RFID scanners to be installed in vans for tracking location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71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1B7744-B317-2EE7-7E7C-94E58FEB1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86A61D-7DF8-EBEB-7E3B-A9842F96A48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D33B04-BA15-AA0C-8295-B2A00F9F5BF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1D0F7D-1748-C3EA-5BFB-0335F92169B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28297F-BDE3-475C-4EEF-E80821E0DA0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7B8211-EDBE-4E65-9F87-56652FD8E25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2ACB64-7F3E-A0A8-874F-C5E2169778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CE4F3CF-F95B-884E-965A-D4356819270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1160DAA-FF8F-54B0-D0EB-543B37894445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BC17C7D-CED5-6F88-4258-BB0B20177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49E1CBA-4F2C-2D7A-A3DE-B360A3AE79C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B5EC291-9B33-19DE-92DB-9237AA39936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5EDB21C-15D7-E8CD-AD64-B9EF5892A8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A114AFA-EA28-15BC-9C4B-C628C2E77E2B}"/>
              </a:ext>
            </a:extLst>
          </p:cNvPr>
          <p:cNvSpPr txBox="1">
            <a:spLocks/>
          </p:cNvSpPr>
          <p:nvPr/>
        </p:nvSpPr>
        <p:spPr>
          <a:xfrm>
            <a:off x="2631905" y="1381292"/>
            <a:ext cx="903000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Advantages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Faster and efficient communication between drivers and dispatchers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Happier railway companies, because they get accurate ETAs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Flexibility to accept new trip orders and reroute quickly</a:t>
            </a:r>
          </a:p>
          <a:p>
            <a:pPr algn="just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Real Time Monitoring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Providing time-relevant info for quick decision-making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View minute by minute info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Respond quickly to changing conditions</a:t>
            </a:r>
          </a:p>
          <a:p>
            <a:pPr lvl="1" algn="just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Analyse data for operational efficiency</a:t>
            </a:r>
          </a:p>
          <a:p>
            <a:pPr lvl="1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34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4D4E0B-E7C6-92DE-2C7C-74C0DFB418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22FD83-72FF-2C3F-B64A-CC4C444ECAA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37BFD7-F7D1-E5E1-0EA6-828554D73CE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32943A-2E60-9936-5E76-A4F704B894F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EF6168-D4C1-AAA0-387A-9197327A929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497648-F38A-1EE9-4666-0A11B56AE8E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670DAA-C3E0-AACB-C9CE-807A391F1C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D82B01B-172D-CC14-91CB-291D745FC6E2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Internet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A5FC8C2-6058-B343-35B1-871DB089C6F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8D2B83B-CFEA-0C9D-C8A1-D1BC519D4F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7E173AD-241B-85CD-FB2B-34F88CB9CC8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68F6D52-064B-6F4E-FE6A-ADD8F040D4B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11756A9-9C6F-3CFA-2AE8-6B528C34B1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CCB15-0465-FDB3-876C-B3E03AC2F719}"/>
              </a:ext>
            </a:extLst>
          </p:cNvPr>
          <p:cNvSpPr txBox="1">
            <a:spLocks/>
          </p:cNvSpPr>
          <p:nvPr/>
        </p:nvSpPr>
        <p:spPr>
          <a:xfrm>
            <a:off x="2601820" y="1385075"/>
            <a:ext cx="915285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Extensive, public communication system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worldwide collection of networks that links billions of diverse users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World’s largest implementation of Client/Server computing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Started as ARPANET, project of DoD, U.S in 1970s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Initial Goal: Allow scientists at different physical locations to share information and work together on military and scientific projects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Originally 4 main computers (host)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Now: Grown into a public , cooperative, independent network, more than 1 billion host nodes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W3C researches and sets standards and guidelines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96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0F727C-5072-5F80-6AE6-AFA33E9E4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7408DB-C709-587E-925E-DCC2486C95A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DFCD5B-8515-E38C-C6A7-224D788B90A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A80725-57BC-6FD8-8F6E-05E849154AF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451917-4AEA-ED35-8A61-8354D183FEC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6D4806-DBF3-62DC-38DA-5CD46AD904DE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ECD62B-8D37-0AEA-8567-795F7AB5F2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2666A86-843C-61A6-B25D-86038F7A1084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How the Internet Works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99FC5A-0A59-6E82-35FD-108BD7F3045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3DEDFA5-8CF5-E35C-EC04-6C221B4A4C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66A2B17-BEE0-B2B2-C4E8-75C84F8FE28D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CA7B0C7-A1F3-0AF9-CF1A-5CA4FDAC688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3CBEDD9-8EF6-C9A7-86D8-BF4C591C05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6410F59-8E28-E118-E169-56B35657E3ED}"/>
              </a:ext>
            </a:extLst>
          </p:cNvPr>
          <p:cNvSpPr txBox="1">
            <a:spLocks/>
          </p:cNvSpPr>
          <p:nvPr/>
        </p:nvSpPr>
        <p:spPr>
          <a:xfrm>
            <a:off x="2813025" y="1427632"/>
            <a:ext cx="8822383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Based on the TCP/IP networking protocol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Every computer has an Internet Address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32 bit number representing by four strings of numbers 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E.g. 207.46.250.119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Domain Name: English name that corresponds to the 32.bit number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DNS server holds the list of IP addresses mapped to their domain names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International web sites outside USA, use a two letter country code, like ‘pk’ for Pakistan.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75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962C13-861F-6E09-4F2D-20740BD931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7BA5F1-DD98-FA47-5B58-70BB92C4FB1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DAE3F3-620A-E1FA-7FD0-25C4B397A36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FB2716-9AB7-EB64-CE90-13C64041ADC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64E1AF-D4A7-2070-5CFC-B350853A188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C565FD-C0B9-BF45-650D-8C42F02EB7BC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AC3ADF-5134-0E6B-61AE-5B2DCEE575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6051035-62BB-89C0-28E8-D0BB28A69251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How the Internet Works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F82558A-1B6A-D90D-E75D-A310C67316D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E93D565-D3CE-4FF6-16D0-B0E534B9E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6F92FA5-6BE7-B79C-FCA9-1BD68614AA7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41768775-1F59-39CC-B2F0-68DF80882C3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83F4FE6-62D1-AF79-7795-E0B5522C6E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024FCF-0160-4B6C-1AF7-EE533B295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072" y="1268345"/>
            <a:ext cx="5152778" cy="4917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762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388841-4E7E-0CFF-82F2-1F518FDF6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8105B5-30DE-E8EA-2C91-FC648FB5CCC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4D2030-785B-ECB6-C47A-EC7C3C31317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FEA506-0A0C-9F7C-6743-55F7D206BAC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18F6F1-3D88-AD69-1E29-0AE62B0B81E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D96F48-3176-99F2-9455-370BF24C5E4F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D41EF4-4C82-5229-513F-21ED1BC781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784A0A7-9017-8672-F164-0F953A1F8895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ISPs and Internet Architecture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BF90341-0FCC-EC9A-D441-4AA5ED6D3B8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2D1921A-6A9E-65AE-9FB3-5F74AD9A6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8C5E64C-37B1-43B6-FF22-BB17CD4FEA6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08881D6-CCB5-F3E6-C9A1-1FD77F72F58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0C97681-88B3-19EC-2925-B0E09CF086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7238710-D9DA-3B56-83AD-7455AC6A4233}"/>
              </a:ext>
            </a:extLst>
          </p:cNvPr>
          <p:cNvSpPr txBox="1">
            <a:spLocks/>
          </p:cNvSpPr>
          <p:nvPr/>
        </p:nvSpPr>
        <p:spPr>
          <a:xfrm>
            <a:off x="2631905" y="1354460"/>
            <a:ext cx="900350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Internet Service Provider (ISP)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any company that provides people  and organizations access to the Internet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Mostly provide services over broadband internet access through DSLs, cable or satellite transmission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Some universities and businesses use the very fast T1 and T3 lines to connect to Internet</a:t>
            </a:r>
          </a:p>
          <a:p>
            <a:pPr lvl="1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Wireless Internet Service Providers (WISP)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Wireless Internet Service provider (WISP) is a company that provides wireless Internet access to computers and mobile devices</a:t>
            </a:r>
          </a:p>
          <a:p>
            <a:pPr lvl="1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34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77A28C-CFD1-CF76-6E08-BCAB16012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74C0D2-4964-536F-1737-AC2CDF74815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0AE015-E708-E167-2B66-BCDAD828E49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33F03F-ED81-FF8B-D44A-09CEF684C37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4C8B71-E831-D9AA-1462-5F86A0790D0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BC441B-2503-9522-40CC-EB3B1FBF56D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3786C1-C6C0-2440-0B86-543BDE95D7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FC98BE-15FD-B441-536F-8AB379A436E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ISPs and Internet Architecture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FAA1F36-6889-87D0-D2D5-285203A3F50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CB2B27F-CF4F-32AF-692D-2793722B2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5A13A64-45AF-3817-8C4F-EBD7402778F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458AEA5-D3CD-A916-9D74-96EC906AFA1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47E1935-4139-C94F-BE54-1AB7C0788E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FA0F1-FAC7-C86B-C703-F5A2B5166DC4}"/>
              </a:ext>
            </a:extLst>
          </p:cNvPr>
          <p:cNvSpPr txBox="1">
            <a:spLocks/>
          </p:cNvSpPr>
          <p:nvPr/>
        </p:nvSpPr>
        <p:spPr>
          <a:xfrm>
            <a:off x="2631905" y="1385075"/>
            <a:ext cx="914927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On the internet, your computer is the client that can access data, information and services from a variety of servers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Internet data traffic is carried over transcontinental high-speed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Internet backbone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(45Mbps to 2.5 Gbps)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Usually made of Fiber optics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 addition to backbone, the internet encompasses an intricate collection of regional and local communication links (telephone lines, cable television lines etc)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These lease access to ISPs and companies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55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3AD35-05F8-672A-7F75-52D70F924A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65D785-BEEA-D218-2A9A-C605F2BECEC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9630D1-C34D-24AC-656E-DCA1F5DFF2E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9B19E1-2116-C86D-B369-E1493EC4D68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832990-B024-2564-1FD4-446C602C4C9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D59127-23BF-5BD4-1E8D-EC49410A6815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DEDB8D3-EF64-0D96-C8E3-25D0A3AFF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3FF857F-7483-A57B-EDFA-91C93042FA9D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World Wide Web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A019D71-AEFD-B558-BF04-FD6A06A9276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3530F4B-67F0-64CE-AE89-03FE2A131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6CD4455-4F83-0BE2-DEF6-35A082D14656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BBDEA7F-4574-D0E5-519C-84837F26857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F589696-6F11-B143-B0C6-995CC46890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FBF1665-EF37-214E-568F-B30E4C495D38}"/>
              </a:ext>
            </a:extLst>
          </p:cNvPr>
          <p:cNvSpPr txBox="1">
            <a:spLocks/>
          </p:cNvSpPr>
          <p:nvPr/>
        </p:nvSpPr>
        <p:spPr>
          <a:xfrm>
            <a:off x="2813025" y="1381292"/>
            <a:ext cx="9067799" cy="45259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Developed at CERN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Most popular Internet Service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Consists of a worldwide collection of electronic documents, each document called a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Web page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Collection of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web pages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and items associated with it constitute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Web site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Web server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a computer that delivers requested Web pages to your computer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Hypertext Transfer Language (HTML):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language for formatting documents and web pages and incorporating dynamic link to other documents and pictures stored on same or remote computer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17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90A552-07FD-A658-917E-6A0D2FD59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D1EC99-A6B3-316D-9DD1-9F604646FE5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EED65C-D51A-FA44-DB2A-9600837C2CA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2DC1ED-C5FC-523A-F03A-5CE36C3222A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161D87-A57E-C1CF-8B3F-4F905B216D5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6A266B-C325-2F79-4FA2-25B61F49F49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945BBF-EE10-38DC-C467-694AE6EB1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9D89760-B035-2652-05E2-F62E3EF3FCCF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World Wide Web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CC8C39-4FC9-99B8-2120-22E66A00A35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6972DD8-CEC8-B6E7-06BD-E866DCAA2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18CA6EA-1538-19D7-CFE4-5BB0669C89E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48F75D1-94E2-8247-61B3-F748C61FF51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EDF8B64-F5B9-9EE5-6E24-4BDA676B2E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FF110-3121-0FF0-9128-D63629A1C310}"/>
              </a:ext>
            </a:extLst>
          </p:cNvPr>
          <p:cNvSpPr txBox="1">
            <a:spLocks/>
          </p:cNvSpPr>
          <p:nvPr/>
        </p:nvSpPr>
        <p:spPr>
          <a:xfrm>
            <a:off x="2690595" y="1381292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Web Address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 unique address of the Web page, also called a URL (Uniform Resource Locator)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Web browser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retrieves a web page using its Web address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Many addresses begin with HTTP – Hypertext  Transfer Protocol 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HTTP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is a set of rules that defines how pages transfer over the internet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http://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www.us-parks.com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grand_canyon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scenic_vistas.html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Line 4">
            <a:extLst>
              <a:ext uri="{FF2B5EF4-FFF2-40B4-BE49-F238E27FC236}">
                <a16:creationId xmlns:a16="http://schemas.microsoft.com/office/drawing/2014/main" id="{FC8B1C62-2781-F715-9B47-07B221F5591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14495" y="4900779"/>
            <a:ext cx="228600" cy="152400"/>
          </a:xfrm>
          <a:prstGeom prst="line">
            <a:avLst/>
          </a:prstGeom>
          <a:noFill/>
          <a:ln w="9525">
            <a:solidFill>
              <a:srgbClr val="3366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rgbClr val="336666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4" name="Line 5">
            <a:extLst>
              <a:ext uri="{FF2B5EF4-FFF2-40B4-BE49-F238E27FC236}">
                <a16:creationId xmlns:a16="http://schemas.microsoft.com/office/drawing/2014/main" id="{D6394651-F0B8-BA47-B5BF-DFA4DD5222F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167095" y="4824579"/>
            <a:ext cx="0" cy="228600"/>
          </a:xfrm>
          <a:prstGeom prst="line">
            <a:avLst/>
          </a:prstGeom>
          <a:noFill/>
          <a:ln w="9525">
            <a:solidFill>
              <a:srgbClr val="3366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rgbClr val="336666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7" name="Line 6">
            <a:extLst>
              <a:ext uri="{FF2B5EF4-FFF2-40B4-BE49-F238E27FC236}">
                <a16:creationId xmlns:a16="http://schemas.microsoft.com/office/drawing/2014/main" id="{B1406F06-64A2-976A-B64E-7FCCE7E2CE7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43495" y="4900779"/>
            <a:ext cx="0" cy="228600"/>
          </a:xfrm>
          <a:prstGeom prst="line">
            <a:avLst/>
          </a:prstGeom>
          <a:noFill/>
          <a:ln w="9525">
            <a:solidFill>
              <a:srgbClr val="3366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rgbClr val="336666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8" name="Line 7">
            <a:extLst>
              <a:ext uri="{FF2B5EF4-FFF2-40B4-BE49-F238E27FC236}">
                <a16:creationId xmlns:a16="http://schemas.microsoft.com/office/drawing/2014/main" id="{6095B30D-D903-AE01-74FE-369C0D32B04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596095" y="4824579"/>
            <a:ext cx="0" cy="381000"/>
          </a:xfrm>
          <a:prstGeom prst="line">
            <a:avLst/>
          </a:prstGeom>
          <a:noFill/>
          <a:ln w="9525">
            <a:solidFill>
              <a:srgbClr val="3366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rgbClr val="336666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19" name="Text Box 8">
            <a:extLst>
              <a:ext uri="{FF2B5EF4-FFF2-40B4-BE49-F238E27FC236}">
                <a16:creationId xmlns:a16="http://schemas.microsoft.com/office/drawing/2014/main" id="{69DE4C1D-14EA-6CC0-23A8-1922F009C1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0095" y="5053179"/>
            <a:ext cx="1295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en-US" dirty="0">
                <a:solidFill>
                  <a:srgbClr val="336666"/>
                </a:solidFill>
                <a:latin typeface="Arial" charset="0"/>
              </a:rPr>
              <a:t>protocol</a:t>
            </a:r>
          </a:p>
        </p:txBody>
      </p:sp>
      <p:sp>
        <p:nvSpPr>
          <p:cNvPr id="20" name="Text Box 9">
            <a:extLst>
              <a:ext uri="{FF2B5EF4-FFF2-40B4-BE49-F238E27FC236}">
                <a16:creationId xmlns:a16="http://schemas.microsoft.com/office/drawing/2014/main" id="{83B71545-E422-4AA0-0671-C88309F574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3695" y="5129379"/>
            <a:ext cx="1295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en-US" dirty="0">
                <a:solidFill>
                  <a:srgbClr val="336666"/>
                </a:solidFill>
                <a:latin typeface="Arial" charset="0"/>
              </a:rPr>
              <a:t>Domain name</a:t>
            </a:r>
          </a:p>
        </p:txBody>
      </p:sp>
      <p:sp>
        <p:nvSpPr>
          <p:cNvPr id="21" name="Text Box 10">
            <a:extLst>
              <a:ext uri="{FF2B5EF4-FFF2-40B4-BE49-F238E27FC236}">
                <a16:creationId xmlns:a16="http://schemas.microsoft.com/office/drawing/2014/main" id="{F73EB068-D8F7-FCFD-8762-84F057003B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2495" y="5129379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en-US">
                <a:solidFill>
                  <a:srgbClr val="336666"/>
                </a:solidFill>
                <a:latin typeface="Arial" charset="0"/>
              </a:rPr>
              <a:t>path</a:t>
            </a:r>
          </a:p>
        </p:txBody>
      </p:sp>
      <p:sp>
        <p:nvSpPr>
          <p:cNvPr id="22" name="Text Box 11">
            <a:extLst>
              <a:ext uri="{FF2B5EF4-FFF2-40B4-BE49-F238E27FC236}">
                <a16:creationId xmlns:a16="http://schemas.microsoft.com/office/drawing/2014/main" id="{342821C4-FDAC-2E60-1249-53AFCD2230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38895" y="5205579"/>
            <a:ext cx="152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en-US">
                <a:solidFill>
                  <a:srgbClr val="336666"/>
                </a:solidFill>
                <a:latin typeface="Arial" charset="0"/>
              </a:rPr>
              <a:t>Web page name</a:t>
            </a:r>
          </a:p>
        </p:txBody>
      </p:sp>
    </p:spTree>
    <p:extLst>
      <p:ext uri="{BB962C8B-B14F-4D97-AF65-F5344CB8AC3E}">
        <p14:creationId xmlns:p14="http://schemas.microsoft.com/office/powerpoint/2010/main" val="191828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A3A57-8ECE-4096-7062-C2044BBDA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421CB6-F90F-37BD-708E-A376F890731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5E4D42-C008-8C52-DE4B-1EAE00D1333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C59B48-FC57-3E40-57E5-1114390F843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1F4D1B-50E6-577D-57EC-91A6BA65EF24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2F393B-BB40-B6AC-CEE7-528FEECD4C6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40DC54-7A24-1546-800E-2106E9A130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05EFEE8-EBBD-9F98-51D2-18AEBA30B4D9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World Wide Web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99542B0-33D5-AD16-2E21-355F626567A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E257432-DA62-32E4-540E-B5D143948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6CF82CF-684F-7418-177A-09F8B9D48FD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DAC246A-D9BB-630D-0162-41C2D115750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FDB07BB-858F-C15E-9911-40B1529FBF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4637320-A918-E5F0-4995-BDFE0041C021}"/>
              </a:ext>
            </a:extLst>
          </p:cNvPr>
          <p:cNvSpPr txBox="1">
            <a:spLocks/>
          </p:cNvSpPr>
          <p:nvPr/>
        </p:nvSpPr>
        <p:spPr>
          <a:xfrm>
            <a:off x="2631905" y="1347893"/>
            <a:ext cx="9056512" cy="491297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Search Engine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It is a program that finds Web sites, Web pages, images, videos, news and other information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word or phrase entered for defining your search is called a </a:t>
            </a: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Search text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or Keyword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results of the search are known as </a:t>
            </a: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hits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bring HTML files, Microsoft Office files, PDF files, videos, ima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ges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Search Engine Marketing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Sponsored links for which advertisers have paid to be listed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Fastest growing Internet advertising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Companies optimize their sites for search engine recognition</a:t>
            </a:r>
          </a:p>
          <a:p>
            <a:pPr lvl="1"/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Search Engine Optimization (SEO):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process of improving the quality &amp; volume of web traffic to a website</a:t>
            </a:r>
          </a:p>
        </p:txBody>
      </p:sp>
    </p:spTree>
    <p:extLst>
      <p:ext uri="{BB962C8B-B14F-4D97-AF65-F5344CB8AC3E}">
        <p14:creationId xmlns:p14="http://schemas.microsoft.com/office/powerpoint/2010/main" val="255171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D37618-4883-C1F3-78DA-0696DAA24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A69E71-CFEF-8696-B355-37256C0513AA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14B228-BF67-D53A-8A3E-57D20A877F1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5747C6-E0BD-2ADC-B451-6DACEEE543D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92B59A-30F8-EA46-1DE8-37935BF95988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6D8F74-D64A-8797-EBB7-CC1AD7BC22FD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C92967-13EA-05BA-03E8-B4A8F6D675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E1AFCD9-2197-6640-26A4-0B348C57DE27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Web 2.0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A6FFE7-856E-E00E-6E09-6712876C8FF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B0D5B23-1947-10ED-FCD2-4AC9A7932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DD93090-FBC4-CF99-FF24-32722B8E4FE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76DE4AC-C912-95EA-FCAA-9512FD715B1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D4CEE24-FDFB-26BB-F894-7CD93FFBF0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A24B2-C338-FA77-E6F4-913E1A20CA98}"/>
              </a:ext>
            </a:extLst>
          </p:cNvPr>
          <p:cNvSpPr txBox="1">
            <a:spLocks/>
          </p:cNvSpPr>
          <p:nvPr/>
        </p:nvSpPr>
        <p:spPr>
          <a:xfrm>
            <a:off x="2631904" y="1328313"/>
            <a:ext cx="910952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Enables people to collaborate, share information, and create new services and content online</a:t>
            </a:r>
          </a:p>
          <a:p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Four features: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interactivity, real-time user control, social participation and user generated content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Mashups and Widgets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Software services that enable users and system developers to mix and match content or software components to create something new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Blogs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Weblog is a personal Website that contains a series of chronological entries by the author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Popular publishing tools, also have business uses</a:t>
            </a:r>
          </a:p>
          <a:p>
            <a:pPr lvl="1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72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1AAD56-2668-1D59-5576-38F36F1E4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4F1BA8-A5A1-2682-80A6-CC6C93B7316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82D6FB-EF63-A0ED-51BB-D60D9DE7717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795D30-3F14-DCC7-6310-D129115BEE2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4DE27D-F971-3CFB-2E75-A1CA377752D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4FA235-05C0-32C9-DFDF-390A7FA829F6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1B6B25-EF20-D047-8481-4D10D4EFF0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F6C020D-E768-6B38-CA7B-BCF08A61CFC4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Web 2.0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E51895-2114-543B-E8CA-7DA9E429FA6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7B065C1-8E4F-9625-EA37-26AF58F9A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A5DEAB83-CE95-6566-22A7-E793E8F96598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C916EEF-2011-77D7-618F-EBE66750D84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460874C-6893-221F-A1BF-0E27FEE5B0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ED84D6A-A5F2-8E46-68F1-C000B9A00109}"/>
              </a:ext>
            </a:extLst>
          </p:cNvPr>
          <p:cNvSpPr txBox="1">
            <a:spLocks/>
          </p:cNvSpPr>
          <p:nvPr/>
        </p:nvSpPr>
        <p:spPr>
          <a:xfrm>
            <a:off x="2631904" y="1434398"/>
            <a:ext cx="9096269" cy="492857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RSS (Really Simple Syndication) 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Syndicates web site content so that it can be used in another setting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Pulls specific content from Web sites and feeds it to user’s computer for later viewing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News feeds, event listing, new stories, headlines, project updates, distributing corporate information etc.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Wiki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Collaborative Web sites where visitors can add, delete or modify the site, including previous author’s work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Motorola sales reps using Wiki for sharing sales info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Social Networking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Build communities of friends and professional colleagues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03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2E154-4D90-D472-B3FB-451B2DC54E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0E1B67-3B5E-86EC-0F8A-309FC1982B0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63543A-D487-BB4C-7B72-31B2A154660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54B148-7DB3-38DC-C707-0B6D56780FD0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DF59F5-8C90-E33D-AE79-58704F98F5A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E31C62-650B-6AEC-9751-E499B76790F2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B4E4DD-D34B-C999-D1E8-0AA8B5BE33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5307516-1001-C31F-138C-E7785ECED5F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Internet and Web Applications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3450288-BD8F-654E-C29D-2F2007E6F12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7199E08-10F1-C156-DC44-7D59F3C24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C828E02D-495A-3FD2-CD43-18796AE8629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C9EA9B8-1DE7-A5A0-060E-AB4B5C3C789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92C1FC8-B154-484E-020E-9CF7C62DDE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47340-B377-FEC3-EF97-D79E33767BDA}"/>
              </a:ext>
            </a:extLst>
          </p:cNvPr>
          <p:cNvSpPr txBox="1">
            <a:spLocks/>
          </p:cNvSpPr>
          <p:nvPr/>
        </p:nvSpPr>
        <p:spPr>
          <a:xfrm>
            <a:off x="2631905" y="1328313"/>
            <a:ext cx="9149278" cy="503465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Internet Services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E-mail: Electronic mail is  service that allows transfer of messages and files via a computer network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Chat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Instant Messaging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VoIP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Voice transmission over the Internet, instead of telephone network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Voice travels in digital form using packet switching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Lower long distance call costs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Newsgroups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worldwide discussion groups posted on Internet electronic bulletin boards on which people share views on a certain topic. Groups are either moderated or unmoderated, discussion through e-mail</a:t>
            </a:r>
          </a:p>
          <a:p>
            <a:pPr lvl="1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74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C07E5-BF45-ADB1-DB07-841C1B6CFE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539208-EA3D-CC1C-D547-C50487C224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823139-DBBD-E2E5-DF83-F602016ADF0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561BF1-11B0-A1B5-04D1-F577E10869F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E42E37-A50D-E588-E2D4-EA332F5A706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E5D887-CF2F-247A-1C3D-5CD5188F8D60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FF8F32-4A6C-E401-5CDD-0469A6F337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E0C5A7E-8CC7-3449-5E9A-137C458965E5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Internet and Web Applications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66BB9A5-7C37-7951-7E4C-F45AC223579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EBCD096D-CC98-8B05-F80F-B8EF9DF87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9860F75-3009-57C8-893D-E42EC1EE659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496FB64-67EA-2215-73DF-16048946F33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FDC3BFE-F9E0-9133-15CA-D196D8EC26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1BA51F5-E30C-CEA1-1CC9-D8A16748482E}"/>
              </a:ext>
            </a:extLst>
          </p:cNvPr>
          <p:cNvSpPr txBox="1">
            <a:spLocks/>
          </p:cNvSpPr>
          <p:nvPr/>
        </p:nvSpPr>
        <p:spPr>
          <a:xfrm>
            <a:off x="2631905" y="1331704"/>
            <a:ext cx="9043260" cy="490640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Telnet and FTP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Protocol that enables you to log on to other computers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Accessing public files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File Transfer Protocol, transferring files between host and remote computer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Also uploading, downloading content to/from a web site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Content Streaming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Multimedia, radio broadcasts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Watching streamed videos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Web shopping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Web Auctions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Matching buyers and sellers, e.g. eBay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87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0B9B2E-0ADD-2A92-F641-86D643979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8233A6-5C9B-1F31-B71C-F878F2983A9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282425-CF54-30C9-E6C4-1036FA29B225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8B4633-194C-94F0-E3A4-43B63F77CD6B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99634B-EC8D-420D-17EA-D0C6E3C226F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39E538-AC13-EF0A-CA6D-055BB09A3B13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66E1AB-8C28-AB67-1B89-F8A8F07AC1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7D965B2-0A4B-521C-5069-D54997041BAC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AEBD918-FB7A-C9CE-4CD3-D7D3F53C6C3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F70FE6A-C432-87F8-2916-458D38F35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F1C9054-70AD-C55E-39B3-41A0FC7CDB6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A735EE1-934C-D81E-ED69-B1D5A27EDEF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8E9BCC2-6A73-02DF-F449-70EF587B9F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56358-1948-639C-FA22-13E0CC9679E4}"/>
              </a:ext>
            </a:extLst>
          </p:cNvPr>
          <p:cNvSpPr txBox="1">
            <a:spLocks/>
          </p:cNvSpPr>
          <p:nvPr/>
        </p:nvSpPr>
        <p:spPr>
          <a:xfrm>
            <a:off x="2690594" y="1385075"/>
            <a:ext cx="9064083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Telecommunication technology lets more people send and receive all forms of data over greater distances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EDD, EDI and EFT are useful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telecomm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applications that have changed the way orgs do businesses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internet provides a wide range of services, some practical for business use today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However, management issues, speed and service affect all networks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5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7227</TotalTime>
  <Words>2982</Words>
  <Application>Microsoft Macintosh PowerPoint</Application>
  <PresentationFormat>Widescreen</PresentationFormat>
  <Paragraphs>620</Paragraphs>
  <Slides>43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55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Amjad Qtaish</cp:lastModifiedBy>
  <cp:revision>1221</cp:revision>
  <dcterms:created xsi:type="dcterms:W3CDTF">2020-09-29T10:23:33Z</dcterms:created>
  <dcterms:modified xsi:type="dcterms:W3CDTF">2024-10-24T23:04:49Z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