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9"/>
  </p:notesMasterIdLst>
  <p:sldIdLst>
    <p:sldId id="504" r:id="rId5"/>
    <p:sldId id="313" r:id="rId6"/>
    <p:sldId id="494" r:id="rId7"/>
    <p:sldId id="276" r:id="rId8"/>
    <p:sldId id="496" r:id="rId9"/>
    <p:sldId id="497" r:id="rId10"/>
    <p:sldId id="498" r:id="rId11"/>
    <p:sldId id="499" r:id="rId12"/>
    <p:sldId id="500" r:id="rId13"/>
    <p:sldId id="501" r:id="rId14"/>
    <p:sldId id="502" r:id="rId15"/>
    <p:sldId id="503" r:id="rId16"/>
    <p:sldId id="505"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4"/>
            <p14:sldId id="313"/>
            <p14:sldId id="494"/>
            <p14:sldId id="276"/>
            <p14:sldId id="496"/>
            <p14:sldId id="497"/>
            <p14:sldId id="498"/>
            <p14:sldId id="499"/>
            <p14:sldId id="500"/>
            <p14:sldId id="501"/>
            <p14:sldId id="502"/>
            <p14:sldId id="503"/>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3691" autoAdjust="0"/>
  </p:normalViewPr>
  <p:slideViewPr>
    <p:cSldViewPr snapToGrid="0">
      <p:cViewPr varScale="1">
        <p:scale>
          <a:sx n="62" d="100"/>
          <a:sy n="62" d="100"/>
        </p:scale>
        <p:origin x="108" y="25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5800794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705878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9109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98622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761781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55719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lang="ar-EG" sz="2000" b="1" dirty="0">
                <a:solidFill>
                  <a:prstClr val="white"/>
                </a:solidFill>
                <a:latin typeface="Alexandria regular" pitchFamily="2" charset="-78"/>
                <a:cs typeface="Alexandria regular" pitchFamily="2" charset="-78"/>
              </a:rPr>
              <a:t>محاضرة تمهيدية</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1118"/>
    </mc:Choice>
    <mc:Fallback xmlns="">
      <p:transition spd="slow" advTm="8111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algn="ctr"/>
            <a:r>
              <a:rPr lang="ar-EG" sz="2000" b="1" dirty="0">
                <a:solidFill>
                  <a:srgbClr val="00B0F0"/>
                </a:solidFill>
                <a:latin typeface="Alexandria regular" pitchFamily="2" charset="-78"/>
                <a:cs typeface="Alexandria regular" pitchFamily="2" charset="-78"/>
              </a:rPr>
              <a:t>أهداف المحاضرة</a:t>
            </a:r>
            <a:endParaRPr lang="en-US" sz="2000" b="1" dirty="0">
              <a:solidFill>
                <a:srgbClr val="00B0F0"/>
              </a:solidFill>
              <a:latin typeface="Alexandria regular" pitchFamily="2" charset="-78"/>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815882"/>
          </a:xfrm>
          <a:prstGeom prst="rect">
            <a:avLst/>
          </a:prstGeom>
          <a:noFill/>
        </p:spPr>
        <p:txBody>
          <a:bodyPr wrap="square" rtlCol="0">
            <a:spAutoFit/>
          </a:bodyPr>
          <a:lstStyle/>
          <a:p>
            <a:pPr marL="400050" indent="-400050" algn="r" rtl="1">
              <a:buAutoNum type="romanUcPeriod"/>
            </a:pPr>
            <a:r>
              <a:rPr lang="fa-IR" sz="1400" dirty="0">
                <a:latin typeface="Alexandria regular" pitchFamily="2" charset="-78"/>
                <a:cs typeface="Alexandria regular" pitchFamily="2" charset="-78"/>
              </a:rPr>
              <a:t>وصف </a:t>
            </a:r>
            <a:r>
              <a:rPr lang="ar-EG" sz="1400" dirty="0">
                <a:latin typeface="Alexandria regular" pitchFamily="2" charset="-78"/>
                <a:cs typeface="Alexandria regular" pitchFamily="2" charset="-78"/>
              </a:rPr>
              <a:t>المقرر.</a:t>
            </a:r>
            <a:endParaRPr lang="en-US" sz="1400" dirty="0">
              <a:latin typeface="Alexandria regular" pitchFamily="2" charset="-78"/>
              <a:cs typeface="Alexandria regular" pitchFamily="2" charset="-78"/>
            </a:endParaRPr>
          </a:p>
          <a:p>
            <a:pPr marL="400050" indent="-400050" algn="r" rtl="1">
              <a:buAutoNum type="romanUcPeriod"/>
            </a:pPr>
            <a:r>
              <a:rPr lang="ar-EG" sz="1400" dirty="0">
                <a:latin typeface="Alexandria regular" pitchFamily="2" charset="-78"/>
                <a:cs typeface="Alexandria regular" pitchFamily="2" charset="-78"/>
              </a:rPr>
              <a:t>أهداف المقرر.</a:t>
            </a:r>
            <a:endParaRPr lang="en-US" sz="1400" dirty="0">
              <a:latin typeface="Alexandria regular" pitchFamily="2" charset="-78"/>
              <a:cs typeface="Alexandria regular" pitchFamily="2" charset="-78"/>
            </a:endParaRPr>
          </a:p>
          <a:p>
            <a:pPr marL="400050" indent="-400050" algn="r" rtl="1">
              <a:buAutoNum type="romanUcPeriod"/>
            </a:pPr>
            <a:r>
              <a:rPr lang="fa-IR" sz="1400" dirty="0">
                <a:latin typeface="Alexandria regular" pitchFamily="2" charset="-78"/>
                <a:cs typeface="Alexandria regular" pitchFamily="2" charset="-78"/>
              </a:rPr>
              <a:t> تقييم الطلاب. </a:t>
            </a:r>
            <a:endParaRPr lang="en-US" sz="1400" dirty="0">
              <a:latin typeface="Alexandria regular" pitchFamily="2" charset="-78"/>
              <a:cs typeface="Alexandria regular" pitchFamily="2" charset="-78"/>
            </a:endParaRPr>
          </a:p>
          <a:p>
            <a:pPr marL="400050" indent="-400050" algn="r" rtl="1">
              <a:buAutoNum type="romanUcPeriod"/>
            </a:pPr>
            <a:r>
              <a:rPr lang="fa-IR" sz="1400" dirty="0">
                <a:latin typeface="Alexandria regular" pitchFamily="2" charset="-78"/>
                <a:cs typeface="Alexandria regular" pitchFamily="2" charset="-78"/>
              </a:rPr>
              <a:t> مو</a:t>
            </a:r>
            <a:r>
              <a:rPr lang="ar-EG" sz="1400" dirty="0" err="1">
                <a:latin typeface="Alexandria regular" pitchFamily="2" charset="-78"/>
                <a:cs typeface="Alexandria regular" pitchFamily="2" charset="-78"/>
              </a:rPr>
              <a:t>ضوعات</a:t>
            </a:r>
            <a:r>
              <a:rPr lang="ar-EG" sz="1400" dirty="0">
                <a:latin typeface="Alexandria regular" pitchFamily="2" charset="-78"/>
                <a:cs typeface="Alexandria regular" pitchFamily="2" charset="-78"/>
              </a:rPr>
              <a:t> الدراسة.</a:t>
            </a:r>
            <a:r>
              <a:rPr lang="fa-IR" sz="1400" dirty="0">
                <a:latin typeface="Alexandria regular" pitchFamily="2" charset="-78"/>
                <a:cs typeface="Alexandria regular" pitchFamily="2" charset="-78"/>
              </a:rPr>
              <a:t> </a:t>
            </a:r>
            <a:endParaRPr lang="en-US" sz="1400" dirty="0">
              <a:latin typeface="Alexandria regular" pitchFamily="2" charset="-78"/>
              <a:cs typeface="Alexandria regular" pitchFamily="2" charset="-78"/>
            </a:endParaRPr>
          </a:p>
          <a:p>
            <a:pPr marL="400050" indent="-400050" algn="r" rtl="1">
              <a:buAutoNum type="romanUcPeriod"/>
            </a:pPr>
            <a:r>
              <a:rPr lang="fa-IR" sz="1400" dirty="0">
                <a:latin typeface="Alexandria regular" pitchFamily="2" charset="-78"/>
                <a:cs typeface="Alexandria regular" pitchFamily="2" charset="-78"/>
              </a:rPr>
              <a:t> ما المقصود بقانون الإعلام الرقمي؟ </a:t>
            </a:r>
            <a:endParaRPr lang="en-US" sz="1400" dirty="0">
              <a:latin typeface="Alexandria regular" pitchFamily="2" charset="-78"/>
              <a:cs typeface="Alexandria regular" pitchFamily="2" charset="-78"/>
            </a:endParaRPr>
          </a:p>
          <a:p>
            <a:pPr marL="400050" indent="-400050" algn="r" rtl="1">
              <a:buAutoNum type="romanUcPeriod"/>
            </a:pPr>
            <a:r>
              <a:rPr lang="fa-IR" sz="1400" dirty="0">
                <a:latin typeface="Alexandria regular" pitchFamily="2" charset="-78"/>
                <a:cs typeface="Alexandria regular" pitchFamily="2" charset="-78"/>
              </a:rPr>
              <a:t> أهمية القيود الأخلاقية </a:t>
            </a:r>
            <a:r>
              <a:rPr lang="ar-EG" sz="1400" dirty="0">
                <a:latin typeface="Alexandria regular" pitchFamily="2" charset="-78"/>
                <a:cs typeface="Alexandria regular" pitchFamily="2" charset="-78"/>
              </a:rPr>
              <a:t>للإعلام </a:t>
            </a:r>
            <a:r>
              <a:rPr lang="fa-IR" sz="1400" dirty="0">
                <a:latin typeface="Alexandria regular" pitchFamily="2" charset="-78"/>
                <a:cs typeface="Alexandria regular" pitchFamily="2" charset="-78"/>
              </a:rPr>
              <a:t>الرقمي</a:t>
            </a:r>
            <a:r>
              <a:rPr lang="ar-EG" sz="1400" dirty="0">
                <a:latin typeface="Alexandria regular" pitchFamily="2" charset="-78"/>
                <a:cs typeface="Alexandria regular" pitchFamily="2" charset="-78"/>
              </a:rPr>
              <a:t>.</a:t>
            </a:r>
            <a:endParaRPr lang="en-US" sz="1400" dirty="0">
              <a:latin typeface="Alexandria regular" pitchFamily="2" charset="-78"/>
              <a:cs typeface="Alexandria regular" pitchFamily="2" charset="-78"/>
            </a:endParaRPr>
          </a:p>
          <a:p>
            <a:pPr marL="400050" indent="-400050" algn="r" rtl="1">
              <a:buAutoNum type="romanUcPeriod"/>
            </a:pPr>
            <a:r>
              <a:rPr lang="fa-IR" sz="1400" dirty="0">
                <a:latin typeface="Alexandria regular" pitchFamily="2" charset="-78"/>
                <a:cs typeface="Alexandria regular" pitchFamily="2" charset="-78"/>
              </a:rPr>
              <a:t> مراجع.   </a:t>
            </a:r>
            <a:endParaRPr lang="en-US" sz="1400" dirty="0">
              <a:latin typeface="Alexandria regular" pitchFamily="2" charset="-78"/>
              <a:cs typeface="Alexandria regular" pitchFamily="2" charset="-78"/>
            </a:endParaRPr>
          </a:p>
          <a:p>
            <a:pPr marL="400050" indent="-400050" algn="r" rtl="1">
              <a:buAutoNum type="romanUcPeriod"/>
            </a:pPr>
            <a:r>
              <a:rPr lang="fa-IR" sz="1400" dirty="0">
                <a:latin typeface="Alexandria regular" pitchFamily="2" charset="-78"/>
                <a:cs typeface="Alexandria regular" pitchFamily="2" charset="-78"/>
              </a:rPr>
              <a:t>خاتمة.</a:t>
            </a:r>
            <a:endParaRPr lang="en-US" sz="1400" dirty="0">
              <a:latin typeface="Alexandria regular" pitchFamily="2" charset="-78"/>
              <a:cs typeface="Alexandria regular" pitchFamily="2" charset="-78"/>
            </a:endParaRPr>
          </a:p>
        </p:txBody>
      </p:sp>
      <p:sp>
        <p:nvSpPr>
          <p:cNvPr id="32" name="Rectangle 31"/>
          <p:cNvSpPr/>
          <p:nvPr/>
        </p:nvSpPr>
        <p:spPr>
          <a:xfrm>
            <a:off x="3386536" y="1335074"/>
            <a:ext cx="2352111"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latin typeface="Alexandria regular" pitchFamily="2" charset="-78"/>
                <a:ea typeface="Roboto Light" panose="02000000000000000000" pitchFamily="2" charset="0"/>
                <a:cs typeface="Alexandria regular" pitchFamily="2" charset="-78"/>
              </a:rPr>
              <a:t>مقدمة</a:t>
            </a:r>
            <a:endParaRPr lang="en-US" b="1" dirty="0">
              <a:latin typeface="Alexandria regular" pitchFamily="2" charset="-78"/>
              <a:ea typeface="Roboto Light" panose="02000000000000000000" pitchFamily="2" charset="0"/>
              <a:cs typeface="Alexandria regular"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0573"/>
    </mc:Choice>
    <mc:Fallback xmlns="">
      <p:transition spd="slow" advTm="270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76736" y="1685495"/>
            <a:ext cx="10053263"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681297" y="1083696"/>
            <a:ext cx="3902032"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1- وصف المقرر</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8" name="TextBox 47"/>
          <p:cNvSpPr txBox="1"/>
          <p:nvPr/>
        </p:nvSpPr>
        <p:spPr>
          <a:xfrm>
            <a:off x="2845942" y="1932608"/>
            <a:ext cx="6760395" cy="246221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 هذا المقرر، يتم تعريف الطلاب بالتنظيم القانوني </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لعالم  الاعلام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الرقمي. ويقدم فهمًا قويًا ل</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هذا ال</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وأخلاقياته، من خلال دراسة حرية الصحافة والإعلام، والضمانات المختلفة التي يوفرها القانون للإعلامي أثناء ممارسة عمله. حيث تجد الحرية الإعلامية جنبا إلى جنب مع التزاماتها القانونية والأخلاقية.  </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يقدم دراسات نظرية حول دور القيود والأخلاقيات في تطور الإعلام الرقمي في المجتمعات المعاصرة. </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a:t>
            </a:r>
            <a:r>
              <a:rPr lang="ar-EG" sz="1400" dirty="0">
                <a:solidFill>
                  <a:prstClr val="black"/>
                </a:solidFill>
                <a:latin typeface="Alexandria regular" pitchFamily="2" charset="-78"/>
                <a:cs typeface="Alexandria regular" pitchFamily="2" charset="-78"/>
              </a:rPr>
              <a:t>ي</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تناول </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المقرر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مجموعة واسعة من المواضيع</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التي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تشمل حقوق الإعلاميين، وضمانات</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ات ممارسة عملهم</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وميثاق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أخلاقيات الإعلام، والقيود القانونية، والأفعال الج</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نائية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الإعلامية، و</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أخيرا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المسؤولية المدنية عن الضرر الذي يسببه الإعلاميون والصحفيون.</a:t>
            </a:r>
            <a:endParaRPr kumimoji="0" lang="en-US"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8584558"/>
      </p:ext>
    </p:extLst>
  </p:cSld>
  <p:clrMapOvr>
    <a:masterClrMapping/>
  </p:clrMapOvr>
  <mc:AlternateContent xmlns:mc="http://schemas.openxmlformats.org/markup-compatibility/2006" xmlns:p14="http://schemas.microsoft.com/office/powerpoint/2010/main">
    <mc:Choice Requires="p14">
      <p:transition p14:dur="10" advTm="205878"/>
    </mc:Choice>
    <mc:Fallback xmlns="">
      <p:transition advTm="20587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81297" y="1083696"/>
            <a:ext cx="3902032" cy="430887"/>
          </a:xfrm>
          <a:prstGeom prst="rect">
            <a:avLst/>
          </a:prstGeom>
          <a:noFill/>
        </p:spPr>
        <p:txBody>
          <a:bodyPr wrap="square" rtlCol="0">
            <a:spAutoFit/>
          </a:bodyPr>
          <a:lstStyle/>
          <a:p>
            <a:pPr algn="ctr"/>
            <a:r>
              <a:rPr lang="ar-EG" sz="2200" b="1" dirty="0">
                <a:latin typeface="Alexandria regular" pitchFamily="2" charset="-78"/>
                <a:cs typeface="Alexandria regular" pitchFamily="2" charset="-78"/>
              </a:rPr>
              <a:t>2- أ</a:t>
            </a:r>
            <a:r>
              <a:rPr lang="ar-EG" sz="2000" b="1" dirty="0">
                <a:latin typeface="Alexandria regular" pitchFamily="2" charset="-78"/>
                <a:cs typeface="Alexandria regular" pitchFamily="2" charset="-78"/>
              </a:rPr>
              <a:t>هداف المقرر</a:t>
            </a:r>
            <a:endParaRPr lang="en-US" sz="2000" b="1" dirty="0">
              <a:latin typeface="Alexandria regular" pitchFamily="2" charset="-78"/>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algn="ctr"/>
            <a:r>
              <a:rPr lang="ar-EG" sz="2000" dirty="0">
                <a:solidFill>
                  <a:schemeClr val="bg1"/>
                </a:solidFill>
                <a:latin typeface="Alexandria regular" pitchFamily="2" charset="-78"/>
                <a:cs typeface="Alexandria regular" pitchFamily="2" charset="-78"/>
              </a:rPr>
              <a:t>المقدمة</a:t>
            </a:r>
            <a:r>
              <a:rPr lang="en-US" sz="2000" dirty="0">
                <a:solidFill>
                  <a:schemeClr val="bg1"/>
                </a:solidFill>
                <a:latin typeface="Alexandria regular" pitchFamily="2" charset="-78"/>
                <a:cs typeface="Alexandria regular" pitchFamily="2" charset="-78"/>
              </a:rPr>
              <a:t> </a:t>
            </a:r>
          </a:p>
        </p:txBody>
      </p:sp>
      <p:sp>
        <p:nvSpPr>
          <p:cNvPr id="48" name="TextBox 47"/>
          <p:cNvSpPr txBox="1"/>
          <p:nvPr/>
        </p:nvSpPr>
        <p:spPr>
          <a:xfrm>
            <a:off x="825500" y="1953063"/>
            <a:ext cx="10541000" cy="2031325"/>
          </a:xfrm>
          <a:prstGeom prst="rect">
            <a:avLst/>
          </a:prstGeom>
          <a:noFill/>
        </p:spPr>
        <p:txBody>
          <a:bodyPr wrap="square" rtlCol="0">
            <a:spAutoFit/>
          </a:bodyPr>
          <a:lstStyle/>
          <a:p>
            <a:pPr algn="just" rtl="1"/>
            <a:r>
              <a:rPr lang="fa-IR" sz="1400" dirty="0">
                <a:latin typeface="Alexandria regular" pitchFamily="2" charset="-78"/>
                <a:cs typeface="Alexandria regular" pitchFamily="2" charset="-78"/>
              </a:rPr>
              <a:t>في نهاية هذا المقرر، يجب أن يكون الطلاب قادرين على</a:t>
            </a:r>
            <a:r>
              <a:rPr lang="ar-EG" sz="1400" dirty="0">
                <a:latin typeface="Alexandria regular" pitchFamily="2" charset="-78"/>
                <a:cs typeface="Alexandria regular" pitchFamily="2" charset="-78"/>
              </a:rPr>
              <a:t> معرفة</a:t>
            </a:r>
            <a:r>
              <a:rPr lang="fa-IR" sz="1400" dirty="0">
                <a:latin typeface="Alexandria regular" pitchFamily="2" charset="-78"/>
                <a:cs typeface="Alexandria regular" pitchFamily="2" charset="-78"/>
              </a:rPr>
              <a:t>ما يلي:</a:t>
            </a:r>
            <a:endParaRPr lang="ar-EG" sz="1400" dirty="0">
              <a:latin typeface="Alexandria regular" pitchFamily="2" charset="-78"/>
              <a:cs typeface="Alexandria regular" pitchFamily="2" charset="-78"/>
            </a:endParaRPr>
          </a:p>
          <a:p>
            <a:pPr algn="just" rtl="1"/>
            <a:endParaRPr lang="ar-EG" sz="1400" dirty="0">
              <a:latin typeface="Alexandria regular" pitchFamily="2" charset="-78"/>
              <a:cs typeface="Alexandria regular" pitchFamily="2" charset="-78"/>
            </a:endParaRPr>
          </a:p>
          <a:p>
            <a:pPr algn="just" rtl="1"/>
            <a:r>
              <a:rPr lang="ar-EG" sz="1400" dirty="0">
                <a:latin typeface="Alexandria regular" pitchFamily="2" charset="-78"/>
                <a:cs typeface="Alexandria regular" pitchFamily="2" charset="-78"/>
              </a:rPr>
              <a:t>1- </a:t>
            </a:r>
            <a:r>
              <a:rPr lang="fa-IR" sz="1400" dirty="0">
                <a:latin typeface="Alexandria regular" pitchFamily="2" charset="-78"/>
                <a:cs typeface="Alexandria regular" pitchFamily="2" charset="-78"/>
              </a:rPr>
              <a:t>تحد</a:t>
            </a:r>
            <a:r>
              <a:rPr lang="ar-EG" sz="1400" dirty="0">
                <a:latin typeface="Alexandria regular" pitchFamily="2" charset="-78"/>
                <a:cs typeface="Alexandria regular" pitchFamily="2" charset="-78"/>
              </a:rPr>
              <a:t>يد </a:t>
            </a:r>
            <a:r>
              <a:rPr lang="fa-IR" sz="1400" dirty="0">
                <a:latin typeface="Alexandria regular" pitchFamily="2" charset="-78"/>
                <a:cs typeface="Alexandria regular" pitchFamily="2" charset="-78"/>
              </a:rPr>
              <a:t> القانون المنظم لمزاولة مهنة الإعلام الرقمي والشروط التي تتطلبها.</a:t>
            </a:r>
            <a:endParaRPr lang="ar-EG" sz="1400" dirty="0">
              <a:latin typeface="Alexandria regular" pitchFamily="2" charset="-78"/>
              <a:cs typeface="Alexandria regular" pitchFamily="2" charset="-78"/>
            </a:endParaRPr>
          </a:p>
          <a:p>
            <a:pPr algn="just" rtl="1"/>
            <a:endParaRPr lang="ar-EG" sz="1400" dirty="0">
              <a:latin typeface="Alexandria regular" pitchFamily="2" charset="-78"/>
              <a:cs typeface="Alexandria regular" pitchFamily="2" charset="-78"/>
            </a:endParaRPr>
          </a:p>
          <a:p>
            <a:pPr algn="just" rtl="1"/>
            <a:r>
              <a:rPr lang="ar-EG" sz="1400" dirty="0">
                <a:latin typeface="Alexandria regular" pitchFamily="2" charset="-78"/>
                <a:cs typeface="Alexandria regular" pitchFamily="2" charset="-78"/>
              </a:rPr>
              <a:t>2- </a:t>
            </a:r>
            <a:r>
              <a:rPr lang="fa-IR" sz="1400" dirty="0">
                <a:latin typeface="Alexandria regular" pitchFamily="2" charset="-78"/>
                <a:cs typeface="Alexandria regular" pitchFamily="2" charset="-78"/>
              </a:rPr>
              <a:t>التعرف على ضوابط النظريات الفقهية المختلفة التي تنظم عمل الإعلاميين في البيئة الرقمية.</a:t>
            </a:r>
            <a:endParaRPr lang="ar-EG" sz="1400" dirty="0">
              <a:latin typeface="Alexandria regular" pitchFamily="2" charset="-78"/>
              <a:cs typeface="Alexandria regular" pitchFamily="2" charset="-78"/>
            </a:endParaRPr>
          </a:p>
          <a:p>
            <a:pPr algn="just" rtl="1"/>
            <a:endParaRPr lang="ar-EG" sz="1400" dirty="0">
              <a:latin typeface="Alexandria regular" pitchFamily="2" charset="-78"/>
              <a:cs typeface="Alexandria regular" pitchFamily="2" charset="-78"/>
            </a:endParaRPr>
          </a:p>
          <a:p>
            <a:pPr algn="just" rtl="1"/>
            <a:r>
              <a:rPr lang="ar-EG" sz="1400" dirty="0">
                <a:latin typeface="Alexandria regular" pitchFamily="2" charset="-78"/>
                <a:cs typeface="Alexandria regular" pitchFamily="2" charset="-78"/>
              </a:rPr>
              <a:t>3- </a:t>
            </a:r>
            <a:r>
              <a:rPr lang="fa-IR" sz="1400" dirty="0">
                <a:latin typeface="Alexandria regular" pitchFamily="2" charset="-78"/>
                <a:cs typeface="Alexandria regular" pitchFamily="2" charset="-78"/>
              </a:rPr>
              <a:t>تحديد العناصر التي يجب توافرها في سلوك الإعلاميين ومشرفي المنصات الإلكترونية، حتى يمكن مساءلتهم مدنياً وجنائياً عن هذا السلوك. </a:t>
            </a:r>
            <a:endParaRPr lang="ar-EG" sz="1400" dirty="0">
              <a:latin typeface="Alexandria regular" pitchFamily="2" charset="-78"/>
              <a:cs typeface="Alexandria regular" pitchFamily="2" charset="-78"/>
            </a:endParaRPr>
          </a:p>
          <a:p>
            <a:pPr algn="just" rtl="1"/>
            <a:r>
              <a:rPr lang="ar-EG" sz="1400" dirty="0">
                <a:latin typeface="Alexandria regular" pitchFamily="2" charset="-78"/>
                <a:cs typeface="Alexandria regular" pitchFamily="2" charset="-78"/>
              </a:rPr>
              <a:t>4-</a:t>
            </a:r>
            <a:r>
              <a:rPr lang="fa-IR" sz="1400" dirty="0">
                <a:latin typeface="Alexandria regular" pitchFamily="2" charset="-78"/>
                <a:cs typeface="Alexandria regular" pitchFamily="2" charset="-78"/>
              </a:rPr>
              <a:t> تقديم المشورة بشأن السلوك الإعلامي الصحيح وما يخالف القانون.</a:t>
            </a:r>
            <a:endParaRPr lang="en-US" sz="1400" dirty="0">
              <a:latin typeface="Alexandria regular" pitchFamily="2" charset="-78"/>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262504"/>
    </mc:Choice>
    <mc:Fallback xmlns="">
      <p:transition advTm="26250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schemeClr val="tx1"/>
                </a:solidFill>
                <a:effectLst/>
                <a:uLnTx/>
                <a:uFillTx/>
                <a:latin typeface="Alexandria regular" pitchFamily="2" charset="-78"/>
                <a:cs typeface="Alexandria regular" pitchFamily="2" charset="-78"/>
              </a:rPr>
              <a:t>1- 10 اختبارات أسبوعية كل اختبار 8 درجات بمجموع 80 درجة.</a:t>
            </a:r>
            <a:endParaRPr kumimoji="0" lang="ar-EG" sz="1400" b="0" i="0" u="none" strike="noStrike" kern="1200" cap="none" spc="0" normalizeH="0" baseline="0" noProof="0" dirty="0">
              <a:ln>
                <a:noFill/>
              </a:ln>
              <a:solidFill>
                <a:schemeClr val="tx1"/>
              </a:solidFill>
              <a:effectLst/>
              <a:uLnTx/>
              <a:uFillTx/>
              <a:latin typeface="Alexandria regular" pitchFamily="2" charset="-78"/>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schemeClr val="tx1"/>
                </a:solidFill>
                <a:effectLst/>
                <a:uLnTx/>
                <a:uFillTx/>
                <a:latin typeface="Alexandria regular" pitchFamily="2" charset="-78"/>
                <a:cs typeface="Alexandria regular" pitchFamily="2" charset="-78"/>
              </a:rPr>
              <a:t>2- الامتحان النهائي 20 درجة.</a:t>
            </a:r>
            <a:endParaRPr kumimoji="0" lang="en-US" sz="1400" b="0" i="0" u="none" strike="noStrike" kern="1200" cap="none" spc="0" normalizeH="0" baseline="0" noProof="0" dirty="0">
              <a:ln>
                <a:noFill/>
              </a:ln>
              <a:solidFill>
                <a:schemeClr val="tx1"/>
              </a:solidFill>
              <a:effectLst/>
              <a:uLnTx/>
              <a:uFillTx/>
              <a:latin typeface="Alexandria regular" pitchFamily="2" charset="-78"/>
              <a:cs typeface="Alexandria regular" pitchFamily="2" charset="-78"/>
            </a:endParaRPr>
          </a:p>
        </p:txBody>
      </p:sp>
      <p:sp>
        <p:nvSpPr>
          <p:cNvPr id="3" name="TextBox 2"/>
          <p:cNvSpPr txBox="1"/>
          <p:nvPr/>
        </p:nvSpPr>
        <p:spPr>
          <a:xfrm>
            <a:off x="3681297" y="1223830"/>
            <a:ext cx="3902032" cy="40011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تقييم الطلاب</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753251406"/>
      </p:ext>
    </p:extLst>
  </p:cSld>
  <p:clrMapOvr>
    <a:masterClrMapping/>
  </p:clrMapOvr>
  <mc:AlternateContent xmlns:mc="http://schemas.openxmlformats.org/markup-compatibility/2006" xmlns:p14="http://schemas.microsoft.com/office/powerpoint/2010/main">
    <mc:Choice Requires="p14">
      <p:transition p14:dur="10" advTm="92227"/>
    </mc:Choice>
    <mc:Fallback xmlns="">
      <p:transition advTm="9222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400" dirty="0">
                <a:solidFill>
                  <a:prstClr val="black"/>
                </a:solidFill>
                <a:latin typeface="Alexandria regular" pitchFamily="2" charset="-78"/>
                <a:cs typeface="Alexandria regular" pitchFamily="2" charset="-78"/>
              </a:rPr>
              <a:t>1</a:t>
            </a:r>
            <a:r>
              <a:rPr lang="fa-IR" sz="1400" dirty="0">
                <a:solidFill>
                  <a:prstClr val="black"/>
                </a:solidFill>
                <a:latin typeface="Alexandria regular" pitchFamily="2" charset="-78"/>
                <a:cs typeface="Alexandria regular" pitchFamily="2" charset="-78"/>
              </a:rPr>
              <a:t>- طبيعة </a:t>
            </a:r>
            <a:r>
              <a:rPr lang="ar-EG" sz="1400" dirty="0">
                <a:solidFill>
                  <a:prstClr val="black"/>
                </a:solidFill>
                <a:latin typeface="Alexandria regular" pitchFamily="2" charset="-78"/>
                <a:cs typeface="Alexandria regular" pitchFamily="2" charset="-78"/>
              </a:rPr>
              <a:t>ال</a:t>
            </a:r>
            <a:r>
              <a:rPr lang="fa-IR" sz="1400" dirty="0">
                <a:solidFill>
                  <a:prstClr val="black"/>
                </a:solidFill>
                <a:latin typeface="Alexandria regular" pitchFamily="2" charset="-78"/>
                <a:cs typeface="Alexandria regular" pitchFamily="2" charset="-78"/>
              </a:rPr>
              <a:t>تنظيم </a:t>
            </a:r>
            <a:r>
              <a:rPr lang="ar-EG" sz="1400" dirty="0">
                <a:solidFill>
                  <a:prstClr val="black"/>
                </a:solidFill>
                <a:latin typeface="Alexandria regular" pitchFamily="2" charset="-78"/>
                <a:cs typeface="Alexandria regular" pitchFamily="2" charset="-78"/>
              </a:rPr>
              <a:t>القانوني ل</a:t>
            </a:r>
            <a:r>
              <a:rPr lang="fa-IR" sz="1400" dirty="0">
                <a:solidFill>
                  <a:prstClr val="black"/>
                </a:solidFill>
                <a:latin typeface="Alexandria regular" pitchFamily="2" charset="-78"/>
                <a:cs typeface="Alexandria regular" pitchFamily="2" charset="-78"/>
              </a:rPr>
              <a:t>لإعلام الرقمي.</a:t>
            </a:r>
            <a:endParaRPr lang="ar-EG" sz="1400"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fa-IR" sz="1400" dirty="0">
                <a:solidFill>
                  <a:prstClr val="black"/>
                </a:solidFill>
                <a:latin typeface="Alexandria regular" pitchFamily="2" charset="-78"/>
                <a:cs typeface="Alexandria regular" pitchFamily="2" charset="-78"/>
              </a:rPr>
              <a:t>2- حقوق الإعلاميين في البيئة الرقمية.</a:t>
            </a:r>
            <a:endParaRPr lang="ar-EG" sz="1400"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1400" dirty="0">
                <a:solidFill>
                  <a:prstClr val="black"/>
                </a:solidFill>
                <a:latin typeface="Alexandria regular" pitchFamily="2" charset="-78"/>
                <a:cs typeface="Alexandria regular" pitchFamily="2" charset="-78"/>
              </a:rPr>
              <a:t>3- الإعلام الرقمي بين حرية التعبير واحترام الخصوصية الشخصية.</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000" dirty="0">
              <a:solidFill>
                <a:prstClr val="black"/>
              </a:solidFill>
              <a:latin typeface="Alexandria regular" pitchFamily="2" charset="-78"/>
              <a:cs typeface="Alexandria regular" pitchFamily="2" charset="-78"/>
            </a:endParaRPr>
          </a:p>
        </p:txBody>
      </p:sp>
      <p:sp>
        <p:nvSpPr>
          <p:cNvPr id="3" name="TextBox 2"/>
          <p:cNvSpPr txBox="1"/>
          <p:nvPr/>
        </p:nvSpPr>
        <p:spPr>
          <a:xfrm>
            <a:off x="3681297" y="1035514"/>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مواضيع الدراسة</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93D41E0-D920-86BF-953F-EA0CDB9D1D15}"/>
              </a:ext>
            </a:extLst>
          </p:cNvPr>
          <p:cNvPicPr>
            <a:picLocks noChangeAspect="1"/>
          </p:cNvPicPr>
          <p:nvPr/>
        </p:nvPicPr>
        <p:blipFill>
          <a:blip r:embed="rId4"/>
          <a:stretch>
            <a:fillRect/>
          </a:stretch>
        </p:blipFill>
        <p:spPr>
          <a:xfrm>
            <a:off x="7565045" y="2232751"/>
            <a:ext cx="4602879" cy="3514253"/>
          </a:xfrm>
          <a:prstGeom prst="rect">
            <a:avLst/>
          </a:prstGeom>
        </p:spPr>
      </p:pic>
    </p:spTree>
    <p:extLst>
      <p:ext uri="{BB962C8B-B14F-4D97-AF65-F5344CB8AC3E}">
        <p14:creationId xmlns:p14="http://schemas.microsoft.com/office/powerpoint/2010/main" val="2954624790"/>
      </p:ext>
    </p:extLst>
  </p:cSld>
  <p:clrMapOvr>
    <a:masterClrMapping/>
  </p:clrMapOvr>
  <mc:AlternateContent xmlns:mc="http://schemas.openxmlformats.org/markup-compatibility/2006" xmlns:p14="http://schemas.microsoft.com/office/powerpoint/2010/main">
    <mc:Choice Requires="p14">
      <p:transition p14:dur="10" advTm="480422"/>
    </mc:Choice>
    <mc:Fallback xmlns="">
      <p:transition advTm="4804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400" dirty="0">
                <a:solidFill>
                  <a:prstClr val="black"/>
                </a:solidFill>
                <a:latin typeface="Alexandria regular" pitchFamily="2" charset="-78"/>
                <a:cs typeface="Alexandria regular" pitchFamily="2" charset="-78"/>
              </a:rPr>
              <a:t>4</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القيود القانونية لممارسة الإعلام الرقمي.</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أخلاقيات العمل في الإعلام الرقمي.</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6</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جرائم النشر والإعلام الإلكتروني</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7</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-المسؤولية المدنية عن أضرار النشر الإلكتروني</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35514"/>
            <a:ext cx="3902032"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مواضيع الدراسة</a:t>
            </a:r>
            <a:endPar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prstClr val="white"/>
                </a:solidFill>
                <a:latin typeface="Alexandria regular" pitchFamily="2" charset="-78"/>
                <a:cs typeface="Alexandria regular" pitchFamily="2" charset="-78"/>
              </a:rPr>
              <a:t>المقدمة</a:t>
            </a:r>
            <a:endParaRPr kumimoji="0" lang="en-US"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93D41E0-D920-86BF-953F-EA0CDB9D1D15}"/>
              </a:ext>
            </a:extLst>
          </p:cNvPr>
          <p:cNvPicPr>
            <a:picLocks noChangeAspect="1"/>
          </p:cNvPicPr>
          <p:nvPr/>
        </p:nvPicPr>
        <p:blipFill>
          <a:blip r:embed="rId4"/>
          <a:stretch>
            <a:fillRect/>
          </a:stretch>
        </p:blipFill>
        <p:spPr>
          <a:xfrm>
            <a:off x="7357025" y="2218727"/>
            <a:ext cx="4602879" cy="3514253"/>
          </a:xfrm>
          <a:prstGeom prst="rect">
            <a:avLst/>
          </a:prstGeom>
        </p:spPr>
      </p:pic>
    </p:spTree>
    <p:extLst>
      <p:ext uri="{BB962C8B-B14F-4D97-AF65-F5344CB8AC3E}">
        <p14:creationId xmlns:p14="http://schemas.microsoft.com/office/powerpoint/2010/main" val="2504842227"/>
      </p:ext>
    </p:extLst>
  </p:cSld>
  <p:clrMapOvr>
    <a:masterClrMapping/>
  </p:clrMapOvr>
  <mc:AlternateContent xmlns:mc="http://schemas.openxmlformats.org/markup-compatibility/2006" xmlns:p14="http://schemas.microsoft.com/office/powerpoint/2010/main">
    <mc:Choice Requires="p14">
      <p:transition p14:dur="10" advTm="487180"/>
    </mc:Choice>
    <mc:Fallback xmlns="">
      <p:transition advTm="48718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الإعلام هو القانون الذي ينظم جميع أشكال نشر البيانات والمعلومات الشخصية والعامة عبر جميع أنواع</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وسائل</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الاتصالات.</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وهكذا يشكل جزءا كبيرا من الحقوق العامة والقانون المدني وأخيرا القانون الجنائي. يعتبر التطور الكبير والسريع في وسائل الإعلام بكافة أشكالها وأساليبها من أكبر المشاكل في قانون الإعلام.</a:t>
            </a:r>
            <a:endParaRPr kumimoji="0" lang="en-US"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 المقصود بقانون الإعلام الرقمي؟ </a:t>
            </a: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advTm="148184"/>
    </mc:Choice>
    <mc:Fallback xmlns="">
      <p:transition advTm="1481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يهتم قانون الإعلام الرقمي بتنظيم حقوق مجموعة كبيرة ومتنوعة من وسائل الإعلام المختلفة، والتي تعمل على ضمان بنية تحتية اتصالاتية عالية الجودة، حيث يمكن للمرء العمل بحرية تضمن تنوع الأفكار والآراء وحرية الفكر.</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ولكنها في الوقت نفسه توفر الحماية لمستخدمي وسائل الإعلام والمجتمع، كما تحمي حقوق الملكية الفكرية المختلفة.</a:t>
            </a:r>
            <a:endParaRPr kumimoji="0" lang="en-US"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 المقصود بقانون الإعلام الرقمي؟ </a:t>
            </a: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392705822"/>
      </p:ext>
    </p:extLst>
  </p:cSld>
  <p:clrMapOvr>
    <a:masterClrMapping/>
  </p:clrMapOvr>
  <mc:AlternateContent xmlns:mc="http://schemas.openxmlformats.org/markup-compatibility/2006" xmlns:p14="http://schemas.microsoft.com/office/powerpoint/2010/main">
    <mc:Choice Requires="p14">
      <p:transition p14:dur="10" advTm="122270"/>
    </mc:Choice>
    <mc:Fallback xmlns="">
      <p:transition advTm="1222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أخلاقيات المهنة هي مجموعة من المبادئ والقيم التي تنظم ما هو صحيح وموضوعي في العمل الإعلامي. ويعتمد على مجموعة مختارة من المبادئ التي توجه السلوك الأخلاقي.</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وهذه المبادئ مهمة للمؤسسات الإعلامية والمجتمع ولحماية حقوق الأفراد</a:t>
            </a:r>
            <a:r>
              <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وحرياتهم</a:t>
            </a:r>
            <a:r>
              <a:rPr kumimoji="0" lang="fa-IR"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707886"/>
          </a:xfrm>
          <a:prstGeom prst="rect">
            <a:avLst/>
          </a:prstGeom>
          <a:noFill/>
        </p:spPr>
        <p:txBody>
          <a:bodyPr wrap="square" rtlCol="0">
            <a:spAutoFit/>
          </a:bodyPr>
          <a:lstStyle/>
          <a:p>
            <a:pPr marR="0" lvl="0" algn="r" defTabSz="914400" rtl="1" eaLnBrk="1" fontAlgn="auto" latinLnBrk="0" hangingPunct="1">
              <a:lnSpc>
                <a:spcPct val="1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6- </a:t>
            </a:r>
            <a:r>
              <a:rPr kumimoji="0" lang="fa-IR"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أهمية القيود  الأخلاقية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للإعلام </a:t>
            </a:r>
            <a:r>
              <a:rPr kumimoji="0" lang="fa-IR"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الرقمي</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1533454050"/>
      </p:ext>
    </p:extLst>
  </p:cSld>
  <p:clrMapOvr>
    <a:masterClrMapping/>
  </p:clrMapOvr>
  <mc:AlternateContent xmlns:mc="http://schemas.openxmlformats.org/markup-compatibility/2006" xmlns:p14="http://schemas.microsoft.com/office/powerpoint/2010/main">
    <mc:Choice Requires="p14">
      <p:transition p14:dur="10" advTm="121462"/>
    </mc:Choice>
    <mc:Fallback xmlns="">
      <p:transition advTm="12146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تظهر أخلاقيات الإعلام في عدة أشكال:</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الأخلاقيات المتعلقة بكيفية تعامل الصحفي أو الإعلامي مع مصادره.</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أخلاقيات التعامل الإعلامي مع المواطنين.3- أخلاقيات الإعلان.</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الأخلاقيات المتعلقة بالسياسات التحريرية لوسائل الإعلام.</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 الأخلاقيات المتعلقة بحق الزمالة بين الإعلاميين.</a:t>
            </a: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6- الأخلاقيات المرتبطة بإعلام المجتمع وقيمه وعاداته وتقاليده.</a:t>
            </a:r>
            <a:endParaRPr kumimoji="0" lang="en-US"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6-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أهمية القيود القانونية والأخلاقية للإعلام الرقمي.</a:t>
            </a: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79170581"/>
      </p:ext>
    </p:extLst>
  </p:cSld>
  <p:clrMapOvr>
    <a:masterClrMapping/>
  </p:clrMapOvr>
  <mc:AlternateContent xmlns:mc="http://schemas.openxmlformats.org/markup-compatibility/2006" xmlns:p14="http://schemas.microsoft.com/office/powerpoint/2010/main">
    <mc:Choice Requires="p14">
      <p:transition p14:dur="10" advTm="178281"/>
    </mc:Choice>
    <mc:Fallback xmlns="">
      <p:transition advTm="1782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7- المراجع</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prstClr val="white"/>
                </a:solidFill>
                <a:latin typeface="Alexandria regular" pitchFamily="2" charset="-78"/>
                <a:cs typeface="Alexandria regular" pitchFamily="2" charset="-78"/>
              </a:rPr>
              <a:t>المقدمة</a:t>
            </a:r>
            <a:endParaRPr kumimoji="0" lang="en-US"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499C2AF-62CB-0E62-F3DF-8E00FAEFD7DD}"/>
              </a:ext>
            </a:extLst>
          </p:cNvPr>
          <p:cNvSpPr txBox="1"/>
          <p:nvPr/>
        </p:nvSpPr>
        <p:spPr>
          <a:xfrm>
            <a:off x="2087688" y="2788410"/>
            <a:ext cx="8016623" cy="2246769"/>
          </a:xfrm>
          <a:prstGeom prst="rect">
            <a:avLst/>
          </a:prstGeom>
          <a:noFill/>
        </p:spPr>
        <p:txBody>
          <a:bodyPr wrap="square">
            <a:spAutoFit/>
          </a:bodyPr>
          <a:lstStyle/>
          <a:p>
            <a:pPr algn="just" rtl="1"/>
            <a:r>
              <a:rPr lang="fa-IR" sz="1400" dirty="0">
                <a:latin typeface="Alexandria regular" pitchFamily="2" charset="-78"/>
                <a:cs typeface="Alexandria regular" pitchFamily="2" charset="-78"/>
              </a:rPr>
              <a:t>•	عبد العزيز الدليمي أخلاقيات الإعلام وتشريعاته في القرن الحادي والعشرين، دار اليازوري العلمية للنشر والتوزيع، 2019 .</a:t>
            </a:r>
          </a:p>
          <a:p>
            <a:pPr algn="just" rtl="1"/>
            <a:r>
              <a:rPr lang="fa-IR" sz="1400" dirty="0">
                <a:latin typeface="Alexandria regular" pitchFamily="2" charset="-78"/>
                <a:cs typeface="Alexandria regular" pitchFamily="2" charset="-78"/>
              </a:rPr>
              <a:t>•	ليلى عبد المجيد التنظيم التشريعي والقانوني للإعلام التقليدي والإلكتروني، العربي للنشر والتوزيع 2020 .</a:t>
            </a:r>
          </a:p>
          <a:p>
            <a:pPr algn="just" rtl="1"/>
            <a:r>
              <a:rPr lang="fa-IR" sz="1400" dirty="0">
                <a:latin typeface="Alexandria regular" pitchFamily="2" charset="-78"/>
                <a:cs typeface="Alexandria regular" pitchFamily="2" charset="-78"/>
              </a:rPr>
              <a:t>•	إبراهيم السيد حسنين أخلاقيات الإعلام وقوانينه مؤسسة طيبة للنشر والتوزيع 2015.</a:t>
            </a:r>
          </a:p>
          <a:p>
            <a:pPr algn="just" rtl="1"/>
            <a:r>
              <a:rPr lang="fa-IR" sz="1400" dirty="0">
                <a:latin typeface="Alexandria regular" pitchFamily="2" charset="-78"/>
                <a:cs typeface="Alexandria regular" pitchFamily="2" charset="-78"/>
              </a:rPr>
              <a:t>•	د. عماد الدين علي أحمد جابر، الضوابط المهنية والقانونية لحماية الخصوصية الفردية في التشريعات الإعلامية العربية، دراسة تحليلية مقارنة، يونيو 2021.</a:t>
            </a:r>
          </a:p>
          <a:p>
            <a:pPr algn="just" rtl="1"/>
            <a:r>
              <a:rPr lang="fa-IR" sz="1400" dirty="0">
                <a:latin typeface="Alexandria regular" pitchFamily="2" charset="-78"/>
                <a:cs typeface="Alexandria regular" pitchFamily="2" charset="-78"/>
              </a:rPr>
              <a:t>•	دعاء محمد عبد المعبود، أخلاقيات النشر الصحفي الإلكتروني للجرائم الأسرية، المجلة العلمية لبحوث الصحافة، ديسمبر 2023.</a:t>
            </a:r>
          </a:p>
          <a:p>
            <a:pPr algn="just" rtl="1"/>
            <a:r>
              <a:rPr lang="fa-IR" sz="1400" dirty="0">
                <a:latin typeface="Alexandria regular" pitchFamily="2" charset="-78"/>
                <a:cs typeface="Alexandria regular" pitchFamily="2" charset="-78"/>
              </a:rPr>
              <a:t>•	نجيب عبده أحمد ، حرية الرأي و التعبير بين الإباحة و التجريم، وزارة العدل، 2014.</a:t>
            </a:r>
            <a:endParaRPr lang="en-US" sz="1400" dirty="0">
              <a:latin typeface="Alexandria regular" pitchFamily="2" charset="-78"/>
              <a:cs typeface="Alexandria regular"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76085"/>
    </mc:Choice>
    <mc:Fallback xmlns="">
      <p:transition advTm="7608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8- الخلاصة</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5" name="Rectangle 4"/>
          <p:cNvSpPr/>
          <p:nvPr/>
        </p:nvSpPr>
        <p:spPr>
          <a:xfrm>
            <a:off x="972994" y="967946"/>
            <a:ext cx="2427616" cy="8523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endParaRPr kumimoji="0" lang="en-US" sz="18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120118"/>
    </mc:Choice>
    <mc:Fallback xmlns="">
      <p:transition advTm="12011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36"/>
    </mc:Choice>
    <mc:Fallback xmlns="">
      <p:transition spd="slow" advTm="1133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EF9F5F8-A15C-4265-B384-FB82805176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5999F02-3034-4436-B19F-10AA3E3D8C4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1DB4E53C-EFB4-4991-B9BC-4402BD258FD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1155</TotalTime>
  <Words>713</Words>
  <Application>Microsoft Office PowerPoint</Application>
  <PresentationFormat>Widescreen</PresentationFormat>
  <Paragraphs>109</Paragraphs>
  <Slides>14</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Alexandria regular</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EL-TAB3EEN</cp:lastModifiedBy>
  <cp:revision>28</cp:revision>
  <dcterms:created xsi:type="dcterms:W3CDTF">2023-04-29T09:08:00Z</dcterms:created>
  <dcterms:modified xsi:type="dcterms:W3CDTF">2025-03-31T06:08:49Z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