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A898D-BAED-45E5-BFB0-DB40C1836C1E}" type="datetimeFigureOut">
              <a:rPr lang="ar-EG" smtClean="0"/>
              <a:t>15/08/1447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E07AA-B14C-4F24-B440-2DB3DF5C3C3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802183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5A898D-BAED-45E5-BFB0-DB40C1836C1E}" type="datetimeFigureOut">
              <a:rPr lang="ar-EG" smtClean="0"/>
              <a:t>15/08/1447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7E07AA-B14C-4F24-B440-2DB3DF5C3C3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53716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8827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4403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722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600" b="1" smtClean="0">
                <a:solidFill>
                  <a:srgbClr val="002060"/>
                </a:solidFill>
              </a:rPr>
              <a:t>Dijkstra’s Algorithm</a:t>
            </a:r>
            <a:endParaRPr lang="en-US" sz="4600" b="1" dirty="0">
              <a:solidFill>
                <a:srgbClr val="00206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336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2800" b="1" smtClean="0">
                <a:solidFill>
                  <a:srgbClr val="3B62AF"/>
                </a:solidFill>
                <a:latin typeface="Arial" charset="0"/>
              </a:rPr>
              <a:t>Dijkstra's algorithm Applications: </a:t>
            </a:r>
            <a:endParaRPr lang="en-US" sz="2800" b="1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9597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2800" b="1" smtClean="0">
                <a:solidFill>
                  <a:srgbClr val="3B62AF"/>
                </a:solidFill>
                <a:latin typeface="Arial" charset="0"/>
              </a:rPr>
              <a:t>Dijkstra's algorithm Applications: </a:t>
            </a:r>
            <a:endParaRPr lang="en-US" sz="2800" b="1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9998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2800" b="1" smtClean="0">
                <a:solidFill>
                  <a:srgbClr val="3B62AF"/>
                </a:solidFill>
                <a:latin typeface="Arial" charset="0"/>
              </a:rPr>
              <a:t>Dijkstra's algorithm Applications: </a:t>
            </a:r>
            <a:endParaRPr lang="en-US" sz="2800" b="1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0121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>
                <a:solidFill>
                  <a:srgbClr val="002060"/>
                </a:solidFill>
                <a:sym typeface="Lato Light"/>
              </a:rPr>
              <a:t>DIJKSTRA’S ALGORITHM</a:t>
            </a:r>
            <a:endParaRPr lang="en-US" sz="4000" dirty="0">
              <a:solidFill>
                <a:srgbClr val="002060"/>
              </a:solidFill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2221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600" b="1" smtClean="0">
                <a:solidFill>
                  <a:srgbClr val="3B62AF"/>
                </a:solidFill>
                <a:latin typeface="Arial" charset="0"/>
              </a:rPr>
              <a:t>Single-Source Shortest Path Problem </a:t>
            </a:r>
            <a:endParaRPr lang="en-US" sz="3600" b="1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8590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600" b="1" smtClean="0">
                <a:solidFill>
                  <a:srgbClr val="3B62AF"/>
                </a:solidFill>
                <a:latin typeface="Arial" charset="0"/>
              </a:rPr>
              <a:t>Exercise 1:</a:t>
            </a:r>
            <a:endParaRPr lang="en-US" sz="3600" b="1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5292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200" b="1" smtClean="0">
                <a:solidFill>
                  <a:srgbClr val="3B62AF"/>
                </a:solidFill>
                <a:latin typeface="Arial" charset="0"/>
              </a:rPr>
              <a:t>Single-Source </a:t>
            </a:r>
            <a:r>
              <a:rPr lang="en-US" sz="3200" b="1" smtClean="0">
                <a:solidFill>
                  <a:srgbClr val="0B5394"/>
                </a:solidFill>
                <a:latin typeface="Arial" charset="0"/>
              </a:rPr>
              <a:t>Shortest path problem</a:t>
            </a:r>
            <a:endParaRPr lang="en-US" sz="3200" b="1" dirty="0">
              <a:solidFill>
                <a:srgbClr val="0B5394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052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600" b="1" smtClean="0">
                <a:solidFill>
                  <a:srgbClr val="0B5394"/>
                </a:solidFill>
                <a:latin typeface="Arial" charset="0"/>
              </a:rPr>
              <a:t>Edsger Wybe Dijkstra</a:t>
            </a:r>
            <a:endParaRPr lang="en-US" sz="3600" b="1" dirty="0">
              <a:solidFill>
                <a:srgbClr val="0B5394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7880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600" b="1" smtClean="0">
                <a:solidFill>
                  <a:srgbClr val="3B62AF"/>
                </a:solidFill>
                <a:latin typeface="Arial" charset="0"/>
              </a:rPr>
              <a:t>Dijkstra's algorithm </a:t>
            </a:r>
            <a:endParaRPr lang="en-US" sz="3600" b="1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8737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0581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  <a:endParaRPr lang="en-US" sz="3600" b="1" dirty="0">
              <a:solidFill>
                <a:srgbClr val="3B62AF"/>
              </a:solidFill>
              <a:latin typeface="Arial" charset="0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7885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0732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3612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5415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7324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1313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7915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34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4379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471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400" b="1" smtClean="0">
                <a:solidFill>
                  <a:schemeClr val="accent5"/>
                </a:solidFill>
                <a:latin typeface="Lato Light"/>
                <a:ea typeface="Lato Light"/>
                <a:cs typeface="Lato Light"/>
                <a:sym typeface="Lato Light"/>
              </a:rPr>
              <a:t>DIJKSTRA BY EXAMPLE</a:t>
            </a:r>
            <a:endParaRPr lang="en-US" sz="4000" b="1" dirty="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6976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9187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1921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0328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18702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4254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82493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69262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2139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85145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20702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3909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3745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27812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07506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61082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34597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43723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73440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44057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9330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3B62AF"/>
                </a:solidFill>
                <a:latin typeface="Arial" charset="0"/>
                <a:sym typeface="Lato Light"/>
              </a:rPr>
              <a:t>DIJKSTRA PSUEDOCODE</a:t>
            </a:r>
            <a:endParaRPr lang="en-US" sz="3600" b="1" dirty="0">
              <a:solidFill>
                <a:srgbClr val="3B62AF"/>
              </a:solidFill>
              <a:latin typeface="Arial" charset="0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73387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600" smtClean="0">
                <a:solidFill>
                  <a:srgbClr val="3B62AF"/>
                </a:solidFill>
                <a:latin typeface="Arial" charset="0"/>
              </a:rPr>
              <a:t>Dijkstra Animated Example 1</a:t>
            </a:r>
            <a:endParaRPr lang="en-US" sz="3600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83334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600" smtClean="0">
                <a:solidFill>
                  <a:srgbClr val="3B62AF"/>
                </a:solidFill>
                <a:latin typeface="Arial" charset="0"/>
              </a:rPr>
              <a:t>Dijkstra Animated Example 1</a:t>
            </a:r>
            <a:endParaRPr lang="en-US" sz="3600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32155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600" smtClean="0">
                <a:solidFill>
                  <a:srgbClr val="3B62AF"/>
                </a:solidFill>
                <a:latin typeface="Arial" charset="0"/>
              </a:rPr>
              <a:t>Dijkstra Animated Example 1</a:t>
            </a:r>
            <a:endParaRPr lang="en-US" sz="3600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33387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600" smtClean="0">
                <a:solidFill>
                  <a:srgbClr val="3B62AF"/>
                </a:solidFill>
                <a:latin typeface="Arial" charset="0"/>
              </a:rPr>
              <a:t>Dijkstra Animated Example 1</a:t>
            </a:r>
            <a:endParaRPr lang="en-US" sz="3600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78139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600" smtClean="0">
                <a:solidFill>
                  <a:srgbClr val="3B62AF"/>
                </a:solidFill>
                <a:latin typeface="Arial" charset="0"/>
              </a:rPr>
              <a:t>Dijkstra Animated Example 1</a:t>
            </a:r>
            <a:endParaRPr lang="en-US" sz="3600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04310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600" smtClean="0">
                <a:solidFill>
                  <a:srgbClr val="3B62AF"/>
                </a:solidFill>
                <a:latin typeface="Arial" charset="0"/>
              </a:rPr>
              <a:t>Dijkstra Animated Example 1</a:t>
            </a:r>
            <a:endParaRPr lang="en-US" sz="3600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44759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600" smtClean="0">
                <a:solidFill>
                  <a:srgbClr val="3B62AF"/>
                </a:solidFill>
                <a:latin typeface="Arial" charset="0"/>
              </a:rPr>
              <a:t>Dijkstra Animated Example 1</a:t>
            </a:r>
            <a:endParaRPr lang="en-US" sz="3600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21530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600" smtClean="0">
                <a:solidFill>
                  <a:srgbClr val="3B62AF"/>
                </a:solidFill>
                <a:latin typeface="Arial" charset="0"/>
              </a:rPr>
              <a:t>Dijkstra Animated Example 1</a:t>
            </a:r>
            <a:endParaRPr lang="en-US" sz="3600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91413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870" smtClean="0">
                <a:solidFill>
                  <a:srgbClr val="3B62AF"/>
                </a:solidFill>
                <a:latin typeface="Arial" charset="0"/>
              </a:rPr>
              <a:t>Dijkstra Animated Example 1</a:t>
            </a:r>
            <a:endParaRPr lang="en-US" sz="3870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86857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600" smtClean="0">
                <a:solidFill>
                  <a:srgbClr val="3B62AF"/>
                </a:solidFill>
                <a:latin typeface="Arial" charset="0"/>
              </a:rPr>
              <a:t>Dijkstra Animated Example 1</a:t>
            </a:r>
            <a:endParaRPr lang="en-US" sz="3600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73508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smtClean="0">
                <a:solidFill>
                  <a:srgbClr val="3B62AF"/>
                </a:solidFill>
                <a:latin typeface="Arial" charset="0"/>
              </a:rPr>
              <a:t>Dijkstra Example 2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6336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smtClean="0">
                <a:solidFill>
                  <a:srgbClr val="3B62AF"/>
                </a:solidFill>
                <a:latin typeface="Arial" charset="0"/>
              </a:rPr>
              <a:t>Dijkstra Example 2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35989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3B62AF"/>
                </a:solidFill>
                <a:latin typeface="Arial" charset="0"/>
              </a:rPr>
              <a:t>Dijkstra's algorithm </a:t>
            </a:r>
            <a:endParaRPr lang="en-US" sz="36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34755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3B62AF"/>
                </a:solidFill>
                <a:latin typeface="Arial" charset="0"/>
              </a:rPr>
              <a:t>Dijkstra's algorithm </a:t>
            </a:r>
            <a:endParaRPr lang="en-US" sz="36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68074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3B62AF"/>
                </a:solidFill>
                <a:latin typeface="Arial" charset="0"/>
              </a:rPr>
              <a:t>Exercise 2:</a:t>
            </a:r>
            <a:endParaRPr lang="en-US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18234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3B62AF"/>
                </a:solidFill>
                <a:latin typeface="Arial" charset="0"/>
              </a:rPr>
              <a:t>Dijkstra’s algorithm running time</a:t>
            </a:r>
            <a:endParaRPr lang="en-US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47097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870" smtClean="0">
                <a:solidFill>
                  <a:srgbClr val="3B62AF"/>
                </a:solidFill>
                <a:latin typeface="Arial" charset="0"/>
              </a:rPr>
              <a:t>Applications of Dijkstra's Algorithm</a:t>
            </a:r>
            <a:endParaRPr lang="en-US" sz="3870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07475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870" smtClean="0">
                <a:solidFill>
                  <a:srgbClr val="3B62AF"/>
                </a:solidFill>
                <a:latin typeface="Arial" charset="0"/>
              </a:rPr>
              <a:t>Applications of Dijkstra's Algorithm</a:t>
            </a:r>
            <a:endParaRPr lang="en-US" sz="3870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29512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89907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3B62AF"/>
                </a:solidFill>
                <a:latin typeface="Arial" charset="0"/>
              </a:rPr>
              <a:t>1. Introduction </a:t>
            </a:r>
            <a:endParaRPr lang="en-US" sz="36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933552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mtClean="0">
                <a:solidFill>
                  <a:srgbClr val="3B62AF"/>
                </a:solidFill>
                <a:latin typeface="Arial" charset="0"/>
              </a:rPr>
              <a:t>2. Recent Developments in Data Structures  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290027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mtClean="0">
                <a:solidFill>
                  <a:srgbClr val="3B62AF"/>
                </a:solidFill>
                <a:latin typeface="Arial" charset="0"/>
              </a:rPr>
              <a:t>2. Recent Developments in Data Structures  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804582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mtClean="0">
                <a:solidFill>
                  <a:srgbClr val="3B62AF"/>
                </a:solidFill>
                <a:latin typeface="Arial" charset="0"/>
              </a:rPr>
              <a:t>3. Recent Developments in Algorithms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28797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mtClean="0">
                <a:solidFill>
                  <a:srgbClr val="3B62AF"/>
                </a:solidFill>
                <a:latin typeface="Arial" charset="0"/>
              </a:rPr>
              <a:t>3. Recent Developments in Algorithms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639631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mtClean="0">
                <a:solidFill>
                  <a:srgbClr val="3B62AF"/>
                </a:solidFill>
                <a:latin typeface="Arial" charset="0"/>
              </a:rPr>
              <a:t>4. Modern Applications of DSA in Real Life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58447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54395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mtClean="0">
                <a:solidFill>
                  <a:srgbClr val="3B62AF"/>
                </a:solidFill>
                <a:latin typeface="Arial" charset="0"/>
              </a:rPr>
              <a:t>Skills Needed for the Future:  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07975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mtClean="0">
                <a:solidFill>
                  <a:srgbClr val="3B62AF"/>
                </a:solidFill>
                <a:latin typeface="Arial" charset="0"/>
              </a:rPr>
              <a:t>Conclusion:  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624802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1323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154</Words>
  <Application>Microsoft Office PowerPoint</Application>
  <PresentationFormat>Widescreen</PresentationFormat>
  <Paragraphs>40</Paragraphs>
  <Slides>75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75</vt:i4>
      </vt:variant>
    </vt:vector>
  </HeadingPairs>
  <TitlesOfParts>
    <vt:vector size="81" baseType="lpstr">
      <vt:lpstr>Arial</vt:lpstr>
      <vt:lpstr>Calibri</vt:lpstr>
      <vt:lpstr>Calibri Light</vt:lpstr>
      <vt:lpstr>Lato Light</vt:lpstr>
      <vt:lpstr>Times New Roman</vt:lpstr>
      <vt:lpstr>Office Theme</vt:lpstr>
      <vt:lpstr>PowerPoint Presentation</vt:lpstr>
      <vt:lpstr>PowerPoint Presentation</vt:lpstr>
      <vt:lpstr>Learning Objectives:</vt:lpstr>
      <vt:lpstr>Dijkstra’s Algorithm</vt:lpstr>
      <vt:lpstr>Dijkstra's algorithm Applications: </vt:lpstr>
      <vt:lpstr>Dijkstra's algorithm Applications: </vt:lpstr>
      <vt:lpstr>Dijkstra's algorithm Applications: </vt:lpstr>
      <vt:lpstr>DIJKSTRA’S ALGORITHM</vt:lpstr>
      <vt:lpstr>Single-Source Shortest Path Problem </vt:lpstr>
      <vt:lpstr>Exercise 1:</vt:lpstr>
      <vt:lpstr>Single-Source Shortest path problem</vt:lpstr>
      <vt:lpstr>Edsger Wybe Dijkstra</vt:lpstr>
      <vt:lpstr>Dijkstra's algorithm </vt:lpstr>
      <vt:lpstr>PowerPoint Presentation</vt:lpstr>
      <vt:lpstr>DIJKSTRA BY EXAMPLE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DIJKSTRA BY EXAMPLE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DIJKSTRA PSUEDOCODE</vt:lpstr>
      <vt:lpstr>Dijkstra Animated Example 1</vt:lpstr>
      <vt:lpstr>Dijkstra Animated Example 1</vt:lpstr>
      <vt:lpstr>Dijkstra Animated Example 1</vt:lpstr>
      <vt:lpstr>Dijkstra Animated Example 1</vt:lpstr>
      <vt:lpstr>Dijkstra Animated Example 1</vt:lpstr>
      <vt:lpstr>Dijkstra Animated Example 1</vt:lpstr>
      <vt:lpstr>Dijkstra Animated Example 1</vt:lpstr>
      <vt:lpstr>Dijkstra Animated Example 1</vt:lpstr>
      <vt:lpstr>Dijkstra Animated Example 1</vt:lpstr>
      <vt:lpstr>Dijkstra Animated Example 1</vt:lpstr>
      <vt:lpstr>Dijkstra Example 2</vt:lpstr>
      <vt:lpstr>Dijkstra Example 2</vt:lpstr>
      <vt:lpstr>Dijkstra's algorithm </vt:lpstr>
      <vt:lpstr>Dijkstra's algorithm </vt:lpstr>
      <vt:lpstr>Exercise 2:</vt:lpstr>
      <vt:lpstr>Dijkstra’s algorithm running time</vt:lpstr>
      <vt:lpstr>Applications of Dijkstra's Algorithm</vt:lpstr>
      <vt:lpstr>Applications of Dijkstra's Algorithm</vt:lpstr>
      <vt:lpstr>PowerPoint Presentation</vt:lpstr>
      <vt:lpstr>1. Introduction </vt:lpstr>
      <vt:lpstr>2. Recent Developments in Data Structures  </vt:lpstr>
      <vt:lpstr>2. Recent Developments in Data Structures  </vt:lpstr>
      <vt:lpstr>3. Recent Developments in Algorithms</vt:lpstr>
      <vt:lpstr>3. Recent Developments in Algorithms</vt:lpstr>
      <vt:lpstr>4. Modern Applications of DSA in Real Life</vt:lpstr>
      <vt:lpstr>PowerPoint Presentation</vt:lpstr>
      <vt:lpstr>Skills Needed for the Future:  </vt:lpstr>
      <vt:lpstr>Conclusion: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2026-02-01T22:38:38Z</dcterms:created>
  <dcterms:modified xsi:type="dcterms:W3CDTF">2026-02-01T22:38:38Z</dcterms:modified>
</cp:coreProperties>
</file>