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58" r:id="rId3"/>
    <p:sldId id="535" r:id="rId4"/>
    <p:sldId id="633" r:id="rId5"/>
    <p:sldId id="634" r:id="rId6"/>
    <p:sldId id="635" r:id="rId7"/>
    <p:sldId id="636" r:id="rId8"/>
    <p:sldId id="637" r:id="rId9"/>
    <p:sldId id="638" r:id="rId10"/>
    <p:sldId id="639" r:id="rId11"/>
    <p:sldId id="640" r:id="rId12"/>
    <p:sldId id="641" r:id="rId13"/>
    <p:sldId id="642" r:id="rId14"/>
    <p:sldId id="643" r:id="rId15"/>
    <p:sldId id="645" r:id="rId16"/>
    <p:sldId id="646" r:id="rId17"/>
    <p:sldId id="647" r:id="rId18"/>
    <p:sldId id="648" r:id="rId19"/>
    <p:sldId id="649" r:id="rId20"/>
    <p:sldId id="650" r:id="rId21"/>
    <p:sldId id="651" r:id="rId22"/>
    <p:sldId id="652" r:id="rId23"/>
    <p:sldId id="653" r:id="rId24"/>
    <p:sldId id="654" r:id="rId25"/>
    <p:sldId id="655" r:id="rId26"/>
    <p:sldId id="656" r:id="rId27"/>
    <p:sldId id="657" r:id="rId28"/>
    <p:sldId id="658" r:id="rId29"/>
    <p:sldId id="659" r:id="rId30"/>
    <p:sldId id="660" r:id="rId31"/>
    <p:sldId id="661" r:id="rId32"/>
    <p:sldId id="662" r:id="rId33"/>
    <p:sldId id="663" r:id="rId34"/>
    <p:sldId id="664" r:id="rId35"/>
    <p:sldId id="665" r:id="rId36"/>
    <p:sldId id="666" r:id="rId37"/>
    <p:sldId id="667" r:id="rId38"/>
    <p:sldId id="565" r:id="rId39"/>
    <p:sldId id="566" r:id="rId40"/>
    <p:sldId id="668" r:id="rId41"/>
    <p:sldId id="669" r:id="rId42"/>
    <p:sldId id="670" r:id="rId43"/>
    <p:sldId id="671" r:id="rId44"/>
    <p:sldId id="672" r:id="rId45"/>
    <p:sldId id="673" r:id="rId46"/>
    <p:sldId id="674" r:id="rId47"/>
    <p:sldId id="53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535"/>
            <p14:sldId id="633"/>
            <p14:sldId id="634"/>
            <p14:sldId id="635"/>
            <p14:sldId id="636"/>
            <p14:sldId id="637"/>
            <p14:sldId id="638"/>
            <p14:sldId id="639"/>
            <p14:sldId id="640"/>
            <p14:sldId id="641"/>
            <p14:sldId id="642"/>
            <p14:sldId id="643"/>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565"/>
            <p14:sldId id="566"/>
            <p14:sldId id="668"/>
            <p14:sldId id="669"/>
            <p14:sldId id="670"/>
            <p14:sldId id="671"/>
            <p14:sldId id="672"/>
            <p14:sldId id="673"/>
            <p14:sldId id="67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9147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0395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45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890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09/01/2024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5733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09/01/2024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7848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09/01/2024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6827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927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47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3016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187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678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20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087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556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97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99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AC9BC1C7-EC27-2B2A-2749-F63895D3A405}"/>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A386895-2EE1-D6AE-B213-7D3BC5F32ADB}"/>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07194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7.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2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21.jpeg"/></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6.svg"/><Relationship Id="rId2" Type="http://schemas.openxmlformats.org/officeDocument/2006/relationships/image" Target="../media/image28.jpeg"/><Relationship Id="rId1" Type="http://schemas.openxmlformats.org/officeDocument/2006/relationships/slideLayout" Target="../slideLayouts/slideLayout28.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178021"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Planning- Human Resource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mn-e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Planning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0" i="0" u="none" strike="noStrike" kern="100" cap="none" spc="0" normalizeH="0" baseline="0" noProof="0" dirty="0">
                <a:ln>
                  <a:noFill/>
                </a:ln>
                <a:solidFill>
                  <a:prstClr val="black"/>
                </a:solidFill>
                <a:effectLst/>
                <a:uLnTx/>
                <a:uFillTx/>
                <a:latin typeface="Alexandria"/>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1" i="0" u="none" strike="noStrike" kern="100" cap="none" spc="0" normalizeH="0" baseline="0" noProof="0" dirty="0">
                <a:ln>
                  <a:noFill/>
                </a:ln>
                <a:solidFill>
                  <a:srgbClr val="0070C0"/>
                </a:solidFill>
                <a:effectLst/>
                <a:uLnTx/>
                <a:uFillTx/>
                <a:latin typeface="Alexandria"/>
                <a:ea typeface="Calibri" panose="020F0502020204030204" pitchFamily="34" charset="0"/>
                <a:cs typeface="Arial" panose="020B0604020202020204" pitchFamily="34" charset="0"/>
              </a:rPr>
              <a:t>Project planning consists of 4 main stages: </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Risk Management</a:t>
            </a:r>
            <a:endParaRPr kumimoji="0" lang="en-US" sz="2000" b="0"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endParaRP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Quality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highlight>
                  <a:srgbClr val="FFFF00"/>
                </a:highlight>
                <a:uLnTx/>
                <a:uFillTx/>
                <a:latin typeface="Alexandria"/>
                <a:ea typeface="Calibri" panose="020F0502020204030204" pitchFamily="34" charset="0"/>
                <a:cs typeface="Arial" panose="020B0604020202020204" pitchFamily="34" charset="0"/>
              </a:rPr>
              <a:t>Human Resource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rPr>
              <a:t>The Project Schedule, and budget</a:t>
            </a: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742C4F1D-5573-8642-3B79-48DB33B7C8BB}"/>
              </a:ext>
            </a:extLst>
          </p:cNvPr>
          <p:cNvSpPr txBox="1">
            <a:spLocks/>
          </p:cNvSpPr>
          <p:nvPr/>
        </p:nvSpPr>
        <p:spPr>
          <a:xfrm>
            <a:off x="3981837" y="2337815"/>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Look at the questions given below and try answering them.</a:t>
            </a:r>
            <a:endParaRPr lang="en-US" sz="2000" dirty="0">
              <a:solidFill>
                <a:prstClr val="black"/>
              </a:solidFill>
              <a:latin typeface="Alexandria"/>
            </a:endParaRPr>
          </a:p>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Alexandria"/>
              <a:ea typeface="+mn-ea"/>
            </a:endParaRPr>
          </a:p>
        </p:txBody>
      </p:sp>
      <p:sp>
        <p:nvSpPr>
          <p:cNvPr id="9" name="Rectangle 8">
            <a:extLst>
              <a:ext uri="{FF2B5EF4-FFF2-40B4-BE49-F238E27FC236}">
                <a16:creationId xmlns:a16="http://schemas.microsoft.com/office/drawing/2014/main" id="{067EABCE-2A08-CFBF-C455-8606136C66CB}"/>
              </a:ext>
            </a:extLst>
          </p:cNvPr>
          <p:cNvSpPr/>
          <p:nvPr/>
        </p:nvSpPr>
        <p:spPr>
          <a:xfrm>
            <a:off x="3704371" y="2801181"/>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10" name="Rectangle 9">
            <a:extLst>
              <a:ext uri="{FF2B5EF4-FFF2-40B4-BE49-F238E27FC236}">
                <a16:creationId xmlns:a16="http://schemas.microsoft.com/office/drawing/2014/main" id="{EAF40A37-3F70-A5C3-837D-7E24C5A3579D}"/>
              </a:ext>
            </a:extLst>
          </p:cNvPr>
          <p:cNvSpPr/>
          <p:nvPr/>
        </p:nvSpPr>
        <p:spPr>
          <a:xfrm>
            <a:off x="3704371" y="3593269"/>
            <a:ext cx="8064896" cy="792088"/>
          </a:xfrm>
          <a:prstGeom prst="rect">
            <a:avLst/>
          </a:prstGeom>
          <a:solidFill>
            <a:schemeClr val="tx2">
              <a:lumMod val="20000"/>
              <a:lumOff val="80000"/>
            </a:schemeClr>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11" name="Rectangle 10">
            <a:extLst>
              <a:ext uri="{FF2B5EF4-FFF2-40B4-BE49-F238E27FC236}">
                <a16:creationId xmlns:a16="http://schemas.microsoft.com/office/drawing/2014/main" id="{88D1ABD7-134A-C822-B0A1-D289E677C006}"/>
              </a:ext>
            </a:extLst>
          </p:cNvPr>
          <p:cNvSpPr/>
          <p:nvPr/>
        </p:nvSpPr>
        <p:spPr>
          <a:xfrm>
            <a:off x="3704371" y="4385357"/>
            <a:ext cx="8064896" cy="792088"/>
          </a:xfrm>
          <a:prstGeom prst="rect">
            <a:avLst/>
          </a:prstGeo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12" name="Rectangle 11">
            <a:extLst>
              <a:ext uri="{FF2B5EF4-FFF2-40B4-BE49-F238E27FC236}">
                <a16:creationId xmlns:a16="http://schemas.microsoft.com/office/drawing/2014/main" id="{26DB0346-CB42-268E-6617-2802E45585A5}"/>
              </a:ext>
            </a:extLst>
          </p:cNvPr>
          <p:cNvSpPr/>
          <p:nvPr/>
        </p:nvSpPr>
        <p:spPr>
          <a:xfrm>
            <a:off x="3704371" y="5177445"/>
            <a:ext cx="8064896" cy="792088"/>
          </a:xfrm>
          <a:prstGeom prst="rect">
            <a:avLst/>
          </a:prstGeom>
          <a:solidFill>
            <a:schemeClr val="tx2">
              <a:lumMod val="20000"/>
              <a:lumOff val="80000"/>
            </a:schemeClr>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3" name="Rectangle 12">
            <a:extLst>
              <a:ext uri="{FF2B5EF4-FFF2-40B4-BE49-F238E27FC236}">
                <a16:creationId xmlns:a16="http://schemas.microsoft.com/office/drawing/2014/main" id="{A017252C-E7E3-376C-730B-9BC9CCB21E02}"/>
              </a:ext>
            </a:extLst>
          </p:cNvPr>
          <p:cNvSpPr/>
          <p:nvPr/>
        </p:nvSpPr>
        <p:spPr>
          <a:xfrm>
            <a:off x="3704371" y="5969533"/>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41D8840A-9D24-D049-B602-B272713A2591}"/>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0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8" name="Group 23">
            <a:extLst>
              <a:ext uri="{FF2B5EF4-FFF2-40B4-BE49-F238E27FC236}">
                <a16:creationId xmlns:a16="http://schemas.microsoft.com/office/drawing/2014/main" id="{54E0D745-D4B5-922C-C731-9C4F48A75E5C}"/>
              </a:ext>
            </a:extLst>
          </p:cNvPr>
          <p:cNvGrpSpPr>
            <a:grpSpLocks/>
          </p:cNvGrpSpPr>
          <p:nvPr/>
        </p:nvGrpSpPr>
        <p:grpSpPr bwMode="auto">
          <a:xfrm>
            <a:off x="7606801" y="2110598"/>
            <a:ext cx="2311400" cy="2754313"/>
            <a:chOff x="6034699" y="1107752"/>
            <a:chExt cx="2311031" cy="2523301"/>
          </a:xfrm>
        </p:grpSpPr>
        <p:sp>
          <p:nvSpPr>
            <p:cNvPr id="9" name="Rektangel 36">
              <a:extLst>
                <a:ext uri="{FF2B5EF4-FFF2-40B4-BE49-F238E27FC236}">
                  <a16:creationId xmlns:a16="http://schemas.microsoft.com/office/drawing/2014/main" id="{44960346-DEFA-54EB-09F2-76B1F45146BC}"/>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0" name="Picture 22" descr="tm2.jpg">
              <a:extLst>
                <a:ext uri="{FF2B5EF4-FFF2-40B4-BE49-F238E27FC236}">
                  <a16:creationId xmlns:a16="http://schemas.microsoft.com/office/drawing/2014/main" id="{A75C77BD-41DC-27FA-63B1-7DB8F7A55F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3749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26">
            <a:extLst>
              <a:ext uri="{FF2B5EF4-FFF2-40B4-BE49-F238E27FC236}">
                <a16:creationId xmlns:a16="http://schemas.microsoft.com/office/drawing/2014/main" id="{265A5463-617A-7F8A-DE7A-AB6C47CAB876}"/>
              </a:ext>
            </a:extLst>
          </p:cNvPr>
          <p:cNvGrpSpPr>
            <a:grpSpLocks/>
          </p:cNvGrpSpPr>
          <p:nvPr/>
        </p:nvGrpSpPr>
        <p:grpSpPr bwMode="auto">
          <a:xfrm>
            <a:off x="4001989" y="2441585"/>
            <a:ext cx="5976937" cy="2447925"/>
            <a:chOff x="2843808" y="4005064"/>
            <a:chExt cx="5976664" cy="2448272"/>
          </a:xfrm>
        </p:grpSpPr>
        <p:pic>
          <p:nvPicPr>
            <p:cNvPr id="3" name="Picture 2" descr="10329538_xl.jpg">
              <a:extLst>
                <a:ext uri="{FF2B5EF4-FFF2-40B4-BE49-F238E27FC236}">
                  <a16:creationId xmlns:a16="http://schemas.microsoft.com/office/drawing/2014/main" id="{719655CA-84AA-2BB0-3CFC-1EB3045B0A90}"/>
                </a:ext>
              </a:extLst>
            </p:cNvPr>
            <p:cNvPicPr>
              <a:picLocks noChangeAspect="1"/>
            </p:cNvPicPr>
            <p:nvPr/>
          </p:nvPicPr>
          <p:blipFill>
            <a:blip r:embed="rId3" cstate="email"/>
            <a:srcRect/>
            <a:stretch>
              <a:fillRect/>
            </a:stretch>
          </p:blipFill>
          <p:spPr>
            <a:xfrm>
              <a:off x="2843808" y="4005064"/>
              <a:ext cx="5976664" cy="2448272"/>
            </a:xfrm>
            <a:prstGeom prst="wedgeRectCallout">
              <a:avLst>
                <a:gd name="adj1" fmla="val -2964"/>
                <a:gd name="adj2" fmla="val 63650"/>
              </a:avLst>
            </a:prstGeom>
          </p:spPr>
        </p:pic>
        <p:sp>
          <p:nvSpPr>
            <p:cNvPr id="11" name="Rectangle 10">
              <a:extLst>
                <a:ext uri="{FF2B5EF4-FFF2-40B4-BE49-F238E27FC236}">
                  <a16:creationId xmlns:a16="http://schemas.microsoft.com/office/drawing/2014/main" id="{2E209885-0F00-11CB-8679-4023C87AE453}"/>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latin typeface="+mj-lt"/>
                </a:rPr>
                <a:t>Hence, in your entire lifecycle of involvement with the company, the HR always stands by you and supports you during your tenure with the company. Hence, HR managers are also known as </a:t>
              </a:r>
              <a:r>
                <a:rPr lang="en-IN" sz="2000" b="1" dirty="0">
                  <a:solidFill>
                    <a:srgbClr val="FF0000"/>
                  </a:solidFill>
                  <a:latin typeface="+mj-lt"/>
                </a:rPr>
                <a:t>‘People Managers’, </a:t>
              </a:r>
              <a:r>
                <a:rPr lang="en-IN" sz="2000" dirty="0">
                  <a:solidFill>
                    <a:schemeClr val="tx1"/>
                  </a:solidFill>
                  <a:latin typeface="+mj-lt"/>
                </a:rPr>
                <a:t>‘</a:t>
              </a:r>
              <a:r>
                <a:rPr lang="en-IN" sz="2000" b="1" dirty="0">
                  <a:solidFill>
                    <a:srgbClr val="FF0000"/>
                  </a:solidFill>
                  <a:latin typeface="+mj-lt"/>
                </a:rPr>
                <a:t>People Enablers</a:t>
              </a:r>
              <a:r>
                <a:rPr lang="en-IN" sz="2000" dirty="0">
                  <a:solidFill>
                    <a:schemeClr val="tx1"/>
                  </a:solidFill>
                  <a:latin typeface="+mj-lt"/>
                </a:rPr>
                <a:t>’ and the practice as ‘</a:t>
              </a:r>
              <a:r>
                <a:rPr lang="en-IN" sz="2000" b="1" dirty="0">
                  <a:solidFill>
                    <a:srgbClr val="FF0000"/>
                  </a:solidFill>
                  <a:latin typeface="+mj-lt"/>
                </a:rPr>
                <a:t>Human Resource or People Management</a:t>
              </a:r>
              <a:r>
                <a:rPr lang="en-IN" sz="2000" dirty="0">
                  <a:solidFill>
                    <a:schemeClr val="tx1"/>
                  </a:solidFill>
                  <a:latin typeface="+mj-lt"/>
                </a:rPr>
                <a:t>’. </a:t>
              </a:r>
            </a:p>
          </p:txBody>
        </p:sp>
      </p:grpSp>
      <p:grpSp>
        <p:nvGrpSpPr>
          <p:cNvPr id="12" name="Group 32">
            <a:extLst>
              <a:ext uri="{FF2B5EF4-FFF2-40B4-BE49-F238E27FC236}">
                <a16:creationId xmlns:a16="http://schemas.microsoft.com/office/drawing/2014/main" id="{0F87D8D6-3270-EF3A-18BA-08A3070AB15C}"/>
              </a:ext>
            </a:extLst>
          </p:cNvPr>
          <p:cNvGrpSpPr>
            <a:grpSpLocks/>
          </p:cNvGrpSpPr>
          <p:nvPr/>
        </p:nvGrpSpPr>
        <p:grpSpPr bwMode="auto">
          <a:xfrm>
            <a:off x="1679475" y="2403485"/>
            <a:ext cx="2311400" cy="2752725"/>
            <a:chOff x="520511" y="3966861"/>
            <a:chExt cx="2311031" cy="2753296"/>
          </a:xfrm>
        </p:grpSpPr>
        <p:sp>
          <p:nvSpPr>
            <p:cNvPr id="13" name="Rektangel 36">
              <a:extLst>
                <a:ext uri="{FF2B5EF4-FFF2-40B4-BE49-F238E27FC236}">
                  <a16:creationId xmlns:a16="http://schemas.microsoft.com/office/drawing/2014/main" id="{71673006-483D-D6B3-822C-0DDC46C97155}"/>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sz="2000" dirty="0">
                <a:solidFill>
                  <a:srgbClr val="FFFFFF"/>
                </a:solidFill>
                <a:latin typeface="+mj-lt"/>
                <a:ea typeface="ＭＳ Ｐゴシック" pitchFamily="-112" charset="-128"/>
              </a:endParaRPr>
            </a:p>
          </p:txBody>
        </p:sp>
        <p:pic>
          <p:nvPicPr>
            <p:cNvPr id="14" name="Picture 31" descr="sup.jpg">
              <a:extLst>
                <a:ext uri="{FF2B5EF4-FFF2-40B4-BE49-F238E27FC236}">
                  <a16:creationId xmlns:a16="http://schemas.microsoft.com/office/drawing/2014/main" id="{EA2575CC-B4A5-3BBF-10BF-F1636BD05B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78503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Definition of HRM </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716086" y="233812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0"/>
              </a:spcBef>
              <a:spcAft>
                <a:spcPts val="0"/>
              </a:spcAft>
              <a:buNone/>
              <a:defRPr/>
            </a:pPr>
            <a:r>
              <a:rPr lang="en-IN" sz="2000" b="1" dirty="0">
                <a:solidFill>
                  <a:schemeClr val="tx1"/>
                </a:solidFill>
              </a:rPr>
              <a:t>The process of defining HRM leads us to two different definitions. They are:</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a:tabLst>
                <a:tab pos="457200" algn="l"/>
              </a:tabLst>
              <a:defRPr/>
            </a:pPr>
            <a:r>
              <a:rPr lang="en-IN" sz="2000" dirty="0"/>
              <a:t>Traditional Definition</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startAt="2"/>
              <a:tabLst>
                <a:tab pos="457200" algn="l"/>
              </a:tabLst>
            </a:pPr>
            <a:r>
              <a:rPr lang="en-IN" sz="2000" dirty="0">
                <a:solidFill>
                  <a:schemeClr val="tx1"/>
                </a:solidFill>
              </a:rPr>
              <a:t>Contemporary Definition</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startAt="2"/>
              <a:tabLst>
                <a:tab pos="457200" algn="l"/>
              </a:tabLst>
              <a:defRPr/>
            </a:pPr>
            <a:endPar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3889551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6" name="TextBox 22">
            <a:extLst>
              <a:ext uri="{FF2B5EF4-FFF2-40B4-BE49-F238E27FC236}">
                <a16:creationId xmlns:a16="http://schemas.microsoft.com/office/drawing/2014/main" id="{16B5FE07-C9DC-B457-0F3F-67A9A28DE07D}"/>
              </a:ext>
            </a:extLst>
          </p:cNvPr>
          <p:cNvSpPr txBox="1">
            <a:spLocks noChangeArrowheads="1"/>
          </p:cNvSpPr>
          <p:nvPr/>
        </p:nvSpPr>
        <p:spPr bwMode="auto">
          <a:xfrm>
            <a:off x="1335426"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Traditional Definition:</a:t>
            </a:r>
          </a:p>
          <a:p>
            <a:endParaRPr lang="en-US" altLang="en-US" sz="2000" b="1" dirty="0">
              <a:latin typeface="+mj-lt"/>
            </a:endParaRPr>
          </a:p>
          <a:p>
            <a:pPr marL="342900" indent="-342900" algn="just">
              <a:buFont typeface="Arial" panose="020B0604020202020204" pitchFamily="34" charset="0"/>
              <a:buChar char="•"/>
            </a:pPr>
            <a:r>
              <a:rPr lang="en-US" altLang="en-US" sz="2000" dirty="0">
                <a:latin typeface="+mj-lt"/>
              </a:rPr>
              <a:t>The first definition of HRM is that it is the process of </a:t>
            </a:r>
            <a:r>
              <a:rPr lang="en-US" altLang="en-US" sz="2000" b="1" dirty="0">
                <a:solidFill>
                  <a:srgbClr val="0070C0"/>
                </a:solidFill>
                <a:latin typeface="+mj-lt"/>
              </a:rPr>
              <a:t>managing people </a:t>
            </a:r>
            <a:r>
              <a:rPr lang="en-US" altLang="en-US" sz="2000" dirty="0">
                <a:latin typeface="+mj-lt"/>
              </a:rPr>
              <a:t>in organizations in a structured and thorough manner. </a:t>
            </a:r>
          </a:p>
          <a:p>
            <a:pPr marL="342900" indent="-342900" algn="just">
              <a:buFont typeface="Arial" panose="020B0604020202020204" pitchFamily="34" charset="0"/>
              <a:buChar char="•"/>
            </a:pPr>
            <a:r>
              <a:rPr lang="en-US" altLang="en-US" sz="2000" dirty="0">
                <a:latin typeface="+mj-lt"/>
              </a:rPr>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2201007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TextBox 16">
            <a:extLst>
              <a:ext uri="{FF2B5EF4-FFF2-40B4-BE49-F238E27FC236}">
                <a16:creationId xmlns:a16="http://schemas.microsoft.com/office/drawing/2014/main" id="{97C68772-9D74-F052-D089-8974DFBC1B5E}"/>
              </a:ext>
            </a:extLst>
          </p:cNvPr>
          <p:cNvSpPr txBox="1">
            <a:spLocks noChangeArrowheads="1"/>
          </p:cNvSpPr>
          <p:nvPr/>
        </p:nvSpPr>
        <p:spPr bwMode="auto">
          <a:xfrm>
            <a:off x="1435439" y="2395870"/>
            <a:ext cx="8794411"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Contemporary Definition:</a:t>
            </a:r>
          </a:p>
          <a:p>
            <a:pPr marL="342900" indent="-342900" algn="just">
              <a:buFont typeface="Arial" panose="020B0604020202020204" pitchFamily="34" charset="0"/>
              <a:buChar char="•"/>
            </a:pPr>
            <a:r>
              <a:rPr lang="en-US" altLang="en-US" sz="2000" dirty="0">
                <a:latin typeface="+mj-lt"/>
              </a:rPr>
              <a:t>The second definition of HRM encompasses the management of people in organizations from a macro perspective i.e., managing people in the form of a </a:t>
            </a:r>
            <a:r>
              <a:rPr lang="en-US" altLang="en-US" sz="2000" b="1" dirty="0">
                <a:solidFill>
                  <a:srgbClr val="0070C0"/>
                </a:solidFill>
                <a:latin typeface="+mj-lt"/>
              </a:rPr>
              <a:t>collective relationship between management and employees</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This approach focuses on </a:t>
            </a:r>
            <a:r>
              <a:rPr lang="en-US" altLang="en-US" sz="2000" b="1" dirty="0">
                <a:solidFill>
                  <a:srgbClr val="0070C0"/>
                </a:solidFill>
                <a:latin typeface="+mj-lt"/>
              </a:rPr>
              <a:t>the objectives and outcomes of the HRM function</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000" dirty="0">
                <a:latin typeface="+mj-lt"/>
              </a:rPr>
              <a:t>.</a:t>
            </a:r>
          </a:p>
        </p:txBody>
      </p:sp>
    </p:spTree>
    <p:extLst>
      <p:ext uri="{BB962C8B-B14F-4D97-AF65-F5344CB8AC3E}">
        <p14:creationId xmlns:p14="http://schemas.microsoft.com/office/powerpoint/2010/main" val="69653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Importance of HRM for Organizational Success</a:t>
            </a:r>
          </a:p>
        </p:txBody>
      </p:sp>
    </p:spTree>
    <p:extLst>
      <p:ext uri="{BB962C8B-B14F-4D97-AF65-F5344CB8AC3E}">
        <p14:creationId xmlns:p14="http://schemas.microsoft.com/office/powerpoint/2010/main" val="2744383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16">
            <a:extLst>
              <a:ext uri="{FF2B5EF4-FFF2-40B4-BE49-F238E27FC236}">
                <a16:creationId xmlns:a16="http://schemas.microsoft.com/office/drawing/2014/main" id="{9CE024C1-6E5B-4AC3-4E96-2848BCFA4293}"/>
              </a:ext>
            </a:extLst>
          </p:cNvPr>
          <p:cNvSpPr txBox="1">
            <a:spLocks noChangeArrowheads="1"/>
          </p:cNvSpPr>
          <p:nvPr/>
        </p:nvSpPr>
        <p:spPr bwMode="auto">
          <a:xfrm>
            <a:off x="1272557" y="2095405"/>
            <a:ext cx="879441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000" b="1" dirty="0">
                <a:latin typeface="+mj-lt"/>
              </a:rPr>
              <a:t>The following are the various reasons that organizations need to give importance to HRM:</a:t>
            </a:r>
          </a:p>
          <a:p>
            <a:pPr algn="just"/>
            <a:r>
              <a:rPr lang="en-IN" altLang="en-US" sz="2000" dirty="0">
                <a:latin typeface="+mj-lt"/>
              </a:rPr>
              <a:t>.</a:t>
            </a:r>
          </a:p>
        </p:txBody>
      </p:sp>
      <p:grpSp>
        <p:nvGrpSpPr>
          <p:cNvPr id="8" name="Group 55">
            <a:extLst>
              <a:ext uri="{FF2B5EF4-FFF2-40B4-BE49-F238E27FC236}">
                <a16:creationId xmlns:a16="http://schemas.microsoft.com/office/drawing/2014/main" id="{BE0D4E66-DD4F-9390-3729-5AF7FAAFECDE}"/>
              </a:ext>
            </a:extLst>
          </p:cNvPr>
          <p:cNvGrpSpPr>
            <a:grpSpLocks/>
          </p:cNvGrpSpPr>
          <p:nvPr/>
        </p:nvGrpSpPr>
        <p:grpSpPr bwMode="auto">
          <a:xfrm>
            <a:off x="942308" y="3031302"/>
            <a:ext cx="10002585" cy="957263"/>
            <a:chOff x="-430926" y="4997432"/>
            <a:chExt cx="9537215" cy="631151"/>
          </a:xfrm>
          <a:solidFill>
            <a:schemeClr val="accent3">
              <a:lumMod val="20000"/>
              <a:lumOff val="80000"/>
            </a:schemeClr>
          </a:solidFill>
        </p:grpSpPr>
        <p:pic>
          <p:nvPicPr>
            <p:cNvPr id="9" name="Picture 15" descr="coloring_pencils.png">
              <a:extLst>
                <a:ext uri="{FF2B5EF4-FFF2-40B4-BE49-F238E27FC236}">
                  <a16:creationId xmlns:a16="http://schemas.microsoft.com/office/drawing/2014/main" id="{81BF2151-A541-6D3E-1FB8-301375C754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 name="TextBox 16">
              <a:extLst>
                <a:ext uri="{FF2B5EF4-FFF2-40B4-BE49-F238E27FC236}">
                  <a16:creationId xmlns:a16="http://schemas.microsoft.com/office/drawing/2014/main" id="{77C4F36D-7F88-74A2-BC1D-4FCFF2D46045}"/>
                </a:ext>
              </a:extLst>
            </p:cNvPr>
            <p:cNvSpPr txBox="1">
              <a:spLocks noChangeArrowheads="1"/>
            </p:cNvSpPr>
            <p:nvPr/>
          </p:nvSpPr>
          <p:spPr bwMode="auto">
            <a:xfrm>
              <a:off x="251520" y="5085184"/>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The Evolving Business Paradigm</a:t>
              </a:r>
            </a:p>
          </p:txBody>
        </p:sp>
      </p:grpSp>
      <p:grpSp>
        <p:nvGrpSpPr>
          <p:cNvPr id="11" name="Group 58">
            <a:extLst>
              <a:ext uri="{FF2B5EF4-FFF2-40B4-BE49-F238E27FC236}">
                <a16:creationId xmlns:a16="http://schemas.microsoft.com/office/drawing/2014/main" id="{042D29AE-98D9-D4EE-827C-A09FD22DE3E2}"/>
              </a:ext>
            </a:extLst>
          </p:cNvPr>
          <p:cNvGrpSpPr>
            <a:grpSpLocks/>
          </p:cNvGrpSpPr>
          <p:nvPr/>
        </p:nvGrpSpPr>
        <p:grpSpPr bwMode="auto">
          <a:xfrm>
            <a:off x="1018905" y="3988565"/>
            <a:ext cx="9925988" cy="957262"/>
            <a:chOff x="-356700" y="5628583"/>
            <a:chExt cx="9462990" cy="631151"/>
          </a:xfrm>
          <a:solidFill>
            <a:schemeClr val="accent2">
              <a:lumMod val="20000"/>
              <a:lumOff val="80000"/>
            </a:schemeClr>
          </a:solidFill>
        </p:grpSpPr>
        <p:pic>
          <p:nvPicPr>
            <p:cNvPr id="12" name="Picture 18" descr="coloring_pencils.png">
              <a:extLst>
                <a:ext uri="{FF2B5EF4-FFF2-40B4-BE49-F238E27FC236}">
                  <a16:creationId xmlns:a16="http://schemas.microsoft.com/office/drawing/2014/main" id="{E53C7FC6-96F2-B10F-3B96-2908567092D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3" name="TextBox 19">
              <a:extLst>
                <a:ext uri="{FF2B5EF4-FFF2-40B4-BE49-F238E27FC236}">
                  <a16:creationId xmlns:a16="http://schemas.microsoft.com/office/drawing/2014/main" id="{D8A65DAE-BA91-852F-65F4-E1852E28FB95}"/>
                </a:ext>
              </a:extLst>
            </p:cNvPr>
            <p:cNvSpPr txBox="1">
              <a:spLocks noChangeArrowheads="1"/>
            </p:cNvSpPr>
            <p:nvPr/>
          </p:nvSpPr>
          <p:spPr bwMode="auto">
            <a:xfrm>
              <a:off x="251520" y="5699393"/>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grpSp>
      <p:grpSp>
        <p:nvGrpSpPr>
          <p:cNvPr id="14" name="Group 61">
            <a:extLst>
              <a:ext uri="{FF2B5EF4-FFF2-40B4-BE49-F238E27FC236}">
                <a16:creationId xmlns:a16="http://schemas.microsoft.com/office/drawing/2014/main" id="{C0B15ACA-5380-A303-8634-2CE6365C38B7}"/>
              </a:ext>
            </a:extLst>
          </p:cNvPr>
          <p:cNvGrpSpPr>
            <a:grpSpLocks/>
          </p:cNvGrpSpPr>
          <p:nvPr/>
        </p:nvGrpSpPr>
        <p:grpSpPr bwMode="auto">
          <a:xfrm>
            <a:off x="1015255" y="4825177"/>
            <a:ext cx="10004251" cy="1014413"/>
            <a:chOff x="-356703" y="6180842"/>
            <a:chExt cx="9537215" cy="667894"/>
          </a:xfrm>
        </p:grpSpPr>
        <p:pic>
          <p:nvPicPr>
            <p:cNvPr id="15" name="Picture 21" descr="coloring_pencils.png">
              <a:extLst>
                <a:ext uri="{FF2B5EF4-FFF2-40B4-BE49-F238E27FC236}">
                  <a16:creationId xmlns:a16="http://schemas.microsoft.com/office/drawing/2014/main" id="{5B59F01B-10ED-B307-9DA5-9AE874CE1482}"/>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2">
              <a:extLst>
                <a:ext uri="{FF2B5EF4-FFF2-40B4-BE49-F238E27FC236}">
                  <a16:creationId xmlns:a16="http://schemas.microsoft.com/office/drawing/2014/main" id="{27EEB468-0868-AE87-91C5-855C4657986E}"/>
                </a:ext>
              </a:extLst>
            </p:cNvPr>
            <p:cNvSpPr txBox="1">
              <a:spLocks noChangeArrowheads="1"/>
            </p:cNvSpPr>
            <p:nvPr/>
          </p:nvSpPr>
          <p:spPr bwMode="auto">
            <a:xfrm>
              <a:off x="251520" y="6324163"/>
              <a:ext cx="6768752" cy="26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grpSp>
    </p:spTree>
    <p:extLst>
      <p:ext uri="{BB962C8B-B14F-4D97-AF65-F5344CB8AC3E}">
        <p14:creationId xmlns:p14="http://schemas.microsoft.com/office/powerpoint/2010/main" val="385163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1000"/>
                                        <p:tgtEl>
                                          <p:spTgt spid="8"/>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slide(fromLeft)">
                                      <p:cBhvr>
                                        <p:cTn id="11" dur="1000"/>
                                        <p:tgtEl>
                                          <p:spTgt spid="11"/>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lide(fromLeft)">
                                      <p:cBhvr>
                                        <p:cTn id="1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pic>
        <p:nvPicPr>
          <p:cNvPr id="2" name="Picture 1" descr="coloring_pencils.png">
            <a:extLst>
              <a:ext uri="{FF2B5EF4-FFF2-40B4-BE49-F238E27FC236}">
                <a16:creationId xmlns:a16="http://schemas.microsoft.com/office/drawing/2014/main" id="{892AFDA5-FAF0-6FA8-3A8F-4E17263207A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523041" y="-3606117"/>
            <a:ext cx="957262" cy="11403269"/>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7" name="TextBox 9">
            <a:extLst>
              <a:ext uri="{FF2B5EF4-FFF2-40B4-BE49-F238E27FC236}">
                <a16:creationId xmlns:a16="http://schemas.microsoft.com/office/drawing/2014/main" id="{9E6FD291-1881-0C5A-D65C-68FF95E5CDA2}"/>
              </a:ext>
            </a:extLst>
          </p:cNvPr>
          <p:cNvSpPr txBox="1">
            <a:spLocks noChangeArrowheads="1"/>
          </p:cNvSpPr>
          <p:nvPr/>
        </p:nvSpPr>
        <p:spPr bwMode="auto">
          <a:xfrm>
            <a:off x="793820" y="2574149"/>
            <a:ext cx="10812720" cy="347787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One of the factors behind organizations giving a lot of attention to their people is the nature of the firms in the current business environment.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There has been a steady movement towards an economy based on services; hence, it becomes important for firms engaged in the service sector to keep their employees motivated and productive.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Even in the manufacturing and the traditional sectors, the need to remain competitive has meant that firms in these sectors deploy strategies that make effective use of their resources.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This changed business landscape resulted due to a paradigm shift in the way businesses and firms view their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employees as more than just resources and instead adopt a </a:t>
            </a:r>
            <a:r>
              <a:rPr kumimoji="0" lang="en-US" sz="2000" b="1" i="0" u="sng" strike="noStrike" kern="1200" cap="none" spc="0" normalizeH="0" baseline="0" noProof="0" dirty="0">
                <a:ln>
                  <a:noFill/>
                </a:ln>
                <a:solidFill>
                  <a:srgbClr val="0070C0"/>
                </a:solidFill>
                <a:effectLst/>
                <a:uLnTx/>
                <a:uFillTx/>
                <a:latin typeface="+mj-lt"/>
                <a:ea typeface="+mn-ea"/>
                <a:cs typeface="Arial" panose="020B0604020202020204" pitchFamily="34" charset="0"/>
              </a:rPr>
              <a:t>‘people first</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approach.</a:t>
            </a:r>
            <a:r>
              <a:rPr kumimoji="0" lang="ar-EG"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human resource department is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a service department, </a:t>
            </a: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handles all the organization's activities pertaining to the employees.</a:t>
            </a:r>
            <a:endParaRPr kumimoji="0" lang="en-IN"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endParaRPr>
          </a:p>
        </p:txBody>
      </p:sp>
      <p:sp>
        <p:nvSpPr>
          <p:cNvPr id="18" name="TextBox 9">
            <a:extLst>
              <a:ext uri="{FF2B5EF4-FFF2-40B4-BE49-F238E27FC236}">
                <a16:creationId xmlns:a16="http://schemas.microsoft.com/office/drawing/2014/main" id="{7CF67778-ECBA-8AB7-8514-4141780F1C16}"/>
              </a:ext>
            </a:extLst>
          </p:cNvPr>
          <p:cNvSpPr txBox="1">
            <a:spLocks noChangeArrowheads="1"/>
          </p:cNvSpPr>
          <p:nvPr/>
        </p:nvSpPr>
        <p:spPr bwMode="auto">
          <a:xfrm>
            <a:off x="622877" y="1749980"/>
            <a:ext cx="7330508" cy="40011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altLang="en-US" sz="2000" b="1"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Evolving Business Paradigm</a:t>
            </a:r>
          </a:p>
        </p:txBody>
      </p:sp>
    </p:spTree>
    <p:extLst>
      <p:ext uri="{BB962C8B-B14F-4D97-AF65-F5344CB8AC3E}">
        <p14:creationId xmlns:p14="http://schemas.microsoft.com/office/powerpoint/2010/main" val="223465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600025B4-3759-AEEA-3DCB-BAFA30A1A400}"/>
              </a:ext>
            </a:extLst>
          </p:cNvPr>
          <p:cNvSpPr txBox="1">
            <a:spLocks noChangeArrowheads="1"/>
          </p:cNvSpPr>
          <p:nvPr/>
        </p:nvSpPr>
        <p:spPr bwMode="auto">
          <a:xfrm>
            <a:off x="1421212" y="2610823"/>
            <a:ext cx="9345750" cy="255454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Moreover, there is a need to align organizational goals with that of the HR strategy to ensure that there is </a:t>
            </a:r>
            <a:r>
              <a:rPr lang="en-US" sz="2000" b="1" dirty="0">
                <a:solidFill>
                  <a:srgbClr val="0070C0"/>
                </a:solidFill>
                <a:latin typeface="+mj-lt"/>
              </a:rPr>
              <a:t>alignment of the people policies with that of the management objectives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This means that the HR department can no longer be viewed as an appendage of the firm but instead is a </a:t>
            </a:r>
            <a:r>
              <a:rPr lang="en-US" sz="2000" b="1" dirty="0">
                <a:solidFill>
                  <a:srgbClr val="0070C0"/>
                </a:solidFill>
                <a:latin typeface="+mj-lt"/>
              </a:rPr>
              <a:t>vital organ in ensuring organizational success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The current HRM practices in many industries are taken as seriously as the marketing and production functions.</a:t>
            </a:r>
          </a:p>
          <a:p>
            <a:pPr algn="just">
              <a:buFont typeface="Arial" panose="020B0604020202020204" pitchFamily="34" charset="0"/>
              <a:buChar char="•"/>
              <a:defRPr/>
            </a:pPr>
            <a:endParaRPr lang="en-IN" sz="2000" dirty="0">
              <a:latin typeface="+mj-lt"/>
            </a:endParaRPr>
          </a:p>
        </p:txBody>
      </p:sp>
      <p:pic>
        <p:nvPicPr>
          <p:cNvPr id="8" name="Picture 8" descr="coloring_pencils.png">
            <a:extLst>
              <a:ext uri="{FF2B5EF4-FFF2-40B4-BE49-F238E27FC236}">
                <a16:creationId xmlns:a16="http://schemas.microsoft.com/office/drawing/2014/main" id="{D2AC8ADA-653E-DB50-677C-71F6559C75C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213490" y="-2979436"/>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08EC9FE-8514-9B90-9C3C-164991991C91}"/>
              </a:ext>
            </a:extLst>
          </p:cNvPr>
          <p:cNvSpPr txBox="1">
            <a:spLocks noChangeArrowheads="1"/>
          </p:cNvSpPr>
          <p:nvPr/>
        </p:nvSpPr>
        <p:spPr bwMode="auto">
          <a:xfrm>
            <a:off x="1463936" y="1809969"/>
            <a:ext cx="67965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spTree>
    <p:extLst>
      <p:ext uri="{BB962C8B-B14F-4D97-AF65-F5344CB8AC3E}">
        <p14:creationId xmlns:p14="http://schemas.microsoft.com/office/powerpoint/2010/main" val="194915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7613461D-6B6F-6433-ED76-9ABFE1F1A10E}"/>
              </a:ext>
            </a:extLst>
          </p:cNvPr>
          <p:cNvSpPr txBox="1">
            <a:spLocks noChangeArrowheads="1"/>
          </p:cNvSpPr>
          <p:nvPr/>
        </p:nvSpPr>
        <p:spPr bwMode="auto">
          <a:xfrm>
            <a:off x="1464014" y="2567684"/>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must be </a:t>
            </a:r>
            <a:r>
              <a:rPr lang="en-US" sz="2000" b="1" dirty="0">
                <a:solidFill>
                  <a:srgbClr val="0070C0"/>
                </a:solidFill>
                <a:latin typeface="+mj-lt"/>
              </a:rPr>
              <a:t>applied to the overall strategic goals for the organization </a:t>
            </a:r>
            <a:r>
              <a:rPr lang="en-US" sz="2000" dirty="0">
                <a:solidFill>
                  <a:schemeClr val="tx1"/>
                </a:solidFill>
                <a:latin typeface="+mj-lt"/>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idea here is to adopt a holistic perspective towards HRM that </a:t>
            </a:r>
            <a:r>
              <a:rPr lang="en-US" sz="2000" b="1" dirty="0">
                <a:solidFill>
                  <a:srgbClr val="0070C0"/>
                </a:solidFill>
                <a:latin typeface="+mj-lt"/>
              </a:rPr>
              <a:t>ensures that there are no piecemeal strategies </a:t>
            </a:r>
            <a:r>
              <a:rPr lang="en-US" sz="2000" dirty="0">
                <a:solidFill>
                  <a:schemeClr val="tx1"/>
                </a:solidFill>
                <a:latin typeface="+mj-lt"/>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needs </a:t>
            </a:r>
            <a:r>
              <a:rPr lang="en-US" sz="2000" b="1" dirty="0">
                <a:solidFill>
                  <a:srgbClr val="0070C0"/>
                </a:solidFill>
                <a:latin typeface="+mj-lt"/>
              </a:rPr>
              <a:t>to be integrated with the overall strategy </a:t>
            </a:r>
            <a:r>
              <a:rPr lang="en-US" sz="2000" dirty="0">
                <a:solidFill>
                  <a:schemeClr val="tx1"/>
                </a:solidFill>
                <a:latin typeface="+mj-lt"/>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Unless the HRM practice is designed in this way, </a:t>
            </a:r>
            <a:r>
              <a:rPr lang="en-US" sz="2000" b="1" dirty="0">
                <a:solidFill>
                  <a:srgbClr val="0070C0"/>
                </a:solidFill>
                <a:latin typeface="+mj-lt"/>
              </a:rPr>
              <a:t>the firms stand to lose </a:t>
            </a:r>
            <a:r>
              <a:rPr lang="en-US" sz="2000" dirty="0">
                <a:solidFill>
                  <a:schemeClr val="tx1"/>
                </a:solidFill>
                <a:latin typeface="+mj-lt"/>
              </a:rPr>
              <a:t>from not utilizing people fully and this does not bode well for the success of the organization.</a:t>
            </a:r>
            <a:endParaRPr lang="en-IN" sz="2000" dirty="0">
              <a:solidFill>
                <a:schemeClr val="tx1"/>
              </a:solidFill>
              <a:latin typeface="+mj-lt"/>
            </a:endParaRPr>
          </a:p>
          <a:p>
            <a:pPr algn="just">
              <a:buFont typeface="Arial" panose="020B0604020202020204" pitchFamily="34" charset="0"/>
              <a:buChar char="•"/>
              <a:defRPr/>
            </a:pPr>
            <a:endParaRPr lang="en-IN" sz="2000" dirty="0">
              <a:latin typeface="+mj-lt"/>
            </a:endParaRPr>
          </a:p>
        </p:txBody>
      </p:sp>
      <p:pic>
        <p:nvPicPr>
          <p:cNvPr id="8" name="Picture 7" descr="coloring_pencils.png">
            <a:extLst>
              <a:ext uri="{FF2B5EF4-FFF2-40B4-BE49-F238E27FC236}">
                <a16:creationId xmlns:a16="http://schemas.microsoft.com/office/drawing/2014/main" id="{03ADC83F-5F02-2677-28B2-7FE474A58CA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22325" y="-3142492"/>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3FB0125-593B-D58D-CAE1-3D72027A25BA}"/>
              </a:ext>
            </a:extLst>
          </p:cNvPr>
          <p:cNvSpPr txBox="1">
            <a:spLocks noChangeArrowheads="1"/>
          </p:cNvSpPr>
          <p:nvPr/>
        </p:nvSpPr>
        <p:spPr bwMode="auto">
          <a:xfrm>
            <a:off x="938893" y="1766534"/>
            <a:ext cx="7378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spTree>
    <p:extLst>
      <p:ext uri="{BB962C8B-B14F-4D97-AF65-F5344CB8AC3E}">
        <p14:creationId xmlns:p14="http://schemas.microsoft.com/office/powerpoint/2010/main" val="200645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Scope of Human Resource Management</a:t>
            </a:r>
          </a:p>
        </p:txBody>
      </p:sp>
    </p:spTree>
    <p:extLst>
      <p:ext uri="{BB962C8B-B14F-4D97-AF65-F5344CB8AC3E}">
        <p14:creationId xmlns:p14="http://schemas.microsoft.com/office/powerpoint/2010/main" val="122472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A9A275D1-CBFE-3241-A60E-58400FA560C7}"/>
              </a:ext>
            </a:extLst>
          </p:cNvPr>
          <p:cNvSpPr txBox="1">
            <a:spLocks noChangeArrowheads="1"/>
          </p:cNvSpPr>
          <p:nvPr/>
        </p:nvSpPr>
        <p:spPr bwMode="auto">
          <a:xfrm>
            <a:off x="1124082" y="2136952"/>
            <a:ext cx="977745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Personnel Management:</a:t>
            </a:r>
          </a:p>
          <a:p>
            <a:pPr marL="342900" indent="-342900">
              <a:buFont typeface="Arial" panose="020B0604020202020204" pitchFamily="34" charset="0"/>
              <a:buChar char="•"/>
            </a:pPr>
            <a:r>
              <a:rPr lang="en-US" altLang="en-US" sz="2000" dirty="0">
                <a:latin typeface="+mj-lt"/>
              </a:rPr>
              <a:t>The overall objective here is to ascertain </a:t>
            </a:r>
            <a:r>
              <a:rPr lang="en-US" altLang="en-US" sz="2000" b="1" dirty="0">
                <a:solidFill>
                  <a:srgbClr val="0070C0"/>
                </a:solidFill>
                <a:latin typeface="+mj-lt"/>
              </a:rPr>
              <a:t>individual growth</a:t>
            </a:r>
            <a:r>
              <a:rPr lang="en-US" altLang="en-US" sz="2000" dirty="0">
                <a:latin typeface="+mj-lt"/>
              </a:rPr>
              <a:t>, development and effectiveness which indirectly contribute to </a:t>
            </a:r>
            <a:r>
              <a:rPr lang="en-US" altLang="en-US" sz="2000" b="1" dirty="0">
                <a:solidFill>
                  <a:srgbClr val="0070C0"/>
                </a:solidFill>
                <a:latin typeface="+mj-lt"/>
              </a:rPr>
              <a:t>organizational development</a:t>
            </a:r>
            <a:r>
              <a:rPr lang="en-US" altLang="en-US" sz="2000" dirty="0">
                <a:latin typeface="+mj-lt"/>
              </a:rPr>
              <a:t>.</a:t>
            </a:r>
          </a:p>
          <a:p>
            <a:pPr marL="342900" indent="-342900">
              <a:buFont typeface="Arial" panose="020B0604020202020204" pitchFamily="34" charset="0"/>
              <a:buChar char="•"/>
            </a:pPr>
            <a:r>
              <a:rPr lang="en-US" altLang="en-US" sz="2000" dirty="0">
                <a:latin typeface="+mj-lt"/>
              </a:rPr>
              <a:t>HRM in Personnel Management is typically </a:t>
            </a:r>
            <a:r>
              <a:rPr lang="en-US" altLang="en-US" sz="2000" b="1" dirty="0">
                <a:solidFill>
                  <a:srgbClr val="0070C0"/>
                </a:solidFill>
                <a:latin typeface="+mj-lt"/>
              </a:rPr>
              <a:t>direct manpower management </a:t>
            </a:r>
            <a:r>
              <a:rPr lang="en-US" altLang="en-US" sz="2000" dirty="0">
                <a:latin typeface="+mj-lt"/>
              </a:rPr>
              <a:t>that involves:</a:t>
            </a:r>
          </a:p>
          <a:p>
            <a:pPr marL="1085850" lvl="1" indent="-342900">
              <a:buFont typeface="Arial" panose="020B0604020202020204" pitchFamily="34" charset="0"/>
              <a:buChar char="•"/>
            </a:pPr>
            <a:r>
              <a:rPr lang="en-US" altLang="en-US" sz="2000" dirty="0">
                <a:latin typeface="+mj-lt"/>
              </a:rPr>
              <a:t>manpower planning, </a:t>
            </a:r>
          </a:p>
          <a:p>
            <a:pPr marL="1085850" lvl="1" indent="-342900">
              <a:buFont typeface="Arial" panose="020B0604020202020204" pitchFamily="34" charset="0"/>
              <a:buChar char="•"/>
            </a:pPr>
            <a:r>
              <a:rPr lang="en-US" altLang="en-US" sz="2000" dirty="0">
                <a:latin typeface="+mj-lt"/>
              </a:rPr>
              <a:t>hiring (recruitment and selection), </a:t>
            </a:r>
          </a:p>
          <a:p>
            <a:pPr marL="1085850" lvl="1" indent="-342900">
              <a:buFont typeface="Arial" panose="020B0604020202020204" pitchFamily="34" charset="0"/>
              <a:buChar char="•"/>
            </a:pPr>
            <a:r>
              <a:rPr lang="en-US" altLang="en-US" sz="2000" dirty="0">
                <a:highlight>
                  <a:srgbClr val="FFFF00"/>
                </a:highlight>
                <a:latin typeface="+mj-lt"/>
              </a:rPr>
              <a:t>training and development</a:t>
            </a:r>
            <a:r>
              <a:rPr lang="en-US" altLang="en-US" sz="2000" dirty="0">
                <a:latin typeface="+mj-lt"/>
              </a:rPr>
              <a:t>, developing new skills, </a:t>
            </a:r>
          </a:p>
          <a:p>
            <a:pPr marL="1085850" lvl="1" indent="-342900">
              <a:buFont typeface="Arial" panose="020B0604020202020204" pitchFamily="34" charset="0"/>
              <a:buChar char="•"/>
            </a:pPr>
            <a:r>
              <a:rPr lang="en-US" altLang="en-US" sz="2000" dirty="0">
                <a:latin typeface="+mj-lt"/>
              </a:rPr>
              <a:t>transfer, </a:t>
            </a:r>
          </a:p>
          <a:p>
            <a:pPr marL="1085850" lvl="1" indent="-342900">
              <a:buFont typeface="Arial" panose="020B0604020202020204" pitchFamily="34" charset="0"/>
              <a:buChar char="•"/>
            </a:pPr>
            <a:r>
              <a:rPr lang="en-US" altLang="en-US" sz="2000" dirty="0">
                <a:latin typeface="+mj-lt"/>
              </a:rPr>
              <a:t>promotion, allowances, compensation,</a:t>
            </a:r>
          </a:p>
          <a:p>
            <a:pPr marL="1085850" lvl="1" indent="-342900">
              <a:buFont typeface="Arial" panose="020B0604020202020204" pitchFamily="34" charset="0"/>
              <a:buChar char="•"/>
            </a:pPr>
            <a:r>
              <a:rPr lang="en-US" altLang="en-US" sz="2000" dirty="0">
                <a:highlight>
                  <a:srgbClr val="FFFF00"/>
                </a:highlight>
                <a:latin typeface="+mj-lt"/>
              </a:rPr>
              <a:t>Payroll management </a:t>
            </a:r>
            <a:r>
              <a:rPr lang="en-US" altLang="en-US" sz="2000" dirty="0">
                <a:latin typeface="+mj-lt"/>
              </a:rPr>
              <a:t>	 </a:t>
            </a:r>
          </a:p>
          <a:p>
            <a:pPr marL="1085850" lvl="1" indent="-342900">
              <a:buFont typeface="Arial" panose="020B0604020202020204" pitchFamily="34" charset="0"/>
              <a:buChar char="•"/>
            </a:pPr>
            <a:r>
              <a:rPr lang="en-US" altLang="en-US" sz="2000" dirty="0">
                <a:latin typeface="+mj-lt"/>
              </a:rPr>
              <a:t>layoff and retrenchment. </a:t>
            </a:r>
          </a:p>
          <a:p>
            <a:pPr marL="1085850" lvl="1" indent="-342900">
              <a:buFont typeface="Arial" panose="020B0604020202020204" pitchFamily="34" charset="0"/>
              <a:buChar char="•"/>
            </a:pPr>
            <a:r>
              <a:rPr lang="en-US" altLang="en-US" sz="2000" dirty="0">
                <a:latin typeface="+mj-lt"/>
              </a:rPr>
              <a:t>performance appraisal, </a:t>
            </a:r>
          </a:p>
        </p:txBody>
      </p:sp>
    </p:spTree>
    <p:extLst>
      <p:ext uri="{BB962C8B-B14F-4D97-AF65-F5344CB8AC3E}">
        <p14:creationId xmlns:p14="http://schemas.microsoft.com/office/powerpoint/2010/main" val="3189354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6043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72566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7EDE7EC1-E64F-B084-91C6-F88CF9DA35E2}"/>
              </a:ext>
            </a:extLst>
          </p:cNvPr>
          <p:cNvSpPr txBox="1">
            <a:spLocks noChangeArrowheads="1"/>
          </p:cNvSpPr>
          <p:nvPr/>
        </p:nvSpPr>
        <p:spPr bwMode="auto">
          <a:xfrm>
            <a:off x="743980" y="1879897"/>
            <a:ext cx="10559319"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highlight>
                  <a:srgbClr val="FFFF00"/>
                </a:highlight>
                <a:latin typeface="+mj-lt"/>
              </a:rPr>
              <a:t>HRM in Employee Welfare</a:t>
            </a:r>
          </a:p>
          <a:p>
            <a:pPr marL="342900" indent="-342900" algn="just" fontAlgn="auto">
              <a:spcBef>
                <a:spcPts val="0"/>
              </a:spcBef>
              <a:spcAft>
                <a:spcPts val="0"/>
              </a:spcAft>
              <a:buFont typeface="Arial" panose="020B0604020202020204" pitchFamily="34" charset="0"/>
              <a:buChar char="•"/>
              <a:defRPr/>
            </a:pPr>
            <a:r>
              <a:rPr lang="en-US" sz="2000" dirty="0">
                <a:latin typeface="+mj-lt"/>
              </a:rPr>
              <a:t>HRM in Employee Welfare is a particular aspect of HRM which </a:t>
            </a:r>
            <a:r>
              <a:rPr lang="en-US" sz="2000" b="1" dirty="0">
                <a:solidFill>
                  <a:srgbClr val="0070C0"/>
                </a:solidFill>
                <a:latin typeface="+mj-lt"/>
              </a:rPr>
              <a:t>deals with working conditions and amenities at workplace</a:t>
            </a:r>
            <a:r>
              <a:rPr lang="en-US" sz="2000" dirty="0">
                <a:latin typeface="+mj-lt"/>
              </a:rPr>
              <a:t>. </a:t>
            </a:r>
          </a:p>
          <a:p>
            <a:pPr marL="342900" indent="-342900" algn="just" fontAlgn="auto">
              <a:spcBef>
                <a:spcPts val="0"/>
              </a:spcBef>
              <a:spcAft>
                <a:spcPts val="0"/>
              </a:spcAft>
              <a:buFont typeface="Arial" panose="020B0604020202020204" pitchFamily="34" charset="0"/>
              <a:buChar char="•"/>
              <a:defRPr/>
            </a:pPr>
            <a:r>
              <a:rPr lang="en-US" sz="2000" dirty="0">
                <a:latin typeface="+mj-lt"/>
              </a:rPr>
              <a:t>Employee welfare is about determining </a:t>
            </a:r>
            <a:r>
              <a:rPr lang="en-US" sz="2000" b="1" dirty="0">
                <a:solidFill>
                  <a:srgbClr val="0070C0"/>
                </a:solidFill>
                <a:latin typeface="+mj-lt"/>
              </a:rPr>
              <a:t>employees’ real needs and fulfilling them</a:t>
            </a:r>
            <a:r>
              <a:rPr lang="en-US" sz="2000" dirty="0">
                <a:latin typeface="+mj-lt"/>
              </a:rPr>
              <a:t> with active participation of both management and employees. </a:t>
            </a:r>
          </a:p>
          <a:p>
            <a:pPr marL="1085850" lvl="1" indent="-342900" algn="just">
              <a:buFont typeface="Arial" panose="020B0604020202020204" pitchFamily="34" charset="0"/>
              <a:buChar char="•"/>
              <a:defRPr/>
            </a:pPr>
            <a:r>
              <a:rPr lang="en-US" dirty="0">
                <a:latin typeface="+mj-lt"/>
              </a:rPr>
              <a:t>This includes a wide array of responsibilities and services such as </a:t>
            </a:r>
            <a:r>
              <a:rPr lang="en-US" dirty="0">
                <a:solidFill>
                  <a:srgbClr val="002060"/>
                </a:solidFill>
                <a:latin typeface="+mj-lt"/>
              </a:rPr>
              <a:t>safety services, health services, welfare funds, social security and medical services</a:t>
            </a:r>
            <a:r>
              <a:rPr lang="en-US" dirty="0">
                <a:latin typeface="+mj-lt"/>
              </a:rPr>
              <a:t>. </a:t>
            </a:r>
          </a:p>
          <a:p>
            <a:pPr marL="1085850" lvl="1" indent="-342900" algn="just">
              <a:buFont typeface="Arial" panose="020B0604020202020204" pitchFamily="34" charset="0"/>
              <a:buChar char="•"/>
              <a:defRPr/>
            </a:pPr>
            <a:r>
              <a:rPr lang="en-US" dirty="0">
                <a:latin typeface="+mj-lt"/>
              </a:rPr>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latin typeface="+mj-lt"/>
              </a:rPr>
              <a:t>, </a:t>
            </a:r>
            <a:r>
              <a:rPr lang="en-IN" dirty="0">
                <a:highlight>
                  <a:srgbClr val="FFFF00"/>
                </a:highlight>
                <a:latin typeface="+mj-lt"/>
              </a:rPr>
              <a:t>Grievance handling</a:t>
            </a:r>
            <a:r>
              <a:rPr lang="en-US" dirty="0">
                <a:highlight>
                  <a:srgbClr val="FFFF00"/>
                </a:highlight>
                <a:latin typeface="+mj-lt"/>
              </a:rPr>
              <a:t>.</a:t>
            </a:r>
          </a:p>
          <a:p>
            <a:pPr marL="1085850" lvl="1" indent="-342900" algn="just">
              <a:buFont typeface="Arial" panose="020B0604020202020204" pitchFamily="34" charset="0"/>
              <a:buChar char="•"/>
              <a:defRPr/>
            </a:pPr>
            <a:r>
              <a:rPr lang="en-US" dirty="0">
                <a:latin typeface="+mj-lt"/>
              </a:rPr>
              <a:t> it also takes care of canteen facilities, crèches, rest and lunchrooms, housing, transport, medical assistance, education, health and safety, recreation facilities, etc.</a:t>
            </a:r>
            <a:endParaRPr lang="en-IN" dirty="0">
              <a:latin typeface="+mj-lt"/>
            </a:endParaRPr>
          </a:p>
        </p:txBody>
      </p:sp>
    </p:spTree>
    <p:extLst>
      <p:ext uri="{BB962C8B-B14F-4D97-AF65-F5344CB8AC3E}">
        <p14:creationId xmlns:p14="http://schemas.microsoft.com/office/powerpoint/2010/main" val="751107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6480FB62-3F95-CAAF-736B-804D037202DD}"/>
              </a:ext>
            </a:extLst>
          </p:cNvPr>
          <p:cNvSpPr txBox="1">
            <a:spLocks noChangeArrowheads="1"/>
          </p:cNvSpPr>
          <p:nvPr/>
        </p:nvSpPr>
        <p:spPr bwMode="auto">
          <a:xfrm>
            <a:off x="1363862" y="2495529"/>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Industrial Relations</a:t>
            </a:r>
          </a:p>
          <a:p>
            <a:pPr marL="342900" indent="-342900" algn="just">
              <a:buFont typeface="Arial" panose="020B0604020202020204" pitchFamily="34" charset="0"/>
              <a:buChar char="•"/>
            </a:pPr>
            <a:r>
              <a:rPr lang="en-US" altLang="en-US" sz="2000" dirty="0">
                <a:latin typeface="+mj-lt"/>
              </a:rPr>
              <a:t>HRM in Industrial Relations needs careful </a:t>
            </a:r>
            <a:r>
              <a:rPr lang="en-US" altLang="en-US" sz="2000" b="1" dirty="0">
                <a:solidFill>
                  <a:srgbClr val="0070C0"/>
                </a:solidFill>
                <a:latin typeface="+mj-lt"/>
              </a:rPr>
              <a:t>interactions with labor or employee unions</a:t>
            </a:r>
            <a:r>
              <a:rPr lang="en-US" altLang="en-US" sz="2000" dirty="0">
                <a:latin typeface="+mj-lt"/>
              </a:rPr>
              <a:t>, addressing their grievances and settling the disputes effectively in order </a:t>
            </a:r>
            <a:r>
              <a:rPr lang="en-US" altLang="en-US" sz="2000" b="1" dirty="0">
                <a:latin typeface="+mj-lt"/>
              </a:rPr>
              <a:t>to maintain peace and harmony in the organization. </a:t>
            </a:r>
          </a:p>
        </p:txBody>
      </p:sp>
    </p:spTree>
    <p:extLst>
      <p:ext uri="{BB962C8B-B14F-4D97-AF65-F5344CB8AC3E}">
        <p14:creationId xmlns:p14="http://schemas.microsoft.com/office/powerpoint/2010/main" val="36812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2A253719-A199-9CE5-9F82-546520D331E0}"/>
              </a:ext>
            </a:extLst>
          </p:cNvPr>
          <p:cNvSpPr txBox="1">
            <a:spLocks noChangeArrowheads="1"/>
          </p:cNvSpPr>
          <p:nvPr/>
        </p:nvSpPr>
        <p:spPr bwMode="auto">
          <a:xfrm>
            <a:off x="1406725"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Succession Planning</a:t>
            </a:r>
          </a:p>
          <a:p>
            <a:pPr marL="342900" indent="-342900" algn="just">
              <a:buFont typeface="Arial" panose="020B0604020202020204" pitchFamily="34" charset="0"/>
              <a:buChar char="•"/>
            </a:pPr>
            <a:r>
              <a:rPr lang="en-US" altLang="en-US" sz="2000" dirty="0">
                <a:latin typeface="+mj-lt"/>
              </a:rPr>
              <a:t>the HR planning process is </a:t>
            </a:r>
            <a:r>
              <a:rPr lang="en-US" altLang="en-US" sz="2000" b="1" dirty="0">
                <a:solidFill>
                  <a:srgbClr val="0070C0"/>
                </a:solidFill>
                <a:latin typeface="+mj-lt"/>
              </a:rPr>
              <a:t>'Succession Planning'. </a:t>
            </a:r>
          </a:p>
          <a:p>
            <a:pPr marL="342900" indent="-342900" algn="just">
              <a:buFont typeface="Arial" panose="020B0604020202020204" pitchFamily="34" charset="0"/>
              <a:buChar char="•"/>
            </a:pPr>
            <a:r>
              <a:rPr lang="en-US" altLang="en-US" sz="2000" dirty="0">
                <a:latin typeface="+mj-lt"/>
              </a:rPr>
              <a:t>Succession Planning refers to the way in which a company forms </a:t>
            </a:r>
            <a:r>
              <a:rPr lang="en-US" altLang="en-US" sz="2000" b="1" dirty="0">
                <a:solidFill>
                  <a:srgbClr val="0070C0"/>
                </a:solidFill>
                <a:latin typeface="+mj-lt"/>
              </a:rPr>
              <a:t>policies for replacing key members of its organization</a:t>
            </a:r>
            <a:r>
              <a:rPr lang="en-US" altLang="en-US" sz="2000" dirty="0">
                <a:latin typeface="+mj-lt"/>
              </a:rPr>
              <a:t>, shifting transfer of authority and responsibility carefully from a leaving member to a new member.</a:t>
            </a:r>
          </a:p>
          <a:p>
            <a:pPr marL="342900" indent="-342900" algn="just">
              <a:buFont typeface="Arial" panose="020B0604020202020204" pitchFamily="34" charset="0"/>
              <a:buChar char="•"/>
            </a:pPr>
            <a:r>
              <a:rPr lang="en-US" altLang="en-US" sz="2000" dirty="0">
                <a:latin typeface="+mj-lt"/>
              </a:rPr>
              <a:t> This often entails ensuring that an </a:t>
            </a:r>
            <a:r>
              <a:rPr lang="en-US" altLang="en-US" sz="2000" b="1" dirty="0">
                <a:solidFill>
                  <a:srgbClr val="0070C0"/>
                </a:solidFill>
                <a:latin typeface="+mj-lt"/>
              </a:rPr>
              <a:t>arriving employee has the necessary training and experience to fulfill their functions.</a:t>
            </a:r>
          </a:p>
        </p:txBody>
      </p:sp>
    </p:spTree>
    <p:extLst>
      <p:ext uri="{BB962C8B-B14F-4D97-AF65-F5344CB8AC3E}">
        <p14:creationId xmlns:p14="http://schemas.microsoft.com/office/powerpoint/2010/main" val="181155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Processes in Human Resource Management</a:t>
            </a:r>
          </a:p>
        </p:txBody>
      </p:sp>
    </p:spTree>
    <p:extLst>
      <p:ext uri="{BB962C8B-B14F-4D97-AF65-F5344CB8AC3E}">
        <p14:creationId xmlns:p14="http://schemas.microsoft.com/office/powerpoint/2010/main" val="74154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0D5846B6-D2BF-63A4-CDB2-FE98D385ADCE}"/>
              </a:ext>
            </a:extLst>
          </p:cNvPr>
          <p:cNvSpPr txBox="1">
            <a:spLocks noChangeArrowheads="1"/>
          </p:cNvSpPr>
          <p:nvPr/>
        </p:nvSpPr>
        <p:spPr bwMode="auto">
          <a:xfrm>
            <a:off x="1378149" y="2183156"/>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dirty="0">
                <a:latin typeface="+mj-lt"/>
              </a:rPr>
              <a:t>The following are the various HR processes:</a:t>
            </a:r>
          </a:p>
        </p:txBody>
      </p:sp>
      <p:grpSp>
        <p:nvGrpSpPr>
          <p:cNvPr id="8" name="Group 14">
            <a:extLst>
              <a:ext uri="{FF2B5EF4-FFF2-40B4-BE49-F238E27FC236}">
                <a16:creationId xmlns:a16="http://schemas.microsoft.com/office/drawing/2014/main" id="{7D94A873-B59A-BFAB-41BD-81DC6ECB135B}"/>
              </a:ext>
            </a:extLst>
          </p:cNvPr>
          <p:cNvGrpSpPr>
            <a:grpSpLocks/>
          </p:cNvGrpSpPr>
          <p:nvPr/>
        </p:nvGrpSpPr>
        <p:grpSpPr bwMode="auto">
          <a:xfrm>
            <a:off x="1523999" y="2744769"/>
            <a:ext cx="9144001" cy="636588"/>
            <a:chOff x="-8317432" y="1715387"/>
            <a:chExt cx="9145016" cy="747003"/>
          </a:xfrm>
          <a:solidFill>
            <a:schemeClr val="tx2">
              <a:lumMod val="20000"/>
              <a:lumOff val="80000"/>
            </a:schemeClr>
          </a:solidFill>
        </p:grpSpPr>
        <p:sp>
          <p:nvSpPr>
            <p:cNvPr id="9" name="Flowchart: Delay 8">
              <a:extLst>
                <a:ext uri="{FF2B5EF4-FFF2-40B4-BE49-F238E27FC236}">
                  <a16:creationId xmlns:a16="http://schemas.microsoft.com/office/drawing/2014/main" id="{2868C643-E444-FFF2-B030-CCF9B40E4EA0}"/>
                </a:ext>
              </a:extLst>
            </p:cNvPr>
            <p:cNvSpPr/>
            <p:nvPr/>
          </p:nvSpPr>
          <p:spPr>
            <a:xfrm>
              <a:off x="404" y="1715387"/>
              <a:ext cx="827180" cy="733962"/>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2D80CFA-6A38-E175-FADD-43EFFFCB6B22}"/>
                </a:ext>
              </a:extLst>
            </p:cNvPr>
            <p:cNvSpPr/>
            <p:nvPr/>
          </p:nvSpPr>
          <p:spPr>
            <a:xfrm>
              <a:off x="-8317432" y="1741467"/>
              <a:ext cx="8317836" cy="720923"/>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grpSp>
        <p:nvGrpSpPr>
          <p:cNvPr id="11" name="Group 14">
            <a:extLst>
              <a:ext uri="{FF2B5EF4-FFF2-40B4-BE49-F238E27FC236}">
                <a16:creationId xmlns:a16="http://schemas.microsoft.com/office/drawing/2014/main" id="{B87D7E74-855A-2574-3534-94CEDE6981B1}"/>
              </a:ext>
            </a:extLst>
          </p:cNvPr>
          <p:cNvGrpSpPr>
            <a:grpSpLocks/>
          </p:cNvGrpSpPr>
          <p:nvPr/>
        </p:nvGrpSpPr>
        <p:grpSpPr bwMode="auto">
          <a:xfrm>
            <a:off x="1523999" y="3370244"/>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D70BA686-4956-16D3-D5CA-BAC8C2F520FB}"/>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4992EB85-4EB1-AA2F-0B6C-94CCBA7EECD3}"/>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grpSp>
        <p:nvGrpSpPr>
          <p:cNvPr id="14" name="Group 13">
            <a:extLst>
              <a:ext uri="{FF2B5EF4-FFF2-40B4-BE49-F238E27FC236}">
                <a16:creationId xmlns:a16="http://schemas.microsoft.com/office/drawing/2014/main" id="{9239BC16-1B72-D4DB-17EB-1A0F520A6211}"/>
              </a:ext>
            </a:extLst>
          </p:cNvPr>
          <p:cNvGrpSpPr>
            <a:grpSpLocks/>
          </p:cNvGrpSpPr>
          <p:nvPr/>
        </p:nvGrpSpPr>
        <p:grpSpPr bwMode="auto">
          <a:xfrm>
            <a:off x="1523999" y="3995719"/>
            <a:ext cx="9144001" cy="636588"/>
            <a:chOff x="-8317432" y="3184705"/>
            <a:chExt cx="9145016" cy="748351"/>
          </a:xfrm>
          <a:solidFill>
            <a:schemeClr val="tx2">
              <a:lumMod val="20000"/>
              <a:lumOff val="80000"/>
            </a:schemeClr>
          </a:solidFill>
        </p:grpSpPr>
        <p:sp>
          <p:nvSpPr>
            <p:cNvPr id="15" name="Flowchart: Delay 14">
              <a:extLst>
                <a:ext uri="{FF2B5EF4-FFF2-40B4-BE49-F238E27FC236}">
                  <a16:creationId xmlns:a16="http://schemas.microsoft.com/office/drawing/2014/main" id="{45C042C9-CA04-5DDB-BF4A-DD4862BC2E2E}"/>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6" name="Rectangle 15">
              <a:extLst>
                <a:ext uri="{FF2B5EF4-FFF2-40B4-BE49-F238E27FC236}">
                  <a16:creationId xmlns:a16="http://schemas.microsoft.com/office/drawing/2014/main" id="{620693CE-153F-D214-1B96-7B6814EDBA8A}"/>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grpSp>
        <p:nvGrpSpPr>
          <p:cNvPr id="17" name="Group 14">
            <a:extLst>
              <a:ext uri="{FF2B5EF4-FFF2-40B4-BE49-F238E27FC236}">
                <a16:creationId xmlns:a16="http://schemas.microsoft.com/office/drawing/2014/main" id="{51CB2EF6-9F59-4B5C-B1D6-9986D65865BF}"/>
              </a:ext>
            </a:extLst>
          </p:cNvPr>
          <p:cNvGrpSpPr/>
          <p:nvPr/>
        </p:nvGrpSpPr>
        <p:grpSpPr>
          <a:xfrm>
            <a:off x="1523480" y="4632654"/>
            <a:ext cx="9145016" cy="625162"/>
            <a:chOff x="-8317432" y="3184705"/>
            <a:chExt cx="9145016" cy="734659"/>
          </a:xfrm>
          <a:solidFill>
            <a:schemeClr val="tx2">
              <a:lumMod val="20000"/>
              <a:lumOff val="80000"/>
            </a:schemeClr>
          </a:solidFill>
        </p:grpSpPr>
        <p:sp>
          <p:nvSpPr>
            <p:cNvPr id="18" name="Flowchart: Delay 17">
              <a:extLst>
                <a:ext uri="{FF2B5EF4-FFF2-40B4-BE49-F238E27FC236}">
                  <a16:creationId xmlns:a16="http://schemas.microsoft.com/office/drawing/2014/main" id="{608804D9-ABC5-5D4C-352C-51C1328CEA5F}"/>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9" name="Rectangle 18">
              <a:extLst>
                <a:ext uri="{FF2B5EF4-FFF2-40B4-BE49-F238E27FC236}">
                  <a16:creationId xmlns:a16="http://schemas.microsoft.com/office/drawing/2014/main" id="{FC6C32A6-B0FC-A579-94F1-0DCE8EB33D4F}"/>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spTree>
    <p:extLst>
      <p:ext uri="{BB962C8B-B14F-4D97-AF65-F5344CB8AC3E}">
        <p14:creationId xmlns:p14="http://schemas.microsoft.com/office/powerpoint/2010/main" val="3992888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0 2.22222E-6 L 0.89375 0.00069 " pathEditMode="relative" rAng="0" ptsTypes="AA">
                                      <p:cBhvr>
                                        <p:cTn id="14" dur="500" fill="hold"/>
                                        <p:tgtEl>
                                          <p:spTgt spid="8"/>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11"/>
                                        </p:tgtEl>
                                      </p:cBhvr>
                                    </p:animEffect>
                                    <p:animScale>
                                      <p:cBhvr>
                                        <p:cTn id="22" dur="250" autoRev="1" fill="hold"/>
                                        <p:tgtEl>
                                          <p:spTgt spid="11"/>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0 2.96296E-6 L 0.89375 -0.00556 " pathEditMode="relative" rAng="0" ptsTypes="AA">
                                      <p:cBhvr>
                                        <p:cTn id="25" dur="500" fill="hold"/>
                                        <p:tgtEl>
                                          <p:spTgt spid="11"/>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4"/>
                                        </p:tgtEl>
                                      </p:cBhvr>
                                    </p:animEffect>
                                    <p:animScale>
                                      <p:cBhvr>
                                        <p:cTn id="33" dur="250" autoRev="1" fill="hold"/>
                                        <p:tgtEl>
                                          <p:spTgt spid="14"/>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0 4.81481E-6 L 0.89375 -0.01528 " pathEditMode="relative" rAng="0" ptsTypes="AA">
                                      <p:cBhvr>
                                        <p:cTn id="36" dur="500" fill="hold"/>
                                        <p:tgtEl>
                                          <p:spTgt spid="14"/>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7"/>
                                        </p:tgtEl>
                                      </p:cBhvr>
                                    </p:animEffect>
                                    <p:animScale>
                                      <p:cBhvr>
                                        <p:cTn id="44" dur="250" autoRev="1" fill="hold"/>
                                        <p:tgtEl>
                                          <p:spTgt spid="17"/>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0 -4.81481E-6 L 0.89375 -0.01296 " pathEditMode="relative" rAng="0" ptsTypes="AA">
                                      <p:cBhvr>
                                        <p:cTn id="47" dur="500" fill="hold"/>
                                        <p:tgtEl>
                                          <p:spTgt spid="17"/>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B69216F5-E4B4-0628-2693-684A15AD13B6}"/>
              </a:ext>
            </a:extLst>
          </p:cNvPr>
          <p:cNvSpPr txBox="1">
            <a:spLocks noChangeArrowheads="1"/>
          </p:cNvSpPr>
          <p:nvPr/>
        </p:nvSpPr>
        <p:spPr bwMode="auto">
          <a:xfrm>
            <a:off x="1157002" y="3034119"/>
            <a:ext cx="931261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Human Resource Planning involves the following functions:</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Recruitment</a:t>
            </a:r>
            <a:r>
              <a:rPr lang="en-IN" sz="2000" dirty="0">
                <a:solidFill>
                  <a:schemeClr val="tx1"/>
                </a:solidFill>
                <a:latin typeface="+mj-lt"/>
              </a:rPr>
              <a:t>: It aims at attracting applicants that match a certain Job Criteria.</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Selection</a:t>
            </a:r>
            <a:r>
              <a:rPr lang="en-IN" sz="2000" dirty="0">
                <a:solidFill>
                  <a:schemeClr val="tx1"/>
                </a:solidFill>
                <a:latin typeface="+mj-lt"/>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Hiring: </a:t>
            </a:r>
            <a:r>
              <a:rPr lang="en-IN" sz="2000" dirty="0">
                <a:solidFill>
                  <a:schemeClr val="tx1"/>
                </a:solidFill>
                <a:latin typeface="+mj-lt"/>
              </a:rPr>
              <a:t>This involves deciding upon the final candidate who gets the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Training and Development: </a:t>
            </a:r>
            <a:r>
              <a:rPr lang="en-IN" sz="2000" dirty="0">
                <a:solidFill>
                  <a:schemeClr val="tx1"/>
                </a:solidFill>
                <a:latin typeface="+mj-lt"/>
              </a:rPr>
              <a:t>These processes work on an onboard employee for up gradation of his skills and abilities.</a:t>
            </a:r>
          </a:p>
        </p:txBody>
      </p:sp>
      <p:grpSp>
        <p:nvGrpSpPr>
          <p:cNvPr id="8" name="Group 14">
            <a:extLst>
              <a:ext uri="{FF2B5EF4-FFF2-40B4-BE49-F238E27FC236}">
                <a16:creationId xmlns:a16="http://schemas.microsoft.com/office/drawing/2014/main" id="{2B7EF378-6801-C271-649A-0A06D99E0C36}"/>
              </a:ext>
            </a:extLst>
          </p:cNvPr>
          <p:cNvGrpSpPr>
            <a:grpSpLocks/>
          </p:cNvGrpSpPr>
          <p:nvPr/>
        </p:nvGrpSpPr>
        <p:grpSpPr bwMode="auto">
          <a:xfrm>
            <a:off x="1361161" y="2338120"/>
            <a:ext cx="9144001" cy="636588"/>
            <a:chOff x="-8317432" y="1715387"/>
            <a:chExt cx="9145016" cy="747003"/>
          </a:xfrm>
        </p:grpSpPr>
        <p:sp>
          <p:nvSpPr>
            <p:cNvPr id="9" name="Flowchart: Delay 8">
              <a:extLst>
                <a:ext uri="{FF2B5EF4-FFF2-40B4-BE49-F238E27FC236}">
                  <a16:creationId xmlns:a16="http://schemas.microsoft.com/office/drawing/2014/main" id="{85CE856B-EFC5-75F2-910A-DCCA47D9285B}"/>
                </a:ext>
              </a:extLst>
            </p:cNvPr>
            <p:cNvSpPr/>
            <p:nvPr/>
          </p:nvSpPr>
          <p:spPr>
            <a:xfrm>
              <a:off x="404" y="1715387"/>
              <a:ext cx="827180" cy="733962"/>
            </a:xfrm>
            <a:prstGeom prst="flowChartDelay">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6C0839C-0C2B-7EE6-F0ED-07264E75F8A4}"/>
                </a:ext>
              </a:extLst>
            </p:cNvPr>
            <p:cNvSpPr/>
            <p:nvPr/>
          </p:nvSpPr>
          <p:spPr>
            <a:xfrm>
              <a:off x="-8317432" y="1741467"/>
              <a:ext cx="8317836" cy="720923"/>
            </a:xfrm>
            <a:prstGeom prst="rect">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spTree>
    <p:extLst>
      <p:ext uri="{BB962C8B-B14F-4D97-AF65-F5344CB8AC3E}">
        <p14:creationId xmlns:p14="http://schemas.microsoft.com/office/powerpoint/2010/main" val="121760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1.45833E-6 1.48148E-6 L 0.89375 0.00069 " pathEditMode="relative" rAng="0" ptsTypes="AA">
                                      <p:cBhvr>
                                        <p:cTn id="14" dur="500" fill="hold"/>
                                        <p:tgtEl>
                                          <p:spTgt spid="8"/>
                                        </p:tgtEl>
                                        <p:attrNameLst>
                                          <p:attrName>ppt_x</p:attrName>
                                          <p:attrName>ppt_y</p:attrName>
                                        </p:attrNameLst>
                                      </p:cBhvr>
                                      <p:rCtr x="44688"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3ABADDE5-4044-BA98-5C4A-DE0B9DF55124}"/>
              </a:ext>
            </a:extLst>
          </p:cNvPr>
          <p:cNvSpPr txBox="1">
            <a:spLocks noChangeArrowheads="1"/>
          </p:cNvSpPr>
          <p:nvPr/>
        </p:nvSpPr>
        <p:spPr bwMode="auto">
          <a:xfrm>
            <a:off x="1024234" y="2977395"/>
            <a:ext cx="8980149"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dirty="0">
                <a:solidFill>
                  <a:schemeClr val="tx1"/>
                </a:solidFill>
                <a:latin typeface="+mj-lt"/>
              </a:rPr>
              <a:t>Employee Remuneration and Benefits Administration is the process that involves deciding upon </a:t>
            </a:r>
            <a:r>
              <a:rPr lang="en-IN" sz="2000" b="1" dirty="0">
                <a:solidFill>
                  <a:srgbClr val="0070C0"/>
                </a:solidFill>
                <a:latin typeface="+mj-lt"/>
              </a:rPr>
              <a:t>salaries and wages, Incentives, Fringe Benefits and Perquisites</a:t>
            </a:r>
            <a:r>
              <a:rPr lang="en-IN" sz="2000" dirty="0">
                <a:solidFill>
                  <a:schemeClr val="tx1"/>
                </a:solidFill>
                <a:latin typeface="+mj-lt"/>
              </a:rPr>
              <a:t> etc. </a:t>
            </a:r>
          </a:p>
          <a:p>
            <a:pPr fontAlgn="auto">
              <a:spcBef>
                <a:spcPts val="0"/>
              </a:spcBef>
              <a:spcAft>
                <a:spcPts val="0"/>
              </a:spcAft>
              <a:defRPr/>
            </a:pPr>
            <a:endParaRPr lang="en-IN" sz="2000" dirty="0">
              <a:solidFill>
                <a:schemeClr val="tx1"/>
              </a:solidFill>
              <a:latin typeface="+mj-lt"/>
            </a:endParaRPr>
          </a:p>
          <a:p>
            <a:pPr fontAlgn="auto">
              <a:spcBef>
                <a:spcPts val="0"/>
              </a:spcBef>
              <a:spcAft>
                <a:spcPts val="0"/>
              </a:spcAft>
              <a:defRPr/>
            </a:pPr>
            <a:r>
              <a:rPr lang="en-IN" sz="2000" dirty="0">
                <a:solidFill>
                  <a:schemeClr val="tx1"/>
                </a:solidFill>
                <a:latin typeface="+mj-lt"/>
              </a:rPr>
              <a:t>This process is very important because </a:t>
            </a:r>
            <a:r>
              <a:rPr lang="en-IN" sz="2000" b="1" u="sng" dirty="0">
                <a:solidFill>
                  <a:srgbClr val="0070C0"/>
                </a:solidFill>
                <a:latin typeface="+mj-lt"/>
              </a:rPr>
              <a:t>money</a:t>
            </a:r>
            <a:r>
              <a:rPr lang="en-IN" sz="2000" dirty="0">
                <a:solidFill>
                  <a:schemeClr val="tx1"/>
                </a:solidFill>
                <a:latin typeface="+mj-lt"/>
              </a:rPr>
              <a:t> is the prime motivator in any job. Performing employees seek raises, better salaries and bonuses.</a:t>
            </a:r>
          </a:p>
        </p:txBody>
      </p:sp>
      <p:grpSp>
        <p:nvGrpSpPr>
          <p:cNvPr id="11" name="Group 14">
            <a:extLst>
              <a:ext uri="{FF2B5EF4-FFF2-40B4-BE49-F238E27FC236}">
                <a16:creationId xmlns:a16="http://schemas.microsoft.com/office/drawing/2014/main" id="{4646A144-B505-2E99-85F3-AE003391B14D}"/>
              </a:ext>
            </a:extLst>
          </p:cNvPr>
          <p:cNvGrpSpPr>
            <a:grpSpLocks/>
          </p:cNvGrpSpPr>
          <p:nvPr/>
        </p:nvGrpSpPr>
        <p:grpSpPr bwMode="auto">
          <a:xfrm>
            <a:off x="942308" y="2340030"/>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714549D8-3CAF-3BA3-6567-6B26D988380E}"/>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35621BEA-9F1F-82B7-9D9E-CF65A8593FE6}"/>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pic>
        <p:nvPicPr>
          <p:cNvPr id="14" name="Picture 13" descr="4642102389_5079f3ccb6_z.jpg">
            <a:extLst>
              <a:ext uri="{FF2B5EF4-FFF2-40B4-BE49-F238E27FC236}">
                <a16:creationId xmlns:a16="http://schemas.microsoft.com/office/drawing/2014/main" id="{D4AFF7A7-29EF-AB01-E14A-EBD5B4AD1C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72765" y="3535443"/>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15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4.44444E-6 L 0.89375 -0.00556 " pathEditMode="relative" rAng="0" ptsTypes="AA">
                                      <p:cBhvr>
                                        <p:cTn id="14" dur="500" fill="hold"/>
                                        <p:tgtEl>
                                          <p:spTgt spid="11"/>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6B6BA819-6479-49BB-F960-7373203F5D98}"/>
              </a:ext>
            </a:extLst>
          </p:cNvPr>
          <p:cNvSpPr txBox="1">
            <a:spLocks noChangeArrowheads="1"/>
          </p:cNvSpPr>
          <p:nvPr/>
        </p:nvSpPr>
        <p:spPr bwMode="auto">
          <a:xfrm>
            <a:off x="866436" y="2949327"/>
            <a:ext cx="89801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Performance Management helps the organization to </a:t>
            </a:r>
            <a:r>
              <a:rPr lang="en-US" sz="2000" b="1" dirty="0">
                <a:solidFill>
                  <a:srgbClr val="0070C0"/>
                </a:solidFill>
                <a:latin typeface="+mj-lt"/>
              </a:rPr>
              <a:t>train, motivate and reward workers. </a:t>
            </a:r>
            <a:r>
              <a:rPr lang="en-US" sz="2000" dirty="0">
                <a:solidFill>
                  <a:schemeClr val="tx1"/>
                </a:solidFill>
                <a:latin typeface="+mj-lt"/>
              </a:rPr>
              <a:t>It is also meant to ensure that the </a:t>
            </a:r>
            <a:r>
              <a:rPr lang="en-US" sz="2000" b="1" dirty="0">
                <a:solidFill>
                  <a:srgbClr val="0070C0"/>
                </a:solidFill>
                <a:latin typeface="+mj-lt"/>
              </a:rPr>
              <a:t>organizational goals</a:t>
            </a:r>
            <a:r>
              <a:rPr lang="en-US" sz="2000" dirty="0">
                <a:solidFill>
                  <a:schemeClr val="tx1"/>
                </a:solidFill>
                <a:latin typeface="+mj-lt"/>
              </a:rPr>
              <a:t> are met with efficiency. </a:t>
            </a:r>
          </a:p>
          <a:p>
            <a:pPr algn="just" fontAlgn="auto">
              <a:spcBef>
                <a:spcPts val="0"/>
              </a:spcBef>
              <a:spcAft>
                <a:spcPts val="0"/>
              </a:spcAft>
              <a:defRPr/>
            </a:pPr>
            <a:endParaRPr lang="en-US" sz="2000" dirty="0">
              <a:solidFill>
                <a:schemeClr val="tx1"/>
              </a:solidFill>
              <a:latin typeface="+mj-lt"/>
            </a:endParaRPr>
          </a:p>
          <a:p>
            <a:pPr algn="just" fontAlgn="auto">
              <a:spcBef>
                <a:spcPts val="0"/>
              </a:spcBef>
              <a:spcAft>
                <a:spcPts val="0"/>
              </a:spcAft>
              <a:defRPr/>
            </a:pPr>
            <a:r>
              <a:rPr lang="en-US" sz="2000" dirty="0">
                <a:solidFill>
                  <a:schemeClr val="tx1"/>
                </a:solidFill>
                <a:latin typeface="+mj-lt"/>
              </a:rPr>
              <a:t>Nowadays, there is an automated </a:t>
            </a:r>
            <a:r>
              <a:rPr lang="en-US" sz="2000" b="1" dirty="0">
                <a:solidFill>
                  <a:srgbClr val="0070C0"/>
                </a:solidFill>
                <a:latin typeface="+mj-lt"/>
              </a:rPr>
              <a:t>Performance Management System (PMS) </a:t>
            </a:r>
            <a:r>
              <a:rPr lang="en-US" sz="2000" dirty="0">
                <a:solidFill>
                  <a:schemeClr val="tx1"/>
                </a:solidFill>
                <a:latin typeface="+mj-lt"/>
              </a:rPr>
              <a:t>that gathers and provides all the information to help managers evaluate the performance of the employees and assess them accordingly on their training and development needs.</a:t>
            </a:r>
          </a:p>
        </p:txBody>
      </p:sp>
      <p:grpSp>
        <p:nvGrpSpPr>
          <p:cNvPr id="8" name="Group 7">
            <a:extLst>
              <a:ext uri="{FF2B5EF4-FFF2-40B4-BE49-F238E27FC236}">
                <a16:creationId xmlns:a16="http://schemas.microsoft.com/office/drawing/2014/main" id="{8BD7DF8A-60CE-8F88-9032-9E4BBD1E85D9}"/>
              </a:ext>
            </a:extLst>
          </p:cNvPr>
          <p:cNvGrpSpPr>
            <a:grpSpLocks/>
          </p:cNvGrpSpPr>
          <p:nvPr/>
        </p:nvGrpSpPr>
        <p:grpSpPr bwMode="auto">
          <a:xfrm>
            <a:off x="942308" y="2190397"/>
            <a:ext cx="9144001" cy="636588"/>
            <a:chOff x="-8317432" y="3184705"/>
            <a:chExt cx="9145016" cy="748351"/>
          </a:xfrm>
          <a:solidFill>
            <a:schemeClr val="tx2">
              <a:lumMod val="20000"/>
              <a:lumOff val="80000"/>
            </a:schemeClr>
          </a:solidFill>
        </p:grpSpPr>
        <p:sp>
          <p:nvSpPr>
            <p:cNvPr id="9" name="Flowchart: Delay 8">
              <a:extLst>
                <a:ext uri="{FF2B5EF4-FFF2-40B4-BE49-F238E27FC236}">
                  <a16:creationId xmlns:a16="http://schemas.microsoft.com/office/drawing/2014/main" id="{4EDC0A2C-C55A-9EEB-5A06-345E62BD90B5}"/>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C8F60256-DAF4-FC83-285A-1CD18A06F1B7}"/>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pic>
        <p:nvPicPr>
          <p:cNvPr id="15" name="Picture 14" descr="15396525_l.jpg">
            <a:extLst>
              <a:ext uri="{FF2B5EF4-FFF2-40B4-BE49-F238E27FC236}">
                <a16:creationId xmlns:a16="http://schemas.microsoft.com/office/drawing/2014/main" id="{7D10CA26-F400-FBBD-8670-0BFC21B125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37278" y="3370690"/>
            <a:ext cx="1973527" cy="2401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26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7.40741E-7 L 0.89375 -0.01528 " pathEditMode="relative" rAng="0" ptsTypes="AA">
                                      <p:cBhvr>
                                        <p:cTn id="14" dur="500" fill="hold"/>
                                        <p:tgtEl>
                                          <p:spTgt spid="8"/>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slide(from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0E6EC9CB-947F-5B92-5B2F-B7C35E99884A}"/>
              </a:ext>
            </a:extLst>
          </p:cNvPr>
          <p:cNvSpPr txBox="1">
            <a:spLocks noChangeArrowheads="1"/>
          </p:cNvSpPr>
          <p:nvPr/>
        </p:nvSpPr>
        <p:spPr bwMode="auto">
          <a:xfrm>
            <a:off x="1056620" y="2979410"/>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Employee relations include </a:t>
            </a:r>
            <a:r>
              <a:rPr lang="en-US" sz="2000" b="1" dirty="0">
                <a:solidFill>
                  <a:srgbClr val="0070C0"/>
                </a:solidFill>
                <a:latin typeface="+mj-lt"/>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000" dirty="0">
                <a:solidFill>
                  <a:schemeClr val="tx1"/>
                </a:solidFill>
                <a:latin typeface="+mj-lt"/>
              </a:rPr>
              <a:t>. </a:t>
            </a:r>
          </a:p>
        </p:txBody>
      </p:sp>
      <p:grpSp>
        <p:nvGrpSpPr>
          <p:cNvPr id="11" name="Group 14">
            <a:extLst>
              <a:ext uri="{FF2B5EF4-FFF2-40B4-BE49-F238E27FC236}">
                <a16:creationId xmlns:a16="http://schemas.microsoft.com/office/drawing/2014/main" id="{3FBC6A1B-4609-18E4-8A10-F378E11CF709}"/>
              </a:ext>
            </a:extLst>
          </p:cNvPr>
          <p:cNvGrpSpPr/>
          <p:nvPr/>
        </p:nvGrpSpPr>
        <p:grpSpPr>
          <a:xfrm>
            <a:off x="1109155" y="2226333"/>
            <a:ext cx="9145016" cy="625162"/>
            <a:chOff x="-8317432" y="3184705"/>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BA018A28-944A-45C7-F116-8C685CE5DD6B}"/>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CA9979A1-2ED4-14F1-3979-3C31695B7FDA}"/>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pic>
        <p:nvPicPr>
          <p:cNvPr id="14" name="Picture 13" descr="15431179_xxl.jpg">
            <a:extLst>
              <a:ext uri="{FF2B5EF4-FFF2-40B4-BE49-F238E27FC236}">
                <a16:creationId xmlns:a16="http://schemas.microsoft.com/office/drawing/2014/main" id="{9973B0F1-0FC9-A1CB-E4FF-D0D88CF0AF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64178" y="3277158"/>
            <a:ext cx="1819813" cy="275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692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4.375E-6 1.11111E-6 L 0.89375 -0.01296 " pathEditMode="relative" rAng="0" ptsTypes="AA">
                                      <p:cBhvr>
                                        <p:cTn id="14" dur="500" fill="hold"/>
                                        <p:tgtEl>
                                          <p:spTgt spid="11"/>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Skills of HR Professionals</a:t>
            </a:r>
          </a:p>
        </p:txBody>
      </p:sp>
    </p:spTree>
    <p:extLst>
      <p:ext uri="{BB962C8B-B14F-4D97-AF65-F5344CB8AC3E}">
        <p14:creationId xmlns:p14="http://schemas.microsoft.com/office/powerpoint/2010/main" val="259984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2718" y="663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6CDF780F-E7FF-EC85-0F6D-E08EE1082992}"/>
              </a:ext>
            </a:extLst>
          </p:cNvPr>
          <p:cNvSpPr txBox="1">
            <a:spLocks noChangeArrowheads="1"/>
          </p:cNvSpPr>
          <p:nvPr/>
        </p:nvSpPr>
        <p:spPr bwMode="auto">
          <a:xfrm>
            <a:off x="1274534" y="1938010"/>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latin typeface="+mj-lt"/>
              </a:rPr>
              <a:t>The various skills of HR professionals are as follows:</a:t>
            </a:r>
          </a:p>
        </p:txBody>
      </p:sp>
      <p:sp>
        <p:nvSpPr>
          <p:cNvPr id="8" name="Freeform 8">
            <a:extLst>
              <a:ext uri="{FF2B5EF4-FFF2-40B4-BE49-F238E27FC236}">
                <a16:creationId xmlns:a16="http://schemas.microsoft.com/office/drawing/2014/main" id="{92E12C49-AA44-3F5D-3DC5-868D2FE5680E}"/>
              </a:ext>
            </a:extLst>
          </p:cNvPr>
          <p:cNvSpPr/>
          <p:nvPr/>
        </p:nvSpPr>
        <p:spPr>
          <a:xfrm>
            <a:off x="1252171" y="268328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4">
            <a:extLst>
              <a:ext uri="{FF2B5EF4-FFF2-40B4-BE49-F238E27FC236}">
                <a16:creationId xmlns:a16="http://schemas.microsoft.com/office/drawing/2014/main" id="{676C92A9-A25F-912E-ECF8-6A891F27B794}"/>
              </a:ext>
            </a:extLst>
          </p:cNvPr>
          <p:cNvGrpSpPr>
            <a:grpSpLocks/>
          </p:cNvGrpSpPr>
          <p:nvPr/>
        </p:nvGrpSpPr>
        <p:grpSpPr bwMode="auto">
          <a:xfrm>
            <a:off x="5662246" y="2574844"/>
            <a:ext cx="2124075" cy="2951162"/>
            <a:chOff x="4410274" y="2080741"/>
            <a:chExt cx="2123310" cy="2952328"/>
          </a:xfrm>
        </p:grpSpPr>
        <p:grpSp>
          <p:nvGrpSpPr>
            <p:cNvPr id="10" name="Group 54">
              <a:extLst>
                <a:ext uri="{FF2B5EF4-FFF2-40B4-BE49-F238E27FC236}">
                  <a16:creationId xmlns:a16="http://schemas.microsoft.com/office/drawing/2014/main" id="{25B4A72F-72D1-E893-86AE-29F22C7E8BC8}"/>
                </a:ext>
              </a:extLst>
            </p:cNvPr>
            <p:cNvGrpSpPr>
              <a:grpSpLocks/>
            </p:cNvGrpSpPr>
            <p:nvPr/>
          </p:nvGrpSpPr>
          <p:grpSpPr bwMode="auto">
            <a:xfrm>
              <a:off x="4410274" y="2080741"/>
              <a:ext cx="2123310" cy="2952328"/>
              <a:chOff x="4410274" y="1556792"/>
              <a:chExt cx="2123310" cy="2952328"/>
            </a:xfrm>
          </p:grpSpPr>
          <p:grpSp>
            <p:nvGrpSpPr>
              <p:cNvPr id="12" name="Group 46">
                <a:extLst>
                  <a:ext uri="{FF2B5EF4-FFF2-40B4-BE49-F238E27FC236}">
                    <a16:creationId xmlns:a16="http://schemas.microsoft.com/office/drawing/2014/main" id="{1F956065-2564-673B-6049-E709BDB767D9}"/>
                  </a:ext>
                </a:extLst>
              </p:cNvPr>
              <p:cNvGrpSpPr>
                <a:grpSpLocks/>
              </p:cNvGrpSpPr>
              <p:nvPr/>
            </p:nvGrpSpPr>
            <p:grpSpPr bwMode="auto">
              <a:xfrm>
                <a:off x="4410274" y="2479804"/>
                <a:ext cx="2123310" cy="2029316"/>
                <a:chOff x="4410274" y="2479804"/>
                <a:chExt cx="2123310" cy="2029316"/>
              </a:xfrm>
            </p:grpSpPr>
            <p:sp>
              <p:nvSpPr>
                <p:cNvPr id="17" name="Rektangel 36">
                  <a:extLst>
                    <a:ext uri="{FF2B5EF4-FFF2-40B4-BE49-F238E27FC236}">
                      <a16:creationId xmlns:a16="http://schemas.microsoft.com/office/drawing/2014/main" id="{5526A996-78EB-B33C-6702-4A571D91D24B}"/>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8" name="TextBox 35">
                  <a:extLst>
                    <a:ext uri="{FF2B5EF4-FFF2-40B4-BE49-F238E27FC236}">
                      <a16:creationId xmlns:a16="http://schemas.microsoft.com/office/drawing/2014/main" id="{14B659FE-E776-8B1C-B134-7783D292DCB0}"/>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3" name="Group 38">
                <a:extLst>
                  <a:ext uri="{FF2B5EF4-FFF2-40B4-BE49-F238E27FC236}">
                    <a16:creationId xmlns:a16="http://schemas.microsoft.com/office/drawing/2014/main" id="{B104CCBB-3AC0-9669-ADFC-23847E10BEE6}"/>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4" name="Rectangle 13">
                  <a:extLst>
                    <a:ext uri="{FF2B5EF4-FFF2-40B4-BE49-F238E27FC236}">
                      <a16:creationId xmlns:a16="http://schemas.microsoft.com/office/drawing/2014/main" id="{E2170FC3-0082-32DB-C88F-45D4603E9506}"/>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8B58F18A-E65D-9B57-82D2-995AE92BEE0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6" name="Rectangle 15">
                  <a:extLst>
                    <a:ext uri="{FF2B5EF4-FFF2-40B4-BE49-F238E27FC236}">
                      <a16:creationId xmlns:a16="http://schemas.microsoft.com/office/drawing/2014/main" id="{21E07C23-D475-E377-CBC7-F852900BF3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1" name="Picture 50" descr="12501508_xxl (1).jpg">
              <a:extLst>
                <a:ext uri="{FF2B5EF4-FFF2-40B4-BE49-F238E27FC236}">
                  <a16:creationId xmlns:a16="http://schemas.microsoft.com/office/drawing/2014/main" id="{2CFCC44A-09A5-4C92-557A-18D2A2B44E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55">
            <a:extLst>
              <a:ext uri="{FF2B5EF4-FFF2-40B4-BE49-F238E27FC236}">
                <a16:creationId xmlns:a16="http://schemas.microsoft.com/office/drawing/2014/main" id="{CE58C222-D7D8-B17B-6A6F-3AF76430B066}"/>
              </a:ext>
            </a:extLst>
          </p:cNvPr>
          <p:cNvGrpSpPr>
            <a:grpSpLocks/>
          </p:cNvGrpSpPr>
          <p:nvPr/>
        </p:nvGrpSpPr>
        <p:grpSpPr bwMode="auto">
          <a:xfrm>
            <a:off x="7678371" y="2574844"/>
            <a:ext cx="2292350" cy="2951162"/>
            <a:chOff x="6426601" y="2080741"/>
            <a:chExt cx="2292524" cy="2952328"/>
          </a:xfrm>
        </p:grpSpPr>
        <p:grpSp>
          <p:nvGrpSpPr>
            <p:cNvPr id="20" name="Group 55">
              <a:extLst>
                <a:ext uri="{FF2B5EF4-FFF2-40B4-BE49-F238E27FC236}">
                  <a16:creationId xmlns:a16="http://schemas.microsoft.com/office/drawing/2014/main" id="{24E6D9E3-8F35-82FD-3AD0-27483FDC377B}"/>
                </a:ext>
              </a:extLst>
            </p:cNvPr>
            <p:cNvGrpSpPr>
              <a:grpSpLocks/>
            </p:cNvGrpSpPr>
            <p:nvPr/>
          </p:nvGrpSpPr>
          <p:grpSpPr bwMode="auto">
            <a:xfrm>
              <a:off x="6426601" y="2080741"/>
              <a:ext cx="2292524" cy="2952328"/>
              <a:chOff x="6426601" y="1556792"/>
              <a:chExt cx="2292524" cy="2952328"/>
            </a:xfrm>
          </p:grpSpPr>
          <p:grpSp>
            <p:nvGrpSpPr>
              <p:cNvPr id="22" name="Group 47">
                <a:extLst>
                  <a:ext uri="{FF2B5EF4-FFF2-40B4-BE49-F238E27FC236}">
                    <a16:creationId xmlns:a16="http://schemas.microsoft.com/office/drawing/2014/main" id="{71AF38BD-9508-E1CA-33A5-2934DB155F44}"/>
                  </a:ext>
                </a:extLst>
              </p:cNvPr>
              <p:cNvGrpSpPr>
                <a:grpSpLocks/>
              </p:cNvGrpSpPr>
              <p:nvPr/>
            </p:nvGrpSpPr>
            <p:grpSpPr bwMode="auto">
              <a:xfrm>
                <a:off x="6426601" y="2479804"/>
                <a:ext cx="2292524" cy="2029316"/>
                <a:chOff x="6426601" y="2479804"/>
                <a:chExt cx="2292524" cy="2029316"/>
              </a:xfrm>
            </p:grpSpPr>
            <p:sp>
              <p:nvSpPr>
                <p:cNvPr id="28" name="Rektangel 36">
                  <a:extLst>
                    <a:ext uri="{FF2B5EF4-FFF2-40B4-BE49-F238E27FC236}">
                      <a16:creationId xmlns:a16="http://schemas.microsoft.com/office/drawing/2014/main" id="{336E7A64-0184-6E4F-B4A8-921317AA9226}"/>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9" name="TextBox 44">
                  <a:extLst>
                    <a:ext uri="{FF2B5EF4-FFF2-40B4-BE49-F238E27FC236}">
                      <a16:creationId xmlns:a16="http://schemas.microsoft.com/office/drawing/2014/main" id="{54A30DA1-6916-AFE0-C079-E720B49D26CA}"/>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3" name="Group 38">
                <a:extLst>
                  <a:ext uri="{FF2B5EF4-FFF2-40B4-BE49-F238E27FC236}">
                    <a16:creationId xmlns:a16="http://schemas.microsoft.com/office/drawing/2014/main" id="{631857BC-6820-C5AA-A880-569370B139F7}"/>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4" name="Rectangle 23">
                  <a:extLst>
                    <a:ext uri="{FF2B5EF4-FFF2-40B4-BE49-F238E27FC236}">
                      <a16:creationId xmlns:a16="http://schemas.microsoft.com/office/drawing/2014/main" id="{4B616415-D083-6EA2-B49C-2B619BA3E33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81903595-C5FD-7C26-65CF-3CB72B44D9C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7" name="Rectangle 26">
                  <a:extLst>
                    <a:ext uri="{FF2B5EF4-FFF2-40B4-BE49-F238E27FC236}">
                      <a16:creationId xmlns:a16="http://schemas.microsoft.com/office/drawing/2014/main" id="{783C0A43-C5D2-A7BE-915E-C8AEA44383F9}"/>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1" name="Picture 52" descr="trust.jpg">
              <a:extLst>
                <a:ext uri="{FF2B5EF4-FFF2-40B4-BE49-F238E27FC236}">
                  <a16:creationId xmlns:a16="http://schemas.microsoft.com/office/drawing/2014/main" id="{0C9EABF6-0A48-476F-1E1D-47276C0336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56">
            <a:extLst>
              <a:ext uri="{FF2B5EF4-FFF2-40B4-BE49-F238E27FC236}">
                <a16:creationId xmlns:a16="http://schemas.microsoft.com/office/drawing/2014/main" id="{9FC1D374-74A8-6454-A4D7-7C7BA2D7FC95}"/>
              </a:ext>
            </a:extLst>
          </p:cNvPr>
          <p:cNvGrpSpPr>
            <a:grpSpLocks/>
          </p:cNvGrpSpPr>
          <p:nvPr/>
        </p:nvGrpSpPr>
        <p:grpSpPr bwMode="auto">
          <a:xfrm>
            <a:off x="3500071" y="2646281"/>
            <a:ext cx="2173288" cy="2820988"/>
            <a:chOff x="2247787" y="2152749"/>
            <a:chExt cx="2172849" cy="2820635"/>
          </a:xfrm>
        </p:grpSpPr>
        <p:grpSp>
          <p:nvGrpSpPr>
            <p:cNvPr id="31" name="Group 45">
              <a:extLst>
                <a:ext uri="{FF2B5EF4-FFF2-40B4-BE49-F238E27FC236}">
                  <a16:creationId xmlns:a16="http://schemas.microsoft.com/office/drawing/2014/main" id="{8A99F7C4-8E88-426D-DF88-C9713AB80331}"/>
                </a:ext>
              </a:extLst>
            </p:cNvPr>
            <p:cNvGrpSpPr>
              <a:grpSpLocks/>
            </p:cNvGrpSpPr>
            <p:nvPr/>
          </p:nvGrpSpPr>
          <p:grpSpPr bwMode="auto">
            <a:xfrm>
              <a:off x="2247787" y="3003753"/>
              <a:ext cx="2100256" cy="1969631"/>
              <a:chOff x="2247787" y="2479804"/>
              <a:chExt cx="2100256" cy="1969631"/>
            </a:xfrm>
          </p:grpSpPr>
          <p:sp>
            <p:nvSpPr>
              <p:cNvPr id="37" name="Rektangel 36">
                <a:extLst>
                  <a:ext uri="{FF2B5EF4-FFF2-40B4-BE49-F238E27FC236}">
                    <a16:creationId xmlns:a16="http://schemas.microsoft.com/office/drawing/2014/main" id="{26448B00-8A2D-72EF-B178-C5B6937D051B}"/>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38" name="TextBox 26">
                <a:extLst>
                  <a:ext uri="{FF2B5EF4-FFF2-40B4-BE49-F238E27FC236}">
                    <a16:creationId xmlns:a16="http://schemas.microsoft.com/office/drawing/2014/main" id="{BBDF4E12-B873-96B4-6612-DB57F1ED1025}"/>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32" name="Picture 48" descr="8375350_xl.jpg">
              <a:extLst>
                <a:ext uri="{FF2B5EF4-FFF2-40B4-BE49-F238E27FC236}">
                  <a16:creationId xmlns:a16="http://schemas.microsoft.com/office/drawing/2014/main" id="{6CBA34BA-4204-6C41-2178-31970A8748F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 16">
              <a:extLst>
                <a:ext uri="{FF2B5EF4-FFF2-40B4-BE49-F238E27FC236}">
                  <a16:creationId xmlns:a16="http://schemas.microsoft.com/office/drawing/2014/main" id="{34452CFD-E07D-4354-67D6-485EF3AB86D4}"/>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34" name="Rectangle 33">
                <a:extLst>
                  <a:ext uri="{FF2B5EF4-FFF2-40B4-BE49-F238E27FC236}">
                    <a16:creationId xmlns:a16="http://schemas.microsoft.com/office/drawing/2014/main" id="{9BD48FDC-C12A-FD5E-1701-57E911E43597}"/>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5" name="Rectangle 34">
                <a:extLst>
                  <a:ext uri="{FF2B5EF4-FFF2-40B4-BE49-F238E27FC236}">
                    <a16:creationId xmlns:a16="http://schemas.microsoft.com/office/drawing/2014/main" id="{C43011F7-746D-DF56-ED8C-A8BE5D3188B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6" name="Rectangle 35">
                <a:extLst>
                  <a:ext uri="{FF2B5EF4-FFF2-40B4-BE49-F238E27FC236}">
                    <a16:creationId xmlns:a16="http://schemas.microsoft.com/office/drawing/2014/main" id="{08C7BF50-E34C-C99D-5709-494A13ABB8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grpSp>
        <p:nvGrpSpPr>
          <p:cNvPr id="39" name="Group 57">
            <a:extLst>
              <a:ext uri="{FF2B5EF4-FFF2-40B4-BE49-F238E27FC236}">
                <a16:creationId xmlns:a16="http://schemas.microsoft.com/office/drawing/2014/main" id="{7EE73D0B-CA6A-1078-8D01-58D44B97D72B}"/>
              </a:ext>
            </a:extLst>
          </p:cNvPr>
          <p:cNvGrpSpPr>
            <a:grpSpLocks/>
          </p:cNvGrpSpPr>
          <p:nvPr/>
        </p:nvGrpSpPr>
        <p:grpSpPr bwMode="auto">
          <a:xfrm>
            <a:off x="1515696" y="2501819"/>
            <a:ext cx="2016125" cy="2822575"/>
            <a:chOff x="263086" y="2008733"/>
            <a:chExt cx="2016255" cy="2821404"/>
          </a:xfrm>
        </p:grpSpPr>
        <p:grpSp>
          <p:nvGrpSpPr>
            <p:cNvPr id="40" name="Group 44">
              <a:extLst>
                <a:ext uri="{FF2B5EF4-FFF2-40B4-BE49-F238E27FC236}">
                  <a16:creationId xmlns:a16="http://schemas.microsoft.com/office/drawing/2014/main" id="{B5CF7DE0-B8BF-6086-D2E3-BA4D911C0E6D}"/>
                </a:ext>
              </a:extLst>
            </p:cNvPr>
            <p:cNvGrpSpPr>
              <a:grpSpLocks/>
            </p:cNvGrpSpPr>
            <p:nvPr/>
          </p:nvGrpSpPr>
          <p:grpSpPr bwMode="auto">
            <a:xfrm>
              <a:off x="263086" y="2800821"/>
              <a:ext cx="1992628" cy="2029316"/>
              <a:chOff x="263086" y="2276872"/>
              <a:chExt cx="1992628" cy="2029316"/>
            </a:xfrm>
          </p:grpSpPr>
          <p:sp>
            <p:nvSpPr>
              <p:cNvPr id="46" name="Rektangel 36">
                <a:extLst>
                  <a:ext uri="{FF2B5EF4-FFF2-40B4-BE49-F238E27FC236}">
                    <a16:creationId xmlns:a16="http://schemas.microsoft.com/office/drawing/2014/main" id="{A87E0297-E8B6-A1D4-9E05-1A9543D722C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47" name="TextBox 17">
                <a:extLst>
                  <a:ext uri="{FF2B5EF4-FFF2-40B4-BE49-F238E27FC236}">
                    <a16:creationId xmlns:a16="http://schemas.microsoft.com/office/drawing/2014/main" id="{BB8A5045-6F59-166D-45BE-C30509C1C39D}"/>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41" name="Picture 46" descr="sup.jpg">
              <a:extLst>
                <a:ext uri="{FF2B5EF4-FFF2-40B4-BE49-F238E27FC236}">
                  <a16:creationId xmlns:a16="http://schemas.microsoft.com/office/drawing/2014/main" id="{3FC21AE4-BA7C-666C-6F87-05932027A46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oup 31">
              <a:extLst>
                <a:ext uri="{FF2B5EF4-FFF2-40B4-BE49-F238E27FC236}">
                  <a16:creationId xmlns:a16="http://schemas.microsoft.com/office/drawing/2014/main" id="{EC560504-0009-0CCC-C633-7F908E50FC28}"/>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43" name="Rectangle 42">
                <a:extLst>
                  <a:ext uri="{FF2B5EF4-FFF2-40B4-BE49-F238E27FC236}">
                    <a16:creationId xmlns:a16="http://schemas.microsoft.com/office/drawing/2014/main" id="{5B606E30-0268-A7E9-ECF0-E5E47FEA9FD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4" name="Rectangle 43">
                <a:extLst>
                  <a:ext uri="{FF2B5EF4-FFF2-40B4-BE49-F238E27FC236}">
                    <a16:creationId xmlns:a16="http://schemas.microsoft.com/office/drawing/2014/main" id="{471538DA-EFC0-A097-BD44-ED191B7C677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5" name="Rectangle 44">
                <a:extLst>
                  <a:ext uri="{FF2B5EF4-FFF2-40B4-BE49-F238E27FC236}">
                    <a16:creationId xmlns:a16="http://schemas.microsoft.com/office/drawing/2014/main" id="{E907657A-B8A7-FC0C-9E69-A996D14F9E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88498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anim calcmode="lin" valueType="num">
                                      <p:cBhvr>
                                        <p:cTn id="18" dur="500" fill="hold"/>
                                        <p:tgtEl>
                                          <p:spTgt spid="30"/>
                                        </p:tgtEl>
                                        <p:attrNameLst>
                                          <p:attrName>ppt_x</p:attrName>
                                        </p:attrNameLst>
                                      </p:cBhvr>
                                      <p:tavLst>
                                        <p:tav tm="0">
                                          <p:val>
                                            <p:strVal val="#ppt_x"/>
                                          </p:val>
                                        </p:tav>
                                        <p:tav tm="100000">
                                          <p:val>
                                            <p:strVal val="#ppt_x"/>
                                          </p:val>
                                        </p:tav>
                                      </p:tavLst>
                                    </p:anim>
                                    <p:anim calcmode="lin" valueType="num">
                                      <p:cBhvr>
                                        <p:cTn id="19" dur="5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anim calcmode="lin" valueType="num">
                                      <p:cBhvr>
                                        <p:cTn id="30" dur="500" fill="hold"/>
                                        <p:tgtEl>
                                          <p:spTgt spid="19"/>
                                        </p:tgtEl>
                                        <p:attrNameLst>
                                          <p:attrName>ppt_x</p:attrName>
                                        </p:attrNameLst>
                                      </p:cBhvr>
                                      <p:tavLst>
                                        <p:tav tm="0">
                                          <p:val>
                                            <p:strVal val="#ppt_x"/>
                                          </p:val>
                                        </p:tav>
                                        <p:tav tm="100000">
                                          <p:val>
                                            <p:strVal val="#ppt_x"/>
                                          </p:val>
                                        </p:tav>
                                      </p:tavLst>
                                    </p:anim>
                                    <p:anim calcmode="lin" valueType="num">
                                      <p:cBhvr>
                                        <p:cTn id="3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5D6A6C86-8B7A-4470-3E28-C19D3487C2FB}"/>
              </a:ext>
            </a:extLst>
          </p:cNvPr>
          <p:cNvSpPr txBox="1">
            <a:spLocks noChangeArrowheads="1"/>
          </p:cNvSpPr>
          <p:nvPr/>
        </p:nvSpPr>
        <p:spPr bwMode="auto">
          <a:xfrm>
            <a:off x="3177089" y="3159708"/>
            <a:ext cx="725990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HR Skills:</a:t>
            </a:r>
          </a:p>
          <a:p>
            <a:pPr fontAlgn="auto">
              <a:spcBef>
                <a:spcPts val="0"/>
              </a:spcBef>
              <a:spcAft>
                <a:spcPts val="0"/>
              </a:spcAft>
              <a:defRPr/>
            </a:pPr>
            <a:endParaRPr lang="en-IN" sz="2000" b="1" dirty="0">
              <a:solidFill>
                <a:schemeClr val="tx1"/>
              </a:solidFill>
              <a:latin typeface="+mj-lt"/>
            </a:endParaRP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HR managers are required </a:t>
            </a:r>
            <a:r>
              <a:rPr lang="en-US" sz="2000" b="1" dirty="0">
                <a:solidFill>
                  <a:srgbClr val="0070C0"/>
                </a:solidFill>
                <a:latin typeface="+mj-lt"/>
              </a:rPr>
              <a:t>to know how people play a role in the organization, an advantage against the competition </a:t>
            </a:r>
            <a:r>
              <a:rPr lang="en-US" sz="2000" dirty="0">
                <a:solidFill>
                  <a:schemeClr val="tx1"/>
                </a:solidFill>
                <a:latin typeface="+mj-lt"/>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So,  Today’s HR professional must be skilled at </a:t>
            </a:r>
            <a:r>
              <a:rPr lang="en-US" sz="2000" b="1" dirty="0">
                <a:solidFill>
                  <a:srgbClr val="0070C0"/>
                </a:solidFill>
                <a:latin typeface="+mj-lt"/>
              </a:rPr>
              <a:t>communicating, negotiating and team development.</a:t>
            </a:r>
            <a:endParaRPr lang="en-IN" sz="2000" b="1" dirty="0">
              <a:solidFill>
                <a:srgbClr val="0070C0"/>
              </a:solidFill>
              <a:latin typeface="+mj-lt"/>
            </a:endParaRPr>
          </a:p>
        </p:txBody>
      </p:sp>
      <p:sp>
        <p:nvSpPr>
          <p:cNvPr id="8" name="Freeform 8">
            <a:extLst>
              <a:ext uri="{FF2B5EF4-FFF2-40B4-BE49-F238E27FC236}">
                <a16:creationId xmlns:a16="http://schemas.microsoft.com/office/drawing/2014/main" id="{207DD38F-9686-C834-91BB-F364F76ECB51}"/>
              </a:ext>
            </a:extLst>
          </p:cNvPr>
          <p:cNvSpPr/>
          <p:nvPr/>
        </p:nvSpPr>
        <p:spPr>
          <a:xfrm>
            <a:off x="1118900" y="21192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7">
            <a:extLst>
              <a:ext uri="{FF2B5EF4-FFF2-40B4-BE49-F238E27FC236}">
                <a16:creationId xmlns:a16="http://schemas.microsoft.com/office/drawing/2014/main" id="{5787E8EE-6EDA-EECD-00BD-314C4962C81C}"/>
              </a:ext>
            </a:extLst>
          </p:cNvPr>
          <p:cNvGrpSpPr>
            <a:grpSpLocks/>
          </p:cNvGrpSpPr>
          <p:nvPr/>
        </p:nvGrpSpPr>
        <p:grpSpPr bwMode="auto">
          <a:xfrm>
            <a:off x="1382425" y="1937732"/>
            <a:ext cx="1590731" cy="2802796"/>
            <a:chOff x="263086" y="2008733"/>
            <a:chExt cx="2016255" cy="2821404"/>
          </a:xfrm>
        </p:grpSpPr>
        <p:grpSp>
          <p:nvGrpSpPr>
            <p:cNvPr id="10" name="Group 44">
              <a:extLst>
                <a:ext uri="{FF2B5EF4-FFF2-40B4-BE49-F238E27FC236}">
                  <a16:creationId xmlns:a16="http://schemas.microsoft.com/office/drawing/2014/main" id="{5C883883-443B-07E5-DDED-233DB534EAFE}"/>
                </a:ext>
              </a:extLst>
            </p:cNvPr>
            <p:cNvGrpSpPr>
              <a:grpSpLocks/>
            </p:cNvGrpSpPr>
            <p:nvPr/>
          </p:nvGrpSpPr>
          <p:grpSpPr bwMode="auto">
            <a:xfrm>
              <a:off x="263086" y="2800821"/>
              <a:ext cx="1992628" cy="2029316"/>
              <a:chOff x="263086" y="2276872"/>
              <a:chExt cx="1992628" cy="2029316"/>
            </a:xfrm>
          </p:grpSpPr>
          <p:sp>
            <p:nvSpPr>
              <p:cNvPr id="16" name="Rektangel 36">
                <a:extLst>
                  <a:ext uri="{FF2B5EF4-FFF2-40B4-BE49-F238E27FC236}">
                    <a16:creationId xmlns:a16="http://schemas.microsoft.com/office/drawing/2014/main" id="{C337786C-05F7-F7C5-AEEA-5AA526645DD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17">
                <a:extLst>
                  <a:ext uri="{FF2B5EF4-FFF2-40B4-BE49-F238E27FC236}">
                    <a16:creationId xmlns:a16="http://schemas.microsoft.com/office/drawing/2014/main" id="{44C8A261-9E7A-64C3-96AC-806F10B39A6C}"/>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11" name="Picture 46" descr="sup.jpg">
              <a:extLst>
                <a:ext uri="{FF2B5EF4-FFF2-40B4-BE49-F238E27FC236}">
                  <a16:creationId xmlns:a16="http://schemas.microsoft.com/office/drawing/2014/main" id="{678B7ADB-6A17-BCA5-2636-6205D929D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1">
              <a:extLst>
                <a:ext uri="{FF2B5EF4-FFF2-40B4-BE49-F238E27FC236}">
                  <a16:creationId xmlns:a16="http://schemas.microsoft.com/office/drawing/2014/main" id="{9C6AFFA6-05A8-C77A-0EED-1842E2C1618D}"/>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94838727-7996-B90C-A868-815032AC0018}"/>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6BDF2071-FC63-81A4-636C-EB773F3684F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D9EE268D-D7F9-8C72-A58A-2430226A2011}"/>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3624032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TextBox 22">
            <a:extLst>
              <a:ext uri="{FF2B5EF4-FFF2-40B4-BE49-F238E27FC236}">
                <a16:creationId xmlns:a16="http://schemas.microsoft.com/office/drawing/2014/main" id="{3E6E31F9-0CC0-EDFE-4650-9095CECBE099}"/>
              </a:ext>
            </a:extLst>
          </p:cNvPr>
          <p:cNvSpPr txBox="1">
            <a:spLocks noChangeArrowheads="1"/>
          </p:cNvSpPr>
          <p:nvPr/>
        </p:nvSpPr>
        <p:spPr bwMode="auto">
          <a:xfrm>
            <a:off x="3633302" y="2925893"/>
            <a:ext cx="683490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Decision Making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should </a:t>
            </a:r>
            <a:r>
              <a:rPr lang="en-IN" sz="2000" b="1" dirty="0">
                <a:solidFill>
                  <a:srgbClr val="0070C0"/>
                </a:solidFill>
                <a:latin typeface="+mj-lt"/>
              </a:rPr>
              <a:t>take a variety of decisions </a:t>
            </a:r>
            <a:r>
              <a:rPr lang="en-IN" sz="2000" dirty="0">
                <a:solidFill>
                  <a:schemeClr val="tx1"/>
                </a:solidFill>
                <a:latin typeface="+mj-lt"/>
              </a:rPr>
              <a:t>that affect whether </a:t>
            </a:r>
            <a:r>
              <a:rPr lang="en-IN" sz="2000" b="1" dirty="0">
                <a:solidFill>
                  <a:srgbClr val="0070C0"/>
                </a:solidFill>
                <a:latin typeface="+mj-lt"/>
              </a:rPr>
              <a:t>employees are qualified</a:t>
            </a:r>
            <a:r>
              <a:rPr lang="en-IN" sz="2000" dirty="0">
                <a:solidFill>
                  <a:srgbClr val="0070C0"/>
                </a:solidFill>
                <a:latin typeface="+mj-lt"/>
              </a:rPr>
              <a:t> </a:t>
            </a:r>
            <a:r>
              <a:rPr lang="en-IN" sz="2000" dirty="0">
                <a:solidFill>
                  <a:schemeClr val="tx1"/>
                </a:solidFill>
                <a:latin typeface="+mj-lt"/>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This requires </a:t>
            </a:r>
            <a:r>
              <a:rPr lang="en-IN" sz="2000" b="1" dirty="0">
                <a:solidFill>
                  <a:srgbClr val="0070C0"/>
                </a:solidFill>
                <a:latin typeface="+mj-lt"/>
              </a:rPr>
              <a:t>knowledge of the organization’s </a:t>
            </a:r>
            <a:r>
              <a:rPr lang="en-IN" sz="2000" dirty="0">
                <a:solidFill>
                  <a:schemeClr val="tx1"/>
                </a:solidFill>
                <a:latin typeface="+mj-lt"/>
              </a:rPr>
              <a:t>line of business and decisions must take into account social and ethical implication of the alternatives.</a:t>
            </a:r>
          </a:p>
        </p:txBody>
      </p:sp>
      <p:sp>
        <p:nvSpPr>
          <p:cNvPr id="18" name="Freeform 8">
            <a:extLst>
              <a:ext uri="{FF2B5EF4-FFF2-40B4-BE49-F238E27FC236}">
                <a16:creationId xmlns:a16="http://schemas.microsoft.com/office/drawing/2014/main" id="{A83552AD-4A17-6F66-171A-8A6F2559904B}"/>
              </a:ext>
            </a:extLst>
          </p:cNvPr>
          <p:cNvSpPr/>
          <p:nvPr/>
        </p:nvSpPr>
        <p:spPr>
          <a:xfrm>
            <a:off x="1212548" y="21261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9" name="Group 56">
            <a:extLst>
              <a:ext uri="{FF2B5EF4-FFF2-40B4-BE49-F238E27FC236}">
                <a16:creationId xmlns:a16="http://schemas.microsoft.com/office/drawing/2014/main" id="{3355507B-81B0-E17E-14D0-048DFB051787}"/>
              </a:ext>
            </a:extLst>
          </p:cNvPr>
          <p:cNvGrpSpPr>
            <a:grpSpLocks/>
          </p:cNvGrpSpPr>
          <p:nvPr/>
        </p:nvGrpSpPr>
        <p:grpSpPr bwMode="auto">
          <a:xfrm>
            <a:off x="1226960" y="2078732"/>
            <a:ext cx="2173288" cy="2820988"/>
            <a:chOff x="2247787" y="2152749"/>
            <a:chExt cx="2172849" cy="2820635"/>
          </a:xfrm>
        </p:grpSpPr>
        <p:grpSp>
          <p:nvGrpSpPr>
            <p:cNvPr id="20" name="Group 45">
              <a:extLst>
                <a:ext uri="{FF2B5EF4-FFF2-40B4-BE49-F238E27FC236}">
                  <a16:creationId xmlns:a16="http://schemas.microsoft.com/office/drawing/2014/main" id="{8D83C00D-7F16-5DA0-50E9-7463113FA6D2}"/>
                </a:ext>
              </a:extLst>
            </p:cNvPr>
            <p:cNvGrpSpPr>
              <a:grpSpLocks/>
            </p:cNvGrpSpPr>
            <p:nvPr/>
          </p:nvGrpSpPr>
          <p:grpSpPr bwMode="auto">
            <a:xfrm>
              <a:off x="2247787" y="3003753"/>
              <a:ext cx="2100256" cy="1969631"/>
              <a:chOff x="2247787" y="2479804"/>
              <a:chExt cx="2100256" cy="1969631"/>
            </a:xfrm>
          </p:grpSpPr>
          <p:sp>
            <p:nvSpPr>
              <p:cNvPr id="27" name="Rektangel 36">
                <a:extLst>
                  <a:ext uri="{FF2B5EF4-FFF2-40B4-BE49-F238E27FC236}">
                    <a16:creationId xmlns:a16="http://schemas.microsoft.com/office/drawing/2014/main" id="{A2DBD73B-74F3-B86D-FAFB-E41F7F11AF89}"/>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26">
                <a:extLst>
                  <a:ext uri="{FF2B5EF4-FFF2-40B4-BE49-F238E27FC236}">
                    <a16:creationId xmlns:a16="http://schemas.microsoft.com/office/drawing/2014/main" id="{2C35F11E-D05C-3AA3-05CD-E278C5F3FE2A}"/>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21" name="Picture 48" descr="8375350_xl.jpg">
              <a:extLst>
                <a:ext uri="{FF2B5EF4-FFF2-40B4-BE49-F238E27FC236}">
                  <a16:creationId xmlns:a16="http://schemas.microsoft.com/office/drawing/2014/main" id="{334B447D-D94F-EC1F-50C6-F4A0FF7020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Group 16">
              <a:extLst>
                <a:ext uri="{FF2B5EF4-FFF2-40B4-BE49-F238E27FC236}">
                  <a16:creationId xmlns:a16="http://schemas.microsoft.com/office/drawing/2014/main" id="{0908712C-F488-F0D4-0EF3-28407A5E3D37}"/>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3A02FB1-34A7-C1D3-1CE8-E2898C2D0F00}"/>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F50B9901-836D-3571-CAAD-0360E9F9EE3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357CDC28-DC65-387A-0048-FEFF523D449B}"/>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48198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Left)">
                                      <p:cBhvr>
                                        <p:cTn id="7" dur="500"/>
                                        <p:tgtEl>
                                          <p:spTgt spid="1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Freeform 8">
            <a:extLst>
              <a:ext uri="{FF2B5EF4-FFF2-40B4-BE49-F238E27FC236}">
                <a16:creationId xmlns:a16="http://schemas.microsoft.com/office/drawing/2014/main" id="{40D94A75-566E-959E-4E25-9DECF031159E}"/>
              </a:ext>
            </a:extLst>
          </p:cNvPr>
          <p:cNvSpPr/>
          <p:nvPr/>
        </p:nvSpPr>
        <p:spPr>
          <a:xfrm>
            <a:off x="1127013" y="2177831"/>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8" name="Group 54">
            <a:extLst>
              <a:ext uri="{FF2B5EF4-FFF2-40B4-BE49-F238E27FC236}">
                <a16:creationId xmlns:a16="http://schemas.microsoft.com/office/drawing/2014/main" id="{D08F72B4-5937-3C6D-F608-8F9A669757D7}"/>
              </a:ext>
            </a:extLst>
          </p:cNvPr>
          <p:cNvGrpSpPr>
            <a:grpSpLocks/>
          </p:cNvGrpSpPr>
          <p:nvPr/>
        </p:nvGrpSpPr>
        <p:grpSpPr bwMode="auto">
          <a:xfrm>
            <a:off x="1287118" y="2056562"/>
            <a:ext cx="2124075" cy="2951162"/>
            <a:chOff x="4410274" y="2080741"/>
            <a:chExt cx="2123310" cy="2952328"/>
          </a:xfrm>
        </p:grpSpPr>
        <p:grpSp>
          <p:nvGrpSpPr>
            <p:cNvPr id="9" name="Group 54">
              <a:extLst>
                <a:ext uri="{FF2B5EF4-FFF2-40B4-BE49-F238E27FC236}">
                  <a16:creationId xmlns:a16="http://schemas.microsoft.com/office/drawing/2014/main" id="{40C3D886-D154-62AB-A9BD-0342C43A4FB5}"/>
                </a:ext>
              </a:extLst>
            </p:cNvPr>
            <p:cNvGrpSpPr>
              <a:grpSpLocks/>
            </p:cNvGrpSpPr>
            <p:nvPr/>
          </p:nvGrpSpPr>
          <p:grpSpPr bwMode="auto">
            <a:xfrm>
              <a:off x="4410274" y="2080741"/>
              <a:ext cx="2123310" cy="2952328"/>
              <a:chOff x="4410274" y="1556792"/>
              <a:chExt cx="2123310" cy="2952328"/>
            </a:xfrm>
          </p:grpSpPr>
          <p:grpSp>
            <p:nvGrpSpPr>
              <p:cNvPr id="11" name="Group 46">
                <a:extLst>
                  <a:ext uri="{FF2B5EF4-FFF2-40B4-BE49-F238E27FC236}">
                    <a16:creationId xmlns:a16="http://schemas.microsoft.com/office/drawing/2014/main" id="{C5A38F33-9FC9-034F-0733-D9AB52FA5022}"/>
                  </a:ext>
                </a:extLst>
              </p:cNvPr>
              <p:cNvGrpSpPr>
                <a:grpSpLocks/>
              </p:cNvGrpSpPr>
              <p:nvPr/>
            </p:nvGrpSpPr>
            <p:grpSpPr bwMode="auto">
              <a:xfrm>
                <a:off x="4410274" y="2479804"/>
                <a:ext cx="2123310" cy="2029316"/>
                <a:chOff x="4410274" y="2479804"/>
                <a:chExt cx="2123310" cy="2029316"/>
              </a:xfrm>
            </p:grpSpPr>
            <p:sp>
              <p:nvSpPr>
                <p:cNvPr id="16" name="Rektangel 36">
                  <a:extLst>
                    <a:ext uri="{FF2B5EF4-FFF2-40B4-BE49-F238E27FC236}">
                      <a16:creationId xmlns:a16="http://schemas.microsoft.com/office/drawing/2014/main" id="{A4CD4290-5274-A4F3-7182-0A3B54BD3B16}"/>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35">
                  <a:extLst>
                    <a:ext uri="{FF2B5EF4-FFF2-40B4-BE49-F238E27FC236}">
                      <a16:creationId xmlns:a16="http://schemas.microsoft.com/office/drawing/2014/main" id="{68E2E1D4-7E51-D072-C1A7-C01CCD77EC4D}"/>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2" name="Group 38">
                <a:extLst>
                  <a:ext uri="{FF2B5EF4-FFF2-40B4-BE49-F238E27FC236}">
                    <a16:creationId xmlns:a16="http://schemas.microsoft.com/office/drawing/2014/main" id="{63F0FF5B-047E-5340-21B4-4F362AAF41B1}"/>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F011457D-69DC-95C4-2B62-52FD9F16273A}"/>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2E27B3D2-5BF2-9C19-F459-20FC50E1FEDD}"/>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C0AA9BC4-BE1E-3115-207B-EE52570DE0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0" name="Picture 50" descr="12501508_xxl (1).jpg">
              <a:extLst>
                <a:ext uri="{FF2B5EF4-FFF2-40B4-BE49-F238E27FC236}">
                  <a16:creationId xmlns:a16="http://schemas.microsoft.com/office/drawing/2014/main" id="{733EF25C-EEBC-CEE4-B480-AE1052169A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Box 22">
            <a:extLst>
              <a:ext uri="{FF2B5EF4-FFF2-40B4-BE49-F238E27FC236}">
                <a16:creationId xmlns:a16="http://schemas.microsoft.com/office/drawing/2014/main" id="{BA86E4C3-704F-85E2-8EAC-9349FD184B38}"/>
              </a:ext>
            </a:extLst>
          </p:cNvPr>
          <p:cNvSpPr txBox="1">
            <a:spLocks noChangeArrowheads="1"/>
          </p:cNvSpPr>
          <p:nvPr/>
        </p:nvSpPr>
        <p:spPr bwMode="auto">
          <a:xfrm>
            <a:off x="3801486" y="3194219"/>
            <a:ext cx="683490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Technical Skills:</a:t>
            </a:r>
          </a:p>
          <a:p>
            <a:pPr fontAlgn="auto">
              <a:spcBef>
                <a:spcPts val="0"/>
              </a:spcBef>
              <a:spcAft>
                <a:spcPts val="0"/>
              </a:spcAft>
              <a:defRPr/>
            </a:pPr>
            <a:endParaRPr lang="en-IN" sz="2000" b="1" dirty="0">
              <a:solidFill>
                <a:schemeClr val="tx1"/>
              </a:solidFill>
              <a:latin typeface="+mj-lt"/>
            </a:endParaRPr>
          </a:p>
          <a:p>
            <a:pPr fontAlgn="auto">
              <a:spcBef>
                <a:spcPts val="0"/>
              </a:spcBef>
              <a:spcAft>
                <a:spcPts val="0"/>
              </a:spcAft>
              <a:defRPr/>
            </a:pPr>
            <a:r>
              <a:rPr lang="en-IN" sz="2000" dirty="0">
                <a:solidFill>
                  <a:schemeClr val="tx1"/>
                </a:solidFill>
                <a:latin typeface="+mj-lt"/>
              </a:rPr>
              <a:t>These skills are </a:t>
            </a:r>
            <a:r>
              <a:rPr lang="en-IN" sz="2000" b="1" dirty="0">
                <a:solidFill>
                  <a:srgbClr val="0070C0"/>
                </a:solidFill>
                <a:latin typeface="+mj-lt"/>
              </a:rPr>
              <a:t>specialized skills</a:t>
            </a:r>
            <a:r>
              <a:rPr lang="en-IN" sz="2000" dirty="0">
                <a:solidFill>
                  <a:schemeClr val="tx1"/>
                </a:solidFill>
                <a:latin typeface="+mj-lt"/>
              </a:rPr>
              <a:t>.  </a:t>
            </a:r>
          </a:p>
          <a:p>
            <a:pPr fontAlgn="auto">
              <a:spcBef>
                <a:spcPts val="0"/>
              </a:spcBef>
              <a:spcAft>
                <a:spcPts val="0"/>
              </a:spcAft>
              <a:defRPr/>
            </a:pPr>
            <a:r>
              <a:rPr lang="en-IN" sz="2000" dirty="0">
                <a:solidFill>
                  <a:schemeClr val="tx1"/>
                </a:solidFill>
                <a:latin typeface="+mj-lt"/>
              </a:rPr>
              <a:t>In HRM, professionals need knowledge of state-of-the-art practices in such </a:t>
            </a:r>
            <a:r>
              <a:rPr lang="en-IN" sz="2000" b="1" dirty="0">
                <a:solidFill>
                  <a:srgbClr val="0070C0"/>
                </a:solidFill>
                <a:latin typeface="+mj-lt"/>
              </a:rPr>
              <a:t>areas as staffing, development, rewards, organizational design </a:t>
            </a:r>
            <a:r>
              <a:rPr lang="en-IN" sz="2000" dirty="0">
                <a:solidFill>
                  <a:schemeClr val="tx1"/>
                </a:solidFill>
                <a:latin typeface="+mj-lt"/>
              </a:rPr>
              <a:t>etc.</a:t>
            </a:r>
          </a:p>
        </p:txBody>
      </p:sp>
    </p:spTree>
    <p:extLst>
      <p:ext uri="{BB962C8B-B14F-4D97-AF65-F5344CB8AC3E}">
        <p14:creationId xmlns:p14="http://schemas.microsoft.com/office/powerpoint/2010/main" val="154644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Freeform 8">
            <a:extLst>
              <a:ext uri="{FF2B5EF4-FFF2-40B4-BE49-F238E27FC236}">
                <a16:creationId xmlns:a16="http://schemas.microsoft.com/office/drawing/2014/main" id="{D5B16C77-34FC-249B-2351-5CA6F25E6739}"/>
              </a:ext>
            </a:extLst>
          </p:cNvPr>
          <p:cNvSpPr/>
          <p:nvPr/>
        </p:nvSpPr>
        <p:spPr>
          <a:xfrm>
            <a:off x="1488830" y="231325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8" name="Group 55">
            <a:extLst>
              <a:ext uri="{FF2B5EF4-FFF2-40B4-BE49-F238E27FC236}">
                <a16:creationId xmlns:a16="http://schemas.microsoft.com/office/drawing/2014/main" id="{9A163296-9A9B-6DAE-A15F-C3A15E71319F}"/>
              </a:ext>
            </a:extLst>
          </p:cNvPr>
          <p:cNvGrpSpPr>
            <a:grpSpLocks/>
          </p:cNvGrpSpPr>
          <p:nvPr/>
        </p:nvGrpSpPr>
        <p:grpSpPr bwMode="auto">
          <a:xfrm>
            <a:off x="1080201" y="2135985"/>
            <a:ext cx="2292350" cy="2951162"/>
            <a:chOff x="6426601" y="2080741"/>
            <a:chExt cx="2292524" cy="2952328"/>
          </a:xfrm>
        </p:grpSpPr>
        <p:grpSp>
          <p:nvGrpSpPr>
            <p:cNvPr id="19" name="Group 55">
              <a:extLst>
                <a:ext uri="{FF2B5EF4-FFF2-40B4-BE49-F238E27FC236}">
                  <a16:creationId xmlns:a16="http://schemas.microsoft.com/office/drawing/2014/main" id="{BF685295-B468-B3D5-57F9-D08FA33AEA88}"/>
                </a:ext>
              </a:extLst>
            </p:cNvPr>
            <p:cNvGrpSpPr>
              <a:grpSpLocks/>
            </p:cNvGrpSpPr>
            <p:nvPr/>
          </p:nvGrpSpPr>
          <p:grpSpPr bwMode="auto">
            <a:xfrm>
              <a:off x="6426601" y="2080741"/>
              <a:ext cx="2292524" cy="2952328"/>
              <a:chOff x="6426601" y="1556792"/>
              <a:chExt cx="2292524" cy="2952328"/>
            </a:xfrm>
          </p:grpSpPr>
          <p:grpSp>
            <p:nvGrpSpPr>
              <p:cNvPr id="21" name="Group 47">
                <a:extLst>
                  <a:ext uri="{FF2B5EF4-FFF2-40B4-BE49-F238E27FC236}">
                    <a16:creationId xmlns:a16="http://schemas.microsoft.com/office/drawing/2014/main" id="{806C6E04-B345-D7B8-842C-0F4C3D237E6E}"/>
                  </a:ext>
                </a:extLst>
              </p:cNvPr>
              <p:cNvGrpSpPr>
                <a:grpSpLocks/>
              </p:cNvGrpSpPr>
              <p:nvPr/>
            </p:nvGrpSpPr>
            <p:grpSpPr bwMode="auto">
              <a:xfrm>
                <a:off x="6426601" y="2479804"/>
                <a:ext cx="2292524" cy="2029316"/>
                <a:chOff x="6426601" y="2479804"/>
                <a:chExt cx="2292524" cy="2029316"/>
              </a:xfrm>
            </p:grpSpPr>
            <p:sp>
              <p:nvSpPr>
                <p:cNvPr id="27" name="Rektangel 36">
                  <a:extLst>
                    <a:ext uri="{FF2B5EF4-FFF2-40B4-BE49-F238E27FC236}">
                      <a16:creationId xmlns:a16="http://schemas.microsoft.com/office/drawing/2014/main" id="{1004B8AC-7D21-D60A-38C8-CB2DE24DAC2D}"/>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44">
                  <a:extLst>
                    <a:ext uri="{FF2B5EF4-FFF2-40B4-BE49-F238E27FC236}">
                      <a16:creationId xmlns:a16="http://schemas.microsoft.com/office/drawing/2014/main" id="{01FED585-3AF2-7C8A-AC19-6749515C53E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2" name="Group 38">
                <a:extLst>
                  <a:ext uri="{FF2B5EF4-FFF2-40B4-BE49-F238E27FC236}">
                    <a16:creationId xmlns:a16="http://schemas.microsoft.com/office/drawing/2014/main" id="{3748669C-4525-D35C-2F18-6684621D583D}"/>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2437E25-8A38-5D8E-1B87-2A2A22110DE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714736D6-AB6D-6079-C130-67EEBDD6A98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9C59C5FB-5476-90F2-6094-6E29B514512E}"/>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0" name="Picture 52" descr="trust.jpg">
              <a:extLst>
                <a:ext uri="{FF2B5EF4-FFF2-40B4-BE49-F238E27FC236}">
                  <a16:creationId xmlns:a16="http://schemas.microsoft.com/office/drawing/2014/main" id="{B98780A7-8BAC-A1DE-0179-087A7E4615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2">
            <a:extLst>
              <a:ext uri="{FF2B5EF4-FFF2-40B4-BE49-F238E27FC236}">
                <a16:creationId xmlns:a16="http://schemas.microsoft.com/office/drawing/2014/main" id="{7B1D4EAF-1619-F8ED-7C73-4F6DE53489E8}"/>
              </a:ext>
            </a:extLst>
          </p:cNvPr>
          <p:cNvSpPr txBox="1">
            <a:spLocks noChangeArrowheads="1"/>
          </p:cNvSpPr>
          <p:nvPr/>
        </p:nvSpPr>
        <p:spPr bwMode="auto">
          <a:xfrm>
            <a:off x="4015170" y="3273642"/>
            <a:ext cx="68349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Leadership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need to play </a:t>
            </a:r>
            <a:r>
              <a:rPr lang="en-IN" sz="2000" b="1" dirty="0">
                <a:solidFill>
                  <a:srgbClr val="0070C0"/>
                </a:solidFill>
                <a:latin typeface="+mj-lt"/>
              </a:rPr>
              <a:t>a leadership role </a:t>
            </a:r>
            <a:r>
              <a:rPr lang="en-IN" sz="2000" dirty="0">
                <a:solidFill>
                  <a:schemeClr val="tx1"/>
                </a:solidFill>
                <a:latin typeface="+mj-lt"/>
              </a:rPr>
              <a:t>with regard to the organization’s HR.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 In today’s environment, leadership often requires helping the organization </a:t>
            </a:r>
            <a:r>
              <a:rPr lang="en-IN" sz="2000" b="1" u="sng" dirty="0">
                <a:solidFill>
                  <a:srgbClr val="0070C0"/>
                </a:solidFill>
                <a:latin typeface="+mj-lt"/>
              </a:rPr>
              <a:t>manage change</a:t>
            </a:r>
            <a:r>
              <a:rPr lang="en-IN" sz="2000" dirty="0">
                <a:solidFill>
                  <a:schemeClr val="tx1"/>
                </a:solidFill>
                <a:latin typeface="+mj-lt"/>
              </a:rPr>
              <a:t>.  HR professional must </a:t>
            </a:r>
            <a:r>
              <a:rPr lang="en-IN" sz="2000" b="1" dirty="0">
                <a:solidFill>
                  <a:srgbClr val="0070C0"/>
                </a:solidFill>
                <a:latin typeface="+mj-lt"/>
              </a:rPr>
              <a:t>oversee the changes taking place to make it a success.</a:t>
            </a:r>
          </a:p>
        </p:txBody>
      </p:sp>
    </p:spTree>
    <p:extLst>
      <p:ext uri="{BB962C8B-B14F-4D97-AF65-F5344CB8AC3E}">
        <p14:creationId xmlns:p14="http://schemas.microsoft.com/office/powerpoint/2010/main" val="363016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Emerging HRM Functions</a:t>
            </a:r>
          </a:p>
        </p:txBody>
      </p:sp>
    </p:spTree>
    <p:extLst>
      <p:ext uri="{BB962C8B-B14F-4D97-AF65-F5344CB8AC3E}">
        <p14:creationId xmlns:p14="http://schemas.microsoft.com/office/powerpoint/2010/main" val="476107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034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Emerging HRM Functions</a:t>
            </a:r>
          </a:p>
        </p:txBody>
      </p:sp>
      <p:pic>
        <p:nvPicPr>
          <p:cNvPr id="6" name="Picture 5">
            <a:extLst>
              <a:ext uri="{FF2B5EF4-FFF2-40B4-BE49-F238E27FC236}">
                <a16:creationId xmlns:a16="http://schemas.microsoft.com/office/drawing/2014/main" id="{358E2409-E43D-A966-36FA-720C95757187}"/>
              </a:ext>
            </a:extLst>
          </p:cNvPr>
          <p:cNvPicPr>
            <a:picLocks noChangeAspect="1"/>
          </p:cNvPicPr>
          <p:nvPr/>
        </p:nvPicPr>
        <p:blipFill rotWithShape="1">
          <a:blip r:embed="rId3"/>
          <a:srcRect l="25899" t="31658" r="12108" b="10042"/>
          <a:stretch/>
        </p:blipFill>
        <p:spPr>
          <a:xfrm>
            <a:off x="617280" y="1628755"/>
            <a:ext cx="10957440" cy="4545514"/>
          </a:xfrm>
          <a:prstGeom prst="rect">
            <a:avLst/>
          </a:prstGeom>
        </p:spPr>
      </p:pic>
      <p:sp>
        <p:nvSpPr>
          <p:cNvPr id="8" name="Rectangle 7">
            <a:extLst>
              <a:ext uri="{FF2B5EF4-FFF2-40B4-BE49-F238E27FC236}">
                <a16:creationId xmlns:a16="http://schemas.microsoft.com/office/drawing/2014/main" id="{744BF4A1-E33D-B487-47B7-819CB0D4A609}"/>
              </a:ext>
            </a:extLst>
          </p:cNvPr>
          <p:cNvSpPr/>
          <p:nvPr/>
        </p:nvSpPr>
        <p:spPr>
          <a:xfrm>
            <a:off x="762000" y="5008269"/>
            <a:ext cx="1266825" cy="914335"/>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806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a:t>
            </a:r>
          </a:p>
        </p:txBody>
      </p:sp>
      <p:sp>
        <p:nvSpPr>
          <p:cNvPr id="6" name="TextBox 5">
            <a:extLst>
              <a:ext uri="{FF2B5EF4-FFF2-40B4-BE49-F238E27FC236}">
                <a16:creationId xmlns:a16="http://schemas.microsoft.com/office/drawing/2014/main" id="{7D4BB636-83CC-6538-4092-E2291A14F252}"/>
              </a:ext>
            </a:extLst>
          </p:cNvPr>
          <p:cNvSpPr txBox="1"/>
          <p:nvPr/>
        </p:nvSpPr>
        <p:spPr>
          <a:xfrm>
            <a:off x="1274149" y="2395678"/>
            <a:ext cx="8645226" cy="2566600"/>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Emerging HRM Functions</a:t>
            </a:r>
            <a:endParaRPr lang="en-US" sz="2000" b="1" dirty="0">
              <a:solidFill>
                <a:srgbClr val="002060"/>
              </a:solidFill>
              <a:latin typeface="+mj-lt"/>
            </a:endParaRPr>
          </a:p>
        </p:txBody>
      </p:sp>
    </p:spTree>
    <p:extLst>
      <p:ext uri="{BB962C8B-B14F-4D97-AF65-F5344CB8AC3E}">
        <p14:creationId xmlns:p14="http://schemas.microsoft.com/office/powerpoint/2010/main" val="118448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D9D1725B-C218-2FE9-AB39-9E75E9EA792C}"/>
              </a:ext>
            </a:extLst>
          </p:cNvPr>
          <p:cNvGraphicFramePr>
            <a:graphicFrameLocks noGrp="1"/>
          </p:cNvGraphicFramePr>
          <p:nvPr>
            <p:extLst>
              <p:ext uri="{D42A27DB-BD31-4B8C-83A1-F6EECF244321}">
                <p14:modId xmlns:p14="http://schemas.microsoft.com/office/powerpoint/2010/main" val="1815619862"/>
              </p:ext>
            </p:extLst>
          </p:nvPr>
        </p:nvGraphicFramePr>
        <p:xfrm>
          <a:off x="1749925" y="2441585"/>
          <a:ext cx="8547429" cy="30480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Resourcefulness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Relation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Humanistic Relation Management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correctly defines the Human Resource Department?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Service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Functional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Line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Authority department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36006A0-CD41-40BF-FED6-348F7C75D56E}"/>
              </a:ext>
            </a:extLst>
          </p:cNvPr>
          <p:cNvGraphicFramePr>
            <a:graphicFrameLocks noGrp="1"/>
          </p:cNvGraphicFramePr>
          <p:nvPr>
            <p:extLst>
              <p:ext uri="{D42A27DB-BD31-4B8C-83A1-F6EECF244321}">
                <p14:modId xmlns:p14="http://schemas.microsoft.com/office/powerpoint/2010/main" val="158925355"/>
              </p:ext>
            </p:extLst>
          </p:nvPr>
        </p:nvGraphicFramePr>
        <p:xfrm>
          <a:off x="1836064" y="2313252"/>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the need for Human Resource Planning?</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All Answers are correct </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For undergoing an effective employee development program</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recruitment</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selection policy</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does Technical Skills refer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specialized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take a variety of decisions.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r>
                        <a:rPr lang="en-US" sz="2000" b="1" dirty="0">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220406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CFEE2A0-3662-AC6A-6924-B5A00BA68385}"/>
              </a:ext>
            </a:extLst>
          </p:cNvPr>
          <p:cNvGraphicFramePr>
            <a:graphicFrameLocks noGrp="1"/>
          </p:cNvGraphicFramePr>
          <p:nvPr>
            <p:extLst>
              <p:ext uri="{D42A27DB-BD31-4B8C-83A1-F6EECF244321}">
                <p14:modId xmlns:p14="http://schemas.microsoft.com/office/powerpoint/2010/main" val="3866595264"/>
              </p:ext>
            </p:extLst>
          </p:nvPr>
        </p:nvGraphicFramePr>
        <p:xfrm>
          <a:off x="1644536" y="2223738"/>
          <a:ext cx="8587185" cy="33528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Which of the following is NOT a scope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Quality management </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Training and development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Payroll management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Grievance handling</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2674186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4579A9-75C9-BDA5-6C66-086EC124BF1E}"/>
              </a:ext>
            </a:extLst>
          </p:cNvPr>
          <p:cNvGraphicFramePr>
            <a:graphicFrameLocks noGrp="1"/>
          </p:cNvGraphicFramePr>
          <p:nvPr>
            <p:extLst>
              <p:ext uri="{D42A27DB-BD31-4B8C-83A1-F6EECF244321}">
                <p14:modId xmlns:p14="http://schemas.microsoft.com/office/powerpoint/2010/main" val="3307470633"/>
              </p:ext>
            </p:extLst>
          </p:nvPr>
        </p:nvGraphicFramePr>
        <p:xfrm>
          <a:off x="1644536" y="2177831"/>
          <a:ext cx="8335394" cy="33528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The various skills of HR professionals are</a:t>
                      </a:r>
                      <a:r>
                        <a:rPr lang="ar-SA" sz="2000" b="1" dirty="0">
                          <a:solidFill>
                            <a:srgbClr val="002060"/>
                          </a:solidFill>
                          <a:effectLst/>
                          <a:latin typeface="Alexandria"/>
                          <a:ea typeface="Times New Roman" panose="02020603050405020304" pitchFamily="18" charset="0"/>
                          <a:cs typeface="Arial" panose="020B0604020202020204" pitchFamily="34" charset="0"/>
                        </a:rPr>
                        <a: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All answers are correct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HR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Decision making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Technical skills</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and 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Fact- based Definition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27302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435705-34CD-B0C8-E0FA-76B00CD42FAE}"/>
              </a:ext>
            </a:extLst>
          </p:cNvPr>
          <p:cNvGraphicFramePr>
            <a:graphicFrameLocks noGrp="1"/>
          </p:cNvGraphicFramePr>
          <p:nvPr>
            <p:extLst>
              <p:ext uri="{D42A27DB-BD31-4B8C-83A1-F6EECF244321}">
                <p14:modId xmlns:p14="http://schemas.microsoft.com/office/powerpoint/2010/main" val="98490695"/>
              </p:ext>
            </p:extLst>
          </p:nvPr>
        </p:nvGraphicFramePr>
        <p:xfrm>
          <a:off x="1836064" y="233812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attracting applicants that match a certain Job Criteria. this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Recruitment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Training and Development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PMS?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System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Resourcefulness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Relation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Humanistic Relation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78890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31B9ED-3A5F-8A4A-F0C2-367BE8B2DE07}"/>
              </a:ext>
            </a:extLst>
          </p:cNvPr>
          <p:cNvGraphicFramePr>
            <a:graphicFrameLocks noGrp="1"/>
          </p:cNvGraphicFramePr>
          <p:nvPr>
            <p:extLst>
              <p:ext uri="{D42A27DB-BD31-4B8C-83A1-F6EECF244321}">
                <p14:modId xmlns:p14="http://schemas.microsoft.com/office/powerpoint/2010/main" val="846896290"/>
              </p:ext>
            </p:extLst>
          </p:nvPr>
        </p:nvGraphicFramePr>
        <p:xfrm>
          <a:off x="1444584" y="2142568"/>
          <a:ext cx="9128141" cy="335280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Communicating, negotiating and team development., Those skills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HR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Functions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BCD98F71-195A-BA1F-3339-860F74AABF54}"/>
              </a:ext>
            </a:extLst>
          </p:cNvPr>
          <p:cNvPicPr>
            <a:picLocks noChangeAspect="1"/>
          </p:cNvPicPr>
          <p:nvPr/>
        </p:nvPicPr>
        <p:blipFill rotWithShape="1">
          <a:blip r:embed="rId3"/>
          <a:srcRect l="22735" t="22695" r="23594" b="47707"/>
          <a:stretch/>
        </p:blipFill>
        <p:spPr>
          <a:xfrm>
            <a:off x="762000" y="1977607"/>
            <a:ext cx="10549777" cy="3786188"/>
          </a:xfrm>
          <a:prstGeom prst="rect">
            <a:avLst/>
          </a:prstGeom>
        </p:spPr>
      </p:pic>
    </p:spTree>
    <p:extLst>
      <p:ext uri="{BB962C8B-B14F-4D97-AF65-F5344CB8AC3E}">
        <p14:creationId xmlns:p14="http://schemas.microsoft.com/office/powerpoint/2010/main" val="229418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DD561878-C304-3150-6446-EB9D4975DD3C}"/>
              </a:ext>
            </a:extLst>
          </p:cNvPr>
          <p:cNvPicPr>
            <a:picLocks noChangeAspect="1"/>
          </p:cNvPicPr>
          <p:nvPr/>
        </p:nvPicPr>
        <p:blipFill rotWithShape="1">
          <a:blip r:embed="rId3"/>
          <a:srcRect l="22617" t="51876" r="23594" b="21653"/>
          <a:stretch/>
        </p:blipFill>
        <p:spPr>
          <a:xfrm>
            <a:off x="641325" y="2182612"/>
            <a:ext cx="10788675" cy="3414712"/>
          </a:xfrm>
          <a:prstGeom prst="rect">
            <a:avLst/>
          </a:prstGeom>
        </p:spPr>
      </p:pic>
    </p:spTree>
    <p:extLst>
      <p:ext uri="{BB962C8B-B14F-4D97-AF65-F5344CB8AC3E}">
        <p14:creationId xmlns:p14="http://schemas.microsoft.com/office/powerpoint/2010/main" val="89706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TotalTime>
  <Words>2402</Words>
  <Application>Microsoft Office PowerPoint</Application>
  <PresentationFormat>Widescreen</PresentationFormat>
  <Paragraphs>286</Paragraphs>
  <Slides>46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20</cp:revision>
  <dcterms:created xsi:type="dcterms:W3CDTF">2023-04-29T09:08:23Z</dcterms:created>
  <dcterms:modified xsi:type="dcterms:W3CDTF">2024-01-09T07:58:25Z</dcterms:modified>
</cp:coreProperties>
</file>