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55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7.xml" ContentType="application/vnd.openxmlformats-officedocument.presentationml.tags+xml"/>
  <Override PartName="/ppt/tags/tag3.xml" ContentType="application/vnd.openxmlformats-officedocument.presentationml.tags+xml"/>
  <Override PartName="/ppt/tags/tag5.xml" ContentType="application/vnd.openxmlformats-officedocument.presentationml.tags+xml"/>
  <Override PartName="/ppt/tags/tag4.xml" ContentType="application/vnd.openxmlformats-officedocument.presentationml.tag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8" r:id="rId2"/>
    <p:sldMasterId id="2147483689" r:id="rId3"/>
  </p:sldMasterIdLst>
  <p:notesMasterIdLst>
    <p:notesMasterId r:id="rId44"/>
  </p:notesMasterIdLst>
  <p:sldIdLst>
    <p:sldId id="494" r:id="rId4"/>
    <p:sldId id="303" r:id="rId5"/>
    <p:sldId id="313" r:id="rId6"/>
    <p:sldId id="359" r:id="rId7"/>
    <p:sldId id="497" r:id="rId8"/>
    <p:sldId id="495" r:id="rId9"/>
    <p:sldId id="498" r:id="rId10"/>
    <p:sldId id="511" r:id="rId11"/>
    <p:sldId id="3494" r:id="rId12"/>
    <p:sldId id="499" r:id="rId13"/>
    <p:sldId id="487" r:id="rId14"/>
    <p:sldId id="500" r:id="rId15"/>
    <p:sldId id="501" r:id="rId16"/>
    <p:sldId id="502" r:id="rId17"/>
    <p:sldId id="504" r:id="rId18"/>
    <p:sldId id="276" r:id="rId19"/>
    <p:sldId id="306" r:id="rId20"/>
    <p:sldId id="3495" r:id="rId21"/>
    <p:sldId id="3496" r:id="rId22"/>
    <p:sldId id="3469" r:id="rId23"/>
    <p:sldId id="3470" r:id="rId24"/>
    <p:sldId id="377" r:id="rId25"/>
    <p:sldId id="3471" r:id="rId26"/>
    <p:sldId id="3474" r:id="rId27"/>
    <p:sldId id="256" r:id="rId28"/>
    <p:sldId id="3497" r:id="rId29"/>
    <p:sldId id="3498" r:id="rId30"/>
    <p:sldId id="3478" r:id="rId31"/>
    <p:sldId id="3479" r:id="rId32"/>
    <p:sldId id="360" r:id="rId33"/>
    <p:sldId id="344" r:id="rId34"/>
    <p:sldId id="362" r:id="rId35"/>
    <p:sldId id="363" r:id="rId36"/>
    <p:sldId id="364" r:id="rId37"/>
    <p:sldId id="345" r:id="rId38"/>
    <p:sldId id="3505" r:id="rId39"/>
    <p:sldId id="367" r:id="rId40"/>
    <p:sldId id="3499" r:id="rId41"/>
    <p:sldId id="3492" r:id="rId42"/>
    <p:sldId id="3504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303"/>
            <p14:sldId id="313"/>
            <p14:sldId id="359"/>
            <p14:sldId id="497"/>
            <p14:sldId id="495"/>
            <p14:sldId id="498"/>
            <p14:sldId id="511"/>
            <p14:sldId id="3494"/>
            <p14:sldId id="499"/>
            <p14:sldId id="487"/>
            <p14:sldId id="500"/>
            <p14:sldId id="501"/>
            <p14:sldId id="502"/>
            <p14:sldId id="504"/>
            <p14:sldId id="276"/>
            <p14:sldId id="306"/>
            <p14:sldId id="3495"/>
            <p14:sldId id="3496"/>
            <p14:sldId id="3469"/>
            <p14:sldId id="3470"/>
            <p14:sldId id="377"/>
            <p14:sldId id="3471"/>
            <p14:sldId id="3474"/>
            <p14:sldId id="256"/>
            <p14:sldId id="3497"/>
            <p14:sldId id="3498"/>
            <p14:sldId id="3478"/>
            <p14:sldId id="3479"/>
            <p14:sldId id="360"/>
            <p14:sldId id="344"/>
            <p14:sldId id="362"/>
            <p14:sldId id="363"/>
            <p14:sldId id="364"/>
            <p14:sldId id="345"/>
            <p14:sldId id="3505"/>
            <p14:sldId id="367"/>
            <p14:sldId id="3499"/>
            <p14:sldId id="3492"/>
            <p14:sldId id="350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86355" autoAdjust="0"/>
  </p:normalViewPr>
  <p:slideViewPr>
    <p:cSldViewPr snapToGrid="0">
      <p:cViewPr varScale="1">
        <p:scale>
          <a:sx n="74" d="100"/>
          <a:sy n="74" d="100"/>
        </p:scale>
        <p:origin x="3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customXml" Target="../customXml/item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F0F513-02D5-48FB-BB93-5D9A7DD1024E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CA"/>
        </a:p>
      </dgm:t>
    </dgm:pt>
    <dgm:pt modelId="{E3F5C09A-268A-407C-BA10-59CABA66F566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ranking method </a:t>
          </a:r>
        </a:p>
      </dgm:t>
    </dgm:pt>
    <dgm:pt modelId="{45AD84B2-03C3-4767-A633-CC5F1D56101B}" type="parTrans" cxnId="{7DDD9539-C9BC-4561-8723-DA3AB123DFB7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864B99-FAAF-467D-B160-B8C43A469969}" type="sibTrans" cxnId="{7DDD9539-C9BC-4561-8723-DA3AB123DFB7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C9C2A0-0CD5-4E0B-9D43-A558F5C7E89B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Is a simple system that places jobs in order, from highest to lowest, by their value to the organization.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69AB34-73C5-4D2A-93F8-8EE2F3DA50A8}" type="parTrans" cxnId="{8F7B0F40-400B-4F48-8C5C-2E9722765E68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80137A-C47E-40C4-9B03-86F746EBA1CE}" type="sibTrans" cxnId="{8F7B0F40-400B-4F48-8C5C-2E9722765E68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F247F-CAE9-4185-ABC7-22D7E98E3F91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classification method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AB9670-B5CB-4FB9-B01C-1B622B8B4FE7}" type="parTrans" cxnId="{04D28EF4-9D6D-43EA-A858-7799B9FA609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1563EF-AC84-472A-B311-3C2BAA36B8B3}" type="sibTrans" cxnId="{04D28EF4-9D6D-43EA-A858-7799B9FA609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F52880-283F-4594-8461-34C503832055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Descriptions of each class of jobs are written, and then each job in the organization is put into a grade  according to the class description it best matches.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3AEC77-94FB-4E7C-B766-E254E507F703}" type="parTrans" cxnId="{281A8B0A-9582-497D-9158-DCA090199ABB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CB0317-175E-438E-ABA3-EAED5A705B56}" type="sibTrans" cxnId="{281A8B0A-9582-497D-9158-DCA090199ABB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96D817-32B3-46C1-9CBC-2B062330041C}">
      <dgm:prSet phldrT="[Text]"/>
      <dgm:spPr/>
      <dgm:t>
        <a:bodyPr/>
        <a:lstStyle/>
        <a:p>
          <a:r>
            <a:rPr lang="en-CA" b="1" dirty="0">
              <a:latin typeface="Times New Roman" panose="02020603050405020304" pitchFamily="18" charset="0"/>
              <a:cs typeface="Times New Roman" panose="02020603050405020304" pitchFamily="18" charset="0"/>
            </a:rPr>
            <a:t>The factor-comparison method</a:t>
          </a:r>
        </a:p>
      </dgm:t>
    </dgm:pt>
    <dgm:pt modelId="{FB3C5F74-E4C8-48D2-B771-9D470DBAB72D}" type="parTrans" cxnId="{7AB39E9E-F25B-4193-AC1F-6AABE0DA6549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9794AA-8BF5-4D1B-A434-8582993E5528}" type="sibTrans" cxnId="{7AB39E9E-F25B-4193-AC1F-6AABE0DA6549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86EA1C-481D-4E2C-B88B-E41891C22A7C}">
      <dgm:prSet phldrT="[Text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a quantitative complex combination of the ranking and point methods. Each organization must develop its  own key jobs and its own factors.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FD1E41-3133-426D-8126-E0A5D2279A3E}" type="parTrans" cxnId="{CB023AF0-9E27-4B5B-A39A-AB5B1168DE1C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D50AC7-5B63-481C-A691-DCB0FFBCB707}" type="sibTrans" cxnId="{CB023AF0-9E27-4B5B-A39A-AB5B1168DE1C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A539A6-BA69-4FC5-88FA-461F56BB43A6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Market pricing 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CD804C-7467-4945-911D-BBC5BF057335}" type="parTrans" cxnId="{55FE3E2F-D1AD-4326-BFFA-DF8605B3FEDD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CE78F8-4D9C-4085-ABAD-516334A60320}" type="sibTrans" cxnId="{55FE3E2F-D1AD-4326-BFFA-DF8605B3FEDD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78C8DC-6018-46D4-BE4A-91E47084399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Use of market pay data to identify the relative value of jobs based on what other employers pay for similar jobs</a:t>
          </a:r>
          <a:endParaRPr lang="en-CA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AD67F2-FEE2-4679-81A0-E0A9B1D7FF61}" type="parTrans" cxnId="{8DBE07AA-A5E3-4324-A1B3-D9E195DD39A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9F8D8C-F4CC-47E1-8A7E-83459BD42617}" type="sibTrans" cxnId="{8DBE07AA-A5E3-4324-A1B3-D9E195DD39AA}">
      <dgm:prSet/>
      <dgm:spPr/>
      <dgm:t>
        <a:bodyPr/>
        <a:lstStyle/>
        <a:p>
          <a:endParaRPr lang="en-CA" b="1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78882-0551-495F-B921-182D9486F991}" type="pres">
      <dgm:prSet presAssocID="{D5F0F513-02D5-48FB-BB93-5D9A7DD1024E}" presName="Name0" presStyleCnt="0">
        <dgm:presLayoutVars>
          <dgm:dir/>
          <dgm:animLvl val="lvl"/>
          <dgm:resizeHandles/>
        </dgm:presLayoutVars>
      </dgm:prSet>
      <dgm:spPr/>
    </dgm:pt>
    <dgm:pt modelId="{556D8A00-D957-47DB-A3DF-9B5DF84DDC43}" type="pres">
      <dgm:prSet presAssocID="{E3F5C09A-268A-407C-BA10-59CABA66F566}" presName="linNode" presStyleCnt="0"/>
      <dgm:spPr/>
    </dgm:pt>
    <dgm:pt modelId="{489F7543-3503-415D-94DB-84841A95C8F3}" type="pres">
      <dgm:prSet presAssocID="{E3F5C09A-268A-407C-BA10-59CABA66F566}" presName="parentShp" presStyleLbl="node1" presStyleIdx="0" presStyleCnt="4">
        <dgm:presLayoutVars>
          <dgm:bulletEnabled val="1"/>
        </dgm:presLayoutVars>
      </dgm:prSet>
      <dgm:spPr/>
    </dgm:pt>
    <dgm:pt modelId="{131EDC2A-0F7D-473E-AE5F-2A1F80921412}" type="pres">
      <dgm:prSet presAssocID="{E3F5C09A-268A-407C-BA10-59CABA66F566}" presName="childShp" presStyleLbl="bgAccFollowNode1" presStyleIdx="0" presStyleCnt="4">
        <dgm:presLayoutVars>
          <dgm:bulletEnabled val="1"/>
        </dgm:presLayoutVars>
      </dgm:prSet>
      <dgm:spPr/>
    </dgm:pt>
    <dgm:pt modelId="{34BE1D82-C5A5-402F-B11B-0DBC2A9D39FA}" type="pres">
      <dgm:prSet presAssocID="{7A864B99-FAAF-467D-B160-B8C43A469969}" presName="spacing" presStyleCnt="0"/>
      <dgm:spPr/>
    </dgm:pt>
    <dgm:pt modelId="{550520D2-4E1E-4AF3-BABB-32037DAD354D}" type="pres">
      <dgm:prSet presAssocID="{A5AF247F-CAE9-4185-ABC7-22D7E98E3F91}" presName="linNode" presStyleCnt="0"/>
      <dgm:spPr/>
    </dgm:pt>
    <dgm:pt modelId="{01F88D40-E90F-41EA-A129-E3A21EEBAA8E}" type="pres">
      <dgm:prSet presAssocID="{A5AF247F-CAE9-4185-ABC7-22D7E98E3F91}" presName="parentShp" presStyleLbl="node1" presStyleIdx="1" presStyleCnt="4">
        <dgm:presLayoutVars>
          <dgm:bulletEnabled val="1"/>
        </dgm:presLayoutVars>
      </dgm:prSet>
      <dgm:spPr/>
    </dgm:pt>
    <dgm:pt modelId="{E143F667-43FA-44B7-A4BE-64FFD81CA3F2}" type="pres">
      <dgm:prSet presAssocID="{A5AF247F-CAE9-4185-ABC7-22D7E98E3F91}" presName="childShp" presStyleLbl="bgAccFollowNode1" presStyleIdx="1" presStyleCnt="4">
        <dgm:presLayoutVars>
          <dgm:bulletEnabled val="1"/>
        </dgm:presLayoutVars>
      </dgm:prSet>
      <dgm:spPr/>
    </dgm:pt>
    <dgm:pt modelId="{9BC879DC-855E-4FE8-8BC4-A8C87704F41A}" type="pres">
      <dgm:prSet presAssocID="{691563EF-AC84-472A-B311-3C2BAA36B8B3}" presName="spacing" presStyleCnt="0"/>
      <dgm:spPr/>
    </dgm:pt>
    <dgm:pt modelId="{0B7A67AB-A3FA-4B47-91DB-76EA3C785524}" type="pres">
      <dgm:prSet presAssocID="{7A96D817-32B3-46C1-9CBC-2B062330041C}" presName="linNode" presStyleCnt="0"/>
      <dgm:spPr/>
    </dgm:pt>
    <dgm:pt modelId="{9377512C-98DA-46EC-BF43-992C17F7ECE4}" type="pres">
      <dgm:prSet presAssocID="{7A96D817-32B3-46C1-9CBC-2B062330041C}" presName="parentShp" presStyleLbl="node1" presStyleIdx="2" presStyleCnt="4">
        <dgm:presLayoutVars>
          <dgm:bulletEnabled val="1"/>
        </dgm:presLayoutVars>
      </dgm:prSet>
      <dgm:spPr/>
    </dgm:pt>
    <dgm:pt modelId="{A72E7517-083C-48C7-A22B-DB8B69BD7005}" type="pres">
      <dgm:prSet presAssocID="{7A96D817-32B3-46C1-9CBC-2B062330041C}" presName="childShp" presStyleLbl="bgAccFollowNode1" presStyleIdx="2" presStyleCnt="4">
        <dgm:presLayoutVars>
          <dgm:bulletEnabled val="1"/>
        </dgm:presLayoutVars>
      </dgm:prSet>
      <dgm:spPr/>
    </dgm:pt>
    <dgm:pt modelId="{429E5F67-2B36-4609-B7F9-729ACCFAB3AA}" type="pres">
      <dgm:prSet presAssocID="{019794AA-8BF5-4D1B-A434-8582993E5528}" presName="spacing" presStyleCnt="0"/>
      <dgm:spPr/>
    </dgm:pt>
    <dgm:pt modelId="{E309C530-C694-4777-8378-7F9DCFC4977A}" type="pres">
      <dgm:prSet presAssocID="{CFA539A6-BA69-4FC5-88FA-461F56BB43A6}" presName="linNode" presStyleCnt="0"/>
      <dgm:spPr/>
    </dgm:pt>
    <dgm:pt modelId="{B60A452D-A4E5-48F2-8923-BAC8D3B6BC7C}" type="pres">
      <dgm:prSet presAssocID="{CFA539A6-BA69-4FC5-88FA-461F56BB43A6}" presName="parentShp" presStyleLbl="node1" presStyleIdx="3" presStyleCnt="4">
        <dgm:presLayoutVars>
          <dgm:bulletEnabled val="1"/>
        </dgm:presLayoutVars>
      </dgm:prSet>
      <dgm:spPr/>
    </dgm:pt>
    <dgm:pt modelId="{96756804-7367-400E-AE3C-3B0F565B46AA}" type="pres">
      <dgm:prSet presAssocID="{CFA539A6-BA69-4FC5-88FA-461F56BB43A6}" presName="childShp" presStyleLbl="bgAccFollowNode1" presStyleIdx="3" presStyleCnt="4">
        <dgm:presLayoutVars>
          <dgm:bulletEnabled val="1"/>
        </dgm:presLayoutVars>
      </dgm:prSet>
      <dgm:spPr/>
    </dgm:pt>
  </dgm:ptLst>
  <dgm:cxnLst>
    <dgm:cxn modelId="{281A8B0A-9582-497D-9158-DCA090199ABB}" srcId="{A5AF247F-CAE9-4185-ABC7-22D7E98E3F91}" destId="{66F52880-283F-4594-8461-34C503832055}" srcOrd="0" destOrd="0" parTransId="{693AEC77-94FB-4E7C-B766-E254E507F703}" sibTransId="{2ECB0317-175E-438E-ABA3-EAED5A705B56}"/>
    <dgm:cxn modelId="{55FE3E2F-D1AD-4326-BFFA-DF8605B3FEDD}" srcId="{D5F0F513-02D5-48FB-BB93-5D9A7DD1024E}" destId="{CFA539A6-BA69-4FC5-88FA-461F56BB43A6}" srcOrd="3" destOrd="0" parTransId="{2ACD804C-7467-4945-911D-BBC5BF057335}" sibTransId="{40CE78F8-4D9C-4085-ABAD-516334A60320}"/>
    <dgm:cxn modelId="{7DDD9539-C9BC-4561-8723-DA3AB123DFB7}" srcId="{D5F0F513-02D5-48FB-BB93-5D9A7DD1024E}" destId="{E3F5C09A-268A-407C-BA10-59CABA66F566}" srcOrd="0" destOrd="0" parTransId="{45AD84B2-03C3-4767-A633-CC5F1D56101B}" sibTransId="{7A864B99-FAAF-467D-B160-B8C43A469969}"/>
    <dgm:cxn modelId="{8F7B0F40-400B-4F48-8C5C-2E9722765E68}" srcId="{E3F5C09A-268A-407C-BA10-59CABA66F566}" destId="{6FC9C2A0-0CD5-4E0B-9D43-A558F5C7E89B}" srcOrd="0" destOrd="0" parTransId="{8869AB34-73C5-4D2A-93F8-8EE2F3DA50A8}" sibTransId="{0280137A-C47E-40C4-9B03-86F746EBA1CE}"/>
    <dgm:cxn modelId="{41FA4069-42F3-422E-AD88-6512A3C8DAB4}" type="presOf" srcId="{CFA539A6-BA69-4FC5-88FA-461F56BB43A6}" destId="{B60A452D-A4E5-48F2-8923-BAC8D3B6BC7C}" srcOrd="0" destOrd="0" presId="urn:microsoft.com/office/officeart/2005/8/layout/vList6"/>
    <dgm:cxn modelId="{7836624A-586B-4572-9350-2063D4643039}" type="presOf" srcId="{66F52880-283F-4594-8461-34C503832055}" destId="{E143F667-43FA-44B7-A4BE-64FFD81CA3F2}" srcOrd="0" destOrd="0" presId="urn:microsoft.com/office/officeart/2005/8/layout/vList6"/>
    <dgm:cxn modelId="{7AB39E9E-F25B-4193-AC1F-6AABE0DA6549}" srcId="{D5F0F513-02D5-48FB-BB93-5D9A7DD1024E}" destId="{7A96D817-32B3-46C1-9CBC-2B062330041C}" srcOrd="2" destOrd="0" parTransId="{FB3C5F74-E4C8-48D2-B771-9D470DBAB72D}" sibTransId="{019794AA-8BF5-4D1B-A434-8582993E5528}"/>
    <dgm:cxn modelId="{8DBE07AA-A5E3-4324-A1B3-D9E195DD39AA}" srcId="{CFA539A6-BA69-4FC5-88FA-461F56BB43A6}" destId="{7678C8DC-6018-46D4-BE4A-91E47084399B}" srcOrd="0" destOrd="0" parTransId="{80AD67F2-FEE2-4679-81A0-E0A9B1D7FF61}" sibTransId="{079F8D8C-F4CC-47E1-8A7E-83459BD42617}"/>
    <dgm:cxn modelId="{D2ABF9B3-6342-4596-B05C-3A54C1A98B57}" type="presOf" srcId="{D5F0F513-02D5-48FB-BB93-5D9A7DD1024E}" destId="{4B678882-0551-495F-B921-182D9486F991}" srcOrd="0" destOrd="0" presId="urn:microsoft.com/office/officeart/2005/8/layout/vList6"/>
    <dgm:cxn modelId="{CD62D0BB-CF17-47E4-B72F-8DD00CDAE232}" type="presOf" srcId="{A5AF247F-CAE9-4185-ABC7-22D7E98E3F91}" destId="{01F88D40-E90F-41EA-A129-E3A21EEBAA8E}" srcOrd="0" destOrd="0" presId="urn:microsoft.com/office/officeart/2005/8/layout/vList6"/>
    <dgm:cxn modelId="{86DA14C9-C32B-4ABE-8843-B9F6ECBDBDBF}" type="presOf" srcId="{6FC9C2A0-0CD5-4E0B-9D43-A558F5C7E89B}" destId="{131EDC2A-0F7D-473E-AE5F-2A1F80921412}" srcOrd="0" destOrd="0" presId="urn:microsoft.com/office/officeart/2005/8/layout/vList6"/>
    <dgm:cxn modelId="{3CA08BCA-15FE-4A4D-871D-6BFF85B44730}" type="presOf" srcId="{7A96D817-32B3-46C1-9CBC-2B062330041C}" destId="{9377512C-98DA-46EC-BF43-992C17F7ECE4}" srcOrd="0" destOrd="0" presId="urn:microsoft.com/office/officeart/2005/8/layout/vList6"/>
    <dgm:cxn modelId="{883E7BDC-51BB-488B-A14E-AE205D69FDC7}" type="presOf" srcId="{7678C8DC-6018-46D4-BE4A-91E47084399B}" destId="{96756804-7367-400E-AE3C-3B0F565B46AA}" srcOrd="0" destOrd="0" presId="urn:microsoft.com/office/officeart/2005/8/layout/vList6"/>
    <dgm:cxn modelId="{C43715E6-C07E-4486-80D7-EA9ADEC6A746}" type="presOf" srcId="{A486EA1C-481D-4E2C-B88B-E41891C22A7C}" destId="{A72E7517-083C-48C7-A22B-DB8B69BD7005}" srcOrd="0" destOrd="0" presId="urn:microsoft.com/office/officeart/2005/8/layout/vList6"/>
    <dgm:cxn modelId="{CB023AF0-9E27-4B5B-A39A-AB5B1168DE1C}" srcId="{7A96D817-32B3-46C1-9CBC-2B062330041C}" destId="{A486EA1C-481D-4E2C-B88B-E41891C22A7C}" srcOrd="0" destOrd="0" parTransId="{08FD1E41-3133-426D-8126-E0A5D2279A3E}" sibTransId="{8ED50AC7-5B63-481C-A691-DCB0FFBCB707}"/>
    <dgm:cxn modelId="{04D28EF4-9D6D-43EA-A858-7799B9FA609A}" srcId="{D5F0F513-02D5-48FB-BB93-5D9A7DD1024E}" destId="{A5AF247F-CAE9-4185-ABC7-22D7E98E3F91}" srcOrd="1" destOrd="0" parTransId="{08AB9670-B5CB-4FB9-B01C-1B622B8B4FE7}" sibTransId="{691563EF-AC84-472A-B311-3C2BAA36B8B3}"/>
    <dgm:cxn modelId="{864B12FB-4263-4AFF-BD02-AE26BF604D66}" type="presOf" srcId="{E3F5C09A-268A-407C-BA10-59CABA66F566}" destId="{489F7543-3503-415D-94DB-84841A95C8F3}" srcOrd="0" destOrd="0" presId="urn:microsoft.com/office/officeart/2005/8/layout/vList6"/>
    <dgm:cxn modelId="{16B91A43-440F-4B66-8991-500DF20199ED}" type="presParOf" srcId="{4B678882-0551-495F-B921-182D9486F991}" destId="{556D8A00-D957-47DB-A3DF-9B5DF84DDC43}" srcOrd="0" destOrd="0" presId="urn:microsoft.com/office/officeart/2005/8/layout/vList6"/>
    <dgm:cxn modelId="{59F46684-AF36-4B41-B5CE-06D044C229ED}" type="presParOf" srcId="{556D8A00-D957-47DB-A3DF-9B5DF84DDC43}" destId="{489F7543-3503-415D-94DB-84841A95C8F3}" srcOrd="0" destOrd="0" presId="urn:microsoft.com/office/officeart/2005/8/layout/vList6"/>
    <dgm:cxn modelId="{FC5FC1F5-366C-4E24-9420-EA741C27D243}" type="presParOf" srcId="{556D8A00-D957-47DB-A3DF-9B5DF84DDC43}" destId="{131EDC2A-0F7D-473E-AE5F-2A1F80921412}" srcOrd="1" destOrd="0" presId="urn:microsoft.com/office/officeart/2005/8/layout/vList6"/>
    <dgm:cxn modelId="{4032DD37-8CEF-4F76-8D6C-B39F88F137BB}" type="presParOf" srcId="{4B678882-0551-495F-B921-182D9486F991}" destId="{34BE1D82-C5A5-402F-B11B-0DBC2A9D39FA}" srcOrd="1" destOrd="0" presId="urn:microsoft.com/office/officeart/2005/8/layout/vList6"/>
    <dgm:cxn modelId="{C67D6B00-AB8F-4594-9E25-90706364F51D}" type="presParOf" srcId="{4B678882-0551-495F-B921-182D9486F991}" destId="{550520D2-4E1E-4AF3-BABB-32037DAD354D}" srcOrd="2" destOrd="0" presId="urn:microsoft.com/office/officeart/2005/8/layout/vList6"/>
    <dgm:cxn modelId="{D3DAFDF7-D885-45CE-8E55-85EC78702261}" type="presParOf" srcId="{550520D2-4E1E-4AF3-BABB-32037DAD354D}" destId="{01F88D40-E90F-41EA-A129-E3A21EEBAA8E}" srcOrd="0" destOrd="0" presId="urn:microsoft.com/office/officeart/2005/8/layout/vList6"/>
    <dgm:cxn modelId="{0148225A-F30C-4CD1-8D4C-E166ACA74861}" type="presParOf" srcId="{550520D2-4E1E-4AF3-BABB-32037DAD354D}" destId="{E143F667-43FA-44B7-A4BE-64FFD81CA3F2}" srcOrd="1" destOrd="0" presId="urn:microsoft.com/office/officeart/2005/8/layout/vList6"/>
    <dgm:cxn modelId="{DDB97986-309E-406B-A57E-90EA9B5A59E0}" type="presParOf" srcId="{4B678882-0551-495F-B921-182D9486F991}" destId="{9BC879DC-855E-4FE8-8BC4-A8C87704F41A}" srcOrd="3" destOrd="0" presId="urn:microsoft.com/office/officeart/2005/8/layout/vList6"/>
    <dgm:cxn modelId="{DA9697D0-9BB2-4FB1-BFEB-D526C5DD0B1F}" type="presParOf" srcId="{4B678882-0551-495F-B921-182D9486F991}" destId="{0B7A67AB-A3FA-4B47-91DB-76EA3C785524}" srcOrd="4" destOrd="0" presId="urn:microsoft.com/office/officeart/2005/8/layout/vList6"/>
    <dgm:cxn modelId="{7AB4B3ED-C3CF-4E8E-AEDA-4DC1CA3F9505}" type="presParOf" srcId="{0B7A67AB-A3FA-4B47-91DB-76EA3C785524}" destId="{9377512C-98DA-46EC-BF43-992C17F7ECE4}" srcOrd="0" destOrd="0" presId="urn:microsoft.com/office/officeart/2005/8/layout/vList6"/>
    <dgm:cxn modelId="{549AAEAD-F9C9-4EBB-9905-60C079FA549B}" type="presParOf" srcId="{0B7A67AB-A3FA-4B47-91DB-76EA3C785524}" destId="{A72E7517-083C-48C7-A22B-DB8B69BD7005}" srcOrd="1" destOrd="0" presId="urn:microsoft.com/office/officeart/2005/8/layout/vList6"/>
    <dgm:cxn modelId="{9BE8B463-90D2-4171-9073-6ACA15EA3B6D}" type="presParOf" srcId="{4B678882-0551-495F-B921-182D9486F991}" destId="{429E5F67-2B36-4609-B7F9-729ACCFAB3AA}" srcOrd="5" destOrd="0" presId="urn:microsoft.com/office/officeart/2005/8/layout/vList6"/>
    <dgm:cxn modelId="{E2021602-89C9-455A-ABD3-43B125CF91CD}" type="presParOf" srcId="{4B678882-0551-495F-B921-182D9486F991}" destId="{E309C530-C694-4777-8378-7F9DCFC4977A}" srcOrd="6" destOrd="0" presId="urn:microsoft.com/office/officeart/2005/8/layout/vList6"/>
    <dgm:cxn modelId="{E9739DB0-25E8-442F-A5E6-E74EA7BF4C55}" type="presParOf" srcId="{E309C530-C694-4777-8378-7F9DCFC4977A}" destId="{B60A452D-A4E5-48F2-8923-BAC8D3B6BC7C}" srcOrd="0" destOrd="0" presId="urn:microsoft.com/office/officeart/2005/8/layout/vList6"/>
    <dgm:cxn modelId="{76501EB1-5B77-43EE-97B5-4E4027FA3BC8}" type="presParOf" srcId="{E309C530-C694-4777-8378-7F9DCFC4977A}" destId="{96756804-7367-400E-AE3C-3B0F565B46AA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1EDC2A-0F7D-473E-AE5F-2A1F80921412}">
      <dsp:nvSpPr>
        <dsp:cNvPr id="0" name=""/>
        <dsp:cNvSpPr/>
      </dsp:nvSpPr>
      <dsp:spPr>
        <a:xfrm>
          <a:off x="3964193" y="1422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Is a simple system that places jobs in order, from highest to lowest, by their value to the organization.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142496"/>
        <a:ext cx="5523067" cy="846445"/>
      </dsp:txXfrm>
    </dsp:sp>
    <dsp:sp modelId="{489F7543-3503-415D-94DB-84841A95C8F3}">
      <dsp:nvSpPr>
        <dsp:cNvPr id="0" name=""/>
        <dsp:cNvSpPr/>
      </dsp:nvSpPr>
      <dsp:spPr>
        <a:xfrm>
          <a:off x="0" y="1422"/>
          <a:ext cx="3964193" cy="112859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ranking method </a:t>
          </a:r>
        </a:p>
      </dsp:txBody>
      <dsp:txXfrm>
        <a:off x="55093" y="56515"/>
        <a:ext cx="3854007" cy="1018407"/>
      </dsp:txXfrm>
    </dsp:sp>
    <dsp:sp modelId="{E143F667-43FA-44B7-A4BE-64FFD81CA3F2}">
      <dsp:nvSpPr>
        <dsp:cNvPr id="0" name=""/>
        <dsp:cNvSpPr/>
      </dsp:nvSpPr>
      <dsp:spPr>
        <a:xfrm>
          <a:off x="3964193" y="1242875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Descriptions of each class of jobs are written, and then each job in the organization is put into a grade  according to the class description it best matches.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1383949"/>
        <a:ext cx="5523067" cy="846445"/>
      </dsp:txXfrm>
    </dsp:sp>
    <dsp:sp modelId="{01F88D40-E90F-41EA-A129-E3A21EEBAA8E}">
      <dsp:nvSpPr>
        <dsp:cNvPr id="0" name=""/>
        <dsp:cNvSpPr/>
      </dsp:nvSpPr>
      <dsp:spPr>
        <a:xfrm>
          <a:off x="0" y="1242875"/>
          <a:ext cx="3964193" cy="112859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classification method</a:t>
          </a:r>
          <a:endParaRPr lang="en-CA" sz="3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093" y="1297968"/>
        <a:ext cx="3854007" cy="1018407"/>
      </dsp:txXfrm>
    </dsp:sp>
    <dsp:sp modelId="{A72E7517-083C-48C7-A22B-DB8B69BD7005}">
      <dsp:nvSpPr>
        <dsp:cNvPr id="0" name=""/>
        <dsp:cNvSpPr/>
      </dsp:nvSpPr>
      <dsp:spPr>
        <a:xfrm>
          <a:off x="3964193" y="2484328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 quantitative complex combination of the ranking and point methods. Each organization must develop its  own key jobs and its own factors. 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2625402"/>
        <a:ext cx="5523067" cy="846445"/>
      </dsp:txXfrm>
    </dsp:sp>
    <dsp:sp modelId="{9377512C-98DA-46EC-BF43-992C17F7ECE4}">
      <dsp:nvSpPr>
        <dsp:cNvPr id="0" name=""/>
        <dsp:cNvSpPr/>
      </dsp:nvSpPr>
      <dsp:spPr>
        <a:xfrm>
          <a:off x="0" y="2484328"/>
          <a:ext cx="3964193" cy="112859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 factor-comparison method</a:t>
          </a:r>
        </a:p>
      </dsp:txBody>
      <dsp:txXfrm>
        <a:off x="55093" y="2539421"/>
        <a:ext cx="3854007" cy="1018407"/>
      </dsp:txXfrm>
    </dsp:sp>
    <dsp:sp modelId="{96756804-7367-400E-AE3C-3B0F565B46AA}">
      <dsp:nvSpPr>
        <dsp:cNvPr id="0" name=""/>
        <dsp:cNvSpPr/>
      </dsp:nvSpPr>
      <dsp:spPr>
        <a:xfrm>
          <a:off x="3964193" y="3725780"/>
          <a:ext cx="5946289" cy="112859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65" tIns="12065" rIns="12065" bIns="12065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9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of market pay data to identify the relative value of jobs based on what other employers pay for similar jobs</a:t>
          </a:r>
          <a:endParaRPr lang="en-CA" sz="19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64193" y="3866854"/>
        <a:ext cx="5523067" cy="846445"/>
      </dsp:txXfrm>
    </dsp:sp>
    <dsp:sp modelId="{B60A452D-A4E5-48F2-8923-BAC8D3B6BC7C}">
      <dsp:nvSpPr>
        <dsp:cNvPr id="0" name=""/>
        <dsp:cNvSpPr/>
      </dsp:nvSpPr>
      <dsp:spPr>
        <a:xfrm>
          <a:off x="0" y="3725780"/>
          <a:ext cx="3964193" cy="11285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Market pricing </a:t>
          </a:r>
          <a:endParaRPr lang="en-CA" sz="33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093" y="3780873"/>
        <a:ext cx="3854007" cy="10184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4-08-03T11:11:42.4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8032 10568 0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2080E-4A12-4540-8781-CBE4B97EB7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DE225-B06D-4CFE-A72A-431863FEC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E936996D-ED33-4C04-A2FA-98B8B0DDA58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64663967-1EB5-462F-A717-24856EAEB3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r" rtl="1"/>
            <a:r>
              <a:rPr lang="ar-SA" altLang="en-US"/>
              <a:t>رئيسي او اصلي </a:t>
            </a:r>
          </a:p>
          <a:p>
            <a:pPr algn="r" rtl="1"/>
            <a:endParaRPr lang="ar-SA" altLang="en-US"/>
          </a:p>
          <a:p>
            <a:pPr algn="r" rtl="1"/>
            <a:r>
              <a:rPr lang="ar-SA" altLang="en-US"/>
              <a:t>عرضي </a:t>
            </a:r>
          </a:p>
          <a:p>
            <a:pPr algn="r" rtl="1"/>
            <a:endParaRPr lang="en-US" altLang="en-US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E073201F-C50D-4AE7-A1BC-0AA3FCA177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DC9E261-B2C6-4757-8760-25964DF21C4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05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2747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974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24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35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4DE225-B06D-4CFE-A72A-431863FECD6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HRM</a:t>
            </a:r>
          </a:p>
        </p:txBody>
      </p:sp>
    </p:spTree>
    <p:extLst>
      <p:ext uri="{BB962C8B-B14F-4D97-AF65-F5344CB8AC3E}">
        <p14:creationId xmlns:p14="http://schemas.microsoft.com/office/powerpoint/2010/main" val="1904105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56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4050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240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64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3333076613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6962248"/>
      </p:ext>
    </p:extLst>
  </p:cSld>
  <p:clrMapOvr>
    <a:masterClrMapping/>
  </p:clrMapOvr>
  <p:transition>
    <p:cut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960842"/>
            <a:ext cx="8001000" cy="8119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446" y="2427358"/>
            <a:ext cx="9985109" cy="34862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11586153"/>
      </p:ext>
    </p:extLst>
  </p:cSld>
  <p:clrMapOvr>
    <a:masterClrMapping/>
  </p:clrMapOvr>
  <p:transition>
    <p:cut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961508-1B3E-4582-93BF-0E7215E1F5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770091-CEE6-49D1-A91A-0C1970EB7B2A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31E0F-BFC1-4ACA-A984-0A7B593E6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C6653-5575-4D30-8132-3D5D512FA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68645FF3-0F5D-4937-95AA-7DE3C8AE5B2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9787105"/>
      </p:ext>
    </p:extLst>
  </p:cSld>
  <p:clrMapOvr>
    <a:masterClrMapping/>
  </p:clrMapOvr>
  <p:transition>
    <p:cut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2D3220-9D0F-4FFF-8C5C-CC30CBBE7B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EF5A067-B7FF-4F76-86D7-B1BBC0E74711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FA3800-503A-44E1-B37B-0F6E802BF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9323D-27F4-4673-94BA-531A47E4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286C405-8F66-4CDE-83A4-40E4AF7FB2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791182"/>
      </p:ext>
    </p:extLst>
  </p:cSld>
  <p:clrMapOvr>
    <a:masterClrMapping/>
  </p:clrMapOvr>
  <p:transition>
    <p:cut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16F86D-79C1-4A2B-9CDF-04531EE3C3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ACABA2A-153F-4231-B942-329F17E41B38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639811-9EA5-405A-8D59-5C26D1B6F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26B7B4-7C59-4A75-AF46-9378A9EBB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2D06A60E-E1A3-45A2-8E1E-05BA83CF0F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9140065"/>
      </p:ext>
    </p:extLst>
  </p:cSld>
  <p:clrMapOvr>
    <a:masterClrMapping/>
  </p:clrMapOvr>
  <p:transition>
    <p:cut thruBlk="1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D0D0C3-D885-433C-8CB9-18D296D9E6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9AFBD36-AACA-4785-9D42-15429E88F4F1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39F85F-22FE-4F00-8F80-D10793316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90DA2A-72A2-4CBB-87CA-BB819DF47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BE3AB4ED-45B5-4B13-A01B-81762B16AF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1100615"/>
      </p:ext>
    </p:extLst>
  </p:cSld>
  <p:clrMapOvr>
    <a:masterClrMapping/>
  </p:clrMapOvr>
  <p:transition>
    <p:cut thruBlk="1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EDB6F-F1DD-4CF9-9929-9E9E6C32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D7CA0F2-8F01-4479-A73C-1223F50AFD63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102389A-D89A-4A3D-A339-5EFFAC059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C348D1-D228-4D1C-9648-56FDD2D27E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0A907EE2-5CBD-4253-8C6E-AD75D80DB3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1888974"/>
      </p:ext>
    </p:extLst>
  </p:cSld>
  <p:clrMapOvr>
    <a:masterClrMapping/>
  </p:clrMapOvr>
  <p:transition>
    <p:cut thruBlk="1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2C077E-CF0E-4C31-9B5B-1810D4998C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4DEC9A-16BA-4DF8-A7EB-5DDAC2107E6A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34D62D-A50B-44AC-82C2-07748D1A8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3DFFEB-6A64-41E1-8941-D290597C9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A8672047-3392-43B3-A4A0-C64EE102537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4238473"/>
      </p:ext>
    </p:extLst>
  </p:cSld>
  <p:clrMapOvr>
    <a:masterClrMapping/>
  </p:clrMapOvr>
  <p:transition>
    <p:cut thruBlk="1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BF6DB4-54B5-4371-A36E-94AF51DE61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BC3DECF-FB79-4C2D-A30E-C6157328A486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53FB5-1AB2-40BE-A55E-A50B36742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89E9C-44A3-4780-B534-1998721C3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8C6C4A12-6C8A-434B-8694-16A0FE2236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73701"/>
      </p:ext>
    </p:extLst>
  </p:cSld>
  <p:clrMapOvr>
    <a:masterClrMapping/>
  </p:clrMapOvr>
  <p:transition>
    <p:cut thruBlk="1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6F1477-A3D2-46DA-AB7D-CED3F3A9FA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9CF40C9-3365-4FCE-83A8-B8BF6F196014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FFADC-140E-4C29-9A15-B3626098A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372EA8-1440-456C-BE1A-66DBA8BCF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3C3F04B5-7600-469D-ABD0-B1FCB616D95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4238402"/>
      </p:ext>
    </p:extLst>
  </p:cSld>
  <p:clrMapOvr>
    <a:masterClrMapping/>
  </p:clrMapOvr>
  <p:transition>
    <p:cut thruBlk="1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768F5-CCA3-46B2-972D-8AC0E0E17E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78D5F2-1340-4E01-93F4-4F06AE715300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ED0593-219E-4CAE-8A89-4F7948F60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5C5FD-A500-44E3-8FDE-AC3A7BF9C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12</a:t>
            </a:r>
            <a:r>
              <a:rPr lang="en-US" altLang="en-US">
                <a:cs typeface="Arial" panose="020B0604020202020204" pitchFamily="34" charset="0"/>
              </a:rPr>
              <a:t>–</a:t>
            </a:r>
            <a:fld id="{726229A9-D28C-4EEA-9C76-9BA5661F75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9091078"/>
      </p:ext>
    </p:extLst>
  </p:cSld>
  <p:clrMapOvr>
    <a:masterClrMapping/>
  </p:clrMapOvr>
  <p:transition>
    <p:cut thruBlk="1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r>
              <a:rPr lang="en-US" noProof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85972490"/>
      </p:ext>
    </p:extLst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422543507"/>
      </p:ext>
    </p:extLst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408211533"/>
      </p:ext>
    </p:extLst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725014359"/>
      </p:ext>
    </p:extLst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6" y="508822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006525954"/>
      </p:ext>
    </p:extLst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Autofit/>
          </a:bodyPr>
          <a:lstStyle>
            <a:lvl1pPr marL="0" indent="0">
              <a:buNone/>
              <a:defRPr sz="900"/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581171877"/>
      </p:ext>
    </p:extLst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7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Click icon to add picture</a:t>
            </a:r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2921059540"/>
      </p:ext>
    </p:extLst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539008" y="781307"/>
            <a:ext cx="7112992" cy="653793"/>
          </a:xfrm>
        </p:spPr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780622" y="2022729"/>
            <a:ext cx="4647353" cy="1661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768075" y="2022729"/>
            <a:ext cx="4272279" cy="1661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5" name="Holder 6">
            <a:extLst>
              <a:ext uri="{FF2B5EF4-FFF2-40B4-BE49-F238E27FC236}">
                <a16:creationId xmlns:a16="http://schemas.microsoft.com/office/drawing/2014/main" id="{83E060A2-5CC9-42A2-A419-4D3A808C3F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0" cy="0"/>
          </a:xfrm>
          <a:prstGeom prst="rect">
            <a:avLst/>
          </a:prstGeom>
        </p:spPr>
        <p:txBody>
          <a:bodyPr lIns="0" tIns="0" rIns="0" bIns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A96732-CF86-4995-83C6-64821219F8E6}" type="datetimeFigureOut">
              <a:rPr lang="en-US"/>
              <a:pPr>
                <a:defRPr/>
              </a:pPr>
              <a:t>6/13/2026</a:t>
            </a:fld>
            <a:endParaRPr lang="en-US"/>
          </a:p>
        </p:txBody>
      </p:sp>
      <p:sp>
        <p:nvSpPr>
          <p:cNvPr id="6" name="Holder 7">
            <a:extLst>
              <a:ext uri="{FF2B5EF4-FFF2-40B4-BE49-F238E27FC236}">
                <a16:creationId xmlns:a16="http://schemas.microsoft.com/office/drawing/2014/main" id="{E5266041-0794-4B2D-B1D1-E221D49F38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tIns="0"/>
          <a:lstStyle>
            <a:lvl1pPr marL="38100" eaLnBrk="1" fontAlgn="auto" hangingPunct="1">
              <a:lnSpc>
                <a:spcPts val="1625"/>
              </a:lnSpc>
              <a:spcBef>
                <a:spcPts val="0"/>
              </a:spcBef>
              <a:spcAft>
                <a:spcPts val="0"/>
              </a:spcAft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fld id="{1459B566-23DE-47D3-9264-1A01C30F5F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1170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0800" y="2060848"/>
            <a:ext cx="5080000" cy="5105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44791" y="2049559"/>
            <a:ext cx="5080000" cy="5105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4101116"/>
      </p:ext>
    </p:extLst>
  </p:cSld>
  <p:clrMapOvr>
    <a:masterClrMapping/>
  </p:clrMapOvr>
  <p:transition>
    <p:cut thruBlk="1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09650939"/>
      </p:ext>
    </p:extLst>
  </p:cSld>
  <p:clrMapOvr>
    <a:masterClrMapping/>
  </p:clrMapOvr>
  <p:transition>
    <p:cut thruBlk="1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128434" y="365127"/>
            <a:ext cx="6615973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3257EC2-02A9-4A28-AFB1-E15C2B67AA18}"/>
              </a:ext>
            </a:extLst>
          </p:cNvPr>
          <p:cNvSpPr/>
          <p:nvPr userDrawn="1"/>
        </p:nvSpPr>
        <p:spPr>
          <a:xfrm>
            <a:off x="838200" y="1844824"/>
            <a:ext cx="10811933" cy="4370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445" y="2276872"/>
            <a:ext cx="10250355" cy="374441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FE9972C7-EBD6-4097-97A6-C8BFA7A0390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3" y="976313"/>
            <a:ext cx="1600200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0077869E-F3DC-47CE-80E6-5AD7CD13B55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4" y="1231901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alt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B85F11-84C4-403F-A8C5-D5D32625950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56785" y="1128714"/>
            <a:ext cx="1035049" cy="83099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1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A52B3C-33DB-4047-A4A9-69FE47A67C1B}"/>
              </a:ext>
            </a:extLst>
          </p:cNvPr>
          <p:cNvSpPr txBox="1"/>
          <p:nvPr userDrawn="1"/>
        </p:nvSpPr>
        <p:spPr>
          <a:xfrm>
            <a:off x="1418167" y="1384301"/>
            <a:ext cx="965200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50" b="1" dirty="0">
                <a:solidFill>
                  <a:schemeClr val="bg1"/>
                </a:solidFill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DBB8467-4213-4DE0-84DD-BB330EA03E94}"/>
              </a:ext>
            </a:extLst>
          </p:cNvPr>
          <p:cNvSpPr/>
          <p:nvPr userDrawn="1"/>
        </p:nvSpPr>
        <p:spPr>
          <a:xfrm>
            <a:off x="1460500" y="1087438"/>
            <a:ext cx="1871133" cy="11668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ea typeface="Roboto Light" panose="02000000000000000000" pitchFamily="2" charset="0"/>
            </a:endParaRPr>
          </a:p>
        </p:txBody>
      </p:sp>
      <p:sp>
        <p:nvSpPr>
          <p:cNvPr id="17" name="TextBox 10">
            <a:extLst>
              <a:ext uri="{FF2B5EF4-FFF2-40B4-BE49-F238E27FC236}">
                <a16:creationId xmlns:a16="http://schemas.microsoft.com/office/drawing/2014/main" id="{E42FA08C-A5B8-4F64-A19E-8544172E414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3" y="1128713"/>
            <a:ext cx="1600200" cy="461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A1C170FB-6556-4F3B-9F35-31F51E8E241E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4" y="1384300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13</a:t>
            </a:r>
            <a:endParaRPr lang="en-US" altLang="en-US" sz="11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587492"/>
      </p:ext>
    </p:extLst>
  </p:cSld>
  <p:clrMapOvr>
    <a:masterClrMapping/>
  </p:clrMapOvr>
  <p:transition>
    <p:cut thruBlk="1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512702"/>
      </p:ext>
    </p:extLst>
  </p:cSld>
  <p:clrMapOvr>
    <a:masterClrMapping/>
  </p:clrMapOvr>
  <p:transition>
    <p:cut thruBlk="1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99839111"/>
      </p:ext>
    </p:extLst>
  </p:cSld>
  <p:clrMapOvr>
    <a:masterClrMapping/>
  </p:clrMapOvr>
  <p:transition>
    <p:cut thruBlk="1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06781223"/>
      </p:ext>
    </p:extLst>
  </p:cSld>
  <p:clrMapOvr>
    <a:masterClrMapping/>
  </p:clrMapOvr>
  <p:transition>
    <p:cut thruBlk="1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229138070"/>
      </p:ext>
    </p:extLst>
  </p:cSld>
  <p:clrMapOvr>
    <a:masterClrMapping/>
  </p:clrMapOvr>
  <p:transition>
    <p:cut thruBlk="1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4108429"/>
      </p:ext>
    </p:extLst>
  </p:cSld>
  <p:clrMapOvr>
    <a:masterClrMapping/>
  </p:clrMapOvr>
  <p:transition>
    <p:cut thruBlk="1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0209123"/>
      </p:ext>
    </p:extLst>
  </p:cSld>
  <p:clrMapOvr>
    <a:masterClrMapping/>
  </p:clrMapOvr>
  <p:transition>
    <p:cut thruBlk="1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5543477"/>
      </p:ext>
    </p:extLst>
  </p:cSld>
  <p:clrMapOvr>
    <a:masterClrMapping/>
  </p:clrMapOvr>
  <p:transition>
    <p:cut thruBlk="1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90278314"/>
      </p:ext>
    </p:extLst>
  </p:cSld>
  <p:clrMapOvr>
    <a:masterClrMapping/>
  </p:clrMapOvr>
  <p:transition>
    <p:cut thruBlk="1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04579716"/>
      </p:ext>
    </p:extLst>
  </p:cSld>
  <p:clrMapOvr>
    <a:masterClrMapping/>
  </p:clrMapOvr>
  <p:transition>
    <p:cut thruBlk="1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19719937"/>
      </p:ext>
    </p:extLst>
  </p:cSld>
  <p:clrMapOvr>
    <a:masterClrMapping/>
  </p:clrMapOvr>
  <p:hf hdr="0" dt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0793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hdr="0" dt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1349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hdr="0" dt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1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118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hdr="0" dt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6" y="508822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804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hdr="0" dt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50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468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hdr="0" dt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7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450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slideLayout" Target="../slideLayouts/slideLayout37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23" Type="http://schemas.openxmlformats.org/officeDocument/2006/relationships/image" Target="../media/image3.png"/><Relationship Id="rId10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998882-FB78-42E7-9D12-12DCD43B90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6" r:id="rId15"/>
    <p:sldLayoutId id="2147483667" r:id="rId16"/>
    <p:sldLayoutId id="214748370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DEF3CD4-A895-4383-93A7-AB41EDAA1F5D}"/>
              </a:ext>
            </a:extLst>
          </p:cNvPr>
          <p:cNvSpPr/>
          <p:nvPr userDrawn="1"/>
        </p:nvSpPr>
        <p:spPr>
          <a:xfrm>
            <a:off x="838200" y="1844675"/>
            <a:ext cx="10811933" cy="43703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rgbClr val="00B0F0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E30455-474B-4CC7-A4D2-592EDCA556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308351" y="831851"/>
            <a:ext cx="8549216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F29BED76-D9A8-4A3E-B071-D74B69DE80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00151" y="2406651"/>
            <a:ext cx="9984316" cy="336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3" name="TextBox 10">
            <a:extLst>
              <a:ext uri="{FF2B5EF4-FFF2-40B4-BE49-F238E27FC236}">
                <a16:creationId xmlns:a16="http://schemas.microsoft.com/office/drawing/2014/main" id="{17280500-7E5D-495B-8F2E-09B54B7E898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3" y="976313"/>
            <a:ext cx="1600200" cy="36933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1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1">
            <a:extLst>
              <a:ext uri="{FF2B5EF4-FFF2-40B4-BE49-F238E27FC236}">
                <a16:creationId xmlns:a16="http://schemas.microsoft.com/office/drawing/2014/main" id="{1BCCF04A-B61E-410D-8877-4D91359D73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28234" y="1231901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alt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B7F8F0-109F-4317-9EBF-BCE1C368EE6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356785" y="1128714"/>
            <a:ext cx="1035049" cy="83099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1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CAAE21-C0DB-4DE8-9681-CE9F6B2EC90B}"/>
              </a:ext>
            </a:extLst>
          </p:cNvPr>
          <p:cNvSpPr txBox="1"/>
          <p:nvPr userDrawn="1"/>
        </p:nvSpPr>
        <p:spPr>
          <a:xfrm>
            <a:off x="1418167" y="1384301"/>
            <a:ext cx="965200" cy="715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5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DD5059A-971A-4797-89B2-5ED0D3A72264}"/>
              </a:ext>
            </a:extLst>
          </p:cNvPr>
          <p:cNvSpPr/>
          <p:nvPr userDrawn="1"/>
        </p:nvSpPr>
        <p:spPr>
          <a:xfrm>
            <a:off x="1460500" y="1087438"/>
            <a:ext cx="1871133" cy="11668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ea typeface="Roboto Light" panose="02000000000000000000" pitchFamily="2" charset="0"/>
            </a:endParaRPr>
          </a:p>
        </p:txBody>
      </p:sp>
      <p:sp>
        <p:nvSpPr>
          <p:cNvPr id="18" name="TextBox 10">
            <a:extLst>
              <a:ext uri="{FF2B5EF4-FFF2-40B4-BE49-F238E27FC236}">
                <a16:creationId xmlns:a16="http://schemas.microsoft.com/office/drawing/2014/main" id="{3313E5A8-B4C9-4EA0-80A1-DB8FACECD42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3" y="1128713"/>
            <a:ext cx="1600200" cy="46196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Chapter</a:t>
            </a:r>
            <a:endParaRPr lang="en-US" altLang="en-US" sz="28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9" name="TextBox 11">
            <a:extLst>
              <a:ext uri="{FF2B5EF4-FFF2-40B4-BE49-F238E27FC236}">
                <a16:creationId xmlns:a16="http://schemas.microsoft.com/office/drawing/2014/main" id="{C3800734-8349-4014-8EF4-AF4F7EEEEF1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731434" y="1384300"/>
            <a:ext cx="156633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Times New Roman" panose="02020603050405020304" pitchFamily="18" charset="0"/>
              </a:rPr>
              <a:t>12</a:t>
            </a:r>
            <a:endParaRPr lang="en-US" altLang="en-US" sz="11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1036" name="Graphic 21">
            <a:extLst>
              <a:ext uri="{FF2B5EF4-FFF2-40B4-BE49-F238E27FC236}">
                <a16:creationId xmlns:a16="http://schemas.microsoft.com/office/drawing/2014/main" id="{317D1D78-EE48-4DF2-97E4-BFC0D428C53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762067" y="44450"/>
            <a:ext cx="2305051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29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</p:sldLayoutIdLst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  <p:hf hdr="0" dt="0"/>
  <p:txStyles>
    <p:titleStyle>
      <a:lvl1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2pPr>
      <a:lvl3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3pPr>
      <a:lvl4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4pPr>
      <a:lvl5pPr algn="ctr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5pPr>
      <a:lvl6pPr marL="4572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6pPr>
      <a:lvl7pPr marL="9144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7pPr>
      <a:lvl8pPr marL="13716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8pPr>
      <a:lvl9pPr marL="1828800" algn="ctr" defTabSz="685800" rtl="0" fontAlgn="base">
        <a:lnSpc>
          <a:spcPct val="90000"/>
        </a:lnSpc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6FD94E2-643F-4BBD-99CD-1D9222B9C95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762067" y="44450"/>
            <a:ext cx="2305051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573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</p:sldLayoutIdLst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27.w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39.xml"/><Relationship Id="rId1" Type="http://schemas.openxmlformats.org/officeDocument/2006/relationships/tags" Target="../tags/tag5.xml"/><Relationship Id="rId4" Type="http://schemas.openxmlformats.org/officeDocument/2006/relationships/image" Target="../media/image3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9.xml"/><Relationship Id="rId1" Type="http://schemas.openxmlformats.org/officeDocument/2006/relationships/tags" Target="../tags/tag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Samah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Abdelfatah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6" y="1852888"/>
            <a:ext cx="57797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Human Resources Management 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09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00038" y="5289984"/>
            <a:ext cx="1771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 Box 7">
            <a:extLst>
              <a:ext uri="{FF2B5EF4-FFF2-40B4-BE49-F238E27FC236}">
                <a16:creationId xmlns:a16="http://schemas.microsoft.com/office/drawing/2014/main" id="{71D0B126-AF1A-4D9C-ACB1-774317487BE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10851" y="3384550"/>
            <a:ext cx="4191000" cy="31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Robert L. Mathis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sym typeface="Symbol" pitchFamily="2" charset="2"/>
              </a:rPr>
              <a:t>   </a:t>
            </a:r>
            <a:r>
              <a:rPr lang="en-US" altLang="en-U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John H. Jackson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62"/>
    </mc:Choice>
    <mc:Fallback xmlns="">
      <p:transition spd="slow" advTm="24262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455403" y="2670897"/>
            <a:ext cx="728838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4:Compensating Human Resources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 &amp; Compensation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08253" y="4649068"/>
            <a:ext cx="3516608" cy="39346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5221670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Samah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Abdelfatah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11FF568-D9D6-40F1-A662-1217F12529DE}"/>
              </a:ext>
            </a:extLst>
          </p:cNvPr>
          <p:cNvSpPr/>
          <p:nvPr/>
        </p:nvSpPr>
        <p:spPr>
          <a:xfrm>
            <a:off x="4905400" y="38568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391181-0884-435B-B3B9-2E5DA1FC45A8}"/>
              </a:ext>
            </a:extLst>
          </p:cNvPr>
          <p:cNvSpPr txBox="1"/>
          <p:nvPr/>
        </p:nvSpPr>
        <p:spPr>
          <a:xfrm>
            <a:off x="4956296" y="38513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F5EA0E-7EC7-465C-BD55-52007124AE05}"/>
              </a:ext>
            </a:extLst>
          </p:cNvPr>
          <p:cNvSpPr txBox="1"/>
          <p:nvPr/>
        </p:nvSpPr>
        <p:spPr>
          <a:xfrm>
            <a:off x="5091150" y="4049990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344"/>
    </mc:Choice>
    <mc:Fallback xmlns="">
      <p:transition spd="slow" advTm="6334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422040"/>
            <a:ext cx="87026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you have read this chapter, you should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three general components of total rewards and  examples of each.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four compensation system design issues.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Outline the process of building a base pay system.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two means of valuing jobs.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Explain two ways individual pay increases are determined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070"/>
    </mc:Choice>
    <mc:Fallback xmlns="">
      <p:transition spd="slow" advTm="6707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>
            <a:extLst>
              <a:ext uri="{FF2B5EF4-FFF2-40B4-BE49-F238E27FC236}">
                <a16:creationId xmlns:a16="http://schemas.microsoft.com/office/drawing/2014/main" id="{CA8E608A-7CFF-4B60-9D93-D19EF39F3D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038600" y="842963"/>
            <a:ext cx="4217988" cy="1001712"/>
          </a:xfrm>
        </p:spPr>
        <p:txBody>
          <a:bodyPr/>
          <a:lstStyle/>
          <a:p>
            <a:pPr eaLnBrk="1" hangingPunct="1"/>
            <a:r>
              <a:rPr lang="en-US" altLang="en-US" dirty="0"/>
              <a:t>Nature of Compensation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C596B14-DCF3-4638-88FF-B48B5E13F8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3460" y="2634712"/>
            <a:ext cx="10771322" cy="3659294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rewards: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Monetary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non-monetary rewards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provided to employees in order to attract, motivate, and retain them</a:t>
            </a:r>
            <a:endParaRPr lang="en-US" altLang="en-US" dirty="0"/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US" altLang="en-US" b="1" dirty="0"/>
              <a:t>Types of Rewards</a:t>
            </a:r>
          </a:p>
          <a:p>
            <a:pPr lvl="1"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US" altLang="en-US" b="1" dirty="0"/>
              <a:t>Intrinsic</a:t>
            </a:r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Intangible, psychological and social effects of compensation</a:t>
            </a:r>
          </a:p>
          <a:p>
            <a:pPr lvl="1" eaLnBrk="1" fontAlgn="auto" hangingPunct="1">
              <a:spcAft>
                <a:spcPts val="0"/>
              </a:spcAft>
              <a:buFont typeface="Courier New" panose="02070309020205020404" pitchFamily="49" charset="0"/>
              <a:buChar char="o"/>
              <a:defRPr/>
            </a:pPr>
            <a:r>
              <a:rPr lang="en-CA" altLang="en-US" b="1" dirty="0"/>
              <a:t>Extrinsic</a:t>
            </a:r>
            <a:endParaRPr lang="en-US" altLang="en-US" b="1" dirty="0"/>
          </a:p>
          <a:p>
            <a:pPr lvl="2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Tangible, monetary and nonmonetary effects of compensation</a:t>
            </a:r>
          </a:p>
        </p:txBody>
      </p:sp>
      <p:pic>
        <p:nvPicPr>
          <p:cNvPr id="25604" name="Picture 1">
            <a:extLst>
              <a:ext uri="{FF2B5EF4-FFF2-40B4-BE49-F238E27FC236}">
                <a16:creationId xmlns:a16="http://schemas.microsoft.com/office/drawing/2014/main" id="{D3F542AC-DF94-45D0-BE73-A990DEB5E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715" y="3704472"/>
            <a:ext cx="2157413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7279">
    <p:cut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19448A7-2866-418D-B3F4-FD6F1EA067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326" t="-150"/>
          <a:stretch/>
        </p:blipFill>
        <p:spPr>
          <a:xfrm>
            <a:off x="1089013" y="626955"/>
            <a:ext cx="10013973" cy="556649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BBAF954-4EDF-40B9-8BDB-4538A952E215}"/>
              </a:ext>
            </a:extLst>
          </p:cNvPr>
          <p:cNvSpPr txBox="1"/>
          <p:nvPr/>
        </p:nvSpPr>
        <p:spPr>
          <a:xfrm>
            <a:off x="5239776" y="623610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12-1</a:t>
            </a:r>
          </a:p>
        </p:txBody>
      </p:sp>
    </p:spTree>
    <p:extLst>
      <p:ext uri="{BB962C8B-B14F-4D97-AF65-F5344CB8AC3E}">
        <p14:creationId xmlns:p14="http://schemas.microsoft.com/office/powerpoint/2010/main" val="280411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547"/>
    </mc:Choice>
    <mc:Fallback xmlns="">
      <p:transition advTm="19154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5" y="1694329"/>
            <a:ext cx="4823192" cy="41179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20320" y="1850971"/>
            <a:ext cx="4567364" cy="359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fixed (base) pay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(pay at risk).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includes several forms of variable pay, such as short- and long-term incentives. </a:t>
            </a:r>
          </a:p>
          <a:p>
            <a:pPr>
              <a:lnSpc>
                <a:spcPct val="12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traditional element in total rewards and a key to business success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36070" y="729620"/>
            <a:ext cx="4712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783217" y="456595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How Well Does Your Compensation Plan Support Your Strategy?">
            <a:extLst>
              <a:ext uri="{FF2B5EF4-FFF2-40B4-BE49-F238E27FC236}">
                <a16:creationId xmlns:a16="http://schemas.microsoft.com/office/drawing/2014/main" id="{3A1C08C2-FD94-4F55-9D1A-FAFF89E76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1585030"/>
            <a:ext cx="4526875" cy="422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538208"/>
      </p:ext>
    </p:extLst>
  </p:cSld>
  <p:clrMapOvr>
    <a:masterClrMapping/>
  </p:clrMapOvr>
  <p:transition spd="slow" advTm="48999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0131" y="1732480"/>
            <a:ext cx="781738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699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247A47-6A65-478E-9951-76D6B1E1D442}"/>
              </a:ext>
            </a:extLst>
          </p:cNvPr>
          <p:cNvSpPr/>
          <p:nvPr/>
        </p:nvSpPr>
        <p:spPr>
          <a:xfrm>
            <a:off x="672353" y="2291587"/>
            <a:ext cx="7570694" cy="3565393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 pay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compensation that an employee receives, usually as a wage or a salary.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Wages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Payments directly calculated on the amount of time worked.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Salaries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Consistent payments made each period regardless of the number of hours worked.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linked directly to individual, team, or organizational performance (e.g.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Benefits 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Include traditional programs such as medical, dental, and retirement, as well as newer, nontraditional programs such as identity theft and pet insurance.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CA" sz="20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 descr="Everything You Need to Know about Professional Benefits | by vern. | Hallo  Blog | Medium">
            <a:extLst>
              <a:ext uri="{FF2B5EF4-FFF2-40B4-BE49-F238E27FC236}">
                <a16:creationId xmlns:a16="http://schemas.microsoft.com/office/drawing/2014/main" id="{C7702E85-D774-4978-8C44-D2C1BC28C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EE00"/>
              </a:clrFrom>
              <a:clrTo>
                <a:srgbClr val="FFEE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52" y="1818548"/>
            <a:ext cx="3760587" cy="341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75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9201"/>
    </mc:Choice>
    <mc:Fallback xmlns="">
      <p:transition advTm="21920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458598" y="579778"/>
            <a:ext cx="47892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Philosophies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F0BF-3383-4683-AD0A-F6673EC59F0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1545" y="1102998"/>
            <a:ext cx="10701903" cy="501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877703"/>
      </p:ext>
    </p:extLst>
  </p:cSld>
  <p:clrMapOvr>
    <a:masterClrMapping/>
  </p:clrMapOvr>
  <p:transition spd="slow" advTm="177088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E7D3613-E419-4133-86EA-83379236D05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4F5F5"/>
              </a:clrFrom>
              <a:clrTo>
                <a:srgbClr val="F4F5F5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6186" y="1331600"/>
            <a:ext cx="11259628" cy="45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58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828"/>
    </mc:Choice>
    <mc:Fallback xmlns="">
      <p:transition spd="slow" advTm="14482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01498" y="444153"/>
            <a:ext cx="7989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4782A3-0AB4-4ECE-829B-E9EA729B2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4706" y="1580280"/>
            <a:ext cx="9722223" cy="48700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8910FDC-C5A0-4A40-A566-8CE789A0BF84}"/>
              </a:ext>
            </a:extLst>
          </p:cNvPr>
          <p:cNvSpPr txBox="1"/>
          <p:nvPr/>
        </p:nvSpPr>
        <p:spPr>
          <a:xfrm>
            <a:off x="3146612" y="948195"/>
            <a:ext cx="61180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Fairness and Equity </a:t>
            </a:r>
          </a:p>
        </p:txBody>
      </p:sp>
    </p:spTree>
    <p:extLst>
      <p:ext uri="{BB962C8B-B14F-4D97-AF65-F5344CB8AC3E}">
        <p14:creationId xmlns:p14="http://schemas.microsoft.com/office/powerpoint/2010/main" val="25553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3299"/>
    </mc:Choice>
    <mc:Fallback xmlns="">
      <p:transition advTm="25329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8E784F56-ADD6-418D-AA6C-59D410A276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0859" y="338231"/>
            <a:ext cx="10515600" cy="1325563"/>
          </a:xfrm>
        </p:spPr>
        <p:txBody>
          <a:bodyPr>
            <a:normAutofit/>
          </a:bodyPr>
          <a:lstStyle/>
          <a:p>
            <a:pPr eaLnBrk="1" hangingPunct="1"/>
            <a:r>
              <a:rPr lang="en-CA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CONSIDERATIONS IN COMPENSATION</a:t>
            </a:r>
          </a:p>
        </p:txBody>
      </p:sp>
      <p:pic>
        <p:nvPicPr>
          <p:cNvPr id="32771" name="Picture 6" descr="C:\My Documents\PowerPoint Files\Books\South-Western\HRM10e\HRM10e GIFS\12-07.gif">
            <a:extLst>
              <a:ext uri="{FF2B5EF4-FFF2-40B4-BE49-F238E27FC236}">
                <a16:creationId xmlns:a16="http://schemas.microsoft.com/office/drawing/2014/main" id="{91B80DEE-F906-47D9-8162-35198C7F4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988" y="1532661"/>
            <a:ext cx="9006738" cy="449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B7FDA3-F890-46A3-B615-9FFCD5345E20}"/>
              </a:ext>
            </a:extLst>
          </p:cNvPr>
          <p:cNvSpPr txBox="1"/>
          <p:nvPr/>
        </p:nvSpPr>
        <p:spPr>
          <a:xfrm>
            <a:off x="5239776" y="623610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083"/>
    </mc:Choice>
    <mc:Fallback xmlns="">
      <p:transition spd="slow" advTm="12208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57606" y="1326198"/>
            <a:ext cx="754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Competitiveness and Compensation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C6210B-793B-46FE-A520-E9F6664D5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536" y="2357211"/>
            <a:ext cx="9422359" cy="404697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58282D6-63D9-43D8-A6CB-00549114B4D8}"/>
              </a:ext>
            </a:extLst>
          </p:cNvPr>
          <p:cNvSpPr txBox="1"/>
          <p:nvPr/>
        </p:nvSpPr>
        <p:spPr>
          <a:xfrm>
            <a:off x="2557606" y="899030"/>
            <a:ext cx="87979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 CONT.</a:t>
            </a:r>
          </a:p>
        </p:txBody>
      </p:sp>
    </p:spTree>
    <p:extLst>
      <p:ext uri="{BB962C8B-B14F-4D97-AF65-F5344CB8AC3E}">
        <p14:creationId xmlns:p14="http://schemas.microsoft.com/office/powerpoint/2010/main" val="24447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1625"/>
    </mc:Choice>
    <mc:Fallback xmlns="">
      <p:transition advTm="16162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5236"/>
            <a:ext cx="5823861" cy="37746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924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69976" y="2481326"/>
            <a:ext cx="57184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Competency-based pay: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individuals for the capabilities they demonstrate and acquire.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vs. Team Rewards: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organizations use team incentive rewards on top of base pay.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Global Compensation Issues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64AD14-50A3-4F65-98EE-F66D06D45774}"/>
              </a:ext>
            </a:extLst>
          </p:cNvPr>
          <p:cNvSpPr txBox="1"/>
          <p:nvPr/>
        </p:nvSpPr>
        <p:spPr>
          <a:xfrm>
            <a:off x="2413808" y="970179"/>
            <a:ext cx="87979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 CONT.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82A86B-AC90-40DF-B40E-C090B6C89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4829" y="1493399"/>
            <a:ext cx="5427592" cy="47884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EFAEF93-E98B-4FD8-A6EB-D76E357A87ED}"/>
              </a:ext>
            </a:extLst>
          </p:cNvPr>
          <p:cNvSpPr txBox="1"/>
          <p:nvPr/>
        </p:nvSpPr>
        <p:spPr>
          <a:xfrm>
            <a:off x="7688197" y="6373480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12-3</a:t>
            </a:r>
          </a:p>
        </p:txBody>
      </p:sp>
    </p:spTree>
    <p:extLst>
      <p:ext uri="{BB962C8B-B14F-4D97-AF65-F5344CB8AC3E}">
        <p14:creationId xmlns:p14="http://schemas.microsoft.com/office/powerpoint/2010/main" val="399337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7767"/>
    </mc:Choice>
    <mc:Fallback xmlns="">
      <p:transition advTm="257767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3150" y="1019069"/>
            <a:ext cx="9241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LEGAL CONSTRAINTS ON PAY SYSTEMS</a:t>
            </a:r>
          </a:p>
        </p:txBody>
      </p:sp>
      <p:sp>
        <p:nvSpPr>
          <p:cNvPr id="25" name="Rectangle: Rounded Corners 24"/>
          <p:cNvSpPr/>
          <p:nvPr/>
        </p:nvSpPr>
        <p:spPr>
          <a:xfrm>
            <a:off x="617280" y="172523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Exempt employees </a:t>
            </a:r>
            <a:r>
              <a:rPr lang="en-US" dirty="0" err="1"/>
              <a:t>Employees</a:t>
            </a:r>
            <a:r>
              <a:rPr lang="en-US" dirty="0"/>
              <a:t> to whom employers are not required to pay overtime. Non-exempt employees </a:t>
            </a:r>
            <a:r>
              <a:rPr lang="en-US" dirty="0" err="1"/>
              <a:t>Employees</a:t>
            </a:r>
            <a:r>
              <a:rPr lang="en-US" dirty="0"/>
              <a:t> who must be paid overtime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101396"/>
            <a:ext cx="10667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Fair Labor Standards</a:t>
            </a: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A87962-DE3A-49C4-BB8B-66FEC20B3C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05740"/>
            <a:ext cx="10266602" cy="17236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F0F7D3B-E853-4971-8E26-6F64D40C5CB3}"/>
              </a:ext>
            </a:extLst>
          </p:cNvPr>
          <p:cNvSpPr txBox="1"/>
          <p:nvPr/>
        </p:nvSpPr>
        <p:spPr>
          <a:xfrm>
            <a:off x="942308" y="4411308"/>
            <a:ext cx="8897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Exempt employees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whom employers are not required to pay overtime.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Non-exempt employees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must be paid overtime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6BA5561-6BE7-417B-BF06-DA90F5D0ADA3}"/>
                  </a:ext>
                </a:extLst>
              </p14:cNvPr>
              <p14:cNvContentPartPr/>
              <p14:nvPr/>
            </p14:nvContentPartPr>
            <p14:xfrm>
              <a:off x="2891520" y="3804480"/>
              <a:ext cx="360" cy="3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6BA5561-6BE7-417B-BF06-DA90F5D0ADA3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82160" y="379512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09082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782"/>
    </mc:Choice>
    <mc:Fallback xmlns="">
      <p:transition advTm="214782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5FAF8C2-51E6-4A78-B046-99582CDDA957}"/>
              </a:ext>
            </a:extLst>
          </p:cNvPr>
          <p:cNvSpPr txBox="1"/>
          <p:nvPr/>
        </p:nvSpPr>
        <p:spPr>
          <a:xfrm>
            <a:off x="1653989" y="559951"/>
            <a:ext cx="8458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ADMINISTRATION PROCESS</a:t>
            </a:r>
            <a:endParaRPr lang="en-C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0CEE23-251A-4A4B-BCA6-B66BC7665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436" y="1176973"/>
            <a:ext cx="5296881" cy="5080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B1B049-B1BD-4B2A-8F4F-1ACBFD62CD6E}"/>
              </a:ext>
            </a:extLst>
          </p:cNvPr>
          <p:cNvSpPr txBox="1"/>
          <p:nvPr/>
        </p:nvSpPr>
        <p:spPr>
          <a:xfrm>
            <a:off x="4508733" y="6351727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12-4</a:t>
            </a:r>
          </a:p>
        </p:txBody>
      </p:sp>
    </p:spTree>
    <p:extLst>
      <p:ext uri="{BB962C8B-B14F-4D97-AF65-F5344CB8AC3E}">
        <p14:creationId xmlns:p14="http://schemas.microsoft.com/office/powerpoint/2010/main" val="242949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54"/>
    </mc:Choice>
    <mc:Fallback xmlns="">
      <p:transition spd="slow" advTm="12475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666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Valuing Jobs with Job Evaluation Methods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62000" y="2155119"/>
            <a:ext cx="54505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evaluation: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Formal, systematic means to identify the relative worth of jobs within an organization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 Method :Is the most used method.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It breaks jobs down into various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compensable factors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places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weights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on them.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compensable factor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a job value commonly present throughout a group of jobs. Compensable factors are derived from the job analysis and reflect the nature of different types of jobs.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1C0228-CABF-4C67-A9CA-FB9708C6C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62" y="2101396"/>
            <a:ext cx="4949058" cy="37375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1638"/>
    </mc:Choice>
    <mc:Fallback xmlns="">
      <p:transition advTm="29163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856807" y="756941"/>
            <a:ext cx="5247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Job Evaluation Methods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594782" y="72204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408881-369D-47A3-8B75-8E63D4D74057}"/>
              </a:ext>
            </a:extLst>
          </p:cNvPr>
          <p:cNvSpPr txBox="1"/>
          <p:nvPr/>
        </p:nvSpPr>
        <p:spPr>
          <a:xfrm>
            <a:off x="2478822" y="234204"/>
            <a:ext cx="701011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Valuing Jobs with Job Evaluation Methods </a:t>
            </a:r>
            <a:endParaRPr lang="en-C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11125B5F-9202-4602-9597-40764DD395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5107975"/>
              </p:ext>
            </p:extLst>
          </p:nvPr>
        </p:nvGraphicFramePr>
        <p:xfrm>
          <a:off x="1250576" y="1245261"/>
          <a:ext cx="9910483" cy="4855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Tm="232964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>
            <a:extLst>
              <a:ext uri="{FF2B5EF4-FFF2-40B4-BE49-F238E27FC236}">
                <a16:creationId xmlns:a16="http://schemas.microsoft.com/office/drawing/2014/main" id="{37348AA4-199A-4A95-923F-C1B1E3754F7C}"/>
              </a:ext>
            </a:extLst>
          </p:cNvPr>
          <p:cNvSpPr txBox="1">
            <a:spLocks noChangeArrowheads="1"/>
          </p:cNvSpPr>
          <p:nvPr/>
        </p:nvSpPr>
        <p:spPr>
          <a:xfrm>
            <a:off x="3352800" y="462102"/>
            <a:ext cx="5486400" cy="47625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Pay Surveys</a:t>
            </a:r>
          </a:p>
        </p:txBody>
      </p:sp>
      <p:sp>
        <p:nvSpPr>
          <p:cNvPr id="4" name="Line 3">
            <a:extLst>
              <a:ext uri="{FF2B5EF4-FFF2-40B4-BE49-F238E27FC236}">
                <a16:creationId xmlns:a16="http://schemas.microsoft.com/office/drawing/2014/main" id="{D228020F-C138-4248-8644-A5BDC1F9F970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97475" y="5037138"/>
            <a:ext cx="0" cy="5334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none" w="sm" len="sm"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Line 4">
            <a:extLst>
              <a:ext uri="{FF2B5EF4-FFF2-40B4-BE49-F238E27FC236}">
                <a16:creationId xmlns:a16="http://schemas.microsoft.com/office/drawing/2014/main" id="{217F21D4-1C9E-4380-BF7B-A04A863C00AB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84775" y="2725738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Line 5">
            <a:extLst>
              <a:ext uri="{FF2B5EF4-FFF2-40B4-BE49-F238E27FC236}">
                <a16:creationId xmlns:a16="http://schemas.microsoft.com/office/drawing/2014/main" id="{29F50524-8E69-43E2-92BB-3996D938ED73}"/>
              </a:ext>
            </a:extLst>
          </p:cNvPr>
          <p:cNvSpPr>
            <a:spLocks noChangeShapeType="1"/>
          </p:cNvSpPr>
          <p:nvPr/>
        </p:nvSpPr>
        <p:spPr bwMode="blackWhite">
          <a:xfrm>
            <a:off x="5184775" y="3817938"/>
            <a:ext cx="0" cy="53340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none" w="sm" len="sm"/>
            <a:tailEnd type="triangle" w="med" len="med"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eaLnBrk="1" hangingPunct="1">
              <a:lnSpc>
                <a:spcPct val="70000"/>
              </a:lnSpc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6CEF29-24B8-49CA-9704-972D89E58284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1989138"/>
            <a:ext cx="6400800" cy="762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Select Employers with Comparable Jobs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378220F-5A26-4FA4-91B8-A84756577735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3170238"/>
            <a:ext cx="6400800" cy="762000"/>
          </a:xfrm>
          <a:prstGeom prst="rect">
            <a:avLst/>
          </a:prstGeom>
          <a:solidFill>
            <a:srgbClr val="80808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Determine Jobs to be Surveyed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E9DCF0B-9EF0-40BE-A472-AF6B486816BB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22475" y="4351338"/>
            <a:ext cx="6400800" cy="762000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Decide What Information Is Needed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0BAA6C4-955E-4E6A-8B60-C2AB5F4DC32E}"/>
              </a:ext>
            </a:extLst>
          </p:cNvPr>
          <p:cNvSpPr>
            <a:spLocks noChangeArrowheads="1"/>
          </p:cNvSpPr>
          <p:nvPr/>
        </p:nvSpPr>
        <p:spPr bwMode="blackWhite">
          <a:xfrm>
            <a:off x="2035175" y="5570538"/>
            <a:ext cx="6400800" cy="762000"/>
          </a:xfrm>
          <a:prstGeom prst="rect">
            <a:avLst/>
          </a:prstGeom>
          <a:solidFill>
            <a:srgbClr val="FF66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/>
          <a:p>
            <a:pPr algn="ctr" eaLnBrk="1" hangingPunct="1">
              <a:defRPr/>
            </a:pPr>
            <a:r>
              <a:rPr lang="en-US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Conduct Survey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E13422-B6D8-4978-AA87-003574A9B206}"/>
              </a:ext>
            </a:extLst>
          </p:cNvPr>
          <p:cNvSpPr txBox="1"/>
          <p:nvPr/>
        </p:nvSpPr>
        <p:spPr>
          <a:xfrm>
            <a:off x="672353" y="1052652"/>
            <a:ext cx="1052904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Surveys 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of data on compensation rates for workers performing similar jobs in other organizations. It is important to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Benchmark jobs.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93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236"/>
    </mc:Choice>
    <mc:Fallback xmlns="">
      <p:transition spd="slow" advTm="139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0" grpId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4ECE35-B0E6-43FC-BED1-5602551AF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326" y="837221"/>
            <a:ext cx="5164616" cy="5913546"/>
          </a:xfrm>
          <a:prstGeom prst="rect">
            <a:avLst/>
          </a:prstGeom>
        </p:spPr>
      </p:pic>
      <p:sp>
        <p:nvSpPr>
          <p:cNvPr id="5" name="AutoShape 2">
            <a:extLst>
              <a:ext uri="{FF2B5EF4-FFF2-40B4-BE49-F238E27FC236}">
                <a16:creationId xmlns:a16="http://schemas.microsoft.com/office/drawing/2014/main" id="{DF8601C5-038B-4114-8C2E-27AF1FE980C5}"/>
              </a:ext>
            </a:extLst>
          </p:cNvPr>
          <p:cNvSpPr txBox="1">
            <a:spLocks noChangeArrowheads="1"/>
          </p:cNvSpPr>
          <p:nvPr/>
        </p:nvSpPr>
        <p:spPr>
          <a:xfrm>
            <a:off x="3823664" y="250951"/>
            <a:ext cx="5643065" cy="57247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Pay Structures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ADE1EB-6329-43E3-83C8-8D69DDF12580}"/>
              </a:ext>
            </a:extLst>
          </p:cNvPr>
          <p:cNvSpPr txBox="1"/>
          <p:nvPr/>
        </p:nvSpPr>
        <p:spPr>
          <a:xfrm>
            <a:off x="1392880" y="6136574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12-5</a:t>
            </a:r>
          </a:p>
        </p:txBody>
      </p:sp>
    </p:spTree>
    <p:extLst>
      <p:ext uri="{BB962C8B-B14F-4D97-AF65-F5344CB8AC3E}">
        <p14:creationId xmlns:p14="http://schemas.microsoft.com/office/powerpoint/2010/main" val="286117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997"/>
    </mc:Choice>
    <mc:Fallback xmlns="">
      <p:transition spd="slow" advTm="22199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995210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26B428A-278E-4C50-AAB5-36DF9C991B7D}"/>
              </a:ext>
            </a:extLst>
          </p:cNvPr>
          <p:cNvSpPr txBox="1"/>
          <p:nvPr/>
        </p:nvSpPr>
        <p:spPr>
          <a:xfrm>
            <a:off x="3119718" y="1003283"/>
            <a:ext cx="39130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STRUCTURES </a:t>
            </a:r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B184423B-3922-45FD-9548-4C625A0AE36D}"/>
              </a:ext>
            </a:extLst>
          </p:cNvPr>
          <p:cNvSpPr txBox="1">
            <a:spLocks noChangeArrowheads="1"/>
          </p:cNvSpPr>
          <p:nvPr/>
        </p:nvSpPr>
        <p:spPr>
          <a:xfrm>
            <a:off x="1129015" y="2064579"/>
            <a:ext cx="9319350" cy="374441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 Line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line on a graph showing the relationship between the job value, as determined by job evaluation points, and pay survey rates.</a:t>
            </a:r>
          </a:p>
          <a:p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Pay Structures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Hourly and salaried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Office, plant, technical, professional, managerial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Clerical, information technology, professional, supervisory, management, and executive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08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5587"/>
    </mc:Choice>
    <mc:Fallback xmlns="">
      <p:transition advTm="165587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STRUCTURES CONT.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53148" y="2155119"/>
            <a:ext cx="9833099" cy="36084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Grades</a:t>
            </a:r>
          </a:p>
          <a:p>
            <a:pPr lvl="1" eaLnBrk="1" hangingPunct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grouping of individual jobs having approximately the same job worth.</a:t>
            </a:r>
          </a:p>
          <a:p>
            <a:pPr marL="342900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Broad banding</a:t>
            </a:r>
          </a:p>
          <a:p>
            <a:pPr lvl="1" eaLnBrk="1" hangingPunct="1"/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using fewer pay grades having broader pay ranges that in traditional systems.</a:t>
            </a:r>
          </a:p>
          <a:p>
            <a:pPr marL="800100" lvl="1" indent="-342900" eaLnBrk="1" hangingPunct="1">
              <a:buFont typeface="Courier New" panose="02070309020205020404" pitchFamily="49" charset="0"/>
              <a:buChar char="o"/>
            </a:pPr>
            <a:r>
              <a:rPr lang="en-US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horizontal movement of employees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consistent with trend towards flatter organizations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a more flexible organization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Encourages competency development</a:t>
            </a:r>
          </a:p>
          <a:p>
            <a:pPr marL="1257300" lvl="2" indent="-342900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Emphasizes career development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23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109"/>
    </mc:Choice>
    <mc:Fallback xmlns="">
      <p:transition advTm="170109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AutoShape 2">
            <a:extLst>
              <a:ext uri="{FF2B5EF4-FFF2-40B4-BE49-F238E27FC236}">
                <a16:creationId xmlns:a16="http://schemas.microsoft.com/office/drawing/2014/main" id="{8A89B217-A6B8-3B4B-B473-7FA312EAF7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04793" y="342823"/>
            <a:ext cx="6959832" cy="582118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of Pay Grades and Pay Ranges</a:t>
            </a:r>
          </a:p>
        </p:txBody>
      </p:sp>
      <p:pic>
        <p:nvPicPr>
          <p:cNvPr id="43010" name="Picture 5" descr="C:\My Documents\PowerPoint Files\Books\South-Western\HRM10e\HRM10e GIFS\12-16a.gif">
            <a:extLst>
              <a:ext uri="{FF2B5EF4-FFF2-40B4-BE49-F238E27FC236}">
                <a16:creationId xmlns:a16="http://schemas.microsoft.com/office/drawing/2014/main" id="{3340C84F-51F5-A569-ACFE-7899BCB00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106" y="887473"/>
            <a:ext cx="4397187" cy="352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6" descr="C:\My Documents\PowerPoint Files\Books\South-Western\HRM10e\HRM10e GIFS\12-16b.gif">
            <a:extLst>
              <a:ext uri="{FF2B5EF4-FFF2-40B4-BE49-F238E27FC236}">
                <a16:creationId xmlns:a16="http://schemas.microsoft.com/office/drawing/2014/main" id="{553579B4-CE55-7E0D-37C4-8D9FD9E54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389" y="4778375"/>
            <a:ext cx="4038600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FB82A1-8BB2-4ABE-845A-E10C0A08F91E}"/>
              </a:ext>
            </a:extLst>
          </p:cNvPr>
          <p:cNvSpPr txBox="1"/>
          <p:nvPr/>
        </p:nvSpPr>
        <p:spPr>
          <a:xfrm>
            <a:off x="1160416" y="604238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12-6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893227-B3A6-4218-A88C-4EA731CCF000}"/>
              </a:ext>
            </a:extLst>
          </p:cNvPr>
          <p:cNvSpPr txBox="1"/>
          <p:nvPr/>
        </p:nvSpPr>
        <p:spPr>
          <a:xfrm>
            <a:off x="4046748" y="4412235"/>
            <a:ext cx="2356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Job Evaluation Points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274"/>
    </mc:Choice>
    <mc:Fallback xmlns="">
      <p:transition spd="slow" advTm="166274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Rate Issues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2AF23E3-05D6-4B98-AA88-1AA82BB1FD11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2095405"/>
            <a:ext cx="10487692" cy="37435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Rates Out of Range</a:t>
            </a:r>
          </a:p>
          <a:p>
            <a:pPr lvl="1"/>
            <a:r>
              <a:rPr lang="en-US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Red-Circled Employees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incumbent (current job holder) who is paid above the range set for the job.</a:t>
            </a:r>
          </a:p>
          <a:p>
            <a:pPr lvl="1"/>
            <a:r>
              <a:rPr lang="en-US" alt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Green-Circled Employees</a:t>
            </a:r>
          </a:p>
          <a:p>
            <a:pPr lvl="2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incumbent who is paid below the range set for the job.</a:t>
            </a:r>
          </a:p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 Compression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situation in which pay differences among individuals with different levels of experience and performance in the organization becomes small.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04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671"/>
    </mc:Choice>
    <mc:Fallback xmlns="">
      <p:transition advTm="9867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8453" y="1685494"/>
            <a:ext cx="7106523" cy="4553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Involving Pay Increases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7049968-F02C-46B3-A565-AD53F99C22AE}"/>
              </a:ext>
            </a:extLst>
          </p:cNvPr>
          <p:cNvSpPr txBox="1">
            <a:spLocks noChangeArrowheads="1"/>
          </p:cNvSpPr>
          <p:nvPr/>
        </p:nvSpPr>
        <p:spPr>
          <a:xfrm>
            <a:off x="788047" y="2155119"/>
            <a:ext cx="6736930" cy="3744416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Seniority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spent in an organization or on a particular job.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determine eligibility for organizational rewards and benefits.</a:t>
            </a:r>
          </a:p>
          <a:p>
            <a:r>
              <a:rPr lang="en-US" alt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Maturity Curve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curve that depicts the relationship between experience and pay rates.</a:t>
            </a:r>
          </a:p>
          <a:p>
            <a:pPr lvl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 is that as experience increases, proficiency and performance increase. </a:t>
            </a:r>
          </a:p>
          <a:p>
            <a:pPr lvl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6D4FE93-57FA-42E4-91A0-6A9820A07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" t="14231" r="2696"/>
          <a:stretch/>
        </p:blipFill>
        <p:spPr bwMode="auto">
          <a:xfrm>
            <a:off x="7686342" y="2467010"/>
            <a:ext cx="3878976" cy="261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8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4093"/>
    </mc:Choice>
    <mc:Fallback xmlns="">
      <p:transition advTm="7409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51964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8AA6E-AD00-47C1-B9E7-B81733ED995B}"/>
              </a:ext>
            </a:extLst>
          </p:cNvPr>
          <p:cNvSpPr txBox="1"/>
          <p:nvPr/>
        </p:nvSpPr>
        <p:spPr>
          <a:xfrm>
            <a:off x="1801906" y="740614"/>
            <a:ext cx="657056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Issues Involving Pay Increases Cont.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85313F6D-DCBB-4F90-BD11-3398322D7170}"/>
              </a:ext>
            </a:extLst>
          </p:cNvPr>
          <p:cNvSpPr txBox="1">
            <a:spLocks noChangeArrowheads="1"/>
          </p:cNvSpPr>
          <p:nvPr/>
        </p:nvSpPr>
        <p:spPr>
          <a:xfrm>
            <a:off x="1438835" y="1651311"/>
            <a:ext cx="8483368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Cost-of-Living Adjustments (COLA)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percentage increase in wages that allows employees to maintain the same real wages in a period of economic inflation.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Adjustments are tied to changes in an economic measure (e.g., the Consumer Price Index).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Lump-Sum Increases (LSI)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one-time payment of all or part of a yearly pay increase.</a:t>
            </a:r>
          </a:p>
          <a:p>
            <a:pPr lvl="1" algn="l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Lump-sum payments do not increase base wages</a:t>
            </a:r>
          </a:p>
        </p:txBody>
      </p:sp>
    </p:spTree>
    <p:extLst>
      <p:ext uri="{BB962C8B-B14F-4D97-AF65-F5344CB8AC3E}">
        <p14:creationId xmlns:p14="http://schemas.microsoft.com/office/powerpoint/2010/main" val="167674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793"/>
    </mc:Choice>
    <mc:Fallback xmlns="">
      <p:transition spd="slow" advTm="11179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992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455404" y="2670897"/>
            <a:ext cx="67275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 4:Compensating Human Resources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and Executive </a:t>
            </a:r>
          </a:p>
          <a:p>
            <a:pPr algn="ctr"/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583065" y="4917666"/>
            <a:ext cx="3516608" cy="39346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5221670"/>
            <a:ext cx="1274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243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Samah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Abdelfatah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11FF568-D9D6-40F1-A662-1217F12529DE}"/>
              </a:ext>
            </a:extLst>
          </p:cNvPr>
          <p:cNvSpPr/>
          <p:nvPr/>
        </p:nvSpPr>
        <p:spPr>
          <a:xfrm>
            <a:off x="4905400" y="38568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8391181-0884-435B-B3B9-2E5DA1FC45A8}"/>
              </a:ext>
            </a:extLst>
          </p:cNvPr>
          <p:cNvSpPr txBox="1"/>
          <p:nvPr/>
        </p:nvSpPr>
        <p:spPr>
          <a:xfrm>
            <a:off x="4956296" y="385136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F5EA0E-7EC7-465C-BD55-52007124AE05}"/>
              </a:ext>
            </a:extLst>
          </p:cNvPr>
          <p:cNvSpPr txBox="1"/>
          <p:nvPr/>
        </p:nvSpPr>
        <p:spPr>
          <a:xfrm>
            <a:off x="5091150" y="4049990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22"/>
    </mc:Choice>
    <mc:Fallback xmlns="">
      <p:transition spd="slow" advTm="4892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90359" y="2506979"/>
            <a:ext cx="83421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you have read this chapter, you should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variable pay and identify three elements of successful pay-for-performance plans.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three types of individual incentives.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why profit sharing and employee stock ownership are common organizational incentive plans.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three ways that sales employees are typically compensated.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the components of executive compensation.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41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634"/>
    </mc:Choice>
    <mc:Fallback xmlns="">
      <p:transition spd="slow" advTm="140634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8454" y="1685495"/>
            <a:ext cx="11011546" cy="42371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926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PAY: INCENTIVES FOR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18455" y="2244601"/>
            <a:ext cx="110115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linked to individual, group/team, and/or organizational performance.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foundation of variable pay rests on several basic assumptions: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people perform better and are more productive than others.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Employees who perform better should receive more compensation.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of employees’ total compensation should be tied directly to performance and results. </a:t>
            </a:r>
          </a:p>
          <a:p>
            <a:pPr marL="914400" lvl="1" indent="-457200">
              <a:buFont typeface="Courier New" panose="02070309020205020404" pitchFamily="49" charset="0"/>
              <a:buChar char="o"/>
            </a:pP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jobs contribute more to organizational success than others.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23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650"/>
    </mc:Choice>
    <mc:Fallback xmlns="">
      <p:transition advTm="23065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73A9056-1F69-4B10-9B70-FC32789C5550}"/>
              </a:ext>
            </a:extLst>
          </p:cNvPr>
          <p:cNvSpPr/>
          <p:nvPr/>
        </p:nvSpPr>
        <p:spPr>
          <a:xfrm>
            <a:off x="7597588" y="1735678"/>
            <a:ext cx="4533910" cy="4369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340963" y="1735678"/>
            <a:ext cx="7095261" cy="43692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846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Successful Pay-for-Performance Plans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922BD6-73C0-4EB8-8FDB-20115AAE2DA2}"/>
              </a:ext>
            </a:extLst>
          </p:cNvPr>
          <p:cNvSpPr txBox="1"/>
          <p:nvPr/>
        </p:nvSpPr>
        <p:spPr>
          <a:xfrm>
            <a:off x="404523" y="2491768"/>
            <a:ext cx="709526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Employers adopt variable pay or incentive plans for a number of reasons.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Link strategic business goals and employee performance.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Enhance organizational results and reward employees financially for their contributions.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 employees and recognize different levels of employee performance.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Achieve HR objectives, such as increasing retention, reducing turnover, recognizing training, or rewarding safety.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E1C61D5-381C-49E0-BEEF-1C9C703E62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8095" y="1893732"/>
            <a:ext cx="4296282" cy="409020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87A4A24-61C5-4B9E-83FA-A73ECA4D49AB}"/>
              </a:ext>
            </a:extLst>
          </p:cNvPr>
          <p:cNvSpPr txBox="1"/>
          <p:nvPr/>
        </p:nvSpPr>
        <p:spPr>
          <a:xfrm>
            <a:off x="7777314" y="6238955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13-1</a:t>
            </a:r>
          </a:p>
        </p:txBody>
      </p:sp>
    </p:spTree>
    <p:extLst>
      <p:ext uri="{BB962C8B-B14F-4D97-AF65-F5344CB8AC3E}">
        <p14:creationId xmlns:p14="http://schemas.microsoft.com/office/powerpoint/2010/main" val="92165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6498"/>
    </mc:Choice>
    <mc:Fallback xmlns="">
      <p:transition advTm="31649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AutoShape 2">
            <a:extLst>
              <a:ext uri="{FF2B5EF4-FFF2-40B4-BE49-F238E27FC236}">
                <a16:creationId xmlns:a16="http://schemas.microsoft.com/office/drawing/2014/main" id="{28983A79-D089-2046-8724-266E829C46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765" y="696913"/>
            <a:ext cx="8727141" cy="47625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Variable Pay Plans</a:t>
            </a:r>
          </a:p>
        </p:txBody>
      </p:sp>
      <p:grpSp>
        <p:nvGrpSpPr>
          <p:cNvPr id="353290" name="Group 10">
            <a:extLst>
              <a:ext uri="{FF2B5EF4-FFF2-40B4-BE49-F238E27FC236}">
                <a16:creationId xmlns:a16="http://schemas.microsoft.com/office/drawing/2014/main" id="{B84C4F79-4429-E567-30CF-4C1FF1FC30FE}"/>
              </a:ext>
            </a:extLst>
          </p:cNvPr>
          <p:cNvGrpSpPr>
            <a:grpSpLocks/>
          </p:cNvGrpSpPr>
          <p:nvPr/>
        </p:nvGrpSpPr>
        <p:grpSpPr bwMode="auto">
          <a:xfrm>
            <a:off x="2084300" y="1523999"/>
            <a:ext cx="5741888" cy="4637087"/>
            <a:chOff x="1632" y="960"/>
            <a:chExt cx="3744" cy="2784"/>
          </a:xfrm>
        </p:grpSpPr>
        <p:sp>
          <p:nvSpPr>
            <p:cNvPr id="353284" name="Rectangle 4">
              <a:extLst>
                <a:ext uri="{FF2B5EF4-FFF2-40B4-BE49-F238E27FC236}">
                  <a16:creationId xmlns:a16="http://schemas.microsoft.com/office/drawing/2014/main" id="{5B4F80B1-B1C5-1C4A-BF2A-05C3FF43155E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32" y="960"/>
              <a:ext cx="2016" cy="720"/>
            </a:xfrm>
            <a:prstGeom prst="rect">
              <a:avLst/>
            </a:prstGeom>
            <a:solidFill>
              <a:schemeClr val="accent2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Does the plan fit</a:t>
              </a:r>
              <a:b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the organization?</a:t>
              </a:r>
            </a:p>
          </p:txBody>
        </p:sp>
        <p:sp>
          <p:nvSpPr>
            <p:cNvPr id="353285" name="Rectangle 5">
              <a:extLst>
                <a:ext uri="{FF2B5EF4-FFF2-40B4-BE49-F238E27FC236}">
                  <a16:creationId xmlns:a16="http://schemas.microsoft.com/office/drawing/2014/main" id="{2DF872AF-13BB-D141-B7A2-8E888BF6F957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3408" y="2064"/>
              <a:ext cx="1968" cy="720"/>
            </a:xfrm>
            <a:prstGeom prst="rect">
              <a:avLst/>
            </a:prstGeom>
            <a:solidFill>
              <a:srgbClr val="808000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Are the right behaviors</a:t>
              </a:r>
              <a:b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encouraged by the plan?</a:t>
              </a:r>
            </a:p>
          </p:txBody>
        </p:sp>
        <p:sp>
          <p:nvSpPr>
            <p:cNvPr id="353286" name="Rectangle 6">
              <a:extLst>
                <a:ext uri="{FF2B5EF4-FFF2-40B4-BE49-F238E27FC236}">
                  <a16:creationId xmlns:a16="http://schemas.microsoft.com/office/drawing/2014/main" id="{F0638335-C6FD-1942-8E89-D888490CF928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32" y="3100"/>
              <a:ext cx="2016" cy="644"/>
            </a:xfrm>
            <a:prstGeom prst="rect">
              <a:avLst/>
            </a:prstGeom>
            <a:solidFill>
              <a:srgbClr val="CC3300"/>
            </a:solidFill>
            <a:ln w="127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Is the plan being</a:t>
              </a:r>
              <a:b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</a:br>
              <a:r>
                <a:rPr lang="en-US" altLang="en-US" sz="20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administered properly?</a:t>
              </a:r>
            </a:p>
          </p:txBody>
        </p:sp>
      </p:grpSp>
      <p:graphicFrame>
        <p:nvGraphicFramePr>
          <p:cNvPr id="353287" name="Object 7">
            <a:extLst>
              <a:ext uri="{FF2B5EF4-FFF2-40B4-BE49-F238E27FC236}">
                <a16:creationId xmlns:a16="http://schemas.microsoft.com/office/drawing/2014/main" id="{80314627-9620-3932-39BD-2F4A408485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702523"/>
              </p:ext>
            </p:extLst>
          </p:nvPr>
        </p:nvGraphicFramePr>
        <p:xfrm>
          <a:off x="1246100" y="2551115"/>
          <a:ext cx="3464611" cy="237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3" imgW="0" imgH="0" progId="MS_ClipArt_Gallery.5">
                  <p:embed/>
                </p:oleObj>
              </mc:Choice>
              <mc:Fallback>
                <p:oleObj name="Clip" r:id="rId3" imgW="0" imgH="0" progId="MS_ClipArt_Gallery.5">
                  <p:embed/>
                  <p:pic>
                    <p:nvPicPr>
                      <p:cNvPr id="353287" name="Object 7">
                        <a:extLst>
                          <a:ext uri="{FF2B5EF4-FFF2-40B4-BE49-F238E27FC236}">
                            <a16:creationId xmlns:a16="http://schemas.microsoft.com/office/drawing/2014/main" id="{80314627-9620-3932-39BD-2F4A4084850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ltGray">
                      <a:xfrm>
                        <a:off x="1246100" y="2551115"/>
                        <a:ext cx="3464611" cy="23701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3288" name="Text Box 8">
            <a:extLst>
              <a:ext uri="{FF2B5EF4-FFF2-40B4-BE49-F238E27FC236}">
                <a16:creationId xmlns:a16="http://schemas.microsoft.com/office/drawing/2014/main" id="{302AFBB4-D056-2247-BFF0-8810F9390D7A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103100" y="3200400"/>
            <a:ext cx="2438400" cy="1143000"/>
          </a:xfrm>
          <a:prstGeom prst="rect">
            <a:avLst/>
          </a:prstGeom>
          <a:solidFill>
            <a:srgbClr val="CC66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anchor="ctr" anchorCtr="1"/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Variable Pay Plan Success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31FAE4-4D54-437D-A5A1-CAA5A76C0083}"/>
              </a:ext>
            </a:extLst>
          </p:cNvPr>
          <p:cNvSpPr txBox="1"/>
          <p:nvPr/>
        </p:nvSpPr>
        <p:spPr>
          <a:xfrm>
            <a:off x="5439335" y="1627784"/>
            <a:ext cx="4668365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case of pay-for-performance plans, one size does not fit all. For a plan to work, it must be linked to the objectives of the organization.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BA0FA9-8D54-4E76-9356-EA90AB367D3A}"/>
              </a:ext>
            </a:extLst>
          </p:cNvPr>
          <p:cNvSpPr txBox="1"/>
          <p:nvPr/>
        </p:nvSpPr>
        <p:spPr>
          <a:xfrm>
            <a:off x="7952816" y="3361762"/>
            <a:ext cx="4001620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 systems should be tied to desired performance. Employees must 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 a direct relationship between their efforts and their financial rewards.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5B6C17F-EC06-4167-B26F-1372C2EAD2C2}"/>
              </a:ext>
            </a:extLst>
          </p:cNvPr>
          <p:cNvSpPr txBox="1"/>
          <p:nvPr/>
        </p:nvSpPr>
        <p:spPr>
          <a:xfrm>
            <a:off x="5698191" y="5163091"/>
            <a:ext cx="6256244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variable pay plan may be complex or simple, but it will be successful only if employees understand what they have to do to be rewarded.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272"/>
    </mc:Choice>
    <mc:Fallback xmlns="">
      <p:transition spd="slow" advTm="1692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3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35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353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8" grpId="0" animBg="1" autoUpdateAnimBg="0"/>
      <p:bldP spid="10" grpId="0" animBg="1"/>
      <p:bldP spid="12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AutoShape 2">
            <a:extLst>
              <a:ext uri="{FF2B5EF4-FFF2-40B4-BE49-F238E27FC236}">
                <a16:creationId xmlns:a16="http://schemas.microsoft.com/office/drawing/2014/main" id="{827F04C0-54C6-314D-B019-56B9A1790D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Variable Pay Plans</a:t>
            </a:r>
          </a:p>
        </p:txBody>
      </p:sp>
      <p:pic>
        <p:nvPicPr>
          <p:cNvPr id="28676" name="Picture 8" descr="C:\My Documents\PowerPoint Files\Books\South-Western\HRM10e\HRM10e GIFS\13-01a.gif">
            <a:extLst>
              <a:ext uri="{FF2B5EF4-FFF2-40B4-BE49-F238E27FC236}">
                <a16:creationId xmlns:a16="http://schemas.microsoft.com/office/drawing/2014/main" id="{C2A60F85-7EDE-EEAC-8B9D-D6A66BEB4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9069" y="1586753"/>
            <a:ext cx="8822694" cy="4559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B93BA2-F333-4917-8EA8-EC9F8BFD5091}"/>
              </a:ext>
            </a:extLst>
          </p:cNvPr>
          <p:cNvSpPr txBox="1"/>
          <p:nvPr/>
        </p:nvSpPr>
        <p:spPr>
          <a:xfrm>
            <a:off x="4617255" y="6212730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238"/>
    </mc:Choice>
    <mc:Fallback xmlns="">
      <p:transition spd="slow" advTm="31523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AutoShape 2">
            <a:extLst>
              <a:ext uri="{FF2B5EF4-FFF2-40B4-BE49-F238E27FC236}">
                <a16:creationId xmlns:a16="http://schemas.microsoft.com/office/drawing/2014/main" id="{27EF0B6D-8F42-144C-B325-D6A7E3F6BD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INDIVIDUAL INCENTIVES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Piece-Rate Systems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DBAF52A0-2556-A609-7EB6-557E0355C96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83341" y="2636912"/>
            <a:ext cx="10233212" cy="3473474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Straight Piece-Rate Systems</a:t>
            </a:r>
          </a:p>
          <a:p>
            <a:pPr lvl="1" eaLnBrk="1" hangingPunct="1"/>
            <a:r>
              <a:rPr lang="en-US" altLang="en-US" dirty="0"/>
              <a:t>Wages are determined by multiplying the number of pieces produced by the piece rate for one unit.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Differential Piece-Rate Systems</a:t>
            </a:r>
          </a:p>
          <a:p>
            <a:pPr lvl="1" eaLnBrk="1" hangingPunct="1"/>
            <a:r>
              <a:rPr lang="en-US" altLang="en-US" dirty="0"/>
              <a:t>Employees are paid one piece-rate for units produced up to a standard output and a higher piece-rate wage for units produced over the standard.</a:t>
            </a:r>
          </a:p>
        </p:txBody>
      </p:sp>
    </p:spTree>
    <p:custDataLst>
      <p:tags r:id="rId1"/>
    </p:custDataLst>
  </p:cSld>
  <p:clrMapOvr>
    <a:masterClrMapping/>
  </p:clrMapOvr>
  <p:transition advTm="160556">
    <p:cut thruBlk="1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AutoShape 2">
            <a:extLst>
              <a:ext uri="{FF2B5EF4-FFF2-40B4-BE49-F238E27FC236}">
                <a16:creationId xmlns:a16="http://schemas.microsoft.com/office/drawing/2014/main" id="{AFBBE209-C203-1D45-BBFB-4EA867E057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12615" y="617684"/>
            <a:ext cx="6474147" cy="13255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/>
              <a:t>INDIVIDUAL INCENTIVES CONT.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Bonuses and Special Incentive Programs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8EBA313D-672D-01E5-0CF5-343659E04FE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29553" y="2286000"/>
            <a:ext cx="10313894" cy="373528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Bonus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A one-time payment that does not become part of the employee’s base pay.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Cash or merchandise used as an incentive reward.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Recognition 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Recognition of individuals for their performance or service to customers in areas targeted by the firm.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Service Awards</a:t>
            </a:r>
          </a:p>
          <a:p>
            <a:pPr marL="342900" lvl="1" indent="0" eaLnBrk="1" hangingPunct="1">
              <a:buNone/>
            </a:pPr>
            <a:r>
              <a:rPr lang="en-US" altLang="en-US" dirty="0"/>
              <a:t>Rewards to employees for lengthy service with an organization.</a:t>
            </a:r>
          </a:p>
        </p:txBody>
      </p:sp>
    </p:spTree>
    <p:custDataLst>
      <p:tags r:id="rId1"/>
    </p:custDataLst>
  </p:cSld>
  <p:clrMapOvr>
    <a:masterClrMapping/>
  </p:clrMapOvr>
  <p:transition advTm="144417">
    <p:cut thruBlk="1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AutoShape 2">
            <a:extLst>
              <a:ext uri="{FF2B5EF4-FFF2-40B4-BE49-F238E27FC236}">
                <a16:creationId xmlns:a16="http://schemas.microsoft.com/office/drawing/2014/main" id="{52B91B7D-1011-9245-8CCA-ABEE859FD3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INDIVIDUAL INCENTIVES CONT.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Types of Sales Compensation Plans</a:t>
            </a:r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6CE54699-3486-1021-E8BD-C0ABA991EB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Salary Only</a:t>
            </a:r>
          </a:p>
          <a:p>
            <a:pPr lvl="1" eaLnBrk="1" hangingPunct="1"/>
            <a:r>
              <a:rPr lang="en-US" altLang="en-US" dirty="0"/>
              <a:t>All compensation is paid as a base salary with no incentives.</a:t>
            </a:r>
          </a:p>
          <a:p>
            <a:pPr marL="171450" lvl="1">
              <a:spcBef>
                <a:spcPts val="750"/>
              </a:spcBef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Straight Commission</a:t>
            </a:r>
          </a:p>
          <a:p>
            <a:pPr lvl="2" eaLnBrk="1" hangingPunct="1"/>
            <a:r>
              <a:rPr lang="en-US" altLang="en-US" dirty="0"/>
              <a:t>Compensation is computed as a percentage of sales in units or dollars.</a:t>
            </a:r>
          </a:p>
          <a:p>
            <a:pPr lvl="2"/>
            <a:r>
              <a:rPr lang="en-US" altLang="en-US" dirty="0"/>
              <a:t>To offset this insecurity, some employers use a draw system</a:t>
            </a:r>
          </a:p>
          <a:p>
            <a:pPr lvl="2" eaLnBrk="1" hangingPunct="1"/>
            <a:r>
              <a:rPr lang="en-US" altLang="en-US" dirty="0"/>
              <a:t>Draw system make advance payments against future commissions to salesperson.</a:t>
            </a:r>
          </a:p>
          <a:p>
            <a:pPr marL="171450" lvl="1">
              <a:spcBef>
                <a:spcPts val="750"/>
              </a:spcBef>
              <a:buFont typeface="Wingdings" panose="05000000000000000000" pitchFamily="2" charset="2"/>
              <a:buChar char="Ø"/>
            </a:pPr>
            <a:r>
              <a:rPr lang="en-US" altLang="en-US" b="1" dirty="0">
                <a:solidFill>
                  <a:srgbClr val="FF0000"/>
                </a:solidFill>
              </a:rPr>
              <a:t>Salary Plus Commission or Bonus</a:t>
            </a:r>
          </a:p>
          <a:p>
            <a:pPr lvl="2" eaLnBrk="1" hangingPunct="1"/>
            <a:r>
              <a:rPr lang="en-US" altLang="en-US" dirty="0"/>
              <a:t>Compensation is part salary for income stability and part commission for incentive.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46289109"/>
      </p:ext>
    </p:extLst>
  </p:cSld>
  <p:clrMapOvr>
    <a:masterClrMapping/>
  </p:clrMapOvr>
  <p:transition advTm="241168">
    <p:cut thruBlk="1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AutoShape 2">
            <a:extLst>
              <a:ext uri="{FF2B5EF4-FFF2-40B4-BE49-F238E27FC236}">
                <a16:creationId xmlns:a16="http://schemas.microsoft.com/office/drawing/2014/main" id="{EE82C0E6-0477-4C45-90AC-875235CE4E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39036" y="0"/>
            <a:ext cx="6763870" cy="13684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en-US" dirty="0"/>
              <a:t>Factors for Successful Variable Pay Plans</a:t>
            </a:r>
          </a:p>
        </p:txBody>
      </p:sp>
      <p:pic>
        <p:nvPicPr>
          <p:cNvPr id="30722" name="Picture 6" descr="C:\My Documents\PowerPoint Files\Books\South-Western\HRM10e\HRM10e GIFS\13-02.gif">
            <a:extLst>
              <a:ext uri="{FF2B5EF4-FFF2-40B4-BE49-F238E27FC236}">
                <a16:creationId xmlns:a16="http://schemas.microsoft.com/office/drawing/2014/main" id="{0BB3CFE8-71EF-4ECB-2047-DB95FCA7B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550" y="1025338"/>
            <a:ext cx="5676900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E7DEC8-5356-40FD-91B1-14246930C5CD}"/>
              </a:ext>
            </a:extLst>
          </p:cNvPr>
          <p:cNvSpPr txBox="1"/>
          <p:nvPr/>
        </p:nvSpPr>
        <p:spPr>
          <a:xfrm>
            <a:off x="1160416" y="6042382"/>
            <a:ext cx="1712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dirty="0"/>
              <a:t>FIGURE 13-3</a:t>
            </a:r>
          </a:p>
        </p:txBody>
      </p:sp>
    </p:spTree>
    <p:extLst>
      <p:ext uri="{BB962C8B-B14F-4D97-AF65-F5344CB8AC3E}">
        <p14:creationId xmlns:p14="http://schemas.microsoft.com/office/powerpoint/2010/main" val="3615030345"/>
      </p:ext>
    </p:extLst>
  </p:cSld>
  <p:clrMapOvr>
    <a:masterClrMapping/>
  </p:clrMapOvr>
  <p:transition advTm="178248">
    <p:cut thruBlk="1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6D7F-8491-4EE1-A29E-93B37CB76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Group/Team Incentives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650558-F144-47C8-91AE-D3667FAE17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444" y="2276872"/>
            <a:ext cx="6010050" cy="3744416"/>
          </a:xfrm>
        </p:spPr>
        <p:txBody>
          <a:bodyPr>
            <a:normAutofit/>
          </a:bodyPr>
          <a:lstStyle/>
          <a:p>
            <a:pPr algn="just"/>
            <a:r>
              <a:rPr lang="en-US" sz="2800" b="1" dirty="0">
                <a:solidFill>
                  <a:srgbClr val="FF0000"/>
                </a:solidFill>
              </a:rPr>
              <a:t>Group/Team Results :</a:t>
            </a:r>
            <a:r>
              <a:rPr lang="en-US" sz="2800" dirty="0"/>
              <a:t>Pay plans for groups/teams may reward all members equally on the basis of group output, cost savings, or quality improvement.</a:t>
            </a:r>
            <a:endParaRPr lang="en-US" sz="2800" b="1" dirty="0">
              <a:solidFill>
                <a:srgbClr val="FF0000"/>
              </a:solidFill>
            </a:endParaRPr>
          </a:p>
          <a:p>
            <a:pPr algn="just"/>
            <a:r>
              <a:rPr lang="en-US" sz="2800" b="1" dirty="0">
                <a:solidFill>
                  <a:srgbClr val="FF0000"/>
                </a:solidFill>
              </a:rPr>
              <a:t>Gainsharing: </a:t>
            </a:r>
            <a:r>
              <a:rPr lang="en-US" sz="2800" dirty="0"/>
              <a:t>System</a:t>
            </a:r>
            <a:r>
              <a:rPr lang="en-US" sz="2800" b="1" dirty="0"/>
              <a:t> </a:t>
            </a:r>
            <a:r>
              <a:rPr lang="en-US" sz="2800" dirty="0"/>
              <a:t>of sharing with employees greater-than-expected gains in profits and/or productivity. Also called team sharing or goal sharing.</a:t>
            </a:r>
            <a:endParaRPr lang="en-CA" sz="2800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E7544B0-DD3D-4088-8967-430CD32E3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11" y="3977244"/>
            <a:ext cx="2756647" cy="2073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A067511-D55D-4878-B6F2-08178BCC0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811" y="1952246"/>
            <a:ext cx="2634216" cy="1857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9899179"/>
      </p:ext>
    </p:extLst>
  </p:cSld>
  <p:clrMapOvr>
    <a:masterClrMapping/>
  </p:clrMapOvr>
  <p:transition advTm="181701">
    <p:cut thruBlk="1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AutoShape 2">
            <a:extLst>
              <a:ext uri="{FF2B5EF4-FFF2-40B4-BE49-F238E27FC236}">
                <a16:creationId xmlns:a16="http://schemas.microsoft.com/office/drawing/2014/main" id="{E892712D-FBCC-AD4D-A6FC-8608ABABE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en-US" dirty="0"/>
              <a:t>ORGANIZATIONAL INCENTIVES</a:t>
            </a:r>
            <a:br>
              <a:rPr lang="en-US" altLang="en-US" dirty="0"/>
            </a:br>
            <a:r>
              <a:rPr lang="en-US" altLang="en-US" dirty="0">
                <a:solidFill>
                  <a:srgbClr val="C00000"/>
                </a:solidFill>
              </a:rPr>
              <a:t>Profit Sharing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1786914-B145-5F73-EE60-99492F8EF0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08528" y="2276872"/>
            <a:ext cx="10139083" cy="3888432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000" b="1" dirty="0">
                <a:solidFill>
                  <a:srgbClr val="FF0000"/>
                </a:solidFill>
              </a:rPr>
              <a:t>Profit Sharing</a:t>
            </a:r>
          </a:p>
          <a:p>
            <a:pPr marL="0" indent="0" eaLnBrk="1" hangingPunct="1">
              <a:buNone/>
            </a:pPr>
            <a:r>
              <a:rPr lang="en-US" altLang="en-US" sz="2000" b="1" dirty="0"/>
              <a:t>A system to distribute a portion of the profits of the organization to employees.</a:t>
            </a:r>
          </a:p>
          <a:p>
            <a:pPr lvl="1" eaLnBrk="1" hangingPunct="1"/>
            <a:r>
              <a:rPr lang="en-US" altLang="en-US" sz="2000" b="1" dirty="0"/>
              <a:t>Primary objectives</a:t>
            </a:r>
          </a:p>
          <a:p>
            <a:pPr lvl="2" eaLnBrk="1" hangingPunct="1"/>
            <a:r>
              <a:rPr lang="en-US" altLang="en-US" sz="2000" dirty="0"/>
              <a:t>Improve productivity</a:t>
            </a:r>
          </a:p>
          <a:p>
            <a:pPr lvl="2" eaLnBrk="1" hangingPunct="1"/>
            <a:r>
              <a:rPr lang="en-US" altLang="en-US" sz="2000" dirty="0"/>
              <a:t>Recruit or retain employees</a:t>
            </a:r>
          </a:p>
          <a:p>
            <a:pPr lvl="2" eaLnBrk="1" hangingPunct="1"/>
            <a:r>
              <a:rPr lang="en-US" altLang="en-US" sz="2000" dirty="0"/>
              <a:t>Improve product/service quality</a:t>
            </a:r>
          </a:p>
          <a:p>
            <a:pPr lvl="2" eaLnBrk="1" hangingPunct="1"/>
            <a:r>
              <a:rPr lang="en-US" altLang="en-US" sz="2000" dirty="0"/>
              <a:t>Improve employee morale</a:t>
            </a:r>
          </a:p>
          <a:p>
            <a:pPr lvl="1" eaLnBrk="1" hangingPunct="1"/>
            <a:r>
              <a:rPr lang="en-US" altLang="en-US" sz="2000" b="1" dirty="0"/>
              <a:t>Drawbacks</a:t>
            </a:r>
          </a:p>
          <a:p>
            <a:pPr lvl="2" eaLnBrk="1" hangingPunct="1"/>
            <a:r>
              <a:rPr lang="en-US" altLang="en-US" sz="2000" dirty="0"/>
              <a:t>Disclosure of financial information</a:t>
            </a:r>
          </a:p>
          <a:p>
            <a:pPr lvl="2" eaLnBrk="1" hangingPunct="1"/>
            <a:r>
              <a:rPr lang="en-US" altLang="en-US" sz="2000" dirty="0"/>
              <a:t>Variability of profits from year to year</a:t>
            </a:r>
          </a:p>
          <a:p>
            <a:pPr lvl="2" eaLnBrk="1" hangingPunct="1"/>
            <a:r>
              <a:rPr lang="en-US" altLang="en-US" sz="2000" dirty="0"/>
              <a:t>Profit results not strongly tied to employee efforts</a:t>
            </a:r>
          </a:p>
        </p:txBody>
      </p:sp>
    </p:spTree>
    <p:custDataLst>
      <p:tags r:id="rId1"/>
    </p:custDataLst>
  </p:cSld>
  <p:clrMapOvr>
    <a:masterClrMapping/>
  </p:clrMapOvr>
  <p:transition advTm="143213">
    <p:cut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AutoShape 2">
            <a:extLst>
              <a:ext uri="{FF2B5EF4-FFF2-40B4-BE49-F238E27FC236}">
                <a16:creationId xmlns:a16="http://schemas.microsoft.com/office/drawing/2014/main" id="{E892712D-FBCC-AD4D-A6FC-8608ABABEC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6010" y="808880"/>
            <a:ext cx="8131237" cy="1325563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/>
              <a:t>ELEMENTS OF EXECUTIVE COMPENSATION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21786914-B145-5F73-EE60-99492F8EF04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24752" y="2303766"/>
            <a:ext cx="10780060" cy="3745354"/>
          </a:xfrm>
        </p:spPr>
        <p:txBody>
          <a:bodyPr>
            <a:noAutofit/>
          </a:bodyPr>
          <a:lstStyle/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Salaries: </a:t>
            </a:r>
            <a:r>
              <a:rPr lang="en-US" sz="1800" dirty="0"/>
              <a:t>vary by the type of job, size of organization, industry, and other factors. In some organizations, particularly non-profits, salaries often make up 90% or more of total compensation. 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Benefits :</a:t>
            </a:r>
            <a:r>
              <a:rPr lang="en-US" sz="1800" dirty="0"/>
              <a:t>Many executives are covered by regular benefits plans that are also available to non-executive employees, including traditional retirement, health insurance, and vacation plans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Executive Perquisites (Perks): </a:t>
            </a:r>
            <a:r>
              <a:rPr lang="en-US" sz="1800" dirty="0"/>
              <a:t>In addition to the regular benefits received by all employees, executives often receive benefits called perquisites. Perquisites (perks) are special benefits— usually non-cash items— for executives.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Annual Executive Incentives and Bonuses :</a:t>
            </a:r>
            <a:r>
              <a:rPr lang="en-US" sz="1800" dirty="0"/>
              <a:t>for executives can be determined in several ways. One way is to use a discretionary system whereby the CEO and the Board of Directors decide.</a:t>
            </a:r>
          </a:p>
          <a:p>
            <a:pPr eaLnBrk="1" hangingPunct="1"/>
            <a:r>
              <a:rPr lang="en-US" sz="1800" b="1" dirty="0">
                <a:solidFill>
                  <a:srgbClr val="FF0000"/>
                </a:solidFill>
              </a:rPr>
              <a:t>Performance Incentives: </a:t>
            </a:r>
            <a:r>
              <a:rPr lang="en-US" sz="1800" dirty="0"/>
              <a:t>Long Term vs. Short Term Use of executive performance-based incentives tries to tie executive compensation to the long-term growth and success of the organization. </a:t>
            </a:r>
            <a:endParaRPr lang="en-US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230058"/>
      </p:ext>
    </p:extLst>
  </p:cSld>
  <p:clrMapOvr>
    <a:masterClrMapping/>
  </p:clrMapOvr>
  <p:transition advTm="218427">
    <p:cut thruBlk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8313E3-5848-4320-B81D-F865A5EDA77A}"/>
              </a:ext>
            </a:extLst>
          </p:cNvPr>
          <p:cNvSpPr/>
          <p:nvPr/>
        </p:nvSpPr>
        <p:spPr>
          <a:xfrm>
            <a:off x="431901" y="1645998"/>
            <a:ext cx="11011546" cy="44101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F4B28-5AB0-4D46-84E5-12516E8E5867}"/>
              </a:ext>
            </a:extLst>
          </p:cNvPr>
          <p:cNvSpPr txBox="1"/>
          <p:nvPr/>
        </p:nvSpPr>
        <p:spPr>
          <a:xfrm>
            <a:off x="2513150" y="1019069"/>
            <a:ext cx="6988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129565-724A-4887-AE0E-3F8876F832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0737A57-DAE6-4F2D-B4C5-5F2D88BC3274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FBBF75-46FC-4927-83AB-8895061A4C07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16756A5A-23A3-41B8-9387-D2320B39AB95}"/>
              </a:ext>
            </a:extLst>
          </p:cNvPr>
          <p:cNvSpPr txBox="1">
            <a:spLocks noChangeArrowheads="1"/>
          </p:cNvSpPr>
          <p:nvPr/>
        </p:nvSpPr>
        <p:spPr>
          <a:xfrm>
            <a:off x="576896" y="2296735"/>
            <a:ext cx="4924278" cy="291526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12:Total Rewards &amp; 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Nature of 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rewards components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Philosophies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System Design Issues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Compensation Administration Process</a:t>
            </a: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A5E97699-D0CF-4657-9A60-7BAEF48B25F6}"/>
              </a:ext>
            </a:extLst>
          </p:cNvPr>
          <p:cNvSpPr txBox="1">
            <a:spLocks noChangeArrowheads="1"/>
          </p:cNvSpPr>
          <p:nvPr/>
        </p:nvSpPr>
        <p:spPr>
          <a:xfrm>
            <a:off x="5180542" y="1853100"/>
            <a:ext cx="6069149" cy="399595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13:Variable Pay and Executive </a:t>
            </a:r>
          </a:p>
          <a:p>
            <a:pPr marL="0" indent="0"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Compensation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 pay: incentives for performance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Successful Pay-for-Performance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Affecting Variable Pay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Variable Pay Plans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Group/Team Incentives</a:t>
            </a:r>
          </a:p>
          <a:p>
            <a:r>
              <a:rPr lang="en-US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Executive Compensation</a:t>
            </a:r>
          </a:p>
          <a:p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99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216"/>
    </mc:Choice>
    <mc:Fallback xmlns="">
      <p:transition spd="slow" advTm="13421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94"/>
    </mc:Choice>
    <mc:Fallback xmlns="">
      <p:transition spd="slow" advTm="21094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|37.3|53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Presentation Midocean 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5E269B-02A3-4A2C-9ECD-0A7F0F468EBA}"/>
</file>

<file path=customXml/itemProps2.xml><?xml version="1.0" encoding="utf-8"?>
<ds:datastoreItem xmlns:ds="http://schemas.openxmlformats.org/officeDocument/2006/customXml" ds:itemID="{82C2544C-18E4-44EB-8625-E0A6C8BEEA04}"/>
</file>

<file path=customXml/itemProps3.xml><?xml version="1.0" encoding="utf-8"?>
<ds:datastoreItem xmlns:ds="http://schemas.openxmlformats.org/officeDocument/2006/customXml" ds:itemID="{EADDEEA7-5F56-4929-8621-602052254173}"/>
</file>

<file path=docProps/app.xml><?xml version="1.0" encoding="utf-8"?>
<Properties xmlns="http://schemas.openxmlformats.org/officeDocument/2006/extended-properties" xmlns:vt="http://schemas.openxmlformats.org/officeDocument/2006/docPropsVTypes">
  <TotalTime>2449</TotalTime>
  <Words>1959</Words>
  <Application>Microsoft Office PowerPoint</Application>
  <PresentationFormat>Widescreen</PresentationFormat>
  <Paragraphs>291</Paragraphs>
  <Slides>40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Arial</vt:lpstr>
      <vt:lpstr>Calibri</vt:lpstr>
      <vt:lpstr>Calibri Light</vt:lpstr>
      <vt:lpstr>Courier New</vt:lpstr>
      <vt:lpstr>Roboto Light</vt:lpstr>
      <vt:lpstr>Times New Roman</vt:lpstr>
      <vt:lpstr>Wingdings</vt:lpstr>
      <vt:lpstr>Office Theme</vt:lpstr>
      <vt:lpstr>Presentation Midocean  White</vt:lpstr>
      <vt:lpstr>1_Presentation Midocean  White</vt:lpstr>
      <vt:lpstr>Clip</vt:lpstr>
      <vt:lpstr>PowerPoint Presentation</vt:lpstr>
      <vt:lpstr>PowerPoint Presentation</vt:lpstr>
      <vt:lpstr>PowerPoint Presentation</vt:lpstr>
      <vt:lpstr>Nature of Compensation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EQUITY CONSIDERATIONS IN COMPENSATION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Example of Pay Grades and Pay Ranges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Factors Affecting Variable Pay Plans</vt:lpstr>
      <vt:lpstr>Types of Variable Pay Plans</vt:lpstr>
      <vt:lpstr>INDIVIDUAL INCENTIVES Piece-Rate Systems</vt:lpstr>
      <vt:lpstr>INDIVIDUAL INCENTIVES CONT. Bonuses and Special Incentive Programs</vt:lpstr>
      <vt:lpstr>INDIVIDUAL INCENTIVES CONT. Types of Sales Compensation Plans</vt:lpstr>
      <vt:lpstr>Factors for Successful Variable Pay Plans</vt:lpstr>
      <vt:lpstr>Types of Group/Team Incentives</vt:lpstr>
      <vt:lpstr>ORGANIZATIONAL INCENTIVES Profit Sharing</vt:lpstr>
      <vt:lpstr>ELEMENTS OF EXECUTIVE COMPENSATION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Aiya M Elhakim</cp:lastModifiedBy>
  <cp:revision>94</cp:revision>
  <dcterms:created xsi:type="dcterms:W3CDTF">2023-04-29T09:08:00Z</dcterms:created>
  <dcterms:modified xsi:type="dcterms:W3CDTF">2026-06-13T10:42:24Z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