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599" r:id="rId3"/>
    <p:sldId id="617" r:id="rId4"/>
    <p:sldId id="618" r:id="rId5"/>
    <p:sldId id="633" r:id="rId6"/>
    <p:sldId id="634" r:id="rId7"/>
    <p:sldId id="660" r:id="rId8"/>
    <p:sldId id="619" r:id="rId9"/>
    <p:sldId id="635" r:id="rId10"/>
    <p:sldId id="621" r:id="rId11"/>
    <p:sldId id="661" r:id="rId12"/>
    <p:sldId id="622" r:id="rId13"/>
    <p:sldId id="636" r:id="rId14"/>
    <p:sldId id="637" r:id="rId15"/>
    <p:sldId id="662" r:id="rId16"/>
    <p:sldId id="640" r:id="rId17"/>
    <p:sldId id="639" r:id="rId18"/>
    <p:sldId id="641" r:id="rId19"/>
    <p:sldId id="642" r:id="rId20"/>
    <p:sldId id="643" r:id="rId21"/>
    <p:sldId id="644" r:id="rId22"/>
    <p:sldId id="645" r:id="rId23"/>
    <p:sldId id="646" r:id="rId24"/>
    <p:sldId id="648" r:id="rId25"/>
    <p:sldId id="649" r:id="rId26"/>
    <p:sldId id="650" r:id="rId27"/>
    <p:sldId id="651" r:id="rId28"/>
    <p:sldId id="652" r:id="rId29"/>
    <p:sldId id="653" r:id="rId30"/>
    <p:sldId id="655" r:id="rId31"/>
    <p:sldId id="656" r:id="rId32"/>
    <p:sldId id="657" r:id="rId33"/>
    <p:sldId id="658" r:id="rId34"/>
    <p:sldId id="663" r:id="rId35"/>
    <p:sldId id="659" r:id="rId36"/>
    <p:sldId id="35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91" autoAdjust="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4265967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dirty="0"/>
          </a:p>
        </p:txBody>
      </p:sp>
    </p:spTree>
    <p:extLst>
      <p:ext uri="{BB962C8B-B14F-4D97-AF65-F5344CB8AC3E}">
        <p14:creationId xmlns:p14="http://schemas.microsoft.com/office/powerpoint/2010/main" val="10958656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dirty="0"/>
          </a:p>
        </p:txBody>
      </p:sp>
    </p:spTree>
    <p:extLst>
      <p:ext uri="{BB962C8B-B14F-4D97-AF65-F5344CB8AC3E}">
        <p14:creationId xmlns:p14="http://schemas.microsoft.com/office/powerpoint/2010/main" val="3016120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dirty="0"/>
          </a:p>
        </p:txBody>
      </p:sp>
    </p:spTree>
    <p:extLst>
      <p:ext uri="{BB962C8B-B14F-4D97-AF65-F5344CB8AC3E}">
        <p14:creationId xmlns:p14="http://schemas.microsoft.com/office/powerpoint/2010/main" val="144266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dirty="0"/>
          </a:p>
        </p:txBody>
      </p:sp>
    </p:spTree>
    <p:extLst>
      <p:ext uri="{BB962C8B-B14F-4D97-AF65-F5344CB8AC3E}">
        <p14:creationId xmlns:p14="http://schemas.microsoft.com/office/powerpoint/2010/main" val="3013015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dirty="0"/>
          </a:p>
        </p:txBody>
      </p:sp>
    </p:spTree>
    <p:extLst>
      <p:ext uri="{BB962C8B-B14F-4D97-AF65-F5344CB8AC3E}">
        <p14:creationId xmlns:p14="http://schemas.microsoft.com/office/powerpoint/2010/main" val="3011425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dirty="0"/>
          </a:p>
        </p:txBody>
      </p:sp>
    </p:spTree>
    <p:extLst>
      <p:ext uri="{BB962C8B-B14F-4D97-AF65-F5344CB8AC3E}">
        <p14:creationId xmlns:p14="http://schemas.microsoft.com/office/powerpoint/2010/main" val="39645185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dirty="0"/>
          </a:p>
        </p:txBody>
      </p:sp>
    </p:spTree>
    <p:extLst>
      <p:ext uri="{BB962C8B-B14F-4D97-AF65-F5344CB8AC3E}">
        <p14:creationId xmlns:p14="http://schemas.microsoft.com/office/powerpoint/2010/main" val="2678407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579992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404066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6699270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5356265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4957887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4199976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678276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4420600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5933246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263892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791271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2677188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4016598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8073544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975082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965610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0070331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9106025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1697914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4277815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310705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5024161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41660728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189922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4857291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2102501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2818016"/>
            <a:ext cx="5882401" cy="1342182"/>
          </a:xfrm>
          <a:prstGeom prst="rect">
            <a:avLst/>
          </a:prstGeom>
        </p:spPr>
      </p:pic>
      <p:sp>
        <p:nvSpPr>
          <p:cNvPr id="14" name="TextBox 13"/>
          <p:cNvSpPr txBox="1"/>
          <p:nvPr/>
        </p:nvSpPr>
        <p:spPr>
          <a:xfrm>
            <a:off x="126081" y="631907"/>
            <a:ext cx="6183518" cy="2554545"/>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r>
              <a:rPr lang="en-US" sz="2400" b="1" dirty="0">
                <a:solidFill>
                  <a:schemeClr val="bg1"/>
                </a:solidFill>
                <a:latin typeface="Tajawal Medium" panose="00000600000000000000" pitchFamily="2" charset="-78"/>
                <a:cs typeface="Tajawal Medium" panose="00000600000000000000" pitchFamily="2" charset="-78"/>
              </a:rPr>
              <a:t>Lecture 10 </a:t>
            </a: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291613" y="2888495"/>
            <a:ext cx="5882402" cy="1200329"/>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Core business processes</a:t>
            </a:r>
          </a:p>
          <a:p>
            <a:pPr algn="ctr"/>
            <a:r>
              <a:rPr lang="en-US" sz="2400" dirty="0">
                <a:solidFill>
                  <a:schemeClr val="bg1"/>
                </a:solidFill>
                <a:latin typeface="Tajawal Medium" panose="00000600000000000000" pitchFamily="2" charset="-78"/>
                <a:cs typeface="Tajawal Medium" panose="00000600000000000000" pitchFamily="2" charset="-78"/>
              </a:rPr>
              <a:t>Risk management responsibilities</a:t>
            </a:r>
          </a:p>
          <a:p>
            <a:pPr algn="ctr"/>
            <a:r>
              <a:rPr lang="en-US" sz="2400" dirty="0">
                <a:solidFill>
                  <a:schemeClr val="bg1"/>
                </a:solidFill>
                <a:latin typeface="Tajawal Medium" panose="00000600000000000000" pitchFamily="2" charset="-78"/>
                <a:cs typeface="Tajawal Medium" panose="00000600000000000000" pitchFamily="2" charset="-78"/>
              </a:rPr>
              <a:t>Cost of risk controls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10 Organization   </a:t>
            </a:r>
          </a:p>
        </p:txBody>
      </p:sp>
      <p:sp>
        <p:nvSpPr>
          <p:cNvPr id="12" name="Title 1">
            <a:extLst>
              <a:ext uri="{FF2B5EF4-FFF2-40B4-BE49-F238E27FC236}">
                <a16:creationId xmlns:a16="http://schemas.microsoft.com/office/drawing/2014/main" id="{3A6B5BBF-9D4C-4DBF-A6A0-D817EE557B9A}"/>
              </a:ext>
            </a:extLst>
          </p:cNvPr>
          <p:cNvSpPr txBox="1">
            <a:spLocks/>
          </p:cNvSpPr>
          <p:nvPr/>
        </p:nvSpPr>
        <p:spPr>
          <a:xfrm>
            <a:off x="2098840" y="1649432"/>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Core business processes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management responsibilities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Cost of risk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745743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Organizations will often establish </a:t>
            </a:r>
            <a:r>
              <a:rPr lang="en-US" sz="2400" b="1" i="0" u="sng" dirty="0">
                <a:solidFill>
                  <a:srgbClr val="000000"/>
                </a:solidFill>
                <a:effectLst/>
                <a:latin typeface="SabonLTStd-Roman"/>
              </a:rPr>
              <a:t>business objectives </a:t>
            </a:r>
            <a:r>
              <a:rPr lang="en-US" sz="2400" b="0" i="0" dirty="0">
                <a:solidFill>
                  <a:srgbClr val="000000"/>
                </a:solidFill>
                <a:effectLst/>
                <a:latin typeface="SabonLTStd-Roman"/>
              </a:rPr>
              <a:t>and </a:t>
            </a:r>
            <a:r>
              <a:rPr lang="en-US" sz="2400" b="1" i="0" u="sng" dirty="0">
                <a:solidFill>
                  <a:srgbClr val="000000"/>
                </a:solidFill>
                <a:effectLst/>
                <a:latin typeface="SabonLTStd-Roman"/>
              </a:rPr>
              <a:t>strategic objectives as separate documents.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When seeking to ensure that </a:t>
            </a:r>
            <a:r>
              <a:rPr lang="en-US" sz="2400" b="1" i="0" u="sng" dirty="0">
                <a:solidFill>
                  <a:srgbClr val="000000"/>
                </a:solidFill>
                <a:effectLst/>
                <a:latin typeface="SabonLTStd-Roman"/>
              </a:rPr>
              <a:t>risk management makes a full contribution to the organization</a:t>
            </a:r>
            <a:r>
              <a:rPr lang="en-US" sz="2400" b="0" i="0" dirty="0">
                <a:solidFill>
                  <a:srgbClr val="000000"/>
                </a:solidFill>
                <a:effectLst/>
                <a:latin typeface="SabonLTStd-Roman"/>
              </a:rPr>
              <a:t>, it is important to view both of these</a:t>
            </a:r>
            <a:r>
              <a:rPr lang="en-US" sz="2400" b="1" i="0" u="sng" dirty="0">
                <a:solidFill>
                  <a:srgbClr val="000000"/>
                </a:solidFill>
                <a:effectLst/>
                <a:latin typeface="SabonLTStd-Roman"/>
              </a:rPr>
              <a:t> sets of objectives and explore the relationship between them.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1" i="0" u="sng" dirty="0">
                <a:solidFill>
                  <a:srgbClr val="000000"/>
                </a:solidFill>
                <a:effectLst/>
                <a:latin typeface="SabonLTStd-Roman"/>
              </a:rPr>
              <a:t>Business objectives</a:t>
            </a:r>
            <a:r>
              <a:rPr lang="en-US" sz="2400" b="0" i="0" dirty="0">
                <a:solidFill>
                  <a:srgbClr val="000000"/>
                </a:solidFill>
                <a:effectLst/>
                <a:latin typeface="SabonLTStd-Roman"/>
              </a:rPr>
              <a:t> will often relate to </a:t>
            </a:r>
            <a:r>
              <a:rPr lang="en-US" sz="2400" b="1" i="0" u="sng" dirty="0">
                <a:solidFill>
                  <a:srgbClr val="000000"/>
                </a:solidFill>
                <a:effectLst/>
                <a:latin typeface="SabonLTStd-Roman"/>
              </a:rPr>
              <a:t>the annual budget </a:t>
            </a:r>
            <a:r>
              <a:rPr lang="en-US" sz="2400" b="0" i="0" dirty="0">
                <a:solidFill>
                  <a:srgbClr val="000000"/>
                </a:solidFill>
                <a:effectLst/>
                <a:latin typeface="SabonLTStd-Roman"/>
              </a:rPr>
              <a:t>that has been </a:t>
            </a:r>
            <a:r>
              <a:rPr lang="en-US" sz="2400" b="1" i="0" u="sng" dirty="0">
                <a:solidFill>
                  <a:srgbClr val="000000"/>
                </a:solidFill>
                <a:effectLst/>
                <a:latin typeface="SabonLTStd-Roman"/>
              </a:rPr>
              <a:t>produced by the organization</a:t>
            </a:r>
            <a:r>
              <a:rPr lang="en-US" sz="2400" b="0" i="0" dirty="0">
                <a:solidFill>
                  <a:srgbClr val="000000"/>
                </a:solidFill>
                <a:effectLst/>
                <a:latin typeface="SabonLTStd-Roman"/>
              </a:rPr>
              <a:t>. This budget will contain details of the </a:t>
            </a:r>
            <a:r>
              <a:rPr lang="en-US" sz="2400" b="1" i="0" u="sng" dirty="0">
                <a:solidFill>
                  <a:srgbClr val="000000"/>
                </a:solidFill>
                <a:effectLst/>
                <a:latin typeface="SabonLTStd-Roman"/>
              </a:rPr>
              <a:t>anticipated sales as income and the cost of sales as expenditure</a:t>
            </a:r>
            <a:r>
              <a:rPr lang="en-US" sz="2400" b="0" i="0" dirty="0">
                <a:solidFill>
                  <a:srgbClr val="000000"/>
                </a:solidFill>
                <a:effectLst/>
                <a:latin typeface="SabonLTStd-Roman"/>
              </a:rPr>
              <a:t>.</a:t>
            </a:r>
            <a:r>
              <a:rPr lang="en-US" sz="2400" dirty="0"/>
              <a:t>  </a:t>
            </a:r>
          </a:p>
        </p:txBody>
      </p:sp>
    </p:spTree>
    <p:extLst>
      <p:ext uri="{BB962C8B-B14F-4D97-AF65-F5344CB8AC3E}">
        <p14:creationId xmlns:p14="http://schemas.microsoft.com/office/powerpoint/2010/main" val="3232911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b="1" i="0" u="sng" dirty="0">
                <a:solidFill>
                  <a:srgbClr val="000000"/>
                </a:solidFill>
                <a:effectLst/>
                <a:latin typeface="SabonLTStd-Roman"/>
              </a:rPr>
              <a:t>Underpinning the business objectives </a:t>
            </a:r>
            <a:r>
              <a:rPr lang="en-US" sz="2400" b="0" i="0" dirty="0">
                <a:solidFill>
                  <a:srgbClr val="000000"/>
                </a:solidFill>
                <a:effectLst/>
                <a:latin typeface="SabonLTStd-Roman"/>
              </a:rPr>
              <a:t>of the organization will be the </a:t>
            </a:r>
            <a:r>
              <a:rPr lang="en-US" sz="2400" b="1" i="0" u="sng" dirty="0">
                <a:solidFill>
                  <a:srgbClr val="000000"/>
                </a:solidFill>
                <a:effectLst/>
                <a:latin typeface="SabonLTStd-Roman"/>
              </a:rPr>
              <a:t>business delivery model </a:t>
            </a:r>
            <a:r>
              <a:rPr lang="en-US" sz="2400" b="0" i="0" dirty="0">
                <a:solidFill>
                  <a:srgbClr val="000000"/>
                </a:solidFill>
                <a:effectLst/>
                <a:latin typeface="SabonLTStd-Roman"/>
              </a:rPr>
              <a:t>(or </a:t>
            </a:r>
            <a:r>
              <a:rPr lang="en-US" sz="2400" b="1" i="0" u="sng" dirty="0">
                <a:solidFill>
                  <a:srgbClr val="000000"/>
                </a:solidFill>
                <a:effectLst/>
                <a:latin typeface="SabonLTStd-Roman"/>
              </a:rPr>
              <a:t>business model </a:t>
            </a:r>
            <a:r>
              <a:rPr lang="en-US" sz="2400" b="0" i="0" dirty="0">
                <a:solidFill>
                  <a:srgbClr val="000000"/>
                </a:solidFill>
                <a:effectLst/>
                <a:latin typeface="SabonLTStd-Roman"/>
              </a:rPr>
              <a:t>for short) that the organization </a:t>
            </a:r>
            <a:r>
              <a:rPr lang="en-US" sz="2400" b="1" i="0" u="sng" dirty="0">
                <a:solidFill>
                  <a:srgbClr val="000000"/>
                </a:solidFill>
                <a:effectLst/>
                <a:latin typeface="SabonLTStd-Roman"/>
              </a:rPr>
              <a:t>has developed.</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b="0" i="0" dirty="0">
                <a:solidFill>
                  <a:srgbClr val="C00000"/>
                </a:solidFill>
                <a:effectLst/>
                <a:latin typeface="SabonLTStd-Roman"/>
              </a:rPr>
              <a:t>For example</a:t>
            </a:r>
            <a:r>
              <a:rPr lang="en-US" sz="2400" dirty="0">
                <a:solidFill>
                  <a:srgbClr val="000000"/>
                </a:solidFill>
                <a:latin typeface="SabonLTStd-Roman"/>
              </a:rPr>
              <a:t>:</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ü"/>
            </a:pPr>
            <a:r>
              <a:rPr lang="en-US" sz="2400" b="0" i="0" dirty="0">
                <a:solidFill>
                  <a:srgbClr val="000000"/>
                </a:solidFill>
                <a:effectLst/>
                <a:latin typeface="SabonLTStd-Roman"/>
              </a:rPr>
              <a:t>a membership organization will seek sponsorship from organizations that deliver services to the membership. </a:t>
            </a:r>
          </a:p>
          <a:p>
            <a:pPr marL="342900" indent="-342900" algn="just">
              <a:buFont typeface="Wingdings" panose="05000000000000000000" pitchFamily="2" charset="2"/>
              <a:buChar char="ü"/>
            </a:pPr>
            <a:endParaRPr lang="en-US" sz="2400" b="0" i="0" dirty="0">
              <a:solidFill>
                <a:srgbClr val="000000"/>
              </a:solidFill>
              <a:effectLst/>
              <a:latin typeface="SabonLTStd-Roman"/>
            </a:endParaRPr>
          </a:p>
          <a:p>
            <a:pPr marL="342900" indent="-342900" algn="just">
              <a:buFont typeface="Wingdings" panose="05000000000000000000" pitchFamily="2" charset="2"/>
              <a:buChar char="ü"/>
            </a:pPr>
            <a:r>
              <a:rPr lang="en-US" sz="2400" b="0" i="0" dirty="0">
                <a:solidFill>
                  <a:srgbClr val="000000"/>
                </a:solidFill>
                <a:effectLst/>
                <a:latin typeface="SabonLTStd-Roman"/>
              </a:rPr>
              <a:t>This source of sponsorship income will be a fundamental part of the business model and the annual business objectives.</a:t>
            </a:r>
          </a:p>
        </p:txBody>
      </p:sp>
    </p:spTree>
    <p:extLst>
      <p:ext uri="{BB962C8B-B14F-4D97-AF65-F5344CB8AC3E}">
        <p14:creationId xmlns:p14="http://schemas.microsoft.com/office/powerpoint/2010/main" val="2006706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4154984"/>
          </a:xfrm>
          <a:prstGeom prst="rect">
            <a:avLst/>
          </a:prstGeom>
          <a:noFill/>
        </p:spPr>
        <p:txBody>
          <a:bodyPr wrap="square">
            <a:spAutoFit/>
          </a:bodyPr>
          <a:lstStyle/>
          <a:p>
            <a:pPr marL="342900" indent="-342900" algn="just">
              <a:buFont typeface="Wingdings" panose="05000000000000000000" pitchFamily="2" charset="2"/>
              <a:buChar char="ü"/>
            </a:pPr>
            <a:r>
              <a:rPr lang="en-US" sz="2400" b="0" i="0" dirty="0">
                <a:solidFill>
                  <a:srgbClr val="000000"/>
                </a:solidFill>
                <a:effectLst/>
                <a:latin typeface="SabonLTStd-Roman"/>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indent="-342900" algn="just">
              <a:buFont typeface="Wingdings" panose="05000000000000000000" pitchFamily="2" charset="2"/>
              <a:buChar char="ü"/>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dirty="0"/>
              <a:t>The risks that are attached to </a:t>
            </a:r>
            <a:r>
              <a:rPr lang="en-US" sz="2400" b="1" u="sng" dirty="0"/>
              <a:t>business objectives are associated </a:t>
            </a:r>
            <a:r>
              <a:rPr lang="en-US" sz="2400" dirty="0"/>
              <a:t>with the </a:t>
            </a:r>
            <a:r>
              <a:rPr lang="en-US" sz="2400" b="1" u="sng" dirty="0"/>
              <a:t>robustness of the business model </a:t>
            </a:r>
            <a:r>
              <a:rPr lang="en-US" sz="2400" dirty="0"/>
              <a:t>and the </a:t>
            </a:r>
            <a:r>
              <a:rPr lang="en-US" sz="2400" b="1" u="sng" dirty="0"/>
              <a:t>efficiency of the business model</a:t>
            </a:r>
            <a:r>
              <a:rPr lang="en-US" sz="2400" dirty="0"/>
              <a:t>.</a:t>
            </a:r>
          </a:p>
          <a:p>
            <a:pPr marL="342900" indent="-342900" algn="just">
              <a:buFont typeface="Wingdings" panose="05000000000000000000" pitchFamily="2" charset="2"/>
              <a:buChar char="§"/>
            </a:pPr>
            <a:endParaRPr lang="en-US" sz="2400" dirty="0"/>
          </a:p>
          <a:p>
            <a:pPr algn="just"/>
            <a:endParaRPr lang="en-US" sz="2400" dirty="0"/>
          </a:p>
        </p:txBody>
      </p:sp>
    </p:spTree>
    <p:extLst>
      <p:ext uri="{BB962C8B-B14F-4D97-AF65-F5344CB8AC3E}">
        <p14:creationId xmlns:p14="http://schemas.microsoft.com/office/powerpoint/2010/main" val="3623769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In the pervious examples When undertaking </a:t>
            </a:r>
            <a:r>
              <a:rPr lang="en-US" sz="2400" b="1" u="sng" dirty="0"/>
              <a:t>a risk assessment of the annual budget,</a:t>
            </a:r>
            <a:r>
              <a:rPr lang="en-US" sz="2400" dirty="0"/>
              <a:t> </a:t>
            </a:r>
            <a:r>
              <a:rPr lang="en-US" sz="2400" b="1" u="sng" dirty="0"/>
              <a:t>the events that could undermine sponsorship and membership income, together </a:t>
            </a:r>
            <a:r>
              <a:rPr lang="en-US" sz="2400" dirty="0"/>
              <a:t>with the events that </a:t>
            </a:r>
            <a:r>
              <a:rPr lang="en-US" sz="2400" b="1" u="sng" dirty="0"/>
              <a:t>could disrupt the delivery of services and benefits, should be considered.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essence of the business objectives normally relate to the organization as it currently exists.</a:t>
            </a:r>
          </a:p>
        </p:txBody>
      </p:sp>
    </p:spTree>
    <p:extLst>
      <p:ext uri="{BB962C8B-B14F-4D97-AF65-F5344CB8AC3E}">
        <p14:creationId xmlns:p14="http://schemas.microsoft.com/office/powerpoint/2010/main" val="1415131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18" y="1938343"/>
            <a:ext cx="10139696" cy="3785652"/>
          </a:xfrm>
          <a:prstGeom prst="rect">
            <a:avLst/>
          </a:prstGeom>
          <a:solidFill>
            <a:schemeClr val="bg1">
              <a:lumMod val="75000"/>
            </a:schemeClr>
          </a:solidFill>
        </p:spPr>
        <p:txBody>
          <a:bodyPr wrap="square">
            <a:spAutoFit/>
          </a:bodyPr>
          <a:lstStyle/>
          <a:p>
            <a:pPr algn="just"/>
            <a:r>
              <a:rPr lang="en-US" sz="2400" b="0" i="0" dirty="0">
                <a:solidFill>
                  <a:srgbClr val="FF0000"/>
                </a:solidFill>
                <a:effectLst/>
                <a:latin typeface="MiloOT"/>
              </a:rPr>
              <a:t>Business delivery and development models </a:t>
            </a:r>
          </a:p>
          <a:p>
            <a:pPr algn="just"/>
            <a:r>
              <a:rPr lang="en-US" sz="2400" b="0" i="0" dirty="0">
                <a:solidFill>
                  <a:schemeClr val="bg1"/>
                </a:solidFill>
                <a:effectLst/>
                <a:latin typeface="SabonLTStd-Roman"/>
              </a:rPr>
              <a:t>Whenever a business is established, it either </a:t>
            </a:r>
            <a:r>
              <a:rPr lang="en-US" sz="2400" b="1" i="0" dirty="0">
                <a:solidFill>
                  <a:schemeClr val="bg1"/>
                </a:solidFill>
                <a:effectLst/>
                <a:latin typeface="SabonLTStd-Roman"/>
              </a:rPr>
              <a:t>explicitly or implicitly </a:t>
            </a:r>
            <a:r>
              <a:rPr lang="en-US" sz="2400" b="1" i="0" u="sng" dirty="0">
                <a:solidFill>
                  <a:schemeClr val="bg1"/>
                </a:solidFill>
                <a:effectLst/>
                <a:latin typeface="SabonLTStd-Roman"/>
              </a:rPr>
              <a:t>employs a particular business delivery model </a:t>
            </a:r>
            <a:r>
              <a:rPr lang="en-US" sz="2400" b="0" i="0" dirty="0">
                <a:solidFill>
                  <a:schemeClr val="bg1"/>
                </a:solidFill>
                <a:effectLst/>
                <a:latin typeface="SabonLTStd-Roman"/>
              </a:rPr>
              <a:t>that </a:t>
            </a:r>
            <a:r>
              <a:rPr lang="en-US" sz="2400" b="1" i="0" u="sng" dirty="0">
                <a:solidFill>
                  <a:schemeClr val="bg1"/>
                </a:solidFill>
                <a:effectLst/>
                <a:latin typeface="SabonLTStd-Roman"/>
              </a:rPr>
              <a:t>describes the architecture of the value creation, delivery, and capture mechanisms employed by the business enterprise</a:t>
            </a:r>
            <a:r>
              <a:rPr lang="en-US" sz="2400" b="0" i="0" dirty="0">
                <a:solidFill>
                  <a:schemeClr val="bg1"/>
                </a:solidFill>
                <a:effectLst/>
                <a:latin typeface="SabonLTStd-Roman"/>
              </a:rPr>
              <a:t>. The essence of </a:t>
            </a:r>
            <a:r>
              <a:rPr lang="en-US" sz="2400" b="1" i="0" u="sng" dirty="0">
                <a:solidFill>
                  <a:schemeClr val="bg1"/>
                </a:solidFill>
                <a:effectLst/>
                <a:latin typeface="SabonLTStd-Roman"/>
              </a:rPr>
              <a:t>a business delivery model </a:t>
            </a:r>
            <a:r>
              <a:rPr lang="en-US" sz="2400" b="0" i="0" dirty="0">
                <a:solidFill>
                  <a:schemeClr val="bg1"/>
                </a:solidFill>
                <a:effectLst/>
                <a:latin typeface="SabonLTStd-Roman"/>
              </a:rPr>
              <a:t>is that it defines the manner by which the business </a:t>
            </a:r>
            <a:r>
              <a:rPr lang="en-US" sz="2400" b="1" i="0" u="sng" dirty="0">
                <a:solidFill>
                  <a:schemeClr val="bg1"/>
                </a:solidFill>
                <a:effectLst/>
                <a:latin typeface="SabonLTStd-Roman"/>
              </a:rPr>
              <a:t>delivers value to customers, entices customers to pay for value, and converts those payments to profit: </a:t>
            </a:r>
            <a:r>
              <a:rPr lang="en-US" sz="2400" b="0" i="0" dirty="0">
                <a:solidFill>
                  <a:schemeClr val="bg1"/>
                </a:solidFill>
                <a:effectLst/>
                <a:latin typeface="SabonLTStd-Roman"/>
              </a:rPr>
              <a:t>it thus reflects the belief of the organization about what </a:t>
            </a:r>
            <a:r>
              <a:rPr lang="en-US" sz="2400" b="1" i="0" u="sng" dirty="0">
                <a:solidFill>
                  <a:schemeClr val="bg1"/>
                </a:solidFill>
                <a:effectLst/>
                <a:latin typeface="SabonLTStd-Roman"/>
              </a:rPr>
              <a:t>customers want, how they want it, and how the enterprise can organize to best meet those needs, get paid for doing so, and make a profit.</a:t>
            </a:r>
          </a:p>
        </p:txBody>
      </p:sp>
    </p:spTree>
    <p:extLst>
      <p:ext uri="{BB962C8B-B14F-4D97-AF65-F5344CB8AC3E}">
        <p14:creationId xmlns:p14="http://schemas.microsoft.com/office/powerpoint/2010/main" val="1519368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18" y="1938343"/>
            <a:ext cx="10126444" cy="2677656"/>
          </a:xfrm>
          <a:prstGeom prst="rect">
            <a:avLst/>
          </a:prstGeom>
          <a:solidFill>
            <a:schemeClr val="bg1">
              <a:lumMod val="75000"/>
            </a:schemeClr>
          </a:solidFill>
        </p:spPr>
        <p:txBody>
          <a:bodyPr wrap="square">
            <a:spAutoFit/>
          </a:bodyPr>
          <a:lstStyle/>
          <a:p>
            <a:pPr algn="just"/>
            <a:r>
              <a:rPr lang="en-US" sz="2400" b="0" i="0" dirty="0">
                <a:solidFill>
                  <a:srgbClr val="FF0000"/>
                </a:solidFill>
                <a:effectLst/>
                <a:latin typeface="MiloOT"/>
              </a:rPr>
              <a:t>Business delivery and development models </a:t>
            </a:r>
          </a:p>
          <a:p>
            <a:pPr algn="just"/>
            <a:r>
              <a:rPr lang="en-US" sz="2400" b="0" i="0" dirty="0">
                <a:solidFill>
                  <a:srgbClr val="000000"/>
                </a:solidFill>
                <a:effectLst/>
                <a:latin typeface="SabonLTStd-Roman"/>
              </a:rPr>
              <a:t>The business delivery model is used to </a:t>
            </a:r>
            <a:r>
              <a:rPr lang="en-US" sz="2400" b="1" i="0" u="sng" dirty="0">
                <a:solidFill>
                  <a:schemeClr val="bg1"/>
                </a:solidFill>
                <a:effectLst/>
                <a:latin typeface="SabonLTStd-Roman"/>
              </a:rPr>
              <a:t>describe and classify businesses, </a:t>
            </a:r>
            <a:r>
              <a:rPr lang="en-US" sz="2400" b="0" i="0" dirty="0">
                <a:solidFill>
                  <a:srgbClr val="000000"/>
                </a:solidFill>
                <a:effectLst/>
                <a:latin typeface="SabonLTStd-Roman"/>
              </a:rPr>
              <a:t>but is also used by </a:t>
            </a:r>
            <a:r>
              <a:rPr lang="en-US" sz="2400" b="1" i="0" u="sng" dirty="0">
                <a:solidFill>
                  <a:schemeClr val="bg1"/>
                </a:solidFill>
                <a:effectLst/>
                <a:latin typeface="SabonLTStd-Roman"/>
              </a:rPr>
              <a:t>management inside companies to explore possibilities for future development. </a:t>
            </a:r>
            <a:r>
              <a:rPr lang="en-US" sz="2400" b="0" i="0" dirty="0">
                <a:solidFill>
                  <a:srgbClr val="000000"/>
                </a:solidFill>
                <a:effectLst/>
                <a:latin typeface="SabonLTStd-Roman"/>
              </a:rPr>
              <a:t>Future enhancement of the business delivery model is achieved by implementation of </a:t>
            </a:r>
            <a:r>
              <a:rPr lang="en-US" sz="2400" b="1" i="0" u="sng" dirty="0">
                <a:solidFill>
                  <a:schemeClr val="bg1"/>
                </a:solidFill>
                <a:effectLst/>
                <a:latin typeface="SabonLTStd-Roman"/>
              </a:rPr>
              <a:t>a business development plan. </a:t>
            </a:r>
            <a:r>
              <a:rPr lang="en-US" sz="2400" b="0" i="0" dirty="0">
                <a:solidFill>
                  <a:srgbClr val="000000"/>
                </a:solidFill>
                <a:effectLst/>
                <a:latin typeface="SabonLTStd-Roman"/>
              </a:rPr>
              <a:t>In fact, </a:t>
            </a:r>
            <a:r>
              <a:rPr lang="en-US" sz="2400" b="1" i="0" u="sng" dirty="0">
                <a:solidFill>
                  <a:schemeClr val="bg1"/>
                </a:solidFill>
                <a:effectLst/>
                <a:latin typeface="SabonLTStd-Roman"/>
              </a:rPr>
              <a:t>a well-established business delivery model will act as the basis for creative organizations to develop future strategy</a:t>
            </a:r>
            <a:endParaRPr lang="en-US" sz="2400" b="1" u="sng" dirty="0">
              <a:solidFill>
                <a:schemeClr val="bg1"/>
              </a:solidFill>
            </a:endParaRPr>
          </a:p>
        </p:txBody>
      </p:sp>
    </p:spTree>
    <p:extLst>
      <p:ext uri="{BB962C8B-B14F-4D97-AF65-F5344CB8AC3E}">
        <p14:creationId xmlns:p14="http://schemas.microsoft.com/office/powerpoint/2010/main" val="1306607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Most organizations recognize that the </a:t>
            </a:r>
            <a:r>
              <a:rPr lang="en-US" sz="2400" b="1" i="0" u="sng" dirty="0">
                <a:solidFill>
                  <a:srgbClr val="000000"/>
                </a:solidFill>
                <a:effectLst/>
                <a:latin typeface="SabonLTStd-Roman"/>
              </a:rPr>
              <a:t>existing business model </a:t>
            </a:r>
            <a:r>
              <a:rPr lang="en-US" sz="2400" b="0" i="0" dirty="0">
                <a:solidFill>
                  <a:srgbClr val="000000"/>
                </a:solidFill>
                <a:effectLst/>
                <a:latin typeface="SabonLTStd-Roman"/>
              </a:rPr>
              <a:t>will not continue to be </a:t>
            </a:r>
            <a:r>
              <a:rPr lang="en-US" sz="2400" b="1" i="0" u="sng" dirty="0">
                <a:solidFill>
                  <a:srgbClr val="000000"/>
                </a:solidFill>
                <a:effectLst/>
                <a:latin typeface="SabonLTStd-Roman"/>
              </a:rPr>
              <a:t>successful on an open-ended basis.</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If </a:t>
            </a:r>
            <a:r>
              <a:rPr lang="en-US" sz="2400" b="1" i="0" u="sng" dirty="0">
                <a:solidFill>
                  <a:srgbClr val="000000"/>
                </a:solidFill>
                <a:effectLst/>
                <a:latin typeface="SabonLTStd-Roman"/>
              </a:rPr>
              <a:t>business objectives </a:t>
            </a:r>
            <a:r>
              <a:rPr lang="en-US" sz="2400" b="0" i="0" dirty="0">
                <a:solidFill>
                  <a:srgbClr val="000000"/>
                </a:solidFill>
                <a:effectLst/>
                <a:latin typeface="SabonLTStd-Roman"/>
              </a:rPr>
              <a:t>are to be delivered year after year, then </a:t>
            </a:r>
            <a:r>
              <a:rPr lang="en-US" sz="2400" b="1" i="0" u="sng" dirty="0">
                <a:solidFill>
                  <a:srgbClr val="000000"/>
                </a:solidFill>
                <a:effectLst/>
                <a:latin typeface="SabonLTStd-Roman"/>
              </a:rPr>
              <a:t>the business will need to develop. </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These developments could include </a:t>
            </a:r>
            <a:r>
              <a:rPr lang="en-US" sz="2400" b="1" i="0" u="sng" dirty="0">
                <a:solidFill>
                  <a:srgbClr val="000000"/>
                </a:solidFill>
                <a:effectLst/>
                <a:latin typeface="SabonLTStd-Roman"/>
              </a:rPr>
              <a:t>exploring greater sponsorship opportunities, delivering new services and products </a:t>
            </a:r>
            <a:r>
              <a:rPr lang="en-US" sz="2400" b="0" i="0" dirty="0">
                <a:solidFill>
                  <a:srgbClr val="000000"/>
                </a:solidFill>
                <a:effectLst/>
                <a:latin typeface="SabonLTStd-Roman"/>
              </a:rPr>
              <a:t>that will generate new income, and increasing efficiency in the delivery of the existing business model. </a:t>
            </a:r>
            <a:endParaRPr lang="en-US" sz="2400" dirty="0"/>
          </a:p>
        </p:txBody>
      </p:sp>
    </p:spTree>
    <p:extLst>
      <p:ext uri="{BB962C8B-B14F-4D97-AF65-F5344CB8AC3E}">
        <p14:creationId xmlns:p14="http://schemas.microsoft.com/office/powerpoint/2010/main" val="233284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Once the </a:t>
            </a:r>
            <a:r>
              <a:rPr lang="en-US" sz="2400" b="1" i="0" u="sng" dirty="0">
                <a:solidFill>
                  <a:srgbClr val="000000"/>
                </a:solidFill>
                <a:effectLst/>
                <a:latin typeface="SabonLTStd-Roman"/>
              </a:rPr>
              <a:t>overall strategy is established</a:t>
            </a:r>
            <a:r>
              <a:rPr lang="en-US" sz="2400" b="0" i="0" dirty="0">
                <a:solidFill>
                  <a:srgbClr val="000000"/>
                </a:solidFill>
                <a:effectLst/>
                <a:latin typeface="SabonLTStd-Roman"/>
              </a:rPr>
              <a:t>, </a:t>
            </a:r>
            <a:r>
              <a:rPr lang="en-US" sz="2400" b="1" i="0" u="sng" dirty="0">
                <a:solidFill>
                  <a:srgbClr val="000000"/>
                </a:solidFill>
                <a:effectLst/>
                <a:latin typeface="SabonLTStd-Roman"/>
              </a:rPr>
              <a:t>the tactics that will deliver it need to be identified.</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If the strategy requires </a:t>
            </a:r>
            <a:r>
              <a:rPr lang="en-US" sz="2400" b="1" i="0" u="sng" dirty="0">
                <a:solidFill>
                  <a:srgbClr val="000000"/>
                </a:solidFill>
                <a:effectLst/>
                <a:latin typeface="SabonLTStd-Roman"/>
              </a:rPr>
              <a:t>changes to core processes </a:t>
            </a:r>
            <a:r>
              <a:rPr lang="en-US" sz="2400" b="0" i="0" dirty="0">
                <a:solidFill>
                  <a:srgbClr val="000000"/>
                </a:solidFill>
                <a:effectLst/>
                <a:latin typeface="SabonLTStd-Roman"/>
              </a:rPr>
              <a:t>or the introduction of new core processes</a:t>
            </a:r>
            <a:r>
              <a:rPr lang="en-US" sz="2400" b="1" i="0" u="sng" dirty="0">
                <a:solidFill>
                  <a:srgbClr val="000000"/>
                </a:solidFill>
                <a:effectLst/>
                <a:latin typeface="SabonLTStd-Roman"/>
              </a:rPr>
              <a:t>, then projects </a:t>
            </a:r>
            <a:r>
              <a:rPr lang="en-US" sz="2400" b="0" i="0" dirty="0">
                <a:solidFill>
                  <a:srgbClr val="000000"/>
                </a:solidFill>
                <a:effectLst/>
                <a:latin typeface="SabonLTStd-Roman"/>
              </a:rPr>
              <a:t>or </a:t>
            </a:r>
            <a:r>
              <a:rPr lang="en-US" sz="2400" b="0" i="0" dirty="0" err="1">
                <a:solidFill>
                  <a:srgbClr val="000000"/>
                </a:solidFill>
                <a:effectLst/>
                <a:latin typeface="SabonLTStd-Roman"/>
              </a:rPr>
              <a:t>programmes</a:t>
            </a:r>
            <a:r>
              <a:rPr lang="en-US" sz="2400" b="0" i="0" dirty="0">
                <a:solidFill>
                  <a:srgbClr val="000000"/>
                </a:solidFill>
                <a:effectLst/>
                <a:latin typeface="SabonLTStd-Roman"/>
              </a:rPr>
              <a:t> of </a:t>
            </a:r>
            <a:r>
              <a:rPr lang="en-US" sz="2400" b="1" i="0" u="sng" dirty="0">
                <a:solidFill>
                  <a:srgbClr val="000000"/>
                </a:solidFill>
                <a:effectLst/>
                <a:latin typeface="SabonLTStd-Roman"/>
              </a:rPr>
              <a:t>work will be required.</a:t>
            </a:r>
          </a:p>
          <a:p>
            <a:pPr marL="285750" indent="-285750" algn="just">
              <a:buFont typeface="Wingdings" panose="05000000000000000000" pitchFamily="2" charset="2"/>
              <a:buChar char="§"/>
            </a:pPr>
            <a:endParaRPr lang="en-US" sz="2400" dirty="0">
              <a:solidFill>
                <a:srgbClr val="000000"/>
              </a:solidFill>
              <a:latin typeface="SabonLTStd-Roman"/>
            </a:endParaRPr>
          </a:p>
        </p:txBody>
      </p:sp>
    </p:spTree>
    <p:extLst>
      <p:ext uri="{BB962C8B-B14F-4D97-AF65-F5344CB8AC3E}">
        <p14:creationId xmlns:p14="http://schemas.microsoft.com/office/powerpoint/2010/main" val="3291378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 </a:t>
            </a:r>
            <a:r>
              <a:rPr lang="en-US" sz="2400" b="1" i="0" u="sng" dirty="0">
                <a:solidFill>
                  <a:srgbClr val="000000"/>
                </a:solidFill>
                <a:effectLst/>
                <a:latin typeface="SabonLTStd-Roman"/>
              </a:rPr>
              <a:t>The tactics introduced </a:t>
            </a:r>
            <a:r>
              <a:rPr lang="en-US" sz="2400" b="0" i="0" dirty="0">
                <a:solidFill>
                  <a:srgbClr val="000000"/>
                </a:solidFill>
                <a:effectLst/>
                <a:latin typeface="SabonLTStd-Roman"/>
              </a:rPr>
              <a:t>by the organization </a:t>
            </a:r>
            <a:r>
              <a:rPr lang="en-US" sz="2400" b="1" i="0" u="sng" dirty="0">
                <a:solidFill>
                  <a:srgbClr val="000000"/>
                </a:solidFill>
                <a:effectLst/>
                <a:latin typeface="SabonLTStd-Roman"/>
              </a:rPr>
              <a:t>should ensure that effective and efficient core processes to deliver the desired outcomes </a:t>
            </a:r>
            <a:r>
              <a:rPr lang="en-US" sz="2400" b="0" i="0" dirty="0">
                <a:solidFill>
                  <a:srgbClr val="000000"/>
                </a:solidFill>
                <a:effectLst/>
                <a:latin typeface="SabonLTStd-Roman"/>
              </a:rPr>
              <a:t>in the </a:t>
            </a:r>
            <a:r>
              <a:rPr lang="en-US" sz="2400" b="1" i="0" u="sng" dirty="0">
                <a:solidFill>
                  <a:srgbClr val="000000"/>
                </a:solidFill>
                <a:effectLst/>
                <a:latin typeface="SabonLTStd-Roman"/>
              </a:rPr>
              <a:t>most cost-effective manner are in place.</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In relation to operations, the desired state of the organization is the </a:t>
            </a:r>
            <a:r>
              <a:rPr lang="en-US" sz="2400" b="1" i="0" u="sng" dirty="0">
                <a:solidFill>
                  <a:srgbClr val="000000"/>
                </a:solidFill>
                <a:effectLst/>
                <a:latin typeface="SabonLTStd-Roman"/>
              </a:rPr>
              <a:t>continuity of normal efficient operations </a:t>
            </a:r>
            <a:r>
              <a:rPr lang="en-US" sz="2400" b="0" i="0" dirty="0">
                <a:solidFill>
                  <a:srgbClr val="000000"/>
                </a:solidFill>
                <a:effectLst/>
                <a:latin typeface="SabonLTStd-Roman"/>
              </a:rPr>
              <a:t>with no </a:t>
            </a:r>
            <a:r>
              <a:rPr lang="en-US" sz="2400" b="1" i="0" u="sng" dirty="0">
                <a:solidFill>
                  <a:srgbClr val="000000"/>
                </a:solidFill>
                <a:effectLst/>
                <a:latin typeface="SabonLTStd-Roman"/>
              </a:rPr>
              <a:t>unplanned disruption </a:t>
            </a:r>
            <a:endParaRPr lang="en-US" sz="2400" b="1" u="sng" dirty="0"/>
          </a:p>
        </p:txBody>
      </p:sp>
    </p:spTree>
    <p:extLst>
      <p:ext uri="{BB962C8B-B14F-4D97-AF65-F5344CB8AC3E}">
        <p14:creationId xmlns:p14="http://schemas.microsoft.com/office/powerpoint/2010/main" val="1904462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pic>
        <p:nvPicPr>
          <p:cNvPr id="8" name="Picture 7">
            <a:extLst>
              <a:ext uri="{FF2B5EF4-FFF2-40B4-BE49-F238E27FC236}">
                <a16:creationId xmlns:a16="http://schemas.microsoft.com/office/drawing/2014/main" id="{C2E223A8-7E3E-4D45-A8BB-0CDD297D73DF}"/>
              </a:ext>
            </a:extLst>
          </p:cNvPr>
          <p:cNvPicPr>
            <a:picLocks noChangeAspect="1"/>
          </p:cNvPicPr>
          <p:nvPr/>
        </p:nvPicPr>
        <p:blipFill>
          <a:blip r:embed="rId7"/>
          <a:stretch>
            <a:fillRect/>
          </a:stretch>
        </p:blipFill>
        <p:spPr>
          <a:xfrm>
            <a:off x="-108036" y="1"/>
            <a:ext cx="12419361" cy="6858000"/>
          </a:xfrm>
          <a:prstGeom prst="rect">
            <a:avLst/>
          </a:prstGeom>
        </p:spPr>
      </p:pic>
    </p:spTree>
    <p:extLst>
      <p:ext uri="{BB962C8B-B14F-4D97-AF65-F5344CB8AC3E}">
        <p14:creationId xmlns:p14="http://schemas.microsoft.com/office/powerpoint/2010/main" val="31912574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DEB4337E-4E42-4CC3-B092-AF074BF7533C}"/>
              </a:ext>
            </a:extLst>
          </p:cNvPr>
          <p:cNvSpPr txBox="1"/>
          <p:nvPr/>
        </p:nvSpPr>
        <p:spPr>
          <a:xfrm>
            <a:off x="2083904" y="2063456"/>
            <a:ext cx="9456355" cy="3785652"/>
          </a:xfrm>
          <a:prstGeom prst="rect">
            <a:avLst/>
          </a:prstGeom>
          <a:noFill/>
        </p:spPr>
        <p:txBody>
          <a:bodyPr wrap="square">
            <a:spAutoFit/>
          </a:bodyPr>
          <a:lstStyle/>
          <a:p>
            <a:r>
              <a:rPr lang="en-US" sz="2400" dirty="0"/>
              <a:t>There are </a:t>
            </a:r>
            <a:r>
              <a:rPr lang="en-US" sz="2400" b="1" u="sng" dirty="0"/>
              <a:t>four basic types of core process</a:t>
            </a:r>
            <a:r>
              <a:rPr lang="en-US" sz="2400" dirty="0"/>
              <a:t>. These are processes designed, implemented and managed to ensure the following:</a:t>
            </a:r>
          </a:p>
          <a:p>
            <a:endParaRPr lang="en-US" sz="2400" dirty="0"/>
          </a:p>
          <a:p>
            <a:pPr marL="457200" indent="-457200">
              <a:buFont typeface="+mj-lt"/>
              <a:buAutoNum type="arabicPeriod"/>
            </a:pPr>
            <a:r>
              <a:rPr lang="en-US" sz="2400" dirty="0"/>
              <a:t>development and delivery of </a:t>
            </a:r>
            <a:r>
              <a:rPr lang="en-US" sz="2400" b="1" u="sng" dirty="0"/>
              <a:t>strategy;</a:t>
            </a:r>
          </a:p>
          <a:p>
            <a:pPr marL="457200" indent="-457200">
              <a:buFont typeface="+mj-lt"/>
              <a:buAutoNum type="arabicPeriod"/>
            </a:pPr>
            <a:endParaRPr lang="en-US" sz="2400" b="1" u="sng" dirty="0"/>
          </a:p>
          <a:p>
            <a:pPr marL="457200" indent="-457200">
              <a:buFont typeface="+mj-lt"/>
              <a:buAutoNum type="arabicPeriod"/>
            </a:pPr>
            <a:r>
              <a:rPr lang="en-US" sz="2400" dirty="0"/>
              <a:t>management </a:t>
            </a:r>
            <a:r>
              <a:rPr lang="en-US" sz="2400" b="1" u="sng" dirty="0"/>
              <a:t>of tactics</a:t>
            </a:r>
            <a:r>
              <a:rPr lang="en-US" sz="2400" dirty="0"/>
              <a:t>, projects and enhancements;</a:t>
            </a:r>
          </a:p>
          <a:p>
            <a:pPr marL="457200" indent="-457200">
              <a:buFont typeface="+mj-lt"/>
              <a:buAutoNum type="arabicPeriod"/>
            </a:pPr>
            <a:endParaRPr lang="en-US" sz="2400" dirty="0"/>
          </a:p>
          <a:p>
            <a:pPr marL="457200" indent="-457200">
              <a:buFont typeface="+mj-lt"/>
              <a:buAutoNum type="arabicPeriod"/>
            </a:pPr>
            <a:r>
              <a:rPr lang="en-US" sz="2400" dirty="0"/>
              <a:t>continuity and monitoring of </a:t>
            </a:r>
            <a:r>
              <a:rPr lang="en-US" sz="2400" b="1" u="sng" dirty="0"/>
              <a:t>routine operations</a:t>
            </a:r>
            <a:r>
              <a:rPr lang="en-US" sz="2400" dirty="0"/>
              <a:t>;</a:t>
            </a:r>
          </a:p>
          <a:p>
            <a:pPr marL="457200" indent="-457200">
              <a:buFont typeface="+mj-lt"/>
              <a:buAutoNum type="arabicPeriod"/>
            </a:pPr>
            <a:endParaRPr lang="en-US" sz="2400" dirty="0"/>
          </a:p>
          <a:p>
            <a:pPr marL="457200" indent="-457200">
              <a:buFont typeface="+mj-lt"/>
              <a:buAutoNum type="arabicPeriod"/>
            </a:pPr>
            <a:r>
              <a:rPr lang="en-US" sz="2400" dirty="0"/>
              <a:t>activities that are designed to </a:t>
            </a:r>
            <a:r>
              <a:rPr lang="en-US" sz="2400" b="1" u="sng" dirty="0"/>
              <a:t>ensure compliance</a:t>
            </a:r>
          </a:p>
        </p:txBody>
      </p:sp>
    </p:spTree>
    <p:extLst>
      <p:ext uri="{BB962C8B-B14F-4D97-AF65-F5344CB8AC3E}">
        <p14:creationId xmlns:p14="http://schemas.microsoft.com/office/powerpoint/2010/main" val="165577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4154984"/>
          </a:xfrm>
          <a:prstGeom prst="rect">
            <a:avLst/>
          </a:prstGeom>
          <a:noFill/>
        </p:spPr>
        <p:txBody>
          <a:bodyPr wrap="square">
            <a:spAutoFit/>
          </a:bodyPr>
          <a:lstStyle/>
          <a:p>
            <a:pPr algn="just"/>
            <a:r>
              <a:rPr lang="en-US" sz="2400" b="1" i="0" u="sng" strike="noStrike" baseline="0" dirty="0">
                <a:solidFill>
                  <a:srgbClr val="FF0000"/>
                </a:solidFill>
                <a:latin typeface="SabonLTStd-Roman"/>
              </a:rPr>
              <a:t>Weaknesses or gaps in the core processes of the organization are likely to be present, as follows:</a:t>
            </a:r>
          </a:p>
          <a:p>
            <a:pPr marL="457200" indent="-457200" algn="just">
              <a:buFont typeface="+mj-lt"/>
              <a:buAutoNum type="arabicPeriod"/>
            </a:pPr>
            <a:endParaRPr lang="en-US" sz="2400" b="0" i="0" u="none" strike="noStrike" baseline="0" dirty="0">
              <a:latin typeface="SabonLTStd-Roman"/>
            </a:endParaRPr>
          </a:p>
          <a:p>
            <a:pPr marL="514350" indent="-514350" algn="just">
              <a:buFont typeface="+mj-lt"/>
              <a:buAutoNum type="arabicPeriod"/>
            </a:pPr>
            <a:r>
              <a:rPr lang="en-US" sz="2400" b="0" i="0" u="none" strike="noStrike" baseline="0" dirty="0">
                <a:latin typeface="SabonLTStd-Roman"/>
              </a:rPr>
              <a:t>There may be weaknesses related to </a:t>
            </a:r>
            <a:r>
              <a:rPr lang="en-US" sz="2400" b="1" i="0" u="sng" strike="noStrike" baseline="0" dirty="0">
                <a:latin typeface="SabonLTStd-Roman"/>
              </a:rPr>
              <a:t>the development and delivery of strategy</a:t>
            </a:r>
            <a:r>
              <a:rPr lang="en-US" sz="2400" b="0" i="0" u="none" strike="noStrike" baseline="0" dirty="0">
                <a:latin typeface="SabonLTStd-Roman"/>
              </a:rPr>
              <a:t>. These weaknesses will result in the organization </a:t>
            </a:r>
            <a:r>
              <a:rPr lang="en-US" sz="2400" b="1" i="0" u="sng" strike="noStrike" baseline="0" dirty="0">
                <a:latin typeface="SabonLTStd-Roman"/>
              </a:rPr>
              <a:t>failing to retain its position as a market leader</a:t>
            </a:r>
            <a:r>
              <a:rPr lang="en-US" sz="2400" b="0" i="0" u="none" strike="noStrike" baseline="0" dirty="0">
                <a:latin typeface="SabonLTStd-Roman"/>
              </a:rPr>
              <a:t>. They give rise to </a:t>
            </a:r>
            <a:r>
              <a:rPr lang="en-US" sz="2400" b="1" i="0" u="sng" strike="noStrike" baseline="0" dirty="0">
                <a:latin typeface="SabonLTStd-Roman"/>
              </a:rPr>
              <a:t>a leadership gap</a:t>
            </a:r>
            <a:r>
              <a:rPr lang="en-US" sz="2400" b="0" i="0" u="none" strike="noStrike" baseline="0" dirty="0">
                <a:latin typeface="SabonLTStd-Roman"/>
              </a:rPr>
              <a:t>.</a:t>
            </a:r>
          </a:p>
          <a:p>
            <a:pPr marL="514350" indent="-514350" algn="just">
              <a:buFont typeface="+mj-lt"/>
              <a:buAutoNum type="arabicPeriod"/>
            </a:pPr>
            <a:endParaRPr lang="en-US" sz="2400" dirty="0">
              <a:latin typeface="SabonLTStd-Roman"/>
            </a:endParaRPr>
          </a:p>
          <a:p>
            <a:pPr marL="514350" indent="-514350" algn="just">
              <a:buFont typeface="+mj-lt"/>
              <a:buAutoNum type="arabicPeriod"/>
            </a:pPr>
            <a:r>
              <a:rPr lang="en-US" sz="2400" b="0" i="0" u="none" strike="noStrike" baseline="0" dirty="0">
                <a:latin typeface="SabonLTStd-Roman"/>
              </a:rPr>
              <a:t>There may be weaknesses related to the </a:t>
            </a:r>
            <a:r>
              <a:rPr lang="en-US" sz="2400" b="1" i="0" u="sng" strike="noStrike" baseline="0" dirty="0">
                <a:latin typeface="SabonLTStd-Roman"/>
              </a:rPr>
              <a:t>management of tactics, </a:t>
            </a:r>
            <a:r>
              <a:rPr lang="en-US" sz="2400" b="0" i="0" u="none" strike="noStrike" baseline="0" dirty="0">
                <a:latin typeface="SabonLTStd-Roman"/>
              </a:rPr>
              <a:t>including projects and </a:t>
            </a:r>
            <a:r>
              <a:rPr lang="en-US" sz="2400" b="0" i="0" u="sng" strike="noStrike" baseline="0" dirty="0">
                <a:latin typeface="SabonLTStd-Roman"/>
              </a:rPr>
              <a:t>product or service enhancements. </a:t>
            </a:r>
            <a:r>
              <a:rPr lang="en-US" sz="2400" b="0" i="0" u="none" strike="noStrike" baseline="0" dirty="0">
                <a:latin typeface="SabonLTStd-Roman"/>
              </a:rPr>
              <a:t>These weaknesses will result in </a:t>
            </a:r>
            <a:r>
              <a:rPr lang="en-US" sz="2400" b="1" i="0" u="sng" strike="noStrike" baseline="0" dirty="0">
                <a:latin typeface="SabonLTStd-Roman"/>
              </a:rPr>
              <a:t>failure to keep up with competitors</a:t>
            </a:r>
            <a:r>
              <a:rPr lang="en-US" sz="2400" b="0" i="0" u="none" strike="noStrike" baseline="0" dirty="0">
                <a:latin typeface="SabonLTStd-Roman"/>
              </a:rPr>
              <a:t>. They give rise to a </a:t>
            </a:r>
            <a:r>
              <a:rPr lang="en-US" sz="2400" b="1" i="0" u="sng" strike="noStrike" baseline="0" dirty="0">
                <a:latin typeface="SabonLTStd-Roman"/>
              </a:rPr>
              <a:t>competition gap.</a:t>
            </a:r>
          </a:p>
        </p:txBody>
      </p:sp>
    </p:spTree>
    <p:extLst>
      <p:ext uri="{BB962C8B-B14F-4D97-AF65-F5344CB8AC3E}">
        <p14:creationId xmlns:p14="http://schemas.microsoft.com/office/powerpoint/2010/main" val="2499745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noFill/>
        </p:spPr>
        <p:txBody>
          <a:bodyPr wrap="square">
            <a:spAutoFit/>
          </a:bodyPr>
          <a:lstStyle/>
          <a:p>
            <a:pPr algn="just"/>
            <a:r>
              <a:rPr lang="en-US" sz="2400" b="1" u="sng" dirty="0">
                <a:solidFill>
                  <a:srgbClr val="FF0000"/>
                </a:solidFill>
                <a:latin typeface="SabonLTStd-Roman"/>
              </a:rPr>
              <a:t>Weaknesses or gaps in the core processes of the organization are likely to be present, as follows:</a:t>
            </a:r>
          </a:p>
          <a:p>
            <a:pPr marL="457200" indent="-457200" algn="just">
              <a:buFont typeface="+mj-lt"/>
              <a:buAutoNum type="arabicPeriod"/>
            </a:pPr>
            <a:endParaRPr lang="en-US" sz="2400" b="0" i="0" u="none" strike="noStrike" baseline="0" dirty="0">
              <a:latin typeface="SabonLTStd-Roman"/>
            </a:endParaRPr>
          </a:p>
          <a:p>
            <a:pPr algn="just"/>
            <a:r>
              <a:rPr lang="en-US" sz="2400" dirty="0">
                <a:latin typeface="ZapfDingbatsStd"/>
              </a:rPr>
              <a:t>3. </a:t>
            </a:r>
            <a:r>
              <a:rPr lang="en-US" sz="2400" b="0" i="0" u="none" strike="noStrike" baseline="0" dirty="0">
                <a:latin typeface="SabonLTStd-Roman"/>
              </a:rPr>
              <a:t>There may be weaknesses related to failure to </a:t>
            </a:r>
            <a:r>
              <a:rPr lang="en-US" sz="2400" b="1" i="0" strike="noStrike" baseline="0" dirty="0">
                <a:latin typeface="SabonLTStd-Roman"/>
              </a:rPr>
              <a:t>ensure efficiency, continuity and monitoring of routine operations.</a:t>
            </a:r>
            <a:r>
              <a:rPr lang="en-US" sz="2400" b="0" i="0" u="none" strike="noStrike" baseline="0" dirty="0">
                <a:latin typeface="SabonLTStd-Roman"/>
              </a:rPr>
              <a:t> These weaknesses will result </a:t>
            </a:r>
            <a:r>
              <a:rPr lang="en-US" sz="2400" b="1" i="0" u="sng" strike="noStrike" baseline="0" dirty="0">
                <a:latin typeface="SabonLTStd-Roman"/>
              </a:rPr>
              <a:t>in failure to maintain efficient operations.</a:t>
            </a:r>
            <a:r>
              <a:rPr lang="en-US" sz="2400" b="0" i="0" u="none" strike="noStrike" baseline="0" dirty="0">
                <a:latin typeface="SabonLTStd-Roman"/>
              </a:rPr>
              <a:t> They give rise </a:t>
            </a:r>
            <a:r>
              <a:rPr lang="en-US" sz="2400" b="1" i="0" u="sng" strike="noStrike" baseline="0" dirty="0">
                <a:latin typeface="SabonLTStd-Roman"/>
              </a:rPr>
              <a:t>to an efficiency gap</a:t>
            </a:r>
            <a:r>
              <a:rPr lang="en-US" sz="2400" b="0" i="0" u="none" strike="noStrike" baseline="0" dirty="0">
                <a:latin typeface="SabonLTStd-Roman"/>
              </a:rPr>
              <a:t>.</a:t>
            </a:r>
          </a:p>
          <a:p>
            <a:pPr algn="just"/>
            <a:endParaRPr lang="en-US" sz="2400" b="0" i="0" u="none" strike="noStrike" baseline="0" dirty="0">
              <a:latin typeface="SabonLTStd-Roman"/>
            </a:endParaRPr>
          </a:p>
          <a:p>
            <a:pPr algn="just"/>
            <a:r>
              <a:rPr lang="en-US" sz="2400" dirty="0">
                <a:latin typeface="ZapfDingbatsStd"/>
              </a:rPr>
              <a:t>4. </a:t>
            </a:r>
            <a:r>
              <a:rPr lang="en-US" sz="2400" b="0" i="0" u="none" strike="noStrike" baseline="0" dirty="0">
                <a:latin typeface="SabonLTStd-Roman"/>
              </a:rPr>
              <a:t>There may be weaknesses related to </a:t>
            </a:r>
            <a:r>
              <a:rPr lang="en-US" sz="2400" b="1" i="0" u="sng" strike="noStrike" baseline="0" dirty="0">
                <a:latin typeface="SabonLTStd-Roman"/>
              </a:rPr>
              <a:t>the activities designed to fulfil mandatory requirements placed on the organization</a:t>
            </a:r>
            <a:r>
              <a:rPr lang="en-US" sz="2400" b="0" i="0" u="none" strike="noStrike" baseline="0" dirty="0">
                <a:latin typeface="SabonLTStd-Roman"/>
              </a:rPr>
              <a:t>. These weaknesses will </a:t>
            </a:r>
            <a:r>
              <a:rPr lang="en-US" sz="2400" b="1" i="0" u="sng" strike="noStrike" baseline="0" dirty="0">
                <a:latin typeface="SabonLTStd-Roman"/>
              </a:rPr>
              <a:t>result in failure to maintain reputation</a:t>
            </a:r>
            <a:r>
              <a:rPr lang="en-US" sz="2400" b="0" i="0" u="none" strike="noStrike" baseline="0" dirty="0">
                <a:latin typeface="SabonLTStd-Roman"/>
              </a:rPr>
              <a:t>. They give rise to a </a:t>
            </a:r>
            <a:r>
              <a:rPr lang="en-US" sz="2400" b="1" i="0" u="sng" strike="noStrike" baseline="0" dirty="0">
                <a:latin typeface="SabonLTStd-Roman"/>
              </a:rPr>
              <a:t>compliance gap.</a:t>
            </a:r>
            <a:endParaRPr lang="en-US" sz="2400" b="1" u="sng" dirty="0"/>
          </a:p>
        </p:txBody>
      </p:sp>
    </p:spTree>
    <p:extLst>
      <p:ext uri="{BB962C8B-B14F-4D97-AF65-F5344CB8AC3E}">
        <p14:creationId xmlns:p14="http://schemas.microsoft.com/office/powerpoint/2010/main" val="115397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Allocation of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046988"/>
          </a:xfrm>
          <a:prstGeom prst="rect">
            <a:avLst/>
          </a:prstGeom>
          <a:noFill/>
        </p:spPr>
        <p:txBody>
          <a:bodyPr wrap="square">
            <a:spAutoFit/>
          </a:bodyPr>
          <a:lstStyle/>
          <a:p>
            <a:pPr algn="just"/>
            <a:r>
              <a:rPr lang="en-US" sz="2400" i="0" u="none" strike="noStrike" baseline="0" dirty="0">
                <a:solidFill>
                  <a:srgbClr val="FF0000"/>
                </a:solidFill>
                <a:latin typeface="ZapfDingbatsStd"/>
              </a:rPr>
              <a:t>There should be </a:t>
            </a:r>
            <a:r>
              <a:rPr lang="en-US" sz="2400" b="1" i="0" u="sng" strike="noStrike" baseline="0" dirty="0">
                <a:solidFill>
                  <a:srgbClr val="FF0000"/>
                </a:solidFill>
                <a:latin typeface="ZapfDingbatsStd"/>
              </a:rPr>
              <a:t>clear statements of responsibilities </a:t>
            </a:r>
            <a:r>
              <a:rPr lang="en-US" sz="2400" i="0" u="none" strike="noStrike" baseline="0" dirty="0">
                <a:solidFill>
                  <a:srgbClr val="FF0000"/>
                </a:solidFill>
                <a:latin typeface="ZapfDingbatsStd"/>
              </a:rPr>
              <a:t>for the following aspects of the management of each </a:t>
            </a:r>
            <a:r>
              <a:rPr lang="en-US" sz="2400" b="1" i="0" u="sng" strike="noStrike" baseline="0" dirty="0">
                <a:solidFill>
                  <a:srgbClr val="FF0000"/>
                </a:solidFill>
                <a:latin typeface="ZapfDingbatsStd"/>
              </a:rPr>
              <a:t>priority significant risk:</a:t>
            </a:r>
          </a:p>
          <a:p>
            <a:pPr algn="just"/>
            <a:endParaRPr lang="en-US" sz="2400" b="0" i="0" u="none" strike="noStrike" baseline="0" dirty="0">
              <a:latin typeface="ZapfDingbatsStd"/>
            </a:endParaRPr>
          </a:p>
          <a:p>
            <a:pPr marL="514350" indent="-514350" algn="just">
              <a:buFont typeface="+mj-lt"/>
              <a:buAutoNum type="romanUcPeriod"/>
            </a:pPr>
            <a:r>
              <a:rPr lang="en-US" sz="2400" b="0" i="0" u="none" strike="noStrike" baseline="0" dirty="0">
                <a:latin typeface="ZapfDingbatsStd"/>
              </a:rPr>
              <a:t>setting required risk standards;</a:t>
            </a:r>
          </a:p>
          <a:p>
            <a:pPr marL="514350" indent="-514350" algn="just">
              <a:buFont typeface="+mj-lt"/>
              <a:buAutoNum type="romanUcPeriod"/>
            </a:pPr>
            <a:endParaRPr lang="en-US" sz="2400" dirty="0">
              <a:latin typeface="ZapfDingbatsStd"/>
            </a:endParaRPr>
          </a:p>
          <a:p>
            <a:pPr marL="514350" indent="-514350" algn="just">
              <a:buFont typeface="+mj-lt"/>
              <a:buAutoNum type="romanUcPeriod"/>
            </a:pPr>
            <a:r>
              <a:rPr lang="en-US" sz="2400" b="0" i="0" u="none" strike="noStrike" baseline="0" dirty="0">
                <a:latin typeface="ZapfDingbatsStd"/>
              </a:rPr>
              <a:t> implementing risk standards;</a:t>
            </a:r>
          </a:p>
          <a:p>
            <a:pPr marL="514350" indent="-514350" algn="just">
              <a:buFont typeface="+mj-lt"/>
              <a:buAutoNum type="romanUcPeriod"/>
            </a:pPr>
            <a:endParaRPr lang="en-US" sz="2400" b="0" i="0" u="none" strike="noStrike" baseline="0" dirty="0">
              <a:latin typeface="ZapfDingbatsStd"/>
            </a:endParaRPr>
          </a:p>
          <a:p>
            <a:pPr marL="514350" indent="-514350" algn="just">
              <a:buFont typeface="+mj-lt"/>
              <a:buAutoNum type="romanUcPeriod"/>
            </a:pPr>
            <a:r>
              <a:rPr lang="en-US" sz="2400" b="0" i="0" u="none" strike="noStrike" baseline="0" dirty="0">
                <a:latin typeface="ZapfDingbatsStd"/>
              </a:rPr>
              <a:t> monitoring risk performance.</a:t>
            </a:r>
            <a:endParaRPr lang="en-US" sz="2400" b="0" i="0" u="none" strike="noStrike" baseline="0" dirty="0">
              <a:latin typeface="SabonLTStd-Roman"/>
            </a:endParaRPr>
          </a:p>
        </p:txBody>
      </p:sp>
    </p:spTree>
    <p:extLst>
      <p:ext uri="{BB962C8B-B14F-4D97-AF65-F5344CB8AC3E}">
        <p14:creationId xmlns:p14="http://schemas.microsoft.com/office/powerpoint/2010/main" val="2735918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Range of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noFill/>
        </p:spPr>
        <p:txBody>
          <a:bodyPr wrap="square">
            <a:spAutoFit/>
          </a:bodyPr>
          <a:lstStyle/>
          <a:p>
            <a:pPr algn="just"/>
            <a:r>
              <a:rPr lang="en-US" sz="2400" b="0" i="0" u="none" strike="noStrike" baseline="0" dirty="0">
                <a:solidFill>
                  <a:srgbClr val="FF0000"/>
                </a:solidFill>
                <a:latin typeface="ZapfDingbatsStd"/>
              </a:rPr>
              <a:t>The risk management professionals involved will include </a:t>
            </a:r>
            <a:r>
              <a:rPr lang="en-US" sz="2400" b="1" i="0" u="sng" strike="noStrike" baseline="0" dirty="0">
                <a:solidFill>
                  <a:srgbClr val="FF0000"/>
                </a:solidFill>
                <a:latin typeface="ZapfDingbatsStd"/>
              </a:rPr>
              <a:t>the following individuals (at least), depending on the size of the organization</a:t>
            </a:r>
            <a:r>
              <a:rPr lang="en-US" sz="2400" b="0" i="0" u="none" strike="noStrike" baseline="0" dirty="0">
                <a:solidFill>
                  <a:srgbClr val="FF0000"/>
                </a:solidFill>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Ø"/>
            </a:pPr>
            <a:r>
              <a:rPr lang="en-US" sz="2400" b="0" i="0" u="none" strike="noStrike" baseline="0" dirty="0">
                <a:latin typeface="ZapfDingbatsStd"/>
              </a:rPr>
              <a:t>insurance risk manager;</a:t>
            </a:r>
          </a:p>
          <a:p>
            <a:pPr marL="342900" indent="-342900" algn="just">
              <a:buFont typeface="Wingdings" panose="05000000000000000000" pitchFamily="2" charset="2"/>
              <a:buChar char="Ø"/>
            </a:pPr>
            <a:r>
              <a:rPr lang="en-US" sz="2400" b="0" i="0" u="none" strike="noStrike" baseline="0" dirty="0">
                <a:latin typeface="ZapfDingbatsStd"/>
              </a:rPr>
              <a:t>corporate treasurer;</a:t>
            </a:r>
          </a:p>
          <a:p>
            <a:pPr marL="342900" indent="-342900" algn="just">
              <a:buFont typeface="Wingdings" panose="05000000000000000000" pitchFamily="2" charset="2"/>
              <a:buChar char="Ø"/>
            </a:pPr>
            <a:r>
              <a:rPr lang="en-US" sz="2400" b="0" i="0" u="none" strike="noStrike" baseline="0" dirty="0">
                <a:latin typeface="ZapfDingbatsStd"/>
              </a:rPr>
              <a:t>finance director;</a:t>
            </a:r>
          </a:p>
          <a:p>
            <a:pPr marL="342900" indent="-342900" algn="just">
              <a:buFont typeface="Wingdings" panose="05000000000000000000" pitchFamily="2" charset="2"/>
              <a:buChar char="Ø"/>
            </a:pPr>
            <a:r>
              <a:rPr lang="en-US" sz="2400" b="0" i="0" u="none" strike="noStrike" baseline="0" dirty="0">
                <a:latin typeface="ZapfDingbatsStd"/>
              </a:rPr>
              <a:t>internal auditor;</a:t>
            </a:r>
          </a:p>
          <a:p>
            <a:pPr marL="342900" indent="-342900" algn="just">
              <a:buFont typeface="Wingdings" panose="05000000000000000000" pitchFamily="2" charset="2"/>
              <a:buChar char="Ø"/>
            </a:pPr>
            <a:r>
              <a:rPr lang="en-US" sz="2400" b="0" i="0" u="none" strike="noStrike" baseline="0" dirty="0">
                <a:latin typeface="ZapfDingbatsStd"/>
              </a:rPr>
              <a:t>compliance manager;</a:t>
            </a:r>
          </a:p>
          <a:p>
            <a:pPr marL="342900" indent="-342900" algn="just">
              <a:buFont typeface="Wingdings" panose="05000000000000000000" pitchFamily="2" charset="2"/>
              <a:buChar char="Ø"/>
            </a:pPr>
            <a:r>
              <a:rPr lang="en-US" sz="2400" b="0" i="0" u="none" strike="noStrike" baseline="0" dirty="0">
                <a:latin typeface="ZapfDingbatsStd"/>
              </a:rPr>
              <a:t>health, safety and environment manager;</a:t>
            </a:r>
          </a:p>
          <a:p>
            <a:pPr marL="342900" indent="-342900" algn="just">
              <a:buFont typeface="Wingdings" panose="05000000000000000000" pitchFamily="2" charset="2"/>
              <a:buChar char="Ø"/>
            </a:pPr>
            <a:r>
              <a:rPr lang="en-US" sz="2400" b="0" i="0" u="none" strike="noStrike" baseline="0" dirty="0">
                <a:latin typeface="ZapfDingbatsStd"/>
              </a:rPr>
              <a:t>business continuity manager.</a:t>
            </a:r>
            <a:endParaRPr lang="en-US" sz="2400" b="0" i="0" u="none" strike="noStrike" baseline="0" dirty="0">
              <a:latin typeface="SabonLTStd-Roman"/>
            </a:endParaRPr>
          </a:p>
        </p:txBody>
      </p:sp>
    </p:spTree>
    <p:extLst>
      <p:ext uri="{BB962C8B-B14F-4D97-AF65-F5344CB8AC3E}">
        <p14:creationId xmlns:p14="http://schemas.microsoft.com/office/powerpoint/2010/main" val="2440941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1- Main risk management </a:t>
            </a:r>
            <a:r>
              <a:rPr lang="en-US" sz="2400" b="1" i="0" u="sng" strike="noStrike" baseline="0" dirty="0">
                <a:latin typeface="ZapfDingbatsStd"/>
              </a:rPr>
              <a:t>responsibilities for the CEO</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ü"/>
            </a:pPr>
            <a:r>
              <a:rPr lang="en-US" sz="2400" b="0" i="0" u="none" strike="noStrike" baseline="0" dirty="0">
                <a:latin typeface="ZapfDingbatsStd"/>
              </a:rPr>
              <a:t>Determine strategic </a:t>
            </a:r>
            <a:r>
              <a:rPr lang="en-US" sz="2400" b="1" i="0" u="sng" strike="noStrike" baseline="0" dirty="0">
                <a:latin typeface="ZapfDingbatsStd"/>
              </a:rPr>
              <a:t>approach to risk</a:t>
            </a:r>
          </a:p>
          <a:p>
            <a:pPr marL="342900" indent="-342900" algn="just">
              <a:buFont typeface="Wingdings" panose="05000000000000000000" pitchFamily="2" charset="2"/>
              <a:buChar char="ü"/>
            </a:pPr>
            <a:r>
              <a:rPr lang="en-US" sz="2400" b="0" i="0" u="none" strike="noStrike" baseline="0" dirty="0">
                <a:latin typeface="ZapfDingbatsStd"/>
              </a:rPr>
              <a:t>Establish the </a:t>
            </a:r>
            <a:r>
              <a:rPr lang="en-US" sz="2400" b="1" i="0" u="sng" strike="noStrike" baseline="0" dirty="0">
                <a:latin typeface="ZapfDingbatsStd"/>
              </a:rPr>
              <a:t>structure</a:t>
            </a:r>
            <a:r>
              <a:rPr lang="en-US" sz="2400" b="0" i="0" u="none" strike="noStrike" baseline="0" dirty="0">
                <a:latin typeface="ZapfDingbatsStd"/>
              </a:rPr>
              <a:t> for risk management</a:t>
            </a:r>
          </a:p>
          <a:p>
            <a:pPr marL="342900" indent="-342900" algn="just">
              <a:buFont typeface="Wingdings" panose="05000000000000000000" pitchFamily="2" charset="2"/>
              <a:buChar char="ü"/>
            </a:pPr>
            <a:r>
              <a:rPr lang="en-US" sz="2400" b="0" i="0" u="none" strike="noStrike" baseline="0" dirty="0">
                <a:latin typeface="ZapfDingbatsStd"/>
              </a:rPr>
              <a:t>Understand the most </a:t>
            </a:r>
            <a:r>
              <a:rPr lang="en-US" sz="2400" b="1" i="0" u="sng" strike="noStrike" baseline="0" dirty="0">
                <a:latin typeface="ZapfDingbatsStd"/>
              </a:rPr>
              <a:t>significant risks</a:t>
            </a:r>
          </a:p>
          <a:p>
            <a:pPr marL="342900" indent="-342900" algn="just">
              <a:buFont typeface="Wingdings" panose="05000000000000000000" pitchFamily="2" charset="2"/>
              <a:buChar char="ü"/>
            </a:pPr>
            <a:r>
              <a:rPr lang="en-US" sz="2400" b="0" i="0" u="none" strike="noStrike" baseline="0" dirty="0">
                <a:latin typeface="ZapfDingbatsStd"/>
              </a:rPr>
              <a:t>Consider the risk implications </a:t>
            </a:r>
            <a:r>
              <a:rPr lang="en-US" sz="2400" b="1" i="0" u="sng" strike="noStrike" baseline="0" dirty="0">
                <a:latin typeface="ZapfDingbatsStd"/>
              </a:rPr>
              <a:t>of poor decisions</a:t>
            </a:r>
          </a:p>
          <a:p>
            <a:pPr marL="342900" indent="-342900" algn="just">
              <a:buFont typeface="Wingdings" panose="05000000000000000000" pitchFamily="2" charset="2"/>
              <a:buChar char="ü"/>
            </a:pPr>
            <a:r>
              <a:rPr lang="en-US" sz="2400" b="0" i="0" u="none" strike="noStrike" baseline="0" dirty="0">
                <a:latin typeface="ZapfDingbatsStd"/>
              </a:rPr>
              <a:t>Manage the organization </a:t>
            </a:r>
            <a:r>
              <a:rPr lang="en-US" sz="2400" b="1" i="0" u="sng" strike="noStrike" baseline="0" dirty="0">
                <a:latin typeface="ZapfDingbatsStd"/>
              </a:rPr>
              <a:t>in a crisis</a:t>
            </a:r>
            <a:endParaRPr lang="en-US" sz="2400" b="1" i="0" u="sng" strike="noStrike" baseline="0" dirty="0">
              <a:latin typeface="SabonLTStd-Roman"/>
            </a:endParaRPr>
          </a:p>
        </p:txBody>
      </p:sp>
    </p:spTree>
    <p:extLst>
      <p:ext uri="{BB962C8B-B14F-4D97-AF65-F5344CB8AC3E}">
        <p14:creationId xmlns:p14="http://schemas.microsoft.com/office/powerpoint/2010/main" val="822535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2. Main RM responsibilities </a:t>
            </a:r>
            <a:r>
              <a:rPr lang="en-US" sz="2400" b="1" i="0" u="sng" strike="noStrike" baseline="0" dirty="0">
                <a:latin typeface="ZapfDingbatsStd"/>
              </a:rPr>
              <a:t>for the location manager:</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Build </a:t>
            </a:r>
            <a:r>
              <a:rPr lang="en-US" sz="2400" b="1" i="0" u="sng" strike="noStrike" baseline="0" dirty="0">
                <a:latin typeface="ZapfDingbatsStd"/>
              </a:rPr>
              <a:t>risk-aware culture </a:t>
            </a:r>
            <a:r>
              <a:rPr lang="en-US" sz="2400" b="0" i="0" u="none" strike="noStrike" baseline="0" dirty="0">
                <a:latin typeface="ZapfDingbatsStd"/>
              </a:rPr>
              <a:t>within the location</a:t>
            </a:r>
          </a:p>
          <a:p>
            <a:pPr marL="342900" indent="-342900" algn="just">
              <a:buFont typeface="Wingdings" panose="05000000000000000000" pitchFamily="2" charset="2"/>
              <a:buChar char="§"/>
            </a:pPr>
            <a:r>
              <a:rPr lang="en-US" sz="2400" b="0" i="0" u="none" strike="noStrike" baseline="0" dirty="0">
                <a:latin typeface="ZapfDingbatsStd"/>
              </a:rPr>
              <a:t>Agree risk management </a:t>
            </a:r>
            <a:r>
              <a:rPr lang="en-US" sz="2400" b="1" i="0" u="sng" strike="noStrike" baseline="0" dirty="0">
                <a:latin typeface="ZapfDingbatsStd"/>
              </a:rPr>
              <a:t>performance targets </a:t>
            </a:r>
            <a:r>
              <a:rPr lang="en-US" sz="2400" b="0" i="0" u="none" strike="noStrike" baseline="0" dirty="0">
                <a:latin typeface="ZapfDingbatsStd"/>
              </a:rPr>
              <a:t>for the location</a:t>
            </a:r>
          </a:p>
          <a:p>
            <a:pPr marL="342900" indent="-342900" algn="just">
              <a:buFont typeface="Wingdings" panose="05000000000000000000" pitchFamily="2" charset="2"/>
              <a:buChar char="§"/>
            </a:pPr>
            <a:r>
              <a:rPr lang="en-US" sz="2400" b="0" i="0" u="none" strike="noStrike" baseline="0" dirty="0">
                <a:latin typeface="ZapfDingbatsStd"/>
              </a:rPr>
              <a:t>Evaluate </a:t>
            </a:r>
            <a:r>
              <a:rPr lang="en-US" sz="2400" b="1" i="0" u="sng" strike="noStrike" baseline="0" dirty="0">
                <a:latin typeface="ZapfDingbatsStd"/>
              </a:rPr>
              <a:t>reports from employees </a:t>
            </a:r>
            <a:r>
              <a:rPr lang="en-US" sz="2400" b="0" i="0" u="none" strike="noStrike" baseline="0" dirty="0">
                <a:latin typeface="ZapfDingbatsStd"/>
              </a:rPr>
              <a:t>on risk management matters</a:t>
            </a:r>
          </a:p>
          <a:p>
            <a:pPr marL="342900" indent="-342900" algn="just">
              <a:buFont typeface="Wingdings" panose="05000000000000000000" pitchFamily="2" charset="2"/>
              <a:buChar char="§"/>
            </a:pPr>
            <a:r>
              <a:rPr lang="en-US" sz="2400" b="0" i="0" u="none" strike="noStrike" baseline="0" dirty="0">
                <a:latin typeface="ZapfDingbatsStd"/>
              </a:rPr>
              <a:t>Ensure </a:t>
            </a:r>
            <a:r>
              <a:rPr lang="en-US" sz="2400" b="1" i="0" u="sng" strike="noStrike" baseline="0" dirty="0">
                <a:latin typeface="ZapfDingbatsStd"/>
              </a:rPr>
              <a:t>implementation</a:t>
            </a:r>
            <a:r>
              <a:rPr lang="en-US" sz="2400" b="0" i="0" u="none" strike="noStrike" baseline="0" dirty="0">
                <a:latin typeface="ZapfDingbatsStd"/>
              </a:rPr>
              <a:t> of risk improvement </a:t>
            </a:r>
            <a:r>
              <a:rPr lang="en-US" sz="2400" b="1" i="0" u="sng" strike="noStrike" baseline="0" dirty="0">
                <a:latin typeface="ZapfDingbatsStd"/>
              </a:rPr>
              <a:t>recommendations</a:t>
            </a:r>
          </a:p>
          <a:p>
            <a:pPr marL="342900" indent="-342900" algn="just">
              <a:buFont typeface="Wingdings" panose="05000000000000000000" pitchFamily="2" charset="2"/>
              <a:buChar char="§"/>
            </a:pPr>
            <a:r>
              <a:rPr lang="en-US" sz="2400" b="0" i="0" u="none" strike="noStrike" baseline="0" dirty="0">
                <a:latin typeface="ZapfDingbatsStd"/>
              </a:rPr>
              <a:t>Identify and report changed </a:t>
            </a:r>
            <a:r>
              <a:rPr lang="en-US" sz="2400" b="1" i="0" u="sng" strike="noStrike" baseline="0" dirty="0">
                <a:latin typeface="ZapfDingbatsStd"/>
              </a:rPr>
              <a:t>circumstances/risks</a:t>
            </a:r>
            <a:endParaRPr lang="en-US" sz="2400" b="1" i="0" u="sng" strike="noStrike" baseline="0" dirty="0">
              <a:latin typeface="SabonLTStd-Roman"/>
            </a:endParaRPr>
          </a:p>
        </p:txBody>
      </p:sp>
    </p:spTree>
    <p:extLst>
      <p:ext uri="{BB962C8B-B14F-4D97-AF65-F5344CB8AC3E}">
        <p14:creationId xmlns:p14="http://schemas.microsoft.com/office/powerpoint/2010/main" val="2681003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3. Main RM responsibilities for </a:t>
            </a:r>
            <a:r>
              <a:rPr lang="en-US" sz="2400" b="1" i="0" u="sng" strike="noStrike" baseline="0" dirty="0">
                <a:latin typeface="ZapfDingbatsStd"/>
              </a:rPr>
              <a:t>individual employees</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Understand, accept </a:t>
            </a:r>
            <a:r>
              <a:rPr lang="en-US" sz="2400" b="0" i="0" u="none" strike="noStrike" baseline="0" dirty="0">
                <a:latin typeface="ZapfDingbatsStd"/>
              </a:rPr>
              <a:t>and implement RM processes</a:t>
            </a:r>
          </a:p>
          <a:p>
            <a:pPr marL="342900" indent="-342900" algn="just">
              <a:buFont typeface="Wingdings" panose="05000000000000000000" pitchFamily="2" charset="2"/>
              <a:buChar char="§"/>
            </a:pPr>
            <a:r>
              <a:rPr lang="en-US" sz="2400" b="1" i="0" u="sng" strike="noStrike" baseline="0" dirty="0">
                <a:latin typeface="ZapfDingbatsStd"/>
              </a:rPr>
              <a:t>Report inefficient, unnecessary or unworkable controls</a:t>
            </a:r>
          </a:p>
          <a:p>
            <a:pPr marL="342900" indent="-342900" algn="just">
              <a:buFont typeface="Wingdings" panose="05000000000000000000" pitchFamily="2" charset="2"/>
              <a:buChar char="§"/>
            </a:pPr>
            <a:r>
              <a:rPr lang="en-US" sz="2400" b="0" i="0" u="none" strike="noStrike" baseline="0" dirty="0">
                <a:latin typeface="ZapfDingbatsStd"/>
              </a:rPr>
              <a:t>Report </a:t>
            </a:r>
            <a:r>
              <a:rPr lang="en-US" sz="2400" b="1" i="0" u="sng" strike="noStrike" baseline="0" dirty="0">
                <a:latin typeface="ZapfDingbatsStd"/>
              </a:rPr>
              <a:t>loss events and near-miss incidents</a:t>
            </a:r>
          </a:p>
          <a:p>
            <a:pPr marL="342900" indent="-342900" algn="just">
              <a:buFont typeface="Wingdings" panose="05000000000000000000" pitchFamily="2" charset="2"/>
              <a:buChar char="§"/>
            </a:pPr>
            <a:r>
              <a:rPr lang="en-US" sz="2400" b="0" i="0" u="none" strike="noStrike" baseline="0" dirty="0">
                <a:latin typeface="ZapfDingbatsStd"/>
              </a:rPr>
              <a:t>Cooperate with management </a:t>
            </a:r>
            <a:r>
              <a:rPr lang="en-US" sz="2400" b="1" i="0" u="sng" strike="noStrike" baseline="0" dirty="0">
                <a:latin typeface="ZapfDingbatsStd"/>
              </a:rPr>
              <a:t>on incident investigations</a:t>
            </a:r>
          </a:p>
          <a:p>
            <a:pPr marL="342900" indent="-342900" algn="just">
              <a:buFont typeface="Wingdings" panose="05000000000000000000" pitchFamily="2" charset="2"/>
              <a:buChar char="§"/>
            </a:pPr>
            <a:r>
              <a:rPr lang="en-US" sz="2400" b="0" i="0" u="none" strike="noStrike" baseline="0" dirty="0">
                <a:latin typeface="ZapfDingbatsStd"/>
              </a:rPr>
              <a:t>Ensure that </a:t>
            </a:r>
            <a:r>
              <a:rPr lang="en-US" sz="2400" b="1" i="0" u="sng" strike="noStrike" baseline="0" dirty="0">
                <a:latin typeface="ZapfDingbatsStd"/>
              </a:rPr>
              <a:t>visitors and contractors comply with procedures</a:t>
            </a:r>
            <a:endParaRPr lang="en-US" sz="2400" b="1" i="0" u="sng" strike="noStrike" baseline="0" dirty="0">
              <a:latin typeface="SabonLTStd-Roman"/>
            </a:endParaRPr>
          </a:p>
        </p:txBody>
      </p:sp>
    </p:spTree>
    <p:extLst>
      <p:ext uri="{BB962C8B-B14F-4D97-AF65-F5344CB8AC3E}">
        <p14:creationId xmlns:p14="http://schemas.microsoft.com/office/powerpoint/2010/main" val="23393831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b="0" i="0" u="none" strike="noStrike" baseline="0" dirty="0">
              <a:latin typeface="ZapfDingbatsStd"/>
            </a:endParaRPr>
          </a:p>
          <a:p>
            <a:pPr algn="just"/>
            <a:r>
              <a:rPr lang="en-US" sz="2400" b="0" i="0" u="none" strike="noStrike" baseline="0" dirty="0">
                <a:latin typeface="ZapfDingbatsStd"/>
              </a:rPr>
              <a:t>4. Main risk management responsibilities for </a:t>
            </a:r>
            <a:r>
              <a:rPr lang="en-US" sz="2400" b="1" i="0" u="sng" strike="noStrike" baseline="0" dirty="0">
                <a:latin typeface="ZapfDingbatsStd"/>
              </a:rPr>
              <a:t>the risk manager</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Develop the </a:t>
            </a:r>
            <a:r>
              <a:rPr lang="en-US" sz="2400" b="1" i="0" u="sng" strike="noStrike" baseline="0" dirty="0">
                <a:latin typeface="ZapfDingbatsStd"/>
              </a:rPr>
              <a:t>risk management policy </a:t>
            </a:r>
            <a:r>
              <a:rPr lang="en-US" sz="2400" b="0" i="0" u="none" strike="noStrike" baseline="0" dirty="0">
                <a:latin typeface="ZapfDingbatsStd"/>
              </a:rPr>
              <a:t>and keep it up-to-date</a:t>
            </a:r>
          </a:p>
          <a:p>
            <a:pPr marL="342900" indent="-342900" algn="just">
              <a:buFont typeface="Wingdings" panose="05000000000000000000" pitchFamily="2" charset="2"/>
              <a:buChar char="§"/>
            </a:pPr>
            <a:r>
              <a:rPr lang="en-US" sz="2400" b="1" i="0" u="sng" strike="noStrike" baseline="0" dirty="0">
                <a:latin typeface="ZapfDingbatsStd"/>
              </a:rPr>
              <a:t>Facilitate a risk-aware </a:t>
            </a:r>
            <a:r>
              <a:rPr lang="en-US" sz="2400" b="0" i="0" u="none" strike="noStrike" baseline="0" dirty="0">
                <a:latin typeface="ZapfDingbatsStd"/>
              </a:rPr>
              <a:t>culture within the organization</a:t>
            </a:r>
          </a:p>
          <a:p>
            <a:pPr marL="342900" indent="-342900" algn="just">
              <a:buFont typeface="Wingdings" panose="05000000000000000000" pitchFamily="2" charset="2"/>
              <a:buChar char="§"/>
            </a:pPr>
            <a:r>
              <a:rPr lang="en-US" sz="2400" b="0" i="0" u="none" strike="noStrike" baseline="0" dirty="0">
                <a:latin typeface="ZapfDingbatsStd"/>
              </a:rPr>
              <a:t>Establish internal </a:t>
            </a:r>
            <a:r>
              <a:rPr lang="en-US" sz="2400" b="1" i="0" u="sng" strike="noStrike" baseline="0" dirty="0">
                <a:latin typeface="ZapfDingbatsStd"/>
              </a:rPr>
              <a:t>risk policies and structures</a:t>
            </a:r>
          </a:p>
          <a:p>
            <a:pPr marL="342900" indent="-342900" algn="just">
              <a:buFont typeface="Wingdings" panose="05000000000000000000" pitchFamily="2" charset="2"/>
              <a:buChar char="§"/>
            </a:pPr>
            <a:r>
              <a:rPr lang="en-US" sz="2400" b="0" i="0" u="none" strike="noStrike" baseline="0" dirty="0">
                <a:latin typeface="ZapfDingbatsStd"/>
              </a:rPr>
              <a:t>Coordinate the risk management </a:t>
            </a:r>
            <a:r>
              <a:rPr lang="en-US" sz="2400" b="1" i="0" u="sng" strike="noStrike" baseline="0" dirty="0">
                <a:latin typeface="ZapfDingbatsStd"/>
              </a:rPr>
              <a:t>activities</a:t>
            </a:r>
          </a:p>
          <a:p>
            <a:pPr marL="342900" indent="-342900" algn="just">
              <a:buFont typeface="Wingdings" panose="05000000000000000000" pitchFamily="2" charset="2"/>
              <a:buChar char="§"/>
            </a:pPr>
            <a:r>
              <a:rPr lang="en-US" sz="2400" b="1" i="0" u="sng" strike="noStrike" baseline="0" dirty="0">
                <a:latin typeface="ZapfDingbatsStd"/>
              </a:rPr>
              <a:t>Compile risk information </a:t>
            </a:r>
            <a:r>
              <a:rPr lang="en-US" sz="2400" b="0" i="0" u="none" strike="noStrike" baseline="0" dirty="0">
                <a:latin typeface="ZapfDingbatsStd"/>
              </a:rPr>
              <a:t>and </a:t>
            </a:r>
            <a:r>
              <a:rPr lang="en-US" sz="2400" b="1" i="0" u="sng" strike="noStrike" baseline="0" dirty="0">
                <a:latin typeface="ZapfDingbatsStd"/>
              </a:rPr>
              <a:t>prepare reports for the board</a:t>
            </a:r>
            <a:endParaRPr lang="en-US" sz="2400" b="1" i="0" u="sng" strike="noStrike" baseline="0" dirty="0">
              <a:latin typeface="SabonLTStd-Roman"/>
            </a:endParaRPr>
          </a:p>
        </p:txBody>
      </p:sp>
    </p:spTree>
    <p:extLst>
      <p:ext uri="{BB962C8B-B14F-4D97-AF65-F5344CB8AC3E}">
        <p14:creationId xmlns:p14="http://schemas.microsoft.com/office/powerpoint/2010/main" val="11902535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5. Main RM responsibilities for specialist </a:t>
            </a:r>
            <a:r>
              <a:rPr lang="en-US" sz="2400" b="1" i="0" u="sng" strike="noStrike" baseline="0" dirty="0">
                <a:latin typeface="ZapfDingbatsStd"/>
              </a:rPr>
              <a:t>risk management functions</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Assist the company in establishing </a:t>
            </a:r>
            <a:r>
              <a:rPr lang="en-US" sz="2400" b="1" i="0" u="sng" strike="noStrike" baseline="0" dirty="0">
                <a:latin typeface="ZapfDingbatsStd"/>
              </a:rPr>
              <a:t>specialist risk policies</a:t>
            </a:r>
          </a:p>
          <a:p>
            <a:pPr marL="342900" indent="-342900" algn="just">
              <a:buFont typeface="Wingdings" panose="05000000000000000000" pitchFamily="2" charset="2"/>
              <a:buChar char="§"/>
            </a:pPr>
            <a:r>
              <a:rPr lang="en-US" sz="2400" b="0" i="0" u="none" strike="noStrike" baseline="0" dirty="0">
                <a:latin typeface="ZapfDingbatsStd"/>
              </a:rPr>
              <a:t>Develop specialist </a:t>
            </a:r>
            <a:r>
              <a:rPr lang="en-US" sz="2400" b="1" i="0" u="sng" strike="noStrike" baseline="0" dirty="0">
                <a:latin typeface="ZapfDingbatsStd"/>
              </a:rPr>
              <a:t>contingency and recovery plans</a:t>
            </a:r>
          </a:p>
          <a:p>
            <a:pPr marL="342900" indent="-342900" algn="just">
              <a:buFont typeface="Wingdings" panose="05000000000000000000" pitchFamily="2" charset="2"/>
              <a:buChar char="§"/>
            </a:pPr>
            <a:r>
              <a:rPr lang="en-US" sz="2400" b="1" i="0" u="sng" strike="noStrike" baseline="0" dirty="0">
                <a:latin typeface="ZapfDingbatsStd"/>
              </a:rPr>
              <a:t>Keep up-to-date </a:t>
            </a:r>
            <a:r>
              <a:rPr lang="en-US" sz="2400" b="0" i="0" u="none" strike="noStrike" baseline="0" dirty="0">
                <a:latin typeface="ZapfDingbatsStd"/>
              </a:rPr>
              <a:t>with developments in the specialist area</a:t>
            </a:r>
          </a:p>
          <a:p>
            <a:pPr marL="342900" indent="-342900" algn="just">
              <a:buFont typeface="Wingdings" panose="05000000000000000000" pitchFamily="2" charset="2"/>
              <a:buChar char="§"/>
            </a:pPr>
            <a:r>
              <a:rPr lang="en-US" sz="2400" b="1" i="0" u="sng" strike="noStrike" baseline="0" dirty="0">
                <a:latin typeface="ZapfDingbatsStd"/>
              </a:rPr>
              <a:t>Support investigations </a:t>
            </a:r>
            <a:r>
              <a:rPr lang="en-US" sz="2400" b="0" i="0" u="none" strike="noStrike" baseline="0" dirty="0">
                <a:latin typeface="ZapfDingbatsStd"/>
              </a:rPr>
              <a:t>of incidents and near misses</a:t>
            </a:r>
          </a:p>
          <a:p>
            <a:pPr marL="342900" indent="-342900" algn="just">
              <a:buFont typeface="Wingdings" panose="05000000000000000000" pitchFamily="2" charset="2"/>
              <a:buChar char="§"/>
            </a:pPr>
            <a:r>
              <a:rPr lang="en-US" sz="2400" b="1" i="0" u="sng" strike="noStrike" baseline="0" dirty="0">
                <a:latin typeface="ZapfDingbatsStd"/>
              </a:rPr>
              <a:t>Prepare detailed reports </a:t>
            </a:r>
            <a:r>
              <a:rPr lang="en-US" sz="2400" b="0" i="0" u="none" strike="noStrike" baseline="0" dirty="0">
                <a:latin typeface="ZapfDingbatsStd"/>
              </a:rPr>
              <a:t>on specialist risks</a:t>
            </a:r>
            <a:endParaRPr lang="en-US" sz="2400" b="0" i="0" u="none" strike="noStrike" baseline="0" dirty="0">
              <a:latin typeface="SabonLTStd-Roman"/>
            </a:endParaRPr>
          </a:p>
        </p:txBody>
      </p:sp>
    </p:spTree>
    <p:extLst>
      <p:ext uri="{BB962C8B-B14F-4D97-AF65-F5344CB8AC3E}">
        <p14:creationId xmlns:p14="http://schemas.microsoft.com/office/powerpoint/2010/main" val="3446749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81187"/>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6. Main risk management responsibilities for </a:t>
            </a:r>
            <a:r>
              <a:rPr lang="en-US" sz="2400" b="1" i="0" u="sng" strike="noStrike" baseline="0" dirty="0">
                <a:latin typeface="ZapfDingbatsStd"/>
              </a:rPr>
              <a:t>internal audit manager</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Develop </a:t>
            </a:r>
            <a:r>
              <a:rPr lang="en-US" sz="2400" b="1" i="0" u="sng" strike="noStrike" baseline="0" dirty="0">
                <a:latin typeface="ZapfDingbatsStd"/>
              </a:rPr>
              <a:t>a risk-based internal audit </a:t>
            </a:r>
            <a:r>
              <a:rPr lang="en-US" sz="2400" b="0" i="0" u="none" strike="noStrike" baseline="0" dirty="0" err="1">
                <a:latin typeface="ZapfDingbatsStd"/>
              </a:rPr>
              <a:t>programme</a:t>
            </a:r>
            <a:endParaRPr lang="en-US" sz="2400" b="0" i="0" u="none" strike="noStrike" baseline="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Audit the risk processes </a:t>
            </a:r>
            <a:r>
              <a:rPr lang="en-US" sz="2400" b="0" i="0" u="none" strike="noStrike" baseline="0" dirty="0">
                <a:latin typeface="ZapfDingbatsStd"/>
              </a:rPr>
              <a:t>across the organization</a:t>
            </a:r>
          </a:p>
          <a:p>
            <a:pPr marL="342900" indent="-342900" algn="just">
              <a:buFont typeface="Wingdings" panose="05000000000000000000" pitchFamily="2" charset="2"/>
              <a:buChar char="§"/>
            </a:pPr>
            <a:r>
              <a:rPr lang="en-US" sz="2400" b="0" i="0" u="none" strike="noStrike" baseline="0" dirty="0">
                <a:latin typeface="ZapfDingbatsStd"/>
              </a:rPr>
              <a:t>Provide </a:t>
            </a:r>
            <a:r>
              <a:rPr lang="en-US" sz="2400" b="1" i="0" u="sng" strike="noStrike" baseline="0" dirty="0">
                <a:latin typeface="ZapfDingbatsStd"/>
              </a:rPr>
              <a:t>assurance on</a:t>
            </a:r>
            <a:r>
              <a:rPr lang="en-US" sz="2400" b="0" i="0" u="none" strike="noStrike" baseline="0" dirty="0">
                <a:latin typeface="ZapfDingbatsStd"/>
              </a:rPr>
              <a:t> the management of risk</a:t>
            </a:r>
          </a:p>
          <a:p>
            <a:pPr marL="342900" indent="-342900" algn="just">
              <a:buFont typeface="Wingdings" panose="05000000000000000000" pitchFamily="2" charset="2"/>
              <a:buChar char="§"/>
            </a:pPr>
            <a:r>
              <a:rPr lang="en-US" sz="2400" b="1" i="0" u="sng" strike="noStrike" baseline="0" dirty="0">
                <a:latin typeface="ZapfDingbatsStd"/>
              </a:rPr>
              <a:t>Support and help develop </a:t>
            </a:r>
            <a:r>
              <a:rPr lang="en-US" sz="2400" b="0" i="0" u="none" strike="noStrike" baseline="0" dirty="0">
                <a:latin typeface="ZapfDingbatsStd"/>
              </a:rPr>
              <a:t>the risk management processes</a:t>
            </a:r>
          </a:p>
          <a:p>
            <a:pPr marL="342900" indent="-342900" algn="just">
              <a:buFont typeface="Wingdings" panose="05000000000000000000" pitchFamily="2" charset="2"/>
              <a:buChar char="§"/>
            </a:pPr>
            <a:r>
              <a:rPr lang="en-US" sz="2400" b="1" i="0" u="sng" strike="noStrike" baseline="0" dirty="0">
                <a:latin typeface="ZapfDingbatsStd"/>
              </a:rPr>
              <a:t>Report on the efficiency and effectiveness </a:t>
            </a:r>
            <a:r>
              <a:rPr lang="en-US" sz="2400" b="0" i="0" u="none" strike="noStrike" baseline="0" dirty="0">
                <a:latin typeface="ZapfDingbatsStd"/>
              </a:rPr>
              <a:t>of internal controls</a:t>
            </a:r>
            <a:endParaRPr lang="en-US" sz="2400" b="0" i="0" u="none" strike="noStrike" baseline="0" dirty="0">
              <a:latin typeface="SabonLTStd-Roman"/>
            </a:endParaRPr>
          </a:p>
        </p:txBody>
      </p:sp>
    </p:spTree>
    <p:extLst>
      <p:ext uri="{BB962C8B-B14F-4D97-AF65-F5344CB8AC3E}">
        <p14:creationId xmlns:p14="http://schemas.microsoft.com/office/powerpoint/2010/main" val="67442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architecture in practice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Next Figure  shows the risk architecture for a typical large corporate entity that is subject to the requirements of the Sarbanes–Oxley Act.</a:t>
            </a:r>
          </a:p>
          <a:p>
            <a:pPr marL="342900" indent="-342900" algn="just">
              <a:buFont typeface="Wingdings" panose="05000000000000000000" pitchFamily="2" charset="2"/>
              <a:buChar char="§"/>
            </a:pPr>
            <a:r>
              <a:rPr lang="en-US" sz="2400" b="0" i="0" u="none" strike="noStrike" baseline="0" dirty="0">
                <a:latin typeface="ZapfDingbatsStd"/>
              </a:rPr>
              <a:t> This risk architecture should be set out in the risk management manual for the organization.</a:t>
            </a:r>
          </a:p>
          <a:p>
            <a:pPr marL="342900" indent="-342900" algn="just">
              <a:buFont typeface="Wingdings" panose="05000000000000000000" pitchFamily="2" charset="2"/>
              <a:buChar char="§"/>
            </a:pPr>
            <a:r>
              <a:rPr lang="en-US" sz="2400" b="0" i="0" u="none" strike="noStrike" baseline="0" dirty="0">
                <a:latin typeface="ZapfDingbatsStd"/>
              </a:rPr>
              <a:t> Terms of reference of the various committees and a schedule of the activities should also be established, either in the risk management manual or in a calendar of risk management activities.</a:t>
            </a:r>
          </a:p>
          <a:p>
            <a:pPr marL="342900" indent="-342900" algn="just">
              <a:buFont typeface="Wingdings" panose="05000000000000000000" pitchFamily="2" charset="2"/>
              <a:buChar char="§"/>
            </a:pPr>
            <a:r>
              <a:rPr lang="en-US" sz="2400" b="0" i="0" u="none" strike="noStrike" baseline="0" dirty="0">
                <a:latin typeface="ZapfDingbatsStd"/>
              </a:rPr>
              <a:t>This schedule of activities should be aligned with the other corporate activities in the organization.</a:t>
            </a:r>
            <a:endParaRPr lang="en-US" sz="2400" b="0" i="0" u="none" strike="noStrike" baseline="0" dirty="0">
              <a:latin typeface="SabonLTStd-Roman"/>
            </a:endParaRPr>
          </a:p>
        </p:txBody>
      </p:sp>
    </p:spTree>
    <p:extLst>
      <p:ext uri="{BB962C8B-B14F-4D97-AF65-F5344CB8AC3E}">
        <p14:creationId xmlns:p14="http://schemas.microsoft.com/office/powerpoint/2010/main" val="135419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architecture in practice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pic>
        <p:nvPicPr>
          <p:cNvPr id="8" name="Picture 7">
            <a:extLst>
              <a:ext uri="{FF2B5EF4-FFF2-40B4-BE49-F238E27FC236}">
                <a16:creationId xmlns:a16="http://schemas.microsoft.com/office/drawing/2014/main" id="{6B26391B-5995-4755-A7AB-2D0E7DDF0F86}"/>
              </a:ext>
            </a:extLst>
          </p:cNvPr>
          <p:cNvPicPr>
            <a:picLocks noChangeAspect="1"/>
          </p:cNvPicPr>
          <p:nvPr/>
        </p:nvPicPr>
        <p:blipFill>
          <a:blip r:embed="rId7"/>
          <a:stretch>
            <a:fillRect/>
          </a:stretch>
        </p:blipFill>
        <p:spPr>
          <a:xfrm>
            <a:off x="-17323" y="1"/>
            <a:ext cx="12209324" cy="6605184"/>
          </a:xfrm>
          <a:prstGeom prst="rect">
            <a:avLst/>
          </a:prstGeom>
        </p:spPr>
      </p:pic>
    </p:spTree>
    <p:extLst>
      <p:ext uri="{BB962C8B-B14F-4D97-AF65-F5344CB8AC3E}">
        <p14:creationId xmlns:p14="http://schemas.microsoft.com/office/powerpoint/2010/main" val="23790992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b="1" i="0" u="sng" strike="noStrike" baseline="0" dirty="0">
                <a:latin typeface="ZapfDingbatsStd"/>
              </a:rPr>
              <a:t>The inherent level </a:t>
            </a:r>
            <a:r>
              <a:rPr lang="en-US" sz="2400" b="0" i="0" u="none" strike="noStrike" baseline="0" dirty="0">
                <a:latin typeface="ZapfDingbatsStd"/>
              </a:rPr>
              <a:t>of a risk is the level of the risk with no control measures in place. This is sometimes referred to as </a:t>
            </a:r>
            <a:r>
              <a:rPr lang="en-US" sz="2400" b="1" i="0" u="sng" strike="noStrike" baseline="0" dirty="0">
                <a:latin typeface="ZapfDingbatsStd"/>
              </a:rPr>
              <a:t>the gross level of the risk. </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The current level of risk </a:t>
            </a:r>
            <a:r>
              <a:rPr lang="en-US" sz="2400" b="0" i="0" u="none" strike="noStrike" baseline="0" dirty="0">
                <a:latin typeface="ZapfDingbatsStd"/>
              </a:rPr>
              <a:t>is the level that </a:t>
            </a:r>
            <a:r>
              <a:rPr lang="en-US" sz="2400" b="1" i="0" u="sng" strike="noStrike" baseline="0" dirty="0">
                <a:latin typeface="ZapfDingbatsStd"/>
              </a:rPr>
              <a:t>takes account of the control measures currently in place</a:t>
            </a:r>
            <a:r>
              <a:rPr lang="en-US" sz="2400" b="0" i="0" u="none" strike="noStrike" baseline="0" dirty="0">
                <a:latin typeface="ZapfDingbatsStd"/>
              </a:rPr>
              <a:t>. This is sometimes referred to as</a:t>
            </a:r>
            <a:r>
              <a:rPr lang="en-US" sz="2400" b="1" i="0" u="sng" strike="noStrike" baseline="0" dirty="0">
                <a:latin typeface="ZapfDingbatsStd"/>
              </a:rPr>
              <a:t> the net level of risk or the residual risk</a:t>
            </a:r>
            <a:r>
              <a:rPr lang="en-US" sz="2400" b="0" i="0" u="none" strike="noStrike" baseline="0" dirty="0">
                <a:latin typeface="ZapfDingbatsStd"/>
              </a:rPr>
              <a:t>. </a:t>
            </a:r>
          </a:p>
          <a:p>
            <a:pPr marL="342900" indent="-342900" algn="just">
              <a:buFont typeface="Wingdings" panose="05000000000000000000" pitchFamily="2" charset="2"/>
              <a:buChar char="§"/>
            </a:pPr>
            <a:endParaRPr lang="en-US" sz="2400" dirty="0">
              <a:latin typeface="ZapfDingbatsStd"/>
            </a:endParaRPr>
          </a:p>
        </p:txBody>
      </p:sp>
    </p:spTree>
    <p:extLst>
      <p:ext uri="{BB962C8B-B14F-4D97-AF65-F5344CB8AC3E}">
        <p14:creationId xmlns:p14="http://schemas.microsoft.com/office/powerpoint/2010/main" val="1872108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Next Figure  provides an illustration of </a:t>
            </a:r>
            <a:r>
              <a:rPr lang="en-US" sz="2400" b="1" i="0" u="sng" strike="noStrike" baseline="0" dirty="0">
                <a:latin typeface="ZapfDingbatsStd"/>
              </a:rPr>
              <a:t>the control effect or control vector </a:t>
            </a:r>
            <a:r>
              <a:rPr lang="en-US" sz="2400" b="0" i="0" u="none" strike="noStrike" baseline="0" dirty="0">
                <a:latin typeface="ZapfDingbatsStd"/>
              </a:rPr>
              <a:t>when controls are put in place.</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When considering </a:t>
            </a:r>
            <a:r>
              <a:rPr lang="en-US" sz="2400" b="1" i="0" u="sng" strike="noStrike" baseline="0" dirty="0">
                <a:latin typeface="ZapfDingbatsStd"/>
              </a:rPr>
              <a:t>the inherent, intermediate (when more than one control is in place) and target risk levels,</a:t>
            </a:r>
            <a:r>
              <a:rPr lang="en-US" sz="2400" b="0" i="0" u="none" strike="noStrike" baseline="0" dirty="0">
                <a:latin typeface="ZapfDingbatsStd"/>
              </a:rPr>
              <a:t> the organization should </a:t>
            </a:r>
            <a:r>
              <a:rPr lang="en-US" sz="2400" b="1" i="0" u="sng" strike="noStrike" baseline="0" dirty="0">
                <a:latin typeface="ZapfDingbatsStd"/>
              </a:rPr>
              <a:t>be aware of the cost involved in implementing controls. </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The cost of the control measures </a:t>
            </a:r>
            <a:r>
              <a:rPr lang="en-US" sz="2400" b="0" i="0" u="none" strike="noStrike" baseline="0" dirty="0">
                <a:latin typeface="ZapfDingbatsStd"/>
              </a:rPr>
              <a:t>should be considered to be part of the </a:t>
            </a:r>
            <a:r>
              <a:rPr lang="en-US" sz="2400" b="1" i="0" u="sng" strike="noStrike" baseline="0" dirty="0">
                <a:latin typeface="ZapfDingbatsStd"/>
              </a:rPr>
              <a:t>total cost of risk for the organization</a:t>
            </a:r>
            <a:r>
              <a:rPr lang="en-US" sz="2400" b="0" i="0" u="none" strike="noStrike" baseline="0" dirty="0">
                <a:latin typeface="ZapfDingbatsStd"/>
              </a:rPr>
              <a:t>. The organization can then evaluate </a:t>
            </a:r>
            <a:r>
              <a:rPr lang="en-US" sz="2400" b="1" i="0" u="sng" strike="noStrike" baseline="0" dirty="0">
                <a:latin typeface="ZapfDingbatsStd"/>
              </a:rPr>
              <a:t>whether the controls in place are cost-effective</a:t>
            </a:r>
            <a:endParaRPr lang="en-US" sz="2400" b="1" i="0" u="sng" strike="noStrike" baseline="0" dirty="0">
              <a:latin typeface="SabonLTStd-Roman"/>
            </a:endParaRPr>
          </a:p>
        </p:txBody>
      </p:sp>
    </p:spTree>
    <p:extLst>
      <p:ext uri="{BB962C8B-B14F-4D97-AF65-F5344CB8AC3E}">
        <p14:creationId xmlns:p14="http://schemas.microsoft.com/office/powerpoint/2010/main" val="18916275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2677656"/>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As can be seen in the next Figure , a series of lines can be drawn for Risk A to represent the effect of each individual risk control measure.</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It is obvious that the longer the line, the greater the effect of the control.</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It is also the case that the longer the line, the greater the control effort, in terms of management time, effort and money.</a:t>
            </a:r>
            <a:endParaRPr lang="en-US" sz="2400" b="0" i="0" u="none" strike="noStrike" baseline="0" dirty="0">
              <a:latin typeface="SabonLTStd-Roman"/>
            </a:endParaRPr>
          </a:p>
        </p:txBody>
      </p:sp>
    </p:spTree>
    <p:extLst>
      <p:ext uri="{BB962C8B-B14F-4D97-AF65-F5344CB8AC3E}">
        <p14:creationId xmlns:p14="http://schemas.microsoft.com/office/powerpoint/2010/main" val="37011737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For Risk A, three controls (Control A1, Control A2 and Control A3) are required to get to the target level of risk.</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For Risk B, only one control is required (Control B1) and this demonstrates that much more effort is needed to maintain Risk A at the target level of risk. </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Management and internal audit need to be aware of this, so that they can ensure that all of the controls (especially for Risk A) are operating in an effective and efficient manner.</a:t>
            </a:r>
            <a:endParaRPr lang="en-US" sz="2400" b="0" i="0" u="none" strike="noStrike" baseline="0" dirty="0">
              <a:latin typeface="SabonLTStd-Roman"/>
            </a:endParaRPr>
          </a:p>
        </p:txBody>
      </p:sp>
    </p:spTree>
    <p:extLst>
      <p:ext uri="{BB962C8B-B14F-4D97-AF65-F5344CB8AC3E}">
        <p14:creationId xmlns:p14="http://schemas.microsoft.com/office/powerpoint/2010/main" val="2370444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pic>
        <p:nvPicPr>
          <p:cNvPr id="8" name="Picture 7">
            <a:extLst>
              <a:ext uri="{FF2B5EF4-FFF2-40B4-BE49-F238E27FC236}">
                <a16:creationId xmlns:a16="http://schemas.microsoft.com/office/drawing/2014/main" id="{ACB89FA2-12FC-45CA-AAA7-789C709E3A1D}"/>
              </a:ext>
            </a:extLst>
          </p:cNvPr>
          <p:cNvPicPr>
            <a:picLocks noChangeAspect="1"/>
          </p:cNvPicPr>
          <p:nvPr/>
        </p:nvPicPr>
        <p:blipFill>
          <a:blip r:embed="rId7"/>
          <a:stretch>
            <a:fillRect/>
          </a:stretch>
        </p:blipFill>
        <p:spPr>
          <a:xfrm>
            <a:off x="1874164" y="1994191"/>
            <a:ext cx="9666095" cy="3947220"/>
          </a:xfrm>
          <a:prstGeom prst="rect">
            <a:avLst/>
          </a:prstGeom>
        </p:spPr>
      </p:pic>
    </p:spTree>
    <p:extLst>
      <p:ext uri="{BB962C8B-B14F-4D97-AF65-F5344CB8AC3E}">
        <p14:creationId xmlns:p14="http://schemas.microsoft.com/office/powerpoint/2010/main" val="30679342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74164" y="2110129"/>
            <a:ext cx="10198511" cy="3416320"/>
          </a:xfrm>
          <a:prstGeom prst="rect">
            <a:avLst/>
          </a:prstGeom>
          <a:noFill/>
        </p:spPr>
        <p:txBody>
          <a:bodyPr wrap="square">
            <a:spAutoFit/>
          </a:bodyPr>
          <a:lstStyle/>
          <a:p>
            <a:pPr marL="457200" indent="-457200" algn="l">
              <a:buFont typeface="Wingdings" panose="05000000000000000000" pitchFamily="2" charset="2"/>
              <a:buChar char="§"/>
            </a:pPr>
            <a:r>
              <a:rPr lang="en-US" sz="2400" b="0" i="0" u="none" strike="noStrike" baseline="0" dirty="0">
                <a:latin typeface="SabonLTStd-Roman"/>
              </a:rPr>
              <a:t>If a calculation is undertaken </a:t>
            </a:r>
            <a:r>
              <a:rPr lang="en-US" sz="2400" b="1" i="0" u="sng" strike="noStrike" baseline="0" dirty="0">
                <a:latin typeface="SabonLTStd-Roman"/>
              </a:rPr>
              <a:t>of the risk exposure </a:t>
            </a:r>
            <a:r>
              <a:rPr lang="en-US" sz="2400" b="0" i="0" u="none" strike="noStrike" baseline="0" dirty="0">
                <a:latin typeface="SabonLTStd-Roman"/>
              </a:rPr>
              <a:t>at the original level and a further calculation is undertaken </a:t>
            </a:r>
            <a:r>
              <a:rPr lang="en-US" sz="2400" b="1" i="0" u="sng" strike="noStrike" baseline="0" dirty="0">
                <a:latin typeface="SabonLTStd-Roman"/>
              </a:rPr>
              <a:t>of the risk exposure at the new level</a:t>
            </a:r>
            <a:r>
              <a:rPr lang="en-US" sz="2400" b="0" i="0" u="none" strike="noStrike" baseline="0" dirty="0">
                <a:latin typeface="SabonLTStd-Roman"/>
              </a:rPr>
              <a:t>, the overall benefit of </a:t>
            </a:r>
            <a:r>
              <a:rPr lang="en-US" sz="2400" b="1" i="0" u="sng" strike="noStrike" baseline="0" dirty="0">
                <a:latin typeface="SabonLTStd-Roman"/>
              </a:rPr>
              <a:t>each control can be measured.</a:t>
            </a:r>
          </a:p>
          <a:p>
            <a:pPr marL="457200" indent="-457200" algn="l">
              <a:buFont typeface="Wingdings" panose="05000000000000000000" pitchFamily="2" charset="2"/>
              <a:buChar char="§"/>
            </a:pPr>
            <a:endParaRPr lang="en-US" sz="2400" b="1" u="sng" dirty="0">
              <a:latin typeface="SabonLTStd-Roman"/>
            </a:endParaRPr>
          </a:p>
          <a:p>
            <a:pPr marL="457200" indent="-457200" algn="l">
              <a:buFont typeface="Wingdings" panose="05000000000000000000" pitchFamily="2" charset="2"/>
              <a:buChar char="§"/>
            </a:pPr>
            <a:r>
              <a:rPr lang="en-US" sz="2400" b="0" i="0" u="none" strike="noStrike" baseline="0" dirty="0">
                <a:latin typeface="SabonLTStd-Roman"/>
              </a:rPr>
              <a:t> Consideration of </a:t>
            </a:r>
            <a:r>
              <a:rPr lang="en-US" sz="2400" b="1" i="0" u="sng" strike="noStrike" baseline="0" dirty="0">
                <a:latin typeface="SabonLTStd-Roman"/>
              </a:rPr>
              <a:t>the cost of each control </a:t>
            </a:r>
            <a:r>
              <a:rPr lang="en-US" sz="2400" b="0" i="0" u="none" strike="noStrike" baseline="0" dirty="0">
                <a:latin typeface="SabonLTStd-Roman"/>
              </a:rPr>
              <a:t>can then be undertaken, so that a cost–benefit analysis of individual controls may be completed. </a:t>
            </a:r>
          </a:p>
          <a:p>
            <a:pPr marL="457200" indent="-457200" algn="l">
              <a:buFont typeface="Wingdings" panose="05000000000000000000" pitchFamily="2" charset="2"/>
              <a:buChar char="§"/>
            </a:pPr>
            <a:endParaRPr lang="en-US" sz="2400" dirty="0">
              <a:latin typeface="SabonLTStd-Roman"/>
            </a:endParaRPr>
          </a:p>
          <a:p>
            <a:pPr marL="457200" indent="-457200" algn="l">
              <a:buFont typeface="Wingdings" panose="05000000000000000000" pitchFamily="2" charset="2"/>
              <a:buChar char="§"/>
            </a:pPr>
            <a:r>
              <a:rPr lang="en-US" sz="2400" b="0" i="0" u="none" strike="noStrike" baseline="0" dirty="0">
                <a:latin typeface="SabonLTStd-Roman"/>
              </a:rPr>
              <a:t>This will be an important exercise for the organization to undertake, so that </a:t>
            </a:r>
            <a:r>
              <a:rPr lang="en-US" sz="2400" b="1" i="0" u="sng" strike="noStrike" baseline="0" dirty="0">
                <a:latin typeface="SabonLTStd-Roman"/>
              </a:rPr>
              <a:t>cost-effective risk control priorities </a:t>
            </a:r>
            <a:r>
              <a:rPr lang="en-US" sz="2400" b="0" i="0" u="none" strike="noStrike" baseline="0" dirty="0">
                <a:latin typeface="SabonLTStd-Roman"/>
              </a:rPr>
              <a:t>may be established</a:t>
            </a:r>
            <a:endParaRPr lang="en-US" sz="2400" dirty="0"/>
          </a:p>
        </p:txBody>
      </p:sp>
    </p:spTree>
    <p:extLst>
      <p:ext uri="{BB962C8B-B14F-4D97-AF65-F5344CB8AC3E}">
        <p14:creationId xmlns:p14="http://schemas.microsoft.com/office/powerpoint/2010/main" val="449050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27073" y="1882057"/>
            <a:ext cx="10046875"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b="1" i="0" u="sng" strike="noStrike" baseline="0" dirty="0">
                <a:latin typeface="SabonLTStd-Roman"/>
              </a:rPr>
              <a:t>Risk treatment </a:t>
            </a:r>
            <a:r>
              <a:rPr lang="en-US" sz="2400" b="0" i="0" u="none" strike="noStrike" baseline="0" dirty="0">
                <a:latin typeface="SabonLTStd-Roman"/>
              </a:rPr>
              <a:t>is sometimes referred to as risk response or risk control, and it includes the selection </a:t>
            </a:r>
            <a:r>
              <a:rPr lang="en-US" sz="2400" b="1" i="0" u="sng" strike="noStrike" baseline="0" dirty="0">
                <a:latin typeface="SabonLTStd-Roman"/>
              </a:rPr>
              <a:t>and implementation of actions to reduce risk likelihood and risk impact. </a:t>
            </a:r>
          </a:p>
          <a:p>
            <a:pPr marL="342900" indent="-342900" algn="just">
              <a:buFont typeface="Wingdings" panose="05000000000000000000" pitchFamily="2" charset="2"/>
              <a:buChar char="§"/>
            </a:pPr>
            <a:endParaRPr lang="en-US" sz="2400" b="0" i="0" u="none" strike="noStrike" baseline="0" dirty="0">
              <a:latin typeface="SabonLTStd-Roman"/>
            </a:endParaRPr>
          </a:p>
          <a:p>
            <a:pPr marL="342900" indent="-342900" algn="just">
              <a:buFont typeface="Wingdings" panose="05000000000000000000" pitchFamily="2" charset="2"/>
              <a:buChar char="§"/>
            </a:pPr>
            <a:r>
              <a:rPr lang="en-US" sz="2400" b="0" i="0" u="none" strike="noStrike" baseline="0" dirty="0">
                <a:latin typeface="SabonLTStd-Roman"/>
              </a:rPr>
              <a:t>when deciding the nature and extent of </a:t>
            </a:r>
            <a:r>
              <a:rPr lang="en-US" sz="2400" b="1" i="0" u="sng" strike="noStrike" baseline="0" dirty="0">
                <a:latin typeface="SabonLTStd-Roman"/>
              </a:rPr>
              <a:t>risk control activities that should be implemented.</a:t>
            </a:r>
          </a:p>
          <a:p>
            <a:pPr algn="just"/>
            <a:endParaRPr lang="en-US" sz="2400" b="0" i="0" u="none" strike="noStrike" baseline="0" dirty="0">
              <a:latin typeface="SabonLTStd-Roman"/>
            </a:endParaRPr>
          </a:p>
          <a:p>
            <a:pPr marL="342900" indent="-342900" algn="just">
              <a:buFont typeface="Wingdings" panose="05000000000000000000" pitchFamily="2" charset="2"/>
              <a:buChar char="§"/>
            </a:pPr>
            <a:r>
              <a:rPr lang="en-US" sz="2400" b="0" i="0" u="none" strike="noStrike" baseline="0" dirty="0">
                <a:latin typeface="SabonLTStd-Roman"/>
              </a:rPr>
              <a:t>When reasonably practicable, it is obvious </a:t>
            </a:r>
            <a:r>
              <a:rPr lang="en-US" sz="2400" b="1" i="0" u="sng" strike="noStrike" baseline="0" dirty="0">
                <a:latin typeface="SabonLTStd-Roman"/>
              </a:rPr>
              <a:t>that preventive controls </a:t>
            </a:r>
            <a:r>
              <a:rPr lang="en-US" sz="2400" b="0" i="0" u="none" strike="noStrike" baseline="0" dirty="0">
                <a:latin typeface="SabonLTStd-Roman"/>
              </a:rPr>
              <a:t>should be introduced </a:t>
            </a:r>
            <a:r>
              <a:rPr lang="en-US" sz="2400" b="1" i="0" u="sng" strike="noStrike" baseline="0" dirty="0">
                <a:latin typeface="SabonLTStd-Roman"/>
              </a:rPr>
              <a:t>as the first option</a:t>
            </a:r>
            <a:r>
              <a:rPr lang="en-US" sz="2400" b="0" i="0" u="none" strike="noStrike" baseline="0" dirty="0">
                <a:latin typeface="SabonLTStd-Roman"/>
              </a:rPr>
              <a:t>. If prevention is not possible, then </a:t>
            </a:r>
            <a:r>
              <a:rPr lang="en-US" sz="2400" b="1" i="0" u="sng" strike="noStrike" baseline="0" dirty="0">
                <a:latin typeface="SabonLTStd-Roman"/>
              </a:rPr>
              <a:t>corrective controls </a:t>
            </a:r>
            <a:r>
              <a:rPr lang="en-US" sz="2400" b="0" i="0" u="none" strike="noStrike" baseline="0" dirty="0">
                <a:latin typeface="SabonLTStd-Roman"/>
              </a:rPr>
              <a:t>should be introduced to minimize the likelihood and </a:t>
            </a:r>
            <a:r>
              <a:rPr lang="en-US" sz="2400" b="1" i="0" u="sng" strike="noStrike" baseline="0" dirty="0">
                <a:latin typeface="SabonLTStd-Roman"/>
              </a:rPr>
              <a:t>impact of an adverse event</a:t>
            </a:r>
            <a:r>
              <a:rPr lang="en-US" sz="2400" b="0" i="0" u="none" strike="noStrike" baseline="0" dirty="0">
                <a:latin typeface="SabonLTStd-Roman"/>
              </a:rPr>
              <a:t>.</a:t>
            </a:r>
            <a:endParaRPr lang="en-US" sz="2400" dirty="0"/>
          </a:p>
        </p:txBody>
      </p:sp>
    </p:spTree>
    <p:extLst>
      <p:ext uri="{BB962C8B-B14F-4D97-AF65-F5344CB8AC3E}">
        <p14:creationId xmlns:p14="http://schemas.microsoft.com/office/powerpoint/2010/main" val="1196781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74165" y="2020115"/>
            <a:ext cx="9902229" cy="4154984"/>
          </a:xfrm>
          <a:prstGeom prst="rect">
            <a:avLst/>
          </a:prstGeom>
          <a:noFill/>
        </p:spPr>
        <p:txBody>
          <a:bodyPr wrap="square">
            <a:spAutoFit/>
          </a:bodyPr>
          <a:lstStyle/>
          <a:p>
            <a:pPr marL="342900" indent="-342900" algn="l">
              <a:buFont typeface="Wingdings" panose="05000000000000000000" pitchFamily="2" charset="2"/>
              <a:buChar char="§"/>
            </a:pPr>
            <a:r>
              <a:rPr lang="en-US" sz="2400" dirty="0"/>
              <a:t>When selecting and </a:t>
            </a:r>
            <a:r>
              <a:rPr lang="en-US" sz="2400" b="1" u="sng" dirty="0"/>
              <a:t>implementing controls</a:t>
            </a:r>
            <a:r>
              <a:rPr lang="en-US" sz="2400" dirty="0"/>
              <a:t>, it is important to ensure that </a:t>
            </a:r>
            <a:r>
              <a:rPr lang="en-US" sz="2400" b="1" u="sng" dirty="0"/>
              <a:t>cost-effective controls </a:t>
            </a:r>
            <a:r>
              <a:rPr lang="en-US" sz="2400" dirty="0"/>
              <a:t>are selected. </a:t>
            </a:r>
          </a:p>
          <a:p>
            <a:pPr marL="342900" indent="-342900" algn="l">
              <a:buFont typeface="Wingdings" panose="05000000000000000000" pitchFamily="2" charset="2"/>
              <a:buChar char="§"/>
            </a:pPr>
            <a:endParaRPr lang="en-US" sz="2400" dirty="0"/>
          </a:p>
          <a:p>
            <a:pPr marL="342900" indent="-342900" algn="l">
              <a:buFont typeface="Wingdings" panose="05000000000000000000" pitchFamily="2" charset="2"/>
              <a:buChar char="§"/>
            </a:pPr>
            <a:r>
              <a:rPr lang="en-US" sz="2400" dirty="0"/>
              <a:t>Next Figure plots increasing </a:t>
            </a:r>
            <a:r>
              <a:rPr lang="en-US" sz="2400" b="1" u="sng" dirty="0"/>
              <a:t>the level of control (horizontal-axis) </a:t>
            </a:r>
            <a:r>
              <a:rPr lang="en-US" sz="2400" dirty="0"/>
              <a:t>against both </a:t>
            </a:r>
            <a:r>
              <a:rPr lang="en-US" sz="2400" b="1" u="sng" dirty="0"/>
              <a:t>the increasing cost of controls and the reducing potential loss (vertical-axis). </a:t>
            </a:r>
          </a:p>
          <a:p>
            <a:pPr marL="342900" indent="-342900" algn="l">
              <a:buFont typeface="Wingdings" panose="05000000000000000000" pitchFamily="2" charset="2"/>
              <a:buChar char="§"/>
            </a:pPr>
            <a:endParaRPr lang="en-US" sz="2400" b="1" u="sng" dirty="0"/>
          </a:p>
          <a:p>
            <a:pPr marL="342900" indent="-342900" algn="l">
              <a:buFont typeface="Wingdings" panose="05000000000000000000" pitchFamily="2" charset="2"/>
              <a:buChar char="§"/>
            </a:pPr>
            <a:r>
              <a:rPr lang="en-US" sz="2400" dirty="0"/>
              <a:t>By adding the total cost of controls and the equivalent potential loss for each level of control, the figure illustrates that there is an optimum level of control that represents the lowest combined cost as a sum of the cost of control and the level of potential losses.</a:t>
            </a:r>
          </a:p>
        </p:txBody>
      </p:sp>
    </p:spTree>
    <p:extLst>
      <p:ext uri="{BB962C8B-B14F-4D97-AF65-F5344CB8AC3E}">
        <p14:creationId xmlns:p14="http://schemas.microsoft.com/office/powerpoint/2010/main" val="7684132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74165" y="2020115"/>
            <a:ext cx="9902229" cy="1569660"/>
          </a:xfrm>
          <a:prstGeom prst="rect">
            <a:avLst/>
          </a:prstGeom>
          <a:noFill/>
        </p:spPr>
        <p:txBody>
          <a:bodyPr wrap="square">
            <a:spAutoFit/>
          </a:bodyPr>
          <a:lstStyle/>
          <a:p>
            <a:pPr marL="342900" indent="-342900" algn="l">
              <a:buFont typeface="Wingdings" panose="05000000000000000000" pitchFamily="2" charset="2"/>
              <a:buChar char="§"/>
            </a:pPr>
            <a:r>
              <a:rPr lang="en-US" sz="2400" dirty="0"/>
              <a:t>By adding </a:t>
            </a:r>
            <a:r>
              <a:rPr lang="en-US" sz="2400" b="1" u="sng" dirty="0"/>
              <a:t>the total cost of controls </a:t>
            </a:r>
            <a:r>
              <a:rPr lang="en-US" sz="2400" dirty="0"/>
              <a:t>and the equivalent </a:t>
            </a:r>
            <a:r>
              <a:rPr lang="en-US" sz="2400" b="1" u="sng" dirty="0"/>
              <a:t>potential loss for each level of control, </a:t>
            </a:r>
            <a:r>
              <a:rPr lang="en-US" sz="2400" dirty="0"/>
              <a:t>the figure illustrates that there is an optimum level of control that </a:t>
            </a:r>
            <a:r>
              <a:rPr lang="en-US" sz="2400" b="1" u="sng" dirty="0"/>
              <a:t>represents the lowest combined cost</a:t>
            </a:r>
            <a:r>
              <a:rPr lang="en-US" sz="2400" dirty="0"/>
              <a:t> as a sum of the cost of control and </a:t>
            </a:r>
            <a:r>
              <a:rPr lang="en-US" sz="2400" b="1" u="sng" dirty="0"/>
              <a:t>the level of potential losses</a:t>
            </a:r>
            <a:r>
              <a:rPr lang="en-US" sz="2400" dirty="0"/>
              <a:t>.</a:t>
            </a:r>
          </a:p>
        </p:txBody>
      </p:sp>
    </p:spTree>
    <p:extLst>
      <p:ext uri="{BB962C8B-B14F-4D97-AF65-F5344CB8AC3E}">
        <p14:creationId xmlns:p14="http://schemas.microsoft.com/office/powerpoint/2010/main" val="7847462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pic>
        <p:nvPicPr>
          <p:cNvPr id="8" name="Picture 7">
            <a:extLst>
              <a:ext uri="{FF2B5EF4-FFF2-40B4-BE49-F238E27FC236}">
                <a16:creationId xmlns:a16="http://schemas.microsoft.com/office/drawing/2014/main" id="{9A73856B-35C4-41C8-87B1-1B0A796354D8}"/>
              </a:ext>
            </a:extLst>
          </p:cNvPr>
          <p:cNvPicPr>
            <a:picLocks noChangeAspect="1"/>
          </p:cNvPicPr>
          <p:nvPr/>
        </p:nvPicPr>
        <p:blipFill>
          <a:blip r:embed="rId7"/>
          <a:stretch>
            <a:fillRect/>
          </a:stretch>
        </p:blipFill>
        <p:spPr>
          <a:xfrm>
            <a:off x="2182671" y="1882057"/>
            <a:ext cx="9533101" cy="3926001"/>
          </a:xfrm>
          <a:prstGeom prst="rect">
            <a:avLst/>
          </a:prstGeom>
        </p:spPr>
      </p:pic>
    </p:spTree>
    <p:extLst>
      <p:ext uri="{BB962C8B-B14F-4D97-AF65-F5344CB8AC3E}">
        <p14:creationId xmlns:p14="http://schemas.microsoft.com/office/powerpoint/2010/main" val="17249009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19605</TotalTime>
  <Words>2400</Words>
  <Application>Microsoft Office PowerPoint</Application>
  <PresentationFormat>Widescreen</PresentationFormat>
  <Paragraphs>281</Paragraphs>
  <Slides>36</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Calibri</vt:lpstr>
      <vt:lpstr>Calibri Light</vt:lpstr>
      <vt:lpstr>MiloOT</vt:lpstr>
      <vt:lpstr>SabonLTStd-Roman</vt:lpstr>
      <vt:lpstr>Tajawal Medium</vt:lpstr>
      <vt:lpstr>Times New Roman</vt:lpstr>
      <vt:lpstr>Wingdings</vt:lpstr>
      <vt:lpstr>ZapfDingbatsStd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1066</cp:revision>
  <dcterms:created xsi:type="dcterms:W3CDTF">2021-08-03T13:03:26Z</dcterms:created>
  <dcterms:modified xsi:type="dcterms:W3CDTF">2022-08-05T10:27:16Z</dcterms:modified>
</cp:coreProperties>
</file>