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0" r:id="rId1"/>
  </p:sldMasterIdLst>
  <p:notesMasterIdLst>
    <p:notesMasterId r:id="rId43"/>
  </p:notesMasterIdLst>
  <p:sldIdLst>
    <p:sldId id="481" r:id="rId2"/>
    <p:sldId id="525" r:id="rId3"/>
    <p:sldId id="260" r:id="rId4"/>
    <p:sldId id="528" r:id="rId5"/>
    <p:sldId id="323" r:id="rId6"/>
    <p:sldId id="333" r:id="rId7"/>
    <p:sldId id="527" r:id="rId8"/>
    <p:sldId id="529" r:id="rId9"/>
    <p:sldId id="332" r:id="rId10"/>
    <p:sldId id="350" r:id="rId11"/>
    <p:sldId id="351" r:id="rId12"/>
    <p:sldId id="534" r:id="rId13"/>
    <p:sldId id="347" r:id="rId14"/>
    <p:sldId id="359" r:id="rId15"/>
    <p:sldId id="337" r:id="rId16"/>
    <p:sldId id="535" r:id="rId17"/>
    <p:sldId id="339" r:id="rId18"/>
    <p:sldId id="536" r:id="rId19"/>
    <p:sldId id="354" r:id="rId20"/>
    <p:sldId id="341" r:id="rId21"/>
    <p:sldId id="537" r:id="rId22"/>
    <p:sldId id="355" r:id="rId23"/>
    <p:sldId id="342" r:id="rId24"/>
    <p:sldId id="344" r:id="rId25"/>
    <p:sldId id="530" r:id="rId26"/>
    <p:sldId id="334" r:id="rId27"/>
    <p:sldId id="348" r:id="rId28"/>
    <p:sldId id="526" r:id="rId29"/>
    <p:sldId id="338" r:id="rId30"/>
    <p:sldId id="538" r:id="rId31"/>
    <p:sldId id="346" r:id="rId32"/>
    <p:sldId id="357" r:id="rId33"/>
    <p:sldId id="539" r:id="rId34"/>
    <p:sldId id="356" r:id="rId35"/>
    <p:sldId id="531" r:id="rId36"/>
    <p:sldId id="352" r:id="rId37"/>
    <p:sldId id="533" r:id="rId38"/>
    <p:sldId id="532" r:id="rId39"/>
    <p:sldId id="353" r:id="rId40"/>
    <p:sldId id="35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oblem 1" id="{40F4DE7B-4118-4A87-AA7B-02B81E9CB2D7}">
          <p14:sldIdLst>
            <p14:sldId id="481"/>
            <p14:sldId id="525"/>
            <p14:sldId id="260"/>
            <p14:sldId id="528"/>
            <p14:sldId id="323"/>
            <p14:sldId id="333"/>
            <p14:sldId id="527"/>
          </p14:sldIdLst>
        </p14:section>
        <p14:section name="Problem 2" id="{6CB47822-ABDE-4102-99FD-66E0112A8983}">
          <p14:sldIdLst>
            <p14:sldId id="529"/>
            <p14:sldId id="332"/>
            <p14:sldId id="350"/>
            <p14:sldId id="351"/>
            <p14:sldId id="534"/>
            <p14:sldId id="347"/>
            <p14:sldId id="359"/>
            <p14:sldId id="337"/>
            <p14:sldId id="535"/>
            <p14:sldId id="339"/>
            <p14:sldId id="536"/>
            <p14:sldId id="354"/>
          </p14:sldIdLst>
        </p14:section>
        <p14:section name="Problem 3" id="{659D8449-5178-4F0B-85BB-4D429E48C0D4}">
          <p14:sldIdLst>
            <p14:sldId id="341"/>
            <p14:sldId id="537"/>
            <p14:sldId id="355"/>
          </p14:sldIdLst>
        </p14:section>
        <p14:section name="Problem 4" id="{5120D263-6874-4AE1-BBDA-A5CED6669951}">
          <p14:sldIdLst>
            <p14:sldId id="342"/>
          </p14:sldIdLst>
        </p14:section>
        <p14:section name="Problem 5" id="{E9798EA0-D693-47D5-833D-ADF221588E2A}">
          <p14:sldIdLst/>
        </p14:section>
        <p14:section name="Problem 6" id="{93924BF4-B417-4E42-866D-B5F1A5CC76E3}">
          <p14:sldIdLst>
            <p14:sldId id="344"/>
            <p14:sldId id="530"/>
          </p14:sldIdLst>
        </p14:section>
        <p14:section name="Problem 7" id="{6A854161-C573-4AB1-B469-A36098BA0D07}">
          <p14:sldIdLst/>
        </p14:section>
        <p14:section name="Problem 8" id="{A0843B36-178A-4172-9910-FE800C54982D}">
          <p14:sldIdLst>
            <p14:sldId id="334"/>
            <p14:sldId id="348"/>
            <p14:sldId id="526"/>
            <p14:sldId id="338"/>
            <p14:sldId id="538"/>
            <p14:sldId id="346"/>
            <p14:sldId id="357"/>
            <p14:sldId id="539"/>
            <p14:sldId id="356"/>
            <p14:sldId id="531"/>
          </p14:sldIdLst>
        </p14:section>
        <p14:section name="Problem 9" id="{809948D4-688D-4782-998A-B7612330D620}">
          <p14:sldIdLst>
            <p14:sldId id="352"/>
            <p14:sldId id="533"/>
            <p14:sldId id="532"/>
          </p14:sldIdLst>
        </p14:section>
        <p14:section name="Problem 10" id="{70B41A65-D4B5-4DC3-94A1-2D359A72FB4E}">
          <p14:sldIdLst>
            <p14:sldId id="353"/>
            <p14:sldId id="358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077" autoAdjust="0"/>
    <p:restoredTop sz="97317" autoAdjust="0"/>
  </p:normalViewPr>
  <p:slideViewPr>
    <p:cSldViewPr>
      <p:cViewPr varScale="1">
        <p:scale>
          <a:sx n="78" d="100"/>
          <a:sy n="78" d="100"/>
        </p:scale>
        <p:origin x="533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6" y="282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3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microsoft.com/office/2006/relationships/vbaProject" Target="vbaProject.bin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3-10-31T11:29:32.124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4812 8682,'0'0,"0"0,25 0,-25 0,25 0,-25 0,25 0,-25 0,0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29A9AC3-7ABF-4E21-A61B-57F27E5B60E8}" type="datetimeFigureOut">
              <a:rPr lang="ar-EG" smtClean="0"/>
              <a:t>12/04/1445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E32CDC5-8F93-41DD-B571-1E53382194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154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CA02C-8A77-42CF-9E73-F180599AE92C}" type="datetime8">
              <a:rPr lang="ar-EG" smtClean="0"/>
              <a:t>26 تشرين الأول، 23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EG"/>
              <a:t>سشكن 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B1642-183B-4681-8654-7359D122C02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22618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66A7A6-76B6-4F1A-2B1B-16A6A7BDCC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527046" y="77160"/>
            <a:ext cx="3434503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40F725-6850-EE7F-18E2-9F47C4E3CF90}"/>
              </a:ext>
            </a:extLst>
          </p:cNvPr>
          <p:cNvSpPr txBox="1"/>
          <p:nvPr userDrawn="1"/>
        </p:nvSpPr>
        <p:spPr>
          <a:xfrm>
            <a:off x="5919002" y="6251984"/>
            <a:ext cx="46510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EF00EF-F839-0483-8DBC-7A4518863F39}"/>
              </a:ext>
            </a:extLst>
          </p:cNvPr>
          <p:cNvSpPr/>
          <p:nvPr userDrawn="1"/>
        </p:nvSpPr>
        <p:spPr>
          <a:xfrm>
            <a:off x="-38473" y="76778"/>
            <a:ext cx="326931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F86274-F805-91FA-6341-20AA4B4CDB90}"/>
              </a:ext>
            </a:extLst>
          </p:cNvPr>
          <p:cNvSpPr txBox="1"/>
          <p:nvPr userDrawn="1"/>
        </p:nvSpPr>
        <p:spPr>
          <a:xfrm>
            <a:off x="346878" y="77161"/>
            <a:ext cx="24986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04</a:t>
            </a:r>
          </a:p>
        </p:txBody>
      </p:sp>
    </p:spTree>
    <p:extLst>
      <p:ext uri="{BB962C8B-B14F-4D97-AF65-F5344CB8AC3E}">
        <p14:creationId xmlns:p14="http://schemas.microsoft.com/office/powerpoint/2010/main" val="3352676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89988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2729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23173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28572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467627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50109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68026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08099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95769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0471215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620383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870266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89821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21E3D4-E5FB-1332-61BB-96B47146735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8147F1-7DDF-A5AD-F1ED-6C23DFB94B11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0F3200-1F76-8235-8BAA-5D7549DDF2DE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BD8D04-075A-CEA4-E12B-5B5C64732B75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04</a:t>
            </a:r>
          </a:p>
        </p:txBody>
      </p:sp>
    </p:spTree>
    <p:extLst>
      <p:ext uri="{BB962C8B-B14F-4D97-AF65-F5344CB8AC3E}">
        <p14:creationId xmlns:p14="http://schemas.microsoft.com/office/powerpoint/2010/main" val="118157745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487681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0">
              <a:defRPr b="1"/>
            </a:lvl1pPr>
          </a:lstStyle>
          <a:p>
            <a:r>
              <a:rPr lang="en-US" dirty="0"/>
              <a:t>Click to edit Master title style</a:t>
            </a:r>
            <a:endParaRPr lang="ar-EG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814918" y="1628776"/>
            <a:ext cx="10850033" cy="4752975"/>
          </a:xfrm>
        </p:spPr>
        <p:txBody>
          <a:bodyPr/>
          <a:lstStyle>
            <a:lvl1pPr algn="l" rtl="0">
              <a:defRPr b="1"/>
            </a:lvl1pPr>
            <a:lvl2pPr algn="l" rtl="0">
              <a:defRPr/>
            </a:lvl2pPr>
            <a:lvl3pPr algn="l" rtl="0">
              <a:defRPr/>
            </a:lvl3pPr>
            <a:lvl4pPr algn="l" rtl="0">
              <a:defRPr/>
            </a:lvl4pPr>
            <a:lvl5pPr algn="l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ar-E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D36CF-C1E4-C91E-3BBB-419FF46435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D036FC-0214-F701-FFA4-ECBE0D6C4B00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CB96D0-00B6-5CC4-1108-A53B7D69A72E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E7BC05-DAC9-14D8-C6EA-03F6BD4BB5E4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04</a:t>
            </a:r>
          </a:p>
        </p:txBody>
      </p:sp>
    </p:spTree>
    <p:extLst>
      <p:ext uri="{BB962C8B-B14F-4D97-AF65-F5344CB8AC3E}">
        <p14:creationId xmlns:p14="http://schemas.microsoft.com/office/powerpoint/2010/main" val="10088282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 algn="l" rtl="0">
              <a:buNone/>
              <a:defRPr/>
            </a:lvl1pPr>
            <a:lvl2pPr marL="457200" indent="0" algn="l" rtl="0">
              <a:buNone/>
              <a:defRPr/>
            </a:lvl2pPr>
            <a:lvl3pPr marL="914400" indent="0" algn="l" rtl="0">
              <a:buNone/>
              <a:defRPr/>
            </a:lvl3pPr>
            <a:lvl4pPr marL="1371600" indent="0" algn="l" rtl="0">
              <a:buNone/>
              <a:defRPr/>
            </a:lvl4pPr>
            <a:lvl5pPr marL="1828800" indent="0" algn="l" rtl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ar-EG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9600" y="548680"/>
            <a:ext cx="10972800" cy="868958"/>
          </a:xfrm>
        </p:spPr>
        <p:txBody>
          <a:bodyPr/>
          <a:lstStyle>
            <a:lvl1pPr rtl="0">
              <a:defRPr/>
            </a:lvl1pPr>
          </a:lstStyle>
          <a:p>
            <a:r>
              <a:rPr lang="en-US" dirty="0"/>
              <a:t>Click to edit Master title style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5894600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0861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835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AAD347D-5ACD-4C99-B74B-A9C85AD731AF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5997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08" r:id="rId18"/>
    <p:sldLayoutId id="2147483650" r:id="rId19"/>
    <p:sldLayoutId id="2147483709" r:id="rId20"/>
    <p:sldLayoutId id="2147483710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43600" y="-152400"/>
            <a:ext cx="7162800" cy="67818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02699" y="4427403"/>
            <a:ext cx="556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5161" y="2738822"/>
            <a:ext cx="6552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Organization and Architecture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3034" y="5623541"/>
            <a:ext cx="6552839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 – Binary Arithmetic Operations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034" y="278601"/>
            <a:ext cx="3397045" cy="118232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75986" y="191394"/>
            <a:ext cx="6720532" cy="663122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</p:spTree>
    <p:extLst>
      <p:ext uri="{BB962C8B-B14F-4D97-AF65-F5344CB8AC3E}">
        <p14:creationId xmlns:p14="http://schemas.microsoft.com/office/powerpoint/2010/main" val="1834417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for Computers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572684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0751" algn="l"/>
                <a:tab pos="2682173" algn="l"/>
              </a:tabLst>
            </a:pPr>
            <a:r>
              <a:rPr lang="en-US" spc="-5" dirty="0"/>
              <a:t>Arithmetic for Computers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719017"/>
            <a:ext cx="11506200" cy="3865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indent="-342900">
              <a:lnSpc>
                <a:spcPct val="150000"/>
              </a:lnSpc>
              <a:spcBef>
                <a:spcPts val="819"/>
              </a:spcBef>
              <a:buClr>
                <a:srgbClr val="0039A6"/>
              </a:buClr>
              <a:buSzPct val="59375"/>
              <a:buFont typeface="Wingdings"/>
              <a:buChar char=""/>
              <a:tabLst>
                <a:tab pos="354965" algn="l"/>
                <a:tab pos="355600" algn="l"/>
              </a:tabLst>
            </a:pPr>
            <a:r>
              <a:rPr lang="en-US" sz="2800" spc="-5" dirty="0">
                <a:latin typeface="Arial MT"/>
                <a:cs typeface="Arial MT"/>
              </a:rPr>
              <a:t>Operations</a:t>
            </a:r>
            <a:r>
              <a:rPr lang="en-US" sz="2800" spc="-20" dirty="0">
                <a:latin typeface="Arial MT"/>
                <a:cs typeface="Arial MT"/>
              </a:rPr>
              <a:t> </a:t>
            </a:r>
            <a:r>
              <a:rPr lang="en-US" sz="2800" dirty="0">
                <a:latin typeface="Arial MT"/>
                <a:cs typeface="Arial MT"/>
              </a:rPr>
              <a:t>on</a:t>
            </a:r>
            <a:r>
              <a:rPr lang="en-US" sz="2800" spc="-10" dirty="0">
                <a:latin typeface="Arial MT"/>
                <a:cs typeface="Arial MT"/>
              </a:rPr>
              <a:t> </a:t>
            </a:r>
            <a:r>
              <a:rPr lang="en-US" sz="2800" spc="-5" dirty="0">
                <a:latin typeface="Arial MT"/>
                <a:cs typeface="Arial MT"/>
              </a:rPr>
              <a:t>integers</a:t>
            </a:r>
            <a:endParaRPr lang="en-US" sz="2800" dirty="0">
              <a:latin typeface="Arial MT"/>
              <a:cs typeface="Arial MT"/>
            </a:endParaRPr>
          </a:p>
          <a:p>
            <a:pPr marL="755650" lvl="1" indent="-286385">
              <a:lnSpc>
                <a:spcPct val="150000"/>
              </a:lnSpc>
              <a:spcBef>
                <a:spcPts val="635"/>
              </a:spcBef>
              <a:buClr>
                <a:srgbClr val="91AFBF"/>
              </a:buClr>
              <a:buSzPct val="53571"/>
              <a:buFont typeface="Wingdings"/>
              <a:buChar char=""/>
              <a:tabLst>
                <a:tab pos="755015" algn="l"/>
                <a:tab pos="755650" algn="l"/>
              </a:tabLst>
            </a:pPr>
            <a:r>
              <a:rPr lang="en-US" sz="2400" spc="-5" dirty="0">
                <a:latin typeface="Arial MT"/>
                <a:cs typeface="Arial MT"/>
              </a:rPr>
              <a:t>Addition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and</a:t>
            </a:r>
            <a:r>
              <a:rPr lang="en-US" sz="2400" spc="-5" dirty="0">
                <a:latin typeface="Arial MT"/>
                <a:cs typeface="Arial MT"/>
              </a:rPr>
              <a:t> subtraction</a:t>
            </a:r>
            <a:endParaRPr lang="en-US" sz="2400" dirty="0">
              <a:latin typeface="Arial MT"/>
              <a:cs typeface="Arial MT"/>
            </a:endParaRPr>
          </a:p>
          <a:p>
            <a:pPr marL="755650" lvl="1" indent="-286385">
              <a:lnSpc>
                <a:spcPct val="150000"/>
              </a:lnSpc>
              <a:spcBef>
                <a:spcPts val="640"/>
              </a:spcBef>
              <a:buClr>
                <a:srgbClr val="91AFBF"/>
              </a:buClr>
              <a:buSzPct val="53571"/>
              <a:buFont typeface="Wingdings"/>
              <a:buChar char=""/>
              <a:tabLst>
                <a:tab pos="755015" algn="l"/>
                <a:tab pos="755650" algn="l"/>
              </a:tabLst>
            </a:pPr>
            <a:r>
              <a:rPr lang="en-US" sz="2400" spc="-5" dirty="0">
                <a:latin typeface="Arial MT"/>
                <a:cs typeface="Arial MT"/>
              </a:rPr>
              <a:t>Multiplication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and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division</a:t>
            </a:r>
          </a:p>
          <a:p>
            <a:pPr marL="355600" indent="-342900">
              <a:lnSpc>
                <a:spcPct val="150000"/>
              </a:lnSpc>
              <a:spcBef>
                <a:spcPts val="735"/>
              </a:spcBef>
              <a:buClr>
                <a:srgbClr val="0039A6"/>
              </a:buClr>
              <a:buSzPct val="59375"/>
              <a:buFont typeface="Wingdings"/>
              <a:buChar char=""/>
              <a:tabLst>
                <a:tab pos="354965" algn="l"/>
                <a:tab pos="355600" algn="l"/>
              </a:tabLst>
            </a:pPr>
            <a:r>
              <a:rPr lang="en-US" sz="2800" b="1" dirty="0">
                <a:latin typeface="Arial MT"/>
                <a:cs typeface="Arial MT"/>
              </a:rPr>
              <a:t>ALU:</a:t>
            </a:r>
            <a:r>
              <a:rPr lang="en-US" sz="2800" b="1" spc="-20" dirty="0">
                <a:latin typeface="Arial MT"/>
                <a:cs typeface="Arial MT"/>
              </a:rPr>
              <a:t> </a:t>
            </a:r>
            <a:r>
              <a:rPr lang="en-US" sz="2800" b="1" spc="-5" dirty="0">
                <a:latin typeface="Arial MT"/>
                <a:cs typeface="Arial MT"/>
              </a:rPr>
              <a:t>Arithmetic</a:t>
            </a:r>
            <a:r>
              <a:rPr lang="en-US" sz="2800" b="1" spc="-20" dirty="0">
                <a:latin typeface="Arial MT"/>
                <a:cs typeface="Arial MT"/>
              </a:rPr>
              <a:t> </a:t>
            </a:r>
            <a:r>
              <a:rPr lang="en-US" sz="2800" b="1" dirty="0">
                <a:latin typeface="Arial MT"/>
                <a:cs typeface="Arial MT"/>
              </a:rPr>
              <a:t>Logic</a:t>
            </a:r>
            <a:r>
              <a:rPr lang="en-US" sz="2800" b="1" spc="-20" dirty="0">
                <a:latin typeface="Arial MT"/>
                <a:cs typeface="Arial MT"/>
              </a:rPr>
              <a:t> </a:t>
            </a:r>
            <a:r>
              <a:rPr lang="en-US" sz="2800" b="1" dirty="0">
                <a:latin typeface="Arial MT"/>
                <a:cs typeface="Arial MT"/>
              </a:rPr>
              <a:t>Unit</a:t>
            </a:r>
          </a:p>
          <a:p>
            <a:pPr marL="847725" marR="5080" lvl="1" indent="-378460">
              <a:lnSpc>
                <a:spcPct val="150000"/>
              </a:lnSpc>
              <a:spcBef>
                <a:spcPts val="660"/>
              </a:spcBef>
              <a:buClr>
                <a:srgbClr val="91AFBF"/>
              </a:buClr>
              <a:buSzPct val="53571"/>
              <a:buFont typeface="Wingdings"/>
              <a:buChar char=""/>
              <a:tabLst>
                <a:tab pos="854075" algn="l"/>
                <a:tab pos="854710" algn="l"/>
              </a:tabLst>
            </a:pPr>
            <a:r>
              <a:rPr lang="en-US" sz="2400" dirty="0">
                <a:latin typeface="Arial MT"/>
                <a:cs typeface="Arial MT"/>
              </a:rPr>
              <a:t>HW</a:t>
            </a:r>
            <a:r>
              <a:rPr lang="en-US" sz="2400" spc="-5" dirty="0">
                <a:latin typeface="Arial MT"/>
                <a:cs typeface="Arial MT"/>
              </a:rPr>
              <a:t> performs addition,</a:t>
            </a:r>
            <a:r>
              <a:rPr lang="en-US" sz="2400" dirty="0">
                <a:latin typeface="Arial MT"/>
                <a:cs typeface="Arial MT"/>
              </a:rPr>
              <a:t> </a:t>
            </a:r>
            <a:r>
              <a:rPr lang="en-US" sz="2400" spc="-5" dirty="0">
                <a:latin typeface="Arial MT"/>
                <a:cs typeface="Arial MT"/>
              </a:rPr>
              <a:t>subtraction, </a:t>
            </a:r>
            <a:r>
              <a:rPr lang="en-US" sz="2400" dirty="0">
                <a:latin typeface="Arial MT"/>
                <a:cs typeface="Arial MT"/>
              </a:rPr>
              <a:t>and </a:t>
            </a:r>
            <a:r>
              <a:rPr lang="en-US" sz="2400" spc="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usually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logical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spc="-5" dirty="0">
                <a:latin typeface="Arial MT"/>
                <a:cs typeface="Arial MT"/>
              </a:rPr>
              <a:t>operations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such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as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AND</a:t>
            </a:r>
            <a:r>
              <a:rPr lang="en-US" sz="2400" spc="-5" dirty="0">
                <a:latin typeface="Arial MT"/>
                <a:cs typeface="Arial MT"/>
              </a:rPr>
              <a:t> </a:t>
            </a:r>
            <a:r>
              <a:rPr lang="en-US" sz="2400" dirty="0" err="1">
                <a:latin typeface="Arial MT"/>
                <a:cs typeface="Arial MT"/>
              </a:rPr>
              <a:t>and</a:t>
            </a:r>
            <a:r>
              <a:rPr lang="en-US" sz="2400" dirty="0">
                <a:latin typeface="Arial MT"/>
                <a:cs typeface="Arial MT"/>
              </a:rPr>
              <a:t> </a:t>
            </a:r>
            <a:r>
              <a:rPr lang="en-US" sz="2400" spc="-76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OR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86782-5C6D-6D6A-368F-D2AD2EFD7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 in Binary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639570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Addition in Binary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In decimal if you add two digits and the sum is more than the base ( 10 ) you add all the 10s in the result to the next higher digit and leave the remainder in the current digit.</a:t>
            </a:r>
          </a:p>
          <a:p>
            <a:pPr algn="l" rtl="0"/>
            <a:r>
              <a:rPr lang="en-US" dirty="0"/>
              <a:t>The rule is the same for integer and decimal fractions.</a:t>
            </a:r>
          </a:p>
          <a:p>
            <a:pPr algn="l" rtl="0"/>
            <a:r>
              <a:rPr lang="en-US" dirty="0"/>
              <a:t>In binary this rule applies as :</a:t>
            </a:r>
          </a:p>
          <a:p>
            <a:pPr algn="l" rtl="0"/>
            <a:r>
              <a:rPr lang="en-US" dirty="0"/>
              <a:t>1+0 = 1</a:t>
            </a:r>
          </a:p>
          <a:p>
            <a:pPr algn="l" rtl="0"/>
            <a:r>
              <a:rPr lang="en-US" dirty="0"/>
              <a:t>1+1 = </a:t>
            </a:r>
          </a:p>
          <a:p>
            <a:pPr algn="l" rtl="0"/>
            <a:r>
              <a:rPr lang="en-US" dirty="0"/>
              <a:t>10 ( as no 2 is allowed in binary)</a:t>
            </a:r>
            <a:endParaRPr lang="ar-EG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5EBD436-CB46-54BE-7E1A-009305A23E6D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22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3369393" y="6090960"/>
            <a:ext cx="160546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1081088" algn="l"/>
              </a:tabLst>
            </a:pPr>
            <a:r>
              <a:rPr lang="en-US" dirty="0"/>
              <a:t>(	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1</a:t>
            </a:r>
            <a:endParaRPr lang="ar-EG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007547" y="1955030"/>
            <a:ext cx="3240757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(b) 1111 + 0011</a:t>
            </a:r>
          </a:p>
          <a:p>
            <a:pPr marL="0" indent="0">
              <a:buNone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endParaRPr lang="ar-EG" dirty="0"/>
          </a:p>
        </p:txBody>
      </p:sp>
      <p:sp>
        <p:nvSpPr>
          <p:cNvPr id="14" name="TextBox 13"/>
          <p:cNvSpPr txBox="1"/>
          <p:nvPr/>
        </p:nvSpPr>
        <p:spPr>
          <a:xfrm>
            <a:off x="1791895" y="3014693"/>
            <a:ext cx="2570255" cy="73904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( 15)</a:t>
            </a:r>
            <a:r>
              <a:rPr lang="en-US" baseline="-25000" dirty="0"/>
              <a:t>10</a:t>
            </a:r>
            <a:r>
              <a:rPr lang="en-US" dirty="0"/>
              <a:t>:	(1111)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623888" algn="l"/>
                <a:tab pos="1706563" algn="l"/>
              </a:tabLst>
            </a:pPr>
            <a:r>
              <a:rPr lang="en-US" dirty="0"/>
              <a:t>	 (	3)</a:t>
            </a:r>
            <a:r>
              <a:rPr lang="en-US" baseline="-25000" dirty="0"/>
              <a:t>10</a:t>
            </a:r>
            <a:r>
              <a:rPr lang="en-US" dirty="0"/>
              <a:t>:	(0011)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15" name="TextBox 14"/>
          <p:cNvSpPr txBox="1"/>
          <p:nvPr/>
        </p:nvSpPr>
        <p:spPr>
          <a:xfrm>
            <a:off x="4974853" y="3222442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2185844" y="3799523"/>
            <a:ext cx="299042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006452" y="37692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1" name="TextBox 20"/>
          <p:cNvSpPr txBox="1"/>
          <p:nvPr/>
        </p:nvSpPr>
        <p:spPr>
          <a:xfrm>
            <a:off x="3869409" y="37692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22" name="TextBox 21"/>
          <p:cNvSpPr txBox="1"/>
          <p:nvPr/>
        </p:nvSpPr>
        <p:spPr>
          <a:xfrm>
            <a:off x="3752965" y="37692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3" name="TextBox 22"/>
          <p:cNvSpPr txBox="1"/>
          <p:nvPr/>
        </p:nvSpPr>
        <p:spPr>
          <a:xfrm>
            <a:off x="3630223" y="37692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4" name="TextBox 23"/>
          <p:cNvSpPr txBox="1"/>
          <p:nvPr/>
        </p:nvSpPr>
        <p:spPr>
          <a:xfrm>
            <a:off x="3513779" y="37692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26" name="TextBox 25"/>
          <p:cNvSpPr txBox="1"/>
          <p:nvPr/>
        </p:nvSpPr>
        <p:spPr>
          <a:xfrm>
            <a:off x="2174035" y="3769224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(18)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2" name="Rectangle 1"/>
          <p:cNvSpPr/>
          <p:nvPr/>
        </p:nvSpPr>
        <p:spPr>
          <a:xfrm>
            <a:off x="1967988" y="1484784"/>
            <a:ext cx="80509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dirty="0"/>
              <a:t>Add the following in binary and check results by doing addition in decimal:</a:t>
            </a:r>
          </a:p>
        </p:txBody>
      </p:sp>
      <p:sp>
        <p:nvSpPr>
          <p:cNvPr id="25" name="Content Placeholder 4"/>
          <p:cNvSpPr txBox="1">
            <a:spLocks/>
          </p:cNvSpPr>
          <p:nvPr/>
        </p:nvSpPr>
        <p:spPr>
          <a:xfrm>
            <a:off x="5539975" y="1914416"/>
            <a:ext cx="3240757" cy="1008112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/>
              <a:t>(c) 1011.1101 + 11.1</a:t>
            </a:r>
          </a:p>
          <a:p>
            <a:pPr marL="0" indent="0">
              <a:buNone/>
            </a:pPr>
            <a:r>
              <a:rPr 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endParaRPr lang="ar-EG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5324323" y="2974079"/>
            <a:ext cx="3091231" cy="73904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( 11.8125)</a:t>
            </a:r>
            <a:r>
              <a:rPr lang="en-US" baseline="-25000" dirty="0"/>
              <a:t>10</a:t>
            </a:r>
            <a:r>
              <a:rPr lang="en-US" dirty="0"/>
              <a:t>:	(1011.1101)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623888" algn="l"/>
                <a:tab pos="1706563" algn="l"/>
              </a:tabLst>
            </a:pPr>
            <a:r>
              <a:rPr lang="en-US" dirty="0"/>
              <a:t>	 (	3.5)</a:t>
            </a:r>
            <a:r>
              <a:rPr lang="en-US" baseline="-25000" dirty="0"/>
              <a:t>10</a:t>
            </a:r>
            <a:r>
              <a:rPr lang="en-US" dirty="0"/>
              <a:t>:	(0011.1000)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28" name="TextBox 27"/>
          <p:cNvSpPr txBox="1"/>
          <p:nvPr/>
        </p:nvSpPr>
        <p:spPr>
          <a:xfrm>
            <a:off x="8507281" y="3181828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5718272" y="3758909"/>
            <a:ext cx="299042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027076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1" name="TextBox 30"/>
          <p:cNvSpPr txBox="1"/>
          <p:nvPr/>
        </p:nvSpPr>
        <p:spPr>
          <a:xfrm>
            <a:off x="7910632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2" name="TextBox 31"/>
          <p:cNvSpPr txBox="1"/>
          <p:nvPr/>
        </p:nvSpPr>
        <p:spPr>
          <a:xfrm>
            <a:off x="7787890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3" name="TextBox 32"/>
          <p:cNvSpPr txBox="1"/>
          <p:nvPr/>
        </p:nvSpPr>
        <p:spPr>
          <a:xfrm>
            <a:off x="7671446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4" name="TextBox 33"/>
          <p:cNvSpPr txBox="1"/>
          <p:nvPr/>
        </p:nvSpPr>
        <p:spPr>
          <a:xfrm>
            <a:off x="7506693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5" name="TextBox 34"/>
          <p:cNvSpPr txBox="1"/>
          <p:nvPr/>
        </p:nvSpPr>
        <p:spPr>
          <a:xfrm>
            <a:off x="7390249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7" name="TextBox 36"/>
          <p:cNvSpPr txBox="1"/>
          <p:nvPr/>
        </p:nvSpPr>
        <p:spPr>
          <a:xfrm>
            <a:off x="7267507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8" name="TextBox 37"/>
          <p:cNvSpPr txBox="1"/>
          <p:nvPr/>
        </p:nvSpPr>
        <p:spPr>
          <a:xfrm>
            <a:off x="7151063" y="372861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9" name="TextBox 38"/>
          <p:cNvSpPr txBox="1"/>
          <p:nvPr/>
        </p:nvSpPr>
        <p:spPr>
          <a:xfrm>
            <a:off x="5706463" y="3728610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( 15.3125)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40" name="TextBox 39"/>
          <p:cNvSpPr txBox="1"/>
          <p:nvPr/>
        </p:nvSpPr>
        <p:spPr>
          <a:xfrm>
            <a:off x="7582964" y="3727488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.</a:t>
            </a:r>
            <a:endParaRPr lang="ar-EG" dirty="0"/>
          </a:p>
        </p:txBody>
      </p:sp>
      <p:sp>
        <p:nvSpPr>
          <p:cNvPr id="83" name="Content Placeholder 4"/>
          <p:cNvSpPr txBox="1">
            <a:spLocks/>
          </p:cNvSpPr>
          <p:nvPr/>
        </p:nvSpPr>
        <p:spPr>
          <a:xfrm>
            <a:off x="2007547" y="4279102"/>
            <a:ext cx="3240757" cy="1008112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(e) 1111000 + 00010010</a:t>
            </a:r>
          </a:p>
          <a:p>
            <a:pPr marL="0" indent="0">
              <a:buNone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endParaRPr lang="ar-EG" sz="2400" dirty="0"/>
          </a:p>
        </p:txBody>
      </p:sp>
      <p:sp>
        <p:nvSpPr>
          <p:cNvPr id="84" name="TextBox 83"/>
          <p:cNvSpPr txBox="1"/>
          <p:nvPr/>
        </p:nvSpPr>
        <p:spPr>
          <a:xfrm>
            <a:off x="1791895" y="5338765"/>
            <a:ext cx="2972609" cy="73904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( 120)</a:t>
            </a:r>
            <a:r>
              <a:rPr lang="en-US" baseline="-25000" dirty="0"/>
              <a:t>10</a:t>
            </a:r>
            <a:r>
              <a:rPr lang="en-US" dirty="0"/>
              <a:t>:	(1111000 )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623888" algn="l"/>
                <a:tab pos="720725" algn="l"/>
                <a:tab pos="1706563" algn="l"/>
              </a:tabLst>
            </a:pPr>
            <a:r>
              <a:rPr lang="en-US" dirty="0"/>
              <a:t>	 ( 	18)</a:t>
            </a:r>
            <a:r>
              <a:rPr lang="en-US" baseline="-25000" dirty="0"/>
              <a:t>10</a:t>
            </a:r>
            <a:r>
              <a:rPr lang="en-US" dirty="0"/>
              <a:t>:	(0010010 )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85" name="TextBox 84"/>
          <p:cNvSpPr txBox="1"/>
          <p:nvPr/>
        </p:nvSpPr>
        <p:spPr>
          <a:xfrm>
            <a:off x="4974853" y="5546514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86" name="Straight Connector 85"/>
          <p:cNvCxnSpPr/>
          <p:nvPr/>
        </p:nvCxnSpPr>
        <p:spPr>
          <a:xfrm flipH="1">
            <a:off x="2185844" y="6123595"/>
            <a:ext cx="299042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4328649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89" name="TextBox 88"/>
          <p:cNvSpPr txBox="1"/>
          <p:nvPr/>
        </p:nvSpPr>
        <p:spPr>
          <a:xfrm>
            <a:off x="4198166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90" name="TextBox 89"/>
          <p:cNvSpPr txBox="1"/>
          <p:nvPr/>
        </p:nvSpPr>
        <p:spPr>
          <a:xfrm>
            <a:off x="4086702" y="609096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91" name="TextBox 90"/>
          <p:cNvSpPr txBox="1"/>
          <p:nvPr/>
        </p:nvSpPr>
        <p:spPr>
          <a:xfrm>
            <a:off x="3974265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92" name="TextBox 91"/>
          <p:cNvSpPr txBox="1"/>
          <p:nvPr/>
        </p:nvSpPr>
        <p:spPr>
          <a:xfrm>
            <a:off x="3857821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93" name="TextBox 92"/>
          <p:cNvSpPr txBox="1"/>
          <p:nvPr/>
        </p:nvSpPr>
        <p:spPr>
          <a:xfrm>
            <a:off x="3735079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94" name="TextBox 93"/>
          <p:cNvSpPr txBox="1"/>
          <p:nvPr/>
        </p:nvSpPr>
        <p:spPr>
          <a:xfrm>
            <a:off x="3618635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95" name="TextBox 94"/>
          <p:cNvSpPr txBox="1"/>
          <p:nvPr/>
        </p:nvSpPr>
        <p:spPr>
          <a:xfrm>
            <a:off x="2174035" y="6093296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( 138)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97" name="TextBox 96"/>
          <p:cNvSpPr txBox="1"/>
          <p:nvPr/>
        </p:nvSpPr>
        <p:spPr>
          <a:xfrm>
            <a:off x="3466316" y="6093296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98" name="TextBox 97"/>
          <p:cNvSpPr txBox="1"/>
          <p:nvPr/>
        </p:nvSpPr>
        <p:spPr>
          <a:xfrm>
            <a:off x="3404558" y="3770841"/>
            <a:ext cx="116327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720725" algn="l"/>
              </a:tabLst>
            </a:pPr>
            <a:r>
              <a:rPr lang="en-US" dirty="0"/>
              <a:t>(	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100" name="TextBox 99"/>
          <p:cNvSpPr txBox="1"/>
          <p:nvPr/>
        </p:nvSpPr>
        <p:spPr>
          <a:xfrm>
            <a:off x="7030636" y="3728610"/>
            <a:ext cx="160546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1081088" algn="l"/>
              </a:tabLst>
            </a:pPr>
            <a:r>
              <a:rPr lang="en-US" dirty="0"/>
              <a:t>(	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A1DAE82-582A-16C8-8270-C509048D2D89}"/>
              </a:ext>
            </a:extLst>
          </p:cNvPr>
          <p:cNvSpPr/>
          <p:nvPr/>
        </p:nvSpPr>
        <p:spPr>
          <a:xfrm>
            <a:off x="304800" y="1340768"/>
            <a:ext cx="11734800" cy="50502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35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build="p"/>
      <p:bldP spid="4" grpId="0"/>
      <p:bldP spid="5" grpId="0" uiExpand="1" build="p"/>
      <p:bldP spid="14" grpId="0" build="p"/>
      <p:bldP spid="15" grpId="0"/>
      <p:bldP spid="20" grpId="0"/>
      <p:bldP spid="21" grpId="0"/>
      <p:bldP spid="22" grpId="0"/>
      <p:bldP spid="23" grpId="0"/>
      <p:bldP spid="24" grpId="0"/>
      <p:bldP spid="26" grpId="0"/>
      <p:bldP spid="2" grpId="0"/>
      <p:bldP spid="25" grpId="0" build="p"/>
      <p:bldP spid="27" grpId="0" build="p"/>
      <p:bldP spid="28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83" grpId="0" uiExpand="1" build="p"/>
      <p:bldP spid="84" grpId="0" build="p"/>
      <p:bldP spid="85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7" grpId="0"/>
      <p:bldP spid="98" grpId="0" build="p"/>
      <p:bldP spid="10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48989-707A-7BAB-CF07-FC91B1F44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29CD423-4E48-FD0E-D47F-22C0C2CF1F65}"/>
              </a:ext>
            </a:extLst>
          </p:cNvPr>
          <p:cNvSpPr>
            <a:spLocks noGrp="1" noChangeArrowheads="1"/>
          </p:cNvSpPr>
          <p:nvPr>
            <p:ph sz="quarter" idx="10"/>
          </p:nvPr>
        </p:nvSpPr>
        <p:spPr bwMode="auto">
          <a:xfrm>
            <a:off x="1487488" y="2492896"/>
            <a:ext cx="6622197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 10011 and 11101 in binary: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3600" b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10011 + 11101 ------ 110000 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BE2A4B5-BE0B-8C3A-3983-FB095D0E1FE4}"/>
              </a:ext>
            </a:extLst>
          </p:cNvPr>
          <p:cNvSpPr/>
          <p:nvPr/>
        </p:nvSpPr>
        <p:spPr>
          <a:xfrm>
            <a:off x="304800" y="1412776"/>
            <a:ext cx="11734800" cy="4978192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888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Signed Numbers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830820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Signed number representation in binary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747183" y="1739900"/>
            <a:ext cx="10850033" cy="4752975"/>
          </a:xfrm>
        </p:spPr>
        <p:txBody>
          <a:bodyPr>
            <a:normAutofit/>
          </a:bodyPr>
          <a:lstStyle/>
          <a:p>
            <a:pPr algn="l" rtl="0"/>
            <a:r>
              <a:rPr lang="en-US" sz="3600" dirty="0"/>
              <a:t>We have two ways of representing signed numbers: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Sign-magnitude system.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2’s complement system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2F2C7EC-4BE2-1C39-5E0E-E22F37379FEA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3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514350" indent="-514350"/>
            <a:r>
              <a:rPr lang="en-US" sz="3200" dirty="0"/>
              <a:t>Sign-magnitude system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In decimal we have positive and negative numbers like +20 or – 31</a:t>
            </a:r>
          </a:p>
          <a:p>
            <a:pPr algn="l" rtl="0"/>
            <a:r>
              <a:rPr lang="en-US" dirty="0"/>
              <a:t>In binary bits are stored in Flip-flops ( units that can only store 1 or 0)</a:t>
            </a:r>
          </a:p>
          <a:p>
            <a:pPr algn="l" rtl="0"/>
            <a:r>
              <a:rPr lang="en-US" dirty="0"/>
              <a:t>The negative number in signed magnitude binary  representation is as follows:</a:t>
            </a:r>
          </a:p>
          <a:p>
            <a:pPr algn="l" rtl="0"/>
            <a:r>
              <a:rPr lang="en-US" dirty="0"/>
              <a:t>-4 =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dirty="0"/>
              <a:t>100 (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 bit </a:t>
            </a:r>
            <a:r>
              <a:rPr lang="en-US" dirty="0"/>
              <a:t>always at the left most bit =1)</a:t>
            </a:r>
          </a:p>
          <a:p>
            <a:pPr algn="l" rtl="0"/>
            <a:r>
              <a:rPr lang="en-US" dirty="0"/>
              <a:t>If represented in 8 bits -4 =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dirty="0"/>
              <a:t>000 0100</a:t>
            </a:r>
          </a:p>
          <a:p>
            <a:pPr algn="l" rtl="0"/>
            <a:r>
              <a:rPr lang="en-US" dirty="0"/>
              <a:t>Positive numbers have the sign bit = 0</a:t>
            </a:r>
          </a:p>
          <a:p>
            <a:r>
              <a:rPr lang="en-US" dirty="0"/>
              <a:t>+4 =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en-US" dirty="0"/>
              <a:t>100 (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 bit </a:t>
            </a:r>
            <a:r>
              <a:rPr lang="en-US" dirty="0"/>
              <a:t>always at the left most bit =0)</a:t>
            </a:r>
          </a:p>
          <a:p>
            <a:r>
              <a:rPr lang="en-US" dirty="0"/>
              <a:t>If represented in 8 bits +4 =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en-US" dirty="0"/>
              <a:t>000 0100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6B74DA3-0CCC-6D22-2FA0-73D30719EFF5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28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2’s complement system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positive form of a number is the same as the sign magnitude having the MSB as the sign bit with 0 to indicate positive value.</a:t>
            </a:r>
          </a:p>
          <a:p>
            <a:r>
              <a:rPr lang="en-US" dirty="0"/>
              <a:t>The negative form of a number is done using the 2’s complement of the positive number.</a:t>
            </a:r>
          </a:p>
          <a:p>
            <a:r>
              <a:rPr lang="en-US" dirty="0"/>
              <a:t>So how can the 2’s complement of a number be deduced ??</a:t>
            </a:r>
          </a:p>
          <a:p>
            <a:r>
              <a:rPr lang="en-US" dirty="0"/>
              <a:t>We start by getting the 1’s complement form of a number then the 2’s complement.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2D4B9AB-897B-C141-6C62-CECD249EEBE6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51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1’s complement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83532" y="1628800"/>
            <a:ext cx="8424936" cy="5184576"/>
          </a:xfrm>
        </p:spPr>
        <p:txBody>
          <a:bodyPr>
            <a:noAutofit/>
          </a:bodyPr>
          <a:lstStyle/>
          <a:p>
            <a:r>
              <a:rPr lang="en-US" dirty="0"/>
              <a:t>The 1’s complement of a number N is the number added to N to make it all 1s (2</a:t>
            </a:r>
            <a:r>
              <a:rPr lang="en-US" baseline="30000" dirty="0"/>
              <a:t>n </a:t>
            </a:r>
            <a:r>
              <a:rPr lang="en-US" dirty="0"/>
              <a:t>- 1) .</a:t>
            </a:r>
          </a:p>
          <a:p>
            <a:r>
              <a:rPr lang="en-US" dirty="0"/>
              <a:t>The 1's complement of N is (2</a:t>
            </a:r>
            <a:r>
              <a:rPr lang="en-US" baseline="30000" dirty="0"/>
              <a:t>n </a:t>
            </a:r>
            <a:r>
              <a:rPr lang="en-US" dirty="0"/>
              <a:t>- 1) - N. </a:t>
            </a:r>
          </a:p>
          <a:p>
            <a:r>
              <a:rPr lang="en-US" dirty="0"/>
              <a:t>Note that 2</a:t>
            </a:r>
            <a:r>
              <a:rPr lang="en-US" baseline="30000" dirty="0"/>
              <a:t>n</a:t>
            </a:r>
            <a:r>
              <a:rPr lang="en-US" dirty="0"/>
              <a:t> - 1 is a binary number represented by n 1s. </a:t>
            </a:r>
          </a:p>
          <a:p>
            <a:r>
              <a:rPr lang="en-US" dirty="0"/>
              <a:t>For example, with n = 4, we have 2</a:t>
            </a:r>
            <a:r>
              <a:rPr lang="en-US" baseline="30000" dirty="0"/>
              <a:t>4</a:t>
            </a:r>
            <a:r>
              <a:rPr lang="en-US" dirty="0"/>
              <a:t> = (10000)</a:t>
            </a:r>
            <a:r>
              <a:rPr lang="en-US" baseline="-25000" dirty="0"/>
              <a:t>2</a:t>
            </a:r>
            <a:r>
              <a:rPr lang="en-US" dirty="0"/>
              <a:t> and 2</a:t>
            </a:r>
            <a:r>
              <a:rPr lang="en-US" baseline="30000" dirty="0"/>
              <a:t>4 </a:t>
            </a:r>
            <a:r>
              <a:rPr lang="en-US" dirty="0"/>
              <a:t>- 1 = (1111)</a:t>
            </a:r>
            <a:r>
              <a:rPr lang="en-US" baseline="-25000" dirty="0"/>
              <a:t>2</a:t>
            </a:r>
            <a:r>
              <a:rPr lang="en-US" dirty="0"/>
              <a:t>.</a:t>
            </a:r>
          </a:p>
          <a:p>
            <a:r>
              <a:rPr lang="en-US" dirty="0"/>
              <a:t>Thus the 1's complement of a binary number is obtained by subtracting each digit from 1. </a:t>
            </a:r>
          </a:p>
          <a:p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235F312-3226-878F-125F-3D8AF77296D5}"/>
              </a:ext>
            </a:extLst>
          </p:cNvPr>
          <p:cNvSpPr/>
          <p:nvPr/>
        </p:nvSpPr>
        <p:spPr>
          <a:xfrm>
            <a:off x="304800" y="1268760"/>
            <a:ext cx="11734800" cy="49882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271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1’s complement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83532" y="1844824"/>
            <a:ext cx="8424936" cy="5184576"/>
          </a:xfrm>
        </p:spPr>
        <p:txBody>
          <a:bodyPr>
            <a:noAutofit/>
          </a:bodyPr>
          <a:lstStyle/>
          <a:p>
            <a:r>
              <a:rPr lang="en-US" dirty="0"/>
              <a:t>However, the subtraction of a binary digit from 1 causes the bit to change from 0 to 1 or from 1 to 0. Therefore, the 1's complement of a binary number is formed by changing 1s into 0s and 0s into 1s. </a:t>
            </a:r>
          </a:p>
          <a:p>
            <a:r>
              <a:rPr lang="en-US" dirty="0"/>
              <a:t>For example, the 1's complement of 1011001 is 0100110 and the 1's complement of 0001111 is 1110000.</a:t>
            </a:r>
          </a:p>
          <a:p>
            <a:r>
              <a:rPr lang="en-US" dirty="0"/>
              <a:t>What is the 1’s complement of 0 ?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235F312-3226-878F-125F-3D8AF77296D5}"/>
              </a:ext>
            </a:extLst>
          </p:cNvPr>
          <p:cNvSpPr/>
          <p:nvPr/>
        </p:nvSpPr>
        <p:spPr>
          <a:xfrm>
            <a:off x="304800" y="1268760"/>
            <a:ext cx="11734800" cy="49882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173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2’s complement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703512" y="1340768"/>
            <a:ext cx="8856984" cy="3816424"/>
          </a:xfrm>
        </p:spPr>
        <p:txBody>
          <a:bodyPr>
            <a:noAutofit/>
          </a:bodyPr>
          <a:lstStyle/>
          <a:p>
            <a:r>
              <a:rPr lang="en-US" sz="2100" dirty="0"/>
              <a:t>The 2’s complement of a number N with n bits is the number added to N to make it 2</a:t>
            </a:r>
            <a:r>
              <a:rPr lang="en-US" sz="2100" baseline="30000" dirty="0"/>
              <a:t>n</a:t>
            </a:r>
            <a:r>
              <a:rPr lang="en-US" sz="2100" dirty="0"/>
              <a:t>.</a:t>
            </a:r>
          </a:p>
          <a:p>
            <a:r>
              <a:rPr lang="en-US" sz="2100" dirty="0"/>
              <a:t>The 2's complement of N is 2</a:t>
            </a:r>
            <a:r>
              <a:rPr lang="en-US" sz="2100" baseline="30000" dirty="0"/>
              <a:t>n </a:t>
            </a:r>
            <a:r>
              <a:rPr lang="en-US" sz="2100" dirty="0"/>
              <a:t> - N. </a:t>
            </a:r>
          </a:p>
          <a:p>
            <a:r>
              <a:rPr lang="en-US" sz="2100" dirty="0"/>
              <a:t>Note that 2</a:t>
            </a:r>
            <a:r>
              <a:rPr lang="en-US" sz="2100" baseline="30000" dirty="0"/>
              <a:t>n</a:t>
            </a:r>
            <a:r>
              <a:rPr lang="en-US" sz="2100" dirty="0"/>
              <a:t> is represented by a binary number that consists of a 1 followed by n 0s. </a:t>
            </a:r>
          </a:p>
          <a:p>
            <a:r>
              <a:rPr lang="en-US" sz="2100" dirty="0"/>
              <a:t>For example, with n = 4, we have 2</a:t>
            </a:r>
            <a:r>
              <a:rPr lang="en-US" sz="2100" baseline="30000" dirty="0"/>
              <a:t>4</a:t>
            </a:r>
            <a:r>
              <a:rPr lang="en-US" sz="2100" dirty="0"/>
              <a:t> = (10000)</a:t>
            </a:r>
            <a:r>
              <a:rPr lang="en-US" sz="2100" baseline="-25000" dirty="0"/>
              <a:t>2</a:t>
            </a:r>
            <a:r>
              <a:rPr lang="en-US" sz="2100" dirty="0"/>
              <a:t>.</a:t>
            </a:r>
          </a:p>
          <a:p>
            <a:r>
              <a:rPr lang="en-US" sz="2100" dirty="0"/>
              <a:t>Hence we have 2 ways to get the 2’s complement: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100" dirty="0"/>
              <a:t>By getting the 1’s complement then adding 1 to it [(2</a:t>
            </a:r>
            <a:r>
              <a:rPr lang="en-US" sz="2100" baseline="30000" dirty="0"/>
              <a:t>n</a:t>
            </a:r>
            <a:r>
              <a:rPr lang="en-US" sz="2100" dirty="0"/>
              <a:t>-1- N) +1]= 2</a:t>
            </a:r>
            <a:r>
              <a:rPr lang="en-US" sz="2100" baseline="30000" dirty="0"/>
              <a:t>n</a:t>
            </a:r>
            <a:r>
              <a:rPr lang="en-US" sz="2100" dirty="0"/>
              <a:t>-N.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100" dirty="0"/>
              <a:t>By subtracting the number from the 1 followed by n 0s for example:</a:t>
            </a:r>
          </a:p>
          <a:p>
            <a:pPr marL="0" indent="0">
              <a:buNone/>
            </a:pPr>
            <a:r>
              <a:rPr lang="en-US" sz="2100" dirty="0"/>
              <a:t>	the 2’s complement of 1100 is </a:t>
            </a:r>
          </a:p>
          <a:p>
            <a:pPr marL="0" indent="0">
              <a:buNone/>
            </a:pPr>
            <a:endParaRPr lang="en-US" sz="2100" dirty="0"/>
          </a:p>
        </p:txBody>
      </p:sp>
      <p:sp>
        <p:nvSpPr>
          <p:cNvPr id="5" name="Rectangle 4"/>
          <p:cNvSpPr/>
          <p:nvPr/>
        </p:nvSpPr>
        <p:spPr>
          <a:xfrm>
            <a:off x="2801664" y="5157192"/>
            <a:ext cx="769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10000</a:t>
            </a:r>
            <a:endParaRPr lang="ar-EG" dirty="0"/>
          </a:p>
        </p:txBody>
      </p:sp>
      <p:sp>
        <p:nvSpPr>
          <p:cNvPr id="6" name="Rectangle 5"/>
          <p:cNvSpPr/>
          <p:nvPr/>
        </p:nvSpPr>
        <p:spPr>
          <a:xfrm>
            <a:off x="2918684" y="5526524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1100</a:t>
            </a:r>
            <a:endParaRPr lang="ar-EG" dirty="0"/>
          </a:p>
        </p:txBody>
      </p:sp>
      <p:sp>
        <p:nvSpPr>
          <p:cNvPr id="7" name="Rectangle 6"/>
          <p:cNvSpPr/>
          <p:nvPr/>
        </p:nvSpPr>
        <p:spPr>
          <a:xfrm>
            <a:off x="3571426" y="5341858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-</a:t>
            </a:r>
            <a:endParaRPr lang="ar-EG" dirty="0"/>
          </a:p>
        </p:txBody>
      </p:sp>
      <p:sp>
        <p:nvSpPr>
          <p:cNvPr id="8" name="Rectangle 7"/>
          <p:cNvSpPr/>
          <p:nvPr/>
        </p:nvSpPr>
        <p:spPr>
          <a:xfrm>
            <a:off x="2918683" y="5895856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0100</a:t>
            </a:r>
            <a:endParaRPr lang="ar-EG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04A4BBE-CBD9-9C81-F1CA-27DD2293C1BD}"/>
              </a:ext>
            </a:extLst>
          </p:cNvPr>
          <p:cNvSpPr/>
          <p:nvPr/>
        </p:nvSpPr>
        <p:spPr>
          <a:xfrm>
            <a:off x="304800" y="1331476"/>
            <a:ext cx="11734800" cy="4925532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560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2’s complement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959732" y="1690688"/>
            <a:ext cx="8424936" cy="5256584"/>
          </a:xfrm>
        </p:spPr>
        <p:txBody>
          <a:bodyPr>
            <a:noAutofit/>
          </a:bodyPr>
          <a:lstStyle/>
          <a:p>
            <a:r>
              <a:rPr lang="en-US" sz="2400" dirty="0"/>
              <a:t>Hence, the 2's complement can be formed by leaving all least significant 0's and the first 1 unchanged, and then replacing 1's by 0's and 0's by 1's in all other higher significant bits.</a:t>
            </a:r>
          </a:p>
          <a:p>
            <a:r>
              <a:rPr lang="en-US" sz="2400" dirty="0"/>
              <a:t>The 2's complement of 1101100 is 0010100 and is obtained by leaving the two low-order 0' s and the first 1 unchanged, and then replacing 1's by 0's and 0's by 1's in the other four most significant bits.</a:t>
            </a:r>
          </a:p>
          <a:p>
            <a:r>
              <a:rPr lang="en-US" sz="2400" dirty="0"/>
              <a:t>If the original number N contains a radix point, it should be removed temporarily to form the 2's or 1's complement then restored to the complemented number in the same relative position.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A275C36-EDB3-32B6-FDB3-E0203FE02BDA}"/>
              </a:ext>
            </a:extLst>
          </p:cNvPr>
          <p:cNvSpPr/>
          <p:nvPr/>
        </p:nvSpPr>
        <p:spPr>
          <a:xfrm>
            <a:off x="304800" y="1232520"/>
            <a:ext cx="11734800" cy="502448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79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2’s complement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83532" y="1869314"/>
            <a:ext cx="8424936" cy="5256584"/>
          </a:xfrm>
        </p:spPr>
        <p:txBody>
          <a:bodyPr>
            <a:noAutofit/>
          </a:bodyPr>
          <a:lstStyle/>
          <a:p>
            <a:r>
              <a:rPr lang="en-US" dirty="0"/>
              <a:t>The complement of the complement restores the number to its original value. </a:t>
            </a:r>
          </a:p>
          <a:p>
            <a:r>
              <a:rPr lang="en-US" dirty="0"/>
              <a:t>The 2's complement of N is 2</a:t>
            </a:r>
            <a:r>
              <a:rPr lang="en-US" baseline="30000" dirty="0"/>
              <a:t>n</a:t>
            </a:r>
            <a:r>
              <a:rPr lang="en-US" dirty="0"/>
              <a:t> - N. The complement of the complement is 2</a:t>
            </a:r>
            <a:r>
              <a:rPr lang="en-US" baseline="30000" dirty="0"/>
              <a:t>n</a:t>
            </a:r>
            <a:r>
              <a:rPr lang="en-US" dirty="0"/>
              <a:t> - (2</a:t>
            </a:r>
            <a:r>
              <a:rPr lang="en-US" baseline="30000" dirty="0"/>
              <a:t>n</a:t>
            </a:r>
            <a:r>
              <a:rPr lang="en-US" dirty="0"/>
              <a:t> - N) = N giving back the original number.</a:t>
            </a:r>
          </a:p>
          <a:p>
            <a:r>
              <a:rPr lang="en-US" dirty="0"/>
              <a:t>Representing binary numbers in 2’s complement form enables us to represent negative numbers.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A275C36-EDB3-32B6-FDB3-E0203FE02BDA}"/>
              </a:ext>
            </a:extLst>
          </p:cNvPr>
          <p:cNvSpPr/>
          <p:nvPr/>
        </p:nvSpPr>
        <p:spPr>
          <a:xfrm>
            <a:off x="304800" y="1232520"/>
            <a:ext cx="11734800" cy="502448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8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2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775520" y="1914791"/>
            <a:ext cx="842493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Repeat each of the following signed decimal numbers in 2's-complement system. Use a total of 8 bits including sign bit</a:t>
            </a:r>
          </a:p>
          <a:p>
            <a:pPr marL="0" indent="0">
              <a:buNone/>
            </a:pPr>
            <a:r>
              <a:rPr lang="en-US" dirty="0"/>
              <a:t>(a)+32</a:t>
            </a:r>
          </a:p>
          <a:p>
            <a:pPr marL="0" indent="0">
              <a:buNone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r>
              <a:rPr lang="en-US" dirty="0"/>
              <a:t>The representation of 32 in binary is 10</a:t>
            </a:r>
            <a:r>
              <a:rPr lang="en-US" u="sng" dirty="0"/>
              <a:t>0000</a:t>
            </a:r>
          </a:p>
          <a:p>
            <a:pPr marL="0" indent="0">
              <a:buNone/>
            </a:pPr>
            <a:r>
              <a:rPr lang="en-US" dirty="0"/>
              <a:t>In 8 bits = </a:t>
            </a:r>
            <a:r>
              <a:rPr lang="en-US" b="1" dirty="0">
                <a:solidFill>
                  <a:srgbClr val="FF0000"/>
                </a:solidFill>
              </a:rPr>
              <a:t>0</a:t>
            </a:r>
            <a:r>
              <a:rPr lang="en-US" dirty="0"/>
              <a:t>0100000</a:t>
            </a:r>
          </a:p>
          <a:p>
            <a:endParaRPr 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9B65257-E9E8-0831-B5A0-42CE9CB2B7C8}"/>
              </a:ext>
            </a:extLst>
          </p:cNvPr>
          <p:cNvSpPr/>
          <p:nvPr/>
        </p:nvSpPr>
        <p:spPr>
          <a:xfrm>
            <a:off x="304800" y="1268760"/>
            <a:ext cx="11734800" cy="49882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49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2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47528" y="1340768"/>
            <a:ext cx="842493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(b) -1</a:t>
            </a:r>
          </a:p>
          <a:p>
            <a:pPr marL="0" indent="0">
              <a:buNone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r>
              <a:rPr lang="en-US" dirty="0"/>
              <a:t>First we obtain the positive number in binary then get the 2’s complement of this binary number in 8 bits</a:t>
            </a:r>
          </a:p>
          <a:p>
            <a:r>
              <a:rPr lang="en-US" dirty="0"/>
              <a:t>1 = 0000</a:t>
            </a:r>
            <a:r>
              <a:rPr lang="en-US" u="sng" dirty="0"/>
              <a:t>0001</a:t>
            </a:r>
            <a:endParaRPr lang="en-US" u="sng" baseline="30000" dirty="0"/>
          </a:p>
          <a:p>
            <a:r>
              <a:rPr lang="en-US" dirty="0"/>
              <a:t>2’s complement of 0000</a:t>
            </a:r>
            <a:r>
              <a:rPr lang="en-US" u="sng" dirty="0"/>
              <a:t>0001</a:t>
            </a:r>
          </a:p>
          <a:p>
            <a:r>
              <a:rPr lang="en-US" dirty="0"/>
              <a:t>-1 = 11111111</a:t>
            </a:r>
          </a:p>
          <a:p>
            <a:endParaRPr 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9B65257-E9E8-0831-B5A0-42CE9CB2B7C8}"/>
              </a:ext>
            </a:extLst>
          </p:cNvPr>
          <p:cNvSpPr/>
          <p:nvPr/>
        </p:nvSpPr>
        <p:spPr>
          <a:xfrm>
            <a:off x="304800" y="1268760"/>
            <a:ext cx="11734800" cy="49882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69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2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703512" y="1623802"/>
            <a:ext cx="842493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Repeat each of the following signed decimal numbers in 2's-complement system. Use a total of 8 bits including sign bit</a:t>
            </a:r>
          </a:p>
          <a:p>
            <a:pPr marL="0" indent="0">
              <a:buNone/>
            </a:pPr>
            <a:r>
              <a:rPr lang="en-US" sz="2400" dirty="0"/>
              <a:t>(c) -128</a:t>
            </a:r>
          </a:p>
          <a:p>
            <a:pPr marL="0" indent="0">
              <a:buNone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r>
              <a:rPr lang="en-US" sz="2400" dirty="0"/>
              <a:t>First we obtain the positive number in binary then get the 2’s complement of this binary number</a:t>
            </a:r>
          </a:p>
          <a:p>
            <a:r>
              <a:rPr lang="en-US" sz="2400" dirty="0"/>
              <a:t>128 = 2 </a:t>
            </a:r>
            <a:r>
              <a:rPr lang="en-US" sz="2400" baseline="30000" dirty="0"/>
              <a:t>7</a:t>
            </a:r>
          </a:p>
          <a:p>
            <a:r>
              <a:rPr lang="en-US" sz="2400" dirty="0"/>
              <a:t>128 → 1000</a:t>
            </a:r>
            <a:r>
              <a:rPr lang="en-US" sz="2400" u="sng" dirty="0"/>
              <a:t>0000</a:t>
            </a:r>
          </a:p>
          <a:p>
            <a:r>
              <a:rPr lang="en-US" sz="2400" dirty="0"/>
              <a:t>2’s complement of 1000</a:t>
            </a:r>
            <a:r>
              <a:rPr lang="en-US" sz="2400" u="sng" dirty="0"/>
              <a:t>0000</a:t>
            </a:r>
          </a:p>
          <a:p>
            <a:r>
              <a:rPr lang="en-US" sz="2400" dirty="0"/>
              <a:t>-128= 10000000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0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5E7CD8E-2139-9771-5B3A-1F77B4494ACB}"/>
              </a:ext>
            </a:extLst>
          </p:cNvPr>
          <p:cNvSpPr/>
          <p:nvPr/>
        </p:nvSpPr>
        <p:spPr>
          <a:xfrm>
            <a:off x="304800" y="1340768"/>
            <a:ext cx="11734800" cy="491624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84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3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83532" y="1381959"/>
            <a:ext cx="842493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Each of the following numbers represents a  signed decimal number in the 2's-complement system. determine the decimal value in each case. (Hint: Use </a:t>
            </a:r>
            <a:r>
              <a:rPr lang="it-IT" dirty="0"/>
              <a:t>negative to convert negative numbers to positive) </a:t>
            </a:r>
          </a:p>
          <a:p>
            <a:pPr marL="0" indent="0">
              <a:buNone/>
            </a:pPr>
            <a:r>
              <a:rPr lang="en-US" dirty="0"/>
              <a:t>(a) 0</a:t>
            </a:r>
            <a:r>
              <a:rPr lang="en-US" u="sng" dirty="0"/>
              <a:t>1101</a:t>
            </a:r>
          </a:p>
          <a:p>
            <a:pPr marL="0" indent="0">
              <a:buNone/>
            </a:pPr>
            <a:r>
              <a:rPr lang="ar-EG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r>
              <a:rPr lang="en-US" dirty="0"/>
              <a:t>The sign bit = 0 </a:t>
            </a:r>
          </a:p>
          <a:p>
            <a:pPr marL="0" indent="0">
              <a:buNone/>
            </a:pPr>
            <a:r>
              <a:rPr lang="en-US" dirty="0"/>
              <a:t>Then the number is positive and the value = </a:t>
            </a:r>
          </a:p>
          <a:p>
            <a:pPr marL="0" indent="0">
              <a:buNone/>
            </a:pPr>
            <a:r>
              <a:rPr lang="en-US" dirty="0"/>
              <a:t>8+4+1 = 13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3F5BB1C-20C7-8A29-B79B-CF88F6E60927}"/>
              </a:ext>
            </a:extLst>
          </p:cNvPr>
          <p:cNvSpPr/>
          <p:nvPr/>
        </p:nvSpPr>
        <p:spPr>
          <a:xfrm>
            <a:off x="304800" y="1268760"/>
            <a:ext cx="11734800" cy="49882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18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3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83532" y="1381959"/>
            <a:ext cx="842493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Each of the following numbers represents a  signed decimal number in the 2's-complement system. determine the decimal value in each case. (Hint: Use </a:t>
            </a:r>
            <a:r>
              <a:rPr lang="it-IT" sz="2400" dirty="0"/>
              <a:t>negative to convert negative numbers to positive)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(b) 0111</a:t>
            </a:r>
            <a:r>
              <a:rPr lang="en-US" sz="2400" u="sng" dirty="0"/>
              <a:t>1111</a:t>
            </a:r>
          </a:p>
          <a:p>
            <a:pPr marL="0" indent="0">
              <a:buNone/>
            </a:pPr>
            <a:r>
              <a:rPr lang="ar-EG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r>
              <a:rPr lang="en-US" sz="2400" dirty="0"/>
              <a:t>The sign bit = 0 </a:t>
            </a:r>
          </a:p>
          <a:p>
            <a:pPr marL="0" indent="0">
              <a:buNone/>
            </a:pPr>
            <a:r>
              <a:rPr lang="en-US" sz="2400" dirty="0"/>
              <a:t>Then the number is positive and the value = </a:t>
            </a:r>
          </a:p>
          <a:p>
            <a:pPr marL="0" indent="0">
              <a:buNone/>
            </a:pPr>
            <a:r>
              <a:rPr lang="en-US" sz="2400" dirty="0"/>
              <a:t>2</a:t>
            </a:r>
            <a:r>
              <a:rPr lang="en-US" sz="2400" baseline="30000" dirty="0"/>
              <a:t>7</a:t>
            </a:r>
            <a:r>
              <a:rPr lang="en-US" sz="2400" dirty="0"/>
              <a:t>-1 = 128 -1 = 127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3F5BB1C-20C7-8A29-B79B-CF88F6E60927}"/>
              </a:ext>
            </a:extLst>
          </p:cNvPr>
          <p:cNvSpPr/>
          <p:nvPr/>
        </p:nvSpPr>
        <p:spPr>
          <a:xfrm>
            <a:off x="304800" y="1268760"/>
            <a:ext cx="11734800" cy="49882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62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3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83532" y="1844824"/>
            <a:ext cx="8424936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Each of the following numbers represents a  signed decimal number in the 2's-complement system. determine the decimal value in each case. (Hint: Use </a:t>
            </a:r>
            <a:r>
              <a:rPr lang="it-IT" sz="1800" dirty="0"/>
              <a:t>negative to convert negative numbers to positive) </a:t>
            </a:r>
          </a:p>
          <a:p>
            <a:pPr marL="0" indent="0">
              <a:buNone/>
            </a:pPr>
            <a:r>
              <a:rPr lang="en-US" sz="1800" dirty="0"/>
              <a:t>(d) 10</a:t>
            </a:r>
            <a:r>
              <a:rPr lang="en-US" sz="1800" u="sng" dirty="0"/>
              <a:t>00000</a:t>
            </a:r>
          </a:p>
          <a:p>
            <a:pPr marL="0" indent="0">
              <a:buNone/>
            </a:pPr>
            <a:r>
              <a:rPr lang="ar-EG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r>
              <a:rPr lang="en-US" sz="1800" dirty="0"/>
              <a:t>The sign bit = 1 </a:t>
            </a:r>
          </a:p>
          <a:p>
            <a:pPr marL="0" indent="0">
              <a:buNone/>
            </a:pPr>
            <a:r>
              <a:rPr lang="en-US" sz="1800" dirty="0"/>
              <a:t>Then the number is negative in 2’s complement form and the value is the 2’s complement of the number </a:t>
            </a:r>
          </a:p>
          <a:p>
            <a:pPr marL="0" indent="0">
              <a:buNone/>
            </a:pPr>
            <a:r>
              <a:rPr lang="en-US" sz="1800" dirty="0"/>
              <a:t>The 2’s complement of 10</a:t>
            </a:r>
            <a:r>
              <a:rPr lang="en-US" sz="1800" u="sng" dirty="0"/>
              <a:t>00000</a:t>
            </a:r>
            <a:r>
              <a:rPr lang="en-US" sz="1800" dirty="0"/>
              <a:t> = 10</a:t>
            </a:r>
            <a:r>
              <a:rPr lang="en-US" sz="1800" u="sng" dirty="0"/>
              <a:t>00000</a:t>
            </a:r>
          </a:p>
          <a:p>
            <a:pPr marL="0" indent="0">
              <a:buNone/>
            </a:pPr>
            <a:r>
              <a:rPr lang="en-US" sz="1800" dirty="0"/>
              <a:t>Decimal value of 10</a:t>
            </a:r>
            <a:r>
              <a:rPr lang="en-US" sz="1800" u="sng" dirty="0"/>
              <a:t>00000 </a:t>
            </a:r>
            <a:r>
              <a:rPr lang="en-US" sz="1800" dirty="0"/>
              <a:t>=  2</a:t>
            </a:r>
            <a:r>
              <a:rPr lang="en-US" sz="1800" baseline="30000" dirty="0"/>
              <a:t>6 </a:t>
            </a:r>
            <a:r>
              <a:rPr lang="en-US" sz="1800" dirty="0"/>
              <a:t>= - 64</a:t>
            </a:r>
          </a:p>
          <a:p>
            <a:pPr marL="0" indent="0">
              <a:buNone/>
            </a:pPr>
            <a:r>
              <a:rPr lang="en-US" sz="1600" dirty="0"/>
              <a:t>Hence the decimal value of 1111</a:t>
            </a:r>
            <a:r>
              <a:rPr lang="en-US" sz="1600" u="sng" dirty="0"/>
              <a:t>1111 </a:t>
            </a:r>
            <a:r>
              <a:rPr lang="en-US" sz="1600" dirty="0"/>
              <a:t> = -1</a:t>
            </a:r>
            <a:endParaRPr lang="en-US" sz="1600" u="sng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4E8AA44-0D19-F154-F2E3-4689304461E3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39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4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47528" y="1340768"/>
            <a:ext cx="8424936" cy="5184576"/>
          </a:xfrm>
        </p:spPr>
        <p:txBody>
          <a:bodyPr>
            <a:noAutofit/>
          </a:bodyPr>
          <a:lstStyle/>
          <a:p>
            <a:pPr marL="360363" indent="-360363">
              <a:buNone/>
            </a:pPr>
            <a:r>
              <a:rPr lang="en-US" sz="1800" dirty="0"/>
              <a:t>(a) What range of signed decimal values can be represented using 12 bits  in 2’s complement form including sign bit?</a:t>
            </a:r>
          </a:p>
          <a:p>
            <a:pPr marL="0" indent="0">
              <a:buNone/>
            </a:pP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r>
              <a:rPr lang="en-US" sz="1800" dirty="0"/>
              <a:t>When excluding the sign bit we have 11 bits hence the largest decimal positive number = 2</a:t>
            </a:r>
            <a:r>
              <a:rPr lang="en-US" sz="1800" baseline="30000" dirty="0"/>
              <a:t>n</a:t>
            </a:r>
            <a:r>
              <a:rPr lang="en-US" sz="1800" dirty="0"/>
              <a:t>-1 = 2</a:t>
            </a:r>
            <a:r>
              <a:rPr lang="en-US" sz="1800" baseline="30000" dirty="0"/>
              <a:t>11</a:t>
            </a:r>
            <a:r>
              <a:rPr lang="en-US" sz="1800" dirty="0"/>
              <a:t>-1 = 2048 -1 = 2047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/>
              <a:t>In negative the largest value in 12 bits is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/>
              <a:t>100000000000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/>
              <a:t>Because the 2’s complement of this value is equal to the same number which is equal to 2</a:t>
            </a:r>
            <a:r>
              <a:rPr lang="en-US" sz="1800" baseline="30000" dirty="0"/>
              <a:t>11 </a:t>
            </a:r>
            <a:r>
              <a:rPr lang="en-US" sz="1800" dirty="0"/>
              <a:t>hence the largest negative value is -2048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/>
              <a:t>The range for signed decimal values can be represented using N bits including sign bit is from 2</a:t>
            </a:r>
            <a:r>
              <a:rPr lang="en-US" sz="1800" baseline="30000" dirty="0"/>
              <a:t>(N-1)</a:t>
            </a:r>
            <a:r>
              <a:rPr lang="en-US" sz="1800" dirty="0"/>
              <a:t>-1 to -2</a:t>
            </a:r>
            <a:r>
              <a:rPr lang="en-US" sz="1800" baseline="30000" dirty="0"/>
              <a:t>(N-1)</a:t>
            </a:r>
          </a:p>
          <a:p>
            <a:pPr marL="360363" lvl="1" indent="-360363">
              <a:buNone/>
            </a:pPr>
            <a:r>
              <a:rPr lang="en-US" sz="1800" dirty="0"/>
              <a:t>(b) How many bits would be required to represent decimal numbers from -32,768 to 32,767?</a:t>
            </a:r>
          </a:p>
          <a:p>
            <a:pPr marL="360363" lvl="1" indent="-360363">
              <a:buNone/>
            </a:pP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  <a:endParaRPr lang="en-US" sz="1800" dirty="0"/>
          </a:p>
          <a:p>
            <a:pPr marL="360363" lvl="1" indent="-360363">
              <a:buNone/>
            </a:pPr>
            <a:r>
              <a:rPr lang="en-US" sz="1800" dirty="0"/>
              <a:t> we get 2</a:t>
            </a:r>
            <a:r>
              <a:rPr lang="en-US" sz="1800" baseline="30000" dirty="0"/>
              <a:t>n</a:t>
            </a:r>
            <a:r>
              <a:rPr lang="en-US" sz="1800" dirty="0"/>
              <a:t> representing -32,768 by getting log 32,768 / log 2 = 15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/>
              <a:t>Hence in (15+1) =  16 bits we can represent – 2</a:t>
            </a:r>
            <a:r>
              <a:rPr lang="en-US" sz="1800" baseline="30000" dirty="0"/>
              <a:t>15</a:t>
            </a:r>
            <a:r>
              <a:rPr lang="en-US" sz="1800" dirty="0"/>
              <a:t> to + 2</a:t>
            </a:r>
            <a:r>
              <a:rPr lang="en-US" sz="1800" baseline="30000" dirty="0"/>
              <a:t>15</a:t>
            </a:r>
            <a:r>
              <a:rPr lang="en-US" sz="1800" dirty="0"/>
              <a:t>-1</a:t>
            </a:r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>
              <a:buAutoNum type="alphaLcParenBoth"/>
            </a:pPr>
            <a:endParaRPr lang="en-US" sz="1800" dirty="0"/>
          </a:p>
          <a:p>
            <a:pPr marL="0" indent="0">
              <a:buNone/>
            </a:pPr>
            <a:endParaRPr lang="en-US" sz="16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D256A8E-C5A4-F151-0351-3949A40A18D8}"/>
              </a:ext>
            </a:extLst>
          </p:cNvPr>
          <p:cNvSpPr/>
          <p:nvPr/>
        </p:nvSpPr>
        <p:spPr>
          <a:xfrm>
            <a:off x="304800" y="1312912"/>
            <a:ext cx="11734800" cy="4944096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85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5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775520" y="1690688"/>
            <a:ext cx="8424936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Represent each of the following decimal values as 5-bit signed magnitude binary values. Then negate each one. </a:t>
            </a:r>
          </a:p>
          <a:p>
            <a:pPr marL="0" indent="0">
              <a:buNone/>
            </a:pPr>
            <a:r>
              <a:rPr lang="en-US" dirty="0"/>
              <a:t>(b) -12</a:t>
            </a:r>
          </a:p>
          <a:p>
            <a:pPr marL="0" indent="0">
              <a:buNone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 marL="0" indent="0">
              <a:buNone/>
            </a:pPr>
            <a:r>
              <a:rPr lang="en-US" dirty="0"/>
              <a:t> -12 = </a:t>
            </a:r>
          </a:p>
          <a:p>
            <a:pPr marL="0" indent="0">
              <a:buNone/>
            </a:pPr>
            <a:r>
              <a:rPr lang="en-US" dirty="0"/>
              <a:t>11100</a:t>
            </a:r>
          </a:p>
          <a:p>
            <a:pPr marL="0" indent="0">
              <a:buNone/>
            </a:pPr>
            <a:r>
              <a:rPr lang="en-US" dirty="0"/>
              <a:t>The negative of -12 = 01100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75D0F56-76E1-C8FD-9E95-65C9AF80B9F7}"/>
              </a:ext>
            </a:extLst>
          </p:cNvPr>
          <p:cNvSpPr/>
          <p:nvPr/>
        </p:nvSpPr>
        <p:spPr>
          <a:xfrm>
            <a:off x="304800" y="1340768"/>
            <a:ext cx="11734800" cy="491624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088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86782-5C6D-6D6A-368F-D2AD2EFD7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Subtraction in Binary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7513087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Subtraction in binary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direct method of subtraction taught in elementary schools uses the borrow concept. </a:t>
            </a:r>
          </a:p>
          <a:p>
            <a:r>
              <a:rPr lang="en-US" dirty="0"/>
              <a:t>In this method we borrow a 1 from a higher significant position when the minuend digit is smaller than the corresponding subtrahend digit. </a:t>
            </a:r>
          </a:p>
          <a:p>
            <a:pPr algn="l" rtl="0"/>
            <a:r>
              <a:rPr lang="en-US" dirty="0"/>
              <a:t>In binary this is difficult as bits are stored in Flip-flops and cannot do the borrow operation.</a:t>
            </a:r>
          </a:p>
          <a:p>
            <a:pPr algn="l" rtl="0"/>
            <a:r>
              <a:rPr lang="en-US" dirty="0"/>
              <a:t>Hence the subtraction is converted to addition using complements.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83F9F80-B721-5997-58A5-18E54E740124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35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Subtraction using 1’s complement</a:t>
            </a:r>
            <a:endParaRPr lang="ar-EG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524000" y="1772816"/>
            <a:ext cx="9541060" cy="3590740"/>
          </a:xfrm>
        </p:spPr>
        <p:txBody>
          <a:bodyPr>
            <a:noAutofit/>
          </a:bodyPr>
          <a:lstStyle/>
          <a:p>
            <a:r>
              <a:rPr lang="en-US" sz="2400" dirty="0"/>
              <a:t>If we have two numbers M, N ( M and  N have n digits)</a:t>
            </a:r>
          </a:p>
          <a:p>
            <a:r>
              <a:rPr lang="en-US" sz="2400" dirty="0"/>
              <a:t>We have the 1’s complement of N = (2</a:t>
            </a:r>
            <a:r>
              <a:rPr lang="en-US" sz="2400" baseline="30000" dirty="0"/>
              <a:t>n</a:t>
            </a:r>
            <a:r>
              <a:rPr lang="en-US" sz="2400" dirty="0"/>
              <a:t>-1) –N</a:t>
            </a:r>
          </a:p>
          <a:p>
            <a:r>
              <a:rPr lang="en-US" sz="2400" dirty="0"/>
              <a:t>Hence to get the M-N we have</a:t>
            </a:r>
          </a:p>
          <a:p>
            <a:r>
              <a:rPr lang="en-US" sz="2400" dirty="0"/>
              <a:t> ( M + 1’s complement of N )</a:t>
            </a:r>
          </a:p>
          <a:p>
            <a:pPr marL="0" indent="0">
              <a:buNone/>
              <a:tabLst>
                <a:tab pos="355600" algn="l"/>
              </a:tabLst>
            </a:pPr>
            <a:r>
              <a:rPr lang="en-US" sz="2400" dirty="0"/>
              <a:t>	= M +  ((2</a:t>
            </a:r>
            <a:r>
              <a:rPr lang="en-US" sz="2400" baseline="30000" dirty="0"/>
              <a:t>n</a:t>
            </a:r>
            <a:r>
              <a:rPr lang="en-US" sz="2400" dirty="0"/>
              <a:t>-1) –N ) </a:t>
            </a:r>
          </a:p>
          <a:p>
            <a:pPr marL="0" indent="0">
              <a:buNone/>
              <a:tabLst>
                <a:tab pos="355600" algn="l"/>
              </a:tabLst>
            </a:pPr>
            <a:r>
              <a:rPr lang="en-US" sz="2400" dirty="0"/>
              <a:t>	= M – N + 2</a:t>
            </a:r>
            <a:r>
              <a:rPr lang="en-US" sz="2400" baseline="30000" dirty="0"/>
              <a:t>n</a:t>
            </a:r>
            <a:r>
              <a:rPr lang="en-US" sz="2400" dirty="0"/>
              <a:t>-1</a:t>
            </a:r>
          </a:p>
          <a:p>
            <a:pPr>
              <a:tabLst>
                <a:tab pos="355600" algn="l"/>
              </a:tabLst>
            </a:pPr>
            <a:r>
              <a:rPr lang="en-US" sz="2000" dirty="0"/>
              <a:t>That leads to the conclusion that when you need to subtract  two numbers you can add the  1’s form of the subtrahend to the minuend then discard the carry digit ( 2</a:t>
            </a:r>
            <a:r>
              <a:rPr lang="en-US" sz="2000" baseline="30000" dirty="0"/>
              <a:t>n</a:t>
            </a:r>
            <a:r>
              <a:rPr lang="en-US" sz="2000" dirty="0"/>
              <a:t> = 1 followed by n digits) and add 1 to get the result you need</a:t>
            </a:r>
            <a:r>
              <a:rPr lang="en-US" sz="2400" dirty="0"/>
              <a:t>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C2AF77B-7717-2CBA-0769-E92737391B59}"/>
              </a:ext>
            </a:extLst>
          </p:cNvPr>
          <p:cNvSpPr/>
          <p:nvPr/>
        </p:nvSpPr>
        <p:spPr>
          <a:xfrm>
            <a:off x="304800" y="1340768"/>
            <a:ext cx="11734800" cy="491624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71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/>
              <a:t>Subtraction using 1’s complement</a:t>
            </a:r>
            <a:endParaRPr lang="ar-EG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703512" y="1775262"/>
            <a:ext cx="8928992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000" dirty="0"/>
              <a:t>Example:</a:t>
            </a:r>
          </a:p>
          <a:p>
            <a:pPr algn="l" rtl="0"/>
            <a:r>
              <a:rPr lang="en-US" sz="2000" dirty="0"/>
              <a:t> For b = 10 ( M = 35 , N = 14, 9s complement of 14 = 85)</a:t>
            </a:r>
          </a:p>
          <a:p>
            <a:pPr algn="ctr" rtl="0"/>
            <a:r>
              <a:rPr lang="en-US" sz="2000" dirty="0"/>
              <a:t>35 +85 =</a:t>
            </a:r>
          </a:p>
          <a:p>
            <a:pPr marL="342900" indent="-342900" algn="ctr">
              <a:buAutoNum type="arabicPlain"/>
            </a:pPr>
            <a:r>
              <a:rPr lang="en-US" sz="2000" dirty="0"/>
              <a:t>20</a:t>
            </a:r>
          </a:p>
          <a:p>
            <a:pPr algn="ctr" rtl="0"/>
            <a:r>
              <a:rPr lang="en-US" sz="2000" dirty="0"/>
              <a:t>To get the final result discard the  1( MSD) and add 1</a:t>
            </a:r>
          </a:p>
          <a:p>
            <a:pPr algn="ctr" rtl="0"/>
            <a:r>
              <a:rPr lang="en-US" sz="2000" dirty="0"/>
              <a:t>M-N = 21</a:t>
            </a:r>
            <a:endParaRPr lang="ar-EG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631504" y="3974295"/>
            <a:ext cx="8496944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000" dirty="0"/>
              <a:t>Example: For b= 2 ( M = 100011 , N = 001110)</a:t>
            </a:r>
          </a:p>
          <a:p>
            <a:pPr algn="ctr" rtl="0"/>
            <a:r>
              <a:rPr lang="en-US" sz="2000" dirty="0"/>
              <a:t>100011 + 110001 =</a:t>
            </a:r>
          </a:p>
          <a:p>
            <a:pPr marL="342900" indent="-342900" algn="ctr">
              <a:buAutoNum type="arabicPlain"/>
            </a:pPr>
            <a:r>
              <a:rPr lang="en-US" sz="2000" dirty="0"/>
              <a:t>010100</a:t>
            </a:r>
          </a:p>
          <a:p>
            <a:pPr algn="ctr" rtl="0"/>
            <a:r>
              <a:rPr lang="en-US" sz="2000" dirty="0"/>
              <a:t>To get the final result discard the  1( MSD) and add 1</a:t>
            </a:r>
          </a:p>
          <a:p>
            <a:pPr algn="ctr" rtl="0"/>
            <a:r>
              <a:rPr lang="en-US" sz="2000" dirty="0"/>
              <a:t>M-N = (010101)</a:t>
            </a:r>
            <a:r>
              <a:rPr lang="en-US" sz="2000" baseline="-25000" dirty="0"/>
              <a:t>2</a:t>
            </a:r>
            <a:r>
              <a:rPr lang="en-US" sz="2000" dirty="0"/>
              <a:t>= 21</a:t>
            </a:r>
            <a:endParaRPr lang="ar-EG" sz="20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C2AF77B-7717-2CBA-0769-E92737391B59}"/>
              </a:ext>
            </a:extLst>
          </p:cNvPr>
          <p:cNvSpPr/>
          <p:nvPr/>
        </p:nvSpPr>
        <p:spPr>
          <a:xfrm>
            <a:off x="304800" y="1340768"/>
            <a:ext cx="11734800" cy="491624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71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Subtraction using 2’s complement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1667508" y="1772816"/>
                <a:ext cx="8856984" cy="5184576"/>
              </a:xfrm>
            </p:spPr>
            <p:txBody>
              <a:bodyPr>
                <a:noAutofit/>
              </a:bodyPr>
              <a:lstStyle/>
              <a:p>
                <a:r>
                  <a:rPr lang="en-US" sz="2400" dirty="0"/>
                  <a:t>The subtraction of two n-digit unsigned numbers M - N (N </a:t>
                </a:r>
                <a14:m>
                  <m:oMath xmlns:m="http://schemas.openxmlformats.org/officeDocument/2006/math">
                    <m:r>
                      <a:rPr lang="en-US" sz="2400" dirty="0"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en-US" sz="2400" dirty="0"/>
                  <a:t> 0) in base b can be done as follows:</a:t>
                </a:r>
              </a:p>
              <a:p>
                <a:pPr>
                  <a:buAutoNum type="arabicPeriod"/>
                </a:pPr>
                <a:r>
                  <a:rPr lang="en-US" sz="2400" dirty="0"/>
                  <a:t>Add the minuend M to the 2's complement of the subtrahend N. </a:t>
                </a:r>
                <a:br>
                  <a:rPr lang="en-US" sz="2400" dirty="0"/>
                </a:br>
                <a:r>
                  <a:rPr lang="en-US" sz="2400" dirty="0"/>
                  <a:t>This </a:t>
                </a:r>
                <a:r>
                  <a:rPr lang="pt-BR" sz="2400" dirty="0"/>
                  <a:t>performs M + (2</a:t>
                </a:r>
                <a:r>
                  <a:rPr lang="pt-BR" sz="2400" baseline="30000" dirty="0"/>
                  <a:t>n</a:t>
                </a:r>
                <a:r>
                  <a:rPr lang="pt-BR" sz="2400" dirty="0"/>
                  <a:t> - N) = M - N + 2</a:t>
                </a:r>
                <a:r>
                  <a:rPr lang="pt-BR" sz="2400" baseline="30000" dirty="0"/>
                  <a:t>n</a:t>
                </a:r>
                <a:r>
                  <a:rPr lang="pt-BR" sz="2400" dirty="0"/>
                  <a:t>.</a:t>
                </a:r>
              </a:p>
              <a:p>
                <a:pPr>
                  <a:buAutoNum type="arabicPeriod"/>
                </a:pPr>
                <a:r>
                  <a:rPr lang="en-US" sz="2400" dirty="0"/>
                  <a:t>There are three cases : </a:t>
                </a:r>
              </a:p>
              <a:p>
                <a:pPr lvl="1">
                  <a:buAutoNum type="arabicPeriod"/>
                </a:pPr>
                <a:r>
                  <a:rPr lang="en-US" sz="2000" dirty="0"/>
                  <a:t>If M &gt; N, the sum will produce an end carry 2</a:t>
                </a:r>
                <a:r>
                  <a:rPr lang="en-US" sz="2000" baseline="30000" dirty="0"/>
                  <a:t>n</a:t>
                </a:r>
                <a:r>
                  <a:rPr lang="en-US" sz="2000" dirty="0"/>
                  <a:t> which is discarded, and what is left is the result M - N.</a:t>
                </a:r>
              </a:p>
              <a:p>
                <a:pPr lvl="1">
                  <a:buAutoNum type="arabicPeriod"/>
                </a:pPr>
                <a:r>
                  <a:rPr lang="en-US" sz="2000" dirty="0"/>
                  <a:t>If M &lt; N, the sum does not produce an end carry and is equal to 2</a:t>
                </a:r>
                <a:r>
                  <a:rPr lang="en-US" sz="2000" baseline="30000" dirty="0"/>
                  <a:t>n</a:t>
                </a:r>
                <a:r>
                  <a:rPr lang="en-US" sz="2000" dirty="0"/>
                  <a:t>- (N- M), which is the 2's complement of (N- M). </a:t>
                </a:r>
                <a:br>
                  <a:rPr lang="en-US" sz="2000" dirty="0"/>
                </a:br>
                <a:r>
                  <a:rPr lang="en-US" sz="2000" dirty="0"/>
                  <a:t>To obtain the answer in a familiar form, take the b's complement of the sum and place a negative sign in front.</a:t>
                </a:r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1667508" y="1772816"/>
                <a:ext cx="8856984" cy="5184576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CF3E3E2-9A18-01ED-D0EA-3D8F3F1CD47E}"/>
              </a:ext>
            </a:extLst>
          </p:cNvPr>
          <p:cNvSpPr/>
          <p:nvPr/>
        </p:nvSpPr>
        <p:spPr>
          <a:xfrm>
            <a:off x="304800" y="1340768"/>
            <a:ext cx="11734800" cy="491624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1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Subtraction using 2’s complement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743708" y="1916832"/>
            <a:ext cx="8856984" cy="5184576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en-US" sz="2800" dirty="0"/>
              <a:t>3. If N and M are both in b’s complement form (i.e. both are considered negative then )</a:t>
            </a:r>
          </a:p>
          <a:p>
            <a:pPr lvl="2">
              <a:buFont typeface="Wingdings" pitchFamily="2" charset="2"/>
              <a:buChar char="§"/>
            </a:pPr>
            <a:r>
              <a:rPr lang="en-US" sz="2800" dirty="0"/>
              <a:t>We add the two numbers to get the result which will be considered negative</a:t>
            </a:r>
          </a:p>
          <a:p>
            <a:pPr lvl="2">
              <a:buFont typeface="Wingdings" pitchFamily="2" charset="2"/>
              <a:buChar char="§"/>
            </a:pPr>
            <a:r>
              <a:rPr lang="en-US" sz="2800" dirty="0"/>
              <a:t>(2</a:t>
            </a:r>
            <a:r>
              <a:rPr lang="en-US" sz="2800" baseline="30000" dirty="0"/>
              <a:t>n</a:t>
            </a:r>
            <a:r>
              <a:rPr lang="en-US" sz="2800" dirty="0"/>
              <a:t>-M)+ (2</a:t>
            </a:r>
            <a:r>
              <a:rPr lang="en-US" sz="2800" baseline="30000" dirty="0"/>
              <a:t>n</a:t>
            </a:r>
            <a:r>
              <a:rPr lang="en-US" sz="2800" dirty="0"/>
              <a:t>-N) = 2</a:t>
            </a:r>
            <a:r>
              <a:rPr lang="en-US" sz="2800" baseline="30000" dirty="0"/>
              <a:t>n</a:t>
            </a:r>
            <a:r>
              <a:rPr lang="en-US" sz="2800" dirty="0"/>
              <a:t>-(M+N) +2</a:t>
            </a:r>
            <a:r>
              <a:rPr lang="en-US" sz="2800" baseline="30000" dirty="0"/>
              <a:t>n</a:t>
            </a:r>
          </a:p>
          <a:p>
            <a:pPr lvl="2">
              <a:buFont typeface="Wingdings" pitchFamily="2" charset="2"/>
              <a:buChar char="§"/>
            </a:pPr>
            <a:r>
              <a:rPr lang="en-US" sz="2800" dirty="0"/>
              <a:t>The result indicated that there will be a carry bit which will be discarded then the rest of the result is considered the 2’s complement of the needed result.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CF3E3E2-9A18-01ED-D0EA-3D8F3F1CD47E}"/>
              </a:ext>
            </a:extLst>
          </p:cNvPr>
          <p:cNvSpPr/>
          <p:nvPr/>
        </p:nvSpPr>
        <p:spPr>
          <a:xfrm>
            <a:off x="304800" y="1340768"/>
            <a:ext cx="11734800" cy="491624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2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6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875421" y="1389717"/>
            <a:ext cx="9721080" cy="720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Perform the following operation in 2's-complement  system. Use 8-bit (including the sign bit) for each number. Check your results by converting the binary result back to decimal.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81524" y="2852936"/>
            <a:ext cx="3063980" cy="133882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(a) Add + 19 to -24 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(24)</a:t>
            </a:r>
            <a:r>
              <a:rPr lang="en-US" baseline="-25000" dirty="0"/>
              <a:t>10</a:t>
            </a:r>
            <a:r>
              <a:rPr lang="en-US" dirty="0"/>
              <a:t> = (0001</a:t>
            </a:r>
            <a:r>
              <a:rPr lang="en-US" u="sng" dirty="0"/>
              <a:t>1000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( 19)</a:t>
            </a:r>
            <a:r>
              <a:rPr lang="en-US" baseline="-25000" dirty="0"/>
              <a:t>10</a:t>
            </a:r>
            <a:r>
              <a:rPr lang="en-US" dirty="0"/>
              <a:t>:	(0001</a:t>
            </a:r>
            <a:r>
              <a:rPr lang="en-US" u="sng" dirty="0"/>
              <a:t>0011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1706563" algn="l"/>
              </a:tabLst>
            </a:pPr>
            <a:r>
              <a:rPr lang="en-US" dirty="0"/>
              <a:t>	 (-24)</a:t>
            </a:r>
            <a:r>
              <a:rPr lang="en-US" baseline="-25000" dirty="0"/>
              <a:t>10</a:t>
            </a:r>
            <a:r>
              <a:rPr lang="en-US" dirty="0"/>
              <a:t>:	(1110</a:t>
            </a:r>
            <a:r>
              <a:rPr lang="en-US" u="sng" dirty="0"/>
              <a:t>1000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7" name="TextBox 6"/>
          <p:cNvSpPr txBox="1"/>
          <p:nvPr/>
        </p:nvSpPr>
        <p:spPr>
          <a:xfrm>
            <a:off x="5092888" y="3596012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2303878" y="4173093"/>
            <a:ext cx="2567986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560443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0" name="TextBox 9"/>
          <p:cNvSpPr txBox="1"/>
          <p:nvPr/>
        </p:nvSpPr>
        <p:spPr>
          <a:xfrm>
            <a:off x="4443843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1" name="TextBox 10"/>
          <p:cNvSpPr txBox="1"/>
          <p:nvPr/>
        </p:nvSpPr>
        <p:spPr>
          <a:xfrm>
            <a:off x="4327241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2" name="TextBox 11"/>
          <p:cNvSpPr txBox="1"/>
          <p:nvPr/>
        </p:nvSpPr>
        <p:spPr>
          <a:xfrm>
            <a:off x="4210639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3" name="TextBox 12"/>
          <p:cNvSpPr txBox="1"/>
          <p:nvPr/>
        </p:nvSpPr>
        <p:spPr>
          <a:xfrm>
            <a:off x="4094037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4" name="TextBox 13"/>
          <p:cNvSpPr txBox="1"/>
          <p:nvPr/>
        </p:nvSpPr>
        <p:spPr>
          <a:xfrm>
            <a:off x="3977435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5" name="TextBox 14"/>
          <p:cNvSpPr txBox="1"/>
          <p:nvPr/>
        </p:nvSpPr>
        <p:spPr>
          <a:xfrm>
            <a:off x="3860833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6" name="TextBox 15"/>
          <p:cNvSpPr txBox="1"/>
          <p:nvPr/>
        </p:nvSpPr>
        <p:spPr>
          <a:xfrm>
            <a:off x="3744231" y="414279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7" name="TextBox 16"/>
          <p:cNvSpPr txBox="1"/>
          <p:nvPr/>
        </p:nvSpPr>
        <p:spPr>
          <a:xfrm>
            <a:off x="2292070" y="4142794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(-5)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19" name="TextBox 18"/>
          <p:cNvSpPr txBox="1"/>
          <p:nvPr/>
        </p:nvSpPr>
        <p:spPr>
          <a:xfrm>
            <a:off x="1909929" y="4665231"/>
            <a:ext cx="306398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( 5)</a:t>
            </a:r>
            <a:r>
              <a:rPr lang="en-US" baseline="-25000" dirty="0"/>
              <a:t>10</a:t>
            </a:r>
            <a:r>
              <a:rPr lang="en-US" dirty="0"/>
              <a:t>:	(0000</a:t>
            </a:r>
            <a:r>
              <a:rPr lang="en-US" u="sng" dirty="0"/>
              <a:t>0101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720643" y="2708920"/>
            <a:ext cx="3063980" cy="18928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(b) Add -48 to -80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(48)</a:t>
            </a:r>
            <a:r>
              <a:rPr lang="en-US" baseline="-25000" dirty="0"/>
              <a:t>10</a:t>
            </a:r>
            <a:r>
              <a:rPr lang="en-US" dirty="0"/>
              <a:t> = (0011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(80)</a:t>
            </a:r>
            <a:r>
              <a:rPr lang="en-US" baseline="-25000" dirty="0"/>
              <a:t>10</a:t>
            </a:r>
            <a:r>
              <a:rPr lang="en-US" dirty="0"/>
              <a:t> = (0101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-48)</a:t>
            </a:r>
            <a:r>
              <a:rPr lang="en-US" baseline="-25000" dirty="0"/>
              <a:t>10</a:t>
            </a:r>
            <a:r>
              <a:rPr lang="en-US" dirty="0"/>
              <a:t>:	(1101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1706563" algn="l"/>
              </a:tabLst>
            </a:pPr>
            <a:r>
              <a:rPr lang="en-US" dirty="0"/>
              <a:t>	 ( -80)</a:t>
            </a:r>
            <a:r>
              <a:rPr lang="en-US" baseline="-25000" dirty="0"/>
              <a:t>10</a:t>
            </a:r>
            <a:r>
              <a:rPr lang="en-US" dirty="0"/>
              <a:t>:	(1011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21" name="TextBox 20"/>
          <p:cNvSpPr txBox="1"/>
          <p:nvPr/>
        </p:nvSpPr>
        <p:spPr>
          <a:xfrm>
            <a:off x="8903602" y="3989531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6114593" y="4597951"/>
            <a:ext cx="2670031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379025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4" name="TextBox 23"/>
          <p:cNvSpPr txBox="1"/>
          <p:nvPr/>
        </p:nvSpPr>
        <p:spPr>
          <a:xfrm>
            <a:off x="8261664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5" name="TextBox 24"/>
          <p:cNvSpPr txBox="1"/>
          <p:nvPr/>
        </p:nvSpPr>
        <p:spPr>
          <a:xfrm>
            <a:off x="8144300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6" name="TextBox 25"/>
          <p:cNvSpPr txBox="1"/>
          <p:nvPr/>
        </p:nvSpPr>
        <p:spPr>
          <a:xfrm>
            <a:off x="8026936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7" name="TextBox 26"/>
          <p:cNvSpPr txBox="1"/>
          <p:nvPr/>
        </p:nvSpPr>
        <p:spPr>
          <a:xfrm>
            <a:off x="7909572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8" name="TextBox 27"/>
          <p:cNvSpPr txBox="1"/>
          <p:nvPr/>
        </p:nvSpPr>
        <p:spPr>
          <a:xfrm>
            <a:off x="7792208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9" name="TextBox 28"/>
          <p:cNvSpPr txBox="1"/>
          <p:nvPr/>
        </p:nvSpPr>
        <p:spPr>
          <a:xfrm>
            <a:off x="7674844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0" name="TextBox 29"/>
          <p:cNvSpPr txBox="1"/>
          <p:nvPr/>
        </p:nvSpPr>
        <p:spPr>
          <a:xfrm>
            <a:off x="7557480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1" name="TextBox 30"/>
          <p:cNvSpPr txBox="1"/>
          <p:nvPr/>
        </p:nvSpPr>
        <p:spPr>
          <a:xfrm>
            <a:off x="6102784" y="4567652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(-128)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34" name="TextBox 33"/>
          <p:cNvSpPr txBox="1"/>
          <p:nvPr/>
        </p:nvSpPr>
        <p:spPr>
          <a:xfrm>
            <a:off x="7338703" y="3620199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2" name="TextBox 31"/>
          <p:cNvSpPr txBox="1"/>
          <p:nvPr/>
        </p:nvSpPr>
        <p:spPr>
          <a:xfrm>
            <a:off x="7354792" y="4566580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3" name="TextBox 32"/>
          <p:cNvSpPr txBox="1"/>
          <p:nvPr/>
        </p:nvSpPr>
        <p:spPr>
          <a:xfrm>
            <a:off x="5735961" y="5034563"/>
            <a:ext cx="318099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( 128)</a:t>
            </a:r>
            <a:r>
              <a:rPr lang="en-US" baseline="-25000" dirty="0"/>
              <a:t>10</a:t>
            </a:r>
            <a:r>
              <a:rPr lang="en-US" dirty="0"/>
              <a:t>:	(1000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7EE5041-1067-2E23-6A11-5C490FA62732}"/>
              </a:ext>
            </a:extLst>
          </p:cNvPr>
          <p:cNvSpPr/>
          <p:nvPr/>
        </p:nvSpPr>
        <p:spPr>
          <a:xfrm>
            <a:off x="304800" y="1196752"/>
            <a:ext cx="11734800" cy="5060256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40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  <p:bldP spid="6" grpId="0" build="p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 build="p"/>
      <p:bldP spid="20" grpId="0" uiExpand="1" build="p"/>
      <p:bldP spid="21" grpId="0" uiExpand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4" grpId="0"/>
      <p:bldP spid="32" grpId="0"/>
      <p:bldP spid="3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6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040123" y="1480566"/>
            <a:ext cx="9361040" cy="6699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Perform the following operation in 2's-complement  system. Use 8-bit (including the sign bit) for each number. Check your results by converting the binary result back to decimal.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39816" y="2771637"/>
            <a:ext cx="3063980" cy="161582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(c) Subtract + 16 from +17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17 – 16 = 17 + ( -16)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(16)</a:t>
            </a:r>
            <a:r>
              <a:rPr lang="en-US" baseline="-25000" dirty="0"/>
              <a:t>10</a:t>
            </a:r>
            <a:r>
              <a:rPr lang="en-US" dirty="0"/>
              <a:t>=(0001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(17)</a:t>
            </a:r>
            <a:r>
              <a:rPr lang="en-US" baseline="-25000" dirty="0"/>
              <a:t>10</a:t>
            </a:r>
            <a:r>
              <a:rPr lang="en-US" dirty="0"/>
              <a:t>:	(0001</a:t>
            </a:r>
            <a:r>
              <a:rPr lang="en-US" u="sng" dirty="0"/>
              <a:t>0001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1706563" algn="l"/>
              </a:tabLst>
            </a:pPr>
            <a:r>
              <a:rPr lang="en-US" dirty="0"/>
              <a:t>	 (-16)</a:t>
            </a:r>
            <a:r>
              <a:rPr lang="en-US" baseline="-25000" dirty="0"/>
              <a:t>10</a:t>
            </a:r>
            <a:r>
              <a:rPr lang="en-US" dirty="0"/>
              <a:t>:	(1111</a:t>
            </a:r>
            <a:r>
              <a:rPr lang="en-US" u="sng" dirty="0"/>
              <a:t>0000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7" name="TextBox 6"/>
          <p:cNvSpPr txBox="1"/>
          <p:nvPr/>
        </p:nvSpPr>
        <p:spPr>
          <a:xfrm>
            <a:off x="7644232" y="3658728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4855222" y="4386111"/>
            <a:ext cx="2567986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111787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0" name="TextBox 9"/>
          <p:cNvSpPr txBox="1"/>
          <p:nvPr/>
        </p:nvSpPr>
        <p:spPr>
          <a:xfrm>
            <a:off x="6995187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1" name="TextBox 10"/>
          <p:cNvSpPr txBox="1"/>
          <p:nvPr/>
        </p:nvSpPr>
        <p:spPr>
          <a:xfrm>
            <a:off x="6878585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2" name="TextBox 11"/>
          <p:cNvSpPr txBox="1"/>
          <p:nvPr/>
        </p:nvSpPr>
        <p:spPr>
          <a:xfrm>
            <a:off x="6761983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3" name="TextBox 12"/>
          <p:cNvSpPr txBox="1"/>
          <p:nvPr/>
        </p:nvSpPr>
        <p:spPr>
          <a:xfrm>
            <a:off x="6645381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4" name="TextBox 13"/>
          <p:cNvSpPr txBox="1"/>
          <p:nvPr/>
        </p:nvSpPr>
        <p:spPr>
          <a:xfrm>
            <a:off x="6528779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5" name="TextBox 14"/>
          <p:cNvSpPr txBox="1"/>
          <p:nvPr/>
        </p:nvSpPr>
        <p:spPr>
          <a:xfrm>
            <a:off x="6412177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6" name="TextBox 15"/>
          <p:cNvSpPr txBox="1"/>
          <p:nvPr/>
        </p:nvSpPr>
        <p:spPr>
          <a:xfrm>
            <a:off x="6295575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7" name="TextBox 16"/>
          <p:cNvSpPr txBox="1"/>
          <p:nvPr/>
        </p:nvSpPr>
        <p:spPr>
          <a:xfrm>
            <a:off x="4843414" y="4355812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(1)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32" name="TextBox 31"/>
          <p:cNvSpPr txBox="1"/>
          <p:nvPr/>
        </p:nvSpPr>
        <p:spPr>
          <a:xfrm>
            <a:off x="6080544" y="435581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39150D-5267-98FD-6C16-E261D546E43F}"/>
              </a:ext>
            </a:extLst>
          </p:cNvPr>
          <p:cNvSpPr/>
          <p:nvPr/>
        </p:nvSpPr>
        <p:spPr>
          <a:xfrm>
            <a:off x="247193" y="1321103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77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6" grpId="0" build="p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3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6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040123" y="1480566"/>
            <a:ext cx="9361040" cy="6699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Perform the following operation in 2's-complement  system. Use 8-bit (including the sign bit) for each number. Check your results by converting the binary result back to decimal.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35760" y="2780928"/>
            <a:ext cx="3063980" cy="18928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(d) Subtract +21 from -13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-13-(21) = -13 +(-21)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(13)</a:t>
            </a:r>
            <a:r>
              <a:rPr lang="en-US" baseline="-25000" dirty="0"/>
              <a:t>10</a:t>
            </a:r>
            <a:r>
              <a:rPr lang="en-US" dirty="0"/>
              <a:t>=(0000</a:t>
            </a:r>
            <a:r>
              <a:rPr lang="en-US" u="sng" dirty="0"/>
              <a:t>1101</a:t>
            </a:r>
            <a:r>
              <a:rPr lang="en-US" dirty="0"/>
              <a:t>)</a:t>
            </a:r>
            <a:r>
              <a:rPr lang="en-US" baseline="-25000" dirty="0"/>
              <a:t>2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(21)</a:t>
            </a:r>
            <a:r>
              <a:rPr lang="en-US" baseline="-25000" dirty="0"/>
              <a:t>10</a:t>
            </a:r>
            <a:r>
              <a:rPr lang="en-US" dirty="0"/>
              <a:t>=(0001</a:t>
            </a:r>
            <a:r>
              <a:rPr lang="en-US" u="sng" dirty="0"/>
              <a:t>0101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(-13)</a:t>
            </a:r>
            <a:r>
              <a:rPr lang="en-US" baseline="-25000" dirty="0"/>
              <a:t>10</a:t>
            </a:r>
            <a:r>
              <a:rPr lang="en-US" dirty="0"/>
              <a:t>:	(1111</a:t>
            </a:r>
            <a:r>
              <a:rPr lang="en-US" u="sng" dirty="0"/>
              <a:t>0011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1706563" algn="l"/>
              </a:tabLst>
            </a:pPr>
            <a:r>
              <a:rPr lang="en-US" dirty="0"/>
              <a:t>	 (-21)</a:t>
            </a:r>
            <a:r>
              <a:rPr lang="en-US" baseline="-25000" dirty="0"/>
              <a:t>10</a:t>
            </a:r>
            <a:r>
              <a:rPr lang="en-US" dirty="0"/>
              <a:t>:	(1110</a:t>
            </a:r>
            <a:r>
              <a:rPr lang="en-US" u="sng" dirty="0"/>
              <a:t>1011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21" name="TextBox 20"/>
          <p:cNvSpPr txBox="1"/>
          <p:nvPr/>
        </p:nvSpPr>
        <p:spPr>
          <a:xfrm>
            <a:off x="7118719" y="3989531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4329710" y="4597951"/>
            <a:ext cx="2670031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594142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4" name="TextBox 23"/>
          <p:cNvSpPr txBox="1"/>
          <p:nvPr/>
        </p:nvSpPr>
        <p:spPr>
          <a:xfrm>
            <a:off x="6476781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25" name="TextBox 24"/>
          <p:cNvSpPr txBox="1"/>
          <p:nvPr/>
        </p:nvSpPr>
        <p:spPr>
          <a:xfrm>
            <a:off x="6359417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26" name="TextBox 25"/>
          <p:cNvSpPr txBox="1"/>
          <p:nvPr/>
        </p:nvSpPr>
        <p:spPr>
          <a:xfrm>
            <a:off x="6242053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27" name="TextBox 26"/>
          <p:cNvSpPr txBox="1"/>
          <p:nvPr/>
        </p:nvSpPr>
        <p:spPr>
          <a:xfrm>
            <a:off x="6124689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28" name="TextBox 27"/>
          <p:cNvSpPr txBox="1"/>
          <p:nvPr/>
        </p:nvSpPr>
        <p:spPr>
          <a:xfrm>
            <a:off x="6007325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9" name="TextBox 28"/>
          <p:cNvSpPr txBox="1"/>
          <p:nvPr/>
        </p:nvSpPr>
        <p:spPr>
          <a:xfrm>
            <a:off x="5889961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0" name="TextBox 29"/>
          <p:cNvSpPr txBox="1"/>
          <p:nvPr/>
        </p:nvSpPr>
        <p:spPr>
          <a:xfrm>
            <a:off x="5772597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1" name="TextBox 30"/>
          <p:cNvSpPr txBox="1"/>
          <p:nvPr/>
        </p:nvSpPr>
        <p:spPr>
          <a:xfrm>
            <a:off x="4317901" y="4567652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(-34)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33" name="TextBox 32"/>
          <p:cNvSpPr txBox="1"/>
          <p:nvPr/>
        </p:nvSpPr>
        <p:spPr>
          <a:xfrm>
            <a:off x="5569136" y="45676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5" name="TextBox 34"/>
          <p:cNvSpPr txBox="1"/>
          <p:nvPr/>
        </p:nvSpPr>
        <p:spPr>
          <a:xfrm>
            <a:off x="4023085" y="5000199"/>
            <a:ext cx="306398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(34)</a:t>
            </a:r>
            <a:r>
              <a:rPr lang="en-US" baseline="-25000" dirty="0"/>
              <a:t>10</a:t>
            </a:r>
            <a:r>
              <a:rPr lang="en-US" dirty="0"/>
              <a:t>:	(0010</a:t>
            </a:r>
            <a:r>
              <a:rPr lang="en-US" u="sng" dirty="0"/>
              <a:t>0010</a:t>
            </a:r>
            <a:r>
              <a:rPr lang="en-US" dirty="0"/>
              <a:t>)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39150D-5267-98FD-6C16-E261D546E43F}"/>
              </a:ext>
            </a:extLst>
          </p:cNvPr>
          <p:cNvSpPr/>
          <p:nvPr/>
        </p:nvSpPr>
        <p:spPr>
          <a:xfrm>
            <a:off x="247193" y="1321103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4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20" grpId="0" uiExpand="1" build="p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6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415480" y="1626546"/>
            <a:ext cx="9649072" cy="6480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Perform the following operation in 2's-complement  system. Use 8-bit (including the sign bit) for each number. Check your results by converting the binary result back to decimal.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47528" y="2996953"/>
            <a:ext cx="3063980" cy="161582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(g) Subtract -17 from -17</a:t>
            </a:r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-17-(-17) = -17 +17 = 17 -17</a:t>
            </a:r>
          </a:p>
          <a:p>
            <a:pPr>
              <a:tabLst>
                <a:tab pos="355600" algn="l"/>
                <a:tab pos="1706563" algn="l"/>
              </a:tabLst>
            </a:pPr>
            <a:endParaRPr lang="en-US" dirty="0"/>
          </a:p>
          <a:p>
            <a:pPr>
              <a:tabLst>
                <a:tab pos="355600" algn="l"/>
                <a:tab pos="1706563" algn="l"/>
              </a:tabLst>
            </a:pPr>
            <a:r>
              <a:rPr lang="en-US" dirty="0"/>
              <a:t>	( 17)</a:t>
            </a:r>
            <a:r>
              <a:rPr lang="en-US" baseline="-25000" dirty="0"/>
              <a:t>10</a:t>
            </a:r>
            <a:r>
              <a:rPr lang="en-US" dirty="0"/>
              <a:t>:	(00010001)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303213" algn="l"/>
                <a:tab pos="1706563" algn="l"/>
              </a:tabLst>
            </a:pPr>
            <a:r>
              <a:rPr lang="en-US" dirty="0"/>
              <a:t>	 (-17)</a:t>
            </a:r>
            <a:r>
              <a:rPr lang="en-US" baseline="-25000" dirty="0"/>
              <a:t>10</a:t>
            </a:r>
            <a:r>
              <a:rPr lang="en-US" dirty="0"/>
              <a:t>:	(11101111)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21" name="TextBox 20"/>
          <p:cNvSpPr txBox="1"/>
          <p:nvPr/>
        </p:nvSpPr>
        <p:spPr>
          <a:xfrm>
            <a:off x="5030487" y="3989531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+</a:t>
            </a:r>
            <a:endParaRPr lang="ar-EG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2241478" y="4597951"/>
            <a:ext cx="2670031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505910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4" name="TextBox 23"/>
          <p:cNvSpPr txBox="1"/>
          <p:nvPr/>
        </p:nvSpPr>
        <p:spPr>
          <a:xfrm>
            <a:off x="4388549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5" name="TextBox 24"/>
          <p:cNvSpPr txBox="1"/>
          <p:nvPr/>
        </p:nvSpPr>
        <p:spPr>
          <a:xfrm>
            <a:off x="4271185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6" name="TextBox 25"/>
          <p:cNvSpPr txBox="1"/>
          <p:nvPr/>
        </p:nvSpPr>
        <p:spPr>
          <a:xfrm>
            <a:off x="4153821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7" name="TextBox 26"/>
          <p:cNvSpPr txBox="1"/>
          <p:nvPr/>
        </p:nvSpPr>
        <p:spPr>
          <a:xfrm>
            <a:off x="4036457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8" name="TextBox 27"/>
          <p:cNvSpPr txBox="1"/>
          <p:nvPr/>
        </p:nvSpPr>
        <p:spPr>
          <a:xfrm>
            <a:off x="3919093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29" name="TextBox 28"/>
          <p:cNvSpPr txBox="1"/>
          <p:nvPr/>
        </p:nvSpPr>
        <p:spPr>
          <a:xfrm>
            <a:off x="3801729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0" name="TextBox 29"/>
          <p:cNvSpPr txBox="1"/>
          <p:nvPr/>
        </p:nvSpPr>
        <p:spPr>
          <a:xfrm>
            <a:off x="3684365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1" name="TextBox 30"/>
          <p:cNvSpPr txBox="1"/>
          <p:nvPr/>
        </p:nvSpPr>
        <p:spPr>
          <a:xfrm>
            <a:off x="2229669" y="4567652"/>
            <a:ext cx="13460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(0)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34" name="TextBox 33"/>
          <p:cNvSpPr txBox="1"/>
          <p:nvPr/>
        </p:nvSpPr>
        <p:spPr>
          <a:xfrm>
            <a:off x="3503713" y="455704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6AD123F-0BF3-9A58-E1F8-FFEF319C7012}"/>
              </a:ext>
            </a:extLst>
          </p:cNvPr>
          <p:cNvSpPr/>
          <p:nvPr/>
        </p:nvSpPr>
        <p:spPr>
          <a:xfrm>
            <a:off x="228600" y="1340768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1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20" grpId="0" build="p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Multiplication in Binary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9462439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7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057428" y="1353091"/>
            <a:ext cx="8424936" cy="6480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Multiply the following pairs of binary numbers and check by doing multiplication in decimal.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2665" y="2090172"/>
            <a:ext cx="2115023" cy="13388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(b) 1011 </a:t>
            </a:r>
            <a:r>
              <a:rPr lang="ar-EG" dirty="0"/>
              <a:t>×</a:t>
            </a:r>
            <a:r>
              <a:rPr lang="en-US" dirty="0"/>
              <a:t> 1011</a:t>
            </a:r>
          </a:p>
          <a:p>
            <a:pPr algn="l" rtl="0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>
              <a:tabLst>
                <a:tab pos="449263" algn="l"/>
                <a:tab pos="1162050" algn="l"/>
              </a:tabLst>
            </a:pPr>
            <a:r>
              <a:rPr lang="en-US" dirty="0"/>
              <a:t>	( 11 )</a:t>
            </a:r>
            <a:r>
              <a:rPr lang="en-US" baseline="-25000" dirty="0"/>
              <a:t>10</a:t>
            </a:r>
            <a:r>
              <a:rPr lang="en-US" dirty="0"/>
              <a:t>:	(1011)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449263" algn="l"/>
                <a:tab pos="1162050" algn="l"/>
              </a:tabLst>
            </a:pPr>
            <a:r>
              <a:rPr lang="en-US" dirty="0"/>
              <a:t>	( 11 )</a:t>
            </a:r>
            <a:r>
              <a:rPr lang="en-US" baseline="-25000" dirty="0"/>
              <a:t>10</a:t>
            </a:r>
            <a:r>
              <a:rPr lang="en-US" dirty="0"/>
              <a:t>:	(1011)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7" name="TextBox 6"/>
          <p:cNvSpPr txBox="1"/>
          <p:nvPr/>
        </p:nvSpPr>
        <p:spPr>
          <a:xfrm>
            <a:off x="5435719" y="2838172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ar-EG" dirty="0"/>
              <a:t>×</a:t>
            </a: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443797" y="3453013"/>
            <a:ext cx="170389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413221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0</a:t>
            </a:r>
            <a:endParaRPr lang="ar-EG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4298016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1</a:t>
            </a:r>
            <a:endParaRPr lang="ar-EG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4182811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6" name="TextBox 15"/>
          <p:cNvSpPr txBox="1"/>
          <p:nvPr/>
        </p:nvSpPr>
        <p:spPr>
          <a:xfrm>
            <a:off x="4067606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7" name="TextBox 16"/>
          <p:cNvSpPr txBox="1"/>
          <p:nvPr/>
        </p:nvSpPr>
        <p:spPr>
          <a:xfrm>
            <a:off x="2793825" y="4684494"/>
            <a:ext cx="985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(121)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39" name="TextBox 38"/>
          <p:cNvSpPr txBox="1"/>
          <p:nvPr/>
        </p:nvSpPr>
        <p:spPr>
          <a:xfrm>
            <a:off x="4643632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1</a:t>
            </a:r>
            <a:endParaRPr lang="ar-EG" u="sng" dirty="0"/>
          </a:p>
        </p:txBody>
      </p:sp>
      <p:sp>
        <p:nvSpPr>
          <p:cNvPr id="40" name="TextBox 39"/>
          <p:cNvSpPr txBox="1"/>
          <p:nvPr/>
        </p:nvSpPr>
        <p:spPr>
          <a:xfrm>
            <a:off x="4528426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0</a:t>
            </a:r>
            <a:endParaRPr lang="ar-EG" u="sng" dirty="0"/>
          </a:p>
        </p:txBody>
      </p:sp>
      <p:cxnSp>
        <p:nvCxnSpPr>
          <p:cNvPr id="41" name="Straight Connector 40"/>
          <p:cNvCxnSpPr/>
          <p:nvPr/>
        </p:nvCxnSpPr>
        <p:spPr>
          <a:xfrm flipH="1">
            <a:off x="3443797" y="4583894"/>
            <a:ext cx="170389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233985" y="3468779"/>
            <a:ext cx="84169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444500" algn="l"/>
              </a:tabLst>
            </a:pPr>
            <a:r>
              <a:rPr lang="en-US" dirty="0"/>
              <a:t>1011</a:t>
            </a:r>
            <a:endParaRPr lang="ar-EG" dirty="0"/>
          </a:p>
        </p:txBody>
      </p:sp>
      <p:sp>
        <p:nvSpPr>
          <p:cNvPr id="27" name="TextBox 26"/>
          <p:cNvSpPr txBox="1"/>
          <p:nvPr/>
        </p:nvSpPr>
        <p:spPr>
          <a:xfrm>
            <a:off x="4139575" y="3727053"/>
            <a:ext cx="84169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1011</a:t>
            </a:r>
            <a:endParaRPr lang="ar-EG" dirty="0"/>
          </a:p>
        </p:txBody>
      </p:sp>
      <p:sp>
        <p:nvSpPr>
          <p:cNvPr id="28" name="TextBox 27"/>
          <p:cNvSpPr txBox="1"/>
          <p:nvPr/>
        </p:nvSpPr>
        <p:spPr>
          <a:xfrm>
            <a:off x="4017961" y="3995772"/>
            <a:ext cx="10577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0000</a:t>
            </a:r>
            <a:endParaRPr lang="ar-EG" dirty="0"/>
          </a:p>
        </p:txBody>
      </p:sp>
      <p:sp>
        <p:nvSpPr>
          <p:cNvPr id="29" name="TextBox 28"/>
          <p:cNvSpPr txBox="1"/>
          <p:nvPr/>
        </p:nvSpPr>
        <p:spPr>
          <a:xfrm>
            <a:off x="3899345" y="4211796"/>
            <a:ext cx="156177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88900" algn="l"/>
              </a:tabLst>
            </a:pPr>
            <a:r>
              <a:rPr lang="en-US" dirty="0"/>
              <a:t>1011</a:t>
            </a:r>
            <a:endParaRPr lang="ar-EG" dirty="0"/>
          </a:p>
        </p:txBody>
      </p:sp>
      <p:sp>
        <p:nvSpPr>
          <p:cNvPr id="30" name="TextBox 29"/>
          <p:cNvSpPr txBox="1"/>
          <p:nvPr/>
        </p:nvSpPr>
        <p:spPr>
          <a:xfrm>
            <a:off x="3952401" y="4715852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1" name="TextBox 30"/>
          <p:cNvSpPr txBox="1"/>
          <p:nvPr/>
        </p:nvSpPr>
        <p:spPr>
          <a:xfrm>
            <a:off x="6155800" y="2090172"/>
            <a:ext cx="2403055" cy="13388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(d) 11111 </a:t>
            </a:r>
            <a:r>
              <a:rPr lang="ar-EG" dirty="0"/>
              <a:t>×</a:t>
            </a:r>
            <a:r>
              <a:rPr lang="en-US" dirty="0"/>
              <a:t> 101</a:t>
            </a:r>
          </a:p>
          <a:p>
            <a:pPr algn="l" rtl="0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Solution:</a:t>
            </a:r>
          </a:p>
          <a:p>
            <a:pPr>
              <a:tabLst>
                <a:tab pos="449263" algn="l"/>
                <a:tab pos="1162050" algn="l"/>
              </a:tabLst>
            </a:pPr>
            <a:r>
              <a:rPr lang="en-US" dirty="0"/>
              <a:t>	( 31 )</a:t>
            </a:r>
            <a:r>
              <a:rPr lang="en-US" baseline="-25000" dirty="0"/>
              <a:t>10</a:t>
            </a:r>
            <a:r>
              <a:rPr lang="en-US" dirty="0"/>
              <a:t>:	(11111)</a:t>
            </a:r>
            <a:r>
              <a:rPr lang="en-US" baseline="-25000" dirty="0"/>
              <a:t>2</a:t>
            </a:r>
            <a:endParaRPr lang="en-US" dirty="0"/>
          </a:p>
          <a:p>
            <a:pPr>
              <a:lnSpc>
                <a:spcPct val="150000"/>
              </a:lnSpc>
              <a:tabLst>
                <a:tab pos="449263" algn="l"/>
                <a:tab pos="1879600" algn="r"/>
                <a:tab pos="1968500" algn="r"/>
              </a:tabLst>
            </a:pPr>
            <a:r>
              <a:rPr lang="en-US" dirty="0"/>
              <a:t>	( 5 )</a:t>
            </a:r>
            <a:r>
              <a:rPr lang="en-US" baseline="-25000" dirty="0"/>
              <a:t>10</a:t>
            </a:r>
            <a:r>
              <a:rPr lang="en-US" dirty="0"/>
              <a:t>:	(101)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34" name="TextBox 33"/>
          <p:cNvSpPr txBox="1"/>
          <p:nvPr/>
        </p:nvSpPr>
        <p:spPr>
          <a:xfrm>
            <a:off x="8558854" y="2838172"/>
            <a:ext cx="273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ar-EG" dirty="0"/>
              <a:t>×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6566932" y="3453013"/>
            <a:ext cx="170389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536716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0</a:t>
            </a:r>
            <a:endParaRPr lang="ar-EG" u="sng" dirty="0"/>
          </a:p>
        </p:txBody>
      </p:sp>
      <p:sp>
        <p:nvSpPr>
          <p:cNvPr id="44" name="TextBox 43"/>
          <p:cNvSpPr txBox="1"/>
          <p:nvPr/>
        </p:nvSpPr>
        <p:spPr>
          <a:xfrm>
            <a:off x="7434389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1</a:t>
            </a:r>
            <a:endParaRPr lang="ar-EG" u="sng" dirty="0"/>
          </a:p>
        </p:txBody>
      </p:sp>
      <p:sp>
        <p:nvSpPr>
          <p:cNvPr id="45" name="TextBox 44"/>
          <p:cNvSpPr txBox="1"/>
          <p:nvPr/>
        </p:nvSpPr>
        <p:spPr>
          <a:xfrm>
            <a:off x="7306662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46" name="TextBox 45"/>
          <p:cNvSpPr txBox="1"/>
          <p:nvPr/>
        </p:nvSpPr>
        <p:spPr>
          <a:xfrm>
            <a:off x="7191635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47" name="TextBox 46"/>
          <p:cNvSpPr txBox="1"/>
          <p:nvPr/>
        </p:nvSpPr>
        <p:spPr>
          <a:xfrm>
            <a:off x="5916960" y="4351012"/>
            <a:ext cx="98571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(155)</a:t>
            </a:r>
            <a:r>
              <a:rPr lang="en-US" baseline="-25000" dirty="0"/>
              <a:t>10</a:t>
            </a:r>
            <a:r>
              <a:rPr lang="en-US" dirty="0"/>
              <a:t>:</a:t>
            </a:r>
            <a:endParaRPr lang="ar-EG" dirty="0"/>
          </a:p>
        </p:txBody>
      </p:sp>
      <p:sp>
        <p:nvSpPr>
          <p:cNvPr id="48" name="TextBox 47"/>
          <p:cNvSpPr txBox="1"/>
          <p:nvPr/>
        </p:nvSpPr>
        <p:spPr>
          <a:xfrm>
            <a:off x="7766767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1</a:t>
            </a:r>
            <a:endParaRPr lang="ar-EG" u="sng" dirty="0"/>
          </a:p>
        </p:txBody>
      </p:sp>
      <p:sp>
        <p:nvSpPr>
          <p:cNvPr id="49" name="TextBox 48"/>
          <p:cNvSpPr txBox="1"/>
          <p:nvPr/>
        </p:nvSpPr>
        <p:spPr>
          <a:xfrm>
            <a:off x="7651743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u="sng" dirty="0"/>
              <a:t>1</a:t>
            </a:r>
            <a:endParaRPr lang="ar-EG" u="sng" dirty="0"/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6566932" y="4250412"/>
            <a:ext cx="170389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265166" y="3468779"/>
            <a:ext cx="93364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533400" algn="l"/>
              </a:tabLst>
            </a:pPr>
            <a:r>
              <a:rPr lang="en-US" dirty="0"/>
              <a:t>11111</a:t>
            </a:r>
            <a:endParaRPr lang="ar-EG" dirty="0"/>
          </a:p>
        </p:txBody>
      </p:sp>
      <p:sp>
        <p:nvSpPr>
          <p:cNvPr id="53" name="TextBox 52"/>
          <p:cNvSpPr txBox="1"/>
          <p:nvPr/>
        </p:nvSpPr>
        <p:spPr>
          <a:xfrm>
            <a:off x="7141096" y="3674348"/>
            <a:ext cx="10577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00000</a:t>
            </a:r>
            <a:endParaRPr lang="ar-EG" dirty="0"/>
          </a:p>
        </p:txBody>
      </p:sp>
      <p:sp>
        <p:nvSpPr>
          <p:cNvPr id="55" name="TextBox 54"/>
          <p:cNvSpPr txBox="1"/>
          <p:nvPr/>
        </p:nvSpPr>
        <p:spPr>
          <a:xfrm>
            <a:off x="7076608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56" name="TextBox 55"/>
          <p:cNvSpPr txBox="1"/>
          <p:nvPr/>
        </p:nvSpPr>
        <p:spPr>
          <a:xfrm>
            <a:off x="7022351" y="3881080"/>
            <a:ext cx="93364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tabLst>
                <a:tab pos="444500" algn="l"/>
              </a:tabLst>
            </a:pPr>
            <a:r>
              <a:rPr lang="en-US" dirty="0"/>
              <a:t>11111</a:t>
            </a:r>
            <a:endParaRPr lang="ar-EG" dirty="0"/>
          </a:p>
        </p:txBody>
      </p:sp>
      <p:sp>
        <p:nvSpPr>
          <p:cNvPr id="57" name="TextBox 56"/>
          <p:cNvSpPr txBox="1"/>
          <p:nvPr/>
        </p:nvSpPr>
        <p:spPr>
          <a:xfrm>
            <a:off x="6961581" y="436978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24D50FB-175B-7F4F-C2E2-65917C42FEA0}"/>
              </a:ext>
            </a:extLst>
          </p:cNvPr>
          <p:cNvSpPr/>
          <p:nvPr/>
        </p:nvSpPr>
        <p:spPr>
          <a:xfrm>
            <a:off x="299343" y="1257617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44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6" grpId="0" build="p"/>
      <p:bldP spid="7" grpId="0"/>
      <p:bldP spid="13" grpId="0"/>
      <p:bldP spid="14" grpId="0"/>
      <p:bldP spid="15" grpId="0"/>
      <p:bldP spid="16" grpId="0"/>
      <p:bldP spid="17" grpId="0"/>
      <p:bldP spid="39" grpId="0"/>
      <p:bldP spid="40" grpId="0"/>
      <p:bldP spid="26" grpId="0"/>
      <p:bldP spid="27" grpId="0"/>
      <p:bldP spid="28" grpId="0"/>
      <p:bldP spid="29" grpId="0"/>
      <p:bldP spid="30" grpId="0"/>
      <p:bldP spid="31" grpId="0" uiExpand="1" build="p"/>
      <p:bldP spid="34" grpId="0" uiExpand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1" grpId="0"/>
      <p:bldP spid="53" grpId="0"/>
      <p:bldP spid="55" grpId="0"/>
      <p:bldP spid="56" grpId="0"/>
      <p:bldP spid="5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24D50FB-175B-7F4F-C2E2-65917C42FEA0}"/>
              </a:ext>
            </a:extLst>
          </p:cNvPr>
          <p:cNvSpPr/>
          <p:nvPr/>
        </p:nvSpPr>
        <p:spPr>
          <a:xfrm>
            <a:off x="299343" y="1257617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BD95BA8-D672-245E-F5E3-EA73E687D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504" y="1408517"/>
            <a:ext cx="9299111" cy="443120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63CDC64-55B3-F520-7F2B-F4DE72EE8E79}"/>
              </a:ext>
            </a:extLst>
          </p:cNvPr>
          <p:cNvSpPr txBox="1"/>
          <p:nvPr/>
        </p:nvSpPr>
        <p:spPr>
          <a:xfrm>
            <a:off x="695400" y="59605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/>
              <a:t>Problem 8</a:t>
            </a:r>
          </a:p>
        </p:txBody>
      </p:sp>
    </p:spTree>
    <p:extLst>
      <p:ext uri="{BB962C8B-B14F-4D97-AF65-F5344CB8AC3E}">
        <p14:creationId xmlns:p14="http://schemas.microsoft.com/office/powerpoint/2010/main" val="22572157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86782-5C6D-6D6A-368F-D2AD2EFD7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Division in Binary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533268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9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47528" y="1340768"/>
            <a:ext cx="8424936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Perform the following divisions. Check the results by doing division in decimal.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44402" y="3137192"/>
            <a:ext cx="1447542" cy="4620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>
              <a:lnSpc>
                <a:spcPct val="150000"/>
              </a:lnSpc>
            </a:pPr>
            <a:r>
              <a:rPr lang="en-US" dirty="0"/>
              <a:t>           (1001)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13" name="TextBox 12"/>
          <p:cNvSpPr txBox="1"/>
          <p:nvPr/>
        </p:nvSpPr>
        <p:spPr>
          <a:xfrm>
            <a:off x="6044652" y="2763397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4" name="TextBox 13"/>
          <p:cNvSpPr txBox="1"/>
          <p:nvPr/>
        </p:nvSpPr>
        <p:spPr>
          <a:xfrm>
            <a:off x="5926820" y="2763397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5" name="TextBox 14"/>
          <p:cNvSpPr txBox="1"/>
          <p:nvPr/>
        </p:nvSpPr>
        <p:spPr>
          <a:xfrm>
            <a:off x="5801462" y="2763397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6" name="TextBox 15"/>
          <p:cNvSpPr txBox="1"/>
          <p:nvPr/>
        </p:nvSpPr>
        <p:spPr>
          <a:xfrm>
            <a:off x="5676104" y="2763397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2" name="TextBox 31"/>
          <p:cNvSpPr txBox="1"/>
          <p:nvPr/>
        </p:nvSpPr>
        <p:spPr>
          <a:xfrm>
            <a:off x="6034186" y="3789039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3" name="TextBox 32"/>
          <p:cNvSpPr txBox="1"/>
          <p:nvPr/>
        </p:nvSpPr>
        <p:spPr>
          <a:xfrm>
            <a:off x="5916823" y="3789039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5" name="TextBox 34"/>
          <p:cNvSpPr txBox="1"/>
          <p:nvPr/>
        </p:nvSpPr>
        <p:spPr>
          <a:xfrm>
            <a:off x="5812161" y="3789039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9" name="TextBox 38"/>
          <p:cNvSpPr txBox="1"/>
          <p:nvPr/>
        </p:nvSpPr>
        <p:spPr>
          <a:xfrm>
            <a:off x="6277494" y="2763397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40" name="TextBox 39"/>
          <p:cNvSpPr txBox="1"/>
          <p:nvPr/>
        </p:nvSpPr>
        <p:spPr>
          <a:xfrm>
            <a:off x="6152136" y="2763397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grpSp>
        <p:nvGrpSpPr>
          <p:cNvPr id="20" name="Group 19"/>
          <p:cNvGrpSpPr/>
          <p:nvPr/>
        </p:nvGrpSpPr>
        <p:grpSpPr>
          <a:xfrm>
            <a:off x="4824158" y="3209841"/>
            <a:ext cx="2423970" cy="390426"/>
            <a:chOff x="3275856" y="2636912"/>
            <a:chExt cx="2423970" cy="390426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3995936" y="2636912"/>
              <a:ext cx="170389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995936" y="2636912"/>
              <a:ext cx="0" cy="390426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>
              <a:off x="3275856" y="3027338"/>
              <a:ext cx="72008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570198" y="3256434"/>
            <a:ext cx="1026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(111111)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34" name="Rectangle 33"/>
          <p:cNvSpPr/>
          <p:nvPr/>
        </p:nvSpPr>
        <p:spPr>
          <a:xfrm>
            <a:off x="4505198" y="2204864"/>
            <a:ext cx="16177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(a) 111111/1001</a:t>
            </a:r>
            <a:endParaRPr lang="ar-EG" dirty="0"/>
          </a:p>
          <a:p>
            <a:pPr indent="355600"/>
            <a:r>
              <a:rPr lang="en-US" dirty="0"/>
              <a:t>Solution</a:t>
            </a:r>
            <a:endParaRPr lang="ar-EG" dirty="0"/>
          </a:p>
        </p:txBody>
      </p:sp>
      <p:sp>
        <p:nvSpPr>
          <p:cNvPr id="43" name="TextBox 42"/>
          <p:cNvSpPr txBox="1"/>
          <p:nvPr/>
        </p:nvSpPr>
        <p:spPr>
          <a:xfrm>
            <a:off x="5635141" y="3491715"/>
            <a:ext cx="144754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1001</a:t>
            </a:r>
            <a:endParaRPr lang="ar-EG" dirty="0"/>
          </a:p>
        </p:txBody>
      </p:sp>
      <p:cxnSp>
        <p:nvCxnSpPr>
          <p:cNvPr id="44" name="Straight Connector 43"/>
          <p:cNvCxnSpPr/>
          <p:nvPr/>
        </p:nvCxnSpPr>
        <p:spPr>
          <a:xfrm flipH="1">
            <a:off x="5544238" y="3820066"/>
            <a:ext cx="85194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694710" y="3789039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46" name="TextBox 45"/>
          <p:cNvSpPr txBox="1"/>
          <p:nvPr/>
        </p:nvSpPr>
        <p:spPr>
          <a:xfrm>
            <a:off x="6152806" y="3789039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47" name="TextBox 46"/>
          <p:cNvSpPr txBox="1"/>
          <p:nvPr/>
        </p:nvSpPr>
        <p:spPr>
          <a:xfrm>
            <a:off x="5755010" y="4005063"/>
            <a:ext cx="7057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1001</a:t>
            </a:r>
            <a:endParaRPr lang="ar-EG" dirty="0"/>
          </a:p>
        </p:txBody>
      </p:sp>
      <p:sp>
        <p:nvSpPr>
          <p:cNvPr id="48" name="TextBox 47"/>
          <p:cNvSpPr txBox="1"/>
          <p:nvPr/>
        </p:nvSpPr>
        <p:spPr>
          <a:xfrm>
            <a:off x="6133615" y="4343368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49" name="TextBox 48"/>
          <p:cNvSpPr txBox="1"/>
          <p:nvPr/>
        </p:nvSpPr>
        <p:spPr>
          <a:xfrm>
            <a:off x="6016252" y="4343368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50" name="TextBox 49"/>
          <p:cNvSpPr txBox="1"/>
          <p:nvPr/>
        </p:nvSpPr>
        <p:spPr>
          <a:xfrm>
            <a:off x="5898890" y="4343368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5637317" y="4374395"/>
            <a:ext cx="85194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802612" y="4343368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53" name="TextBox 52"/>
          <p:cNvSpPr txBox="1"/>
          <p:nvPr/>
        </p:nvSpPr>
        <p:spPr>
          <a:xfrm>
            <a:off x="6258585" y="4343368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54" name="TextBox 53"/>
          <p:cNvSpPr txBox="1"/>
          <p:nvPr/>
        </p:nvSpPr>
        <p:spPr>
          <a:xfrm>
            <a:off x="5860789" y="4559392"/>
            <a:ext cx="7057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1001</a:t>
            </a:r>
            <a:endParaRPr lang="ar-EG" dirty="0"/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5662548" y="4869159"/>
            <a:ext cx="85194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825063" y="4856304"/>
            <a:ext cx="7057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0000</a:t>
            </a:r>
            <a:endParaRPr lang="ar-EG" dirty="0"/>
          </a:p>
        </p:txBody>
      </p:sp>
      <p:sp>
        <p:nvSpPr>
          <p:cNvPr id="57" name="TextBox 56"/>
          <p:cNvSpPr txBox="1"/>
          <p:nvPr/>
        </p:nvSpPr>
        <p:spPr>
          <a:xfrm>
            <a:off x="6456827" y="2763397"/>
            <a:ext cx="7057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(7)</a:t>
            </a:r>
            <a:r>
              <a:rPr lang="en-US" baseline="-25000" dirty="0"/>
              <a:t>10</a:t>
            </a:r>
            <a:endParaRPr lang="ar-EG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5776600" y="3557567"/>
              <a:ext cx="27360" cy="3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67240" y="3548207"/>
                <a:ext cx="46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3FDE705-0CDB-D4ED-0243-014B22346E10}"/>
              </a:ext>
            </a:extLst>
          </p:cNvPr>
          <p:cNvSpPr/>
          <p:nvPr/>
        </p:nvSpPr>
        <p:spPr>
          <a:xfrm>
            <a:off x="335360" y="1331049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35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6" grpId="0" build="p"/>
      <p:bldP spid="13" grpId="0"/>
      <p:bldP spid="14" grpId="0"/>
      <p:bldP spid="15" grpId="0"/>
      <p:bldP spid="16" grpId="0"/>
      <p:bldP spid="32" grpId="0"/>
      <p:bldP spid="33" grpId="0"/>
      <p:bldP spid="35" grpId="0"/>
      <p:bldP spid="39" grpId="0"/>
      <p:bldP spid="40" grpId="0"/>
      <p:bldP spid="21" grpId="0"/>
      <p:bldP spid="34" grpId="0" build="p"/>
      <p:bldP spid="43" grpId="0" build="p"/>
      <p:bldP spid="45" grpId="0"/>
      <p:bldP spid="46" grpId="0"/>
      <p:bldP spid="47" grpId="0" build="p"/>
      <p:bldP spid="48" grpId="0"/>
      <p:bldP spid="49" grpId="0"/>
      <p:bldP spid="50" grpId="0"/>
      <p:bldP spid="52" grpId="0"/>
      <p:bldP spid="53" grpId="0"/>
      <p:bldP spid="54" grpId="0" build="p"/>
      <p:bldP spid="56" grpId="0" build="p"/>
      <p:bldP spid="5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Problem 9 cont.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1847528" y="1340768"/>
            <a:ext cx="8424936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Perform the following divisions. Check the results by doing division in decimal.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38457" y="3140757"/>
            <a:ext cx="1447542" cy="4630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>
              <a:lnSpc>
                <a:spcPct val="150000"/>
              </a:lnSpc>
            </a:pPr>
            <a:r>
              <a:rPr lang="en-US" dirty="0"/>
              <a:t> (7)</a:t>
            </a:r>
            <a:r>
              <a:rPr lang="en-US" baseline="-25000" dirty="0"/>
              <a:t>10</a:t>
            </a:r>
            <a:r>
              <a:rPr lang="en-US" dirty="0"/>
              <a:t>:(111)</a:t>
            </a:r>
            <a:r>
              <a:rPr lang="en-US" baseline="-25000" dirty="0"/>
              <a:t>2</a:t>
            </a:r>
            <a:endParaRPr lang="ar-EG" dirty="0"/>
          </a:p>
        </p:txBody>
      </p:sp>
      <p:sp>
        <p:nvSpPr>
          <p:cNvPr id="13" name="TextBox 12"/>
          <p:cNvSpPr txBox="1"/>
          <p:nvPr/>
        </p:nvSpPr>
        <p:spPr>
          <a:xfrm>
            <a:off x="5787309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4" name="TextBox 13"/>
          <p:cNvSpPr txBox="1"/>
          <p:nvPr/>
        </p:nvSpPr>
        <p:spPr>
          <a:xfrm>
            <a:off x="5669477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15" name="TextBox 14"/>
          <p:cNvSpPr txBox="1"/>
          <p:nvPr/>
        </p:nvSpPr>
        <p:spPr>
          <a:xfrm>
            <a:off x="5544119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16" name="TextBox 15"/>
          <p:cNvSpPr txBox="1"/>
          <p:nvPr/>
        </p:nvSpPr>
        <p:spPr>
          <a:xfrm>
            <a:off x="5418761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2" name="TextBox 31"/>
          <p:cNvSpPr txBox="1"/>
          <p:nvPr/>
        </p:nvSpPr>
        <p:spPr>
          <a:xfrm>
            <a:off x="5776843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3" name="TextBox 32"/>
          <p:cNvSpPr txBox="1"/>
          <p:nvPr/>
        </p:nvSpPr>
        <p:spPr>
          <a:xfrm>
            <a:off x="5659480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5" name="TextBox 34"/>
          <p:cNvSpPr txBox="1"/>
          <p:nvPr/>
        </p:nvSpPr>
        <p:spPr>
          <a:xfrm>
            <a:off x="5554818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39" name="TextBox 38"/>
          <p:cNvSpPr txBox="1"/>
          <p:nvPr/>
        </p:nvSpPr>
        <p:spPr>
          <a:xfrm>
            <a:off x="6020151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40" name="TextBox 39"/>
          <p:cNvSpPr txBox="1"/>
          <p:nvPr/>
        </p:nvSpPr>
        <p:spPr>
          <a:xfrm>
            <a:off x="5894793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grpSp>
        <p:nvGrpSpPr>
          <p:cNvPr id="20" name="Group 19"/>
          <p:cNvGrpSpPr/>
          <p:nvPr/>
        </p:nvGrpSpPr>
        <p:grpSpPr>
          <a:xfrm>
            <a:off x="4566815" y="3213405"/>
            <a:ext cx="2423970" cy="390426"/>
            <a:chOff x="3275856" y="2636912"/>
            <a:chExt cx="2423970" cy="390426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3995936" y="2636912"/>
              <a:ext cx="170389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995936" y="2636912"/>
              <a:ext cx="0" cy="390426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>
              <a:off x="3275856" y="3027338"/>
              <a:ext cx="72008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5312855" y="3259998"/>
            <a:ext cx="2007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(1110111)</a:t>
            </a:r>
            <a:r>
              <a:rPr lang="en-US" baseline="-25000" dirty="0"/>
              <a:t>2</a:t>
            </a:r>
            <a:r>
              <a:rPr lang="en-US" dirty="0"/>
              <a:t> : ( 119 )</a:t>
            </a:r>
            <a:r>
              <a:rPr lang="en-US" baseline="-25000" dirty="0"/>
              <a:t>10</a:t>
            </a:r>
            <a:endParaRPr lang="ar-EG" dirty="0"/>
          </a:p>
        </p:txBody>
      </p:sp>
      <p:sp>
        <p:nvSpPr>
          <p:cNvPr id="34" name="Rectangle 33"/>
          <p:cNvSpPr/>
          <p:nvPr/>
        </p:nvSpPr>
        <p:spPr>
          <a:xfrm>
            <a:off x="4137248" y="2208428"/>
            <a:ext cx="1608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(b) 1110111/111</a:t>
            </a:r>
            <a:endParaRPr lang="ar-EG" dirty="0"/>
          </a:p>
          <a:p>
            <a:pPr indent="450850"/>
            <a:r>
              <a:rPr lang="en-US" dirty="0"/>
              <a:t>Solution</a:t>
            </a:r>
            <a:endParaRPr lang="ar-EG" dirty="0"/>
          </a:p>
        </p:txBody>
      </p:sp>
      <p:sp>
        <p:nvSpPr>
          <p:cNvPr id="43" name="TextBox 42"/>
          <p:cNvSpPr txBox="1"/>
          <p:nvPr/>
        </p:nvSpPr>
        <p:spPr>
          <a:xfrm>
            <a:off x="5377798" y="3495279"/>
            <a:ext cx="54280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111</a:t>
            </a:r>
            <a:endParaRPr lang="ar-EG" dirty="0"/>
          </a:p>
        </p:txBody>
      </p:sp>
      <p:cxnSp>
        <p:nvCxnSpPr>
          <p:cNvPr id="44" name="Straight Connector 43"/>
          <p:cNvCxnSpPr/>
          <p:nvPr/>
        </p:nvCxnSpPr>
        <p:spPr>
          <a:xfrm flipH="1">
            <a:off x="5286895" y="3823630"/>
            <a:ext cx="85194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437367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0</a:t>
            </a:r>
            <a:endParaRPr lang="ar-EG" dirty="0"/>
          </a:p>
        </p:txBody>
      </p:sp>
      <p:sp>
        <p:nvSpPr>
          <p:cNvPr id="46" name="TextBox 45"/>
          <p:cNvSpPr txBox="1"/>
          <p:nvPr/>
        </p:nvSpPr>
        <p:spPr>
          <a:xfrm>
            <a:off x="5895463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47" name="TextBox 46"/>
          <p:cNvSpPr txBox="1"/>
          <p:nvPr/>
        </p:nvSpPr>
        <p:spPr>
          <a:xfrm>
            <a:off x="5852973" y="4008627"/>
            <a:ext cx="7057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111</a:t>
            </a:r>
            <a:endParaRPr lang="ar-EG" dirty="0"/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5693854" y="4368667"/>
            <a:ext cx="851945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856369" y="4355812"/>
            <a:ext cx="7057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000</a:t>
            </a:r>
            <a:endParaRPr lang="ar-EG" dirty="0"/>
          </a:p>
        </p:txBody>
      </p:sp>
      <p:sp>
        <p:nvSpPr>
          <p:cNvPr id="57" name="TextBox 56"/>
          <p:cNvSpPr txBox="1"/>
          <p:nvPr/>
        </p:nvSpPr>
        <p:spPr>
          <a:xfrm>
            <a:off x="6357029" y="2762499"/>
            <a:ext cx="7777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(17)</a:t>
            </a:r>
            <a:r>
              <a:rPr lang="en-US" baseline="-25000" dirty="0"/>
              <a:t>10</a:t>
            </a:r>
            <a:endParaRPr lang="ar-EG" dirty="0"/>
          </a:p>
        </p:txBody>
      </p:sp>
      <p:sp>
        <p:nvSpPr>
          <p:cNvPr id="91" name="TextBox 90"/>
          <p:cNvSpPr txBox="1"/>
          <p:nvPr/>
        </p:nvSpPr>
        <p:spPr>
          <a:xfrm>
            <a:off x="6153083" y="2771424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92" name="TextBox 91"/>
          <p:cNvSpPr txBox="1"/>
          <p:nvPr/>
        </p:nvSpPr>
        <p:spPr>
          <a:xfrm>
            <a:off x="6009067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93" name="TextBox 92"/>
          <p:cNvSpPr txBox="1"/>
          <p:nvPr/>
        </p:nvSpPr>
        <p:spPr>
          <a:xfrm>
            <a:off x="6137103" y="3792603"/>
            <a:ext cx="1896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dirty="0"/>
              <a:t>1</a:t>
            </a:r>
            <a:endParaRPr lang="ar-EG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A2A78E3-AADE-1ACE-164F-00AB5EE1D226}"/>
              </a:ext>
            </a:extLst>
          </p:cNvPr>
          <p:cNvSpPr/>
          <p:nvPr/>
        </p:nvSpPr>
        <p:spPr>
          <a:xfrm>
            <a:off x="228600" y="1206512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6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6" grpId="0" build="p"/>
      <p:bldP spid="13" grpId="0"/>
      <p:bldP spid="14" grpId="0"/>
      <p:bldP spid="15" grpId="0"/>
      <p:bldP spid="16" grpId="0"/>
      <p:bldP spid="32" grpId="0"/>
      <p:bldP spid="33" grpId="0"/>
      <p:bldP spid="35" grpId="0"/>
      <p:bldP spid="39" grpId="0"/>
      <p:bldP spid="40" grpId="0"/>
      <p:bldP spid="21" grpId="0"/>
      <p:bldP spid="34" grpId="0" uiExpand="1" build="p"/>
      <p:bldP spid="43" grpId="0" build="p"/>
      <p:bldP spid="45" grpId="0"/>
      <p:bldP spid="46" grpId="0"/>
      <p:bldP spid="47" grpId="0" build="p"/>
      <p:bldP spid="56" grpId="0" build="p"/>
      <p:bldP spid="57" grpId="0" build="p"/>
      <p:bldP spid="91" grpId="0"/>
      <p:bldP spid="92" grpId="0"/>
      <p:bldP spid="9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76200" y="5888401"/>
            <a:ext cx="4768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D28D4-F398-FFFB-9AC3-BAE86E64BE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00" y="6063903"/>
            <a:ext cx="2229161" cy="41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16666</TotalTime>
  <Words>2669</Words>
  <Application>Microsoft Office PowerPoint</Application>
  <PresentationFormat>Widescreen</PresentationFormat>
  <Paragraphs>418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Arial MT</vt:lpstr>
      <vt:lpstr>Arial Unicode MS</vt:lpstr>
      <vt:lpstr>Calibri</vt:lpstr>
      <vt:lpstr>Cambria Math</vt:lpstr>
      <vt:lpstr>Corbel</vt:lpstr>
      <vt:lpstr>Times New Roman</vt:lpstr>
      <vt:lpstr>Wingdings</vt:lpstr>
      <vt:lpstr>Depth</vt:lpstr>
      <vt:lpstr>PowerPoint Presentation</vt:lpstr>
      <vt:lpstr>PowerPoint Presentation</vt:lpstr>
      <vt:lpstr>Arithmetic for Computers</vt:lpstr>
      <vt:lpstr>PowerPoint Presentation</vt:lpstr>
      <vt:lpstr>Addition in Binary</vt:lpstr>
      <vt:lpstr>Problem 1</vt:lpstr>
      <vt:lpstr>Example</vt:lpstr>
      <vt:lpstr>PowerPoint Presentation</vt:lpstr>
      <vt:lpstr>Signed number representation in binary</vt:lpstr>
      <vt:lpstr>Sign-magnitude system</vt:lpstr>
      <vt:lpstr>2’s complement system</vt:lpstr>
      <vt:lpstr>1’s complement</vt:lpstr>
      <vt:lpstr>1’s complement</vt:lpstr>
      <vt:lpstr>2’s complement</vt:lpstr>
      <vt:lpstr>2’s complement</vt:lpstr>
      <vt:lpstr>2’s complement</vt:lpstr>
      <vt:lpstr>Problem 2</vt:lpstr>
      <vt:lpstr>Problem 2</vt:lpstr>
      <vt:lpstr>Problem 2 cont.</vt:lpstr>
      <vt:lpstr>Problem 3</vt:lpstr>
      <vt:lpstr>Problem 3</vt:lpstr>
      <vt:lpstr>Problem 3 cont.</vt:lpstr>
      <vt:lpstr>Problem 4</vt:lpstr>
      <vt:lpstr>Problem 5</vt:lpstr>
      <vt:lpstr>PowerPoint Presentation</vt:lpstr>
      <vt:lpstr>Subtraction in binary</vt:lpstr>
      <vt:lpstr>Subtraction using 1’s complement</vt:lpstr>
      <vt:lpstr>Subtraction using 1’s complement</vt:lpstr>
      <vt:lpstr>Subtraction using 2’s complement</vt:lpstr>
      <vt:lpstr>Subtraction using 2’s complement</vt:lpstr>
      <vt:lpstr>Problem 6</vt:lpstr>
      <vt:lpstr>Problem 6 cont.</vt:lpstr>
      <vt:lpstr>Problem 6 cont.</vt:lpstr>
      <vt:lpstr>Problem 6 cont.</vt:lpstr>
      <vt:lpstr>PowerPoint Presentation</vt:lpstr>
      <vt:lpstr>Problem 7</vt:lpstr>
      <vt:lpstr>PowerPoint Presentation</vt:lpstr>
      <vt:lpstr>PowerPoint Presentation</vt:lpstr>
      <vt:lpstr>Problem 9</vt:lpstr>
      <vt:lpstr>Problem 9 cont.</vt:lpstr>
      <vt:lpstr>PowerPoint Presentation</vt:lpstr>
    </vt:vector>
  </TitlesOfParts>
  <Company>Faculty of Electronic Engineering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3 presentation</dc:title>
  <dc:subject>Computer Engineering</dc:subject>
  <dc:creator>أحمد سامي عبد العزيز مرسي</dc:creator>
  <cp:lastModifiedBy>د. جمال الدين ابراهيم الدسوقى</cp:lastModifiedBy>
  <cp:revision>352</cp:revision>
  <dcterms:created xsi:type="dcterms:W3CDTF">2011-05-02T12:26:54Z</dcterms:created>
  <dcterms:modified xsi:type="dcterms:W3CDTF">2023-10-27T21:16:22Z</dcterms:modified>
  <cp:category>education</cp:category>
</cp:coreProperties>
</file>