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313" r:id="rId6"/>
    <p:sldId id="276" r:id="rId7"/>
    <p:sldId id="508" r:id="rId8"/>
    <p:sldId id="256" r:id="rId9"/>
    <p:sldId id="494" r:id="rId10"/>
    <p:sldId id="495" r:id="rId11"/>
    <p:sldId id="515" r:id="rId12"/>
    <p:sldId id="496" r:id="rId13"/>
    <p:sldId id="510" r:id="rId14"/>
    <p:sldId id="511" r:id="rId15"/>
    <p:sldId id="512" r:id="rId16"/>
    <p:sldId id="513" r:id="rId17"/>
    <p:sldId id="497" r:id="rId18"/>
    <p:sldId id="498" r:id="rId19"/>
    <p:sldId id="499" r:id="rId20"/>
    <p:sldId id="500" r:id="rId21"/>
    <p:sldId id="51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508"/>
            <p14:sldId id="256"/>
            <p14:sldId id="494"/>
            <p14:sldId id="495"/>
            <p14:sldId id="515"/>
            <p14:sldId id="496"/>
            <p14:sldId id="510"/>
            <p14:sldId id="511"/>
            <p14:sldId id="512"/>
            <p14:sldId id="513"/>
            <p14:sldId id="497"/>
            <p14:sldId id="498"/>
            <p14:sldId id="499"/>
            <p14:sldId id="500"/>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593176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16295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90447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8.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9.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0.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10.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0.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10.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10.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8.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10.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1.mp4"/><Relationship Id="rId1" Type="http://schemas.microsoft.com/office/2007/relationships/media" Target="../media/media11.mp4"/><Relationship Id="rId5" Type="http://schemas.openxmlformats.org/officeDocument/2006/relationships/image" Target="../media/image10.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10.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10.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4.mp4"/><Relationship Id="rId1" Type="http://schemas.microsoft.com/office/2007/relationships/media" Target="../media/media14.mp4"/><Relationship Id="rId5" Type="http://schemas.openxmlformats.org/officeDocument/2006/relationships/image" Target="../media/image10.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5.mp4"/><Relationship Id="rId1" Type="http://schemas.microsoft.com/office/2007/relationships/media" Target="../media/media15.mp4"/><Relationship Id="rId5" Type="http://schemas.openxmlformats.org/officeDocument/2006/relationships/image" Target="../media/image10.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6.mp4"/><Relationship Id="rId1" Type="http://schemas.microsoft.com/office/2007/relationships/media" Target="../media/media16.mp4"/><Relationship Id="rId5" Type="http://schemas.openxmlformats.org/officeDocument/2006/relationships/image" Target="../media/image11.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7.mp4"/><Relationship Id="rId1" Type="http://schemas.microsoft.com/office/2007/relationships/media" Target="../media/media17.mp4"/><Relationship Id="rId5" Type="http://schemas.openxmlformats.org/officeDocument/2006/relationships/image" Target="../media/image10.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8.mp4"/><Relationship Id="rId1" Type="http://schemas.microsoft.com/office/2007/relationships/media" Target="../media/media18.mp4"/><Relationship Id="rId5" Type="http://schemas.openxmlformats.org/officeDocument/2006/relationships/image" Target="../media/image10.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sv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33136" cy="707886"/>
          </a:xfrm>
          <a:prstGeom prst="rect">
            <a:avLst/>
          </a:prstGeom>
          <a:noFill/>
        </p:spPr>
        <p:txBody>
          <a:bodyPr wrap="none" rtlCol="0">
            <a:spAutoFit/>
          </a:bodyPr>
          <a:lstStyle/>
          <a:p>
            <a:r>
              <a:rPr lang="ar-SA" sz="4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4897495" cy="400110"/>
          </a:xfrm>
          <a:prstGeom prst="rect">
            <a:avLst/>
          </a:prstGeom>
          <a:noFill/>
        </p:spPr>
        <p:txBody>
          <a:bodyPr wrap="none" rtlCol="0">
            <a:spAutoFit/>
          </a:bodyPr>
          <a:lstStyle/>
          <a:p>
            <a:r>
              <a:rPr lang="ar-EG" sz="2000" dirty="0">
                <a:latin typeface="Times New Roman" panose="02020603050405020304" pitchFamily="18" charset="0"/>
                <a:cs typeface="Times New Roman" panose="02020603050405020304" pitchFamily="18" charset="0"/>
              </a:rPr>
              <a:t>المحاضرة التعريفية – مقرر الاخلاقيات في القيادة التربوية </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xmlns="" id="{2CFFA715-7C26-B1ED-8885-97F16285322F}"/>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10005791" y="5269082"/>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6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5509200"/>
          </a:xfrm>
          <a:prstGeom prst="rect">
            <a:avLst/>
          </a:prstGeom>
          <a:noFill/>
        </p:spPr>
        <p:txBody>
          <a:bodyPr wrap="square" rtlCol="0">
            <a:spAutoFit/>
          </a:bodyPr>
          <a:lstStyle/>
          <a:p>
            <a:pPr algn="just"/>
            <a:r>
              <a:rPr lang="ar-EG" sz="3200" dirty="0">
                <a:effectLst/>
                <a:highlight>
                  <a:srgbClr val="FFFF00"/>
                </a:highlight>
                <a:ea typeface="Times New Roman" panose="02020603050405020304" pitchFamily="18" charset="0"/>
                <a:cs typeface="+mj-cs"/>
              </a:rPr>
              <a:t>وصف المقرر:                                                                </a:t>
            </a:r>
          </a:p>
          <a:p>
            <a:pPr algn="just"/>
            <a:r>
              <a:rPr lang="ar-JO" sz="3200" dirty="0">
                <a:effectLst/>
                <a:ea typeface="Times New Roman" panose="02020603050405020304" pitchFamily="18" charset="0"/>
                <a:cs typeface="+mj-cs"/>
              </a:rPr>
              <a:t> هذ</a:t>
            </a:r>
            <a:r>
              <a:rPr lang="ar-EG" sz="3200" dirty="0">
                <a:effectLst/>
                <a:ea typeface="Times New Roman" panose="02020603050405020304" pitchFamily="18" charset="0"/>
                <a:cs typeface="+mj-cs"/>
              </a:rPr>
              <a:t>ا</a:t>
            </a:r>
            <a:r>
              <a:rPr lang="ar-JO" sz="3200" dirty="0">
                <a:effectLst/>
                <a:ea typeface="Times New Roman" panose="02020603050405020304" pitchFamily="18" charset="0"/>
                <a:cs typeface="+mj-cs"/>
              </a:rPr>
              <a:t> المساق</a:t>
            </a:r>
            <a:r>
              <a:rPr lang="ar-EG" sz="3200" dirty="0">
                <a:effectLst/>
                <a:ea typeface="Times New Roman" panose="02020603050405020304" pitchFamily="18" charset="0"/>
                <a:cs typeface="+mj-cs"/>
              </a:rPr>
              <a:t> يهدف</a:t>
            </a:r>
            <a:r>
              <a:rPr lang="ar-JO" sz="3200" dirty="0">
                <a:effectLst/>
                <a:ea typeface="Times New Roman" panose="02020603050405020304" pitchFamily="18" charset="0"/>
                <a:cs typeface="+mj-cs"/>
              </a:rPr>
              <a:t> إلى دراسة القيادة التربوية من منظور أخلاقي من خلال التركيز على طبيعة القيادة وارتباطها بالحس الأخلاقي، كما يهدف إلى العمل على تعميق وعي الطلبة بالمفهوم الأخلاقي للقيادة التربوية وأساليبها ومبادئها، بما يوضح أخلاقيات مهنة التعليم، ومن أهداف هذه المادة أن يتعرف الطالب فلسفات أخلاقية متنوعة للقيادة التربوية وبعض النظريات التاريخية والمعاصرة التي تفسر مدى تأثير القائد على نمو الأفراد أخلاقيا في المنظمات والتحديات الأخلاقية في العلاقة بين القائد وفريق</a:t>
            </a:r>
            <a:r>
              <a:rPr lang="ar-EG" sz="3200" dirty="0">
                <a:ea typeface="Times New Roman" panose="02020603050405020304" pitchFamily="18" charset="0"/>
                <a:cs typeface="+mj-cs"/>
              </a:rPr>
              <a:t>ه.                                    </a:t>
            </a:r>
          </a:p>
          <a:p>
            <a:pPr algn="just"/>
            <a:r>
              <a:rPr lang="ar-EG" sz="3200" dirty="0">
                <a:ea typeface="Times New Roman" panose="02020603050405020304" pitchFamily="18" charset="0"/>
                <a:cs typeface="+mj-cs"/>
              </a:rPr>
              <a:t>                                   </a:t>
            </a: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xmlns="" id="{7CCCF20A-4776-5377-8EDE-859735E90D2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51794" y="6292631"/>
            <a:ext cx="487363" cy="4001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6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1E8677B3-DB4F-2790-B023-4925B316DB42}"/>
              </a:ext>
            </a:extLst>
          </p:cNvPr>
          <p:cNvGraphicFramePr>
            <a:graphicFrameLocks noGrp="1"/>
          </p:cNvGraphicFramePr>
          <p:nvPr>
            <p:extLst>
              <p:ext uri="{D42A27DB-BD31-4B8C-83A1-F6EECF244321}">
                <p14:modId xmlns:p14="http://schemas.microsoft.com/office/powerpoint/2010/main" val="388239365"/>
              </p:ext>
            </p:extLst>
          </p:nvPr>
        </p:nvGraphicFramePr>
        <p:xfrm>
          <a:off x="1145309" y="2338120"/>
          <a:ext cx="9827491" cy="3364992"/>
        </p:xfrm>
        <a:graphic>
          <a:graphicData uri="http://schemas.openxmlformats.org/drawingml/2006/table">
            <a:tbl>
              <a:tblPr>
                <a:tableStyleId>{5C22544A-7EE6-4342-B048-85BDC9FD1C3A}</a:tableStyleId>
              </a:tblPr>
              <a:tblGrid>
                <a:gridCol w="5406307">
                  <a:extLst>
                    <a:ext uri="{9D8B030D-6E8A-4147-A177-3AD203B41FA5}">
                      <a16:colId xmlns:a16="http://schemas.microsoft.com/office/drawing/2014/main" xmlns="" val="1783891691"/>
                    </a:ext>
                  </a:extLst>
                </a:gridCol>
                <a:gridCol w="4421184">
                  <a:extLst>
                    <a:ext uri="{9D8B030D-6E8A-4147-A177-3AD203B41FA5}">
                      <a16:colId xmlns:a16="http://schemas.microsoft.com/office/drawing/2014/main" xmlns="" val="590276834"/>
                    </a:ext>
                  </a:extLst>
                </a:gridCol>
              </a:tblGrid>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أ.د / محمد محمدي محمد مخلص</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مدرس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1894236221"/>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الأخلاقيات في القيادة التربوية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335638027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737</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رقم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45689103"/>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  3 ساعات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الساعات المعتمدة (نظرية، عملية)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tc>
                <a:extLst>
                  <a:ext uri="{0D108BD9-81ED-4DB2-BD59-A6C34878D82A}">
                    <a16:rowId xmlns:a16="http://schemas.microsoft.com/office/drawing/2014/main" xmlns="" val="82487212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ماجستير في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البرنامج</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2981810476"/>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جامعة ميد</a:t>
                      </a:r>
                      <a:r>
                        <a:rPr lang="ar-EG" sz="2400" dirty="0">
                          <a:effectLst/>
                        </a:rPr>
                        <a:t> </a:t>
                      </a:r>
                      <a:r>
                        <a:rPr lang="ar-JO" sz="2400" dirty="0">
                          <a:effectLst/>
                        </a:rPr>
                        <a:t>أوشن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اسم الجامعة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34168695"/>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كلية العلوم الإنسانية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الكلية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2428865580"/>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قسم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dirty="0">
                          <a:effectLst/>
                        </a:rPr>
                        <a:t>القسم</a:t>
                      </a:r>
                      <a:endParaRPr lang="en-GB" sz="2400" b="1" dirty="0">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xmlns="" val="141627821"/>
                  </a:ext>
                </a:extLst>
              </a:tr>
            </a:tbl>
          </a:graphicData>
        </a:graphic>
      </p:graphicFrame>
      <p:pic>
        <p:nvPicPr>
          <p:cNvPr id="5" name="Screen Recording 4">
            <a:hlinkClick r:id="" action="ppaction://media"/>
            <a:extLst>
              <a:ext uri="{FF2B5EF4-FFF2-40B4-BE49-F238E27FC236}">
                <a16:creationId xmlns:a16="http://schemas.microsoft.com/office/drawing/2014/main" xmlns="" id="{CD8DB4A8-A831-637E-1004-C374D78CA62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75518" y="5593384"/>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4550989"/>
          </a:xfrm>
          <a:prstGeom prst="rect">
            <a:avLst/>
          </a:prstGeom>
          <a:noFill/>
        </p:spPr>
        <p:txBody>
          <a:bodyPr wrap="square" rtlCol="0">
            <a:spAutoFit/>
          </a:bodyPr>
          <a:lstStyle/>
          <a:p>
            <a:pPr algn="just" rtl="1">
              <a:lnSpc>
                <a:spcPct val="115000"/>
              </a:lnSpc>
              <a:spcBef>
                <a:spcPts val="200"/>
              </a:spcBef>
              <a:spcAft>
                <a:spcPts val="200"/>
              </a:spcAft>
              <a:tabLst>
                <a:tab pos="365760" algn="l"/>
                <a:tab pos="731520" algn="l"/>
                <a:tab pos="1097280" algn="l"/>
                <a:tab pos="1463040" algn="l"/>
              </a:tabLst>
            </a:pPr>
            <a:r>
              <a:rPr lang="ar-JO" sz="2800" dirty="0">
                <a:effectLst/>
                <a:highlight>
                  <a:srgbClr val="FFFF00"/>
                </a:highlight>
                <a:latin typeface="Simplified Arabic" panose="02020603050405020304" pitchFamily="18" charset="-78"/>
                <a:ea typeface="Times New Roman" panose="02020603050405020304" pitchFamily="18" charset="0"/>
                <a:cs typeface="+mj-cs"/>
              </a:rPr>
              <a:t>الأهداف ونتاجات التعلم:</a:t>
            </a:r>
            <a:endParaRPr lang="en-GB" sz="2800" dirty="0">
              <a:effectLst/>
              <a:highlight>
                <a:srgbClr val="FFFF00"/>
              </a:highlight>
              <a:latin typeface="Simplified Arabic" panose="02020603050405020304" pitchFamily="18" charset="-78"/>
              <a:ea typeface="Times New Roman" panose="02020603050405020304" pitchFamily="18" charset="0"/>
              <a:cs typeface="+mj-cs"/>
            </a:endParaRPr>
          </a:p>
          <a:p>
            <a:pPr algn="just" rtl="1">
              <a:lnSpc>
                <a:spcPct val="115000"/>
              </a:lnSpc>
            </a:pPr>
            <a:r>
              <a:rPr lang="ar-SA" sz="2800" dirty="0">
                <a:effectLst/>
                <a:latin typeface="Arial" panose="020B0604020202020204" pitchFamily="34" charset="0"/>
                <a:ea typeface="Times New Roman" panose="02020603050405020304" pitchFamily="18" charset="0"/>
                <a:cs typeface="+mj-cs"/>
              </a:rPr>
              <a:t>يتوقع من الطالب بعد الانتهاء من دراسة هذا المساق أن يكون قادراً على تحقيق الأهداف التالية: </a:t>
            </a:r>
            <a:endParaRPr lang="en-GB" sz="2800" dirty="0">
              <a:effectLst/>
              <a:latin typeface="Arial" panose="020B0604020202020204" pitchFamily="34" charset="0"/>
              <a:ea typeface="Times New Roman" panose="02020603050405020304" pitchFamily="18"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مفهوم الأخلاق والقيادة.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الأساليب الأخلاقية في 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مسؤوليات القائد الأخلاقية.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متطلبات تطبيق القيادة الأخلاقية.</a:t>
            </a:r>
            <a:endParaRPr lang="en-GB" sz="2800" dirty="0">
              <a:effectLst/>
              <a:latin typeface="Calibri" panose="020F0502020204030204" pitchFamily="34" charset="0"/>
              <a:ea typeface="Calibri" panose="020F0502020204030204" pitchFamily="34" charset="0"/>
              <a:cs typeface="+mj-cs"/>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Screen Recording 1">
            <a:hlinkClick r:id="" action="ppaction://media"/>
            <a:extLst>
              <a:ext uri="{FF2B5EF4-FFF2-40B4-BE49-F238E27FC236}">
                <a16:creationId xmlns:a16="http://schemas.microsoft.com/office/drawing/2014/main" xmlns="" id="{93CFC2DF-B4FB-5981-D81A-9B020D620D6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9000" y="5513643"/>
            <a:ext cx="487363" cy="487363"/>
          </a:xfrm>
          <a:prstGeom prst="rect">
            <a:avLst/>
          </a:prstGeom>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564053"/>
          </a:xfrm>
          <a:prstGeom prst="rect">
            <a:avLst/>
          </a:prstGeom>
          <a:noFill/>
        </p:spPr>
        <p:txBody>
          <a:bodyPr wrap="square" rtlCol="0">
            <a:spAutoFit/>
          </a:bodyPr>
          <a:lstStyle/>
          <a:p>
            <a:pPr marL="408940" algn="r" rtl="1">
              <a:lnSpc>
                <a:spcPct val="115000"/>
              </a:lnSpc>
              <a:spcAft>
                <a:spcPts val="800"/>
              </a:spcAft>
            </a:pPr>
            <a:r>
              <a:rPr lang="ar-EG" sz="2400" b="1" dirty="0">
                <a:effectLst/>
                <a:highlight>
                  <a:srgbClr val="FFFF00"/>
                </a:highlight>
                <a:latin typeface="Calibri" panose="020F0502020204030204" pitchFamily="34" charset="0"/>
                <a:ea typeface="Calibri" panose="020F0502020204030204" pitchFamily="34" charset="0"/>
                <a:cs typeface="+mj-cs"/>
              </a:rPr>
              <a:t>نواتج التعلم: </a:t>
            </a:r>
            <a:endParaRPr lang="en-GB" sz="2400" dirty="0">
              <a:effectLst/>
              <a:highlight>
                <a:srgbClr val="FFFF00"/>
              </a:highligh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الأخلاق في مكان العمل وفي القيادة.</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تحديد بعض الأطر الأخلاقية الرئيسية المستخدمة في تطوير أخلاقيات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تعلم استخدام المعايير الأخلاقية وقواعد الأخلاق في مكان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القيادة في تحديد اللهجة الأخلاقية للمؤسسة.</a:t>
            </a:r>
          </a:p>
          <a:p>
            <a:pPr marL="342900" lvl="0" indent="-342900" algn="just" rtl="1">
              <a:lnSpc>
                <a:spcPct val="115000"/>
              </a:lnSpc>
              <a:spcAft>
                <a:spcPts val="800"/>
              </a:spcAft>
              <a:buFont typeface="+mj-lt"/>
              <a:buAutoNum type="arabicPeriod"/>
            </a:pPr>
            <a:r>
              <a:rPr lang="ar-EG" sz="2400" dirty="0">
                <a:effectLst/>
                <a:ea typeface="Times New Roman" panose="02020603050405020304" pitchFamily="18" charset="0"/>
                <a:cs typeface="+mj-cs"/>
              </a:rPr>
              <a:t>ممارسة المبادئ الأخلاقية لسيناريوهات مكان العمل.</a:t>
            </a:r>
            <a:endParaRPr lang="en-US" sz="2400" dirty="0">
              <a:solidFill>
                <a:srgbClr val="2D3956"/>
              </a:solidFill>
              <a:latin typeface="Times New Roman" panose="02020603050405020304" pitchFamily="18" charset="0"/>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2B7BC4BC-51E5-7561-224A-5F138E99E43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3685" y="4972241"/>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927A139F-5A44-1C0C-3EF5-9D65B0C7DF72}"/>
              </a:ext>
            </a:extLst>
          </p:cNvPr>
          <p:cNvGraphicFramePr>
            <a:graphicFrameLocks noGrp="1"/>
          </p:cNvGraphicFramePr>
          <p:nvPr>
            <p:extLst>
              <p:ext uri="{D42A27DB-BD31-4B8C-83A1-F6EECF244321}">
                <p14:modId xmlns:p14="http://schemas.microsoft.com/office/powerpoint/2010/main" val="2414468767"/>
              </p:ext>
            </p:extLst>
          </p:nvPr>
        </p:nvGraphicFramePr>
        <p:xfrm>
          <a:off x="1376218" y="1329688"/>
          <a:ext cx="9088582" cy="4241186"/>
        </p:xfrm>
        <a:graphic>
          <a:graphicData uri="http://schemas.openxmlformats.org/drawingml/2006/table">
            <a:tbl>
              <a:tblPr rtl="1" firstRow="1" firstCol="1" bandRow="1">
                <a:tableStyleId>{5C22544A-7EE6-4342-B048-85BDC9FD1C3A}</a:tableStyleId>
              </a:tblPr>
              <a:tblGrid>
                <a:gridCol w="763682">
                  <a:extLst>
                    <a:ext uri="{9D8B030D-6E8A-4147-A177-3AD203B41FA5}">
                      <a16:colId xmlns:a16="http://schemas.microsoft.com/office/drawing/2014/main" xmlns="" val="916927778"/>
                    </a:ext>
                  </a:extLst>
                </a:gridCol>
                <a:gridCol w="4918430">
                  <a:extLst>
                    <a:ext uri="{9D8B030D-6E8A-4147-A177-3AD203B41FA5}">
                      <a16:colId xmlns:a16="http://schemas.microsoft.com/office/drawing/2014/main" xmlns="" val="627102423"/>
                    </a:ext>
                  </a:extLst>
                </a:gridCol>
                <a:gridCol w="1498501">
                  <a:extLst>
                    <a:ext uri="{9D8B030D-6E8A-4147-A177-3AD203B41FA5}">
                      <a16:colId xmlns:a16="http://schemas.microsoft.com/office/drawing/2014/main" xmlns="" val="449513867"/>
                    </a:ext>
                  </a:extLst>
                </a:gridCol>
                <a:gridCol w="1907969">
                  <a:extLst>
                    <a:ext uri="{9D8B030D-6E8A-4147-A177-3AD203B41FA5}">
                      <a16:colId xmlns:a16="http://schemas.microsoft.com/office/drawing/2014/main" xmlns="" val="1076231095"/>
                    </a:ext>
                  </a:extLst>
                </a:gridCol>
              </a:tblGrid>
              <a:tr h="260150">
                <a:tc>
                  <a:txBody>
                    <a:bodyPr/>
                    <a:lstStyle/>
                    <a:p>
                      <a:pPr algn="ctr" rtl="1">
                        <a:lnSpc>
                          <a:spcPct val="115000"/>
                        </a:lnSpc>
                      </a:pPr>
                      <a:r>
                        <a:rPr lang="ar-SA" sz="1400">
                          <a:effectLst/>
                        </a:rPr>
                        <a:t>المحاضرة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الموضوع</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التاريخ</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ملاحظات</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592354190"/>
                  </a:ext>
                </a:extLst>
              </a:tr>
              <a:tr h="357737">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15000"/>
                        </a:lnSpc>
                        <a:spcAft>
                          <a:spcPts val="800"/>
                        </a:spcAft>
                      </a:pPr>
                      <a:r>
                        <a:rPr lang="ar-JO" sz="1400">
                          <a:effectLst/>
                        </a:rPr>
                        <a:t>مفهوم كل من القيادة والأخلاق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06504738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ومبادئها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55149635"/>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3</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أساليب القيادة الأخلاقية وعناصرها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503555646"/>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4</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نماذج للقيادة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73471071"/>
                  </a:ext>
                </a:extLst>
              </a:tr>
              <a:tr h="375098">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dirty="0">
                          <a:effectLst/>
                        </a:rPr>
                        <a:t>معايير القيادات المدرسية والجامعية</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712149323"/>
                  </a:ext>
                </a:extLst>
              </a:tr>
              <a:tr h="3942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6</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tabLst>
                          <a:tab pos="38735" algn="l"/>
                        </a:tabLst>
                      </a:pPr>
                      <a:r>
                        <a:rPr lang="ar-JO" sz="1400">
                          <a:effectLst/>
                        </a:rPr>
                        <a:t>المسؤوليات الأخلاقية للقائد</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226595783"/>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r" rtl="1">
                        <a:lnSpc>
                          <a:spcPct val="115000"/>
                        </a:lnSpc>
                        <a:spcAft>
                          <a:spcPts val="800"/>
                        </a:spcAft>
                        <a:tabLst>
                          <a:tab pos="38735" algn="l"/>
                        </a:tabLst>
                      </a:pPr>
                      <a:r>
                        <a:rPr lang="ar-JO" sz="1400" dirty="0">
                          <a:effectLst/>
                        </a:rPr>
                        <a:t>متطلبات تطبيق القيادة الأخلاقية</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80472869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rtl="1">
                        <a:lnSpc>
                          <a:spcPct val="115000"/>
                        </a:lnSpc>
                      </a:pPr>
                      <a:r>
                        <a:rPr lang="ar-JO" sz="1400">
                          <a:effectLst/>
                        </a:rPr>
                        <a:t>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14953952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9</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معوقات 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5866537"/>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10</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والتغيير</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044827308"/>
                  </a:ext>
                </a:extLst>
              </a:tr>
              <a:tr h="3498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الامتحان النهائي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dirty="0">
                          <a:effectLst/>
                        </a:rPr>
                        <a:t>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953557615"/>
                  </a:ext>
                </a:extLst>
              </a:tr>
            </a:tbl>
          </a:graphicData>
        </a:graphic>
      </p:graphicFrame>
      <p:pic>
        <p:nvPicPr>
          <p:cNvPr id="6" name="Screen Recording 5">
            <a:hlinkClick r:id="" action="ppaction://media"/>
            <a:extLst>
              <a:ext uri="{FF2B5EF4-FFF2-40B4-BE49-F238E27FC236}">
                <a16:creationId xmlns:a16="http://schemas.microsoft.com/office/drawing/2014/main" xmlns="" id="{68D7CEF2-CC66-4E25-9888-BCA845ABE7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815782" y="5225761"/>
            <a:ext cx="487363" cy="487363"/>
          </a:xfrm>
          <a:prstGeom prst="rect">
            <a:avLst/>
          </a:prstGeom>
        </p:spPr>
      </p:pic>
    </p:spTree>
    <p:extLst>
      <p:ext uri="{BB962C8B-B14F-4D97-AF65-F5344CB8AC3E}">
        <p14:creationId xmlns:p14="http://schemas.microsoft.com/office/powerpoint/2010/main" val="424757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57302"/>
          </a:xfrm>
          <a:prstGeom prst="rect">
            <a:avLst/>
          </a:prstGeom>
          <a:noFill/>
        </p:spPr>
        <p:txBody>
          <a:bodyPr wrap="square" rtlCol="0">
            <a:spAutoFit/>
          </a:bodyPr>
          <a:lstStyle/>
          <a:p>
            <a:pPr marL="408940" algn="r" rtl="1">
              <a:lnSpc>
                <a:spcPct val="115000"/>
              </a:lnSpc>
              <a:spcAft>
                <a:spcPts val="800"/>
              </a:spcAft>
            </a:pPr>
            <a:r>
              <a:rPr lang="ar-EG" sz="2800" b="1" dirty="0">
                <a:effectLst/>
                <a:highlight>
                  <a:srgbClr val="FFFF00"/>
                </a:highlight>
                <a:latin typeface="Calibri" panose="020F0502020204030204" pitchFamily="34" charset="0"/>
                <a:ea typeface="Calibri" panose="020F0502020204030204" pitchFamily="34" charset="0"/>
                <a:cs typeface="+mj-cs"/>
              </a:rPr>
              <a:t>النشاطات التدريسية: </a:t>
            </a:r>
            <a:endParaRPr lang="en-GB" sz="2800" dirty="0">
              <a:effectLst/>
              <a:highlight>
                <a:srgbClr val="FFFF00"/>
              </a:highlight>
              <a:latin typeface="Calibri" panose="020F0502020204030204" pitchFamily="34" charset="0"/>
              <a:ea typeface="Calibri" panose="020F0502020204030204" pitchFamily="34" charset="0"/>
              <a:cs typeface="+mj-cs"/>
            </a:endParaRPr>
          </a:p>
          <a:p>
            <a:pPr algn="just" rtl="1">
              <a:lnSpc>
                <a:spcPct val="115000"/>
              </a:lnSpc>
              <a:spcBef>
                <a:spcPts val="200"/>
              </a:spcBef>
              <a:spcAft>
                <a:spcPts val="200"/>
              </a:spcAft>
              <a:tabLst>
                <a:tab pos="365760" algn="l"/>
                <a:tab pos="731520" algn="l"/>
                <a:tab pos="1097280" algn="l"/>
                <a:tab pos="1463040" algn="l"/>
              </a:tabLst>
            </a:pPr>
            <a:r>
              <a:rPr lang="ar-JO" sz="2800" dirty="0">
                <a:effectLst/>
                <a:latin typeface="Simplified Arabic" panose="02020603050405020304" pitchFamily="18" charset="-78"/>
                <a:ea typeface="Times New Roman" panose="02020603050405020304" pitchFamily="18" charset="0"/>
                <a:cs typeface="+mj-cs"/>
              </a:rPr>
              <a:t>يتم تحقيق نتاجات التعلم المستهدفة من خلال النشاطات والاستراتيجيات التدريسية التالية:</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المحاضرات. </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اختبارات قصيرة. </a:t>
            </a:r>
            <a:endParaRPr lang="en-GB" sz="2800" dirty="0">
              <a:effectLst/>
              <a:latin typeface="Simplified Arabic" panose="02020603050405020304" pitchFamily="18" charset="-78"/>
              <a:ea typeface="Times New Roman" panose="02020603050405020304" pitchFamily="18" charset="0"/>
              <a:cs typeface="+mj-cs"/>
            </a:endParaRPr>
          </a:p>
          <a:p>
            <a:pPr algn="r"/>
            <a:r>
              <a:rPr lang="ar-EG" sz="2800" dirty="0">
                <a:effectLst/>
                <a:latin typeface="Arial" panose="020B0604020202020204" pitchFamily="34" charset="0"/>
                <a:ea typeface="Times New Roman" panose="02020603050405020304" pitchFamily="18" charset="0"/>
                <a:cs typeface="+mj-cs"/>
              </a:rPr>
              <a:t>- </a:t>
            </a:r>
            <a:r>
              <a:rPr lang="ar-SA" sz="2800" dirty="0">
                <a:effectLst/>
                <a:latin typeface="Arial" panose="020B0604020202020204" pitchFamily="34" charset="0"/>
                <a:ea typeface="Times New Roman" panose="02020603050405020304" pitchFamily="18" charset="0"/>
                <a:cs typeface="+mj-cs"/>
              </a:rPr>
              <a:t>الامتحان النهائي. </a:t>
            </a:r>
            <a:endParaRPr lang="en-US" sz="2800" dirty="0">
              <a:solidFill>
                <a:srgbClr val="2D3956"/>
              </a:solidFill>
              <a:latin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0C86D7D9-5B43-6BFC-C852-CFAD91DACC3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32294" y="5012555"/>
            <a:ext cx="487363" cy="487363"/>
          </a:xfrm>
          <a:prstGeom prst="rect">
            <a:avLst/>
          </a:prstGeom>
        </p:spPr>
      </p:pic>
    </p:spTree>
    <p:extLst>
      <p:ext uri="{BB962C8B-B14F-4D97-AF65-F5344CB8AC3E}">
        <p14:creationId xmlns:p14="http://schemas.microsoft.com/office/powerpoint/2010/main" val="22090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42592"/>
          </a:xfrm>
          <a:prstGeom prst="rect">
            <a:avLst/>
          </a:prstGeom>
          <a:noFill/>
        </p:spPr>
        <p:txBody>
          <a:bodyPr wrap="square" rtlCol="0">
            <a:spAutoFit/>
          </a:bodyPr>
          <a:lstStyle/>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توزيع الدرجات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اختبارات قصيرة  80 درجة موزعة على المحاضرات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النهائي 20 درجة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عبارة عن </a:t>
            </a:r>
            <a:r>
              <a:rPr lang="ar-EG" sz="2800" b="1" dirty="0">
                <a:solidFill>
                  <a:srgbClr val="C00000"/>
                </a:solidFill>
                <a:effectLst>
                  <a:outerShdw blurRad="38100" dist="38100" dir="2700000" algn="tl">
                    <a:srgbClr val="000000">
                      <a:alpha val="43137"/>
                    </a:srgbClr>
                  </a:outerShdw>
                </a:effectLst>
                <a:latin typeface="Calibri"/>
                <a:ea typeface="Calibri"/>
              </a:rPr>
              <a:t>8</a:t>
            </a:r>
            <a:r>
              <a:rPr lang="ar-SA" sz="2800" b="1" dirty="0">
                <a:solidFill>
                  <a:srgbClr val="C00000"/>
                </a:solidFill>
                <a:effectLst>
                  <a:outerShdw blurRad="38100" dist="38100" dir="2700000" algn="tl">
                    <a:srgbClr val="000000">
                      <a:alpha val="43137"/>
                    </a:srgbClr>
                  </a:outerShdw>
                </a:effectLst>
                <a:latin typeface="Calibri"/>
                <a:ea typeface="Calibri"/>
              </a:rPr>
              <a:t> اسئلة اختيار من متعدد</a:t>
            </a:r>
            <a:r>
              <a:rPr lang="ar-EG" sz="2800" b="1" dirty="0">
                <a:solidFill>
                  <a:srgbClr val="C00000"/>
                </a:solidFill>
                <a:effectLst>
                  <a:outerShdw blurRad="38100" dist="38100" dir="2700000" algn="tl">
                    <a:srgbClr val="000000">
                      <a:alpha val="43137"/>
                    </a:srgbClr>
                  </a:outerShdw>
                </a:effectLst>
                <a:latin typeface="Calibri"/>
                <a:ea typeface="Calibri"/>
              </a:rPr>
              <a:t> أو صح وخطأ</a:t>
            </a:r>
            <a:r>
              <a:rPr lang="ar-SA" sz="2800" b="1" dirty="0">
                <a:solidFill>
                  <a:srgbClr val="C00000"/>
                </a:solidFill>
                <a:effectLst>
                  <a:outerShdw blurRad="38100" dist="38100" dir="2700000" algn="tl">
                    <a:srgbClr val="000000">
                      <a:alpha val="43137"/>
                    </a:srgbClr>
                  </a:outerShdw>
                </a:effectLst>
                <a:latin typeface="Calibri"/>
                <a:ea typeface="Calibri"/>
              </a:rPr>
              <a:t> بعد كل محاضرة وفق الجدول المحدد ويوجد </a:t>
            </a:r>
            <a:r>
              <a:rPr lang="ar-EG" sz="2800" b="1" dirty="0">
                <a:solidFill>
                  <a:srgbClr val="C00000"/>
                </a:solidFill>
                <a:effectLst>
                  <a:outerShdw blurRad="38100" dist="38100" dir="2700000" algn="tl">
                    <a:srgbClr val="000000">
                      <a:alpha val="43137"/>
                    </a:srgbClr>
                  </a:outerShdw>
                </a:effectLst>
                <a:latin typeface="Calibri"/>
                <a:ea typeface="Calibri"/>
              </a:rPr>
              <a:t>من بينهم </a:t>
            </a:r>
            <a:r>
              <a:rPr lang="ar-SA" sz="2800" b="1" dirty="0">
                <a:solidFill>
                  <a:srgbClr val="C00000"/>
                </a:solidFill>
                <a:effectLst>
                  <a:outerShdw blurRad="38100" dist="38100" dir="2700000" algn="tl">
                    <a:srgbClr val="000000">
                      <a:alpha val="43137"/>
                    </a:srgbClr>
                  </a:outerShdw>
                </a:effectLst>
                <a:latin typeface="Calibri"/>
                <a:ea typeface="Calibri"/>
              </a:rPr>
              <a:t>سؤالين صوتي </a:t>
            </a:r>
            <a:endParaRPr lang="ar-EG" sz="2800" dirty="0">
              <a:solidFill>
                <a:schemeClr val="tx1"/>
              </a:solidFill>
              <a:latin typeface="Calibri"/>
              <a:ea typeface="Calibr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4B644D3C-1B71-EFC8-B7E0-A9D738502C6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70368" y="4794462"/>
            <a:ext cx="487363" cy="487363"/>
          </a:xfrm>
          <a:prstGeom prst="rect">
            <a:avLst/>
          </a:prstGeom>
        </p:spPr>
      </p:pic>
    </p:spTree>
    <p:extLst>
      <p:ext uri="{BB962C8B-B14F-4D97-AF65-F5344CB8AC3E}">
        <p14:creationId xmlns:p14="http://schemas.microsoft.com/office/powerpoint/2010/main" val="19705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3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984459"/>
          </a:xfrm>
          <a:prstGeom prst="rect">
            <a:avLst/>
          </a:prstGeom>
          <a:noFill/>
        </p:spPr>
        <p:txBody>
          <a:bodyPr wrap="square" rtlCol="0">
            <a:spAutoFit/>
          </a:bodyPr>
          <a:lstStyle/>
          <a:p>
            <a:pPr algn="just">
              <a:lnSpc>
                <a:spcPct val="107000"/>
              </a:lnSpc>
              <a:spcAft>
                <a:spcPts val="800"/>
              </a:spcAft>
            </a:pP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فكرة عن </a:t>
            </a: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القيادة </a:t>
            </a: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الأخلاقية </a:t>
            </a:r>
            <a:r>
              <a:rPr lang="ar-EG"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80C6E5E0-E6BE-0FAF-6090-54AF294D5F8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45674" y="4982537"/>
            <a:ext cx="487363" cy="487363"/>
          </a:xfrm>
          <a:prstGeom prst="rect">
            <a:avLst/>
          </a:prstGeom>
        </p:spPr>
      </p:pic>
    </p:spTree>
    <p:extLst>
      <p:ext uri="{BB962C8B-B14F-4D97-AF65-F5344CB8AC3E}">
        <p14:creationId xmlns:p14="http://schemas.microsoft.com/office/powerpoint/2010/main" val="31439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5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79894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تعني القيادة الاخلاقية : التصرف(وفقا للمبادئ الأخلاقية في الحياة وفي عملية اتخاذ القرار، وبكل بساطة، انها تعني فعل الصواب).وبهذا المعنى تسعى القيادة الأخلاقية إلى بناء العلاقات الإنسانية داخل المنظمة وبشكل ينسجم مع أهدافها.</a:t>
            </a:r>
            <a:r>
              <a:rPr lang="ar-EG" sz="2400" dirty="0"/>
              <a:t/>
            </a:r>
            <a:br>
              <a:rPr lang="ar-EG" sz="2400" dirty="0"/>
            </a:br>
            <a:r>
              <a:rPr lang="ar-EG" sz="2400" b="0" i="0" dirty="0">
                <a:solidFill>
                  <a:srgbClr val="000000"/>
                </a:solidFill>
                <a:effectLst/>
                <a:latin typeface="Open Sans" panose="020B0606030504020204" pitchFamily="34" charset="0"/>
              </a:rPr>
              <a:t>ولهذا ينظر الى القيادة الأخلاقية من انها(مجموعة من السلوكيات والممارسات والتي لها ضوابط ومبادئ محددة).حيث تحقق مستوى عالي من الثقة المتبادلة بين جميع الأطراف ذات العلاقة بالمنظمة.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CE199F69-D7C8-24DA-298B-B56786F6FB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55952" y="4902106"/>
            <a:ext cx="487363" cy="487363"/>
          </a:xfrm>
          <a:prstGeom prst="rect">
            <a:avLst/>
          </a:prstGeom>
        </p:spPr>
      </p:pic>
    </p:spTree>
    <p:extLst>
      <p:ext uri="{BB962C8B-B14F-4D97-AF65-F5344CB8AC3E}">
        <p14:creationId xmlns:p14="http://schemas.microsoft.com/office/powerpoint/2010/main" val="108202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1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09152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ان الفكر الاداري المعاصر يؤكد على ان جميع الانماط القيادية التي طرحت والتي تم ممارستها خلال فترة تطوره تشترك( في القدرة على “التأثير ”،إلا أن جوهر القيادة الأخلاقية يرتكز</a:t>
            </a:r>
            <a:r>
              <a:rPr lang="ar-EG" sz="2400" dirty="0"/>
              <a:t/>
            </a:r>
            <a:br>
              <a:rPr lang="ar-EG" sz="2400" dirty="0"/>
            </a:br>
            <a:r>
              <a:rPr lang="ar-EG" sz="2400" b="0" i="0" dirty="0">
                <a:solidFill>
                  <a:srgbClr val="000000"/>
                </a:solidFill>
                <a:effectLst/>
                <a:latin typeface="Open Sans" panose="020B0606030504020204" pitchFamily="34" charset="0"/>
              </a:rPr>
              <a:t>على مبدأ التأثير ”بشرف”)بمعنى أن القدرة على التأثير تحكمها قوة المبادئ والأخلاق. فمن يطبق(مبدأ التأثير بشرف يعمل بدافع أخلاقي وقيمي لمنفعة ومصلحة الآخرين وليس لمنفعته الشخصية).</a:t>
            </a:r>
            <a:r>
              <a:rPr lang="ar-EG" sz="2400" dirty="0"/>
              <a:t/>
            </a:r>
            <a:br>
              <a:rPr lang="ar-EG" sz="2400" dirty="0"/>
            </a:br>
            <a:r>
              <a:rPr lang="ar-EG" sz="2400" b="0" i="0" dirty="0">
                <a:solidFill>
                  <a:srgbClr val="000000"/>
                </a:solidFill>
                <a:effectLst/>
                <a:latin typeface="Open Sans" panose="020B0606030504020204" pitchFamily="34" charset="0"/>
              </a:rPr>
              <a:t> أن ممارسة القيادة الاخلاقية (تعزز إعجاب الأفراد بقائدهم من خلال التخلق بالأخلاق المثالية التي تجعل منه قائدا جذابا يفرض احترام وتقدير المرؤوسين ويعزز ثقة الأفراد بأنفسهم ويشيع في منظمته ثقافة الاحترام والتقدير).</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1D7E6743-9EF5-4339-49B3-11D52986658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01992" y="5007937"/>
            <a:ext cx="487363" cy="487363"/>
          </a:xfrm>
          <a:prstGeom prst="rect">
            <a:avLst/>
          </a:prstGeom>
        </p:spPr>
      </p:pic>
    </p:spTree>
    <p:extLst>
      <p:ext uri="{BB962C8B-B14F-4D97-AF65-F5344CB8AC3E}">
        <p14:creationId xmlns:p14="http://schemas.microsoft.com/office/powerpoint/2010/main" val="12353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5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491166"/>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وبقراءة شاملة لمفهوم القيادة الأخلاقية في العديد من المراجع نجد أنها ترتكز على الأفكار الرئيسة التالية(أن يمتلك مهارات شخصية، تمكنه من تعزيز السلوكيات الإيجابية داخل المنظمة. أن القائد كلما التزم بالسلوك الأخلاقي وطبقه داخل المنظمة كان تأثيره في المرؤوسين بشكل أكبر).</a:t>
            </a:r>
            <a:r>
              <a:rPr lang="ar-EG" sz="2400" dirty="0"/>
              <a:t/>
            </a:r>
            <a:br>
              <a:rPr lang="ar-EG" sz="2400" dirty="0"/>
            </a:br>
            <a:r>
              <a:rPr lang="ar-EG" sz="2400" b="0" i="0" dirty="0">
                <a:solidFill>
                  <a:srgbClr val="000000"/>
                </a:solidFill>
                <a:effectLst/>
                <a:latin typeface="Open Sans" panose="020B0606030504020204" pitchFamily="34" charset="0"/>
              </a:rPr>
              <a:t>ومن المؤسف كما يشير البعض ان (الأخلاق والقيادة لا يتناغمان معا في جميع الأحيان) فوفقا لدراسة أجراها(أحد معاهد القيادة والإدارة)</a:t>
            </a:r>
            <a:r>
              <a:rPr lang="ar-EG" sz="2400" dirty="0"/>
              <a:t/>
            </a:r>
            <a:br>
              <a:rPr lang="ar-EG" sz="2400" dirty="0"/>
            </a:br>
            <a:r>
              <a:rPr lang="ar-EG" sz="2400" b="0" i="0" dirty="0">
                <a:solidFill>
                  <a:srgbClr val="000000"/>
                </a:solidFill>
                <a:effectLst/>
                <a:latin typeface="Open Sans" panose="020B0606030504020204" pitchFamily="34" charset="0"/>
              </a:rPr>
              <a:t>63% من المديرين طلب منهم القيام بشيء يتعارض مع أخلاقهم الخاصة.</a:t>
            </a:r>
            <a:r>
              <a:rPr lang="ar-EG" sz="2400" dirty="0"/>
              <a:t/>
            </a:r>
            <a:br>
              <a:rPr lang="ar-EG" sz="2400" dirty="0"/>
            </a:br>
            <a:r>
              <a:rPr lang="ar-EG" sz="2400" b="0" i="0" dirty="0">
                <a:solidFill>
                  <a:srgbClr val="000000"/>
                </a:solidFill>
                <a:effectLst/>
                <a:latin typeface="Open Sans" panose="020B0606030504020204" pitchFamily="34" charset="0"/>
              </a:rPr>
              <a:t>43% قيل لهم أن ينتهكوا صراحة بيان القيم الخاص بمنظماتهم.</a:t>
            </a:r>
            <a:r>
              <a:rPr lang="ar-EG" sz="2400" dirty="0"/>
              <a:t/>
            </a:r>
            <a:br>
              <a:rPr lang="ar-EG" sz="2400" dirty="0"/>
            </a:br>
            <a:r>
              <a:rPr lang="ar-EG" sz="2400" b="0" i="0" dirty="0">
                <a:solidFill>
                  <a:srgbClr val="000000"/>
                </a:solidFill>
                <a:effectLst/>
                <a:latin typeface="Open Sans" panose="020B0606030504020204" pitchFamily="34" charset="0"/>
              </a:rPr>
              <a:t>9% طلب منهم خرق القانون).</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B6F01CAA-2E90-DA15-478E-95D176FA82D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4959833"/>
            <a:ext cx="487363" cy="487363"/>
          </a:xfrm>
          <a:prstGeom prst="rect">
            <a:avLst/>
          </a:prstGeom>
        </p:spPr>
      </p:pic>
    </p:spTree>
    <p:extLst>
      <p:ext uri="{BB962C8B-B14F-4D97-AF65-F5344CB8AC3E}">
        <p14:creationId xmlns:p14="http://schemas.microsoft.com/office/powerpoint/2010/main" val="291699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9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474093"/>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 </a:t>
            </a:r>
            <a:r>
              <a:rPr lang="ar-EG" sz="2400" b="0" i="0" dirty="0">
                <a:solidFill>
                  <a:srgbClr val="FF0000"/>
                </a:solidFill>
                <a:effectLst/>
                <a:highlight>
                  <a:srgbClr val="FFFF00"/>
                </a:highlight>
                <a:latin typeface="Open Sans" panose="020B0606030504020204" pitchFamily="34" charset="0"/>
              </a:rPr>
              <a:t>إن التغيرات </a:t>
            </a:r>
            <a:r>
              <a:rPr lang="ar-EG" sz="2400" b="0" i="0" dirty="0">
                <a:solidFill>
                  <a:srgbClr val="000000"/>
                </a:solidFill>
                <a:effectLst/>
                <a:latin typeface="Open Sans" panose="020B0606030504020204" pitchFamily="34" charset="0"/>
              </a:rPr>
              <a:t>التي عصفت بالعالم وما تعرض اليه من أزمات اقتصادية وسلوكية أدت الى(ابتلاء الإنسانية بها في الوقت الحاضر)مما سببت الافتقار إلى القيادة الأخلاقية في جميع قطاعات المجتمع الإنساني.</a:t>
            </a:r>
          </a:p>
          <a:p>
            <a:pPr algn="r">
              <a:lnSpc>
                <a:spcPct val="107000"/>
              </a:lnSpc>
              <a:spcAft>
                <a:spcPts val="800"/>
              </a:spcAft>
            </a:pPr>
            <a:r>
              <a:rPr lang="ar-EG" sz="2400" b="0" i="0" dirty="0">
                <a:solidFill>
                  <a:srgbClr val="000000"/>
                </a:solidFill>
                <a:effectLst/>
                <a:latin typeface="Open Sans" panose="020B0606030504020204" pitchFamily="34" charset="0"/>
              </a:rPr>
              <a:t> - إن فقدان القيادة الأخلاقية يظهر بوضوح من خلال(الكشف المستمر عن التصرفات غير الأخلاقية على جميع مستويات المجتمع. فلم يبق أي مجال من مجالات السعي الإنساني)بدءا بالعائلة وانتهاء بأعلى الدرجات القيادية، لم يتأثر من ذلك. </a:t>
            </a:r>
          </a:p>
          <a:p>
            <a:pPr algn="r">
              <a:lnSpc>
                <a:spcPct val="107000"/>
              </a:lnSpc>
              <a:spcAft>
                <a:spcPts val="800"/>
              </a:spcAft>
            </a:pPr>
            <a:r>
              <a:rPr lang="ar-EG" sz="2400" b="0" i="0" dirty="0">
                <a:solidFill>
                  <a:srgbClr val="000000"/>
                </a:solidFill>
                <a:effectLst/>
                <a:latin typeface="Open Sans" panose="020B0606030504020204" pitchFamily="34" charset="0"/>
              </a:rPr>
              <a:t>ولذلك ثمة طريق طويل لكيفية(مواجهة التحديات المتعلقة بالأخلاق والقيادة في العمل).</a:t>
            </a: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CFEBDF84-151B-EFA7-F15A-CD4842DD34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47380" y="5145787"/>
            <a:ext cx="487363" cy="487363"/>
          </a:xfrm>
          <a:prstGeom prst="rect">
            <a:avLst/>
          </a:prstGeom>
        </p:spPr>
      </p:pic>
    </p:spTree>
    <p:extLst>
      <p:ext uri="{BB962C8B-B14F-4D97-AF65-F5344CB8AC3E}">
        <p14:creationId xmlns:p14="http://schemas.microsoft.com/office/powerpoint/2010/main" val="417470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6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29687"/>
            <a:ext cx="9345751" cy="4206280"/>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مكونات القيادة الأخلاقية:</a:t>
            </a:r>
            <a:endParaRPr lang="en-GB" sz="20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     الهدف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Purpose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‌ب.  المعرفة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Knowledge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المعرفة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الحكم والتصرف بحكمة، وتلك المعرفة يجدها من خلال المنظمة وبيئتها.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‌ج.   السلطة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Authority</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السلطة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أن يسأل ويستفسر ويصنع قرارات ويتصرف، </a:t>
            </a:r>
            <a:r>
              <a:rPr lang="ar-SA" sz="2000" kern="0" dirty="0" err="1">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أن لديه من الصلاحيات ما يمكنه من ذلك، ويدرك أن السلطة ليست حكرًا عليه بل تمنح لكل من يشارك في تحقيق أهداف المنظمة.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‌د.    الثقة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Trust</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يجب أن يبث الثقة في جميع أنحاء المنظمة،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BF16BC87-268F-1102-6A58-ED06803DCA1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5067024"/>
            <a:ext cx="487363" cy="487363"/>
          </a:xfrm>
          <a:prstGeom prst="rect">
            <a:avLst/>
          </a:prstGeom>
        </p:spPr>
      </p:pic>
    </p:spTree>
    <p:extLst>
      <p:ext uri="{BB962C8B-B14F-4D97-AF65-F5344CB8AC3E}">
        <p14:creationId xmlns:p14="http://schemas.microsoft.com/office/powerpoint/2010/main" val="124913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036" y="1292931"/>
            <a:ext cx="9088583" cy="4512285"/>
          </a:xfrm>
          <a:prstGeom prst="rect">
            <a:avLst/>
          </a:prstGeom>
          <a:noFill/>
        </p:spPr>
        <p:txBody>
          <a:bodyPr wrap="square" rtlCol="0">
            <a:spAutoFit/>
          </a:bodyPr>
          <a:lstStyle/>
          <a:p>
            <a:pPr algn="r">
              <a:lnSpc>
                <a:spcPct val="107000"/>
              </a:lnSpc>
              <a:spcAft>
                <a:spcPts val="800"/>
              </a:spcAft>
            </a:pPr>
            <a:r>
              <a:rPr lang="ar-EG" b="1" kern="100" dirty="0">
                <a:solidFill>
                  <a:srgbClr val="000000"/>
                </a:solidFill>
                <a:highlight>
                  <a:srgbClr val="FFFF00"/>
                </a:highlight>
                <a:latin typeface="Simplified Arabic" panose="02020603050405020304" pitchFamily="18" charset="-78"/>
                <a:ea typeface="Calibri" panose="020F0502020204030204" pitchFamily="34" charset="0"/>
                <a:cs typeface="Arial" panose="020B0604020202020204" pitchFamily="34" charset="0"/>
              </a:rPr>
              <a:t>سيتم تناول موضوعات مهمة منها اخلاقيات العمل والوظيفي ومنها :</a:t>
            </a:r>
            <a:endParaRPr lang="ar-EG" sz="1800" b="1" kern="100" dirty="0">
              <a:solidFill>
                <a:srgbClr val="000000"/>
              </a:solidFill>
              <a:effectLst/>
              <a:highlight>
                <a:srgbClr val="FFFF00"/>
              </a:highligh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مقدمة عن أخلاقيات العمل </a:t>
            </a:r>
            <a:endPar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مفهوم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أهداف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أهمية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القواعد العامة التي تحكم السلوك الوظيفي</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أسباب انتشار الفساد الإداري والعوامل التي تؤدي إلى ظهور المخالفات الإدارية</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وسائل بناء وتعزيز وترسيخ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العوامل المؤثرة في أخلاقيات العمل في المنظمات</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مصادر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الصفات الأخلاقية للموظف </a:t>
            </a:r>
            <a:r>
              <a:rPr lang="en-GB"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A4BA78F9-3566-174A-24A3-35F16C960B2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21506" y="4964064"/>
            <a:ext cx="487363" cy="487363"/>
          </a:xfrm>
          <a:prstGeom prst="rect">
            <a:avLst/>
          </a:prstGeom>
        </p:spPr>
      </p:pic>
    </p:spTree>
    <p:extLst>
      <p:ext uri="{BB962C8B-B14F-4D97-AF65-F5344CB8AC3E}">
        <p14:creationId xmlns:p14="http://schemas.microsoft.com/office/powerpoint/2010/main" val="247622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5201424"/>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لماذا من الضروري دراسة القيادة الأخلاقية في التعليم؟</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1- للقيادة الأخلاقية الكثير من الفوائد سواءً من منظور فردي أو جماعي، فعلى صعيد المصلحة الجماعية يمكن للقائد الأخلاقي إلهام من حوله بتصرفاته وأفعاله الأخلاقية، ولاحقاً سيتصرَّف الجميع بشكل مشابه لما يتصرف به القائد.</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2- في الواقع، إن بناء مستقبل الشركات المحلية والعالمية سيكون بيد من يمارس القيادة الأخلاقية، ويعزز أهميتها ودورها في العمل، لذا لا بأس في جعل طريقك نحو القيادة الأخلاقية أُولى التي تطمح  لتطبيقها داخل مؤسستك. </a:t>
            </a:r>
            <a:br>
              <a:rPr lang="ar-EG" sz="2400" b="1" i="0" u="none" strike="noStrike" dirty="0">
                <a:solidFill>
                  <a:srgbClr val="000000"/>
                </a:solidFill>
                <a:effectLst/>
                <a:latin typeface="arial" panose="020B0604020202020204" pitchFamily="34" charset="0"/>
                <a:cs typeface="+mj-cs"/>
              </a:rPr>
            </a:b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3- أما على المستوى الشخصي، فكونك قائداً أخلاقياً يعد أمراً ضرورياً لاكتساب المصداقية والسمعة الجيدة.</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just" rtl="1"/>
            <a:r>
              <a:rPr lang="ar-EG" sz="2400" b="0" i="0" dirty="0">
                <a:solidFill>
                  <a:srgbClr val="212529"/>
                </a:solidFill>
                <a:effectLst/>
                <a:latin typeface="Tajawal"/>
              </a:rPr>
              <a:t>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A701664B-17BB-53BB-06EA-2D510A0CFFF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87525" y="5085445"/>
            <a:ext cx="487363" cy="487363"/>
          </a:xfrm>
          <a:prstGeom prst="rect">
            <a:avLst/>
          </a:prstGeom>
        </p:spPr>
      </p:pic>
    </p:spTree>
    <p:extLst>
      <p:ext uri="{BB962C8B-B14F-4D97-AF65-F5344CB8AC3E}">
        <p14:creationId xmlns:p14="http://schemas.microsoft.com/office/powerpoint/2010/main" val="414950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4- تأكد أن رحلة الشخص نحو القيادة الأخلاقية طويلة، ويمكن أن يؤدي أي تصرف غير أخلاقي إلى عزل القائد من قبل أصحاب العمل، لأن ذلك قد يلحق أضرار جسيمة بهوية وعلامة الشركة، ناهيك عن ذلك، غالباً ما تؤدي السلوكيات غير الأخلاقية إلى تدني احترام الذات وتدهورها.</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5- من وجه آخر لا تقتصر القيادة الأخلاقية على المستوى الشخصي أو المهني فقط، بل تدخل أيضاً ضمن التعليم، إذ أنَّ التعليم لا ينطوي فقط على أمور الدراسة، أو على جلب كتاب وشرحه للطلاب، بل ينبغي على المعلمين دوماً وعند كل فرصة متاحة ممارسة وتثبيت المبادئ والقيادة الأخلاقية عند تلاميذهم، وذلك بأن تكون سلوكياتهم وأفعالهم تتوافق مع القيم والأخلاق واحترام الذات.</a:t>
            </a:r>
            <a:endParaRPr lang="ar-EG" sz="2400" b="1" i="0" dirty="0">
              <a:solidFill>
                <a:srgbClr val="212529"/>
              </a:solidFill>
              <a:effectLst/>
              <a:latin typeface="Tajawal"/>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3575E7AD-5518-8994-E3AC-2CB32023892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907" y="5053786"/>
            <a:ext cx="487363" cy="487363"/>
          </a:xfrm>
          <a:prstGeom prst="rect">
            <a:avLst/>
          </a:prstGeom>
        </p:spPr>
      </p:pic>
    </p:spTree>
    <p:extLst>
      <p:ext uri="{BB962C8B-B14F-4D97-AF65-F5344CB8AC3E}">
        <p14:creationId xmlns:p14="http://schemas.microsoft.com/office/powerpoint/2010/main" val="28077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fontAlgn="base">
              <a:buClr>
                <a:srgbClr val="000000"/>
              </a:buClr>
              <a:buFont typeface="Arial"/>
              <a:buNone/>
            </a:pPr>
            <a:r>
              <a:rPr lang="ar-EG" sz="2400" b="1" kern="0" dirty="0">
                <a:solidFill>
                  <a:srgbClr val="FF0000"/>
                </a:solidFill>
                <a:latin typeface="Tahoma" panose="020B0604030504040204" pitchFamily="34" charset="0"/>
                <a:sym typeface="Arial"/>
              </a:rPr>
              <a:t>ملخص المحاضرة:                                                          </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 1- موضوعات عن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6- مختصر عن موضوعات المقرر</a:t>
            </a:r>
            <a:endParaRPr lang="ar-SA" sz="2400" b="1" kern="0" dirty="0">
              <a:solidFill>
                <a:srgbClr val="FF0000"/>
              </a:solidFill>
              <a:latin typeface="Simplified Arabic" pitchFamily="18" charset="-78"/>
              <a:cs typeface="Simplified Arabic" pitchFamily="18" charset="-78"/>
              <a:sym typeface="Ari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xmlns="" id="{5F00FA5C-D40A-949F-381B-8437101493A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79405" y="5074596"/>
            <a:ext cx="487363" cy="487363"/>
          </a:xfrm>
          <a:prstGeom prst="rect">
            <a:avLst/>
          </a:prstGeom>
        </p:spPr>
      </p:pic>
    </p:spTree>
    <p:extLst>
      <p:ext uri="{BB962C8B-B14F-4D97-AF65-F5344CB8AC3E}">
        <p14:creationId xmlns:p14="http://schemas.microsoft.com/office/powerpoint/2010/main" val="52276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BC7A2C-BBE2-42C6-9B71-838859C74C1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B37DB90-02A5-4092-929D-761FA4D0E65D}">
  <ds:schemaRefs>
    <ds:schemaRef ds:uri="http://schemas.microsoft.com/sharepoint/v3/contenttype/forms"/>
  </ds:schemaRefs>
</ds:datastoreItem>
</file>

<file path=customXml/itemProps3.xml><?xml version="1.0" encoding="utf-8"?>
<ds:datastoreItem xmlns:ds="http://schemas.openxmlformats.org/officeDocument/2006/customXml" ds:itemID="{A6199E2D-B7BE-4471-A978-58C44CA7DF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270</TotalTime>
  <Words>949</Words>
  <Application>Microsoft Office PowerPoint</Application>
  <PresentationFormat>Widescreen</PresentationFormat>
  <Paragraphs>181</Paragraphs>
  <Slides>19</Slides>
  <Notes>2</Notes>
  <HiddenSlides>0</HiddenSlides>
  <MMClips>18</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arial</vt:lpstr>
      <vt:lpstr>Calibri</vt:lpstr>
      <vt:lpstr>Calibri Light</vt:lpstr>
      <vt:lpstr>Open Sans</vt:lpstr>
      <vt:lpstr>Simplified Arabic</vt:lpstr>
      <vt:lpstr>Tahoma</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40</cp:revision>
  <dcterms:created xsi:type="dcterms:W3CDTF">2023-04-29T09:08:00Z</dcterms:created>
  <dcterms:modified xsi:type="dcterms:W3CDTF">2025-01-20T23:22:36Z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