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sldIdLst>
    <p:sldId id="480" r:id="rId2"/>
    <p:sldId id="313" r:id="rId3"/>
    <p:sldId id="508" r:id="rId4"/>
    <p:sldId id="509" r:id="rId5"/>
    <p:sldId id="510" r:id="rId6"/>
    <p:sldId id="511" r:id="rId7"/>
    <p:sldId id="512" r:id="rId8"/>
    <p:sldId id="514" r:id="rId9"/>
    <p:sldId id="515" r:id="rId10"/>
    <p:sldId id="517" r:id="rId11"/>
    <p:sldId id="516" r:id="rId12"/>
    <p:sldId id="34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08"/>
            <p14:sldId id="509"/>
            <p14:sldId id="510"/>
            <p14:sldId id="511"/>
            <p14:sldId id="512"/>
            <p14:sldId id="514"/>
            <p14:sldId id="515"/>
            <p14:sldId id="517"/>
            <p14:sldId id="51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ahya khalaf" userId="4ea159e3d9fd9378" providerId="LiveId" clId="{E46A3B49-D18C-4B89-8EB0-552FA4636E4A}"/>
    <pc:docChg chg="mod addSld delSld modSld modSection">
      <pc:chgData name="yahya khalaf" userId="4ea159e3d9fd9378" providerId="LiveId" clId="{E46A3B49-D18C-4B89-8EB0-552FA4636E4A}" dt="2025-08-21T20:53:22.614" v="11" actId="1076"/>
      <pc:docMkLst>
        <pc:docMk/>
      </pc:docMkLst>
      <pc:sldChg chg="del">
        <pc:chgData name="yahya khalaf" userId="4ea159e3d9fd9378" providerId="LiveId" clId="{E46A3B49-D18C-4B89-8EB0-552FA4636E4A}" dt="2025-08-21T20:53:12.370" v="7" actId="47"/>
        <pc:sldMkLst>
          <pc:docMk/>
          <pc:sldMk cId="0" sldId="306"/>
        </pc:sldMkLst>
      </pc:sldChg>
      <pc:sldChg chg="modSp add mod">
        <pc:chgData name="yahya khalaf" userId="4ea159e3d9fd9378" providerId="LiveId" clId="{E46A3B49-D18C-4B89-8EB0-552FA4636E4A}" dt="2025-08-21T20:53:22.614" v="11" actId="1076"/>
        <pc:sldMkLst>
          <pc:docMk/>
          <pc:sldMk cId="0" sldId="349"/>
        </pc:sldMkLst>
        <pc:spChg chg="mod">
          <ac:chgData name="yahya khalaf" userId="4ea159e3d9fd9378" providerId="LiveId" clId="{E46A3B49-D18C-4B89-8EB0-552FA4636E4A}" dt="2025-08-21T20:53:22.614" v="11" actId="1076"/>
          <ac:spMkLst>
            <pc:docMk/>
            <pc:sldMk cId="0" sldId="349"/>
            <ac:spMk id="10" creationId="{00000000-0000-0000-0000-000000000000}"/>
          </ac:spMkLst>
        </pc:spChg>
      </pc:sldChg>
      <pc:sldChg chg="modSp mod">
        <pc:chgData name="yahya khalaf" userId="4ea159e3d9fd9378" providerId="LiveId" clId="{E46A3B49-D18C-4B89-8EB0-552FA4636E4A}" dt="2025-08-21T20:51:23.941" v="5" actId="1076"/>
        <pc:sldMkLst>
          <pc:docMk/>
          <pc:sldMk cId="0" sldId="480"/>
        </pc:sldMkLst>
        <pc:spChg chg="mod">
          <ac:chgData name="yahya khalaf" userId="4ea159e3d9fd9378" providerId="LiveId" clId="{E46A3B49-D18C-4B89-8EB0-552FA4636E4A}" dt="2025-08-21T20:51:23.941" v="5" actId="1076"/>
          <ac:spMkLst>
            <pc:docMk/>
            <pc:sldMk cId="0" sldId="480"/>
            <ac:spMk id="14" creationId="{00000000-0000-0000-0000-000000000000}"/>
          </ac:spMkLst>
        </pc:spChg>
      </pc:sldChg>
      <pc:sldMasterChg chg="delSldLayout">
        <pc:chgData name="yahya khalaf" userId="4ea159e3d9fd9378" providerId="LiveId" clId="{E46A3B49-D18C-4B89-8EB0-552FA4636E4A}" dt="2025-08-21T20:53:12.370" v="7" actId="47"/>
        <pc:sldMasterMkLst>
          <pc:docMk/>
          <pc:sldMasterMk cId="0" sldId="2147483648"/>
        </pc:sldMasterMkLst>
        <pc:sldLayoutChg chg="del">
          <pc:chgData name="yahya khalaf" userId="4ea159e3d9fd9378" providerId="LiveId" clId="{E46A3B49-D18C-4B89-8EB0-552FA4636E4A}" dt="2025-08-21T20:53:12.370" v="7" actId="47"/>
          <pc:sldLayoutMkLst>
            <pc:docMk/>
            <pc:sldMasterMk cId="0" sldId="2147483648"/>
            <pc:sldLayoutMk cId="1366236360" sldId="2147483666"/>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8/21/2025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4092189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03A01-477A-E4FA-0CB1-C88944488C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512F39-9B66-50EF-984C-5626B16008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A21A2D-0C38-2D43-D079-98252D7B1C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DA63D5A-97B6-FDA4-EE75-55C72E07A792}"/>
              </a:ext>
            </a:extLst>
          </p:cNvPr>
          <p:cNvSpPr>
            <a:spLocks noGrp="1"/>
          </p:cNvSpPr>
          <p:nvPr>
            <p:ph type="sldNum" sz="quarter" idx="5"/>
          </p:nvPr>
        </p:nvSpPr>
        <p:spPr/>
        <p:txBody>
          <a:bodyPr/>
          <a:lstStyle/>
          <a:p>
            <a:fld id="{E88088B5-5D3D-41C5-9929-9FAB3A249D9E}" type="slidenum">
              <a:rPr lang="en-US" smtClean="0"/>
              <a:t>9</a:t>
            </a:fld>
            <a:endParaRPr lang="en-US" dirty="0"/>
          </a:p>
        </p:txBody>
      </p:sp>
    </p:spTree>
    <p:extLst>
      <p:ext uri="{BB962C8B-B14F-4D97-AF65-F5344CB8AC3E}">
        <p14:creationId xmlns:p14="http://schemas.microsoft.com/office/powerpoint/2010/main" val="224285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5F3F-4383-2F06-93E9-724D35A298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DE2BF3-FD5E-1874-F8D4-A829651BDE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1605A3-FE29-1080-7407-093C197CC6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D9A3D93-8BF8-2B37-DEDF-739842EF28AC}"/>
              </a:ext>
            </a:extLst>
          </p:cNvPr>
          <p:cNvSpPr>
            <a:spLocks noGrp="1"/>
          </p:cNvSpPr>
          <p:nvPr>
            <p:ph type="sldNum" sz="quarter" idx="5"/>
          </p:nvPr>
        </p:nvSpPr>
        <p:spPr/>
        <p:txBody>
          <a:bodyPr/>
          <a:lstStyle/>
          <a:p>
            <a:fld id="{E88088B5-5D3D-41C5-9929-9FAB3A249D9E}" type="slidenum">
              <a:rPr lang="en-US" smtClean="0"/>
              <a:t>10</a:t>
            </a:fld>
            <a:endParaRPr lang="en-US" dirty="0"/>
          </a:p>
        </p:txBody>
      </p:sp>
    </p:spTree>
    <p:extLst>
      <p:ext uri="{BB962C8B-B14F-4D97-AF65-F5344CB8AC3E}">
        <p14:creationId xmlns:p14="http://schemas.microsoft.com/office/powerpoint/2010/main" val="19056059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1CD01-4D21-DEC8-F616-FF52C8D92D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C62E18-C41C-009A-0FFA-8764D1D399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E6BF86-C44A-9129-0F8B-45763B534E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6EF8A4-4CF3-D00F-B677-CFA8D830A258}"/>
              </a:ext>
            </a:extLst>
          </p:cNvPr>
          <p:cNvSpPr>
            <a:spLocks noGrp="1"/>
          </p:cNvSpPr>
          <p:nvPr>
            <p:ph type="sldNum" sz="quarter" idx="5"/>
          </p:nvPr>
        </p:nvSpPr>
        <p:spPr/>
        <p:txBody>
          <a:bodyPr/>
          <a:lstStyle/>
          <a:p>
            <a:fld id="{E88088B5-5D3D-41C5-9929-9FAB3A249D9E}" type="slidenum">
              <a:rPr lang="en-US" smtClean="0"/>
              <a:t>11</a:t>
            </a:fld>
            <a:endParaRPr lang="en-US" dirty="0"/>
          </a:p>
        </p:txBody>
      </p:sp>
    </p:spTree>
    <p:extLst>
      <p:ext uri="{BB962C8B-B14F-4D97-AF65-F5344CB8AC3E}">
        <p14:creationId xmlns:p14="http://schemas.microsoft.com/office/powerpoint/2010/main" val="818338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24324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8/21/2025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
        <p:nvSpPr>
          <p:cNvPr id="7" name="MSIPCMContentMarking" descr="{&quot;HashCode&quot;:2095681987,&quot;Placement&quot;:&quot;Footer&quot;,&quot;Top&quot;:517.997253,&quot;Left&quot;:434.850159,&quot;SlideWidth&quot;:960,&quot;SlideHeight&quot;:540}">
            <a:extLst>
              <a:ext uri="{FF2B5EF4-FFF2-40B4-BE49-F238E27FC236}">
                <a16:creationId xmlns:a16="http://schemas.microsoft.com/office/drawing/2014/main" id="{84A78B4E-FECE-4657-884F-6D7A1461E38F}"/>
              </a:ext>
            </a:extLst>
          </p:cNvPr>
          <p:cNvSpPr txBox="1"/>
          <p:nvPr userDrawn="1"/>
        </p:nvSpPr>
        <p:spPr>
          <a:xfrm>
            <a:off x="5522597" y="6578565"/>
            <a:ext cx="1146807" cy="279435"/>
          </a:xfrm>
          <a:prstGeom prst="rect">
            <a:avLst/>
          </a:prstGeom>
          <a:noFill/>
        </p:spPr>
        <p:txBody>
          <a:bodyPr vert="horz" wrap="square" lIns="0" tIns="0" rIns="0" bIns="0" rtlCol="0" anchor="ctr" anchorCtr="1">
            <a:spAutoFit/>
          </a:bodyPr>
          <a:lstStyle/>
          <a:p>
            <a:pPr algn="ctr">
              <a:spcBef>
                <a:spcPts val="0"/>
              </a:spcBef>
              <a:spcAft>
                <a:spcPts val="0"/>
              </a:spcAft>
            </a:pPr>
            <a:r>
              <a:rPr lang="en-US" sz="1100" dirty="0">
                <a:solidFill>
                  <a:srgbClr val="FF8C00"/>
                </a:solidFill>
                <a:latin typeface="Calibri" panose="020F0502020204030204" pitchFamily="34" charset="0"/>
              </a:rPr>
              <a:t>CONFIDENTIAL</a:t>
            </a:r>
          </a:p>
        </p:txBody>
      </p:sp>
      <p:sp>
        <p:nvSpPr>
          <p:cNvPr id="8" name="MSIPCMContentMarking" descr="{&quot;HashCode&quot;:363600456,&quot;Placement&quot;:&quot;Header&quot;,&quot;Top&quot;:0.0,&quot;Left&quot;:0.0,&quot;SlideWidth&quot;:960,&quot;SlideHeight&quot;:540}">
            <a:extLst>
              <a:ext uri="{FF2B5EF4-FFF2-40B4-BE49-F238E27FC236}">
                <a16:creationId xmlns:a16="http://schemas.microsoft.com/office/drawing/2014/main" id="{AB678A36-B4E8-4D82-AAA7-AA043B3C7C14}"/>
              </a:ext>
            </a:extLst>
          </p:cNvPr>
          <p:cNvSpPr txBox="1"/>
          <p:nvPr userDrawn="1"/>
        </p:nvSpPr>
        <p:spPr>
          <a:xfrm>
            <a:off x="0" y="0"/>
            <a:ext cx="2419591" cy="279435"/>
          </a:xfrm>
          <a:prstGeom prst="rect">
            <a:avLst/>
          </a:prstGeom>
          <a:noFill/>
        </p:spPr>
        <p:txBody>
          <a:bodyPr vert="horz" wrap="square" lIns="0" tIns="0" rIns="0" bIns="0" rtlCol="0" anchor="ctr" anchorCtr="1">
            <a:spAutoFit/>
          </a:bodyPr>
          <a:lstStyle/>
          <a:p>
            <a:pPr algn="l">
              <a:spcBef>
                <a:spcPts val="0"/>
              </a:spcBef>
              <a:spcAft>
                <a:spcPts val="0"/>
              </a:spcAft>
            </a:pPr>
            <a:r>
              <a:rPr lang="en-US" sz="1100" dirty="0">
                <a:solidFill>
                  <a:srgbClr val="FF8C00"/>
                </a:solidFill>
                <a:latin typeface="Calibri" panose="020F0502020204030204" pitchFamily="34" charset="0"/>
              </a:rPr>
              <a:t>Classification: Mobily CONFIDENTIAL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35408" y="2044005"/>
            <a:ext cx="6246240" cy="1815882"/>
          </a:xfrm>
          <a:prstGeom prst="rect">
            <a:avLst/>
          </a:prstGeom>
          <a:noFill/>
        </p:spPr>
        <p:txBody>
          <a:bodyPr wrap="square" rtlCol="0">
            <a:spAutoFit/>
          </a:bodyPr>
          <a:lstStyle/>
          <a:p>
            <a:pPr algn="ctr"/>
            <a:r>
              <a:rPr lang="ar-SA" sz="2800" dirty="0">
                <a:latin typeface="Sakkal Majalla" panose="02000000000000000000" pitchFamily="2" charset="-78"/>
                <a:cs typeface="Sakkal Majalla" panose="02000000000000000000" pitchFamily="2" charset="-78"/>
              </a:rPr>
              <a:t>تقييم فعالية استراتيجيات التقسيم والاستهداف الجيلي مقارنة بالأساليب التقليدية في الحملات الاعلانية دراسة حالة شركة موبايلي في سوق الاتصالات السعودي</a:t>
            </a:r>
            <a:endParaRPr lang="en-US" sz="3200" dirty="0">
              <a:latin typeface="Sakkal Majalla" panose="02000000000000000000" pitchFamily="2" charset="-78"/>
              <a:cs typeface="Sakkal Majalla" panose="02000000000000000000" pitchFamily="2" charset="-78"/>
            </a:endParaRPr>
          </a:p>
          <a:p>
            <a:pPr algn="r"/>
            <a:endParaRPr lang="en-US" sz="2800" dirty="0">
              <a:latin typeface="Sakkal Majalla" panose="02000000000000000000" pitchFamily="2" charset="-78"/>
              <a:cs typeface="Sakkal Majalla" panose="02000000000000000000"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1356141" y="4203755"/>
            <a:ext cx="3727532" cy="461665"/>
          </a:xfrm>
          <a:prstGeom prst="rect">
            <a:avLst/>
          </a:prstGeom>
          <a:noFill/>
        </p:spPr>
        <p:txBody>
          <a:bodyPr wrap="square" rtlCol="0">
            <a:spAutoFit/>
          </a:bodyPr>
          <a:lstStyle/>
          <a:p>
            <a:pPr algn="ctr"/>
            <a:r>
              <a:rPr lang="ar-SA" sz="2400" b="1" dirty="0">
                <a:latin typeface="Sakkal Majalla" panose="02000000000000000000" pitchFamily="2" charset="-78"/>
                <a:cs typeface="Sakkal Majalla" panose="02000000000000000000" pitchFamily="2" charset="-78"/>
              </a:rPr>
              <a:t>إشراف الدكتور محمد عويس</a:t>
            </a:r>
            <a:endParaRPr lang="en-US" sz="2400" b="1" dirty="0">
              <a:latin typeface="Sakkal Majalla" panose="02000000000000000000" pitchFamily="2" charset="-78"/>
              <a:cs typeface="Sakkal Majalla" panose="02000000000000000000" pitchFamily="2" charset="-78"/>
            </a:endParaRPr>
          </a:p>
        </p:txBody>
      </p:sp>
      <p:sp>
        <p:nvSpPr>
          <p:cNvPr id="18" name="Oval 17"/>
          <p:cNvSpPr/>
          <p:nvPr/>
        </p:nvSpPr>
        <p:spPr>
          <a:xfrm>
            <a:off x="6267972" y="83368"/>
            <a:ext cx="5729411" cy="658725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6383792" y="847855"/>
            <a:ext cx="5488504" cy="5822768"/>
          </a:xfrm>
          <a:custGeom>
            <a:avLst/>
            <a:gdLst>
              <a:gd name="connsiteX0" fmla="*/ 0 w 5340309"/>
              <a:gd name="connsiteY0" fmla="*/ 2983832 h 5967664"/>
              <a:gd name="connsiteX1" fmla="*/ 2670155 w 5340309"/>
              <a:gd name="connsiteY1" fmla="*/ 0 h 5967664"/>
              <a:gd name="connsiteX2" fmla="*/ 5340310 w 5340309"/>
              <a:gd name="connsiteY2" fmla="*/ 2983832 h 5967664"/>
              <a:gd name="connsiteX3" fmla="*/ 2670155 w 5340309"/>
              <a:gd name="connsiteY3" fmla="*/ 5967664 h 5967664"/>
              <a:gd name="connsiteX4" fmla="*/ 0 w 5340309"/>
              <a:gd name="connsiteY4" fmla="*/ 2983832 h 5967664"/>
              <a:gd name="connsiteX0" fmla="*/ 0 w 5370290"/>
              <a:gd name="connsiteY0" fmla="*/ 3171333 h 6190433"/>
              <a:gd name="connsiteX1" fmla="*/ 2670155 w 5370290"/>
              <a:gd name="connsiteY1" fmla="*/ 187501 h 6190433"/>
              <a:gd name="connsiteX2" fmla="*/ 5370290 w 5370290"/>
              <a:gd name="connsiteY2" fmla="*/ 1387504 h 6190433"/>
              <a:gd name="connsiteX3" fmla="*/ 2670155 w 5370290"/>
              <a:gd name="connsiteY3" fmla="*/ 6155165 h 6190433"/>
              <a:gd name="connsiteX4" fmla="*/ 0 w 5370290"/>
              <a:gd name="connsiteY4" fmla="*/ 3171333 h 6190433"/>
              <a:gd name="connsiteX0" fmla="*/ 116306 w 5486596"/>
              <a:gd name="connsiteY0" fmla="*/ 3215596 h 6225977"/>
              <a:gd name="connsiteX1" fmla="*/ 987642 w 5486596"/>
              <a:gd name="connsiteY1" fmla="*/ 171803 h 6225977"/>
              <a:gd name="connsiteX2" fmla="*/ 5486596 w 5486596"/>
              <a:gd name="connsiteY2" fmla="*/ 1431767 h 6225977"/>
              <a:gd name="connsiteX3" fmla="*/ 2786461 w 5486596"/>
              <a:gd name="connsiteY3" fmla="*/ 6199428 h 6225977"/>
              <a:gd name="connsiteX4" fmla="*/ 116306 w 5486596"/>
              <a:gd name="connsiteY4" fmla="*/ 3215596 h 6225977"/>
              <a:gd name="connsiteX0" fmla="*/ 102902 w 5473192"/>
              <a:gd name="connsiteY0" fmla="*/ 3009971 h 6019847"/>
              <a:gd name="connsiteX1" fmla="*/ 1034198 w 5473192"/>
              <a:gd name="connsiteY1" fmla="*/ 265981 h 6019847"/>
              <a:gd name="connsiteX2" fmla="*/ 5473192 w 5473192"/>
              <a:gd name="connsiteY2" fmla="*/ 1226142 h 6019847"/>
              <a:gd name="connsiteX3" fmla="*/ 2773057 w 5473192"/>
              <a:gd name="connsiteY3" fmla="*/ 5993803 h 6019847"/>
              <a:gd name="connsiteX4" fmla="*/ 102902 w 5473192"/>
              <a:gd name="connsiteY4" fmla="*/ 3009971 h 6019847"/>
              <a:gd name="connsiteX0" fmla="*/ 103224 w 5488504"/>
              <a:gd name="connsiteY0" fmla="*/ 2825741 h 5822768"/>
              <a:gd name="connsiteX1" fmla="*/ 1034520 w 5488504"/>
              <a:gd name="connsiteY1" fmla="*/ 81751 h 5822768"/>
              <a:gd name="connsiteX2" fmla="*/ 5488504 w 5488504"/>
              <a:gd name="connsiteY2" fmla="*/ 1596548 h 5822768"/>
              <a:gd name="connsiteX3" fmla="*/ 2773379 w 5488504"/>
              <a:gd name="connsiteY3" fmla="*/ 5809573 h 5822768"/>
              <a:gd name="connsiteX4" fmla="*/ 103224 w 5488504"/>
              <a:gd name="connsiteY4" fmla="*/ 2825741 h 5822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8504" h="5822768">
                <a:moveTo>
                  <a:pt x="103224" y="2825741"/>
                </a:moveTo>
                <a:cubicBezTo>
                  <a:pt x="-186586" y="1871104"/>
                  <a:pt x="136973" y="286616"/>
                  <a:pt x="1034520" y="81751"/>
                </a:cubicBezTo>
                <a:cubicBezTo>
                  <a:pt x="1932067" y="-123114"/>
                  <a:pt x="5488504" y="-51377"/>
                  <a:pt x="5488504" y="1596548"/>
                </a:cubicBezTo>
                <a:cubicBezTo>
                  <a:pt x="5488504" y="3244473"/>
                  <a:pt x="3670926" y="5604708"/>
                  <a:pt x="2773379" y="5809573"/>
                </a:cubicBezTo>
                <a:cubicBezTo>
                  <a:pt x="1875832" y="6014438"/>
                  <a:pt x="393034" y="3780378"/>
                  <a:pt x="103224" y="2825741"/>
                </a:cubicBezTo>
                <a:close/>
              </a:path>
            </a:pathLst>
          </a:cu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6" y="408703"/>
            <a:ext cx="1784085" cy="833046"/>
          </a:xfrm>
          <a:prstGeom prst="rect">
            <a:avLst/>
          </a:prstGeom>
        </p:spPr>
      </p:pic>
      <p:sp>
        <p:nvSpPr>
          <p:cNvPr id="5" name="TextBox 4">
            <a:extLst>
              <a:ext uri="{FF2B5EF4-FFF2-40B4-BE49-F238E27FC236}">
                <a16:creationId xmlns:a16="http://schemas.microsoft.com/office/drawing/2014/main" id="{77CB2E79-D83A-8B81-0A1B-AA36A19B67B4}"/>
              </a:ext>
            </a:extLst>
          </p:cNvPr>
          <p:cNvSpPr txBox="1"/>
          <p:nvPr/>
        </p:nvSpPr>
        <p:spPr>
          <a:xfrm>
            <a:off x="2583285" y="5120531"/>
            <a:ext cx="1655872" cy="400110"/>
          </a:xfrm>
          <a:prstGeom prst="rect">
            <a:avLst/>
          </a:prstGeom>
          <a:noFill/>
        </p:spPr>
        <p:txBody>
          <a:bodyPr wrap="square">
            <a:spAutoFit/>
          </a:bodyPr>
          <a:lstStyle/>
          <a:p>
            <a:r>
              <a:rPr lang="ar-SA" sz="2000" dirty="0">
                <a:latin typeface="Sakkal Majalla" panose="02000000000000000000" pitchFamily="2" charset="-78"/>
                <a:cs typeface="Sakkal Majalla" panose="02000000000000000000" pitchFamily="2" charset="-78"/>
              </a:rPr>
              <a:t>أغسطس 2025</a:t>
            </a:r>
            <a:endParaRPr lang="en-US" sz="2000" dirty="0">
              <a:latin typeface="Sakkal Majalla" panose="02000000000000000000" pitchFamily="2" charset="-78"/>
              <a:cs typeface="Sakkal Majalla" panose="02000000000000000000" pitchFamily="2" charset="-78"/>
            </a:endParaRPr>
          </a:p>
        </p:txBody>
      </p:sp>
      <p:sp>
        <p:nvSpPr>
          <p:cNvPr id="7" name="TextBox 6">
            <a:extLst>
              <a:ext uri="{FF2B5EF4-FFF2-40B4-BE49-F238E27FC236}">
                <a16:creationId xmlns:a16="http://schemas.microsoft.com/office/drawing/2014/main" id="{F64571BF-30F3-7E1D-01FF-088447382062}"/>
              </a:ext>
            </a:extLst>
          </p:cNvPr>
          <p:cNvSpPr txBox="1"/>
          <p:nvPr/>
        </p:nvSpPr>
        <p:spPr>
          <a:xfrm>
            <a:off x="158166" y="3745367"/>
            <a:ext cx="6123482" cy="461665"/>
          </a:xfrm>
          <a:prstGeom prst="rect">
            <a:avLst/>
          </a:prstGeom>
          <a:noFill/>
        </p:spPr>
        <p:txBody>
          <a:bodyPr wrap="square">
            <a:spAutoFit/>
          </a:bodyPr>
          <a:lstStyle/>
          <a:p>
            <a:pPr algn="ctr"/>
            <a:r>
              <a:rPr lang="ar-SA" sz="2400" b="1" dirty="0">
                <a:latin typeface="Sakkal Majalla" panose="02000000000000000000" pitchFamily="2" charset="-78"/>
                <a:cs typeface="Sakkal Majalla" panose="02000000000000000000" pitchFamily="2" charset="-78"/>
              </a:rPr>
              <a:t>إعداد الباحث : يحيى مصطفى خلف</a:t>
            </a:r>
            <a:endParaRPr lang="en-US" sz="2400" b="1" dirty="0">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BAFA6565-E9AD-943A-FF31-4E7CD428F8C1}"/>
              </a:ext>
            </a:extLst>
          </p:cNvPr>
          <p:cNvSpPr txBox="1"/>
          <p:nvPr/>
        </p:nvSpPr>
        <p:spPr>
          <a:xfrm>
            <a:off x="2281253" y="4662143"/>
            <a:ext cx="1842084" cy="461665"/>
          </a:xfrm>
          <a:prstGeom prst="rect">
            <a:avLst/>
          </a:prstGeom>
          <a:noFill/>
        </p:spPr>
        <p:txBody>
          <a:bodyPr wrap="square">
            <a:spAutoFit/>
          </a:bodyPr>
          <a:lstStyle/>
          <a:p>
            <a:r>
              <a:rPr lang="ar-SA" sz="2400" b="1" dirty="0">
                <a:latin typeface="Sakkal Majalla" panose="02000000000000000000" pitchFamily="2" charset="-78"/>
                <a:cs typeface="Sakkal Majalla" panose="02000000000000000000" pitchFamily="2" charset="-78"/>
              </a:rPr>
              <a:t>جامعة ميدأوشن </a:t>
            </a:r>
            <a:endParaRPr lang="en-US" sz="2400" b="1" dirty="0">
              <a:latin typeface="Sakkal Majalla" panose="02000000000000000000" pitchFamily="2" charset="-78"/>
              <a:cs typeface="Sakkal Majalla" panose="02000000000000000000" pitchFamily="2" charset="-78"/>
            </a:endParaRPr>
          </a:p>
        </p:txBody>
      </p:sp>
      <p:sp>
        <p:nvSpPr>
          <p:cNvPr id="2" name="Rectangle 1">
            <a:extLst>
              <a:ext uri="{FF2B5EF4-FFF2-40B4-BE49-F238E27FC236}">
                <a16:creationId xmlns:a16="http://schemas.microsoft.com/office/drawing/2014/main" id="{AD80CACF-A800-D620-85FA-F29879FC41D8}"/>
              </a:ext>
            </a:extLst>
          </p:cNvPr>
          <p:cNvSpPr/>
          <p:nvPr/>
        </p:nvSpPr>
        <p:spPr>
          <a:xfrm>
            <a:off x="35408" y="83368"/>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665755" y="0"/>
            <a:ext cx="1729937" cy="646331"/>
          </a:xfrm>
          <a:prstGeom prst="rect">
            <a:avLst/>
          </a:prstGeom>
          <a:noFill/>
        </p:spPr>
        <p:txBody>
          <a:bodyPr wrap="square" rtlCol="0">
            <a:spAutoFit/>
          </a:bodyPr>
          <a:lstStyle/>
          <a:p>
            <a:r>
              <a:rPr lang="ar-SA" sz="3600" b="1" dirty="0">
                <a:solidFill>
                  <a:srgbClr val="00B0F0"/>
                </a:solidFill>
                <a:latin typeface="Sakkal Majalla" panose="02000000000000000000" pitchFamily="2" charset="-78"/>
                <a:cs typeface="Sakkal Majalla" panose="02000000000000000000" pitchFamily="2" charset="-78"/>
              </a:rPr>
              <a:t>المحتويات</a:t>
            </a:r>
            <a:r>
              <a:rPr lang="ar-SA"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5996610" y="1212613"/>
            <a:ext cx="6061810" cy="7171194"/>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q"/>
            </a:pPr>
            <a:r>
              <a:rPr lang="ar-SA" sz="2000" b="1" dirty="0">
                <a:latin typeface="Alexandria" charset="0"/>
                <a:cs typeface="Alexandria" charset="0"/>
              </a:rPr>
              <a:t>المقدمة </a:t>
            </a:r>
          </a:p>
          <a:p>
            <a:pPr marL="285750" indent="-285750" algn="r" rtl="1">
              <a:lnSpc>
                <a:spcPct val="200000"/>
              </a:lnSpc>
              <a:buFont typeface="Wingdings" panose="05000000000000000000" pitchFamily="2" charset="2"/>
              <a:buChar char="q"/>
            </a:pPr>
            <a:r>
              <a:rPr lang="ar-SA" sz="2000" b="1" dirty="0">
                <a:latin typeface="Alexandria" charset="0"/>
                <a:cs typeface="Alexandria" charset="0"/>
              </a:rPr>
              <a:t>مشكلة الدراسة </a:t>
            </a:r>
          </a:p>
          <a:p>
            <a:pPr marL="285750" indent="-285750" algn="r" rtl="1">
              <a:lnSpc>
                <a:spcPct val="200000"/>
              </a:lnSpc>
              <a:buFont typeface="Wingdings" panose="05000000000000000000" pitchFamily="2" charset="2"/>
              <a:buChar char="q"/>
            </a:pPr>
            <a:r>
              <a:rPr lang="ar-SA" sz="2000" b="1" dirty="0">
                <a:latin typeface="Alexandria" charset="0"/>
                <a:cs typeface="Alexandria" charset="0"/>
              </a:rPr>
              <a:t>أهداف الدراسة </a:t>
            </a:r>
          </a:p>
          <a:p>
            <a:pPr marL="285750" indent="-285750" algn="r" rtl="1">
              <a:lnSpc>
                <a:spcPct val="200000"/>
              </a:lnSpc>
              <a:buFont typeface="Wingdings" panose="05000000000000000000" pitchFamily="2" charset="2"/>
              <a:buChar char="q"/>
            </a:pPr>
            <a:r>
              <a:rPr lang="ar-SA" sz="2000" b="1" dirty="0">
                <a:latin typeface="Alexandria" charset="0"/>
                <a:cs typeface="Alexandria" charset="0"/>
              </a:rPr>
              <a:t>تساؤلات الدراسة  </a:t>
            </a:r>
          </a:p>
          <a:p>
            <a:pPr marL="285750" indent="-285750" algn="r" rtl="1">
              <a:lnSpc>
                <a:spcPct val="200000"/>
              </a:lnSpc>
              <a:buFont typeface="Wingdings" panose="05000000000000000000" pitchFamily="2" charset="2"/>
              <a:buChar char="q"/>
            </a:pPr>
            <a:r>
              <a:rPr lang="ar-SA" sz="2000" b="1" dirty="0">
                <a:latin typeface="Alexandria" charset="0"/>
                <a:cs typeface="Alexandria" charset="0"/>
              </a:rPr>
              <a:t>فرضيات الدراسة </a:t>
            </a:r>
          </a:p>
          <a:p>
            <a:pPr marL="285750" indent="-285750" algn="r" rtl="1">
              <a:lnSpc>
                <a:spcPct val="200000"/>
              </a:lnSpc>
              <a:buFont typeface="Wingdings" panose="05000000000000000000" pitchFamily="2" charset="2"/>
              <a:buChar char="q"/>
            </a:pPr>
            <a:r>
              <a:rPr lang="ar-SA" sz="2000" b="1" dirty="0">
                <a:latin typeface="Alexandria" charset="0"/>
                <a:cs typeface="Alexandria" charset="0"/>
              </a:rPr>
              <a:t>الإطار المنهجي وعينة  الدراسة </a:t>
            </a:r>
          </a:p>
          <a:p>
            <a:pPr marL="285750" indent="-285750" algn="r" rtl="1">
              <a:lnSpc>
                <a:spcPct val="200000"/>
              </a:lnSpc>
              <a:buFont typeface="Wingdings" panose="05000000000000000000" pitchFamily="2" charset="2"/>
              <a:buChar char="q"/>
            </a:pPr>
            <a:r>
              <a:rPr lang="ar-SA" sz="2000" b="1" dirty="0">
                <a:latin typeface="Alexandria" charset="0"/>
                <a:cs typeface="Alexandria" charset="0"/>
              </a:rPr>
              <a:t>عينة ومجتمع  الدراسة </a:t>
            </a:r>
          </a:p>
          <a:p>
            <a:pPr marL="285750" indent="-285750" algn="r" rtl="1">
              <a:lnSpc>
                <a:spcPct val="200000"/>
              </a:lnSpc>
              <a:buFont typeface="Wingdings" panose="05000000000000000000" pitchFamily="2" charset="2"/>
              <a:buChar char="q"/>
            </a:pPr>
            <a:r>
              <a:rPr lang="ar-SA" sz="2000" b="1" dirty="0">
                <a:latin typeface="Alexandria" charset="0"/>
                <a:cs typeface="Alexandria" charset="0"/>
              </a:rPr>
              <a:t>النتائج </a:t>
            </a:r>
          </a:p>
          <a:p>
            <a:pPr marL="285750" indent="-285750" algn="r" rtl="1">
              <a:lnSpc>
                <a:spcPct val="200000"/>
              </a:lnSpc>
              <a:buFont typeface="Wingdings" panose="05000000000000000000" pitchFamily="2" charset="2"/>
              <a:buChar char="q"/>
            </a:pPr>
            <a:r>
              <a:rPr lang="ar-SA" sz="2000" b="1" dirty="0">
                <a:latin typeface="Alexandria" charset="0"/>
                <a:cs typeface="Alexandria" charset="0"/>
              </a:rPr>
              <a:t>التوصيات </a:t>
            </a:r>
          </a:p>
          <a:p>
            <a:pPr marL="285750" indent="-285750" algn="r" rtl="1">
              <a:buFont typeface="Wingdings" panose="05000000000000000000" pitchFamily="2" charset="2"/>
              <a:buChar char="q"/>
            </a:pPr>
            <a:endParaRPr lang="ar-SA" sz="2000" dirty="0">
              <a:latin typeface="Alexandria" charset="0"/>
              <a:cs typeface="Alexandria" charset="0"/>
            </a:endParaRPr>
          </a:p>
          <a:p>
            <a:pPr marL="285750" indent="-285750" algn="r" rtl="1">
              <a:buFont typeface="Wingdings" panose="05000000000000000000" pitchFamily="2" charset="2"/>
              <a:buChar char="q"/>
            </a:pPr>
            <a:endParaRPr lang="ar-SA" sz="2000" dirty="0">
              <a:latin typeface="Alexandria" charset="0"/>
              <a:cs typeface="Alexandria" charset="0"/>
            </a:endParaRPr>
          </a:p>
          <a:p>
            <a:pPr marL="285750" indent="-285750" algn="r" rtl="1">
              <a:buFont typeface="Wingdings" panose="05000000000000000000" pitchFamily="2" charset="2"/>
              <a:buChar char="q"/>
            </a:pPr>
            <a:endParaRPr lang="ar-SA" sz="2000" dirty="0">
              <a:latin typeface="Alexandria" charset="0"/>
              <a:cs typeface="Alexandria" charset="0"/>
            </a:endParaRPr>
          </a:p>
          <a:p>
            <a:pPr marL="285750" indent="-285750" algn="r" rtl="1">
              <a:buFont typeface="Wingdings" panose="05000000000000000000" pitchFamily="2" charset="2"/>
              <a:buChar char="q"/>
            </a:pPr>
            <a:endParaRPr lang="ar-SA" sz="2000" dirty="0">
              <a:latin typeface="Alexandria" charset="0"/>
              <a:cs typeface="Alexandria" charset="0"/>
            </a:endParaRPr>
          </a:p>
          <a:p>
            <a:pPr marL="285750" indent="-285750" algn="r" rtl="1">
              <a:buFont typeface="Wingdings" panose="05000000000000000000" pitchFamily="2" charset="2"/>
              <a:buChar char="q"/>
            </a:pPr>
            <a:endParaRPr lang="ar-SA" sz="20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E7A81BC-89A6-B546-1D7F-C71BD3FD851F}"/>
              </a:ext>
            </a:extLst>
          </p:cNvPr>
          <p:cNvSpPr txBox="1"/>
          <p:nvPr/>
        </p:nvSpPr>
        <p:spPr>
          <a:xfrm>
            <a:off x="5580089" y="0"/>
            <a:ext cx="1390337" cy="646331"/>
          </a:xfrm>
          <a:prstGeom prst="rect">
            <a:avLst/>
          </a:prstGeom>
          <a:noFill/>
        </p:spPr>
        <p:txBody>
          <a:bodyPr wrap="square">
            <a:spAutoFit/>
          </a:bodyPr>
          <a:lstStyle/>
          <a:p>
            <a:r>
              <a:rPr lang="ar-SA" sz="3600" b="1" dirty="0">
                <a:solidFill>
                  <a:srgbClr val="00B0F0"/>
                </a:solidFill>
                <a:latin typeface="Sakkal Majalla" panose="02000000000000000000" pitchFamily="2" charset="-78"/>
                <a:cs typeface="Sakkal Majalla" panose="02000000000000000000" pitchFamily="2" charset="-78"/>
              </a:rPr>
              <a:t>المقدمة </a:t>
            </a:r>
            <a:endParaRPr lang="en-US" sz="3600" b="1" dirty="0">
              <a:solidFill>
                <a:srgbClr val="00B0F0"/>
              </a:solidFill>
              <a:latin typeface="Sakkal Majalla" panose="02000000000000000000" pitchFamily="2" charset="-78"/>
              <a:cs typeface="Sakkal Majalla" panose="02000000000000000000" pitchFamily="2" charset="-78"/>
            </a:endParaRPr>
          </a:p>
        </p:txBody>
      </p:sp>
      <p:sp>
        <p:nvSpPr>
          <p:cNvPr id="7" name="Rectangle: Rounded Corners 6">
            <a:extLst>
              <a:ext uri="{FF2B5EF4-FFF2-40B4-BE49-F238E27FC236}">
                <a16:creationId xmlns:a16="http://schemas.microsoft.com/office/drawing/2014/main" id="{E0544F67-FA36-33EE-5367-23512FA6495F}"/>
              </a:ext>
            </a:extLst>
          </p:cNvPr>
          <p:cNvSpPr/>
          <p:nvPr/>
        </p:nvSpPr>
        <p:spPr>
          <a:xfrm>
            <a:off x="134911" y="646331"/>
            <a:ext cx="11887200" cy="5555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rtl="1">
              <a:lnSpc>
                <a:spcPct val="150000"/>
              </a:lnSpc>
            </a:pPr>
            <a:r>
              <a:rPr lang="ar-SA" dirty="0">
                <a:solidFill>
                  <a:schemeClr val="tx1"/>
                </a:solidFill>
                <a:cs typeface="+mj-cs"/>
              </a:rPr>
              <a:t>شهدت البيئة الرقمية الحديثة تحولًا جذريًا في سلوك المستهلكين حيث برز الاستهداف الجيلي كأحد أكثر الأساليب التسويقية فاعلية مقارنة بالطرق التقليدية هذا النهج يقوم على تصميم رسائل مخصصة لكل جيل مثل جيل الألفية وجيل </a:t>
            </a:r>
            <a:r>
              <a:rPr lang="en-US" dirty="0">
                <a:solidFill>
                  <a:schemeClr val="tx1"/>
                </a:solidFill>
                <a:cs typeface="+mj-cs"/>
              </a:rPr>
              <a:t>Z</a:t>
            </a:r>
            <a:r>
              <a:rPr lang="ar-SA" dirty="0">
                <a:solidFill>
                  <a:schemeClr val="tx1"/>
                </a:solidFill>
                <a:cs typeface="+mj-cs"/>
              </a:rPr>
              <a:t> بما يتناسب مع قيمهم وسلوكياتهم الرقمية مما يرفع من معدلات التفاعل والتحويل وتزداد أهمية هذا التوجه في السوق السعودي بشكل خاص إذ أن 63% من السكان تقل أعمارهم عن ثلاثين عامًا ويقضون أكثر من سبع ساعات يوميًا على الإنترنت</a:t>
            </a:r>
            <a:r>
              <a:rPr lang="en-US" dirty="0">
                <a:solidFill>
                  <a:schemeClr val="tx1"/>
                </a:solidFill>
                <a:cs typeface="+mj-cs"/>
              </a:rPr>
              <a:t> </a:t>
            </a:r>
            <a:r>
              <a:rPr lang="ar-SA" dirty="0">
                <a:solidFill>
                  <a:schemeClr val="tx1"/>
                </a:solidFill>
                <a:cs typeface="+mj-cs"/>
              </a:rPr>
              <a:t>ما يجعلهم أكثر تجاوبًا مع المحتوى المخصص ومع تطور أدوات الذكاء الاصطناعي والتحليل السلوكي بات بالإمكان رفع التفاعل من حدود متواضعة لا تتجاوز 1% إلى مستويات تصل ما بين 30–45%</a:t>
            </a:r>
            <a:r>
              <a:rPr lang="en-US" dirty="0">
                <a:solidFill>
                  <a:schemeClr val="tx1"/>
                </a:solidFill>
                <a:cs typeface="+mj-cs"/>
              </a:rPr>
              <a:t> </a:t>
            </a:r>
            <a:r>
              <a:rPr lang="ar-SA" dirty="0">
                <a:solidFill>
                  <a:schemeClr val="tx1"/>
                </a:solidFill>
                <a:cs typeface="+mj-cs"/>
              </a:rPr>
              <a:t>هذه التحولات تثير تساؤلًا جوهريًا هل تظل الاستراتيجيات التقليدية قادرة على المنافسة أم أن المستقبل أصبح رهينًا بالاستهداف الجيلي الأكثر دقة وفاعلية ومن أكثر النقاط الرئيسية  التي تعمقنا في تفاصيلها: </a:t>
            </a:r>
          </a:p>
          <a:p>
            <a:pPr algn="just" rtl="1">
              <a:lnSpc>
                <a:spcPct val="150000"/>
              </a:lnSpc>
            </a:pPr>
            <a:endParaRPr lang="ar-SA" dirty="0">
              <a:solidFill>
                <a:schemeClr val="tx1"/>
              </a:solidFill>
              <a:cs typeface="+mj-cs"/>
            </a:endParaRPr>
          </a:p>
          <a:p>
            <a:pPr lvl="0" algn="r" rtl="1" eaLnBrk="0" fontAlgn="base" hangingPunct="0">
              <a:lnSpc>
                <a:spcPct val="200000"/>
              </a:lnSpc>
              <a:spcBef>
                <a:spcPct val="0"/>
              </a:spcBef>
              <a:spcAft>
                <a:spcPct val="0"/>
              </a:spcAft>
              <a:buFontTx/>
              <a:buChar char="•"/>
            </a:pPr>
            <a:r>
              <a:rPr lang="en-US" altLang="en-US" dirty="0">
                <a:solidFill>
                  <a:schemeClr val="tx1"/>
                </a:solidFill>
                <a:latin typeface="Arial" panose="020B0604020202020204" pitchFamily="34" charset="0"/>
              </a:rPr>
              <a:t>🌐 </a:t>
            </a:r>
            <a:r>
              <a:rPr lang="ar-SA" altLang="en-US" dirty="0">
                <a:solidFill>
                  <a:schemeClr val="tx1"/>
                </a:solidFill>
                <a:latin typeface="Arial" panose="020B0604020202020204" pitchFamily="34" charset="0"/>
              </a:rPr>
              <a:t>التحول الرقمي أعاد صياغة سلوك المستهلكين</a:t>
            </a:r>
            <a:r>
              <a:rPr lang="en-US" altLang="en-US" dirty="0">
                <a:solidFill>
                  <a:schemeClr val="tx1"/>
                </a:solidFill>
                <a:latin typeface="Arial" panose="020B0604020202020204" pitchFamily="34" charset="0"/>
              </a:rPr>
              <a:t>.</a:t>
            </a:r>
          </a:p>
          <a:p>
            <a:pPr lvl="0" algn="r" rtl="1" eaLnBrk="0" fontAlgn="base" hangingPunct="0">
              <a:lnSpc>
                <a:spcPct val="200000"/>
              </a:lnSpc>
              <a:spcBef>
                <a:spcPct val="0"/>
              </a:spcBef>
              <a:spcAft>
                <a:spcPct val="0"/>
              </a:spcAft>
              <a:buFontTx/>
              <a:buChar char="•"/>
            </a:pPr>
            <a:r>
              <a:rPr lang="en-US" altLang="en-US" dirty="0">
                <a:solidFill>
                  <a:schemeClr val="tx1"/>
                </a:solidFill>
                <a:latin typeface="Arial" panose="020B0604020202020204" pitchFamily="34" charset="0"/>
              </a:rPr>
              <a:t>👥 </a:t>
            </a:r>
            <a:r>
              <a:rPr lang="ar-SA" altLang="en-US" dirty="0">
                <a:solidFill>
                  <a:schemeClr val="tx1"/>
                </a:solidFill>
                <a:latin typeface="Arial" panose="020B0604020202020204" pitchFamily="34" charset="0"/>
              </a:rPr>
              <a:t>الاستهداف الجيلي أكثر فاعلية من التقليدي</a:t>
            </a:r>
            <a:r>
              <a:rPr lang="en-US" altLang="en-US" dirty="0">
                <a:solidFill>
                  <a:schemeClr val="tx1"/>
                </a:solidFill>
                <a:latin typeface="Arial" panose="020B0604020202020204" pitchFamily="34" charset="0"/>
              </a:rPr>
              <a:t>.</a:t>
            </a:r>
          </a:p>
          <a:p>
            <a:pPr lvl="0" algn="r" rtl="1" eaLnBrk="0" fontAlgn="base" hangingPunct="0">
              <a:lnSpc>
                <a:spcPct val="200000"/>
              </a:lnSpc>
              <a:spcBef>
                <a:spcPct val="0"/>
              </a:spcBef>
              <a:spcAft>
                <a:spcPct val="0"/>
              </a:spcAft>
              <a:buFontTx/>
              <a:buChar char="•"/>
            </a:pPr>
            <a:r>
              <a:rPr lang="en-US" altLang="en-US" dirty="0">
                <a:solidFill>
                  <a:schemeClr val="tx1"/>
                </a:solidFill>
                <a:latin typeface="Arial" panose="020B0604020202020204" pitchFamily="34" charset="0"/>
              </a:rPr>
              <a:t>63%📊 </a:t>
            </a:r>
            <a:r>
              <a:rPr lang="ar-SA" altLang="en-US" dirty="0">
                <a:solidFill>
                  <a:schemeClr val="tx1"/>
                </a:solidFill>
                <a:latin typeface="Arial" panose="020B0604020202020204" pitchFamily="34" charset="0"/>
              </a:rPr>
              <a:t>من سكان السعودية تحت 30 سنة</a:t>
            </a:r>
            <a:r>
              <a:rPr lang="en-US" altLang="en-US" dirty="0">
                <a:solidFill>
                  <a:schemeClr val="tx1"/>
                </a:solidFill>
                <a:latin typeface="Arial" panose="020B0604020202020204" pitchFamily="34" charset="0"/>
              </a:rPr>
              <a:t>.</a:t>
            </a:r>
          </a:p>
          <a:p>
            <a:pPr lvl="0" algn="r" rtl="1" eaLnBrk="0" fontAlgn="base" hangingPunct="0">
              <a:lnSpc>
                <a:spcPct val="200000"/>
              </a:lnSpc>
              <a:spcBef>
                <a:spcPct val="0"/>
              </a:spcBef>
              <a:spcAft>
                <a:spcPct val="0"/>
              </a:spcAft>
              <a:buFontTx/>
              <a:buChar char="•"/>
            </a:pPr>
            <a:r>
              <a:rPr lang="en-US" altLang="en-US" dirty="0">
                <a:solidFill>
                  <a:schemeClr val="tx1"/>
                </a:solidFill>
                <a:latin typeface="Arial" panose="020B0604020202020204" pitchFamily="34" charset="0"/>
              </a:rPr>
              <a:t>📈 </a:t>
            </a:r>
            <a:r>
              <a:rPr lang="ar-SA" altLang="en-US" dirty="0">
                <a:solidFill>
                  <a:schemeClr val="tx1"/>
                </a:solidFill>
                <a:latin typeface="Arial" panose="020B0604020202020204" pitchFamily="34" charset="0"/>
              </a:rPr>
              <a:t>حملات موبايلي الجيلية حققت نتائج أقوى (تفاعل + انتشار + نية شراء)</a:t>
            </a:r>
            <a:r>
              <a:rPr lang="en-US" altLang="en-US" dirty="0">
                <a:solidFill>
                  <a:schemeClr val="tx1"/>
                </a:solidFill>
                <a:latin typeface="Arial" panose="020B0604020202020204" pitchFamily="34" charset="0"/>
              </a:rPr>
              <a:t>.</a:t>
            </a:r>
          </a:p>
          <a:p>
            <a:pPr algn="just" rtl="1">
              <a:lnSpc>
                <a:spcPct val="150000"/>
              </a:lnSpc>
            </a:pPr>
            <a:endParaRPr lang="ar-SA" dirty="0">
              <a:solidFill>
                <a:schemeClr val="tx1"/>
              </a:solidFill>
              <a:latin typeface="Sakkal Majalla" panose="02000000000000000000" pitchFamily="2" charset="-78"/>
              <a:cs typeface="+mj-cs"/>
            </a:endParaRPr>
          </a:p>
        </p:txBody>
      </p:sp>
      <p:sp>
        <p:nvSpPr>
          <p:cNvPr id="2" name="Rectangle 1">
            <a:extLst>
              <a:ext uri="{FF2B5EF4-FFF2-40B4-BE49-F238E27FC236}">
                <a16:creationId xmlns:a16="http://schemas.microsoft.com/office/drawing/2014/main" id="{26EB6D92-C7CB-CC03-4A7F-EBA31EF58611}"/>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2">
            <a:extLst>
              <a:ext uri="{FF2B5EF4-FFF2-40B4-BE49-F238E27FC236}">
                <a16:creationId xmlns:a16="http://schemas.microsoft.com/office/drawing/2014/main" id="{98D8369E-0D27-4E80-7156-EEA9A140141C}"/>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Rectangle 10">
            <a:extLst>
              <a:ext uri="{FF2B5EF4-FFF2-40B4-BE49-F238E27FC236}">
                <a16:creationId xmlns:a16="http://schemas.microsoft.com/office/drawing/2014/main" id="{A7EFA815-1CB2-5034-002A-B926D545D64E}"/>
              </a:ext>
            </a:extLst>
          </p:cNvPr>
          <p:cNvSpPr/>
          <p:nvPr/>
        </p:nvSpPr>
        <p:spPr>
          <a:xfrm>
            <a:off x="35408" y="83368"/>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73A5229-74AF-09B1-3FB2-D99264578070}"/>
              </a:ext>
            </a:extLst>
          </p:cNvPr>
          <p:cNvSpPr/>
          <p:nvPr/>
        </p:nvSpPr>
        <p:spPr>
          <a:xfrm>
            <a:off x="4489985" y="6413515"/>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8173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FF797-B5CC-A128-09AA-17A7B4B0B68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DE93CBE-23F4-72E8-DD77-415AF6313CB4}"/>
              </a:ext>
            </a:extLst>
          </p:cNvPr>
          <p:cNvSpPr txBox="1"/>
          <p:nvPr/>
        </p:nvSpPr>
        <p:spPr>
          <a:xfrm>
            <a:off x="4786234" y="0"/>
            <a:ext cx="2619531" cy="646331"/>
          </a:xfrm>
          <a:prstGeom prst="rect">
            <a:avLst/>
          </a:prstGeom>
          <a:noFill/>
        </p:spPr>
        <p:txBody>
          <a:bodyPr wrap="square">
            <a:spAutoFit/>
          </a:bodyPr>
          <a:lstStyle/>
          <a:p>
            <a:r>
              <a:rPr lang="ar-SA" sz="3600" b="1" dirty="0">
                <a:solidFill>
                  <a:srgbClr val="00B0F0"/>
                </a:solidFill>
                <a:latin typeface="Sakkal Majalla" panose="02000000000000000000" pitchFamily="2" charset="-78"/>
                <a:cs typeface="Sakkal Majalla" panose="02000000000000000000" pitchFamily="2" charset="-78"/>
              </a:rPr>
              <a:t>مشكلة الدراسة </a:t>
            </a:r>
            <a:endParaRPr lang="en-US" sz="3600" b="1" dirty="0">
              <a:solidFill>
                <a:srgbClr val="00B0F0"/>
              </a:solidFill>
              <a:latin typeface="Sakkal Majalla" panose="02000000000000000000" pitchFamily="2" charset="-78"/>
              <a:cs typeface="Sakkal Majalla" panose="02000000000000000000" pitchFamily="2" charset="-78"/>
            </a:endParaRPr>
          </a:p>
        </p:txBody>
      </p:sp>
      <p:sp>
        <p:nvSpPr>
          <p:cNvPr id="7" name="Rectangle: Rounded Corners 6">
            <a:extLst>
              <a:ext uri="{FF2B5EF4-FFF2-40B4-BE49-F238E27FC236}">
                <a16:creationId xmlns:a16="http://schemas.microsoft.com/office/drawing/2014/main" id="{B9FF1360-529B-9A15-00BA-1401B4E7B66F}"/>
              </a:ext>
            </a:extLst>
          </p:cNvPr>
          <p:cNvSpPr/>
          <p:nvPr/>
        </p:nvSpPr>
        <p:spPr>
          <a:xfrm>
            <a:off x="194871" y="646331"/>
            <a:ext cx="11827239" cy="5555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rtl="1">
              <a:lnSpc>
                <a:spcPct val="150000"/>
              </a:lnSpc>
            </a:pPr>
            <a:r>
              <a:rPr lang="ar-SA" dirty="0">
                <a:solidFill>
                  <a:schemeClr val="tx1"/>
                </a:solidFill>
                <a:cs typeface="+mj-cs"/>
              </a:rPr>
              <a:t>في ظل التطورات المتسارعة في أدوات التسويق الرقمي والذكاء الاصطناعي لا تزال العديد من الشركات تعتمد كليا على نماذج استهداف تقليدية لا تواكب التغيرات السلوكية للمستهلكين خاصة في السوق السعودي الذي يتميز بتنوع الأجيال واختلاف خصائصهم</a:t>
            </a:r>
            <a:r>
              <a:rPr lang="en-US" dirty="0">
                <a:solidFill>
                  <a:schemeClr val="tx1"/>
                </a:solidFill>
                <a:cs typeface="+mj-cs"/>
              </a:rPr>
              <a:t> </a:t>
            </a:r>
            <a:r>
              <a:rPr lang="ar-SA" dirty="0">
                <a:solidFill>
                  <a:schemeClr val="tx1"/>
                </a:solidFill>
                <a:cs typeface="+mj-cs"/>
              </a:rPr>
              <a:t>تتمثل الإشكالية في عدم مواكبة هذه التغيرات منذ ظهور الإنترنت وحتى ثورة البيانات مما أدى إلى ظهور استراتيجيات حديثة مثل التقسيم الجيلي كأداة لفهم سلوك المستهلكين واستهدافهم بدقة ويُعد قطاع الاتصالات من أكثر القطاعات تنافسية وتغيرًا مما يستدعي دراسة مدى فاعلية هذه الاستراتيجيات الحديثة مقارنة بالأساليب التقليدية ومن هنا تنطلق مشكلة الدراسة لاستكشاف مدى فاعلية استراتيجيات التقسيم والاستهداف الجيلي مقارنة بالأساليب التسويقية التقليدية في الحملات الإعلانية في سياق شركة موبايلي ومن </a:t>
            </a:r>
            <a:r>
              <a:rPr lang="ar-SA" dirty="0" err="1">
                <a:solidFill>
                  <a:schemeClr val="tx1"/>
                </a:solidFill>
                <a:cs typeface="+mj-cs"/>
              </a:rPr>
              <a:t>أبرزنقاط</a:t>
            </a:r>
            <a:r>
              <a:rPr lang="ar-SA" dirty="0">
                <a:solidFill>
                  <a:schemeClr val="tx1"/>
                </a:solidFill>
                <a:cs typeface="+mj-cs"/>
              </a:rPr>
              <a:t> مشكلة الدراسة: </a:t>
            </a:r>
          </a:p>
          <a:p>
            <a:pPr marL="285750" lvl="0" indent="-285750" algn="just" rtl="1">
              <a:lnSpc>
                <a:spcPct val="150000"/>
              </a:lnSpc>
              <a:buFont typeface="Arial" panose="020B0604020202020204" pitchFamily="34" charset="0"/>
              <a:buChar char="•"/>
            </a:pPr>
            <a:r>
              <a:rPr lang="ar-SA" dirty="0">
                <a:solidFill>
                  <a:schemeClr val="tx1"/>
                </a:solidFill>
                <a:cs typeface="+mj-cs"/>
              </a:rPr>
              <a:t>استمرار الاعتماد على نماذج تقليدية رغم تطور أدوات التسويق</a:t>
            </a:r>
            <a:endParaRPr lang="en-US" dirty="0">
              <a:solidFill>
                <a:schemeClr val="tx1"/>
              </a:solidFill>
              <a:cs typeface="+mj-cs"/>
            </a:endParaRPr>
          </a:p>
          <a:p>
            <a:pPr marL="285750" lvl="0" indent="-285750" algn="just" rtl="1">
              <a:lnSpc>
                <a:spcPct val="150000"/>
              </a:lnSpc>
              <a:buFont typeface="Arial" panose="020B0604020202020204" pitchFamily="34" charset="0"/>
              <a:buChar char="•"/>
            </a:pPr>
            <a:r>
              <a:rPr lang="ar-SA" dirty="0">
                <a:solidFill>
                  <a:schemeClr val="tx1"/>
                </a:solidFill>
                <a:cs typeface="+mj-cs"/>
              </a:rPr>
              <a:t>تنوع الأجيال في السوق السعودي وتغير سلوكهم</a:t>
            </a:r>
            <a:endParaRPr lang="en-US" dirty="0">
              <a:solidFill>
                <a:schemeClr val="tx1"/>
              </a:solidFill>
              <a:cs typeface="+mj-cs"/>
            </a:endParaRPr>
          </a:p>
          <a:p>
            <a:pPr marL="285750" lvl="0" indent="-285750" algn="just" rtl="1">
              <a:lnSpc>
                <a:spcPct val="150000"/>
              </a:lnSpc>
              <a:buFont typeface="Arial" panose="020B0604020202020204" pitchFamily="34" charset="0"/>
              <a:buChar char="•"/>
            </a:pPr>
            <a:r>
              <a:rPr lang="ar-SA" dirty="0">
                <a:solidFill>
                  <a:schemeClr val="tx1"/>
                </a:solidFill>
                <a:cs typeface="+mj-cs"/>
              </a:rPr>
              <a:t>ظهور التقسيم الجيلي كاستراتيجية حديثة</a:t>
            </a:r>
            <a:endParaRPr lang="en-US" dirty="0">
              <a:solidFill>
                <a:schemeClr val="tx1"/>
              </a:solidFill>
              <a:cs typeface="+mj-cs"/>
            </a:endParaRPr>
          </a:p>
          <a:p>
            <a:pPr marL="285750" lvl="0" indent="-285750" algn="just" rtl="1">
              <a:lnSpc>
                <a:spcPct val="150000"/>
              </a:lnSpc>
              <a:buFont typeface="Arial" panose="020B0604020202020204" pitchFamily="34" charset="0"/>
              <a:buChar char="•"/>
            </a:pPr>
            <a:r>
              <a:rPr lang="ar-SA" dirty="0">
                <a:solidFill>
                  <a:schemeClr val="tx1"/>
                </a:solidFill>
                <a:cs typeface="+mj-cs"/>
              </a:rPr>
              <a:t>أهمية دراسة فعالية هذه الاستراتيجية في قطاع الاتصالات</a:t>
            </a:r>
            <a:endParaRPr lang="en-US" dirty="0">
              <a:solidFill>
                <a:schemeClr val="tx1"/>
              </a:solidFill>
              <a:cs typeface="+mj-cs"/>
            </a:endParaRPr>
          </a:p>
          <a:p>
            <a:pPr marL="285750" lvl="0" indent="-285750" algn="just" rtl="1">
              <a:lnSpc>
                <a:spcPct val="150000"/>
              </a:lnSpc>
              <a:buFont typeface="Arial" panose="020B0604020202020204" pitchFamily="34" charset="0"/>
              <a:buChar char="•"/>
            </a:pPr>
            <a:r>
              <a:rPr lang="ar-SA" dirty="0">
                <a:solidFill>
                  <a:schemeClr val="tx1"/>
                </a:solidFill>
                <a:cs typeface="+mj-cs"/>
              </a:rPr>
              <a:t>الحاجة إلى مقارنة الاستراتيجيات الحديثة بالتقليدية في سياق الحملات الإعلانية</a:t>
            </a:r>
            <a:endParaRPr lang="en-US" dirty="0">
              <a:solidFill>
                <a:schemeClr val="tx1"/>
              </a:solidFill>
              <a:cs typeface="+mj-cs"/>
            </a:endParaRPr>
          </a:p>
          <a:p>
            <a:pPr algn="r" rtl="1"/>
            <a:endParaRPr lang="ar-SA" sz="2000" dirty="0">
              <a:solidFill>
                <a:schemeClr val="tx1"/>
              </a:solidFill>
              <a:cs typeface="+mj-cs"/>
            </a:endParaRPr>
          </a:p>
          <a:p>
            <a:pPr algn="r" rtl="1"/>
            <a:endParaRPr lang="ar-SA" sz="2000" dirty="0">
              <a:solidFill>
                <a:schemeClr val="tx1"/>
              </a:solidFill>
              <a:cs typeface="+mj-cs"/>
            </a:endParaRPr>
          </a:p>
          <a:p>
            <a:pPr algn="r" rtl="1"/>
            <a:endParaRPr lang="ar-SA" sz="2000" dirty="0">
              <a:solidFill>
                <a:schemeClr val="tx1"/>
              </a:solidFill>
              <a:cs typeface="+mj-cs"/>
            </a:endParaRPr>
          </a:p>
          <a:p>
            <a:pPr algn="r" rtl="1"/>
            <a:endParaRPr lang="ar-SA" sz="2000" dirty="0">
              <a:solidFill>
                <a:schemeClr val="tx1"/>
              </a:solidFill>
              <a:cs typeface="+mj-cs"/>
            </a:endParaRPr>
          </a:p>
          <a:p>
            <a:pPr algn="r" rtl="1"/>
            <a:endParaRPr lang="ar-SA" sz="2000" dirty="0">
              <a:solidFill>
                <a:schemeClr val="tx1"/>
              </a:solidFill>
              <a:cs typeface="+mj-cs"/>
            </a:endParaRPr>
          </a:p>
          <a:p>
            <a:pPr algn="r" rtl="1"/>
            <a:endParaRPr lang="ar-SA" sz="2000" dirty="0">
              <a:solidFill>
                <a:schemeClr val="tx1"/>
              </a:solidFill>
              <a:cs typeface="+mj-cs"/>
            </a:endParaRPr>
          </a:p>
          <a:p>
            <a:pPr algn="r" rtl="1"/>
            <a:endParaRPr lang="ar-SA" sz="2000" dirty="0">
              <a:solidFill>
                <a:schemeClr val="tx1"/>
              </a:solidFill>
              <a:cs typeface="+mj-cs"/>
            </a:endParaRPr>
          </a:p>
          <a:p>
            <a:pPr algn="r" rtl="1">
              <a:lnSpc>
                <a:spcPct val="200000"/>
              </a:lnSpc>
            </a:pPr>
            <a:endParaRPr lang="ar-SA" sz="2000" dirty="0">
              <a:solidFill>
                <a:schemeClr val="tx1"/>
              </a:solidFill>
              <a:latin typeface="Sakkal Majalla" panose="02000000000000000000" pitchFamily="2" charset="-78"/>
              <a:cs typeface="+mj-cs"/>
            </a:endParaRPr>
          </a:p>
        </p:txBody>
      </p:sp>
      <p:sp>
        <p:nvSpPr>
          <p:cNvPr id="2" name="Rectangle 1">
            <a:extLst>
              <a:ext uri="{FF2B5EF4-FFF2-40B4-BE49-F238E27FC236}">
                <a16:creationId xmlns:a16="http://schemas.microsoft.com/office/drawing/2014/main" id="{7347733D-7B2D-342E-54FD-6FD776029457}"/>
              </a:ext>
            </a:extLst>
          </p:cNvPr>
          <p:cNvSpPr/>
          <p:nvPr/>
        </p:nvSpPr>
        <p:spPr>
          <a:xfrm>
            <a:off x="35408" y="83368"/>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3B256965-EB91-223A-9A99-1F4FF0B6AAFB}"/>
              </a:ext>
            </a:extLst>
          </p:cNvPr>
          <p:cNvSpPr/>
          <p:nvPr/>
        </p:nvSpPr>
        <p:spPr>
          <a:xfrm>
            <a:off x="4531737" y="6403036"/>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14998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93F1B-F19E-A63B-7AA0-0207F03EE82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11533F5-4B5C-3B2C-044C-07C09F503A06}"/>
              </a:ext>
            </a:extLst>
          </p:cNvPr>
          <p:cNvSpPr txBox="1"/>
          <p:nvPr/>
        </p:nvSpPr>
        <p:spPr>
          <a:xfrm>
            <a:off x="4786234" y="0"/>
            <a:ext cx="2619531" cy="646331"/>
          </a:xfrm>
          <a:prstGeom prst="rect">
            <a:avLst/>
          </a:prstGeom>
          <a:noFill/>
        </p:spPr>
        <p:txBody>
          <a:bodyPr wrap="square">
            <a:spAutoFit/>
          </a:bodyPr>
          <a:lstStyle/>
          <a:p>
            <a:r>
              <a:rPr lang="ar-SA" sz="3600" b="1" dirty="0">
                <a:solidFill>
                  <a:srgbClr val="00B0F0"/>
                </a:solidFill>
                <a:latin typeface="Sakkal Majalla" panose="02000000000000000000" pitchFamily="2" charset="-78"/>
                <a:cs typeface="Sakkal Majalla" panose="02000000000000000000" pitchFamily="2" charset="-78"/>
              </a:rPr>
              <a:t>أهداف الدراسة </a:t>
            </a:r>
            <a:endParaRPr lang="en-US" sz="3600" b="1" dirty="0">
              <a:solidFill>
                <a:srgbClr val="00B0F0"/>
              </a:solidFill>
              <a:latin typeface="Sakkal Majalla" panose="02000000000000000000" pitchFamily="2" charset="-78"/>
              <a:cs typeface="Sakkal Majalla" panose="02000000000000000000" pitchFamily="2" charset="-78"/>
            </a:endParaRPr>
          </a:p>
        </p:txBody>
      </p:sp>
      <p:sp>
        <p:nvSpPr>
          <p:cNvPr id="7" name="Rectangle: Rounded Corners 6">
            <a:extLst>
              <a:ext uri="{FF2B5EF4-FFF2-40B4-BE49-F238E27FC236}">
                <a16:creationId xmlns:a16="http://schemas.microsoft.com/office/drawing/2014/main" id="{BD5B5771-107C-98A5-E74A-BE97B469381C}"/>
              </a:ext>
            </a:extLst>
          </p:cNvPr>
          <p:cNvSpPr/>
          <p:nvPr/>
        </p:nvSpPr>
        <p:spPr>
          <a:xfrm>
            <a:off x="194871" y="646331"/>
            <a:ext cx="11827239" cy="5555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rtl="1">
              <a:spcBef>
                <a:spcPts val="600"/>
              </a:spcBef>
            </a:pPr>
            <a:r>
              <a:rPr lang="ar-SA" sz="2200" b="1" dirty="0">
                <a:solidFill>
                  <a:schemeClr val="tx1"/>
                </a:solidFill>
                <a:cs typeface="+mj-cs"/>
              </a:rPr>
              <a:t>الهدف الرئيسي </a:t>
            </a:r>
            <a:r>
              <a:rPr lang="en-US" sz="2200" b="1" dirty="0">
                <a:solidFill>
                  <a:schemeClr val="tx1"/>
                </a:solidFill>
                <a:cs typeface="+mj-cs"/>
              </a:rPr>
              <a:t>:</a:t>
            </a:r>
            <a:endParaRPr lang="en-US" sz="2200" dirty="0">
              <a:solidFill>
                <a:schemeClr val="tx1"/>
              </a:solidFill>
            </a:endParaRPr>
          </a:p>
          <a:p>
            <a:pPr marL="342900" indent="-342900" algn="just" rtl="1">
              <a:lnSpc>
                <a:spcPct val="200000"/>
              </a:lnSpc>
              <a:spcBef>
                <a:spcPts val="600"/>
              </a:spcBef>
              <a:buFont typeface="Arial" panose="020B0604020202020204" pitchFamily="34" charset="0"/>
              <a:buChar char="•"/>
            </a:pPr>
            <a:r>
              <a:rPr lang="ar-SA" dirty="0">
                <a:solidFill>
                  <a:schemeClr val="tx1"/>
                </a:solidFill>
                <a:cs typeface="+mj-cs"/>
              </a:rPr>
              <a:t>تقييم مدى فعالية استراتيجيات التقسيم الجيلي مقارنة بالأساليب التقليدية في الحملات الإعلانية من خلال تحليل تجربة شركة موبايلي وحملاتها الاعلانية في السوق السعودي</a:t>
            </a:r>
            <a:r>
              <a:rPr lang="ar-SA" sz="2000" dirty="0">
                <a:solidFill>
                  <a:schemeClr val="tx1"/>
                </a:solidFill>
                <a:cs typeface="+mj-cs"/>
              </a:rPr>
              <a:t>.</a:t>
            </a:r>
            <a:endParaRPr lang="en-US" sz="2400" dirty="0">
              <a:solidFill>
                <a:schemeClr val="tx1"/>
              </a:solidFill>
            </a:endParaRPr>
          </a:p>
          <a:p>
            <a:pPr algn="r" rtl="1">
              <a:spcBef>
                <a:spcPts val="600"/>
              </a:spcBef>
            </a:pPr>
            <a:r>
              <a:rPr lang="ar-SA" sz="2200" b="1" dirty="0">
                <a:solidFill>
                  <a:schemeClr val="tx1"/>
                </a:solidFill>
              </a:rPr>
              <a:t>الأهداف الفرعية</a:t>
            </a:r>
            <a:r>
              <a:rPr lang="en-US" sz="2200" b="1" dirty="0">
                <a:solidFill>
                  <a:schemeClr val="tx1"/>
                </a:solidFill>
              </a:rPr>
              <a:t>:</a:t>
            </a:r>
            <a:endParaRPr lang="en-US" sz="2200" dirty="0">
              <a:solidFill>
                <a:schemeClr val="tx1"/>
              </a:solidFill>
            </a:endParaRPr>
          </a:p>
          <a:p>
            <a:pPr marL="342900" lvl="0" indent="-342900" algn="just" rtl="1">
              <a:lnSpc>
                <a:spcPct val="200000"/>
              </a:lnSpc>
              <a:spcBef>
                <a:spcPts val="600"/>
              </a:spcBef>
              <a:buFont typeface="Arial" panose="020B0604020202020204" pitchFamily="34" charset="0"/>
              <a:buChar char="•"/>
            </a:pPr>
            <a:r>
              <a:rPr lang="ar-SA" dirty="0">
                <a:solidFill>
                  <a:schemeClr val="tx1"/>
                </a:solidFill>
                <a:cs typeface="+mj-cs"/>
              </a:rPr>
              <a:t>مقارنة أثر الحملات الإعلانية المعتمدة على التقسيم الجيلي مقابل الحملات التقليدية من حيث الفعالية وتحقيق اهداف الحملات</a:t>
            </a:r>
            <a:endParaRPr lang="en-US" dirty="0">
              <a:solidFill>
                <a:schemeClr val="tx1"/>
              </a:solidFill>
              <a:cs typeface="+mj-cs"/>
            </a:endParaRPr>
          </a:p>
          <a:p>
            <a:pPr marL="342900" indent="-342900" algn="just" rtl="1">
              <a:lnSpc>
                <a:spcPct val="200000"/>
              </a:lnSpc>
              <a:spcBef>
                <a:spcPts val="600"/>
              </a:spcBef>
              <a:buFont typeface="Arial" panose="020B0604020202020204" pitchFamily="34" charset="0"/>
              <a:buChar char="•"/>
            </a:pPr>
            <a:r>
              <a:rPr lang="ar-SA" dirty="0">
                <a:solidFill>
                  <a:schemeClr val="tx1"/>
                </a:solidFill>
                <a:cs typeface="+mj-cs"/>
              </a:rPr>
              <a:t>تحليل استراتيجيات التقسيم الجيلي التي اتبعتها موبايلي في حملاتها وتقييم نتيجة اندماجها للفئات المستهدفة</a:t>
            </a:r>
            <a:endParaRPr lang="en-US" dirty="0">
              <a:solidFill>
                <a:schemeClr val="tx1"/>
              </a:solidFill>
              <a:cs typeface="+mj-cs"/>
            </a:endParaRPr>
          </a:p>
          <a:p>
            <a:pPr marL="342900" indent="-342900" algn="just" rtl="1">
              <a:lnSpc>
                <a:spcPct val="200000"/>
              </a:lnSpc>
              <a:spcBef>
                <a:spcPts val="600"/>
              </a:spcBef>
              <a:buFont typeface="Arial" panose="020B0604020202020204" pitchFamily="34" charset="0"/>
              <a:buChar char="•"/>
            </a:pPr>
            <a:r>
              <a:rPr lang="ar-SA" dirty="0">
                <a:solidFill>
                  <a:schemeClr val="tx1"/>
                </a:solidFill>
                <a:cs typeface="+mj-cs"/>
              </a:rPr>
              <a:t>دراسة الخصائص السلوكية لكل جيل مثل الجيل </a:t>
            </a:r>
            <a:r>
              <a:rPr lang="en-US" dirty="0">
                <a:solidFill>
                  <a:schemeClr val="tx1"/>
                </a:solidFill>
                <a:cs typeface="+mj-cs"/>
              </a:rPr>
              <a:t> Z</a:t>
            </a:r>
            <a:r>
              <a:rPr lang="ar-SA" dirty="0">
                <a:solidFill>
                  <a:schemeClr val="tx1"/>
                </a:solidFill>
                <a:cs typeface="+mj-cs"/>
              </a:rPr>
              <a:t> الجيل</a:t>
            </a:r>
            <a:r>
              <a:rPr lang="en-US" dirty="0">
                <a:solidFill>
                  <a:schemeClr val="tx1"/>
                </a:solidFill>
                <a:cs typeface="+mj-cs"/>
              </a:rPr>
              <a:t> Y</a:t>
            </a:r>
            <a:r>
              <a:rPr lang="ar-SA" dirty="0">
                <a:solidFill>
                  <a:schemeClr val="tx1"/>
                </a:solidFill>
                <a:cs typeface="+mj-cs"/>
              </a:rPr>
              <a:t> الجيل</a:t>
            </a:r>
            <a:r>
              <a:rPr lang="en-US" dirty="0">
                <a:solidFill>
                  <a:schemeClr val="tx1"/>
                </a:solidFill>
                <a:cs typeface="+mj-cs"/>
              </a:rPr>
              <a:t> X </a:t>
            </a:r>
            <a:r>
              <a:rPr lang="ar-SA" dirty="0">
                <a:solidFill>
                  <a:schemeClr val="tx1"/>
                </a:solidFill>
                <a:cs typeface="+mj-cs"/>
              </a:rPr>
              <a:t>ضمن عملاء شركة موبايلي</a:t>
            </a:r>
            <a:endParaRPr lang="en-US" dirty="0">
              <a:solidFill>
                <a:schemeClr val="tx1"/>
              </a:solidFill>
              <a:cs typeface="+mj-cs"/>
            </a:endParaRPr>
          </a:p>
          <a:p>
            <a:pPr marL="342900" indent="-342900" algn="just" rtl="1">
              <a:lnSpc>
                <a:spcPct val="200000"/>
              </a:lnSpc>
              <a:spcBef>
                <a:spcPts val="600"/>
              </a:spcBef>
              <a:buFont typeface="Arial" panose="020B0604020202020204" pitchFamily="34" charset="0"/>
              <a:buChar char="•"/>
            </a:pPr>
            <a:r>
              <a:rPr lang="ar-SA" dirty="0">
                <a:solidFill>
                  <a:schemeClr val="tx1"/>
                </a:solidFill>
                <a:cs typeface="+mj-cs"/>
              </a:rPr>
              <a:t>اقتراح نموذج تسويقي عملي يعتمد على الاستهداف الجيلي ويأخذ في الاعتبار استخدام ودمج الطرق التقليدية بطرق مبتكرة</a:t>
            </a:r>
            <a:endParaRPr lang="en-US" dirty="0">
              <a:solidFill>
                <a:schemeClr val="tx1"/>
              </a:solidFill>
              <a:cs typeface="+mj-cs"/>
            </a:endParaRPr>
          </a:p>
          <a:p>
            <a:pPr algn="r" rtl="1"/>
            <a:endParaRPr lang="ar-SA" sz="2800" dirty="0">
              <a:solidFill>
                <a:schemeClr val="tx1"/>
              </a:solidFill>
              <a:cs typeface="+mj-cs"/>
            </a:endParaRPr>
          </a:p>
          <a:p>
            <a:pPr algn="r" rtl="1"/>
            <a:endParaRPr lang="ar-SA" sz="2800" dirty="0">
              <a:solidFill>
                <a:schemeClr val="tx1"/>
              </a:solidFill>
              <a:cs typeface="+mj-cs"/>
            </a:endParaRPr>
          </a:p>
          <a:p>
            <a:pPr algn="r" rtl="1"/>
            <a:endParaRPr lang="ar-SA" sz="2800" dirty="0">
              <a:solidFill>
                <a:schemeClr val="tx1"/>
              </a:solidFill>
              <a:cs typeface="+mj-cs"/>
            </a:endParaRPr>
          </a:p>
          <a:p>
            <a:pPr algn="r" rtl="1"/>
            <a:endParaRPr lang="ar-SA" sz="2800" dirty="0">
              <a:solidFill>
                <a:schemeClr val="tx1"/>
              </a:solidFill>
              <a:cs typeface="+mj-cs"/>
            </a:endParaRPr>
          </a:p>
          <a:p>
            <a:pPr algn="r" rtl="1"/>
            <a:endParaRPr lang="ar-SA" sz="2800" dirty="0">
              <a:solidFill>
                <a:schemeClr val="tx1"/>
              </a:solidFill>
              <a:cs typeface="+mj-cs"/>
            </a:endParaRPr>
          </a:p>
          <a:p>
            <a:pPr algn="r" rtl="1"/>
            <a:endParaRPr lang="ar-SA" sz="2800" dirty="0">
              <a:solidFill>
                <a:schemeClr val="tx1"/>
              </a:solidFill>
              <a:cs typeface="+mj-cs"/>
            </a:endParaRPr>
          </a:p>
          <a:p>
            <a:pPr algn="r" rtl="1"/>
            <a:endParaRPr lang="ar-SA" sz="2800" dirty="0">
              <a:solidFill>
                <a:schemeClr val="tx1"/>
              </a:solidFill>
              <a:cs typeface="+mj-cs"/>
            </a:endParaRPr>
          </a:p>
          <a:p>
            <a:pPr algn="r" rtl="1">
              <a:lnSpc>
                <a:spcPct val="200000"/>
              </a:lnSpc>
            </a:pPr>
            <a:endParaRPr lang="ar-SA" sz="2800" dirty="0">
              <a:solidFill>
                <a:schemeClr val="tx1"/>
              </a:solidFill>
              <a:latin typeface="Sakkal Majalla" panose="02000000000000000000" pitchFamily="2" charset="-78"/>
              <a:cs typeface="+mj-cs"/>
            </a:endParaRPr>
          </a:p>
        </p:txBody>
      </p:sp>
      <p:sp>
        <p:nvSpPr>
          <p:cNvPr id="2" name="Rectangle 1">
            <a:extLst>
              <a:ext uri="{FF2B5EF4-FFF2-40B4-BE49-F238E27FC236}">
                <a16:creationId xmlns:a16="http://schemas.microsoft.com/office/drawing/2014/main" id="{009C45CD-858F-7A16-EE81-80E0D39D4119}"/>
              </a:ext>
            </a:extLst>
          </p:cNvPr>
          <p:cNvSpPr/>
          <p:nvPr/>
        </p:nvSpPr>
        <p:spPr>
          <a:xfrm>
            <a:off x="35408" y="83368"/>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5D04450-A8A6-05FF-B55A-35BEE63CB1AE}"/>
              </a:ext>
            </a:extLst>
          </p:cNvPr>
          <p:cNvSpPr/>
          <p:nvPr/>
        </p:nvSpPr>
        <p:spPr>
          <a:xfrm>
            <a:off x="4531737" y="6403036"/>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511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539DE9-AA12-4675-8A85-080EC58AA18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8A343FB-8BF4-A816-D40D-69DA39C0E0DF}"/>
              </a:ext>
            </a:extLst>
          </p:cNvPr>
          <p:cNvSpPr txBox="1"/>
          <p:nvPr/>
        </p:nvSpPr>
        <p:spPr>
          <a:xfrm>
            <a:off x="4786234" y="0"/>
            <a:ext cx="2619531" cy="646331"/>
          </a:xfrm>
          <a:prstGeom prst="rect">
            <a:avLst/>
          </a:prstGeom>
          <a:noFill/>
        </p:spPr>
        <p:txBody>
          <a:bodyPr wrap="square">
            <a:spAutoFit/>
          </a:bodyPr>
          <a:lstStyle/>
          <a:p>
            <a:r>
              <a:rPr lang="ar-SA" sz="3600" b="1" dirty="0">
                <a:solidFill>
                  <a:srgbClr val="00B0F0"/>
                </a:solidFill>
                <a:latin typeface="Sakkal Majalla" panose="02000000000000000000" pitchFamily="2" charset="-78"/>
                <a:cs typeface="Sakkal Majalla" panose="02000000000000000000" pitchFamily="2" charset="-78"/>
              </a:rPr>
              <a:t>تساؤلات الدراسة </a:t>
            </a:r>
            <a:endParaRPr lang="en-US" sz="3600" b="1" dirty="0">
              <a:solidFill>
                <a:srgbClr val="00B0F0"/>
              </a:solidFill>
              <a:latin typeface="Sakkal Majalla" panose="02000000000000000000" pitchFamily="2" charset="-78"/>
              <a:cs typeface="Sakkal Majalla" panose="02000000000000000000" pitchFamily="2" charset="-78"/>
            </a:endParaRPr>
          </a:p>
        </p:txBody>
      </p:sp>
      <p:sp>
        <p:nvSpPr>
          <p:cNvPr id="7" name="Rectangle: Rounded Corners 6">
            <a:extLst>
              <a:ext uri="{FF2B5EF4-FFF2-40B4-BE49-F238E27FC236}">
                <a16:creationId xmlns:a16="http://schemas.microsoft.com/office/drawing/2014/main" id="{7AC253BB-C2AF-B7FC-0C4F-92DDDFEC9922}"/>
              </a:ext>
            </a:extLst>
          </p:cNvPr>
          <p:cNvSpPr/>
          <p:nvPr/>
        </p:nvSpPr>
        <p:spPr>
          <a:xfrm>
            <a:off x="194871" y="646331"/>
            <a:ext cx="11827239" cy="5555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rtl="1">
              <a:spcBef>
                <a:spcPts val="100"/>
              </a:spcBef>
            </a:pPr>
            <a:r>
              <a:rPr lang="ar-SA" sz="2200" b="1" dirty="0">
                <a:solidFill>
                  <a:schemeClr val="tx1"/>
                </a:solidFill>
                <a:cs typeface="+mj-cs"/>
              </a:rPr>
              <a:t>التساؤل الرئيسي :</a:t>
            </a:r>
          </a:p>
          <a:p>
            <a:pPr marL="285750" indent="-285750" algn="just" rtl="1">
              <a:lnSpc>
                <a:spcPct val="150000"/>
              </a:lnSpc>
              <a:spcBef>
                <a:spcPts val="100"/>
              </a:spcBef>
              <a:buFont typeface="Arial" panose="020B0604020202020204" pitchFamily="34" charset="0"/>
              <a:buChar char="•"/>
            </a:pPr>
            <a:r>
              <a:rPr lang="ar-SA" dirty="0">
                <a:solidFill>
                  <a:schemeClr val="tx1"/>
                </a:solidFill>
                <a:cs typeface="+mj-cs"/>
              </a:rPr>
              <a:t>إلى أي مدى تُسهم استراتيجيات الاستهداف والتقسيم الجيلي مقارنة بالاستهداف والتقسيم التقليدي في تحسين فعالية الحملات الإعلانية لدى شركة موبايلي في قطاع الاتصالات السعودي؟</a:t>
            </a:r>
          </a:p>
          <a:p>
            <a:pPr algn="just" rtl="1">
              <a:spcBef>
                <a:spcPts val="100"/>
              </a:spcBef>
              <a:spcAft>
                <a:spcPts val="600"/>
              </a:spcAft>
            </a:pPr>
            <a:r>
              <a:rPr lang="ar-SA" sz="2200" b="1" dirty="0">
                <a:solidFill>
                  <a:schemeClr val="tx1"/>
                </a:solidFill>
                <a:cs typeface="+mj-cs"/>
              </a:rPr>
              <a:t>التساؤلات الفرعية</a:t>
            </a:r>
          </a:p>
          <a:p>
            <a:pPr algn="just" rtl="1">
              <a:spcBef>
                <a:spcPts val="100"/>
              </a:spcBef>
              <a:spcAft>
                <a:spcPts val="600"/>
              </a:spcAft>
            </a:pPr>
            <a:r>
              <a:rPr lang="ar-SA" sz="2000" b="1" dirty="0">
                <a:solidFill>
                  <a:schemeClr val="tx1"/>
                </a:solidFill>
                <a:cs typeface="+mj-cs"/>
              </a:rPr>
              <a:t>المحور الأول: الاستهداف والتقسيم التقليدي</a:t>
            </a:r>
          </a:p>
          <a:p>
            <a:pPr algn="just" rtl="1">
              <a:spcBef>
                <a:spcPts val="100"/>
              </a:spcBef>
              <a:spcAft>
                <a:spcPts val="600"/>
              </a:spcAft>
            </a:pPr>
            <a:r>
              <a:rPr lang="ar-SA" dirty="0">
                <a:solidFill>
                  <a:schemeClr val="tx1"/>
                </a:solidFill>
                <a:cs typeface="+mj-cs"/>
              </a:rPr>
              <a:t>1. ما الأسس التي تعتمد عليها شركة موبايلي في تطبيق استراتيجيات الاستهداف والتقسيم التقليدي؟</a:t>
            </a:r>
          </a:p>
          <a:p>
            <a:pPr algn="just" rtl="1">
              <a:spcBef>
                <a:spcPts val="100"/>
              </a:spcBef>
              <a:spcAft>
                <a:spcPts val="600"/>
              </a:spcAft>
            </a:pPr>
            <a:r>
              <a:rPr lang="ar-SA" dirty="0">
                <a:solidFill>
                  <a:schemeClr val="tx1"/>
                </a:solidFill>
                <a:cs typeface="+mj-cs"/>
              </a:rPr>
              <a:t>2. ما مدى فعالية التقسيم التقليدي في الوصول إلى الجمهور المستهدف وتحقيق أهداف الحملات الإعلانية؟</a:t>
            </a:r>
          </a:p>
          <a:p>
            <a:pPr algn="just" rtl="1">
              <a:spcBef>
                <a:spcPts val="100"/>
              </a:spcBef>
              <a:spcAft>
                <a:spcPts val="600"/>
              </a:spcAft>
            </a:pPr>
            <a:r>
              <a:rPr lang="ar-SA" sz="2000" b="1" dirty="0">
                <a:solidFill>
                  <a:schemeClr val="tx1"/>
                </a:solidFill>
                <a:cs typeface="+mj-cs"/>
              </a:rPr>
              <a:t>المحور الثاني: الاستهداف والتقسيم الجيلي</a:t>
            </a:r>
          </a:p>
          <a:p>
            <a:pPr algn="just" rtl="1">
              <a:spcBef>
                <a:spcPts val="100"/>
              </a:spcBef>
              <a:spcAft>
                <a:spcPts val="600"/>
              </a:spcAft>
            </a:pPr>
            <a:r>
              <a:rPr lang="ar-SA" dirty="0">
                <a:solidFill>
                  <a:schemeClr val="tx1"/>
                </a:solidFill>
                <a:cs typeface="+mj-cs"/>
              </a:rPr>
              <a:t>1. ما مدى اعتماد شركة موبايلي على استراتيجيات الاستهداف الجيلي في تصميم حملاتها الإعلانية؟</a:t>
            </a:r>
          </a:p>
          <a:p>
            <a:pPr algn="just" rtl="1">
              <a:spcBef>
                <a:spcPts val="100"/>
              </a:spcBef>
              <a:spcAft>
                <a:spcPts val="600"/>
              </a:spcAft>
            </a:pPr>
            <a:r>
              <a:rPr lang="ar-SA" dirty="0">
                <a:solidFill>
                  <a:schemeClr val="tx1"/>
                </a:solidFill>
                <a:cs typeface="+mj-cs"/>
              </a:rPr>
              <a:t>2. كيف تُسهم الخصائص الجيلية للفئات المستهدفة في صياغة محتوى إعلاني أكثر تأثيرًا وارتباطًا بالجمهور؟</a:t>
            </a:r>
          </a:p>
          <a:p>
            <a:pPr algn="just" rtl="1">
              <a:spcBef>
                <a:spcPts val="100"/>
              </a:spcBef>
              <a:spcAft>
                <a:spcPts val="600"/>
              </a:spcAft>
            </a:pPr>
            <a:r>
              <a:rPr lang="ar-SA" sz="2000" b="1" dirty="0">
                <a:solidFill>
                  <a:schemeClr val="tx1"/>
                </a:solidFill>
                <a:cs typeface="+mj-cs"/>
              </a:rPr>
              <a:t>المحور الثالث: فعالية الحملات الإعلانية</a:t>
            </a:r>
          </a:p>
          <a:p>
            <a:pPr algn="just" rtl="1">
              <a:spcBef>
                <a:spcPts val="100"/>
              </a:spcBef>
              <a:spcAft>
                <a:spcPts val="600"/>
              </a:spcAft>
            </a:pPr>
            <a:r>
              <a:rPr lang="ar-SA" dirty="0">
                <a:solidFill>
                  <a:schemeClr val="tx1"/>
                </a:solidFill>
                <a:cs typeface="+mj-cs"/>
              </a:rPr>
              <a:t>1. ما أوجه الاختلاف في فعالية الحملات الإعلانية التي تعتمد على الاستهداف الجيلي مقارنة بتلك التي تعتمد على الاستهداف التقليدي؟</a:t>
            </a:r>
          </a:p>
          <a:p>
            <a:pPr algn="just" rtl="1">
              <a:spcBef>
                <a:spcPts val="100"/>
              </a:spcBef>
              <a:spcAft>
                <a:spcPts val="600"/>
              </a:spcAft>
            </a:pPr>
            <a:r>
              <a:rPr lang="ar-SA" dirty="0">
                <a:solidFill>
                  <a:schemeClr val="tx1"/>
                </a:solidFill>
              </a:rPr>
              <a:t>2.إلى أي مدى تنعكس استراتيجيات الاستهداف (الجيلي والتقليدي) على مؤشرات فعالية الحملات الإعلانية مثل: الوعي بالعلامة التجارية التفاعل ونية الشراء؟</a:t>
            </a:r>
            <a:endParaRPr lang="en-US" dirty="0">
              <a:solidFill>
                <a:schemeClr val="tx1"/>
              </a:solidFill>
            </a:endParaRPr>
          </a:p>
          <a:p>
            <a:pPr algn="just" rtl="1">
              <a:spcBef>
                <a:spcPts val="100"/>
              </a:spcBef>
            </a:pPr>
            <a:endParaRPr lang="ar-SA" sz="2000" dirty="0">
              <a:solidFill>
                <a:schemeClr val="tx1"/>
              </a:solidFill>
              <a:cs typeface="+mj-cs"/>
            </a:endParaRPr>
          </a:p>
          <a:p>
            <a:pPr algn="just" rtl="1">
              <a:spcBef>
                <a:spcPts val="100"/>
              </a:spcBef>
            </a:pPr>
            <a:endParaRPr lang="ar-SA" sz="2000" dirty="0">
              <a:solidFill>
                <a:schemeClr val="tx1"/>
              </a:solidFill>
              <a:cs typeface="+mj-cs"/>
            </a:endParaRPr>
          </a:p>
          <a:p>
            <a:pPr algn="just" rtl="1">
              <a:spcBef>
                <a:spcPts val="100"/>
              </a:spcBef>
            </a:pPr>
            <a:endParaRPr lang="ar-SA" sz="2000" dirty="0">
              <a:solidFill>
                <a:schemeClr val="tx1"/>
              </a:solidFill>
              <a:cs typeface="+mj-cs"/>
            </a:endParaRPr>
          </a:p>
          <a:p>
            <a:pPr algn="just" rtl="1">
              <a:spcBef>
                <a:spcPts val="100"/>
              </a:spcBef>
            </a:pPr>
            <a:endParaRPr lang="ar-SA" sz="2000" dirty="0">
              <a:solidFill>
                <a:schemeClr val="tx1"/>
              </a:solidFill>
              <a:cs typeface="+mj-cs"/>
            </a:endParaRPr>
          </a:p>
          <a:p>
            <a:pPr algn="just" rtl="1">
              <a:spcBef>
                <a:spcPts val="100"/>
              </a:spcBef>
            </a:pPr>
            <a:endParaRPr lang="ar-SA" sz="2000" dirty="0">
              <a:solidFill>
                <a:schemeClr val="tx1"/>
              </a:solidFill>
              <a:cs typeface="+mj-cs"/>
            </a:endParaRPr>
          </a:p>
          <a:p>
            <a:pPr algn="just" rtl="1">
              <a:spcBef>
                <a:spcPts val="100"/>
              </a:spcBef>
            </a:pPr>
            <a:endParaRPr lang="ar-SA" sz="2000" dirty="0">
              <a:solidFill>
                <a:schemeClr val="tx1"/>
              </a:solidFill>
              <a:cs typeface="+mj-cs"/>
            </a:endParaRPr>
          </a:p>
          <a:p>
            <a:pPr algn="just" rtl="1">
              <a:spcBef>
                <a:spcPts val="100"/>
              </a:spcBef>
            </a:pPr>
            <a:endParaRPr lang="ar-SA" sz="2000" dirty="0">
              <a:solidFill>
                <a:schemeClr val="tx1"/>
              </a:solidFill>
              <a:cs typeface="+mj-cs"/>
            </a:endParaRPr>
          </a:p>
          <a:p>
            <a:pPr algn="just" rtl="1">
              <a:spcBef>
                <a:spcPts val="100"/>
              </a:spcBef>
            </a:pPr>
            <a:endParaRPr lang="ar-SA" sz="2000" dirty="0">
              <a:solidFill>
                <a:schemeClr val="tx1"/>
              </a:solidFill>
              <a:cs typeface="+mj-cs"/>
            </a:endParaRPr>
          </a:p>
          <a:p>
            <a:pPr algn="just" rtl="1">
              <a:lnSpc>
                <a:spcPct val="200000"/>
              </a:lnSpc>
              <a:spcBef>
                <a:spcPts val="100"/>
              </a:spcBef>
            </a:pPr>
            <a:endParaRPr lang="ar-SA" sz="2000" dirty="0">
              <a:solidFill>
                <a:schemeClr val="tx1"/>
              </a:solidFill>
              <a:latin typeface="Sakkal Majalla" panose="02000000000000000000" pitchFamily="2" charset="-78"/>
              <a:cs typeface="+mj-cs"/>
            </a:endParaRPr>
          </a:p>
        </p:txBody>
      </p:sp>
      <p:sp>
        <p:nvSpPr>
          <p:cNvPr id="2" name="Rectangle 1">
            <a:extLst>
              <a:ext uri="{FF2B5EF4-FFF2-40B4-BE49-F238E27FC236}">
                <a16:creationId xmlns:a16="http://schemas.microsoft.com/office/drawing/2014/main" id="{784883B2-FC8E-2B5B-5367-094A3CDF0954}"/>
              </a:ext>
            </a:extLst>
          </p:cNvPr>
          <p:cNvSpPr/>
          <p:nvPr/>
        </p:nvSpPr>
        <p:spPr>
          <a:xfrm>
            <a:off x="35408" y="83368"/>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B029F60E-16E3-B169-9D33-972FE63823C3}"/>
              </a:ext>
            </a:extLst>
          </p:cNvPr>
          <p:cNvSpPr/>
          <p:nvPr/>
        </p:nvSpPr>
        <p:spPr>
          <a:xfrm>
            <a:off x="4531737" y="6403036"/>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2632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449AE-ECFC-C794-112E-562927BD70F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123E7AA-BE8E-C897-BE4B-A0FA54FC500B}"/>
              </a:ext>
            </a:extLst>
          </p:cNvPr>
          <p:cNvSpPr txBox="1"/>
          <p:nvPr/>
        </p:nvSpPr>
        <p:spPr>
          <a:xfrm>
            <a:off x="4786234" y="0"/>
            <a:ext cx="2619531" cy="646331"/>
          </a:xfrm>
          <a:prstGeom prst="rect">
            <a:avLst/>
          </a:prstGeom>
          <a:noFill/>
        </p:spPr>
        <p:txBody>
          <a:bodyPr wrap="square">
            <a:spAutoFit/>
          </a:bodyPr>
          <a:lstStyle/>
          <a:p>
            <a:r>
              <a:rPr lang="ar-SA" sz="3600" b="1" dirty="0">
                <a:solidFill>
                  <a:srgbClr val="00B0F0"/>
                </a:solidFill>
                <a:latin typeface="Sakkal Majalla" panose="02000000000000000000" pitchFamily="2" charset="-78"/>
                <a:cs typeface="Sakkal Majalla" panose="02000000000000000000" pitchFamily="2" charset="-78"/>
              </a:rPr>
              <a:t>فرضيات الدراسة </a:t>
            </a:r>
            <a:endParaRPr lang="en-US" sz="3600" b="1" dirty="0">
              <a:solidFill>
                <a:srgbClr val="00B0F0"/>
              </a:solidFill>
              <a:latin typeface="Sakkal Majalla" panose="02000000000000000000" pitchFamily="2" charset="-78"/>
              <a:cs typeface="Sakkal Majalla" panose="02000000000000000000" pitchFamily="2" charset="-78"/>
            </a:endParaRPr>
          </a:p>
        </p:txBody>
      </p:sp>
      <p:sp>
        <p:nvSpPr>
          <p:cNvPr id="7" name="Rectangle: Rounded Corners 6">
            <a:extLst>
              <a:ext uri="{FF2B5EF4-FFF2-40B4-BE49-F238E27FC236}">
                <a16:creationId xmlns:a16="http://schemas.microsoft.com/office/drawing/2014/main" id="{39F1C4A1-934C-ED9E-04C3-0FD0639BBD5A}"/>
              </a:ext>
            </a:extLst>
          </p:cNvPr>
          <p:cNvSpPr/>
          <p:nvPr/>
        </p:nvSpPr>
        <p:spPr>
          <a:xfrm>
            <a:off x="194871" y="646331"/>
            <a:ext cx="11827239" cy="5555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rtl="1">
              <a:spcBef>
                <a:spcPts val="600"/>
              </a:spcBef>
            </a:pPr>
            <a:r>
              <a:rPr lang="ar-SA" sz="2200" b="1" dirty="0">
                <a:solidFill>
                  <a:schemeClr val="tx1"/>
                </a:solidFill>
                <a:cs typeface="+mj-cs"/>
              </a:rPr>
              <a:t>الفرضية الرئيسة:</a:t>
            </a:r>
            <a:endParaRPr lang="en-US" sz="2200" dirty="0">
              <a:solidFill>
                <a:schemeClr val="tx1"/>
              </a:solidFill>
              <a:cs typeface="+mj-cs"/>
            </a:endParaRPr>
          </a:p>
          <a:p>
            <a:pPr lvl="0" algn="just" rtl="1">
              <a:spcBef>
                <a:spcPts val="600"/>
              </a:spcBef>
            </a:pPr>
            <a:r>
              <a:rPr lang="ar-SA" dirty="0">
                <a:solidFill>
                  <a:schemeClr val="tx1"/>
                </a:solidFill>
                <a:cs typeface="+mj-cs"/>
              </a:rPr>
              <a:t>توجد فروق ذات دلالة إحصائية في فعالية الحملات الإعلانية لدى شركة موبايلي تعزو إلى نوع استراتيجية الاستهداف المستخدمة (الاستهداف الجيلي مقابل الاستهداف التقليدي) وذلك لصالح الاستهداف الجيلي</a:t>
            </a:r>
            <a:endParaRPr lang="en-US" dirty="0">
              <a:solidFill>
                <a:schemeClr val="tx1"/>
              </a:solidFill>
              <a:cs typeface="+mj-cs"/>
            </a:endParaRPr>
          </a:p>
          <a:p>
            <a:pPr algn="just" rtl="1">
              <a:spcBef>
                <a:spcPts val="600"/>
              </a:spcBef>
            </a:pPr>
            <a:r>
              <a:rPr lang="ar-SA" sz="2200" b="1" dirty="0">
                <a:solidFill>
                  <a:schemeClr val="tx1"/>
                </a:solidFill>
                <a:cs typeface="+mj-cs"/>
              </a:rPr>
              <a:t>الفرضيات الفرعية :</a:t>
            </a:r>
            <a:endParaRPr lang="en-US" sz="2200" b="1" dirty="0">
              <a:solidFill>
                <a:schemeClr val="tx1"/>
              </a:solidFill>
              <a:cs typeface="+mj-cs"/>
            </a:endParaRPr>
          </a:p>
          <a:p>
            <a:pPr algn="just" rtl="1">
              <a:spcBef>
                <a:spcPts val="600"/>
              </a:spcBef>
            </a:pPr>
            <a:r>
              <a:rPr lang="ar-SA" sz="2000" b="1" dirty="0">
                <a:solidFill>
                  <a:schemeClr val="tx1"/>
                </a:solidFill>
                <a:cs typeface="+mj-cs"/>
              </a:rPr>
              <a:t>في ضوء المحور الأول: الاستهداف والتقسيم التقليدي</a:t>
            </a:r>
            <a:endParaRPr lang="en-US" sz="2000" b="1" dirty="0">
              <a:solidFill>
                <a:schemeClr val="tx1"/>
              </a:solidFill>
              <a:cs typeface="+mj-cs"/>
            </a:endParaRPr>
          </a:p>
          <a:p>
            <a:pPr lvl="0" algn="just" rtl="1">
              <a:spcBef>
                <a:spcPts val="600"/>
              </a:spcBef>
            </a:pPr>
            <a:r>
              <a:rPr lang="ar-SA" dirty="0">
                <a:solidFill>
                  <a:schemeClr val="tx1"/>
                </a:solidFill>
                <a:cs typeface="+mj-cs"/>
              </a:rPr>
              <a:t>لا توجد علاقة ذات دلالة إحصائية بين اعتماد شركة موبايلي على استراتيجيات الاستهداف والتقسيم التقليدي ومستوى فعالية حملاتها الإعلانية</a:t>
            </a:r>
            <a:endParaRPr lang="en-US" dirty="0">
              <a:solidFill>
                <a:schemeClr val="tx1"/>
              </a:solidFill>
              <a:cs typeface="+mj-cs"/>
            </a:endParaRPr>
          </a:p>
          <a:p>
            <a:pPr lvl="0" algn="just" rtl="1">
              <a:spcBef>
                <a:spcPts val="600"/>
              </a:spcBef>
            </a:pPr>
            <a:r>
              <a:rPr lang="ar-SA" dirty="0">
                <a:solidFill>
                  <a:schemeClr val="tx1"/>
                </a:solidFill>
                <a:cs typeface="+mj-cs"/>
              </a:rPr>
              <a:t>يُسهم التقسيم التقليدي بدرجة محدودة في تحقيق نتائج تسويقية فعّالة على مستوى الوصول إلى الجمهور المستهدف ومعدل التفاعل مع المحتوى الإعلاني</a:t>
            </a:r>
            <a:endParaRPr lang="en-US" dirty="0">
              <a:solidFill>
                <a:schemeClr val="tx1"/>
              </a:solidFill>
              <a:cs typeface="+mj-cs"/>
            </a:endParaRPr>
          </a:p>
          <a:p>
            <a:pPr algn="just" rtl="1">
              <a:spcBef>
                <a:spcPts val="600"/>
              </a:spcBef>
            </a:pPr>
            <a:r>
              <a:rPr lang="ar-SA" sz="2000" b="1" dirty="0">
                <a:solidFill>
                  <a:schemeClr val="tx1"/>
                </a:solidFill>
                <a:cs typeface="+mj-cs"/>
              </a:rPr>
              <a:t>المحور الثاني: الاستهداف والتقسيم الجيلي</a:t>
            </a:r>
            <a:endParaRPr lang="en-US" sz="2000" b="1" dirty="0">
              <a:solidFill>
                <a:schemeClr val="tx1"/>
              </a:solidFill>
              <a:cs typeface="+mj-cs"/>
            </a:endParaRPr>
          </a:p>
          <a:p>
            <a:pPr lvl="0" algn="just" rtl="1">
              <a:spcBef>
                <a:spcPts val="600"/>
              </a:spcBef>
            </a:pPr>
            <a:r>
              <a:rPr lang="ar-SA" dirty="0">
                <a:solidFill>
                  <a:schemeClr val="tx1"/>
                </a:solidFill>
                <a:cs typeface="+mj-cs"/>
              </a:rPr>
              <a:t>توجد علاقة إيجابية ذات دلالة إحصائية بين اعتماد شركة موبايلي على استراتيجيات الاستهداف الجيلي ومستوى فعالية الحملات الإعلانية</a:t>
            </a:r>
            <a:endParaRPr lang="en-US" dirty="0">
              <a:solidFill>
                <a:schemeClr val="tx1"/>
              </a:solidFill>
              <a:cs typeface="+mj-cs"/>
            </a:endParaRPr>
          </a:p>
          <a:p>
            <a:pPr lvl="0" algn="just" rtl="1">
              <a:spcBef>
                <a:spcPts val="600"/>
              </a:spcBef>
            </a:pPr>
            <a:r>
              <a:rPr lang="ar-SA" dirty="0">
                <a:solidFill>
                  <a:schemeClr val="tx1"/>
                </a:solidFill>
                <a:cs typeface="+mj-cs"/>
              </a:rPr>
              <a:t>تُسهم الخصائص الجيلية للفئات المستهدفة (مثل الأنماط السلوكية والرقمية) في صياغة محتوى إعلاني أكثر ملاءمة وفعالية مقارنة بالأساليب التقليدية</a:t>
            </a:r>
            <a:endParaRPr lang="en-US" dirty="0">
              <a:solidFill>
                <a:schemeClr val="tx1"/>
              </a:solidFill>
              <a:cs typeface="+mj-cs"/>
            </a:endParaRPr>
          </a:p>
          <a:p>
            <a:pPr algn="just" rtl="1">
              <a:spcBef>
                <a:spcPts val="600"/>
              </a:spcBef>
            </a:pPr>
            <a:r>
              <a:rPr lang="ar-SA" sz="2000" b="1" dirty="0">
                <a:solidFill>
                  <a:schemeClr val="tx1"/>
                </a:solidFill>
                <a:cs typeface="+mj-cs"/>
              </a:rPr>
              <a:t>المحور الثالث: فعالية الحملات الإعلانية</a:t>
            </a:r>
            <a:endParaRPr lang="en-US" sz="2000" b="1" dirty="0">
              <a:solidFill>
                <a:schemeClr val="tx1"/>
              </a:solidFill>
              <a:cs typeface="+mj-cs"/>
            </a:endParaRPr>
          </a:p>
          <a:p>
            <a:pPr lvl="0" algn="just" rtl="1">
              <a:spcBef>
                <a:spcPts val="600"/>
              </a:spcBef>
            </a:pPr>
            <a:r>
              <a:rPr lang="ar-SA" dirty="0">
                <a:solidFill>
                  <a:schemeClr val="tx1"/>
                </a:solidFill>
                <a:cs typeface="+mj-cs"/>
              </a:rPr>
              <a:t>توجد فروق ذات دلالة إحصائية في مؤشرات فعالية الحملات الإعلانية (الوعي بالعلامة التجارية نية الشراء مستوى التفاعل) تعزى إلى نوع استراتيجية الاستهداف المستخدمة</a:t>
            </a:r>
            <a:endParaRPr lang="en-US" dirty="0">
              <a:solidFill>
                <a:schemeClr val="tx1"/>
              </a:solidFill>
              <a:cs typeface="+mj-cs"/>
            </a:endParaRPr>
          </a:p>
          <a:p>
            <a:pPr lvl="0" algn="just" rtl="1">
              <a:spcBef>
                <a:spcPts val="600"/>
              </a:spcBef>
            </a:pPr>
            <a:r>
              <a:rPr lang="ar-SA" dirty="0">
                <a:solidFill>
                  <a:schemeClr val="tx1"/>
                </a:solidFill>
                <a:cs typeface="+mj-cs"/>
              </a:rPr>
              <a:t>تحقق الحملات الإعلانية المعتمدة على الاستهداف الجيلي أداءً أفضل من تلك المعتمدة على الاستهداف التقليدي في سياق شركة موبايلي وفقًا لمعايير الفعالية التسويقية</a:t>
            </a:r>
            <a:endParaRPr lang="en-US" dirty="0">
              <a:solidFill>
                <a:schemeClr val="tx1"/>
              </a:solidFill>
              <a:cs typeface="+mj-cs"/>
            </a:endParaRPr>
          </a:p>
        </p:txBody>
      </p:sp>
      <p:sp>
        <p:nvSpPr>
          <p:cNvPr id="2" name="Rectangle 1">
            <a:extLst>
              <a:ext uri="{FF2B5EF4-FFF2-40B4-BE49-F238E27FC236}">
                <a16:creationId xmlns:a16="http://schemas.microsoft.com/office/drawing/2014/main" id="{F4F2BA82-708D-8DAE-AD5F-E9378E657EE8}"/>
              </a:ext>
            </a:extLst>
          </p:cNvPr>
          <p:cNvSpPr/>
          <p:nvPr/>
        </p:nvSpPr>
        <p:spPr>
          <a:xfrm>
            <a:off x="35408" y="83368"/>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F283DE7-FF8B-3B3E-75BE-F0F61E29CB39}"/>
              </a:ext>
            </a:extLst>
          </p:cNvPr>
          <p:cNvSpPr/>
          <p:nvPr/>
        </p:nvSpPr>
        <p:spPr>
          <a:xfrm>
            <a:off x="4671476" y="6431702"/>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40915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35E7D-1C06-2943-1896-60EAA97BFB3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31BEBE7-C3F6-5801-8618-A43CDECFC6C0}"/>
              </a:ext>
            </a:extLst>
          </p:cNvPr>
          <p:cNvSpPr txBox="1"/>
          <p:nvPr/>
        </p:nvSpPr>
        <p:spPr>
          <a:xfrm>
            <a:off x="4513173" y="0"/>
            <a:ext cx="3165654" cy="646331"/>
          </a:xfrm>
          <a:prstGeom prst="rect">
            <a:avLst/>
          </a:prstGeom>
          <a:noFill/>
        </p:spPr>
        <p:txBody>
          <a:bodyPr wrap="square">
            <a:spAutoFit/>
          </a:bodyPr>
          <a:lstStyle/>
          <a:p>
            <a:r>
              <a:rPr lang="ar-SA" sz="3600" b="1" dirty="0">
                <a:solidFill>
                  <a:srgbClr val="00B0F0"/>
                </a:solidFill>
                <a:latin typeface="Sakkal Majalla" panose="02000000000000000000" pitchFamily="2" charset="-78"/>
                <a:cs typeface="Sakkal Majalla" panose="02000000000000000000" pitchFamily="2" charset="-78"/>
              </a:rPr>
              <a:t>الإطار المنهجي للدراسة</a:t>
            </a:r>
            <a:endParaRPr lang="en-US" sz="3600" b="1" dirty="0">
              <a:solidFill>
                <a:srgbClr val="00B0F0"/>
              </a:solidFill>
              <a:latin typeface="Sakkal Majalla" panose="02000000000000000000" pitchFamily="2" charset="-78"/>
              <a:cs typeface="Sakkal Majalla" panose="02000000000000000000" pitchFamily="2" charset="-78"/>
            </a:endParaRPr>
          </a:p>
        </p:txBody>
      </p:sp>
      <p:sp>
        <p:nvSpPr>
          <p:cNvPr id="7" name="Rectangle: Rounded Corners 6">
            <a:extLst>
              <a:ext uri="{FF2B5EF4-FFF2-40B4-BE49-F238E27FC236}">
                <a16:creationId xmlns:a16="http://schemas.microsoft.com/office/drawing/2014/main" id="{6DF7A751-BCF7-F633-1467-AC48A8AFA3CD}"/>
              </a:ext>
            </a:extLst>
          </p:cNvPr>
          <p:cNvSpPr/>
          <p:nvPr/>
        </p:nvSpPr>
        <p:spPr>
          <a:xfrm>
            <a:off x="194871" y="646331"/>
            <a:ext cx="11827239" cy="5555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rtl="1">
              <a:spcBef>
                <a:spcPts val="600"/>
              </a:spcBef>
            </a:pPr>
            <a:r>
              <a:rPr lang="ar-SA" sz="2200" b="1" dirty="0">
                <a:solidFill>
                  <a:schemeClr val="tx1"/>
                </a:solidFill>
                <a:cs typeface="+mj-cs"/>
              </a:rPr>
              <a:t>الإطار المنهجي للدراسة:</a:t>
            </a:r>
          </a:p>
          <a:p>
            <a:pPr algn="just" rtl="1">
              <a:spcBef>
                <a:spcPts val="1200"/>
              </a:spcBef>
            </a:pPr>
            <a:r>
              <a:rPr lang="ar-SA" dirty="0">
                <a:solidFill>
                  <a:srgbClr val="000000"/>
                </a:solidFill>
                <a:latin typeface="The new roman"/>
              </a:rPr>
              <a:t>تتبنى هذه الدراسة المنهج الوصفي التحليلي (</a:t>
            </a:r>
            <a:r>
              <a:rPr lang="en-US" dirty="0">
                <a:solidFill>
                  <a:srgbClr val="000000"/>
                </a:solidFill>
                <a:latin typeface="The new roman"/>
              </a:rPr>
              <a:t>Descriptive-Analytical Method) </a:t>
            </a:r>
            <a:r>
              <a:rPr lang="ar-SA" dirty="0">
                <a:solidFill>
                  <a:srgbClr val="000000"/>
                </a:solidFill>
                <a:latin typeface="The new roman"/>
              </a:rPr>
              <a:t> نظرًا لما يتميز به هذا المنهج من القدرة على وصف ظاهرة الاستهداف والتقسيم الجيلي والتقليدي في الحملات الإعلانية بدقة بالإضافة إلى التمكين من تحليل العلاقات المتبادلة بين المتغيرات ومدى تأثيرها على فعالية الحملات الإعلانية ويسمح هذا المنهج بفهم السياق الواقعي للحملات وتحليل عناصرها ومخرجاتها من خلال أدوات نوعية وتفسيرية دون الاعتماد على التعميم الإحصائي بل على فهم الظاهرة بعمق في سياقها الحقيقي وتحليل محتواها كدراسة حالة. </a:t>
            </a:r>
          </a:p>
          <a:p>
            <a:pPr algn="just" rtl="1">
              <a:spcBef>
                <a:spcPts val="600"/>
              </a:spcBef>
            </a:pPr>
            <a:endParaRPr lang="ar-SA" dirty="0">
              <a:solidFill>
                <a:schemeClr val="tx1"/>
              </a:solidFill>
              <a:cs typeface="+mj-cs"/>
            </a:endParaRPr>
          </a:p>
        </p:txBody>
      </p:sp>
      <p:graphicFrame>
        <p:nvGraphicFramePr>
          <p:cNvPr id="9" name="Table 8">
            <a:extLst>
              <a:ext uri="{FF2B5EF4-FFF2-40B4-BE49-F238E27FC236}">
                <a16:creationId xmlns:a16="http://schemas.microsoft.com/office/drawing/2014/main" id="{3A9B3BFD-3B78-1B8C-62F4-CAC915C7D066}"/>
              </a:ext>
            </a:extLst>
          </p:cNvPr>
          <p:cNvGraphicFramePr>
            <a:graphicFrameLocks noGrp="1"/>
          </p:cNvGraphicFramePr>
          <p:nvPr>
            <p:extLst>
              <p:ext uri="{D42A27DB-BD31-4B8C-83A1-F6EECF244321}">
                <p14:modId xmlns:p14="http://schemas.microsoft.com/office/powerpoint/2010/main" val="3726937007"/>
              </p:ext>
            </p:extLst>
          </p:nvPr>
        </p:nvGraphicFramePr>
        <p:xfrm>
          <a:off x="539646" y="2423160"/>
          <a:ext cx="11262714" cy="3452129"/>
        </p:xfrm>
        <a:graphic>
          <a:graphicData uri="http://schemas.openxmlformats.org/drawingml/2006/table">
            <a:tbl>
              <a:tblPr/>
              <a:tblGrid>
                <a:gridCol w="8754256">
                  <a:extLst>
                    <a:ext uri="{9D8B030D-6E8A-4147-A177-3AD203B41FA5}">
                      <a16:colId xmlns:a16="http://schemas.microsoft.com/office/drawing/2014/main" val="3090656599"/>
                    </a:ext>
                  </a:extLst>
                </a:gridCol>
                <a:gridCol w="2508458">
                  <a:extLst>
                    <a:ext uri="{9D8B030D-6E8A-4147-A177-3AD203B41FA5}">
                      <a16:colId xmlns:a16="http://schemas.microsoft.com/office/drawing/2014/main" val="2482428034"/>
                    </a:ext>
                  </a:extLst>
                </a:gridCol>
              </a:tblGrid>
              <a:tr h="437600">
                <a:tc>
                  <a:txBody>
                    <a:bodyPr/>
                    <a:lstStyle/>
                    <a:p>
                      <a:pPr algn="r" rtl="1" fontAlgn="ctr">
                        <a:lnSpc>
                          <a:spcPct val="150000"/>
                        </a:lnSpc>
                        <a:buNone/>
                      </a:pPr>
                      <a:r>
                        <a:rPr lang="ar-SA" sz="2000" b="1" i="0" u="none" strike="noStrike" dirty="0">
                          <a:solidFill>
                            <a:srgbClr val="FFFFFF"/>
                          </a:solidFill>
                          <a:effectLst/>
                          <a:latin typeface="The new roman"/>
                        </a:rPr>
                        <a:t>الوصف</a:t>
                      </a:r>
                    </a:p>
                  </a:txBody>
                  <a:tcPr marL="9525" marR="9525" marT="9525" marB="0" anchor="ctr">
                    <a:lnL>
                      <a:noFill/>
                    </a:lnL>
                    <a:lnR>
                      <a:noFill/>
                    </a:lnR>
                    <a:lnT>
                      <a:noFill/>
                    </a:lnT>
                    <a:lnB>
                      <a:noFill/>
                    </a:lnB>
                    <a:solidFill>
                      <a:srgbClr val="5B9BD5"/>
                    </a:solidFill>
                  </a:tcPr>
                </a:tc>
                <a:tc>
                  <a:txBody>
                    <a:bodyPr/>
                    <a:lstStyle/>
                    <a:p>
                      <a:pPr algn="r" rtl="1" fontAlgn="ctr">
                        <a:lnSpc>
                          <a:spcPct val="150000"/>
                        </a:lnSpc>
                        <a:buNone/>
                      </a:pPr>
                      <a:r>
                        <a:rPr lang="ar-SA" sz="2000" b="1" i="0" u="none" strike="noStrike" dirty="0">
                          <a:solidFill>
                            <a:srgbClr val="FFFFFF"/>
                          </a:solidFill>
                          <a:effectLst/>
                          <a:latin typeface="The new roman"/>
                        </a:rPr>
                        <a:t>العنصر </a:t>
                      </a:r>
                    </a:p>
                  </a:txBody>
                  <a:tcPr marL="9525" marR="9525" marT="9525" marB="0" anchor="ctr">
                    <a:lnL>
                      <a:noFill/>
                    </a:lnL>
                    <a:lnR>
                      <a:noFill/>
                    </a:lnR>
                    <a:lnT>
                      <a:noFill/>
                    </a:lnT>
                    <a:lnB>
                      <a:noFill/>
                    </a:lnB>
                    <a:solidFill>
                      <a:srgbClr val="5B9BD5"/>
                    </a:solidFill>
                  </a:tcPr>
                </a:tc>
                <a:extLst>
                  <a:ext uri="{0D108BD9-81ED-4DB2-BD59-A6C34878D82A}">
                    <a16:rowId xmlns:a16="http://schemas.microsoft.com/office/drawing/2014/main" val="1365683697"/>
                  </a:ext>
                </a:extLst>
              </a:tr>
              <a:tr h="437600">
                <a:tc>
                  <a:txBody>
                    <a:bodyPr/>
                    <a:lstStyle/>
                    <a:p>
                      <a:pPr lvl="0" algn="r" rtl="1" fontAlgn="ctr">
                        <a:lnSpc>
                          <a:spcPct val="150000"/>
                        </a:lnSpc>
                        <a:buNone/>
                      </a:pPr>
                      <a:r>
                        <a:rPr lang="ar-SA" sz="1800" b="0" i="0" u="none" strike="noStrike" dirty="0">
                          <a:solidFill>
                            <a:srgbClr val="000000"/>
                          </a:solidFill>
                          <a:effectLst/>
                          <a:latin typeface="The new roman"/>
                        </a:rPr>
                        <a:t> 55 خبير من شركة موبايلي</a:t>
                      </a:r>
                    </a:p>
                  </a:txBody>
                  <a:tcPr marL="9525" marR="9525" marT="9525" marB="0" anchor="ctr">
                    <a:lnL>
                      <a:noFill/>
                    </a:lnL>
                    <a:lnR>
                      <a:noFill/>
                    </a:lnR>
                    <a:lnT>
                      <a:noFill/>
                    </a:lnT>
                    <a:lnB>
                      <a:noFill/>
                    </a:lnB>
                    <a:noFill/>
                  </a:tcPr>
                </a:tc>
                <a:tc>
                  <a:txBody>
                    <a:bodyPr/>
                    <a:lstStyle/>
                    <a:p>
                      <a:pPr algn="r" rtl="1" fontAlgn="b">
                        <a:lnSpc>
                          <a:spcPct val="150000"/>
                        </a:lnSpc>
                        <a:buNone/>
                      </a:pPr>
                      <a:r>
                        <a:rPr lang="ar-SA" sz="1800" b="1" i="0" u="none" strike="noStrike" dirty="0">
                          <a:solidFill>
                            <a:srgbClr val="000000"/>
                          </a:solidFill>
                          <a:effectLst/>
                          <a:latin typeface="The new roman"/>
                          <a:cs typeface="+mj-cs"/>
                        </a:rPr>
                        <a:t> عينة الدراسة </a:t>
                      </a:r>
                    </a:p>
                  </a:txBody>
                  <a:tcPr marL="9525" marR="9525" marT="9525" marB="0" anchor="ctr">
                    <a:lnL>
                      <a:noFill/>
                    </a:lnL>
                    <a:lnR>
                      <a:noFill/>
                    </a:lnR>
                    <a:lnT>
                      <a:noFill/>
                    </a:lnT>
                    <a:lnB>
                      <a:noFill/>
                    </a:lnB>
                    <a:noFill/>
                  </a:tcPr>
                </a:tc>
                <a:extLst>
                  <a:ext uri="{0D108BD9-81ED-4DB2-BD59-A6C34878D82A}">
                    <a16:rowId xmlns:a16="http://schemas.microsoft.com/office/drawing/2014/main" val="3949283532"/>
                  </a:ext>
                </a:extLst>
              </a:tr>
              <a:tr h="431117">
                <a:tc>
                  <a:txBody>
                    <a:bodyPr/>
                    <a:lstStyle/>
                    <a:p>
                      <a:pPr lvl="0" algn="r" rtl="1" fontAlgn="ctr">
                        <a:lnSpc>
                          <a:spcPct val="150000"/>
                        </a:lnSpc>
                        <a:buNone/>
                      </a:pPr>
                      <a:r>
                        <a:rPr lang="ar-SA" sz="1800" b="0" i="0" u="none" strike="noStrike" dirty="0">
                          <a:solidFill>
                            <a:srgbClr val="000000"/>
                          </a:solidFill>
                          <a:effectLst/>
                          <a:latin typeface="The new roman"/>
                        </a:rPr>
                        <a:t> من الفترة 2020 – 2025 وتشمل الحملات التقليدية والجيلية</a:t>
                      </a:r>
                    </a:p>
                  </a:txBody>
                  <a:tcPr marL="9525" marR="9525" marT="9525" marB="0" anchor="ctr">
                    <a:lnL>
                      <a:noFill/>
                    </a:lnL>
                    <a:lnR>
                      <a:noFill/>
                    </a:lnR>
                    <a:lnT>
                      <a:noFill/>
                    </a:lnT>
                    <a:lnB>
                      <a:noFill/>
                    </a:lnB>
                    <a:noFill/>
                  </a:tcPr>
                </a:tc>
                <a:tc>
                  <a:txBody>
                    <a:bodyPr/>
                    <a:lstStyle/>
                    <a:p>
                      <a:pPr algn="r" rtl="1" fontAlgn="b">
                        <a:lnSpc>
                          <a:spcPct val="150000"/>
                        </a:lnSpc>
                        <a:buNone/>
                      </a:pPr>
                      <a:r>
                        <a:rPr lang="ar-SA" sz="1800" b="1" i="0" u="none" strike="noStrike" dirty="0">
                          <a:solidFill>
                            <a:srgbClr val="000000"/>
                          </a:solidFill>
                          <a:effectLst/>
                          <a:latin typeface="The new roman"/>
                          <a:cs typeface="+mj-cs"/>
                        </a:rPr>
                        <a:t> الحملات الإعلانية</a:t>
                      </a:r>
                    </a:p>
                  </a:txBody>
                  <a:tcPr marL="9525" marR="9525" marT="9525" marB="0" anchor="ctr">
                    <a:lnL>
                      <a:noFill/>
                    </a:lnL>
                    <a:lnR>
                      <a:noFill/>
                    </a:lnR>
                    <a:lnT>
                      <a:noFill/>
                    </a:lnT>
                    <a:lnB>
                      <a:noFill/>
                    </a:lnB>
                    <a:noFill/>
                  </a:tcPr>
                </a:tc>
                <a:extLst>
                  <a:ext uri="{0D108BD9-81ED-4DB2-BD59-A6C34878D82A}">
                    <a16:rowId xmlns:a16="http://schemas.microsoft.com/office/drawing/2014/main" val="2527974208"/>
                  </a:ext>
                </a:extLst>
              </a:tr>
              <a:tr h="551052">
                <a:tc>
                  <a:txBody>
                    <a:bodyPr/>
                    <a:lstStyle/>
                    <a:p>
                      <a:pPr lvl="0" algn="r" rtl="1" fontAlgn="ctr">
                        <a:lnSpc>
                          <a:spcPct val="150000"/>
                        </a:lnSpc>
                        <a:buNone/>
                      </a:pPr>
                      <a:r>
                        <a:rPr lang="ar-SA" sz="1800" b="0" i="0" u="none" strike="noStrike" dirty="0">
                          <a:solidFill>
                            <a:srgbClr val="000000"/>
                          </a:solidFill>
                          <a:effectLst/>
                          <a:latin typeface="The new roman"/>
                        </a:rPr>
                        <a:t> تحليل المحتوى – استبيان الخبراء – التحليل الإحصائي (</a:t>
                      </a:r>
                      <a:r>
                        <a:rPr lang="en-US" sz="1800" b="0" i="0" u="none" strike="noStrike" dirty="0">
                          <a:solidFill>
                            <a:srgbClr val="000000"/>
                          </a:solidFill>
                          <a:effectLst/>
                          <a:latin typeface="The new roman"/>
                        </a:rPr>
                        <a:t> (SPSS</a:t>
                      </a:r>
                    </a:p>
                  </a:txBody>
                  <a:tcPr marL="9525" marR="9525" marT="9525" marB="0" anchor="ctr">
                    <a:lnL>
                      <a:noFill/>
                    </a:lnL>
                    <a:lnR>
                      <a:noFill/>
                    </a:lnR>
                    <a:lnT>
                      <a:noFill/>
                    </a:lnT>
                    <a:lnB>
                      <a:noFill/>
                    </a:lnB>
                    <a:noFill/>
                  </a:tcPr>
                </a:tc>
                <a:tc>
                  <a:txBody>
                    <a:bodyPr/>
                    <a:lstStyle/>
                    <a:p>
                      <a:pPr algn="r" rtl="1" fontAlgn="ctr">
                        <a:lnSpc>
                          <a:spcPct val="150000"/>
                        </a:lnSpc>
                        <a:buNone/>
                      </a:pPr>
                      <a:r>
                        <a:rPr lang="ar-SA" sz="1800" b="1" i="0" u="none" strike="noStrike" dirty="0">
                          <a:solidFill>
                            <a:srgbClr val="000000"/>
                          </a:solidFill>
                          <a:effectLst/>
                          <a:latin typeface="The new roman"/>
                          <a:cs typeface="+mj-cs"/>
                        </a:rPr>
                        <a:t> أدوات التحليل</a:t>
                      </a:r>
                    </a:p>
                  </a:txBody>
                  <a:tcPr marL="9525" marR="9525" marT="9525" marB="0" anchor="ctr">
                    <a:lnL>
                      <a:noFill/>
                    </a:lnL>
                    <a:lnR>
                      <a:noFill/>
                    </a:lnR>
                    <a:lnT>
                      <a:noFill/>
                    </a:lnT>
                    <a:lnB>
                      <a:noFill/>
                    </a:lnB>
                    <a:noFill/>
                  </a:tcPr>
                </a:tc>
                <a:extLst>
                  <a:ext uri="{0D108BD9-81ED-4DB2-BD59-A6C34878D82A}">
                    <a16:rowId xmlns:a16="http://schemas.microsoft.com/office/drawing/2014/main" val="3253079086"/>
                  </a:ext>
                </a:extLst>
              </a:tr>
              <a:tr h="615881">
                <a:tc>
                  <a:txBody>
                    <a:bodyPr/>
                    <a:lstStyle/>
                    <a:p>
                      <a:pPr lvl="0" algn="r" rtl="1" fontAlgn="ctr">
                        <a:lnSpc>
                          <a:spcPct val="150000"/>
                        </a:lnSpc>
                        <a:buNone/>
                      </a:pPr>
                      <a:r>
                        <a:rPr lang="ar-SA" sz="1800" b="0" i="0" u="none" strike="noStrike" dirty="0">
                          <a:solidFill>
                            <a:srgbClr val="000000"/>
                          </a:solidFill>
                          <a:effectLst/>
                          <a:latin typeface="The new roman"/>
                        </a:rPr>
                        <a:t> المملكة العربية السعودية – قطاع الاتصالات</a:t>
                      </a:r>
                    </a:p>
                  </a:txBody>
                  <a:tcPr marL="9525" marR="9525" marT="9525" marB="0" anchor="ctr">
                    <a:lnL>
                      <a:noFill/>
                    </a:lnL>
                    <a:lnR>
                      <a:noFill/>
                    </a:lnR>
                    <a:lnT>
                      <a:noFill/>
                    </a:lnT>
                    <a:lnB>
                      <a:noFill/>
                    </a:lnB>
                    <a:noFill/>
                  </a:tcPr>
                </a:tc>
                <a:tc>
                  <a:txBody>
                    <a:bodyPr/>
                    <a:lstStyle/>
                    <a:p>
                      <a:pPr algn="r" rtl="1" fontAlgn="ctr">
                        <a:lnSpc>
                          <a:spcPct val="150000"/>
                        </a:lnSpc>
                        <a:buNone/>
                      </a:pPr>
                      <a:r>
                        <a:rPr lang="ar-SA" sz="1800" b="1" i="0" u="none" strike="noStrike" dirty="0">
                          <a:solidFill>
                            <a:srgbClr val="000000"/>
                          </a:solidFill>
                          <a:effectLst/>
                          <a:latin typeface="The new roman"/>
                          <a:cs typeface="+mj-cs"/>
                        </a:rPr>
                        <a:t> المجال المكاني</a:t>
                      </a:r>
                    </a:p>
                  </a:txBody>
                  <a:tcPr marL="9525" marR="9525" marT="9525" marB="0" anchor="ctr">
                    <a:lnL>
                      <a:noFill/>
                    </a:lnL>
                    <a:lnR>
                      <a:noFill/>
                    </a:lnR>
                    <a:lnT>
                      <a:noFill/>
                    </a:lnT>
                    <a:lnB>
                      <a:noFill/>
                    </a:lnB>
                    <a:noFill/>
                  </a:tcPr>
                </a:tc>
                <a:extLst>
                  <a:ext uri="{0D108BD9-81ED-4DB2-BD59-A6C34878D82A}">
                    <a16:rowId xmlns:a16="http://schemas.microsoft.com/office/drawing/2014/main" val="577086295"/>
                  </a:ext>
                </a:extLst>
              </a:tr>
              <a:tr h="518637">
                <a:tc>
                  <a:txBody>
                    <a:bodyPr/>
                    <a:lstStyle/>
                    <a:p>
                      <a:pPr lvl="0" algn="r" fontAlgn="ctr">
                        <a:lnSpc>
                          <a:spcPct val="150000"/>
                        </a:lnSpc>
                        <a:buNone/>
                      </a:pPr>
                      <a:r>
                        <a:rPr lang="ar-SA" sz="1800" b="0" i="0" u="none" strike="noStrike" dirty="0">
                          <a:solidFill>
                            <a:srgbClr val="000000"/>
                          </a:solidFill>
                          <a:effectLst/>
                          <a:latin typeface="The new roman"/>
                        </a:rPr>
                        <a:t> من عام 2020- الى عام 2025 م</a:t>
                      </a:r>
                      <a:endParaRPr lang="en-US" sz="1800" b="0" i="0" u="none" strike="noStrike" dirty="0">
                        <a:solidFill>
                          <a:srgbClr val="000000"/>
                        </a:solidFill>
                        <a:effectLst/>
                        <a:latin typeface="The new roman"/>
                      </a:endParaRPr>
                    </a:p>
                  </a:txBody>
                  <a:tcPr marL="9525" marR="9525" marT="9525" marB="0" anchor="ctr">
                    <a:lnL>
                      <a:noFill/>
                    </a:lnL>
                    <a:lnR>
                      <a:noFill/>
                    </a:lnR>
                    <a:lnT>
                      <a:noFill/>
                    </a:lnT>
                    <a:lnB>
                      <a:noFill/>
                    </a:lnB>
                    <a:noFill/>
                  </a:tcPr>
                </a:tc>
                <a:tc>
                  <a:txBody>
                    <a:bodyPr/>
                    <a:lstStyle/>
                    <a:p>
                      <a:pPr algn="r" rtl="1" fontAlgn="ctr">
                        <a:lnSpc>
                          <a:spcPct val="150000"/>
                        </a:lnSpc>
                        <a:buNone/>
                      </a:pPr>
                      <a:r>
                        <a:rPr lang="ar-SA" sz="1800" b="1" i="0" u="none" strike="noStrike" dirty="0">
                          <a:solidFill>
                            <a:srgbClr val="000000"/>
                          </a:solidFill>
                          <a:effectLst/>
                          <a:latin typeface="The new roman"/>
                          <a:cs typeface="+mj-cs"/>
                        </a:rPr>
                        <a:t> المجال الزماني </a:t>
                      </a:r>
                    </a:p>
                  </a:txBody>
                  <a:tcPr marL="9525" marR="9525" marT="9525" marB="0" anchor="ctr">
                    <a:lnL>
                      <a:noFill/>
                    </a:lnL>
                    <a:lnR>
                      <a:noFill/>
                    </a:lnR>
                    <a:lnT>
                      <a:noFill/>
                    </a:lnT>
                    <a:lnB>
                      <a:noFill/>
                    </a:lnB>
                    <a:noFill/>
                  </a:tcPr>
                </a:tc>
                <a:extLst>
                  <a:ext uri="{0D108BD9-81ED-4DB2-BD59-A6C34878D82A}">
                    <a16:rowId xmlns:a16="http://schemas.microsoft.com/office/drawing/2014/main" val="519968448"/>
                  </a:ext>
                </a:extLst>
              </a:tr>
              <a:tr h="431117">
                <a:tc>
                  <a:txBody>
                    <a:bodyPr/>
                    <a:lstStyle/>
                    <a:p>
                      <a:pPr lvl="0" algn="r" rtl="1" fontAlgn="ctr">
                        <a:lnSpc>
                          <a:spcPct val="150000"/>
                        </a:lnSpc>
                        <a:buNone/>
                      </a:pPr>
                      <a:r>
                        <a:rPr lang="ar-SA" sz="1800" b="0" i="0" u="none" strike="noStrike" dirty="0">
                          <a:solidFill>
                            <a:srgbClr val="000000"/>
                          </a:solidFill>
                          <a:effectLst/>
                          <a:latin typeface="The new roman"/>
                        </a:rPr>
                        <a:t> النسب المئوية – المتوسط الحسابي – التحليل المقارن الوصفي (الجمهور الرسائل مؤشرات الأداء)</a:t>
                      </a:r>
                    </a:p>
                  </a:txBody>
                  <a:tcPr marL="9525" marR="9525" marT="9525" marB="0" anchor="ctr">
                    <a:lnL>
                      <a:noFill/>
                    </a:lnL>
                    <a:lnR>
                      <a:noFill/>
                    </a:lnR>
                    <a:lnT>
                      <a:noFill/>
                    </a:lnT>
                    <a:lnB>
                      <a:noFill/>
                    </a:lnB>
                    <a:noFill/>
                  </a:tcPr>
                </a:tc>
                <a:tc>
                  <a:txBody>
                    <a:bodyPr/>
                    <a:lstStyle/>
                    <a:p>
                      <a:pPr algn="r" rtl="1" fontAlgn="ctr">
                        <a:lnSpc>
                          <a:spcPct val="150000"/>
                        </a:lnSpc>
                        <a:buNone/>
                      </a:pPr>
                      <a:r>
                        <a:rPr lang="ar-SA" sz="1800" b="1" i="0" u="none" strike="noStrike" dirty="0">
                          <a:solidFill>
                            <a:srgbClr val="000000"/>
                          </a:solidFill>
                          <a:effectLst/>
                          <a:latin typeface="The new roman"/>
                          <a:cs typeface="+mj-cs"/>
                        </a:rPr>
                        <a:t> المقاييس الإحصائية</a:t>
                      </a:r>
                    </a:p>
                  </a:txBody>
                  <a:tcPr marL="9525" marR="9525" marT="9525" marB="0" anchor="ctr">
                    <a:lnL>
                      <a:noFill/>
                    </a:lnL>
                    <a:lnR>
                      <a:noFill/>
                    </a:lnR>
                    <a:lnT>
                      <a:noFill/>
                    </a:lnT>
                    <a:lnB>
                      <a:noFill/>
                    </a:lnB>
                    <a:noFill/>
                  </a:tcPr>
                </a:tc>
                <a:extLst>
                  <a:ext uri="{0D108BD9-81ED-4DB2-BD59-A6C34878D82A}">
                    <a16:rowId xmlns:a16="http://schemas.microsoft.com/office/drawing/2014/main" val="1254847879"/>
                  </a:ext>
                </a:extLst>
              </a:tr>
            </a:tbl>
          </a:graphicData>
        </a:graphic>
      </p:graphicFrame>
      <p:grpSp>
        <p:nvGrpSpPr>
          <p:cNvPr id="10" name="Google Shape;8473;p58">
            <a:extLst>
              <a:ext uri="{FF2B5EF4-FFF2-40B4-BE49-F238E27FC236}">
                <a16:creationId xmlns:a16="http://schemas.microsoft.com/office/drawing/2014/main" id="{FEDE998A-A772-EC46-A454-E2833BDB9BC4}"/>
              </a:ext>
            </a:extLst>
          </p:cNvPr>
          <p:cNvGrpSpPr/>
          <p:nvPr/>
        </p:nvGrpSpPr>
        <p:grpSpPr>
          <a:xfrm>
            <a:off x="9441819" y="2983337"/>
            <a:ext cx="413609" cy="426493"/>
            <a:chOff x="3599700" y="1954475"/>
            <a:chExt cx="296175" cy="295400"/>
          </a:xfrm>
        </p:grpSpPr>
        <p:sp>
          <p:nvSpPr>
            <p:cNvPr id="11" name="Google Shape;8474;p58">
              <a:extLst>
                <a:ext uri="{FF2B5EF4-FFF2-40B4-BE49-F238E27FC236}">
                  <a16:creationId xmlns:a16="http://schemas.microsoft.com/office/drawing/2014/main" id="{851EF8A7-4F3F-2EE5-2237-9A85EB218E4F}"/>
                </a:ext>
              </a:extLst>
            </p:cNvPr>
            <p:cNvSpPr/>
            <p:nvPr/>
          </p:nvSpPr>
          <p:spPr>
            <a:xfrm>
              <a:off x="3599700" y="1954475"/>
              <a:ext cx="296175" cy="295400"/>
            </a:xfrm>
            <a:custGeom>
              <a:avLst/>
              <a:gdLst/>
              <a:ahLst/>
              <a:cxnLst/>
              <a:rect l="l" t="t" r="r" b="b"/>
              <a:pathLst>
                <a:path w="11847" h="11816" extrusionOk="0">
                  <a:moveTo>
                    <a:pt x="3151" y="694"/>
                  </a:moveTo>
                  <a:cubicBezTo>
                    <a:pt x="3718" y="694"/>
                    <a:pt x="4159" y="1166"/>
                    <a:pt x="4159" y="1734"/>
                  </a:cubicBezTo>
                  <a:cubicBezTo>
                    <a:pt x="4159" y="2301"/>
                    <a:pt x="3686" y="2742"/>
                    <a:pt x="3151" y="2742"/>
                  </a:cubicBezTo>
                  <a:cubicBezTo>
                    <a:pt x="2584" y="2742"/>
                    <a:pt x="2111" y="2269"/>
                    <a:pt x="2111" y="1734"/>
                  </a:cubicBezTo>
                  <a:cubicBezTo>
                    <a:pt x="2080" y="1166"/>
                    <a:pt x="2552" y="694"/>
                    <a:pt x="3151" y="694"/>
                  </a:cubicBezTo>
                  <a:close/>
                  <a:moveTo>
                    <a:pt x="8727" y="694"/>
                  </a:moveTo>
                  <a:cubicBezTo>
                    <a:pt x="9326" y="694"/>
                    <a:pt x="9767" y="1166"/>
                    <a:pt x="9767" y="1734"/>
                  </a:cubicBezTo>
                  <a:cubicBezTo>
                    <a:pt x="9767" y="2301"/>
                    <a:pt x="9294" y="2742"/>
                    <a:pt x="8727" y="2742"/>
                  </a:cubicBezTo>
                  <a:cubicBezTo>
                    <a:pt x="8128" y="2742"/>
                    <a:pt x="7719" y="2269"/>
                    <a:pt x="7719" y="1734"/>
                  </a:cubicBezTo>
                  <a:cubicBezTo>
                    <a:pt x="7656" y="1166"/>
                    <a:pt x="8128" y="694"/>
                    <a:pt x="8727" y="694"/>
                  </a:cubicBezTo>
                  <a:close/>
                  <a:moveTo>
                    <a:pt x="5923" y="4852"/>
                  </a:moveTo>
                  <a:cubicBezTo>
                    <a:pt x="6522" y="4852"/>
                    <a:pt x="6994" y="5325"/>
                    <a:pt x="6994" y="5861"/>
                  </a:cubicBezTo>
                  <a:cubicBezTo>
                    <a:pt x="6994" y="6396"/>
                    <a:pt x="6522" y="6869"/>
                    <a:pt x="5923" y="6869"/>
                  </a:cubicBezTo>
                  <a:cubicBezTo>
                    <a:pt x="5356" y="6869"/>
                    <a:pt x="4883" y="6428"/>
                    <a:pt x="4883" y="5861"/>
                  </a:cubicBezTo>
                  <a:cubicBezTo>
                    <a:pt x="4883" y="5294"/>
                    <a:pt x="5356" y="4852"/>
                    <a:pt x="5923" y="4852"/>
                  </a:cubicBezTo>
                  <a:close/>
                  <a:moveTo>
                    <a:pt x="3151" y="3466"/>
                  </a:moveTo>
                  <a:cubicBezTo>
                    <a:pt x="3875" y="3466"/>
                    <a:pt x="4600" y="3813"/>
                    <a:pt x="5072" y="4380"/>
                  </a:cubicBezTo>
                  <a:cubicBezTo>
                    <a:pt x="4537" y="4695"/>
                    <a:pt x="4159" y="5231"/>
                    <a:pt x="4159" y="5861"/>
                  </a:cubicBezTo>
                  <a:cubicBezTo>
                    <a:pt x="4159" y="6239"/>
                    <a:pt x="4285" y="6617"/>
                    <a:pt x="4505" y="6900"/>
                  </a:cubicBezTo>
                  <a:lnTo>
                    <a:pt x="693" y="6900"/>
                  </a:lnTo>
                  <a:lnTo>
                    <a:pt x="693" y="5892"/>
                  </a:lnTo>
                  <a:cubicBezTo>
                    <a:pt x="693" y="4569"/>
                    <a:pt x="1796" y="3466"/>
                    <a:pt x="3151" y="3466"/>
                  </a:cubicBezTo>
                  <a:close/>
                  <a:moveTo>
                    <a:pt x="8696" y="3498"/>
                  </a:moveTo>
                  <a:cubicBezTo>
                    <a:pt x="10019" y="3498"/>
                    <a:pt x="11121" y="4600"/>
                    <a:pt x="11121" y="5955"/>
                  </a:cubicBezTo>
                  <a:lnTo>
                    <a:pt x="11121" y="6932"/>
                  </a:lnTo>
                  <a:lnTo>
                    <a:pt x="7309" y="6932"/>
                  </a:lnTo>
                  <a:cubicBezTo>
                    <a:pt x="7561" y="6617"/>
                    <a:pt x="7656" y="6270"/>
                    <a:pt x="7656" y="5892"/>
                  </a:cubicBezTo>
                  <a:cubicBezTo>
                    <a:pt x="7656" y="5262"/>
                    <a:pt x="7309" y="4726"/>
                    <a:pt x="6774" y="4411"/>
                  </a:cubicBezTo>
                  <a:cubicBezTo>
                    <a:pt x="7215" y="3813"/>
                    <a:pt x="7939" y="3498"/>
                    <a:pt x="8696" y="3498"/>
                  </a:cubicBezTo>
                  <a:close/>
                  <a:moveTo>
                    <a:pt x="5923" y="7625"/>
                  </a:moveTo>
                  <a:cubicBezTo>
                    <a:pt x="6207" y="7625"/>
                    <a:pt x="6490" y="7656"/>
                    <a:pt x="6711" y="7751"/>
                  </a:cubicBezTo>
                  <a:lnTo>
                    <a:pt x="5923" y="8791"/>
                  </a:lnTo>
                  <a:lnTo>
                    <a:pt x="5135" y="7751"/>
                  </a:lnTo>
                  <a:cubicBezTo>
                    <a:pt x="5388" y="7688"/>
                    <a:pt x="5671" y="7625"/>
                    <a:pt x="5923" y="7625"/>
                  </a:cubicBezTo>
                  <a:close/>
                  <a:moveTo>
                    <a:pt x="4505" y="8066"/>
                  </a:moveTo>
                  <a:lnTo>
                    <a:pt x="5577" y="9484"/>
                  </a:lnTo>
                  <a:lnTo>
                    <a:pt x="5577" y="11153"/>
                  </a:lnTo>
                  <a:lnTo>
                    <a:pt x="3497" y="11153"/>
                  </a:lnTo>
                  <a:lnTo>
                    <a:pt x="3497" y="10019"/>
                  </a:lnTo>
                  <a:cubicBezTo>
                    <a:pt x="3497" y="9200"/>
                    <a:pt x="3875" y="8507"/>
                    <a:pt x="4505" y="8066"/>
                  </a:cubicBezTo>
                  <a:close/>
                  <a:moveTo>
                    <a:pt x="7341" y="8066"/>
                  </a:moveTo>
                  <a:cubicBezTo>
                    <a:pt x="7939" y="8507"/>
                    <a:pt x="8381" y="9263"/>
                    <a:pt x="8381" y="10051"/>
                  </a:cubicBezTo>
                  <a:lnTo>
                    <a:pt x="8381" y="11153"/>
                  </a:lnTo>
                  <a:lnTo>
                    <a:pt x="6301" y="11153"/>
                  </a:lnTo>
                  <a:lnTo>
                    <a:pt x="6301" y="9484"/>
                  </a:lnTo>
                  <a:lnTo>
                    <a:pt x="7341" y="8066"/>
                  </a:lnTo>
                  <a:close/>
                  <a:moveTo>
                    <a:pt x="3088" y="1"/>
                  </a:moveTo>
                  <a:cubicBezTo>
                    <a:pt x="2143" y="1"/>
                    <a:pt x="1355" y="788"/>
                    <a:pt x="1355" y="1734"/>
                  </a:cubicBezTo>
                  <a:cubicBezTo>
                    <a:pt x="1355" y="2238"/>
                    <a:pt x="1575" y="2679"/>
                    <a:pt x="1922" y="2994"/>
                  </a:cubicBezTo>
                  <a:cubicBezTo>
                    <a:pt x="788" y="3466"/>
                    <a:pt x="0" y="4569"/>
                    <a:pt x="0" y="5861"/>
                  </a:cubicBezTo>
                  <a:lnTo>
                    <a:pt x="0" y="7247"/>
                  </a:lnTo>
                  <a:cubicBezTo>
                    <a:pt x="0" y="7436"/>
                    <a:pt x="158" y="7593"/>
                    <a:pt x="347" y="7593"/>
                  </a:cubicBezTo>
                  <a:lnTo>
                    <a:pt x="3938" y="7593"/>
                  </a:lnTo>
                  <a:cubicBezTo>
                    <a:pt x="3214" y="8192"/>
                    <a:pt x="2741" y="9043"/>
                    <a:pt x="2741" y="10019"/>
                  </a:cubicBezTo>
                  <a:lnTo>
                    <a:pt x="2741" y="11437"/>
                  </a:lnTo>
                  <a:cubicBezTo>
                    <a:pt x="2741" y="11658"/>
                    <a:pt x="2899" y="11815"/>
                    <a:pt x="3088" y="11815"/>
                  </a:cubicBezTo>
                  <a:lnTo>
                    <a:pt x="8696" y="11815"/>
                  </a:lnTo>
                  <a:cubicBezTo>
                    <a:pt x="8885" y="11815"/>
                    <a:pt x="9042" y="11658"/>
                    <a:pt x="9042" y="11437"/>
                  </a:cubicBezTo>
                  <a:lnTo>
                    <a:pt x="9042" y="10019"/>
                  </a:lnTo>
                  <a:cubicBezTo>
                    <a:pt x="9042" y="9043"/>
                    <a:pt x="8570" y="8192"/>
                    <a:pt x="7876" y="7593"/>
                  </a:cubicBezTo>
                  <a:lnTo>
                    <a:pt x="11436" y="7593"/>
                  </a:lnTo>
                  <a:cubicBezTo>
                    <a:pt x="11657" y="7593"/>
                    <a:pt x="11815" y="7436"/>
                    <a:pt x="11815" y="7247"/>
                  </a:cubicBezTo>
                  <a:lnTo>
                    <a:pt x="11815" y="5861"/>
                  </a:lnTo>
                  <a:cubicBezTo>
                    <a:pt x="11846" y="4600"/>
                    <a:pt x="11027" y="3466"/>
                    <a:pt x="9861" y="2994"/>
                  </a:cubicBezTo>
                  <a:cubicBezTo>
                    <a:pt x="10239" y="2679"/>
                    <a:pt x="10428" y="2206"/>
                    <a:pt x="10428" y="1734"/>
                  </a:cubicBezTo>
                  <a:cubicBezTo>
                    <a:pt x="10428" y="788"/>
                    <a:pt x="9641" y="1"/>
                    <a:pt x="8696" y="1"/>
                  </a:cubicBezTo>
                  <a:cubicBezTo>
                    <a:pt x="7750" y="1"/>
                    <a:pt x="6963" y="788"/>
                    <a:pt x="6963" y="1734"/>
                  </a:cubicBezTo>
                  <a:cubicBezTo>
                    <a:pt x="6963" y="2238"/>
                    <a:pt x="7152" y="2679"/>
                    <a:pt x="7498" y="2994"/>
                  </a:cubicBezTo>
                  <a:cubicBezTo>
                    <a:pt x="6931" y="3214"/>
                    <a:pt x="6396" y="3624"/>
                    <a:pt x="6049" y="4159"/>
                  </a:cubicBezTo>
                  <a:lnTo>
                    <a:pt x="5734" y="4159"/>
                  </a:lnTo>
                  <a:cubicBezTo>
                    <a:pt x="5388" y="3655"/>
                    <a:pt x="4883" y="3214"/>
                    <a:pt x="4285" y="2994"/>
                  </a:cubicBezTo>
                  <a:cubicBezTo>
                    <a:pt x="4631" y="2679"/>
                    <a:pt x="4820" y="2238"/>
                    <a:pt x="4820" y="1734"/>
                  </a:cubicBezTo>
                  <a:cubicBezTo>
                    <a:pt x="4820" y="788"/>
                    <a:pt x="4033" y="1"/>
                    <a:pt x="3088" y="1"/>
                  </a:cubicBezTo>
                  <a:close/>
                </a:path>
              </a:pathLst>
            </a:custGeom>
            <a:solidFill>
              <a:srgbClr val="5F7D95"/>
            </a:solidFill>
            <a:ln>
              <a:noFill/>
            </a:ln>
          </p:spPr>
          <p:txBody>
            <a:bodyPr spcFirstLastPara="1" wrap="square" lIns="121900" tIns="121900" rIns="121900" bIns="121900" anchor="ctr" anchorCtr="0">
              <a:noAutofit/>
            </a:bodyPr>
            <a:lstStyle/>
            <a:p>
              <a:endParaRPr dirty="0"/>
            </a:p>
          </p:txBody>
        </p:sp>
        <p:sp>
          <p:nvSpPr>
            <p:cNvPr id="12" name="Google Shape;8475;p58">
              <a:extLst>
                <a:ext uri="{FF2B5EF4-FFF2-40B4-BE49-F238E27FC236}">
                  <a16:creationId xmlns:a16="http://schemas.microsoft.com/office/drawing/2014/main" id="{3FB59E20-8993-5001-3DFD-26D390ECEB7A}"/>
                </a:ext>
              </a:extLst>
            </p:cNvPr>
            <p:cNvSpPr/>
            <p:nvPr/>
          </p:nvSpPr>
          <p:spPr>
            <a:xfrm>
              <a:off x="3825750" y="2075775"/>
              <a:ext cx="35450" cy="17350"/>
            </a:xfrm>
            <a:custGeom>
              <a:avLst/>
              <a:gdLst/>
              <a:ahLst/>
              <a:cxnLst/>
              <a:rect l="l" t="t" r="r" b="b"/>
              <a:pathLst>
                <a:path w="1418" h="694" extrusionOk="0">
                  <a:moveTo>
                    <a:pt x="347" y="0"/>
                  </a:moveTo>
                  <a:cubicBezTo>
                    <a:pt x="158" y="0"/>
                    <a:pt x="0" y="158"/>
                    <a:pt x="0" y="347"/>
                  </a:cubicBezTo>
                  <a:cubicBezTo>
                    <a:pt x="0" y="536"/>
                    <a:pt x="158" y="694"/>
                    <a:pt x="347"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dirty="0"/>
            </a:p>
          </p:txBody>
        </p:sp>
        <p:sp>
          <p:nvSpPr>
            <p:cNvPr id="13" name="Google Shape;8476;p58">
              <a:extLst>
                <a:ext uri="{FF2B5EF4-FFF2-40B4-BE49-F238E27FC236}">
                  <a16:creationId xmlns:a16="http://schemas.microsoft.com/office/drawing/2014/main" id="{44666ADA-C867-8FDB-5704-974192F831C4}"/>
                </a:ext>
              </a:extLst>
            </p:cNvPr>
            <p:cNvSpPr/>
            <p:nvPr/>
          </p:nvSpPr>
          <p:spPr>
            <a:xfrm>
              <a:off x="3633550" y="2075775"/>
              <a:ext cx="35475" cy="17350"/>
            </a:xfrm>
            <a:custGeom>
              <a:avLst/>
              <a:gdLst/>
              <a:ahLst/>
              <a:cxnLst/>
              <a:rect l="l" t="t" r="r" b="b"/>
              <a:pathLst>
                <a:path w="1419" h="694" extrusionOk="0">
                  <a:moveTo>
                    <a:pt x="379" y="0"/>
                  </a:moveTo>
                  <a:cubicBezTo>
                    <a:pt x="158" y="0"/>
                    <a:pt x="1" y="158"/>
                    <a:pt x="1" y="347"/>
                  </a:cubicBezTo>
                  <a:cubicBezTo>
                    <a:pt x="1" y="536"/>
                    <a:pt x="158" y="694"/>
                    <a:pt x="379" y="694"/>
                  </a:cubicBezTo>
                  <a:lnTo>
                    <a:pt x="1072" y="694"/>
                  </a:lnTo>
                  <a:cubicBezTo>
                    <a:pt x="1261" y="694"/>
                    <a:pt x="1419" y="536"/>
                    <a:pt x="1419" y="347"/>
                  </a:cubicBezTo>
                  <a:cubicBezTo>
                    <a:pt x="1419"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dirty="0"/>
            </a:p>
          </p:txBody>
        </p:sp>
      </p:grpSp>
      <p:grpSp>
        <p:nvGrpSpPr>
          <p:cNvPr id="14" name="Google Shape;8806;p58">
            <a:extLst>
              <a:ext uri="{FF2B5EF4-FFF2-40B4-BE49-F238E27FC236}">
                <a16:creationId xmlns:a16="http://schemas.microsoft.com/office/drawing/2014/main" id="{9B822AE7-117E-4193-6979-F1E07C7EE5DC}"/>
              </a:ext>
            </a:extLst>
          </p:cNvPr>
          <p:cNvGrpSpPr/>
          <p:nvPr/>
        </p:nvGrpSpPr>
        <p:grpSpPr>
          <a:xfrm>
            <a:off x="9474881" y="3517235"/>
            <a:ext cx="403514" cy="329717"/>
            <a:chOff x="3860400" y="3254050"/>
            <a:chExt cx="296175" cy="241825"/>
          </a:xfrm>
        </p:grpSpPr>
        <p:sp>
          <p:nvSpPr>
            <p:cNvPr id="15" name="Google Shape;8807;p58">
              <a:extLst>
                <a:ext uri="{FF2B5EF4-FFF2-40B4-BE49-F238E27FC236}">
                  <a16:creationId xmlns:a16="http://schemas.microsoft.com/office/drawing/2014/main" id="{FEF3A01B-9D55-27AB-C239-B3942AB2D2F8}"/>
                </a:ext>
              </a:extLst>
            </p:cNvPr>
            <p:cNvSpPr/>
            <p:nvPr/>
          </p:nvSpPr>
          <p:spPr>
            <a:xfrm>
              <a:off x="4112425" y="3358025"/>
              <a:ext cx="44150" cy="18125"/>
            </a:xfrm>
            <a:custGeom>
              <a:avLst/>
              <a:gdLst/>
              <a:ahLst/>
              <a:cxnLst/>
              <a:rect l="l" t="t" r="r" b="b"/>
              <a:pathLst>
                <a:path w="1766" h="725" extrusionOk="0">
                  <a:moveTo>
                    <a:pt x="347" y="0"/>
                  </a:moveTo>
                  <a:cubicBezTo>
                    <a:pt x="158" y="0"/>
                    <a:pt x="1" y="158"/>
                    <a:pt x="1" y="378"/>
                  </a:cubicBezTo>
                  <a:cubicBezTo>
                    <a:pt x="1" y="567"/>
                    <a:pt x="158" y="725"/>
                    <a:pt x="347" y="725"/>
                  </a:cubicBezTo>
                  <a:lnTo>
                    <a:pt x="1419" y="725"/>
                  </a:lnTo>
                  <a:cubicBezTo>
                    <a:pt x="1608" y="725"/>
                    <a:pt x="1765" y="567"/>
                    <a:pt x="1765" y="378"/>
                  </a:cubicBezTo>
                  <a:cubicBezTo>
                    <a:pt x="1734" y="158"/>
                    <a:pt x="1608" y="0"/>
                    <a:pt x="14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6" name="Google Shape;8808;p58">
              <a:extLst>
                <a:ext uri="{FF2B5EF4-FFF2-40B4-BE49-F238E27FC236}">
                  <a16:creationId xmlns:a16="http://schemas.microsoft.com/office/drawing/2014/main" id="{F5514C3D-BA38-8ADD-91B1-BBF7A4C964C0}"/>
                </a:ext>
              </a:extLst>
            </p:cNvPr>
            <p:cNvSpPr/>
            <p:nvPr/>
          </p:nvSpPr>
          <p:spPr>
            <a:xfrm>
              <a:off x="4102200" y="3393475"/>
              <a:ext cx="37050" cy="33875"/>
            </a:xfrm>
            <a:custGeom>
              <a:avLst/>
              <a:gdLst/>
              <a:ahLst/>
              <a:cxnLst/>
              <a:rect l="l" t="t" r="r" b="b"/>
              <a:pathLst>
                <a:path w="1482" h="1355" extrusionOk="0">
                  <a:moveTo>
                    <a:pt x="394" y="0"/>
                  </a:moveTo>
                  <a:cubicBezTo>
                    <a:pt x="308" y="0"/>
                    <a:pt x="221" y="32"/>
                    <a:pt x="158" y="95"/>
                  </a:cubicBezTo>
                  <a:cubicBezTo>
                    <a:pt x="0" y="221"/>
                    <a:pt x="0" y="410"/>
                    <a:pt x="158" y="567"/>
                  </a:cubicBezTo>
                  <a:lnTo>
                    <a:pt x="882" y="1260"/>
                  </a:lnTo>
                  <a:cubicBezTo>
                    <a:pt x="945" y="1323"/>
                    <a:pt x="1032" y="1355"/>
                    <a:pt x="1119" y="1355"/>
                  </a:cubicBezTo>
                  <a:cubicBezTo>
                    <a:pt x="1205" y="1355"/>
                    <a:pt x="1292" y="1323"/>
                    <a:pt x="1355" y="1260"/>
                  </a:cubicBezTo>
                  <a:cubicBezTo>
                    <a:pt x="1481" y="1134"/>
                    <a:pt x="1481" y="914"/>
                    <a:pt x="1355" y="788"/>
                  </a:cubicBezTo>
                  <a:lnTo>
                    <a:pt x="630" y="95"/>
                  </a:lnTo>
                  <a:cubicBezTo>
                    <a:pt x="567" y="32"/>
                    <a:pt x="481" y="0"/>
                    <a:pt x="39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7" name="Google Shape;8809;p58">
              <a:extLst>
                <a:ext uri="{FF2B5EF4-FFF2-40B4-BE49-F238E27FC236}">
                  <a16:creationId xmlns:a16="http://schemas.microsoft.com/office/drawing/2014/main" id="{C4E9E84E-F37A-EF30-800E-93BFEA6BA62B}"/>
                </a:ext>
              </a:extLst>
            </p:cNvPr>
            <p:cNvSpPr/>
            <p:nvPr/>
          </p:nvSpPr>
          <p:spPr>
            <a:xfrm>
              <a:off x="4103775" y="3306025"/>
              <a:ext cx="35475" cy="34500"/>
            </a:xfrm>
            <a:custGeom>
              <a:avLst/>
              <a:gdLst/>
              <a:ahLst/>
              <a:cxnLst/>
              <a:rect l="l" t="t" r="r" b="b"/>
              <a:pathLst>
                <a:path w="1419" h="1380" extrusionOk="0">
                  <a:moveTo>
                    <a:pt x="1056" y="1"/>
                  </a:moveTo>
                  <a:cubicBezTo>
                    <a:pt x="969" y="1"/>
                    <a:pt x="882" y="32"/>
                    <a:pt x="819" y="96"/>
                  </a:cubicBezTo>
                  <a:lnTo>
                    <a:pt x="95" y="789"/>
                  </a:lnTo>
                  <a:cubicBezTo>
                    <a:pt x="0" y="915"/>
                    <a:pt x="0" y="1135"/>
                    <a:pt x="95" y="1261"/>
                  </a:cubicBezTo>
                  <a:cubicBezTo>
                    <a:pt x="158" y="1340"/>
                    <a:pt x="252" y="1379"/>
                    <a:pt x="343" y="1379"/>
                  </a:cubicBezTo>
                  <a:cubicBezTo>
                    <a:pt x="434" y="1379"/>
                    <a:pt x="520" y="1340"/>
                    <a:pt x="567" y="1261"/>
                  </a:cubicBezTo>
                  <a:lnTo>
                    <a:pt x="1292" y="568"/>
                  </a:lnTo>
                  <a:cubicBezTo>
                    <a:pt x="1418" y="442"/>
                    <a:pt x="1418" y="190"/>
                    <a:pt x="1292" y="96"/>
                  </a:cubicBezTo>
                  <a:cubicBezTo>
                    <a:pt x="1229" y="32"/>
                    <a:pt x="1142" y="1"/>
                    <a:pt x="1056"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8" name="Google Shape;8810;p58">
              <a:extLst>
                <a:ext uri="{FF2B5EF4-FFF2-40B4-BE49-F238E27FC236}">
                  <a16:creationId xmlns:a16="http://schemas.microsoft.com/office/drawing/2014/main" id="{937C136F-810B-4F19-29C5-D0CD4EC55854}"/>
                </a:ext>
              </a:extLst>
            </p:cNvPr>
            <p:cNvSpPr/>
            <p:nvPr/>
          </p:nvSpPr>
          <p:spPr>
            <a:xfrm>
              <a:off x="3860400" y="3306025"/>
              <a:ext cx="105550" cy="104800"/>
            </a:xfrm>
            <a:custGeom>
              <a:avLst/>
              <a:gdLst/>
              <a:ahLst/>
              <a:cxnLst/>
              <a:rect l="l" t="t" r="r" b="b"/>
              <a:pathLst>
                <a:path w="4222" h="4192" extrusionOk="0">
                  <a:moveTo>
                    <a:pt x="2489" y="1"/>
                  </a:moveTo>
                  <a:cubicBezTo>
                    <a:pt x="2048" y="1"/>
                    <a:pt x="1639" y="285"/>
                    <a:pt x="1481" y="726"/>
                  </a:cubicBezTo>
                  <a:lnTo>
                    <a:pt x="1418" y="726"/>
                  </a:lnTo>
                  <a:cubicBezTo>
                    <a:pt x="662" y="726"/>
                    <a:pt x="0" y="1356"/>
                    <a:pt x="0" y="2080"/>
                  </a:cubicBezTo>
                  <a:cubicBezTo>
                    <a:pt x="0" y="2836"/>
                    <a:pt x="630" y="3467"/>
                    <a:pt x="1418" y="3467"/>
                  </a:cubicBezTo>
                  <a:lnTo>
                    <a:pt x="1481" y="3467"/>
                  </a:lnTo>
                  <a:cubicBezTo>
                    <a:pt x="1639" y="3845"/>
                    <a:pt x="2017" y="4191"/>
                    <a:pt x="2489" y="4191"/>
                  </a:cubicBezTo>
                  <a:lnTo>
                    <a:pt x="4222" y="4191"/>
                  </a:lnTo>
                  <a:lnTo>
                    <a:pt x="4222" y="1"/>
                  </a:ln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9" name="Google Shape;8811;p58">
              <a:extLst>
                <a:ext uri="{FF2B5EF4-FFF2-40B4-BE49-F238E27FC236}">
                  <a16:creationId xmlns:a16="http://schemas.microsoft.com/office/drawing/2014/main" id="{4E291790-DF7E-0923-1293-8CBE87409A69}"/>
                </a:ext>
              </a:extLst>
            </p:cNvPr>
            <p:cNvSpPr/>
            <p:nvPr/>
          </p:nvSpPr>
          <p:spPr>
            <a:xfrm>
              <a:off x="4050225" y="3254050"/>
              <a:ext cx="35450" cy="208750"/>
            </a:xfrm>
            <a:custGeom>
              <a:avLst/>
              <a:gdLst/>
              <a:ahLst/>
              <a:cxnLst/>
              <a:rect l="l" t="t" r="r" b="b"/>
              <a:pathLst>
                <a:path w="1418" h="8350" extrusionOk="0">
                  <a:moveTo>
                    <a:pt x="725" y="1"/>
                  </a:moveTo>
                  <a:cubicBezTo>
                    <a:pt x="315" y="1"/>
                    <a:pt x="0" y="316"/>
                    <a:pt x="0" y="694"/>
                  </a:cubicBezTo>
                  <a:lnTo>
                    <a:pt x="0" y="7625"/>
                  </a:lnTo>
                  <a:cubicBezTo>
                    <a:pt x="0" y="8034"/>
                    <a:pt x="315" y="8349"/>
                    <a:pt x="725" y="8349"/>
                  </a:cubicBezTo>
                  <a:cubicBezTo>
                    <a:pt x="1134" y="8286"/>
                    <a:pt x="1418" y="8003"/>
                    <a:pt x="1418" y="7625"/>
                  </a:cubicBezTo>
                  <a:lnTo>
                    <a:pt x="1418" y="694"/>
                  </a:ln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0" name="Google Shape;8812;p58">
              <a:extLst>
                <a:ext uri="{FF2B5EF4-FFF2-40B4-BE49-F238E27FC236}">
                  <a16:creationId xmlns:a16="http://schemas.microsoft.com/office/drawing/2014/main" id="{674FC73D-8613-21E0-B448-E727281C85C4}"/>
                </a:ext>
              </a:extLst>
            </p:cNvPr>
            <p:cNvSpPr/>
            <p:nvPr/>
          </p:nvSpPr>
          <p:spPr>
            <a:xfrm>
              <a:off x="3912375" y="3426550"/>
              <a:ext cx="51225" cy="69325"/>
            </a:xfrm>
            <a:custGeom>
              <a:avLst/>
              <a:gdLst/>
              <a:ahLst/>
              <a:cxnLst/>
              <a:rect l="l" t="t" r="r" b="b"/>
              <a:pathLst>
                <a:path w="2049" h="2773" extrusionOk="0">
                  <a:moveTo>
                    <a:pt x="1" y="0"/>
                  </a:moveTo>
                  <a:lnTo>
                    <a:pt x="1" y="1764"/>
                  </a:lnTo>
                  <a:cubicBezTo>
                    <a:pt x="1" y="2363"/>
                    <a:pt x="473" y="2773"/>
                    <a:pt x="1040" y="2773"/>
                  </a:cubicBezTo>
                  <a:cubicBezTo>
                    <a:pt x="1607" y="2773"/>
                    <a:pt x="2048" y="2300"/>
                    <a:pt x="2048" y="1764"/>
                  </a:cubicBezTo>
                  <a:lnTo>
                    <a:pt x="2048" y="32"/>
                  </a:lnTo>
                  <a:lnTo>
                    <a:pt x="316" y="32"/>
                  </a:lnTo>
                  <a:cubicBezTo>
                    <a:pt x="253" y="32"/>
                    <a:pt x="127" y="32"/>
                    <a:pt x="1"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1" name="Google Shape;8813;p58">
              <a:extLst>
                <a:ext uri="{FF2B5EF4-FFF2-40B4-BE49-F238E27FC236}">
                  <a16:creationId xmlns:a16="http://schemas.microsoft.com/office/drawing/2014/main" id="{A5930046-83A3-8116-2E8E-4EC67B5671FC}"/>
                </a:ext>
              </a:extLst>
            </p:cNvPr>
            <p:cNvSpPr/>
            <p:nvPr/>
          </p:nvSpPr>
          <p:spPr>
            <a:xfrm>
              <a:off x="3982475" y="3275325"/>
              <a:ext cx="52000" cy="163850"/>
            </a:xfrm>
            <a:custGeom>
              <a:avLst/>
              <a:gdLst/>
              <a:ahLst/>
              <a:cxnLst/>
              <a:rect l="l" t="t" r="r" b="b"/>
              <a:pathLst>
                <a:path w="2080" h="6554" extrusionOk="0">
                  <a:moveTo>
                    <a:pt x="2080" y="0"/>
                  </a:moveTo>
                  <a:lnTo>
                    <a:pt x="1765" y="315"/>
                  </a:lnTo>
                  <a:cubicBezTo>
                    <a:pt x="1292" y="788"/>
                    <a:pt x="662" y="1071"/>
                    <a:pt x="1" y="1166"/>
                  </a:cubicBezTo>
                  <a:lnTo>
                    <a:pt x="1" y="5419"/>
                  </a:lnTo>
                  <a:cubicBezTo>
                    <a:pt x="662" y="5482"/>
                    <a:pt x="1292" y="5766"/>
                    <a:pt x="1765" y="6238"/>
                  </a:cubicBezTo>
                  <a:lnTo>
                    <a:pt x="2080" y="6553"/>
                  </a:lnTo>
                  <a:lnTo>
                    <a:pt x="2080" y="0"/>
                  </a:ln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
        <p:nvSpPr>
          <p:cNvPr id="23" name="Google Shape;8407;p58">
            <a:extLst>
              <a:ext uri="{FF2B5EF4-FFF2-40B4-BE49-F238E27FC236}">
                <a16:creationId xmlns:a16="http://schemas.microsoft.com/office/drawing/2014/main" id="{591A389E-591C-927C-CA9A-06A326044125}"/>
              </a:ext>
            </a:extLst>
          </p:cNvPr>
          <p:cNvSpPr/>
          <p:nvPr/>
        </p:nvSpPr>
        <p:spPr>
          <a:xfrm>
            <a:off x="9535246" y="4967875"/>
            <a:ext cx="282749" cy="437567"/>
          </a:xfrm>
          <a:custGeom>
            <a:avLst/>
            <a:gdLst/>
            <a:ahLst/>
            <a:cxnLst/>
            <a:rect l="l" t="t" r="r" b="b"/>
            <a:pathLst>
              <a:path w="7594" h="11752" extrusionOk="0">
                <a:moveTo>
                  <a:pt x="6585" y="662"/>
                </a:moveTo>
                <a:cubicBezTo>
                  <a:pt x="6774" y="662"/>
                  <a:pt x="6932" y="819"/>
                  <a:pt x="6932" y="1008"/>
                </a:cubicBezTo>
                <a:cubicBezTo>
                  <a:pt x="6932" y="1197"/>
                  <a:pt x="6774" y="1355"/>
                  <a:pt x="6585" y="1355"/>
                </a:cubicBezTo>
                <a:lnTo>
                  <a:pt x="1040" y="1355"/>
                </a:lnTo>
                <a:cubicBezTo>
                  <a:pt x="820" y="1355"/>
                  <a:pt x="662" y="1197"/>
                  <a:pt x="662" y="1008"/>
                </a:cubicBezTo>
                <a:cubicBezTo>
                  <a:pt x="662" y="819"/>
                  <a:pt x="820" y="662"/>
                  <a:pt x="1040" y="662"/>
                </a:cubicBezTo>
                <a:close/>
                <a:moveTo>
                  <a:pt x="6175" y="2048"/>
                </a:moveTo>
                <a:lnTo>
                  <a:pt x="6175" y="2867"/>
                </a:lnTo>
                <a:cubicBezTo>
                  <a:pt x="5435" y="3277"/>
                  <a:pt x="4600" y="3481"/>
                  <a:pt x="3765" y="3481"/>
                </a:cubicBezTo>
                <a:cubicBezTo>
                  <a:pt x="2930" y="3481"/>
                  <a:pt x="2096" y="3277"/>
                  <a:pt x="1355" y="2867"/>
                </a:cubicBezTo>
                <a:lnTo>
                  <a:pt x="1355" y="2048"/>
                </a:lnTo>
                <a:close/>
                <a:moveTo>
                  <a:pt x="1418" y="3686"/>
                </a:moveTo>
                <a:lnTo>
                  <a:pt x="1418" y="3686"/>
                </a:lnTo>
                <a:cubicBezTo>
                  <a:pt x="2174" y="4001"/>
                  <a:pt x="2962" y="4190"/>
                  <a:pt x="3781" y="4190"/>
                </a:cubicBezTo>
                <a:cubicBezTo>
                  <a:pt x="4600" y="4190"/>
                  <a:pt x="5388" y="4033"/>
                  <a:pt x="6144" y="3686"/>
                </a:cubicBezTo>
                <a:lnTo>
                  <a:pt x="6144" y="3686"/>
                </a:lnTo>
                <a:cubicBezTo>
                  <a:pt x="5860" y="4757"/>
                  <a:pt x="4915" y="5545"/>
                  <a:pt x="3781" y="5545"/>
                </a:cubicBezTo>
                <a:cubicBezTo>
                  <a:pt x="2647" y="5545"/>
                  <a:pt x="1702" y="4757"/>
                  <a:pt x="1418" y="3686"/>
                </a:cubicBezTo>
                <a:close/>
                <a:moveTo>
                  <a:pt x="3435" y="6238"/>
                </a:moveTo>
                <a:lnTo>
                  <a:pt x="3435" y="7813"/>
                </a:lnTo>
                <a:lnTo>
                  <a:pt x="1544" y="9704"/>
                </a:lnTo>
                <a:lnTo>
                  <a:pt x="1355" y="9704"/>
                </a:lnTo>
                <a:lnTo>
                  <a:pt x="1355" y="8695"/>
                </a:lnTo>
                <a:cubicBezTo>
                  <a:pt x="1355" y="7467"/>
                  <a:pt x="2237" y="6427"/>
                  <a:pt x="3435" y="6238"/>
                </a:cubicBezTo>
                <a:close/>
                <a:moveTo>
                  <a:pt x="3781" y="8443"/>
                </a:moveTo>
                <a:lnTo>
                  <a:pt x="5041" y="9704"/>
                </a:lnTo>
                <a:lnTo>
                  <a:pt x="2552" y="9704"/>
                </a:lnTo>
                <a:lnTo>
                  <a:pt x="3781" y="8443"/>
                </a:lnTo>
                <a:close/>
                <a:moveTo>
                  <a:pt x="4128" y="6238"/>
                </a:moveTo>
                <a:cubicBezTo>
                  <a:pt x="5325" y="6396"/>
                  <a:pt x="6207" y="7435"/>
                  <a:pt x="6207" y="8695"/>
                </a:cubicBezTo>
                <a:lnTo>
                  <a:pt x="6207" y="9704"/>
                </a:lnTo>
                <a:lnTo>
                  <a:pt x="6018" y="9704"/>
                </a:lnTo>
                <a:lnTo>
                  <a:pt x="4128" y="7813"/>
                </a:lnTo>
                <a:lnTo>
                  <a:pt x="4128" y="6238"/>
                </a:lnTo>
                <a:close/>
                <a:moveTo>
                  <a:pt x="6553" y="10397"/>
                </a:moveTo>
                <a:cubicBezTo>
                  <a:pt x="6743" y="10428"/>
                  <a:pt x="6900" y="10586"/>
                  <a:pt x="6900" y="10743"/>
                </a:cubicBezTo>
                <a:cubicBezTo>
                  <a:pt x="6900" y="10932"/>
                  <a:pt x="6743" y="11090"/>
                  <a:pt x="6553" y="11090"/>
                </a:cubicBezTo>
                <a:lnTo>
                  <a:pt x="977" y="11090"/>
                </a:lnTo>
                <a:cubicBezTo>
                  <a:pt x="788" y="11090"/>
                  <a:pt x="631" y="10932"/>
                  <a:pt x="631" y="10743"/>
                </a:cubicBezTo>
                <a:cubicBezTo>
                  <a:pt x="631" y="10554"/>
                  <a:pt x="788" y="10397"/>
                  <a:pt x="977" y="10397"/>
                </a:cubicBezTo>
                <a:close/>
                <a:moveTo>
                  <a:pt x="1009" y="0"/>
                </a:moveTo>
                <a:cubicBezTo>
                  <a:pt x="442" y="0"/>
                  <a:pt x="0" y="473"/>
                  <a:pt x="0" y="1008"/>
                </a:cubicBezTo>
                <a:cubicBezTo>
                  <a:pt x="0" y="1449"/>
                  <a:pt x="284" y="1827"/>
                  <a:pt x="694" y="1985"/>
                </a:cubicBezTo>
                <a:lnTo>
                  <a:pt x="694" y="3088"/>
                </a:lnTo>
                <a:cubicBezTo>
                  <a:pt x="694" y="4316"/>
                  <a:pt x="1387" y="5356"/>
                  <a:pt x="2395" y="5860"/>
                </a:cubicBezTo>
                <a:cubicBezTo>
                  <a:pt x="1387" y="6364"/>
                  <a:pt x="694" y="7435"/>
                  <a:pt x="694" y="8664"/>
                </a:cubicBezTo>
                <a:lnTo>
                  <a:pt x="694" y="9767"/>
                </a:lnTo>
                <a:cubicBezTo>
                  <a:pt x="316" y="9924"/>
                  <a:pt x="0" y="10271"/>
                  <a:pt x="0" y="10743"/>
                </a:cubicBezTo>
                <a:cubicBezTo>
                  <a:pt x="0" y="11342"/>
                  <a:pt x="473" y="11751"/>
                  <a:pt x="1009" y="11751"/>
                </a:cubicBezTo>
                <a:lnTo>
                  <a:pt x="6585" y="11751"/>
                </a:lnTo>
                <a:cubicBezTo>
                  <a:pt x="7152" y="11751"/>
                  <a:pt x="7593" y="11279"/>
                  <a:pt x="7593" y="10743"/>
                </a:cubicBezTo>
                <a:cubicBezTo>
                  <a:pt x="7593" y="10302"/>
                  <a:pt x="7310" y="9924"/>
                  <a:pt x="6900" y="9767"/>
                </a:cubicBezTo>
                <a:lnTo>
                  <a:pt x="6900" y="8664"/>
                </a:lnTo>
                <a:cubicBezTo>
                  <a:pt x="6900" y="7435"/>
                  <a:pt x="6207" y="6364"/>
                  <a:pt x="5199" y="5860"/>
                </a:cubicBezTo>
                <a:cubicBezTo>
                  <a:pt x="6207" y="5387"/>
                  <a:pt x="6900" y="4316"/>
                  <a:pt x="6900" y="3088"/>
                </a:cubicBezTo>
                <a:lnTo>
                  <a:pt x="6900" y="1985"/>
                </a:lnTo>
                <a:cubicBezTo>
                  <a:pt x="7278" y="1827"/>
                  <a:pt x="7593" y="1481"/>
                  <a:pt x="7593" y="1008"/>
                </a:cubicBezTo>
                <a:cubicBezTo>
                  <a:pt x="7593" y="410"/>
                  <a:pt x="7121" y="0"/>
                  <a:pt x="658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4" name="Google Shape;8480;p58">
            <a:extLst>
              <a:ext uri="{FF2B5EF4-FFF2-40B4-BE49-F238E27FC236}">
                <a16:creationId xmlns:a16="http://schemas.microsoft.com/office/drawing/2014/main" id="{0FAD8942-4EAF-0C9C-F46B-658FE192B80E}"/>
              </a:ext>
            </a:extLst>
          </p:cNvPr>
          <p:cNvSpPr/>
          <p:nvPr/>
        </p:nvSpPr>
        <p:spPr>
          <a:xfrm>
            <a:off x="9441819" y="3940072"/>
            <a:ext cx="386291" cy="343683"/>
          </a:xfrm>
          <a:custGeom>
            <a:avLst/>
            <a:gdLst/>
            <a:ahLst/>
            <a:cxnLst/>
            <a:rect l="l" t="t" r="r" b="b"/>
            <a:pathLst>
              <a:path w="11816" h="11815" extrusionOk="0">
                <a:moveTo>
                  <a:pt x="6207" y="693"/>
                </a:moveTo>
                <a:cubicBezTo>
                  <a:pt x="7877" y="819"/>
                  <a:pt x="9326" y="1670"/>
                  <a:pt x="10208" y="2993"/>
                </a:cubicBezTo>
                <a:lnTo>
                  <a:pt x="6207" y="5293"/>
                </a:lnTo>
                <a:lnTo>
                  <a:pt x="6207" y="693"/>
                </a:lnTo>
                <a:close/>
                <a:moveTo>
                  <a:pt x="10555" y="3623"/>
                </a:moveTo>
                <a:cubicBezTo>
                  <a:pt x="10901" y="4316"/>
                  <a:pt x="11090" y="5104"/>
                  <a:pt x="11090" y="5923"/>
                </a:cubicBezTo>
                <a:cubicBezTo>
                  <a:pt x="11090" y="7026"/>
                  <a:pt x="10744" y="8097"/>
                  <a:pt x="10114" y="8979"/>
                </a:cubicBezTo>
                <a:lnTo>
                  <a:pt x="6491" y="5986"/>
                </a:lnTo>
                <a:lnTo>
                  <a:pt x="10555" y="3623"/>
                </a:lnTo>
                <a:close/>
                <a:moveTo>
                  <a:pt x="5546" y="693"/>
                </a:moveTo>
                <a:lnTo>
                  <a:pt x="5546" y="5892"/>
                </a:lnTo>
                <a:cubicBezTo>
                  <a:pt x="5546" y="6018"/>
                  <a:pt x="5577" y="6081"/>
                  <a:pt x="5672" y="6175"/>
                </a:cubicBezTo>
                <a:lnTo>
                  <a:pt x="9673" y="9483"/>
                </a:lnTo>
                <a:cubicBezTo>
                  <a:pt x="8728" y="10491"/>
                  <a:pt x="7373" y="11121"/>
                  <a:pt x="5892" y="11121"/>
                </a:cubicBezTo>
                <a:cubicBezTo>
                  <a:pt x="3025" y="11121"/>
                  <a:pt x="662" y="8822"/>
                  <a:pt x="662" y="5892"/>
                </a:cubicBezTo>
                <a:cubicBezTo>
                  <a:pt x="662" y="3151"/>
                  <a:pt x="2836" y="851"/>
                  <a:pt x="5546" y="693"/>
                </a:cubicBezTo>
                <a:close/>
                <a:moveTo>
                  <a:pt x="5892" y="0"/>
                </a:moveTo>
                <a:cubicBezTo>
                  <a:pt x="2647" y="0"/>
                  <a:pt x="1" y="2615"/>
                  <a:pt x="1" y="5892"/>
                </a:cubicBezTo>
                <a:cubicBezTo>
                  <a:pt x="1" y="9168"/>
                  <a:pt x="2647" y="11814"/>
                  <a:pt x="5892" y="11814"/>
                </a:cubicBezTo>
                <a:cubicBezTo>
                  <a:pt x="9169" y="11814"/>
                  <a:pt x="11815" y="9168"/>
                  <a:pt x="11815" y="5892"/>
                </a:cubicBezTo>
                <a:cubicBezTo>
                  <a:pt x="11815" y="2678"/>
                  <a:pt x="9137"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nvGrpSpPr>
          <p:cNvPr id="25" name="Google Shape;8442;p58">
            <a:extLst>
              <a:ext uri="{FF2B5EF4-FFF2-40B4-BE49-F238E27FC236}">
                <a16:creationId xmlns:a16="http://schemas.microsoft.com/office/drawing/2014/main" id="{DD4E7321-E4AE-C9FC-87C6-331A772AB1E7}"/>
              </a:ext>
            </a:extLst>
          </p:cNvPr>
          <p:cNvGrpSpPr/>
          <p:nvPr/>
        </p:nvGrpSpPr>
        <p:grpSpPr>
          <a:xfrm>
            <a:off x="9459998" y="5619358"/>
            <a:ext cx="509133" cy="355797"/>
            <a:chOff x="1413250" y="2680675"/>
            <a:chExt cx="297750" cy="297525"/>
          </a:xfrm>
        </p:grpSpPr>
        <p:sp>
          <p:nvSpPr>
            <p:cNvPr id="26" name="Google Shape;8443;p58">
              <a:extLst>
                <a:ext uri="{FF2B5EF4-FFF2-40B4-BE49-F238E27FC236}">
                  <a16:creationId xmlns:a16="http://schemas.microsoft.com/office/drawing/2014/main" id="{66FA794C-FED9-0D9F-C09B-774C95DE4E5C}"/>
                </a:ext>
              </a:extLst>
            </p:cNvPr>
            <p:cNvSpPr/>
            <p:nvPr/>
          </p:nvSpPr>
          <p:spPr>
            <a:xfrm>
              <a:off x="1413250" y="2680675"/>
              <a:ext cx="297750" cy="297525"/>
            </a:xfrm>
            <a:custGeom>
              <a:avLst/>
              <a:gdLst/>
              <a:ahLst/>
              <a:cxnLst/>
              <a:rect l="l" t="t" r="r" b="b"/>
              <a:pathLst>
                <a:path w="11910" h="11901" extrusionOk="0">
                  <a:moveTo>
                    <a:pt x="10460" y="1418"/>
                  </a:moveTo>
                  <a:lnTo>
                    <a:pt x="10460" y="7719"/>
                  </a:lnTo>
                  <a:lnTo>
                    <a:pt x="1387" y="7719"/>
                  </a:lnTo>
                  <a:lnTo>
                    <a:pt x="1387" y="1418"/>
                  </a:lnTo>
                  <a:close/>
                  <a:moveTo>
                    <a:pt x="5577" y="8380"/>
                  </a:moveTo>
                  <a:lnTo>
                    <a:pt x="5577" y="9105"/>
                  </a:lnTo>
                  <a:lnTo>
                    <a:pt x="5167" y="9105"/>
                  </a:lnTo>
                  <a:lnTo>
                    <a:pt x="5451" y="8380"/>
                  </a:lnTo>
                  <a:close/>
                  <a:moveTo>
                    <a:pt x="6396" y="8380"/>
                  </a:moveTo>
                  <a:lnTo>
                    <a:pt x="6679" y="9105"/>
                  </a:lnTo>
                  <a:lnTo>
                    <a:pt x="6270" y="9105"/>
                  </a:lnTo>
                  <a:lnTo>
                    <a:pt x="6270" y="8380"/>
                  </a:lnTo>
                  <a:close/>
                  <a:moveTo>
                    <a:pt x="5955" y="0"/>
                  </a:moveTo>
                  <a:cubicBezTo>
                    <a:pt x="5766" y="0"/>
                    <a:pt x="5608" y="158"/>
                    <a:pt x="5608" y="347"/>
                  </a:cubicBezTo>
                  <a:lnTo>
                    <a:pt x="5608" y="725"/>
                  </a:lnTo>
                  <a:lnTo>
                    <a:pt x="378" y="725"/>
                  </a:lnTo>
                  <a:cubicBezTo>
                    <a:pt x="158" y="725"/>
                    <a:pt x="0" y="882"/>
                    <a:pt x="0" y="1071"/>
                  </a:cubicBezTo>
                  <a:cubicBezTo>
                    <a:pt x="0" y="1260"/>
                    <a:pt x="158" y="1418"/>
                    <a:pt x="378" y="1418"/>
                  </a:cubicBezTo>
                  <a:lnTo>
                    <a:pt x="725" y="1418"/>
                  </a:lnTo>
                  <a:lnTo>
                    <a:pt x="725" y="7719"/>
                  </a:lnTo>
                  <a:lnTo>
                    <a:pt x="378" y="7719"/>
                  </a:lnTo>
                  <a:cubicBezTo>
                    <a:pt x="189" y="7719"/>
                    <a:pt x="32" y="7876"/>
                    <a:pt x="32" y="8097"/>
                  </a:cubicBezTo>
                  <a:cubicBezTo>
                    <a:pt x="32" y="8286"/>
                    <a:pt x="189" y="8443"/>
                    <a:pt x="378" y="8443"/>
                  </a:cubicBezTo>
                  <a:lnTo>
                    <a:pt x="4758" y="8443"/>
                  </a:lnTo>
                  <a:lnTo>
                    <a:pt x="3560" y="11436"/>
                  </a:lnTo>
                  <a:cubicBezTo>
                    <a:pt x="3497" y="11625"/>
                    <a:pt x="3560" y="11814"/>
                    <a:pt x="3749" y="11877"/>
                  </a:cubicBezTo>
                  <a:cubicBezTo>
                    <a:pt x="3803" y="11893"/>
                    <a:pt x="3855" y="11901"/>
                    <a:pt x="3903" y="11901"/>
                  </a:cubicBezTo>
                  <a:cubicBezTo>
                    <a:pt x="4052" y="11901"/>
                    <a:pt x="4167" y="11824"/>
                    <a:pt x="4191" y="11657"/>
                  </a:cubicBezTo>
                  <a:lnTo>
                    <a:pt x="4947" y="9830"/>
                  </a:lnTo>
                  <a:lnTo>
                    <a:pt x="5608" y="9830"/>
                  </a:lnTo>
                  <a:lnTo>
                    <a:pt x="5608" y="10838"/>
                  </a:lnTo>
                  <a:cubicBezTo>
                    <a:pt x="5608" y="11027"/>
                    <a:pt x="5766" y="11184"/>
                    <a:pt x="5955" y="11184"/>
                  </a:cubicBezTo>
                  <a:cubicBezTo>
                    <a:pt x="6175" y="11184"/>
                    <a:pt x="6333" y="11027"/>
                    <a:pt x="6333" y="10838"/>
                  </a:cubicBezTo>
                  <a:lnTo>
                    <a:pt x="6333" y="9830"/>
                  </a:lnTo>
                  <a:lnTo>
                    <a:pt x="6995" y="9830"/>
                  </a:lnTo>
                  <a:lnTo>
                    <a:pt x="7751" y="11657"/>
                  </a:lnTo>
                  <a:cubicBezTo>
                    <a:pt x="7798" y="11824"/>
                    <a:pt x="7918" y="11901"/>
                    <a:pt x="8042" y="11901"/>
                  </a:cubicBezTo>
                  <a:cubicBezTo>
                    <a:pt x="8082" y="11901"/>
                    <a:pt x="8122" y="11893"/>
                    <a:pt x="8160" y="11877"/>
                  </a:cubicBezTo>
                  <a:cubicBezTo>
                    <a:pt x="8381" y="11783"/>
                    <a:pt x="8444" y="11594"/>
                    <a:pt x="8381" y="11436"/>
                  </a:cubicBezTo>
                  <a:lnTo>
                    <a:pt x="7184" y="8443"/>
                  </a:lnTo>
                  <a:lnTo>
                    <a:pt x="11563" y="8443"/>
                  </a:lnTo>
                  <a:cubicBezTo>
                    <a:pt x="11752" y="8443"/>
                    <a:pt x="11909" y="8286"/>
                    <a:pt x="11909" y="8097"/>
                  </a:cubicBezTo>
                  <a:cubicBezTo>
                    <a:pt x="11909" y="7876"/>
                    <a:pt x="11752" y="7719"/>
                    <a:pt x="11563" y="7719"/>
                  </a:cubicBezTo>
                  <a:lnTo>
                    <a:pt x="11185" y="7719"/>
                  </a:lnTo>
                  <a:lnTo>
                    <a:pt x="11185" y="1418"/>
                  </a:lnTo>
                  <a:lnTo>
                    <a:pt x="11563" y="1418"/>
                  </a:lnTo>
                  <a:cubicBezTo>
                    <a:pt x="11752" y="1418"/>
                    <a:pt x="11909" y="1260"/>
                    <a:pt x="11909" y="1071"/>
                  </a:cubicBezTo>
                  <a:cubicBezTo>
                    <a:pt x="11909" y="882"/>
                    <a:pt x="11752" y="725"/>
                    <a:pt x="11563" y="725"/>
                  </a:cubicBezTo>
                  <a:lnTo>
                    <a:pt x="6301" y="725"/>
                  </a:lnTo>
                  <a:lnTo>
                    <a:pt x="6301" y="347"/>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7" name="Google Shape;8444;p58">
              <a:extLst>
                <a:ext uri="{FF2B5EF4-FFF2-40B4-BE49-F238E27FC236}">
                  <a16:creationId xmlns:a16="http://schemas.microsoft.com/office/drawing/2014/main" id="{154C263C-A10E-FA84-3966-392F12007B7F}"/>
                </a:ext>
              </a:extLst>
            </p:cNvPr>
            <p:cNvSpPr/>
            <p:nvPr/>
          </p:nvSpPr>
          <p:spPr>
            <a:xfrm>
              <a:off x="1465225" y="2805100"/>
              <a:ext cx="52800" cy="52025"/>
            </a:xfrm>
            <a:custGeom>
              <a:avLst/>
              <a:gdLst/>
              <a:ahLst/>
              <a:cxnLst/>
              <a:rect l="l" t="t" r="r" b="b"/>
              <a:pathLst>
                <a:path w="2112" h="2081" extrusionOk="0">
                  <a:moveTo>
                    <a:pt x="1387" y="663"/>
                  </a:moveTo>
                  <a:lnTo>
                    <a:pt x="1387" y="1387"/>
                  </a:lnTo>
                  <a:lnTo>
                    <a:pt x="694" y="1387"/>
                  </a:lnTo>
                  <a:lnTo>
                    <a:pt x="694" y="663"/>
                  </a:lnTo>
                  <a:close/>
                  <a:moveTo>
                    <a:pt x="347" y="1"/>
                  </a:moveTo>
                  <a:cubicBezTo>
                    <a:pt x="158" y="1"/>
                    <a:pt x="1" y="158"/>
                    <a:pt x="1" y="347"/>
                  </a:cubicBezTo>
                  <a:lnTo>
                    <a:pt x="1" y="1734"/>
                  </a:lnTo>
                  <a:cubicBezTo>
                    <a:pt x="1" y="1923"/>
                    <a:pt x="158" y="2080"/>
                    <a:pt x="347" y="2080"/>
                  </a:cubicBezTo>
                  <a:lnTo>
                    <a:pt x="1765" y="2080"/>
                  </a:lnTo>
                  <a:cubicBezTo>
                    <a:pt x="1954" y="2080"/>
                    <a:pt x="2112" y="1923"/>
                    <a:pt x="2112" y="1734"/>
                  </a:cubicBezTo>
                  <a:lnTo>
                    <a:pt x="2112" y="347"/>
                  </a:lnTo>
                  <a:cubicBezTo>
                    <a:pt x="2112"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8" name="Google Shape;8445;p58">
              <a:extLst>
                <a:ext uri="{FF2B5EF4-FFF2-40B4-BE49-F238E27FC236}">
                  <a16:creationId xmlns:a16="http://schemas.microsoft.com/office/drawing/2014/main" id="{7DAE782A-A10C-CD3A-D3A4-0536C747B47F}"/>
                </a:ext>
              </a:extLst>
            </p:cNvPr>
            <p:cNvSpPr/>
            <p:nvPr/>
          </p:nvSpPr>
          <p:spPr>
            <a:xfrm>
              <a:off x="1535325" y="2769675"/>
              <a:ext cx="52800" cy="87450"/>
            </a:xfrm>
            <a:custGeom>
              <a:avLst/>
              <a:gdLst/>
              <a:ahLst/>
              <a:cxnLst/>
              <a:rect l="l" t="t" r="r" b="b"/>
              <a:pathLst>
                <a:path w="2112" h="3498" extrusionOk="0">
                  <a:moveTo>
                    <a:pt x="1387" y="662"/>
                  </a:moveTo>
                  <a:lnTo>
                    <a:pt x="1387" y="2741"/>
                  </a:lnTo>
                  <a:lnTo>
                    <a:pt x="694" y="2741"/>
                  </a:lnTo>
                  <a:lnTo>
                    <a:pt x="694" y="662"/>
                  </a:lnTo>
                  <a:close/>
                  <a:moveTo>
                    <a:pt x="379" y="0"/>
                  </a:moveTo>
                  <a:cubicBezTo>
                    <a:pt x="158" y="0"/>
                    <a:pt x="1" y="158"/>
                    <a:pt x="1" y="347"/>
                  </a:cubicBezTo>
                  <a:lnTo>
                    <a:pt x="1" y="3151"/>
                  </a:lnTo>
                  <a:cubicBezTo>
                    <a:pt x="1" y="3340"/>
                    <a:pt x="158" y="3497"/>
                    <a:pt x="379" y="3497"/>
                  </a:cubicBezTo>
                  <a:lnTo>
                    <a:pt x="1733" y="3497"/>
                  </a:lnTo>
                  <a:lnTo>
                    <a:pt x="1733" y="3466"/>
                  </a:lnTo>
                  <a:cubicBezTo>
                    <a:pt x="1954" y="3466"/>
                    <a:pt x="2112" y="3308"/>
                    <a:pt x="2112" y="3119"/>
                  </a:cubicBezTo>
                  <a:lnTo>
                    <a:pt x="2112" y="347"/>
                  </a:lnTo>
                  <a:cubicBezTo>
                    <a:pt x="2112" y="158"/>
                    <a:pt x="1954"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9" name="Google Shape;8446;p58">
              <a:extLst>
                <a:ext uri="{FF2B5EF4-FFF2-40B4-BE49-F238E27FC236}">
                  <a16:creationId xmlns:a16="http://schemas.microsoft.com/office/drawing/2014/main" id="{386014D0-A649-448B-90F1-0A1788EDB435}"/>
                </a:ext>
              </a:extLst>
            </p:cNvPr>
            <p:cNvSpPr/>
            <p:nvPr/>
          </p:nvSpPr>
          <p:spPr>
            <a:xfrm>
              <a:off x="1604650" y="2733425"/>
              <a:ext cx="52775" cy="122900"/>
            </a:xfrm>
            <a:custGeom>
              <a:avLst/>
              <a:gdLst/>
              <a:ahLst/>
              <a:cxnLst/>
              <a:rect l="l" t="t" r="r" b="b"/>
              <a:pathLst>
                <a:path w="2111" h="4916" extrusionOk="0">
                  <a:moveTo>
                    <a:pt x="1418" y="726"/>
                  </a:moveTo>
                  <a:lnTo>
                    <a:pt x="1418" y="4254"/>
                  </a:lnTo>
                  <a:lnTo>
                    <a:pt x="725" y="4254"/>
                  </a:lnTo>
                  <a:lnTo>
                    <a:pt x="725" y="726"/>
                  </a:lnTo>
                  <a:close/>
                  <a:moveTo>
                    <a:pt x="347" y="1"/>
                  </a:moveTo>
                  <a:cubicBezTo>
                    <a:pt x="158" y="1"/>
                    <a:pt x="0" y="159"/>
                    <a:pt x="0" y="348"/>
                  </a:cubicBezTo>
                  <a:lnTo>
                    <a:pt x="0" y="4569"/>
                  </a:lnTo>
                  <a:cubicBezTo>
                    <a:pt x="0" y="4758"/>
                    <a:pt x="158" y="4916"/>
                    <a:pt x="347" y="4916"/>
                  </a:cubicBezTo>
                  <a:lnTo>
                    <a:pt x="1764" y="4916"/>
                  </a:lnTo>
                  <a:cubicBezTo>
                    <a:pt x="1953" y="4916"/>
                    <a:pt x="2111" y="4758"/>
                    <a:pt x="2111" y="4569"/>
                  </a:cubicBezTo>
                  <a:lnTo>
                    <a:pt x="2111" y="348"/>
                  </a:lnTo>
                  <a:cubicBezTo>
                    <a:pt x="2111" y="159"/>
                    <a:pt x="1953" y="1"/>
                    <a:pt x="1764"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pic>
        <p:nvPicPr>
          <p:cNvPr id="30" name="Picture 2" descr="Generated image">
            <a:extLst>
              <a:ext uri="{FF2B5EF4-FFF2-40B4-BE49-F238E27FC236}">
                <a16:creationId xmlns:a16="http://schemas.microsoft.com/office/drawing/2014/main" id="{36299130-9029-CDB3-250C-B0E6C1434B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10575" y="4320363"/>
            <a:ext cx="516325" cy="5163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DF8D31E-4B09-FD86-42BF-C9EAAF3AB146}"/>
              </a:ext>
            </a:extLst>
          </p:cNvPr>
          <p:cNvSpPr/>
          <p:nvPr/>
        </p:nvSpPr>
        <p:spPr>
          <a:xfrm>
            <a:off x="35408" y="83368"/>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357803DA-3082-FBF2-1D98-023653635CF1}"/>
              </a:ext>
            </a:extLst>
          </p:cNvPr>
          <p:cNvSpPr/>
          <p:nvPr/>
        </p:nvSpPr>
        <p:spPr>
          <a:xfrm>
            <a:off x="4513173" y="6403036"/>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1246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DA141-5D5B-A9FB-DF6A-EB1E1D4914F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892726F-9B0C-EF19-721C-BB4F03D7C2A4}"/>
              </a:ext>
            </a:extLst>
          </p:cNvPr>
          <p:cNvSpPr txBox="1"/>
          <p:nvPr/>
        </p:nvSpPr>
        <p:spPr>
          <a:xfrm>
            <a:off x="5288535" y="0"/>
            <a:ext cx="2267296" cy="646331"/>
          </a:xfrm>
          <a:prstGeom prst="rect">
            <a:avLst/>
          </a:prstGeom>
          <a:noFill/>
        </p:spPr>
        <p:txBody>
          <a:bodyPr wrap="square">
            <a:spAutoFit/>
          </a:bodyPr>
          <a:lstStyle/>
          <a:p>
            <a:r>
              <a:rPr lang="ar-SA" sz="3600" b="1" dirty="0">
                <a:solidFill>
                  <a:srgbClr val="00B0F0"/>
                </a:solidFill>
                <a:latin typeface="Sakkal Majalla" panose="02000000000000000000" pitchFamily="2" charset="-78"/>
                <a:cs typeface="Sakkal Majalla" panose="02000000000000000000" pitchFamily="2" charset="-78"/>
              </a:rPr>
              <a:t>نتائج الدراسة </a:t>
            </a:r>
            <a:endParaRPr lang="en-US" sz="3600" b="1" dirty="0">
              <a:solidFill>
                <a:srgbClr val="00B0F0"/>
              </a:solidFill>
              <a:latin typeface="Sakkal Majalla" panose="02000000000000000000" pitchFamily="2" charset="-78"/>
              <a:cs typeface="Sakkal Majalla" panose="02000000000000000000" pitchFamily="2" charset="-78"/>
            </a:endParaRPr>
          </a:p>
        </p:txBody>
      </p:sp>
      <p:sp>
        <p:nvSpPr>
          <p:cNvPr id="7" name="Rectangle: Rounded Corners 6">
            <a:extLst>
              <a:ext uri="{FF2B5EF4-FFF2-40B4-BE49-F238E27FC236}">
                <a16:creationId xmlns:a16="http://schemas.microsoft.com/office/drawing/2014/main" id="{5C2607C3-4620-85DC-CAF1-D37E5A9AE8AD}"/>
              </a:ext>
            </a:extLst>
          </p:cNvPr>
          <p:cNvSpPr/>
          <p:nvPr/>
        </p:nvSpPr>
        <p:spPr>
          <a:xfrm>
            <a:off x="194871" y="646331"/>
            <a:ext cx="11827239" cy="5555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just" rtl="1" eaLnBrk="0" fontAlgn="base" hangingPunct="0">
              <a:lnSpc>
                <a:spcPct val="150000"/>
              </a:lnSpc>
              <a:spcBef>
                <a:spcPct val="0"/>
              </a:spcBef>
              <a:spcAft>
                <a:spcPct val="0"/>
              </a:spcAft>
            </a:pPr>
            <a:r>
              <a:rPr lang="ar-SA" sz="2400" dirty="0">
                <a:solidFill>
                  <a:schemeClr val="tx1"/>
                </a:solidFill>
                <a:cs typeface="+mj-cs"/>
              </a:rPr>
              <a:t>أثبتت نتائج الدراسة أن الاستهداف الجيلي هو الخيار الأكثر فعالية مقارنة بالاستهداف التقليدي إذ وفر قدرة أكبر على تخصيص الرسائل ورفع التفاعل وتعزيز نية الشراء. وتوضح النتائج أهمية الانتقال من الأساليب الديموغرافية العامة إلى استراتيجيات دقيقة مبنية على القيم والسلوكيات الرقمية بما يعكس تحولًا استراتيجيًا في ممارسات التسويق داخل السوق السعودي ومن أهم النقاط :</a:t>
            </a:r>
            <a:endParaRPr lang="en-US" altLang="en-US" sz="2400" dirty="0">
              <a:solidFill>
                <a:schemeClr val="tx1"/>
              </a:solidFill>
              <a:latin typeface="Arial" panose="020B0604020202020204" pitchFamily="34" charset="0"/>
              <a:cs typeface="+mj-cs"/>
            </a:endParaRPr>
          </a:p>
          <a:p>
            <a:pPr lvl="0" algn="just" rtl="1" eaLnBrk="0" fontAlgn="base" hangingPunct="0">
              <a:lnSpc>
                <a:spcPct val="150000"/>
              </a:lnSpc>
              <a:spcBef>
                <a:spcPct val="0"/>
              </a:spcBef>
              <a:spcAft>
                <a:spcPct val="0"/>
              </a:spcAft>
              <a:buFontTx/>
              <a:buChar char="•"/>
            </a:pPr>
            <a:r>
              <a:rPr lang="ar-SA" altLang="en-US" sz="2000" dirty="0">
                <a:solidFill>
                  <a:schemeClr val="tx1"/>
                </a:solidFill>
                <a:latin typeface="Arial" panose="020B0604020202020204" pitchFamily="34" charset="0"/>
                <a:cs typeface="+mj-cs"/>
              </a:rPr>
              <a:t>الدراسة أثبتت تفوق</a:t>
            </a:r>
            <a:r>
              <a:rPr lang="en-US" altLang="en-US" sz="2000" dirty="0">
                <a:solidFill>
                  <a:schemeClr val="tx1"/>
                </a:solidFill>
                <a:latin typeface="Arial" panose="020B0604020202020204" pitchFamily="34" charset="0"/>
                <a:cs typeface="+mj-cs"/>
              </a:rPr>
              <a:t> </a:t>
            </a:r>
            <a:r>
              <a:rPr lang="ar-SA" altLang="en-US" sz="2000" dirty="0">
                <a:solidFill>
                  <a:schemeClr val="tx1"/>
                </a:solidFill>
                <a:latin typeface="Arial" panose="020B0604020202020204" pitchFamily="34" charset="0"/>
                <a:cs typeface="+mj-cs"/>
              </a:rPr>
              <a:t>الاستهداف الجيلي</a:t>
            </a:r>
            <a:r>
              <a:rPr lang="en-US" altLang="en-US" sz="2000" dirty="0">
                <a:solidFill>
                  <a:schemeClr val="tx1"/>
                </a:solidFill>
                <a:latin typeface="Arial" panose="020B0604020202020204" pitchFamily="34" charset="0"/>
                <a:cs typeface="+mj-cs"/>
              </a:rPr>
              <a:t> </a:t>
            </a:r>
            <a:r>
              <a:rPr lang="ar-SA" altLang="en-US" sz="2000" dirty="0">
                <a:solidFill>
                  <a:schemeClr val="tx1"/>
                </a:solidFill>
                <a:latin typeface="Arial" panose="020B0604020202020204" pitchFamily="34" charset="0"/>
                <a:cs typeface="+mj-cs"/>
              </a:rPr>
              <a:t>على الأساليب التقليدية في حملات موبايلي</a:t>
            </a:r>
            <a:r>
              <a:rPr lang="en-US" altLang="en-US" sz="2000" dirty="0">
                <a:solidFill>
                  <a:schemeClr val="tx1"/>
                </a:solidFill>
                <a:latin typeface="Arial" panose="020B0604020202020204" pitchFamily="34" charset="0"/>
                <a:cs typeface="+mj-cs"/>
              </a:rPr>
              <a:t>.</a:t>
            </a:r>
          </a:p>
          <a:p>
            <a:pPr lvl="0" algn="just" rtl="1" eaLnBrk="0" fontAlgn="base" hangingPunct="0">
              <a:lnSpc>
                <a:spcPct val="150000"/>
              </a:lnSpc>
              <a:spcBef>
                <a:spcPct val="0"/>
              </a:spcBef>
              <a:spcAft>
                <a:spcPct val="0"/>
              </a:spcAft>
              <a:buFontTx/>
              <a:buChar char="•"/>
            </a:pPr>
            <a:r>
              <a:rPr lang="ar-SA" altLang="en-US" sz="2000" dirty="0">
                <a:solidFill>
                  <a:schemeClr val="tx1"/>
                </a:solidFill>
                <a:latin typeface="Arial" panose="020B0604020202020204" pitchFamily="34" charset="0"/>
                <a:cs typeface="+mj-cs"/>
              </a:rPr>
              <a:t>المشاركون أكدوا أن الاستهداف الجيلي أكثر فاعلية في</a:t>
            </a:r>
            <a:r>
              <a:rPr lang="en-US" altLang="en-US" sz="2000" dirty="0">
                <a:solidFill>
                  <a:schemeClr val="tx1"/>
                </a:solidFill>
                <a:latin typeface="Arial" panose="020B0604020202020204" pitchFamily="34" charset="0"/>
                <a:cs typeface="+mj-cs"/>
              </a:rPr>
              <a:t> </a:t>
            </a:r>
            <a:r>
              <a:rPr lang="ar-SA" altLang="en-US" sz="2000" dirty="0">
                <a:solidFill>
                  <a:schemeClr val="tx1"/>
                </a:solidFill>
                <a:latin typeface="Arial" panose="020B0604020202020204" pitchFamily="34" charset="0"/>
                <a:cs typeface="+mj-cs"/>
              </a:rPr>
              <a:t>تخصيص الرسائل تعزيز التفاعل وزيادة نية الشراء</a:t>
            </a:r>
            <a:r>
              <a:rPr lang="en-US" altLang="en-US" sz="2000" dirty="0">
                <a:solidFill>
                  <a:schemeClr val="tx1"/>
                </a:solidFill>
                <a:latin typeface="Arial" panose="020B0604020202020204" pitchFamily="34" charset="0"/>
                <a:cs typeface="+mj-cs"/>
              </a:rPr>
              <a:t>.</a:t>
            </a:r>
          </a:p>
          <a:p>
            <a:pPr algn="just" rtl="1" eaLnBrk="0" fontAlgn="base" hangingPunct="0">
              <a:lnSpc>
                <a:spcPct val="150000"/>
              </a:lnSpc>
              <a:spcBef>
                <a:spcPct val="0"/>
              </a:spcBef>
              <a:spcAft>
                <a:spcPct val="0"/>
              </a:spcAft>
              <a:buFontTx/>
              <a:buChar char="•"/>
            </a:pPr>
            <a:r>
              <a:rPr lang="ar-SA" altLang="en-US" sz="2000" dirty="0">
                <a:solidFill>
                  <a:schemeClr val="tx1"/>
                </a:solidFill>
                <a:latin typeface="Arial" panose="020B0604020202020204" pitchFamily="34" charset="0"/>
                <a:cs typeface="+mj-cs"/>
              </a:rPr>
              <a:t>النتائج جاءت منسجمة مع الإطار النظري</a:t>
            </a:r>
            <a:r>
              <a:rPr lang="en-US" altLang="en-US" sz="2000" dirty="0">
                <a:solidFill>
                  <a:schemeClr val="tx1"/>
                </a:solidFill>
                <a:latin typeface="Arial" panose="020B0604020202020204" pitchFamily="34" charset="0"/>
                <a:cs typeface="+mj-cs"/>
              </a:rPr>
              <a:t>)</a:t>
            </a:r>
            <a:r>
              <a:rPr lang="ar-SA" altLang="en-US" sz="2000" dirty="0">
                <a:solidFill>
                  <a:schemeClr val="tx1"/>
                </a:solidFill>
                <a:latin typeface="Arial" panose="020B0604020202020204" pitchFamily="34" charset="0"/>
                <a:cs typeface="+mj-cs"/>
              </a:rPr>
              <a:t>نموذج</a:t>
            </a:r>
            <a:r>
              <a:rPr lang="en-US" altLang="en-US" sz="2000" dirty="0">
                <a:solidFill>
                  <a:schemeClr val="tx1"/>
                </a:solidFill>
                <a:latin typeface="Arial" panose="020B0604020202020204" pitchFamily="34" charset="0"/>
                <a:cs typeface="+mj-cs"/>
              </a:rPr>
              <a:t> STP </a:t>
            </a:r>
            <a:r>
              <a:rPr lang="ar-SA" altLang="en-US" sz="2000" dirty="0">
                <a:solidFill>
                  <a:schemeClr val="tx1"/>
                </a:solidFill>
                <a:latin typeface="Arial" panose="020B0604020202020204" pitchFamily="34" charset="0"/>
                <a:cs typeface="+mj-cs"/>
              </a:rPr>
              <a:t>نظرية التبني الابتكاري</a:t>
            </a:r>
            <a:r>
              <a:rPr lang="en-US" altLang="en-US" sz="2000" dirty="0">
                <a:solidFill>
                  <a:schemeClr val="tx1"/>
                </a:solidFill>
                <a:latin typeface="Arial" panose="020B0604020202020204" pitchFamily="34" charset="0"/>
                <a:cs typeface="+mj-cs"/>
              </a:rPr>
              <a:t>(</a:t>
            </a:r>
          </a:p>
          <a:p>
            <a:pPr lvl="0" algn="just" rtl="1" eaLnBrk="0" fontAlgn="base" hangingPunct="0">
              <a:lnSpc>
                <a:spcPct val="150000"/>
              </a:lnSpc>
              <a:spcBef>
                <a:spcPct val="0"/>
              </a:spcBef>
              <a:spcAft>
                <a:spcPct val="0"/>
              </a:spcAft>
              <a:buFontTx/>
              <a:buChar char="•"/>
            </a:pPr>
            <a:r>
              <a:rPr lang="en-US" altLang="en-US" sz="2000" dirty="0">
                <a:solidFill>
                  <a:schemeClr val="tx1"/>
                </a:solidFill>
                <a:latin typeface="Arial" panose="020B0604020202020204" pitchFamily="34" charset="0"/>
                <a:cs typeface="+mj-cs"/>
              </a:rPr>
              <a:t> </a:t>
            </a:r>
            <a:r>
              <a:rPr lang="ar-SA" altLang="en-US" sz="2000" dirty="0">
                <a:solidFill>
                  <a:schemeClr val="tx1"/>
                </a:solidFill>
                <a:latin typeface="Arial" panose="020B0604020202020204" pitchFamily="34" charset="0"/>
                <a:cs typeface="+mj-cs"/>
              </a:rPr>
              <a:t>يعكس ذلك</a:t>
            </a:r>
            <a:r>
              <a:rPr lang="en-US" altLang="en-US" sz="2000" dirty="0">
                <a:solidFill>
                  <a:schemeClr val="tx1"/>
                </a:solidFill>
                <a:latin typeface="Arial" panose="020B0604020202020204" pitchFamily="34" charset="0"/>
                <a:cs typeface="+mj-cs"/>
              </a:rPr>
              <a:t> </a:t>
            </a:r>
            <a:r>
              <a:rPr lang="ar-SA" altLang="en-US" sz="2000" dirty="0">
                <a:solidFill>
                  <a:schemeClr val="tx1"/>
                </a:solidFill>
                <a:latin typeface="Arial" panose="020B0604020202020204" pitchFamily="34" charset="0"/>
                <a:cs typeface="+mj-cs"/>
              </a:rPr>
              <a:t>تحولًا استراتيجيًا</a:t>
            </a:r>
            <a:r>
              <a:rPr lang="en-US" altLang="en-US" sz="2000" dirty="0">
                <a:solidFill>
                  <a:schemeClr val="tx1"/>
                </a:solidFill>
                <a:latin typeface="Arial" panose="020B0604020202020204" pitchFamily="34" charset="0"/>
                <a:cs typeface="+mj-cs"/>
              </a:rPr>
              <a:t> </a:t>
            </a:r>
            <a:r>
              <a:rPr lang="ar-SA" altLang="en-US" sz="2000" dirty="0">
                <a:solidFill>
                  <a:schemeClr val="tx1"/>
                </a:solidFill>
                <a:latin typeface="Arial" panose="020B0604020202020204" pitchFamily="34" charset="0"/>
                <a:cs typeface="+mj-cs"/>
              </a:rPr>
              <a:t>من الاعتماد على التقسيم الديموغرافي العام إلى استراتيجيات أدق تستند للقيم والسلوكيات الرقمية</a:t>
            </a:r>
            <a:r>
              <a:rPr lang="en-US" altLang="en-US" sz="2000" dirty="0">
                <a:solidFill>
                  <a:schemeClr val="tx1"/>
                </a:solidFill>
                <a:latin typeface="Arial" panose="020B0604020202020204" pitchFamily="34" charset="0"/>
                <a:cs typeface="+mj-cs"/>
              </a:rPr>
              <a:t>.</a:t>
            </a:r>
          </a:p>
          <a:p>
            <a:pPr lvl="0" algn="just" rtl="1" eaLnBrk="0" fontAlgn="base" hangingPunct="0">
              <a:lnSpc>
                <a:spcPct val="150000"/>
              </a:lnSpc>
              <a:spcBef>
                <a:spcPct val="0"/>
              </a:spcBef>
              <a:spcAft>
                <a:spcPct val="0"/>
              </a:spcAft>
              <a:buFontTx/>
              <a:buChar char="•"/>
            </a:pPr>
            <a:r>
              <a:rPr lang="ar-SA" altLang="en-US" sz="2000" dirty="0">
                <a:solidFill>
                  <a:schemeClr val="tx1"/>
                </a:solidFill>
                <a:latin typeface="Arial" panose="020B0604020202020204" pitchFamily="34" charset="0"/>
                <a:cs typeface="+mj-cs"/>
              </a:rPr>
              <a:t>الدراسات السابقة دعمت هذه النتيجة وأثبتت أن الأجيال الرقمية تفضل المحتوى المخصص والتفاعلي</a:t>
            </a:r>
            <a:r>
              <a:rPr lang="en-US" altLang="en-US" sz="2000" dirty="0">
                <a:solidFill>
                  <a:schemeClr val="tx1"/>
                </a:solidFill>
                <a:latin typeface="Arial" panose="020B0604020202020204" pitchFamily="34" charset="0"/>
                <a:cs typeface="+mj-cs"/>
              </a:rPr>
              <a:t>.</a:t>
            </a:r>
          </a:p>
          <a:p>
            <a:pPr lvl="0" algn="just" rtl="1" eaLnBrk="0" fontAlgn="base" hangingPunct="0">
              <a:lnSpc>
                <a:spcPct val="150000"/>
              </a:lnSpc>
              <a:spcBef>
                <a:spcPct val="0"/>
              </a:spcBef>
              <a:spcAft>
                <a:spcPct val="0"/>
              </a:spcAft>
              <a:buFontTx/>
              <a:buChar char="•"/>
            </a:pPr>
            <a:r>
              <a:rPr lang="ar-SA" altLang="en-US" sz="2000" dirty="0">
                <a:solidFill>
                  <a:schemeClr val="tx1"/>
                </a:solidFill>
                <a:latin typeface="Arial" panose="020B0604020202020204" pitchFamily="34" charset="0"/>
                <a:cs typeface="+mj-cs"/>
              </a:rPr>
              <a:t>الاستهداف التقليدي ما زال موجودًا لكنه</a:t>
            </a:r>
            <a:r>
              <a:rPr lang="en-US" altLang="en-US" sz="2000" dirty="0">
                <a:solidFill>
                  <a:schemeClr val="tx1"/>
                </a:solidFill>
                <a:latin typeface="Arial" panose="020B0604020202020204" pitchFamily="34" charset="0"/>
                <a:cs typeface="+mj-cs"/>
              </a:rPr>
              <a:t> </a:t>
            </a:r>
            <a:r>
              <a:rPr lang="ar-SA" altLang="en-US" sz="2000" dirty="0">
                <a:solidFill>
                  <a:schemeClr val="tx1"/>
                </a:solidFill>
                <a:latin typeface="Arial" panose="020B0604020202020204" pitchFamily="34" charset="0"/>
                <a:cs typeface="+mj-cs"/>
              </a:rPr>
              <a:t>أضعف وأقل ملاءمة</a:t>
            </a:r>
            <a:r>
              <a:rPr lang="en-US" altLang="en-US" sz="2000" dirty="0">
                <a:solidFill>
                  <a:schemeClr val="tx1"/>
                </a:solidFill>
                <a:latin typeface="Arial" panose="020B0604020202020204" pitchFamily="34" charset="0"/>
                <a:cs typeface="+mj-cs"/>
              </a:rPr>
              <a:t> </a:t>
            </a:r>
            <a:r>
              <a:rPr lang="ar-SA" altLang="en-US" sz="2000" dirty="0">
                <a:solidFill>
                  <a:schemeClr val="tx1"/>
                </a:solidFill>
                <a:latin typeface="Arial" panose="020B0604020202020204" pitchFamily="34" charset="0"/>
                <a:cs typeface="+mj-cs"/>
              </a:rPr>
              <a:t>في البيئة الرقمية الحالية</a:t>
            </a:r>
            <a:r>
              <a:rPr lang="en-US" altLang="en-US" sz="2000" dirty="0">
                <a:solidFill>
                  <a:schemeClr val="tx1"/>
                </a:solidFill>
                <a:latin typeface="Arial" panose="020B0604020202020204" pitchFamily="34" charset="0"/>
                <a:cs typeface="+mj-cs"/>
              </a:rPr>
              <a:t>.</a:t>
            </a:r>
          </a:p>
          <a:p>
            <a:pPr lvl="0" algn="just" rtl="1" eaLnBrk="0" fontAlgn="base" hangingPunct="0">
              <a:lnSpc>
                <a:spcPct val="150000"/>
              </a:lnSpc>
              <a:spcBef>
                <a:spcPct val="0"/>
              </a:spcBef>
              <a:spcAft>
                <a:spcPct val="0"/>
              </a:spcAft>
              <a:buFontTx/>
              <a:buChar char="•"/>
            </a:pPr>
            <a:r>
              <a:rPr lang="ar-SA" altLang="en-US" sz="2000" dirty="0">
                <a:solidFill>
                  <a:schemeClr val="tx1"/>
                </a:solidFill>
                <a:latin typeface="Arial" panose="020B0604020202020204" pitchFamily="34" charset="0"/>
                <a:cs typeface="+mj-cs"/>
              </a:rPr>
              <a:t>الدراسة تقدم مساهمة عملية مهمة في</a:t>
            </a:r>
            <a:r>
              <a:rPr lang="en-US" altLang="en-US" sz="2000" dirty="0">
                <a:solidFill>
                  <a:schemeClr val="tx1"/>
                </a:solidFill>
                <a:latin typeface="Arial" panose="020B0604020202020204" pitchFamily="34" charset="0"/>
                <a:cs typeface="+mj-cs"/>
              </a:rPr>
              <a:t> </a:t>
            </a:r>
            <a:r>
              <a:rPr lang="ar-SA" altLang="en-US" sz="2000" dirty="0">
                <a:solidFill>
                  <a:schemeClr val="tx1"/>
                </a:solidFill>
                <a:latin typeface="Arial" panose="020B0604020202020204" pitchFamily="34" charset="0"/>
                <a:cs typeface="+mj-cs"/>
              </a:rPr>
              <a:t>تطوير استراتيجيات تسويق رقمية مخصصة للأجيال</a:t>
            </a:r>
            <a:r>
              <a:rPr lang="en-US" altLang="en-US" sz="2000" dirty="0">
                <a:solidFill>
                  <a:schemeClr val="tx1"/>
                </a:solidFill>
                <a:latin typeface="Arial" panose="020B0604020202020204" pitchFamily="34" charset="0"/>
                <a:cs typeface="+mj-cs"/>
              </a:rPr>
              <a:t> </a:t>
            </a:r>
            <a:r>
              <a:rPr lang="ar-SA" altLang="en-US" sz="2000" dirty="0">
                <a:solidFill>
                  <a:schemeClr val="tx1"/>
                </a:solidFill>
                <a:latin typeface="Arial" panose="020B0604020202020204" pitchFamily="34" charset="0"/>
                <a:cs typeface="+mj-cs"/>
              </a:rPr>
              <a:t>في السعودية</a:t>
            </a:r>
            <a:r>
              <a:rPr lang="en-US" altLang="en-US" dirty="0">
                <a:solidFill>
                  <a:schemeClr val="tx1"/>
                </a:solidFill>
                <a:latin typeface="Arial" panose="020B0604020202020204" pitchFamily="34" charset="0"/>
                <a:cs typeface="+mj-cs"/>
              </a:rPr>
              <a:t>.</a:t>
            </a:r>
          </a:p>
        </p:txBody>
      </p:sp>
      <p:graphicFrame>
        <p:nvGraphicFramePr>
          <p:cNvPr id="3" name="Table 2">
            <a:extLst>
              <a:ext uri="{FF2B5EF4-FFF2-40B4-BE49-F238E27FC236}">
                <a16:creationId xmlns:a16="http://schemas.microsoft.com/office/drawing/2014/main" id="{387B609A-14B0-6BAF-0F6F-7CC341790BAE}"/>
              </a:ext>
            </a:extLst>
          </p:cNvPr>
          <p:cNvGraphicFramePr>
            <a:graphicFrameLocks noGrp="1"/>
          </p:cNvGraphicFramePr>
          <p:nvPr/>
        </p:nvGraphicFramePr>
        <p:xfrm>
          <a:off x="838200" y="3818414"/>
          <a:ext cx="10515600" cy="365760"/>
        </p:xfrm>
        <a:graphic>
          <a:graphicData uri="http://schemas.openxmlformats.org/drawingml/2006/table">
            <a:tbl>
              <a:tblPr/>
              <a:tblGrid>
                <a:gridCol w="10515600">
                  <a:extLst>
                    <a:ext uri="{9D8B030D-6E8A-4147-A177-3AD203B41FA5}">
                      <a16:colId xmlns:a16="http://schemas.microsoft.com/office/drawing/2014/main" val="1507904323"/>
                    </a:ext>
                  </a:extLst>
                </a:gridCol>
              </a:tblGrid>
              <a:tr h="0">
                <a:tc>
                  <a:txBody>
                    <a:bodyPr/>
                    <a:lstStyle/>
                    <a:p>
                      <a:pPr>
                        <a:buNone/>
                      </a:pPr>
                      <a:endParaRPr lang="en-US" dirty="0"/>
                    </a:p>
                  </a:txBody>
                  <a:tcPr anchor="ctr">
                    <a:lnL>
                      <a:noFill/>
                    </a:lnL>
                    <a:lnR>
                      <a:noFill/>
                    </a:lnR>
                    <a:lnT>
                      <a:noFill/>
                    </a:lnT>
                    <a:lnB>
                      <a:noFill/>
                    </a:lnB>
                    <a:noFill/>
                  </a:tcPr>
                </a:tc>
                <a:extLst>
                  <a:ext uri="{0D108BD9-81ED-4DB2-BD59-A6C34878D82A}">
                    <a16:rowId xmlns:a16="http://schemas.microsoft.com/office/drawing/2014/main" val="593792681"/>
                  </a:ext>
                </a:extLst>
              </a:tr>
            </a:tbl>
          </a:graphicData>
        </a:graphic>
      </p:graphicFrame>
      <p:sp>
        <p:nvSpPr>
          <p:cNvPr id="2" name="Rectangle 1">
            <a:extLst>
              <a:ext uri="{FF2B5EF4-FFF2-40B4-BE49-F238E27FC236}">
                <a16:creationId xmlns:a16="http://schemas.microsoft.com/office/drawing/2014/main" id="{FCA21483-BE6C-9B2F-E8B1-F58F1F63D88D}"/>
              </a:ext>
            </a:extLst>
          </p:cNvPr>
          <p:cNvSpPr/>
          <p:nvPr/>
        </p:nvSpPr>
        <p:spPr>
          <a:xfrm>
            <a:off x="35408" y="83368"/>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8323B52-AD68-DCA1-4A1E-FE3E3FDC7F11}"/>
              </a:ext>
            </a:extLst>
          </p:cNvPr>
          <p:cNvSpPr/>
          <p:nvPr/>
        </p:nvSpPr>
        <p:spPr>
          <a:xfrm>
            <a:off x="4681803" y="6466903"/>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324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8BC11-CC07-F59F-6694-5D59A4C829E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20B120C-9AB0-FF5B-C56C-6867BFB04F42}"/>
              </a:ext>
            </a:extLst>
          </p:cNvPr>
          <p:cNvSpPr txBox="1"/>
          <p:nvPr/>
        </p:nvSpPr>
        <p:spPr>
          <a:xfrm>
            <a:off x="3972819" y="-93457"/>
            <a:ext cx="4625486" cy="646331"/>
          </a:xfrm>
          <a:prstGeom prst="rect">
            <a:avLst/>
          </a:prstGeom>
          <a:noFill/>
        </p:spPr>
        <p:txBody>
          <a:bodyPr wrap="square">
            <a:spAutoFit/>
          </a:bodyPr>
          <a:lstStyle/>
          <a:p>
            <a:r>
              <a:rPr lang="ar-SA" sz="3600" b="1" dirty="0">
                <a:solidFill>
                  <a:srgbClr val="00B0F0"/>
                </a:solidFill>
                <a:latin typeface="Sakkal Majalla" panose="02000000000000000000" pitchFamily="2" charset="-78"/>
                <a:cs typeface="Sakkal Majalla" panose="02000000000000000000" pitchFamily="2" charset="-78"/>
              </a:rPr>
              <a:t>نتائج تحليل الحملات الدراسة </a:t>
            </a:r>
            <a:endParaRPr lang="en-US" sz="3600" b="1" dirty="0">
              <a:solidFill>
                <a:srgbClr val="00B0F0"/>
              </a:solidFill>
              <a:latin typeface="Sakkal Majalla" panose="02000000000000000000" pitchFamily="2" charset="-78"/>
              <a:cs typeface="Sakkal Majalla" panose="02000000000000000000" pitchFamily="2" charset="-78"/>
            </a:endParaRPr>
          </a:p>
        </p:txBody>
      </p:sp>
      <p:sp>
        <p:nvSpPr>
          <p:cNvPr id="7" name="Rectangle: Rounded Corners 6">
            <a:extLst>
              <a:ext uri="{FF2B5EF4-FFF2-40B4-BE49-F238E27FC236}">
                <a16:creationId xmlns:a16="http://schemas.microsoft.com/office/drawing/2014/main" id="{053EE925-3828-FD45-BC70-169CC33FCDCF}"/>
              </a:ext>
            </a:extLst>
          </p:cNvPr>
          <p:cNvSpPr/>
          <p:nvPr/>
        </p:nvSpPr>
        <p:spPr>
          <a:xfrm>
            <a:off x="92365" y="448860"/>
            <a:ext cx="11827239" cy="6028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rtl="1" eaLnBrk="0" fontAlgn="base" hangingPunct="0">
              <a:lnSpc>
                <a:spcPct val="200000"/>
              </a:lnSpc>
              <a:spcBef>
                <a:spcPct val="0"/>
              </a:spcBef>
              <a:spcAft>
                <a:spcPct val="0"/>
              </a:spcAft>
            </a:pPr>
            <a:r>
              <a:rPr lang="ar-SA" dirty="0">
                <a:solidFill>
                  <a:schemeClr val="tx1"/>
                </a:solidFill>
              </a:rPr>
              <a:t>أظهر تحليل حملات موبايلي أن </a:t>
            </a:r>
            <a:r>
              <a:rPr lang="ar-SA" b="1" dirty="0">
                <a:solidFill>
                  <a:schemeClr val="tx1"/>
                </a:solidFill>
              </a:rPr>
              <a:t>الاستهداف الجيلي أكثر فعالية من الأساليب التقليدية</a:t>
            </a:r>
            <a:r>
              <a:rPr lang="ar-SA" dirty="0">
                <a:solidFill>
                  <a:schemeClr val="tx1"/>
                </a:solidFill>
              </a:rPr>
              <a:t> حيث حققت حملة </a:t>
            </a:r>
            <a:r>
              <a:rPr lang="ar-SA" i="1" dirty="0" err="1">
                <a:solidFill>
                  <a:schemeClr val="tx1"/>
                </a:solidFill>
              </a:rPr>
              <a:t>إكستريم</a:t>
            </a:r>
            <a:r>
              <a:rPr lang="ar-SA" i="1" dirty="0">
                <a:solidFill>
                  <a:schemeClr val="tx1"/>
                </a:solidFill>
              </a:rPr>
              <a:t> </a:t>
            </a:r>
            <a:r>
              <a:rPr lang="ar-SA" i="1" dirty="0" err="1">
                <a:solidFill>
                  <a:schemeClr val="tx1"/>
                </a:solidFill>
              </a:rPr>
              <a:t>مفوتر</a:t>
            </a:r>
            <a:r>
              <a:rPr lang="ar-SA" dirty="0">
                <a:solidFill>
                  <a:schemeClr val="tx1"/>
                </a:solidFill>
              </a:rPr>
              <a:t> الموجهة لجيل </a:t>
            </a:r>
            <a:r>
              <a:rPr lang="en-US" dirty="0">
                <a:solidFill>
                  <a:schemeClr val="tx1"/>
                </a:solidFill>
              </a:rPr>
              <a:t>Z </a:t>
            </a:r>
            <a:r>
              <a:rPr lang="ar-SA" dirty="0">
                <a:solidFill>
                  <a:schemeClr val="tx1"/>
                </a:solidFill>
              </a:rPr>
              <a:t>والألفية أعلى معدلات مشاهدة وتفاعل وتحويل بفضل المحتوى البصري الجريء والتخصيص السلوكي بينما سجلت حملة </a:t>
            </a:r>
            <a:r>
              <a:rPr lang="ar-SA" i="1" dirty="0">
                <a:solidFill>
                  <a:schemeClr val="tx1"/>
                </a:solidFill>
              </a:rPr>
              <a:t>فلكس</a:t>
            </a:r>
            <a:r>
              <a:rPr lang="ar-SA" dirty="0">
                <a:solidFill>
                  <a:schemeClr val="tx1"/>
                </a:solidFill>
              </a:rPr>
              <a:t> ذات الطابع التقليدي نتائج محدودة وضعفًا في بناء الولاء مما أبرز قصور النهج الديموغرافي العام. أما حملة </a:t>
            </a:r>
            <a:r>
              <a:rPr lang="ar-SA" i="1" dirty="0">
                <a:solidFill>
                  <a:schemeClr val="tx1"/>
                </a:solidFill>
              </a:rPr>
              <a:t>شبكة سابقة</a:t>
            </a:r>
            <a:r>
              <a:rPr lang="ar-SA" dirty="0">
                <a:solidFill>
                  <a:schemeClr val="tx1"/>
                </a:solidFill>
              </a:rPr>
              <a:t> التي جمعت بين الاستهداف الجيلي والتقليدي فقد نجحت في تعزيز صورة العلامة التجارية والرضا العام لكنها لم تصل إلى مستوى الفاعلية الرقمية البحتة. وتتفق هذه النتائج مع الاستبيان إذ أكد معظم المشاركين أن الحملات الموجهة للأجيال تحقق تخصيصًا أعلى وتفاعلًا أكبر ونية شراء أقوى وهو ما يدعم فرضيات الدراسة حول تفوق الاستهداف الجيلي في تحقيق الأثر التسويقي.</a:t>
            </a:r>
            <a:endParaRPr lang="ar-SA" dirty="0">
              <a:solidFill>
                <a:schemeClr val="tx1"/>
              </a:solidFill>
              <a:cs typeface="+mj-cs"/>
            </a:endParaRPr>
          </a:p>
        </p:txBody>
      </p:sp>
      <p:sp>
        <p:nvSpPr>
          <p:cNvPr id="2" name="Rectangle 1">
            <a:extLst>
              <a:ext uri="{FF2B5EF4-FFF2-40B4-BE49-F238E27FC236}">
                <a16:creationId xmlns:a16="http://schemas.microsoft.com/office/drawing/2014/main" id="{DE42F203-617F-98A0-CA47-9F53310BB9D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Rectangle 2">
            <a:extLst>
              <a:ext uri="{FF2B5EF4-FFF2-40B4-BE49-F238E27FC236}">
                <a16:creationId xmlns:a16="http://schemas.microsoft.com/office/drawing/2014/main" id="{686BF101-0787-7E5B-2FFF-377AABE03D98}"/>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6" name="Table 5">
            <a:extLst>
              <a:ext uri="{FF2B5EF4-FFF2-40B4-BE49-F238E27FC236}">
                <a16:creationId xmlns:a16="http://schemas.microsoft.com/office/drawing/2014/main" id="{1EEF526F-2B7B-65F6-7153-F6AD87E950F3}"/>
              </a:ext>
            </a:extLst>
          </p:cNvPr>
          <p:cNvGraphicFramePr>
            <a:graphicFrameLocks noGrp="1"/>
          </p:cNvGraphicFramePr>
          <p:nvPr>
            <p:extLst>
              <p:ext uri="{D42A27DB-BD31-4B8C-83A1-F6EECF244321}">
                <p14:modId xmlns:p14="http://schemas.microsoft.com/office/powerpoint/2010/main" val="3903161148"/>
              </p:ext>
            </p:extLst>
          </p:nvPr>
        </p:nvGraphicFramePr>
        <p:xfrm>
          <a:off x="482185" y="3820343"/>
          <a:ext cx="11227629" cy="2675827"/>
        </p:xfrm>
        <a:graphic>
          <a:graphicData uri="http://schemas.openxmlformats.org/drawingml/2006/table">
            <a:tbl>
              <a:tblPr firstRow="1" bandRow="1">
                <a:tableStyleId>{3B4B98B0-60AC-42C2-AFA5-B58CD77FA1E5}</a:tableStyleId>
              </a:tblPr>
              <a:tblGrid>
                <a:gridCol w="3742543">
                  <a:extLst>
                    <a:ext uri="{9D8B030D-6E8A-4147-A177-3AD203B41FA5}">
                      <a16:colId xmlns:a16="http://schemas.microsoft.com/office/drawing/2014/main" val="768173768"/>
                    </a:ext>
                  </a:extLst>
                </a:gridCol>
                <a:gridCol w="3742543">
                  <a:extLst>
                    <a:ext uri="{9D8B030D-6E8A-4147-A177-3AD203B41FA5}">
                      <a16:colId xmlns:a16="http://schemas.microsoft.com/office/drawing/2014/main" val="3921715742"/>
                    </a:ext>
                  </a:extLst>
                </a:gridCol>
                <a:gridCol w="3742543">
                  <a:extLst>
                    <a:ext uri="{9D8B030D-6E8A-4147-A177-3AD203B41FA5}">
                      <a16:colId xmlns:a16="http://schemas.microsoft.com/office/drawing/2014/main" val="716558920"/>
                    </a:ext>
                  </a:extLst>
                </a:gridCol>
              </a:tblGrid>
              <a:tr h="339450">
                <a:tc>
                  <a:txBody>
                    <a:bodyPr/>
                    <a:lstStyle/>
                    <a:p>
                      <a:pPr algn="ctr"/>
                      <a:r>
                        <a:rPr lang="ar-SA" dirty="0">
                          <a:solidFill>
                            <a:schemeClr val="bg1"/>
                          </a:solidFill>
                        </a:rPr>
                        <a:t>حملة شبكة سابقة استهداف متنوع  </a:t>
                      </a:r>
                      <a:endParaRPr lang="en-US" dirty="0">
                        <a:solidFill>
                          <a:schemeClr val="bg1"/>
                        </a:solidFill>
                      </a:endParaRPr>
                    </a:p>
                  </a:txBody>
                  <a:tcPr>
                    <a:solidFill>
                      <a:schemeClr val="accent5"/>
                    </a:solidFill>
                  </a:tcPr>
                </a:tc>
                <a:tc>
                  <a:txBody>
                    <a:bodyPr/>
                    <a:lstStyle/>
                    <a:p>
                      <a:pPr algn="ctr"/>
                      <a:r>
                        <a:rPr lang="ar-SA" dirty="0">
                          <a:solidFill>
                            <a:schemeClr val="bg1"/>
                          </a:solidFill>
                        </a:rPr>
                        <a:t>حملة فليكس الاستهداف التقليدي </a:t>
                      </a:r>
                      <a:endParaRPr lang="en-US" dirty="0">
                        <a:solidFill>
                          <a:schemeClr val="bg1"/>
                        </a:solidFill>
                      </a:endParaRPr>
                    </a:p>
                  </a:txBody>
                  <a:tcPr>
                    <a:solidFill>
                      <a:schemeClr val="accent5"/>
                    </a:solidFill>
                  </a:tcPr>
                </a:tc>
                <a:tc>
                  <a:txBody>
                    <a:bodyPr/>
                    <a:lstStyle/>
                    <a:p>
                      <a:pPr algn="ctr"/>
                      <a:r>
                        <a:rPr lang="ar-SA" dirty="0">
                          <a:solidFill>
                            <a:schemeClr val="bg1"/>
                          </a:solidFill>
                        </a:rPr>
                        <a:t>حملة إكستريم مفوترة استهداف جيل زد الالفية </a:t>
                      </a:r>
                      <a:r>
                        <a:rPr lang="en-US" dirty="0">
                          <a:solidFill>
                            <a:schemeClr val="bg1"/>
                          </a:solidFill>
                        </a:rPr>
                        <a:t> </a:t>
                      </a:r>
                    </a:p>
                  </a:txBody>
                  <a:tcPr>
                    <a:solidFill>
                      <a:schemeClr val="accent5"/>
                    </a:solidFill>
                  </a:tcPr>
                </a:tc>
                <a:extLst>
                  <a:ext uri="{0D108BD9-81ED-4DB2-BD59-A6C34878D82A}">
                    <a16:rowId xmlns:a16="http://schemas.microsoft.com/office/drawing/2014/main" val="1833614656"/>
                  </a:ext>
                </a:extLst>
              </a:tr>
              <a:tr h="2144190">
                <a:tc>
                  <a:txBody>
                    <a:bodyPr/>
                    <a:lstStyle/>
                    <a:p>
                      <a:pPr marL="285750" lvl="1" indent="-285750" algn="r" defTabSz="914400" rtl="1" eaLnBrk="1" latinLnBrk="0" hangingPunct="1">
                        <a:lnSpc>
                          <a:spcPts val="2160"/>
                        </a:lnSpc>
                        <a:buFont typeface="Arial" panose="020B0604020202020204" pitchFamily="34" charset="0"/>
                        <a:buChar char="•"/>
                      </a:pPr>
                      <a:r>
                        <a:rPr lang="ar-SA" sz="1800" b="0" kern="1200" dirty="0">
                          <a:solidFill>
                            <a:schemeClr val="dk1"/>
                          </a:solidFill>
                        </a:rPr>
                        <a:t>89% من العينة رأوا أن الدمج عزز التوازن في الرسائل.</a:t>
                      </a:r>
                    </a:p>
                    <a:p>
                      <a:pPr marL="285750" lvl="1" indent="-285750" algn="r" defTabSz="914400" rtl="1" eaLnBrk="1" latinLnBrk="0" hangingPunct="1">
                        <a:lnSpc>
                          <a:spcPts val="2160"/>
                        </a:lnSpc>
                        <a:buFont typeface="Arial" panose="020B0604020202020204" pitchFamily="34" charset="0"/>
                        <a:buChar char="•"/>
                      </a:pPr>
                      <a:r>
                        <a:rPr lang="ar-SA" sz="1800" b="0" kern="1200" dirty="0">
                          <a:solidFill>
                            <a:schemeClr val="dk1"/>
                          </a:solidFill>
                        </a:rPr>
                        <a:t>معدلات مشاهدة متوسطة مع مستوى تفاعل مقبول.</a:t>
                      </a:r>
                    </a:p>
                    <a:p>
                      <a:pPr marL="285750" lvl="1" indent="-285750" algn="r" defTabSz="914400" rtl="1" eaLnBrk="1" latinLnBrk="0" hangingPunct="1">
                        <a:lnSpc>
                          <a:spcPts val="2160"/>
                        </a:lnSpc>
                        <a:buFont typeface="Arial" panose="020B0604020202020204" pitchFamily="34" charset="0"/>
                        <a:buChar char="•"/>
                      </a:pPr>
                      <a:r>
                        <a:rPr lang="ar-SA" sz="1800" b="0" kern="1200" dirty="0">
                          <a:solidFill>
                            <a:schemeClr val="dk1"/>
                          </a:solidFill>
                        </a:rPr>
                        <a:t>نتائج جيدة في التحويل لكن أقل من حملة إكستريم مفوترة.</a:t>
                      </a:r>
                    </a:p>
                    <a:p>
                      <a:pPr marL="285750" lvl="1" indent="-285750" algn="r" defTabSz="914400" rtl="1" eaLnBrk="1" latinLnBrk="0" hangingPunct="1">
                        <a:lnSpc>
                          <a:spcPts val="2160"/>
                        </a:lnSpc>
                        <a:buFont typeface="Arial" panose="020B0604020202020204" pitchFamily="34" charset="0"/>
                        <a:buChar char="•"/>
                      </a:pPr>
                      <a:r>
                        <a:rPr lang="ar-SA" sz="1800" b="0" kern="1200" dirty="0">
                          <a:solidFill>
                            <a:schemeClr val="dk1"/>
                          </a:solidFill>
                        </a:rPr>
                        <a:t>أظهرت مرونة في الوصول إلى شرائح متعددة.</a:t>
                      </a:r>
                      <a:endParaRPr lang="ar-SA" sz="1800" b="0" kern="1200" dirty="0">
                        <a:solidFill>
                          <a:schemeClr val="dk1"/>
                        </a:solidFill>
                        <a:latin typeface="+mn-lt"/>
                        <a:ea typeface="+mn-ea"/>
                        <a:cs typeface="+mj-cs"/>
                      </a:endParaRPr>
                    </a:p>
                  </a:txBody>
                  <a:tcPr>
                    <a:solidFill>
                      <a:schemeClr val="bg1">
                        <a:alpha val="20000"/>
                      </a:schemeClr>
                    </a:solidFill>
                  </a:tcPr>
                </a:tc>
                <a:tc>
                  <a:txBody>
                    <a:bodyPr/>
                    <a:lstStyle/>
                    <a:p>
                      <a:pPr marL="285750" indent="-285750" algn="r" defTabSz="914400" rtl="1" eaLnBrk="1" latinLnBrk="0" hangingPunct="1">
                        <a:lnSpc>
                          <a:spcPts val="2160"/>
                        </a:lnSpc>
                        <a:buFont typeface="Arial" panose="020B0604020202020204" pitchFamily="34" charset="0"/>
                        <a:buChar char="•"/>
                      </a:pPr>
                      <a:r>
                        <a:rPr lang="ar-SA" sz="1800" b="0" kern="1200" dirty="0">
                          <a:solidFill>
                            <a:schemeClr val="dk1"/>
                          </a:solidFill>
                        </a:rPr>
                        <a:t>54% فقط اعتبروا الرسائل واضحة وملائمة.</a:t>
                      </a:r>
                    </a:p>
                    <a:p>
                      <a:pPr marL="285750" indent="-285750" algn="r" defTabSz="914400" rtl="1" eaLnBrk="1" latinLnBrk="0" hangingPunct="1">
                        <a:lnSpc>
                          <a:spcPts val="2160"/>
                        </a:lnSpc>
                        <a:buFont typeface="Arial" panose="020B0604020202020204" pitchFamily="34" charset="0"/>
                        <a:buChar char="•"/>
                      </a:pPr>
                      <a:r>
                        <a:rPr lang="ar-SA" sz="1800" b="0" kern="1200" dirty="0">
                          <a:solidFill>
                            <a:schemeClr val="dk1"/>
                          </a:solidFill>
                        </a:rPr>
                        <a:t>معدلات مشاهدة جيدة لكن التفاعل منخفض.</a:t>
                      </a:r>
                    </a:p>
                    <a:p>
                      <a:pPr marL="285750" indent="-285750" algn="r" defTabSz="914400" rtl="1" eaLnBrk="1" latinLnBrk="0" hangingPunct="1">
                        <a:lnSpc>
                          <a:spcPts val="2160"/>
                        </a:lnSpc>
                        <a:buFont typeface="Arial" panose="020B0604020202020204" pitchFamily="34" charset="0"/>
                        <a:buChar char="•"/>
                      </a:pPr>
                      <a:r>
                        <a:rPr lang="ar-SA" sz="1800" b="0" kern="1200" dirty="0">
                          <a:solidFill>
                            <a:schemeClr val="dk1"/>
                          </a:solidFill>
                        </a:rPr>
                        <a:t>تأثير محدود على الولاء والتميّز بين المنافسين.</a:t>
                      </a:r>
                    </a:p>
                    <a:p>
                      <a:pPr marL="285750" indent="-285750" algn="r" defTabSz="914400" rtl="1" eaLnBrk="1" latinLnBrk="0" hangingPunct="1">
                        <a:lnSpc>
                          <a:spcPts val="2160"/>
                        </a:lnSpc>
                        <a:buFont typeface="Arial" panose="020B0604020202020204" pitchFamily="34" charset="0"/>
                        <a:buChar char="•"/>
                      </a:pPr>
                      <a:r>
                        <a:rPr lang="ar-SA" sz="1800" b="0" kern="1200" dirty="0">
                          <a:solidFill>
                            <a:schemeClr val="dk1"/>
                          </a:solidFill>
                        </a:rPr>
                        <a:t>ضعف في معدلات التحويل مقارنة بالحملات الجيلية.</a:t>
                      </a:r>
                      <a:endParaRPr lang="ar-SA" sz="1800" b="0" kern="1200" dirty="0">
                        <a:solidFill>
                          <a:schemeClr val="dk1"/>
                        </a:solidFill>
                        <a:latin typeface="+mn-lt"/>
                        <a:ea typeface="+mn-ea"/>
                        <a:cs typeface="+mj-cs"/>
                      </a:endParaRPr>
                    </a:p>
                  </a:txBody>
                  <a:tcPr>
                    <a:solidFill>
                      <a:schemeClr val="bg1">
                        <a:alpha val="20000"/>
                      </a:schemeClr>
                    </a:solidFill>
                  </a:tcPr>
                </a:tc>
                <a:tc>
                  <a:txBody>
                    <a:bodyPr/>
                    <a:lstStyle/>
                    <a:p>
                      <a:pPr marL="285750" indent="-285750" algn="r" rtl="1">
                        <a:lnSpc>
                          <a:spcPts val="2160"/>
                        </a:lnSpc>
                        <a:buFont typeface="Arial" panose="020B0604020202020204" pitchFamily="34" charset="0"/>
                        <a:buChar char="•"/>
                      </a:pPr>
                      <a:r>
                        <a:rPr lang="ar-SA" sz="1800" dirty="0"/>
                        <a:t>71% من المشاركين أكدوا فاعلية الرسائل المخصصة.</a:t>
                      </a:r>
                    </a:p>
                    <a:p>
                      <a:pPr marL="285750" indent="-285750" algn="r" rtl="1">
                        <a:lnSpc>
                          <a:spcPts val="2160"/>
                        </a:lnSpc>
                        <a:buFont typeface="Arial" panose="020B0604020202020204" pitchFamily="34" charset="0"/>
                        <a:buChar char="•"/>
                      </a:pPr>
                      <a:r>
                        <a:rPr lang="ar-SA" sz="1800" dirty="0"/>
                        <a:t>أعلى معدلات مشاهدة على المنصات الرقمية (تجاوزت مئات الآلاف).</a:t>
                      </a:r>
                    </a:p>
                    <a:p>
                      <a:pPr marL="285750" indent="-285750" algn="r" rtl="1">
                        <a:lnSpc>
                          <a:spcPts val="2160"/>
                        </a:lnSpc>
                        <a:buFont typeface="Arial" panose="020B0604020202020204" pitchFamily="34" charset="0"/>
                        <a:buChar char="•"/>
                      </a:pPr>
                      <a:r>
                        <a:rPr lang="ar-SA" sz="1800" dirty="0"/>
                        <a:t>معدلات تفاعل مرتفعة (إعجابات تعليقات مشاركات).</a:t>
                      </a:r>
                    </a:p>
                  </a:txBody>
                  <a:tcPr>
                    <a:solidFill>
                      <a:schemeClr val="bg1">
                        <a:alpha val="20000"/>
                      </a:schemeClr>
                    </a:solidFill>
                  </a:tcPr>
                </a:tc>
                <a:extLst>
                  <a:ext uri="{0D108BD9-81ED-4DB2-BD59-A6C34878D82A}">
                    <a16:rowId xmlns:a16="http://schemas.microsoft.com/office/drawing/2014/main" val="718808076"/>
                  </a:ext>
                </a:extLst>
              </a:tr>
            </a:tbl>
          </a:graphicData>
        </a:graphic>
      </p:graphicFrame>
      <p:sp>
        <p:nvSpPr>
          <p:cNvPr id="3" name="Rectangle 2">
            <a:extLst>
              <a:ext uri="{FF2B5EF4-FFF2-40B4-BE49-F238E27FC236}">
                <a16:creationId xmlns:a16="http://schemas.microsoft.com/office/drawing/2014/main" id="{498DA733-25D9-69A8-CD70-3CECB6E43F8B}"/>
              </a:ext>
            </a:extLst>
          </p:cNvPr>
          <p:cNvSpPr/>
          <p:nvPr/>
        </p:nvSpPr>
        <p:spPr>
          <a:xfrm>
            <a:off x="35408" y="83368"/>
            <a:ext cx="2572881" cy="18949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228B987D-BA9F-9B07-8156-D79606B9E88F}"/>
              </a:ext>
            </a:extLst>
          </p:cNvPr>
          <p:cNvSpPr/>
          <p:nvPr/>
        </p:nvSpPr>
        <p:spPr>
          <a:xfrm>
            <a:off x="3830418" y="6843583"/>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097E1B9-8A54-A051-AC40-E27CE822F6CB}"/>
              </a:ext>
            </a:extLst>
          </p:cNvPr>
          <p:cNvSpPr/>
          <p:nvPr/>
        </p:nvSpPr>
        <p:spPr>
          <a:xfrm>
            <a:off x="4645241" y="6644168"/>
            <a:ext cx="2721485" cy="36183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497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EA79F-8B23-4FC5-4D09-9C78A206B11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E76A2C8-28E6-0050-9FBB-658EDDFB5ABD}"/>
              </a:ext>
            </a:extLst>
          </p:cNvPr>
          <p:cNvSpPr txBox="1"/>
          <p:nvPr/>
        </p:nvSpPr>
        <p:spPr>
          <a:xfrm>
            <a:off x="4711018" y="0"/>
            <a:ext cx="3229823" cy="646331"/>
          </a:xfrm>
          <a:prstGeom prst="rect">
            <a:avLst/>
          </a:prstGeom>
          <a:noFill/>
        </p:spPr>
        <p:txBody>
          <a:bodyPr wrap="square">
            <a:spAutoFit/>
          </a:bodyPr>
          <a:lstStyle/>
          <a:p>
            <a:r>
              <a:rPr lang="ar-SA" sz="3600" b="1" dirty="0">
                <a:solidFill>
                  <a:srgbClr val="00B0F0"/>
                </a:solidFill>
                <a:latin typeface="Sakkal Majalla" panose="02000000000000000000" pitchFamily="2" charset="-78"/>
                <a:cs typeface="Sakkal Majalla" panose="02000000000000000000" pitchFamily="2" charset="-78"/>
              </a:rPr>
              <a:t>توصيات الدراسة </a:t>
            </a:r>
            <a:endParaRPr lang="en-US" sz="3600" b="1" dirty="0">
              <a:solidFill>
                <a:srgbClr val="00B0F0"/>
              </a:solidFill>
              <a:latin typeface="Sakkal Majalla" panose="02000000000000000000" pitchFamily="2" charset="-78"/>
              <a:cs typeface="Sakkal Majalla" panose="02000000000000000000" pitchFamily="2" charset="-78"/>
            </a:endParaRPr>
          </a:p>
        </p:txBody>
      </p:sp>
      <p:sp>
        <p:nvSpPr>
          <p:cNvPr id="7" name="Rectangle: Rounded Corners 6">
            <a:extLst>
              <a:ext uri="{FF2B5EF4-FFF2-40B4-BE49-F238E27FC236}">
                <a16:creationId xmlns:a16="http://schemas.microsoft.com/office/drawing/2014/main" id="{B90050C6-E34C-5235-6788-B3BD632DC4E1}"/>
              </a:ext>
            </a:extLst>
          </p:cNvPr>
          <p:cNvSpPr/>
          <p:nvPr/>
        </p:nvSpPr>
        <p:spPr>
          <a:xfrm>
            <a:off x="194871" y="646331"/>
            <a:ext cx="11827239" cy="5555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rtl="1">
              <a:lnSpc>
                <a:spcPct val="150000"/>
              </a:lnSpc>
            </a:pPr>
            <a:r>
              <a:rPr lang="ar-SA" sz="2200" b="1" dirty="0">
                <a:solidFill>
                  <a:schemeClr val="tx1"/>
                </a:solidFill>
              </a:rPr>
              <a:t>تطبيقات لشركات الاتصالات</a:t>
            </a:r>
            <a:endParaRPr lang="en-US" sz="2200" dirty="0">
              <a:solidFill>
                <a:schemeClr val="tx1"/>
              </a:solidFill>
            </a:endParaRPr>
          </a:p>
          <a:p>
            <a:pPr marL="457200" lvl="0" indent="-457200" algn="r" rtl="1">
              <a:lnSpc>
                <a:spcPct val="150000"/>
              </a:lnSpc>
              <a:buFont typeface="Arial" panose="020B0604020202020204" pitchFamily="34" charset="0"/>
              <a:buChar char="•"/>
            </a:pPr>
            <a:r>
              <a:rPr lang="ar-SA" dirty="0">
                <a:solidFill>
                  <a:schemeClr val="tx1"/>
                </a:solidFill>
              </a:rPr>
              <a:t>تبني الاستهداف الجيلي وفق تحليل سلوك وقيم كل جيل</a:t>
            </a:r>
            <a:r>
              <a:rPr lang="en-US" dirty="0">
                <a:solidFill>
                  <a:schemeClr val="tx1"/>
                </a:solidFill>
              </a:rPr>
              <a:t>.</a:t>
            </a:r>
          </a:p>
          <a:p>
            <a:pPr marL="457200" lvl="0" indent="-457200" algn="r" rtl="1">
              <a:lnSpc>
                <a:spcPct val="150000"/>
              </a:lnSpc>
              <a:buFont typeface="Arial" panose="020B0604020202020204" pitchFamily="34" charset="0"/>
              <a:buChar char="•"/>
            </a:pPr>
            <a:r>
              <a:rPr lang="ar-SA" dirty="0">
                <a:solidFill>
                  <a:schemeClr val="tx1"/>
                </a:solidFill>
              </a:rPr>
              <a:t>تخصيص الرسائل والمنصات بما يتناسب مع الأجيال</a:t>
            </a:r>
            <a:r>
              <a:rPr lang="en-US" dirty="0">
                <a:solidFill>
                  <a:schemeClr val="tx1"/>
                </a:solidFill>
              </a:rPr>
              <a:t> </a:t>
            </a:r>
            <a:r>
              <a:rPr lang="ar-SA" dirty="0">
                <a:solidFill>
                  <a:schemeClr val="tx1"/>
                </a:solidFill>
              </a:rPr>
              <a:t>(مثل</a:t>
            </a:r>
            <a:r>
              <a:rPr lang="en-US" dirty="0">
                <a:solidFill>
                  <a:schemeClr val="tx1"/>
                </a:solidFill>
              </a:rPr>
              <a:t> TikTok </a:t>
            </a:r>
            <a:r>
              <a:rPr lang="ar-SA" dirty="0">
                <a:solidFill>
                  <a:schemeClr val="tx1"/>
                </a:solidFill>
              </a:rPr>
              <a:t>للجيل</a:t>
            </a:r>
            <a:r>
              <a:rPr lang="en-US" dirty="0">
                <a:solidFill>
                  <a:schemeClr val="tx1"/>
                </a:solidFill>
              </a:rPr>
              <a:t> Z </a:t>
            </a:r>
            <a:r>
              <a:rPr lang="ar-SA" dirty="0">
                <a:solidFill>
                  <a:schemeClr val="tx1"/>
                </a:solidFill>
              </a:rPr>
              <a:t>و</a:t>
            </a:r>
            <a:r>
              <a:rPr lang="en-US" dirty="0">
                <a:solidFill>
                  <a:schemeClr val="tx1"/>
                </a:solidFill>
              </a:rPr>
              <a:t>LinkedIn </a:t>
            </a:r>
            <a:r>
              <a:rPr lang="ar-SA" dirty="0">
                <a:solidFill>
                  <a:schemeClr val="tx1"/>
                </a:solidFill>
              </a:rPr>
              <a:t>للجيل</a:t>
            </a:r>
            <a:r>
              <a:rPr lang="en-US" dirty="0">
                <a:solidFill>
                  <a:schemeClr val="tx1"/>
                </a:solidFill>
              </a:rPr>
              <a:t> Y </a:t>
            </a:r>
            <a:r>
              <a:rPr lang="ar-SA" dirty="0">
                <a:solidFill>
                  <a:schemeClr val="tx1"/>
                </a:solidFill>
              </a:rPr>
              <a:t>)</a:t>
            </a:r>
            <a:r>
              <a:rPr lang="en-US" dirty="0">
                <a:solidFill>
                  <a:schemeClr val="tx1"/>
                </a:solidFill>
              </a:rPr>
              <a:t>.</a:t>
            </a:r>
          </a:p>
          <a:p>
            <a:pPr marL="457200" lvl="0" indent="-457200" algn="r" rtl="1">
              <a:lnSpc>
                <a:spcPct val="150000"/>
              </a:lnSpc>
              <a:buFont typeface="Arial" panose="020B0604020202020204" pitchFamily="34" charset="0"/>
              <a:buChar char="•"/>
            </a:pPr>
            <a:r>
              <a:rPr lang="ar-SA" dirty="0">
                <a:solidFill>
                  <a:schemeClr val="tx1"/>
                </a:solidFill>
              </a:rPr>
              <a:t>استخدام الذكاء الاصطناعي والتحليل السلوكي لتخصيص الحملات</a:t>
            </a:r>
            <a:r>
              <a:rPr lang="en-US" dirty="0">
                <a:solidFill>
                  <a:schemeClr val="tx1"/>
                </a:solidFill>
              </a:rPr>
              <a:t>.</a:t>
            </a:r>
          </a:p>
          <a:p>
            <a:pPr marL="457200" lvl="0" indent="-457200" algn="r" rtl="1">
              <a:lnSpc>
                <a:spcPct val="150000"/>
              </a:lnSpc>
              <a:buFont typeface="Arial" panose="020B0604020202020204" pitchFamily="34" charset="0"/>
              <a:buChar char="•"/>
            </a:pPr>
            <a:r>
              <a:rPr lang="ar-SA" dirty="0">
                <a:solidFill>
                  <a:schemeClr val="tx1"/>
                </a:solidFill>
              </a:rPr>
              <a:t>تقليص الاعتماد على الاستهداف التقليدي العام</a:t>
            </a:r>
            <a:r>
              <a:rPr lang="en-US" dirty="0">
                <a:solidFill>
                  <a:schemeClr val="tx1"/>
                </a:solidFill>
              </a:rPr>
              <a:t>.</a:t>
            </a:r>
          </a:p>
          <a:p>
            <a:pPr algn="r" rtl="1"/>
            <a:r>
              <a:rPr lang="ar-SA" sz="2200" b="1" dirty="0">
                <a:solidFill>
                  <a:schemeClr val="tx1"/>
                </a:solidFill>
              </a:rPr>
              <a:t>نظرية وأكاديمية</a:t>
            </a:r>
            <a:endParaRPr lang="en-US" sz="2200" dirty="0">
              <a:solidFill>
                <a:schemeClr val="tx1"/>
              </a:solidFill>
            </a:endParaRPr>
          </a:p>
          <a:p>
            <a:pPr marL="285750" indent="-285750" algn="r" rtl="1">
              <a:buFont typeface="Arial" panose="020B0604020202020204" pitchFamily="34" charset="0"/>
              <a:buChar char="•"/>
            </a:pPr>
            <a:r>
              <a:rPr lang="ar-SA" dirty="0">
                <a:solidFill>
                  <a:schemeClr val="tx1"/>
                </a:solidFill>
              </a:rPr>
              <a:t>توسيع الدراسات الجيلية في السياق العربي لفهم الفروقات الثقافية</a:t>
            </a:r>
            <a:r>
              <a:rPr lang="en-US" dirty="0">
                <a:solidFill>
                  <a:schemeClr val="tx1"/>
                </a:solidFill>
              </a:rPr>
              <a:t>.</a:t>
            </a:r>
          </a:p>
          <a:p>
            <a:pPr marL="285750" indent="-285750" algn="r" rtl="1">
              <a:buFont typeface="Arial" panose="020B0604020202020204" pitchFamily="34" charset="0"/>
              <a:buChar char="•"/>
            </a:pPr>
            <a:r>
              <a:rPr lang="ar-SA" dirty="0">
                <a:solidFill>
                  <a:schemeClr val="tx1"/>
                </a:solidFill>
              </a:rPr>
              <a:t>دمج مفاهيم الاستهداف الجيلي في مناهج الإعلام والتسويق</a:t>
            </a:r>
            <a:r>
              <a:rPr lang="en-US" dirty="0">
                <a:solidFill>
                  <a:schemeClr val="tx1"/>
                </a:solidFill>
              </a:rPr>
              <a:t>.</a:t>
            </a:r>
            <a:endParaRPr lang="ar-SA" dirty="0">
              <a:solidFill>
                <a:schemeClr val="tx1"/>
              </a:solidFill>
            </a:endParaRPr>
          </a:p>
          <a:p>
            <a:pPr marL="285750" indent="-285750" algn="r" rtl="1">
              <a:buFont typeface="Arial" panose="020B0604020202020204" pitchFamily="34" charset="0"/>
              <a:buChar char="•"/>
            </a:pPr>
            <a:r>
              <a:rPr lang="ar-SA" dirty="0">
                <a:solidFill>
                  <a:schemeClr val="tx1"/>
                </a:solidFill>
              </a:rPr>
              <a:t>تطوير أدوات قياس تتجاوز المؤشرات التقليدية (تشمل الارتباط العاطفي والتفاعل السلوكي)</a:t>
            </a:r>
            <a:r>
              <a:rPr lang="en-US" sz="2800" dirty="0">
                <a:solidFill>
                  <a:schemeClr val="tx1"/>
                </a:solidFill>
              </a:rPr>
              <a:t>.</a:t>
            </a:r>
            <a:endParaRPr lang="ar-SA" sz="2800" dirty="0">
              <a:solidFill>
                <a:schemeClr val="tx1"/>
              </a:solidFill>
            </a:endParaRPr>
          </a:p>
          <a:p>
            <a:pPr marL="285750" indent="-285750" algn="r" rtl="1">
              <a:buFont typeface="Arial" panose="020B0604020202020204" pitchFamily="34" charset="0"/>
              <a:buChar char="•"/>
            </a:pPr>
            <a:endParaRPr lang="en-US" dirty="0">
              <a:solidFill>
                <a:schemeClr val="tx1"/>
              </a:solidFill>
            </a:endParaRPr>
          </a:p>
          <a:p>
            <a:pPr algn="r" rtl="1"/>
            <a:r>
              <a:rPr lang="ar-SA" sz="2200" b="1" dirty="0">
                <a:solidFill>
                  <a:schemeClr val="tx1"/>
                </a:solidFill>
              </a:rPr>
              <a:t>البحوث مستقبلية</a:t>
            </a:r>
            <a:endParaRPr lang="en-US" sz="2200" dirty="0">
              <a:solidFill>
                <a:schemeClr val="tx1"/>
              </a:solidFill>
            </a:endParaRPr>
          </a:p>
          <a:p>
            <a:pPr marL="457200" lvl="0" indent="-457200" algn="r" rtl="1">
              <a:lnSpc>
                <a:spcPct val="150000"/>
              </a:lnSpc>
              <a:buFont typeface="Arial" panose="020B0604020202020204" pitchFamily="34" charset="0"/>
              <a:buChar char="•"/>
            </a:pPr>
            <a:r>
              <a:rPr lang="ar-SA" dirty="0">
                <a:solidFill>
                  <a:schemeClr val="tx1"/>
                </a:solidFill>
              </a:rPr>
              <a:t>إجراء دراسات طويلة المدى لقياس أثر الحملات على الولاء والاستدامة</a:t>
            </a:r>
            <a:r>
              <a:rPr lang="en-US" dirty="0">
                <a:solidFill>
                  <a:schemeClr val="tx1"/>
                </a:solidFill>
              </a:rPr>
              <a:t>.</a:t>
            </a:r>
          </a:p>
          <a:p>
            <a:pPr marL="457200" lvl="0" indent="-457200" algn="r" rtl="1">
              <a:lnSpc>
                <a:spcPct val="150000"/>
              </a:lnSpc>
              <a:buFont typeface="Arial" panose="020B0604020202020204" pitchFamily="34" charset="0"/>
              <a:buChar char="•"/>
            </a:pPr>
            <a:r>
              <a:rPr lang="ar-SA" dirty="0">
                <a:solidFill>
                  <a:schemeClr val="tx1"/>
                </a:solidFill>
              </a:rPr>
              <a:t>دراسة الفروق الجيلية في قطاعات أخرى كالتعليم والسياحة والمصارف</a:t>
            </a:r>
            <a:endParaRPr lang="en-US" dirty="0">
              <a:solidFill>
                <a:schemeClr val="tx1"/>
              </a:solidFill>
            </a:endParaRPr>
          </a:p>
          <a:p>
            <a:pPr lvl="0" algn="r" rtl="1" eaLnBrk="0" fontAlgn="base" hangingPunct="0">
              <a:lnSpc>
                <a:spcPct val="150000"/>
              </a:lnSpc>
              <a:spcBef>
                <a:spcPct val="0"/>
              </a:spcBef>
              <a:spcAft>
                <a:spcPct val="0"/>
              </a:spcAft>
            </a:pPr>
            <a:endParaRPr lang="en-US" altLang="en-US" sz="2800" dirty="0">
              <a:solidFill>
                <a:schemeClr val="tx1"/>
              </a:solidFill>
              <a:latin typeface="Arial" panose="020B0604020202020204" pitchFamily="34" charset="0"/>
              <a:cs typeface="+mj-cs"/>
            </a:endParaRPr>
          </a:p>
        </p:txBody>
      </p:sp>
      <p:sp>
        <p:nvSpPr>
          <p:cNvPr id="5" name="Rectangle 2">
            <a:extLst>
              <a:ext uri="{FF2B5EF4-FFF2-40B4-BE49-F238E27FC236}">
                <a16:creationId xmlns:a16="http://schemas.microsoft.com/office/drawing/2014/main" id="{78313499-51AA-2195-3648-C531049A73D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Rectangle 1">
            <a:extLst>
              <a:ext uri="{FF2B5EF4-FFF2-40B4-BE49-F238E27FC236}">
                <a16:creationId xmlns:a16="http://schemas.microsoft.com/office/drawing/2014/main" id="{9E57B722-2A29-464E-6377-F0A7528C54D7}"/>
              </a:ext>
            </a:extLst>
          </p:cNvPr>
          <p:cNvSpPr/>
          <p:nvPr/>
        </p:nvSpPr>
        <p:spPr>
          <a:xfrm>
            <a:off x="35408" y="83368"/>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19DEE75-CD89-D249-9B71-56EB26C8FA93}"/>
              </a:ext>
            </a:extLst>
          </p:cNvPr>
          <p:cNvSpPr/>
          <p:nvPr/>
        </p:nvSpPr>
        <p:spPr>
          <a:xfrm>
            <a:off x="4504976" y="6403036"/>
            <a:ext cx="2874028" cy="361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8641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226146" y="5192451"/>
            <a:ext cx="4524565" cy="1107996"/>
          </a:xfrm>
          <a:prstGeom prst="rect">
            <a:avLst/>
          </a:prstGeom>
          <a:noFill/>
        </p:spPr>
        <p:txBody>
          <a:bodyPr wrap="square" rtlCol="0">
            <a:spAutoFit/>
          </a:bodyPr>
          <a:lstStyle/>
          <a:p>
            <a:r>
              <a:rPr lang="en-US" sz="66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1500</Words>
  <Application>Microsoft Office PowerPoint</Application>
  <PresentationFormat>Widescreen</PresentationFormat>
  <Paragraphs>148</Paragraphs>
  <Slides>12</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Alexandria</vt:lpstr>
      <vt:lpstr>Arial</vt:lpstr>
      <vt:lpstr>Calibri</vt:lpstr>
      <vt:lpstr>Calibri Light</vt:lpstr>
      <vt:lpstr>Sakkal Majalla</vt:lpstr>
      <vt:lpstr>The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yahya khalaf</cp:lastModifiedBy>
  <cp:revision>1</cp:revision>
  <dcterms:created xsi:type="dcterms:W3CDTF">2025-08-21T20:32:22Z</dcterms:created>
  <dcterms:modified xsi:type="dcterms:W3CDTF">2025-08-21T20:53:41Z</dcterms:modified>
</cp:coreProperties>
</file>