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1" r:id="rId2"/>
  </p:sldMasterIdLst>
  <p:notesMasterIdLst>
    <p:notesMasterId r:id="rId58"/>
  </p:notesMasterIdLst>
  <p:sldIdLst>
    <p:sldId id="372" r:id="rId3"/>
    <p:sldId id="295" r:id="rId4"/>
    <p:sldId id="296" r:id="rId5"/>
    <p:sldId id="344" r:id="rId6"/>
    <p:sldId id="297" r:id="rId7"/>
    <p:sldId id="298" r:id="rId8"/>
    <p:sldId id="299" r:id="rId9"/>
    <p:sldId id="301" r:id="rId10"/>
    <p:sldId id="302" r:id="rId11"/>
    <p:sldId id="346" r:id="rId12"/>
    <p:sldId id="303" r:id="rId13"/>
    <p:sldId id="304" r:id="rId14"/>
    <p:sldId id="305" r:id="rId15"/>
    <p:sldId id="306" r:id="rId16"/>
    <p:sldId id="307" r:id="rId17"/>
    <p:sldId id="308" r:id="rId18"/>
    <p:sldId id="347" r:id="rId19"/>
    <p:sldId id="309" r:id="rId20"/>
    <p:sldId id="310" r:id="rId21"/>
    <p:sldId id="311" r:id="rId22"/>
    <p:sldId id="312" r:id="rId23"/>
    <p:sldId id="313" r:id="rId24"/>
    <p:sldId id="314" r:id="rId25"/>
    <p:sldId id="315" r:id="rId26"/>
    <p:sldId id="316" r:id="rId27"/>
    <p:sldId id="317" r:id="rId28"/>
    <p:sldId id="318" r:id="rId29"/>
    <p:sldId id="348" r:id="rId30"/>
    <p:sldId id="319" r:id="rId31"/>
    <p:sldId id="320" r:id="rId32"/>
    <p:sldId id="321" r:id="rId33"/>
    <p:sldId id="322" r:id="rId34"/>
    <p:sldId id="323" r:id="rId35"/>
    <p:sldId id="325" r:id="rId36"/>
    <p:sldId id="326" r:id="rId37"/>
    <p:sldId id="327" r:id="rId38"/>
    <p:sldId id="345" r:id="rId39"/>
    <p:sldId id="328" r:id="rId40"/>
    <p:sldId id="329" r:id="rId41"/>
    <p:sldId id="349" r:id="rId42"/>
    <p:sldId id="330" r:id="rId43"/>
    <p:sldId id="331" r:id="rId44"/>
    <p:sldId id="332" r:id="rId45"/>
    <p:sldId id="333" r:id="rId46"/>
    <p:sldId id="334" r:id="rId47"/>
    <p:sldId id="335" r:id="rId48"/>
    <p:sldId id="336" r:id="rId49"/>
    <p:sldId id="337" r:id="rId50"/>
    <p:sldId id="338" r:id="rId51"/>
    <p:sldId id="350" r:id="rId52"/>
    <p:sldId id="340" r:id="rId53"/>
    <p:sldId id="341" r:id="rId54"/>
    <p:sldId id="342" r:id="rId55"/>
    <p:sldId id="343" r:id="rId56"/>
    <p:sldId id="276"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74" autoAdjust="0"/>
    <p:restoredTop sz="93285" autoAdjust="0"/>
  </p:normalViewPr>
  <p:slideViewPr>
    <p:cSldViewPr snapToGrid="0">
      <p:cViewPr varScale="1">
        <p:scale>
          <a:sx n="68" d="100"/>
          <a:sy n="68" d="100"/>
        </p:scale>
        <p:origin x="168" y="6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5 Database Systems and Big Data</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ar-SY"/>
              <a:t>Lecture 5 Database Systems and Big Data</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5 Database Systems and Big Data</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5 Database Systems and Big Data</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5 Database Systems and Big Data</a:t>
            </a:r>
            <a:endParaRPr lang="en-US" dirty="0"/>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5 Database Systems and Big Data</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5 Database Systems and Big Data</a:t>
            </a:r>
            <a:endParaRPr lang="en-US" dirty="0"/>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5 Database Systems and Big Data</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5 Database Systems and Big Data</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5 Database Systems and Big Data</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5 Database Systems and Big Data</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5 Database Systems and Big Data</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45374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5 Database Systems and Big Data</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24731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5 Database Systems and Big Data</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3035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5 Database Systems and Big Data</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85179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5 Database Systems and Big Data</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6750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5 Database Systems and Big Data</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35913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5 Database Systems and Big Data</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3485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5 Database Systems and Big Data</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29057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5 Database Systems and Big Data</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47683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5 Database Systems and Big Data</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62624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5 Database Systems and Big Data</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80424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090976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3314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2761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911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785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003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410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5 Database Systems and Big Data</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46449647-1249-4779-BF6F-B5866F01291B}"/>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5 Database Systems and Big Data</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3345802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5</a:t>
            </a:r>
          </a:p>
        </p:txBody>
      </p:sp>
      <p:sp>
        <p:nvSpPr>
          <p:cNvPr id="11" name="TextBox 10"/>
          <p:cNvSpPr txBox="1"/>
          <p:nvPr/>
        </p:nvSpPr>
        <p:spPr>
          <a:xfrm>
            <a:off x="6370224" y="4802552"/>
            <a:ext cx="3645550"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Database Systems and Big Data</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5</a:t>
            </a:r>
          </a:p>
        </p:txBody>
      </p:sp>
      <p:sp>
        <p:nvSpPr>
          <p:cNvPr id="3" name="Content Placeholder 2"/>
          <p:cNvSpPr>
            <a:spLocks noGrp="1"/>
          </p:cNvSpPr>
          <p:nvPr>
            <p:ph idx="1"/>
          </p:nvPr>
        </p:nvSpPr>
        <p:spPr/>
        <p:txBody>
          <a:bodyPr>
            <a:normAutofit/>
          </a:bodyPr>
          <a:lstStyle/>
          <a:p>
            <a:r>
              <a:rPr lang="en-US" dirty="0"/>
              <a:t>Organizations and individuals capture prodigious amounts of data from a myriad of sources every day.</a:t>
            </a:r>
          </a:p>
          <a:p>
            <a:r>
              <a:rPr lang="en-US" dirty="0"/>
              <a:t>Where does all this data come from, where does it go, how is it safeguarded, and how can you use it to your advantage?</a:t>
            </a:r>
          </a:p>
          <a:p>
            <a:r>
              <a:rPr lang="en-US" dirty="0"/>
              <a:t>In this chapter, you will learn about tools and processes that enable users to manage all this data so that it can be used to uncover new insights and make effective decisions.</a:t>
            </a:r>
          </a:p>
        </p:txBody>
      </p:sp>
    </p:spTree>
    <p:extLst>
      <p:ext uri="{BB962C8B-B14F-4D97-AF65-F5344CB8AC3E}">
        <p14:creationId xmlns:p14="http://schemas.microsoft.com/office/powerpoint/2010/main" val="2225218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5</a:t>
            </a:r>
          </a:p>
        </p:txBody>
      </p:sp>
      <p:sp>
        <p:nvSpPr>
          <p:cNvPr id="3" name="Content Placeholder 2"/>
          <p:cNvSpPr>
            <a:spLocks noGrp="1"/>
          </p:cNvSpPr>
          <p:nvPr>
            <p:ph idx="1"/>
          </p:nvPr>
        </p:nvSpPr>
        <p:spPr/>
        <p:txBody>
          <a:bodyPr>
            <a:normAutofit/>
          </a:bodyPr>
          <a:lstStyle/>
          <a:p>
            <a:r>
              <a:rPr lang="en-US" dirty="0"/>
              <a:t>For example, if you become a marketing manager, you can access a vast store of data related to the Web-surfing habits, past purchases, and even social media activity of existing and potential customers.</a:t>
            </a:r>
          </a:p>
          <a:p>
            <a:r>
              <a:rPr lang="en-US" dirty="0"/>
              <a:t>You can use this information to create highly effective marketing programs that generate consumer interest and increased sales. </a:t>
            </a:r>
          </a:p>
        </p:txBody>
      </p:sp>
    </p:spTree>
    <p:extLst>
      <p:ext uri="{BB962C8B-B14F-4D97-AF65-F5344CB8AC3E}">
        <p14:creationId xmlns:p14="http://schemas.microsoft.com/office/powerpoint/2010/main" val="177231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5</a:t>
            </a:r>
          </a:p>
        </p:txBody>
      </p:sp>
      <p:sp>
        <p:nvSpPr>
          <p:cNvPr id="3" name="Content Placeholder 2"/>
          <p:cNvSpPr>
            <a:spLocks noGrp="1"/>
          </p:cNvSpPr>
          <p:nvPr>
            <p:ph idx="1"/>
          </p:nvPr>
        </p:nvSpPr>
        <p:spPr/>
        <p:txBody>
          <a:bodyPr>
            <a:normAutofit/>
          </a:bodyPr>
          <a:lstStyle/>
          <a:p>
            <a:r>
              <a:rPr lang="en-US" dirty="0"/>
              <a:t>If you become a biologist, you may use big data to study the regulation of genes and the evolution of genomes in an attempt to understand how the genetic makeup of different cancers influences outcomes for cancer patients. </a:t>
            </a:r>
          </a:p>
          <a:p>
            <a:r>
              <a:rPr lang="en-US" dirty="0"/>
              <a:t>If you become a human resources manager, you will be able to use data to analyze the impact of raises and changes in employee-benefit packages on employee retention and long-term costs. </a:t>
            </a:r>
          </a:p>
        </p:txBody>
      </p:sp>
    </p:spTree>
    <p:extLst>
      <p:ext uri="{BB962C8B-B14F-4D97-AF65-F5344CB8AC3E}">
        <p14:creationId xmlns:p14="http://schemas.microsoft.com/office/powerpoint/2010/main" val="177231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5</a:t>
            </a:r>
          </a:p>
        </p:txBody>
      </p:sp>
      <p:sp>
        <p:nvSpPr>
          <p:cNvPr id="3" name="Content Placeholder 2"/>
          <p:cNvSpPr>
            <a:spLocks noGrp="1"/>
          </p:cNvSpPr>
          <p:nvPr>
            <p:ph idx="1"/>
          </p:nvPr>
        </p:nvSpPr>
        <p:spPr/>
        <p:txBody>
          <a:bodyPr>
            <a:normAutofit/>
          </a:bodyPr>
          <a:lstStyle/>
          <a:p>
            <a:r>
              <a:rPr lang="en-US" dirty="0"/>
              <a:t>Regardless of your field of study in school and your future career, using database systems and big data will likely be a critical part of your job. </a:t>
            </a:r>
          </a:p>
          <a:p>
            <a:r>
              <a:rPr lang="en-US" dirty="0"/>
              <a:t>As you study this chapter, you will see how you can use databases and big data to extract and analyze valuable information to help you succeed.</a:t>
            </a:r>
          </a:p>
          <a:p>
            <a:r>
              <a:rPr lang="en-US" dirty="0"/>
              <a:t>This chapter starts by introducing basic concepts related to databases and data management systems. Later, the topic of big data will be discussed along with several tools and technologies used to store and analyze big data.</a:t>
            </a:r>
          </a:p>
          <a:p>
            <a:endParaRPr lang="en-US" dirty="0"/>
          </a:p>
        </p:txBody>
      </p:sp>
    </p:spTree>
    <p:extLst>
      <p:ext uri="{BB962C8B-B14F-4D97-AF65-F5344CB8AC3E}">
        <p14:creationId xmlns:p14="http://schemas.microsoft.com/office/powerpoint/2010/main" val="177231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342900" lvl="1" indent="-342900">
              <a:spcBef>
                <a:spcPts val="1000"/>
              </a:spcBef>
              <a:buFont typeface="Wingdings" panose="05000000000000000000" pitchFamily="2" charset="2"/>
              <a:buChar char="ü"/>
            </a:pPr>
            <a:r>
              <a:rPr lang="en-US" dirty="0"/>
              <a:t>Data modeling is a key aspect of organizing data and information.</a:t>
            </a:r>
            <a:endParaRPr lang="en-US" sz="3600" dirty="0"/>
          </a:p>
          <a:p>
            <a:pPr marL="342900" lvl="1" indent="-342900">
              <a:spcBef>
                <a:spcPts val="1000"/>
              </a:spcBef>
              <a:buFont typeface="Wingdings" panose="05000000000000000000" pitchFamily="2" charset="2"/>
              <a:buChar char="ü"/>
            </a:pPr>
            <a:r>
              <a:rPr lang="en-US" dirty="0"/>
              <a:t>A well-designed and well-managed database is an extremely valuable tool in supporting decision making.</a:t>
            </a:r>
            <a:endParaRPr lang="en-US" sz="3600" dirty="0"/>
          </a:p>
          <a:p>
            <a:pPr marL="342900" lvl="1" indent="-342900">
              <a:spcBef>
                <a:spcPts val="1000"/>
              </a:spcBef>
              <a:buFont typeface="Wingdings" panose="05000000000000000000" pitchFamily="2" charset="2"/>
              <a:buChar char="ü"/>
            </a:pPr>
            <a:r>
              <a:rPr lang="en-US" dirty="0"/>
              <a:t>We have entered an era where organizations are grappling with a tremendous growth in the amount of</a:t>
            </a:r>
            <a:r>
              <a:rPr lang="en-US" sz="3600" dirty="0"/>
              <a:t> </a:t>
            </a:r>
            <a:r>
              <a:rPr lang="en-US" dirty="0"/>
              <a:t>data available and struggling to understand how to manage and make use of it.</a:t>
            </a:r>
            <a:endParaRPr lang="en-US" sz="4000" dirty="0"/>
          </a:p>
          <a:p>
            <a:pPr marL="342900" lvl="1" indent="-342900">
              <a:spcBef>
                <a:spcPts val="1000"/>
              </a:spcBef>
              <a:buFont typeface="Wingdings" panose="05000000000000000000" pitchFamily="2" charset="2"/>
              <a:buChar char="ü"/>
            </a:pPr>
            <a:r>
              <a:rPr lang="en-US" dirty="0"/>
              <a:t>A number of available tools and technologies allow organizations to take advantage of the opportunities offered by big data.</a:t>
            </a:r>
          </a:p>
        </p:txBody>
      </p:sp>
    </p:spTree>
    <p:extLst>
      <p:ext uri="{BB962C8B-B14F-4D97-AF65-F5344CB8AC3E}">
        <p14:creationId xmlns:p14="http://schemas.microsoft.com/office/powerpoint/2010/main" val="2596696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Learning Objectives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Identify and briefly describe the members of the hierarchy of data.</a:t>
            </a:r>
          </a:p>
          <a:p>
            <a:pPr lvl="0">
              <a:buFont typeface="Wingdings" panose="05000000000000000000" pitchFamily="2" charset="2"/>
              <a:buChar char="Ø"/>
            </a:pPr>
            <a:r>
              <a:rPr lang="en-US" dirty="0"/>
              <a:t>Identify the advantages of the database approach to data management.</a:t>
            </a:r>
          </a:p>
          <a:p>
            <a:pPr lvl="0">
              <a:buFont typeface="Wingdings" panose="05000000000000000000" pitchFamily="2" charset="2"/>
              <a:buChar char="Ø"/>
            </a:pPr>
            <a:r>
              <a:rPr lang="en-US" dirty="0"/>
              <a:t>Identify the key factors that must be considered when designing a database.</a:t>
            </a:r>
          </a:p>
          <a:p>
            <a:pPr lvl="0">
              <a:buFont typeface="Wingdings" panose="05000000000000000000" pitchFamily="2" charset="2"/>
              <a:buChar char="Ø"/>
            </a:pPr>
            <a:r>
              <a:rPr lang="en-US" dirty="0"/>
              <a:t>Identify the various types of data models and explain how they are useful in planning a database.</a:t>
            </a:r>
          </a:p>
        </p:txBody>
      </p:sp>
    </p:spTree>
    <p:extLst>
      <p:ext uri="{BB962C8B-B14F-4D97-AF65-F5344CB8AC3E}">
        <p14:creationId xmlns:p14="http://schemas.microsoft.com/office/powerpoint/2010/main" val="201125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Describe the relational database model and its fundamental characteristics.</a:t>
            </a:r>
          </a:p>
          <a:p>
            <a:pPr lvl="0">
              <a:buFont typeface="Wingdings" panose="05000000000000000000" pitchFamily="2" charset="2"/>
              <a:buChar char="Ø"/>
            </a:pPr>
            <a:r>
              <a:rPr lang="en-US" dirty="0"/>
              <a:t>Discuss the role of a database administrator and data administrator.</a:t>
            </a:r>
          </a:p>
          <a:p>
            <a:pPr lvl="0">
              <a:buFont typeface="Wingdings" panose="05000000000000000000" pitchFamily="2" charset="2"/>
              <a:buChar char="Ø"/>
            </a:pPr>
            <a:r>
              <a:rPr lang="en-US" dirty="0"/>
              <a:t>Identify the common functions performed by all database management systems.</a:t>
            </a:r>
          </a:p>
          <a:p>
            <a:pPr lvl="0">
              <a:buFont typeface="Wingdings" panose="05000000000000000000" pitchFamily="2" charset="2"/>
              <a:buChar char="Ø"/>
            </a:pPr>
            <a:r>
              <a:rPr lang="en-US" dirty="0"/>
              <a:t>Define the term big data and identify its basic characteristics.</a:t>
            </a:r>
          </a:p>
        </p:txBody>
      </p:sp>
    </p:spTree>
    <p:extLst>
      <p:ext uri="{BB962C8B-B14F-4D97-AF65-F5344CB8AC3E}">
        <p14:creationId xmlns:p14="http://schemas.microsoft.com/office/powerpoint/2010/main" val="2011256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Explain why big data represents both a challenge and an opportunity.</a:t>
            </a:r>
          </a:p>
          <a:p>
            <a:pPr lvl="0">
              <a:buFont typeface="Wingdings" panose="05000000000000000000" pitchFamily="2" charset="2"/>
              <a:buChar char="Ø"/>
            </a:pPr>
            <a:r>
              <a:rPr lang="en-US" dirty="0"/>
              <a:t>Define the term data management and state its overall goal.</a:t>
            </a:r>
          </a:p>
          <a:p>
            <a:pPr lvl="0">
              <a:buFont typeface="Wingdings" panose="05000000000000000000" pitchFamily="2" charset="2"/>
              <a:buChar char="Ø"/>
            </a:pPr>
            <a:r>
              <a:rPr lang="en-US" dirty="0"/>
              <a:t>Define the terms data warehouse, data mart, and data lakes and explain how they are different.</a:t>
            </a:r>
          </a:p>
          <a:p>
            <a:pPr lvl="0">
              <a:buFont typeface="Wingdings" panose="05000000000000000000" pitchFamily="2" charset="2"/>
              <a:buChar char="Ø"/>
            </a:pPr>
            <a:r>
              <a:rPr lang="en-US" dirty="0"/>
              <a:t>Outline the extract, transform, load process.</a:t>
            </a:r>
          </a:p>
          <a:p>
            <a:pPr lvl="0">
              <a:buFont typeface="Wingdings" panose="05000000000000000000" pitchFamily="2" charset="2"/>
              <a:buChar char="Ø"/>
            </a:pPr>
            <a:r>
              <a:rPr lang="en-US" dirty="0"/>
              <a:t>Discuss the whole Hadoop computing environment and its various components.</a:t>
            </a:r>
          </a:p>
        </p:txBody>
      </p:sp>
    </p:spTree>
    <p:extLst>
      <p:ext uri="{BB962C8B-B14F-4D97-AF65-F5344CB8AC3E}">
        <p14:creationId xmlns:p14="http://schemas.microsoft.com/office/powerpoint/2010/main" val="2011256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a:latin typeface="Times New Roman" panose="02020603050405020304" pitchFamily="18" charset="0"/>
                <a:cs typeface="Times New Roman" panose="02020603050405020304" pitchFamily="18" charset="0"/>
              </a:rPr>
              <a:t>Chapter 5  Database Systems and Big Data</a:t>
            </a:r>
          </a:p>
        </p:txBody>
      </p:sp>
      <p:sp>
        <p:nvSpPr>
          <p:cNvPr id="43" name="Freeform 42"/>
          <p:cNvSpPr/>
          <p:nvPr/>
        </p:nvSpPr>
        <p:spPr>
          <a:xfrm>
            <a:off x="2970169" y="1455265"/>
            <a:ext cx="4430268" cy="670379"/>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Fundamentals</a:t>
            </a: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Hierarchy of Data</a:t>
            </a: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Entities, Attributes, and Keys</a:t>
            </a: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9" y="2503611"/>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Modeling and Database Characteristics</a:t>
            </a: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Modeling</a:t>
            </a: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Relational Database Model</a:t>
            </a: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Manipulating Data</a:t>
            </a: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Cleansing</a:t>
            </a: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SQL Databases</a:t>
            </a: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Big Data</a:t>
            </a: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Sources of Big Data</a:t>
            </a: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Big Data Uses</a:t>
            </a: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Challenges of Big Data</a:t>
            </a: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Management</a:t>
            </a: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Technologies Used to Process Big Data</a:t>
            </a: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Warehouses, Data Marts, and Data Lakes</a:t>
            </a: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Hadoop</a:t>
            </a: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88379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3"/>
                                        </p:tgtEl>
                                        <p:attrNameLst>
                                          <p:attrName>fillcolor</p:attrName>
                                        </p:attrNameLst>
                                      </p:cBhvr>
                                      <p:to>
                                        <a:srgbClr val="FFFF00"/>
                                      </p:to>
                                    </p:animClr>
                                    <p:set>
                                      <p:cBhvr>
                                        <p:cTn id="7" dur="2000" fill="hold"/>
                                        <p:tgtEl>
                                          <p:spTgt spid="43"/>
                                        </p:tgtEl>
                                        <p:attrNameLst>
                                          <p:attrName>fill.type</p:attrName>
                                        </p:attrNameLst>
                                      </p:cBhvr>
                                      <p:to>
                                        <p:strVal val="solid"/>
                                      </p:to>
                                    </p:set>
                                    <p:set>
                                      <p:cBhvr>
                                        <p:cTn id="8" dur="2000" fill="hold"/>
                                        <p:tgtEl>
                                          <p:spTgt spid="4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r>
              <a:rPr lang="en-US" dirty="0"/>
              <a:t>A </a:t>
            </a:r>
            <a:r>
              <a:rPr lang="en-US" b="1" i="1" dirty="0">
                <a:solidFill>
                  <a:schemeClr val="accent1"/>
                </a:solidFill>
              </a:rPr>
              <a:t>database</a:t>
            </a:r>
            <a:r>
              <a:rPr lang="en-US" dirty="0"/>
              <a:t> is a well-designed, organized, and carefully managed collection of data.</a:t>
            </a:r>
          </a:p>
          <a:p>
            <a:r>
              <a:rPr lang="en-US" dirty="0"/>
              <a:t>A database can contribute to organizational success by providing managers and decision makers with timely, accurate, and relevant information built on data. </a:t>
            </a:r>
          </a:p>
          <a:p>
            <a:r>
              <a:rPr lang="en-US" dirty="0"/>
              <a:t>Databases also help companies analyze information to reduce costs, increase profits, add new customers, track past business activities, and open new market opportunities.</a:t>
            </a:r>
          </a:p>
          <a:p>
            <a:endParaRPr lang="en-US" dirty="0"/>
          </a:p>
        </p:txBody>
      </p:sp>
    </p:spTree>
    <p:extLst>
      <p:ext uri="{BB962C8B-B14F-4D97-AF65-F5344CB8AC3E}">
        <p14:creationId xmlns:p14="http://schemas.microsoft.com/office/powerpoint/2010/main" val="1122304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92500"/>
          </a:bodyPr>
          <a:lstStyle/>
          <a:p>
            <a:r>
              <a:rPr lang="en-US" dirty="0"/>
              <a:t>A </a:t>
            </a:r>
            <a:r>
              <a:rPr lang="en-US" b="1" i="1" dirty="0">
                <a:solidFill>
                  <a:schemeClr val="accent1"/>
                </a:solidFill>
              </a:rPr>
              <a:t>database management system </a:t>
            </a:r>
            <a:r>
              <a:rPr lang="en-US" dirty="0"/>
              <a:t>(DBMS) consists of a group of programs used to access and manage a database as well as provide an interface between the database and its users and other application programs.</a:t>
            </a:r>
          </a:p>
          <a:p>
            <a:r>
              <a:rPr lang="en-US" dirty="0"/>
              <a:t>A DBMS provides a single point of management and control over data resources, which can be critical to maintaining the integrity and security of the data. </a:t>
            </a:r>
          </a:p>
          <a:p>
            <a:r>
              <a:rPr lang="en-US" dirty="0"/>
              <a:t>A database, a DBMS, and the application programs that use the data make up a database environment.</a:t>
            </a:r>
          </a:p>
          <a:p>
            <a:endParaRPr lang="en-US" dirty="0"/>
          </a:p>
        </p:txBody>
      </p:sp>
    </p:spTree>
    <p:extLst>
      <p:ext uri="{BB962C8B-B14F-4D97-AF65-F5344CB8AC3E}">
        <p14:creationId xmlns:p14="http://schemas.microsoft.com/office/powerpoint/2010/main" val="160495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Hierarchy of Data</a:t>
            </a:r>
          </a:p>
        </p:txBody>
      </p:sp>
      <p:sp>
        <p:nvSpPr>
          <p:cNvPr id="3" name="Content Placeholder 2"/>
          <p:cNvSpPr>
            <a:spLocks noGrp="1"/>
          </p:cNvSpPr>
          <p:nvPr>
            <p:ph idx="1"/>
          </p:nvPr>
        </p:nvSpPr>
        <p:spPr/>
        <p:txBody>
          <a:bodyPr>
            <a:normAutofit fontScale="92500"/>
          </a:bodyPr>
          <a:lstStyle/>
          <a:p>
            <a:r>
              <a:rPr lang="en-US" dirty="0"/>
              <a:t>Data is generally organized in a hierarchy that begins with the smallest piece of data used by computers (a bit), progressing up through the hierarchy to a database.</a:t>
            </a:r>
          </a:p>
          <a:p>
            <a:r>
              <a:rPr lang="en-US" dirty="0"/>
              <a:t>A </a:t>
            </a:r>
            <a:r>
              <a:rPr lang="en-US" b="1" i="1" dirty="0">
                <a:solidFill>
                  <a:schemeClr val="accent1"/>
                </a:solidFill>
              </a:rPr>
              <a:t>bit</a:t>
            </a:r>
            <a:r>
              <a:rPr lang="en-US" dirty="0"/>
              <a:t> is a binary digit (i.e., 0 or 1) </a:t>
            </a:r>
          </a:p>
          <a:p>
            <a:r>
              <a:rPr lang="en-US" dirty="0"/>
              <a:t>A </a:t>
            </a:r>
            <a:r>
              <a:rPr lang="en-US" b="1" i="1" dirty="0">
                <a:solidFill>
                  <a:schemeClr val="accent1"/>
                </a:solidFill>
              </a:rPr>
              <a:t>byte</a:t>
            </a:r>
            <a:r>
              <a:rPr lang="en-US" dirty="0"/>
              <a:t> is typically eight bits. Each byte represents a character, which is the basic building block of most information. </a:t>
            </a:r>
          </a:p>
          <a:p>
            <a:r>
              <a:rPr lang="en-US" dirty="0"/>
              <a:t>A </a:t>
            </a:r>
            <a:r>
              <a:rPr lang="en-US" b="1" i="1" dirty="0">
                <a:solidFill>
                  <a:schemeClr val="accent1"/>
                </a:solidFill>
              </a:rPr>
              <a:t>character</a:t>
            </a:r>
            <a:r>
              <a:rPr lang="en-US" dirty="0"/>
              <a:t> can be an uppercase letter (A, B, C, …, Z), a lowercase letter (a, b, c, …, z), a numeric digit (0, 1, 2, …, 9)</a:t>
            </a:r>
          </a:p>
        </p:txBody>
      </p:sp>
    </p:spTree>
    <p:extLst>
      <p:ext uri="{BB962C8B-B14F-4D97-AF65-F5344CB8AC3E}">
        <p14:creationId xmlns:p14="http://schemas.microsoft.com/office/powerpoint/2010/main" val="439642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Hierarchy of Data</a:t>
            </a:r>
          </a:p>
        </p:txBody>
      </p:sp>
      <p:sp>
        <p:nvSpPr>
          <p:cNvPr id="3" name="Content Placeholder 2"/>
          <p:cNvSpPr>
            <a:spLocks noGrp="1"/>
          </p:cNvSpPr>
          <p:nvPr>
            <p:ph idx="1"/>
          </p:nvPr>
        </p:nvSpPr>
        <p:spPr/>
        <p:txBody>
          <a:bodyPr>
            <a:normAutofit/>
          </a:bodyPr>
          <a:lstStyle/>
          <a:p>
            <a:r>
              <a:rPr lang="en-US" dirty="0"/>
              <a:t>Characters are put together to form a field.</a:t>
            </a:r>
          </a:p>
          <a:p>
            <a:r>
              <a:rPr lang="en-US" dirty="0"/>
              <a:t>A </a:t>
            </a:r>
            <a:r>
              <a:rPr lang="en-US" b="1" i="1" dirty="0">
                <a:solidFill>
                  <a:schemeClr val="accent1"/>
                </a:solidFill>
              </a:rPr>
              <a:t>field</a:t>
            </a:r>
            <a:r>
              <a:rPr lang="en-US" dirty="0"/>
              <a:t> is typically a name, a number, or a combination of characters that describes an aspect of a business object (such as an employee, a location, or a plant) or activity (such as a sale).</a:t>
            </a:r>
          </a:p>
          <a:p>
            <a:r>
              <a:rPr lang="en-US" dirty="0"/>
              <a:t>In addition to being entered into a database, fields can be computed from other fields. </a:t>
            </a:r>
          </a:p>
          <a:p>
            <a:r>
              <a:rPr lang="en-US" dirty="0"/>
              <a:t>Computed fields include the total, average, maximum, and minimum value</a:t>
            </a:r>
          </a:p>
        </p:txBody>
      </p:sp>
    </p:spTree>
    <p:extLst>
      <p:ext uri="{BB962C8B-B14F-4D97-AF65-F5344CB8AC3E}">
        <p14:creationId xmlns:p14="http://schemas.microsoft.com/office/powerpoint/2010/main" val="3382876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Hierarchy of Data</a:t>
            </a:r>
          </a:p>
        </p:txBody>
      </p:sp>
      <p:sp>
        <p:nvSpPr>
          <p:cNvPr id="3" name="Content Placeholder 2"/>
          <p:cNvSpPr>
            <a:spLocks noGrp="1"/>
          </p:cNvSpPr>
          <p:nvPr>
            <p:ph idx="1"/>
          </p:nvPr>
        </p:nvSpPr>
        <p:spPr/>
        <p:txBody>
          <a:bodyPr>
            <a:normAutofit fontScale="77500" lnSpcReduction="20000"/>
          </a:bodyPr>
          <a:lstStyle/>
          <a:p>
            <a:r>
              <a:rPr lang="en-US" dirty="0"/>
              <a:t>A collection of data fields all related to one object, activity, or individual is called a </a:t>
            </a:r>
            <a:r>
              <a:rPr lang="en-US" sz="3100" b="1" i="1" dirty="0">
                <a:solidFill>
                  <a:schemeClr val="accent1"/>
                </a:solidFill>
              </a:rPr>
              <a:t>record</a:t>
            </a:r>
            <a:r>
              <a:rPr lang="en-US" dirty="0"/>
              <a:t>.</a:t>
            </a:r>
          </a:p>
          <a:p>
            <a:r>
              <a:rPr lang="en-US" dirty="0"/>
              <a:t>By combining descriptions of the characteristics of an object, activity, or individual, a record can provide a complete description of it. </a:t>
            </a:r>
          </a:p>
          <a:p>
            <a:r>
              <a:rPr lang="en-US" dirty="0"/>
              <a:t>For instance, an employee record is a collection of fields about one employee, one field includes the employee’s name, another field contains the address, and still others the phone number, pay rate, earnings made to date, and so forth.</a:t>
            </a:r>
          </a:p>
          <a:p>
            <a:r>
              <a:rPr lang="en-US" dirty="0"/>
              <a:t>A collection of related records is a </a:t>
            </a:r>
            <a:r>
              <a:rPr lang="en-US" b="1" i="1" dirty="0">
                <a:solidFill>
                  <a:schemeClr val="accent1"/>
                </a:solidFill>
              </a:rPr>
              <a:t>file,</a:t>
            </a:r>
            <a:r>
              <a:rPr lang="en-US" dirty="0">
                <a:solidFill>
                  <a:schemeClr val="accent1"/>
                </a:solidFill>
              </a:rPr>
              <a:t> </a:t>
            </a:r>
            <a:r>
              <a:rPr lang="en-US" dirty="0"/>
              <a:t>for example, an employee file is a collection of all company employee records.</a:t>
            </a:r>
          </a:p>
          <a:p>
            <a:r>
              <a:rPr lang="en-US" dirty="0"/>
              <a:t>At the highest level of the data hierarchy is a </a:t>
            </a:r>
            <a:r>
              <a:rPr lang="en-US" b="1" i="1" dirty="0">
                <a:solidFill>
                  <a:schemeClr val="accent1"/>
                </a:solidFill>
              </a:rPr>
              <a:t>database</a:t>
            </a:r>
            <a:r>
              <a:rPr lang="en-US" dirty="0"/>
              <a:t>, a collection of integrated and related files.</a:t>
            </a:r>
          </a:p>
        </p:txBody>
      </p:sp>
    </p:spTree>
    <p:extLst>
      <p:ext uri="{BB962C8B-B14F-4D97-AF65-F5344CB8AC3E}">
        <p14:creationId xmlns:p14="http://schemas.microsoft.com/office/powerpoint/2010/main" val="546320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Entities, Attributes, and Keys</a:t>
            </a:r>
          </a:p>
        </p:txBody>
      </p:sp>
      <p:sp>
        <p:nvSpPr>
          <p:cNvPr id="3" name="Content Placeholder 2"/>
          <p:cNvSpPr>
            <a:spLocks noGrp="1"/>
          </p:cNvSpPr>
          <p:nvPr>
            <p:ph idx="1"/>
          </p:nvPr>
        </p:nvSpPr>
        <p:spPr/>
        <p:txBody>
          <a:bodyPr>
            <a:normAutofit fontScale="92500" lnSpcReduction="10000"/>
          </a:bodyPr>
          <a:lstStyle/>
          <a:p>
            <a:r>
              <a:rPr lang="en-US" dirty="0"/>
              <a:t>An </a:t>
            </a:r>
            <a:r>
              <a:rPr lang="en-US" b="1" i="1" dirty="0">
                <a:solidFill>
                  <a:schemeClr val="accent1"/>
                </a:solidFill>
              </a:rPr>
              <a:t>entity</a:t>
            </a:r>
            <a:r>
              <a:rPr lang="en-US" dirty="0"/>
              <a:t> is a person, place, or thing (object) for which data is collected, stored, and maintained. Examples of entities include employees, products, and customers.</a:t>
            </a:r>
          </a:p>
          <a:p>
            <a:r>
              <a:rPr lang="en-US" dirty="0"/>
              <a:t>An </a:t>
            </a:r>
            <a:r>
              <a:rPr lang="en-US" b="1" i="1" dirty="0">
                <a:solidFill>
                  <a:schemeClr val="accent1"/>
                </a:solidFill>
              </a:rPr>
              <a:t>attribute</a:t>
            </a:r>
            <a:r>
              <a:rPr lang="en-US" dirty="0"/>
              <a:t> is a characteristic of an entity. For example, employee number, last name, first name, hire date, and department number are attributes for an employee. </a:t>
            </a:r>
          </a:p>
          <a:p>
            <a:r>
              <a:rPr lang="en-US" dirty="0"/>
              <a:t>Each attribute can be constrained to a range of allowable values called its </a:t>
            </a:r>
            <a:r>
              <a:rPr lang="en-US" b="1" i="1" dirty="0">
                <a:solidFill>
                  <a:schemeClr val="accent1"/>
                </a:solidFill>
              </a:rPr>
              <a:t>domain</a:t>
            </a:r>
            <a:r>
              <a:rPr lang="en-US" dirty="0"/>
              <a:t> which is what values can be placed in each column.</a:t>
            </a:r>
          </a:p>
          <a:p>
            <a:r>
              <a:rPr lang="en-US" dirty="0"/>
              <a:t>The domain for a particular attribute indicates A </a:t>
            </a:r>
            <a:r>
              <a:rPr lang="en-US" b="1" i="1" dirty="0">
                <a:solidFill>
                  <a:schemeClr val="accent1"/>
                </a:solidFill>
              </a:rPr>
              <a:t>primary key </a:t>
            </a:r>
            <a:r>
              <a:rPr lang="en-US" dirty="0"/>
              <a:t>is a field or set of fields that uniquely identifies the record. No other record can have the same primary key. </a:t>
            </a:r>
          </a:p>
        </p:txBody>
      </p:sp>
    </p:spTree>
    <p:extLst>
      <p:ext uri="{BB962C8B-B14F-4D97-AF65-F5344CB8AC3E}">
        <p14:creationId xmlns:p14="http://schemas.microsoft.com/office/powerpoint/2010/main" val="3845004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a:latin typeface="Times New Roman" panose="02020603050405020304" pitchFamily="18" charset="0"/>
                <a:cs typeface="Times New Roman" panose="02020603050405020304" pitchFamily="18" charset="0"/>
              </a:rPr>
              <a:t>Chapter 5  Database Systems and Big Data</a:t>
            </a:r>
          </a:p>
        </p:txBody>
      </p:sp>
      <p:sp>
        <p:nvSpPr>
          <p:cNvPr id="43" name="Freeform 42"/>
          <p:cNvSpPr/>
          <p:nvPr/>
        </p:nvSpPr>
        <p:spPr>
          <a:xfrm>
            <a:off x="2970169" y="1455265"/>
            <a:ext cx="4430268" cy="627496"/>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Fundamentals</a:t>
            </a: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Hierarchy of Data</a:t>
            </a: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Entities, Attributes, and Keys</a:t>
            </a: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8" y="2398272"/>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Modeling and Database Characteristics</a:t>
            </a: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Modeling</a:t>
            </a: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Relational Database Model</a:t>
            </a: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Manipulating Data</a:t>
            </a: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Cleansing</a:t>
            </a: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SQL Databases</a:t>
            </a: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Big Data</a:t>
            </a: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Sources of Big Data</a:t>
            </a: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Big Data Uses</a:t>
            </a: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Challenges of Big Data</a:t>
            </a: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Management</a:t>
            </a: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Technologies Used to Process Big Data</a:t>
            </a: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Warehouses, Data Marts, and Data Lakes</a:t>
            </a: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Hadoop</a:t>
            </a: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02447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8"/>
                                        </p:tgtEl>
                                        <p:attrNameLst>
                                          <p:attrName>fillcolor</p:attrName>
                                        </p:attrNameLst>
                                      </p:cBhvr>
                                      <p:to>
                                        <a:srgbClr val="FFFF00"/>
                                      </p:to>
                                    </p:animClr>
                                    <p:set>
                                      <p:cBhvr>
                                        <p:cTn id="7" dur="2000" fill="hold"/>
                                        <p:tgtEl>
                                          <p:spTgt spid="48"/>
                                        </p:tgtEl>
                                        <p:attrNameLst>
                                          <p:attrName>fill.type</p:attrName>
                                        </p:attrNameLst>
                                      </p:cBhvr>
                                      <p:to>
                                        <p:strVal val="solid"/>
                                      </p:to>
                                    </p:set>
                                    <p:set>
                                      <p:cBhvr>
                                        <p:cTn id="8" dur="2000" fill="hold"/>
                                        <p:tgtEl>
                                          <p:spTgt spid="4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Data Modeling and Database Characteristics</a:t>
            </a:r>
          </a:p>
        </p:txBody>
      </p:sp>
      <p:sp>
        <p:nvSpPr>
          <p:cNvPr id="3" name="Content Placeholder 2"/>
          <p:cNvSpPr>
            <a:spLocks noGrp="1"/>
          </p:cNvSpPr>
          <p:nvPr>
            <p:ph idx="1"/>
          </p:nvPr>
        </p:nvSpPr>
        <p:spPr/>
        <p:txBody>
          <a:bodyPr>
            <a:normAutofit fontScale="77500" lnSpcReduction="20000"/>
          </a:bodyPr>
          <a:lstStyle/>
          <a:p>
            <a:pPr marL="0" indent="0">
              <a:buNone/>
            </a:pPr>
            <a:r>
              <a:rPr lang="en-US" dirty="0"/>
              <a:t>Because today’s businesses must keep track of and analyze so much data, they must keep the data well organized so that it can be used, when building a database, an organization must carefully consider the following questions:</a:t>
            </a:r>
          </a:p>
          <a:p>
            <a:pPr lvl="0"/>
            <a:r>
              <a:rPr lang="en-US" b="1" dirty="0"/>
              <a:t>Content</a:t>
            </a:r>
            <a:r>
              <a:rPr lang="en-US" dirty="0"/>
              <a:t>: What data should be collected and at what cost?</a:t>
            </a:r>
          </a:p>
          <a:p>
            <a:pPr lvl="0"/>
            <a:r>
              <a:rPr lang="en-US" b="1" dirty="0"/>
              <a:t>Access</a:t>
            </a:r>
            <a:r>
              <a:rPr lang="en-US" dirty="0"/>
              <a:t>: What data should be provided to which users and when?</a:t>
            </a:r>
          </a:p>
          <a:p>
            <a:pPr lvl="0"/>
            <a:r>
              <a:rPr lang="en-US" b="1" dirty="0"/>
              <a:t>Logical structure</a:t>
            </a:r>
            <a:r>
              <a:rPr lang="en-US" dirty="0"/>
              <a:t>: How should data be arranged so that it makes sense to a given user?</a:t>
            </a:r>
          </a:p>
          <a:p>
            <a:pPr lvl="0"/>
            <a:r>
              <a:rPr lang="en-US" b="1" dirty="0"/>
              <a:t>Physical organization</a:t>
            </a:r>
            <a:r>
              <a:rPr lang="en-US" dirty="0"/>
              <a:t>: Where should data be physically located?</a:t>
            </a:r>
          </a:p>
          <a:p>
            <a:pPr lvl="0"/>
            <a:r>
              <a:rPr lang="en-US" b="1" dirty="0"/>
              <a:t>Archiving</a:t>
            </a:r>
            <a:r>
              <a:rPr lang="en-US" dirty="0"/>
              <a:t>: How long must this data be stored?</a:t>
            </a:r>
          </a:p>
          <a:p>
            <a:pPr lvl="0"/>
            <a:r>
              <a:rPr lang="en-US" b="1" dirty="0"/>
              <a:t>Security</a:t>
            </a:r>
            <a:r>
              <a:rPr lang="en-US" dirty="0"/>
              <a:t>: How can this data be protected from unauthorized access?</a:t>
            </a:r>
          </a:p>
          <a:p>
            <a:endParaRPr lang="en-US" dirty="0"/>
          </a:p>
        </p:txBody>
      </p:sp>
    </p:spTree>
    <p:extLst>
      <p:ext uri="{BB962C8B-B14F-4D97-AF65-F5344CB8AC3E}">
        <p14:creationId xmlns:p14="http://schemas.microsoft.com/office/powerpoint/2010/main" val="1970679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Data Modeling</a:t>
            </a:r>
          </a:p>
        </p:txBody>
      </p:sp>
      <p:sp>
        <p:nvSpPr>
          <p:cNvPr id="3" name="Content Placeholder 2"/>
          <p:cNvSpPr>
            <a:spLocks noGrp="1"/>
          </p:cNvSpPr>
          <p:nvPr>
            <p:ph idx="1"/>
          </p:nvPr>
        </p:nvSpPr>
        <p:spPr/>
        <p:txBody>
          <a:bodyPr>
            <a:normAutofit fontScale="85000" lnSpcReduction="10000"/>
          </a:bodyPr>
          <a:lstStyle/>
          <a:p>
            <a:r>
              <a:rPr lang="en-US" dirty="0"/>
              <a:t>A </a:t>
            </a:r>
            <a:r>
              <a:rPr lang="en-US" b="1" i="1" dirty="0">
                <a:solidFill>
                  <a:schemeClr val="accent1"/>
                </a:solidFill>
              </a:rPr>
              <a:t>data model </a:t>
            </a:r>
            <a:r>
              <a:rPr lang="en-US" dirty="0"/>
              <a:t>is a diagram of entities and their relationships.</a:t>
            </a:r>
          </a:p>
          <a:p>
            <a:r>
              <a:rPr lang="en-US" dirty="0"/>
              <a:t>Data modeling usually involves developing an understanding of a specific business problem and then analyzing the data and information needed to deliver a solution. </a:t>
            </a:r>
          </a:p>
          <a:p>
            <a:r>
              <a:rPr lang="en-US" dirty="0"/>
              <a:t>When done at the level of the entire organization, this procedure is called enterprise data modeling.</a:t>
            </a:r>
          </a:p>
          <a:p>
            <a:r>
              <a:rPr lang="en-US" dirty="0"/>
              <a:t>An </a:t>
            </a:r>
            <a:r>
              <a:rPr lang="en-US" b="1" i="1" dirty="0">
                <a:solidFill>
                  <a:schemeClr val="accent1"/>
                </a:solidFill>
              </a:rPr>
              <a:t>enterprise data model</a:t>
            </a:r>
            <a:r>
              <a:rPr lang="en-US" dirty="0"/>
              <a:t>: A data model that provides a roadmap for building database and information systems by creating a single definition and format for data that can ensure data compatibility and the ability to exchange and integrate data among systems.</a:t>
            </a:r>
          </a:p>
        </p:txBody>
      </p:sp>
    </p:spTree>
    <p:extLst>
      <p:ext uri="{BB962C8B-B14F-4D97-AF65-F5344CB8AC3E}">
        <p14:creationId xmlns:p14="http://schemas.microsoft.com/office/powerpoint/2010/main" val="1932110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Modeling</a:t>
            </a:r>
          </a:p>
        </p:txBody>
      </p:sp>
      <p:sp>
        <p:nvSpPr>
          <p:cNvPr id="3" name="Content Placeholder 2"/>
          <p:cNvSpPr>
            <a:spLocks noGrp="1"/>
          </p:cNvSpPr>
          <p:nvPr>
            <p:ph idx="1"/>
          </p:nvPr>
        </p:nvSpPr>
        <p:spPr/>
        <p:txBody>
          <a:bodyPr>
            <a:normAutofit fontScale="85000" lnSpcReduction="20000"/>
          </a:bodyPr>
          <a:lstStyle/>
          <a:p>
            <a:r>
              <a:rPr lang="en-US" b="1" i="1" dirty="0">
                <a:solidFill>
                  <a:schemeClr val="accent1"/>
                </a:solidFill>
              </a:rPr>
              <a:t>Entity-relationship (ER) diagram</a:t>
            </a:r>
            <a:r>
              <a:rPr lang="en-US" dirty="0"/>
              <a:t>, uses basic graphical symbols to show the relationships between data. </a:t>
            </a:r>
          </a:p>
          <a:p>
            <a:r>
              <a:rPr lang="en-US" dirty="0"/>
              <a:t>Boxes in ER diagrams indicate data items or entities contained in data tables, and lines show relationships between entities. </a:t>
            </a:r>
          </a:p>
          <a:p>
            <a:r>
              <a:rPr lang="en-US" dirty="0"/>
              <a:t>In other words, ER diagrams show data items in tables (entities) and the ways they are related.</a:t>
            </a:r>
          </a:p>
          <a:p>
            <a:r>
              <a:rPr lang="en-US" dirty="0"/>
              <a:t>ER diagrams help ensure that the relationships among the data entities in a database are correctly structured so that any application programs developed are consistent with business operations and user needs.</a:t>
            </a:r>
          </a:p>
        </p:txBody>
      </p:sp>
    </p:spTree>
    <p:extLst>
      <p:ext uri="{BB962C8B-B14F-4D97-AF65-F5344CB8AC3E}">
        <p14:creationId xmlns:p14="http://schemas.microsoft.com/office/powerpoint/2010/main" val="33789586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Modeling</a:t>
            </a:r>
          </a:p>
        </p:txBody>
      </p:sp>
      <p:sp>
        <p:nvSpPr>
          <p:cNvPr id="3" name="Content Placeholder 2"/>
          <p:cNvSpPr>
            <a:spLocks noGrp="1"/>
          </p:cNvSpPr>
          <p:nvPr>
            <p:ph idx="1"/>
          </p:nvPr>
        </p:nvSpPr>
        <p:spPr>
          <a:xfrm>
            <a:off x="188686" y="1422213"/>
            <a:ext cx="5891480" cy="4934138"/>
          </a:xfrm>
        </p:spPr>
        <p:txBody>
          <a:bodyPr>
            <a:normAutofit fontScale="92500" lnSpcReduction="10000"/>
          </a:bodyPr>
          <a:lstStyle/>
          <a:p>
            <a:r>
              <a:rPr lang="en-US" dirty="0"/>
              <a:t>Figure 5.6 shows an ER diagram for an order database. </a:t>
            </a:r>
          </a:p>
          <a:p>
            <a:r>
              <a:rPr lang="en-US" dirty="0"/>
              <a:t>One salesperson serves many customers. one-to-many relationship, </a:t>
            </a:r>
          </a:p>
          <a:p>
            <a:r>
              <a:rPr lang="en-US" dirty="0"/>
              <a:t>Each customer can place one-to-many orders</a:t>
            </a:r>
          </a:p>
          <a:p>
            <a:r>
              <a:rPr lang="en-US" dirty="0"/>
              <a:t>One order generates one invoice one-to-one relationships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7049" y="1805647"/>
            <a:ext cx="5626263" cy="4407518"/>
          </a:xfrm>
          <a:prstGeom prst="rect">
            <a:avLst/>
          </a:prstGeom>
        </p:spPr>
      </p:pic>
      <p:sp>
        <p:nvSpPr>
          <p:cNvPr id="9" name="Rectangle 8"/>
          <p:cNvSpPr/>
          <p:nvPr/>
        </p:nvSpPr>
        <p:spPr>
          <a:xfrm>
            <a:off x="10049220" y="2519939"/>
            <a:ext cx="1422184" cy="369332"/>
          </a:xfrm>
          <a:prstGeom prst="rect">
            <a:avLst/>
          </a:prstGeom>
        </p:spPr>
        <p:txBody>
          <a:bodyPr wrap="none">
            <a:spAutoFit/>
          </a:bodyPr>
          <a:lstStyle/>
          <a:p>
            <a:r>
              <a:rPr lang="en-US" dirty="0"/>
              <a:t> FIGURE 5.6</a:t>
            </a:r>
          </a:p>
        </p:txBody>
      </p:sp>
    </p:spTree>
    <p:extLst>
      <p:ext uri="{BB962C8B-B14F-4D97-AF65-F5344CB8AC3E}">
        <p14:creationId xmlns:p14="http://schemas.microsoft.com/office/powerpoint/2010/main" val="3378958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Relational Database Model</a:t>
            </a:r>
          </a:p>
        </p:txBody>
      </p:sp>
      <p:sp>
        <p:nvSpPr>
          <p:cNvPr id="3" name="Content Placeholder 2"/>
          <p:cNvSpPr>
            <a:spLocks noGrp="1"/>
          </p:cNvSpPr>
          <p:nvPr>
            <p:ph idx="1"/>
          </p:nvPr>
        </p:nvSpPr>
        <p:spPr/>
        <p:txBody>
          <a:bodyPr>
            <a:normAutofit/>
          </a:bodyPr>
          <a:lstStyle/>
          <a:p>
            <a:r>
              <a:rPr lang="en-US" dirty="0"/>
              <a:t>In the</a:t>
            </a:r>
            <a:r>
              <a:rPr lang="en-US" b="1" i="1" dirty="0">
                <a:solidFill>
                  <a:schemeClr val="accent1"/>
                </a:solidFill>
              </a:rPr>
              <a:t> relational model</a:t>
            </a:r>
            <a:r>
              <a:rPr lang="en-US" dirty="0"/>
              <a:t>, data is placed in two dimensional tables, or relations. As long as they share at least one common attribute, these relations can be linked to provide output useful information. </a:t>
            </a:r>
          </a:p>
          <a:p>
            <a:r>
              <a:rPr lang="en-US" dirty="0"/>
              <a:t>After entering data into a relational database, users can make inquiries and analyze the data.</a:t>
            </a:r>
          </a:p>
          <a:p>
            <a:endParaRPr lang="en-US" dirty="0"/>
          </a:p>
        </p:txBody>
      </p:sp>
    </p:spTree>
    <p:extLst>
      <p:ext uri="{BB962C8B-B14F-4D97-AF65-F5344CB8AC3E}">
        <p14:creationId xmlns:p14="http://schemas.microsoft.com/office/powerpoint/2010/main" val="3511707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Manipulating Data</a:t>
            </a:r>
          </a:p>
        </p:txBody>
      </p:sp>
      <p:sp>
        <p:nvSpPr>
          <p:cNvPr id="3" name="Content Placeholder 2"/>
          <p:cNvSpPr>
            <a:spLocks noGrp="1"/>
          </p:cNvSpPr>
          <p:nvPr>
            <p:ph idx="1"/>
          </p:nvPr>
        </p:nvSpPr>
        <p:spPr/>
        <p:txBody>
          <a:bodyPr>
            <a:normAutofit fontScale="92500" lnSpcReduction="10000"/>
          </a:bodyPr>
          <a:lstStyle/>
          <a:p>
            <a:r>
              <a:rPr lang="en-US" dirty="0"/>
              <a:t>Basic data manipulations include </a:t>
            </a:r>
            <a:r>
              <a:rPr lang="en-US" b="1" dirty="0"/>
              <a:t>selecting</a:t>
            </a:r>
            <a:r>
              <a:rPr lang="en-US" dirty="0"/>
              <a:t>, </a:t>
            </a:r>
            <a:r>
              <a:rPr lang="en-US" b="1" dirty="0"/>
              <a:t>projecting</a:t>
            </a:r>
            <a:r>
              <a:rPr lang="en-US" dirty="0"/>
              <a:t>, and </a:t>
            </a:r>
            <a:r>
              <a:rPr lang="en-US" b="1" dirty="0"/>
              <a:t>joining</a:t>
            </a:r>
            <a:r>
              <a:rPr lang="en-US" dirty="0"/>
              <a:t>.</a:t>
            </a:r>
          </a:p>
          <a:p>
            <a:r>
              <a:rPr lang="en-US" b="1" i="1" dirty="0">
                <a:solidFill>
                  <a:schemeClr val="accent1"/>
                </a:solidFill>
              </a:rPr>
              <a:t>Selecting</a:t>
            </a:r>
            <a:r>
              <a:rPr lang="en-US" dirty="0"/>
              <a:t> involves eliminating rows according to certain criteria. Suppose the department manager of a company wants to use an employee table that contains the project number, description, and department number for all projects a company is performing.</a:t>
            </a:r>
          </a:p>
          <a:p>
            <a:r>
              <a:rPr lang="en-US" dirty="0"/>
              <a:t>Using selection, the manager can eliminate all rows except the one for Project 226 and see that the department number for the department completing the sales manual project is 598.</a:t>
            </a:r>
          </a:p>
          <a:p>
            <a:endParaRPr lang="en-US" dirty="0"/>
          </a:p>
        </p:txBody>
      </p:sp>
    </p:spTree>
    <p:extLst>
      <p:ext uri="{BB962C8B-B14F-4D97-AF65-F5344CB8AC3E}">
        <p14:creationId xmlns:p14="http://schemas.microsoft.com/office/powerpoint/2010/main" val="32737912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Manipulating Data</a:t>
            </a:r>
          </a:p>
        </p:txBody>
      </p:sp>
      <p:sp>
        <p:nvSpPr>
          <p:cNvPr id="3" name="Content Placeholder 2"/>
          <p:cNvSpPr>
            <a:spLocks noGrp="1"/>
          </p:cNvSpPr>
          <p:nvPr>
            <p:ph idx="1"/>
          </p:nvPr>
        </p:nvSpPr>
        <p:spPr/>
        <p:txBody>
          <a:bodyPr>
            <a:normAutofit fontScale="85000" lnSpcReduction="10000"/>
          </a:bodyPr>
          <a:lstStyle/>
          <a:p>
            <a:pPr marL="0" indent="0">
              <a:buNone/>
            </a:pPr>
            <a:r>
              <a:rPr lang="en-US" b="1" i="1" dirty="0">
                <a:solidFill>
                  <a:schemeClr val="accent1"/>
                </a:solidFill>
              </a:rPr>
              <a:t>Projecting</a:t>
            </a:r>
            <a:r>
              <a:rPr lang="en-US" dirty="0"/>
              <a:t> involves eliminating columns in a table.</a:t>
            </a:r>
          </a:p>
          <a:p>
            <a:r>
              <a:rPr lang="en-US" dirty="0"/>
              <a:t>For example, a department table might contain the department number, department name, and Social Security number (SSN) of the manager in charge of the project.</a:t>
            </a:r>
          </a:p>
          <a:p>
            <a:r>
              <a:rPr lang="en-US" dirty="0"/>
              <a:t>A sales manager might want to create a new table that contains only the department number and the Social Security number of the manager in charge of the sales manual project. </a:t>
            </a:r>
          </a:p>
          <a:p>
            <a:r>
              <a:rPr lang="en-US" dirty="0"/>
              <a:t>The sales manager can use projection to eliminate the department name column and create a new table containing only the department number and Social Security number.</a:t>
            </a:r>
          </a:p>
        </p:txBody>
      </p:sp>
    </p:spTree>
    <p:extLst>
      <p:ext uri="{BB962C8B-B14F-4D97-AF65-F5344CB8AC3E}">
        <p14:creationId xmlns:p14="http://schemas.microsoft.com/office/powerpoint/2010/main" val="152903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Manipulating Data</a:t>
            </a:r>
          </a:p>
        </p:txBody>
      </p:sp>
      <p:sp>
        <p:nvSpPr>
          <p:cNvPr id="3" name="Content Placeholder 2"/>
          <p:cNvSpPr>
            <a:spLocks noGrp="1"/>
          </p:cNvSpPr>
          <p:nvPr>
            <p:ph idx="1"/>
          </p:nvPr>
        </p:nvSpPr>
        <p:spPr/>
        <p:txBody>
          <a:bodyPr>
            <a:normAutofit/>
          </a:bodyPr>
          <a:lstStyle/>
          <a:p>
            <a:pPr marL="0" indent="0">
              <a:buNone/>
            </a:pPr>
            <a:r>
              <a:rPr lang="en-US" b="1" i="1" dirty="0">
                <a:solidFill>
                  <a:schemeClr val="accent1"/>
                </a:solidFill>
              </a:rPr>
              <a:t>Joining</a:t>
            </a:r>
            <a:r>
              <a:rPr lang="en-US" dirty="0"/>
              <a:t> involves combining two or more tables.</a:t>
            </a:r>
          </a:p>
          <a:p>
            <a:r>
              <a:rPr lang="en-US" dirty="0"/>
              <a:t>For example, you can combine the project table and the department table to create a new table with the project number, project description, department number, department name, and Social Security number for the manager in charge of the project.</a:t>
            </a:r>
          </a:p>
          <a:p>
            <a:endParaRPr lang="en-US" dirty="0"/>
          </a:p>
        </p:txBody>
      </p:sp>
    </p:spTree>
    <p:extLst>
      <p:ext uri="{BB962C8B-B14F-4D97-AF65-F5344CB8AC3E}">
        <p14:creationId xmlns:p14="http://schemas.microsoft.com/office/powerpoint/2010/main" val="4353575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Data Cleansing</a:t>
            </a:r>
          </a:p>
        </p:txBody>
      </p:sp>
      <p:sp>
        <p:nvSpPr>
          <p:cNvPr id="3" name="Content Placeholder 2"/>
          <p:cNvSpPr>
            <a:spLocks noGrp="1"/>
          </p:cNvSpPr>
          <p:nvPr>
            <p:ph idx="1"/>
          </p:nvPr>
        </p:nvSpPr>
        <p:spPr/>
        <p:txBody>
          <a:bodyPr>
            <a:normAutofit fontScale="92500" lnSpcReduction="10000"/>
          </a:bodyPr>
          <a:lstStyle/>
          <a:p>
            <a:r>
              <a:rPr lang="en-US" dirty="0"/>
              <a:t>Data used in decision making must be accurate, complete, economical, flexible, reliable, relevant, simple, timely, verifiable, accessible, and secure.</a:t>
            </a:r>
          </a:p>
          <a:p>
            <a:r>
              <a:rPr lang="en-US" b="1" i="1" dirty="0">
                <a:solidFill>
                  <a:schemeClr val="accent1"/>
                </a:solidFill>
              </a:rPr>
              <a:t>Data cleansing </a:t>
            </a:r>
            <a:r>
              <a:rPr lang="en-US" dirty="0"/>
              <a:t>(data cleaning or data scrubbing) is the process of detecting and then correcting or deleting incomplete, incorrect, inaccurate, or irrelevant records that reside in a database. </a:t>
            </a:r>
          </a:p>
          <a:p>
            <a:r>
              <a:rPr lang="en-US" dirty="0"/>
              <a:t>The goal of data cleansing is to improve the quality of the data used in decision making. The “bad data” may have been caused by user data-entry errors or by data corruption during data transmission or storage.</a:t>
            </a:r>
          </a:p>
          <a:p>
            <a:endParaRPr lang="en-US" dirty="0"/>
          </a:p>
        </p:txBody>
      </p:sp>
    </p:spTree>
    <p:extLst>
      <p:ext uri="{BB962C8B-B14F-4D97-AF65-F5344CB8AC3E}">
        <p14:creationId xmlns:p14="http://schemas.microsoft.com/office/powerpoint/2010/main" val="3885959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SQL Databases</a:t>
            </a:r>
          </a:p>
        </p:txBody>
      </p:sp>
      <p:sp>
        <p:nvSpPr>
          <p:cNvPr id="3" name="Content Placeholder 2"/>
          <p:cNvSpPr>
            <a:spLocks noGrp="1"/>
          </p:cNvSpPr>
          <p:nvPr>
            <p:ph idx="1"/>
          </p:nvPr>
        </p:nvSpPr>
        <p:spPr/>
        <p:txBody>
          <a:bodyPr>
            <a:normAutofit/>
          </a:bodyPr>
          <a:lstStyle/>
          <a:p>
            <a:r>
              <a:rPr lang="en-US" b="1" i="1" dirty="0">
                <a:solidFill>
                  <a:schemeClr val="accent1"/>
                </a:solidFill>
              </a:rPr>
              <a:t>SQL </a:t>
            </a:r>
            <a:r>
              <a:rPr lang="en-US" dirty="0"/>
              <a:t>(Structured Query Language) is a special-purpose programming language for accessing and manipulating data stored in a relational database.</a:t>
            </a:r>
          </a:p>
          <a:p>
            <a:r>
              <a:rPr lang="en-US" dirty="0"/>
              <a:t>SELECT </a:t>
            </a:r>
            <a:r>
              <a:rPr lang="en-US" dirty="0" err="1"/>
              <a:t>ClientName</a:t>
            </a:r>
            <a:r>
              <a:rPr lang="en-US" dirty="0"/>
              <a:t>, Debt FROM Client WHERE Debt &gt; 1000</a:t>
            </a:r>
          </a:p>
          <a:p>
            <a:r>
              <a:rPr lang="en-US" dirty="0"/>
              <a:t>This query displays clients (</a:t>
            </a:r>
            <a:r>
              <a:rPr lang="en-US" dirty="0" err="1"/>
              <a:t>ClientName</a:t>
            </a:r>
            <a:r>
              <a:rPr lang="en-US" dirty="0"/>
              <a:t>) and the amount they owe the company (Debt) from a database table called Client; the query would only display clients who owe the company more than $1,000 (WHERE Debt &gt; 1000).</a:t>
            </a:r>
          </a:p>
          <a:p>
            <a:endParaRPr lang="en-US" dirty="0"/>
          </a:p>
        </p:txBody>
      </p:sp>
    </p:spTree>
    <p:extLst>
      <p:ext uri="{BB962C8B-B14F-4D97-AF65-F5344CB8AC3E}">
        <p14:creationId xmlns:p14="http://schemas.microsoft.com/office/powerpoint/2010/main" val="12187475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a:latin typeface="Times New Roman" panose="02020603050405020304" pitchFamily="18" charset="0"/>
                <a:cs typeface="Times New Roman" panose="02020603050405020304" pitchFamily="18" charset="0"/>
              </a:rPr>
              <a:t>Chapter 5  Database Systems and Big Data</a:t>
            </a:r>
          </a:p>
        </p:txBody>
      </p:sp>
      <p:sp>
        <p:nvSpPr>
          <p:cNvPr id="43" name="Freeform 42"/>
          <p:cNvSpPr/>
          <p:nvPr/>
        </p:nvSpPr>
        <p:spPr>
          <a:xfrm>
            <a:off x="2970169" y="145526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Fundamentals</a:t>
            </a: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Hierarchy of Data</a:t>
            </a: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Entities, Attributes, and Keys</a:t>
            </a: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9" y="2503611"/>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Modeling and Database Characteristics</a:t>
            </a: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Modeling</a:t>
            </a: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Relational Database Model</a:t>
            </a: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Manipulating Data</a:t>
            </a: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Cleansing</a:t>
            </a: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SQL Databases</a:t>
            </a: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Big Data</a:t>
            </a: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Sources of Big Data</a:t>
            </a: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Big Data Uses</a:t>
            </a: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Challenges of Big Data</a:t>
            </a: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Management</a:t>
            </a: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Technologies Used to Process Big Data</a:t>
            </a: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Warehouses, Data Marts, and Data Lakes</a:t>
            </a: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Hadoop</a:t>
            </a: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600088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9"/>
                                        </p:tgtEl>
                                        <p:attrNameLst>
                                          <p:attrName>fillcolor</p:attrName>
                                        </p:attrNameLst>
                                      </p:cBhvr>
                                      <p:to>
                                        <a:srgbClr val="FFFF00"/>
                                      </p:to>
                                    </p:animClr>
                                    <p:set>
                                      <p:cBhvr>
                                        <p:cTn id="7" dur="2000" fill="hold"/>
                                        <p:tgtEl>
                                          <p:spTgt spid="59"/>
                                        </p:tgtEl>
                                        <p:attrNameLst>
                                          <p:attrName>fill.type</p:attrName>
                                        </p:attrNameLst>
                                      </p:cBhvr>
                                      <p:to>
                                        <p:strVal val="solid"/>
                                      </p:to>
                                    </p:set>
                                    <p:set>
                                      <p:cBhvr>
                                        <p:cTn id="8" dur="2000" fill="hold"/>
                                        <p:tgtEl>
                                          <p:spTgt spid="5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a:t>
            </a:r>
          </a:p>
        </p:txBody>
      </p:sp>
      <p:sp>
        <p:nvSpPr>
          <p:cNvPr id="3" name="Content Placeholder 2"/>
          <p:cNvSpPr>
            <a:spLocks noGrp="1"/>
          </p:cNvSpPr>
          <p:nvPr>
            <p:ph idx="1"/>
          </p:nvPr>
        </p:nvSpPr>
        <p:spPr/>
        <p:txBody>
          <a:bodyPr>
            <a:normAutofit/>
          </a:bodyPr>
          <a:lstStyle/>
          <a:p>
            <a:r>
              <a:rPr lang="en-US" b="1" i="1" dirty="0">
                <a:solidFill>
                  <a:schemeClr val="accent1"/>
                </a:solidFill>
              </a:rPr>
              <a:t>Big data </a:t>
            </a:r>
            <a:r>
              <a:rPr lang="en-US" dirty="0"/>
              <a:t>is the term used to describe data collections that are so enormous (terabytes or more) and complex (from sensor data to social media data) that traditional data management software, hardware, and analysis processes are incapable of dealing with them.</a:t>
            </a:r>
          </a:p>
          <a:p>
            <a:pPr lvl="0"/>
            <a:r>
              <a:rPr lang="en-US" b="1" i="1" dirty="0">
                <a:solidFill>
                  <a:schemeClr val="accent1"/>
                </a:solidFill>
              </a:rPr>
              <a:t>Volume</a:t>
            </a:r>
            <a:r>
              <a:rPr lang="en-US" dirty="0"/>
              <a:t> of data that exists in the digital universe </a:t>
            </a:r>
          </a:p>
          <a:p>
            <a:pPr lvl="0"/>
            <a:r>
              <a:rPr lang="en-US" dirty="0"/>
              <a:t>The </a:t>
            </a:r>
            <a:r>
              <a:rPr lang="en-US" b="1" i="1" dirty="0">
                <a:solidFill>
                  <a:schemeClr val="accent1"/>
                </a:solidFill>
              </a:rPr>
              <a:t>velocity</a:t>
            </a:r>
            <a:r>
              <a:rPr lang="en-US" dirty="0"/>
              <a:t> at which data is currently coming at us </a:t>
            </a:r>
          </a:p>
          <a:p>
            <a:pPr lvl="0"/>
            <a:r>
              <a:rPr lang="en-US" dirty="0"/>
              <a:t>Data today comes in a variety of formats. </a:t>
            </a:r>
          </a:p>
        </p:txBody>
      </p:sp>
    </p:spTree>
    <p:extLst>
      <p:ext uri="{BB962C8B-B14F-4D97-AF65-F5344CB8AC3E}">
        <p14:creationId xmlns:p14="http://schemas.microsoft.com/office/powerpoint/2010/main" val="4234498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a:t>
            </a:r>
          </a:p>
        </p:txBody>
      </p:sp>
      <p:sp>
        <p:nvSpPr>
          <p:cNvPr id="3" name="Content Placeholder 2"/>
          <p:cNvSpPr>
            <a:spLocks noGrp="1"/>
          </p:cNvSpPr>
          <p:nvPr>
            <p:ph idx="1"/>
          </p:nvPr>
        </p:nvSpPr>
        <p:spPr/>
        <p:txBody>
          <a:bodyPr>
            <a:normAutofit/>
          </a:bodyPr>
          <a:lstStyle/>
          <a:p>
            <a:pPr lvl="0"/>
            <a:r>
              <a:rPr lang="en-US" b="1" i="1" dirty="0">
                <a:solidFill>
                  <a:schemeClr val="accent1"/>
                </a:solidFill>
              </a:rPr>
              <a:t>Structured data: </a:t>
            </a:r>
            <a:r>
              <a:rPr lang="en-US" dirty="0"/>
              <a:t>its format is known in advance, and it fits nicely into traditional databases</a:t>
            </a:r>
          </a:p>
          <a:p>
            <a:pPr lvl="0"/>
            <a:r>
              <a:rPr lang="en-US" b="1" i="1" dirty="0">
                <a:solidFill>
                  <a:schemeClr val="accent1"/>
                </a:solidFill>
              </a:rPr>
              <a:t>Unstructured data</a:t>
            </a:r>
            <a:r>
              <a:rPr lang="en-US" dirty="0"/>
              <a:t>: meaning that it is not organized in any predefined manner.</a:t>
            </a:r>
            <a:r>
              <a:rPr lang="en-US" baseline="30000" dirty="0"/>
              <a:t> </a:t>
            </a:r>
            <a:r>
              <a:rPr lang="en-US" dirty="0"/>
              <a:t>comes from sources such as word-processing documents, social media, email, photos, surveillance video, and phone messages.</a:t>
            </a:r>
          </a:p>
          <a:p>
            <a:endParaRPr lang="en-US" dirty="0"/>
          </a:p>
          <a:p>
            <a:endParaRPr lang="en-US" dirty="0"/>
          </a:p>
        </p:txBody>
      </p:sp>
    </p:spTree>
    <p:extLst>
      <p:ext uri="{BB962C8B-B14F-4D97-AF65-F5344CB8AC3E}">
        <p14:creationId xmlns:p14="http://schemas.microsoft.com/office/powerpoint/2010/main" val="4234498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Sources of Big Data</a:t>
            </a:r>
          </a:p>
        </p:txBody>
      </p:sp>
      <p:sp>
        <p:nvSpPr>
          <p:cNvPr id="3" name="Content Placeholder 2"/>
          <p:cNvSpPr>
            <a:spLocks noGrp="1"/>
          </p:cNvSpPr>
          <p:nvPr>
            <p:ph idx="1"/>
          </p:nvPr>
        </p:nvSpPr>
        <p:spPr/>
        <p:txBody>
          <a:bodyPr/>
          <a:lstStyle/>
          <a:p>
            <a:r>
              <a:rPr lang="en-US" dirty="0"/>
              <a:t>Organizations collect and use data from a variety of sources, including business applications, social media, sensors and controllers that are part of the manufacturing process, systems that manage the physical environment in factories and offices, media sources (including audio and video broadcasts), machine logs that record events and customer call data, public sources (such as government Web sites), and archives of historical records of transactions and communications. </a:t>
            </a:r>
          </a:p>
        </p:txBody>
      </p:sp>
    </p:spTree>
    <p:extLst>
      <p:ext uri="{BB962C8B-B14F-4D97-AF65-F5344CB8AC3E}">
        <p14:creationId xmlns:p14="http://schemas.microsoft.com/office/powerpoint/2010/main" val="30629009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Big Data Uses</a:t>
            </a:r>
          </a:p>
        </p:txBody>
      </p:sp>
      <p:sp>
        <p:nvSpPr>
          <p:cNvPr id="3" name="Content Placeholder 2"/>
          <p:cNvSpPr>
            <a:spLocks noGrp="1"/>
          </p:cNvSpPr>
          <p:nvPr>
            <p:ph idx="1"/>
          </p:nvPr>
        </p:nvSpPr>
        <p:spPr/>
        <p:txBody>
          <a:bodyPr>
            <a:normAutofit/>
          </a:bodyPr>
          <a:lstStyle/>
          <a:p>
            <a:r>
              <a:rPr lang="en-US" sz="2400" dirty="0"/>
              <a:t>Here are just a few examples of how organizations are employing big data to improve their day-to-day operations, planning, and decision making:</a:t>
            </a:r>
          </a:p>
          <a:p>
            <a:pPr lvl="1"/>
            <a:r>
              <a:rPr lang="en-US" dirty="0"/>
              <a:t>Retail organizations monitor social networks such as Facebook, Google, LinkedIn, Twitter, and Yahoo to engage brand advocates, identify brand adversaries (and attempt to reverse their negative opinions), and even enable passionate customers to sell their products.</a:t>
            </a:r>
          </a:p>
          <a:p>
            <a:pPr lvl="1"/>
            <a:r>
              <a:rPr lang="en-US" dirty="0"/>
              <a:t>Advertising and marketing agencies track comments on social media to understand consumers’ responsiveness to ads, campaigns, and promotions.</a:t>
            </a:r>
          </a:p>
        </p:txBody>
      </p:sp>
    </p:spTree>
    <p:extLst>
      <p:ext uri="{BB962C8B-B14F-4D97-AF65-F5344CB8AC3E}">
        <p14:creationId xmlns:p14="http://schemas.microsoft.com/office/powerpoint/2010/main" val="2215659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Big Data Uses</a:t>
            </a:r>
          </a:p>
        </p:txBody>
      </p:sp>
      <p:sp>
        <p:nvSpPr>
          <p:cNvPr id="3" name="Content Placeholder 2"/>
          <p:cNvSpPr>
            <a:spLocks noGrp="1"/>
          </p:cNvSpPr>
          <p:nvPr>
            <p:ph idx="1"/>
          </p:nvPr>
        </p:nvSpPr>
        <p:spPr/>
        <p:txBody>
          <a:bodyPr>
            <a:normAutofit/>
          </a:bodyPr>
          <a:lstStyle/>
          <a:p>
            <a:pPr lvl="0"/>
            <a:r>
              <a:rPr lang="en-US" dirty="0"/>
              <a:t>Hospitals analyze medical data and patient records to try to identify patients likely to need readmission within a few months of discharge, with the goal of engaging with those patients in the hope of preventing another expensive hospital stay.</a:t>
            </a:r>
          </a:p>
          <a:p>
            <a:r>
              <a:rPr lang="en-US" dirty="0"/>
              <a:t>Consumer product companies monitor social networks to gain insight into customer behavior, likes and dislikes, and product perception to identify necessary changes to their products, services, and advertising.</a:t>
            </a:r>
          </a:p>
          <a:p>
            <a:pPr lvl="0"/>
            <a:endParaRPr lang="en-US" dirty="0"/>
          </a:p>
        </p:txBody>
      </p:sp>
    </p:spTree>
    <p:extLst>
      <p:ext uri="{BB962C8B-B14F-4D97-AF65-F5344CB8AC3E}">
        <p14:creationId xmlns:p14="http://schemas.microsoft.com/office/powerpoint/2010/main" val="3578756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Big Data Uses</a:t>
            </a:r>
          </a:p>
        </p:txBody>
      </p:sp>
      <p:sp>
        <p:nvSpPr>
          <p:cNvPr id="3" name="Content Placeholder 2"/>
          <p:cNvSpPr>
            <a:spLocks noGrp="1"/>
          </p:cNvSpPr>
          <p:nvPr>
            <p:ph idx="1"/>
          </p:nvPr>
        </p:nvSpPr>
        <p:spPr/>
        <p:txBody>
          <a:bodyPr>
            <a:normAutofit/>
          </a:bodyPr>
          <a:lstStyle/>
          <a:p>
            <a:pPr lvl="0"/>
            <a:r>
              <a:rPr lang="en-US" dirty="0"/>
              <a:t>Financial services organizations use data from customer interactions to identify customers who are likely to be attracted to increasingly targeted and sophisticated offers.</a:t>
            </a:r>
          </a:p>
          <a:p>
            <a:r>
              <a:rPr lang="en-US" dirty="0"/>
              <a:t>Manufacturers analyze minute vibration data from their equipment, which changes slightly as it wears down, to predict the optimal time to perform maintenance or replace the equipment to avoid expensive repairs or potentially catastrophic failure</a:t>
            </a:r>
          </a:p>
        </p:txBody>
      </p:sp>
    </p:spTree>
    <p:extLst>
      <p:ext uri="{BB962C8B-B14F-4D97-AF65-F5344CB8AC3E}">
        <p14:creationId xmlns:p14="http://schemas.microsoft.com/office/powerpoint/2010/main" val="35787560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Challenges of Big Data</a:t>
            </a:r>
          </a:p>
        </p:txBody>
      </p:sp>
      <p:sp>
        <p:nvSpPr>
          <p:cNvPr id="3" name="Content Placeholder 2"/>
          <p:cNvSpPr>
            <a:spLocks noGrp="1"/>
          </p:cNvSpPr>
          <p:nvPr>
            <p:ph idx="1"/>
          </p:nvPr>
        </p:nvSpPr>
        <p:spPr/>
        <p:txBody>
          <a:bodyPr>
            <a:normAutofit fontScale="85000" lnSpcReduction="20000"/>
          </a:bodyPr>
          <a:lstStyle/>
          <a:p>
            <a:pPr marL="0" indent="0">
              <a:buNone/>
            </a:pPr>
            <a:r>
              <a:rPr lang="en-US" dirty="0"/>
              <a:t>The challenge is manifold, with a variety of questions that must be answered, including:</a:t>
            </a:r>
          </a:p>
          <a:p>
            <a:r>
              <a:rPr lang="en-US" dirty="0"/>
              <a:t>How to choose what subset of data to store</a:t>
            </a:r>
          </a:p>
          <a:p>
            <a:r>
              <a:rPr lang="en-US" dirty="0"/>
              <a:t>Where and how to store the data</a:t>
            </a:r>
          </a:p>
          <a:p>
            <a:r>
              <a:rPr lang="en-US" dirty="0"/>
              <a:t>How to find those nuggets of data that are relevant to the decision making at hand</a:t>
            </a:r>
          </a:p>
          <a:p>
            <a:r>
              <a:rPr lang="en-US" dirty="0"/>
              <a:t>How to derive value from the relevant data</a:t>
            </a:r>
          </a:p>
          <a:p>
            <a:r>
              <a:rPr lang="en-US" dirty="0"/>
              <a:t>How to identify which data needs to be protected from unauthorized access. </a:t>
            </a:r>
          </a:p>
          <a:p>
            <a:pPr marL="0" indent="0">
              <a:buNone/>
            </a:pPr>
            <a:r>
              <a:rPr lang="en-US" dirty="0"/>
              <a:t>With so much data available, business users can have a hard time finding the information they need to make decisions, and they may not trust the validity of the data they can access.</a:t>
            </a:r>
          </a:p>
          <a:p>
            <a:endParaRPr lang="en-US" dirty="0"/>
          </a:p>
        </p:txBody>
      </p:sp>
    </p:spTree>
    <p:extLst>
      <p:ext uri="{BB962C8B-B14F-4D97-AF65-F5344CB8AC3E}">
        <p14:creationId xmlns:p14="http://schemas.microsoft.com/office/powerpoint/2010/main" val="19876328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Challenges of Big Data</a:t>
            </a:r>
          </a:p>
        </p:txBody>
      </p:sp>
      <p:sp>
        <p:nvSpPr>
          <p:cNvPr id="3" name="Content Placeholder 2"/>
          <p:cNvSpPr>
            <a:spLocks noGrp="1"/>
          </p:cNvSpPr>
          <p:nvPr>
            <p:ph idx="1"/>
          </p:nvPr>
        </p:nvSpPr>
        <p:spPr/>
        <p:txBody>
          <a:bodyPr>
            <a:normAutofit/>
          </a:bodyPr>
          <a:lstStyle/>
          <a:p>
            <a:r>
              <a:rPr lang="en-US" dirty="0"/>
              <a:t>Trying to deal with all this data from so many different sources, much of it from outside the organization, can also increase the risk that the organization fails to comply with government regulations or internal control.</a:t>
            </a:r>
          </a:p>
          <a:p>
            <a:r>
              <a:rPr lang="en-US" dirty="0"/>
              <a:t>Violation of these regulations can lead not only to government investigations but also to dramatic drops in stock prices </a:t>
            </a:r>
          </a:p>
        </p:txBody>
      </p:sp>
    </p:spTree>
    <p:extLst>
      <p:ext uri="{BB962C8B-B14F-4D97-AF65-F5344CB8AC3E}">
        <p14:creationId xmlns:p14="http://schemas.microsoft.com/office/powerpoint/2010/main" val="24230287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Challenges of Big Data</a:t>
            </a:r>
          </a:p>
        </p:txBody>
      </p:sp>
      <p:sp>
        <p:nvSpPr>
          <p:cNvPr id="3" name="Content Placeholder 2"/>
          <p:cNvSpPr>
            <a:spLocks noGrp="1"/>
          </p:cNvSpPr>
          <p:nvPr>
            <p:ph idx="1"/>
          </p:nvPr>
        </p:nvSpPr>
        <p:spPr/>
        <p:txBody>
          <a:bodyPr>
            <a:normAutofit fontScale="92500"/>
          </a:bodyPr>
          <a:lstStyle/>
          <a:p>
            <a:r>
              <a:rPr lang="en-US" dirty="0"/>
              <a:t>Big data also introduces security concerns.</a:t>
            </a:r>
          </a:p>
          <a:p>
            <a:pPr>
              <a:buFont typeface="Wingdings" panose="05000000000000000000" pitchFamily="2" charset="2"/>
              <a:buChar char="q"/>
            </a:pPr>
            <a:r>
              <a:rPr lang="en-US" dirty="0"/>
              <a:t>Are organizations able to keep big data secure from competitors and malicious hackers? </a:t>
            </a:r>
          </a:p>
          <a:p>
            <a:r>
              <a:rPr lang="en-US" dirty="0"/>
              <a:t>Some experts believe companies that collect and store big data could be open to liability suits from individuals and organizations.</a:t>
            </a:r>
          </a:p>
          <a:p>
            <a:r>
              <a:rPr lang="en-US" dirty="0"/>
              <a:t>Even with these potential disadvantages, many companies are rushing into big data due to the lure of a potential treasure trove of information and new applications.</a:t>
            </a:r>
          </a:p>
        </p:txBody>
      </p:sp>
    </p:spTree>
    <p:extLst>
      <p:ext uri="{BB962C8B-B14F-4D97-AF65-F5344CB8AC3E}">
        <p14:creationId xmlns:p14="http://schemas.microsoft.com/office/powerpoint/2010/main" val="24230287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Management</a:t>
            </a:r>
          </a:p>
        </p:txBody>
      </p:sp>
      <p:sp>
        <p:nvSpPr>
          <p:cNvPr id="3" name="Content Placeholder 2"/>
          <p:cNvSpPr>
            <a:spLocks noGrp="1"/>
          </p:cNvSpPr>
          <p:nvPr>
            <p:ph idx="1"/>
          </p:nvPr>
        </p:nvSpPr>
        <p:spPr/>
        <p:txBody>
          <a:bodyPr>
            <a:normAutofit lnSpcReduction="10000"/>
          </a:bodyPr>
          <a:lstStyle/>
          <a:p>
            <a:r>
              <a:rPr lang="en-US" b="1" i="1" dirty="0">
                <a:solidFill>
                  <a:schemeClr val="accent1"/>
                </a:solidFill>
              </a:rPr>
              <a:t>Data management </a:t>
            </a:r>
            <a:r>
              <a:rPr lang="en-US" dirty="0"/>
              <a:t>is an integrated set of functions that defines the processes by which data is obtained, certified fit for use, stored, secured, and processed in such a way as to ensure that the accessibility, reliability, and timeliness of the data meet the needs of the data users within an organization.</a:t>
            </a:r>
          </a:p>
          <a:p>
            <a:r>
              <a:rPr lang="en-US" dirty="0"/>
              <a:t>The need for data management is driven by a variety of factors, including the need to meet external regulations designed to manage risk associated with financial misstatement, the need to avoid the inadvertent release of sensitive data, or the need to ensure that high data quality is available for key decisions.</a:t>
            </a:r>
          </a:p>
        </p:txBody>
      </p:sp>
    </p:spTree>
    <p:extLst>
      <p:ext uri="{BB962C8B-B14F-4D97-AF65-F5344CB8AC3E}">
        <p14:creationId xmlns:p14="http://schemas.microsoft.com/office/powerpoint/2010/main" val="2034491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Management</a:t>
            </a:r>
          </a:p>
        </p:txBody>
      </p:sp>
      <p:sp>
        <p:nvSpPr>
          <p:cNvPr id="3" name="Content Placeholder 2"/>
          <p:cNvSpPr>
            <a:spLocks noGrp="1"/>
          </p:cNvSpPr>
          <p:nvPr>
            <p:ph idx="1"/>
          </p:nvPr>
        </p:nvSpPr>
        <p:spPr/>
        <p:txBody>
          <a:bodyPr>
            <a:normAutofit/>
          </a:bodyPr>
          <a:lstStyle/>
          <a:p>
            <a:r>
              <a:rPr lang="en-US" b="1" i="1" dirty="0">
                <a:solidFill>
                  <a:schemeClr val="accent1"/>
                </a:solidFill>
              </a:rPr>
              <a:t>Data steward </a:t>
            </a:r>
            <a:r>
              <a:rPr lang="en-US" dirty="0"/>
              <a:t>is an individual responsible for the management of critical data elements, including identifying and acquiring new data sources; creating and maintaining consistent reference data and master data definitions; and analyzing data for quality and data issues. </a:t>
            </a:r>
          </a:p>
          <a:p>
            <a:r>
              <a:rPr lang="en-US" b="1" i="1" dirty="0">
                <a:solidFill>
                  <a:schemeClr val="accent1"/>
                </a:solidFill>
              </a:rPr>
              <a:t>Data lifecycle management </a:t>
            </a:r>
            <a:r>
              <a:rPr lang="en-US" dirty="0"/>
              <a:t>(DLM) is a policy-based approach to managing the flow of an enterprise’s data, from its initial acquisition or creation and storage to the time when it becomes outdated and is deleted. </a:t>
            </a:r>
          </a:p>
          <a:p>
            <a:endParaRPr lang="en-US" dirty="0"/>
          </a:p>
        </p:txBody>
      </p:sp>
    </p:spTree>
    <p:extLst>
      <p:ext uri="{BB962C8B-B14F-4D97-AF65-F5344CB8AC3E}">
        <p14:creationId xmlns:p14="http://schemas.microsoft.com/office/powerpoint/2010/main" val="9416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a:latin typeface="Times New Roman" panose="02020603050405020304" pitchFamily="18" charset="0"/>
                <a:cs typeface="Times New Roman" panose="02020603050405020304" pitchFamily="18" charset="0"/>
              </a:rPr>
              <a:t>Chapter 5  Database Systems and Big Data</a:t>
            </a:r>
          </a:p>
        </p:txBody>
      </p:sp>
      <p:sp>
        <p:nvSpPr>
          <p:cNvPr id="43" name="Freeform 42"/>
          <p:cNvSpPr/>
          <p:nvPr/>
        </p:nvSpPr>
        <p:spPr>
          <a:xfrm>
            <a:off x="2970169" y="145526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Fundamentals</a:t>
            </a: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Hierarchy of Data</a:t>
            </a: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Entities, Attributes, and Keys</a:t>
            </a: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9" y="2503611"/>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Data Modeling and Database Characteristics</a:t>
            </a: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Modeling</a:t>
            </a: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Relational Database Model</a:t>
            </a: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Manipulating Data</a:t>
            </a: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Cleansing</a:t>
            </a: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SQL Databases</a:t>
            </a: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Big Data</a:t>
            </a: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Sources of Big Data</a:t>
            </a: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Big Data Uses</a:t>
            </a: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Challenges of Big Data</a:t>
            </a: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Management</a:t>
            </a: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a:latin typeface="Times New Roman" panose="02020603050405020304" pitchFamily="18" charset="0"/>
                <a:cs typeface="Times New Roman" panose="02020603050405020304" pitchFamily="18" charset="0"/>
              </a:rPr>
              <a:t>Technologies Used to Process Big Data</a:t>
            </a: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Data Warehouses, Data Marts, and Data Lakes</a:t>
            </a: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a:latin typeface="Times New Roman" panose="02020603050405020304" pitchFamily="18" charset="0"/>
                <a:cs typeface="Times New Roman" panose="02020603050405020304" pitchFamily="18" charset="0"/>
              </a:rPr>
              <a:t>Hadoop</a:t>
            </a: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209502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8"/>
                                        </p:tgtEl>
                                        <p:attrNameLst>
                                          <p:attrName>fillcolor</p:attrName>
                                        </p:attrNameLst>
                                      </p:cBhvr>
                                      <p:to>
                                        <a:srgbClr val="FFFF00"/>
                                      </p:to>
                                    </p:animClr>
                                    <p:set>
                                      <p:cBhvr>
                                        <p:cTn id="7" dur="2000" fill="hold"/>
                                        <p:tgtEl>
                                          <p:spTgt spid="68"/>
                                        </p:tgtEl>
                                        <p:attrNameLst>
                                          <p:attrName>fill.type</p:attrName>
                                        </p:attrNameLst>
                                      </p:cBhvr>
                                      <p:to>
                                        <p:strVal val="solid"/>
                                      </p:to>
                                    </p:set>
                                    <p:set>
                                      <p:cBhvr>
                                        <p:cTn id="8" dur="2000" fill="hold"/>
                                        <p:tgtEl>
                                          <p:spTgt spid="6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Technologies Used to Process Big Data</a:t>
            </a:r>
          </a:p>
        </p:txBody>
      </p:sp>
      <p:sp>
        <p:nvSpPr>
          <p:cNvPr id="3" name="Content Placeholder 2"/>
          <p:cNvSpPr>
            <a:spLocks noGrp="1"/>
          </p:cNvSpPr>
          <p:nvPr>
            <p:ph idx="1"/>
          </p:nvPr>
        </p:nvSpPr>
        <p:spPr/>
        <p:txBody>
          <a:bodyPr>
            <a:normAutofit fontScale="85000" lnSpcReduction="10000"/>
          </a:bodyPr>
          <a:lstStyle/>
          <a:p>
            <a:r>
              <a:rPr lang="en-US" dirty="0"/>
              <a:t>A </a:t>
            </a:r>
            <a:r>
              <a:rPr lang="en-US" b="1" i="1" dirty="0">
                <a:solidFill>
                  <a:schemeClr val="accent1"/>
                </a:solidFill>
              </a:rPr>
              <a:t>data warehouse </a:t>
            </a:r>
            <a:r>
              <a:rPr lang="en-US" dirty="0"/>
              <a:t>is a database that holds business information from many sources in the enterprise, covering all aspects of the company’s processes, products, and customers.</a:t>
            </a:r>
          </a:p>
          <a:p>
            <a:r>
              <a:rPr lang="en-US" dirty="0"/>
              <a:t>Data warehouses allow managers to “drill down” to get greater detail or “roll up” to generate aggregate or summary reports.</a:t>
            </a:r>
          </a:p>
          <a:p>
            <a:r>
              <a:rPr lang="en-US" dirty="0"/>
              <a:t>The primary purpose is to relate information in innovative ways and help managers and executives make better decisions.</a:t>
            </a:r>
          </a:p>
          <a:p>
            <a:r>
              <a:rPr lang="en-US" dirty="0"/>
              <a:t>A data warehouse stores historical data that has been extracted from operational systems and external data sources.</a:t>
            </a:r>
          </a:p>
        </p:txBody>
      </p:sp>
    </p:spTree>
    <p:extLst>
      <p:ext uri="{BB962C8B-B14F-4D97-AF65-F5344CB8AC3E}">
        <p14:creationId xmlns:p14="http://schemas.microsoft.com/office/powerpoint/2010/main" val="35654827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Data warehouses</a:t>
            </a:r>
          </a:p>
        </p:txBody>
      </p:sp>
      <p:sp>
        <p:nvSpPr>
          <p:cNvPr id="3" name="Content Placeholder 2"/>
          <p:cNvSpPr>
            <a:spLocks noGrp="1"/>
          </p:cNvSpPr>
          <p:nvPr>
            <p:ph idx="1"/>
          </p:nvPr>
        </p:nvSpPr>
        <p:spPr/>
        <p:txBody>
          <a:bodyPr>
            <a:normAutofit fontScale="92500" lnSpcReduction="20000"/>
          </a:bodyPr>
          <a:lstStyle/>
          <a:p>
            <a:r>
              <a:rPr lang="en-US" dirty="0"/>
              <a:t>Data warehouses are continuously refreshed with huge amounts of data from a variety of sources so the probability that some of the sources contain “dirty data” is high</a:t>
            </a:r>
          </a:p>
          <a:p>
            <a:r>
              <a:rPr lang="en-US" dirty="0"/>
              <a:t> The </a:t>
            </a:r>
            <a:r>
              <a:rPr lang="en-US" b="1" dirty="0"/>
              <a:t>ETL</a:t>
            </a:r>
            <a:r>
              <a:rPr lang="en-US" dirty="0"/>
              <a:t> (extract, transform, load) process takes data from a variety of sources, edits and transforms it into the format used in the data warehouse, and then loads this data into the warehouse.</a:t>
            </a:r>
          </a:p>
          <a:p>
            <a:pPr marL="228600" lvl="1">
              <a:spcBef>
                <a:spcPts val="1000"/>
              </a:spcBef>
            </a:pPr>
            <a:r>
              <a:rPr lang="en-US" b="1" dirty="0"/>
              <a:t>Extract</a:t>
            </a:r>
            <a:r>
              <a:rPr lang="en-US" dirty="0"/>
              <a:t>: Source data for the data warehouse comes from many sources and may be represented in a variety of formats. The goal of this process is to extract the source data from all the various sources and convert it into a single format suitable for processing. During the extract step, data that fails to meet expected patterns or values may be rejected from</a:t>
            </a:r>
          </a:p>
        </p:txBody>
      </p:sp>
    </p:spTree>
    <p:extLst>
      <p:ext uri="{BB962C8B-B14F-4D97-AF65-F5344CB8AC3E}">
        <p14:creationId xmlns:p14="http://schemas.microsoft.com/office/powerpoint/2010/main" val="15162508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Data warehouses</a:t>
            </a:r>
            <a:endParaRPr lang="en-US" dirty="0"/>
          </a:p>
        </p:txBody>
      </p:sp>
      <p:sp>
        <p:nvSpPr>
          <p:cNvPr id="3" name="Content Placeholder 2"/>
          <p:cNvSpPr>
            <a:spLocks noGrp="1"/>
          </p:cNvSpPr>
          <p:nvPr>
            <p:ph idx="1"/>
          </p:nvPr>
        </p:nvSpPr>
        <p:spPr/>
        <p:txBody>
          <a:bodyPr>
            <a:normAutofit fontScale="92500" lnSpcReduction="20000"/>
          </a:bodyPr>
          <a:lstStyle/>
          <a:p>
            <a:pPr lvl="0"/>
            <a:r>
              <a:rPr lang="en-US" b="1" dirty="0"/>
              <a:t>Transform</a:t>
            </a:r>
            <a:r>
              <a:rPr lang="en-US" dirty="0"/>
              <a:t>: During this stage of the ETL process, a series of rules or algorithms are applied to the extracted data to derive the data that will be stored in the data warehouse. to reduce the processing time required to create anticipated reports. For example, total sales may be accumulated by store or sales district.</a:t>
            </a:r>
          </a:p>
          <a:p>
            <a:pPr lvl="0"/>
            <a:r>
              <a:rPr lang="en-US" b="1" dirty="0"/>
              <a:t>Load</a:t>
            </a:r>
            <a:r>
              <a:rPr lang="en-US" dirty="0"/>
              <a:t>: During this stage of the ETL process, the extracted and transformed data is loaded into the data warehouse. As the data is being loaded into the data warehouse, new indices are created and the data is checked against the constraints defined in the database schema to ensure its quality. As a result, the data load stage for a large data warehouse can take days.</a:t>
            </a:r>
          </a:p>
          <a:p>
            <a:endParaRPr lang="en-US" dirty="0"/>
          </a:p>
        </p:txBody>
      </p:sp>
    </p:spTree>
    <p:extLst>
      <p:ext uri="{BB962C8B-B14F-4D97-AF65-F5344CB8AC3E}">
        <p14:creationId xmlns:p14="http://schemas.microsoft.com/office/powerpoint/2010/main" val="13755507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Data Marts Data Lakes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a:t>
            </a:r>
            <a:r>
              <a:rPr lang="en-US" b="1" i="1" dirty="0">
                <a:solidFill>
                  <a:schemeClr val="accent1"/>
                </a:solidFill>
              </a:rPr>
              <a:t>data mart </a:t>
            </a:r>
            <a:r>
              <a:rPr lang="en-US" dirty="0"/>
              <a:t>is a subset of a data warehouse. Rather than store all enterprise data in one monolithic database, data marts contain a subset of the data for a single aspect of a company’s business for example, finance, inventory, or personnel.</a:t>
            </a:r>
          </a:p>
          <a:p>
            <a:r>
              <a:rPr lang="en-US" dirty="0"/>
              <a:t>A </a:t>
            </a:r>
            <a:r>
              <a:rPr lang="en-US" b="1" i="1" dirty="0">
                <a:solidFill>
                  <a:schemeClr val="accent1"/>
                </a:solidFill>
              </a:rPr>
              <a:t>data lake </a:t>
            </a:r>
            <a:r>
              <a:rPr lang="en-US" dirty="0"/>
              <a:t>(also called an enterprise data hub) takes a “store everything” approach to big data, saving all the data in its raw and unaltered form. The raw data residing in a data lake is available when users decide just how they want to use the data to glean new insights. Only when the data is accessed for a specific analysis is it extracted from the data lake, classified, organized, edited, or transformed. Thus a data lake serves as the definitive source of data in its original, unaltered form.</a:t>
            </a:r>
          </a:p>
          <a:p>
            <a:endParaRPr lang="en-US" dirty="0"/>
          </a:p>
          <a:p>
            <a:endParaRPr lang="en-US" dirty="0"/>
          </a:p>
        </p:txBody>
      </p:sp>
    </p:spTree>
    <p:extLst>
      <p:ext uri="{BB962C8B-B14F-4D97-AF65-F5344CB8AC3E}">
        <p14:creationId xmlns:p14="http://schemas.microsoft.com/office/powerpoint/2010/main" val="6941585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Technologies Used to Process Big Data</a:t>
            </a:r>
          </a:p>
        </p:txBody>
      </p:sp>
      <p:sp>
        <p:nvSpPr>
          <p:cNvPr id="3" name="Content Placeholder 2"/>
          <p:cNvSpPr>
            <a:spLocks noGrp="1"/>
          </p:cNvSpPr>
          <p:nvPr>
            <p:ph idx="1"/>
          </p:nvPr>
        </p:nvSpPr>
        <p:spPr/>
        <p:txBody>
          <a:bodyPr>
            <a:normAutofit fontScale="92500"/>
          </a:bodyPr>
          <a:lstStyle/>
          <a:p>
            <a:pPr marL="0" indent="0">
              <a:buNone/>
            </a:pPr>
            <a:r>
              <a:rPr lang="en-US" dirty="0">
                <a:solidFill>
                  <a:srgbClr val="FF0000"/>
                </a:solidFill>
              </a:rPr>
              <a:t>Hadoop</a:t>
            </a:r>
          </a:p>
          <a:p>
            <a:r>
              <a:rPr lang="en-US" dirty="0"/>
              <a:t>Hadoop is an open-source software framework that includes several software modules that provide a means for storing and processing extremely large data sets, </a:t>
            </a:r>
          </a:p>
          <a:p>
            <a:r>
              <a:rPr lang="en-US" dirty="0"/>
              <a:t>Hadoop has two primary components: a data processing component and a distributed file system for data storage. </a:t>
            </a:r>
          </a:p>
          <a:p>
            <a:r>
              <a:rPr lang="en-US" dirty="0"/>
              <a:t>Hadoop divides data into subsets and distributes the subsets onto different servers for processing</a:t>
            </a:r>
          </a:p>
        </p:txBody>
      </p:sp>
    </p:spTree>
    <p:extLst>
      <p:ext uri="{BB962C8B-B14F-4D97-AF65-F5344CB8AC3E}">
        <p14:creationId xmlns:p14="http://schemas.microsoft.com/office/powerpoint/2010/main" val="35987976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Data is one of the most valuable resources that a firm possesses.</a:t>
            </a:r>
          </a:p>
          <a:p>
            <a:pPr>
              <a:buFont typeface="Wingdings" panose="05000000000000000000" pitchFamily="2" charset="2"/>
              <a:buChar char="v"/>
            </a:pPr>
            <a:r>
              <a:rPr lang="en-US" dirty="0"/>
              <a:t>It is organized into a hierarchy that builds from the smallest element to the largest. </a:t>
            </a:r>
          </a:p>
          <a:p>
            <a:pPr>
              <a:buFont typeface="Wingdings" panose="05000000000000000000" pitchFamily="2" charset="2"/>
              <a:buChar char="v"/>
            </a:pPr>
            <a:r>
              <a:rPr lang="en-US" dirty="0"/>
              <a:t>The smallest element is the bit, a binary digit. A byte (a character such as a letter or numeric digit) is made up of eight bits. </a:t>
            </a:r>
          </a:p>
          <a:p>
            <a:pPr>
              <a:buFont typeface="Wingdings" panose="05000000000000000000" pitchFamily="2" charset="2"/>
              <a:buChar char="v"/>
            </a:pPr>
            <a:r>
              <a:rPr lang="en-US" dirty="0"/>
              <a:t>A group of characters, such as a name or number, is called a field (an object).</a:t>
            </a:r>
          </a:p>
        </p:txBody>
      </p:sp>
    </p:spTree>
    <p:extLst>
      <p:ext uri="{BB962C8B-B14F-4D97-AF65-F5344CB8AC3E}">
        <p14:creationId xmlns:p14="http://schemas.microsoft.com/office/powerpoint/2010/main" val="16736209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pPr>
              <a:buFont typeface="Wingdings" panose="05000000000000000000" pitchFamily="2" charset="2"/>
              <a:buChar char="v"/>
            </a:pPr>
            <a:r>
              <a:rPr lang="en-US" dirty="0"/>
              <a:t>A collection of related fields is a record; a collection of related records is called a file.</a:t>
            </a:r>
          </a:p>
          <a:p>
            <a:pPr>
              <a:buFont typeface="Wingdings" panose="05000000000000000000" pitchFamily="2" charset="2"/>
              <a:buChar char="v"/>
            </a:pPr>
            <a:r>
              <a:rPr lang="en-US" dirty="0"/>
              <a:t>The database, at the top of the hierarchy, is an integrated collection of records and files.</a:t>
            </a:r>
          </a:p>
          <a:p>
            <a:pPr>
              <a:buFont typeface="Wingdings" panose="05000000000000000000" pitchFamily="2" charset="2"/>
              <a:buChar char="v"/>
            </a:pPr>
            <a:r>
              <a:rPr lang="en-US" dirty="0"/>
              <a:t>An entity is a generalized class of objects (such as a person, place, or thing) for which data is collected, stored, and maintained.</a:t>
            </a:r>
          </a:p>
          <a:p>
            <a:pPr>
              <a:buFont typeface="Wingdings" panose="05000000000000000000" pitchFamily="2" charset="2"/>
              <a:buChar char="v"/>
            </a:pPr>
            <a:r>
              <a:rPr lang="en-US" dirty="0"/>
              <a:t>An attribute is a characteristic of an entity. Specific values of attributes—called data items—can be found in the fields of the record describing an entity.</a:t>
            </a:r>
          </a:p>
          <a:p>
            <a:pPr>
              <a:buFont typeface="Wingdings" panose="05000000000000000000" pitchFamily="2" charset="2"/>
              <a:buChar char="v"/>
            </a:pPr>
            <a:r>
              <a:rPr lang="en-US" dirty="0"/>
              <a:t>A primary key uniquely identifies a record, while a secondary key is a field in a record that does not uniquely identify the record.</a:t>
            </a:r>
          </a:p>
        </p:txBody>
      </p:sp>
    </p:spTree>
    <p:extLst>
      <p:ext uri="{BB962C8B-B14F-4D97-AF65-F5344CB8AC3E}">
        <p14:creationId xmlns:p14="http://schemas.microsoft.com/office/powerpoint/2010/main" val="16736209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v"/>
            </a:pPr>
            <a:r>
              <a:rPr lang="en-US" dirty="0"/>
              <a:t>When building a database, an organization must consider content, access, logical structure, physical organization, archiving, and security of the database. </a:t>
            </a:r>
          </a:p>
          <a:p>
            <a:pPr>
              <a:buFont typeface="Wingdings" panose="05000000000000000000" pitchFamily="2" charset="2"/>
              <a:buChar char="v"/>
            </a:pPr>
            <a:r>
              <a:rPr lang="en-US" dirty="0"/>
              <a:t>A data model is a map or diagram of entities and their relationships.</a:t>
            </a:r>
          </a:p>
          <a:p>
            <a:pPr>
              <a:buFont typeface="Wingdings" panose="05000000000000000000" pitchFamily="2" charset="2"/>
              <a:buChar char="v"/>
            </a:pPr>
            <a:r>
              <a:rPr lang="en-US" dirty="0"/>
              <a:t>Enterprise data modeling involves analyzing the data and information needs of an entire organization and provides a roadmap for building database and information systems by creating a single definition and format for data that can ensure compatibility and the ability to exchange and integrate data among systems</a:t>
            </a:r>
          </a:p>
        </p:txBody>
      </p:sp>
    </p:spTree>
    <p:extLst>
      <p:ext uri="{BB962C8B-B14F-4D97-AF65-F5344CB8AC3E}">
        <p14:creationId xmlns:p14="http://schemas.microsoft.com/office/powerpoint/2010/main" val="2400766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Entity-relationship (ER) diagrams can be used to show the relationships among entities in the organization.</a:t>
            </a:r>
          </a:p>
          <a:p>
            <a:pPr>
              <a:buFont typeface="Wingdings" panose="05000000000000000000" pitchFamily="2" charset="2"/>
              <a:buChar char="v"/>
            </a:pPr>
            <a:r>
              <a:rPr lang="en-US" dirty="0"/>
              <a:t>The relational database model places data in two-dimensional tables.</a:t>
            </a:r>
          </a:p>
          <a:p>
            <a:pPr>
              <a:buFont typeface="Wingdings" panose="05000000000000000000" pitchFamily="2" charset="2"/>
              <a:buChar char="v"/>
            </a:pPr>
            <a:r>
              <a:rPr lang="en-US" dirty="0"/>
              <a:t>Each row in a relational database table represents a record, and each column represents an attribute (or field). </a:t>
            </a:r>
          </a:p>
          <a:p>
            <a:pPr>
              <a:buFont typeface="Wingdings" panose="05000000000000000000" pitchFamily="2" charset="2"/>
              <a:buChar char="v"/>
            </a:pPr>
            <a:r>
              <a:rPr lang="en-US" dirty="0"/>
              <a:t>The allowable values for each attribute are called the attribute’s domain.</a:t>
            </a:r>
          </a:p>
          <a:p>
            <a:pPr>
              <a:buFont typeface="Wingdings" panose="05000000000000000000" pitchFamily="2" charset="2"/>
              <a:buChar char="v"/>
            </a:pPr>
            <a:endParaRPr lang="en-US" dirty="0"/>
          </a:p>
          <a:p>
            <a:pPr>
              <a:buFont typeface="Wingdings" panose="05000000000000000000" pitchFamily="2" charset="2"/>
              <a:buChar char="v"/>
            </a:pPr>
            <a:endParaRPr lang="en-US" dirty="0"/>
          </a:p>
        </p:txBody>
      </p:sp>
    </p:spTree>
    <p:extLst>
      <p:ext uri="{BB962C8B-B14F-4D97-AF65-F5344CB8AC3E}">
        <p14:creationId xmlns:p14="http://schemas.microsoft.com/office/powerpoint/2010/main" val="2400766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Basic data manipulations include selecting, projecting, joining.</a:t>
            </a:r>
          </a:p>
          <a:p>
            <a:pPr>
              <a:buFont typeface="Wingdings" panose="05000000000000000000" pitchFamily="2" charset="2"/>
              <a:buChar char="v"/>
            </a:pPr>
            <a:r>
              <a:rPr lang="en-US" dirty="0"/>
              <a:t>Data cleansing is the process of detecting and then correcting or deleting incomplete, incorrect, inaccurate, or irrelevant records that reside in the database. The goal of data cleansing is to improve the quality of the data used in decision making.</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8954013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A database management system (DBMS) is a group of programs used as an interface between a database and its users and between a database and other application programs.</a:t>
            </a:r>
          </a:p>
          <a:p>
            <a:pPr>
              <a:buFont typeface="Wingdings" panose="05000000000000000000" pitchFamily="2" charset="2"/>
              <a:buChar char="v"/>
            </a:pPr>
            <a:r>
              <a:rPr lang="en-US" dirty="0"/>
              <a:t>A type of specialized data manipulation language is the query language, the most common being Structured Query Language (SQL). </a:t>
            </a:r>
          </a:p>
          <a:p>
            <a:pPr>
              <a:buFont typeface="Wingdings" panose="05000000000000000000" pitchFamily="2" charset="2"/>
              <a:buChar char="v"/>
            </a:pPr>
            <a:r>
              <a:rPr lang="en-US" dirty="0"/>
              <a:t>SQL is used in several popular database packages today and can be installed in PCs and mainframes.</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403960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We have entered an era where organizations are grappling with a tremendous growth in the amount of data available and struggling how to manage and make use of it.</a:t>
            </a:r>
          </a:p>
          <a:p>
            <a:pPr>
              <a:buFont typeface="Wingdings" panose="05000000000000000000" pitchFamily="2" charset="2"/>
              <a:buChar char="v"/>
            </a:pPr>
            <a:r>
              <a:rPr lang="en-US" dirty="0"/>
              <a:t>“Big data” is the term used to describe data collections that are so enormous and complex that traditional data management software, hardware, and analysis processes are incapable of dealing with them.</a:t>
            </a:r>
          </a:p>
        </p:txBody>
      </p:sp>
    </p:spTree>
    <p:extLst>
      <p:ext uri="{BB962C8B-B14F-4D97-AF65-F5344CB8AC3E}">
        <p14:creationId xmlns:p14="http://schemas.microsoft.com/office/powerpoint/2010/main" val="16054496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v"/>
            </a:pPr>
            <a:r>
              <a:rPr lang="en-US" dirty="0"/>
              <a:t>There are many challenges associated with big data, including how to choose what subset of data to store, where and how to store the data, how to find those nuggets of data that are relevant to the decision making at hand, how to derive value from the relevant data, and how to identify which data needs to be protected from unauthorized access.</a:t>
            </a:r>
          </a:p>
          <a:p>
            <a:pPr>
              <a:buFont typeface="Wingdings" panose="05000000000000000000" pitchFamily="2" charset="2"/>
              <a:buChar char="v"/>
            </a:pPr>
            <a:r>
              <a:rPr lang="en-US" dirty="0"/>
              <a:t>An extract, transform, load process takes data from a variety of sources, edits and transforms it into the format to be used in the data warehouse, and then loads the data into the warehouse.</a:t>
            </a:r>
          </a:p>
          <a:p>
            <a:pPr>
              <a:buFont typeface="Wingdings" panose="05000000000000000000" pitchFamily="2" charset="2"/>
              <a:buChar char="v"/>
            </a:pPr>
            <a:endParaRPr lang="en-US" dirty="0"/>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6054496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pPr>
              <a:buFont typeface="Wingdings" panose="05000000000000000000" pitchFamily="2" charset="2"/>
              <a:buChar char="v"/>
            </a:pPr>
            <a:r>
              <a:rPr lang="en-US" dirty="0"/>
              <a:t>Data marts are subdivisions of data warehouses and are commonly devoted to specific purposes or functional business areas.</a:t>
            </a:r>
          </a:p>
          <a:p>
            <a:pPr>
              <a:buFont typeface="Wingdings" panose="05000000000000000000" pitchFamily="2" charset="2"/>
              <a:buChar char="v"/>
            </a:pPr>
            <a:r>
              <a:rPr lang="en-US" dirty="0"/>
              <a:t>A data lake (also called an enterprise data hub) takes a “store everything” approach to big data, saving all the data in its raw and unaltered form.</a:t>
            </a:r>
          </a:p>
          <a:p>
            <a:pPr>
              <a:buFont typeface="Wingdings" panose="05000000000000000000" pitchFamily="2" charset="2"/>
              <a:buChar char="v"/>
            </a:pPr>
            <a:r>
              <a:rPr lang="en-US" dirty="0"/>
              <a:t>Hadoop is software that provide a means for storing and processing extremely large data sets. </a:t>
            </a:r>
          </a:p>
          <a:p>
            <a:pPr>
              <a:buFont typeface="Wingdings" panose="05000000000000000000" pitchFamily="2" charset="2"/>
              <a:buChar char="v"/>
            </a:pPr>
            <a:r>
              <a:rPr lang="en-US" dirty="0"/>
              <a:t>Hadoop has two primary components a data processing component and a distributed file for data storage. </a:t>
            </a:r>
          </a:p>
          <a:p>
            <a:pPr>
              <a:buFont typeface="Wingdings" panose="05000000000000000000" pitchFamily="2" charset="2"/>
              <a:buChar char="v"/>
            </a:pPr>
            <a:r>
              <a:rPr lang="en-US" dirty="0"/>
              <a:t>Hadoop divides data into subsets and distributes the subsets onto different servers for processing. </a:t>
            </a:r>
          </a:p>
        </p:txBody>
      </p:sp>
    </p:spTree>
    <p:extLst>
      <p:ext uri="{BB962C8B-B14F-4D97-AF65-F5344CB8AC3E}">
        <p14:creationId xmlns:p14="http://schemas.microsoft.com/office/powerpoint/2010/main" val="7758814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5153C44-B437-4D63-AF65-C352122071B7}"/>
</file>

<file path=customXml/itemProps2.xml><?xml version="1.0" encoding="utf-8"?>
<ds:datastoreItem xmlns:ds="http://schemas.openxmlformats.org/officeDocument/2006/customXml" ds:itemID="{555E907F-C11D-4CA9-845B-AF1F4CF65436}"/>
</file>

<file path=customXml/itemProps3.xml><?xml version="1.0" encoding="utf-8"?>
<ds:datastoreItem xmlns:ds="http://schemas.openxmlformats.org/officeDocument/2006/customXml" ds:itemID="{342EC984-DD76-4E96-B65C-1001D59B36F9}"/>
</file>

<file path=docProps/app.xml><?xml version="1.0" encoding="utf-8"?>
<Properties xmlns="http://schemas.openxmlformats.org/officeDocument/2006/extended-properties" xmlns:vt="http://schemas.openxmlformats.org/officeDocument/2006/docPropsVTypes">
  <TotalTime>6321</TotalTime>
  <Words>4556</Words>
  <Application>Microsoft Office PowerPoint</Application>
  <PresentationFormat>Widescreen</PresentationFormat>
  <Paragraphs>300</Paragraphs>
  <Slides>55</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55</vt:i4>
      </vt:variant>
    </vt:vector>
  </HeadingPairs>
  <TitlesOfParts>
    <vt:vector size="62" baseType="lpstr">
      <vt:lpstr>Arial</vt:lpstr>
      <vt:lpstr>Calibri</vt:lpstr>
      <vt:lpstr>Calibri Light</vt:lpstr>
      <vt:lpstr>Times New Roman</vt:lpstr>
      <vt:lpstr>Wingdings</vt:lpstr>
      <vt:lpstr>Office Theme</vt:lpstr>
      <vt:lpstr>1_Office Theme</vt:lpstr>
      <vt:lpstr>PowerPoint Presentation</vt:lpstr>
      <vt:lpstr>Chapter 5</vt:lpstr>
      <vt:lpstr>Chapter 5</vt:lpstr>
      <vt:lpstr>Chapter 5</vt:lpstr>
      <vt:lpstr>Chapter 5</vt:lpstr>
      <vt:lpstr>Principles</vt:lpstr>
      <vt:lpstr>Learning Objectives</vt:lpstr>
      <vt:lpstr>Learning Objectives</vt:lpstr>
      <vt:lpstr>Learning Objectives</vt:lpstr>
      <vt:lpstr>PowerPoint Presentation</vt:lpstr>
      <vt:lpstr>Introduction</vt:lpstr>
      <vt:lpstr>Introduction</vt:lpstr>
      <vt:lpstr>Hierarchy of Data</vt:lpstr>
      <vt:lpstr>Hierarchy of Data</vt:lpstr>
      <vt:lpstr>Hierarchy of Data</vt:lpstr>
      <vt:lpstr>Data Entities, Attributes, and Keys</vt:lpstr>
      <vt:lpstr>PowerPoint Presentation</vt:lpstr>
      <vt:lpstr>Data Modeling and Database Characteristics</vt:lpstr>
      <vt:lpstr>Data Modeling</vt:lpstr>
      <vt:lpstr>Data Modeling</vt:lpstr>
      <vt:lpstr>Data Modeling</vt:lpstr>
      <vt:lpstr>Relational Database Model</vt:lpstr>
      <vt:lpstr>Manipulating Data</vt:lpstr>
      <vt:lpstr>Manipulating Data</vt:lpstr>
      <vt:lpstr>Manipulating Data</vt:lpstr>
      <vt:lpstr>Data Cleansing</vt:lpstr>
      <vt:lpstr>SQL Databases</vt:lpstr>
      <vt:lpstr>PowerPoint Presentation</vt:lpstr>
      <vt:lpstr>Big Data</vt:lpstr>
      <vt:lpstr>Big Data</vt:lpstr>
      <vt:lpstr>Sources of Big Data</vt:lpstr>
      <vt:lpstr>Big Data Uses</vt:lpstr>
      <vt:lpstr>Big Data Uses</vt:lpstr>
      <vt:lpstr>Big Data Uses</vt:lpstr>
      <vt:lpstr>Challenges of Big Data</vt:lpstr>
      <vt:lpstr>Challenges of Big Data</vt:lpstr>
      <vt:lpstr>Challenges of Big Data</vt:lpstr>
      <vt:lpstr>Data Management</vt:lpstr>
      <vt:lpstr>Data Management</vt:lpstr>
      <vt:lpstr>PowerPoint Presentation</vt:lpstr>
      <vt:lpstr>Technologies Used to Process Big Data</vt:lpstr>
      <vt:lpstr>Data warehouses</vt:lpstr>
      <vt:lpstr>Data warehouses</vt:lpstr>
      <vt:lpstr>Data Marts Data Lakes</vt:lpstr>
      <vt:lpstr> Technologies Used to Process Big Data</vt:lpstr>
      <vt:lpstr>Summary</vt:lpstr>
      <vt:lpstr>Summary</vt:lpstr>
      <vt:lpstr>Summary</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261</cp:revision>
  <dcterms:created xsi:type="dcterms:W3CDTF">2023-09-12T14:13:52Z</dcterms:created>
  <dcterms:modified xsi:type="dcterms:W3CDTF">2025-05-08T10:40:50Z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