
<file path=[Content_Types].xml><?xml version="1.0" encoding="utf-8"?>
<Types xmlns="http://schemas.openxmlformats.org/package/2006/content-types">
  <Default Extension="png" ContentType="image/png"/>
  <Default Extension="bin" ContentType="application/vnd.openxmlformats-officedocument.oleObject"/>
  <Default Extension="svg" ContentType="image/svg+xml"/>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303" r:id="rId6"/>
    <p:sldId id="256" r:id="rId7"/>
    <p:sldId id="483" r:id="rId8"/>
    <p:sldId id="485" r:id="rId9"/>
    <p:sldId id="482" r:id="rId10"/>
    <p:sldId id="481" r:id="rId11"/>
    <p:sldId id="258" r:id="rId12"/>
    <p:sldId id="260" r:id="rId13"/>
    <p:sldId id="259" r:id="rId14"/>
    <p:sldId id="261" r:id="rId15"/>
    <p:sldId id="262" r:id="rId16"/>
    <p:sldId id="263" r:id="rId17"/>
    <p:sldId id="264" r:id="rId18"/>
    <p:sldId id="265" r:id="rId19"/>
    <p:sldId id="267" r:id="rId20"/>
    <p:sldId id="266" r:id="rId21"/>
    <p:sldId id="268" r:id="rId22"/>
    <p:sldId id="269" r:id="rId23"/>
    <p:sldId id="270" r:id="rId24"/>
    <p:sldId id="308" r:id="rId25"/>
    <p:sldId id="309" r:id="rId26"/>
    <p:sldId id="280" r:id="rId27"/>
    <p:sldId id="272" r:id="rId28"/>
    <p:sldId id="273" r:id="rId29"/>
    <p:sldId id="310" r:id="rId30"/>
    <p:sldId id="275" r:id="rId31"/>
    <p:sldId id="278" r:id="rId32"/>
    <p:sldId id="282" r:id="rId33"/>
    <p:sldId id="283" r:id="rId34"/>
    <p:sldId id="304" r:id="rId35"/>
    <p:sldId id="305" r:id="rId36"/>
    <p:sldId id="284" r:id="rId37"/>
    <p:sldId id="286" r:id="rId38"/>
    <p:sldId id="287" r:id="rId39"/>
    <p:sldId id="288" r:id="rId40"/>
    <p:sldId id="290" r:id="rId41"/>
    <p:sldId id="293" r:id="rId42"/>
    <p:sldId id="294" r:id="rId43"/>
    <p:sldId id="295" r:id="rId44"/>
    <p:sldId id="484" r:id="rId45"/>
    <p:sldId id="486"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56"/>
            <p14:sldId id="483"/>
            <p14:sldId id="485"/>
            <p14:sldId id="482"/>
            <p14:sldId id="481"/>
            <p14:sldId id="258"/>
            <p14:sldId id="260"/>
            <p14:sldId id="259"/>
            <p14:sldId id="261"/>
            <p14:sldId id="262"/>
            <p14:sldId id="263"/>
            <p14:sldId id="264"/>
            <p14:sldId id="265"/>
            <p14:sldId id="267"/>
            <p14:sldId id="266"/>
            <p14:sldId id="268"/>
            <p14:sldId id="269"/>
            <p14:sldId id="270"/>
            <p14:sldId id="308"/>
            <p14:sldId id="309"/>
            <p14:sldId id="280"/>
            <p14:sldId id="272"/>
            <p14:sldId id="273"/>
            <p14:sldId id="310"/>
            <p14:sldId id="275"/>
            <p14:sldId id="278"/>
            <p14:sldId id="282"/>
            <p14:sldId id="283"/>
            <p14:sldId id="304"/>
            <p14:sldId id="305"/>
            <p14:sldId id="284"/>
            <p14:sldId id="286"/>
            <p14:sldId id="287"/>
            <p14:sldId id="288"/>
            <p14:sldId id="290"/>
            <p14:sldId id="293"/>
            <p14:sldId id="294"/>
            <p14:sldId id="295"/>
            <p14:sldId id="484"/>
            <p14:sldId id="486"/>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000000"/>
    <a:srgbClr val="669BBC"/>
    <a:srgbClr val="2D3956"/>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82353" autoAdjust="0"/>
  </p:normalViewPr>
  <p:slideViewPr>
    <p:cSldViewPr snapToGrid="0">
      <p:cViewPr>
        <p:scale>
          <a:sx n="60" d="100"/>
          <a:sy n="60" d="100"/>
        </p:scale>
        <p:origin x="-716" y="23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7.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8.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9.png"/></Relationships>
</file>

<file path=ppt/drawings/_rels/vmlDrawing5.v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wmf"/><Relationship Id="rId1" Type="http://schemas.openxmlformats.org/officeDocument/2006/relationships/image" Target="../media/image10.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image" Target="../media/image13.w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image" Target="../media/image15.wmf"/></Relationships>
</file>

<file path=ppt/drawings/_rels/vmlDrawing8.v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image" Target="../media/image17.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9.wmf"/></Relationships>
</file>

<file path=ppt/drawings/_rels/vmlDrawing10.vml.rels><?xml version="1.0" encoding="UTF-8" standalone="yes"?>
<Relationships xmlns="http://schemas.openxmlformats.org/package/2006/relationships"><Relationship Id="rId3" Type="http://schemas.openxmlformats.org/officeDocument/2006/relationships/image" Target="../media/image22.wmf"/><Relationship Id="rId2" Type="http://schemas.openxmlformats.org/officeDocument/2006/relationships/image" Target="../media/image21.wmf"/><Relationship Id="rId1" Type="http://schemas.openxmlformats.org/officeDocument/2006/relationships/image" Target="../media/image20.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23.w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26.png"/></Relationships>
</file>

<file path=ppt/drawings/_rels/vmlDrawing13.vml.rels><?xml version="1.0" encoding="UTF-8" standalone="yes"?>
<Relationships xmlns="http://schemas.openxmlformats.org/package/2006/relationships"><Relationship Id="rId3" Type="http://schemas.openxmlformats.org/officeDocument/2006/relationships/image" Target="../media/image29.wmf"/><Relationship Id="rId2" Type="http://schemas.openxmlformats.org/officeDocument/2006/relationships/image" Target="../media/image28.wmf"/><Relationship Id="rId1" Type="http://schemas.openxmlformats.org/officeDocument/2006/relationships/image" Target="../media/image27.wmf"/><Relationship Id="rId4" Type="http://schemas.openxmlformats.org/officeDocument/2006/relationships/image" Target="../media/image30.wmf"/></Relationships>
</file>

<file path=ppt/drawings/_rels/vmlDrawing14.vml.rels><?xml version="1.0" encoding="UTF-8" standalone="yes"?>
<Relationships xmlns="http://schemas.openxmlformats.org/package/2006/relationships"><Relationship Id="rId2" Type="http://schemas.openxmlformats.org/officeDocument/2006/relationships/image" Target="../media/image32.wmf"/><Relationship Id="rId1" Type="http://schemas.openxmlformats.org/officeDocument/2006/relationships/image" Target="../media/image31.wmf"/></Relationships>
</file>

<file path=ppt/drawings/_rels/vmlDrawing15.vml.rels><?xml version="1.0" encoding="UTF-8" standalone="yes"?>
<Relationships xmlns="http://schemas.openxmlformats.org/package/2006/relationships"><Relationship Id="rId3" Type="http://schemas.openxmlformats.org/officeDocument/2006/relationships/image" Target="../media/image35.wmf"/><Relationship Id="rId2" Type="http://schemas.openxmlformats.org/officeDocument/2006/relationships/image" Target="../media/image34.wmf"/><Relationship Id="rId1" Type="http://schemas.openxmlformats.org/officeDocument/2006/relationships/image" Target="../media/image33.w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36.wmf"/></Relationships>
</file>

<file path=ppt/drawings/_rels/vmlDrawing17.vml.rels><?xml version="1.0" encoding="UTF-8" standalone="yes"?>
<Relationships xmlns="http://schemas.openxmlformats.org/package/2006/relationships"><Relationship Id="rId1" Type="http://schemas.openxmlformats.org/officeDocument/2006/relationships/image" Target="../media/image37.wmf"/></Relationships>
</file>

<file path=ppt/drawings/_rels/vmlDrawing18.vml.rels><?xml version="1.0" encoding="UTF-8" standalone="yes"?>
<Relationships xmlns="http://schemas.openxmlformats.org/package/2006/relationships"><Relationship Id="rId1" Type="http://schemas.openxmlformats.org/officeDocument/2006/relationships/image" Target="../media/image38.wmf"/></Relationships>
</file>

<file path=ppt/drawings/_rels/vmlDrawing19.vml.rels><?xml version="1.0" encoding="UTF-8" standalone="yes"?>
<Relationships xmlns="http://schemas.openxmlformats.org/package/2006/relationships"><Relationship Id="rId1" Type="http://schemas.openxmlformats.org/officeDocument/2006/relationships/image" Target="../media/image39.wmf"/></Relationships>
</file>

<file path=ppt/drawings/_rels/vmlDrawing20.vml.rels><?xml version="1.0" encoding="UTF-8" standalone="yes"?>
<Relationships xmlns="http://schemas.openxmlformats.org/package/2006/relationships"><Relationship Id="rId1" Type="http://schemas.openxmlformats.org/officeDocument/2006/relationships/image" Target="../media/image40.wmf"/></Relationships>
</file>

<file path=ppt/drawings/_rels/vmlDrawing21.vml.rels><?xml version="1.0" encoding="UTF-8" standalone="yes"?>
<Relationships xmlns="http://schemas.openxmlformats.org/package/2006/relationships"><Relationship Id="rId3" Type="http://schemas.openxmlformats.org/officeDocument/2006/relationships/image" Target="../media/image44.wmf"/><Relationship Id="rId2" Type="http://schemas.openxmlformats.org/officeDocument/2006/relationships/image" Target="../media/image43.wmf"/><Relationship Id="rId1" Type="http://schemas.openxmlformats.org/officeDocument/2006/relationships/image" Target="../media/image42.wmf"/></Relationships>
</file>

<file path=ppt/drawings/_rels/vmlDrawing22.vml.rels><?xml version="1.0" encoding="UTF-8" standalone="yes"?>
<Relationships xmlns="http://schemas.openxmlformats.org/package/2006/relationships"><Relationship Id="rId3" Type="http://schemas.openxmlformats.org/officeDocument/2006/relationships/image" Target="../media/image47.wmf"/><Relationship Id="rId2" Type="http://schemas.openxmlformats.org/officeDocument/2006/relationships/image" Target="../media/image46.wmf"/><Relationship Id="rId1" Type="http://schemas.openxmlformats.org/officeDocument/2006/relationships/image" Target="../media/image45.wmf"/></Relationships>
</file>

<file path=ppt/drawings/_rels/vmlDrawing23.vml.rels><?xml version="1.0" encoding="UTF-8" standalone="yes"?>
<Relationships xmlns="http://schemas.openxmlformats.org/package/2006/relationships"><Relationship Id="rId1" Type="http://schemas.openxmlformats.org/officeDocument/2006/relationships/image" Target="../media/image48.png"/></Relationships>
</file>

<file path=ppt/drawings/_rels/vmlDrawing24.vml.rels><?xml version="1.0" encoding="UTF-8" standalone="yes"?>
<Relationships xmlns="http://schemas.openxmlformats.org/package/2006/relationships"><Relationship Id="rId2" Type="http://schemas.openxmlformats.org/officeDocument/2006/relationships/image" Target="../media/image50.wmf"/><Relationship Id="rId1" Type="http://schemas.openxmlformats.org/officeDocument/2006/relationships/image" Target="../media/image49.wmf"/></Relationships>
</file>

<file path=ppt/drawings/_rels/vmlDrawing25.vml.rels><?xml version="1.0" encoding="UTF-8" standalone="yes"?>
<Relationships xmlns="http://schemas.openxmlformats.org/package/2006/relationships"><Relationship Id="rId3" Type="http://schemas.openxmlformats.org/officeDocument/2006/relationships/image" Target="../media/image53.wmf"/><Relationship Id="rId2" Type="http://schemas.openxmlformats.org/officeDocument/2006/relationships/image" Target="../media/image52.wmf"/><Relationship Id="rId1" Type="http://schemas.openxmlformats.org/officeDocument/2006/relationships/image" Target="../media/image51.wmf"/><Relationship Id="rId4" Type="http://schemas.openxmlformats.org/officeDocument/2006/relationships/image" Target="../media/image54.wmf"/></Relationships>
</file>

<file path=ppt/drawings/_rels/vmlDrawing26.vml.rels><?xml version="1.0" encoding="UTF-8" standalone="yes"?>
<Relationships xmlns="http://schemas.openxmlformats.org/package/2006/relationships"><Relationship Id="rId3" Type="http://schemas.openxmlformats.org/officeDocument/2006/relationships/image" Target="../media/image57.wmf"/><Relationship Id="rId2" Type="http://schemas.openxmlformats.org/officeDocument/2006/relationships/image" Target="../media/image56.wmf"/><Relationship Id="rId1" Type="http://schemas.openxmlformats.org/officeDocument/2006/relationships/image" Target="../media/image55.png"/><Relationship Id="rId5" Type="http://schemas.openxmlformats.org/officeDocument/2006/relationships/image" Target="../media/image59.wmf"/><Relationship Id="rId4" Type="http://schemas.openxmlformats.org/officeDocument/2006/relationships/image" Target="../media/image58.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0350912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1387242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1261154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1421326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1361432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7711425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7300527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6100204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42187491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8873231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2392467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0469429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4071118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6143833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0821625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2272191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707622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11/7/2024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11/7/2024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11/7/2024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11/7/2024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11/7/2024</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660688"/>
            <a:ext cx="10515600" cy="1325563"/>
          </a:xfrm>
        </p:spPr>
        <p:txBody>
          <a:bodyPr/>
          <a:lstStyle/>
          <a:p>
            <a:r>
              <a:rPr lang="en-US" dirty="0"/>
              <a:t>Click to edit Master title style</a:t>
            </a:r>
          </a:p>
        </p:txBody>
      </p:sp>
      <p:sp>
        <p:nvSpPr>
          <p:cNvPr id="5" name="Slide Number Placeholder 4"/>
          <p:cNvSpPr>
            <a:spLocks noGrp="1"/>
          </p:cNvSpPr>
          <p:nvPr>
            <p:ph type="sldNum" sz="quarter" idx="12"/>
          </p:nvPr>
        </p:nvSpPr>
        <p:spPr>
          <a:xfrm>
            <a:off x="510309" y="6431130"/>
            <a:ext cx="2743200" cy="365125"/>
          </a:xfrm>
          <a:prstGeom prst="rect">
            <a:avLst/>
          </a:prstGeom>
        </p:spPr>
        <p:txBody>
          <a:body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xmlns="" id="{49DE622B-002D-CB0D-C92A-8D69D65A2C65}"/>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709" y="-11691"/>
            <a:ext cx="2305141" cy="1048575"/>
          </a:xfrm>
          <a:prstGeom prst="rect">
            <a:avLst/>
          </a:prstGeom>
        </p:spPr>
      </p:pic>
      <p:sp>
        <p:nvSpPr>
          <p:cNvPr id="8" name="Rectangle 7">
            <a:extLst>
              <a:ext uri="{FF2B5EF4-FFF2-40B4-BE49-F238E27FC236}">
                <a16:creationId xmlns:a16="http://schemas.microsoft.com/office/drawing/2014/main" xmlns="" id="{FC9E9EAB-F296-5FDB-A6D9-A34104E11CFB}"/>
              </a:ext>
            </a:extLst>
          </p:cNvPr>
          <p:cNvSpPr/>
          <p:nvPr userDrawn="1"/>
        </p:nvSpPr>
        <p:spPr>
          <a:xfrm>
            <a:off x="2463850" y="443613"/>
            <a:ext cx="9050457" cy="6898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11/7/2024</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11/7/2024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11/7/2024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11/7/2024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11/7/2024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lvl1pPr>
              <a:defRPr sz="4000"/>
            </a:lvl1pPr>
          </a:lstStyle>
          <a:p>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extBox 6">
            <a:extLst>
              <a:ext uri="{FF2B5EF4-FFF2-40B4-BE49-F238E27FC236}">
                <a16:creationId xmlns:a16="http://schemas.microsoft.com/office/drawing/2014/main" xmlns="" id="{36C5F946-D662-4E14-60A4-A6670A95BED3}"/>
              </a:ext>
            </a:extLst>
          </p:cNvPr>
          <p:cNvSpPr txBox="1"/>
          <p:nvPr userDrawn="1"/>
        </p:nvSpPr>
        <p:spPr>
          <a:xfrm>
            <a:off x="9264625" y="6292631"/>
            <a:ext cx="2616200" cy="400110"/>
          </a:xfrm>
          <a:prstGeom prst="rect">
            <a:avLst/>
          </a:prstGeom>
          <a:noFill/>
        </p:spPr>
        <p:txBody>
          <a:bodyPr wrap="square" rtlCol="0">
            <a:spAutoFit/>
          </a:bodyPr>
          <a:lstStyle/>
          <a:p>
            <a:pPr algn="ctr"/>
            <a:r>
              <a:rPr lang="en-US" sz="2000" b="1" dirty="0">
                <a:solidFill>
                  <a:schemeClr val="tx1"/>
                </a:solidFill>
              </a:rPr>
              <a:t>www.midocean.km</a:t>
            </a:r>
          </a:p>
        </p:txBody>
      </p:sp>
      <p:pic>
        <p:nvPicPr>
          <p:cNvPr id="8" name="Graphic 21">
            <a:extLst>
              <a:ext uri="{FF2B5EF4-FFF2-40B4-BE49-F238E27FC236}">
                <a16:creationId xmlns:a16="http://schemas.microsoft.com/office/drawing/2014/main" xmlns="" id="{A1203F5F-B63B-D400-A437-528BEBAD3C45}"/>
              </a:ext>
            </a:extLst>
          </p:cNvPr>
          <p:cNvPicPr>
            <a:picLocks noChangeAspect="1"/>
          </p:cNvPicPr>
          <p:nvPr userDrawn="1"/>
        </p:nvPicPr>
        <p:blipFill rotWithShape="1">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709" y="-11691"/>
            <a:ext cx="2305141" cy="1048575"/>
          </a:xfrm>
          <a:prstGeom prst="rect">
            <a:avLst/>
          </a:prstGeom>
        </p:spPr>
      </p:pic>
      <p:sp>
        <p:nvSpPr>
          <p:cNvPr id="9" name="Rectangle 8">
            <a:extLst>
              <a:ext uri="{FF2B5EF4-FFF2-40B4-BE49-F238E27FC236}">
                <a16:creationId xmlns:a16="http://schemas.microsoft.com/office/drawing/2014/main" xmlns="" id="{56B38014-5BF5-2794-D666-1054BFF550C1}"/>
              </a:ext>
            </a:extLst>
          </p:cNvPr>
          <p:cNvSpPr/>
          <p:nvPr userDrawn="1"/>
        </p:nvSpPr>
        <p:spPr>
          <a:xfrm>
            <a:off x="2463850" y="443613"/>
            <a:ext cx="9050457" cy="6898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2.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image" Target="../media/image6.png"/><Relationship Id="rId4" Type="http://schemas.openxmlformats.org/officeDocument/2006/relationships/oleObject" Target="../embeddings/oleObject1.bin"/></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vmlDrawing" Target="../drawings/vmlDrawing2.vml"/><Relationship Id="rId5" Type="http://schemas.openxmlformats.org/officeDocument/2006/relationships/image" Target="../media/image7.png"/><Relationship Id="rId4" Type="http://schemas.openxmlformats.org/officeDocument/2006/relationships/oleObject" Target="../embeddings/oleObject2.bin"/></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vmlDrawing" Target="../drawings/vmlDrawing3.vml"/><Relationship Id="rId5" Type="http://schemas.openxmlformats.org/officeDocument/2006/relationships/image" Target="../media/image8.png"/><Relationship Id="rId4" Type="http://schemas.openxmlformats.org/officeDocument/2006/relationships/oleObject" Target="../embeddings/oleObject3.bin"/></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vmlDrawing" Target="../drawings/vmlDrawing4.vml"/><Relationship Id="rId5" Type="http://schemas.openxmlformats.org/officeDocument/2006/relationships/image" Target="../media/image9.png"/><Relationship Id="rId4" Type="http://schemas.openxmlformats.org/officeDocument/2006/relationships/oleObject" Target="../embeddings/oleObject4.bin"/></Relationships>
</file>

<file path=ppt/slides/_rels/slide14.xml.rels><?xml version="1.0" encoding="UTF-8" standalone="yes"?>
<Relationships xmlns="http://schemas.openxmlformats.org/package/2006/relationships"><Relationship Id="rId8" Type="http://schemas.openxmlformats.org/officeDocument/2006/relationships/oleObject" Target="../embeddings/oleObject7.bin"/><Relationship Id="rId3" Type="http://schemas.openxmlformats.org/officeDocument/2006/relationships/notesSlide" Target="../notesSlides/notesSlide14.xml"/><Relationship Id="rId7" Type="http://schemas.openxmlformats.org/officeDocument/2006/relationships/image" Target="../media/image11.wmf"/><Relationship Id="rId2" Type="http://schemas.openxmlformats.org/officeDocument/2006/relationships/slideLayout" Target="../slideLayouts/slideLayout7.xml"/><Relationship Id="rId1" Type="http://schemas.openxmlformats.org/officeDocument/2006/relationships/vmlDrawing" Target="../drawings/vmlDrawing5.vml"/><Relationship Id="rId6" Type="http://schemas.openxmlformats.org/officeDocument/2006/relationships/oleObject" Target="../embeddings/oleObject6.bin"/><Relationship Id="rId5" Type="http://schemas.openxmlformats.org/officeDocument/2006/relationships/image" Target="../media/image10.wmf"/><Relationship Id="rId4" Type="http://schemas.openxmlformats.org/officeDocument/2006/relationships/oleObject" Target="../embeddings/oleObject5.bin"/><Relationship Id="rId9"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7" Type="http://schemas.openxmlformats.org/officeDocument/2006/relationships/image" Target="../media/image14.png"/><Relationship Id="rId2" Type="http://schemas.openxmlformats.org/officeDocument/2006/relationships/slideLayout" Target="../slideLayouts/slideLayout7.xml"/><Relationship Id="rId1" Type="http://schemas.openxmlformats.org/officeDocument/2006/relationships/vmlDrawing" Target="../drawings/vmlDrawing6.vml"/><Relationship Id="rId6" Type="http://schemas.openxmlformats.org/officeDocument/2006/relationships/oleObject" Target="../embeddings/oleObject9.bin"/><Relationship Id="rId5" Type="http://schemas.openxmlformats.org/officeDocument/2006/relationships/image" Target="../media/image13.wmf"/><Relationship Id="rId4" Type="http://schemas.openxmlformats.org/officeDocument/2006/relationships/oleObject" Target="../embeddings/oleObject8.bin"/></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7" Type="http://schemas.openxmlformats.org/officeDocument/2006/relationships/image" Target="../media/image16.png"/><Relationship Id="rId2" Type="http://schemas.openxmlformats.org/officeDocument/2006/relationships/slideLayout" Target="../slideLayouts/slideLayout7.xml"/><Relationship Id="rId1" Type="http://schemas.openxmlformats.org/officeDocument/2006/relationships/vmlDrawing" Target="../drawings/vmlDrawing7.vml"/><Relationship Id="rId6" Type="http://schemas.openxmlformats.org/officeDocument/2006/relationships/oleObject" Target="../embeddings/oleObject11.bin"/><Relationship Id="rId5" Type="http://schemas.openxmlformats.org/officeDocument/2006/relationships/image" Target="../media/image15.wmf"/><Relationship Id="rId4" Type="http://schemas.openxmlformats.org/officeDocument/2006/relationships/oleObject" Target="../embeddings/oleObject10.bin"/></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7" Type="http://schemas.openxmlformats.org/officeDocument/2006/relationships/image" Target="../media/image18.png"/><Relationship Id="rId2" Type="http://schemas.openxmlformats.org/officeDocument/2006/relationships/slideLayout" Target="../slideLayouts/slideLayout7.xml"/><Relationship Id="rId1" Type="http://schemas.openxmlformats.org/officeDocument/2006/relationships/vmlDrawing" Target="../drawings/vmlDrawing8.vml"/><Relationship Id="rId6" Type="http://schemas.openxmlformats.org/officeDocument/2006/relationships/oleObject" Target="../embeddings/oleObject13.bin"/><Relationship Id="rId5" Type="http://schemas.openxmlformats.org/officeDocument/2006/relationships/image" Target="../media/image17.wmf"/><Relationship Id="rId4" Type="http://schemas.openxmlformats.org/officeDocument/2006/relationships/oleObject" Target="../embeddings/oleObject12.bin"/></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Layout" Target="../slideLayouts/slideLayout7.xml"/><Relationship Id="rId1" Type="http://schemas.openxmlformats.org/officeDocument/2006/relationships/vmlDrawing" Target="../drawings/vmlDrawing9.vml"/><Relationship Id="rId4" Type="http://schemas.openxmlformats.org/officeDocument/2006/relationships/image" Target="../media/image19.wmf"/></Relationships>
</file>

<file path=ppt/slides/_rels/slide19.xml.rels><?xml version="1.0" encoding="UTF-8" standalone="yes"?>
<Relationships xmlns="http://schemas.openxmlformats.org/package/2006/relationships"><Relationship Id="rId8" Type="http://schemas.openxmlformats.org/officeDocument/2006/relationships/image" Target="../media/image22.wmf"/><Relationship Id="rId3" Type="http://schemas.openxmlformats.org/officeDocument/2006/relationships/oleObject" Target="../embeddings/oleObject15.bin"/><Relationship Id="rId7" Type="http://schemas.openxmlformats.org/officeDocument/2006/relationships/oleObject" Target="../embeddings/oleObject17.bin"/><Relationship Id="rId2" Type="http://schemas.openxmlformats.org/officeDocument/2006/relationships/slideLayout" Target="../slideLayouts/slideLayout7.xml"/><Relationship Id="rId1" Type="http://schemas.openxmlformats.org/officeDocument/2006/relationships/vmlDrawing" Target="../drawings/vmlDrawing10.vml"/><Relationship Id="rId6" Type="http://schemas.openxmlformats.org/officeDocument/2006/relationships/image" Target="../media/image21.wmf"/><Relationship Id="rId5" Type="http://schemas.openxmlformats.org/officeDocument/2006/relationships/oleObject" Target="../embeddings/oleObject16.bin"/><Relationship Id="rId4" Type="http://schemas.openxmlformats.org/officeDocument/2006/relationships/image" Target="../media/image20.wmf"/></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18.bin"/><Relationship Id="rId2" Type="http://schemas.openxmlformats.org/officeDocument/2006/relationships/slideLayout" Target="../slideLayouts/slideLayout7.xml"/><Relationship Id="rId1" Type="http://schemas.openxmlformats.org/officeDocument/2006/relationships/vmlDrawing" Target="../drawings/vmlDrawing11.vml"/><Relationship Id="rId5" Type="http://schemas.openxmlformats.org/officeDocument/2006/relationships/oleObject" Target="../embeddings/oleObject19.bin"/><Relationship Id="rId4" Type="http://schemas.openxmlformats.org/officeDocument/2006/relationships/image" Target="../media/image23.wmf"/></Relationships>
</file>

<file path=ppt/slides/_rels/slide2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20.bin"/><Relationship Id="rId2" Type="http://schemas.openxmlformats.org/officeDocument/2006/relationships/slideLayout" Target="../slideLayouts/slideLayout7.xml"/><Relationship Id="rId1" Type="http://schemas.openxmlformats.org/officeDocument/2006/relationships/vmlDrawing" Target="../drawings/vmlDrawing12.vml"/><Relationship Id="rId4" Type="http://schemas.openxmlformats.org/officeDocument/2006/relationships/image" Target="../media/image2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8" Type="http://schemas.openxmlformats.org/officeDocument/2006/relationships/image" Target="../media/image29.wmf"/><Relationship Id="rId3" Type="http://schemas.openxmlformats.org/officeDocument/2006/relationships/oleObject" Target="../embeddings/oleObject21.bin"/><Relationship Id="rId7" Type="http://schemas.openxmlformats.org/officeDocument/2006/relationships/oleObject" Target="../embeddings/oleObject23.bin"/><Relationship Id="rId2" Type="http://schemas.openxmlformats.org/officeDocument/2006/relationships/slideLayout" Target="../slideLayouts/slideLayout7.xml"/><Relationship Id="rId1" Type="http://schemas.openxmlformats.org/officeDocument/2006/relationships/vmlDrawing" Target="../drawings/vmlDrawing13.vml"/><Relationship Id="rId6" Type="http://schemas.openxmlformats.org/officeDocument/2006/relationships/image" Target="../media/image28.wmf"/><Relationship Id="rId5" Type="http://schemas.openxmlformats.org/officeDocument/2006/relationships/oleObject" Target="../embeddings/oleObject22.bin"/><Relationship Id="rId10" Type="http://schemas.openxmlformats.org/officeDocument/2006/relationships/image" Target="../media/image30.wmf"/><Relationship Id="rId4" Type="http://schemas.openxmlformats.org/officeDocument/2006/relationships/image" Target="../media/image27.wmf"/><Relationship Id="rId9" Type="http://schemas.openxmlformats.org/officeDocument/2006/relationships/oleObject" Target="../embeddings/oleObject24.bin"/></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25.bin"/><Relationship Id="rId2" Type="http://schemas.openxmlformats.org/officeDocument/2006/relationships/slideLayout" Target="../slideLayouts/slideLayout7.xml"/><Relationship Id="rId1" Type="http://schemas.openxmlformats.org/officeDocument/2006/relationships/vmlDrawing" Target="../drawings/vmlDrawing14.vml"/><Relationship Id="rId6" Type="http://schemas.openxmlformats.org/officeDocument/2006/relationships/image" Target="../media/image32.wmf"/><Relationship Id="rId5" Type="http://schemas.openxmlformats.org/officeDocument/2006/relationships/oleObject" Target="../embeddings/oleObject26.bin"/><Relationship Id="rId4" Type="http://schemas.openxmlformats.org/officeDocument/2006/relationships/image" Target="../media/image31.wmf"/></Relationships>
</file>

<file path=ppt/slides/_rels/slide28.xml.rels><?xml version="1.0" encoding="UTF-8" standalone="yes"?>
<Relationships xmlns="http://schemas.openxmlformats.org/package/2006/relationships"><Relationship Id="rId8" Type="http://schemas.openxmlformats.org/officeDocument/2006/relationships/image" Target="../media/image35.wmf"/><Relationship Id="rId3" Type="http://schemas.openxmlformats.org/officeDocument/2006/relationships/oleObject" Target="../embeddings/oleObject27.bin"/><Relationship Id="rId7" Type="http://schemas.openxmlformats.org/officeDocument/2006/relationships/oleObject" Target="../embeddings/oleObject29.bin"/><Relationship Id="rId2" Type="http://schemas.openxmlformats.org/officeDocument/2006/relationships/slideLayout" Target="../slideLayouts/slideLayout7.xml"/><Relationship Id="rId1" Type="http://schemas.openxmlformats.org/officeDocument/2006/relationships/vmlDrawing" Target="../drawings/vmlDrawing15.vml"/><Relationship Id="rId6" Type="http://schemas.openxmlformats.org/officeDocument/2006/relationships/image" Target="../media/image34.wmf"/><Relationship Id="rId5" Type="http://schemas.openxmlformats.org/officeDocument/2006/relationships/oleObject" Target="../embeddings/oleObject28.bin"/><Relationship Id="rId4" Type="http://schemas.openxmlformats.org/officeDocument/2006/relationships/image" Target="../media/image33.wmf"/></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30.bin"/><Relationship Id="rId2" Type="http://schemas.openxmlformats.org/officeDocument/2006/relationships/slideLayout" Target="../slideLayouts/slideLayout7.xml"/><Relationship Id="rId1" Type="http://schemas.openxmlformats.org/officeDocument/2006/relationships/vmlDrawing" Target="../drawings/vmlDrawing16.vml"/><Relationship Id="rId4" Type="http://schemas.openxmlformats.org/officeDocument/2006/relationships/image" Target="../media/image36.wmf"/></Relationships>
</file>

<file path=ppt/slides/_rels/slide30.xml.rels><?xml version="1.0" encoding="UTF-8" standalone="yes"?>
<Relationships xmlns="http://schemas.openxmlformats.org/package/2006/relationships"><Relationship Id="rId3" Type="http://schemas.openxmlformats.org/officeDocument/2006/relationships/oleObject" Target="../embeddings/oleObject31.bin"/><Relationship Id="rId2" Type="http://schemas.openxmlformats.org/officeDocument/2006/relationships/slideLayout" Target="../slideLayouts/slideLayout7.xml"/><Relationship Id="rId1" Type="http://schemas.openxmlformats.org/officeDocument/2006/relationships/vmlDrawing" Target="../drawings/vmlDrawing17.vml"/><Relationship Id="rId4" Type="http://schemas.openxmlformats.org/officeDocument/2006/relationships/image" Target="../media/image37.wmf"/></Relationships>
</file>

<file path=ppt/slides/_rels/slide31.xml.rels><?xml version="1.0" encoding="UTF-8" standalone="yes"?>
<Relationships xmlns="http://schemas.openxmlformats.org/package/2006/relationships"><Relationship Id="rId3" Type="http://schemas.openxmlformats.org/officeDocument/2006/relationships/oleObject" Target="../embeddings/oleObject32.bin"/><Relationship Id="rId2" Type="http://schemas.openxmlformats.org/officeDocument/2006/relationships/slideLayout" Target="../slideLayouts/slideLayout2.xml"/><Relationship Id="rId1" Type="http://schemas.openxmlformats.org/officeDocument/2006/relationships/vmlDrawing" Target="../drawings/vmlDrawing18.vml"/><Relationship Id="rId4" Type="http://schemas.openxmlformats.org/officeDocument/2006/relationships/image" Target="../media/image38.wmf"/></Relationships>
</file>

<file path=ppt/slides/_rels/slide32.xml.rels><?xml version="1.0" encoding="UTF-8" standalone="yes"?>
<Relationships xmlns="http://schemas.openxmlformats.org/package/2006/relationships"><Relationship Id="rId3" Type="http://schemas.openxmlformats.org/officeDocument/2006/relationships/oleObject" Target="../embeddings/oleObject33.bin"/><Relationship Id="rId2" Type="http://schemas.openxmlformats.org/officeDocument/2006/relationships/slideLayout" Target="../slideLayouts/slideLayout2.xml"/><Relationship Id="rId1" Type="http://schemas.openxmlformats.org/officeDocument/2006/relationships/vmlDrawing" Target="../drawings/vmlDrawing19.vml"/><Relationship Id="rId4" Type="http://schemas.openxmlformats.org/officeDocument/2006/relationships/image" Target="../media/image39.wmf"/></Relationships>
</file>

<file path=ppt/slides/_rels/slide3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slideLayout" Target="../slideLayouts/slideLayout7.xml"/><Relationship Id="rId1" Type="http://schemas.openxmlformats.org/officeDocument/2006/relationships/vmlDrawing" Target="../drawings/vmlDrawing20.vml"/><Relationship Id="rId5" Type="http://schemas.openxmlformats.org/officeDocument/2006/relationships/image" Target="../media/image40.wmf"/><Relationship Id="rId4" Type="http://schemas.openxmlformats.org/officeDocument/2006/relationships/oleObject" Target="../embeddings/oleObject34.bin"/></Relationships>
</file>

<file path=ppt/slides/_rels/slide34.xml.rels><?xml version="1.0" encoding="UTF-8" standalone="yes"?>
<Relationships xmlns="http://schemas.openxmlformats.org/package/2006/relationships"><Relationship Id="rId8" Type="http://schemas.openxmlformats.org/officeDocument/2006/relationships/image" Target="../media/image44.wmf"/><Relationship Id="rId3" Type="http://schemas.openxmlformats.org/officeDocument/2006/relationships/oleObject" Target="../embeddings/oleObject35.bin"/><Relationship Id="rId7" Type="http://schemas.openxmlformats.org/officeDocument/2006/relationships/oleObject" Target="../embeddings/oleObject37.bin"/><Relationship Id="rId2" Type="http://schemas.openxmlformats.org/officeDocument/2006/relationships/slideLayout" Target="../slideLayouts/slideLayout7.xml"/><Relationship Id="rId1" Type="http://schemas.openxmlformats.org/officeDocument/2006/relationships/vmlDrawing" Target="../drawings/vmlDrawing21.vml"/><Relationship Id="rId6" Type="http://schemas.openxmlformats.org/officeDocument/2006/relationships/image" Target="../media/image43.wmf"/><Relationship Id="rId5" Type="http://schemas.openxmlformats.org/officeDocument/2006/relationships/oleObject" Target="../embeddings/oleObject36.bin"/><Relationship Id="rId4" Type="http://schemas.openxmlformats.org/officeDocument/2006/relationships/image" Target="../media/image42.wmf"/></Relationships>
</file>

<file path=ppt/slides/_rels/slide35.xml.rels><?xml version="1.0" encoding="UTF-8" standalone="yes"?>
<Relationships xmlns="http://schemas.openxmlformats.org/package/2006/relationships"><Relationship Id="rId8" Type="http://schemas.openxmlformats.org/officeDocument/2006/relationships/image" Target="../media/image47.wmf"/><Relationship Id="rId3" Type="http://schemas.openxmlformats.org/officeDocument/2006/relationships/oleObject" Target="../embeddings/oleObject38.bin"/><Relationship Id="rId7" Type="http://schemas.openxmlformats.org/officeDocument/2006/relationships/oleObject" Target="../embeddings/oleObject40.bin"/><Relationship Id="rId2" Type="http://schemas.openxmlformats.org/officeDocument/2006/relationships/slideLayout" Target="../slideLayouts/slideLayout7.xml"/><Relationship Id="rId1" Type="http://schemas.openxmlformats.org/officeDocument/2006/relationships/vmlDrawing" Target="../drawings/vmlDrawing22.vml"/><Relationship Id="rId6" Type="http://schemas.openxmlformats.org/officeDocument/2006/relationships/image" Target="../media/image46.wmf"/><Relationship Id="rId5" Type="http://schemas.openxmlformats.org/officeDocument/2006/relationships/oleObject" Target="../embeddings/oleObject39.bin"/><Relationship Id="rId4" Type="http://schemas.openxmlformats.org/officeDocument/2006/relationships/image" Target="../media/image45.wmf"/></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oleObject" Target="../embeddings/oleObject41.bin"/><Relationship Id="rId2" Type="http://schemas.openxmlformats.org/officeDocument/2006/relationships/slideLayout" Target="../slideLayouts/slideLayout7.xml"/><Relationship Id="rId1" Type="http://schemas.openxmlformats.org/officeDocument/2006/relationships/vmlDrawing" Target="../drawings/vmlDrawing23.vml"/><Relationship Id="rId4" Type="http://schemas.openxmlformats.org/officeDocument/2006/relationships/image" Target="../media/image48.png"/></Relationships>
</file>

<file path=ppt/slides/_rels/slide38.xml.rels><?xml version="1.0" encoding="UTF-8" standalone="yes"?>
<Relationships xmlns="http://schemas.openxmlformats.org/package/2006/relationships"><Relationship Id="rId3" Type="http://schemas.openxmlformats.org/officeDocument/2006/relationships/oleObject" Target="../embeddings/oleObject42.bin"/><Relationship Id="rId2" Type="http://schemas.openxmlformats.org/officeDocument/2006/relationships/slideLayout" Target="../slideLayouts/slideLayout7.xml"/><Relationship Id="rId1" Type="http://schemas.openxmlformats.org/officeDocument/2006/relationships/vmlDrawing" Target="../drawings/vmlDrawing24.vml"/><Relationship Id="rId6" Type="http://schemas.openxmlformats.org/officeDocument/2006/relationships/image" Target="../media/image50.wmf"/><Relationship Id="rId5" Type="http://schemas.openxmlformats.org/officeDocument/2006/relationships/oleObject" Target="../embeddings/oleObject43.bin"/><Relationship Id="rId4" Type="http://schemas.openxmlformats.org/officeDocument/2006/relationships/image" Target="../media/image49.wmf"/></Relationships>
</file>

<file path=ppt/slides/_rels/slide39.xml.rels><?xml version="1.0" encoding="UTF-8" standalone="yes"?>
<Relationships xmlns="http://schemas.openxmlformats.org/package/2006/relationships"><Relationship Id="rId8" Type="http://schemas.openxmlformats.org/officeDocument/2006/relationships/image" Target="../media/image53.wmf"/><Relationship Id="rId3" Type="http://schemas.openxmlformats.org/officeDocument/2006/relationships/oleObject" Target="../embeddings/oleObject44.bin"/><Relationship Id="rId7" Type="http://schemas.openxmlformats.org/officeDocument/2006/relationships/oleObject" Target="../embeddings/oleObject46.bin"/><Relationship Id="rId2" Type="http://schemas.openxmlformats.org/officeDocument/2006/relationships/slideLayout" Target="../slideLayouts/slideLayout7.xml"/><Relationship Id="rId1" Type="http://schemas.openxmlformats.org/officeDocument/2006/relationships/vmlDrawing" Target="../drawings/vmlDrawing25.vml"/><Relationship Id="rId6" Type="http://schemas.openxmlformats.org/officeDocument/2006/relationships/image" Target="../media/image52.wmf"/><Relationship Id="rId5" Type="http://schemas.openxmlformats.org/officeDocument/2006/relationships/oleObject" Target="../embeddings/oleObject45.bin"/><Relationship Id="rId10" Type="http://schemas.openxmlformats.org/officeDocument/2006/relationships/image" Target="../media/image54.wmf"/><Relationship Id="rId4" Type="http://schemas.openxmlformats.org/officeDocument/2006/relationships/image" Target="../media/image51.wmf"/><Relationship Id="rId9" Type="http://schemas.openxmlformats.org/officeDocument/2006/relationships/oleObject" Target="../embeddings/oleObject47.bin"/></Relationships>
</file>

<file path=ppt/slides/_rels/slide40.xml.rels><?xml version="1.0" encoding="UTF-8" standalone="yes"?>
<Relationships xmlns="http://schemas.openxmlformats.org/package/2006/relationships"><Relationship Id="rId8" Type="http://schemas.openxmlformats.org/officeDocument/2006/relationships/image" Target="../media/image57.wmf"/><Relationship Id="rId3" Type="http://schemas.openxmlformats.org/officeDocument/2006/relationships/oleObject" Target="../embeddings/oleObject48.bin"/><Relationship Id="rId7" Type="http://schemas.openxmlformats.org/officeDocument/2006/relationships/oleObject" Target="../embeddings/oleObject50.bin"/><Relationship Id="rId12" Type="http://schemas.openxmlformats.org/officeDocument/2006/relationships/image" Target="../media/image59.wmf"/><Relationship Id="rId2" Type="http://schemas.openxmlformats.org/officeDocument/2006/relationships/slideLayout" Target="../slideLayouts/slideLayout7.xml"/><Relationship Id="rId1" Type="http://schemas.openxmlformats.org/officeDocument/2006/relationships/vmlDrawing" Target="../drawings/vmlDrawing26.vml"/><Relationship Id="rId6" Type="http://schemas.openxmlformats.org/officeDocument/2006/relationships/image" Target="../media/image56.wmf"/><Relationship Id="rId11" Type="http://schemas.openxmlformats.org/officeDocument/2006/relationships/oleObject" Target="../embeddings/oleObject52.bin"/><Relationship Id="rId5" Type="http://schemas.openxmlformats.org/officeDocument/2006/relationships/oleObject" Target="../embeddings/oleObject49.bin"/><Relationship Id="rId10" Type="http://schemas.openxmlformats.org/officeDocument/2006/relationships/image" Target="../media/image58.wmf"/><Relationship Id="rId4" Type="http://schemas.openxmlformats.org/officeDocument/2006/relationships/image" Target="../media/image55.png"/><Relationship Id="rId9" Type="http://schemas.openxmlformats.org/officeDocument/2006/relationships/oleObject" Target="../embeddings/oleObject51.bin"/></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jpeg"/><Relationship Id="rId1" Type="http://schemas.openxmlformats.org/officeDocument/2006/relationships/slideLayout" Target="../slideLayouts/slideLayout14.xml"/><Relationship Id="rId5" Type="http://schemas.openxmlformats.org/officeDocument/2006/relationships/image" Target="../media/image62.png"/><Relationship Id="rId4" Type="http://schemas.openxmlformats.org/officeDocument/2006/relationships/image" Target="../media/image6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Mohamed Sleem</a:t>
            </a:r>
          </a:p>
        </p:txBody>
      </p:sp>
      <p:sp>
        <p:nvSpPr>
          <p:cNvPr id="31" name="TextBox 30"/>
          <p:cNvSpPr txBox="1"/>
          <p:nvPr/>
        </p:nvSpPr>
        <p:spPr>
          <a:xfrm>
            <a:off x="947388" y="1649275"/>
            <a:ext cx="4719792" cy="1569660"/>
          </a:xfrm>
          <a:prstGeom prst="rect">
            <a:avLst/>
          </a:prstGeom>
          <a:noFill/>
        </p:spPr>
        <p:txBody>
          <a:bodyPr wrap="square" rtlCol="0">
            <a:spAutoFit/>
          </a:bodyPr>
          <a:lstStyle/>
          <a:p>
            <a:r>
              <a:rPr lang="en-US" altLang="en-US" sz="4800" b="1" dirty="0">
                <a:solidFill>
                  <a:srgbClr val="00B0F0"/>
                </a:solidFill>
                <a:latin typeface="Times New Roman" panose="02020603050405020304" pitchFamily="18" charset="0"/>
                <a:cs typeface="Times New Roman" panose="02020603050405020304" pitchFamily="18" charset="0"/>
              </a:rPr>
              <a:t>Regression Analysis</a:t>
            </a:r>
            <a:endParaRPr lang="en-US" sz="48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95658" y="593509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KW" sz="2800" b="1" dirty="0" smtClean="0">
                <a:solidFill>
                  <a:schemeClr val="bg1"/>
                </a:solidFill>
                <a:latin typeface="Times New Roman" panose="02020603050405020304" pitchFamily="18" charset="0"/>
                <a:cs typeface="Times New Roman" panose="02020603050405020304" pitchFamily="18" charset="0"/>
              </a:rPr>
              <a:t>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329269" y="5104240"/>
            <a:ext cx="262943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Subject code : FNT 631</a:t>
            </a:r>
          </a:p>
          <a:p>
            <a:r>
              <a:rPr lang="en-US" sz="2000" dirty="0">
                <a:latin typeface="Times New Roman" panose="02020603050405020304" pitchFamily="18" charset="0"/>
                <a:cs typeface="Times New Roman" panose="02020603050405020304" pitchFamily="18" charset="0"/>
              </a:rPr>
              <a:t>Data Analysis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xmlns:p14="http://schemas.microsoft.com/office/powerpoint/2010/main">
    <mc:Choice Requires="p14">
      <p:transition spd="slow" p14:dur="2000" advTm="40971"/>
    </mc:Choice>
    <mc:Fallback xmlns="">
      <p:transition spd="slow" advTm="4097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912037" cy="769441"/>
          </a:xfrm>
          <a:prstGeom prst="rect">
            <a:avLst/>
          </a:prstGeom>
          <a:noFill/>
        </p:spPr>
        <p:txBody>
          <a:bodyPr wrap="square" rtlCol="0">
            <a:spAutoFit/>
          </a:bodyPr>
          <a:lstStyle/>
          <a:p>
            <a:r>
              <a:rPr lang="en-US" altLang="en-US" sz="4400" b="1" dirty="0">
                <a:solidFill>
                  <a:srgbClr val="00B0F0"/>
                </a:solidFill>
                <a:latin typeface="Times New Roman" panose="02020603050405020304" pitchFamily="18" charset="0"/>
                <a:cs typeface="Times New Roman" panose="02020603050405020304" pitchFamily="18" charset="0"/>
              </a:rPr>
              <a:t>Regression Analysis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KW" sz="2800" b="1" smtClean="0">
                <a:solidFill>
                  <a:schemeClr val="tx1"/>
                </a:solidFill>
                <a:latin typeface="Times New Roman" panose="02020603050405020304" pitchFamily="18" charset="0"/>
                <a:cs typeface="Times New Roman" panose="02020603050405020304" pitchFamily="18" charset="0"/>
              </a:rPr>
              <a:t>7</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xmlns="" id="{DA4654C1-63ED-8D05-61ED-F16881440B3A}"/>
              </a:ext>
            </a:extLst>
          </p:cNvPr>
          <p:cNvSpPr txBox="1"/>
          <p:nvPr/>
        </p:nvSpPr>
        <p:spPr>
          <a:xfrm>
            <a:off x="6384738" y="4797285"/>
            <a:ext cx="262943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Subject code : FNT 631</a:t>
            </a:r>
          </a:p>
          <a:p>
            <a:r>
              <a:rPr lang="en-US" sz="2000" dirty="0">
                <a:latin typeface="Times New Roman" panose="02020603050405020304" pitchFamily="18" charset="0"/>
                <a:cs typeface="Times New Roman" panose="02020603050405020304" pitchFamily="18" charset="0"/>
              </a:rPr>
              <a:t>Data Analysis </a:t>
            </a:r>
          </a:p>
        </p:txBody>
      </p:sp>
    </p:spTree>
  </p:cSld>
  <p:clrMapOvr>
    <a:masterClrMapping/>
  </p:clrMapOvr>
  <mc:AlternateContent xmlns:mc="http://schemas.openxmlformats.org/markup-compatibility/2006" xmlns:p14="http://schemas.microsoft.com/office/powerpoint/2010/main">
    <mc:Choice Requires="p14">
      <p:transition spd="slow" p14:dur="2000" advTm="21059"/>
    </mc:Choice>
    <mc:Fallback xmlns="">
      <p:transition spd="slow" advTm="2105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3">
            <a:extLst>
              <a:ext uri="{FF2B5EF4-FFF2-40B4-BE49-F238E27FC236}">
                <a16:creationId xmlns:a16="http://schemas.microsoft.com/office/drawing/2014/main" xmlns="" id="{D8C7470B-4B8A-36E0-258F-1B1F5ACC499F}"/>
              </a:ext>
            </a:extLst>
          </p:cNvPr>
          <p:cNvSpPr>
            <a:spLocks noGrp="1"/>
          </p:cNvSpPr>
          <p:nvPr>
            <p:ph type="sldNum" sz="quarter" idx="4294967295"/>
          </p:nvPr>
        </p:nvSpPr>
        <p:spPr>
          <a:xfrm>
            <a:off x="11639316" y="6316380"/>
            <a:ext cx="377536" cy="365125"/>
          </a:xfrm>
          <a:prstGeom prst="rect">
            <a:avLst/>
          </a:prstGeom>
        </p:spPr>
        <p:txBody>
          <a:bodyPr/>
          <a:lstStyle/>
          <a:p>
            <a:fld id="{DBD89DB2-76FF-4805-AF81-EA48879C21F4}" type="slidenum">
              <a:rPr lang="en-US" altLang="en-US" b="1"/>
              <a:pPr/>
              <a:t>3</a:t>
            </a:fld>
            <a:endParaRPr lang="en-US" altLang="en-US" b="1" dirty="0"/>
          </a:p>
        </p:txBody>
      </p:sp>
      <p:sp>
        <p:nvSpPr>
          <p:cNvPr id="2051" name="Text Box 3">
            <a:extLst>
              <a:ext uri="{FF2B5EF4-FFF2-40B4-BE49-F238E27FC236}">
                <a16:creationId xmlns:a16="http://schemas.microsoft.com/office/drawing/2014/main" xmlns="" id="{0DB354F6-290D-A1AE-9F33-E9F62F7AE934}"/>
              </a:ext>
            </a:extLst>
          </p:cNvPr>
          <p:cNvSpPr txBox="1">
            <a:spLocks noChangeArrowheads="1"/>
          </p:cNvSpPr>
          <p:nvPr/>
        </p:nvSpPr>
        <p:spPr bwMode="auto">
          <a:xfrm>
            <a:off x="175148" y="1652605"/>
            <a:ext cx="11639316" cy="48628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25000"/>
              </a:lnSpc>
            </a:pPr>
            <a:r>
              <a:rPr lang="en-US" altLang="en-US" sz="2400" dirty="0">
                <a:solidFill>
                  <a:srgbClr val="C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Discuss the different types of sampling methods mentioned in the document. Provide examples of situations where each type of sampling method would be most appropriate and explain the reasons for their suitability.</a:t>
            </a:r>
          </a:p>
          <a:p>
            <a:pPr marL="342900" marR="0" lvl="0" indent="-34290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US" altLang="en-US" sz="2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Simple Random Sampling</a:t>
            </a:r>
            <a:r>
              <a:rPr kumimoji="0" lang="en-US" altLang="en-US" sz="2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 Each individual or item in the population frame is equally likely to be selected, ensuring unbiased representation, like drawing names from a hat.</a:t>
            </a:r>
          </a:p>
          <a:p>
            <a:pPr marL="342900" marR="0" lvl="0" indent="-34290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US" altLang="en-US" sz="2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Systematic Sampling</a:t>
            </a:r>
            <a:r>
              <a:rPr kumimoji="0" lang="en-US" altLang="en-US" sz="2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 Every nth individual or item is selected from the population, providing a systematic approach to ensure coverage, such as surveying every 10th person in a town of 5000.</a:t>
            </a:r>
          </a:p>
          <a:p>
            <a:pPr marL="342900" marR="0" lvl="0" indent="-34290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US" altLang="en-US" sz="2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Stratified Random Sampling</a:t>
            </a:r>
            <a:r>
              <a:rPr kumimoji="0" lang="en-US" altLang="en-US" sz="2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 The population is divided into subgroups based on characteristics (e.g., age, income), and a random sample is taken from each subgroup to ensure representation, useful in surveys needing diverse subgroup inclusion.</a:t>
            </a:r>
          </a:p>
          <a:p>
            <a:pPr marL="342900" marR="0" lvl="0" indent="-34290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US" altLang="en-US" sz="2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Cluster Sampling</a:t>
            </a:r>
            <a:r>
              <a:rPr kumimoji="0" lang="en-US" altLang="en-US" sz="2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 Sampling is done by selecting clusters (e.g., city blocks), making it cost-effective when a complete list of the population is not available or too expensive, like surveying all households in randomly chosen city blocks.</a:t>
            </a:r>
            <a:endParaRPr lang="en-US" altLang="en-US" sz="2200" dirty="0">
              <a:solidFill>
                <a:srgbClr val="C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4B6CD3F9-F1FD-C43D-4F43-DE119E6E9051}"/>
              </a:ext>
            </a:extLst>
          </p:cNvPr>
          <p:cNvSpPr txBox="1"/>
          <p:nvPr/>
        </p:nvSpPr>
        <p:spPr>
          <a:xfrm>
            <a:off x="377536" y="883164"/>
            <a:ext cx="10959017" cy="769441"/>
          </a:xfrm>
          <a:prstGeom prst="rect">
            <a:avLst/>
          </a:prstGeom>
          <a:noFill/>
        </p:spPr>
        <p:txBody>
          <a:bodyPr wrap="square" rtlCol="0">
            <a:spAutoFit/>
          </a:bodyPr>
          <a:lstStyle/>
          <a:p>
            <a:r>
              <a:rPr lang="en-US" altLang="en-US" sz="440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Answer Review Questions of Chapter 4</a:t>
            </a:r>
            <a:endParaRPr lang="en-US" sz="360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3">
            <a:extLst>
              <a:ext uri="{FF2B5EF4-FFF2-40B4-BE49-F238E27FC236}">
                <a16:creationId xmlns:a16="http://schemas.microsoft.com/office/drawing/2014/main" xmlns="" id="{D8C7470B-4B8A-36E0-258F-1B1F5ACC499F}"/>
              </a:ext>
            </a:extLst>
          </p:cNvPr>
          <p:cNvSpPr>
            <a:spLocks noGrp="1"/>
          </p:cNvSpPr>
          <p:nvPr>
            <p:ph type="sldNum" sz="quarter" idx="4294967295"/>
          </p:nvPr>
        </p:nvSpPr>
        <p:spPr>
          <a:xfrm>
            <a:off x="11639316" y="6316380"/>
            <a:ext cx="377536" cy="365125"/>
          </a:xfrm>
          <a:prstGeom prst="rect">
            <a:avLst/>
          </a:prstGeom>
        </p:spPr>
        <p:txBody>
          <a:bodyPr/>
          <a:lstStyle/>
          <a:p>
            <a:fld id="{DBD89DB2-76FF-4805-AF81-EA48879C21F4}" type="slidenum">
              <a:rPr lang="en-US" altLang="en-US" b="1"/>
              <a:pPr/>
              <a:t>4</a:t>
            </a:fld>
            <a:endParaRPr lang="en-US" altLang="en-US" b="1" dirty="0"/>
          </a:p>
        </p:txBody>
      </p:sp>
      <p:sp>
        <p:nvSpPr>
          <p:cNvPr id="2051" name="Text Box 3">
            <a:extLst>
              <a:ext uri="{FF2B5EF4-FFF2-40B4-BE49-F238E27FC236}">
                <a16:creationId xmlns:a16="http://schemas.microsoft.com/office/drawing/2014/main" xmlns="" id="{0DB354F6-290D-A1AE-9F33-E9F62F7AE934}"/>
              </a:ext>
            </a:extLst>
          </p:cNvPr>
          <p:cNvSpPr txBox="1">
            <a:spLocks noChangeArrowheads="1"/>
          </p:cNvSpPr>
          <p:nvPr/>
        </p:nvSpPr>
        <p:spPr bwMode="auto">
          <a:xfrm>
            <a:off x="175148" y="1652605"/>
            <a:ext cx="11639316" cy="48628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25000"/>
              </a:lnSpc>
            </a:pPr>
            <a:r>
              <a:rPr lang="en-US" altLang="en-US" sz="2400" dirty="0">
                <a:solidFill>
                  <a:srgbClr val="C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Explain the concept of point estimates and confidence interval estimates in the context of statistical analysis. How do these methods help in assessing the value of unknown population parameters? Illustrate your answer with examples from the document.</a:t>
            </a:r>
          </a:p>
          <a:p>
            <a:pPr marL="342900" indent="-342900">
              <a:buFont typeface="+mj-lt"/>
              <a:buAutoNum type="arabicPeriod"/>
            </a:pPr>
            <a:r>
              <a:rPr lang="en-US" sz="2000" b="1" dirty="0"/>
              <a:t>Point Estimates</a:t>
            </a:r>
            <a:r>
              <a:rPr lang="en-US" sz="2000" dirty="0"/>
              <a:t>: A single number used to estimate a population parameter. For example, the sample mean is a point estimate of the population mean. If you calculate the average height of a sample of students, this average (sample mean) serves as a point estimate for the average height of all students (population mean).</a:t>
            </a:r>
          </a:p>
          <a:p>
            <a:pPr marL="342900" indent="-342900">
              <a:buFont typeface="+mj-lt"/>
              <a:buAutoNum type="arabicPeriod"/>
            </a:pPr>
            <a:r>
              <a:rPr lang="en-US" sz="2000" b="1" dirty="0"/>
              <a:t>Confidence Interval Estimates</a:t>
            </a:r>
            <a:r>
              <a:rPr lang="en-US" sz="2000" dirty="0"/>
              <a:t>: A range of values believed to contain the population parameter with a specified probability. For instance, a 95% confidence interval for the mean height of students might be 150 cm to 160 cm. This means we are 95% confident that the true mean height of the population falls within this range. </a:t>
            </a:r>
          </a:p>
          <a:p>
            <a:r>
              <a:rPr lang="en-US" sz="2000" dirty="0"/>
              <a:t>Point estimates provide a single best guess of the population parameter, while confidence intervals give a range that likely includes the parameter, thus providing more information about the precision of the estimate. The width of the confidence interval depends on the sample size and variability in the data. Larger samples and less variability lead to narrower intervals, indicating more precise estimates.</a:t>
            </a:r>
          </a:p>
        </p:txBody>
      </p:sp>
      <p:sp>
        <p:nvSpPr>
          <p:cNvPr id="4" name="TextBox 3">
            <a:extLst>
              <a:ext uri="{FF2B5EF4-FFF2-40B4-BE49-F238E27FC236}">
                <a16:creationId xmlns:a16="http://schemas.microsoft.com/office/drawing/2014/main" xmlns="" id="{4B6CD3F9-F1FD-C43D-4F43-DE119E6E9051}"/>
              </a:ext>
            </a:extLst>
          </p:cNvPr>
          <p:cNvSpPr txBox="1"/>
          <p:nvPr/>
        </p:nvSpPr>
        <p:spPr>
          <a:xfrm>
            <a:off x="377536" y="883164"/>
            <a:ext cx="10959017" cy="769441"/>
          </a:xfrm>
          <a:prstGeom prst="rect">
            <a:avLst/>
          </a:prstGeom>
          <a:noFill/>
        </p:spPr>
        <p:txBody>
          <a:bodyPr wrap="square" rtlCol="0">
            <a:spAutoFit/>
          </a:bodyPr>
          <a:lstStyle/>
          <a:p>
            <a:r>
              <a:rPr lang="en-US" altLang="en-US" sz="440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Answer Review Questions of Chapter 4</a:t>
            </a:r>
            <a:endParaRPr lang="en-US" sz="360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7710491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3">
            <a:extLst>
              <a:ext uri="{FF2B5EF4-FFF2-40B4-BE49-F238E27FC236}">
                <a16:creationId xmlns:a16="http://schemas.microsoft.com/office/drawing/2014/main" xmlns="" id="{D8C7470B-4B8A-36E0-258F-1B1F5ACC499F}"/>
              </a:ext>
            </a:extLst>
          </p:cNvPr>
          <p:cNvSpPr>
            <a:spLocks noGrp="1"/>
          </p:cNvSpPr>
          <p:nvPr>
            <p:ph type="sldNum" sz="quarter" idx="4294967295"/>
          </p:nvPr>
        </p:nvSpPr>
        <p:spPr>
          <a:xfrm>
            <a:off x="11639316" y="6316380"/>
            <a:ext cx="377536" cy="365125"/>
          </a:xfrm>
          <a:prstGeom prst="rect">
            <a:avLst/>
          </a:prstGeom>
        </p:spPr>
        <p:txBody>
          <a:bodyPr/>
          <a:lstStyle/>
          <a:p>
            <a:fld id="{DBD89DB2-76FF-4805-AF81-EA48879C21F4}" type="slidenum">
              <a:rPr lang="en-US" altLang="en-US" b="1"/>
              <a:pPr/>
              <a:t>5</a:t>
            </a:fld>
            <a:endParaRPr lang="en-US" altLang="en-US" b="1" dirty="0"/>
          </a:p>
        </p:txBody>
      </p:sp>
      <p:sp>
        <p:nvSpPr>
          <p:cNvPr id="2051" name="Text Box 3">
            <a:extLst>
              <a:ext uri="{FF2B5EF4-FFF2-40B4-BE49-F238E27FC236}">
                <a16:creationId xmlns:a16="http://schemas.microsoft.com/office/drawing/2014/main" xmlns="" id="{0DB354F6-290D-A1AE-9F33-E9F62F7AE934}"/>
              </a:ext>
            </a:extLst>
          </p:cNvPr>
          <p:cNvSpPr txBox="1">
            <a:spLocks noChangeArrowheads="1"/>
          </p:cNvSpPr>
          <p:nvPr/>
        </p:nvSpPr>
        <p:spPr bwMode="auto">
          <a:xfrm>
            <a:off x="188768" y="1797270"/>
            <a:ext cx="11639316" cy="4701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14000"/>
              </a:lnSpc>
            </a:pPr>
            <a:r>
              <a:rPr lang="en-US" altLang="en-US" sz="2200" dirty="0">
                <a:solidFill>
                  <a:srgbClr val="C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Describe the importance of confidence intervals in statistical inference. What factors affect the width of a confidence interval, and how does the sample size influence the confidence interval? Provide a detailed explanation using examples provided in the document.</a:t>
            </a:r>
          </a:p>
          <a:p>
            <a:pPr marL="457200" indent="-457200">
              <a:lnSpc>
                <a:spcPct val="114000"/>
              </a:lnSpc>
              <a:buFont typeface="+mj-lt"/>
              <a:buAutoNum type="arabicPeriod"/>
            </a:pPr>
            <a:r>
              <a:rPr lang="en-US" sz="2200" dirty="0"/>
              <a:t>Sample Size: Larger sample sizes generally lead to narrower confidence intervals. This is because larger samples provide more information about the population, reducing uncertainty. For example, a sample size of 100 might yield a confidence interval for the mean that is 5 units wide, while a sample size of 1000 might reduce this width to 2 units.</a:t>
            </a:r>
          </a:p>
          <a:p>
            <a:pPr marL="457200" indent="-457200">
              <a:lnSpc>
                <a:spcPct val="114000"/>
              </a:lnSpc>
              <a:buFont typeface="+mj-lt"/>
              <a:buAutoNum type="arabicPeriod"/>
            </a:pPr>
            <a:r>
              <a:rPr lang="en-US" sz="2200" dirty="0"/>
              <a:t>Variability in Data: Higher variability in the data results in wider confidence intervals. If the data points are spread out, there is more uncertainty about the population parameter.</a:t>
            </a:r>
          </a:p>
          <a:p>
            <a:pPr marL="457200" indent="-457200">
              <a:lnSpc>
                <a:spcPct val="114000"/>
              </a:lnSpc>
              <a:buFont typeface="+mj-lt"/>
              <a:buAutoNum type="arabicPeriod"/>
            </a:pPr>
            <a:r>
              <a:rPr lang="en-US" sz="2200" dirty="0"/>
              <a:t>Confidence Level: Higher confidence levels result in wider intervals. For example, a 99% confidence interval will be wider than a 95% confidence interval for the same data, as it provides greater assurance that the interval includes the true parameter.</a:t>
            </a:r>
          </a:p>
        </p:txBody>
      </p:sp>
      <p:sp>
        <p:nvSpPr>
          <p:cNvPr id="4" name="TextBox 3">
            <a:extLst>
              <a:ext uri="{FF2B5EF4-FFF2-40B4-BE49-F238E27FC236}">
                <a16:creationId xmlns:a16="http://schemas.microsoft.com/office/drawing/2014/main" xmlns="" id="{4B6CD3F9-F1FD-C43D-4F43-DE119E6E9051}"/>
              </a:ext>
            </a:extLst>
          </p:cNvPr>
          <p:cNvSpPr txBox="1"/>
          <p:nvPr/>
        </p:nvSpPr>
        <p:spPr>
          <a:xfrm>
            <a:off x="377536" y="883164"/>
            <a:ext cx="10959017" cy="769441"/>
          </a:xfrm>
          <a:prstGeom prst="rect">
            <a:avLst/>
          </a:prstGeom>
          <a:noFill/>
        </p:spPr>
        <p:txBody>
          <a:bodyPr wrap="square" rtlCol="0">
            <a:spAutoFit/>
          </a:bodyPr>
          <a:lstStyle/>
          <a:p>
            <a:r>
              <a:rPr lang="en-US" altLang="en-US" sz="440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Answer Review Questions of Chapter 4</a:t>
            </a:r>
            <a:endParaRPr lang="en-US" sz="360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780661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3">
            <a:extLst>
              <a:ext uri="{FF2B5EF4-FFF2-40B4-BE49-F238E27FC236}">
                <a16:creationId xmlns:a16="http://schemas.microsoft.com/office/drawing/2014/main" xmlns="" id="{D8C7470B-4B8A-36E0-258F-1B1F5ACC499F}"/>
              </a:ext>
            </a:extLst>
          </p:cNvPr>
          <p:cNvSpPr>
            <a:spLocks noGrp="1"/>
          </p:cNvSpPr>
          <p:nvPr>
            <p:ph type="sldNum" sz="quarter" idx="4294967295"/>
          </p:nvPr>
        </p:nvSpPr>
        <p:spPr>
          <a:xfrm>
            <a:off x="4038600" y="6356350"/>
            <a:ext cx="4114800" cy="365125"/>
          </a:xfrm>
          <a:prstGeom prst="rect">
            <a:avLst/>
          </a:prstGeom>
        </p:spPr>
        <p:txBody>
          <a:bodyPr/>
          <a:lstStyle/>
          <a:p>
            <a:fld id="{DBD89DB2-76FF-4805-AF81-EA48879C21F4}" type="slidenum">
              <a:rPr lang="en-US" altLang="en-US"/>
              <a:pPr/>
              <a:t>6</a:t>
            </a:fld>
            <a:endParaRPr lang="en-US" altLang="en-US"/>
          </a:p>
        </p:txBody>
      </p:sp>
      <p:sp>
        <p:nvSpPr>
          <p:cNvPr id="2051" name="Text Box 3">
            <a:extLst>
              <a:ext uri="{FF2B5EF4-FFF2-40B4-BE49-F238E27FC236}">
                <a16:creationId xmlns:a16="http://schemas.microsoft.com/office/drawing/2014/main" xmlns="" id="{0DB354F6-290D-A1AE-9F33-E9F62F7AE934}"/>
              </a:ext>
            </a:extLst>
          </p:cNvPr>
          <p:cNvSpPr txBox="1">
            <a:spLocks noChangeArrowheads="1"/>
          </p:cNvSpPr>
          <p:nvPr/>
        </p:nvSpPr>
        <p:spPr bwMode="auto">
          <a:xfrm>
            <a:off x="175148" y="1652605"/>
            <a:ext cx="10959017" cy="5043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457200" indent="-457200">
              <a:lnSpc>
                <a:spcPct val="125000"/>
              </a:lnSpc>
              <a:buFont typeface="Arial" panose="020B0604020202020204" pitchFamily="34" charset="0"/>
              <a:buChar char="•"/>
            </a:pPr>
            <a:r>
              <a:rPr lang="en-US" altLang="en-US" sz="3200" dirty="0">
                <a:solidFill>
                  <a:srgbClr val="C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Objective 1: Understand the Basics of Regression Analysis</a:t>
            </a:r>
          </a:p>
          <a:p>
            <a:pPr marL="914400" lvl="1" indent="-457200">
              <a:lnSpc>
                <a:spcPct val="125000"/>
              </a:lnSpc>
              <a:buFont typeface="Times New Roman" panose="02020603050405020304" pitchFamily="18" charset="0"/>
              <a:buChar char="→"/>
            </a:pPr>
            <a:r>
              <a:rPr lang="en-US" altLang="en-US" sz="2800" dirty="0">
                <a:latin typeface="Times New Roman" panose="02020603050405020304" pitchFamily="18" charset="0"/>
              </a:rPr>
              <a:t>Learn the fundamental concepts of regression analysis.</a:t>
            </a:r>
          </a:p>
          <a:p>
            <a:pPr marL="914400" lvl="1" indent="-457200">
              <a:lnSpc>
                <a:spcPct val="125000"/>
              </a:lnSpc>
              <a:buFont typeface="Times New Roman" panose="02020603050405020304" pitchFamily="18" charset="0"/>
              <a:buChar char="→"/>
            </a:pPr>
            <a:r>
              <a:rPr lang="en-US" altLang="en-US" sz="2800" dirty="0">
                <a:latin typeface="Times New Roman" panose="02020603050405020304" pitchFamily="18" charset="0"/>
              </a:rPr>
              <a:t>Understand the relationship between dependent and independent variables.</a:t>
            </a:r>
          </a:p>
          <a:p>
            <a:pPr marL="914400" lvl="1" indent="-457200">
              <a:lnSpc>
                <a:spcPct val="125000"/>
              </a:lnSpc>
              <a:buFont typeface="Times New Roman" panose="02020603050405020304" pitchFamily="18" charset="0"/>
              <a:buChar char="→"/>
            </a:pPr>
            <a:r>
              <a:rPr lang="en-US" altLang="en-US" sz="2800" dirty="0">
                <a:latin typeface="Times New Roman" panose="02020603050405020304" pitchFamily="18" charset="0"/>
              </a:rPr>
              <a:t>Differentiate between simple and multiple regression models.</a:t>
            </a:r>
          </a:p>
          <a:p>
            <a:pPr marL="457200" indent="-457200">
              <a:lnSpc>
                <a:spcPct val="125000"/>
              </a:lnSpc>
              <a:buFont typeface="Arial" panose="020B0604020202020204" pitchFamily="34" charset="0"/>
              <a:buChar char="•"/>
            </a:pPr>
            <a:r>
              <a:rPr lang="en-US" altLang="en-US" sz="3200" dirty="0">
                <a:solidFill>
                  <a:srgbClr val="C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Objective 2: Apply Regression Analysis Techniques</a:t>
            </a:r>
          </a:p>
          <a:p>
            <a:pPr marL="914400" lvl="1" indent="-457200">
              <a:lnSpc>
                <a:spcPct val="125000"/>
              </a:lnSpc>
              <a:buFont typeface="Times New Roman" panose="02020603050405020304" pitchFamily="18" charset="0"/>
              <a:buChar char="→"/>
            </a:pPr>
            <a:r>
              <a:rPr lang="en-US" altLang="en-US" sz="2800" dirty="0">
                <a:latin typeface="Times New Roman" panose="02020603050405020304" pitchFamily="18" charset="0"/>
              </a:rPr>
              <a:t>Utilize regression techniques to analyze data.</a:t>
            </a:r>
          </a:p>
          <a:p>
            <a:pPr marL="914400" lvl="1" indent="-457200">
              <a:lnSpc>
                <a:spcPct val="125000"/>
              </a:lnSpc>
              <a:buFont typeface="Times New Roman" panose="02020603050405020304" pitchFamily="18" charset="0"/>
              <a:buChar char="→"/>
            </a:pPr>
            <a:r>
              <a:rPr lang="en-US" altLang="en-US" sz="2800" dirty="0">
                <a:latin typeface="Times New Roman" panose="02020603050405020304" pitchFamily="18" charset="0"/>
              </a:rPr>
              <a:t>Interpret the coefficients and statistics of regression models.</a:t>
            </a:r>
          </a:p>
          <a:p>
            <a:pPr marL="914400" lvl="1" indent="-457200">
              <a:lnSpc>
                <a:spcPct val="125000"/>
              </a:lnSpc>
              <a:buFont typeface="Times New Roman" panose="02020603050405020304" pitchFamily="18" charset="0"/>
              <a:buChar char="→"/>
            </a:pPr>
            <a:r>
              <a:rPr lang="en-US" altLang="en-US" sz="2800" dirty="0">
                <a:latin typeface="Times New Roman" panose="02020603050405020304" pitchFamily="18" charset="0"/>
              </a:rPr>
              <a:t>Use software tools to perform regression analysis.</a:t>
            </a:r>
          </a:p>
        </p:txBody>
      </p:sp>
      <p:sp>
        <p:nvSpPr>
          <p:cNvPr id="4" name="TextBox 3">
            <a:extLst>
              <a:ext uri="{FF2B5EF4-FFF2-40B4-BE49-F238E27FC236}">
                <a16:creationId xmlns:a16="http://schemas.microsoft.com/office/drawing/2014/main" xmlns="" id="{4B6CD3F9-F1FD-C43D-4F43-DE119E6E9051}"/>
              </a:ext>
            </a:extLst>
          </p:cNvPr>
          <p:cNvSpPr txBox="1"/>
          <p:nvPr/>
        </p:nvSpPr>
        <p:spPr>
          <a:xfrm>
            <a:off x="2580362" y="530098"/>
            <a:ext cx="3144033" cy="923330"/>
          </a:xfrm>
          <a:prstGeom prst="rect">
            <a:avLst/>
          </a:prstGeom>
          <a:noFill/>
        </p:spPr>
        <p:txBody>
          <a:bodyPr wrap="square" rtlCol="0">
            <a:spAutoFit/>
          </a:bodyPr>
          <a:lstStyle/>
          <a:p>
            <a:r>
              <a:rPr lang="en-US" altLang="en-US" sz="540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Objectives</a:t>
            </a:r>
            <a:endParaRPr lang="en-US" sz="440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2553310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3">
            <a:extLst>
              <a:ext uri="{FF2B5EF4-FFF2-40B4-BE49-F238E27FC236}">
                <a16:creationId xmlns:a16="http://schemas.microsoft.com/office/drawing/2014/main" xmlns="" id="{D8C7470B-4B8A-36E0-258F-1B1F5ACC499F}"/>
              </a:ext>
            </a:extLst>
          </p:cNvPr>
          <p:cNvSpPr>
            <a:spLocks noGrp="1"/>
          </p:cNvSpPr>
          <p:nvPr>
            <p:ph type="sldNum" sz="quarter" idx="4294967295"/>
          </p:nvPr>
        </p:nvSpPr>
        <p:spPr>
          <a:xfrm>
            <a:off x="100445" y="6492875"/>
            <a:ext cx="4114800" cy="365125"/>
          </a:xfrm>
          <a:prstGeom prst="rect">
            <a:avLst/>
          </a:prstGeom>
        </p:spPr>
        <p:txBody>
          <a:bodyPr/>
          <a:lstStyle/>
          <a:p>
            <a:fld id="{DBD89DB2-76FF-4805-AF81-EA48879C21F4}" type="slidenum">
              <a:rPr lang="en-US" altLang="en-US"/>
              <a:pPr/>
              <a:t>7</a:t>
            </a:fld>
            <a:endParaRPr lang="en-US" altLang="en-US" dirty="0"/>
          </a:p>
        </p:txBody>
      </p:sp>
      <p:sp>
        <p:nvSpPr>
          <p:cNvPr id="2051" name="Text Box 3">
            <a:extLst>
              <a:ext uri="{FF2B5EF4-FFF2-40B4-BE49-F238E27FC236}">
                <a16:creationId xmlns:a16="http://schemas.microsoft.com/office/drawing/2014/main" xmlns="" id="{0DB354F6-290D-A1AE-9F33-E9F62F7AE934}"/>
              </a:ext>
            </a:extLst>
          </p:cNvPr>
          <p:cNvSpPr txBox="1">
            <a:spLocks noChangeArrowheads="1"/>
          </p:cNvSpPr>
          <p:nvPr/>
        </p:nvSpPr>
        <p:spPr bwMode="auto">
          <a:xfrm>
            <a:off x="175148" y="1652605"/>
            <a:ext cx="11582960" cy="45045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457200" indent="-457200">
              <a:lnSpc>
                <a:spcPct val="125000"/>
              </a:lnSpc>
              <a:buFont typeface="Arial" panose="020B0604020202020204" pitchFamily="34" charset="0"/>
              <a:buChar char="•"/>
            </a:pPr>
            <a:r>
              <a:rPr lang="en-US" sz="3200" dirty="0">
                <a:solidFill>
                  <a:srgbClr val="C00000"/>
                </a:solidFill>
                <a:effectLst>
                  <a:outerShdw blurRad="38100" dist="38100" dir="2700000" algn="tl">
                    <a:srgbClr val="000000">
                      <a:alpha val="43137"/>
                    </a:srgbClr>
                  </a:outerShdw>
                </a:effectLst>
              </a:rPr>
              <a:t>Objective 3: Evaluate Regression Model Accuracy</a:t>
            </a:r>
            <a:endParaRPr lang="en-US" altLang="en-US" sz="3200" dirty="0">
              <a:solidFill>
                <a:srgbClr val="C00000"/>
              </a:solidFill>
              <a:effectLst>
                <a:outerShdw blurRad="38100" dist="38100" dir="2700000" algn="tl">
                  <a:srgbClr val="000000">
                    <a:alpha val="43137"/>
                  </a:srgbClr>
                </a:outerShdw>
              </a:effectLst>
              <a:latin typeface="Times New Roman" panose="02020603050405020304" pitchFamily="18" charset="0"/>
            </a:endParaRPr>
          </a:p>
          <a:p>
            <a:pPr marL="914400" lvl="1" indent="-457200">
              <a:lnSpc>
                <a:spcPct val="125000"/>
              </a:lnSpc>
              <a:buFont typeface="Times New Roman" panose="02020603050405020304" pitchFamily="18" charset="0"/>
              <a:buChar char="→"/>
            </a:pPr>
            <a:r>
              <a:rPr lang="en-US" altLang="en-US" sz="2800" dirty="0">
                <a:latin typeface="Times New Roman" panose="02020603050405020304" pitchFamily="18" charset="0"/>
              </a:rPr>
              <a:t>Assess the goodness-of-fit for regression models.</a:t>
            </a:r>
          </a:p>
          <a:p>
            <a:pPr marL="914400" lvl="1" indent="-457200">
              <a:lnSpc>
                <a:spcPct val="125000"/>
              </a:lnSpc>
              <a:buFont typeface="Times New Roman" panose="02020603050405020304" pitchFamily="18" charset="0"/>
              <a:buChar char="→"/>
            </a:pPr>
            <a:r>
              <a:rPr lang="en-US" altLang="en-US" sz="2800" dirty="0">
                <a:latin typeface="Times New Roman" panose="02020603050405020304" pitchFamily="18" charset="0"/>
              </a:rPr>
              <a:t>Understand and calculate R-squared and adjusted R-squared.</a:t>
            </a:r>
          </a:p>
          <a:p>
            <a:pPr marL="914400" lvl="1" indent="-457200">
              <a:lnSpc>
                <a:spcPct val="125000"/>
              </a:lnSpc>
              <a:buFont typeface="Times New Roman" panose="02020603050405020304" pitchFamily="18" charset="0"/>
              <a:buChar char="→"/>
            </a:pPr>
            <a:r>
              <a:rPr lang="en-US" altLang="en-US" sz="2800" dirty="0">
                <a:latin typeface="Times New Roman" panose="02020603050405020304" pitchFamily="18" charset="0"/>
              </a:rPr>
              <a:t>Evaluate model assumptions and detect potential violations..</a:t>
            </a:r>
          </a:p>
          <a:p>
            <a:pPr marL="457200" indent="-457200">
              <a:lnSpc>
                <a:spcPct val="125000"/>
              </a:lnSpc>
              <a:buFont typeface="Arial" panose="020B0604020202020204" pitchFamily="34" charset="0"/>
              <a:buChar char="•"/>
            </a:pPr>
            <a:r>
              <a:rPr lang="en-US" sz="3200" dirty="0">
                <a:solidFill>
                  <a:srgbClr val="C00000"/>
                </a:solidFill>
                <a:effectLst>
                  <a:outerShdw blurRad="38100" dist="38100" dir="2700000" algn="tl">
                    <a:srgbClr val="000000">
                      <a:alpha val="43137"/>
                    </a:srgbClr>
                  </a:outerShdw>
                </a:effectLst>
              </a:rPr>
              <a:t>Objective 4: Implement Regression Models in Business Contexts</a:t>
            </a:r>
            <a:endParaRPr lang="en-US" altLang="en-US" sz="3200" dirty="0">
              <a:solidFill>
                <a:srgbClr val="C00000"/>
              </a:solidFill>
              <a:effectLst>
                <a:outerShdw blurRad="38100" dist="38100" dir="2700000" algn="tl">
                  <a:srgbClr val="000000">
                    <a:alpha val="43137"/>
                  </a:srgbClr>
                </a:outerShdw>
              </a:effectLst>
            </a:endParaRPr>
          </a:p>
          <a:p>
            <a:pPr marL="914400" lvl="1" indent="-457200">
              <a:lnSpc>
                <a:spcPct val="125000"/>
              </a:lnSpc>
              <a:buFont typeface="Times New Roman" panose="02020603050405020304" pitchFamily="18" charset="0"/>
              <a:buChar char="→"/>
            </a:pPr>
            <a:r>
              <a:rPr lang="en-US" altLang="en-US" sz="2800" dirty="0">
                <a:latin typeface="Times New Roman" panose="02020603050405020304" pitchFamily="18" charset="0"/>
              </a:rPr>
              <a:t>Apply regression analysis to solve business problems.</a:t>
            </a:r>
          </a:p>
          <a:p>
            <a:pPr marL="914400" lvl="1" indent="-457200">
              <a:lnSpc>
                <a:spcPct val="125000"/>
              </a:lnSpc>
              <a:buFont typeface="Times New Roman" panose="02020603050405020304" pitchFamily="18" charset="0"/>
              <a:buChar char="→"/>
            </a:pPr>
            <a:r>
              <a:rPr lang="en-US" altLang="en-US" sz="2800" dirty="0">
                <a:latin typeface="Times New Roman" panose="02020603050405020304" pitchFamily="18" charset="0"/>
              </a:rPr>
              <a:t>Use regression models for forecasting and decision making.</a:t>
            </a:r>
          </a:p>
          <a:p>
            <a:pPr marL="914400" lvl="1" indent="-457200">
              <a:lnSpc>
                <a:spcPct val="125000"/>
              </a:lnSpc>
              <a:buFont typeface="Times New Roman" panose="02020603050405020304" pitchFamily="18" charset="0"/>
              <a:buChar char="→"/>
            </a:pPr>
            <a:r>
              <a:rPr lang="en-US" altLang="en-US" sz="2800" dirty="0">
                <a:latin typeface="Times New Roman" panose="02020603050405020304" pitchFamily="18" charset="0"/>
              </a:rPr>
              <a:t>Interpret and communicate regression analysis results effectively.</a:t>
            </a:r>
          </a:p>
        </p:txBody>
      </p:sp>
      <p:sp>
        <p:nvSpPr>
          <p:cNvPr id="4" name="TextBox 3">
            <a:extLst>
              <a:ext uri="{FF2B5EF4-FFF2-40B4-BE49-F238E27FC236}">
                <a16:creationId xmlns:a16="http://schemas.microsoft.com/office/drawing/2014/main" xmlns="" id="{4B6CD3F9-F1FD-C43D-4F43-DE119E6E9051}"/>
              </a:ext>
            </a:extLst>
          </p:cNvPr>
          <p:cNvSpPr txBox="1"/>
          <p:nvPr/>
        </p:nvSpPr>
        <p:spPr>
          <a:xfrm>
            <a:off x="2580362" y="530098"/>
            <a:ext cx="4809994" cy="923330"/>
          </a:xfrm>
          <a:prstGeom prst="rect">
            <a:avLst/>
          </a:prstGeom>
          <a:noFill/>
        </p:spPr>
        <p:txBody>
          <a:bodyPr wrap="square" rtlCol="0">
            <a:spAutoFit/>
          </a:bodyPr>
          <a:lstStyle/>
          <a:p>
            <a:r>
              <a:rPr lang="en-US" altLang="en-US" sz="540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Objectives Cont.</a:t>
            </a:r>
            <a:endParaRPr lang="en-US" sz="4400"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702987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xmlns="" id="{8639FC86-3588-ADAA-9128-2C7F58A563B6}"/>
              </a:ext>
            </a:extLst>
          </p:cNvPr>
          <p:cNvSpPr>
            <a:spLocks noGrp="1"/>
          </p:cNvSpPr>
          <p:nvPr>
            <p:ph type="sldNum" sz="quarter" idx="11"/>
          </p:nvPr>
        </p:nvSpPr>
        <p:spPr>
          <a:xfrm>
            <a:off x="284972" y="6356351"/>
            <a:ext cx="4114800" cy="365125"/>
          </a:xfrm>
        </p:spPr>
        <p:txBody>
          <a:bodyPr/>
          <a:lstStyle/>
          <a:p>
            <a:fld id="{DB11E714-AC57-4C39-8561-171D5B35D8A9}" type="slidenum">
              <a:rPr lang="en-US" altLang="en-US"/>
              <a:pPr/>
              <a:t>8</a:t>
            </a:fld>
            <a:endParaRPr lang="en-US" altLang="en-US" dirty="0"/>
          </a:p>
        </p:txBody>
      </p:sp>
      <p:sp>
        <p:nvSpPr>
          <p:cNvPr id="6146" name="Text Box 2">
            <a:extLst>
              <a:ext uri="{FF2B5EF4-FFF2-40B4-BE49-F238E27FC236}">
                <a16:creationId xmlns:a16="http://schemas.microsoft.com/office/drawing/2014/main" xmlns="" id="{0F66561C-AA81-014A-2CE0-4F415C87BFCC}"/>
              </a:ext>
            </a:extLst>
          </p:cNvPr>
          <p:cNvSpPr txBox="1">
            <a:spLocks noChangeArrowheads="1"/>
          </p:cNvSpPr>
          <p:nvPr/>
        </p:nvSpPr>
        <p:spPr bwMode="auto">
          <a:xfrm>
            <a:off x="2362200" y="331788"/>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sz="2400">
              <a:latin typeface="Times New Roman" panose="02020603050405020304" pitchFamily="18" charset="0"/>
            </a:endParaRPr>
          </a:p>
        </p:txBody>
      </p:sp>
      <p:sp>
        <p:nvSpPr>
          <p:cNvPr id="6148" name="Text Box 4">
            <a:extLst>
              <a:ext uri="{FF2B5EF4-FFF2-40B4-BE49-F238E27FC236}">
                <a16:creationId xmlns:a16="http://schemas.microsoft.com/office/drawing/2014/main" xmlns="" id="{10DF7E34-B101-A715-22D6-BD04A8240E31}"/>
              </a:ext>
            </a:extLst>
          </p:cNvPr>
          <p:cNvSpPr txBox="1">
            <a:spLocks noChangeArrowheads="1"/>
          </p:cNvSpPr>
          <p:nvPr/>
        </p:nvSpPr>
        <p:spPr bwMode="auto">
          <a:xfrm>
            <a:off x="488374" y="1072694"/>
            <a:ext cx="10775372"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400" dirty="0">
                <a:solidFill>
                  <a:srgbClr val="FF0000"/>
                </a:solidFill>
                <a:effectLst>
                  <a:outerShdw blurRad="38100" dist="38100" dir="2700000" algn="tl">
                    <a:srgbClr val="000000">
                      <a:alpha val="43137"/>
                    </a:srgbClr>
                  </a:outerShdw>
                </a:effectLst>
                <a:latin typeface="Arial Unicode MS" pitchFamily="34" charset="-128"/>
              </a:rPr>
              <a:t>Relationships</a:t>
            </a:r>
          </a:p>
          <a:p>
            <a:r>
              <a:rPr lang="en-US" altLang="en-US" sz="2400" dirty="0">
                <a:latin typeface="Arial Unicode MS" pitchFamily="34" charset="-128"/>
              </a:rPr>
              <a:t>In science, we frequently measure two or more variables on the same individual (case, object, </a:t>
            </a:r>
            <a:r>
              <a:rPr lang="en-US" altLang="en-US" sz="2400" dirty="0" err="1">
                <a:latin typeface="Arial Unicode MS" pitchFamily="34" charset="-128"/>
              </a:rPr>
              <a:t>etc</a:t>
            </a:r>
            <a:r>
              <a:rPr lang="en-US" altLang="en-US" sz="2400" dirty="0">
                <a:latin typeface="Arial Unicode MS" pitchFamily="34" charset="-128"/>
              </a:rPr>
              <a:t>). We do this to explore the nature of the relationship among these variables.  There are two basic types of relationships.</a:t>
            </a:r>
          </a:p>
          <a:p>
            <a:pPr>
              <a:buFontTx/>
              <a:buChar char="•"/>
            </a:pPr>
            <a:r>
              <a:rPr lang="en-US" altLang="en-US" sz="2400" dirty="0">
                <a:latin typeface="Arial Unicode MS" pitchFamily="34" charset="-128"/>
              </a:rPr>
              <a:t> Cause-and-effect relationships.</a:t>
            </a:r>
          </a:p>
          <a:p>
            <a:pPr>
              <a:buFontTx/>
              <a:buChar char="•"/>
            </a:pPr>
            <a:r>
              <a:rPr lang="en-US" altLang="en-US" sz="2400" dirty="0">
                <a:latin typeface="Arial Unicode MS" pitchFamily="34" charset="-128"/>
              </a:rPr>
              <a:t> Functional relationships.</a:t>
            </a:r>
          </a:p>
        </p:txBody>
      </p:sp>
      <p:sp>
        <p:nvSpPr>
          <p:cNvPr id="6149" name="Text Box 5">
            <a:extLst>
              <a:ext uri="{FF2B5EF4-FFF2-40B4-BE49-F238E27FC236}">
                <a16:creationId xmlns:a16="http://schemas.microsoft.com/office/drawing/2014/main" xmlns="" id="{2A120718-D0E3-CCFF-3FFD-3501BAF1C940}"/>
              </a:ext>
            </a:extLst>
          </p:cNvPr>
          <p:cNvSpPr txBox="1">
            <a:spLocks noChangeArrowheads="1"/>
          </p:cNvSpPr>
          <p:nvPr/>
        </p:nvSpPr>
        <p:spPr bwMode="auto">
          <a:xfrm>
            <a:off x="488373" y="3825876"/>
            <a:ext cx="11024753"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400" dirty="0">
                <a:solidFill>
                  <a:srgbClr val="FF0000"/>
                </a:solidFill>
                <a:effectLst>
                  <a:outerShdw blurRad="38100" dist="38100" dir="2700000" algn="tl">
                    <a:srgbClr val="000000">
                      <a:alpha val="43137"/>
                    </a:srgbClr>
                  </a:outerShdw>
                </a:effectLst>
                <a:latin typeface="Arial Unicode MS" pitchFamily="34" charset="-128"/>
              </a:rPr>
              <a:t>Function</a:t>
            </a:r>
            <a:r>
              <a:rPr lang="en-US" altLang="en-US" sz="2000" dirty="0">
                <a:latin typeface="Arial Unicode MS" pitchFamily="34" charset="-128"/>
              </a:rPr>
              <a:t>: </a:t>
            </a:r>
            <a:r>
              <a:rPr lang="en-US" altLang="en-US" sz="2400" dirty="0">
                <a:latin typeface="Arial Unicode MS" pitchFamily="34" charset="-128"/>
              </a:rPr>
              <a:t>a mathematical relationship enabling us to predict what values of one variable (</a:t>
            </a:r>
            <a:r>
              <a:rPr lang="en-US" altLang="en-US" sz="2400" dirty="0">
                <a:solidFill>
                  <a:srgbClr val="FF0000"/>
                </a:solidFill>
                <a:latin typeface="Arial Unicode MS" pitchFamily="34" charset="-128"/>
              </a:rPr>
              <a:t>Y</a:t>
            </a:r>
            <a:r>
              <a:rPr lang="en-US" altLang="en-US" sz="2400" dirty="0">
                <a:latin typeface="Arial Unicode MS" pitchFamily="34" charset="-128"/>
              </a:rPr>
              <a:t>) correspond to given values of another variable (</a:t>
            </a:r>
            <a:r>
              <a:rPr lang="en-US" altLang="en-US" sz="2400" dirty="0">
                <a:solidFill>
                  <a:srgbClr val="FF0000"/>
                </a:solidFill>
                <a:latin typeface="Arial Unicode MS" pitchFamily="34" charset="-128"/>
              </a:rPr>
              <a:t>X</a:t>
            </a:r>
            <a:r>
              <a:rPr lang="en-US" altLang="en-US" sz="2400" dirty="0">
                <a:latin typeface="Arial Unicode MS" pitchFamily="34" charset="-128"/>
              </a:rPr>
              <a:t>). </a:t>
            </a:r>
          </a:p>
          <a:p>
            <a:pPr>
              <a:buFontTx/>
              <a:buChar char="•"/>
            </a:pPr>
            <a:r>
              <a:rPr lang="en-US" altLang="en-US" sz="2400" dirty="0">
                <a:solidFill>
                  <a:srgbClr val="FF0000"/>
                </a:solidFill>
                <a:latin typeface="Arial Unicode MS" pitchFamily="34" charset="-128"/>
              </a:rPr>
              <a:t> Y</a:t>
            </a:r>
            <a:r>
              <a:rPr lang="en-US" altLang="en-US" sz="2400" dirty="0">
                <a:latin typeface="Arial Unicode MS" pitchFamily="34" charset="-128"/>
              </a:rPr>
              <a:t>:  is referred to as the </a:t>
            </a:r>
            <a:r>
              <a:rPr lang="en-US" altLang="en-US" sz="2400" i="1" dirty="0">
                <a:solidFill>
                  <a:srgbClr val="FF0000"/>
                </a:solidFill>
                <a:latin typeface="Arial Unicode MS" pitchFamily="34" charset="-128"/>
              </a:rPr>
              <a:t>dependent variable</a:t>
            </a:r>
            <a:r>
              <a:rPr lang="en-US" altLang="en-US" sz="2400" dirty="0">
                <a:latin typeface="Arial Unicode MS" pitchFamily="34" charset="-128"/>
              </a:rPr>
              <a:t>, the </a:t>
            </a:r>
            <a:r>
              <a:rPr lang="en-US" altLang="en-US" sz="2400" i="1" dirty="0">
                <a:solidFill>
                  <a:srgbClr val="FF0000"/>
                </a:solidFill>
                <a:latin typeface="Arial Unicode MS" pitchFamily="34" charset="-128"/>
              </a:rPr>
              <a:t>response variable</a:t>
            </a:r>
            <a:r>
              <a:rPr lang="en-US" altLang="en-US" sz="2400" dirty="0">
                <a:latin typeface="Arial Unicode MS" pitchFamily="34" charset="-128"/>
              </a:rPr>
              <a:t> or the </a:t>
            </a:r>
            <a:r>
              <a:rPr lang="en-US" altLang="en-US" sz="2400" i="1" dirty="0">
                <a:solidFill>
                  <a:srgbClr val="FF0000"/>
                </a:solidFill>
                <a:latin typeface="Arial Unicode MS" pitchFamily="34" charset="-128"/>
              </a:rPr>
              <a:t>predicted variable</a:t>
            </a:r>
            <a:r>
              <a:rPr lang="en-US" altLang="en-US" sz="2400" dirty="0">
                <a:latin typeface="Arial Unicode MS" pitchFamily="34" charset="-128"/>
              </a:rPr>
              <a:t>.</a:t>
            </a:r>
          </a:p>
          <a:p>
            <a:pPr>
              <a:buFontTx/>
              <a:buChar char="•"/>
            </a:pPr>
            <a:r>
              <a:rPr lang="en-US" altLang="en-US" sz="2400" dirty="0">
                <a:solidFill>
                  <a:srgbClr val="FF0000"/>
                </a:solidFill>
                <a:latin typeface="Arial Unicode MS" pitchFamily="34" charset="-128"/>
              </a:rPr>
              <a:t> X</a:t>
            </a:r>
            <a:r>
              <a:rPr lang="en-US" altLang="en-US" sz="2400" dirty="0">
                <a:latin typeface="Arial Unicode MS" pitchFamily="34" charset="-128"/>
              </a:rPr>
              <a:t>: is referred to as the </a:t>
            </a:r>
            <a:r>
              <a:rPr lang="en-US" altLang="en-US" sz="2400" i="1" dirty="0">
                <a:solidFill>
                  <a:srgbClr val="FF0000"/>
                </a:solidFill>
                <a:latin typeface="Arial Unicode MS" pitchFamily="34" charset="-128"/>
              </a:rPr>
              <a:t>independent variable</a:t>
            </a:r>
            <a:r>
              <a:rPr lang="en-US" altLang="en-US" sz="2400" dirty="0">
                <a:latin typeface="Arial Unicode MS" pitchFamily="34" charset="-128"/>
              </a:rPr>
              <a:t>, the </a:t>
            </a:r>
            <a:r>
              <a:rPr lang="en-US" altLang="en-US" sz="2400" i="1" dirty="0">
                <a:solidFill>
                  <a:srgbClr val="FF0000"/>
                </a:solidFill>
                <a:latin typeface="Arial Unicode MS" pitchFamily="34" charset="-128"/>
              </a:rPr>
              <a:t>explanatory variable</a:t>
            </a:r>
            <a:r>
              <a:rPr lang="en-US" altLang="en-US" sz="2400" dirty="0">
                <a:latin typeface="Arial Unicode MS" pitchFamily="34" charset="-128"/>
              </a:rPr>
              <a:t> or the </a:t>
            </a:r>
            <a:r>
              <a:rPr lang="en-US" altLang="en-US" sz="2400" i="1" dirty="0">
                <a:solidFill>
                  <a:srgbClr val="FF0000"/>
                </a:solidFill>
                <a:latin typeface="Arial Unicode MS" pitchFamily="34" charset="-128"/>
              </a:rPr>
              <a:t>predictor variable</a:t>
            </a:r>
            <a:r>
              <a:rPr lang="en-US" altLang="en-US" sz="2400" dirty="0">
                <a:latin typeface="Arial Unicode MS" pitchFamily="34" charset="-128"/>
              </a:rPr>
              <a:t>. </a:t>
            </a:r>
          </a:p>
        </p:txBody>
      </p:sp>
      <p:sp>
        <p:nvSpPr>
          <p:cNvPr id="6150" name="Rectangle 6">
            <a:extLst>
              <a:ext uri="{FF2B5EF4-FFF2-40B4-BE49-F238E27FC236}">
                <a16:creationId xmlns:a16="http://schemas.microsoft.com/office/drawing/2014/main" xmlns="" id="{43A4F4BE-D837-A045-5865-51452368EEE4}"/>
              </a:ext>
            </a:extLst>
          </p:cNvPr>
          <p:cNvSpPr>
            <a:spLocks noGrp="1" noChangeArrowheads="1"/>
          </p:cNvSpPr>
          <p:nvPr>
            <p:ph type="title" idx="4294967295"/>
          </p:nvPr>
        </p:nvSpPr>
        <p:spPr>
          <a:xfrm>
            <a:off x="4019550" y="247650"/>
            <a:ext cx="6096000" cy="1123950"/>
          </a:xfrm>
        </p:spPr>
        <p:txBody>
          <a:bodyPr>
            <a:normAutofit/>
          </a:bodyPr>
          <a:lstStyle/>
          <a:p>
            <a:r>
              <a:rPr lang="en-US" altLang="en-US" sz="3600" dirty="0">
                <a:solidFill>
                  <a:srgbClr val="7030A0"/>
                </a:solidFill>
                <a:effectLst>
                  <a:outerShdw blurRad="38100" dist="38100" dir="2700000" algn="tl">
                    <a:srgbClr val="000000">
                      <a:alpha val="43137"/>
                    </a:srgbClr>
                  </a:outerShdw>
                </a:effectLst>
              </a:rPr>
              <a:t>What is Regression?</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5">
            <a:extLst>
              <a:ext uri="{FF2B5EF4-FFF2-40B4-BE49-F238E27FC236}">
                <a16:creationId xmlns:a16="http://schemas.microsoft.com/office/drawing/2014/main" xmlns="" id="{FACB4711-562F-4F71-824D-885645043FDA}"/>
              </a:ext>
            </a:extLst>
          </p:cNvPr>
          <p:cNvSpPr>
            <a:spLocks noGrp="1"/>
          </p:cNvSpPr>
          <p:nvPr>
            <p:ph type="sldNum" sz="quarter" idx="11"/>
          </p:nvPr>
        </p:nvSpPr>
        <p:spPr>
          <a:xfrm>
            <a:off x="177800" y="6404632"/>
            <a:ext cx="2057400" cy="453368"/>
          </a:xfrm>
        </p:spPr>
        <p:txBody>
          <a:bodyPr/>
          <a:lstStyle/>
          <a:p>
            <a:fld id="{6A06479A-5763-45EF-B38D-B6E49C2224FF}" type="slidenum">
              <a:rPr lang="en-US" altLang="en-US"/>
              <a:pPr/>
              <a:t>9</a:t>
            </a:fld>
            <a:endParaRPr lang="en-US" altLang="en-US"/>
          </a:p>
        </p:txBody>
      </p:sp>
      <p:sp>
        <p:nvSpPr>
          <p:cNvPr id="8194" name="Rectangle 2">
            <a:extLst>
              <a:ext uri="{FF2B5EF4-FFF2-40B4-BE49-F238E27FC236}">
                <a16:creationId xmlns:a16="http://schemas.microsoft.com/office/drawing/2014/main" xmlns="" id="{E55EBC8F-A12D-4FB5-6761-FA1FE10A1395}"/>
              </a:ext>
            </a:extLst>
          </p:cNvPr>
          <p:cNvSpPr>
            <a:spLocks noGrp="1" noChangeArrowheads="1"/>
          </p:cNvSpPr>
          <p:nvPr>
            <p:ph type="title"/>
          </p:nvPr>
        </p:nvSpPr>
        <p:spPr>
          <a:xfrm>
            <a:off x="355600" y="2024123"/>
            <a:ext cx="2255837" cy="685800"/>
          </a:xfrm>
        </p:spPr>
        <p:txBody>
          <a:bodyPr/>
          <a:lstStyle/>
          <a:p>
            <a:r>
              <a:rPr lang="en-US" altLang="en-US" sz="4000" dirty="0">
                <a:solidFill>
                  <a:srgbClr val="7030A0"/>
                </a:solidFill>
                <a:effectLst>
                  <a:outerShdw blurRad="38100" dist="38100" dir="2700000" algn="tl">
                    <a:srgbClr val="000000">
                      <a:alpha val="43137"/>
                    </a:srgbClr>
                  </a:outerShdw>
                </a:effectLst>
              </a:rPr>
              <a:t>Examples</a:t>
            </a:r>
            <a:endParaRPr lang="en-US" altLang="en-US" sz="2800" dirty="0">
              <a:solidFill>
                <a:srgbClr val="7030A0"/>
              </a:solidFill>
              <a:effectLst>
                <a:outerShdw blurRad="38100" dist="38100" dir="2700000" algn="tl">
                  <a:srgbClr val="000000">
                    <a:alpha val="43137"/>
                  </a:srgbClr>
                </a:outerShdw>
              </a:effectLst>
            </a:endParaRPr>
          </a:p>
        </p:txBody>
      </p:sp>
      <p:sp>
        <p:nvSpPr>
          <p:cNvPr id="8195" name="Rectangle 3">
            <a:extLst>
              <a:ext uri="{FF2B5EF4-FFF2-40B4-BE49-F238E27FC236}">
                <a16:creationId xmlns:a16="http://schemas.microsoft.com/office/drawing/2014/main" xmlns="" id="{E9DC1C8B-9136-8402-CFBB-0BDEBC6CE36D}"/>
              </a:ext>
            </a:extLst>
          </p:cNvPr>
          <p:cNvSpPr>
            <a:spLocks noGrp="1" noChangeArrowheads="1"/>
          </p:cNvSpPr>
          <p:nvPr>
            <p:ph type="body" sz="half" idx="1"/>
          </p:nvPr>
        </p:nvSpPr>
        <p:spPr>
          <a:xfrm>
            <a:off x="2819400" y="939800"/>
            <a:ext cx="4432300" cy="3653134"/>
          </a:xfrm>
        </p:spPr>
        <p:txBody>
          <a:bodyPr>
            <a:normAutofit fontScale="92500"/>
          </a:bodyPr>
          <a:lstStyle/>
          <a:p>
            <a:r>
              <a:rPr lang="en-US" altLang="en-US" sz="2400" dirty="0"/>
              <a:t> The time needed to fill a soft drink vending machine</a:t>
            </a:r>
          </a:p>
          <a:p>
            <a:r>
              <a:rPr lang="en-US" altLang="en-US" sz="2400" dirty="0"/>
              <a:t>The tensile strength of wrapping paper</a:t>
            </a:r>
          </a:p>
          <a:p>
            <a:r>
              <a:rPr lang="en-US" altLang="en-US" sz="2400" dirty="0"/>
              <a:t> Percent germination of begonia seeds</a:t>
            </a:r>
          </a:p>
          <a:p>
            <a:r>
              <a:rPr lang="en-US" altLang="en-US" sz="2400" dirty="0"/>
              <a:t>The mean litter weight of test rats</a:t>
            </a:r>
          </a:p>
          <a:p>
            <a:r>
              <a:rPr lang="en-US" altLang="en-US" sz="2400" dirty="0"/>
              <a:t>Maintenance cost of tractors</a:t>
            </a:r>
          </a:p>
          <a:p>
            <a:r>
              <a:rPr lang="en-US" altLang="en-US" sz="2400" dirty="0"/>
              <a:t>The repair time for a computer</a:t>
            </a:r>
          </a:p>
        </p:txBody>
      </p:sp>
      <p:sp>
        <p:nvSpPr>
          <p:cNvPr id="8196" name="Rectangle 4">
            <a:extLst>
              <a:ext uri="{FF2B5EF4-FFF2-40B4-BE49-F238E27FC236}">
                <a16:creationId xmlns:a16="http://schemas.microsoft.com/office/drawing/2014/main" xmlns="" id="{0FB5A769-85D1-F3E9-3317-2766CCBDFD30}"/>
              </a:ext>
            </a:extLst>
          </p:cNvPr>
          <p:cNvSpPr>
            <a:spLocks noGrp="1" noChangeArrowheads="1"/>
          </p:cNvSpPr>
          <p:nvPr>
            <p:ph type="body" sz="half" idx="2"/>
          </p:nvPr>
        </p:nvSpPr>
        <p:spPr>
          <a:xfrm>
            <a:off x="7404100" y="939800"/>
            <a:ext cx="4787900" cy="3653134"/>
          </a:xfrm>
        </p:spPr>
        <p:txBody>
          <a:bodyPr>
            <a:normAutofit/>
          </a:bodyPr>
          <a:lstStyle/>
          <a:p>
            <a:r>
              <a:rPr lang="en-US" altLang="en-US" sz="2200" dirty="0"/>
              <a:t>The number of cases needed to fill the machine</a:t>
            </a:r>
          </a:p>
          <a:p>
            <a:r>
              <a:rPr lang="en-US" altLang="en-US" sz="2200" dirty="0"/>
              <a:t>The percent of hardwood in the pulp batch</a:t>
            </a:r>
          </a:p>
          <a:p>
            <a:r>
              <a:rPr lang="en-US" altLang="en-US" sz="2200" dirty="0"/>
              <a:t>The intensity of light in an incubator</a:t>
            </a:r>
          </a:p>
          <a:p>
            <a:r>
              <a:rPr lang="en-US" altLang="en-US" sz="2200" dirty="0"/>
              <a:t>The litter size</a:t>
            </a:r>
          </a:p>
          <a:p>
            <a:r>
              <a:rPr lang="en-US" altLang="en-US" sz="2200" dirty="0"/>
              <a:t>The age of the tractor </a:t>
            </a:r>
          </a:p>
          <a:p>
            <a:r>
              <a:rPr lang="en-US" altLang="en-US" sz="2200" dirty="0"/>
              <a:t>The number of components which have to be changed</a:t>
            </a:r>
          </a:p>
        </p:txBody>
      </p:sp>
      <p:sp>
        <p:nvSpPr>
          <p:cNvPr id="8197" name="Text Box 5">
            <a:extLst>
              <a:ext uri="{FF2B5EF4-FFF2-40B4-BE49-F238E27FC236}">
                <a16:creationId xmlns:a16="http://schemas.microsoft.com/office/drawing/2014/main" xmlns="" id="{32589F6C-8ABB-6F93-F8D2-3F09C690BDAF}"/>
              </a:ext>
            </a:extLst>
          </p:cNvPr>
          <p:cNvSpPr txBox="1">
            <a:spLocks noChangeArrowheads="1"/>
          </p:cNvSpPr>
          <p:nvPr/>
        </p:nvSpPr>
        <p:spPr bwMode="auto">
          <a:xfrm>
            <a:off x="3345072" y="4772322"/>
            <a:ext cx="8118056" cy="46166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a:t>In each case, the statement can be read as;  </a:t>
            </a:r>
            <a:r>
              <a:rPr lang="en-US" altLang="en-US" sz="2400" b="1" i="1">
                <a:solidFill>
                  <a:srgbClr val="000082"/>
                </a:solidFill>
              </a:rPr>
              <a:t>Y is a function of X</a:t>
            </a:r>
            <a:r>
              <a:rPr lang="en-US" altLang="en-US" sz="2400"/>
              <a:t>.</a:t>
            </a:r>
          </a:p>
        </p:txBody>
      </p:sp>
      <p:sp>
        <p:nvSpPr>
          <p:cNvPr id="8198" name="Text Box 6">
            <a:extLst>
              <a:ext uri="{FF2B5EF4-FFF2-40B4-BE49-F238E27FC236}">
                <a16:creationId xmlns:a16="http://schemas.microsoft.com/office/drawing/2014/main" xmlns="" id="{65EC33B3-0EF3-4F93-96EB-0ED33BD16C76}"/>
              </a:ext>
            </a:extLst>
          </p:cNvPr>
          <p:cNvSpPr txBox="1">
            <a:spLocks noChangeArrowheads="1"/>
          </p:cNvSpPr>
          <p:nvPr/>
        </p:nvSpPr>
        <p:spPr bwMode="auto">
          <a:xfrm>
            <a:off x="3284348" y="5413375"/>
            <a:ext cx="6335902" cy="1200329"/>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a:t>Two kinds of explanatory variables:</a:t>
            </a:r>
          </a:p>
          <a:p>
            <a:pPr lvl="1"/>
            <a:r>
              <a:rPr lang="en-US" altLang="en-US" sz="2400">
                <a:solidFill>
                  <a:srgbClr val="FF0000"/>
                </a:solidFill>
              </a:rPr>
              <a:t>Those we can control</a:t>
            </a:r>
            <a:r>
              <a:rPr lang="en-US" altLang="en-US" sz="2400"/>
              <a:t>    </a:t>
            </a:r>
          </a:p>
          <a:p>
            <a:pPr lvl="1"/>
            <a:r>
              <a:rPr lang="en-US" altLang="en-US" sz="2400">
                <a:solidFill>
                  <a:srgbClr val="FF0000"/>
                </a:solidFill>
              </a:rPr>
              <a:t>Those over which we have little or no control.</a:t>
            </a:r>
            <a:endParaRPr lang="en-US" altLang="en-US" sz="24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xmlns="" id="{D6B00A3C-E137-8F1B-607D-7F3BE4DC0DA9}"/>
              </a:ext>
            </a:extLst>
          </p:cNvPr>
          <p:cNvSpPr>
            <a:spLocks noGrp="1"/>
          </p:cNvSpPr>
          <p:nvPr>
            <p:ph type="sldNum" sz="quarter" idx="11"/>
          </p:nvPr>
        </p:nvSpPr>
        <p:spPr/>
        <p:txBody>
          <a:bodyPr/>
          <a:lstStyle/>
          <a:p>
            <a:fld id="{1E29DCD6-016C-4BEB-B7CD-CC4D49A424F7}" type="slidenum">
              <a:rPr lang="en-US" altLang="en-US"/>
              <a:pPr/>
              <a:t>10</a:t>
            </a:fld>
            <a:endParaRPr lang="en-US" altLang="en-US"/>
          </a:p>
        </p:txBody>
      </p:sp>
      <p:sp>
        <p:nvSpPr>
          <p:cNvPr id="7172" name="Text Box 4">
            <a:extLst>
              <a:ext uri="{FF2B5EF4-FFF2-40B4-BE49-F238E27FC236}">
                <a16:creationId xmlns:a16="http://schemas.microsoft.com/office/drawing/2014/main" xmlns="" id="{B9FD22EE-9C4D-8C69-0DD9-DC81988F409B}"/>
              </a:ext>
            </a:extLst>
          </p:cNvPr>
          <p:cNvSpPr txBox="1">
            <a:spLocks noChangeArrowheads="1"/>
          </p:cNvSpPr>
          <p:nvPr/>
        </p:nvSpPr>
        <p:spPr bwMode="auto">
          <a:xfrm>
            <a:off x="334072" y="792860"/>
            <a:ext cx="10913047"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400" b="1" dirty="0"/>
              <a:t>An operations supervisor measured how long it takes one of her drivers to put 1, 2, 3 and 4 cases of soft drink into a soft drink machine.  In this case the levels of the explanatory variable, X are {1,2,3,4}, and she controls them.  She might repeat the measurement a couple of times at each level of X.  A scatter plot of the resulting data might look like:</a:t>
            </a:r>
          </a:p>
        </p:txBody>
      </p:sp>
      <p:graphicFrame>
        <p:nvGraphicFramePr>
          <p:cNvPr id="4" name="Object 5">
            <a:extLst>
              <a:ext uri="{FF2B5EF4-FFF2-40B4-BE49-F238E27FC236}">
                <a16:creationId xmlns:a16="http://schemas.microsoft.com/office/drawing/2014/main" xmlns="" id="{E58D47AF-871A-05C0-58AD-19A1C2A4A50F}"/>
              </a:ext>
            </a:extLst>
          </p:cNvPr>
          <p:cNvGraphicFramePr>
            <a:graphicFrameLocks noChangeAspect="1"/>
          </p:cNvGraphicFramePr>
          <p:nvPr>
            <p:extLst>
              <p:ext uri="{D42A27DB-BD31-4B8C-83A1-F6EECF244321}">
                <p14:modId xmlns:p14="http://schemas.microsoft.com/office/powerpoint/2010/main" val="2967299068"/>
              </p:ext>
            </p:extLst>
          </p:nvPr>
        </p:nvGraphicFramePr>
        <p:xfrm>
          <a:off x="3516313" y="3005177"/>
          <a:ext cx="5097335" cy="3625812"/>
        </p:xfrm>
        <a:graphic>
          <a:graphicData uri="http://schemas.openxmlformats.org/presentationml/2006/ole">
            <mc:AlternateContent xmlns:mc="http://schemas.openxmlformats.org/markup-compatibility/2006">
              <mc:Choice xmlns:v="urn:schemas-microsoft-com:vml" Requires="v">
                <p:oleObj spid="_x0000_s1026" name="Scanned Photo" r:id="rId4" imgW="10295238" imgH="7323810" progId="MSPhotoEdScan.3">
                  <p:embed/>
                </p:oleObj>
              </mc:Choice>
              <mc:Fallback>
                <p:oleObj name="Scanned Photo" r:id="rId4" imgW="10295238" imgH="7323810" progId="MSPhotoEdScan.3">
                  <p:embed/>
                  <p:pic>
                    <p:nvPicPr>
                      <p:cNvPr id="4" name="Object 5">
                        <a:extLst>
                          <a:ext uri="{FF2B5EF4-FFF2-40B4-BE49-F238E27FC236}">
                            <a16:creationId xmlns:a16="http://schemas.microsoft.com/office/drawing/2014/main" xmlns="" id="{E58D47AF-871A-05C0-58AD-19A1C2A4A50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16313" y="3005177"/>
                        <a:ext cx="5097335" cy="3625812"/>
                      </a:xfrm>
                      <a:prstGeom prst="rect">
                        <a:avLst/>
                      </a:prstGeom>
                      <a:noFill/>
                      <a:ln>
                        <a:noFill/>
                      </a:ln>
                      <a:effectLst/>
                    </p:spPr>
                  </p:pic>
                </p:oleObj>
              </mc:Fallback>
            </mc:AlternateContent>
          </a:graphicData>
        </a:graphic>
      </p:graphicFrame>
      <p:sp>
        <p:nvSpPr>
          <p:cNvPr id="5" name="Line 6">
            <a:extLst>
              <a:ext uri="{FF2B5EF4-FFF2-40B4-BE49-F238E27FC236}">
                <a16:creationId xmlns:a16="http://schemas.microsoft.com/office/drawing/2014/main" xmlns="" id="{B423E0FB-DB77-EBB8-6EFF-58C47D98383E}"/>
              </a:ext>
            </a:extLst>
          </p:cNvPr>
          <p:cNvSpPr>
            <a:spLocks noChangeShapeType="1"/>
          </p:cNvSpPr>
          <p:nvPr/>
        </p:nvSpPr>
        <p:spPr bwMode="auto">
          <a:xfrm flipV="1">
            <a:off x="4419600" y="2546388"/>
            <a:ext cx="4797552" cy="3625812"/>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xmlns="" id="{CAF95599-C689-7991-D7CF-F6FCDECAE1EC}"/>
              </a:ext>
            </a:extLst>
          </p:cNvPr>
          <p:cNvSpPr>
            <a:spLocks noGrp="1"/>
          </p:cNvSpPr>
          <p:nvPr>
            <p:ph type="sldNum" sz="quarter" idx="11"/>
          </p:nvPr>
        </p:nvSpPr>
        <p:spPr>
          <a:xfrm>
            <a:off x="630937" y="6213539"/>
            <a:ext cx="660400" cy="317436"/>
          </a:xfrm>
        </p:spPr>
        <p:txBody>
          <a:bodyPr/>
          <a:lstStyle/>
          <a:p>
            <a:fld id="{F7DEFCB3-1E57-4DE6-A11B-DC9FC5BDA5C6}" type="slidenum">
              <a:rPr lang="en-US" altLang="en-US"/>
              <a:pPr/>
              <a:t>11</a:t>
            </a:fld>
            <a:endParaRPr lang="en-US" altLang="en-US" dirty="0"/>
          </a:p>
        </p:txBody>
      </p:sp>
      <p:sp>
        <p:nvSpPr>
          <p:cNvPr id="9218" name="Text Box 2">
            <a:extLst>
              <a:ext uri="{FF2B5EF4-FFF2-40B4-BE49-F238E27FC236}">
                <a16:creationId xmlns:a16="http://schemas.microsoft.com/office/drawing/2014/main" xmlns="" id="{4B403C7F-9D3C-28C5-33BC-245095A0AEEA}"/>
              </a:ext>
            </a:extLst>
          </p:cNvPr>
          <p:cNvSpPr txBox="1">
            <a:spLocks noChangeArrowheads="1"/>
          </p:cNvSpPr>
          <p:nvPr/>
        </p:nvSpPr>
        <p:spPr bwMode="auto">
          <a:xfrm>
            <a:off x="630937" y="874777"/>
            <a:ext cx="11000231"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400" b="1" dirty="0"/>
              <a:t>A forestry graduate student makes wrapping paper out of different percentages of hardwood then measure its tensile strength.  He has the freedom to choose at the beginning of the study to have only five percentages to work with, say {5%, 10%, 15%, 20%, and 25%}.  A scatter plot of the resulting data might look like:</a:t>
            </a:r>
          </a:p>
        </p:txBody>
      </p:sp>
      <p:graphicFrame>
        <p:nvGraphicFramePr>
          <p:cNvPr id="4" name="Object 4">
            <a:extLst>
              <a:ext uri="{FF2B5EF4-FFF2-40B4-BE49-F238E27FC236}">
                <a16:creationId xmlns:a16="http://schemas.microsoft.com/office/drawing/2014/main" xmlns="" id="{02BAF039-8EA7-DB09-2FC0-DABD5ACCC3D1}"/>
              </a:ext>
            </a:extLst>
          </p:cNvPr>
          <p:cNvGraphicFramePr>
            <a:graphicFrameLocks noChangeAspect="1"/>
          </p:cNvGraphicFramePr>
          <p:nvPr>
            <p:extLst>
              <p:ext uri="{D42A27DB-BD31-4B8C-83A1-F6EECF244321}">
                <p14:modId xmlns:p14="http://schemas.microsoft.com/office/powerpoint/2010/main" val="2758195817"/>
              </p:ext>
            </p:extLst>
          </p:nvPr>
        </p:nvGraphicFramePr>
        <p:xfrm>
          <a:off x="3138488" y="2444437"/>
          <a:ext cx="5369164" cy="4086538"/>
        </p:xfrm>
        <a:graphic>
          <a:graphicData uri="http://schemas.openxmlformats.org/presentationml/2006/ole">
            <mc:AlternateContent xmlns:mc="http://schemas.openxmlformats.org/markup-compatibility/2006">
              <mc:Choice xmlns:v="urn:schemas-microsoft-com:vml" Requires="v">
                <p:oleObj spid="_x0000_s2050" name="Scanned Photo" r:id="rId4" imgW="10012173" imgH="7621064" progId="MSPhotoEdScan.3">
                  <p:embed/>
                </p:oleObj>
              </mc:Choice>
              <mc:Fallback>
                <p:oleObj name="Scanned Photo" r:id="rId4" imgW="10012173" imgH="7621064" progId="MSPhotoEdScan.3">
                  <p:embed/>
                  <p:pic>
                    <p:nvPicPr>
                      <p:cNvPr id="4" name="Object 4">
                        <a:extLst>
                          <a:ext uri="{FF2B5EF4-FFF2-40B4-BE49-F238E27FC236}">
                            <a16:creationId xmlns:a16="http://schemas.microsoft.com/office/drawing/2014/main" xmlns="" id="{02BAF039-8EA7-DB09-2FC0-DABD5ACCC3D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38488" y="2444437"/>
                        <a:ext cx="5369164" cy="4086538"/>
                      </a:xfrm>
                      <a:prstGeom prst="rect">
                        <a:avLst/>
                      </a:prstGeom>
                      <a:noFill/>
                      <a:ln>
                        <a:noFill/>
                      </a:ln>
                      <a:effectLst/>
                    </p:spPr>
                  </p:pic>
                </p:oleObj>
              </mc:Fallback>
            </mc:AlternateContent>
          </a:graphicData>
        </a:graphic>
      </p:graphicFrame>
      <p:sp>
        <p:nvSpPr>
          <p:cNvPr id="5" name="Line 5">
            <a:extLst>
              <a:ext uri="{FF2B5EF4-FFF2-40B4-BE49-F238E27FC236}">
                <a16:creationId xmlns:a16="http://schemas.microsoft.com/office/drawing/2014/main" xmlns="" id="{3FA8909C-5B75-98DE-19AC-E9D7223A964B}"/>
              </a:ext>
            </a:extLst>
          </p:cNvPr>
          <p:cNvSpPr>
            <a:spLocks noChangeShapeType="1"/>
          </p:cNvSpPr>
          <p:nvPr/>
        </p:nvSpPr>
        <p:spPr bwMode="auto">
          <a:xfrm flipV="1">
            <a:off x="4076700" y="2491806"/>
            <a:ext cx="4020273" cy="3356544"/>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xmlns="" id="{DC2D0D80-1999-D039-BCE4-408E95E85B60}"/>
              </a:ext>
            </a:extLst>
          </p:cNvPr>
          <p:cNvSpPr>
            <a:spLocks noGrp="1"/>
          </p:cNvSpPr>
          <p:nvPr>
            <p:ph type="sldNum" sz="quarter" idx="11"/>
          </p:nvPr>
        </p:nvSpPr>
        <p:spPr>
          <a:xfrm>
            <a:off x="4038600" y="6424588"/>
            <a:ext cx="3753059" cy="296887"/>
          </a:xfrm>
        </p:spPr>
        <p:txBody>
          <a:bodyPr/>
          <a:lstStyle/>
          <a:p>
            <a:fld id="{E1F1ADF8-F611-499B-BC25-25D3BED9DEB4}" type="slidenum">
              <a:rPr lang="en-US" altLang="en-US"/>
              <a:pPr/>
              <a:t>12</a:t>
            </a:fld>
            <a:endParaRPr lang="en-US" altLang="en-US"/>
          </a:p>
        </p:txBody>
      </p:sp>
      <p:sp>
        <p:nvSpPr>
          <p:cNvPr id="10242" name="Text Box 2">
            <a:extLst>
              <a:ext uri="{FF2B5EF4-FFF2-40B4-BE49-F238E27FC236}">
                <a16:creationId xmlns:a16="http://schemas.microsoft.com/office/drawing/2014/main" xmlns="" id="{6B16C429-D1F4-92A9-A71E-0A8C7E5E6C2E}"/>
              </a:ext>
            </a:extLst>
          </p:cNvPr>
          <p:cNvSpPr txBox="1">
            <a:spLocks noChangeArrowheads="1"/>
          </p:cNvSpPr>
          <p:nvPr/>
        </p:nvSpPr>
        <p:spPr bwMode="auto">
          <a:xfrm>
            <a:off x="506814" y="820859"/>
            <a:ext cx="10959762"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400" b="1" dirty="0"/>
              <a:t>A farm manager is interested in the relationship between litter size and average litter weight (average newborn piglet weight).  She examines the farm records over the last couple of years and records the litter size and average weight for all births.  A plot of the data pairs looks like the following:</a:t>
            </a:r>
          </a:p>
        </p:txBody>
      </p:sp>
      <p:graphicFrame>
        <p:nvGraphicFramePr>
          <p:cNvPr id="4" name="Object 4">
            <a:extLst>
              <a:ext uri="{FF2B5EF4-FFF2-40B4-BE49-F238E27FC236}">
                <a16:creationId xmlns:a16="http://schemas.microsoft.com/office/drawing/2014/main" xmlns="" id="{E6354CBC-A8DD-EE2D-FDCD-78F542E72018}"/>
              </a:ext>
            </a:extLst>
          </p:cNvPr>
          <p:cNvGraphicFramePr>
            <a:graphicFrameLocks noChangeAspect="1"/>
          </p:cNvGraphicFramePr>
          <p:nvPr>
            <p:extLst>
              <p:ext uri="{D42A27DB-BD31-4B8C-83A1-F6EECF244321}">
                <p14:modId xmlns:p14="http://schemas.microsoft.com/office/powerpoint/2010/main" val="2892549357"/>
              </p:ext>
            </p:extLst>
          </p:nvPr>
        </p:nvGraphicFramePr>
        <p:xfrm>
          <a:off x="3167065" y="2317106"/>
          <a:ext cx="5221270" cy="4061470"/>
        </p:xfrm>
        <a:graphic>
          <a:graphicData uri="http://schemas.openxmlformats.org/presentationml/2006/ole">
            <mc:AlternateContent xmlns:mc="http://schemas.openxmlformats.org/markup-compatibility/2006">
              <mc:Choice xmlns:v="urn:schemas-microsoft-com:vml" Requires="v">
                <p:oleObj spid="_x0000_s3074" name="Scanned Photo" r:id="rId4" imgW="9952381" imgH="7744906" progId="MSPhotoEdScan.3">
                  <p:embed/>
                </p:oleObj>
              </mc:Choice>
              <mc:Fallback>
                <p:oleObj name="Scanned Photo" r:id="rId4" imgW="9952381" imgH="7744906" progId="MSPhotoEdScan.3">
                  <p:embed/>
                  <p:pic>
                    <p:nvPicPr>
                      <p:cNvPr id="4" name="Object 4">
                        <a:extLst>
                          <a:ext uri="{FF2B5EF4-FFF2-40B4-BE49-F238E27FC236}">
                            <a16:creationId xmlns:a16="http://schemas.microsoft.com/office/drawing/2014/main" xmlns="" id="{E6354CBC-A8DD-EE2D-FDCD-78F542E7201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67065" y="2317106"/>
                        <a:ext cx="5221270" cy="4061470"/>
                      </a:xfrm>
                      <a:prstGeom prst="rect">
                        <a:avLst/>
                      </a:prstGeom>
                      <a:noFill/>
                      <a:ln>
                        <a:noFill/>
                      </a:ln>
                      <a:effectLst/>
                    </p:spPr>
                  </p:pic>
                </p:oleObj>
              </mc:Fallback>
            </mc:AlternateContent>
          </a:graphicData>
        </a:graphic>
      </p:graphicFrame>
      <p:grpSp>
        <p:nvGrpSpPr>
          <p:cNvPr id="5" name="Group 8">
            <a:extLst>
              <a:ext uri="{FF2B5EF4-FFF2-40B4-BE49-F238E27FC236}">
                <a16:creationId xmlns:a16="http://schemas.microsoft.com/office/drawing/2014/main" xmlns="" id="{7008CC8A-2ED1-FE0B-1B07-32CBFFB9C6E9}"/>
              </a:ext>
            </a:extLst>
          </p:cNvPr>
          <p:cNvGrpSpPr>
            <a:grpSpLocks/>
          </p:cNvGrpSpPr>
          <p:nvPr/>
        </p:nvGrpSpPr>
        <p:grpSpPr bwMode="auto">
          <a:xfrm>
            <a:off x="4400550" y="2450592"/>
            <a:ext cx="4743450" cy="2788158"/>
            <a:chOff x="1812" y="1140"/>
            <a:chExt cx="3276" cy="2160"/>
          </a:xfrm>
        </p:grpSpPr>
        <p:sp>
          <p:nvSpPr>
            <p:cNvPr id="6" name="Line 5">
              <a:extLst>
                <a:ext uri="{FF2B5EF4-FFF2-40B4-BE49-F238E27FC236}">
                  <a16:creationId xmlns:a16="http://schemas.microsoft.com/office/drawing/2014/main" xmlns="" id="{C8F1B988-BC67-6539-440D-067DD8A0889D}"/>
                </a:ext>
              </a:extLst>
            </p:cNvPr>
            <p:cNvSpPr>
              <a:spLocks noChangeShapeType="1"/>
            </p:cNvSpPr>
            <p:nvPr/>
          </p:nvSpPr>
          <p:spPr bwMode="auto">
            <a:xfrm>
              <a:off x="1812" y="1140"/>
              <a:ext cx="2076" cy="2076"/>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 name="Line 6">
              <a:extLst>
                <a:ext uri="{FF2B5EF4-FFF2-40B4-BE49-F238E27FC236}">
                  <a16:creationId xmlns:a16="http://schemas.microsoft.com/office/drawing/2014/main" xmlns="" id="{85D3ACC6-67B8-1F84-B1E9-A21037D04C45}"/>
                </a:ext>
              </a:extLst>
            </p:cNvPr>
            <p:cNvSpPr>
              <a:spLocks noChangeShapeType="1"/>
            </p:cNvSpPr>
            <p:nvPr/>
          </p:nvSpPr>
          <p:spPr bwMode="auto">
            <a:xfrm>
              <a:off x="2856" y="2376"/>
              <a:ext cx="1740" cy="924"/>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 name="Line 7">
              <a:extLst>
                <a:ext uri="{FF2B5EF4-FFF2-40B4-BE49-F238E27FC236}">
                  <a16:creationId xmlns:a16="http://schemas.microsoft.com/office/drawing/2014/main" xmlns="" id="{2E8810D1-9AF8-C0EE-62EE-F5E09A533899}"/>
                </a:ext>
              </a:extLst>
            </p:cNvPr>
            <p:cNvSpPr>
              <a:spLocks noChangeShapeType="1"/>
            </p:cNvSpPr>
            <p:nvPr/>
          </p:nvSpPr>
          <p:spPr bwMode="auto">
            <a:xfrm flipV="1">
              <a:off x="3084" y="2976"/>
              <a:ext cx="2004" cy="12"/>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6" presetClass="exit" presetSubtype="0" fill="hold" nodeType="clickEffect">
                                  <p:stCondLst>
                                    <p:cond delay="0"/>
                                  </p:stCondLst>
                                  <p:childTnLst>
                                    <p:animEffect transition="out" filter="wipe(down)">
                                      <p:cBhvr>
                                        <p:cTn id="10" dur="180" accel="50000">
                                          <p:stCondLst>
                                            <p:cond delay="1820"/>
                                          </p:stCondLst>
                                        </p:cTn>
                                        <p:tgtEl>
                                          <p:spTgt spid="5"/>
                                        </p:tgtEl>
                                      </p:cBhvr>
                                    </p:animEffect>
                                    <p:anim calcmode="lin" valueType="num">
                                      <p:cBhvr>
                                        <p:cTn id="11" dur="1822" tmFilter="0,0; 0.14,0.31; 0.43,0.73; 0.71,0.91; 1.0,1.0">
                                          <p:stCondLst>
                                            <p:cond delay="0"/>
                                          </p:stCondLst>
                                        </p:cTn>
                                        <p:tgtEl>
                                          <p:spTgt spid="5"/>
                                        </p:tgtEl>
                                        <p:attrNameLst>
                                          <p:attrName>ppt_x</p:attrName>
                                        </p:attrNameLst>
                                      </p:cBhvr>
                                      <p:tavLst>
                                        <p:tav tm="0">
                                          <p:val>
                                            <p:strVal val="ppt_x"/>
                                          </p:val>
                                        </p:tav>
                                        <p:tav tm="100000">
                                          <p:val>
                                            <p:strVal val="#ppt_x+0.25"/>
                                          </p:val>
                                        </p:tav>
                                      </p:tavLst>
                                    </p:anim>
                                    <p:anim calcmode="lin" valueType="num">
                                      <p:cBhvr>
                                        <p:cTn id="12" dur="178">
                                          <p:stCondLst>
                                            <p:cond delay="1822"/>
                                          </p:stCondLst>
                                        </p:cTn>
                                        <p:tgtEl>
                                          <p:spTgt spid="5"/>
                                        </p:tgtEl>
                                        <p:attrNameLst>
                                          <p:attrName>ppt_x</p:attrName>
                                        </p:attrNameLst>
                                      </p:cBhvr>
                                      <p:tavLst>
                                        <p:tav tm="0">
                                          <p:val>
                                            <p:strVal val="ppt_x"/>
                                          </p:val>
                                        </p:tav>
                                        <p:tav tm="100000">
                                          <p:val>
                                            <p:strVal val="ppt_x"/>
                                          </p:val>
                                        </p:tav>
                                      </p:tavLst>
                                    </p:anim>
                                    <p:anim calcmode="lin" valueType="num">
                                      <p:cBhvr>
                                        <p:cTn id="13" dur="664" tmFilter="0.0,0.0;0.25,0.07;0.50,0.2;0.75,0.467;1.0,1.0">
                                          <p:stCondLst>
                                            <p:cond delay="0"/>
                                          </p:stCondLst>
                                        </p:cTn>
                                        <p:tgtEl>
                                          <p:spTgt spid="5"/>
                                        </p:tgtEl>
                                        <p:attrNameLst>
                                          <p:attrName>ppt_y</p:attrName>
                                        </p:attrNameLst>
                                      </p:cBhvr>
                                      <p:tavLst>
                                        <p:tav tm="0">
                                          <p:val>
                                            <p:strVal val="ppt_y"/>
                                          </p:val>
                                        </p:tav>
                                        <p:tav tm="5000">
                                          <p:val>
                                            <p:strVal val="ppt_y+0.026"/>
                                          </p:val>
                                        </p:tav>
                                        <p:tav tm="10000">
                                          <p:val>
                                            <p:strVal val="ppt_y+0.052"/>
                                          </p:val>
                                        </p:tav>
                                        <p:tav tm="15000">
                                          <p:val>
                                            <p:strVal val="ppt_y+0.078"/>
                                          </p:val>
                                        </p:tav>
                                        <p:tav tm="20000">
                                          <p:val>
                                            <p:strVal val="ppt_y+0.103"/>
                                          </p:val>
                                        </p:tav>
                                        <p:tav tm="30000">
                                          <p:val>
                                            <p:strVal val="ppt_y+0.151"/>
                                          </p:val>
                                        </p:tav>
                                        <p:tav tm="40000">
                                          <p:val>
                                            <p:strVal val="ppt_y+0.196"/>
                                          </p:val>
                                        </p:tav>
                                        <p:tav tm="50000">
                                          <p:val>
                                            <p:strVal val="ppt_y+0.236"/>
                                          </p:val>
                                        </p:tav>
                                        <p:tav tm="60000">
                                          <p:val>
                                            <p:strVal val="ppt_y+0.270"/>
                                          </p:val>
                                        </p:tav>
                                        <p:tav tm="70000">
                                          <p:val>
                                            <p:strVal val="ppt_y+0.297"/>
                                          </p:val>
                                        </p:tav>
                                        <p:tav tm="80000">
                                          <p:val>
                                            <p:strVal val="ppt_y+0.317"/>
                                          </p:val>
                                        </p:tav>
                                        <p:tav tm="90000">
                                          <p:val>
                                            <p:strVal val="ppt_y+0.329"/>
                                          </p:val>
                                        </p:tav>
                                        <p:tav tm="100000">
                                          <p:val>
                                            <p:strVal val="ppt_y+0.333"/>
                                          </p:val>
                                        </p:tav>
                                      </p:tavLst>
                                    </p:anim>
                                    <p:anim calcmode="lin" valueType="num">
                                      <p:cBhvr>
                                        <p:cTn id="14" dur="664" tmFilter="0, 0; 0.125,0.2665; 0.25,0.4; 0.375,0.465; 0.5,0.5;  0.625,0.535; 0.75,0.6; 0.875,0.7335; 1,1">
                                          <p:stCondLst>
                                            <p:cond delay="664"/>
                                          </p:stCondLst>
                                        </p:cTn>
                                        <p:tgtEl>
                                          <p:spTgt spid="5"/>
                                        </p:tgtEl>
                                        <p:attrNameLst>
                                          <p:attrName>ppt_y</p:attrName>
                                        </p:attrNameLst>
                                      </p:cBhvr>
                                      <p:tavLst>
                                        <p:tav tm="0">
                                          <p:val>
                                            <p:strVal val="ppt_y"/>
                                          </p:val>
                                        </p:tav>
                                        <p:tav tm="10000">
                                          <p:val>
                                            <p:strVal val="ppt_y-0.034"/>
                                          </p:val>
                                        </p:tav>
                                        <p:tav tm="20000">
                                          <p:val>
                                            <p:strVal val="ppt_y-0.065"/>
                                          </p:val>
                                        </p:tav>
                                        <p:tav tm="30000">
                                          <p:val>
                                            <p:strVal val="ppt_y-0.090"/>
                                          </p:val>
                                        </p:tav>
                                        <p:tav tm="40000">
                                          <p:val>
                                            <p:strVal val="ppt_y-0.106"/>
                                          </p:val>
                                        </p:tav>
                                        <p:tav tm="50000">
                                          <p:val>
                                            <p:strVal val="ppt_y-0.111"/>
                                          </p:val>
                                        </p:tav>
                                        <p:tav tm="60000">
                                          <p:val>
                                            <p:strVal val="ppt_y-0.106"/>
                                          </p:val>
                                        </p:tav>
                                        <p:tav tm="70000">
                                          <p:val>
                                            <p:strVal val="ppt_y-0.090"/>
                                          </p:val>
                                        </p:tav>
                                        <p:tav tm="80000">
                                          <p:val>
                                            <p:strVal val="ppt_y-0.065"/>
                                          </p:val>
                                        </p:tav>
                                        <p:tav tm="90000">
                                          <p:val>
                                            <p:strVal val="ppt_y-0.034"/>
                                          </p:val>
                                        </p:tav>
                                        <p:tav tm="100000">
                                          <p:val>
                                            <p:strVal val="ppt_y"/>
                                          </p:val>
                                        </p:tav>
                                      </p:tavLst>
                                    </p:anim>
                                    <p:anim calcmode="lin" valueType="num">
                                      <p:cBhvr>
                                        <p:cTn id="15" dur="332" tmFilter="0, 0; 0.125,0.2665; 0.25,0.4; 0.375,0.465; 0.5,0.5;  0.625,0.535; 0.75,0.6; 0.875,0.7335; 1,1">
                                          <p:stCondLst>
                                            <p:cond delay="1324"/>
                                          </p:stCondLst>
                                        </p:cTn>
                                        <p:tgtEl>
                                          <p:spTgt spid="5"/>
                                        </p:tgtEl>
                                        <p:attrNameLst>
                                          <p:attrName>ppt_y</p:attrName>
                                        </p:attrNameLst>
                                      </p:cBhvr>
                                      <p:tavLst>
                                        <p:tav tm="0">
                                          <p:val>
                                            <p:strVal val="ppt_y"/>
                                          </p:val>
                                        </p:tav>
                                        <p:tav tm="10000">
                                          <p:val>
                                            <p:strVal val="ppt_y-0.011"/>
                                          </p:val>
                                        </p:tav>
                                        <p:tav tm="20000">
                                          <p:val>
                                            <p:strVal val="ppt_y-0.022"/>
                                          </p:val>
                                        </p:tav>
                                        <p:tav tm="30000">
                                          <p:val>
                                            <p:strVal val="ppt_y-0.030"/>
                                          </p:val>
                                        </p:tav>
                                        <p:tav tm="40000">
                                          <p:val>
                                            <p:strVal val="ppt_y-0.035"/>
                                          </p:val>
                                        </p:tav>
                                        <p:tav tm="50000">
                                          <p:val>
                                            <p:strVal val="ppt_y-0.037"/>
                                          </p:val>
                                        </p:tav>
                                        <p:tav tm="60000">
                                          <p:val>
                                            <p:strVal val="ppt_y-0.035"/>
                                          </p:val>
                                        </p:tav>
                                        <p:tav tm="70000">
                                          <p:val>
                                            <p:strVal val="ppt_y-0.030"/>
                                          </p:val>
                                        </p:tav>
                                        <p:tav tm="80000">
                                          <p:val>
                                            <p:strVal val="ppt_y-0.022"/>
                                          </p:val>
                                        </p:tav>
                                        <p:tav tm="90000">
                                          <p:val>
                                            <p:strVal val="ppt_y-0.011"/>
                                          </p:val>
                                        </p:tav>
                                        <p:tav tm="100000">
                                          <p:val>
                                            <p:strVal val="ppt_y"/>
                                          </p:val>
                                        </p:tav>
                                      </p:tavLst>
                                    </p:anim>
                                    <p:anim calcmode="lin" valueType="num">
                                      <p:cBhvr>
                                        <p:cTn id="16" dur="164" tmFilter="0, 0; 0.125,0.2665; 0.25,0.4; 0.375,0.465; 0.5,0.5;  0.625,0.535; 0.75,0.6; 0.875,0.7335; 1,1">
                                          <p:stCondLst>
                                            <p:cond delay="1656"/>
                                          </p:stCondLst>
                                        </p:cTn>
                                        <p:tgtEl>
                                          <p:spTgt spid="5"/>
                                        </p:tgtEl>
                                        <p:attrNameLst>
                                          <p:attrName>ppt_y</p:attrName>
                                        </p:attrNameLst>
                                      </p:cBhvr>
                                      <p:tavLst>
                                        <p:tav tm="0">
                                          <p:val>
                                            <p:strVal val="ppt_y"/>
                                          </p:val>
                                        </p:tav>
                                        <p:tav tm="10000">
                                          <p:val>
                                            <p:strVal val="ppt_y-0.004"/>
                                          </p:val>
                                        </p:tav>
                                        <p:tav tm="20000">
                                          <p:val>
                                            <p:strVal val="ppt_y-0.007"/>
                                          </p:val>
                                        </p:tav>
                                        <p:tav tm="30000">
                                          <p:val>
                                            <p:strVal val="ppt_y-0.010"/>
                                          </p:val>
                                        </p:tav>
                                        <p:tav tm="40000">
                                          <p:val>
                                            <p:strVal val="ppt_y-0.012"/>
                                          </p:val>
                                        </p:tav>
                                        <p:tav tm="50000">
                                          <p:val>
                                            <p:strVal val="ppt_y-0.0123"/>
                                          </p:val>
                                        </p:tav>
                                        <p:tav tm="60000">
                                          <p:val>
                                            <p:strVal val="ppt_y-0.012"/>
                                          </p:val>
                                        </p:tav>
                                        <p:tav tm="70000">
                                          <p:val>
                                            <p:strVal val="ppt_y-0.010"/>
                                          </p:val>
                                        </p:tav>
                                        <p:tav tm="80000">
                                          <p:val>
                                            <p:strVal val="ppt_y-0.007"/>
                                          </p:val>
                                        </p:tav>
                                        <p:tav tm="90000">
                                          <p:val>
                                            <p:strVal val="ppt_y-0.004"/>
                                          </p:val>
                                        </p:tav>
                                        <p:tav tm="100000">
                                          <p:val>
                                            <p:strVal val="ppt_y"/>
                                          </p:val>
                                        </p:tav>
                                      </p:tavLst>
                                    </p:anim>
                                    <p:anim calcmode="lin" valueType="num">
                                      <p:cBhvr>
                                        <p:cTn id="17" dur="180" accel="50000">
                                          <p:stCondLst>
                                            <p:cond delay="1820"/>
                                          </p:stCondLst>
                                        </p:cTn>
                                        <p:tgtEl>
                                          <p:spTgt spid="5"/>
                                        </p:tgtEl>
                                        <p:attrNameLst>
                                          <p:attrName>ppt_y</p:attrName>
                                        </p:attrNameLst>
                                      </p:cBhvr>
                                      <p:tavLst>
                                        <p:tav tm="0">
                                          <p:val>
                                            <p:strVal val="ppt_y"/>
                                          </p:val>
                                        </p:tav>
                                        <p:tav tm="100000">
                                          <p:val>
                                            <p:strVal val="ppt_y+ppt_h"/>
                                          </p:val>
                                        </p:tav>
                                      </p:tavLst>
                                    </p:anim>
                                    <p:animScale>
                                      <p:cBhvr>
                                        <p:cTn id="18" dur="26">
                                          <p:stCondLst>
                                            <p:cond delay="620"/>
                                          </p:stCondLst>
                                        </p:cTn>
                                        <p:tgtEl>
                                          <p:spTgt spid="5"/>
                                        </p:tgtEl>
                                      </p:cBhvr>
                                      <p:to x="100000" y="60000"/>
                                    </p:animScale>
                                    <p:animScale>
                                      <p:cBhvr>
                                        <p:cTn id="19" dur="166" decel="50000">
                                          <p:stCondLst>
                                            <p:cond delay="646"/>
                                          </p:stCondLst>
                                        </p:cTn>
                                        <p:tgtEl>
                                          <p:spTgt spid="5"/>
                                        </p:tgtEl>
                                      </p:cBhvr>
                                      <p:to x="100000" y="100000"/>
                                    </p:animScale>
                                    <p:animScale>
                                      <p:cBhvr>
                                        <p:cTn id="20" dur="26">
                                          <p:stCondLst>
                                            <p:cond delay="1312"/>
                                          </p:stCondLst>
                                        </p:cTn>
                                        <p:tgtEl>
                                          <p:spTgt spid="5"/>
                                        </p:tgtEl>
                                      </p:cBhvr>
                                      <p:to x="100000" y="80000"/>
                                    </p:animScale>
                                    <p:animScale>
                                      <p:cBhvr>
                                        <p:cTn id="21" dur="166" decel="50000">
                                          <p:stCondLst>
                                            <p:cond delay="1338"/>
                                          </p:stCondLst>
                                        </p:cTn>
                                        <p:tgtEl>
                                          <p:spTgt spid="5"/>
                                        </p:tgtEl>
                                      </p:cBhvr>
                                      <p:to x="100000" y="100000"/>
                                    </p:animScale>
                                    <p:animScale>
                                      <p:cBhvr>
                                        <p:cTn id="22" dur="26">
                                          <p:stCondLst>
                                            <p:cond delay="1642"/>
                                          </p:stCondLst>
                                        </p:cTn>
                                        <p:tgtEl>
                                          <p:spTgt spid="5"/>
                                        </p:tgtEl>
                                      </p:cBhvr>
                                      <p:to x="100000" y="90000"/>
                                    </p:animScale>
                                    <p:animScale>
                                      <p:cBhvr>
                                        <p:cTn id="23" dur="166" decel="50000">
                                          <p:stCondLst>
                                            <p:cond delay="1668"/>
                                          </p:stCondLst>
                                        </p:cTn>
                                        <p:tgtEl>
                                          <p:spTgt spid="5"/>
                                        </p:tgtEl>
                                      </p:cBhvr>
                                      <p:to x="100000" y="100000"/>
                                    </p:animScale>
                                    <p:animScale>
                                      <p:cBhvr>
                                        <p:cTn id="24" dur="26">
                                          <p:stCondLst>
                                            <p:cond delay="1808"/>
                                          </p:stCondLst>
                                        </p:cTn>
                                        <p:tgtEl>
                                          <p:spTgt spid="5"/>
                                        </p:tgtEl>
                                      </p:cBhvr>
                                      <p:to x="100000" y="95000"/>
                                    </p:animScale>
                                    <p:animScale>
                                      <p:cBhvr>
                                        <p:cTn id="25" dur="166" decel="50000">
                                          <p:stCondLst>
                                            <p:cond delay="1834"/>
                                          </p:stCondLst>
                                        </p:cTn>
                                        <p:tgtEl>
                                          <p:spTgt spid="5"/>
                                        </p:tgtEl>
                                      </p:cBhvr>
                                      <p:to x="100000" y="100000"/>
                                    </p:animScale>
                                    <p:set>
                                      <p:cBhvr>
                                        <p:cTn id="26"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xmlns="" id="{FA3CF653-BFE6-F7BB-AC2A-CEAD8398CA79}"/>
              </a:ext>
            </a:extLst>
          </p:cNvPr>
          <p:cNvSpPr>
            <a:spLocks noGrp="1"/>
          </p:cNvSpPr>
          <p:nvPr>
            <p:ph type="sldNum" sz="quarter" idx="11"/>
          </p:nvPr>
        </p:nvSpPr>
        <p:spPr>
          <a:xfrm>
            <a:off x="4038600" y="6440004"/>
            <a:ext cx="3758198" cy="281471"/>
          </a:xfrm>
        </p:spPr>
        <p:txBody>
          <a:bodyPr/>
          <a:lstStyle/>
          <a:p>
            <a:fld id="{549E551D-DE2B-4897-BD27-AEE1C00E778D}" type="slidenum">
              <a:rPr lang="en-US" altLang="en-US"/>
              <a:pPr/>
              <a:t>13</a:t>
            </a:fld>
            <a:endParaRPr lang="en-US" altLang="en-US"/>
          </a:p>
        </p:txBody>
      </p:sp>
      <p:sp>
        <p:nvSpPr>
          <p:cNvPr id="11266" name="Rectangle 2">
            <a:extLst>
              <a:ext uri="{FF2B5EF4-FFF2-40B4-BE49-F238E27FC236}">
                <a16:creationId xmlns:a16="http://schemas.microsoft.com/office/drawing/2014/main" xmlns="" id="{8BE611B7-5D41-E8C7-7E9B-112DF11BF5E2}"/>
              </a:ext>
            </a:extLst>
          </p:cNvPr>
          <p:cNvSpPr>
            <a:spLocks noChangeArrowheads="1"/>
          </p:cNvSpPr>
          <p:nvPr/>
        </p:nvSpPr>
        <p:spPr bwMode="auto">
          <a:xfrm>
            <a:off x="359601" y="781051"/>
            <a:ext cx="11355321"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400" b="1" dirty="0"/>
              <a:t>A farm operations student is interested in the relationship between maintenance cost and age of farm tractors.  He performs a telephone interview survey of the 52 commercial potato growers in Putnam County, FL.  One part of the questionnaire provides information on tractor age and 1995 maintenance cost (fuel, lubricants, repairs, </a:t>
            </a:r>
            <a:r>
              <a:rPr lang="en-US" altLang="en-US" sz="2400" b="1" dirty="0" err="1"/>
              <a:t>etc</a:t>
            </a:r>
            <a:r>
              <a:rPr lang="en-US" altLang="en-US" sz="2400" b="1" dirty="0"/>
              <a:t>).  A plot of these data might look like:</a:t>
            </a:r>
          </a:p>
        </p:txBody>
      </p:sp>
      <p:graphicFrame>
        <p:nvGraphicFramePr>
          <p:cNvPr id="11268" name="Object 4">
            <a:extLst>
              <a:ext uri="{FF2B5EF4-FFF2-40B4-BE49-F238E27FC236}">
                <a16:creationId xmlns:a16="http://schemas.microsoft.com/office/drawing/2014/main" xmlns="" id="{77889DD1-C965-4839-56B7-E5F062C64C49}"/>
              </a:ext>
            </a:extLst>
          </p:cNvPr>
          <p:cNvGraphicFramePr>
            <a:graphicFrameLocks noChangeAspect="1"/>
          </p:cNvGraphicFramePr>
          <p:nvPr>
            <p:extLst>
              <p:ext uri="{D42A27DB-BD31-4B8C-83A1-F6EECF244321}">
                <p14:modId xmlns:p14="http://schemas.microsoft.com/office/powerpoint/2010/main" val="4163705023"/>
              </p:ext>
            </p:extLst>
          </p:nvPr>
        </p:nvGraphicFramePr>
        <p:xfrm>
          <a:off x="3394075" y="2707536"/>
          <a:ext cx="5325855" cy="4150465"/>
        </p:xfrm>
        <a:graphic>
          <a:graphicData uri="http://schemas.openxmlformats.org/presentationml/2006/ole">
            <mc:AlternateContent xmlns:mc="http://schemas.openxmlformats.org/markup-compatibility/2006">
              <mc:Choice xmlns:v="urn:schemas-microsoft-com:vml" Requires="v">
                <p:oleObj spid="_x0000_s4098" name="Scanned Photo" r:id="rId4" imgW="10012173" imgH="7800000" progId="MSPhotoEdScan.3">
                  <p:embed/>
                </p:oleObj>
              </mc:Choice>
              <mc:Fallback>
                <p:oleObj name="Scanned Photo" r:id="rId4" imgW="10012173" imgH="7800000" progId="MSPhotoEdScan.3">
                  <p:embed/>
                  <p:pic>
                    <p:nvPicPr>
                      <p:cNvPr id="11268" name="Object 4">
                        <a:extLst>
                          <a:ext uri="{FF2B5EF4-FFF2-40B4-BE49-F238E27FC236}">
                            <a16:creationId xmlns:a16="http://schemas.microsoft.com/office/drawing/2014/main" xmlns="" id="{77889DD1-C965-4839-56B7-E5F062C64C4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94075" y="2707536"/>
                        <a:ext cx="5325855" cy="4150465"/>
                      </a:xfrm>
                      <a:prstGeom prst="rect">
                        <a:avLst/>
                      </a:prstGeom>
                      <a:noFill/>
                      <a:ln>
                        <a:noFill/>
                      </a:ln>
                      <a:effectLst/>
                    </p:spPr>
                  </p:pic>
                </p:oleObj>
              </mc:Fallback>
            </mc:AlternateContent>
          </a:graphicData>
        </a:graphic>
      </p:graphicFrame>
      <p:sp>
        <p:nvSpPr>
          <p:cNvPr id="11269" name="Freeform 5">
            <a:extLst>
              <a:ext uri="{FF2B5EF4-FFF2-40B4-BE49-F238E27FC236}">
                <a16:creationId xmlns:a16="http://schemas.microsoft.com/office/drawing/2014/main" xmlns="" id="{51B00C92-D5AF-2153-ACCD-C586B4E21792}"/>
              </a:ext>
            </a:extLst>
          </p:cNvPr>
          <p:cNvSpPr>
            <a:spLocks/>
          </p:cNvSpPr>
          <p:nvPr/>
        </p:nvSpPr>
        <p:spPr bwMode="auto">
          <a:xfrm>
            <a:off x="4724400" y="3775602"/>
            <a:ext cx="4027539" cy="2301347"/>
          </a:xfrm>
          <a:custGeom>
            <a:avLst/>
            <a:gdLst>
              <a:gd name="T0" fmla="*/ 0 w 3228"/>
              <a:gd name="T1" fmla="*/ 2220 h 2220"/>
              <a:gd name="T2" fmla="*/ 1212 w 3228"/>
              <a:gd name="T3" fmla="*/ 300 h 2220"/>
              <a:gd name="T4" fmla="*/ 2352 w 3228"/>
              <a:gd name="T5" fmla="*/ 420 h 2220"/>
              <a:gd name="T6" fmla="*/ 3228 w 3228"/>
              <a:gd name="T7" fmla="*/ 1860 h 2220"/>
            </a:gdLst>
            <a:ahLst/>
            <a:cxnLst>
              <a:cxn ang="0">
                <a:pos x="T0" y="T1"/>
              </a:cxn>
              <a:cxn ang="0">
                <a:pos x="T2" y="T3"/>
              </a:cxn>
              <a:cxn ang="0">
                <a:pos x="T4" y="T5"/>
              </a:cxn>
              <a:cxn ang="0">
                <a:pos x="T6" y="T7"/>
              </a:cxn>
            </a:cxnLst>
            <a:rect l="0" t="0" r="r" b="b"/>
            <a:pathLst>
              <a:path w="3228" h="2220">
                <a:moveTo>
                  <a:pt x="0" y="2220"/>
                </a:moveTo>
                <a:cubicBezTo>
                  <a:pt x="410" y="1410"/>
                  <a:pt x="820" y="600"/>
                  <a:pt x="1212" y="300"/>
                </a:cubicBezTo>
                <a:cubicBezTo>
                  <a:pt x="1604" y="0"/>
                  <a:pt x="2016" y="160"/>
                  <a:pt x="2352" y="420"/>
                </a:cubicBezTo>
                <a:cubicBezTo>
                  <a:pt x="2688" y="680"/>
                  <a:pt x="2958" y="1270"/>
                  <a:pt x="3228" y="1860"/>
                </a:cubicBezTo>
              </a:path>
            </a:pathLst>
          </a:custGeom>
          <a:noFill/>
          <a:ln w="28575" cmpd="sng">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126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6" presetClass="exit" presetSubtype="0" fill="hold" nodeType="clickEffect">
                                  <p:stCondLst>
                                    <p:cond delay="0"/>
                                  </p:stCondLst>
                                  <p:childTnLst>
                                    <p:animEffect transition="out" filter="wipe(down)">
                                      <p:cBhvr>
                                        <p:cTn id="10" dur="180" accel="50000">
                                          <p:stCondLst>
                                            <p:cond delay="1820"/>
                                          </p:stCondLst>
                                        </p:cTn>
                                        <p:tgtEl>
                                          <p:spTgt spid="11269"/>
                                        </p:tgtEl>
                                      </p:cBhvr>
                                    </p:animEffect>
                                    <p:anim calcmode="lin" valueType="num">
                                      <p:cBhvr>
                                        <p:cTn id="11" dur="1822" tmFilter="0,0; 0.14,0.31; 0.43,0.73; 0.71,0.91; 1.0,1.0">
                                          <p:stCondLst>
                                            <p:cond delay="0"/>
                                          </p:stCondLst>
                                        </p:cTn>
                                        <p:tgtEl>
                                          <p:spTgt spid="11269"/>
                                        </p:tgtEl>
                                        <p:attrNameLst>
                                          <p:attrName>ppt_x</p:attrName>
                                        </p:attrNameLst>
                                      </p:cBhvr>
                                      <p:tavLst>
                                        <p:tav tm="0">
                                          <p:val>
                                            <p:strVal val="ppt_x"/>
                                          </p:val>
                                        </p:tav>
                                        <p:tav tm="100000">
                                          <p:val>
                                            <p:strVal val="#ppt_x+0.25"/>
                                          </p:val>
                                        </p:tav>
                                      </p:tavLst>
                                    </p:anim>
                                    <p:anim calcmode="lin" valueType="num">
                                      <p:cBhvr>
                                        <p:cTn id="12" dur="178">
                                          <p:stCondLst>
                                            <p:cond delay="1822"/>
                                          </p:stCondLst>
                                        </p:cTn>
                                        <p:tgtEl>
                                          <p:spTgt spid="11269"/>
                                        </p:tgtEl>
                                        <p:attrNameLst>
                                          <p:attrName>ppt_x</p:attrName>
                                        </p:attrNameLst>
                                      </p:cBhvr>
                                      <p:tavLst>
                                        <p:tav tm="0">
                                          <p:val>
                                            <p:strVal val="ppt_x"/>
                                          </p:val>
                                        </p:tav>
                                        <p:tav tm="100000">
                                          <p:val>
                                            <p:strVal val="ppt_x"/>
                                          </p:val>
                                        </p:tav>
                                      </p:tavLst>
                                    </p:anim>
                                    <p:anim calcmode="lin" valueType="num">
                                      <p:cBhvr>
                                        <p:cTn id="13" dur="664" tmFilter="0.0,0.0;0.25,0.07;0.50,0.2;0.75,0.467;1.0,1.0">
                                          <p:stCondLst>
                                            <p:cond delay="0"/>
                                          </p:stCondLst>
                                        </p:cTn>
                                        <p:tgtEl>
                                          <p:spTgt spid="11269"/>
                                        </p:tgtEl>
                                        <p:attrNameLst>
                                          <p:attrName>ppt_y</p:attrName>
                                        </p:attrNameLst>
                                      </p:cBhvr>
                                      <p:tavLst>
                                        <p:tav tm="0">
                                          <p:val>
                                            <p:strVal val="ppt_y"/>
                                          </p:val>
                                        </p:tav>
                                        <p:tav tm="5000">
                                          <p:val>
                                            <p:strVal val="ppt_y+0.026"/>
                                          </p:val>
                                        </p:tav>
                                        <p:tav tm="10000">
                                          <p:val>
                                            <p:strVal val="ppt_y+0.052"/>
                                          </p:val>
                                        </p:tav>
                                        <p:tav tm="15000">
                                          <p:val>
                                            <p:strVal val="ppt_y+0.078"/>
                                          </p:val>
                                        </p:tav>
                                        <p:tav tm="20000">
                                          <p:val>
                                            <p:strVal val="ppt_y+0.103"/>
                                          </p:val>
                                        </p:tav>
                                        <p:tav tm="30000">
                                          <p:val>
                                            <p:strVal val="ppt_y+0.151"/>
                                          </p:val>
                                        </p:tav>
                                        <p:tav tm="40000">
                                          <p:val>
                                            <p:strVal val="ppt_y+0.196"/>
                                          </p:val>
                                        </p:tav>
                                        <p:tav tm="50000">
                                          <p:val>
                                            <p:strVal val="ppt_y+0.236"/>
                                          </p:val>
                                        </p:tav>
                                        <p:tav tm="60000">
                                          <p:val>
                                            <p:strVal val="ppt_y+0.270"/>
                                          </p:val>
                                        </p:tav>
                                        <p:tav tm="70000">
                                          <p:val>
                                            <p:strVal val="ppt_y+0.297"/>
                                          </p:val>
                                        </p:tav>
                                        <p:tav tm="80000">
                                          <p:val>
                                            <p:strVal val="ppt_y+0.317"/>
                                          </p:val>
                                        </p:tav>
                                        <p:tav tm="90000">
                                          <p:val>
                                            <p:strVal val="ppt_y+0.329"/>
                                          </p:val>
                                        </p:tav>
                                        <p:tav tm="100000">
                                          <p:val>
                                            <p:strVal val="ppt_y+0.333"/>
                                          </p:val>
                                        </p:tav>
                                      </p:tavLst>
                                    </p:anim>
                                    <p:anim calcmode="lin" valueType="num">
                                      <p:cBhvr>
                                        <p:cTn id="14" dur="664" tmFilter="0, 0; 0.125,0.2665; 0.25,0.4; 0.375,0.465; 0.5,0.5;  0.625,0.535; 0.75,0.6; 0.875,0.7335; 1,1">
                                          <p:stCondLst>
                                            <p:cond delay="664"/>
                                          </p:stCondLst>
                                        </p:cTn>
                                        <p:tgtEl>
                                          <p:spTgt spid="11269"/>
                                        </p:tgtEl>
                                        <p:attrNameLst>
                                          <p:attrName>ppt_y</p:attrName>
                                        </p:attrNameLst>
                                      </p:cBhvr>
                                      <p:tavLst>
                                        <p:tav tm="0">
                                          <p:val>
                                            <p:strVal val="ppt_y"/>
                                          </p:val>
                                        </p:tav>
                                        <p:tav tm="10000">
                                          <p:val>
                                            <p:strVal val="ppt_y-0.034"/>
                                          </p:val>
                                        </p:tav>
                                        <p:tav tm="20000">
                                          <p:val>
                                            <p:strVal val="ppt_y-0.065"/>
                                          </p:val>
                                        </p:tav>
                                        <p:tav tm="30000">
                                          <p:val>
                                            <p:strVal val="ppt_y-0.090"/>
                                          </p:val>
                                        </p:tav>
                                        <p:tav tm="40000">
                                          <p:val>
                                            <p:strVal val="ppt_y-0.106"/>
                                          </p:val>
                                        </p:tav>
                                        <p:tav tm="50000">
                                          <p:val>
                                            <p:strVal val="ppt_y-0.111"/>
                                          </p:val>
                                        </p:tav>
                                        <p:tav tm="60000">
                                          <p:val>
                                            <p:strVal val="ppt_y-0.106"/>
                                          </p:val>
                                        </p:tav>
                                        <p:tav tm="70000">
                                          <p:val>
                                            <p:strVal val="ppt_y-0.090"/>
                                          </p:val>
                                        </p:tav>
                                        <p:tav tm="80000">
                                          <p:val>
                                            <p:strVal val="ppt_y-0.065"/>
                                          </p:val>
                                        </p:tav>
                                        <p:tav tm="90000">
                                          <p:val>
                                            <p:strVal val="ppt_y-0.034"/>
                                          </p:val>
                                        </p:tav>
                                        <p:tav tm="100000">
                                          <p:val>
                                            <p:strVal val="ppt_y"/>
                                          </p:val>
                                        </p:tav>
                                      </p:tavLst>
                                    </p:anim>
                                    <p:anim calcmode="lin" valueType="num">
                                      <p:cBhvr>
                                        <p:cTn id="15" dur="332" tmFilter="0, 0; 0.125,0.2665; 0.25,0.4; 0.375,0.465; 0.5,0.5;  0.625,0.535; 0.75,0.6; 0.875,0.7335; 1,1">
                                          <p:stCondLst>
                                            <p:cond delay="1324"/>
                                          </p:stCondLst>
                                        </p:cTn>
                                        <p:tgtEl>
                                          <p:spTgt spid="11269"/>
                                        </p:tgtEl>
                                        <p:attrNameLst>
                                          <p:attrName>ppt_y</p:attrName>
                                        </p:attrNameLst>
                                      </p:cBhvr>
                                      <p:tavLst>
                                        <p:tav tm="0">
                                          <p:val>
                                            <p:strVal val="ppt_y"/>
                                          </p:val>
                                        </p:tav>
                                        <p:tav tm="10000">
                                          <p:val>
                                            <p:strVal val="ppt_y-0.011"/>
                                          </p:val>
                                        </p:tav>
                                        <p:tav tm="20000">
                                          <p:val>
                                            <p:strVal val="ppt_y-0.022"/>
                                          </p:val>
                                        </p:tav>
                                        <p:tav tm="30000">
                                          <p:val>
                                            <p:strVal val="ppt_y-0.030"/>
                                          </p:val>
                                        </p:tav>
                                        <p:tav tm="40000">
                                          <p:val>
                                            <p:strVal val="ppt_y-0.035"/>
                                          </p:val>
                                        </p:tav>
                                        <p:tav tm="50000">
                                          <p:val>
                                            <p:strVal val="ppt_y-0.037"/>
                                          </p:val>
                                        </p:tav>
                                        <p:tav tm="60000">
                                          <p:val>
                                            <p:strVal val="ppt_y-0.035"/>
                                          </p:val>
                                        </p:tav>
                                        <p:tav tm="70000">
                                          <p:val>
                                            <p:strVal val="ppt_y-0.030"/>
                                          </p:val>
                                        </p:tav>
                                        <p:tav tm="80000">
                                          <p:val>
                                            <p:strVal val="ppt_y-0.022"/>
                                          </p:val>
                                        </p:tav>
                                        <p:tav tm="90000">
                                          <p:val>
                                            <p:strVal val="ppt_y-0.011"/>
                                          </p:val>
                                        </p:tav>
                                        <p:tav tm="100000">
                                          <p:val>
                                            <p:strVal val="ppt_y"/>
                                          </p:val>
                                        </p:tav>
                                      </p:tavLst>
                                    </p:anim>
                                    <p:anim calcmode="lin" valueType="num">
                                      <p:cBhvr>
                                        <p:cTn id="16" dur="164" tmFilter="0, 0; 0.125,0.2665; 0.25,0.4; 0.375,0.465; 0.5,0.5;  0.625,0.535; 0.75,0.6; 0.875,0.7335; 1,1">
                                          <p:stCondLst>
                                            <p:cond delay="1656"/>
                                          </p:stCondLst>
                                        </p:cTn>
                                        <p:tgtEl>
                                          <p:spTgt spid="11269"/>
                                        </p:tgtEl>
                                        <p:attrNameLst>
                                          <p:attrName>ppt_y</p:attrName>
                                        </p:attrNameLst>
                                      </p:cBhvr>
                                      <p:tavLst>
                                        <p:tav tm="0">
                                          <p:val>
                                            <p:strVal val="ppt_y"/>
                                          </p:val>
                                        </p:tav>
                                        <p:tav tm="10000">
                                          <p:val>
                                            <p:strVal val="ppt_y-0.004"/>
                                          </p:val>
                                        </p:tav>
                                        <p:tav tm="20000">
                                          <p:val>
                                            <p:strVal val="ppt_y-0.007"/>
                                          </p:val>
                                        </p:tav>
                                        <p:tav tm="30000">
                                          <p:val>
                                            <p:strVal val="ppt_y-0.010"/>
                                          </p:val>
                                        </p:tav>
                                        <p:tav tm="40000">
                                          <p:val>
                                            <p:strVal val="ppt_y-0.012"/>
                                          </p:val>
                                        </p:tav>
                                        <p:tav tm="50000">
                                          <p:val>
                                            <p:strVal val="ppt_y-0.0123"/>
                                          </p:val>
                                        </p:tav>
                                        <p:tav tm="60000">
                                          <p:val>
                                            <p:strVal val="ppt_y-0.012"/>
                                          </p:val>
                                        </p:tav>
                                        <p:tav tm="70000">
                                          <p:val>
                                            <p:strVal val="ppt_y-0.010"/>
                                          </p:val>
                                        </p:tav>
                                        <p:tav tm="80000">
                                          <p:val>
                                            <p:strVal val="ppt_y-0.007"/>
                                          </p:val>
                                        </p:tav>
                                        <p:tav tm="90000">
                                          <p:val>
                                            <p:strVal val="ppt_y-0.004"/>
                                          </p:val>
                                        </p:tav>
                                        <p:tav tm="100000">
                                          <p:val>
                                            <p:strVal val="ppt_y"/>
                                          </p:val>
                                        </p:tav>
                                      </p:tavLst>
                                    </p:anim>
                                    <p:anim calcmode="lin" valueType="num">
                                      <p:cBhvr>
                                        <p:cTn id="17" dur="180" accel="50000">
                                          <p:stCondLst>
                                            <p:cond delay="1820"/>
                                          </p:stCondLst>
                                        </p:cTn>
                                        <p:tgtEl>
                                          <p:spTgt spid="11269"/>
                                        </p:tgtEl>
                                        <p:attrNameLst>
                                          <p:attrName>ppt_y</p:attrName>
                                        </p:attrNameLst>
                                      </p:cBhvr>
                                      <p:tavLst>
                                        <p:tav tm="0">
                                          <p:val>
                                            <p:strVal val="ppt_y"/>
                                          </p:val>
                                        </p:tav>
                                        <p:tav tm="100000">
                                          <p:val>
                                            <p:strVal val="ppt_y+ppt_h"/>
                                          </p:val>
                                        </p:tav>
                                      </p:tavLst>
                                    </p:anim>
                                    <p:animScale>
                                      <p:cBhvr>
                                        <p:cTn id="18" dur="26">
                                          <p:stCondLst>
                                            <p:cond delay="620"/>
                                          </p:stCondLst>
                                        </p:cTn>
                                        <p:tgtEl>
                                          <p:spTgt spid="11269"/>
                                        </p:tgtEl>
                                      </p:cBhvr>
                                      <p:to x="100000" y="60000"/>
                                    </p:animScale>
                                    <p:animScale>
                                      <p:cBhvr>
                                        <p:cTn id="19" dur="166" decel="50000">
                                          <p:stCondLst>
                                            <p:cond delay="646"/>
                                          </p:stCondLst>
                                        </p:cTn>
                                        <p:tgtEl>
                                          <p:spTgt spid="11269"/>
                                        </p:tgtEl>
                                      </p:cBhvr>
                                      <p:to x="100000" y="100000"/>
                                    </p:animScale>
                                    <p:animScale>
                                      <p:cBhvr>
                                        <p:cTn id="20" dur="26">
                                          <p:stCondLst>
                                            <p:cond delay="1312"/>
                                          </p:stCondLst>
                                        </p:cTn>
                                        <p:tgtEl>
                                          <p:spTgt spid="11269"/>
                                        </p:tgtEl>
                                      </p:cBhvr>
                                      <p:to x="100000" y="80000"/>
                                    </p:animScale>
                                    <p:animScale>
                                      <p:cBhvr>
                                        <p:cTn id="21" dur="166" decel="50000">
                                          <p:stCondLst>
                                            <p:cond delay="1338"/>
                                          </p:stCondLst>
                                        </p:cTn>
                                        <p:tgtEl>
                                          <p:spTgt spid="11269"/>
                                        </p:tgtEl>
                                      </p:cBhvr>
                                      <p:to x="100000" y="100000"/>
                                    </p:animScale>
                                    <p:animScale>
                                      <p:cBhvr>
                                        <p:cTn id="22" dur="26">
                                          <p:stCondLst>
                                            <p:cond delay="1642"/>
                                          </p:stCondLst>
                                        </p:cTn>
                                        <p:tgtEl>
                                          <p:spTgt spid="11269"/>
                                        </p:tgtEl>
                                      </p:cBhvr>
                                      <p:to x="100000" y="90000"/>
                                    </p:animScale>
                                    <p:animScale>
                                      <p:cBhvr>
                                        <p:cTn id="23" dur="166" decel="50000">
                                          <p:stCondLst>
                                            <p:cond delay="1668"/>
                                          </p:stCondLst>
                                        </p:cTn>
                                        <p:tgtEl>
                                          <p:spTgt spid="11269"/>
                                        </p:tgtEl>
                                      </p:cBhvr>
                                      <p:to x="100000" y="100000"/>
                                    </p:animScale>
                                    <p:animScale>
                                      <p:cBhvr>
                                        <p:cTn id="24" dur="26">
                                          <p:stCondLst>
                                            <p:cond delay="1808"/>
                                          </p:stCondLst>
                                        </p:cTn>
                                        <p:tgtEl>
                                          <p:spTgt spid="11269"/>
                                        </p:tgtEl>
                                      </p:cBhvr>
                                      <p:to x="100000" y="95000"/>
                                    </p:animScale>
                                    <p:animScale>
                                      <p:cBhvr>
                                        <p:cTn id="25" dur="166" decel="50000">
                                          <p:stCondLst>
                                            <p:cond delay="1834"/>
                                          </p:stCondLst>
                                        </p:cTn>
                                        <p:tgtEl>
                                          <p:spTgt spid="11269"/>
                                        </p:tgtEl>
                                      </p:cBhvr>
                                      <p:to x="100000" y="100000"/>
                                    </p:animScale>
                                    <p:set>
                                      <p:cBhvr>
                                        <p:cTn id="26" dur="1" fill="hold">
                                          <p:stCondLst>
                                            <p:cond delay="1999"/>
                                          </p:stCondLst>
                                        </p:cTn>
                                        <p:tgtEl>
                                          <p:spTgt spid="1126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xmlns="" id="{D07644F0-93CF-FCA0-C7C1-5AC473C4EF2A}"/>
              </a:ext>
            </a:extLst>
          </p:cNvPr>
          <p:cNvSpPr>
            <a:spLocks noGrp="1"/>
          </p:cNvSpPr>
          <p:nvPr>
            <p:ph type="sldNum" sz="quarter" idx="11"/>
          </p:nvPr>
        </p:nvSpPr>
        <p:spPr/>
        <p:txBody>
          <a:bodyPr/>
          <a:lstStyle/>
          <a:p>
            <a:fld id="{0217C502-4F6A-4C70-AC63-E209C404428D}" type="slidenum">
              <a:rPr lang="en-US" altLang="en-US"/>
              <a:pPr/>
              <a:t>14</a:t>
            </a:fld>
            <a:endParaRPr lang="en-US" altLang="en-US"/>
          </a:p>
        </p:txBody>
      </p:sp>
      <p:sp>
        <p:nvSpPr>
          <p:cNvPr id="12291" name="Text Box 3">
            <a:extLst>
              <a:ext uri="{FF2B5EF4-FFF2-40B4-BE49-F238E27FC236}">
                <a16:creationId xmlns:a16="http://schemas.microsoft.com/office/drawing/2014/main" xmlns="" id="{1786D5E6-5E3C-74C6-D179-039D9D6F47AF}"/>
              </a:ext>
            </a:extLst>
          </p:cNvPr>
          <p:cNvSpPr txBox="1">
            <a:spLocks noChangeArrowheads="1"/>
          </p:cNvSpPr>
          <p:nvPr/>
        </p:nvSpPr>
        <p:spPr bwMode="auto">
          <a:xfrm>
            <a:off x="448469" y="1081088"/>
            <a:ext cx="6662738"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228600" indent="-228600">
              <a:defRPr sz="2400">
                <a:solidFill>
                  <a:schemeClr val="tx1"/>
                </a:solidFill>
                <a:latin typeface="Times New Roman" panose="02020603050405020304" pitchFamily="18" charset="0"/>
              </a:defRPr>
            </a:lvl1pPr>
            <a:lvl2pPr>
              <a:defRPr sz="2400">
                <a:solidFill>
                  <a:schemeClr val="tx1"/>
                </a:solidFill>
                <a:latin typeface="Times New Roman" panose="02020603050405020304" pitchFamily="18" charset="0"/>
              </a:defRPr>
            </a:lvl2pPr>
            <a:lvl3pPr>
              <a:defRPr sz="2400">
                <a:solidFill>
                  <a:schemeClr val="tx1"/>
                </a:solidFill>
                <a:latin typeface="Times New Roman" panose="02020603050405020304" pitchFamily="18" charset="0"/>
              </a:defRPr>
            </a:lvl3pPr>
            <a:lvl4pPr>
              <a:defRPr sz="2400">
                <a:solidFill>
                  <a:schemeClr val="tx1"/>
                </a:solidFill>
                <a:latin typeface="Times New Roman" panose="02020603050405020304" pitchFamily="18" charset="0"/>
              </a:defRPr>
            </a:lvl4pPr>
            <a:lvl5pPr>
              <a:defRPr sz="2400">
                <a:solidFill>
                  <a:schemeClr val="tx1"/>
                </a:solidFill>
                <a:latin typeface="Times New Roman" panose="02020603050405020304" pitchFamily="18" charset="0"/>
              </a:defRPr>
            </a:lvl5pPr>
            <a:lvl6pPr eaLnBrk="0" fontAlgn="base" hangingPunct="0">
              <a:spcBef>
                <a:spcPct val="0"/>
              </a:spcBef>
              <a:spcAft>
                <a:spcPct val="0"/>
              </a:spcAft>
              <a:defRPr sz="2400">
                <a:solidFill>
                  <a:schemeClr val="tx1"/>
                </a:solidFill>
                <a:latin typeface="Times New Roman" panose="02020603050405020304" pitchFamily="18" charset="0"/>
              </a:defRPr>
            </a:lvl6pPr>
            <a:lvl7pPr eaLnBrk="0" fontAlgn="base" hangingPunct="0">
              <a:spcBef>
                <a:spcPct val="0"/>
              </a:spcBef>
              <a:spcAft>
                <a:spcPct val="0"/>
              </a:spcAft>
              <a:defRPr sz="2400">
                <a:solidFill>
                  <a:schemeClr val="tx1"/>
                </a:solidFill>
                <a:latin typeface="Times New Roman" panose="02020603050405020304" pitchFamily="18" charset="0"/>
              </a:defRPr>
            </a:lvl7pPr>
            <a:lvl8pPr eaLnBrk="0" fontAlgn="base" hangingPunct="0">
              <a:spcBef>
                <a:spcPct val="0"/>
              </a:spcBef>
              <a:spcAft>
                <a:spcPct val="0"/>
              </a:spcAft>
              <a:defRPr sz="2400">
                <a:solidFill>
                  <a:schemeClr val="tx1"/>
                </a:solidFill>
                <a:latin typeface="Times New Roman" panose="02020603050405020304" pitchFamily="18" charset="0"/>
              </a:defRPr>
            </a:lvl8pPr>
            <a:lvl9pPr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120000"/>
              </a:lnSpc>
              <a:buFontTx/>
              <a:buChar char="•"/>
            </a:pPr>
            <a:r>
              <a:rPr lang="en-US" altLang="en-US" sz="2000" dirty="0">
                <a:latin typeface="Arial" panose="020B0604020202020204" pitchFamily="34" charset="0"/>
              </a:rPr>
              <a:t>What is the</a:t>
            </a:r>
            <a:r>
              <a:rPr lang="en-US" altLang="en-US" sz="2000" i="1" dirty="0">
                <a:latin typeface="Arial" panose="020B0604020202020204" pitchFamily="34" charset="0"/>
              </a:rPr>
              <a:t> association</a:t>
            </a:r>
            <a:r>
              <a:rPr lang="en-US" altLang="en-US" sz="2000" dirty="0">
                <a:latin typeface="Arial" panose="020B0604020202020204" pitchFamily="34" charset="0"/>
              </a:rPr>
              <a:t> between Y and X?</a:t>
            </a:r>
          </a:p>
          <a:p>
            <a:pPr>
              <a:lnSpc>
                <a:spcPct val="120000"/>
              </a:lnSpc>
              <a:buFontTx/>
              <a:buChar char="•"/>
            </a:pPr>
            <a:r>
              <a:rPr lang="en-US" altLang="en-US" sz="2000" dirty="0">
                <a:latin typeface="Arial" panose="020B0604020202020204" pitchFamily="34" charset="0"/>
              </a:rPr>
              <a:t>How can changes in Y be explained by changes in X?</a:t>
            </a:r>
          </a:p>
          <a:p>
            <a:pPr>
              <a:lnSpc>
                <a:spcPct val="120000"/>
              </a:lnSpc>
              <a:buFontTx/>
              <a:buChar char="•"/>
            </a:pPr>
            <a:r>
              <a:rPr lang="en-US" altLang="en-US" sz="2000" dirty="0">
                <a:latin typeface="Arial" panose="020B0604020202020204" pitchFamily="34" charset="0"/>
              </a:rPr>
              <a:t>What are the </a:t>
            </a:r>
            <a:r>
              <a:rPr lang="en-US" altLang="en-US" sz="2000" i="1" dirty="0">
                <a:latin typeface="Arial" panose="020B0604020202020204" pitchFamily="34" charset="0"/>
              </a:rPr>
              <a:t>functional relationships</a:t>
            </a:r>
            <a:r>
              <a:rPr lang="en-US" altLang="en-US" sz="2000" dirty="0">
                <a:latin typeface="Arial" panose="020B0604020202020204" pitchFamily="34" charset="0"/>
              </a:rPr>
              <a:t> between Y and X?</a:t>
            </a:r>
          </a:p>
        </p:txBody>
      </p:sp>
      <p:sp>
        <p:nvSpPr>
          <p:cNvPr id="12292" name="Text Box 4">
            <a:extLst>
              <a:ext uri="{FF2B5EF4-FFF2-40B4-BE49-F238E27FC236}">
                <a16:creationId xmlns:a16="http://schemas.microsoft.com/office/drawing/2014/main" xmlns="" id="{4863FD9D-497B-E109-75B0-750CEA5A9B6F}"/>
              </a:ext>
            </a:extLst>
          </p:cNvPr>
          <p:cNvSpPr txBox="1">
            <a:spLocks noChangeArrowheads="1"/>
          </p:cNvSpPr>
          <p:nvPr/>
        </p:nvSpPr>
        <p:spPr bwMode="auto">
          <a:xfrm>
            <a:off x="2057401" y="2209800"/>
            <a:ext cx="5458867"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t>A functional relationship is symbolically written as:</a:t>
            </a:r>
          </a:p>
        </p:txBody>
      </p:sp>
      <p:graphicFrame>
        <p:nvGraphicFramePr>
          <p:cNvPr id="12293" name="Object 5">
            <a:extLst>
              <a:ext uri="{FF2B5EF4-FFF2-40B4-BE49-F238E27FC236}">
                <a16:creationId xmlns:a16="http://schemas.microsoft.com/office/drawing/2014/main" xmlns="" id="{D5126405-D87D-F164-F1C1-B87B9426C344}"/>
              </a:ext>
            </a:extLst>
          </p:cNvPr>
          <p:cNvGraphicFramePr>
            <a:graphicFrameLocks noChangeAspect="1"/>
          </p:cNvGraphicFramePr>
          <p:nvPr/>
        </p:nvGraphicFramePr>
        <p:xfrm>
          <a:off x="2743200" y="2667000"/>
          <a:ext cx="2216150" cy="719138"/>
        </p:xfrm>
        <a:graphic>
          <a:graphicData uri="http://schemas.openxmlformats.org/presentationml/2006/ole">
            <mc:AlternateContent xmlns:mc="http://schemas.openxmlformats.org/markup-compatibility/2006">
              <mc:Choice xmlns:v="urn:schemas-microsoft-com:vml" Requires="v">
                <p:oleObj spid="_x0000_s5122" name="Equation" r:id="rId4" imgW="622080" imgH="203040" progId="Equation.3">
                  <p:embed/>
                </p:oleObj>
              </mc:Choice>
              <mc:Fallback>
                <p:oleObj name="Equation" r:id="rId4" imgW="622080" imgH="203040" progId="Equation.3">
                  <p:embed/>
                  <p:pic>
                    <p:nvPicPr>
                      <p:cNvPr id="12293" name="Object 5">
                        <a:extLst>
                          <a:ext uri="{FF2B5EF4-FFF2-40B4-BE49-F238E27FC236}">
                            <a16:creationId xmlns:a16="http://schemas.microsoft.com/office/drawing/2014/main" xmlns="" id="{D5126405-D87D-F164-F1C1-B87B9426C34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43200" y="2667000"/>
                        <a:ext cx="2216150" cy="7191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2294" name="Text Box 6">
            <a:extLst>
              <a:ext uri="{FF2B5EF4-FFF2-40B4-BE49-F238E27FC236}">
                <a16:creationId xmlns:a16="http://schemas.microsoft.com/office/drawing/2014/main" xmlns="" id="{150F3017-766C-DCA9-0857-676197E55D0D}"/>
              </a:ext>
            </a:extLst>
          </p:cNvPr>
          <p:cNvSpPr txBox="1">
            <a:spLocks noChangeArrowheads="1"/>
          </p:cNvSpPr>
          <p:nvPr/>
        </p:nvSpPr>
        <p:spPr bwMode="auto">
          <a:xfrm>
            <a:off x="1828800" y="2819400"/>
            <a:ext cx="69705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t>Eq: 1</a:t>
            </a:r>
          </a:p>
        </p:txBody>
      </p:sp>
      <p:sp>
        <p:nvSpPr>
          <p:cNvPr id="12295" name="Text Box 7">
            <a:extLst>
              <a:ext uri="{FF2B5EF4-FFF2-40B4-BE49-F238E27FC236}">
                <a16:creationId xmlns:a16="http://schemas.microsoft.com/office/drawing/2014/main" xmlns="" id="{4D3FC9DB-D7E3-00BD-D19B-C3C68E142F71}"/>
              </a:ext>
            </a:extLst>
          </p:cNvPr>
          <p:cNvSpPr txBox="1">
            <a:spLocks noChangeArrowheads="1"/>
          </p:cNvSpPr>
          <p:nvPr/>
        </p:nvSpPr>
        <p:spPr bwMode="auto">
          <a:xfrm>
            <a:off x="1885951" y="3524251"/>
            <a:ext cx="3902075"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i="1">
                <a:solidFill>
                  <a:srgbClr val="FF0000"/>
                </a:solidFill>
              </a:rPr>
              <a:t>Example: A proportional relationship (e.g. fish weight to length).</a:t>
            </a:r>
          </a:p>
        </p:txBody>
      </p:sp>
      <p:graphicFrame>
        <p:nvGraphicFramePr>
          <p:cNvPr id="12297" name="Object 9">
            <a:extLst>
              <a:ext uri="{FF2B5EF4-FFF2-40B4-BE49-F238E27FC236}">
                <a16:creationId xmlns:a16="http://schemas.microsoft.com/office/drawing/2014/main" xmlns="" id="{B3313214-21A4-B127-E8C4-90295F35A089}"/>
              </a:ext>
            </a:extLst>
          </p:cNvPr>
          <p:cNvGraphicFramePr>
            <a:graphicFrameLocks noChangeAspect="1"/>
          </p:cNvGraphicFramePr>
          <p:nvPr/>
        </p:nvGraphicFramePr>
        <p:xfrm>
          <a:off x="2779714" y="4752975"/>
          <a:ext cx="1870075" cy="700088"/>
        </p:xfrm>
        <a:graphic>
          <a:graphicData uri="http://schemas.openxmlformats.org/presentationml/2006/ole">
            <mc:AlternateContent xmlns:mc="http://schemas.openxmlformats.org/markup-compatibility/2006">
              <mc:Choice xmlns:v="urn:schemas-microsoft-com:vml" Requires="v">
                <p:oleObj spid="_x0000_s5123" name="Equation" r:id="rId6" imgW="571320" imgH="215640" progId="Equation.3">
                  <p:embed/>
                </p:oleObj>
              </mc:Choice>
              <mc:Fallback>
                <p:oleObj name="Equation" r:id="rId6" imgW="571320" imgH="215640" progId="Equation.3">
                  <p:embed/>
                  <p:pic>
                    <p:nvPicPr>
                      <p:cNvPr id="12297" name="Object 9">
                        <a:extLst>
                          <a:ext uri="{FF2B5EF4-FFF2-40B4-BE49-F238E27FC236}">
                            <a16:creationId xmlns:a16="http://schemas.microsoft.com/office/drawing/2014/main" xmlns="" id="{B3313214-21A4-B127-E8C4-90295F35A08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779714" y="4752975"/>
                        <a:ext cx="1870075" cy="700088"/>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2298" name="Text Box 10">
            <a:extLst>
              <a:ext uri="{FF2B5EF4-FFF2-40B4-BE49-F238E27FC236}">
                <a16:creationId xmlns:a16="http://schemas.microsoft.com/office/drawing/2014/main" xmlns="" id="{5918CEBD-492D-C291-02D6-44AA572C4EDD}"/>
              </a:ext>
            </a:extLst>
          </p:cNvPr>
          <p:cNvSpPr txBox="1">
            <a:spLocks noChangeArrowheads="1"/>
          </p:cNvSpPr>
          <p:nvPr/>
        </p:nvSpPr>
        <p:spPr bwMode="auto">
          <a:xfrm>
            <a:off x="2057401" y="5562601"/>
            <a:ext cx="34448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a:t>b</a:t>
            </a:r>
            <a:r>
              <a:rPr lang="en-US" altLang="en-US" sz="2000" baseline="-25000"/>
              <a:t>1</a:t>
            </a:r>
            <a:r>
              <a:rPr lang="en-US" altLang="en-US" sz="2000"/>
              <a:t> is the </a:t>
            </a:r>
            <a:r>
              <a:rPr lang="en-US" altLang="en-US" sz="2000" b="1">
                <a:solidFill>
                  <a:schemeClr val="accent2"/>
                </a:solidFill>
              </a:rPr>
              <a:t>slope</a:t>
            </a:r>
            <a:r>
              <a:rPr lang="en-US" altLang="en-US" sz="2000"/>
              <a:t> of the line.</a:t>
            </a:r>
          </a:p>
        </p:txBody>
      </p:sp>
      <p:graphicFrame>
        <p:nvGraphicFramePr>
          <p:cNvPr id="12299" name="Object 11">
            <a:extLst>
              <a:ext uri="{FF2B5EF4-FFF2-40B4-BE49-F238E27FC236}">
                <a16:creationId xmlns:a16="http://schemas.microsoft.com/office/drawing/2014/main" xmlns="" id="{0B480B60-DBBE-F90B-A76A-68D783064651}"/>
              </a:ext>
            </a:extLst>
          </p:cNvPr>
          <p:cNvGraphicFramePr>
            <a:graphicFrameLocks noChangeAspect="1"/>
          </p:cNvGraphicFramePr>
          <p:nvPr/>
        </p:nvGraphicFramePr>
        <p:xfrm>
          <a:off x="5233196" y="2836069"/>
          <a:ext cx="4618037" cy="3833812"/>
        </p:xfrm>
        <a:graphic>
          <a:graphicData uri="http://schemas.openxmlformats.org/presentationml/2006/ole">
            <mc:AlternateContent xmlns:mc="http://schemas.openxmlformats.org/markup-compatibility/2006">
              <mc:Choice xmlns:v="urn:schemas-microsoft-com:vml" Requires="v">
                <p:oleObj spid="_x0000_s5124" name="Scanned Photo" r:id="rId8" imgW="9697804" imgH="8047619" progId="MSPhotoEdScan.3">
                  <p:embed/>
                </p:oleObj>
              </mc:Choice>
              <mc:Fallback>
                <p:oleObj name="Scanned Photo" r:id="rId8" imgW="9697804" imgH="8047619" progId="MSPhotoEdScan.3">
                  <p:embed/>
                  <p:pic>
                    <p:nvPicPr>
                      <p:cNvPr id="12299" name="Object 11">
                        <a:extLst>
                          <a:ext uri="{FF2B5EF4-FFF2-40B4-BE49-F238E27FC236}">
                            <a16:creationId xmlns:a16="http://schemas.microsoft.com/office/drawing/2014/main" xmlns="" id="{0B480B60-DBBE-F90B-A76A-68D78306465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233196" y="2836069"/>
                        <a:ext cx="4618037" cy="38338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2300" name="Rectangle 12">
            <a:extLst>
              <a:ext uri="{FF2B5EF4-FFF2-40B4-BE49-F238E27FC236}">
                <a16:creationId xmlns:a16="http://schemas.microsoft.com/office/drawing/2014/main" xmlns="" id="{BD8A759C-8CBF-88A3-7F01-E3B15BC32616}"/>
              </a:ext>
            </a:extLst>
          </p:cNvPr>
          <p:cNvSpPr>
            <a:spLocks noGrp="1" noChangeArrowheads="1"/>
          </p:cNvSpPr>
          <p:nvPr>
            <p:ph type="title" idx="4294967295"/>
          </p:nvPr>
        </p:nvSpPr>
        <p:spPr>
          <a:xfrm>
            <a:off x="2641324" y="404872"/>
            <a:ext cx="7772400" cy="742950"/>
          </a:xfrm>
        </p:spPr>
        <p:txBody>
          <a:bodyPr>
            <a:normAutofit/>
          </a:bodyPr>
          <a:lstStyle/>
          <a:p>
            <a:r>
              <a:rPr lang="en-US" altLang="en-US" dirty="0">
                <a:solidFill>
                  <a:srgbClr val="FF0000"/>
                </a:solidFill>
                <a:effectLst>
                  <a:outerShdw blurRad="38100" dist="38100" dir="2700000" algn="tl">
                    <a:srgbClr val="000000">
                      <a:alpha val="43137"/>
                    </a:srgbClr>
                  </a:outerShdw>
                </a:effectLst>
              </a:rPr>
              <a:t>Questions needing answers.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xmlns="" id="{F2FCF5E8-881C-22FF-6730-6138865779AD}"/>
              </a:ext>
            </a:extLst>
          </p:cNvPr>
          <p:cNvSpPr>
            <a:spLocks noGrp="1"/>
          </p:cNvSpPr>
          <p:nvPr>
            <p:ph type="sldNum" sz="quarter" idx="11"/>
          </p:nvPr>
        </p:nvSpPr>
        <p:spPr/>
        <p:txBody>
          <a:bodyPr/>
          <a:lstStyle/>
          <a:p>
            <a:fld id="{354ADAF3-D947-430A-AEDB-CCB89650BAB0}" type="slidenum">
              <a:rPr lang="en-US" altLang="en-US"/>
              <a:pPr/>
              <a:t>15</a:t>
            </a:fld>
            <a:endParaRPr lang="en-US" altLang="en-US"/>
          </a:p>
        </p:txBody>
      </p:sp>
      <p:sp>
        <p:nvSpPr>
          <p:cNvPr id="13316" name="Text Box 4">
            <a:extLst>
              <a:ext uri="{FF2B5EF4-FFF2-40B4-BE49-F238E27FC236}">
                <a16:creationId xmlns:a16="http://schemas.microsoft.com/office/drawing/2014/main" xmlns="" id="{5DEA1920-B619-A651-9832-9A0A820C57AE}"/>
              </a:ext>
            </a:extLst>
          </p:cNvPr>
          <p:cNvSpPr txBox="1">
            <a:spLocks noChangeArrowheads="1"/>
          </p:cNvSpPr>
          <p:nvPr/>
        </p:nvSpPr>
        <p:spPr bwMode="auto">
          <a:xfrm>
            <a:off x="1750905" y="4767470"/>
            <a:ext cx="2099806" cy="7525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110000"/>
              </a:lnSpc>
            </a:pPr>
            <a:r>
              <a:rPr lang="en-US" altLang="en-US" sz="2000" dirty="0"/>
              <a:t>b</a:t>
            </a:r>
            <a:r>
              <a:rPr lang="en-US" altLang="en-US" sz="2000" baseline="-25000" dirty="0"/>
              <a:t>0</a:t>
            </a:r>
            <a:r>
              <a:rPr lang="en-US" altLang="en-US" sz="2000" dirty="0"/>
              <a:t> is the intercept,</a:t>
            </a:r>
          </a:p>
          <a:p>
            <a:pPr>
              <a:lnSpc>
                <a:spcPct val="110000"/>
              </a:lnSpc>
            </a:pPr>
            <a:r>
              <a:rPr lang="en-US" altLang="en-US" sz="2000" dirty="0"/>
              <a:t>b</a:t>
            </a:r>
            <a:r>
              <a:rPr lang="en-US" altLang="en-US" sz="2000" baseline="-25000" dirty="0"/>
              <a:t>1</a:t>
            </a:r>
            <a:r>
              <a:rPr lang="en-US" altLang="en-US" sz="2000" dirty="0"/>
              <a:t> is the slope.</a:t>
            </a:r>
          </a:p>
        </p:txBody>
      </p:sp>
      <p:graphicFrame>
        <p:nvGraphicFramePr>
          <p:cNvPr id="13317" name="Object 5">
            <a:extLst>
              <a:ext uri="{FF2B5EF4-FFF2-40B4-BE49-F238E27FC236}">
                <a16:creationId xmlns:a16="http://schemas.microsoft.com/office/drawing/2014/main" xmlns="" id="{2CB1EEE7-DE33-8E80-1192-653F2649001F}"/>
              </a:ext>
            </a:extLst>
          </p:cNvPr>
          <p:cNvGraphicFramePr>
            <a:graphicFrameLocks noChangeAspect="1"/>
          </p:cNvGraphicFramePr>
          <p:nvPr>
            <p:extLst>
              <p:ext uri="{D42A27DB-BD31-4B8C-83A1-F6EECF244321}">
                <p14:modId xmlns:p14="http://schemas.microsoft.com/office/powerpoint/2010/main" val="3038856598"/>
              </p:ext>
            </p:extLst>
          </p:nvPr>
        </p:nvGraphicFramePr>
        <p:xfrm>
          <a:off x="1750905" y="3574730"/>
          <a:ext cx="2514600" cy="676275"/>
        </p:xfrm>
        <a:graphic>
          <a:graphicData uri="http://schemas.openxmlformats.org/presentationml/2006/ole">
            <mc:AlternateContent xmlns:mc="http://schemas.openxmlformats.org/markup-compatibility/2006">
              <mc:Choice xmlns:v="urn:schemas-microsoft-com:vml" Requires="v">
                <p:oleObj spid="_x0000_s6146" name="Equation" r:id="rId4" imgW="850680" imgH="228600" progId="Equation.3">
                  <p:embed/>
                </p:oleObj>
              </mc:Choice>
              <mc:Fallback>
                <p:oleObj name="Equation" r:id="rId4" imgW="850680" imgH="228600" progId="Equation.3">
                  <p:embed/>
                  <p:pic>
                    <p:nvPicPr>
                      <p:cNvPr id="13317" name="Object 5">
                        <a:extLst>
                          <a:ext uri="{FF2B5EF4-FFF2-40B4-BE49-F238E27FC236}">
                            <a16:creationId xmlns:a16="http://schemas.microsoft.com/office/drawing/2014/main" xmlns="" id="{2CB1EEE7-DE33-8E80-1192-653F2649001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50905" y="3574730"/>
                        <a:ext cx="2514600" cy="676275"/>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3318" name="Object 6">
            <a:extLst>
              <a:ext uri="{FF2B5EF4-FFF2-40B4-BE49-F238E27FC236}">
                <a16:creationId xmlns:a16="http://schemas.microsoft.com/office/drawing/2014/main" xmlns="" id="{A1656EC1-6F95-E83F-4CB5-630C0611D1BC}"/>
              </a:ext>
            </a:extLst>
          </p:cNvPr>
          <p:cNvGraphicFramePr>
            <a:graphicFrameLocks noChangeAspect="1"/>
          </p:cNvGraphicFramePr>
          <p:nvPr>
            <p:extLst>
              <p:ext uri="{D42A27DB-BD31-4B8C-83A1-F6EECF244321}">
                <p14:modId xmlns:p14="http://schemas.microsoft.com/office/powerpoint/2010/main" val="900570394"/>
              </p:ext>
            </p:extLst>
          </p:nvPr>
        </p:nvGraphicFramePr>
        <p:xfrm>
          <a:off x="4924427" y="1844038"/>
          <a:ext cx="5120722" cy="4137661"/>
        </p:xfrm>
        <a:graphic>
          <a:graphicData uri="http://schemas.openxmlformats.org/presentationml/2006/ole">
            <mc:AlternateContent xmlns:mc="http://schemas.openxmlformats.org/markup-compatibility/2006">
              <mc:Choice xmlns:v="urn:schemas-microsoft-com:vml" Requires="v">
                <p:oleObj spid="_x0000_s6147" name="Scanned Photo" r:id="rId6" imgW="9716856" imgH="7849696" progId="MSPhotoEdScan.3">
                  <p:embed/>
                </p:oleObj>
              </mc:Choice>
              <mc:Fallback>
                <p:oleObj name="Scanned Photo" r:id="rId6" imgW="9716856" imgH="7849696" progId="MSPhotoEdScan.3">
                  <p:embed/>
                  <p:pic>
                    <p:nvPicPr>
                      <p:cNvPr id="13318" name="Object 6">
                        <a:extLst>
                          <a:ext uri="{FF2B5EF4-FFF2-40B4-BE49-F238E27FC236}">
                            <a16:creationId xmlns:a16="http://schemas.microsoft.com/office/drawing/2014/main" xmlns="" id="{A1656EC1-6F95-E83F-4CB5-630C0611D1B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924427" y="1844038"/>
                        <a:ext cx="5120722" cy="4137661"/>
                      </a:xfrm>
                      <a:prstGeom prst="rect">
                        <a:avLst/>
                      </a:prstGeom>
                      <a:noFill/>
                      <a:ln>
                        <a:noFill/>
                      </a:ln>
                      <a:effectLst/>
                    </p:spPr>
                  </p:pic>
                </p:oleObj>
              </mc:Fallback>
            </mc:AlternateContent>
          </a:graphicData>
        </a:graphic>
      </p:graphicFrame>
      <p:sp>
        <p:nvSpPr>
          <p:cNvPr id="13319" name="Rectangle 7">
            <a:extLst>
              <a:ext uri="{FF2B5EF4-FFF2-40B4-BE49-F238E27FC236}">
                <a16:creationId xmlns:a16="http://schemas.microsoft.com/office/drawing/2014/main" xmlns="" id="{7449EF9D-13CA-F81F-AB48-FCDBDAB47630}"/>
              </a:ext>
            </a:extLst>
          </p:cNvPr>
          <p:cNvSpPr>
            <a:spLocks noGrp="1" noChangeArrowheads="1"/>
          </p:cNvSpPr>
          <p:nvPr>
            <p:ph type="title" idx="4294967295"/>
          </p:nvPr>
        </p:nvSpPr>
        <p:spPr>
          <a:xfrm>
            <a:off x="569843" y="758189"/>
            <a:ext cx="11078818" cy="1047750"/>
          </a:xfrm>
          <a:ln/>
        </p:spPr>
        <p:txBody>
          <a:bodyPr>
            <a:normAutofit fontScale="90000"/>
          </a:bodyPr>
          <a:lstStyle/>
          <a:p>
            <a:r>
              <a:rPr lang="en-US" altLang="en-US" sz="3600" dirty="0">
                <a:solidFill>
                  <a:srgbClr val="FF0000"/>
                </a:solidFill>
                <a:effectLst>
                  <a:outerShdw blurRad="38100" dist="38100" dir="2700000" algn="tl">
                    <a:srgbClr val="000000">
                      <a:alpha val="43137"/>
                    </a:srgbClr>
                  </a:outerShdw>
                </a:effectLst>
              </a:rPr>
              <a:t>Example: Linear relationship (e.g. Y=cholesterol versus X=age)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xmlns="" id="{EF8F259A-8B6C-8164-A1FB-D18B61D0582B}"/>
              </a:ext>
            </a:extLst>
          </p:cNvPr>
          <p:cNvSpPr>
            <a:spLocks noGrp="1"/>
          </p:cNvSpPr>
          <p:nvPr>
            <p:ph type="sldNum" sz="quarter" idx="11"/>
          </p:nvPr>
        </p:nvSpPr>
        <p:spPr/>
        <p:txBody>
          <a:bodyPr/>
          <a:lstStyle/>
          <a:p>
            <a:fld id="{3A0EE82B-8798-4696-91EA-3CF7085C61A7}" type="slidenum">
              <a:rPr lang="en-US" altLang="en-US"/>
              <a:pPr/>
              <a:t>16</a:t>
            </a:fld>
            <a:endParaRPr lang="en-US" altLang="en-US"/>
          </a:p>
        </p:txBody>
      </p:sp>
      <p:sp>
        <p:nvSpPr>
          <p:cNvPr id="15364" name="Text Box 4">
            <a:extLst>
              <a:ext uri="{FF2B5EF4-FFF2-40B4-BE49-F238E27FC236}">
                <a16:creationId xmlns:a16="http://schemas.microsoft.com/office/drawing/2014/main" xmlns="" id="{C6FC3891-C628-525E-F591-09213A5CB066}"/>
              </a:ext>
            </a:extLst>
          </p:cNvPr>
          <p:cNvSpPr txBox="1">
            <a:spLocks noChangeArrowheads="1"/>
          </p:cNvSpPr>
          <p:nvPr/>
        </p:nvSpPr>
        <p:spPr bwMode="auto">
          <a:xfrm>
            <a:off x="548270" y="3429000"/>
            <a:ext cx="4114800" cy="16090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20000"/>
              </a:lnSpc>
            </a:pPr>
            <a:r>
              <a:rPr lang="en-US" altLang="en-US" sz="2800" dirty="0"/>
              <a:t>b</a:t>
            </a:r>
            <a:r>
              <a:rPr lang="en-US" altLang="en-US" sz="2800" baseline="-25000" dirty="0"/>
              <a:t>0</a:t>
            </a:r>
            <a:r>
              <a:rPr lang="en-US" altLang="en-US" sz="2800" dirty="0"/>
              <a:t>: intercept,</a:t>
            </a:r>
          </a:p>
          <a:p>
            <a:pPr>
              <a:lnSpc>
                <a:spcPct val="120000"/>
              </a:lnSpc>
            </a:pPr>
            <a:r>
              <a:rPr lang="en-US" altLang="en-US" sz="2800" dirty="0"/>
              <a:t>b</a:t>
            </a:r>
            <a:r>
              <a:rPr lang="en-US" altLang="en-US" sz="2800" baseline="-25000" dirty="0"/>
              <a:t>1</a:t>
            </a:r>
            <a:r>
              <a:rPr lang="en-US" altLang="en-US" sz="2800" dirty="0"/>
              <a:t>: linear coefficient,</a:t>
            </a:r>
          </a:p>
          <a:p>
            <a:pPr>
              <a:lnSpc>
                <a:spcPct val="120000"/>
              </a:lnSpc>
            </a:pPr>
            <a:r>
              <a:rPr lang="en-US" altLang="en-US" sz="2800" dirty="0"/>
              <a:t>b</a:t>
            </a:r>
            <a:r>
              <a:rPr lang="en-US" altLang="en-US" sz="2800" baseline="-25000" dirty="0"/>
              <a:t>2</a:t>
            </a:r>
            <a:r>
              <a:rPr lang="en-US" altLang="en-US" sz="2800" dirty="0"/>
              <a:t>: quadratic coefficient.</a:t>
            </a:r>
          </a:p>
        </p:txBody>
      </p:sp>
      <p:graphicFrame>
        <p:nvGraphicFramePr>
          <p:cNvPr id="15365" name="Object 5">
            <a:extLst>
              <a:ext uri="{FF2B5EF4-FFF2-40B4-BE49-F238E27FC236}">
                <a16:creationId xmlns:a16="http://schemas.microsoft.com/office/drawing/2014/main" xmlns="" id="{3038009D-E874-C71F-AF35-AE0773257E91}"/>
              </a:ext>
            </a:extLst>
          </p:cNvPr>
          <p:cNvGraphicFramePr>
            <a:graphicFrameLocks noChangeAspect="1"/>
          </p:cNvGraphicFramePr>
          <p:nvPr>
            <p:extLst>
              <p:ext uri="{D42A27DB-BD31-4B8C-83A1-F6EECF244321}">
                <p14:modId xmlns:p14="http://schemas.microsoft.com/office/powerpoint/2010/main" val="2251553559"/>
              </p:ext>
            </p:extLst>
          </p:nvPr>
        </p:nvGraphicFramePr>
        <p:xfrm>
          <a:off x="961817" y="2198372"/>
          <a:ext cx="3902075" cy="709613"/>
        </p:xfrm>
        <a:graphic>
          <a:graphicData uri="http://schemas.openxmlformats.org/presentationml/2006/ole">
            <mc:AlternateContent xmlns:mc="http://schemas.openxmlformats.org/markup-compatibility/2006">
              <mc:Choice xmlns:v="urn:schemas-microsoft-com:vml" Requires="v">
                <p:oleObj spid="_x0000_s7170" name="Equation" r:id="rId4" imgW="1320480" imgH="241200" progId="Equation.3">
                  <p:embed/>
                </p:oleObj>
              </mc:Choice>
              <mc:Fallback>
                <p:oleObj name="Equation" r:id="rId4" imgW="1320480" imgH="241200" progId="Equation.3">
                  <p:embed/>
                  <p:pic>
                    <p:nvPicPr>
                      <p:cNvPr id="15365" name="Object 5">
                        <a:extLst>
                          <a:ext uri="{FF2B5EF4-FFF2-40B4-BE49-F238E27FC236}">
                            <a16:creationId xmlns:a16="http://schemas.microsoft.com/office/drawing/2014/main" xmlns="" id="{3038009D-E874-C71F-AF35-AE0773257E9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61817" y="2198372"/>
                        <a:ext cx="3902075" cy="709613"/>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5367" name="Object 7">
            <a:extLst>
              <a:ext uri="{FF2B5EF4-FFF2-40B4-BE49-F238E27FC236}">
                <a16:creationId xmlns:a16="http://schemas.microsoft.com/office/drawing/2014/main" xmlns="" id="{86DD3F91-EFE4-477C-941E-F1087B925CEA}"/>
              </a:ext>
            </a:extLst>
          </p:cNvPr>
          <p:cNvGraphicFramePr>
            <a:graphicFrameLocks noChangeAspect="1"/>
          </p:cNvGraphicFramePr>
          <p:nvPr/>
        </p:nvGraphicFramePr>
        <p:xfrm>
          <a:off x="5287962" y="2700240"/>
          <a:ext cx="4979988" cy="4057650"/>
        </p:xfrm>
        <a:graphic>
          <a:graphicData uri="http://schemas.openxmlformats.org/presentationml/2006/ole">
            <mc:AlternateContent xmlns:mc="http://schemas.openxmlformats.org/markup-compatibility/2006">
              <mc:Choice xmlns:v="urn:schemas-microsoft-com:vml" Requires="v">
                <p:oleObj spid="_x0000_s7171" name="Scanned Photo" r:id="rId6" imgW="9723810" imgH="7923810" progId="MSPhotoEdScan.3">
                  <p:embed/>
                </p:oleObj>
              </mc:Choice>
              <mc:Fallback>
                <p:oleObj name="Scanned Photo" r:id="rId6" imgW="9723810" imgH="7923810" progId="MSPhotoEdScan.3">
                  <p:embed/>
                  <p:pic>
                    <p:nvPicPr>
                      <p:cNvPr id="15367" name="Object 7">
                        <a:extLst>
                          <a:ext uri="{FF2B5EF4-FFF2-40B4-BE49-F238E27FC236}">
                            <a16:creationId xmlns:a16="http://schemas.microsoft.com/office/drawing/2014/main" xmlns="" id="{86DD3F91-EFE4-477C-941E-F1087B925CE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287962" y="2700240"/>
                        <a:ext cx="4979988" cy="4057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5368" name="Rectangle 8">
            <a:extLst>
              <a:ext uri="{FF2B5EF4-FFF2-40B4-BE49-F238E27FC236}">
                <a16:creationId xmlns:a16="http://schemas.microsoft.com/office/drawing/2014/main" xmlns="" id="{CED12F77-11C8-5A3A-66FF-3D8B3918AEDF}"/>
              </a:ext>
            </a:extLst>
          </p:cNvPr>
          <p:cNvSpPr>
            <a:spLocks noGrp="1" noChangeArrowheads="1"/>
          </p:cNvSpPr>
          <p:nvPr>
            <p:ph type="title" idx="4294967295"/>
          </p:nvPr>
        </p:nvSpPr>
        <p:spPr>
          <a:xfrm>
            <a:off x="397566" y="868108"/>
            <a:ext cx="11198086" cy="1047750"/>
          </a:xfrm>
        </p:spPr>
        <p:txBody>
          <a:bodyPr>
            <a:normAutofit fontScale="90000"/>
          </a:bodyPr>
          <a:lstStyle/>
          <a:p>
            <a:r>
              <a:rPr lang="en-US" altLang="en-US" dirty="0">
                <a:solidFill>
                  <a:srgbClr val="FF0000"/>
                </a:solidFill>
                <a:effectLst>
                  <a:outerShdw blurRad="38100" dist="38100" dir="2700000" algn="tl">
                    <a:srgbClr val="000000">
                      <a:alpha val="43137"/>
                    </a:srgbClr>
                  </a:outerShdw>
                </a:effectLst>
              </a:rPr>
              <a:t>Example: Polynomial relationship (e.g. Y=crop yield vs. X=pH)</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xmlns="" id="{D5F79EA4-0878-BE2A-7D80-A64606A81C35}"/>
              </a:ext>
            </a:extLst>
          </p:cNvPr>
          <p:cNvSpPr>
            <a:spLocks noGrp="1"/>
          </p:cNvSpPr>
          <p:nvPr>
            <p:ph type="sldNum" sz="quarter" idx="11"/>
          </p:nvPr>
        </p:nvSpPr>
        <p:spPr/>
        <p:txBody>
          <a:bodyPr/>
          <a:lstStyle/>
          <a:p>
            <a:fld id="{B0E1D7FA-0940-4970-8390-83AA3EC4DFA3}" type="slidenum">
              <a:rPr lang="en-US" altLang="en-US"/>
              <a:pPr/>
              <a:t>17</a:t>
            </a:fld>
            <a:endParaRPr lang="en-US" altLang="en-US"/>
          </a:p>
        </p:txBody>
      </p:sp>
      <p:graphicFrame>
        <p:nvGraphicFramePr>
          <p:cNvPr id="14339" name="Object 3">
            <a:extLst>
              <a:ext uri="{FF2B5EF4-FFF2-40B4-BE49-F238E27FC236}">
                <a16:creationId xmlns:a16="http://schemas.microsoft.com/office/drawing/2014/main" xmlns="" id="{34A47E9D-756F-1546-51B6-9333647A0353}"/>
              </a:ext>
            </a:extLst>
          </p:cNvPr>
          <p:cNvGraphicFramePr>
            <a:graphicFrameLocks noChangeAspect="1"/>
          </p:cNvGraphicFramePr>
          <p:nvPr>
            <p:extLst>
              <p:ext uri="{D42A27DB-BD31-4B8C-83A1-F6EECF244321}">
                <p14:modId xmlns:p14="http://schemas.microsoft.com/office/powerpoint/2010/main" val="1862578127"/>
              </p:ext>
            </p:extLst>
          </p:nvPr>
        </p:nvGraphicFramePr>
        <p:xfrm>
          <a:off x="528982" y="2358887"/>
          <a:ext cx="4605085" cy="742949"/>
        </p:xfrm>
        <a:graphic>
          <a:graphicData uri="http://schemas.openxmlformats.org/presentationml/2006/ole">
            <mc:AlternateContent xmlns:mc="http://schemas.openxmlformats.org/markup-compatibility/2006">
              <mc:Choice xmlns:v="urn:schemas-microsoft-com:vml" Requires="v">
                <p:oleObj spid="_x0000_s8194" name="Equation" r:id="rId4" imgW="1485720" imgH="241200" progId="Equation.DSMT4">
                  <p:embed/>
                </p:oleObj>
              </mc:Choice>
              <mc:Fallback>
                <p:oleObj name="Equation" r:id="rId4" imgW="1485720" imgH="241200" progId="Equation.DSMT4">
                  <p:embed/>
                  <p:pic>
                    <p:nvPicPr>
                      <p:cNvPr id="14339" name="Object 3">
                        <a:extLst>
                          <a:ext uri="{FF2B5EF4-FFF2-40B4-BE49-F238E27FC236}">
                            <a16:creationId xmlns:a16="http://schemas.microsoft.com/office/drawing/2014/main" xmlns="" id="{34A47E9D-756F-1546-51B6-9333647A035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8982" y="2358887"/>
                        <a:ext cx="4605085" cy="742949"/>
                      </a:xfrm>
                      <a:prstGeom prst="rect">
                        <a:avLst/>
                      </a:prstGeom>
                      <a:noFill/>
                      <a:ln>
                        <a:noFill/>
                      </a:ln>
                      <a:effectLst/>
                    </p:spPr>
                  </p:pic>
                </p:oleObj>
              </mc:Fallback>
            </mc:AlternateContent>
          </a:graphicData>
        </a:graphic>
      </p:graphicFrame>
      <p:graphicFrame>
        <p:nvGraphicFramePr>
          <p:cNvPr id="14342" name="Object 6">
            <a:extLst>
              <a:ext uri="{FF2B5EF4-FFF2-40B4-BE49-F238E27FC236}">
                <a16:creationId xmlns:a16="http://schemas.microsoft.com/office/drawing/2014/main" xmlns="" id="{15E91F54-EA03-D59D-43DF-DA80D920E0B5}"/>
              </a:ext>
            </a:extLst>
          </p:cNvPr>
          <p:cNvGraphicFramePr>
            <a:graphicFrameLocks noChangeAspect="1"/>
          </p:cNvGraphicFramePr>
          <p:nvPr/>
        </p:nvGraphicFramePr>
        <p:xfrm>
          <a:off x="5543550" y="1495426"/>
          <a:ext cx="4838700" cy="4829175"/>
        </p:xfrm>
        <a:graphic>
          <a:graphicData uri="http://schemas.openxmlformats.org/presentationml/2006/ole">
            <mc:AlternateContent xmlns:mc="http://schemas.openxmlformats.org/markup-compatibility/2006">
              <mc:Choice xmlns:v="urn:schemas-microsoft-com:vml" Requires="v">
                <p:oleObj spid="_x0000_s8195" name="Scanned Photo" r:id="rId6" imgW="8621328" imgH="8600000" progId="MSPhotoEdScan.3">
                  <p:embed/>
                </p:oleObj>
              </mc:Choice>
              <mc:Fallback>
                <p:oleObj name="Scanned Photo" r:id="rId6" imgW="8621328" imgH="8600000" progId="MSPhotoEdScan.3">
                  <p:embed/>
                  <p:pic>
                    <p:nvPicPr>
                      <p:cNvPr id="14342" name="Object 6">
                        <a:extLst>
                          <a:ext uri="{FF2B5EF4-FFF2-40B4-BE49-F238E27FC236}">
                            <a16:creationId xmlns:a16="http://schemas.microsoft.com/office/drawing/2014/main" xmlns="" id="{15E91F54-EA03-D59D-43DF-DA80D920E0B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543550" y="1495426"/>
                        <a:ext cx="4838700" cy="48291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4343" name="Rectangle 7">
            <a:extLst>
              <a:ext uri="{FF2B5EF4-FFF2-40B4-BE49-F238E27FC236}">
                <a16:creationId xmlns:a16="http://schemas.microsoft.com/office/drawing/2014/main" xmlns="" id="{033337E1-049E-B6CC-3D7D-75DDC09B2BEF}"/>
              </a:ext>
            </a:extLst>
          </p:cNvPr>
          <p:cNvSpPr>
            <a:spLocks noGrp="1" noChangeArrowheads="1"/>
          </p:cNvSpPr>
          <p:nvPr>
            <p:ph type="title" idx="4294967295"/>
          </p:nvPr>
        </p:nvSpPr>
        <p:spPr>
          <a:xfrm>
            <a:off x="2609850" y="557834"/>
            <a:ext cx="8203924" cy="937592"/>
          </a:xfrm>
        </p:spPr>
        <p:txBody>
          <a:bodyPr>
            <a:normAutofit/>
          </a:bodyPr>
          <a:lstStyle/>
          <a:p>
            <a:r>
              <a:rPr lang="en-US" altLang="en-US" sz="5400" dirty="0">
                <a:solidFill>
                  <a:srgbClr val="FF0000"/>
                </a:solidFill>
                <a:effectLst>
                  <a:outerShdw blurRad="38100" dist="38100" dir="2700000" algn="tl">
                    <a:srgbClr val="000000">
                      <a:alpha val="43137"/>
                    </a:srgbClr>
                  </a:outerShdw>
                </a:effectLst>
              </a:rPr>
              <a:t>Nonlinear relationship:</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xmlns="" id="{243C23B1-3AB5-1CC2-9A3A-4E3AF7F5EB93}"/>
              </a:ext>
            </a:extLst>
          </p:cNvPr>
          <p:cNvSpPr>
            <a:spLocks noGrp="1"/>
          </p:cNvSpPr>
          <p:nvPr>
            <p:ph type="sldNum" sz="quarter" idx="11"/>
          </p:nvPr>
        </p:nvSpPr>
        <p:spPr>
          <a:xfrm>
            <a:off x="202096" y="6391276"/>
            <a:ext cx="4114800" cy="365125"/>
          </a:xfrm>
        </p:spPr>
        <p:txBody>
          <a:bodyPr/>
          <a:lstStyle/>
          <a:p>
            <a:fld id="{0EEAC926-CD9C-409D-B6FB-8978A469462A}" type="slidenum">
              <a:rPr lang="en-US" altLang="en-US"/>
              <a:pPr/>
              <a:t>18</a:t>
            </a:fld>
            <a:endParaRPr lang="en-US" altLang="en-US" dirty="0"/>
          </a:p>
        </p:txBody>
      </p:sp>
      <p:sp>
        <p:nvSpPr>
          <p:cNvPr id="16387" name="Text Box 3">
            <a:extLst>
              <a:ext uri="{FF2B5EF4-FFF2-40B4-BE49-F238E27FC236}">
                <a16:creationId xmlns:a16="http://schemas.microsoft.com/office/drawing/2014/main" xmlns="" id="{098502B4-24B9-FF79-136B-2040FAB252ED}"/>
              </a:ext>
            </a:extLst>
          </p:cNvPr>
          <p:cNvSpPr txBox="1">
            <a:spLocks noChangeArrowheads="1"/>
          </p:cNvSpPr>
          <p:nvPr/>
        </p:nvSpPr>
        <p:spPr bwMode="auto">
          <a:xfrm>
            <a:off x="4572000" y="457201"/>
            <a:ext cx="7023652" cy="2073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279400" indent="-279400">
              <a:defRPr sz="2400">
                <a:solidFill>
                  <a:schemeClr val="tx1"/>
                </a:solidFill>
                <a:latin typeface="Times New Roman" panose="02020603050405020304" pitchFamily="18" charset="0"/>
              </a:defRPr>
            </a:lvl1pPr>
            <a:lvl2pPr>
              <a:defRPr sz="2400">
                <a:solidFill>
                  <a:schemeClr val="tx1"/>
                </a:solidFill>
                <a:latin typeface="Times New Roman" panose="02020603050405020304" pitchFamily="18" charset="0"/>
              </a:defRPr>
            </a:lvl2pPr>
            <a:lvl3pPr>
              <a:defRPr sz="2400">
                <a:solidFill>
                  <a:schemeClr val="tx1"/>
                </a:solidFill>
                <a:latin typeface="Times New Roman" panose="02020603050405020304" pitchFamily="18" charset="0"/>
              </a:defRPr>
            </a:lvl3pPr>
            <a:lvl4pPr>
              <a:defRPr sz="2400">
                <a:solidFill>
                  <a:schemeClr val="tx1"/>
                </a:solidFill>
                <a:latin typeface="Times New Roman" panose="02020603050405020304" pitchFamily="18" charset="0"/>
              </a:defRPr>
            </a:lvl4pPr>
            <a:lvl5pPr>
              <a:defRPr sz="2400">
                <a:solidFill>
                  <a:schemeClr val="tx1"/>
                </a:solidFill>
                <a:latin typeface="Times New Roman" panose="02020603050405020304" pitchFamily="18" charset="0"/>
              </a:defRPr>
            </a:lvl5pPr>
            <a:lvl6pPr eaLnBrk="0" fontAlgn="base" hangingPunct="0">
              <a:spcBef>
                <a:spcPct val="0"/>
              </a:spcBef>
              <a:spcAft>
                <a:spcPct val="0"/>
              </a:spcAft>
              <a:defRPr sz="2400">
                <a:solidFill>
                  <a:schemeClr val="tx1"/>
                </a:solidFill>
                <a:latin typeface="Times New Roman" panose="02020603050405020304" pitchFamily="18" charset="0"/>
              </a:defRPr>
            </a:lvl6pPr>
            <a:lvl7pPr eaLnBrk="0" fontAlgn="base" hangingPunct="0">
              <a:spcBef>
                <a:spcPct val="0"/>
              </a:spcBef>
              <a:spcAft>
                <a:spcPct val="0"/>
              </a:spcAft>
              <a:defRPr sz="2400">
                <a:solidFill>
                  <a:schemeClr val="tx1"/>
                </a:solidFill>
                <a:latin typeface="Times New Roman" panose="02020603050405020304" pitchFamily="18" charset="0"/>
              </a:defRPr>
            </a:lvl7pPr>
            <a:lvl8pPr eaLnBrk="0" fontAlgn="base" hangingPunct="0">
              <a:spcBef>
                <a:spcPct val="0"/>
              </a:spcBef>
              <a:spcAft>
                <a:spcPct val="0"/>
              </a:spcAft>
              <a:defRPr sz="2400">
                <a:solidFill>
                  <a:schemeClr val="tx1"/>
                </a:solidFill>
                <a:latin typeface="Times New Roman" panose="02020603050405020304" pitchFamily="18" charset="0"/>
              </a:defRPr>
            </a:lvl8pPr>
            <a:lvl9pPr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120000"/>
              </a:lnSpc>
              <a:buFontTx/>
              <a:buChar char="•"/>
            </a:pPr>
            <a:r>
              <a:rPr lang="en-US" altLang="en-US" sz="1800" b="1" dirty="0">
                <a:latin typeface="Arial" panose="020B0604020202020204" pitchFamily="34" charset="0"/>
              </a:rPr>
              <a:t>The proposed functional relationship will not fit exactly, i.e. something is either wrong with the data (</a:t>
            </a:r>
            <a:r>
              <a:rPr lang="en-US" altLang="en-US" sz="1800" b="1" dirty="0">
                <a:solidFill>
                  <a:srgbClr val="FF0000"/>
                </a:solidFill>
                <a:latin typeface="Arial" panose="020B0604020202020204" pitchFamily="34" charset="0"/>
              </a:rPr>
              <a:t>errors in measurement</a:t>
            </a:r>
            <a:r>
              <a:rPr lang="en-US" altLang="en-US" sz="1800" b="1" dirty="0">
                <a:latin typeface="Arial" panose="020B0604020202020204" pitchFamily="34" charset="0"/>
              </a:rPr>
              <a:t>), or the model is inadequate (</a:t>
            </a:r>
            <a:r>
              <a:rPr lang="en-US" altLang="en-US" sz="1800" b="1" dirty="0">
                <a:solidFill>
                  <a:srgbClr val="FF0000"/>
                </a:solidFill>
                <a:latin typeface="Arial" panose="020B0604020202020204" pitchFamily="34" charset="0"/>
              </a:rPr>
              <a:t>errors in specification</a:t>
            </a:r>
            <a:r>
              <a:rPr lang="en-US" altLang="en-US" sz="1800" b="1" dirty="0">
                <a:latin typeface="Arial" panose="020B0604020202020204" pitchFamily="34" charset="0"/>
              </a:rPr>
              <a:t>).</a:t>
            </a:r>
          </a:p>
          <a:p>
            <a:pPr>
              <a:lnSpc>
                <a:spcPct val="120000"/>
              </a:lnSpc>
              <a:buFontTx/>
              <a:buChar char="•"/>
            </a:pPr>
            <a:r>
              <a:rPr lang="en-US" altLang="en-US" sz="1800" b="1" dirty="0">
                <a:latin typeface="Arial" panose="020B0604020202020204" pitchFamily="34" charset="0"/>
              </a:rPr>
              <a:t>The relationship is not truly known until we assign values to the </a:t>
            </a:r>
            <a:r>
              <a:rPr lang="en-US" altLang="en-US" sz="1800" b="1" dirty="0">
                <a:solidFill>
                  <a:srgbClr val="FF0000"/>
                </a:solidFill>
                <a:latin typeface="Arial" panose="020B0604020202020204" pitchFamily="34" charset="0"/>
              </a:rPr>
              <a:t>parameters</a:t>
            </a:r>
            <a:r>
              <a:rPr lang="en-US" altLang="en-US" sz="1800" b="1" dirty="0">
                <a:latin typeface="Arial" panose="020B0604020202020204" pitchFamily="34" charset="0"/>
              </a:rPr>
              <a:t> of the model.</a:t>
            </a:r>
          </a:p>
        </p:txBody>
      </p:sp>
      <p:sp>
        <p:nvSpPr>
          <p:cNvPr id="16388" name="Text Box 4">
            <a:extLst>
              <a:ext uri="{FF2B5EF4-FFF2-40B4-BE49-F238E27FC236}">
                <a16:creationId xmlns:a16="http://schemas.microsoft.com/office/drawing/2014/main" xmlns="" id="{5501568D-6C49-2E80-E9E7-EF7AA141E6F1}"/>
              </a:ext>
            </a:extLst>
          </p:cNvPr>
          <p:cNvSpPr txBox="1">
            <a:spLocks noChangeArrowheads="1"/>
          </p:cNvSpPr>
          <p:nvPr/>
        </p:nvSpPr>
        <p:spPr bwMode="auto">
          <a:xfrm>
            <a:off x="874642" y="2819400"/>
            <a:ext cx="10575235" cy="830997"/>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400" dirty="0"/>
              <a:t>The possibility of errors into the proposed relationship is acknowledged in the functional symbolism as follows: </a:t>
            </a:r>
          </a:p>
        </p:txBody>
      </p:sp>
      <p:graphicFrame>
        <p:nvGraphicFramePr>
          <p:cNvPr id="16389" name="Object 5">
            <a:extLst>
              <a:ext uri="{FF2B5EF4-FFF2-40B4-BE49-F238E27FC236}">
                <a16:creationId xmlns:a16="http://schemas.microsoft.com/office/drawing/2014/main" xmlns="" id="{1E0A47B3-A876-6F85-DE2C-23557B762B4B}"/>
              </a:ext>
            </a:extLst>
          </p:cNvPr>
          <p:cNvGraphicFramePr>
            <a:graphicFrameLocks noChangeAspect="1"/>
          </p:cNvGraphicFramePr>
          <p:nvPr/>
        </p:nvGraphicFramePr>
        <p:xfrm>
          <a:off x="3332163" y="3810001"/>
          <a:ext cx="2862262" cy="677863"/>
        </p:xfrm>
        <a:graphic>
          <a:graphicData uri="http://schemas.openxmlformats.org/presentationml/2006/ole">
            <mc:AlternateContent xmlns:mc="http://schemas.openxmlformats.org/markup-compatibility/2006">
              <mc:Choice xmlns:v="urn:schemas-microsoft-com:vml" Requires="v">
                <p:oleObj spid="_x0000_s9218" name="Equation" r:id="rId3" imgW="850680" imgH="203040" progId="Equation.3">
                  <p:embed/>
                </p:oleObj>
              </mc:Choice>
              <mc:Fallback>
                <p:oleObj name="Equation" r:id="rId3" imgW="850680" imgH="203040" progId="Equation.3">
                  <p:embed/>
                  <p:pic>
                    <p:nvPicPr>
                      <p:cNvPr id="16389" name="Object 5">
                        <a:extLst>
                          <a:ext uri="{FF2B5EF4-FFF2-40B4-BE49-F238E27FC236}">
                            <a16:creationId xmlns:a16="http://schemas.microsoft.com/office/drawing/2014/main" xmlns="" id="{1E0A47B3-A876-6F85-DE2C-23557B762B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32163" y="3810001"/>
                        <a:ext cx="2862262" cy="6778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6390" name="Text Box 6">
            <a:extLst>
              <a:ext uri="{FF2B5EF4-FFF2-40B4-BE49-F238E27FC236}">
                <a16:creationId xmlns:a16="http://schemas.microsoft.com/office/drawing/2014/main" xmlns="" id="{0B3F6BC3-349D-7BB2-43A4-3DCF3132FE19}"/>
              </a:ext>
            </a:extLst>
          </p:cNvPr>
          <p:cNvSpPr txBox="1">
            <a:spLocks noChangeArrowheads="1"/>
          </p:cNvSpPr>
          <p:nvPr/>
        </p:nvSpPr>
        <p:spPr bwMode="auto">
          <a:xfrm>
            <a:off x="1965325" y="3973513"/>
            <a:ext cx="69705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t>Eq: 2</a:t>
            </a:r>
          </a:p>
        </p:txBody>
      </p:sp>
      <p:sp>
        <p:nvSpPr>
          <p:cNvPr id="16391" name="Text Box 7">
            <a:extLst>
              <a:ext uri="{FF2B5EF4-FFF2-40B4-BE49-F238E27FC236}">
                <a16:creationId xmlns:a16="http://schemas.microsoft.com/office/drawing/2014/main" xmlns="" id="{34CEE719-6898-44AD-D8C7-32C54D4AC089}"/>
              </a:ext>
            </a:extLst>
          </p:cNvPr>
          <p:cNvSpPr txBox="1">
            <a:spLocks noChangeArrowheads="1"/>
          </p:cNvSpPr>
          <p:nvPr/>
        </p:nvSpPr>
        <p:spPr bwMode="auto">
          <a:xfrm>
            <a:off x="2219326" y="4875214"/>
            <a:ext cx="7331075"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buFont typeface="Symbol" panose="05050102010706020507" pitchFamily="18" charset="2"/>
              <a:buChar char="e"/>
            </a:pPr>
            <a:r>
              <a:rPr lang="en-US" altLang="en-US" sz="2000"/>
              <a:t> is a random variable representing the result of both errors in model specification and measurement. As in AOV, the variance of </a:t>
            </a:r>
            <a:r>
              <a:rPr lang="en-US" altLang="en-US" sz="2000">
                <a:sym typeface="Symbol" panose="05050102010706020507" pitchFamily="18" charset="2"/>
              </a:rPr>
              <a:t> </a:t>
            </a:r>
            <a:r>
              <a:rPr lang="en-US" altLang="en-US" sz="2000"/>
              <a:t>is the </a:t>
            </a:r>
            <a:r>
              <a:rPr lang="en-US" altLang="en-US" sz="2000" b="1"/>
              <a:t>background variability</a:t>
            </a:r>
            <a:r>
              <a:rPr lang="en-US" altLang="en-US" sz="2000"/>
              <a:t> with respect to which we will assess the significance of the factors (explanatory variables).</a:t>
            </a:r>
          </a:p>
        </p:txBody>
      </p:sp>
      <p:sp>
        <p:nvSpPr>
          <p:cNvPr id="16392" name="Rectangle 8">
            <a:extLst>
              <a:ext uri="{FF2B5EF4-FFF2-40B4-BE49-F238E27FC236}">
                <a16:creationId xmlns:a16="http://schemas.microsoft.com/office/drawing/2014/main" xmlns="" id="{C11FE544-E56E-9225-308E-95AAD59B6C24}"/>
              </a:ext>
            </a:extLst>
          </p:cNvPr>
          <p:cNvSpPr>
            <a:spLocks noGrp="1" noChangeArrowheads="1"/>
          </p:cNvSpPr>
          <p:nvPr>
            <p:ph type="title" idx="4294967295"/>
          </p:nvPr>
        </p:nvSpPr>
        <p:spPr>
          <a:xfrm>
            <a:off x="967409" y="1032668"/>
            <a:ext cx="3283226" cy="1087680"/>
          </a:xfrm>
        </p:spPr>
        <p:txBody>
          <a:bodyPr>
            <a:normAutofit/>
          </a:bodyPr>
          <a:lstStyle/>
          <a:p>
            <a:r>
              <a:rPr lang="en-US" altLang="en-US" sz="6000" dirty="0">
                <a:solidFill>
                  <a:srgbClr val="7030A0"/>
                </a:solidFill>
                <a:effectLst>
                  <a:outerShdw blurRad="38100" dist="38100" dir="2700000" algn="tl">
                    <a:srgbClr val="000000">
                      <a:alpha val="43137"/>
                    </a:srgbClr>
                  </a:outerShdw>
                </a:effectLst>
              </a:rPr>
              <a:t>Concerns: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xmlns="" id="{B4859922-6D06-BA51-6B0F-C72E62399158}"/>
              </a:ext>
            </a:extLst>
          </p:cNvPr>
          <p:cNvSpPr>
            <a:spLocks noGrp="1"/>
          </p:cNvSpPr>
          <p:nvPr>
            <p:ph type="sldNum" sz="quarter" idx="11"/>
          </p:nvPr>
        </p:nvSpPr>
        <p:spPr/>
        <p:txBody>
          <a:bodyPr/>
          <a:lstStyle/>
          <a:p>
            <a:fld id="{508C1FDF-3758-449E-B514-87D6C41449E6}" type="slidenum">
              <a:rPr lang="en-US" altLang="en-US"/>
              <a:pPr/>
              <a:t>19</a:t>
            </a:fld>
            <a:endParaRPr lang="en-US" altLang="en-US"/>
          </a:p>
        </p:txBody>
      </p:sp>
      <p:sp>
        <p:nvSpPr>
          <p:cNvPr id="17410" name="Text Box 2">
            <a:extLst>
              <a:ext uri="{FF2B5EF4-FFF2-40B4-BE49-F238E27FC236}">
                <a16:creationId xmlns:a16="http://schemas.microsoft.com/office/drawing/2014/main" xmlns="" id="{7DFD6C78-8935-FC5E-5746-BAEC62FB22CB}"/>
              </a:ext>
            </a:extLst>
          </p:cNvPr>
          <p:cNvSpPr txBox="1">
            <a:spLocks noChangeArrowheads="1"/>
          </p:cNvSpPr>
          <p:nvPr/>
        </p:nvSpPr>
        <p:spPr bwMode="auto">
          <a:xfrm>
            <a:off x="8153400" y="819091"/>
            <a:ext cx="2957989"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a:t>Another way to emphasize</a:t>
            </a:r>
          </a:p>
        </p:txBody>
      </p:sp>
      <p:graphicFrame>
        <p:nvGraphicFramePr>
          <p:cNvPr id="17411" name="Object 3">
            <a:extLst>
              <a:ext uri="{FF2B5EF4-FFF2-40B4-BE49-F238E27FC236}">
                <a16:creationId xmlns:a16="http://schemas.microsoft.com/office/drawing/2014/main" xmlns="" id="{A2065B2A-4B11-433D-AEE3-1FCB9DFAD9DD}"/>
              </a:ext>
            </a:extLst>
          </p:cNvPr>
          <p:cNvGraphicFramePr>
            <a:graphicFrameLocks noChangeAspect="1"/>
          </p:cNvGraphicFramePr>
          <p:nvPr/>
        </p:nvGraphicFramePr>
        <p:xfrm>
          <a:off x="3505200" y="1219201"/>
          <a:ext cx="2286000" cy="549275"/>
        </p:xfrm>
        <a:graphic>
          <a:graphicData uri="http://schemas.openxmlformats.org/presentationml/2006/ole">
            <mc:AlternateContent xmlns:mc="http://schemas.openxmlformats.org/markup-compatibility/2006">
              <mc:Choice xmlns:v="urn:schemas-microsoft-com:vml" Requires="v">
                <p:oleObj spid="_x0000_s10242" name="Equation" r:id="rId3" imgW="838080" imgH="203040" progId="Equation.3">
                  <p:embed/>
                </p:oleObj>
              </mc:Choice>
              <mc:Fallback>
                <p:oleObj name="Equation" r:id="rId3" imgW="838080" imgH="203040" progId="Equation.3">
                  <p:embed/>
                  <p:pic>
                    <p:nvPicPr>
                      <p:cNvPr id="17411" name="Object 3">
                        <a:extLst>
                          <a:ext uri="{FF2B5EF4-FFF2-40B4-BE49-F238E27FC236}">
                            <a16:creationId xmlns:a16="http://schemas.microsoft.com/office/drawing/2014/main" xmlns="" id="{A2065B2A-4B11-433D-AEE3-1FCB9DFAD9D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05200" y="1219201"/>
                        <a:ext cx="2286000" cy="5492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7412" name="Text Box 4">
            <a:extLst>
              <a:ext uri="{FF2B5EF4-FFF2-40B4-BE49-F238E27FC236}">
                <a16:creationId xmlns:a16="http://schemas.microsoft.com/office/drawing/2014/main" xmlns="" id="{51F52466-5BB1-1680-0FC0-6DBB8A63C67D}"/>
              </a:ext>
            </a:extLst>
          </p:cNvPr>
          <p:cNvSpPr txBox="1">
            <a:spLocks noChangeArrowheads="1"/>
          </p:cNvSpPr>
          <p:nvPr/>
        </p:nvSpPr>
        <p:spPr bwMode="auto">
          <a:xfrm>
            <a:off x="2041525" y="1306513"/>
            <a:ext cx="69705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t>Eq: 3</a:t>
            </a:r>
          </a:p>
        </p:txBody>
      </p:sp>
      <p:sp>
        <p:nvSpPr>
          <p:cNvPr id="17413" name="Text Box 5">
            <a:extLst>
              <a:ext uri="{FF2B5EF4-FFF2-40B4-BE49-F238E27FC236}">
                <a16:creationId xmlns:a16="http://schemas.microsoft.com/office/drawing/2014/main" xmlns="" id="{BB8BC66D-4CB2-E7FE-C194-48EDD984E96E}"/>
              </a:ext>
            </a:extLst>
          </p:cNvPr>
          <p:cNvSpPr txBox="1">
            <a:spLocks noChangeArrowheads="1"/>
          </p:cNvSpPr>
          <p:nvPr/>
        </p:nvSpPr>
        <p:spPr bwMode="auto">
          <a:xfrm>
            <a:off x="2498725" y="2068513"/>
            <a:ext cx="6352316"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t>or, emphasizing that f(X) depends on unknown parameters.</a:t>
            </a:r>
          </a:p>
        </p:txBody>
      </p:sp>
      <p:graphicFrame>
        <p:nvGraphicFramePr>
          <p:cNvPr id="17414" name="Object 6">
            <a:extLst>
              <a:ext uri="{FF2B5EF4-FFF2-40B4-BE49-F238E27FC236}">
                <a16:creationId xmlns:a16="http://schemas.microsoft.com/office/drawing/2014/main" xmlns="" id="{4018038A-1D84-67EE-29F0-D2A9F363DC6F}"/>
              </a:ext>
            </a:extLst>
          </p:cNvPr>
          <p:cNvGraphicFramePr>
            <a:graphicFrameLocks noChangeAspect="1"/>
          </p:cNvGraphicFramePr>
          <p:nvPr/>
        </p:nvGraphicFramePr>
        <p:xfrm>
          <a:off x="3657600" y="2819401"/>
          <a:ext cx="3657600" cy="644525"/>
        </p:xfrm>
        <a:graphic>
          <a:graphicData uri="http://schemas.openxmlformats.org/presentationml/2006/ole">
            <mc:AlternateContent xmlns:mc="http://schemas.openxmlformats.org/markup-compatibility/2006">
              <mc:Choice xmlns:v="urn:schemas-microsoft-com:vml" Requires="v">
                <p:oleObj spid="_x0000_s10243" name="Equation" r:id="rId5" imgW="1295280" imgH="228600" progId="Equation.3">
                  <p:embed/>
                </p:oleObj>
              </mc:Choice>
              <mc:Fallback>
                <p:oleObj name="Equation" r:id="rId5" imgW="1295280" imgH="228600" progId="Equation.3">
                  <p:embed/>
                  <p:pic>
                    <p:nvPicPr>
                      <p:cNvPr id="17414" name="Object 6">
                        <a:extLst>
                          <a:ext uri="{FF2B5EF4-FFF2-40B4-BE49-F238E27FC236}">
                            <a16:creationId xmlns:a16="http://schemas.microsoft.com/office/drawing/2014/main" xmlns="" id="{4018038A-1D84-67EE-29F0-D2A9F363DC6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657600" y="2819401"/>
                        <a:ext cx="3657600" cy="644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7415" name="Text Box 7">
            <a:extLst>
              <a:ext uri="{FF2B5EF4-FFF2-40B4-BE49-F238E27FC236}">
                <a16:creationId xmlns:a16="http://schemas.microsoft.com/office/drawing/2014/main" xmlns="" id="{513379A4-0DDA-2F2E-DBFF-18E6838C0EBD}"/>
              </a:ext>
            </a:extLst>
          </p:cNvPr>
          <p:cNvSpPr txBox="1">
            <a:spLocks noChangeArrowheads="1"/>
          </p:cNvSpPr>
          <p:nvPr/>
        </p:nvSpPr>
        <p:spPr bwMode="auto">
          <a:xfrm>
            <a:off x="2133600" y="2971800"/>
            <a:ext cx="69705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t>Eq: 4</a:t>
            </a:r>
          </a:p>
        </p:txBody>
      </p:sp>
      <p:sp>
        <p:nvSpPr>
          <p:cNvPr id="17416" name="Text Box 8">
            <a:extLst>
              <a:ext uri="{FF2B5EF4-FFF2-40B4-BE49-F238E27FC236}">
                <a16:creationId xmlns:a16="http://schemas.microsoft.com/office/drawing/2014/main" xmlns="" id="{5435288D-A816-E5FC-1968-6AA4C3D3AA99}"/>
              </a:ext>
            </a:extLst>
          </p:cNvPr>
          <p:cNvSpPr txBox="1">
            <a:spLocks noChangeArrowheads="1"/>
          </p:cNvSpPr>
          <p:nvPr/>
        </p:nvSpPr>
        <p:spPr bwMode="auto">
          <a:xfrm>
            <a:off x="3352800" y="3657600"/>
            <a:ext cx="6728958"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solidFill>
                  <a:srgbClr val="FF0000"/>
                </a:solidFill>
              </a:rPr>
              <a:t>What if we don’t know the functional form of the relationship?</a:t>
            </a:r>
          </a:p>
        </p:txBody>
      </p:sp>
      <p:sp>
        <p:nvSpPr>
          <p:cNvPr id="17417" name="Text Box 9">
            <a:extLst>
              <a:ext uri="{FF2B5EF4-FFF2-40B4-BE49-F238E27FC236}">
                <a16:creationId xmlns:a16="http://schemas.microsoft.com/office/drawing/2014/main" xmlns="" id="{94BF6225-B69E-71F0-89EA-0CE86F4C62C9}"/>
              </a:ext>
            </a:extLst>
          </p:cNvPr>
          <p:cNvSpPr txBox="1">
            <a:spLocks noChangeArrowheads="1"/>
          </p:cNvSpPr>
          <p:nvPr/>
        </p:nvSpPr>
        <p:spPr bwMode="auto">
          <a:xfrm>
            <a:off x="3352801" y="4419600"/>
            <a:ext cx="6645275" cy="1441450"/>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61963" indent="-293688" defTabSz="798513">
              <a:defRPr sz="2400">
                <a:solidFill>
                  <a:schemeClr val="tx1"/>
                </a:solidFill>
                <a:latin typeface="Times New Roman" panose="02020603050405020304" pitchFamily="18" charset="0"/>
              </a:defRPr>
            </a:lvl1pPr>
            <a:lvl2pPr marL="982663" defTabSz="798513">
              <a:defRPr sz="2400">
                <a:solidFill>
                  <a:schemeClr val="tx1"/>
                </a:solidFill>
                <a:latin typeface="Times New Roman" panose="02020603050405020304" pitchFamily="18" charset="0"/>
              </a:defRPr>
            </a:lvl2pPr>
            <a:lvl3pPr marL="1096963" defTabSz="798513">
              <a:defRPr sz="2400">
                <a:solidFill>
                  <a:schemeClr val="tx1"/>
                </a:solidFill>
                <a:latin typeface="Times New Roman" panose="02020603050405020304" pitchFamily="18" charset="0"/>
              </a:defRPr>
            </a:lvl3pPr>
            <a:lvl4pPr defTabSz="798513">
              <a:defRPr sz="2400">
                <a:solidFill>
                  <a:schemeClr val="tx1"/>
                </a:solidFill>
                <a:latin typeface="Times New Roman" panose="02020603050405020304" pitchFamily="18" charset="0"/>
              </a:defRPr>
            </a:lvl4pPr>
            <a:lvl5pPr defTabSz="798513">
              <a:defRPr sz="2400">
                <a:solidFill>
                  <a:schemeClr val="tx1"/>
                </a:solidFill>
                <a:latin typeface="Times New Roman" panose="02020603050405020304" pitchFamily="18" charset="0"/>
              </a:defRPr>
            </a:lvl5pPr>
            <a:lvl6pPr defTabSz="798513" eaLnBrk="0" fontAlgn="base" hangingPunct="0">
              <a:spcBef>
                <a:spcPct val="0"/>
              </a:spcBef>
              <a:spcAft>
                <a:spcPct val="0"/>
              </a:spcAft>
              <a:defRPr sz="2400">
                <a:solidFill>
                  <a:schemeClr val="tx1"/>
                </a:solidFill>
                <a:latin typeface="Times New Roman" panose="02020603050405020304" pitchFamily="18" charset="0"/>
              </a:defRPr>
            </a:lvl6pPr>
            <a:lvl7pPr defTabSz="798513" eaLnBrk="0" fontAlgn="base" hangingPunct="0">
              <a:spcBef>
                <a:spcPct val="0"/>
              </a:spcBef>
              <a:spcAft>
                <a:spcPct val="0"/>
              </a:spcAft>
              <a:defRPr sz="2400">
                <a:solidFill>
                  <a:schemeClr val="tx1"/>
                </a:solidFill>
                <a:latin typeface="Times New Roman" panose="02020603050405020304" pitchFamily="18" charset="0"/>
              </a:defRPr>
            </a:lvl7pPr>
            <a:lvl8pPr defTabSz="798513" eaLnBrk="0" fontAlgn="base" hangingPunct="0">
              <a:spcBef>
                <a:spcPct val="0"/>
              </a:spcBef>
              <a:spcAft>
                <a:spcPct val="0"/>
              </a:spcAft>
              <a:defRPr sz="2400">
                <a:solidFill>
                  <a:schemeClr val="tx1"/>
                </a:solidFill>
                <a:latin typeface="Times New Roman" panose="02020603050405020304" pitchFamily="18" charset="0"/>
              </a:defRPr>
            </a:lvl8pPr>
            <a:lvl9pPr defTabSz="798513"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110000"/>
              </a:lnSpc>
              <a:buFontTx/>
              <a:buChar char="•"/>
            </a:pPr>
            <a:r>
              <a:rPr lang="en-US" altLang="en-US" sz="2000">
                <a:latin typeface="Arial" panose="020B0604020202020204" pitchFamily="34" charset="0"/>
              </a:rPr>
              <a:t>Look at a scatter plot of the data for suggestions.</a:t>
            </a:r>
          </a:p>
          <a:p>
            <a:pPr>
              <a:lnSpc>
                <a:spcPct val="110000"/>
              </a:lnSpc>
              <a:buFontTx/>
              <a:buChar char="•"/>
            </a:pPr>
            <a:r>
              <a:rPr lang="en-US" altLang="en-US" sz="2000">
                <a:latin typeface="Arial" panose="020B0604020202020204" pitchFamily="34" charset="0"/>
              </a:rPr>
              <a:t>Hypothesize about the nature of the underlying process.  Often the hypothesized processes will suggest a functional form.</a:t>
            </a:r>
          </a:p>
        </p:txBody>
      </p:sp>
      <p:graphicFrame>
        <p:nvGraphicFramePr>
          <p:cNvPr id="17418" name="Object 10">
            <a:extLst>
              <a:ext uri="{FF2B5EF4-FFF2-40B4-BE49-F238E27FC236}">
                <a16:creationId xmlns:a16="http://schemas.microsoft.com/office/drawing/2014/main" xmlns="" id="{C7BEF07D-35C0-5B16-D9AC-83DDB273064B}"/>
              </a:ext>
            </a:extLst>
          </p:cNvPr>
          <p:cNvGraphicFramePr>
            <a:graphicFrameLocks noChangeAspect="1"/>
          </p:cNvGraphicFramePr>
          <p:nvPr/>
        </p:nvGraphicFramePr>
        <p:xfrm>
          <a:off x="2133601" y="3657600"/>
          <a:ext cx="1133475" cy="2438400"/>
        </p:xfrm>
        <a:graphic>
          <a:graphicData uri="http://schemas.openxmlformats.org/presentationml/2006/ole">
            <mc:AlternateContent xmlns:mc="http://schemas.openxmlformats.org/markup-compatibility/2006">
              <mc:Choice xmlns:v="urn:schemas-microsoft-com:vml" Requires="v">
                <p:oleObj spid="_x0000_s10244" name="Clip" r:id="rId7" imgW="1857600" imgH="3995640" progId="MS_ClipArt_Gallery.2">
                  <p:embed/>
                </p:oleObj>
              </mc:Choice>
              <mc:Fallback>
                <p:oleObj name="Clip" r:id="rId7" imgW="1857600" imgH="3995640" progId="MS_ClipArt_Gallery.2">
                  <p:embed/>
                  <p:pic>
                    <p:nvPicPr>
                      <p:cNvPr id="17418" name="Object 10">
                        <a:extLst>
                          <a:ext uri="{FF2B5EF4-FFF2-40B4-BE49-F238E27FC236}">
                            <a16:creationId xmlns:a16="http://schemas.microsoft.com/office/drawing/2014/main" xmlns="" id="{C7BEF07D-35C0-5B16-D9AC-83DDB273064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33601" y="3657600"/>
                        <a:ext cx="1133475" cy="2438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7419" name="Rectangle 11">
            <a:extLst>
              <a:ext uri="{FF2B5EF4-FFF2-40B4-BE49-F238E27FC236}">
                <a16:creationId xmlns:a16="http://schemas.microsoft.com/office/drawing/2014/main" xmlns="" id="{1CCE7923-3511-1BD7-9057-AB0821DDA448}"/>
              </a:ext>
            </a:extLst>
          </p:cNvPr>
          <p:cNvSpPr>
            <a:spLocks noGrp="1" noChangeArrowheads="1"/>
          </p:cNvSpPr>
          <p:nvPr>
            <p:ph type="title" idx="4294967295"/>
          </p:nvPr>
        </p:nvSpPr>
        <p:spPr>
          <a:xfrm>
            <a:off x="2830649" y="420717"/>
            <a:ext cx="4232759" cy="997265"/>
          </a:xfrm>
        </p:spPr>
        <p:txBody>
          <a:bodyPr>
            <a:normAutofit/>
          </a:bodyPr>
          <a:lstStyle/>
          <a:p>
            <a:r>
              <a:rPr lang="en-US" altLang="en-US" dirty="0">
                <a:solidFill>
                  <a:srgbClr val="7030A0"/>
                </a:solidFill>
                <a:effectLst>
                  <a:outerShdw blurRad="38100" dist="38100" dir="2700000" algn="tl">
                    <a:srgbClr val="000000">
                      <a:alpha val="43137"/>
                    </a:srgbClr>
                  </a:outerShdw>
                </a:effectLst>
              </a:rPr>
              <a:t>The error term:</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xmlns="" id="{3FAF6F05-337C-AB6B-EF1B-0BF6A44D15C3}"/>
              </a:ext>
            </a:extLst>
          </p:cNvPr>
          <p:cNvSpPr>
            <a:spLocks noGrp="1"/>
          </p:cNvSpPr>
          <p:nvPr>
            <p:ph type="sldNum" sz="quarter" idx="11"/>
          </p:nvPr>
        </p:nvSpPr>
        <p:spPr/>
        <p:txBody>
          <a:bodyPr/>
          <a:lstStyle/>
          <a:p>
            <a:fld id="{C99E3187-F566-4E8C-B4B9-BD7ACF49A59C}" type="slidenum">
              <a:rPr lang="en-US" altLang="en-US"/>
              <a:pPr/>
              <a:t>20</a:t>
            </a:fld>
            <a:endParaRPr lang="en-US" altLang="en-US"/>
          </a:p>
        </p:txBody>
      </p:sp>
      <p:sp>
        <p:nvSpPr>
          <p:cNvPr id="18435" name="Text Box 3">
            <a:extLst>
              <a:ext uri="{FF2B5EF4-FFF2-40B4-BE49-F238E27FC236}">
                <a16:creationId xmlns:a16="http://schemas.microsoft.com/office/drawing/2014/main" xmlns="" id="{1640A690-1ED9-BE7E-2B82-7E8EC508CF6E}"/>
              </a:ext>
            </a:extLst>
          </p:cNvPr>
          <p:cNvSpPr txBox="1">
            <a:spLocks noChangeArrowheads="1"/>
          </p:cNvSpPr>
          <p:nvPr/>
        </p:nvSpPr>
        <p:spPr bwMode="auto">
          <a:xfrm>
            <a:off x="2625726" y="1700213"/>
            <a:ext cx="6083717"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b="1" u="sng">
                <a:solidFill>
                  <a:schemeClr val="accent2"/>
                </a:solidFill>
              </a:rPr>
              <a:t>Regression Analysis</a:t>
            </a:r>
            <a:r>
              <a:rPr lang="en-US" altLang="en-US" sz="2000"/>
              <a:t>:  the process of fitting a line to data.</a:t>
            </a:r>
          </a:p>
        </p:txBody>
      </p:sp>
      <p:sp>
        <p:nvSpPr>
          <p:cNvPr id="18436" name="Text Box 4">
            <a:extLst>
              <a:ext uri="{FF2B5EF4-FFF2-40B4-BE49-F238E27FC236}">
                <a16:creationId xmlns:a16="http://schemas.microsoft.com/office/drawing/2014/main" xmlns="" id="{D6235A5A-A066-131C-9AA7-56B13BA43AC2}"/>
              </a:ext>
            </a:extLst>
          </p:cNvPr>
          <p:cNvSpPr txBox="1">
            <a:spLocks noChangeArrowheads="1"/>
          </p:cNvSpPr>
          <p:nvPr/>
        </p:nvSpPr>
        <p:spPr bwMode="auto">
          <a:xfrm>
            <a:off x="3108326" y="2297114"/>
            <a:ext cx="5959475"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279400" indent="-279400">
              <a:defRPr sz="2400">
                <a:solidFill>
                  <a:schemeClr val="tx1"/>
                </a:solidFill>
                <a:latin typeface="Times New Roman" panose="02020603050405020304" pitchFamily="18" charset="0"/>
              </a:defRPr>
            </a:lvl1pPr>
            <a:lvl2pPr>
              <a:defRPr sz="2400">
                <a:solidFill>
                  <a:schemeClr val="tx1"/>
                </a:solidFill>
                <a:latin typeface="Times New Roman" panose="02020603050405020304" pitchFamily="18" charset="0"/>
              </a:defRPr>
            </a:lvl2pPr>
            <a:lvl3pPr>
              <a:defRPr sz="2400">
                <a:solidFill>
                  <a:schemeClr val="tx1"/>
                </a:solidFill>
                <a:latin typeface="Times New Roman" panose="02020603050405020304" pitchFamily="18" charset="0"/>
              </a:defRPr>
            </a:lvl3pPr>
            <a:lvl4pPr>
              <a:defRPr sz="2400">
                <a:solidFill>
                  <a:schemeClr val="tx1"/>
                </a:solidFill>
                <a:latin typeface="Times New Roman" panose="02020603050405020304" pitchFamily="18" charset="0"/>
              </a:defRPr>
            </a:lvl4pPr>
            <a:lvl5pPr>
              <a:defRPr sz="2400">
                <a:solidFill>
                  <a:schemeClr val="tx1"/>
                </a:solidFill>
                <a:latin typeface="Times New Roman" panose="02020603050405020304" pitchFamily="18" charset="0"/>
              </a:defRPr>
            </a:lvl5pPr>
            <a:lvl6pPr eaLnBrk="0" fontAlgn="base" hangingPunct="0">
              <a:spcBef>
                <a:spcPct val="0"/>
              </a:spcBef>
              <a:spcAft>
                <a:spcPct val="0"/>
              </a:spcAft>
              <a:defRPr sz="2400">
                <a:solidFill>
                  <a:schemeClr val="tx1"/>
                </a:solidFill>
                <a:latin typeface="Times New Roman" panose="02020603050405020304" pitchFamily="18" charset="0"/>
              </a:defRPr>
            </a:lvl6pPr>
            <a:lvl7pPr eaLnBrk="0" fontAlgn="base" hangingPunct="0">
              <a:spcBef>
                <a:spcPct val="0"/>
              </a:spcBef>
              <a:spcAft>
                <a:spcPct val="0"/>
              </a:spcAft>
              <a:defRPr sz="2400">
                <a:solidFill>
                  <a:schemeClr val="tx1"/>
                </a:solidFill>
                <a:latin typeface="Times New Roman" panose="02020603050405020304" pitchFamily="18" charset="0"/>
              </a:defRPr>
            </a:lvl7pPr>
            <a:lvl8pPr eaLnBrk="0" fontAlgn="base" hangingPunct="0">
              <a:spcBef>
                <a:spcPct val="0"/>
              </a:spcBef>
              <a:spcAft>
                <a:spcPct val="0"/>
              </a:spcAft>
              <a:defRPr sz="2400">
                <a:solidFill>
                  <a:schemeClr val="tx1"/>
                </a:solidFill>
                <a:latin typeface="Times New Roman" panose="02020603050405020304" pitchFamily="18" charset="0"/>
              </a:defRPr>
            </a:lvl8pPr>
            <a:lvl9pP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2000">
                <a:latin typeface="Arial" panose="020B0604020202020204" pitchFamily="34" charset="0"/>
              </a:rPr>
              <a:t>Sir Francis Galton (1822-1911) -- a British anthropologist and meteorologist coined the term “regression”.  </a:t>
            </a:r>
          </a:p>
        </p:txBody>
      </p:sp>
      <p:sp>
        <p:nvSpPr>
          <p:cNvPr id="18437" name="Text Box 5">
            <a:extLst>
              <a:ext uri="{FF2B5EF4-FFF2-40B4-BE49-F238E27FC236}">
                <a16:creationId xmlns:a16="http://schemas.microsoft.com/office/drawing/2014/main" xmlns="" id="{E3D8B7FE-AE6B-8B50-DAD8-34C26CAFB7E4}"/>
              </a:ext>
            </a:extLst>
          </p:cNvPr>
          <p:cNvSpPr txBox="1">
            <a:spLocks noChangeArrowheads="1"/>
          </p:cNvSpPr>
          <p:nvPr/>
        </p:nvSpPr>
        <p:spPr bwMode="auto">
          <a:xfrm>
            <a:off x="2232026" y="3459164"/>
            <a:ext cx="7788275"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u="sng"/>
              <a:t>Regression towards mediocrity in hereditary stature</a:t>
            </a:r>
            <a:r>
              <a:rPr lang="en-US" altLang="en-US" sz="2000"/>
              <a:t> -  the tendency of offspring to be smaller than large parents and larger than small parents. Referred to as “regression towards the mean”.</a:t>
            </a:r>
          </a:p>
        </p:txBody>
      </p:sp>
      <p:graphicFrame>
        <p:nvGraphicFramePr>
          <p:cNvPr id="18438" name="Object 6">
            <a:extLst>
              <a:ext uri="{FF2B5EF4-FFF2-40B4-BE49-F238E27FC236}">
                <a16:creationId xmlns:a16="http://schemas.microsoft.com/office/drawing/2014/main" xmlns="" id="{A25DF49E-48FD-7865-B044-E3F7A3721C3D}"/>
              </a:ext>
            </a:extLst>
          </p:cNvPr>
          <p:cNvGraphicFramePr>
            <a:graphicFrameLocks noChangeAspect="1"/>
          </p:cNvGraphicFramePr>
          <p:nvPr/>
        </p:nvGraphicFramePr>
        <p:xfrm>
          <a:off x="4114800" y="4648200"/>
          <a:ext cx="2743200" cy="882650"/>
        </p:xfrm>
        <a:graphic>
          <a:graphicData uri="http://schemas.openxmlformats.org/presentationml/2006/ole">
            <mc:AlternateContent xmlns:mc="http://schemas.openxmlformats.org/markup-compatibility/2006">
              <mc:Choice xmlns:v="urn:schemas-microsoft-com:vml" Requires="v">
                <p:oleObj spid="_x0000_s11266" name="Equation" r:id="rId3" imgW="1218960" imgH="393480" progId="Equation.3">
                  <p:embed/>
                </p:oleObj>
              </mc:Choice>
              <mc:Fallback>
                <p:oleObj name="Equation" r:id="rId3" imgW="1218960" imgH="393480" progId="Equation.3">
                  <p:embed/>
                  <p:pic>
                    <p:nvPicPr>
                      <p:cNvPr id="18438" name="Object 6">
                        <a:extLst>
                          <a:ext uri="{FF2B5EF4-FFF2-40B4-BE49-F238E27FC236}">
                            <a16:creationId xmlns:a16="http://schemas.microsoft.com/office/drawing/2014/main" xmlns="" id="{A25DF49E-48FD-7865-B044-E3F7A3721C3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14800" y="4648200"/>
                        <a:ext cx="2743200" cy="882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8439" name="Rectangle 7">
            <a:extLst>
              <a:ext uri="{FF2B5EF4-FFF2-40B4-BE49-F238E27FC236}">
                <a16:creationId xmlns:a16="http://schemas.microsoft.com/office/drawing/2014/main" xmlns="" id="{AFDFFB72-A02C-B527-A6CF-C812472F856C}"/>
              </a:ext>
            </a:extLst>
          </p:cNvPr>
          <p:cNvSpPr>
            <a:spLocks noGrp="1" noChangeArrowheads="1"/>
          </p:cNvSpPr>
          <p:nvPr>
            <p:ph type="title" idx="4294967295"/>
          </p:nvPr>
        </p:nvSpPr>
        <p:spPr>
          <a:xfrm>
            <a:off x="2152650" y="479424"/>
            <a:ext cx="9615279" cy="1219200"/>
          </a:xfrm>
        </p:spPr>
        <p:txBody>
          <a:bodyPr>
            <a:normAutofit fontScale="90000"/>
          </a:bodyPr>
          <a:lstStyle/>
          <a:p>
            <a:r>
              <a:rPr lang="en-US" altLang="en-US" dirty="0">
                <a:solidFill>
                  <a:srgbClr val="7030A0"/>
                </a:solidFill>
                <a:effectLst>
                  <a:outerShdw blurRad="38100" dist="38100" dir="2700000" algn="tl">
                    <a:srgbClr val="000000">
                      <a:alpha val="43137"/>
                    </a:srgbClr>
                  </a:outerShdw>
                </a:effectLst>
              </a:rPr>
              <a:t>The straight line -- a conservative starting point.</a:t>
            </a:r>
          </a:p>
        </p:txBody>
      </p:sp>
      <p:graphicFrame>
        <p:nvGraphicFramePr>
          <p:cNvPr id="18440" name="Object 8">
            <a:extLst>
              <a:ext uri="{FF2B5EF4-FFF2-40B4-BE49-F238E27FC236}">
                <a16:creationId xmlns:a16="http://schemas.microsoft.com/office/drawing/2014/main" xmlns="" id="{5F779761-B26E-09E3-2D0F-ABEB1690BC63}"/>
              </a:ext>
            </a:extLst>
          </p:cNvPr>
          <p:cNvGraphicFramePr>
            <a:graphicFrameLocks noChangeAspect="1"/>
          </p:cNvGraphicFramePr>
          <p:nvPr/>
        </p:nvGraphicFramePr>
        <p:xfrm>
          <a:off x="4133850" y="4648200"/>
          <a:ext cx="2743200" cy="882650"/>
        </p:xfrm>
        <a:graphic>
          <a:graphicData uri="http://schemas.openxmlformats.org/presentationml/2006/ole">
            <mc:AlternateContent xmlns:mc="http://schemas.openxmlformats.org/markup-compatibility/2006">
              <mc:Choice xmlns:v="urn:schemas-microsoft-com:vml" Requires="v">
                <p:oleObj spid="_x0000_s11267" name="Equation" r:id="rId5" imgW="1218960" imgH="393480" progId="Equation.3">
                  <p:embed/>
                </p:oleObj>
              </mc:Choice>
              <mc:Fallback>
                <p:oleObj name="Equation" r:id="rId5" imgW="1218960" imgH="393480" progId="Equation.3">
                  <p:embed/>
                  <p:pic>
                    <p:nvPicPr>
                      <p:cNvPr id="18440" name="Object 8">
                        <a:extLst>
                          <a:ext uri="{FF2B5EF4-FFF2-40B4-BE49-F238E27FC236}">
                            <a16:creationId xmlns:a16="http://schemas.microsoft.com/office/drawing/2014/main" xmlns="" id="{5F779761-B26E-09E3-2D0F-ABEB1690BC6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33850" y="4648200"/>
                        <a:ext cx="2743200" cy="882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nvGrpSpPr>
          <p:cNvPr id="18441" name="Group 9">
            <a:extLst>
              <a:ext uri="{FF2B5EF4-FFF2-40B4-BE49-F238E27FC236}">
                <a16:creationId xmlns:a16="http://schemas.microsoft.com/office/drawing/2014/main" xmlns="" id="{DE4E7865-9415-8FA0-11A8-30388C88C448}"/>
              </a:ext>
            </a:extLst>
          </p:cNvPr>
          <p:cNvGrpSpPr>
            <a:grpSpLocks/>
          </p:cNvGrpSpPr>
          <p:nvPr/>
        </p:nvGrpSpPr>
        <p:grpSpPr bwMode="auto">
          <a:xfrm>
            <a:off x="3317875" y="5257801"/>
            <a:ext cx="2584450" cy="1344613"/>
            <a:chOff x="1130" y="3312"/>
            <a:chExt cx="1628" cy="847"/>
          </a:xfrm>
        </p:grpSpPr>
        <p:sp>
          <p:nvSpPr>
            <p:cNvPr id="18442" name="Text Box 10">
              <a:extLst>
                <a:ext uri="{FF2B5EF4-FFF2-40B4-BE49-F238E27FC236}">
                  <a16:creationId xmlns:a16="http://schemas.microsoft.com/office/drawing/2014/main" xmlns="" id="{CEAF6A05-354F-3997-04BA-1B8C2F5D4477}"/>
                </a:ext>
              </a:extLst>
            </p:cNvPr>
            <p:cNvSpPr txBox="1">
              <a:spLocks noChangeArrowheads="1"/>
            </p:cNvSpPr>
            <p:nvPr/>
          </p:nvSpPr>
          <p:spPr bwMode="auto">
            <a:xfrm>
              <a:off x="1130" y="3907"/>
              <a:ext cx="1628"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1" hangingPunct="1"/>
              <a:r>
                <a:rPr lang="en-US" altLang="en-US" sz="2000"/>
                <a:t>Average sized offspring</a:t>
              </a:r>
            </a:p>
          </p:txBody>
        </p:sp>
        <p:sp>
          <p:nvSpPr>
            <p:cNvPr id="18443" name="Line 11">
              <a:extLst>
                <a:ext uri="{FF2B5EF4-FFF2-40B4-BE49-F238E27FC236}">
                  <a16:creationId xmlns:a16="http://schemas.microsoft.com/office/drawing/2014/main" xmlns="" id="{7D210FFB-4028-9CB5-A7CE-D0E7A85F3B9D}"/>
                </a:ext>
              </a:extLst>
            </p:cNvPr>
            <p:cNvSpPr>
              <a:spLocks noChangeShapeType="1"/>
            </p:cNvSpPr>
            <p:nvPr/>
          </p:nvSpPr>
          <p:spPr bwMode="auto">
            <a:xfrm flipV="1">
              <a:off x="2100" y="3312"/>
              <a:ext cx="12" cy="648"/>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8447" name="Text Box 15">
            <a:extLst>
              <a:ext uri="{FF2B5EF4-FFF2-40B4-BE49-F238E27FC236}">
                <a16:creationId xmlns:a16="http://schemas.microsoft.com/office/drawing/2014/main" xmlns="" id="{70F44C86-EEFA-4630-15CF-836E255E9236}"/>
              </a:ext>
            </a:extLst>
          </p:cNvPr>
          <p:cNvSpPr txBox="1">
            <a:spLocks noChangeArrowheads="1"/>
          </p:cNvSpPr>
          <p:nvPr/>
        </p:nvSpPr>
        <p:spPr bwMode="auto">
          <a:xfrm>
            <a:off x="7696200" y="5295901"/>
            <a:ext cx="27051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t>Adjustment for how far parent is from mean of parents</a:t>
            </a:r>
            <a:endParaRPr lang="en-US" altLang="en-US"/>
          </a:p>
        </p:txBody>
      </p:sp>
      <p:sp>
        <p:nvSpPr>
          <p:cNvPr id="18449" name="Line 17">
            <a:extLst>
              <a:ext uri="{FF2B5EF4-FFF2-40B4-BE49-F238E27FC236}">
                <a16:creationId xmlns:a16="http://schemas.microsoft.com/office/drawing/2014/main" xmlns="" id="{8DED4BFE-5798-D005-CA25-75E58DDA88FB}"/>
              </a:ext>
            </a:extLst>
          </p:cNvPr>
          <p:cNvSpPr>
            <a:spLocks noChangeShapeType="1"/>
          </p:cNvSpPr>
          <p:nvPr/>
        </p:nvSpPr>
        <p:spPr bwMode="auto">
          <a:xfrm flipH="1" flipV="1">
            <a:off x="6648450" y="5372100"/>
            <a:ext cx="1047750" cy="45720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8450" name="Text Box 18">
            <a:extLst>
              <a:ext uri="{FF2B5EF4-FFF2-40B4-BE49-F238E27FC236}">
                <a16:creationId xmlns:a16="http://schemas.microsoft.com/office/drawing/2014/main" xmlns="" id="{A92F8ECC-488F-9500-9106-6DFEA30BC020}"/>
              </a:ext>
            </a:extLst>
          </p:cNvPr>
          <p:cNvSpPr txBox="1">
            <a:spLocks noChangeArrowheads="1"/>
          </p:cNvSpPr>
          <p:nvPr/>
        </p:nvSpPr>
        <p:spPr bwMode="auto">
          <a:xfrm>
            <a:off x="1714500" y="5372101"/>
            <a:ext cx="173355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t>Expected offspring height</a:t>
            </a:r>
            <a:endParaRPr lang="en-US" altLang="en-US"/>
          </a:p>
        </p:txBody>
      </p:sp>
      <p:sp>
        <p:nvSpPr>
          <p:cNvPr id="18451" name="Line 19">
            <a:extLst>
              <a:ext uri="{FF2B5EF4-FFF2-40B4-BE49-F238E27FC236}">
                <a16:creationId xmlns:a16="http://schemas.microsoft.com/office/drawing/2014/main" xmlns="" id="{A5A75756-B794-5D26-66F8-0FB68DF5CA33}"/>
              </a:ext>
            </a:extLst>
          </p:cNvPr>
          <p:cNvSpPr>
            <a:spLocks noChangeShapeType="1"/>
          </p:cNvSpPr>
          <p:nvPr/>
        </p:nvSpPr>
        <p:spPr bwMode="auto">
          <a:xfrm flipV="1">
            <a:off x="3124200" y="5219700"/>
            <a:ext cx="800100" cy="45720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8441"/>
                                        </p:tgtEl>
                                        <p:attrNameLst>
                                          <p:attrName>style.visibility</p:attrName>
                                        </p:attrNameLst>
                                      </p:cBhvr>
                                      <p:to>
                                        <p:strVal val="visible"/>
                                      </p:to>
                                    </p:set>
                                    <p:anim calcmode="lin" valueType="num">
                                      <p:cBhvr additive="base">
                                        <p:cTn id="7" dur="500" fill="hold"/>
                                        <p:tgtEl>
                                          <p:spTgt spid="18441"/>
                                        </p:tgtEl>
                                        <p:attrNameLst>
                                          <p:attrName>ppt_x</p:attrName>
                                        </p:attrNameLst>
                                      </p:cBhvr>
                                      <p:tavLst>
                                        <p:tav tm="0">
                                          <p:val>
                                            <p:strVal val="0-#ppt_w/2"/>
                                          </p:val>
                                        </p:tav>
                                        <p:tav tm="100000">
                                          <p:val>
                                            <p:strVal val="#ppt_x"/>
                                          </p:val>
                                        </p:tav>
                                      </p:tavLst>
                                    </p:anim>
                                    <p:anim calcmode="lin" valueType="num">
                                      <p:cBhvr additive="base">
                                        <p:cTn id="8" dur="500" fill="hold"/>
                                        <p:tgtEl>
                                          <p:spTgt spid="184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xmlns="" id="{BA78D111-9953-E54D-7B4D-87CF69F297DF}"/>
              </a:ext>
            </a:extLst>
          </p:cNvPr>
          <p:cNvSpPr>
            <a:spLocks noGrp="1"/>
          </p:cNvSpPr>
          <p:nvPr>
            <p:ph type="sldNum" sz="quarter" idx="11"/>
          </p:nvPr>
        </p:nvSpPr>
        <p:spPr/>
        <p:txBody>
          <a:bodyPr/>
          <a:lstStyle/>
          <a:p>
            <a:fld id="{A8F2C693-2A21-4BE7-931F-10A8049BE5BA}" type="slidenum">
              <a:rPr lang="en-US" altLang="en-US"/>
              <a:pPr/>
              <a:t>21</a:t>
            </a:fld>
            <a:endParaRPr lang="en-US" altLang="en-US"/>
          </a:p>
        </p:txBody>
      </p:sp>
      <p:sp>
        <p:nvSpPr>
          <p:cNvPr id="66576" name="Text Box 16">
            <a:extLst>
              <a:ext uri="{FF2B5EF4-FFF2-40B4-BE49-F238E27FC236}">
                <a16:creationId xmlns:a16="http://schemas.microsoft.com/office/drawing/2014/main" xmlns="" id="{C650A8B8-7424-D8E2-571E-4C45A1C15B10}"/>
              </a:ext>
            </a:extLst>
          </p:cNvPr>
          <p:cNvSpPr txBox="1">
            <a:spLocks noChangeArrowheads="1"/>
          </p:cNvSpPr>
          <p:nvPr/>
        </p:nvSpPr>
        <p:spPr bwMode="auto">
          <a:xfrm>
            <a:off x="8178800" y="1460500"/>
            <a:ext cx="152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tx2"/>
                </a:solidFill>
              </a:rPr>
              <a:t>45 degree line</a:t>
            </a:r>
          </a:p>
        </p:txBody>
      </p:sp>
      <p:sp>
        <p:nvSpPr>
          <p:cNvPr id="66577" name="Text Box 17">
            <a:extLst>
              <a:ext uri="{FF2B5EF4-FFF2-40B4-BE49-F238E27FC236}">
                <a16:creationId xmlns:a16="http://schemas.microsoft.com/office/drawing/2014/main" xmlns="" id="{AEF18517-365F-022E-57EC-91207E18D2FE}"/>
              </a:ext>
            </a:extLst>
          </p:cNvPr>
          <p:cNvSpPr txBox="1">
            <a:spLocks noChangeArrowheads="1"/>
          </p:cNvSpPr>
          <p:nvPr/>
        </p:nvSpPr>
        <p:spPr bwMode="auto">
          <a:xfrm>
            <a:off x="8013700" y="2171701"/>
            <a:ext cx="152400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accent2"/>
                </a:solidFill>
              </a:rPr>
              <a:t>regression line</a:t>
            </a:r>
          </a:p>
        </p:txBody>
      </p:sp>
      <p:sp>
        <p:nvSpPr>
          <p:cNvPr id="66579" name="Text Box 19">
            <a:extLst>
              <a:ext uri="{FF2B5EF4-FFF2-40B4-BE49-F238E27FC236}">
                <a16:creationId xmlns:a16="http://schemas.microsoft.com/office/drawing/2014/main" xmlns="" id="{F59B1859-6DDF-CDD0-580F-8FE6F0FFEFD4}"/>
              </a:ext>
            </a:extLst>
          </p:cNvPr>
          <p:cNvSpPr txBox="1">
            <a:spLocks noChangeArrowheads="1"/>
          </p:cNvSpPr>
          <p:nvPr/>
        </p:nvSpPr>
        <p:spPr bwMode="auto">
          <a:xfrm>
            <a:off x="8077200" y="3441701"/>
            <a:ext cx="179070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tx2"/>
                </a:solidFill>
              </a:rPr>
              <a:t>mean child height</a:t>
            </a:r>
          </a:p>
        </p:txBody>
      </p:sp>
      <p:sp>
        <p:nvSpPr>
          <p:cNvPr id="66581" name="Text Box 21">
            <a:extLst>
              <a:ext uri="{FF2B5EF4-FFF2-40B4-BE49-F238E27FC236}">
                <a16:creationId xmlns:a16="http://schemas.microsoft.com/office/drawing/2014/main" xmlns="" id="{1DE0C423-53DC-B2AD-CC67-4838CBC976CF}"/>
              </a:ext>
            </a:extLst>
          </p:cNvPr>
          <p:cNvSpPr txBox="1">
            <a:spLocks noChangeArrowheads="1"/>
          </p:cNvSpPr>
          <p:nvPr/>
        </p:nvSpPr>
        <p:spPr bwMode="auto">
          <a:xfrm>
            <a:off x="5549900" y="1016001"/>
            <a:ext cx="186690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accent2"/>
                </a:solidFill>
              </a:rPr>
              <a:t>mean parent height</a:t>
            </a:r>
          </a:p>
        </p:txBody>
      </p:sp>
      <p:sp>
        <p:nvSpPr>
          <p:cNvPr id="66582" name="Line 22">
            <a:extLst>
              <a:ext uri="{FF2B5EF4-FFF2-40B4-BE49-F238E27FC236}">
                <a16:creationId xmlns:a16="http://schemas.microsoft.com/office/drawing/2014/main" xmlns="" id="{CCA5A5CF-8209-626D-22BE-B24FE4BAB5F8}"/>
              </a:ext>
            </a:extLst>
          </p:cNvPr>
          <p:cNvSpPr>
            <a:spLocks noChangeShapeType="1"/>
          </p:cNvSpPr>
          <p:nvPr/>
        </p:nvSpPr>
        <p:spPr bwMode="auto">
          <a:xfrm flipH="1">
            <a:off x="5156200" y="1219200"/>
            <a:ext cx="419100" cy="2413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6584" name="Line 24">
            <a:extLst>
              <a:ext uri="{FF2B5EF4-FFF2-40B4-BE49-F238E27FC236}">
                <a16:creationId xmlns:a16="http://schemas.microsoft.com/office/drawing/2014/main" xmlns="" id="{797D3D99-7A8A-81C6-A65C-A4DCDD8BC9E3}"/>
              </a:ext>
            </a:extLst>
          </p:cNvPr>
          <p:cNvSpPr>
            <a:spLocks noChangeShapeType="1"/>
          </p:cNvSpPr>
          <p:nvPr/>
        </p:nvSpPr>
        <p:spPr bwMode="auto">
          <a:xfrm flipH="1">
            <a:off x="7581900" y="2260600"/>
            <a:ext cx="393700" cy="381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pic>
        <p:nvPicPr>
          <p:cNvPr id="66586" name="Picture 26">
            <a:extLst>
              <a:ext uri="{FF2B5EF4-FFF2-40B4-BE49-F238E27FC236}">
                <a16:creationId xmlns:a16="http://schemas.microsoft.com/office/drawing/2014/main" xmlns="" id="{BABC26C1-B5E6-AE5F-7A27-9C94AA23273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36725" y="788989"/>
            <a:ext cx="6267450" cy="5951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6587" name="Line 27">
            <a:extLst>
              <a:ext uri="{FF2B5EF4-FFF2-40B4-BE49-F238E27FC236}">
                <a16:creationId xmlns:a16="http://schemas.microsoft.com/office/drawing/2014/main" xmlns="" id="{1B92E8D8-BE54-E3FF-184C-B455FCFC9316}"/>
              </a:ext>
            </a:extLst>
          </p:cNvPr>
          <p:cNvSpPr>
            <a:spLocks noChangeShapeType="1"/>
          </p:cNvSpPr>
          <p:nvPr/>
        </p:nvSpPr>
        <p:spPr bwMode="auto">
          <a:xfrm flipH="1">
            <a:off x="7708900" y="3606800"/>
            <a:ext cx="368300" cy="127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6588" name="Line 28">
            <a:extLst>
              <a:ext uri="{FF2B5EF4-FFF2-40B4-BE49-F238E27FC236}">
                <a16:creationId xmlns:a16="http://schemas.microsoft.com/office/drawing/2014/main" xmlns="" id="{F4A3905E-156D-EB34-86ED-A3611544C34E}"/>
              </a:ext>
            </a:extLst>
          </p:cNvPr>
          <p:cNvSpPr>
            <a:spLocks noChangeShapeType="1"/>
          </p:cNvSpPr>
          <p:nvPr/>
        </p:nvSpPr>
        <p:spPr bwMode="auto">
          <a:xfrm flipH="1">
            <a:off x="7708900" y="2362200"/>
            <a:ext cx="292100" cy="127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6589" name="Line 29">
            <a:extLst>
              <a:ext uri="{FF2B5EF4-FFF2-40B4-BE49-F238E27FC236}">
                <a16:creationId xmlns:a16="http://schemas.microsoft.com/office/drawing/2014/main" xmlns="" id="{5A0DBB56-9B97-0ACC-30A7-8A9329C688D5}"/>
              </a:ext>
            </a:extLst>
          </p:cNvPr>
          <p:cNvSpPr>
            <a:spLocks noChangeShapeType="1"/>
          </p:cNvSpPr>
          <p:nvPr/>
        </p:nvSpPr>
        <p:spPr bwMode="auto">
          <a:xfrm flipH="1" flipV="1">
            <a:off x="7683500" y="1600200"/>
            <a:ext cx="457200" cy="127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6590" name="Text Box 30">
            <a:extLst>
              <a:ext uri="{FF2B5EF4-FFF2-40B4-BE49-F238E27FC236}">
                <a16:creationId xmlns:a16="http://schemas.microsoft.com/office/drawing/2014/main" xmlns="" id="{F3985C91-B7F0-ACD6-9A9C-78A4AE0C2B08}"/>
              </a:ext>
            </a:extLst>
          </p:cNvPr>
          <p:cNvSpPr txBox="1">
            <a:spLocks noChangeArrowheads="1"/>
          </p:cNvSpPr>
          <p:nvPr/>
        </p:nvSpPr>
        <p:spPr bwMode="auto">
          <a:xfrm>
            <a:off x="5549900" y="914401"/>
            <a:ext cx="179070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tx2"/>
                </a:solidFill>
              </a:rPr>
              <a:t>mean parent height</a:t>
            </a:r>
          </a:p>
        </p:txBody>
      </p:sp>
      <p:sp>
        <p:nvSpPr>
          <p:cNvPr id="66591" name="Line 31">
            <a:extLst>
              <a:ext uri="{FF2B5EF4-FFF2-40B4-BE49-F238E27FC236}">
                <a16:creationId xmlns:a16="http://schemas.microsoft.com/office/drawing/2014/main" xmlns="" id="{DA414BA8-B8BF-B929-00DD-C69D0EA6F57A}"/>
              </a:ext>
            </a:extLst>
          </p:cNvPr>
          <p:cNvSpPr>
            <a:spLocks noChangeShapeType="1"/>
          </p:cNvSpPr>
          <p:nvPr/>
        </p:nvSpPr>
        <p:spPr bwMode="auto">
          <a:xfrm flipH="1">
            <a:off x="5207000" y="1168400"/>
            <a:ext cx="330200" cy="3302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6592" name="Text Box 32">
            <a:extLst>
              <a:ext uri="{FF2B5EF4-FFF2-40B4-BE49-F238E27FC236}">
                <a16:creationId xmlns:a16="http://schemas.microsoft.com/office/drawing/2014/main" xmlns="" id="{2D205578-7F45-4733-52EA-5C67069C2895}"/>
              </a:ext>
            </a:extLst>
          </p:cNvPr>
          <p:cNvSpPr txBox="1">
            <a:spLocks noChangeArrowheads="1"/>
          </p:cNvSpPr>
          <p:nvPr/>
        </p:nvSpPr>
        <p:spPr bwMode="auto">
          <a:xfrm>
            <a:off x="8077200" y="4330701"/>
            <a:ext cx="2298700" cy="2585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b="1"/>
              <a:t>Data:</a:t>
            </a:r>
            <a:r>
              <a:rPr lang="en-US" altLang="en-US"/>
              <a:t> 952 parent-child pairs of heights. Parent height is average of the two parents. Women’s heights have been adjusted to make them comparable to men’s.</a:t>
            </a:r>
          </a:p>
        </p:txBody>
      </p:sp>
      <p:sp>
        <p:nvSpPr>
          <p:cNvPr id="66593" name="Rectangle 33">
            <a:extLst>
              <a:ext uri="{FF2B5EF4-FFF2-40B4-BE49-F238E27FC236}">
                <a16:creationId xmlns:a16="http://schemas.microsoft.com/office/drawing/2014/main" xmlns="" id="{206CF3BF-7C37-6FC4-6DD3-CD0EEA9FFF7A}"/>
              </a:ext>
            </a:extLst>
          </p:cNvPr>
          <p:cNvSpPr>
            <a:spLocks noChangeArrowheads="1"/>
          </p:cNvSpPr>
          <p:nvPr/>
        </p:nvSpPr>
        <p:spPr bwMode="auto">
          <a:xfrm>
            <a:off x="8051800" y="4343400"/>
            <a:ext cx="2082800" cy="15875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6566" name="Rectangle 6">
            <a:extLst>
              <a:ext uri="{FF2B5EF4-FFF2-40B4-BE49-F238E27FC236}">
                <a16:creationId xmlns:a16="http://schemas.microsoft.com/office/drawing/2014/main" xmlns="" id="{75B205DF-C7A8-92A0-C8BF-3DD6FC61518D}"/>
              </a:ext>
            </a:extLst>
          </p:cNvPr>
          <p:cNvSpPr>
            <a:spLocks noGrp="1" noChangeArrowheads="1"/>
          </p:cNvSpPr>
          <p:nvPr>
            <p:ph type="title" idx="4294967295"/>
          </p:nvPr>
        </p:nvSpPr>
        <p:spPr>
          <a:xfrm>
            <a:off x="3597275" y="455689"/>
            <a:ext cx="7969250" cy="508000"/>
          </a:xfrm>
        </p:spPr>
        <p:txBody>
          <a:bodyPr>
            <a:normAutofit fontScale="90000"/>
          </a:bodyPr>
          <a:lstStyle/>
          <a:p>
            <a:r>
              <a:rPr lang="en-US" altLang="en-US" sz="3200" dirty="0">
                <a:solidFill>
                  <a:srgbClr val="7030A0"/>
                </a:solidFill>
                <a:effectLst>
                  <a:outerShdw blurRad="38100" dist="38100" dir="2700000" algn="tl">
                    <a:srgbClr val="000000">
                      <a:alpha val="43137"/>
                    </a:srgbClr>
                  </a:outerShdw>
                </a:effectLst>
              </a:rPr>
              <a:t>Regression to the Mean: Galton’s Height Data</a:t>
            </a:r>
            <a:endParaRPr lang="en-US" altLang="en-US" sz="4000" dirty="0">
              <a:solidFill>
                <a:srgbClr val="7030A0"/>
              </a:solidFill>
              <a:effectLst>
                <a:outerShdw blurRad="38100" dist="38100" dir="2700000" algn="tl">
                  <a:srgbClr val="000000">
                    <a:alpha val="43137"/>
                  </a:srgbClr>
                </a:outerShdw>
              </a:effectLst>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xmlns="" id="{36C37E26-5364-2B21-BBDE-2914E0FE0FF1}"/>
              </a:ext>
            </a:extLst>
          </p:cNvPr>
          <p:cNvSpPr>
            <a:spLocks noGrp="1"/>
          </p:cNvSpPr>
          <p:nvPr>
            <p:ph type="sldNum" sz="quarter" idx="11"/>
          </p:nvPr>
        </p:nvSpPr>
        <p:spPr/>
        <p:txBody>
          <a:bodyPr/>
          <a:lstStyle/>
          <a:p>
            <a:fld id="{9359AF82-C5C7-4BA2-B249-39162521EE3A}" type="slidenum">
              <a:rPr lang="en-US" altLang="en-US"/>
              <a:pPr/>
              <a:t>22</a:t>
            </a:fld>
            <a:endParaRPr lang="en-US" altLang="en-US"/>
          </a:p>
        </p:txBody>
      </p:sp>
      <p:sp>
        <p:nvSpPr>
          <p:cNvPr id="67590" name="Text Box 6">
            <a:extLst>
              <a:ext uri="{FF2B5EF4-FFF2-40B4-BE49-F238E27FC236}">
                <a16:creationId xmlns:a16="http://schemas.microsoft.com/office/drawing/2014/main" xmlns="" id="{984CFEAF-9593-9994-A467-0C7D47736CB7}"/>
              </a:ext>
            </a:extLst>
          </p:cNvPr>
          <p:cNvSpPr txBox="1">
            <a:spLocks noChangeArrowheads="1"/>
          </p:cNvSpPr>
          <p:nvPr/>
        </p:nvSpPr>
        <p:spPr bwMode="auto">
          <a:xfrm>
            <a:off x="7874000" y="1320801"/>
            <a:ext cx="2514600" cy="40318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1600">
                <a:solidFill>
                  <a:schemeClr val="tx2"/>
                </a:solidFill>
              </a:rPr>
              <a:t>Same data, but suppose response is now blood pressure (bp) before &amp; after (day 1, day 2).</a:t>
            </a:r>
          </a:p>
          <a:p>
            <a:pPr>
              <a:spcBef>
                <a:spcPct val="50000"/>
              </a:spcBef>
            </a:pPr>
            <a:r>
              <a:rPr lang="en-US" altLang="en-US" sz="1600">
                <a:solidFill>
                  <a:schemeClr val="tx2"/>
                </a:solidFill>
              </a:rPr>
              <a:t> If we track only those with elevated bp before (above 3</a:t>
            </a:r>
            <a:r>
              <a:rPr lang="en-US" altLang="en-US" sz="1600" baseline="30000">
                <a:solidFill>
                  <a:schemeClr val="tx2"/>
                </a:solidFill>
              </a:rPr>
              <a:t>rd</a:t>
            </a:r>
            <a:r>
              <a:rPr lang="en-US" altLang="en-US" sz="1600">
                <a:solidFill>
                  <a:schemeClr val="tx2"/>
                </a:solidFill>
              </a:rPr>
              <a:t> quartile) , we see an amazing improvement, even though no treatment took place!</a:t>
            </a:r>
          </a:p>
          <a:p>
            <a:pPr>
              <a:spcBef>
                <a:spcPct val="50000"/>
              </a:spcBef>
            </a:pPr>
            <a:r>
              <a:rPr lang="en-US" altLang="en-US" sz="1600">
                <a:solidFill>
                  <a:schemeClr val="tx2"/>
                </a:solidFill>
              </a:rPr>
              <a:t>This is the regression effect at work. If it is not recognized and taken into account, misleading results and biases can occur.</a:t>
            </a:r>
          </a:p>
        </p:txBody>
      </p:sp>
      <p:pic>
        <p:nvPicPr>
          <p:cNvPr id="67599" name="Picture 15">
            <a:extLst>
              <a:ext uri="{FF2B5EF4-FFF2-40B4-BE49-F238E27FC236}">
                <a16:creationId xmlns:a16="http://schemas.microsoft.com/office/drawing/2014/main" xmlns="" id="{3035D1A1-08E3-DE75-1A49-C3519F8E71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2125" y="738189"/>
            <a:ext cx="6127750" cy="6015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7586" name="Rectangle 2">
            <a:extLst>
              <a:ext uri="{FF2B5EF4-FFF2-40B4-BE49-F238E27FC236}">
                <a16:creationId xmlns:a16="http://schemas.microsoft.com/office/drawing/2014/main" xmlns="" id="{7863CF4E-4762-07F3-3A96-FA9BABADAA92}"/>
              </a:ext>
            </a:extLst>
          </p:cNvPr>
          <p:cNvSpPr>
            <a:spLocks noGrp="1" noChangeArrowheads="1"/>
          </p:cNvSpPr>
          <p:nvPr>
            <p:ph type="title" idx="4294967295"/>
          </p:nvPr>
        </p:nvSpPr>
        <p:spPr>
          <a:xfrm>
            <a:off x="2419349" y="564962"/>
            <a:ext cx="8010525" cy="724087"/>
          </a:xfrm>
        </p:spPr>
        <p:txBody>
          <a:bodyPr>
            <a:normAutofit fontScale="90000"/>
          </a:bodyPr>
          <a:lstStyle/>
          <a:p>
            <a:r>
              <a:rPr lang="en-US" altLang="en-US" sz="3600" dirty="0">
                <a:solidFill>
                  <a:srgbClr val="7030A0"/>
                </a:solidFill>
                <a:effectLst>
                  <a:outerShdw blurRad="38100" dist="38100" dir="2700000" algn="tl">
                    <a:srgbClr val="000000">
                      <a:alpha val="43137"/>
                    </a:srgbClr>
                  </a:outerShdw>
                </a:effectLst>
              </a:rPr>
              <a:t>Regression to the Mean is a Powerful Effect!</a:t>
            </a:r>
            <a:endParaRPr lang="en-US" altLang="en-US" dirty="0">
              <a:solidFill>
                <a:srgbClr val="7030A0"/>
              </a:solidFill>
              <a:effectLst>
                <a:outerShdw blurRad="38100" dist="38100" dir="2700000" algn="tl">
                  <a:srgbClr val="000000">
                    <a:alpha val="43137"/>
                  </a:srgbClr>
                </a:outerShdw>
              </a:effectLst>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xmlns="" id="{61710A5C-C69B-AB7A-C144-043F2FEBB171}"/>
              </a:ext>
            </a:extLst>
          </p:cNvPr>
          <p:cNvSpPr>
            <a:spLocks noGrp="1"/>
          </p:cNvSpPr>
          <p:nvPr>
            <p:ph type="sldNum" sz="quarter" idx="11"/>
          </p:nvPr>
        </p:nvSpPr>
        <p:spPr/>
        <p:txBody>
          <a:bodyPr/>
          <a:lstStyle/>
          <a:p>
            <a:fld id="{68DCD536-7AA0-4673-99AB-263B7F4C01A9}" type="slidenum">
              <a:rPr lang="en-US" altLang="en-US"/>
              <a:pPr/>
              <a:t>23</a:t>
            </a:fld>
            <a:endParaRPr lang="en-US" altLang="en-US"/>
          </a:p>
        </p:txBody>
      </p:sp>
      <p:graphicFrame>
        <p:nvGraphicFramePr>
          <p:cNvPr id="31746" name="Object 2">
            <a:extLst>
              <a:ext uri="{FF2B5EF4-FFF2-40B4-BE49-F238E27FC236}">
                <a16:creationId xmlns:a16="http://schemas.microsoft.com/office/drawing/2014/main" xmlns="" id="{4CDFD10E-955F-B1EC-0343-A07D3D650A8B}"/>
              </a:ext>
            </a:extLst>
          </p:cNvPr>
          <p:cNvGraphicFramePr>
            <a:graphicFrameLocks noChangeAspect="1"/>
          </p:cNvGraphicFramePr>
          <p:nvPr/>
        </p:nvGraphicFramePr>
        <p:xfrm>
          <a:off x="2263776" y="1385888"/>
          <a:ext cx="7058025" cy="4868862"/>
        </p:xfrm>
        <a:graphic>
          <a:graphicData uri="http://schemas.openxmlformats.org/presentationml/2006/ole">
            <mc:AlternateContent xmlns:mc="http://schemas.openxmlformats.org/markup-compatibility/2006">
              <mc:Choice xmlns:v="urn:schemas-microsoft-com:vml" Requires="v">
                <p:oleObj spid="_x0000_s12290" name="Scanned Photo" r:id="rId3" imgW="11457143" imgH="7904762" progId="MSPhotoEdScan.3">
                  <p:embed/>
                </p:oleObj>
              </mc:Choice>
              <mc:Fallback>
                <p:oleObj name="Scanned Photo" r:id="rId3" imgW="11457143" imgH="7904762" progId="MSPhotoEdScan.3">
                  <p:embed/>
                  <p:pic>
                    <p:nvPicPr>
                      <p:cNvPr id="31746" name="Object 2">
                        <a:extLst>
                          <a:ext uri="{FF2B5EF4-FFF2-40B4-BE49-F238E27FC236}">
                            <a16:creationId xmlns:a16="http://schemas.microsoft.com/office/drawing/2014/main" xmlns="" id="{4CDFD10E-955F-B1EC-0343-A07D3D650A8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63776" y="1385888"/>
                        <a:ext cx="7058025" cy="48688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1749" name="Text Box 5">
            <a:extLst>
              <a:ext uri="{FF2B5EF4-FFF2-40B4-BE49-F238E27FC236}">
                <a16:creationId xmlns:a16="http://schemas.microsoft.com/office/drawing/2014/main" xmlns="" id="{A717986F-E439-1E16-FE02-D0DDD7F0E014}"/>
              </a:ext>
            </a:extLst>
          </p:cNvPr>
          <p:cNvSpPr txBox="1">
            <a:spLocks noChangeArrowheads="1"/>
          </p:cNvSpPr>
          <p:nvPr/>
        </p:nvSpPr>
        <p:spPr bwMode="auto">
          <a:xfrm>
            <a:off x="3848100" y="3886201"/>
            <a:ext cx="120015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t>Assumptions OK?</a:t>
            </a:r>
          </a:p>
        </p:txBody>
      </p:sp>
      <p:sp>
        <p:nvSpPr>
          <p:cNvPr id="31751" name="Rectangle 7">
            <a:extLst>
              <a:ext uri="{FF2B5EF4-FFF2-40B4-BE49-F238E27FC236}">
                <a16:creationId xmlns:a16="http://schemas.microsoft.com/office/drawing/2014/main" xmlns="" id="{E541B905-6167-3101-CB55-570E660714E5}"/>
              </a:ext>
            </a:extLst>
          </p:cNvPr>
          <p:cNvSpPr>
            <a:spLocks noChangeArrowheads="1"/>
          </p:cNvSpPr>
          <p:nvPr/>
        </p:nvSpPr>
        <p:spPr bwMode="auto">
          <a:xfrm>
            <a:off x="3848100" y="3905250"/>
            <a:ext cx="1181100" cy="4953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752" name="Line 8">
            <a:extLst>
              <a:ext uri="{FF2B5EF4-FFF2-40B4-BE49-F238E27FC236}">
                <a16:creationId xmlns:a16="http://schemas.microsoft.com/office/drawing/2014/main" xmlns="" id="{4ABE1558-04B2-F7C7-4E5E-0A56DF08AE00}"/>
              </a:ext>
            </a:extLst>
          </p:cNvPr>
          <p:cNvSpPr>
            <a:spLocks noChangeShapeType="1"/>
          </p:cNvSpPr>
          <p:nvPr/>
        </p:nvSpPr>
        <p:spPr bwMode="auto">
          <a:xfrm flipH="1">
            <a:off x="5048250" y="4095750"/>
            <a:ext cx="438150" cy="1905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753" name="Line 9">
            <a:extLst>
              <a:ext uri="{FF2B5EF4-FFF2-40B4-BE49-F238E27FC236}">
                <a16:creationId xmlns:a16="http://schemas.microsoft.com/office/drawing/2014/main" xmlns="" id="{0060C272-3359-D98E-21E5-47611E23F317}"/>
              </a:ext>
            </a:extLst>
          </p:cNvPr>
          <p:cNvSpPr>
            <a:spLocks noChangeShapeType="1"/>
          </p:cNvSpPr>
          <p:nvPr/>
        </p:nvSpPr>
        <p:spPr bwMode="auto">
          <a:xfrm flipV="1">
            <a:off x="4438650" y="3409950"/>
            <a:ext cx="0" cy="47625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754" name="Line 10">
            <a:extLst>
              <a:ext uri="{FF2B5EF4-FFF2-40B4-BE49-F238E27FC236}">
                <a16:creationId xmlns:a16="http://schemas.microsoft.com/office/drawing/2014/main" xmlns="" id="{012C64EB-1C97-23D3-E565-32F24EFCECEE}"/>
              </a:ext>
            </a:extLst>
          </p:cNvPr>
          <p:cNvSpPr>
            <a:spLocks noChangeShapeType="1"/>
          </p:cNvSpPr>
          <p:nvPr/>
        </p:nvSpPr>
        <p:spPr bwMode="auto">
          <a:xfrm>
            <a:off x="4495800" y="4400550"/>
            <a:ext cx="590550" cy="3048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755" name="Text Box 11">
            <a:extLst>
              <a:ext uri="{FF2B5EF4-FFF2-40B4-BE49-F238E27FC236}">
                <a16:creationId xmlns:a16="http://schemas.microsoft.com/office/drawing/2014/main" xmlns="" id="{8427E92D-791E-62B9-33B8-15D0C126211F}"/>
              </a:ext>
            </a:extLst>
          </p:cNvPr>
          <p:cNvSpPr txBox="1">
            <a:spLocks noChangeArrowheads="1"/>
          </p:cNvSpPr>
          <p:nvPr/>
        </p:nvSpPr>
        <p:spPr bwMode="auto">
          <a:xfrm>
            <a:off x="4514850" y="3505200"/>
            <a:ext cx="5715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t>no</a:t>
            </a:r>
          </a:p>
        </p:txBody>
      </p:sp>
      <p:sp>
        <p:nvSpPr>
          <p:cNvPr id="31756" name="Text Box 12">
            <a:extLst>
              <a:ext uri="{FF2B5EF4-FFF2-40B4-BE49-F238E27FC236}">
                <a16:creationId xmlns:a16="http://schemas.microsoft.com/office/drawing/2014/main" xmlns="" id="{34EE45A1-6D3D-AAAE-53FD-F2E7BF524D7F}"/>
              </a:ext>
            </a:extLst>
          </p:cNvPr>
          <p:cNvSpPr txBox="1">
            <a:spLocks noChangeArrowheads="1"/>
          </p:cNvSpPr>
          <p:nvPr/>
        </p:nvSpPr>
        <p:spPr bwMode="auto">
          <a:xfrm>
            <a:off x="3981450" y="4991100"/>
            <a:ext cx="5715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t>yes</a:t>
            </a:r>
          </a:p>
        </p:txBody>
      </p:sp>
      <p:sp>
        <p:nvSpPr>
          <p:cNvPr id="31748" name="Rectangle 4">
            <a:extLst>
              <a:ext uri="{FF2B5EF4-FFF2-40B4-BE49-F238E27FC236}">
                <a16:creationId xmlns:a16="http://schemas.microsoft.com/office/drawing/2014/main" xmlns="" id="{20C0B26A-0DF0-FAFF-DE1D-6FA0FBDC7DE1}"/>
              </a:ext>
            </a:extLst>
          </p:cNvPr>
          <p:cNvSpPr>
            <a:spLocks noGrp="1" noChangeArrowheads="1"/>
          </p:cNvSpPr>
          <p:nvPr>
            <p:ph type="title" idx="4294967295"/>
          </p:nvPr>
        </p:nvSpPr>
        <p:spPr>
          <a:xfrm>
            <a:off x="2263776" y="620161"/>
            <a:ext cx="8842513" cy="1028700"/>
          </a:xfrm>
        </p:spPr>
        <p:txBody>
          <a:bodyPr>
            <a:normAutofit fontScale="90000"/>
          </a:bodyPr>
          <a:lstStyle/>
          <a:p>
            <a:pPr algn="l"/>
            <a:r>
              <a:rPr lang="en-US" altLang="en-US" dirty="0">
                <a:solidFill>
                  <a:srgbClr val="7030A0"/>
                </a:solidFill>
                <a:effectLst>
                  <a:outerShdw blurRad="38100" dist="38100" dir="2700000" algn="tl">
                    <a:srgbClr val="000000">
                      <a:alpha val="43137"/>
                    </a:srgbClr>
                  </a:outerShdw>
                </a:effectLst>
              </a:rPr>
              <a:t>How is a Simple Linear Regression Analysis done? A Protocol</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xmlns="" id="{F1AE9B78-17AD-4A06-DC1A-DBE341E13B40}"/>
              </a:ext>
            </a:extLst>
          </p:cNvPr>
          <p:cNvSpPr>
            <a:spLocks noGrp="1"/>
          </p:cNvSpPr>
          <p:nvPr>
            <p:ph type="sldNum" sz="quarter" idx="11"/>
          </p:nvPr>
        </p:nvSpPr>
        <p:spPr/>
        <p:txBody>
          <a:bodyPr/>
          <a:lstStyle/>
          <a:p>
            <a:fld id="{4544C0B4-F2F4-4F50-8DCD-75E96CE4F401}" type="slidenum">
              <a:rPr lang="en-US" altLang="en-US"/>
              <a:pPr/>
              <a:t>24</a:t>
            </a:fld>
            <a:endParaRPr lang="en-US" altLang="en-US"/>
          </a:p>
        </p:txBody>
      </p:sp>
      <p:sp>
        <p:nvSpPr>
          <p:cNvPr id="20483" name="Text Box 3">
            <a:extLst>
              <a:ext uri="{FF2B5EF4-FFF2-40B4-BE49-F238E27FC236}">
                <a16:creationId xmlns:a16="http://schemas.microsoft.com/office/drawing/2014/main" xmlns="" id="{323D2E9C-0318-9EF6-C64D-B833B03F312A}"/>
              </a:ext>
            </a:extLst>
          </p:cNvPr>
          <p:cNvSpPr txBox="1">
            <a:spLocks noChangeArrowheads="1"/>
          </p:cNvSpPr>
          <p:nvPr/>
        </p:nvSpPr>
        <p:spPr bwMode="auto">
          <a:xfrm>
            <a:off x="459684" y="1166842"/>
            <a:ext cx="11158331" cy="53245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71500" indent="-571500">
              <a:defRPr sz="2400">
                <a:solidFill>
                  <a:schemeClr val="tx1"/>
                </a:solidFill>
                <a:latin typeface="Times New Roman" panose="02020603050405020304" pitchFamily="18" charset="0"/>
              </a:defRPr>
            </a:lvl1pPr>
            <a:lvl2pPr marL="1028700" indent="-177800">
              <a:defRPr sz="2400">
                <a:solidFill>
                  <a:schemeClr val="tx1"/>
                </a:solidFill>
                <a:latin typeface="Times New Roman" panose="02020603050405020304" pitchFamily="18" charset="0"/>
              </a:defRPr>
            </a:lvl2pPr>
            <a:lvl3pPr marL="1143000">
              <a:defRPr sz="2400">
                <a:solidFill>
                  <a:schemeClr val="tx1"/>
                </a:solidFill>
                <a:latin typeface="Times New Roman" panose="02020603050405020304" pitchFamily="18" charset="0"/>
              </a:defRPr>
            </a:lvl3pPr>
            <a:lvl4pPr>
              <a:defRPr sz="2400">
                <a:solidFill>
                  <a:schemeClr val="tx1"/>
                </a:solidFill>
                <a:latin typeface="Times New Roman" panose="02020603050405020304" pitchFamily="18" charset="0"/>
              </a:defRPr>
            </a:lvl4pPr>
            <a:lvl5pPr>
              <a:defRPr sz="2400">
                <a:solidFill>
                  <a:schemeClr val="tx1"/>
                </a:solidFill>
                <a:latin typeface="Times New Roman" panose="02020603050405020304" pitchFamily="18" charset="0"/>
              </a:defRPr>
            </a:lvl5pPr>
            <a:lvl6pPr eaLnBrk="0" fontAlgn="base" hangingPunct="0">
              <a:spcBef>
                <a:spcPct val="0"/>
              </a:spcBef>
              <a:spcAft>
                <a:spcPct val="0"/>
              </a:spcAft>
              <a:defRPr sz="2400">
                <a:solidFill>
                  <a:schemeClr val="tx1"/>
                </a:solidFill>
                <a:latin typeface="Times New Roman" panose="02020603050405020304" pitchFamily="18" charset="0"/>
              </a:defRPr>
            </a:lvl6pPr>
            <a:lvl7pPr eaLnBrk="0" fontAlgn="base" hangingPunct="0">
              <a:spcBef>
                <a:spcPct val="0"/>
              </a:spcBef>
              <a:spcAft>
                <a:spcPct val="0"/>
              </a:spcAft>
              <a:defRPr sz="2400">
                <a:solidFill>
                  <a:schemeClr val="tx1"/>
                </a:solidFill>
                <a:latin typeface="Times New Roman" panose="02020603050405020304" pitchFamily="18" charset="0"/>
              </a:defRPr>
            </a:lvl7pPr>
            <a:lvl8pPr eaLnBrk="0" fontAlgn="base" hangingPunct="0">
              <a:spcBef>
                <a:spcPct val="0"/>
              </a:spcBef>
              <a:spcAft>
                <a:spcPct val="0"/>
              </a:spcAft>
              <a:defRPr sz="2400">
                <a:solidFill>
                  <a:schemeClr val="tx1"/>
                </a:solidFill>
                <a:latin typeface="Times New Roman" panose="02020603050405020304" pitchFamily="18" charset="0"/>
              </a:defRPr>
            </a:lvl8pPr>
            <a:lvl9pP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2000" b="1" dirty="0">
                <a:latin typeface="Arial" panose="020B0604020202020204" pitchFamily="34" charset="0"/>
              </a:rPr>
              <a:t>1. Examine the scatterplot of the data.</a:t>
            </a:r>
          </a:p>
          <a:p>
            <a:pPr lvl="1">
              <a:buFontTx/>
              <a:buChar char="•"/>
            </a:pPr>
            <a:r>
              <a:rPr lang="en-US" altLang="en-US" sz="2000" b="1" dirty="0">
                <a:latin typeface="Arial" panose="020B0604020202020204" pitchFamily="34" charset="0"/>
              </a:rPr>
              <a:t>Does the relationship look linear?</a:t>
            </a:r>
          </a:p>
          <a:p>
            <a:pPr lvl="1">
              <a:buFontTx/>
              <a:buChar char="•"/>
            </a:pPr>
            <a:r>
              <a:rPr lang="en-US" altLang="en-US" sz="2000" b="1" dirty="0">
                <a:latin typeface="Arial" panose="020B0604020202020204" pitchFamily="34" charset="0"/>
              </a:rPr>
              <a:t>Are there points in locations they shouldn’t be?</a:t>
            </a:r>
          </a:p>
          <a:p>
            <a:pPr lvl="1">
              <a:buFontTx/>
              <a:buChar char="•"/>
            </a:pPr>
            <a:r>
              <a:rPr lang="en-US" altLang="en-US" sz="2000" b="1" dirty="0">
                <a:latin typeface="Arial" panose="020B0604020202020204" pitchFamily="34" charset="0"/>
              </a:rPr>
              <a:t>Do we need a transformation?</a:t>
            </a:r>
          </a:p>
          <a:p>
            <a:r>
              <a:rPr lang="en-US" altLang="en-US" sz="2000" b="1" dirty="0">
                <a:latin typeface="Arial" panose="020B0604020202020204" pitchFamily="34" charset="0"/>
              </a:rPr>
              <a:t>2. Assuming a linear function looks appropriate, estimate the regression parameters.</a:t>
            </a:r>
          </a:p>
          <a:p>
            <a:pPr lvl="1">
              <a:buFontTx/>
              <a:buChar char="•"/>
            </a:pPr>
            <a:r>
              <a:rPr lang="en-US" altLang="en-US" sz="2000" b="1" dirty="0">
                <a:latin typeface="Arial" panose="020B0604020202020204" pitchFamily="34" charset="0"/>
              </a:rPr>
              <a:t>How do we do this? (Method of Least Squares)</a:t>
            </a:r>
          </a:p>
          <a:p>
            <a:r>
              <a:rPr lang="en-US" altLang="en-US" sz="2000" b="1" dirty="0">
                <a:latin typeface="Arial" panose="020B0604020202020204" pitchFamily="34" charset="0"/>
              </a:rPr>
              <a:t>3. Test whether there really is a statistically significant linear relationship.  Just because we assumed a linear function it does not follow that the data support this assumption.</a:t>
            </a:r>
          </a:p>
          <a:p>
            <a:pPr lvl="1">
              <a:buFontTx/>
              <a:buChar char="•"/>
            </a:pPr>
            <a:r>
              <a:rPr lang="en-US" altLang="en-US" sz="2000" b="1" dirty="0">
                <a:latin typeface="Arial" panose="020B0604020202020204" pitchFamily="34" charset="0"/>
              </a:rPr>
              <a:t>How do we test this? (F-test for Variances)</a:t>
            </a:r>
          </a:p>
          <a:p>
            <a:r>
              <a:rPr lang="en-US" altLang="en-US" sz="2000" b="1" dirty="0">
                <a:latin typeface="Arial" panose="020B0604020202020204" pitchFamily="34" charset="0"/>
              </a:rPr>
              <a:t>4. If there is a significant linear relationship, estimate the response, Y, for the given values of X, and compute the residuals.</a:t>
            </a:r>
          </a:p>
          <a:p>
            <a:r>
              <a:rPr lang="en-US" altLang="en-US" sz="2000" b="1" dirty="0">
                <a:latin typeface="Arial" panose="020B0604020202020204" pitchFamily="34" charset="0"/>
              </a:rPr>
              <a:t>5. Examine the residuals for systematic inadequacies in the linear model as fit to the data.</a:t>
            </a:r>
          </a:p>
          <a:p>
            <a:pPr lvl="1">
              <a:buFontTx/>
              <a:buChar char="•"/>
            </a:pPr>
            <a:r>
              <a:rPr lang="en-US" altLang="en-US" sz="2000" b="1" dirty="0">
                <a:latin typeface="Arial" panose="020B0604020202020204" pitchFamily="34" charset="0"/>
              </a:rPr>
              <a:t>Is there evidence that a more complicated relationship (say a polynomial) should be considered; are there problems with the regression assumptions? (Residual analysis).</a:t>
            </a:r>
          </a:p>
          <a:p>
            <a:pPr lvl="1">
              <a:buFontTx/>
              <a:buChar char="•"/>
            </a:pPr>
            <a:r>
              <a:rPr lang="en-US" altLang="en-US" sz="2000" b="1" dirty="0">
                <a:latin typeface="Arial" panose="020B0604020202020204" pitchFamily="34" charset="0"/>
              </a:rPr>
              <a:t>Are there specific data points which do not seem to follow the proposed relationship? (Examined using influence measures).</a:t>
            </a:r>
          </a:p>
        </p:txBody>
      </p:sp>
      <p:sp>
        <p:nvSpPr>
          <p:cNvPr id="20484" name="Rectangle 4">
            <a:extLst>
              <a:ext uri="{FF2B5EF4-FFF2-40B4-BE49-F238E27FC236}">
                <a16:creationId xmlns:a16="http://schemas.microsoft.com/office/drawing/2014/main" xmlns="" id="{7D919D49-BED4-074C-4231-6C2E268E7507}"/>
              </a:ext>
            </a:extLst>
          </p:cNvPr>
          <p:cNvSpPr>
            <a:spLocks noGrp="1" noChangeArrowheads="1"/>
          </p:cNvSpPr>
          <p:nvPr>
            <p:ph type="title" idx="4294967295"/>
          </p:nvPr>
        </p:nvSpPr>
        <p:spPr>
          <a:xfrm>
            <a:off x="3199572" y="328464"/>
            <a:ext cx="7772400" cy="838378"/>
          </a:xfrm>
        </p:spPr>
        <p:txBody>
          <a:bodyPr>
            <a:normAutofit/>
          </a:bodyPr>
          <a:lstStyle/>
          <a:p>
            <a:r>
              <a:rPr lang="en-US" altLang="en-US" sz="4800" dirty="0">
                <a:solidFill>
                  <a:srgbClr val="7030A0"/>
                </a:solidFill>
                <a:effectLst>
                  <a:outerShdw blurRad="38100" dist="38100" dir="2700000" algn="tl">
                    <a:srgbClr val="000000">
                      <a:alpha val="43137"/>
                    </a:srgbClr>
                  </a:outerShdw>
                </a:effectLst>
              </a:rPr>
              <a:t>Steps in a Regression Analysis</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xmlns="" id="{400F38BC-5A7A-D4FE-51C8-7A9426CD599F}"/>
              </a:ext>
            </a:extLst>
          </p:cNvPr>
          <p:cNvSpPr>
            <a:spLocks noGrp="1"/>
          </p:cNvSpPr>
          <p:nvPr>
            <p:ph type="sldNum" sz="quarter" idx="11"/>
          </p:nvPr>
        </p:nvSpPr>
        <p:spPr/>
        <p:txBody>
          <a:bodyPr/>
          <a:lstStyle/>
          <a:p>
            <a:fld id="{5DF9D353-86EB-40BC-976D-195DB67CCB83}" type="slidenum">
              <a:rPr lang="en-US" altLang="en-US"/>
              <a:pPr/>
              <a:t>25</a:t>
            </a:fld>
            <a:endParaRPr lang="en-US" altLang="en-US"/>
          </a:p>
        </p:txBody>
      </p:sp>
      <p:sp>
        <p:nvSpPr>
          <p:cNvPr id="21507" name="Text Box 3">
            <a:extLst>
              <a:ext uri="{FF2B5EF4-FFF2-40B4-BE49-F238E27FC236}">
                <a16:creationId xmlns:a16="http://schemas.microsoft.com/office/drawing/2014/main" xmlns="" id="{1EF665F7-073E-3B52-57C6-A2411DDDC2CC}"/>
              </a:ext>
            </a:extLst>
          </p:cNvPr>
          <p:cNvSpPr txBox="1">
            <a:spLocks noChangeArrowheads="1"/>
          </p:cNvSpPr>
          <p:nvPr/>
        </p:nvSpPr>
        <p:spPr bwMode="auto">
          <a:xfrm>
            <a:off x="458788" y="1405701"/>
            <a:ext cx="5843588"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400" dirty="0"/>
              <a:t>SITUATION: A company that repairs small computers needs to develop a better way of providing customers typical repair cost estimates.  To begin this process, they compiled data on repair times (in minutes) and the number of components needing repair or replacement from the previous week.  The data, sorted by number of components are as follows: </a:t>
            </a:r>
          </a:p>
        </p:txBody>
      </p:sp>
      <p:sp>
        <p:nvSpPr>
          <p:cNvPr id="21508" name="Text Box 4">
            <a:extLst>
              <a:ext uri="{FF2B5EF4-FFF2-40B4-BE49-F238E27FC236}">
                <a16:creationId xmlns:a16="http://schemas.microsoft.com/office/drawing/2014/main" xmlns="" id="{6835088A-CCA7-900E-1396-DAA15A6CC496}"/>
              </a:ext>
            </a:extLst>
          </p:cNvPr>
          <p:cNvSpPr txBox="1">
            <a:spLocks noChangeArrowheads="1"/>
          </p:cNvSpPr>
          <p:nvPr/>
        </p:nvSpPr>
        <p:spPr bwMode="auto">
          <a:xfrm>
            <a:off x="6880225" y="1001713"/>
            <a:ext cx="2825750" cy="4760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tabLst>
                <a:tab pos="914400" algn="l"/>
                <a:tab pos="1943100" algn="l"/>
              </a:tabLst>
              <a:defRPr sz="2400">
                <a:solidFill>
                  <a:schemeClr val="tx1"/>
                </a:solidFill>
                <a:latin typeface="Times New Roman" panose="02020603050405020304" pitchFamily="18" charset="0"/>
              </a:defRPr>
            </a:lvl1pPr>
            <a:lvl2pPr>
              <a:tabLst>
                <a:tab pos="914400" algn="l"/>
                <a:tab pos="1943100" algn="l"/>
              </a:tabLst>
              <a:defRPr sz="2400">
                <a:solidFill>
                  <a:schemeClr val="tx1"/>
                </a:solidFill>
                <a:latin typeface="Times New Roman" panose="02020603050405020304" pitchFamily="18" charset="0"/>
              </a:defRPr>
            </a:lvl2pPr>
            <a:lvl3pPr>
              <a:tabLst>
                <a:tab pos="914400" algn="l"/>
                <a:tab pos="1943100" algn="l"/>
              </a:tabLst>
              <a:defRPr sz="2400">
                <a:solidFill>
                  <a:schemeClr val="tx1"/>
                </a:solidFill>
                <a:latin typeface="Times New Roman" panose="02020603050405020304" pitchFamily="18" charset="0"/>
              </a:defRPr>
            </a:lvl3pPr>
            <a:lvl4pPr>
              <a:tabLst>
                <a:tab pos="914400" algn="l"/>
                <a:tab pos="1943100" algn="l"/>
              </a:tabLst>
              <a:defRPr sz="2400">
                <a:solidFill>
                  <a:schemeClr val="tx1"/>
                </a:solidFill>
                <a:latin typeface="Times New Roman" panose="02020603050405020304" pitchFamily="18" charset="0"/>
              </a:defRPr>
            </a:lvl4pPr>
            <a:lvl5pPr>
              <a:tabLst>
                <a:tab pos="914400" algn="l"/>
                <a:tab pos="1943100" algn="l"/>
              </a:tabLst>
              <a:defRPr sz="2400">
                <a:solidFill>
                  <a:schemeClr val="tx1"/>
                </a:solidFill>
                <a:latin typeface="Times New Roman" panose="02020603050405020304" pitchFamily="18" charset="0"/>
              </a:defRPr>
            </a:lvl5pPr>
            <a:lvl6pPr eaLnBrk="0" fontAlgn="base" hangingPunct="0">
              <a:spcBef>
                <a:spcPct val="0"/>
              </a:spcBef>
              <a:spcAft>
                <a:spcPct val="0"/>
              </a:spcAft>
              <a:tabLst>
                <a:tab pos="914400" algn="l"/>
                <a:tab pos="1943100" algn="l"/>
              </a:tabLst>
              <a:defRPr sz="2400">
                <a:solidFill>
                  <a:schemeClr val="tx1"/>
                </a:solidFill>
                <a:latin typeface="Times New Roman" panose="02020603050405020304" pitchFamily="18" charset="0"/>
              </a:defRPr>
            </a:lvl6pPr>
            <a:lvl7pPr eaLnBrk="0" fontAlgn="base" hangingPunct="0">
              <a:spcBef>
                <a:spcPct val="0"/>
              </a:spcBef>
              <a:spcAft>
                <a:spcPct val="0"/>
              </a:spcAft>
              <a:tabLst>
                <a:tab pos="914400" algn="l"/>
                <a:tab pos="1943100" algn="l"/>
              </a:tabLst>
              <a:defRPr sz="2400">
                <a:solidFill>
                  <a:schemeClr val="tx1"/>
                </a:solidFill>
                <a:latin typeface="Times New Roman" panose="02020603050405020304" pitchFamily="18" charset="0"/>
              </a:defRPr>
            </a:lvl7pPr>
            <a:lvl8pPr eaLnBrk="0" fontAlgn="base" hangingPunct="0">
              <a:spcBef>
                <a:spcPct val="0"/>
              </a:spcBef>
              <a:spcAft>
                <a:spcPct val="0"/>
              </a:spcAft>
              <a:tabLst>
                <a:tab pos="914400" algn="l"/>
                <a:tab pos="1943100" algn="l"/>
              </a:tabLst>
              <a:defRPr sz="2400">
                <a:solidFill>
                  <a:schemeClr val="tx1"/>
                </a:solidFill>
                <a:latin typeface="Times New Roman" panose="02020603050405020304" pitchFamily="18" charset="0"/>
              </a:defRPr>
            </a:lvl8pPr>
            <a:lvl9pPr eaLnBrk="0" fontAlgn="base" hangingPunct="0">
              <a:spcBef>
                <a:spcPct val="0"/>
              </a:spcBef>
              <a:spcAft>
                <a:spcPct val="0"/>
              </a:spcAft>
              <a:tabLst>
                <a:tab pos="914400" algn="l"/>
                <a:tab pos="1943100" algn="l"/>
              </a:tabLst>
              <a:defRPr sz="2400">
                <a:solidFill>
                  <a:schemeClr val="tx1"/>
                </a:solidFill>
                <a:latin typeface="Times New Roman" panose="02020603050405020304" pitchFamily="18" charset="0"/>
              </a:defRPr>
            </a:lvl9pPr>
          </a:lstStyle>
          <a:p>
            <a:r>
              <a:rPr lang="en-US" altLang="en-US" sz="1800">
                <a:latin typeface="Arial" panose="020B0604020202020204" pitchFamily="34" charset="0"/>
              </a:rPr>
              <a:t>         </a:t>
            </a:r>
            <a:r>
              <a:rPr lang="en-US" altLang="en-US" sz="1800">
                <a:solidFill>
                  <a:schemeClr val="accent2"/>
                </a:solidFill>
                <a:latin typeface="Arial" panose="020B0604020202020204" pitchFamily="34" charset="0"/>
              </a:rPr>
              <a:t>Number	Repair</a:t>
            </a:r>
          </a:p>
          <a:p>
            <a:r>
              <a:rPr lang="en-US" altLang="en-US" sz="1800">
                <a:solidFill>
                  <a:schemeClr val="accent2"/>
                </a:solidFill>
                <a:latin typeface="Arial" panose="020B0604020202020204" pitchFamily="34" charset="0"/>
              </a:rPr>
              <a:t>    of components 	   time </a:t>
            </a:r>
          </a:p>
          <a:p>
            <a:r>
              <a:rPr lang="en-US" altLang="en-US" sz="1800">
                <a:solidFill>
                  <a:schemeClr val="accent2"/>
                </a:solidFill>
                <a:latin typeface="Arial" panose="020B0604020202020204" pitchFamily="34" charset="0"/>
              </a:rPr>
              <a:t>i     	 x</a:t>
            </a:r>
            <a:r>
              <a:rPr lang="en-US" altLang="en-US" sz="1800" baseline="-25000">
                <a:solidFill>
                  <a:schemeClr val="accent2"/>
                </a:solidFill>
                <a:latin typeface="Arial" panose="020B0604020202020204" pitchFamily="34" charset="0"/>
              </a:rPr>
              <a:t>i	 </a:t>
            </a:r>
            <a:r>
              <a:rPr lang="en-US" altLang="en-US" sz="1800">
                <a:solidFill>
                  <a:schemeClr val="accent2"/>
                </a:solidFill>
                <a:latin typeface="Arial" panose="020B0604020202020204" pitchFamily="34" charset="0"/>
              </a:rPr>
              <a:t>     y</a:t>
            </a:r>
            <a:r>
              <a:rPr lang="en-US" altLang="en-US" sz="1800" baseline="-25000">
                <a:solidFill>
                  <a:schemeClr val="accent2"/>
                </a:solidFill>
                <a:latin typeface="Arial" panose="020B0604020202020204" pitchFamily="34" charset="0"/>
              </a:rPr>
              <a:t>i</a:t>
            </a:r>
            <a:endParaRPr lang="en-US" altLang="en-US" sz="1800">
              <a:solidFill>
                <a:schemeClr val="accent2"/>
              </a:solidFill>
              <a:latin typeface="Arial" panose="020B0604020202020204" pitchFamily="34" charset="0"/>
            </a:endParaRPr>
          </a:p>
          <a:p>
            <a:r>
              <a:rPr lang="en-US" altLang="en-US" sz="1800">
                <a:latin typeface="Arial" panose="020B0604020202020204" pitchFamily="34" charset="0"/>
              </a:rPr>
              <a:t>1    	 1 	     23  </a:t>
            </a:r>
          </a:p>
          <a:p>
            <a:r>
              <a:rPr lang="en-US" altLang="en-US" sz="1800">
                <a:latin typeface="Arial" panose="020B0604020202020204" pitchFamily="34" charset="0"/>
              </a:rPr>
              <a:t>2    	 2 	     29  </a:t>
            </a:r>
          </a:p>
          <a:p>
            <a:r>
              <a:rPr lang="en-US" altLang="en-US" sz="1800">
                <a:latin typeface="Arial" panose="020B0604020202020204" pitchFamily="34" charset="0"/>
              </a:rPr>
              <a:t>3    	 4 	     64  </a:t>
            </a:r>
          </a:p>
          <a:p>
            <a:r>
              <a:rPr lang="en-US" altLang="en-US" sz="1800">
                <a:latin typeface="Arial" panose="020B0604020202020204" pitchFamily="34" charset="0"/>
              </a:rPr>
              <a:t>4    	 4 	     72  </a:t>
            </a:r>
          </a:p>
          <a:p>
            <a:r>
              <a:rPr lang="en-US" altLang="en-US" sz="1800">
                <a:latin typeface="Arial" panose="020B0604020202020204" pitchFamily="34" charset="0"/>
              </a:rPr>
              <a:t>5   	 4 	     80  </a:t>
            </a:r>
          </a:p>
          <a:p>
            <a:r>
              <a:rPr lang="en-US" altLang="en-US" sz="1800">
                <a:latin typeface="Arial" panose="020B0604020202020204" pitchFamily="34" charset="0"/>
              </a:rPr>
              <a:t>6   	 5 	     87  </a:t>
            </a:r>
          </a:p>
          <a:p>
            <a:r>
              <a:rPr lang="en-US" altLang="en-US" sz="1800">
                <a:latin typeface="Arial" panose="020B0604020202020204" pitchFamily="34" charset="0"/>
              </a:rPr>
              <a:t>7    	 6  	    96  </a:t>
            </a:r>
          </a:p>
          <a:p>
            <a:r>
              <a:rPr lang="en-US" altLang="en-US" sz="1800">
                <a:latin typeface="Arial" panose="020B0604020202020204" pitchFamily="34" charset="0"/>
              </a:rPr>
              <a:t>8    	 6  	   105  </a:t>
            </a:r>
          </a:p>
          <a:p>
            <a:r>
              <a:rPr lang="en-US" altLang="en-US" sz="1800">
                <a:latin typeface="Arial" panose="020B0604020202020204" pitchFamily="34" charset="0"/>
              </a:rPr>
              <a:t>9    	 8  	   127  </a:t>
            </a:r>
          </a:p>
          <a:p>
            <a:r>
              <a:rPr lang="en-US" altLang="en-US" sz="1800">
                <a:latin typeface="Arial" panose="020B0604020202020204" pitchFamily="34" charset="0"/>
              </a:rPr>
              <a:t>10  	 8  	   119  </a:t>
            </a:r>
          </a:p>
          <a:p>
            <a:r>
              <a:rPr lang="en-US" altLang="en-US" sz="1800">
                <a:latin typeface="Arial" panose="020B0604020202020204" pitchFamily="34" charset="0"/>
              </a:rPr>
              <a:t>11   	 9  	   145  </a:t>
            </a:r>
          </a:p>
          <a:p>
            <a:r>
              <a:rPr lang="en-US" altLang="en-US" sz="1800">
                <a:latin typeface="Arial" panose="020B0604020202020204" pitchFamily="34" charset="0"/>
              </a:rPr>
              <a:t>12  	 9  	   149  </a:t>
            </a:r>
          </a:p>
          <a:p>
            <a:r>
              <a:rPr lang="en-US" altLang="en-US" sz="1800">
                <a:latin typeface="Arial" panose="020B0604020202020204" pitchFamily="34" charset="0"/>
              </a:rPr>
              <a:t>13  	10 	  165  </a:t>
            </a:r>
          </a:p>
          <a:p>
            <a:r>
              <a:rPr lang="en-US" altLang="en-US" sz="1800">
                <a:latin typeface="Arial" panose="020B0604020202020204" pitchFamily="34" charset="0"/>
              </a:rPr>
              <a:t>14   	10 	  154 </a:t>
            </a:r>
          </a:p>
        </p:txBody>
      </p:sp>
      <p:sp>
        <p:nvSpPr>
          <p:cNvPr id="21509" name="Rectangle 5">
            <a:extLst>
              <a:ext uri="{FF2B5EF4-FFF2-40B4-BE49-F238E27FC236}">
                <a16:creationId xmlns:a16="http://schemas.microsoft.com/office/drawing/2014/main" xmlns="" id="{41B7E7FE-3BB3-7369-298C-6B9E1A2F561A}"/>
              </a:ext>
            </a:extLst>
          </p:cNvPr>
          <p:cNvSpPr>
            <a:spLocks noChangeArrowheads="1"/>
          </p:cNvSpPr>
          <p:nvPr/>
        </p:nvSpPr>
        <p:spPr bwMode="auto">
          <a:xfrm>
            <a:off x="6896100" y="1009650"/>
            <a:ext cx="2819400" cy="88265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510" name="Text Box 6">
            <a:extLst>
              <a:ext uri="{FF2B5EF4-FFF2-40B4-BE49-F238E27FC236}">
                <a16:creationId xmlns:a16="http://schemas.microsoft.com/office/drawing/2014/main" xmlns="" id="{184BF0DC-6AC1-A4C9-15FF-2822AE589F1A}"/>
              </a:ext>
            </a:extLst>
          </p:cNvPr>
          <p:cNvSpPr txBox="1">
            <a:spLocks noChangeArrowheads="1"/>
          </p:cNvSpPr>
          <p:nvPr/>
        </p:nvSpPr>
        <p:spPr bwMode="auto">
          <a:xfrm>
            <a:off x="2239963" y="4816475"/>
            <a:ext cx="38973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t>Paired Observations (x</a:t>
            </a:r>
            <a:r>
              <a:rPr lang="en-US" altLang="en-US" sz="2400" baseline="-25000"/>
              <a:t>i</a:t>
            </a:r>
            <a:r>
              <a:rPr lang="en-US" altLang="en-US" sz="2400"/>
              <a:t>, y</a:t>
            </a:r>
            <a:r>
              <a:rPr lang="en-US" altLang="en-US" sz="2400" baseline="-25000"/>
              <a:t>i</a:t>
            </a:r>
            <a:r>
              <a:rPr lang="en-US" altLang="en-US" sz="2400"/>
              <a:t>)</a:t>
            </a:r>
          </a:p>
        </p:txBody>
      </p:sp>
      <p:sp>
        <p:nvSpPr>
          <p:cNvPr id="21511" name="Line 7">
            <a:extLst>
              <a:ext uri="{FF2B5EF4-FFF2-40B4-BE49-F238E27FC236}">
                <a16:creationId xmlns:a16="http://schemas.microsoft.com/office/drawing/2014/main" xmlns="" id="{FD38D6C3-1CC2-51B8-68C2-E28950A4D460}"/>
              </a:ext>
            </a:extLst>
          </p:cNvPr>
          <p:cNvSpPr>
            <a:spLocks noChangeShapeType="1"/>
          </p:cNvSpPr>
          <p:nvPr/>
        </p:nvSpPr>
        <p:spPr bwMode="auto">
          <a:xfrm flipV="1">
            <a:off x="5592764" y="2540000"/>
            <a:ext cx="3203575" cy="227965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512" name="Line 8">
            <a:extLst>
              <a:ext uri="{FF2B5EF4-FFF2-40B4-BE49-F238E27FC236}">
                <a16:creationId xmlns:a16="http://schemas.microsoft.com/office/drawing/2014/main" xmlns="" id="{B9CC9544-0474-F424-D50E-F94383803422}"/>
              </a:ext>
            </a:extLst>
          </p:cNvPr>
          <p:cNvSpPr>
            <a:spLocks noChangeShapeType="1"/>
          </p:cNvSpPr>
          <p:nvPr/>
        </p:nvSpPr>
        <p:spPr bwMode="auto">
          <a:xfrm>
            <a:off x="8364539" y="2540000"/>
            <a:ext cx="763587" cy="0"/>
          </a:xfrm>
          <a:prstGeom prst="line">
            <a:avLst/>
          </a:prstGeom>
          <a:noFill/>
          <a:ln w="9525">
            <a:solidFill>
              <a:schemeClr val="tx1"/>
            </a:solidFill>
            <a:round/>
            <a:headEnd type="arrow" w="med" len="me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513" name="Rectangle 9">
            <a:extLst>
              <a:ext uri="{FF2B5EF4-FFF2-40B4-BE49-F238E27FC236}">
                <a16:creationId xmlns:a16="http://schemas.microsoft.com/office/drawing/2014/main" xmlns="" id="{3B5F84EA-51D1-433F-9533-8FD27BD3F8CD}"/>
              </a:ext>
            </a:extLst>
          </p:cNvPr>
          <p:cNvSpPr>
            <a:spLocks noGrp="1" noChangeArrowheads="1"/>
          </p:cNvSpPr>
          <p:nvPr>
            <p:ph type="title" idx="4294967295"/>
          </p:nvPr>
        </p:nvSpPr>
        <p:spPr>
          <a:xfrm>
            <a:off x="2251075" y="504825"/>
            <a:ext cx="7772400" cy="590550"/>
          </a:xfrm>
        </p:spPr>
        <p:txBody>
          <a:bodyPr>
            <a:normAutofit fontScale="90000"/>
          </a:bodyPr>
          <a:lstStyle/>
          <a:p>
            <a:r>
              <a:rPr lang="en-US" altLang="en-US" sz="3200" b="1" dirty="0">
                <a:solidFill>
                  <a:srgbClr val="7030A0"/>
                </a:solidFill>
                <a:effectLst>
                  <a:outerShdw blurRad="38100" dist="38100" dir="2700000" algn="tl">
                    <a:srgbClr val="000000">
                      <a:alpha val="43137"/>
                    </a:srgbClr>
                  </a:outerShdw>
                </a:effectLst>
              </a:rPr>
              <a:t>Simple Linear Regression -  Example and Theory</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xmlns="" id="{ECFCEBD6-88EC-B1DA-B0EA-B213CCF060D7}"/>
              </a:ext>
            </a:extLst>
          </p:cNvPr>
          <p:cNvSpPr>
            <a:spLocks noGrp="1"/>
          </p:cNvSpPr>
          <p:nvPr>
            <p:ph type="ftr" sz="quarter" idx="10"/>
          </p:nvPr>
        </p:nvSpPr>
        <p:spPr/>
        <p:txBody>
          <a:bodyPr/>
          <a:lstStyle/>
          <a:p>
            <a:r>
              <a:rPr lang="en-US" altLang="en-US"/>
              <a:t>STA6166-RegBasics</a:t>
            </a:r>
          </a:p>
        </p:txBody>
      </p:sp>
      <p:sp>
        <p:nvSpPr>
          <p:cNvPr id="3" name="Slide Number Placeholder 2">
            <a:extLst>
              <a:ext uri="{FF2B5EF4-FFF2-40B4-BE49-F238E27FC236}">
                <a16:creationId xmlns:a16="http://schemas.microsoft.com/office/drawing/2014/main" xmlns="" id="{24D294EF-12FB-B39E-8B3B-D0A6A8616D4D}"/>
              </a:ext>
            </a:extLst>
          </p:cNvPr>
          <p:cNvSpPr>
            <a:spLocks noGrp="1"/>
          </p:cNvSpPr>
          <p:nvPr>
            <p:ph type="sldNum" sz="quarter" idx="11"/>
          </p:nvPr>
        </p:nvSpPr>
        <p:spPr/>
        <p:txBody>
          <a:bodyPr/>
          <a:lstStyle/>
          <a:p>
            <a:fld id="{34F49966-632F-4A3B-8704-9924551151A8}" type="slidenum">
              <a:rPr lang="en-US" altLang="en-US"/>
              <a:pPr/>
              <a:t>26</a:t>
            </a:fld>
            <a:endParaRPr lang="en-US" altLang="en-US"/>
          </a:p>
        </p:txBody>
      </p:sp>
      <p:sp>
        <p:nvSpPr>
          <p:cNvPr id="70658" name="Text Box 2">
            <a:extLst>
              <a:ext uri="{FF2B5EF4-FFF2-40B4-BE49-F238E27FC236}">
                <a16:creationId xmlns:a16="http://schemas.microsoft.com/office/drawing/2014/main" xmlns="" id="{B12C7EF9-8D44-ACC3-2279-C0ED63CCED8B}"/>
              </a:ext>
            </a:extLst>
          </p:cNvPr>
          <p:cNvSpPr txBox="1">
            <a:spLocks noChangeArrowheads="1"/>
          </p:cNvSpPr>
          <p:nvPr/>
        </p:nvSpPr>
        <p:spPr bwMode="auto">
          <a:xfrm>
            <a:off x="2133600" y="2247901"/>
            <a:ext cx="3443288"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u="sng"/>
              <a:t>Estimating the regression parameters</a:t>
            </a:r>
          </a:p>
        </p:txBody>
      </p:sp>
      <p:sp>
        <p:nvSpPr>
          <p:cNvPr id="70659" name="Text Box 3">
            <a:extLst>
              <a:ext uri="{FF2B5EF4-FFF2-40B4-BE49-F238E27FC236}">
                <a16:creationId xmlns:a16="http://schemas.microsoft.com/office/drawing/2014/main" xmlns="" id="{C8B61E99-CEC4-2C30-9C08-C48233E9743C}"/>
              </a:ext>
            </a:extLst>
          </p:cNvPr>
          <p:cNvSpPr txBox="1">
            <a:spLocks noChangeArrowheads="1"/>
          </p:cNvSpPr>
          <p:nvPr/>
        </p:nvSpPr>
        <p:spPr bwMode="auto">
          <a:xfrm>
            <a:off x="2141538" y="3084514"/>
            <a:ext cx="3344862"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b="1">
                <a:solidFill>
                  <a:schemeClr val="accent2"/>
                </a:solidFill>
              </a:rPr>
              <a:t>Objective: Minimize the difference between the observation and its prediction according to the line.</a:t>
            </a:r>
          </a:p>
        </p:txBody>
      </p:sp>
      <p:sp>
        <p:nvSpPr>
          <p:cNvPr id="70661" name="Rectangle 5">
            <a:extLst>
              <a:ext uri="{FF2B5EF4-FFF2-40B4-BE49-F238E27FC236}">
                <a16:creationId xmlns:a16="http://schemas.microsoft.com/office/drawing/2014/main" xmlns="" id="{3177D42F-929D-ED5B-E907-4532C46C6919}"/>
              </a:ext>
            </a:extLst>
          </p:cNvPr>
          <p:cNvSpPr>
            <a:spLocks noGrp="1" noChangeArrowheads="1"/>
          </p:cNvSpPr>
          <p:nvPr>
            <p:ph type="title" idx="4294967295"/>
          </p:nvPr>
        </p:nvSpPr>
        <p:spPr>
          <a:xfrm>
            <a:off x="2209800" y="639229"/>
            <a:ext cx="4267200" cy="1409700"/>
          </a:xfrm>
        </p:spPr>
        <p:txBody>
          <a:bodyPr/>
          <a:lstStyle/>
          <a:p>
            <a:r>
              <a:rPr lang="en-US" altLang="en-US" dirty="0">
                <a:solidFill>
                  <a:srgbClr val="7030A0"/>
                </a:solidFill>
                <a:effectLst>
                  <a:outerShdw blurRad="38100" dist="38100" dir="2700000" algn="tl">
                    <a:srgbClr val="000000">
                      <a:alpha val="43137"/>
                    </a:srgbClr>
                  </a:outerShdw>
                </a:effectLst>
              </a:rPr>
              <a:t>Assumed Linear Regression Model</a:t>
            </a:r>
          </a:p>
        </p:txBody>
      </p:sp>
      <p:graphicFrame>
        <p:nvGraphicFramePr>
          <p:cNvPr id="70662" name="Object 6">
            <a:extLst>
              <a:ext uri="{FF2B5EF4-FFF2-40B4-BE49-F238E27FC236}">
                <a16:creationId xmlns:a16="http://schemas.microsoft.com/office/drawing/2014/main" xmlns="" id="{2266D747-3A78-5B27-1BBE-50DA3B5660D2}"/>
              </a:ext>
            </a:extLst>
          </p:cNvPr>
          <p:cNvGraphicFramePr>
            <a:graphicFrameLocks noChangeAspect="1"/>
          </p:cNvGraphicFramePr>
          <p:nvPr/>
        </p:nvGraphicFramePr>
        <p:xfrm>
          <a:off x="6921501" y="736600"/>
          <a:ext cx="2728913" cy="1054100"/>
        </p:xfrm>
        <a:graphic>
          <a:graphicData uri="http://schemas.openxmlformats.org/presentationml/2006/ole">
            <mc:AlternateContent xmlns:mc="http://schemas.openxmlformats.org/markup-compatibility/2006">
              <mc:Choice xmlns:v="urn:schemas-microsoft-com:vml" Requires="v">
                <p:oleObj spid="_x0000_s13314" name="Equation" r:id="rId3" imgW="1117440" imgH="431640" progId="Equation.3">
                  <p:embed/>
                </p:oleObj>
              </mc:Choice>
              <mc:Fallback>
                <p:oleObj name="Equation" r:id="rId3" imgW="1117440" imgH="431640" progId="Equation.3">
                  <p:embed/>
                  <p:pic>
                    <p:nvPicPr>
                      <p:cNvPr id="70662" name="Object 6">
                        <a:extLst>
                          <a:ext uri="{FF2B5EF4-FFF2-40B4-BE49-F238E27FC236}">
                            <a16:creationId xmlns:a16="http://schemas.microsoft.com/office/drawing/2014/main" xmlns="" id="{2266D747-3A78-5B27-1BBE-50DA3B5660D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21501" y="736600"/>
                        <a:ext cx="2728913" cy="1054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70663" name="Object 7">
            <a:extLst>
              <a:ext uri="{FF2B5EF4-FFF2-40B4-BE49-F238E27FC236}">
                <a16:creationId xmlns:a16="http://schemas.microsoft.com/office/drawing/2014/main" xmlns="" id="{3285478F-CD46-4DB7-78EC-873408BDA067}"/>
              </a:ext>
            </a:extLst>
          </p:cNvPr>
          <p:cNvGraphicFramePr>
            <a:graphicFrameLocks noChangeAspect="1"/>
          </p:cNvGraphicFramePr>
          <p:nvPr/>
        </p:nvGraphicFramePr>
        <p:xfrm>
          <a:off x="2336801" y="4772026"/>
          <a:ext cx="2765425" cy="1095375"/>
        </p:xfrm>
        <a:graphic>
          <a:graphicData uri="http://schemas.openxmlformats.org/presentationml/2006/ole">
            <mc:AlternateContent xmlns:mc="http://schemas.openxmlformats.org/markup-compatibility/2006">
              <mc:Choice xmlns:v="urn:schemas-microsoft-com:vml" Requires="v">
                <p:oleObj spid="_x0000_s13315" name="Equation" r:id="rId5" imgW="1218960" imgH="482400" progId="Equation.3">
                  <p:embed/>
                </p:oleObj>
              </mc:Choice>
              <mc:Fallback>
                <p:oleObj name="Equation" r:id="rId5" imgW="1218960" imgH="482400" progId="Equation.3">
                  <p:embed/>
                  <p:pic>
                    <p:nvPicPr>
                      <p:cNvPr id="70663" name="Object 7">
                        <a:extLst>
                          <a:ext uri="{FF2B5EF4-FFF2-40B4-BE49-F238E27FC236}">
                            <a16:creationId xmlns:a16="http://schemas.microsoft.com/office/drawing/2014/main" xmlns="" id="{3285478F-CD46-4DB7-78EC-873408BDA06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36801" y="4772026"/>
                        <a:ext cx="2765425" cy="1095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70664" name="Object 8">
            <a:extLst>
              <a:ext uri="{FF2B5EF4-FFF2-40B4-BE49-F238E27FC236}">
                <a16:creationId xmlns:a16="http://schemas.microsoft.com/office/drawing/2014/main" xmlns="" id="{8313F9B9-44E7-79E8-E6B2-EB973D696123}"/>
              </a:ext>
            </a:extLst>
          </p:cNvPr>
          <p:cNvGraphicFramePr>
            <a:graphicFrameLocks noChangeAspect="1"/>
          </p:cNvGraphicFramePr>
          <p:nvPr/>
        </p:nvGraphicFramePr>
        <p:xfrm>
          <a:off x="5454650" y="2184400"/>
          <a:ext cx="4895850" cy="3263900"/>
        </p:xfrm>
        <a:graphic>
          <a:graphicData uri="http://schemas.openxmlformats.org/presentationml/2006/ole">
            <mc:AlternateContent xmlns:mc="http://schemas.openxmlformats.org/markup-compatibility/2006">
              <mc:Choice xmlns:v="urn:schemas-microsoft-com:vml" Requires="v">
                <p:oleObj spid="_x0000_s13316" name="Graph" r:id="rId7" imgW="5486400" imgH="3657600" progId="MtbGraph.Document">
                  <p:embed/>
                </p:oleObj>
              </mc:Choice>
              <mc:Fallback>
                <p:oleObj name="Graph" r:id="rId7" imgW="5486400" imgH="3657600" progId="MtbGraph.Document">
                  <p:embed/>
                  <p:pic>
                    <p:nvPicPr>
                      <p:cNvPr id="70664" name="Object 8">
                        <a:extLst>
                          <a:ext uri="{FF2B5EF4-FFF2-40B4-BE49-F238E27FC236}">
                            <a16:creationId xmlns:a16="http://schemas.microsoft.com/office/drawing/2014/main" xmlns="" id="{8313F9B9-44E7-79E8-E6B2-EB973D69612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454650" y="2184400"/>
                        <a:ext cx="4895850" cy="3263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70665" name="Object 9">
            <a:extLst>
              <a:ext uri="{FF2B5EF4-FFF2-40B4-BE49-F238E27FC236}">
                <a16:creationId xmlns:a16="http://schemas.microsoft.com/office/drawing/2014/main" xmlns="" id="{1A637D96-10C1-F37D-9C37-FDD40A496519}"/>
              </a:ext>
            </a:extLst>
          </p:cNvPr>
          <p:cNvGraphicFramePr>
            <a:graphicFrameLocks noChangeAspect="1"/>
          </p:cNvGraphicFramePr>
          <p:nvPr/>
        </p:nvGraphicFramePr>
        <p:xfrm>
          <a:off x="2311400" y="5978525"/>
          <a:ext cx="4795838" cy="520700"/>
        </p:xfrm>
        <a:graphic>
          <a:graphicData uri="http://schemas.openxmlformats.org/presentationml/2006/ole">
            <mc:AlternateContent xmlns:mc="http://schemas.openxmlformats.org/markup-compatibility/2006">
              <mc:Choice xmlns:v="urn:schemas-microsoft-com:vml" Requires="v">
                <p:oleObj spid="_x0000_s13317" name="Equation" r:id="rId9" imgW="2108160" imgH="228600" progId="Equation.3">
                  <p:embed/>
                </p:oleObj>
              </mc:Choice>
              <mc:Fallback>
                <p:oleObj name="Equation" r:id="rId9" imgW="2108160" imgH="228600" progId="Equation.3">
                  <p:embed/>
                  <p:pic>
                    <p:nvPicPr>
                      <p:cNvPr id="70665" name="Object 9">
                        <a:extLst>
                          <a:ext uri="{FF2B5EF4-FFF2-40B4-BE49-F238E27FC236}">
                            <a16:creationId xmlns:a16="http://schemas.microsoft.com/office/drawing/2014/main" xmlns="" id="{1A637D96-10C1-F37D-9C37-FDD40A49651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311400" y="5978525"/>
                        <a:ext cx="4795838" cy="5207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xmlns="" id="{22C49E0F-6EF1-C13B-0E5F-1B45F0A26914}"/>
              </a:ext>
            </a:extLst>
          </p:cNvPr>
          <p:cNvSpPr>
            <a:spLocks noGrp="1"/>
          </p:cNvSpPr>
          <p:nvPr>
            <p:ph type="ftr" sz="quarter" idx="10"/>
          </p:nvPr>
        </p:nvSpPr>
        <p:spPr/>
        <p:txBody>
          <a:bodyPr/>
          <a:lstStyle/>
          <a:p>
            <a:r>
              <a:rPr lang="en-US" altLang="en-US"/>
              <a:t>STA6166-RegBasics</a:t>
            </a:r>
          </a:p>
        </p:txBody>
      </p:sp>
      <p:sp>
        <p:nvSpPr>
          <p:cNvPr id="3" name="Slide Number Placeholder 2">
            <a:extLst>
              <a:ext uri="{FF2B5EF4-FFF2-40B4-BE49-F238E27FC236}">
                <a16:creationId xmlns:a16="http://schemas.microsoft.com/office/drawing/2014/main" xmlns="" id="{AE797B0F-27A8-688A-B9AA-9067AFD0A5EA}"/>
              </a:ext>
            </a:extLst>
          </p:cNvPr>
          <p:cNvSpPr>
            <a:spLocks noGrp="1"/>
          </p:cNvSpPr>
          <p:nvPr>
            <p:ph type="sldNum" sz="quarter" idx="11"/>
          </p:nvPr>
        </p:nvSpPr>
        <p:spPr/>
        <p:txBody>
          <a:bodyPr/>
          <a:lstStyle/>
          <a:p>
            <a:fld id="{97C119EF-10CD-4387-AAE1-A3B79D719682}" type="slidenum">
              <a:rPr lang="en-US" altLang="en-US"/>
              <a:pPr/>
              <a:t>27</a:t>
            </a:fld>
            <a:endParaRPr lang="en-US" altLang="en-US"/>
          </a:p>
        </p:txBody>
      </p:sp>
      <p:sp>
        <p:nvSpPr>
          <p:cNvPr id="23554" name="Text Box 2">
            <a:extLst>
              <a:ext uri="{FF2B5EF4-FFF2-40B4-BE49-F238E27FC236}">
                <a16:creationId xmlns:a16="http://schemas.microsoft.com/office/drawing/2014/main" xmlns="" id="{B44E6FD5-1DD5-560C-3808-370C76AC1161}"/>
              </a:ext>
            </a:extLst>
          </p:cNvPr>
          <p:cNvSpPr txBox="1">
            <a:spLocks noChangeArrowheads="1"/>
          </p:cNvSpPr>
          <p:nvPr/>
        </p:nvSpPr>
        <p:spPr bwMode="auto">
          <a:xfrm>
            <a:off x="2270918" y="590405"/>
            <a:ext cx="9165708"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400" dirty="0"/>
              <a:t>We want the line which is best for all points.  This is done by finding the values of </a:t>
            </a:r>
            <a:r>
              <a:rPr lang="en-US" altLang="en-US" sz="2400" dirty="0">
                <a:latin typeface="Symbol" panose="05050102010706020507" pitchFamily="18" charset="2"/>
              </a:rPr>
              <a:t>b</a:t>
            </a:r>
            <a:r>
              <a:rPr lang="en-US" altLang="en-US" sz="2400" baseline="-25000" dirty="0"/>
              <a:t>0</a:t>
            </a:r>
            <a:r>
              <a:rPr lang="en-US" altLang="en-US" sz="2400" dirty="0"/>
              <a:t> and </a:t>
            </a:r>
            <a:r>
              <a:rPr lang="en-US" altLang="en-US" sz="2400" dirty="0">
                <a:latin typeface="Symbol" panose="05050102010706020507" pitchFamily="18" charset="2"/>
              </a:rPr>
              <a:t>b</a:t>
            </a:r>
            <a:r>
              <a:rPr lang="en-US" altLang="en-US" sz="2400" baseline="-25000" dirty="0"/>
              <a:t>1</a:t>
            </a:r>
            <a:r>
              <a:rPr lang="en-US" altLang="en-US" sz="2400" dirty="0"/>
              <a:t> which minimizes some sum of errors.  There are a number of ways of doing this.  Consider these two:</a:t>
            </a:r>
          </a:p>
        </p:txBody>
      </p:sp>
      <p:sp>
        <p:nvSpPr>
          <p:cNvPr id="23556" name="Text Box 4">
            <a:extLst>
              <a:ext uri="{FF2B5EF4-FFF2-40B4-BE49-F238E27FC236}">
                <a16:creationId xmlns:a16="http://schemas.microsoft.com/office/drawing/2014/main" xmlns="" id="{E5475CE3-97CE-75EC-55FD-46ECC9BCCEB6}"/>
              </a:ext>
            </a:extLst>
          </p:cNvPr>
          <p:cNvSpPr txBox="1">
            <a:spLocks noChangeArrowheads="1"/>
          </p:cNvSpPr>
          <p:nvPr/>
        </p:nvSpPr>
        <p:spPr bwMode="auto">
          <a:xfrm>
            <a:off x="2057400" y="3513415"/>
            <a:ext cx="9379226"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400" dirty="0"/>
              <a:t>The method of least squares produces estimates with statistical properties (e.g. sampling distributions) which are easier to determine.</a:t>
            </a:r>
          </a:p>
        </p:txBody>
      </p:sp>
      <p:sp>
        <p:nvSpPr>
          <p:cNvPr id="23559" name="Text Box 7">
            <a:extLst>
              <a:ext uri="{FF2B5EF4-FFF2-40B4-BE49-F238E27FC236}">
                <a16:creationId xmlns:a16="http://schemas.microsoft.com/office/drawing/2014/main" xmlns="" id="{739E6950-9440-ED3C-6376-1B79F4D7CCDE}"/>
              </a:ext>
            </a:extLst>
          </p:cNvPr>
          <p:cNvSpPr txBox="1">
            <a:spLocks noChangeArrowheads="1"/>
          </p:cNvSpPr>
          <p:nvPr/>
        </p:nvSpPr>
        <p:spPr bwMode="auto">
          <a:xfrm>
            <a:off x="4000501" y="5594350"/>
            <a:ext cx="4197303"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t>Referred to as least squares estimates.</a:t>
            </a:r>
          </a:p>
        </p:txBody>
      </p:sp>
      <p:sp>
        <p:nvSpPr>
          <p:cNvPr id="23560" name="Text Box 8">
            <a:extLst>
              <a:ext uri="{FF2B5EF4-FFF2-40B4-BE49-F238E27FC236}">
                <a16:creationId xmlns:a16="http://schemas.microsoft.com/office/drawing/2014/main" xmlns="" id="{631B52A9-4C92-D3D7-B934-D9E12C406D10}"/>
              </a:ext>
            </a:extLst>
          </p:cNvPr>
          <p:cNvSpPr txBox="1">
            <a:spLocks noChangeArrowheads="1"/>
          </p:cNvSpPr>
          <p:nvPr/>
        </p:nvSpPr>
        <p:spPr bwMode="auto">
          <a:xfrm>
            <a:off x="7659689" y="2392364"/>
            <a:ext cx="219392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i="1">
                <a:solidFill>
                  <a:srgbClr val="FF0000"/>
                </a:solidFill>
              </a:rPr>
              <a:t>Sum of </a:t>
            </a:r>
            <a:r>
              <a:rPr lang="en-US" altLang="en-US" sz="2000" i="1" u="sng">
                <a:solidFill>
                  <a:srgbClr val="FF0000"/>
                </a:solidFill>
              </a:rPr>
              <a:t>squared residuals</a:t>
            </a:r>
            <a:endParaRPr lang="en-US" altLang="en-US" sz="2000" i="1">
              <a:solidFill>
                <a:srgbClr val="FF0000"/>
              </a:solidFill>
            </a:endParaRPr>
          </a:p>
        </p:txBody>
      </p:sp>
      <p:sp>
        <p:nvSpPr>
          <p:cNvPr id="23561" name="Line 9">
            <a:extLst>
              <a:ext uri="{FF2B5EF4-FFF2-40B4-BE49-F238E27FC236}">
                <a16:creationId xmlns:a16="http://schemas.microsoft.com/office/drawing/2014/main" xmlns="" id="{15C1D5FA-84D7-B15B-6FAB-AEFCA93561A2}"/>
              </a:ext>
            </a:extLst>
          </p:cNvPr>
          <p:cNvSpPr>
            <a:spLocks noChangeShapeType="1"/>
          </p:cNvSpPr>
          <p:nvPr/>
        </p:nvSpPr>
        <p:spPr bwMode="auto">
          <a:xfrm flipH="1">
            <a:off x="6634163" y="2741613"/>
            <a:ext cx="735012"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3562" name="Rectangle 10">
            <a:extLst>
              <a:ext uri="{FF2B5EF4-FFF2-40B4-BE49-F238E27FC236}">
                <a16:creationId xmlns:a16="http://schemas.microsoft.com/office/drawing/2014/main" xmlns="" id="{7B0EFDF0-EB6A-D56C-0FB7-AF503674B426}"/>
              </a:ext>
            </a:extLst>
          </p:cNvPr>
          <p:cNvSpPr>
            <a:spLocks noGrp="1" noChangeArrowheads="1"/>
          </p:cNvSpPr>
          <p:nvPr>
            <p:ph type="title" idx="4294967295"/>
          </p:nvPr>
        </p:nvSpPr>
        <p:spPr>
          <a:xfrm>
            <a:off x="2000250" y="4438650"/>
            <a:ext cx="7772400" cy="742950"/>
          </a:xfrm>
        </p:spPr>
        <p:txBody>
          <a:bodyPr/>
          <a:lstStyle/>
          <a:p>
            <a:r>
              <a:rPr lang="en-US" altLang="en-US" sz="3200"/>
              <a:t>Regression =&gt;  least squares estimation</a:t>
            </a:r>
          </a:p>
        </p:txBody>
      </p:sp>
      <p:graphicFrame>
        <p:nvGraphicFramePr>
          <p:cNvPr id="23563" name="Object 11">
            <a:extLst>
              <a:ext uri="{FF2B5EF4-FFF2-40B4-BE49-F238E27FC236}">
                <a16:creationId xmlns:a16="http://schemas.microsoft.com/office/drawing/2014/main" xmlns="" id="{6575F008-D328-96F5-73F0-2C265EE812BB}"/>
              </a:ext>
            </a:extLst>
          </p:cNvPr>
          <p:cNvGraphicFramePr>
            <a:graphicFrameLocks noChangeAspect="1"/>
          </p:cNvGraphicFramePr>
          <p:nvPr>
            <p:extLst>
              <p:ext uri="{D42A27DB-BD31-4B8C-83A1-F6EECF244321}">
                <p14:modId xmlns:p14="http://schemas.microsoft.com/office/powerpoint/2010/main" val="1232671246"/>
              </p:ext>
            </p:extLst>
          </p:nvPr>
        </p:nvGraphicFramePr>
        <p:xfrm>
          <a:off x="4038600" y="1790734"/>
          <a:ext cx="1549400" cy="1609725"/>
        </p:xfrm>
        <a:graphic>
          <a:graphicData uri="http://schemas.openxmlformats.org/presentationml/2006/ole">
            <mc:AlternateContent xmlns:mc="http://schemas.openxmlformats.org/markup-compatibility/2006">
              <mc:Choice xmlns:v="urn:schemas-microsoft-com:vml" Requires="v">
                <p:oleObj spid="_x0000_s14338" name="Equation" r:id="rId3" imgW="660240" imgH="888840" progId="Equation.3">
                  <p:embed/>
                </p:oleObj>
              </mc:Choice>
              <mc:Fallback>
                <p:oleObj name="Equation" r:id="rId3" imgW="660240" imgH="888840" progId="Equation.3">
                  <p:embed/>
                  <p:pic>
                    <p:nvPicPr>
                      <p:cNvPr id="23563" name="Object 11">
                        <a:extLst>
                          <a:ext uri="{FF2B5EF4-FFF2-40B4-BE49-F238E27FC236}">
                            <a16:creationId xmlns:a16="http://schemas.microsoft.com/office/drawing/2014/main" xmlns="" id="{6575F008-D328-96F5-73F0-2C265EE812B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38600" y="1790734"/>
                        <a:ext cx="1549400" cy="16097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3564" name="Object 12">
            <a:extLst>
              <a:ext uri="{FF2B5EF4-FFF2-40B4-BE49-F238E27FC236}">
                <a16:creationId xmlns:a16="http://schemas.microsoft.com/office/drawing/2014/main" xmlns="" id="{C188E4F7-4CB4-F0C4-7528-6BD8D5923420}"/>
              </a:ext>
            </a:extLst>
          </p:cNvPr>
          <p:cNvGraphicFramePr>
            <a:graphicFrameLocks noChangeAspect="1"/>
          </p:cNvGraphicFramePr>
          <p:nvPr/>
        </p:nvGraphicFramePr>
        <p:xfrm>
          <a:off x="2673350" y="5487988"/>
          <a:ext cx="952500" cy="544512"/>
        </p:xfrm>
        <a:graphic>
          <a:graphicData uri="http://schemas.openxmlformats.org/presentationml/2006/ole">
            <mc:AlternateContent xmlns:mc="http://schemas.openxmlformats.org/markup-compatibility/2006">
              <mc:Choice xmlns:v="urn:schemas-microsoft-com:vml" Requires="v">
                <p:oleObj spid="_x0000_s14339" name="Equation" r:id="rId5" imgW="444240" imgH="253800" progId="Equation.3">
                  <p:embed/>
                </p:oleObj>
              </mc:Choice>
              <mc:Fallback>
                <p:oleObj name="Equation" r:id="rId5" imgW="444240" imgH="253800" progId="Equation.3">
                  <p:embed/>
                  <p:pic>
                    <p:nvPicPr>
                      <p:cNvPr id="23564" name="Object 12">
                        <a:extLst>
                          <a:ext uri="{FF2B5EF4-FFF2-40B4-BE49-F238E27FC236}">
                            <a16:creationId xmlns:a16="http://schemas.microsoft.com/office/drawing/2014/main" xmlns="" id="{C188E4F7-4CB4-F0C4-7528-6BD8D592342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73350" y="5487988"/>
                        <a:ext cx="952500" cy="5445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xmlns="" id="{A3B80B13-4FEB-95CF-C0C2-AA523C634911}"/>
              </a:ext>
            </a:extLst>
          </p:cNvPr>
          <p:cNvSpPr>
            <a:spLocks noGrp="1"/>
          </p:cNvSpPr>
          <p:nvPr>
            <p:ph type="sldNum" sz="quarter" idx="11"/>
          </p:nvPr>
        </p:nvSpPr>
        <p:spPr/>
        <p:txBody>
          <a:bodyPr/>
          <a:lstStyle/>
          <a:p>
            <a:fld id="{EB0DD74C-9E09-4E5E-B923-777D3B10CD54}" type="slidenum">
              <a:rPr lang="en-US" altLang="en-US"/>
              <a:pPr/>
              <a:t>28</a:t>
            </a:fld>
            <a:endParaRPr lang="en-US" altLang="en-US"/>
          </a:p>
        </p:txBody>
      </p:sp>
      <p:sp>
        <p:nvSpPr>
          <p:cNvPr id="26628" name="Text Box 4">
            <a:extLst>
              <a:ext uri="{FF2B5EF4-FFF2-40B4-BE49-F238E27FC236}">
                <a16:creationId xmlns:a16="http://schemas.microsoft.com/office/drawing/2014/main" xmlns="" id="{B6A4380B-4764-BA3B-61C0-87384045A8A2}"/>
              </a:ext>
            </a:extLst>
          </p:cNvPr>
          <p:cNvSpPr txBox="1">
            <a:spLocks noChangeArrowheads="1"/>
          </p:cNvSpPr>
          <p:nvPr/>
        </p:nvSpPr>
        <p:spPr bwMode="auto">
          <a:xfrm>
            <a:off x="2470150" y="2779713"/>
            <a:ext cx="4996752"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t>Easy to compute with a spreadsheet program.</a:t>
            </a:r>
          </a:p>
          <a:p>
            <a:r>
              <a:rPr lang="en-US" altLang="en-US" sz="2000"/>
              <a:t>Easier to do with a statistical analysis package.</a:t>
            </a:r>
          </a:p>
        </p:txBody>
      </p:sp>
      <p:sp>
        <p:nvSpPr>
          <p:cNvPr id="26629" name="Text Box 5">
            <a:extLst>
              <a:ext uri="{FF2B5EF4-FFF2-40B4-BE49-F238E27FC236}">
                <a16:creationId xmlns:a16="http://schemas.microsoft.com/office/drawing/2014/main" xmlns="" id="{1FFF5848-18EC-2E69-55A8-184646E547A9}"/>
              </a:ext>
            </a:extLst>
          </p:cNvPr>
          <p:cNvSpPr txBox="1">
            <a:spLocks noChangeArrowheads="1"/>
          </p:cNvSpPr>
          <p:nvPr/>
        </p:nvSpPr>
        <p:spPr bwMode="auto">
          <a:xfrm>
            <a:off x="2528889" y="3935413"/>
            <a:ext cx="1135439"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t>Example:</a:t>
            </a:r>
          </a:p>
        </p:txBody>
      </p:sp>
      <p:sp>
        <p:nvSpPr>
          <p:cNvPr id="26632" name="Text Box 8">
            <a:extLst>
              <a:ext uri="{FF2B5EF4-FFF2-40B4-BE49-F238E27FC236}">
                <a16:creationId xmlns:a16="http://schemas.microsoft.com/office/drawing/2014/main" xmlns="" id="{4B00E897-8394-ADDC-FBCF-090361DBCECA}"/>
              </a:ext>
            </a:extLst>
          </p:cNvPr>
          <p:cNvSpPr txBox="1">
            <a:spLocks noChangeArrowheads="1"/>
          </p:cNvSpPr>
          <p:nvPr/>
        </p:nvSpPr>
        <p:spPr bwMode="auto">
          <a:xfrm>
            <a:off x="6519864" y="5314950"/>
            <a:ext cx="125047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t>Prediction</a:t>
            </a:r>
          </a:p>
        </p:txBody>
      </p:sp>
      <p:sp>
        <p:nvSpPr>
          <p:cNvPr id="26633" name="Rectangle 9">
            <a:extLst>
              <a:ext uri="{FF2B5EF4-FFF2-40B4-BE49-F238E27FC236}">
                <a16:creationId xmlns:a16="http://schemas.microsoft.com/office/drawing/2014/main" xmlns="" id="{7104580D-7B4A-8BB1-98DE-8B96F902F51C}"/>
              </a:ext>
            </a:extLst>
          </p:cNvPr>
          <p:cNvSpPr>
            <a:spLocks noGrp="1" noChangeArrowheads="1"/>
          </p:cNvSpPr>
          <p:nvPr>
            <p:ph type="title" idx="4294967295"/>
          </p:nvPr>
        </p:nvSpPr>
        <p:spPr>
          <a:xfrm>
            <a:off x="2345635" y="876300"/>
            <a:ext cx="2778815" cy="1493838"/>
          </a:xfrm>
        </p:spPr>
        <p:txBody>
          <a:bodyPr>
            <a:noAutofit/>
          </a:bodyPr>
          <a:lstStyle/>
          <a:p>
            <a:r>
              <a:rPr lang="en-US" altLang="en-US" dirty="0">
                <a:solidFill>
                  <a:srgbClr val="7030A0"/>
                </a:solidFill>
                <a:effectLst>
                  <a:outerShdw blurRad="38100" dist="38100" dir="2700000" algn="tl">
                    <a:srgbClr val="000000">
                      <a:alpha val="43137"/>
                    </a:srgbClr>
                  </a:outerShdw>
                </a:effectLst>
              </a:rPr>
              <a:t>Parameter estimates:</a:t>
            </a:r>
          </a:p>
        </p:txBody>
      </p:sp>
      <p:graphicFrame>
        <p:nvGraphicFramePr>
          <p:cNvPr id="26634" name="Object 10">
            <a:extLst>
              <a:ext uri="{FF2B5EF4-FFF2-40B4-BE49-F238E27FC236}">
                <a16:creationId xmlns:a16="http://schemas.microsoft.com/office/drawing/2014/main" xmlns="" id="{DAA09AD2-8415-BAA6-1382-BCBE670CF3A9}"/>
              </a:ext>
            </a:extLst>
          </p:cNvPr>
          <p:cNvGraphicFramePr>
            <a:graphicFrameLocks noChangeAspect="1"/>
          </p:cNvGraphicFramePr>
          <p:nvPr/>
        </p:nvGraphicFramePr>
        <p:xfrm>
          <a:off x="6435725" y="588964"/>
          <a:ext cx="2432050" cy="1665287"/>
        </p:xfrm>
        <a:graphic>
          <a:graphicData uri="http://schemas.openxmlformats.org/presentationml/2006/ole">
            <mc:AlternateContent xmlns:mc="http://schemas.openxmlformats.org/markup-compatibility/2006">
              <mc:Choice xmlns:v="urn:schemas-microsoft-com:vml" Requires="v">
                <p:oleObj spid="_x0000_s15362" name="Equation" r:id="rId3" imgW="799920" imgH="698400" progId="Equation.3">
                  <p:embed/>
                </p:oleObj>
              </mc:Choice>
              <mc:Fallback>
                <p:oleObj name="Equation" r:id="rId3" imgW="799920" imgH="698400" progId="Equation.3">
                  <p:embed/>
                  <p:pic>
                    <p:nvPicPr>
                      <p:cNvPr id="26634" name="Object 10">
                        <a:extLst>
                          <a:ext uri="{FF2B5EF4-FFF2-40B4-BE49-F238E27FC236}">
                            <a16:creationId xmlns:a16="http://schemas.microsoft.com/office/drawing/2014/main" xmlns="" id="{DAA09AD2-8415-BAA6-1382-BCBE670CF3A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35725" y="588964"/>
                        <a:ext cx="2432050" cy="16652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6635" name="Object 11">
            <a:extLst>
              <a:ext uri="{FF2B5EF4-FFF2-40B4-BE49-F238E27FC236}">
                <a16:creationId xmlns:a16="http://schemas.microsoft.com/office/drawing/2014/main" xmlns="" id="{0E2D51D3-1E67-C5E8-182A-42EA06FD8101}"/>
              </a:ext>
            </a:extLst>
          </p:cNvPr>
          <p:cNvGraphicFramePr>
            <a:graphicFrameLocks noChangeAspect="1"/>
          </p:cNvGraphicFramePr>
          <p:nvPr/>
        </p:nvGraphicFramePr>
        <p:xfrm>
          <a:off x="4729164" y="3783014"/>
          <a:ext cx="1830387" cy="1063625"/>
        </p:xfrm>
        <a:graphic>
          <a:graphicData uri="http://schemas.openxmlformats.org/presentationml/2006/ole">
            <mc:AlternateContent xmlns:mc="http://schemas.openxmlformats.org/markup-compatibility/2006">
              <mc:Choice xmlns:v="urn:schemas-microsoft-com:vml" Requires="v">
                <p:oleObj spid="_x0000_s15363" name="Equation" r:id="rId5" imgW="685800" imgH="507960" progId="Equation.3">
                  <p:embed/>
                </p:oleObj>
              </mc:Choice>
              <mc:Fallback>
                <p:oleObj name="Equation" r:id="rId5" imgW="685800" imgH="507960" progId="Equation.3">
                  <p:embed/>
                  <p:pic>
                    <p:nvPicPr>
                      <p:cNvPr id="26635" name="Object 11">
                        <a:extLst>
                          <a:ext uri="{FF2B5EF4-FFF2-40B4-BE49-F238E27FC236}">
                            <a16:creationId xmlns:a16="http://schemas.microsoft.com/office/drawing/2014/main" xmlns="" id="{0E2D51D3-1E67-C5E8-182A-42EA06FD810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29164" y="3783014"/>
                        <a:ext cx="1830387" cy="10636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6636" name="Object 12">
            <a:extLst>
              <a:ext uri="{FF2B5EF4-FFF2-40B4-BE49-F238E27FC236}">
                <a16:creationId xmlns:a16="http://schemas.microsoft.com/office/drawing/2014/main" xmlns="" id="{3B1E0119-BF8A-092B-64B7-C123C8A99B99}"/>
              </a:ext>
            </a:extLst>
          </p:cNvPr>
          <p:cNvGraphicFramePr>
            <a:graphicFrameLocks noChangeAspect="1"/>
          </p:cNvGraphicFramePr>
          <p:nvPr/>
        </p:nvGraphicFramePr>
        <p:xfrm>
          <a:off x="3014663" y="5256214"/>
          <a:ext cx="3213100" cy="504825"/>
        </p:xfrm>
        <a:graphic>
          <a:graphicData uri="http://schemas.openxmlformats.org/presentationml/2006/ole">
            <mc:AlternateContent xmlns:mc="http://schemas.openxmlformats.org/markup-compatibility/2006">
              <mc:Choice xmlns:v="urn:schemas-microsoft-com:vml" Requires="v">
                <p:oleObj spid="_x0000_s15364" name="Equation" r:id="rId7" imgW="1143000" imgH="228600" progId="Equation.3">
                  <p:embed/>
                </p:oleObj>
              </mc:Choice>
              <mc:Fallback>
                <p:oleObj name="Equation" r:id="rId7" imgW="1143000" imgH="228600" progId="Equation.3">
                  <p:embed/>
                  <p:pic>
                    <p:nvPicPr>
                      <p:cNvPr id="26636" name="Object 12">
                        <a:extLst>
                          <a:ext uri="{FF2B5EF4-FFF2-40B4-BE49-F238E27FC236}">
                            <a16:creationId xmlns:a16="http://schemas.microsoft.com/office/drawing/2014/main" xmlns="" id="{3B1E0119-BF8A-092B-64B7-C123C8A99B9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014663" y="5256214"/>
                        <a:ext cx="3213100" cy="5048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xmlns="" id="{DDF3DCBE-0E8B-2ED0-13FC-3291BF364E92}"/>
              </a:ext>
            </a:extLst>
          </p:cNvPr>
          <p:cNvSpPr>
            <a:spLocks noGrp="1"/>
          </p:cNvSpPr>
          <p:nvPr>
            <p:ph type="sldNum" sz="quarter" idx="11"/>
          </p:nvPr>
        </p:nvSpPr>
        <p:spPr/>
        <p:txBody>
          <a:bodyPr/>
          <a:lstStyle/>
          <a:p>
            <a:fld id="{CD2BB2B7-945F-47E5-A036-88B3A35B7F79}" type="slidenum">
              <a:rPr lang="en-US" altLang="en-US"/>
              <a:pPr/>
              <a:t>29</a:t>
            </a:fld>
            <a:endParaRPr lang="en-US" altLang="en-US"/>
          </a:p>
        </p:txBody>
      </p:sp>
      <p:sp>
        <p:nvSpPr>
          <p:cNvPr id="36867" name="Text Box 3">
            <a:extLst>
              <a:ext uri="{FF2B5EF4-FFF2-40B4-BE49-F238E27FC236}">
                <a16:creationId xmlns:a16="http://schemas.microsoft.com/office/drawing/2014/main" xmlns="" id="{98F8E824-7343-24A6-6BFD-0BB7CB606593}"/>
              </a:ext>
            </a:extLst>
          </p:cNvPr>
          <p:cNvSpPr txBox="1">
            <a:spLocks noChangeArrowheads="1"/>
          </p:cNvSpPr>
          <p:nvPr/>
        </p:nvSpPr>
        <p:spPr bwMode="auto">
          <a:xfrm>
            <a:off x="3048000" y="1292225"/>
            <a:ext cx="5872826" cy="88453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110000"/>
              </a:lnSpc>
            </a:pPr>
            <a:r>
              <a:rPr lang="en-US" altLang="en-US" sz="2400" dirty="0"/>
              <a:t>H</a:t>
            </a:r>
            <a:r>
              <a:rPr lang="en-US" altLang="en-US" sz="2400" baseline="-25000" dirty="0"/>
              <a:t>o</a:t>
            </a:r>
            <a:r>
              <a:rPr lang="en-US" altLang="en-US" sz="2400" dirty="0"/>
              <a:t>:  There is no relationship between Y and X.</a:t>
            </a:r>
          </a:p>
          <a:p>
            <a:pPr>
              <a:lnSpc>
                <a:spcPct val="110000"/>
              </a:lnSpc>
            </a:pPr>
            <a:r>
              <a:rPr lang="en-US" altLang="en-US" sz="2400" dirty="0"/>
              <a:t>H</a:t>
            </a:r>
            <a:r>
              <a:rPr lang="en-US" altLang="en-US" sz="2400" baseline="-25000" dirty="0"/>
              <a:t>A</a:t>
            </a:r>
            <a:r>
              <a:rPr lang="en-US" altLang="en-US" sz="2400" dirty="0"/>
              <a:t>:   There is a relationship between Y and X.</a:t>
            </a:r>
          </a:p>
        </p:txBody>
      </p:sp>
      <p:sp>
        <p:nvSpPr>
          <p:cNvPr id="36868" name="Text Box 4">
            <a:extLst>
              <a:ext uri="{FF2B5EF4-FFF2-40B4-BE49-F238E27FC236}">
                <a16:creationId xmlns:a16="http://schemas.microsoft.com/office/drawing/2014/main" xmlns="" id="{E0E67EC4-BB42-CBBD-D79F-CFF3FD97C811}"/>
              </a:ext>
            </a:extLst>
          </p:cNvPr>
          <p:cNvSpPr txBox="1">
            <a:spLocks noChangeArrowheads="1"/>
          </p:cNvSpPr>
          <p:nvPr/>
        </p:nvSpPr>
        <p:spPr bwMode="auto">
          <a:xfrm>
            <a:off x="2651125" y="2554289"/>
            <a:ext cx="691580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a:t>Which of two competing models is more appropriate?</a:t>
            </a:r>
          </a:p>
        </p:txBody>
      </p:sp>
      <p:sp>
        <p:nvSpPr>
          <p:cNvPr id="36870" name="Freeform 6">
            <a:extLst>
              <a:ext uri="{FF2B5EF4-FFF2-40B4-BE49-F238E27FC236}">
                <a16:creationId xmlns:a16="http://schemas.microsoft.com/office/drawing/2014/main" xmlns="" id="{64EF5D9B-E255-9F73-C362-B01E396A3B86}"/>
              </a:ext>
            </a:extLst>
          </p:cNvPr>
          <p:cNvSpPr>
            <a:spLocks/>
          </p:cNvSpPr>
          <p:nvPr/>
        </p:nvSpPr>
        <p:spPr bwMode="auto">
          <a:xfrm>
            <a:off x="7823200" y="1123950"/>
            <a:ext cx="2336800" cy="3028950"/>
          </a:xfrm>
          <a:custGeom>
            <a:avLst/>
            <a:gdLst>
              <a:gd name="T0" fmla="*/ 784 w 1232"/>
              <a:gd name="T1" fmla="*/ 264 h 2152"/>
              <a:gd name="T2" fmla="*/ 1120 w 1232"/>
              <a:gd name="T3" fmla="*/ 264 h 2152"/>
              <a:gd name="T4" fmla="*/ 1072 w 1232"/>
              <a:gd name="T5" fmla="*/ 1848 h 2152"/>
              <a:gd name="T6" fmla="*/ 160 w 1232"/>
              <a:gd name="T7" fmla="*/ 2088 h 2152"/>
              <a:gd name="T8" fmla="*/ 112 w 1232"/>
              <a:gd name="T9" fmla="*/ 2088 h 2152"/>
            </a:gdLst>
            <a:ahLst/>
            <a:cxnLst>
              <a:cxn ang="0">
                <a:pos x="T0" y="T1"/>
              </a:cxn>
              <a:cxn ang="0">
                <a:pos x="T2" y="T3"/>
              </a:cxn>
              <a:cxn ang="0">
                <a:pos x="T4" y="T5"/>
              </a:cxn>
              <a:cxn ang="0">
                <a:pos x="T6" y="T7"/>
              </a:cxn>
              <a:cxn ang="0">
                <a:pos x="T8" y="T9"/>
              </a:cxn>
            </a:cxnLst>
            <a:rect l="0" t="0" r="r" b="b"/>
            <a:pathLst>
              <a:path w="1232" h="2152">
                <a:moveTo>
                  <a:pt x="784" y="264"/>
                </a:moveTo>
                <a:cubicBezTo>
                  <a:pt x="928" y="132"/>
                  <a:pt x="1072" y="0"/>
                  <a:pt x="1120" y="264"/>
                </a:cubicBezTo>
                <a:cubicBezTo>
                  <a:pt x="1168" y="528"/>
                  <a:pt x="1232" y="1544"/>
                  <a:pt x="1072" y="1848"/>
                </a:cubicBezTo>
                <a:cubicBezTo>
                  <a:pt x="912" y="2152"/>
                  <a:pt x="320" y="2048"/>
                  <a:pt x="160" y="2088"/>
                </a:cubicBezTo>
                <a:cubicBezTo>
                  <a:pt x="0" y="2128"/>
                  <a:pt x="120" y="2088"/>
                  <a:pt x="112" y="2088"/>
                </a:cubicBezTo>
              </a:path>
            </a:pathLst>
          </a:custGeom>
          <a:noFill/>
          <a:ln w="9525">
            <a:solidFill>
              <a:schemeClr val="tx1"/>
            </a:solidFill>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6871" name="Freeform 7">
            <a:extLst>
              <a:ext uri="{FF2B5EF4-FFF2-40B4-BE49-F238E27FC236}">
                <a16:creationId xmlns:a16="http://schemas.microsoft.com/office/drawing/2014/main" xmlns="" id="{94B0ADCD-D7BC-9FB7-0B3B-B0762405480A}"/>
              </a:ext>
            </a:extLst>
          </p:cNvPr>
          <p:cNvSpPr>
            <a:spLocks/>
          </p:cNvSpPr>
          <p:nvPr/>
        </p:nvSpPr>
        <p:spPr bwMode="auto">
          <a:xfrm>
            <a:off x="2108200" y="1816100"/>
            <a:ext cx="1397000" cy="1765300"/>
          </a:xfrm>
          <a:custGeom>
            <a:avLst/>
            <a:gdLst>
              <a:gd name="T0" fmla="*/ 640 w 880"/>
              <a:gd name="T1" fmla="*/ 56 h 1328"/>
              <a:gd name="T2" fmla="*/ 256 w 880"/>
              <a:gd name="T3" fmla="*/ 104 h 1328"/>
              <a:gd name="T4" fmla="*/ 112 w 880"/>
              <a:gd name="T5" fmla="*/ 680 h 1328"/>
              <a:gd name="T6" fmla="*/ 64 w 880"/>
              <a:gd name="T7" fmla="*/ 1160 h 1328"/>
              <a:gd name="T8" fmla="*/ 496 w 880"/>
              <a:gd name="T9" fmla="*/ 1304 h 1328"/>
              <a:gd name="T10" fmla="*/ 880 w 880"/>
              <a:gd name="T11" fmla="*/ 1304 h 1328"/>
            </a:gdLst>
            <a:ahLst/>
            <a:cxnLst>
              <a:cxn ang="0">
                <a:pos x="T0" y="T1"/>
              </a:cxn>
              <a:cxn ang="0">
                <a:pos x="T2" y="T3"/>
              </a:cxn>
              <a:cxn ang="0">
                <a:pos x="T4" y="T5"/>
              </a:cxn>
              <a:cxn ang="0">
                <a:pos x="T6" y="T7"/>
              </a:cxn>
              <a:cxn ang="0">
                <a:pos x="T8" y="T9"/>
              </a:cxn>
              <a:cxn ang="0">
                <a:pos x="T10" y="T11"/>
              </a:cxn>
            </a:cxnLst>
            <a:rect l="0" t="0" r="r" b="b"/>
            <a:pathLst>
              <a:path w="880" h="1328">
                <a:moveTo>
                  <a:pt x="640" y="56"/>
                </a:moveTo>
                <a:cubicBezTo>
                  <a:pt x="492" y="28"/>
                  <a:pt x="344" y="0"/>
                  <a:pt x="256" y="104"/>
                </a:cubicBezTo>
                <a:cubicBezTo>
                  <a:pt x="168" y="208"/>
                  <a:pt x="144" y="504"/>
                  <a:pt x="112" y="680"/>
                </a:cubicBezTo>
                <a:cubicBezTo>
                  <a:pt x="80" y="856"/>
                  <a:pt x="0" y="1056"/>
                  <a:pt x="64" y="1160"/>
                </a:cubicBezTo>
                <a:cubicBezTo>
                  <a:pt x="128" y="1264"/>
                  <a:pt x="360" y="1280"/>
                  <a:pt x="496" y="1304"/>
                </a:cubicBezTo>
                <a:cubicBezTo>
                  <a:pt x="632" y="1328"/>
                  <a:pt x="756" y="1316"/>
                  <a:pt x="880" y="1304"/>
                </a:cubicBezTo>
              </a:path>
            </a:pathLst>
          </a:custGeom>
          <a:noFill/>
          <a:ln w="9525">
            <a:solidFill>
              <a:schemeClr val="tx1"/>
            </a:solidFill>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6872" name="Text Box 8">
            <a:extLst>
              <a:ext uri="{FF2B5EF4-FFF2-40B4-BE49-F238E27FC236}">
                <a16:creationId xmlns:a16="http://schemas.microsoft.com/office/drawing/2014/main" xmlns="" id="{068C02E4-4878-7E02-5CB1-25B266C4041C}"/>
              </a:ext>
            </a:extLst>
          </p:cNvPr>
          <p:cNvSpPr txBox="1">
            <a:spLocks noChangeArrowheads="1"/>
          </p:cNvSpPr>
          <p:nvPr/>
        </p:nvSpPr>
        <p:spPr bwMode="auto">
          <a:xfrm>
            <a:off x="2286001" y="4572000"/>
            <a:ext cx="7026275"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t>We look at the sums of squares of the prediction errors for the two models and decide if that for the linear model is </a:t>
            </a:r>
            <a:r>
              <a:rPr lang="en-US" altLang="en-US" sz="2400" b="1" u="sng"/>
              <a:t>significantly smaller</a:t>
            </a:r>
            <a:r>
              <a:rPr lang="en-US" altLang="en-US" sz="2400"/>
              <a:t> than that for the mean model.</a:t>
            </a:r>
          </a:p>
        </p:txBody>
      </p:sp>
      <p:sp>
        <p:nvSpPr>
          <p:cNvPr id="36873" name="Rectangle 9">
            <a:extLst>
              <a:ext uri="{FF2B5EF4-FFF2-40B4-BE49-F238E27FC236}">
                <a16:creationId xmlns:a16="http://schemas.microsoft.com/office/drawing/2014/main" xmlns="" id="{9B05F092-497C-4732-3881-15DFE7097886}"/>
              </a:ext>
            </a:extLst>
          </p:cNvPr>
          <p:cNvSpPr>
            <a:spLocks noGrp="1" noChangeArrowheads="1"/>
          </p:cNvSpPr>
          <p:nvPr>
            <p:ph type="title" idx="4294967295"/>
          </p:nvPr>
        </p:nvSpPr>
        <p:spPr>
          <a:xfrm>
            <a:off x="2387599" y="341462"/>
            <a:ext cx="9088783" cy="925364"/>
          </a:xfrm>
        </p:spPr>
        <p:txBody>
          <a:bodyPr>
            <a:normAutofit fontScale="90000"/>
          </a:bodyPr>
          <a:lstStyle/>
          <a:p>
            <a:r>
              <a:rPr lang="en-US" altLang="en-US" sz="4000" dirty="0">
                <a:solidFill>
                  <a:srgbClr val="7030A0"/>
                </a:solidFill>
                <a:effectLst>
                  <a:outerShdw blurRad="38100" dist="38100" dir="2700000" algn="tl">
                    <a:srgbClr val="000000">
                      <a:alpha val="43137"/>
                    </a:srgbClr>
                  </a:outerShdw>
                </a:effectLst>
              </a:rPr>
              <a:t>Testing for a Statistically Significant Regression</a:t>
            </a:r>
          </a:p>
        </p:txBody>
      </p:sp>
      <p:graphicFrame>
        <p:nvGraphicFramePr>
          <p:cNvPr id="36874" name="Object 10">
            <a:extLst>
              <a:ext uri="{FF2B5EF4-FFF2-40B4-BE49-F238E27FC236}">
                <a16:creationId xmlns:a16="http://schemas.microsoft.com/office/drawing/2014/main" xmlns="" id="{205D1485-4280-3E51-2AF1-8DCA4279841F}"/>
              </a:ext>
            </a:extLst>
          </p:cNvPr>
          <p:cNvGraphicFramePr>
            <a:graphicFrameLocks noChangeAspect="1"/>
          </p:cNvGraphicFramePr>
          <p:nvPr/>
        </p:nvGraphicFramePr>
        <p:xfrm>
          <a:off x="3752851" y="3344864"/>
          <a:ext cx="4494213" cy="947737"/>
        </p:xfrm>
        <a:graphic>
          <a:graphicData uri="http://schemas.openxmlformats.org/presentationml/2006/ole">
            <mc:AlternateContent xmlns:mc="http://schemas.openxmlformats.org/markup-compatibility/2006">
              <mc:Choice xmlns:v="urn:schemas-microsoft-com:vml" Requires="v">
                <p:oleObj spid="_x0000_s16386" name="Equation" r:id="rId3" imgW="2095200" imgH="457200" progId="Equation.3">
                  <p:embed/>
                </p:oleObj>
              </mc:Choice>
              <mc:Fallback>
                <p:oleObj name="Equation" r:id="rId3" imgW="2095200" imgH="457200" progId="Equation.3">
                  <p:embed/>
                  <p:pic>
                    <p:nvPicPr>
                      <p:cNvPr id="36874" name="Object 10">
                        <a:extLst>
                          <a:ext uri="{FF2B5EF4-FFF2-40B4-BE49-F238E27FC236}">
                            <a16:creationId xmlns:a16="http://schemas.microsoft.com/office/drawing/2014/main" xmlns="" id="{205D1485-4280-3E51-2AF1-8DCA4279841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52851" y="3344864"/>
                        <a:ext cx="4494213" cy="9477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6875" name="Rectangle 11">
            <a:extLst>
              <a:ext uri="{FF2B5EF4-FFF2-40B4-BE49-F238E27FC236}">
                <a16:creationId xmlns:a16="http://schemas.microsoft.com/office/drawing/2014/main" xmlns="" id="{0BF7E690-5A6A-67A5-9F21-482222F62B96}"/>
              </a:ext>
            </a:extLst>
          </p:cNvPr>
          <p:cNvSpPr>
            <a:spLocks noChangeArrowheads="1"/>
          </p:cNvSpPr>
          <p:nvPr/>
        </p:nvSpPr>
        <p:spPr bwMode="auto">
          <a:xfrm>
            <a:off x="3657600" y="3314700"/>
            <a:ext cx="4660900" cy="10033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xmlns="" id="{6C8D750A-897C-4236-4F5C-FECE4B088791}"/>
              </a:ext>
            </a:extLst>
          </p:cNvPr>
          <p:cNvSpPr>
            <a:spLocks noGrp="1"/>
          </p:cNvSpPr>
          <p:nvPr>
            <p:ph type="sldNum" sz="quarter" idx="11"/>
          </p:nvPr>
        </p:nvSpPr>
        <p:spPr/>
        <p:txBody>
          <a:bodyPr/>
          <a:lstStyle/>
          <a:p>
            <a:fld id="{473070D7-CFC4-45CE-9AB6-FCDAA5415F0F}" type="slidenum">
              <a:rPr lang="en-US" altLang="en-US"/>
              <a:pPr/>
              <a:t>30</a:t>
            </a:fld>
            <a:endParaRPr lang="en-US" altLang="en-US"/>
          </a:p>
        </p:txBody>
      </p:sp>
      <p:sp>
        <p:nvSpPr>
          <p:cNvPr id="37891" name="Text Box 3">
            <a:extLst>
              <a:ext uri="{FF2B5EF4-FFF2-40B4-BE49-F238E27FC236}">
                <a16:creationId xmlns:a16="http://schemas.microsoft.com/office/drawing/2014/main" xmlns="" id="{DE09623A-56E7-22C8-F99F-5CE25DE8EA94}"/>
              </a:ext>
            </a:extLst>
          </p:cNvPr>
          <p:cNvSpPr txBox="1">
            <a:spLocks noChangeArrowheads="1"/>
          </p:cNvSpPr>
          <p:nvPr/>
        </p:nvSpPr>
        <p:spPr bwMode="auto">
          <a:xfrm>
            <a:off x="2533650" y="1600201"/>
            <a:ext cx="68961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b="1"/>
              <a:t>Sum of squares about the mean</a:t>
            </a:r>
            <a:r>
              <a:rPr lang="en-US" altLang="en-US" sz="2400"/>
              <a:t>:  sum of the prediction errors for the null (mean model) hypothesis.</a:t>
            </a:r>
          </a:p>
        </p:txBody>
      </p:sp>
      <p:sp>
        <p:nvSpPr>
          <p:cNvPr id="37898" name="Rectangle 10">
            <a:extLst>
              <a:ext uri="{FF2B5EF4-FFF2-40B4-BE49-F238E27FC236}">
                <a16:creationId xmlns:a16="http://schemas.microsoft.com/office/drawing/2014/main" xmlns="" id="{49CF49DD-0B51-802A-23CD-F01AB628C924}"/>
              </a:ext>
            </a:extLst>
          </p:cNvPr>
          <p:cNvSpPr>
            <a:spLocks noGrp="1" noChangeArrowheads="1"/>
          </p:cNvSpPr>
          <p:nvPr>
            <p:ph type="title" idx="4294967295"/>
          </p:nvPr>
        </p:nvSpPr>
        <p:spPr>
          <a:xfrm>
            <a:off x="2349775" y="579438"/>
            <a:ext cx="8278467" cy="824208"/>
          </a:xfrm>
        </p:spPr>
        <p:txBody>
          <a:bodyPr>
            <a:normAutofit/>
          </a:bodyPr>
          <a:lstStyle/>
          <a:p>
            <a:r>
              <a:rPr lang="en-US" altLang="en-US" sz="4000" dirty="0">
                <a:solidFill>
                  <a:srgbClr val="7030A0"/>
                </a:solidFill>
                <a:effectLst>
                  <a:outerShdw blurRad="38100" dist="38100" dir="2700000" algn="tl">
                    <a:srgbClr val="000000">
                      <a:alpha val="43137"/>
                    </a:srgbClr>
                  </a:outerShdw>
                </a:effectLst>
              </a:rPr>
              <a:t>Sums of Squares About the Mean (TSS)</a:t>
            </a:r>
          </a:p>
        </p:txBody>
      </p:sp>
      <p:sp>
        <p:nvSpPr>
          <p:cNvPr id="37899" name="Text Box 11">
            <a:extLst>
              <a:ext uri="{FF2B5EF4-FFF2-40B4-BE49-F238E27FC236}">
                <a16:creationId xmlns:a16="http://schemas.microsoft.com/office/drawing/2014/main" xmlns="" id="{3C7F0BC0-2B4F-86D1-F7EC-486E00D58CA0}"/>
              </a:ext>
            </a:extLst>
          </p:cNvPr>
          <p:cNvSpPr txBox="1">
            <a:spLocks noChangeArrowheads="1"/>
          </p:cNvSpPr>
          <p:nvPr/>
        </p:nvSpPr>
        <p:spPr bwMode="auto">
          <a:xfrm>
            <a:off x="1927225" y="4992689"/>
            <a:ext cx="7437036" cy="46166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a:t>TSS is actually a measure of the variance of the responses.</a:t>
            </a:r>
          </a:p>
        </p:txBody>
      </p:sp>
      <p:graphicFrame>
        <p:nvGraphicFramePr>
          <p:cNvPr id="37900" name="Object 12">
            <a:extLst>
              <a:ext uri="{FF2B5EF4-FFF2-40B4-BE49-F238E27FC236}">
                <a16:creationId xmlns:a16="http://schemas.microsoft.com/office/drawing/2014/main" xmlns="" id="{0DAED51F-24A9-786E-1726-46DBCDA79EC9}"/>
              </a:ext>
            </a:extLst>
          </p:cNvPr>
          <p:cNvGraphicFramePr>
            <a:graphicFrameLocks noChangeAspect="1"/>
          </p:cNvGraphicFramePr>
          <p:nvPr/>
        </p:nvGraphicFramePr>
        <p:xfrm>
          <a:off x="3492501" y="3111501"/>
          <a:ext cx="4048125" cy="1165225"/>
        </p:xfrm>
        <a:graphic>
          <a:graphicData uri="http://schemas.openxmlformats.org/presentationml/2006/ole">
            <mc:AlternateContent xmlns:mc="http://schemas.openxmlformats.org/markup-compatibility/2006">
              <mc:Choice xmlns:v="urn:schemas-microsoft-com:vml" Requires="v">
                <p:oleObj spid="_x0000_s17410" name="Equation" r:id="rId3" imgW="1498320" imgH="431640" progId="Equation.3">
                  <p:embed/>
                </p:oleObj>
              </mc:Choice>
              <mc:Fallback>
                <p:oleObj name="Equation" r:id="rId3" imgW="1498320" imgH="431640" progId="Equation.3">
                  <p:embed/>
                  <p:pic>
                    <p:nvPicPr>
                      <p:cNvPr id="37900" name="Object 12">
                        <a:extLst>
                          <a:ext uri="{FF2B5EF4-FFF2-40B4-BE49-F238E27FC236}">
                            <a16:creationId xmlns:a16="http://schemas.microsoft.com/office/drawing/2014/main" xmlns="" id="{0DAED51F-24A9-786E-1726-46DBCDA79EC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92501" y="3111501"/>
                        <a:ext cx="4048125" cy="11652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4">
            <a:extLst>
              <a:ext uri="{FF2B5EF4-FFF2-40B4-BE49-F238E27FC236}">
                <a16:creationId xmlns:a16="http://schemas.microsoft.com/office/drawing/2014/main" xmlns="" id="{B9DEE0C7-BEFE-54C0-C958-26494CA1756C}"/>
              </a:ext>
            </a:extLst>
          </p:cNvPr>
          <p:cNvSpPr>
            <a:spLocks noGrp="1"/>
          </p:cNvSpPr>
          <p:nvPr>
            <p:ph type="sldNum" sz="quarter" idx="11"/>
          </p:nvPr>
        </p:nvSpPr>
        <p:spPr/>
        <p:txBody>
          <a:bodyPr/>
          <a:lstStyle/>
          <a:p>
            <a:fld id="{F187BCEE-F5F3-4802-803C-69B3A6975961}" type="slidenum">
              <a:rPr lang="en-US" altLang="en-US"/>
              <a:pPr/>
              <a:t>31</a:t>
            </a:fld>
            <a:endParaRPr lang="en-US" altLang="en-US"/>
          </a:p>
        </p:txBody>
      </p:sp>
      <p:sp>
        <p:nvSpPr>
          <p:cNvPr id="60425" name="Rectangle 9">
            <a:extLst>
              <a:ext uri="{FF2B5EF4-FFF2-40B4-BE49-F238E27FC236}">
                <a16:creationId xmlns:a16="http://schemas.microsoft.com/office/drawing/2014/main" xmlns="" id="{0641C48B-7ADA-7AC4-5684-4B4EFABB2F19}"/>
              </a:ext>
            </a:extLst>
          </p:cNvPr>
          <p:cNvSpPr>
            <a:spLocks noGrp="1" noChangeArrowheads="1"/>
          </p:cNvSpPr>
          <p:nvPr>
            <p:ph type="title"/>
          </p:nvPr>
        </p:nvSpPr>
        <p:spPr>
          <a:xfrm>
            <a:off x="1023730" y="469105"/>
            <a:ext cx="10515600" cy="1325563"/>
          </a:xfrm>
          <a:ln/>
        </p:spPr>
        <p:txBody>
          <a:bodyPr/>
          <a:lstStyle/>
          <a:p>
            <a:r>
              <a:rPr lang="en-US" altLang="en-US" dirty="0">
                <a:solidFill>
                  <a:srgbClr val="7030A0"/>
                </a:solidFill>
                <a:effectLst>
                  <a:outerShdw blurRad="38100" dist="38100" dir="2700000" algn="tl">
                    <a:srgbClr val="000000">
                      <a:alpha val="43137"/>
                    </a:srgbClr>
                  </a:outerShdw>
                </a:effectLst>
              </a:rPr>
              <a:t>Residual Sums of Squares</a:t>
            </a:r>
          </a:p>
        </p:txBody>
      </p:sp>
      <p:sp>
        <p:nvSpPr>
          <p:cNvPr id="60426" name="Text Box 10">
            <a:extLst>
              <a:ext uri="{FF2B5EF4-FFF2-40B4-BE49-F238E27FC236}">
                <a16:creationId xmlns:a16="http://schemas.microsoft.com/office/drawing/2014/main" xmlns="" id="{6670FEBD-7731-775F-71CA-376D5F4B6A1C}"/>
              </a:ext>
            </a:extLst>
          </p:cNvPr>
          <p:cNvSpPr txBox="1">
            <a:spLocks noChangeArrowheads="1"/>
          </p:cNvSpPr>
          <p:nvPr/>
        </p:nvSpPr>
        <p:spPr bwMode="auto">
          <a:xfrm>
            <a:off x="2209800" y="1638301"/>
            <a:ext cx="78486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b="1"/>
              <a:t>Sum of squares for error</a:t>
            </a:r>
            <a:r>
              <a:rPr lang="en-US" altLang="en-US" sz="2400"/>
              <a:t>:  sum of the prediction errors for the alternative (linear regression model) hypothesis.</a:t>
            </a:r>
          </a:p>
        </p:txBody>
      </p:sp>
      <p:sp>
        <p:nvSpPr>
          <p:cNvPr id="60428" name="Text Box 12">
            <a:extLst>
              <a:ext uri="{FF2B5EF4-FFF2-40B4-BE49-F238E27FC236}">
                <a16:creationId xmlns:a16="http://schemas.microsoft.com/office/drawing/2014/main" xmlns="" id="{B7900C6E-6AF2-7353-77EE-A784FBD763F6}"/>
              </a:ext>
            </a:extLst>
          </p:cNvPr>
          <p:cNvSpPr txBox="1">
            <a:spLocks noChangeArrowheads="1"/>
          </p:cNvSpPr>
          <p:nvPr/>
        </p:nvSpPr>
        <p:spPr bwMode="auto">
          <a:xfrm>
            <a:off x="2035176" y="4894263"/>
            <a:ext cx="8050213" cy="83185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t>SSE measures the variance of the residuals, the part of the response variation that is not explained by the model.</a:t>
            </a:r>
          </a:p>
        </p:txBody>
      </p:sp>
      <p:graphicFrame>
        <p:nvGraphicFramePr>
          <p:cNvPr id="60429" name="Object 13">
            <a:extLst>
              <a:ext uri="{FF2B5EF4-FFF2-40B4-BE49-F238E27FC236}">
                <a16:creationId xmlns:a16="http://schemas.microsoft.com/office/drawing/2014/main" xmlns="" id="{CECDB98C-176E-958B-202A-22FF3B5D786B}"/>
              </a:ext>
            </a:extLst>
          </p:cNvPr>
          <p:cNvGraphicFramePr>
            <a:graphicFrameLocks noGrp="1" noChangeAspect="1"/>
          </p:cNvGraphicFramePr>
          <p:nvPr>
            <p:ph idx="1"/>
          </p:nvPr>
        </p:nvGraphicFramePr>
        <p:xfrm>
          <a:off x="2493964" y="3038476"/>
          <a:ext cx="6942137" cy="1192213"/>
        </p:xfrm>
        <a:graphic>
          <a:graphicData uri="http://schemas.openxmlformats.org/presentationml/2006/ole">
            <mc:AlternateContent xmlns:mc="http://schemas.openxmlformats.org/markup-compatibility/2006">
              <mc:Choice xmlns:v="urn:schemas-microsoft-com:vml" Requires="v">
                <p:oleObj spid="_x0000_s18434" name="Equation" r:id="rId3" imgW="2514600" imgH="431640" progId="Equation.3">
                  <p:embed/>
                </p:oleObj>
              </mc:Choice>
              <mc:Fallback>
                <p:oleObj name="Equation" r:id="rId3" imgW="2514600" imgH="431640" progId="Equation.3">
                  <p:embed/>
                  <p:pic>
                    <p:nvPicPr>
                      <p:cNvPr id="60429" name="Object 13">
                        <a:extLst>
                          <a:ext uri="{FF2B5EF4-FFF2-40B4-BE49-F238E27FC236}">
                            <a16:creationId xmlns:a16="http://schemas.microsoft.com/office/drawing/2014/main" xmlns="" id="{CECDB98C-176E-958B-202A-22FF3B5D786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93964" y="3038476"/>
                        <a:ext cx="6942137" cy="11922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4">
            <a:extLst>
              <a:ext uri="{FF2B5EF4-FFF2-40B4-BE49-F238E27FC236}">
                <a16:creationId xmlns:a16="http://schemas.microsoft.com/office/drawing/2014/main" xmlns="" id="{F32EEDE1-4185-3C32-BD6B-7AB071074D89}"/>
              </a:ext>
            </a:extLst>
          </p:cNvPr>
          <p:cNvSpPr>
            <a:spLocks noGrp="1"/>
          </p:cNvSpPr>
          <p:nvPr>
            <p:ph type="sldNum" sz="quarter" idx="11"/>
          </p:nvPr>
        </p:nvSpPr>
        <p:spPr/>
        <p:txBody>
          <a:bodyPr/>
          <a:lstStyle/>
          <a:p>
            <a:fld id="{0AEAE3AE-F8A4-4393-BA2E-E76B617F576B}" type="slidenum">
              <a:rPr lang="en-US" altLang="en-US"/>
              <a:pPr/>
              <a:t>32</a:t>
            </a:fld>
            <a:endParaRPr lang="en-US" altLang="en-US"/>
          </a:p>
        </p:txBody>
      </p:sp>
      <p:sp>
        <p:nvSpPr>
          <p:cNvPr id="62466" name="Rectangle 2">
            <a:extLst>
              <a:ext uri="{FF2B5EF4-FFF2-40B4-BE49-F238E27FC236}">
                <a16:creationId xmlns:a16="http://schemas.microsoft.com/office/drawing/2014/main" xmlns="" id="{4ED99920-8029-E946-D94E-C87B1E1CBBD1}"/>
              </a:ext>
            </a:extLst>
          </p:cNvPr>
          <p:cNvSpPr>
            <a:spLocks noGrp="1" noChangeArrowheads="1"/>
          </p:cNvSpPr>
          <p:nvPr>
            <p:ph type="title"/>
          </p:nvPr>
        </p:nvSpPr>
        <p:spPr>
          <a:xfrm>
            <a:off x="913607" y="592769"/>
            <a:ext cx="10515600" cy="1325563"/>
          </a:xfrm>
        </p:spPr>
        <p:txBody>
          <a:bodyPr>
            <a:normAutofit/>
          </a:bodyPr>
          <a:lstStyle/>
          <a:p>
            <a:r>
              <a:rPr lang="en-US" altLang="en-US" sz="4800" dirty="0">
                <a:solidFill>
                  <a:srgbClr val="7030A0"/>
                </a:solidFill>
                <a:effectLst>
                  <a:outerShdw blurRad="38100" dist="38100" dir="2700000" algn="tl">
                    <a:srgbClr val="000000">
                      <a:alpha val="43137"/>
                    </a:srgbClr>
                  </a:outerShdw>
                </a:effectLst>
              </a:rPr>
              <a:t>Regression Sums of Squares</a:t>
            </a:r>
          </a:p>
        </p:txBody>
      </p:sp>
      <p:sp>
        <p:nvSpPr>
          <p:cNvPr id="62467" name="Text Box 3">
            <a:extLst>
              <a:ext uri="{FF2B5EF4-FFF2-40B4-BE49-F238E27FC236}">
                <a16:creationId xmlns:a16="http://schemas.microsoft.com/office/drawing/2014/main" xmlns="" id="{C0060BB6-3AE9-3D26-B8A2-D138B18FB9BD}"/>
              </a:ext>
            </a:extLst>
          </p:cNvPr>
          <p:cNvSpPr txBox="1">
            <a:spLocks noChangeArrowheads="1"/>
          </p:cNvSpPr>
          <p:nvPr/>
        </p:nvSpPr>
        <p:spPr bwMode="auto">
          <a:xfrm>
            <a:off x="2286000" y="1581151"/>
            <a:ext cx="760095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b="1"/>
              <a:t>Sum of squares due to the regression</a:t>
            </a:r>
            <a:r>
              <a:rPr lang="en-US" altLang="en-US" sz="2400"/>
              <a:t>:  difference between TSS and SSE, i.e. SSR = TSS – SSE.</a:t>
            </a:r>
          </a:p>
        </p:txBody>
      </p:sp>
      <p:sp>
        <p:nvSpPr>
          <p:cNvPr id="62469" name="Text Box 5">
            <a:extLst>
              <a:ext uri="{FF2B5EF4-FFF2-40B4-BE49-F238E27FC236}">
                <a16:creationId xmlns:a16="http://schemas.microsoft.com/office/drawing/2014/main" xmlns="" id="{3301108C-3E45-2C4A-BE71-B58088BECCA9}"/>
              </a:ext>
            </a:extLst>
          </p:cNvPr>
          <p:cNvSpPr txBox="1">
            <a:spLocks noChangeArrowheads="1"/>
          </p:cNvSpPr>
          <p:nvPr/>
        </p:nvSpPr>
        <p:spPr bwMode="auto">
          <a:xfrm>
            <a:off x="2114551" y="5143500"/>
            <a:ext cx="7921625" cy="83185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400"/>
              <a:t>SSR measures how much variability in the response is explained by the regression.</a:t>
            </a:r>
          </a:p>
        </p:txBody>
      </p:sp>
      <p:graphicFrame>
        <p:nvGraphicFramePr>
          <p:cNvPr id="62471" name="Object 7">
            <a:extLst>
              <a:ext uri="{FF2B5EF4-FFF2-40B4-BE49-F238E27FC236}">
                <a16:creationId xmlns:a16="http://schemas.microsoft.com/office/drawing/2014/main" xmlns="" id="{75A4CBE8-75DB-C94A-9CAB-5AE0B2D59B7B}"/>
              </a:ext>
            </a:extLst>
          </p:cNvPr>
          <p:cNvGraphicFramePr>
            <a:graphicFrameLocks noGrp="1" noChangeAspect="1"/>
          </p:cNvGraphicFramePr>
          <p:nvPr>
            <p:ph idx="1"/>
          </p:nvPr>
        </p:nvGraphicFramePr>
        <p:xfrm>
          <a:off x="3313114" y="2514601"/>
          <a:ext cx="5716587" cy="2455863"/>
        </p:xfrm>
        <a:graphic>
          <a:graphicData uri="http://schemas.openxmlformats.org/presentationml/2006/ole">
            <mc:AlternateContent xmlns:mc="http://schemas.openxmlformats.org/markup-compatibility/2006">
              <mc:Choice xmlns:v="urn:schemas-microsoft-com:vml" Requires="v">
                <p:oleObj spid="_x0000_s19458" name="Equation" r:id="rId3" imgW="2070000" imgH="888840" progId="Equation.3">
                  <p:embed/>
                </p:oleObj>
              </mc:Choice>
              <mc:Fallback>
                <p:oleObj name="Equation" r:id="rId3" imgW="2070000" imgH="888840" progId="Equation.3">
                  <p:embed/>
                  <p:pic>
                    <p:nvPicPr>
                      <p:cNvPr id="62471" name="Object 7">
                        <a:extLst>
                          <a:ext uri="{FF2B5EF4-FFF2-40B4-BE49-F238E27FC236}">
                            <a16:creationId xmlns:a16="http://schemas.microsoft.com/office/drawing/2014/main" xmlns="" id="{75A4CBE8-75DB-C94A-9CAB-5AE0B2D59B7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13114" y="2514601"/>
                        <a:ext cx="5716587" cy="24558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xmlns="" id="{3CC8F628-DEF9-5C6F-2477-B60D7AE06308}"/>
              </a:ext>
            </a:extLst>
          </p:cNvPr>
          <p:cNvSpPr>
            <a:spLocks noGrp="1"/>
          </p:cNvSpPr>
          <p:nvPr>
            <p:ph type="sldNum" sz="quarter" idx="11"/>
          </p:nvPr>
        </p:nvSpPr>
        <p:spPr/>
        <p:txBody>
          <a:bodyPr/>
          <a:lstStyle/>
          <a:p>
            <a:fld id="{DC87D376-E459-4392-9347-77877E449700}" type="slidenum">
              <a:rPr lang="en-US" altLang="en-US"/>
              <a:pPr/>
              <a:t>33</a:t>
            </a:fld>
            <a:endParaRPr lang="en-US" altLang="en-US"/>
          </a:p>
        </p:txBody>
      </p:sp>
      <p:pic>
        <p:nvPicPr>
          <p:cNvPr id="38916" name="Picture 4">
            <a:extLst>
              <a:ext uri="{FF2B5EF4-FFF2-40B4-BE49-F238E27FC236}">
                <a16:creationId xmlns:a16="http://schemas.microsoft.com/office/drawing/2014/main" xmlns="" id="{8EAEEF39-CFA1-EF45-0405-D44A4C4F660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00600" y="228600"/>
            <a:ext cx="5410200" cy="46482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8917" name="Object 5">
            <a:extLst>
              <a:ext uri="{FF2B5EF4-FFF2-40B4-BE49-F238E27FC236}">
                <a16:creationId xmlns:a16="http://schemas.microsoft.com/office/drawing/2014/main" xmlns="" id="{AAFBBC54-A188-152D-4C69-C1EC0A1D08B5}"/>
              </a:ext>
            </a:extLst>
          </p:cNvPr>
          <p:cNvGraphicFramePr>
            <a:graphicFrameLocks noChangeAspect="1"/>
          </p:cNvGraphicFramePr>
          <p:nvPr/>
        </p:nvGraphicFramePr>
        <p:xfrm>
          <a:off x="8096250" y="2781300"/>
          <a:ext cx="1327150" cy="388938"/>
        </p:xfrm>
        <a:graphic>
          <a:graphicData uri="http://schemas.openxmlformats.org/presentationml/2006/ole">
            <mc:AlternateContent xmlns:mc="http://schemas.openxmlformats.org/markup-compatibility/2006">
              <mc:Choice xmlns:v="urn:schemas-microsoft-com:vml" Requires="v">
                <p:oleObj spid="_x0000_s20482" name="Equation" r:id="rId4" imgW="863280" imgH="253800" progId="Equation.3">
                  <p:embed/>
                </p:oleObj>
              </mc:Choice>
              <mc:Fallback>
                <p:oleObj name="Equation" r:id="rId4" imgW="863280" imgH="253800" progId="Equation.3">
                  <p:embed/>
                  <p:pic>
                    <p:nvPicPr>
                      <p:cNvPr id="38917" name="Object 5">
                        <a:extLst>
                          <a:ext uri="{FF2B5EF4-FFF2-40B4-BE49-F238E27FC236}">
                            <a16:creationId xmlns:a16="http://schemas.microsoft.com/office/drawing/2014/main" xmlns="" id="{AAFBBC54-A188-152D-4C69-C1EC0A1D08B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96250" y="2781300"/>
                        <a:ext cx="1327150" cy="388938"/>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8918" name="Text Box 6">
            <a:extLst>
              <a:ext uri="{FF2B5EF4-FFF2-40B4-BE49-F238E27FC236}">
                <a16:creationId xmlns:a16="http://schemas.microsoft.com/office/drawing/2014/main" xmlns="" id="{F55455AE-81FE-3EDE-B794-744AD4DD7785}"/>
              </a:ext>
            </a:extLst>
          </p:cNvPr>
          <p:cNvSpPr txBox="1">
            <a:spLocks noChangeArrowheads="1"/>
          </p:cNvSpPr>
          <p:nvPr/>
        </p:nvSpPr>
        <p:spPr bwMode="auto">
          <a:xfrm>
            <a:off x="2971800" y="1752601"/>
            <a:ext cx="14874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latin typeface="Times New Roman" panose="02020603050405020304" pitchFamily="18" charset="0"/>
              </a:rPr>
              <a:t>Mean Model</a:t>
            </a:r>
          </a:p>
        </p:txBody>
      </p:sp>
      <p:sp>
        <p:nvSpPr>
          <p:cNvPr id="38919" name="Text Box 7">
            <a:extLst>
              <a:ext uri="{FF2B5EF4-FFF2-40B4-BE49-F238E27FC236}">
                <a16:creationId xmlns:a16="http://schemas.microsoft.com/office/drawing/2014/main" xmlns="" id="{613A86FE-53FF-7A41-F57F-31046F32D65B}"/>
              </a:ext>
            </a:extLst>
          </p:cNvPr>
          <p:cNvSpPr txBox="1">
            <a:spLocks noChangeArrowheads="1"/>
          </p:cNvSpPr>
          <p:nvPr/>
        </p:nvSpPr>
        <p:spPr bwMode="auto">
          <a:xfrm>
            <a:off x="3276601" y="990601"/>
            <a:ext cx="15716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latin typeface="Times New Roman" panose="02020603050405020304" pitchFamily="18" charset="0"/>
              </a:rPr>
              <a:t>Linear Model</a:t>
            </a:r>
          </a:p>
        </p:txBody>
      </p:sp>
      <p:sp>
        <p:nvSpPr>
          <p:cNvPr id="38920" name="Line 8">
            <a:extLst>
              <a:ext uri="{FF2B5EF4-FFF2-40B4-BE49-F238E27FC236}">
                <a16:creationId xmlns:a16="http://schemas.microsoft.com/office/drawing/2014/main" xmlns="" id="{F8CC71E3-8312-AE7F-775A-9F6E38C83B60}"/>
              </a:ext>
            </a:extLst>
          </p:cNvPr>
          <p:cNvSpPr>
            <a:spLocks noChangeShapeType="1"/>
          </p:cNvSpPr>
          <p:nvPr/>
        </p:nvSpPr>
        <p:spPr bwMode="auto">
          <a:xfrm>
            <a:off x="4953000" y="1219200"/>
            <a:ext cx="3429000" cy="533400"/>
          </a:xfrm>
          <a:prstGeom prst="line">
            <a:avLst/>
          </a:prstGeom>
          <a:noFill/>
          <a:ln w="9525" cap="rnd">
            <a:solidFill>
              <a:schemeClr val="tx1"/>
            </a:solidFill>
            <a:prstDash val="sysDot"/>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8921" name="Line 9">
            <a:extLst>
              <a:ext uri="{FF2B5EF4-FFF2-40B4-BE49-F238E27FC236}">
                <a16:creationId xmlns:a16="http://schemas.microsoft.com/office/drawing/2014/main" xmlns="" id="{1EA47C3A-9151-FF1F-0B60-9B30D49C9AB5}"/>
              </a:ext>
            </a:extLst>
          </p:cNvPr>
          <p:cNvSpPr>
            <a:spLocks noChangeShapeType="1"/>
          </p:cNvSpPr>
          <p:nvPr/>
        </p:nvSpPr>
        <p:spPr bwMode="auto">
          <a:xfrm>
            <a:off x="4419600" y="1905000"/>
            <a:ext cx="2133600" cy="228600"/>
          </a:xfrm>
          <a:prstGeom prst="line">
            <a:avLst/>
          </a:prstGeom>
          <a:noFill/>
          <a:ln w="9525" cap="rnd">
            <a:solidFill>
              <a:schemeClr val="tx1"/>
            </a:solidFill>
            <a:prstDash val="sysDot"/>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8922" name="Text Box 10">
            <a:extLst>
              <a:ext uri="{FF2B5EF4-FFF2-40B4-BE49-F238E27FC236}">
                <a16:creationId xmlns:a16="http://schemas.microsoft.com/office/drawing/2014/main" xmlns="" id="{1BC1CD92-B10A-65E2-9FC9-75E68B90C740}"/>
              </a:ext>
            </a:extLst>
          </p:cNvPr>
          <p:cNvSpPr txBox="1">
            <a:spLocks noChangeArrowheads="1"/>
          </p:cNvSpPr>
          <p:nvPr/>
        </p:nvSpPr>
        <p:spPr bwMode="auto">
          <a:xfrm>
            <a:off x="2362200" y="5105401"/>
            <a:ext cx="1447800" cy="10064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a:t>Total variability in y-values</a:t>
            </a:r>
          </a:p>
        </p:txBody>
      </p:sp>
      <p:sp>
        <p:nvSpPr>
          <p:cNvPr id="38923" name="Text Box 11">
            <a:extLst>
              <a:ext uri="{FF2B5EF4-FFF2-40B4-BE49-F238E27FC236}">
                <a16:creationId xmlns:a16="http://schemas.microsoft.com/office/drawing/2014/main" xmlns="" id="{38920563-9036-9BFE-DEB9-882B2BFA40A3}"/>
              </a:ext>
            </a:extLst>
          </p:cNvPr>
          <p:cNvSpPr txBox="1">
            <a:spLocks noChangeArrowheads="1"/>
          </p:cNvSpPr>
          <p:nvPr/>
        </p:nvSpPr>
        <p:spPr bwMode="auto">
          <a:xfrm>
            <a:off x="4038601" y="5334001"/>
            <a:ext cx="384175" cy="51911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a:latin typeface="Times New Roman" panose="02020603050405020304" pitchFamily="18" charset="0"/>
              </a:rPr>
              <a:t>=</a:t>
            </a:r>
          </a:p>
        </p:txBody>
      </p:sp>
      <p:sp>
        <p:nvSpPr>
          <p:cNvPr id="38924" name="Text Box 12">
            <a:extLst>
              <a:ext uri="{FF2B5EF4-FFF2-40B4-BE49-F238E27FC236}">
                <a16:creationId xmlns:a16="http://schemas.microsoft.com/office/drawing/2014/main" xmlns="" id="{E1252334-286C-7A52-C88B-49AE484124BB}"/>
              </a:ext>
            </a:extLst>
          </p:cNvPr>
          <p:cNvSpPr txBox="1">
            <a:spLocks noChangeArrowheads="1"/>
          </p:cNvSpPr>
          <p:nvPr/>
        </p:nvSpPr>
        <p:spPr bwMode="auto">
          <a:xfrm>
            <a:off x="4724401" y="5105401"/>
            <a:ext cx="1616075" cy="13112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a:t>Variability accounted for by the regression</a:t>
            </a:r>
          </a:p>
        </p:txBody>
      </p:sp>
      <p:sp>
        <p:nvSpPr>
          <p:cNvPr id="38925" name="Text Box 13">
            <a:extLst>
              <a:ext uri="{FF2B5EF4-FFF2-40B4-BE49-F238E27FC236}">
                <a16:creationId xmlns:a16="http://schemas.microsoft.com/office/drawing/2014/main" xmlns="" id="{FE4ED1E1-EFD5-F077-5D87-E07AEF1C6DF9}"/>
              </a:ext>
            </a:extLst>
          </p:cNvPr>
          <p:cNvSpPr txBox="1">
            <a:spLocks noChangeArrowheads="1"/>
          </p:cNvSpPr>
          <p:nvPr/>
        </p:nvSpPr>
        <p:spPr bwMode="auto">
          <a:xfrm>
            <a:off x="6629401" y="5257801"/>
            <a:ext cx="384175" cy="51911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a:latin typeface="Times New Roman" panose="02020603050405020304" pitchFamily="18" charset="0"/>
              </a:rPr>
              <a:t>+</a:t>
            </a:r>
          </a:p>
        </p:txBody>
      </p:sp>
      <p:sp>
        <p:nvSpPr>
          <p:cNvPr id="38926" name="Text Box 14">
            <a:extLst>
              <a:ext uri="{FF2B5EF4-FFF2-40B4-BE49-F238E27FC236}">
                <a16:creationId xmlns:a16="http://schemas.microsoft.com/office/drawing/2014/main" xmlns="" id="{173F3006-8EC9-90C2-3F9E-944461744E66}"/>
              </a:ext>
            </a:extLst>
          </p:cNvPr>
          <p:cNvSpPr txBox="1">
            <a:spLocks noChangeArrowheads="1"/>
          </p:cNvSpPr>
          <p:nvPr/>
        </p:nvSpPr>
        <p:spPr bwMode="auto">
          <a:xfrm>
            <a:off x="7467600" y="5181601"/>
            <a:ext cx="1600200" cy="7016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t>Unexplained variability</a:t>
            </a:r>
          </a:p>
        </p:txBody>
      </p:sp>
      <p:sp>
        <p:nvSpPr>
          <p:cNvPr id="38927" name="Text Box 15">
            <a:extLst>
              <a:ext uri="{FF2B5EF4-FFF2-40B4-BE49-F238E27FC236}">
                <a16:creationId xmlns:a16="http://schemas.microsoft.com/office/drawing/2014/main" xmlns="" id="{298F6DF5-CE73-9FFC-8A73-34006DE7797A}"/>
              </a:ext>
            </a:extLst>
          </p:cNvPr>
          <p:cNvSpPr txBox="1">
            <a:spLocks noChangeArrowheads="1"/>
          </p:cNvSpPr>
          <p:nvPr/>
        </p:nvSpPr>
        <p:spPr bwMode="auto">
          <a:xfrm>
            <a:off x="2438401" y="3429000"/>
            <a:ext cx="2125663" cy="406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latin typeface="Times New Roman" panose="02020603050405020304" pitchFamily="18" charset="0"/>
              </a:rPr>
              <a:t>TSS =  SSR + SSE</a:t>
            </a:r>
          </a:p>
        </p:txBody>
      </p:sp>
      <p:sp>
        <p:nvSpPr>
          <p:cNvPr id="38928" name="Line 16">
            <a:extLst>
              <a:ext uri="{FF2B5EF4-FFF2-40B4-BE49-F238E27FC236}">
                <a16:creationId xmlns:a16="http://schemas.microsoft.com/office/drawing/2014/main" xmlns="" id="{C5047783-0C2A-122B-1885-F2DECEC077DC}"/>
              </a:ext>
            </a:extLst>
          </p:cNvPr>
          <p:cNvSpPr>
            <a:spLocks noChangeShapeType="1"/>
          </p:cNvSpPr>
          <p:nvPr/>
        </p:nvSpPr>
        <p:spPr bwMode="auto">
          <a:xfrm>
            <a:off x="2819400" y="3886200"/>
            <a:ext cx="0" cy="1143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8929" name="Line 17">
            <a:extLst>
              <a:ext uri="{FF2B5EF4-FFF2-40B4-BE49-F238E27FC236}">
                <a16:creationId xmlns:a16="http://schemas.microsoft.com/office/drawing/2014/main" xmlns="" id="{AFBA73C2-0B85-2442-31A1-4A7D1624B92E}"/>
              </a:ext>
            </a:extLst>
          </p:cNvPr>
          <p:cNvSpPr>
            <a:spLocks noChangeShapeType="1"/>
          </p:cNvSpPr>
          <p:nvPr/>
        </p:nvSpPr>
        <p:spPr bwMode="auto">
          <a:xfrm>
            <a:off x="3581400" y="3886200"/>
            <a:ext cx="1219200" cy="1143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8930" name="Line 18">
            <a:extLst>
              <a:ext uri="{FF2B5EF4-FFF2-40B4-BE49-F238E27FC236}">
                <a16:creationId xmlns:a16="http://schemas.microsoft.com/office/drawing/2014/main" xmlns="" id="{E930EB9D-2AEE-5B20-C30C-C4DCED47892C}"/>
              </a:ext>
            </a:extLst>
          </p:cNvPr>
          <p:cNvSpPr>
            <a:spLocks noChangeShapeType="1"/>
          </p:cNvSpPr>
          <p:nvPr/>
        </p:nvSpPr>
        <p:spPr bwMode="auto">
          <a:xfrm>
            <a:off x="4343400" y="3810000"/>
            <a:ext cx="3048000" cy="1371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8931" name="Rectangle 19">
            <a:extLst>
              <a:ext uri="{FF2B5EF4-FFF2-40B4-BE49-F238E27FC236}">
                <a16:creationId xmlns:a16="http://schemas.microsoft.com/office/drawing/2014/main" xmlns="" id="{EBF7E652-350D-397E-1271-AA3939F13762}"/>
              </a:ext>
            </a:extLst>
          </p:cNvPr>
          <p:cNvSpPr>
            <a:spLocks noGrp="1" noChangeArrowheads="1"/>
          </p:cNvSpPr>
          <p:nvPr>
            <p:ph type="title" idx="4294967295"/>
          </p:nvPr>
        </p:nvSpPr>
        <p:spPr>
          <a:xfrm>
            <a:off x="390284" y="1009648"/>
            <a:ext cx="3048000" cy="895351"/>
          </a:xfrm>
        </p:spPr>
        <p:txBody>
          <a:bodyPr>
            <a:normAutofit fontScale="90000"/>
          </a:bodyPr>
          <a:lstStyle/>
          <a:p>
            <a:r>
              <a:rPr lang="en-US" altLang="en-US" sz="4000" dirty="0">
                <a:solidFill>
                  <a:srgbClr val="7030A0"/>
                </a:solidFill>
                <a:effectLst>
                  <a:outerShdw blurRad="38100" dist="38100" dir="2700000" algn="tl">
                    <a:srgbClr val="000000">
                      <a:alpha val="43137"/>
                    </a:srgbClr>
                  </a:outerShdw>
                </a:effectLst>
              </a:rPr>
              <a:t>Graphical View</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xmlns="" id="{3DE033E8-48A6-7B7F-4D93-5CA7D5E61D41}"/>
              </a:ext>
            </a:extLst>
          </p:cNvPr>
          <p:cNvSpPr>
            <a:spLocks noGrp="1"/>
          </p:cNvSpPr>
          <p:nvPr>
            <p:ph type="sldNum" sz="quarter" idx="11"/>
          </p:nvPr>
        </p:nvSpPr>
        <p:spPr/>
        <p:txBody>
          <a:bodyPr/>
          <a:lstStyle/>
          <a:p>
            <a:fld id="{B1F83B95-D708-4E32-84F6-794EE7B724B6}" type="slidenum">
              <a:rPr lang="en-US" altLang="en-US"/>
              <a:pPr/>
              <a:t>34</a:t>
            </a:fld>
            <a:endParaRPr lang="en-US" altLang="en-US"/>
          </a:p>
        </p:txBody>
      </p:sp>
      <p:sp>
        <p:nvSpPr>
          <p:cNvPr id="40962" name="Text Box 2">
            <a:extLst>
              <a:ext uri="{FF2B5EF4-FFF2-40B4-BE49-F238E27FC236}">
                <a16:creationId xmlns:a16="http://schemas.microsoft.com/office/drawing/2014/main" xmlns="" id="{E64099B7-0395-13B8-7A19-0DC13C084627}"/>
              </a:ext>
            </a:extLst>
          </p:cNvPr>
          <p:cNvSpPr txBox="1">
            <a:spLocks noChangeArrowheads="1"/>
          </p:cNvSpPr>
          <p:nvPr/>
        </p:nvSpPr>
        <p:spPr bwMode="auto">
          <a:xfrm>
            <a:off x="3752851" y="1524001"/>
            <a:ext cx="253047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dirty="0"/>
              <a:t>Sample variance of the response, y:</a:t>
            </a:r>
          </a:p>
        </p:txBody>
      </p:sp>
      <p:graphicFrame>
        <p:nvGraphicFramePr>
          <p:cNvPr id="40963" name="Object 3">
            <a:extLst>
              <a:ext uri="{FF2B5EF4-FFF2-40B4-BE49-F238E27FC236}">
                <a16:creationId xmlns:a16="http://schemas.microsoft.com/office/drawing/2014/main" xmlns="" id="{6C5A1CD0-8CAC-FBB4-F41E-EDD03A190174}"/>
              </a:ext>
            </a:extLst>
          </p:cNvPr>
          <p:cNvGraphicFramePr>
            <a:graphicFrameLocks noChangeAspect="1"/>
          </p:cNvGraphicFramePr>
          <p:nvPr/>
        </p:nvGraphicFramePr>
        <p:xfrm>
          <a:off x="6700838" y="860425"/>
          <a:ext cx="2559050" cy="1657350"/>
        </p:xfrm>
        <a:graphic>
          <a:graphicData uri="http://schemas.openxmlformats.org/presentationml/2006/ole">
            <mc:AlternateContent xmlns:mc="http://schemas.openxmlformats.org/markup-compatibility/2006">
              <mc:Choice xmlns:v="urn:schemas-microsoft-com:vml" Requires="v">
                <p:oleObj spid="_x0000_s21506" name="Equation" r:id="rId3" imgW="1485720" imgH="965160" progId="Equation.3">
                  <p:embed/>
                </p:oleObj>
              </mc:Choice>
              <mc:Fallback>
                <p:oleObj name="Equation" r:id="rId3" imgW="1485720" imgH="965160" progId="Equation.3">
                  <p:embed/>
                  <p:pic>
                    <p:nvPicPr>
                      <p:cNvPr id="40963" name="Object 3">
                        <a:extLst>
                          <a:ext uri="{FF2B5EF4-FFF2-40B4-BE49-F238E27FC236}">
                            <a16:creationId xmlns:a16="http://schemas.microsoft.com/office/drawing/2014/main" xmlns="" id="{6C5A1CD0-8CAC-FBB4-F41E-EDD03A19017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00838" y="860425"/>
                        <a:ext cx="2559050" cy="1657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0964" name="Text Box 4">
            <a:extLst>
              <a:ext uri="{FF2B5EF4-FFF2-40B4-BE49-F238E27FC236}">
                <a16:creationId xmlns:a16="http://schemas.microsoft.com/office/drawing/2014/main" xmlns="" id="{AC62AC63-ACF2-985B-53E2-8BA24B6B7D0B}"/>
              </a:ext>
            </a:extLst>
          </p:cNvPr>
          <p:cNvSpPr txBox="1">
            <a:spLocks noChangeArrowheads="1"/>
          </p:cNvSpPr>
          <p:nvPr/>
        </p:nvSpPr>
        <p:spPr bwMode="auto">
          <a:xfrm>
            <a:off x="3067050" y="911225"/>
            <a:ext cx="2135072"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solidFill>
                  <a:schemeClr val="tx2"/>
                </a:solidFill>
              </a:rPr>
              <a:t>Mean Square Total</a:t>
            </a:r>
          </a:p>
        </p:txBody>
      </p:sp>
      <p:sp>
        <p:nvSpPr>
          <p:cNvPr id="40965" name="Text Box 5">
            <a:extLst>
              <a:ext uri="{FF2B5EF4-FFF2-40B4-BE49-F238E27FC236}">
                <a16:creationId xmlns:a16="http://schemas.microsoft.com/office/drawing/2014/main" xmlns="" id="{01CBF355-992B-FE78-2890-C6EBA0494527}"/>
              </a:ext>
            </a:extLst>
          </p:cNvPr>
          <p:cNvSpPr txBox="1">
            <a:spLocks noChangeArrowheads="1"/>
          </p:cNvSpPr>
          <p:nvPr/>
        </p:nvSpPr>
        <p:spPr bwMode="auto">
          <a:xfrm>
            <a:off x="6648451" y="3197225"/>
            <a:ext cx="2829557"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t>Regression Mean Square:</a:t>
            </a:r>
          </a:p>
        </p:txBody>
      </p:sp>
      <p:graphicFrame>
        <p:nvGraphicFramePr>
          <p:cNvPr id="40966" name="Object 6">
            <a:extLst>
              <a:ext uri="{FF2B5EF4-FFF2-40B4-BE49-F238E27FC236}">
                <a16:creationId xmlns:a16="http://schemas.microsoft.com/office/drawing/2014/main" xmlns="" id="{6DED80A0-40B2-0B11-A2BB-FB8EA8696D96}"/>
              </a:ext>
            </a:extLst>
          </p:cNvPr>
          <p:cNvGraphicFramePr>
            <a:graphicFrameLocks noChangeAspect="1"/>
          </p:cNvGraphicFramePr>
          <p:nvPr/>
        </p:nvGraphicFramePr>
        <p:xfrm>
          <a:off x="3230564" y="2743200"/>
          <a:ext cx="2111375" cy="1733550"/>
        </p:xfrm>
        <a:graphic>
          <a:graphicData uri="http://schemas.openxmlformats.org/presentationml/2006/ole">
            <mc:AlternateContent xmlns:mc="http://schemas.openxmlformats.org/markup-compatibility/2006">
              <mc:Choice xmlns:v="urn:schemas-microsoft-com:vml" Requires="v">
                <p:oleObj spid="_x0000_s21507" name="Equation" r:id="rId5" imgW="1218960" imgH="1002960" progId="Equation.3">
                  <p:embed/>
                </p:oleObj>
              </mc:Choice>
              <mc:Fallback>
                <p:oleObj name="Equation" r:id="rId5" imgW="1218960" imgH="1002960" progId="Equation.3">
                  <p:embed/>
                  <p:pic>
                    <p:nvPicPr>
                      <p:cNvPr id="40966" name="Object 6">
                        <a:extLst>
                          <a:ext uri="{FF2B5EF4-FFF2-40B4-BE49-F238E27FC236}">
                            <a16:creationId xmlns:a16="http://schemas.microsoft.com/office/drawing/2014/main" xmlns="" id="{6DED80A0-40B2-0B11-A2BB-FB8EA8696D9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30564" y="2743200"/>
                        <a:ext cx="2111375" cy="17335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0967" name="Line 7">
            <a:extLst>
              <a:ext uri="{FF2B5EF4-FFF2-40B4-BE49-F238E27FC236}">
                <a16:creationId xmlns:a16="http://schemas.microsoft.com/office/drawing/2014/main" xmlns="" id="{B6829903-AB82-BB6B-8B00-4275B0F676A5}"/>
              </a:ext>
            </a:extLst>
          </p:cNvPr>
          <p:cNvSpPr>
            <a:spLocks noChangeShapeType="1"/>
          </p:cNvSpPr>
          <p:nvPr/>
        </p:nvSpPr>
        <p:spPr bwMode="auto">
          <a:xfrm>
            <a:off x="2305050" y="2590800"/>
            <a:ext cx="7848600" cy="0"/>
          </a:xfrm>
          <a:prstGeom prst="line">
            <a:avLst/>
          </a:prstGeom>
          <a:noFill/>
          <a:ln w="57150">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0968" name="Line 8">
            <a:extLst>
              <a:ext uri="{FF2B5EF4-FFF2-40B4-BE49-F238E27FC236}">
                <a16:creationId xmlns:a16="http://schemas.microsoft.com/office/drawing/2014/main" xmlns="" id="{F2BFD4E9-A7D9-885C-396B-A57493B93C45}"/>
              </a:ext>
            </a:extLst>
          </p:cNvPr>
          <p:cNvSpPr>
            <a:spLocks noChangeShapeType="1"/>
          </p:cNvSpPr>
          <p:nvPr/>
        </p:nvSpPr>
        <p:spPr bwMode="auto">
          <a:xfrm>
            <a:off x="2228850" y="4495800"/>
            <a:ext cx="7848600" cy="0"/>
          </a:xfrm>
          <a:prstGeom prst="line">
            <a:avLst/>
          </a:prstGeom>
          <a:noFill/>
          <a:ln w="57150">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aphicFrame>
        <p:nvGraphicFramePr>
          <p:cNvPr id="40969" name="Object 9">
            <a:extLst>
              <a:ext uri="{FF2B5EF4-FFF2-40B4-BE49-F238E27FC236}">
                <a16:creationId xmlns:a16="http://schemas.microsoft.com/office/drawing/2014/main" xmlns="" id="{964B8625-3D5E-61E1-8EDF-E700F491AE1E}"/>
              </a:ext>
            </a:extLst>
          </p:cNvPr>
          <p:cNvGraphicFramePr>
            <a:graphicFrameLocks noChangeAspect="1"/>
          </p:cNvGraphicFramePr>
          <p:nvPr/>
        </p:nvGraphicFramePr>
        <p:xfrm>
          <a:off x="6507163" y="4679950"/>
          <a:ext cx="3257550" cy="1657350"/>
        </p:xfrm>
        <a:graphic>
          <a:graphicData uri="http://schemas.openxmlformats.org/presentationml/2006/ole">
            <mc:AlternateContent xmlns:mc="http://schemas.openxmlformats.org/markup-compatibility/2006">
              <mc:Choice xmlns:v="urn:schemas-microsoft-com:vml" Requires="v">
                <p:oleObj spid="_x0000_s21508" name="Equation" r:id="rId7" imgW="1892160" imgH="965160" progId="Equation.3">
                  <p:embed/>
                </p:oleObj>
              </mc:Choice>
              <mc:Fallback>
                <p:oleObj name="Equation" r:id="rId7" imgW="1892160" imgH="965160" progId="Equation.3">
                  <p:embed/>
                  <p:pic>
                    <p:nvPicPr>
                      <p:cNvPr id="40969" name="Object 9">
                        <a:extLst>
                          <a:ext uri="{FF2B5EF4-FFF2-40B4-BE49-F238E27FC236}">
                            <a16:creationId xmlns:a16="http://schemas.microsoft.com/office/drawing/2014/main" xmlns="" id="{964B8625-3D5E-61E1-8EDF-E700F491AE1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507163" y="4679950"/>
                        <a:ext cx="3257550" cy="1657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0970" name="Text Box 10">
            <a:extLst>
              <a:ext uri="{FF2B5EF4-FFF2-40B4-BE49-F238E27FC236}">
                <a16:creationId xmlns:a16="http://schemas.microsoft.com/office/drawing/2014/main" xmlns="" id="{4E1202C7-58D2-1026-8458-061B23C9E572}"/>
              </a:ext>
            </a:extLst>
          </p:cNvPr>
          <p:cNvSpPr txBox="1">
            <a:spLocks noChangeArrowheads="1"/>
          </p:cNvSpPr>
          <p:nvPr/>
        </p:nvSpPr>
        <p:spPr bwMode="auto">
          <a:xfrm>
            <a:off x="3051175" y="5268913"/>
            <a:ext cx="2507546"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t>Residual Mean Square</a:t>
            </a:r>
          </a:p>
        </p:txBody>
      </p:sp>
      <p:sp>
        <p:nvSpPr>
          <p:cNvPr id="40971" name="Rectangle 11">
            <a:extLst>
              <a:ext uri="{FF2B5EF4-FFF2-40B4-BE49-F238E27FC236}">
                <a16:creationId xmlns:a16="http://schemas.microsoft.com/office/drawing/2014/main" xmlns="" id="{D3299273-C157-2DD8-12A0-E43FA59C1C01}"/>
              </a:ext>
            </a:extLst>
          </p:cNvPr>
          <p:cNvSpPr>
            <a:spLocks noGrp="1" noChangeArrowheads="1"/>
          </p:cNvSpPr>
          <p:nvPr>
            <p:ph type="title" idx="4294967295"/>
          </p:nvPr>
        </p:nvSpPr>
        <p:spPr>
          <a:xfrm>
            <a:off x="390525" y="1284832"/>
            <a:ext cx="1914525" cy="3744909"/>
          </a:xfrm>
        </p:spPr>
        <p:txBody>
          <a:bodyPr>
            <a:normAutofit/>
          </a:bodyPr>
          <a:lstStyle/>
          <a:p>
            <a:r>
              <a:rPr lang="en-US" altLang="en-US" dirty="0">
                <a:solidFill>
                  <a:srgbClr val="7030A0"/>
                </a:solidFill>
                <a:effectLst>
                  <a:outerShdw blurRad="38100" dist="38100" dir="2700000" algn="tl">
                    <a:srgbClr val="000000">
                      <a:alpha val="43137"/>
                    </a:srgbClr>
                  </a:outerShdw>
                </a:effectLst>
              </a:rPr>
              <a:t>Mean Square Terms</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xmlns="" id="{BB4CC39F-C46E-074B-F25C-C3D79B048406}"/>
              </a:ext>
            </a:extLst>
          </p:cNvPr>
          <p:cNvSpPr>
            <a:spLocks noGrp="1"/>
          </p:cNvSpPr>
          <p:nvPr>
            <p:ph type="sldNum" sz="quarter" idx="11"/>
          </p:nvPr>
        </p:nvSpPr>
        <p:spPr>
          <a:xfrm>
            <a:off x="1123121" y="6308665"/>
            <a:ext cx="4114800" cy="365125"/>
          </a:xfrm>
        </p:spPr>
        <p:txBody>
          <a:bodyPr/>
          <a:lstStyle/>
          <a:p>
            <a:fld id="{D553C831-8695-42C0-BF5D-80F08D634CCD}" type="slidenum">
              <a:rPr lang="en-US" altLang="en-US"/>
              <a:pPr/>
              <a:t>35</a:t>
            </a:fld>
            <a:endParaRPr lang="en-US" altLang="en-US" dirty="0"/>
          </a:p>
        </p:txBody>
      </p:sp>
      <p:sp>
        <p:nvSpPr>
          <p:cNvPr id="41986" name="Text Box 2">
            <a:extLst>
              <a:ext uri="{FF2B5EF4-FFF2-40B4-BE49-F238E27FC236}">
                <a16:creationId xmlns:a16="http://schemas.microsoft.com/office/drawing/2014/main" xmlns="" id="{F638B740-8507-C6BA-9E15-CDE26AECE551}"/>
              </a:ext>
            </a:extLst>
          </p:cNvPr>
          <p:cNvSpPr txBox="1">
            <a:spLocks noChangeArrowheads="1"/>
          </p:cNvSpPr>
          <p:nvPr/>
        </p:nvSpPr>
        <p:spPr bwMode="auto">
          <a:xfrm>
            <a:off x="3660914" y="755650"/>
            <a:ext cx="740727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a:t>Both MSE and MSR measure the same underlying variance quantity under the assumption that the null (mean) model holds.</a:t>
            </a:r>
          </a:p>
        </p:txBody>
      </p:sp>
      <p:sp>
        <p:nvSpPr>
          <p:cNvPr id="41987" name="Text Box 3">
            <a:extLst>
              <a:ext uri="{FF2B5EF4-FFF2-40B4-BE49-F238E27FC236}">
                <a16:creationId xmlns:a16="http://schemas.microsoft.com/office/drawing/2014/main" xmlns="" id="{1D0FFA08-307A-1338-24E5-1B73D836702B}"/>
              </a:ext>
            </a:extLst>
          </p:cNvPr>
          <p:cNvSpPr txBox="1">
            <a:spLocks noChangeArrowheads="1"/>
          </p:cNvSpPr>
          <p:nvPr/>
        </p:nvSpPr>
        <p:spPr bwMode="auto">
          <a:xfrm>
            <a:off x="3737114" y="2203450"/>
            <a:ext cx="755967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a:t>Under the alternative hypothesis, the MSR should be much greater than the MSE.</a:t>
            </a:r>
          </a:p>
        </p:txBody>
      </p:sp>
      <p:sp>
        <p:nvSpPr>
          <p:cNvPr id="41988" name="Text Box 4">
            <a:extLst>
              <a:ext uri="{FF2B5EF4-FFF2-40B4-BE49-F238E27FC236}">
                <a16:creationId xmlns:a16="http://schemas.microsoft.com/office/drawing/2014/main" xmlns="" id="{728E75D4-97C6-A74A-51BF-723F523BC164}"/>
              </a:ext>
            </a:extLst>
          </p:cNvPr>
          <p:cNvSpPr txBox="1">
            <a:spLocks noChangeArrowheads="1"/>
          </p:cNvSpPr>
          <p:nvPr/>
        </p:nvSpPr>
        <p:spPr bwMode="auto">
          <a:xfrm>
            <a:off x="3737113" y="3648074"/>
            <a:ext cx="5037982"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t>Placing this in the context of a test of variance.</a:t>
            </a:r>
          </a:p>
        </p:txBody>
      </p:sp>
      <p:graphicFrame>
        <p:nvGraphicFramePr>
          <p:cNvPr id="41989" name="Object 5">
            <a:extLst>
              <a:ext uri="{FF2B5EF4-FFF2-40B4-BE49-F238E27FC236}">
                <a16:creationId xmlns:a16="http://schemas.microsoft.com/office/drawing/2014/main" xmlns="" id="{FD7FB186-5728-1228-306D-F9ADF721D1BC}"/>
              </a:ext>
            </a:extLst>
          </p:cNvPr>
          <p:cNvGraphicFramePr>
            <a:graphicFrameLocks noChangeAspect="1"/>
          </p:cNvGraphicFramePr>
          <p:nvPr>
            <p:extLst>
              <p:ext uri="{D42A27DB-BD31-4B8C-83A1-F6EECF244321}">
                <p14:modId xmlns:p14="http://schemas.microsoft.com/office/powerpoint/2010/main" val="3328655327"/>
              </p:ext>
            </p:extLst>
          </p:nvPr>
        </p:nvGraphicFramePr>
        <p:xfrm>
          <a:off x="5067438" y="1593849"/>
          <a:ext cx="1454150" cy="654050"/>
        </p:xfrm>
        <a:graphic>
          <a:graphicData uri="http://schemas.openxmlformats.org/presentationml/2006/ole">
            <mc:AlternateContent xmlns:mc="http://schemas.openxmlformats.org/markup-compatibility/2006">
              <mc:Choice xmlns:v="urn:schemas-microsoft-com:vml" Requires="v">
                <p:oleObj spid="_x0000_s22530" name="Equation" r:id="rId3" imgW="533160" imgH="241200" progId="Equation.3">
                  <p:embed/>
                </p:oleObj>
              </mc:Choice>
              <mc:Fallback>
                <p:oleObj name="Equation" r:id="rId3" imgW="533160" imgH="241200" progId="Equation.3">
                  <p:embed/>
                  <p:pic>
                    <p:nvPicPr>
                      <p:cNvPr id="41989" name="Object 5">
                        <a:extLst>
                          <a:ext uri="{FF2B5EF4-FFF2-40B4-BE49-F238E27FC236}">
                            <a16:creationId xmlns:a16="http://schemas.microsoft.com/office/drawing/2014/main" xmlns="" id="{FD7FB186-5728-1228-306D-F9ADF721D1B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67438" y="1593849"/>
                        <a:ext cx="1454150" cy="6540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1990" name="Object 6">
            <a:extLst>
              <a:ext uri="{FF2B5EF4-FFF2-40B4-BE49-F238E27FC236}">
                <a16:creationId xmlns:a16="http://schemas.microsoft.com/office/drawing/2014/main" xmlns="" id="{3DF88C4B-444B-9D86-6BFB-72AE8464C8F5}"/>
              </a:ext>
            </a:extLst>
          </p:cNvPr>
          <p:cNvGraphicFramePr>
            <a:graphicFrameLocks noChangeAspect="1"/>
          </p:cNvGraphicFramePr>
          <p:nvPr>
            <p:extLst>
              <p:ext uri="{D42A27DB-BD31-4B8C-83A1-F6EECF244321}">
                <p14:modId xmlns:p14="http://schemas.microsoft.com/office/powerpoint/2010/main" val="2777803117"/>
              </p:ext>
            </p:extLst>
          </p:nvPr>
        </p:nvGraphicFramePr>
        <p:xfrm>
          <a:off x="4991238" y="2889249"/>
          <a:ext cx="1454150" cy="654050"/>
        </p:xfrm>
        <a:graphic>
          <a:graphicData uri="http://schemas.openxmlformats.org/presentationml/2006/ole">
            <mc:AlternateContent xmlns:mc="http://schemas.openxmlformats.org/markup-compatibility/2006">
              <mc:Choice xmlns:v="urn:schemas-microsoft-com:vml" Requires="v">
                <p:oleObj spid="_x0000_s22531" name="Equation" r:id="rId5" imgW="533160" imgH="241200" progId="Equation.3">
                  <p:embed/>
                </p:oleObj>
              </mc:Choice>
              <mc:Fallback>
                <p:oleObj name="Equation" r:id="rId5" imgW="533160" imgH="241200" progId="Equation.3">
                  <p:embed/>
                  <p:pic>
                    <p:nvPicPr>
                      <p:cNvPr id="41990" name="Object 6">
                        <a:extLst>
                          <a:ext uri="{FF2B5EF4-FFF2-40B4-BE49-F238E27FC236}">
                            <a16:creationId xmlns:a16="http://schemas.microsoft.com/office/drawing/2014/main" xmlns="" id="{3DF88C4B-444B-9D86-6BFB-72AE8464C8F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91238" y="2889249"/>
                        <a:ext cx="1454150" cy="6540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1991" name="Object 7">
            <a:extLst>
              <a:ext uri="{FF2B5EF4-FFF2-40B4-BE49-F238E27FC236}">
                <a16:creationId xmlns:a16="http://schemas.microsoft.com/office/drawing/2014/main" xmlns="" id="{7A48CD1A-D452-BE8D-1D28-A12CD6E98405}"/>
              </a:ext>
            </a:extLst>
          </p:cNvPr>
          <p:cNvGraphicFramePr>
            <a:graphicFrameLocks noChangeAspect="1"/>
          </p:cNvGraphicFramePr>
          <p:nvPr>
            <p:extLst>
              <p:ext uri="{D42A27DB-BD31-4B8C-83A1-F6EECF244321}">
                <p14:modId xmlns:p14="http://schemas.microsoft.com/office/powerpoint/2010/main" val="671455534"/>
              </p:ext>
            </p:extLst>
          </p:nvPr>
        </p:nvGraphicFramePr>
        <p:xfrm>
          <a:off x="5043627" y="4260849"/>
          <a:ext cx="1957387" cy="869950"/>
        </p:xfrm>
        <a:graphic>
          <a:graphicData uri="http://schemas.openxmlformats.org/presentationml/2006/ole">
            <mc:AlternateContent xmlns:mc="http://schemas.openxmlformats.org/markup-compatibility/2006">
              <mc:Choice xmlns:v="urn:schemas-microsoft-com:vml" Requires="v">
                <p:oleObj spid="_x0000_s22532" name="Equation" r:id="rId7" imgW="1028520" imgH="457200" progId="Equation.3">
                  <p:embed/>
                </p:oleObj>
              </mc:Choice>
              <mc:Fallback>
                <p:oleObj name="Equation" r:id="rId7" imgW="1028520" imgH="457200" progId="Equation.3">
                  <p:embed/>
                  <p:pic>
                    <p:nvPicPr>
                      <p:cNvPr id="41991" name="Object 7">
                        <a:extLst>
                          <a:ext uri="{FF2B5EF4-FFF2-40B4-BE49-F238E27FC236}">
                            <a16:creationId xmlns:a16="http://schemas.microsoft.com/office/drawing/2014/main" xmlns="" id="{7A48CD1A-D452-BE8D-1D28-A12CD6E9840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043627" y="4260849"/>
                        <a:ext cx="1957387" cy="8699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1992" name="Text Box 8">
            <a:extLst>
              <a:ext uri="{FF2B5EF4-FFF2-40B4-BE49-F238E27FC236}">
                <a16:creationId xmlns:a16="http://schemas.microsoft.com/office/drawing/2014/main" xmlns="" id="{2A26FB05-0637-0B51-2D1E-5E34F1B7E1E5}"/>
              </a:ext>
            </a:extLst>
          </p:cNvPr>
          <p:cNvSpPr txBox="1">
            <a:spLocks noChangeArrowheads="1"/>
          </p:cNvSpPr>
          <p:nvPr/>
        </p:nvSpPr>
        <p:spPr bwMode="auto">
          <a:xfrm>
            <a:off x="8217039" y="4302124"/>
            <a:ext cx="17637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a:latin typeface="Times New Roman" panose="02020603050405020304" pitchFamily="18" charset="0"/>
              </a:rPr>
              <a:t>Test Statistic</a:t>
            </a:r>
          </a:p>
        </p:txBody>
      </p:sp>
      <p:sp>
        <p:nvSpPr>
          <p:cNvPr id="41993" name="Text Box 9">
            <a:extLst>
              <a:ext uri="{FF2B5EF4-FFF2-40B4-BE49-F238E27FC236}">
                <a16:creationId xmlns:a16="http://schemas.microsoft.com/office/drawing/2014/main" xmlns="" id="{0D3E6452-E7FF-B44B-10BF-88BDF8C20484}"/>
              </a:ext>
            </a:extLst>
          </p:cNvPr>
          <p:cNvSpPr txBox="1">
            <a:spLocks noChangeArrowheads="1"/>
          </p:cNvSpPr>
          <p:nvPr/>
        </p:nvSpPr>
        <p:spPr bwMode="auto">
          <a:xfrm>
            <a:off x="3721239" y="5265738"/>
            <a:ext cx="733107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a:t>F should be near 1 if the regression is </a:t>
            </a:r>
            <a:r>
              <a:rPr lang="en-US" altLang="en-US" sz="2000" i="1"/>
              <a:t>not significant</a:t>
            </a:r>
            <a:r>
              <a:rPr lang="en-US" altLang="en-US" sz="2000"/>
              <a:t>, i.e. H</a:t>
            </a:r>
            <a:r>
              <a:rPr lang="en-US" altLang="en-US" sz="2000" baseline="-25000"/>
              <a:t>0</a:t>
            </a:r>
            <a:r>
              <a:rPr lang="en-US" altLang="en-US" sz="2000"/>
              <a:t>: mean model holds.</a:t>
            </a:r>
          </a:p>
        </p:txBody>
      </p:sp>
      <p:sp>
        <p:nvSpPr>
          <p:cNvPr id="41994" name="Rectangle 10">
            <a:extLst>
              <a:ext uri="{FF2B5EF4-FFF2-40B4-BE49-F238E27FC236}">
                <a16:creationId xmlns:a16="http://schemas.microsoft.com/office/drawing/2014/main" xmlns="" id="{9EF5375E-7D79-5D08-67EF-E1B608FA6988}"/>
              </a:ext>
            </a:extLst>
          </p:cNvPr>
          <p:cNvSpPr>
            <a:spLocks noGrp="1" noChangeArrowheads="1"/>
          </p:cNvSpPr>
          <p:nvPr>
            <p:ph type="title" idx="4294967295"/>
          </p:nvPr>
        </p:nvSpPr>
        <p:spPr>
          <a:xfrm>
            <a:off x="615709" y="1304923"/>
            <a:ext cx="2723839" cy="3960815"/>
          </a:xfrm>
        </p:spPr>
        <p:txBody>
          <a:bodyPr>
            <a:normAutofit/>
          </a:bodyPr>
          <a:lstStyle/>
          <a:p>
            <a:pPr>
              <a:lnSpc>
                <a:spcPct val="150000"/>
              </a:lnSpc>
            </a:pPr>
            <a:r>
              <a:rPr lang="en-US" altLang="en-US" sz="4000" dirty="0">
                <a:solidFill>
                  <a:srgbClr val="7030A0"/>
                </a:solidFill>
                <a:effectLst>
                  <a:outerShdw blurRad="38100" dist="38100" dir="2700000" algn="tl">
                    <a:srgbClr val="000000">
                      <a:alpha val="43137"/>
                    </a:srgbClr>
                  </a:outerShdw>
                </a:effectLst>
              </a:rPr>
              <a:t>F Test for Significant Regression</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xmlns="" id="{6553A987-1D94-DC32-91C4-920E682AA5A1}"/>
              </a:ext>
            </a:extLst>
          </p:cNvPr>
          <p:cNvSpPr>
            <a:spLocks noGrp="1"/>
          </p:cNvSpPr>
          <p:nvPr>
            <p:ph type="sldNum" sz="quarter" idx="11"/>
          </p:nvPr>
        </p:nvSpPr>
        <p:spPr/>
        <p:txBody>
          <a:bodyPr/>
          <a:lstStyle/>
          <a:p>
            <a:fld id="{BBDD3AD0-1589-4AF5-9294-FC81F30E7F8F}" type="slidenum">
              <a:rPr lang="en-US" altLang="en-US"/>
              <a:pPr/>
              <a:t>36</a:t>
            </a:fld>
            <a:endParaRPr lang="en-US" altLang="en-US"/>
          </a:p>
        </p:txBody>
      </p:sp>
      <p:sp>
        <p:nvSpPr>
          <p:cNvPr id="43011" name="Text Box 3">
            <a:extLst>
              <a:ext uri="{FF2B5EF4-FFF2-40B4-BE49-F238E27FC236}">
                <a16:creationId xmlns:a16="http://schemas.microsoft.com/office/drawing/2014/main" xmlns="" id="{C8FA49DB-78A9-5E8C-EDDB-AB4223CE97E2}"/>
              </a:ext>
            </a:extLst>
          </p:cNvPr>
          <p:cNvSpPr txBox="1">
            <a:spLocks noChangeArrowheads="1"/>
          </p:cNvSpPr>
          <p:nvPr/>
        </p:nvSpPr>
        <p:spPr bwMode="auto">
          <a:xfrm>
            <a:off x="2590799" y="1858169"/>
            <a:ext cx="8580784"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850900" indent="-850900">
              <a:tabLst>
                <a:tab pos="850900" algn="l"/>
              </a:tabLst>
              <a:defRPr sz="2400">
                <a:solidFill>
                  <a:schemeClr val="tx1"/>
                </a:solidFill>
                <a:latin typeface="Times New Roman" panose="02020603050405020304" pitchFamily="18" charset="0"/>
              </a:defRPr>
            </a:lvl1pPr>
            <a:lvl2pPr marL="1254125">
              <a:tabLst>
                <a:tab pos="850900" algn="l"/>
              </a:tabLst>
              <a:defRPr sz="2400">
                <a:solidFill>
                  <a:schemeClr val="tx1"/>
                </a:solidFill>
                <a:latin typeface="Times New Roman" panose="02020603050405020304" pitchFamily="18" charset="0"/>
              </a:defRPr>
            </a:lvl2pPr>
            <a:lvl3pPr marL="1368425">
              <a:tabLst>
                <a:tab pos="850900" algn="l"/>
              </a:tabLst>
              <a:defRPr sz="2400">
                <a:solidFill>
                  <a:schemeClr val="tx1"/>
                </a:solidFill>
                <a:latin typeface="Times New Roman" panose="02020603050405020304" pitchFamily="18" charset="0"/>
              </a:defRPr>
            </a:lvl3pPr>
            <a:lvl4pPr marL="1482725">
              <a:tabLst>
                <a:tab pos="850900" algn="l"/>
              </a:tabLst>
              <a:defRPr sz="2400">
                <a:solidFill>
                  <a:schemeClr val="tx1"/>
                </a:solidFill>
                <a:latin typeface="Times New Roman" panose="02020603050405020304" pitchFamily="18" charset="0"/>
              </a:defRPr>
            </a:lvl4pPr>
            <a:lvl5pPr>
              <a:tabLst>
                <a:tab pos="850900" algn="l"/>
              </a:tabLst>
              <a:defRPr sz="2400">
                <a:solidFill>
                  <a:schemeClr val="tx1"/>
                </a:solidFill>
                <a:latin typeface="Times New Roman" panose="02020603050405020304" pitchFamily="18" charset="0"/>
              </a:defRPr>
            </a:lvl5pPr>
            <a:lvl6pPr eaLnBrk="0" fontAlgn="base" hangingPunct="0">
              <a:spcBef>
                <a:spcPct val="0"/>
              </a:spcBef>
              <a:spcAft>
                <a:spcPct val="0"/>
              </a:spcAft>
              <a:tabLst>
                <a:tab pos="850900" algn="l"/>
              </a:tabLst>
              <a:defRPr sz="2400">
                <a:solidFill>
                  <a:schemeClr val="tx1"/>
                </a:solidFill>
                <a:latin typeface="Times New Roman" panose="02020603050405020304" pitchFamily="18" charset="0"/>
              </a:defRPr>
            </a:lvl6pPr>
            <a:lvl7pPr eaLnBrk="0" fontAlgn="base" hangingPunct="0">
              <a:spcBef>
                <a:spcPct val="0"/>
              </a:spcBef>
              <a:spcAft>
                <a:spcPct val="0"/>
              </a:spcAft>
              <a:tabLst>
                <a:tab pos="850900" algn="l"/>
              </a:tabLst>
              <a:defRPr sz="2400">
                <a:solidFill>
                  <a:schemeClr val="tx1"/>
                </a:solidFill>
                <a:latin typeface="Times New Roman" panose="02020603050405020304" pitchFamily="18" charset="0"/>
              </a:defRPr>
            </a:lvl7pPr>
            <a:lvl8pPr eaLnBrk="0" fontAlgn="base" hangingPunct="0">
              <a:spcBef>
                <a:spcPct val="0"/>
              </a:spcBef>
              <a:spcAft>
                <a:spcPct val="0"/>
              </a:spcAft>
              <a:tabLst>
                <a:tab pos="850900" algn="l"/>
              </a:tabLst>
              <a:defRPr sz="2400">
                <a:solidFill>
                  <a:schemeClr val="tx1"/>
                </a:solidFill>
                <a:latin typeface="Times New Roman" panose="02020603050405020304" pitchFamily="18" charset="0"/>
              </a:defRPr>
            </a:lvl8pPr>
            <a:lvl9pPr eaLnBrk="0" fontAlgn="base" hangingPunct="0">
              <a:spcBef>
                <a:spcPct val="0"/>
              </a:spcBef>
              <a:spcAft>
                <a:spcPct val="0"/>
              </a:spcAft>
              <a:tabLst>
                <a:tab pos="850900" algn="l"/>
              </a:tabLst>
              <a:defRPr sz="2400">
                <a:solidFill>
                  <a:schemeClr val="tx1"/>
                </a:solidFill>
                <a:latin typeface="Times New Roman" panose="02020603050405020304" pitchFamily="18" charset="0"/>
              </a:defRPr>
            </a:lvl9pPr>
          </a:lstStyle>
          <a:p>
            <a:r>
              <a:rPr lang="en-US" altLang="en-US" sz="2800" b="1" dirty="0">
                <a:latin typeface="Arial" panose="020B0604020202020204" pitchFamily="34" charset="0"/>
              </a:rPr>
              <a:t>1.	</a:t>
            </a:r>
            <a:r>
              <a:rPr lang="en-US" altLang="en-US" sz="2800" b="1" dirty="0">
                <a:latin typeface="Symbol" panose="05050102010706020507" pitchFamily="18" charset="2"/>
              </a:rPr>
              <a:t>e</a:t>
            </a:r>
            <a:r>
              <a:rPr lang="en-US" altLang="en-US" sz="2800" b="1" baseline="-25000" dirty="0">
                <a:latin typeface="Arial" panose="020B0604020202020204" pitchFamily="34" charset="0"/>
              </a:rPr>
              <a:t>1</a:t>
            </a:r>
            <a:r>
              <a:rPr lang="en-US" altLang="en-US" sz="2800" b="1" dirty="0">
                <a:latin typeface="Arial" panose="020B0604020202020204" pitchFamily="34" charset="0"/>
              </a:rPr>
              <a:t>, </a:t>
            </a:r>
            <a:r>
              <a:rPr lang="en-US" altLang="en-US" sz="2800" b="1" dirty="0">
                <a:latin typeface="Symbol" panose="05050102010706020507" pitchFamily="18" charset="2"/>
              </a:rPr>
              <a:t>e</a:t>
            </a:r>
            <a:r>
              <a:rPr lang="en-US" altLang="en-US" sz="2800" b="1" baseline="-25000" dirty="0">
                <a:latin typeface="Arial" panose="020B0604020202020204" pitchFamily="34" charset="0"/>
              </a:rPr>
              <a:t>2</a:t>
            </a:r>
            <a:r>
              <a:rPr lang="en-US" altLang="en-US" sz="2800" b="1" dirty="0">
                <a:latin typeface="Arial" panose="020B0604020202020204" pitchFamily="34" charset="0"/>
              </a:rPr>
              <a:t>, … </a:t>
            </a:r>
            <a:r>
              <a:rPr lang="en-US" altLang="en-US" sz="2800" b="1" dirty="0" err="1">
                <a:latin typeface="Symbol" panose="05050102010706020507" pitchFamily="18" charset="2"/>
              </a:rPr>
              <a:t>e</a:t>
            </a:r>
            <a:r>
              <a:rPr lang="en-US" altLang="en-US" sz="2800" b="1" baseline="-25000" dirty="0" err="1">
                <a:latin typeface="Arial" panose="020B0604020202020204" pitchFamily="34" charset="0"/>
              </a:rPr>
              <a:t>n</a:t>
            </a:r>
            <a:r>
              <a:rPr lang="en-US" altLang="en-US" sz="2800" b="1" dirty="0">
                <a:latin typeface="Arial" panose="020B0604020202020204" pitchFamily="34" charset="0"/>
              </a:rPr>
              <a:t> are independent of each other.</a:t>
            </a:r>
          </a:p>
          <a:p>
            <a:r>
              <a:rPr lang="en-US" altLang="en-US" sz="2800" b="1" dirty="0">
                <a:latin typeface="Arial" panose="020B0604020202020204" pitchFamily="34" charset="0"/>
              </a:rPr>
              <a:t>2.	The </a:t>
            </a:r>
            <a:r>
              <a:rPr lang="en-US" altLang="en-US" sz="2800" b="1" dirty="0" err="1">
                <a:latin typeface="Symbol" panose="05050102010706020507" pitchFamily="18" charset="2"/>
              </a:rPr>
              <a:t>e</a:t>
            </a:r>
            <a:r>
              <a:rPr lang="en-US" altLang="en-US" sz="2800" b="1" baseline="-25000" dirty="0" err="1">
                <a:latin typeface="Arial" panose="020B0604020202020204" pitchFamily="34" charset="0"/>
              </a:rPr>
              <a:t>i</a:t>
            </a:r>
            <a:r>
              <a:rPr lang="en-US" altLang="en-US" sz="2800" b="1" dirty="0">
                <a:latin typeface="Arial" panose="020B0604020202020204" pitchFamily="34" charset="0"/>
              </a:rPr>
              <a:t> are normally distributed with mean zero and have common variance </a:t>
            </a:r>
            <a:r>
              <a:rPr lang="en-US" altLang="en-US" sz="2800" b="1" dirty="0">
                <a:latin typeface="Symbol" panose="05050102010706020507" pitchFamily="18" charset="2"/>
              </a:rPr>
              <a:t>s </a:t>
            </a:r>
            <a:r>
              <a:rPr lang="en-US" altLang="en-US" sz="2800" b="1" baseline="30000" dirty="0">
                <a:latin typeface="Symbol" panose="05050102010706020507" pitchFamily="18" charset="2"/>
              </a:rPr>
              <a:t>2</a:t>
            </a:r>
            <a:r>
              <a:rPr lang="en-US" altLang="en-US" sz="2800" b="1" dirty="0">
                <a:latin typeface="Arial" panose="020B0604020202020204" pitchFamily="34" charset="0"/>
              </a:rPr>
              <a:t>.</a:t>
            </a:r>
          </a:p>
        </p:txBody>
      </p:sp>
      <p:sp>
        <p:nvSpPr>
          <p:cNvPr id="43012" name="Text Box 4">
            <a:extLst>
              <a:ext uri="{FF2B5EF4-FFF2-40B4-BE49-F238E27FC236}">
                <a16:creationId xmlns:a16="http://schemas.microsoft.com/office/drawing/2014/main" xmlns="" id="{EF84D054-DF95-54CE-B2F4-5C3DFA90C7EA}"/>
              </a:ext>
            </a:extLst>
          </p:cNvPr>
          <p:cNvSpPr txBox="1">
            <a:spLocks noChangeArrowheads="1"/>
          </p:cNvSpPr>
          <p:nvPr/>
        </p:nvSpPr>
        <p:spPr bwMode="auto">
          <a:xfrm>
            <a:off x="2590799" y="3718719"/>
            <a:ext cx="5825506"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b="1"/>
              <a:t>How do we check these assumptions?</a:t>
            </a:r>
          </a:p>
        </p:txBody>
      </p:sp>
      <p:sp>
        <p:nvSpPr>
          <p:cNvPr id="43013" name="Text Box 5">
            <a:extLst>
              <a:ext uri="{FF2B5EF4-FFF2-40B4-BE49-F238E27FC236}">
                <a16:creationId xmlns:a16="http://schemas.microsoft.com/office/drawing/2014/main" xmlns="" id="{082C3E47-40DD-D74A-2447-17F85B5369D7}"/>
              </a:ext>
            </a:extLst>
          </p:cNvPr>
          <p:cNvSpPr txBox="1">
            <a:spLocks noChangeArrowheads="1"/>
          </p:cNvSpPr>
          <p:nvPr/>
        </p:nvSpPr>
        <p:spPr bwMode="auto">
          <a:xfrm>
            <a:off x="3124198" y="4607719"/>
            <a:ext cx="6695663"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800" b="1" dirty="0"/>
              <a:t>I.	Appropriate graphs.</a:t>
            </a:r>
          </a:p>
          <a:p>
            <a:r>
              <a:rPr lang="en-US" altLang="en-US" sz="2800" b="1" dirty="0"/>
              <a:t>II.	Correlations (more later).</a:t>
            </a:r>
          </a:p>
          <a:p>
            <a:r>
              <a:rPr lang="en-US" altLang="en-US" sz="2800" b="1" dirty="0"/>
              <a:t>III.	Formal goodness of fit tests.</a:t>
            </a:r>
          </a:p>
        </p:txBody>
      </p:sp>
      <p:sp>
        <p:nvSpPr>
          <p:cNvPr id="43014" name="Rectangle 6">
            <a:extLst>
              <a:ext uri="{FF2B5EF4-FFF2-40B4-BE49-F238E27FC236}">
                <a16:creationId xmlns:a16="http://schemas.microsoft.com/office/drawing/2014/main" xmlns="" id="{BD88FEE9-9E90-449F-4468-F5C79082E4CE}"/>
              </a:ext>
            </a:extLst>
          </p:cNvPr>
          <p:cNvSpPr>
            <a:spLocks noGrp="1" noChangeArrowheads="1"/>
          </p:cNvSpPr>
          <p:nvPr>
            <p:ph type="title" idx="4294967295"/>
          </p:nvPr>
        </p:nvSpPr>
        <p:spPr>
          <a:xfrm>
            <a:off x="2789582" y="468006"/>
            <a:ext cx="7772400" cy="1053752"/>
          </a:xfrm>
        </p:spPr>
        <p:txBody>
          <a:bodyPr/>
          <a:lstStyle/>
          <a:p>
            <a:r>
              <a:rPr lang="en-US" altLang="en-US" dirty="0">
                <a:solidFill>
                  <a:srgbClr val="7030A0"/>
                </a:solidFill>
                <a:effectLst>
                  <a:outerShdw blurRad="38100" dist="38100" dir="2700000" algn="tl">
                    <a:srgbClr val="000000">
                      <a:alpha val="43137"/>
                    </a:srgbClr>
                  </a:outerShdw>
                </a:effectLst>
              </a:rPr>
              <a:t>Assumptions</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xmlns="" id="{31186286-8DC3-CB41-FACC-097E7F5209B6}"/>
              </a:ext>
            </a:extLst>
          </p:cNvPr>
          <p:cNvSpPr>
            <a:spLocks noGrp="1"/>
          </p:cNvSpPr>
          <p:nvPr>
            <p:ph type="sldNum" sz="quarter" idx="11"/>
          </p:nvPr>
        </p:nvSpPr>
        <p:spPr/>
        <p:txBody>
          <a:bodyPr/>
          <a:lstStyle/>
          <a:p>
            <a:fld id="{904B75F2-6A03-4617-9298-CC6201D52C65}" type="slidenum">
              <a:rPr lang="en-US" altLang="en-US"/>
              <a:pPr/>
              <a:t>37</a:t>
            </a:fld>
            <a:endParaRPr lang="en-US" altLang="en-US"/>
          </a:p>
        </p:txBody>
      </p:sp>
      <p:sp>
        <p:nvSpPr>
          <p:cNvPr id="45058" name="Text Box 2">
            <a:extLst>
              <a:ext uri="{FF2B5EF4-FFF2-40B4-BE49-F238E27FC236}">
                <a16:creationId xmlns:a16="http://schemas.microsoft.com/office/drawing/2014/main" xmlns="" id="{91AA0640-FD7A-3D53-76DE-75A71272A4FD}"/>
              </a:ext>
            </a:extLst>
          </p:cNvPr>
          <p:cNvSpPr txBox="1">
            <a:spLocks noChangeArrowheads="1"/>
          </p:cNvSpPr>
          <p:nvPr/>
        </p:nvSpPr>
        <p:spPr bwMode="auto">
          <a:xfrm>
            <a:off x="2517776" y="1687513"/>
            <a:ext cx="699948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dirty="0"/>
              <a:t>We summarize the computations of this test in a table.</a:t>
            </a:r>
          </a:p>
        </p:txBody>
      </p:sp>
      <p:graphicFrame>
        <p:nvGraphicFramePr>
          <p:cNvPr id="45059" name="Object 3">
            <a:extLst>
              <a:ext uri="{FF2B5EF4-FFF2-40B4-BE49-F238E27FC236}">
                <a16:creationId xmlns:a16="http://schemas.microsoft.com/office/drawing/2014/main" xmlns="" id="{79D65B93-8623-6CC2-D571-DE3063A5C8CA}"/>
              </a:ext>
            </a:extLst>
          </p:cNvPr>
          <p:cNvGraphicFramePr>
            <a:graphicFrameLocks noChangeAspect="1"/>
          </p:cNvGraphicFramePr>
          <p:nvPr/>
        </p:nvGraphicFramePr>
        <p:xfrm>
          <a:off x="2076450" y="2438400"/>
          <a:ext cx="7958138" cy="2903538"/>
        </p:xfrm>
        <a:graphic>
          <a:graphicData uri="http://schemas.openxmlformats.org/presentationml/2006/ole">
            <mc:AlternateContent xmlns:mc="http://schemas.openxmlformats.org/markup-compatibility/2006">
              <mc:Choice xmlns:v="urn:schemas-microsoft-com:vml" Requires="v">
                <p:oleObj spid="_x0000_s23554" name="Scanned Photo" r:id="rId3" imgW="11800000" imgH="4304762" progId="MSPhotoEdScan.3">
                  <p:embed/>
                </p:oleObj>
              </mc:Choice>
              <mc:Fallback>
                <p:oleObj name="Scanned Photo" r:id="rId3" imgW="11800000" imgH="4304762" progId="MSPhotoEdScan.3">
                  <p:embed/>
                  <p:pic>
                    <p:nvPicPr>
                      <p:cNvPr id="45059" name="Object 3">
                        <a:extLst>
                          <a:ext uri="{FF2B5EF4-FFF2-40B4-BE49-F238E27FC236}">
                            <a16:creationId xmlns:a16="http://schemas.microsoft.com/office/drawing/2014/main" xmlns="" id="{79D65B93-8623-6CC2-D571-DE3063A5C8C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76450" y="2438400"/>
                        <a:ext cx="7958138" cy="29035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5061" name="Rectangle 5">
            <a:extLst>
              <a:ext uri="{FF2B5EF4-FFF2-40B4-BE49-F238E27FC236}">
                <a16:creationId xmlns:a16="http://schemas.microsoft.com/office/drawing/2014/main" xmlns="" id="{3F67BA43-F56B-4D84-AD7C-C42CA9C019AD}"/>
              </a:ext>
            </a:extLst>
          </p:cNvPr>
          <p:cNvSpPr>
            <a:spLocks noGrp="1" noChangeArrowheads="1"/>
          </p:cNvSpPr>
          <p:nvPr>
            <p:ph type="title" idx="4294967295"/>
          </p:nvPr>
        </p:nvSpPr>
        <p:spPr>
          <a:xfrm>
            <a:off x="1408043" y="508761"/>
            <a:ext cx="10515600" cy="1325563"/>
          </a:xfrm>
        </p:spPr>
        <p:txBody>
          <a:bodyPr/>
          <a:lstStyle/>
          <a:p>
            <a:r>
              <a:rPr lang="en-US" altLang="en-US" dirty="0">
                <a:solidFill>
                  <a:srgbClr val="7030A0"/>
                </a:solidFill>
                <a:effectLst>
                  <a:outerShdw blurRad="38100" dist="38100" dir="2700000" algn="tl">
                    <a:srgbClr val="000000">
                      <a:alpha val="43137"/>
                    </a:srgbClr>
                  </a:outerShdw>
                </a:effectLst>
              </a:rPr>
              <a:t>Analysis of Variance Table</a:t>
            </a:r>
          </a:p>
        </p:txBody>
      </p:sp>
      <p:sp>
        <p:nvSpPr>
          <p:cNvPr id="45062" name="Text Box 6">
            <a:extLst>
              <a:ext uri="{FF2B5EF4-FFF2-40B4-BE49-F238E27FC236}">
                <a16:creationId xmlns:a16="http://schemas.microsoft.com/office/drawing/2014/main" xmlns="" id="{B10930ED-327C-D204-B74F-C5F4253493B4}"/>
              </a:ext>
            </a:extLst>
          </p:cNvPr>
          <p:cNvSpPr txBox="1">
            <a:spLocks noChangeArrowheads="1"/>
          </p:cNvSpPr>
          <p:nvPr/>
        </p:nvSpPr>
        <p:spPr bwMode="auto">
          <a:xfrm>
            <a:off x="3987800" y="5486401"/>
            <a:ext cx="11811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t>TSS</a:t>
            </a:r>
          </a:p>
        </p:txBody>
      </p:sp>
      <p:sp>
        <p:nvSpPr>
          <p:cNvPr id="45063" name="Line 7">
            <a:extLst>
              <a:ext uri="{FF2B5EF4-FFF2-40B4-BE49-F238E27FC236}">
                <a16:creationId xmlns:a16="http://schemas.microsoft.com/office/drawing/2014/main" xmlns="" id="{84D0F8A0-FC2B-17A8-E6DF-4B0F4AB12DC8}"/>
              </a:ext>
            </a:extLst>
          </p:cNvPr>
          <p:cNvSpPr>
            <a:spLocks noChangeShapeType="1"/>
          </p:cNvSpPr>
          <p:nvPr/>
        </p:nvSpPr>
        <p:spPr bwMode="auto">
          <a:xfrm flipV="1">
            <a:off x="4343400" y="5067300"/>
            <a:ext cx="50800" cy="3937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xmlns="" id="{95401B97-F8C5-D3DA-299D-16B231EC4535}"/>
              </a:ext>
            </a:extLst>
          </p:cNvPr>
          <p:cNvSpPr>
            <a:spLocks noGrp="1"/>
          </p:cNvSpPr>
          <p:nvPr>
            <p:ph type="sldNum" sz="quarter" idx="11"/>
          </p:nvPr>
        </p:nvSpPr>
        <p:spPr/>
        <p:txBody>
          <a:bodyPr/>
          <a:lstStyle/>
          <a:p>
            <a:fld id="{0D85CD79-2935-4BAD-93A8-B03A59AB97FD}" type="slidenum">
              <a:rPr lang="en-US" altLang="en-US"/>
              <a:pPr/>
              <a:t>38</a:t>
            </a:fld>
            <a:endParaRPr lang="en-US" altLang="en-US"/>
          </a:p>
        </p:txBody>
      </p:sp>
      <p:sp>
        <p:nvSpPr>
          <p:cNvPr id="48131" name="Text Box 3">
            <a:extLst>
              <a:ext uri="{FF2B5EF4-FFF2-40B4-BE49-F238E27FC236}">
                <a16:creationId xmlns:a16="http://schemas.microsoft.com/office/drawing/2014/main" xmlns="" id="{00E5E08C-96D0-3297-8748-ADE12EEEC3F7}"/>
              </a:ext>
            </a:extLst>
          </p:cNvPr>
          <p:cNvSpPr txBox="1">
            <a:spLocks noChangeArrowheads="1"/>
          </p:cNvSpPr>
          <p:nvPr/>
        </p:nvSpPr>
        <p:spPr bwMode="auto">
          <a:xfrm>
            <a:off x="2574925" y="1555475"/>
            <a:ext cx="733107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a:t>Under the assumptions for regression inference, the least squares estimates themselves are random variables.</a:t>
            </a:r>
          </a:p>
        </p:txBody>
      </p:sp>
      <p:sp>
        <p:nvSpPr>
          <p:cNvPr id="48132" name="Text Box 4">
            <a:extLst>
              <a:ext uri="{FF2B5EF4-FFF2-40B4-BE49-F238E27FC236}">
                <a16:creationId xmlns:a16="http://schemas.microsoft.com/office/drawing/2014/main" xmlns="" id="{89F045F5-8CCB-4C0F-E7E3-54C0B25182C8}"/>
              </a:ext>
            </a:extLst>
          </p:cNvPr>
          <p:cNvSpPr txBox="1">
            <a:spLocks noChangeArrowheads="1"/>
          </p:cNvSpPr>
          <p:nvPr/>
        </p:nvSpPr>
        <p:spPr bwMode="auto">
          <a:xfrm>
            <a:off x="2346325" y="2469875"/>
            <a:ext cx="7254875"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850900" indent="-850900">
              <a:tabLst>
                <a:tab pos="850900" algn="l"/>
              </a:tabLst>
              <a:defRPr sz="2400">
                <a:solidFill>
                  <a:schemeClr val="tx1"/>
                </a:solidFill>
                <a:latin typeface="Times New Roman" panose="02020603050405020304" pitchFamily="18" charset="0"/>
              </a:defRPr>
            </a:lvl1pPr>
            <a:lvl2pPr marL="1254125">
              <a:tabLst>
                <a:tab pos="850900" algn="l"/>
              </a:tabLst>
              <a:defRPr sz="2400">
                <a:solidFill>
                  <a:schemeClr val="tx1"/>
                </a:solidFill>
                <a:latin typeface="Times New Roman" panose="02020603050405020304" pitchFamily="18" charset="0"/>
              </a:defRPr>
            </a:lvl2pPr>
            <a:lvl3pPr marL="1368425">
              <a:tabLst>
                <a:tab pos="850900" algn="l"/>
              </a:tabLst>
              <a:defRPr sz="2400">
                <a:solidFill>
                  <a:schemeClr val="tx1"/>
                </a:solidFill>
                <a:latin typeface="Times New Roman" panose="02020603050405020304" pitchFamily="18" charset="0"/>
              </a:defRPr>
            </a:lvl3pPr>
            <a:lvl4pPr marL="1482725">
              <a:tabLst>
                <a:tab pos="850900" algn="l"/>
              </a:tabLst>
              <a:defRPr sz="2400">
                <a:solidFill>
                  <a:schemeClr val="tx1"/>
                </a:solidFill>
                <a:latin typeface="Times New Roman" panose="02020603050405020304" pitchFamily="18" charset="0"/>
              </a:defRPr>
            </a:lvl4pPr>
            <a:lvl5pPr>
              <a:tabLst>
                <a:tab pos="850900" algn="l"/>
              </a:tabLst>
              <a:defRPr sz="2400">
                <a:solidFill>
                  <a:schemeClr val="tx1"/>
                </a:solidFill>
                <a:latin typeface="Times New Roman" panose="02020603050405020304" pitchFamily="18" charset="0"/>
              </a:defRPr>
            </a:lvl5pPr>
            <a:lvl6pPr eaLnBrk="0" fontAlgn="base" hangingPunct="0">
              <a:spcBef>
                <a:spcPct val="0"/>
              </a:spcBef>
              <a:spcAft>
                <a:spcPct val="0"/>
              </a:spcAft>
              <a:tabLst>
                <a:tab pos="850900" algn="l"/>
              </a:tabLst>
              <a:defRPr sz="2400">
                <a:solidFill>
                  <a:schemeClr val="tx1"/>
                </a:solidFill>
                <a:latin typeface="Times New Roman" panose="02020603050405020304" pitchFamily="18" charset="0"/>
              </a:defRPr>
            </a:lvl6pPr>
            <a:lvl7pPr eaLnBrk="0" fontAlgn="base" hangingPunct="0">
              <a:spcBef>
                <a:spcPct val="0"/>
              </a:spcBef>
              <a:spcAft>
                <a:spcPct val="0"/>
              </a:spcAft>
              <a:tabLst>
                <a:tab pos="850900" algn="l"/>
              </a:tabLst>
              <a:defRPr sz="2400">
                <a:solidFill>
                  <a:schemeClr val="tx1"/>
                </a:solidFill>
                <a:latin typeface="Times New Roman" panose="02020603050405020304" pitchFamily="18" charset="0"/>
              </a:defRPr>
            </a:lvl7pPr>
            <a:lvl8pPr eaLnBrk="0" fontAlgn="base" hangingPunct="0">
              <a:spcBef>
                <a:spcPct val="0"/>
              </a:spcBef>
              <a:spcAft>
                <a:spcPct val="0"/>
              </a:spcAft>
              <a:tabLst>
                <a:tab pos="850900" algn="l"/>
              </a:tabLst>
              <a:defRPr sz="2400">
                <a:solidFill>
                  <a:schemeClr val="tx1"/>
                </a:solidFill>
                <a:latin typeface="Times New Roman" panose="02020603050405020304" pitchFamily="18" charset="0"/>
              </a:defRPr>
            </a:lvl8pPr>
            <a:lvl9pPr eaLnBrk="0" fontAlgn="base" hangingPunct="0">
              <a:spcBef>
                <a:spcPct val="0"/>
              </a:spcBef>
              <a:spcAft>
                <a:spcPct val="0"/>
              </a:spcAft>
              <a:tabLst>
                <a:tab pos="850900" algn="l"/>
              </a:tabLst>
              <a:defRPr sz="2400">
                <a:solidFill>
                  <a:schemeClr val="tx1"/>
                </a:solidFill>
                <a:latin typeface="Times New Roman" panose="02020603050405020304" pitchFamily="18" charset="0"/>
              </a:defRPr>
            </a:lvl9pPr>
          </a:lstStyle>
          <a:p>
            <a:r>
              <a:rPr lang="en-US" altLang="en-US" sz="2000">
                <a:latin typeface="Arial" panose="020B0604020202020204" pitchFamily="34" charset="0"/>
              </a:rPr>
              <a:t>1.	</a:t>
            </a:r>
            <a:r>
              <a:rPr lang="en-US" altLang="en-US" sz="2000">
                <a:latin typeface="Symbol" panose="05050102010706020507" pitchFamily="18" charset="2"/>
              </a:rPr>
              <a:t>e</a:t>
            </a:r>
            <a:r>
              <a:rPr lang="en-US" altLang="en-US" sz="2000" baseline="-25000">
                <a:latin typeface="Arial" panose="020B0604020202020204" pitchFamily="34" charset="0"/>
              </a:rPr>
              <a:t>1</a:t>
            </a:r>
            <a:r>
              <a:rPr lang="en-US" altLang="en-US" sz="2000">
                <a:latin typeface="Arial" panose="020B0604020202020204" pitchFamily="34" charset="0"/>
              </a:rPr>
              <a:t>, </a:t>
            </a:r>
            <a:r>
              <a:rPr lang="en-US" altLang="en-US" sz="2000">
                <a:latin typeface="Symbol" panose="05050102010706020507" pitchFamily="18" charset="2"/>
              </a:rPr>
              <a:t>e</a:t>
            </a:r>
            <a:r>
              <a:rPr lang="en-US" altLang="en-US" sz="2000" baseline="-25000">
                <a:latin typeface="Arial" panose="020B0604020202020204" pitchFamily="34" charset="0"/>
              </a:rPr>
              <a:t>2</a:t>
            </a:r>
            <a:r>
              <a:rPr lang="en-US" altLang="en-US" sz="2000">
                <a:latin typeface="Arial" panose="020B0604020202020204" pitchFamily="34" charset="0"/>
              </a:rPr>
              <a:t>, … </a:t>
            </a:r>
            <a:r>
              <a:rPr lang="en-US" altLang="en-US" sz="2000">
                <a:latin typeface="Symbol" panose="05050102010706020507" pitchFamily="18" charset="2"/>
              </a:rPr>
              <a:t>e</a:t>
            </a:r>
            <a:r>
              <a:rPr lang="en-US" altLang="en-US" sz="2000" baseline="-25000">
                <a:latin typeface="Arial" panose="020B0604020202020204" pitchFamily="34" charset="0"/>
              </a:rPr>
              <a:t>n</a:t>
            </a:r>
            <a:r>
              <a:rPr lang="en-US" altLang="en-US" sz="2000">
                <a:latin typeface="Arial" panose="020B0604020202020204" pitchFamily="34" charset="0"/>
              </a:rPr>
              <a:t> are independent of each other.</a:t>
            </a:r>
          </a:p>
          <a:p>
            <a:r>
              <a:rPr lang="en-US" altLang="en-US" sz="2000">
                <a:latin typeface="Arial" panose="020B0604020202020204" pitchFamily="34" charset="0"/>
              </a:rPr>
              <a:t>2.	The </a:t>
            </a:r>
            <a:r>
              <a:rPr lang="en-US" altLang="en-US" sz="2000">
                <a:latin typeface="Symbol" panose="05050102010706020507" pitchFamily="18" charset="2"/>
              </a:rPr>
              <a:t>e</a:t>
            </a:r>
            <a:r>
              <a:rPr lang="en-US" altLang="en-US" sz="2000" baseline="-25000">
                <a:latin typeface="Arial" panose="020B0604020202020204" pitchFamily="34" charset="0"/>
              </a:rPr>
              <a:t>i</a:t>
            </a:r>
            <a:r>
              <a:rPr lang="en-US" altLang="en-US" sz="2000">
                <a:latin typeface="Arial" panose="020B0604020202020204" pitchFamily="34" charset="0"/>
              </a:rPr>
              <a:t> are normally distributed with mean zero and have common variance </a:t>
            </a:r>
            <a:r>
              <a:rPr lang="en-US" altLang="en-US" sz="2000">
                <a:latin typeface="Symbol" panose="05050102010706020507" pitchFamily="18" charset="2"/>
              </a:rPr>
              <a:t>s</a:t>
            </a:r>
            <a:r>
              <a:rPr lang="en-US" altLang="en-US" sz="2000" baseline="30000">
                <a:latin typeface="Symbol" panose="05050102010706020507" pitchFamily="18" charset="2"/>
              </a:rPr>
              <a:t>2</a:t>
            </a:r>
            <a:r>
              <a:rPr lang="en-US" altLang="en-US" sz="2000">
                <a:latin typeface="Arial" panose="020B0604020202020204" pitchFamily="34" charset="0"/>
              </a:rPr>
              <a:t>.</a:t>
            </a:r>
          </a:p>
        </p:txBody>
      </p:sp>
      <p:sp>
        <p:nvSpPr>
          <p:cNvPr id="48133" name="Text Box 5">
            <a:extLst>
              <a:ext uri="{FF2B5EF4-FFF2-40B4-BE49-F238E27FC236}">
                <a16:creationId xmlns:a16="http://schemas.microsoft.com/office/drawing/2014/main" xmlns="" id="{55A60D0B-5ED4-5628-D7AA-65D1C1F409CF}"/>
              </a:ext>
            </a:extLst>
          </p:cNvPr>
          <p:cNvSpPr txBox="1">
            <a:spLocks noChangeArrowheads="1"/>
          </p:cNvSpPr>
          <p:nvPr/>
        </p:nvSpPr>
        <p:spPr bwMode="auto">
          <a:xfrm>
            <a:off x="2365375" y="3574775"/>
            <a:ext cx="725487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a:t>Using some more calculus and mathematical statistics we can determine the distributions for these parameters.</a:t>
            </a:r>
          </a:p>
        </p:txBody>
      </p:sp>
      <p:sp>
        <p:nvSpPr>
          <p:cNvPr id="48136" name="Rectangle 8">
            <a:extLst>
              <a:ext uri="{FF2B5EF4-FFF2-40B4-BE49-F238E27FC236}">
                <a16:creationId xmlns:a16="http://schemas.microsoft.com/office/drawing/2014/main" xmlns="" id="{E255DF44-FD0D-227D-F5FC-05642F4A12E6}"/>
              </a:ext>
            </a:extLst>
          </p:cNvPr>
          <p:cNvSpPr>
            <a:spLocks noGrp="1" noChangeArrowheads="1"/>
          </p:cNvSpPr>
          <p:nvPr>
            <p:ph type="title" idx="4294967295"/>
          </p:nvPr>
        </p:nvSpPr>
        <p:spPr>
          <a:xfrm>
            <a:off x="2346325" y="605115"/>
            <a:ext cx="7772400" cy="742950"/>
          </a:xfrm>
        </p:spPr>
        <p:txBody>
          <a:bodyPr>
            <a:normAutofit fontScale="90000"/>
          </a:bodyPr>
          <a:lstStyle/>
          <a:p>
            <a:r>
              <a:rPr lang="en-US" altLang="en-US" dirty="0">
                <a:solidFill>
                  <a:srgbClr val="7030A0"/>
                </a:solidFill>
                <a:effectLst>
                  <a:outerShdw blurRad="38100" dist="38100" dir="2700000" algn="tl">
                    <a:srgbClr val="000000">
                      <a:alpha val="43137"/>
                    </a:srgbClr>
                  </a:outerShdw>
                </a:effectLst>
              </a:rPr>
              <a:t>Parameter Standard Error Estimates</a:t>
            </a:r>
          </a:p>
        </p:txBody>
      </p:sp>
      <p:graphicFrame>
        <p:nvGraphicFramePr>
          <p:cNvPr id="48137" name="Object 9">
            <a:extLst>
              <a:ext uri="{FF2B5EF4-FFF2-40B4-BE49-F238E27FC236}">
                <a16:creationId xmlns:a16="http://schemas.microsoft.com/office/drawing/2014/main" xmlns="" id="{83515248-6730-A9AA-5488-BE0CFF720090}"/>
              </a:ext>
            </a:extLst>
          </p:cNvPr>
          <p:cNvGraphicFramePr>
            <a:graphicFrameLocks noChangeAspect="1"/>
          </p:cNvGraphicFramePr>
          <p:nvPr>
            <p:extLst>
              <p:ext uri="{D42A27DB-BD31-4B8C-83A1-F6EECF244321}">
                <p14:modId xmlns:p14="http://schemas.microsoft.com/office/powerpoint/2010/main" val="1800066580"/>
              </p:ext>
            </p:extLst>
          </p:nvPr>
        </p:nvGraphicFramePr>
        <p:xfrm>
          <a:off x="2349500" y="4816200"/>
          <a:ext cx="3508375" cy="1247775"/>
        </p:xfrm>
        <a:graphic>
          <a:graphicData uri="http://schemas.openxmlformats.org/presentationml/2006/ole">
            <mc:AlternateContent xmlns:mc="http://schemas.openxmlformats.org/markup-compatibility/2006">
              <mc:Choice xmlns:v="urn:schemas-microsoft-com:vml" Requires="v">
                <p:oleObj spid="_x0000_s24578" name="Equation" r:id="rId3" imgW="1498320" imgH="533160" progId="Equation.3">
                  <p:embed/>
                </p:oleObj>
              </mc:Choice>
              <mc:Fallback>
                <p:oleObj name="Equation" r:id="rId3" imgW="1498320" imgH="533160" progId="Equation.3">
                  <p:embed/>
                  <p:pic>
                    <p:nvPicPr>
                      <p:cNvPr id="48137" name="Object 9">
                        <a:extLst>
                          <a:ext uri="{FF2B5EF4-FFF2-40B4-BE49-F238E27FC236}">
                            <a16:creationId xmlns:a16="http://schemas.microsoft.com/office/drawing/2014/main" xmlns="" id="{83515248-6730-A9AA-5488-BE0CFF7200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49500" y="4816200"/>
                        <a:ext cx="3508375" cy="1247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8138" name="Object 10">
            <a:extLst>
              <a:ext uri="{FF2B5EF4-FFF2-40B4-BE49-F238E27FC236}">
                <a16:creationId xmlns:a16="http://schemas.microsoft.com/office/drawing/2014/main" xmlns="" id="{29C507D7-CF50-0D15-8DFF-240C110F9227}"/>
              </a:ext>
            </a:extLst>
          </p:cNvPr>
          <p:cNvGraphicFramePr>
            <a:graphicFrameLocks noChangeAspect="1"/>
          </p:cNvGraphicFramePr>
          <p:nvPr>
            <p:extLst>
              <p:ext uri="{D42A27DB-BD31-4B8C-83A1-F6EECF244321}">
                <p14:modId xmlns:p14="http://schemas.microsoft.com/office/powerpoint/2010/main" val="3367922106"/>
              </p:ext>
            </p:extLst>
          </p:nvPr>
        </p:nvGraphicFramePr>
        <p:xfrm>
          <a:off x="6727824" y="4779688"/>
          <a:ext cx="2984500" cy="1246187"/>
        </p:xfrm>
        <a:graphic>
          <a:graphicData uri="http://schemas.openxmlformats.org/presentationml/2006/ole">
            <mc:AlternateContent xmlns:mc="http://schemas.openxmlformats.org/markup-compatibility/2006">
              <mc:Choice xmlns:v="urn:schemas-microsoft-com:vml" Requires="v">
                <p:oleObj spid="_x0000_s24579" name="Equation" r:id="rId5" imgW="1155600" imgH="482400" progId="Equation.3">
                  <p:embed/>
                </p:oleObj>
              </mc:Choice>
              <mc:Fallback>
                <p:oleObj name="Equation" r:id="rId5" imgW="1155600" imgH="482400" progId="Equation.3">
                  <p:embed/>
                  <p:pic>
                    <p:nvPicPr>
                      <p:cNvPr id="48138" name="Object 10">
                        <a:extLst>
                          <a:ext uri="{FF2B5EF4-FFF2-40B4-BE49-F238E27FC236}">
                            <a16:creationId xmlns:a16="http://schemas.microsoft.com/office/drawing/2014/main" xmlns="" id="{29C507D7-CF50-0D15-8DFF-240C110F922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27824" y="4779688"/>
                        <a:ext cx="2984500" cy="12461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xmlns="" id="{6635EB73-23E5-1DF0-6C69-CD7DE08E6DF8}"/>
              </a:ext>
            </a:extLst>
          </p:cNvPr>
          <p:cNvSpPr>
            <a:spLocks noGrp="1"/>
          </p:cNvSpPr>
          <p:nvPr>
            <p:ph type="sldNum" sz="quarter" idx="11"/>
          </p:nvPr>
        </p:nvSpPr>
        <p:spPr/>
        <p:txBody>
          <a:bodyPr/>
          <a:lstStyle/>
          <a:p>
            <a:fld id="{4C455F06-EC7E-46CC-A97A-F3110560AC2C}" type="slidenum">
              <a:rPr lang="en-US" altLang="en-US"/>
              <a:pPr/>
              <a:t>39</a:t>
            </a:fld>
            <a:endParaRPr lang="en-US" altLang="en-US"/>
          </a:p>
        </p:txBody>
      </p:sp>
      <p:sp>
        <p:nvSpPr>
          <p:cNvPr id="49154" name="Text Box 2">
            <a:extLst>
              <a:ext uri="{FF2B5EF4-FFF2-40B4-BE49-F238E27FC236}">
                <a16:creationId xmlns:a16="http://schemas.microsoft.com/office/drawing/2014/main" xmlns="" id="{12BCC3CD-75F5-A1F7-4CD0-117D587CBA01}"/>
              </a:ext>
            </a:extLst>
          </p:cNvPr>
          <p:cNvSpPr txBox="1">
            <a:spLocks noChangeArrowheads="1"/>
          </p:cNvSpPr>
          <p:nvPr/>
        </p:nvSpPr>
        <p:spPr bwMode="auto">
          <a:xfrm>
            <a:off x="2422525" y="392114"/>
            <a:ext cx="1841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sz="2000"/>
          </a:p>
        </p:txBody>
      </p:sp>
      <p:sp>
        <p:nvSpPr>
          <p:cNvPr id="49155" name="Text Box 3">
            <a:extLst>
              <a:ext uri="{FF2B5EF4-FFF2-40B4-BE49-F238E27FC236}">
                <a16:creationId xmlns:a16="http://schemas.microsoft.com/office/drawing/2014/main" xmlns="" id="{25C20548-E481-9873-6441-CF9ADAF58125}"/>
              </a:ext>
            </a:extLst>
          </p:cNvPr>
          <p:cNvSpPr txBox="1">
            <a:spLocks noChangeArrowheads="1"/>
          </p:cNvSpPr>
          <p:nvPr/>
        </p:nvSpPr>
        <p:spPr bwMode="auto">
          <a:xfrm>
            <a:off x="2520951" y="1539874"/>
            <a:ext cx="6188075" cy="461665"/>
          </a:xfrm>
          <a:prstGeom prst="rect">
            <a:avLst/>
          </a:prstGeom>
          <a:noFill/>
          <a:ln w="38100">
            <a:solidFill>
              <a:srgbClr val="FF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a:t>The estimate of </a:t>
            </a:r>
            <a:r>
              <a:rPr lang="en-US" altLang="en-US" sz="2400">
                <a:latin typeface="Symbol" panose="05050102010706020507" pitchFamily="18" charset="2"/>
              </a:rPr>
              <a:t>s</a:t>
            </a:r>
            <a:r>
              <a:rPr lang="en-US" altLang="en-US" sz="2400" baseline="30000"/>
              <a:t>2</a:t>
            </a:r>
            <a:r>
              <a:rPr lang="en-US" altLang="en-US" sz="2000"/>
              <a:t> is the mean square error: MSE</a:t>
            </a:r>
          </a:p>
        </p:txBody>
      </p:sp>
      <p:sp>
        <p:nvSpPr>
          <p:cNvPr id="49156" name="Line 4">
            <a:extLst>
              <a:ext uri="{FF2B5EF4-FFF2-40B4-BE49-F238E27FC236}">
                <a16:creationId xmlns:a16="http://schemas.microsoft.com/office/drawing/2014/main" xmlns="" id="{779C112F-3E80-1A32-848C-7ED54A61898F}"/>
              </a:ext>
            </a:extLst>
          </p:cNvPr>
          <p:cNvSpPr>
            <a:spLocks noChangeShapeType="1"/>
          </p:cNvSpPr>
          <p:nvPr/>
        </p:nvSpPr>
        <p:spPr bwMode="auto">
          <a:xfrm flipH="1">
            <a:off x="8861425" y="1760535"/>
            <a:ext cx="11430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9157" name="Text Box 5">
            <a:extLst>
              <a:ext uri="{FF2B5EF4-FFF2-40B4-BE49-F238E27FC236}">
                <a16:creationId xmlns:a16="http://schemas.microsoft.com/office/drawing/2014/main" xmlns="" id="{F0C23025-1AB8-3843-C8A4-9340990A786B}"/>
              </a:ext>
            </a:extLst>
          </p:cNvPr>
          <p:cNvSpPr txBox="1">
            <a:spLocks noChangeArrowheads="1"/>
          </p:cNvSpPr>
          <p:nvPr/>
        </p:nvSpPr>
        <p:spPr bwMode="auto">
          <a:xfrm>
            <a:off x="9090026" y="1379535"/>
            <a:ext cx="103187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600" i="1"/>
              <a:t>important</a:t>
            </a:r>
          </a:p>
        </p:txBody>
      </p:sp>
      <p:sp>
        <p:nvSpPr>
          <p:cNvPr id="49159" name="Text Box 7">
            <a:extLst>
              <a:ext uri="{FF2B5EF4-FFF2-40B4-BE49-F238E27FC236}">
                <a16:creationId xmlns:a16="http://schemas.microsoft.com/office/drawing/2014/main" xmlns="" id="{5F7BA9DA-FE09-811B-AEDC-B8A781EB8CD0}"/>
              </a:ext>
            </a:extLst>
          </p:cNvPr>
          <p:cNvSpPr txBox="1">
            <a:spLocks noChangeArrowheads="1"/>
          </p:cNvSpPr>
          <p:nvPr/>
        </p:nvSpPr>
        <p:spPr bwMode="auto">
          <a:xfrm>
            <a:off x="2422525" y="3157536"/>
            <a:ext cx="17541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a:t>Test H</a:t>
            </a:r>
            <a:r>
              <a:rPr lang="en-US" altLang="en-US" sz="2000" baseline="-25000"/>
              <a:t>0</a:t>
            </a:r>
            <a:r>
              <a:rPr lang="en-US" altLang="en-US" sz="2000"/>
              <a:t>: </a:t>
            </a:r>
            <a:r>
              <a:rPr lang="en-US" altLang="en-US" sz="2000">
                <a:latin typeface="Symbol" panose="05050102010706020507" pitchFamily="18" charset="2"/>
              </a:rPr>
              <a:t>b</a:t>
            </a:r>
            <a:r>
              <a:rPr lang="en-US" altLang="en-US" sz="2000" baseline="-25000"/>
              <a:t>1</a:t>
            </a:r>
            <a:r>
              <a:rPr lang="en-US" altLang="en-US" sz="2000">
                <a:sym typeface="Symbol" panose="05050102010706020507" pitchFamily="18" charset="2"/>
              </a:rPr>
              <a:t>=</a:t>
            </a:r>
            <a:r>
              <a:rPr lang="en-US" altLang="en-US" sz="2000"/>
              <a:t>0:</a:t>
            </a:r>
          </a:p>
        </p:txBody>
      </p:sp>
      <p:sp>
        <p:nvSpPr>
          <p:cNvPr id="49161" name="Text Box 9">
            <a:extLst>
              <a:ext uri="{FF2B5EF4-FFF2-40B4-BE49-F238E27FC236}">
                <a16:creationId xmlns:a16="http://schemas.microsoft.com/office/drawing/2014/main" xmlns="" id="{65321C28-E290-7EAF-3649-D89E81F56558}"/>
              </a:ext>
            </a:extLst>
          </p:cNvPr>
          <p:cNvSpPr txBox="1">
            <a:spLocks noChangeArrowheads="1"/>
          </p:cNvSpPr>
          <p:nvPr/>
        </p:nvSpPr>
        <p:spPr bwMode="auto">
          <a:xfrm>
            <a:off x="2511425" y="4554535"/>
            <a:ext cx="1401666"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t>Reject H</a:t>
            </a:r>
            <a:r>
              <a:rPr lang="en-US" altLang="en-US" sz="2000" baseline="-25000"/>
              <a:t>0</a:t>
            </a:r>
            <a:r>
              <a:rPr lang="en-US" altLang="en-US" sz="2000"/>
              <a:t> if:</a:t>
            </a:r>
          </a:p>
        </p:txBody>
      </p:sp>
      <p:sp>
        <p:nvSpPr>
          <p:cNvPr id="49164" name="Text Box 12">
            <a:extLst>
              <a:ext uri="{FF2B5EF4-FFF2-40B4-BE49-F238E27FC236}">
                <a16:creationId xmlns:a16="http://schemas.microsoft.com/office/drawing/2014/main" xmlns="" id="{59889725-FF89-0E83-31FC-E7DC3644BD19}"/>
              </a:ext>
            </a:extLst>
          </p:cNvPr>
          <p:cNvSpPr txBox="1">
            <a:spLocks noChangeArrowheads="1"/>
          </p:cNvSpPr>
          <p:nvPr/>
        </p:nvSpPr>
        <p:spPr bwMode="auto">
          <a:xfrm>
            <a:off x="2536826" y="5710235"/>
            <a:ext cx="2251963"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t>(1-</a:t>
            </a:r>
            <a:r>
              <a:rPr lang="en-US" altLang="en-US" sz="2000">
                <a:latin typeface="Symbol" panose="05050102010706020507" pitchFamily="18" charset="2"/>
              </a:rPr>
              <a:t>a</a:t>
            </a:r>
            <a:r>
              <a:rPr lang="en-US" altLang="en-US" sz="2000"/>
              <a:t>)100% CI for </a:t>
            </a:r>
            <a:r>
              <a:rPr lang="en-US" altLang="en-US" sz="2000">
                <a:sym typeface="Symbol" panose="05050102010706020507" pitchFamily="18" charset="2"/>
              </a:rPr>
              <a:t></a:t>
            </a:r>
            <a:r>
              <a:rPr lang="en-US" altLang="en-US" sz="2000" baseline="-25000">
                <a:sym typeface="Symbol" panose="05050102010706020507" pitchFamily="18" charset="2"/>
              </a:rPr>
              <a:t>1</a:t>
            </a:r>
            <a:r>
              <a:rPr lang="en-US" altLang="en-US" sz="2000"/>
              <a:t>:</a:t>
            </a:r>
            <a:endParaRPr lang="en-US" altLang="en-US" sz="2000">
              <a:sym typeface="Symbol" panose="05050102010706020507" pitchFamily="18" charset="2"/>
            </a:endParaRPr>
          </a:p>
        </p:txBody>
      </p:sp>
      <p:sp>
        <p:nvSpPr>
          <p:cNvPr id="49165" name="Rectangle 13">
            <a:extLst>
              <a:ext uri="{FF2B5EF4-FFF2-40B4-BE49-F238E27FC236}">
                <a16:creationId xmlns:a16="http://schemas.microsoft.com/office/drawing/2014/main" xmlns="" id="{7B20E87C-907A-0831-9C3A-A2D07ACB7955}"/>
              </a:ext>
            </a:extLst>
          </p:cNvPr>
          <p:cNvSpPr>
            <a:spLocks noGrp="1" noChangeArrowheads="1"/>
          </p:cNvSpPr>
          <p:nvPr>
            <p:ph type="title" idx="4294967295"/>
          </p:nvPr>
        </p:nvSpPr>
        <p:spPr>
          <a:xfrm>
            <a:off x="2232025" y="561973"/>
            <a:ext cx="7772400" cy="742950"/>
          </a:xfrm>
        </p:spPr>
        <p:txBody>
          <a:bodyPr/>
          <a:lstStyle/>
          <a:p>
            <a:r>
              <a:rPr lang="en-US" altLang="en-US" dirty="0">
                <a:solidFill>
                  <a:srgbClr val="7030A0"/>
                </a:solidFill>
                <a:effectLst>
                  <a:outerShdw blurRad="38100" dist="38100" dir="2700000" algn="tl">
                    <a:srgbClr val="000000">
                      <a:alpha val="43137"/>
                    </a:srgbClr>
                  </a:outerShdw>
                </a:effectLst>
              </a:rPr>
              <a:t>Testing regression parameters</a:t>
            </a:r>
          </a:p>
        </p:txBody>
      </p:sp>
      <p:graphicFrame>
        <p:nvGraphicFramePr>
          <p:cNvPr id="49166" name="Object 14">
            <a:extLst>
              <a:ext uri="{FF2B5EF4-FFF2-40B4-BE49-F238E27FC236}">
                <a16:creationId xmlns:a16="http://schemas.microsoft.com/office/drawing/2014/main" xmlns="" id="{6BA8B21B-B8C7-3D8D-CC84-F12197D146B2}"/>
              </a:ext>
            </a:extLst>
          </p:cNvPr>
          <p:cNvGraphicFramePr>
            <a:graphicFrameLocks noChangeAspect="1"/>
          </p:cNvGraphicFramePr>
          <p:nvPr>
            <p:extLst>
              <p:ext uri="{D42A27DB-BD31-4B8C-83A1-F6EECF244321}">
                <p14:modId xmlns:p14="http://schemas.microsoft.com/office/powerpoint/2010/main" val="4043081902"/>
              </p:ext>
            </p:extLst>
          </p:nvPr>
        </p:nvGraphicFramePr>
        <p:xfrm>
          <a:off x="4491039" y="4408485"/>
          <a:ext cx="2066925" cy="685800"/>
        </p:xfrm>
        <a:graphic>
          <a:graphicData uri="http://schemas.openxmlformats.org/presentationml/2006/ole">
            <mc:AlternateContent xmlns:mc="http://schemas.openxmlformats.org/markup-compatibility/2006">
              <mc:Choice xmlns:v="urn:schemas-microsoft-com:vml" Requires="v">
                <p:oleObj spid="_x0000_s25602" name="Equation" r:id="rId3" imgW="774360" imgH="279360" progId="Equation.3">
                  <p:embed/>
                </p:oleObj>
              </mc:Choice>
              <mc:Fallback>
                <p:oleObj name="Equation" r:id="rId3" imgW="774360" imgH="279360" progId="Equation.3">
                  <p:embed/>
                  <p:pic>
                    <p:nvPicPr>
                      <p:cNvPr id="49166" name="Object 14">
                        <a:extLst>
                          <a:ext uri="{FF2B5EF4-FFF2-40B4-BE49-F238E27FC236}">
                            <a16:creationId xmlns:a16="http://schemas.microsoft.com/office/drawing/2014/main" xmlns="" id="{6BA8B21B-B8C7-3D8D-CC84-F12197D146B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91039" y="4408485"/>
                        <a:ext cx="2066925" cy="685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9167" name="Object 15">
            <a:extLst>
              <a:ext uri="{FF2B5EF4-FFF2-40B4-BE49-F238E27FC236}">
                <a16:creationId xmlns:a16="http://schemas.microsoft.com/office/drawing/2014/main" xmlns="" id="{2FB8EA87-3872-A228-EA29-CB7FF022CBF3}"/>
              </a:ext>
            </a:extLst>
          </p:cNvPr>
          <p:cNvGraphicFramePr>
            <a:graphicFrameLocks noChangeAspect="1"/>
          </p:cNvGraphicFramePr>
          <p:nvPr>
            <p:extLst>
              <p:ext uri="{D42A27DB-BD31-4B8C-83A1-F6EECF244321}">
                <p14:modId xmlns:p14="http://schemas.microsoft.com/office/powerpoint/2010/main" val="3899519374"/>
              </p:ext>
            </p:extLst>
          </p:nvPr>
        </p:nvGraphicFramePr>
        <p:xfrm>
          <a:off x="5734050" y="5459411"/>
          <a:ext cx="2770188" cy="1006475"/>
        </p:xfrm>
        <a:graphic>
          <a:graphicData uri="http://schemas.openxmlformats.org/presentationml/2006/ole">
            <mc:AlternateContent xmlns:mc="http://schemas.openxmlformats.org/markup-compatibility/2006">
              <mc:Choice xmlns:v="urn:schemas-microsoft-com:vml" Requires="v">
                <p:oleObj spid="_x0000_s25603" name="Equation" r:id="rId5" imgW="1168200" imgH="482400" progId="Equation.3">
                  <p:embed/>
                </p:oleObj>
              </mc:Choice>
              <mc:Fallback>
                <p:oleObj name="Equation" r:id="rId5" imgW="1168200" imgH="482400" progId="Equation.3">
                  <p:embed/>
                  <p:pic>
                    <p:nvPicPr>
                      <p:cNvPr id="49167" name="Object 15">
                        <a:extLst>
                          <a:ext uri="{FF2B5EF4-FFF2-40B4-BE49-F238E27FC236}">
                            <a16:creationId xmlns:a16="http://schemas.microsoft.com/office/drawing/2014/main" xmlns="" id="{2FB8EA87-3872-A228-EA29-CB7FF022CBF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34050" y="5459411"/>
                        <a:ext cx="2770188" cy="10064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9168" name="Object 16">
            <a:extLst>
              <a:ext uri="{FF2B5EF4-FFF2-40B4-BE49-F238E27FC236}">
                <a16:creationId xmlns:a16="http://schemas.microsoft.com/office/drawing/2014/main" xmlns="" id="{2FA65F97-6651-CE77-BEAA-04B5D121706F}"/>
              </a:ext>
            </a:extLst>
          </p:cNvPr>
          <p:cNvGraphicFramePr>
            <a:graphicFrameLocks noChangeAspect="1"/>
          </p:cNvGraphicFramePr>
          <p:nvPr>
            <p:extLst>
              <p:ext uri="{D42A27DB-BD31-4B8C-83A1-F6EECF244321}">
                <p14:modId xmlns:p14="http://schemas.microsoft.com/office/powerpoint/2010/main" val="2477249352"/>
              </p:ext>
            </p:extLst>
          </p:nvPr>
        </p:nvGraphicFramePr>
        <p:xfrm>
          <a:off x="8210550" y="2347910"/>
          <a:ext cx="1931988" cy="501650"/>
        </p:xfrm>
        <a:graphic>
          <a:graphicData uri="http://schemas.openxmlformats.org/presentationml/2006/ole">
            <mc:AlternateContent xmlns:mc="http://schemas.openxmlformats.org/markup-compatibility/2006">
              <mc:Choice xmlns:v="urn:schemas-microsoft-com:vml" Requires="v">
                <p:oleObj spid="_x0000_s25604" name="Equation" r:id="rId7" imgW="685800" imgH="203040" progId="Equation.3">
                  <p:embed/>
                </p:oleObj>
              </mc:Choice>
              <mc:Fallback>
                <p:oleObj name="Equation" r:id="rId7" imgW="685800" imgH="203040" progId="Equation.3">
                  <p:embed/>
                  <p:pic>
                    <p:nvPicPr>
                      <p:cNvPr id="49168" name="Object 16">
                        <a:extLst>
                          <a:ext uri="{FF2B5EF4-FFF2-40B4-BE49-F238E27FC236}">
                            <a16:creationId xmlns:a16="http://schemas.microsoft.com/office/drawing/2014/main" xmlns="" id="{2FA65F97-6651-CE77-BEAA-04B5D121706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210550" y="2347910"/>
                        <a:ext cx="1931988" cy="501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9169" name="Object 17">
            <a:extLst>
              <a:ext uri="{FF2B5EF4-FFF2-40B4-BE49-F238E27FC236}">
                <a16:creationId xmlns:a16="http://schemas.microsoft.com/office/drawing/2014/main" xmlns="" id="{6CABB8FE-C5ED-746C-AA1D-B48EBDF67D08}"/>
              </a:ext>
            </a:extLst>
          </p:cNvPr>
          <p:cNvGraphicFramePr>
            <a:graphicFrameLocks noChangeAspect="1"/>
          </p:cNvGraphicFramePr>
          <p:nvPr>
            <p:extLst>
              <p:ext uri="{D42A27DB-BD31-4B8C-83A1-F6EECF244321}">
                <p14:modId xmlns:p14="http://schemas.microsoft.com/office/powerpoint/2010/main" val="1675379394"/>
              </p:ext>
            </p:extLst>
          </p:nvPr>
        </p:nvGraphicFramePr>
        <p:xfrm>
          <a:off x="4670425" y="2793999"/>
          <a:ext cx="2598738" cy="1322387"/>
        </p:xfrm>
        <a:graphic>
          <a:graphicData uri="http://schemas.openxmlformats.org/presentationml/2006/ole">
            <mc:AlternateContent xmlns:mc="http://schemas.openxmlformats.org/markup-compatibility/2006">
              <mc:Choice xmlns:v="urn:schemas-microsoft-com:vml" Requires="v">
                <p:oleObj spid="_x0000_s25605" name="Equation" r:id="rId9" imgW="1054080" imgH="609480" progId="Equation.3">
                  <p:embed/>
                </p:oleObj>
              </mc:Choice>
              <mc:Fallback>
                <p:oleObj name="Equation" r:id="rId9" imgW="1054080" imgH="609480" progId="Equation.3">
                  <p:embed/>
                  <p:pic>
                    <p:nvPicPr>
                      <p:cNvPr id="49169" name="Object 17">
                        <a:extLst>
                          <a:ext uri="{FF2B5EF4-FFF2-40B4-BE49-F238E27FC236}">
                            <a16:creationId xmlns:a16="http://schemas.microsoft.com/office/drawing/2014/main" xmlns="" id="{6CABB8FE-C5ED-746C-AA1D-B48EBDF67D0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70425" y="2793999"/>
                        <a:ext cx="2598738" cy="13223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xmlns="" id="{05A9A639-6334-8334-38EF-7ECF2E99E377}"/>
              </a:ext>
            </a:extLst>
          </p:cNvPr>
          <p:cNvSpPr>
            <a:spLocks noGrp="1"/>
          </p:cNvSpPr>
          <p:nvPr>
            <p:ph type="sldNum" sz="quarter" idx="11"/>
          </p:nvPr>
        </p:nvSpPr>
        <p:spPr/>
        <p:txBody>
          <a:bodyPr/>
          <a:lstStyle/>
          <a:p>
            <a:fld id="{8C5C31BA-F580-439D-A464-7776DED4E78A}" type="slidenum">
              <a:rPr lang="en-US" altLang="en-US"/>
              <a:pPr/>
              <a:t>40</a:t>
            </a:fld>
            <a:endParaRPr lang="en-US" altLang="en-US"/>
          </a:p>
        </p:txBody>
      </p:sp>
      <p:graphicFrame>
        <p:nvGraphicFramePr>
          <p:cNvPr id="50178" name="Object 2">
            <a:extLst>
              <a:ext uri="{FF2B5EF4-FFF2-40B4-BE49-F238E27FC236}">
                <a16:creationId xmlns:a16="http://schemas.microsoft.com/office/drawing/2014/main" xmlns="" id="{6CF4F556-EED1-10C4-CA3F-ABC595F3B5A7}"/>
              </a:ext>
            </a:extLst>
          </p:cNvPr>
          <p:cNvGraphicFramePr>
            <a:graphicFrameLocks noChangeAspect="1"/>
          </p:cNvGraphicFramePr>
          <p:nvPr/>
        </p:nvGraphicFramePr>
        <p:xfrm>
          <a:off x="1612900" y="1428750"/>
          <a:ext cx="9029700" cy="3087688"/>
        </p:xfrm>
        <a:graphic>
          <a:graphicData uri="http://schemas.openxmlformats.org/presentationml/2006/ole">
            <mc:AlternateContent xmlns:mc="http://schemas.openxmlformats.org/markup-compatibility/2006">
              <mc:Choice xmlns:v="urn:schemas-microsoft-com:vml" Requires="v">
                <p:oleObj spid="_x0000_s26626" name="Scanned Photo" r:id="rId3" imgW="15942857" imgH="5428571" progId="MSPhotoEdScan.3">
                  <p:embed/>
                </p:oleObj>
              </mc:Choice>
              <mc:Fallback>
                <p:oleObj name="Scanned Photo" r:id="rId3" imgW="15942857" imgH="5428571" progId="MSPhotoEdScan.3">
                  <p:embed/>
                  <p:pic>
                    <p:nvPicPr>
                      <p:cNvPr id="50178" name="Object 2">
                        <a:extLst>
                          <a:ext uri="{FF2B5EF4-FFF2-40B4-BE49-F238E27FC236}">
                            <a16:creationId xmlns:a16="http://schemas.microsoft.com/office/drawing/2014/main" xmlns="" id="{6CF4F556-EED1-10C4-CA3F-ABC595F3B5A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12900" y="1428750"/>
                        <a:ext cx="9029700" cy="30876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0195" name="Object 19">
            <a:extLst>
              <a:ext uri="{FF2B5EF4-FFF2-40B4-BE49-F238E27FC236}">
                <a16:creationId xmlns:a16="http://schemas.microsoft.com/office/drawing/2014/main" xmlns="" id="{2F9BCF58-34CE-BF21-0C73-9AB39914D5F7}"/>
              </a:ext>
            </a:extLst>
          </p:cNvPr>
          <p:cNvGraphicFramePr>
            <a:graphicFrameLocks noChangeAspect="1"/>
          </p:cNvGraphicFramePr>
          <p:nvPr/>
        </p:nvGraphicFramePr>
        <p:xfrm>
          <a:off x="2901950" y="1008064"/>
          <a:ext cx="431800" cy="574675"/>
        </p:xfrm>
        <a:graphic>
          <a:graphicData uri="http://schemas.openxmlformats.org/presentationml/2006/ole">
            <mc:AlternateContent xmlns:mc="http://schemas.openxmlformats.org/markup-compatibility/2006">
              <mc:Choice xmlns:v="urn:schemas-microsoft-com:vml" Requires="v">
                <p:oleObj spid="_x0000_s26627" name="Equation" r:id="rId5" imgW="190440" imgH="253800" progId="Equation.3">
                  <p:embed/>
                </p:oleObj>
              </mc:Choice>
              <mc:Fallback>
                <p:oleObj name="Equation" r:id="rId5" imgW="190440" imgH="253800" progId="Equation.3">
                  <p:embed/>
                  <p:pic>
                    <p:nvPicPr>
                      <p:cNvPr id="50195" name="Object 19">
                        <a:extLst>
                          <a:ext uri="{FF2B5EF4-FFF2-40B4-BE49-F238E27FC236}">
                            <a16:creationId xmlns:a16="http://schemas.microsoft.com/office/drawing/2014/main" xmlns="" id="{2F9BCF58-34CE-BF21-0C73-9AB39914D5F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01950" y="1008064"/>
                        <a:ext cx="431800" cy="5746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0196" name="Line 20">
            <a:extLst>
              <a:ext uri="{FF2B5EF4-FFF2-40B4-BE49-F238E27FC236}">
                <a16:creationId xmlns:a16="http://schemas.microsoft.com/office/drawing/2014/main" xmlns="" id="{6F76AB53-F766-B136-1D17-A58C9D004F7F}"/>
              </a:ext>
            </a:extLst>
          </p:cNvPr>
          <p:cNvSpPr>
            <a:spLocks noChangeShapeType="1"/>
          </p:cNvSpPr>
          <p:nvPr/>
        </p:nvSpPr>
        <p:spPr bwMode="auto">
          <a:xfrm>
            <a:off x="3352800" y="1536700"/>
            <a:ext cx="1168400" cy="18161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aphicFrame>
        <p:nvGraphicFramePr>
          <p:cNvPr id="50198" name="Object 22">
            <a:extLst>
              <a:ext uri="{FF2B5EF4-FFF2-40B4-BE49-F238E27FC236}">
                <a16:creationId xmlns:a16="http://schemas.microsoft.com/office/drawing/2014/main" xmlns="" id="{9DCF1E62-1744-BC82-1A2E-D58D8EEC7A29}"/>
              </a:ext>
            </a:extLst>
          </p:cNvPr>
          <p:cNvGraphicFramePr>
            <a:graphicFrameLocks noChangeAspect="1"/>
          </p:cNvGraphicFramePr>
          <p:nvPr/>
        </p:nvGraphicFramePr>
        <p:xfrm>
          <a:off x="3944939" y="4997450"/>
          <a:ext cx="403225" cy="546100"/>
        </p:xfrm>
        <a:graphic>
          <a:graphicData uri="http://schemas.openxmlformats.org/presentationml/2006/ole">
            <mc:AlternateContent xmlns:mc="http://schemas.openxmlformats.org/markup-compatibility/2006">
              <mc:Choice xmlns:v="urn:schemas-microsoft-com:vml" Requires="v">
                <p:oleObj spid="_x0000_s26628" name="Equation" r:id="rId7" imgW="177480" imgH="241200" progId="Equation.3">
                  <p:embed/>
                </p:oleObj>
              </mc:Choice>
              <mc:Fallback>
                <p:oleObj name="Equation" r:id="rId7" imgW="177480" imgH="241200" progId="Equation.3">
                  <p:embed/>
                  <p:pic>
                    <p:nvPicPr>
                      <p:cNvPr id="50198" name="Object 22">
                        <a:extLst>
                          <a:ext uri="{FF2B5EF4-FFF2-40B4-BE49-F238E27FC236}">
                            <a16:creationId xmlns:a16="http://schemas.microsoft.com/office/drawing/2014/main" xmlns="" id="{9DCF1E62-1744-BC82-1A2E-D58D8EEC7A2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944939" y="4997450"/>
                        <a:ext cx="403225" cy="546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0199" name="Object 23">
            <a:extLst>
              <a:ext uri="{FF2B5EF4-FFF2-40B4-BE49-F238E27FC236}">
                <a16:creationId xmlns:a16="http://schemas.microsoft.com/office/drawing/2014/main" xmlns="" id="{7227AE57-B8C5-7925-A955-DAC3B2E8D5DC}"/>
              </a:ext>
            </a:extLst>
          </p:cNvPr>
          <p:cNvGraphicFramePr>
            <a:graphicFrameLocks noChangeAspect="1"/>
          </p:cNvGraphicFramePr>
          <p:nvPr/>
        </p:nvGraphicFramePr>
        <p:xfrm>
          <a:off x="7789864" y="4683125"/>
          <a:ext cx="2390775" cy="1379538"/>
        </p:xfrm>
        <a:graphic>
          <a:graphicData uri="http://schemas.openxmlformats.org/presentationml/2006/ole">
            <mc:AlternateContent xmlns:mc="http://schemas.openxmlformats.org/markup-compatibility/2006">
              <mc:Choice xmlns:v="urn:schemas-microsoft-com:vml" Requires="v">
                <p:oleObj spid="_x0000_s26629" name="Equation" r:id="rId9" imgW="1054080" imgH="609480" progId="Equation.3">
                  <p:embed/>
                </p:oleObj>
              </mc:Choice>
              <mc:Fallback>
                <p:oleObj name="Equation" r:id="rId9" imgW="1054080" imgH="609480" progId="Equation.3">
                  <p:embed/>
                  <p:pic>
                    <p:nvPicPr>
                      <p:cNvPr id="50199" name="Object 23">
                        <a:extLst>
                          <a:ext uri="{FF2B5EF4-FFF2-40B4-BE49-F238E27FC236}">
                            <a16:creationId xmlns:a16="http://schemas.microsoft.com/office/drawing/2014/main" xmlns="" id="{7227AE57-B8C5-7925-A955-DAC3B2E8D5D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789864" y="4683125"/>
                        <a:ext cx="2390775" cy="13795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0200" name="Object 24">
            <a:extLst>
              <a:ext uri="{FF2B5EF4-FFF2-40B4-BE49-F238E27FC236}">
                <a16:creationId xmlns:a16="http://schemas.microsoft.com/office/drawing/2014/main" xmlns="" id="{DCFD4D17-D14A-3B42-DED0-7EFD4F28D962}"/>
              </a:ext>
            </a:extLst>
          </p:cNvPr>
          <p:cNvGraphicFramePr>
            <a:graphicFrameLocks noChangeAspect="1"/>
          </p:cNvGraphicFramePr>
          <p:nvPr/>
        </p:nvGraphicFramePr>
        <p:xfrm>
          <a:off x="5459414" y="4916488"/>
          <a:ext cx="1641475" cy="862012"/>
        </p:xfrm>
        <a:graphic>
          <a:graphicData uri="http://schemas.openxmlformats.org/presentationml/2006/ole">
            <mc:AlternateContent xmlns:mc="http://schemas.openxmlformats.org/markup-compatibility/2006">
              <mc:Choice xmlns:v="urn:schemas-microsoft-com:vml" Requires="v">
                <p:oleObj spid="_x0000_s26630" name="Equation" r:id="rId11" imgW="723600" imgH="380880" progId="Equation.3">
                  <p:embed/>
                </p:oleObj>
              </mc:Choice>
              <mc:Fallback>
                <p:oleObj name="Equation" r:id="rId11" imgW="723600" imgH="380880" progId="Equation.3">
                  <p:embed/>
                  <p:pic>
                    <p:nvPicPr>
                      <p:cNvPr id="50200" name="Object 24">
                        <a:extLst>
                          <a:ext uri="{FF2B5EF4-FFF2-40B4-BE49-F238E27FC236}">
                            <a16:creationId xmlns:a16="http://schemas.microsoft.com/office/drawing/2014/main" xmlns="" id="{DCFD4D17-D14A-3B42-DED0-7EFD4F28D962}"/>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459414" y="4916488"/>
                        <a:ext cx="1641475" cy="8620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0201" name="Line 25">
            <a:extLst>
              <a:ext uri="{FF2B5EF4-FFF2-40B4-BE49-F238E27FC236}">
                <a16:creationId xmlns:a16="http://schemas.microsoft.com/office/drawing/2014/main" xmlns="" id="{7D2A5FF8-FE2E-5209-E4F8-FF8839166C2A}"/>
              </a:ext>
            </a:extLst>
          </p:cNvPr>
          <p:cNvSpPr>
            <a:spLocks noChangeShapeType="1"/>
          </p:cNvSpPr>
          <p:nvPr/>
        </p:nvSpPr>
        <p:spPr bwMode="auto">
          <a:xfrm flipV="1">
            <a:off x="4343400" y="4038600"/>
            <a:ext cx="457200" cy="8128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0202" name="Line 26">
            <a:extLst>
              <a:ext uri="{FF2B5EF4-FFF2-40B4-BE49-F238E27FC236}">
                <a16:creationId xmlns:a16="http://schemas.microsoft.com/office/drawing/2014/main" xmlns="" id="{6523AFC1-ADF9-66D5-92C6-ABBBA8646254}"/>
              </a:ext>
            </a:extLst>
          </p:cNvPr>
          <p:cNvSpPr>
            <a:spLocks noChangeShapeType="1"/>
          </p:cNvSpPr>
          <p:nvPr/>
        </p:nvSpPr>
        <p:spPr bwMode="auto">
          <a:xfrm flipV="1">
            <a:off x="6350000" y="4000500"/>
            <a:ext cx="25400" cy="8001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0203" name="Line 27">
            <a:extLst>
              <a:ext uri="{FF2B5EF4-FFF2-40B4-BE49-F238E27FC236}">
                <a16:creationId xmlns:a16="http://schemas.microsoft.com/office/drawing/2014/main" xmlns="" id="{EC8E710B-A41F-9FCA-92B0-0A1A7AA11103}"/>
              </a:ext>
            </a:extLst>
          </p:cNvPr>
          <p:cNvSpPr>
            <a:spLocks noChangeShapeType="1"/>
          </p:cNvSpPr>
          <p:nvPr/>
        </p:nvSpPr>
        <p:spPr bwMode="auto">
          <a:xfrm flipH="1" flipV="1">
            <a:off x="8407400" y="4000500"/>
            <a:ext cx="469900" cy="6477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0204" name="Text Box 28">
            <a:extLst>
              <a:ext uri="{FF2B5EF4-FFF2-40B4-BE49-F238E27FC236}">
                <a16:creationId xmlns:a16="http://schemas.microsoft.com/office/drawing/2014/main" xmlns="" id="{3AD49A33-09D9-3247-498B-570821CE21E7}"/>
              </a:ext>
            </a:extLst>
          </p:cNvPr>
          <p:cNvSpPr txBox="1">
            <a:spLocks noChangeArrowheads="1"/>
          </p:cNvSpPr>
          <p:nvPr/>
        </p:nvSpPr>
        <p:spPr bwMode="auto">
          <a:xfrm>
            <a:off x="8750300" y="952501"/>
            <a:ext cx="15367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t>P-values</a:t>
            </a:r>
          </a:p>
        </p:txBody>
      </p:sp>
      <p:sp>
        <p:nvSpPr>
          <p:cNvPr id="50206" name="Line 30">
            <a:extLst>
              <a:ext uri="{FF2B5EF4-FFF2-40B4-BE49-F238E27FC236}">
                <a16:creationId xmlns:a16="http://schemas.microsoft.com/office/drawing/2014/main" xmlns="" id="{789254BA-6CB2-F48A-5EE1-D36E35CE1E1C}"/>
              </a:ext>
            </a:extLst>
          </p:cNvPr>
          <p:cNvSpPr>
            <a:spLocks noChangeShapeType="1"/>
          </p:cNvSpPr>
          <p:nvPr/>
        </p:nvSpPr>
        <p:spPr bwMode="auto">
          <a:xfrm>
            <a:off x="8890000" y="1371600"/>
            <a:ext cx="368300" cy="1397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xmlns="" id="{05A9A639-6334-8334-38EF-7ECF2E99E377}"/>
              </a:ext>
            </a:extLst>
          </p:cNvPr>
          <p:cNvSpPr>
            <a:spLocks noGrp="1"/>
          </p:cNvSpPr>
          <p:nvPr>
            <p:ph type="sldNum" sz="quarter" idx="11"/>
          </p:nvPr>
        </p:nvSpPr>
        <p:spPr>
          <a:xfrm>
            <a:off x="11509664" y="6004388"/>
            <a:ext cx="506628" cy="365125"/>
          </a:xfrm>
        </p:spPr>
        <p:txBody>
          <a:bodyPr/>
          <a:lstStyle/>
          <a:p>
            <a:fld id="{8C5C31BA-F580-439D-A464-7776DED4E78A}" type="slidenum">
              <a:rPr lang="en-US" altLang="en-US" b="1"/>
              <a:pPr/>
              <a:t>41</a:t>
            </a:fld>
            <a:endParaRPr lang="en-US" altLang="en-US" b="1" dirty="0"/>
          </a:p>
        </p:txBody>
      </p:sp>
      <p:sp>
        <p:nvSpPr>
          <p:cNvPr id="4" name="TextBox 3">
            <a:extLst>
              <a:ext uri="{FF2B5EF4-FFF2-40B4-BE49-F238E27FC236}">
                <a16:creationId xmlns:a16="http://schemas.microsoft.com/office/drawing/2014/main" xmlns="" id="{99DD7DF4-B5E2-3F35-322D-8ADD76EA6280}"/>
              </a:ext>
            </a:extLst>
          </p:cNvPr>
          <p:cNvSpPr txBox="1"/>
          <p:nvPr/>
        </p:nvSpPr>
        <p:spPr>
          <a:xfrm>
            <a:off x="288542" y="1002878"/>
            <a:ext cx="11318960" cy="5509200"/>
          </a:xfrm>
          <a:prstGeom prst="rect">
            <a:avLst/>
          </a:prstGeom>
          <a:noFill/>
        </p:spPr>
        <p:txBody>
          <a:bodyPr wrap="square">
            <a:spAutoFit/>
          </a:bodyPr>
          <a:lstStyle/>
          <a:p>
            <a:pPr marL="342900" indent="-342900">
              <a:buFont typeface="Arial" panose="020B0604020202020204" pitchFamily="34" charset="0"/>
              <a:buChar char="•"/>
            </a:pPr>
            <a:r>
              <a:rPr lang="en-US" sz="2200" dirty="0"/>
              <a:t>Purpose: Regression analysis examines relationships between dependent and independent variables.</a:t>
            </a:r>
          </a:p>
          <a:p>
            <a:pPr marL="342900" indent="-342900">
              <a:buFont typeface="Arial" panose="020B0604020202020204" pitchFamily="34" charset="0"/>
              <a:buChar char="•"/>
            </a:pPr>
            <a:r>
              <a:rPr lang="en-US" sz="2200" dirty="0"/>
              <a:t>Types: Includes simple regression (one independent variable) and multiple regression (multiple independent variables).</a:t>
            </a:r>
          </a:p>
          <a:p>
            <a:pPr marL="342900" indent="-342900">
              <a:buFont typeface="Arial" panose="020B0604020202020204" pitchFamily="34" charset="0"/>
              <a:buChar char="•"/>
            </a:pPr>
            <a:r>
              <a:rPr lang="en-US" sz="2200" dirty="0"/>
              <a:t>Key Techniques:</a:t>
            </a:r>
          </a:p>
          <a:p>
            <a:pPr marL="800100" lvl="1" indent="-342900">
              <a:buFont typeface="Arial" panose="020B0604020202020204" pitchFamily="34" charset="0"/>
              <a:buChar char="•"/>
            </a:pPr>
            <a:r>
              <a:rPr lang="en-US" sz="2200" dirty="0"/>
              <a:t>  Estimating model coefficients.</a:t>
            </a:r>
          </a:p>
          <a:p>
            <a:pPr marL="800100" lvl="1" indent="-342900">
              <a:buFont typeface="Arial" panose="020B0604020202020204" pitchFamily="34" charset="0"/>
              <a:buChar char="•"/>
            </a:pPr>
            <a:r>
              <a:rPr lang="en-US" sz="2200" dirty="0"/>
              <a:t>  Testing for significance.</a:t>
            </a:r>
          </a:p>
          <a:p>
            <a:pPr marL="800100" lvl="1" indent="-342900">
              <a:buFont typeface="Arial" panose="020B0604020202020204" pitchFamily="34" charset="0"/>
              <a:buChar char="•"/>
            </a:pPr>
            <a:r>
              <a:rPr lang="en-US" sz="2200" dirty="0"/>
              <a:t>  Analyzing residuals.</a:t>
            </a:r>
          </a:p>
          <a:p>
            <a:pPr marL="342900" indent="-342900">
              <a:buFont typeface="Arial" panose="020B0604020202020204" pitchFamily="34" charset="0"/>
              <a:buChar char="•"/>
            </a:pPr>
            <a:r>
              <a:rPr lang="en-US" sz="2200" dirty="0"/>
              <a:t>Model Accuracy:</a:t>
            </a:r>
          </a:p>
          <a:p>
            <a:pPr marL="800100" lvl="1" indent="-342900">
              <a:buFont typeface="Arial" panose="020B0604020202020204" pitchFamily="34" charset="0"/>
              <a:buChar char="•"/>
            </a:pPr>
            <a:r>
              <a:rPr lang="en-US" sz="2200" dirty="0"/>
              <a:t>  Assess using R-squared and adjusted R-squared.</a:t>
            </a:r>
          </a:p>
          <a:p>
            <a:pPr marL="800100" lvl="1" indent="-342900">
              <a:buFont typeface="Arial" panose="020B0604020202020204" pitchFamily="34" charset="0"/>
              <a:buChar char="•"/>
            </a:pPr>
            <a:r>
              <a:rPr lang="en-US" sz="2200" dirty="0"/>
              <a:t>  Check for assumption violations.</a:t>
            </a:r>
          </a:p>
          <a:p>
            <a:pPr marL="342900" indent="-342900">
              <a:buFont typeface="Arial" panose="020B0604020202020204" pitchFamily="34" charset="0"/>
              <a:buChar char="•"/>
            </a:pPr>
            <a:r>
              <a:rPr lang="en-US" sz="2200" dirty="0"/>
              <a:t>Applications:</a:t>
            </a:r>
          </a:p>
          <a:p>
            <a:pPr marL="800100" lvl="1" indent="-342900">
              <a:buFont typeface="Arial" panose="020B0604020202020204" pitchFamily="34" charset="0"/>
              <a:buChar char="•"/>
            </a:pPr>
            <a:r>
              <a:rPr lang="en-US" sz="2200" dirty="0"/>
              <a:t>  Forecasting and predicting outcomes.</a:t>
            </a:r>
          </a:p>
          <a:p>
            <a:pPr marL="800100" lvl="1" indent="-342900">
              <a:buFont typeface="Arial" panose="020B0604020202020204" pitchFamily="34" charset="0"/>
              <a:buChar char="•"/>
            </a:pPr>
            <a:r>
              <a:rPr lang="en-US" sz="2200" dirty="0"/>
              <a:t>  Solving business problems.</a:t>
            </a:r>
          </a:p>
          <a:p>
            <a:pPr marL="800100" lvl="1" indent="-342900">
              <a:buFont typeface="Arial" panose="020B0604020202020204" pitchFamily="34" charset="0"/>
              <a:buChar char="•"/>
            </a:pPr>
            <a:r>
              <a:rPr lang="en-US" sz="2200" dirty="0"/>
              <a:t>  Supporting strategic decision-making.</a:t>
            </a:r>
          </a:p>
          <a:p>
            <a:pPr marL="342900" indent="-342900">
              <a:buFont typeface="Arial" panose="020B0604020202020204" pitchFamily="34" charset="0"/>
              <a:buChar char="•"/>
            </a:pPr>
            <a:r>
              <a:rPr lang="en-US" sz="2200" dirty="0"/>
              <a:t>Tools: Software like Excel, SPSS, R, and Python for performing regression analysis.</a:t>
            </a:r>
          </a:p>
        </p:txBody>
      </p:sp>
      <p:sp>
        <p:nvSpPr>
          <p:cNvPr id="6" name="TextBox 5">
            <a:extLst>
              <a:ext uri="{FF2B5EF4-FFF2-40B4-BE49-F238E27FC236}">
                <a16:creationId xmlns:a16="http://schemas.microsoft.com/office/drawing/2014/main" xmlns="" id="{DE689251-5EC9-778F-02C1-38CDA401C1ED}"/>
              </a:ext>
            </a:extLst>
          </p:cNvPr>
          <p:cNvSpPr txBox="1"/>
          <p:nvPr/>
        </p:nvSpPr>
        <p:spPr>
          <a:xfrm>
            <a:off x="3617261" y="57874"/>
            <a:ext cx="2478740" cy="769441"/>
          </a:xfrm>
          <a:prstGeom prst="rect">
            <a:avLst/>
          </a:prstGeom>
          <a:solidFill>
            <a:schemeClr val="bg1"/>
          </a:solidFill>
        </p:spPr>
        <p:txBody>
          <a:bodyPr wrap="square">
            <a:spAutoFit/>
          </a:bodyPr>
          <a:lstStyle/>
          <a:p>
            <a:pPr algn="ctr"/>
            <a:r>
              <a:rPr lang="en-US" sz="4400" dirty="0">
                <a:solidFill>
                  <a:srgbClr val="7030A0"/>
                </a:solidFill>
                <a:effectLst>
                  <a:outerShdw blurRad="38100" dist="38100" dir="2700000" algn="tl">
                    <a:srgbClr val="000000">
                      <a:alpha val="43137"/>
                    </a:srgbClr>
                  </a:outerShdw>
                </a:effectLst>
              </a:rPr>
              <a:t>Summary </a:t>
            </a:r>
          </a:p>
        </p:txBody>
      </p:sp>
    </p:spTree>
    <p:extLst>
      <p:ext uri="{BB962C8B-B14F-4D97-AF65-F5344CB8AC3E}">
        <p14:creationId xmlns:p14="http://schemas.microsoft.com/office/powerpoint/2010/main" val="300338282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xmlns="" id="{05A9A639-6334-8334-38EF-7ECF2E99E377}"/>
              </a:ext>
            </a:extLst>
          </p:cNvPr>
          <p:cNvSpPr>
            <a:spLocks noGrp="1"/>
          </p:cNvSpPr>
          <p:nvPr>
            <p:ph type="sldNum" sz="quarter" idx="11"/>
          </p:nvPr>
        </p:nvSpPr>
        <p:spPr>
          <a:xfrm>
            <a:off x="234622" y="6492875"/>
            <a:ext cx="506628" cy="365125"/>
          </a:xfrm>
        </p:spPr>
        <p:txBody>
          <a:bodyPr/>
          <a:lstStyle/>
          <a:p>
            <a:fld id="{8C5C31BA-F580-439D-A464-7776DED4E78A}" type="slidenum">
              <a:rPr lang="en-US" altLang="en-US" b="1"/>
              <a:pPr/>
              <a:t>42</a:t>
            </a:fld>
            <a:endParaRPr lang="en-US" altLang="en-US" b="1" dirty="0"/>
          </a:p>
        </p:txBody>
      </p:sp>
      <p:sp>
        <p:nvSpPr>
          <p:cNvPr id="6" name="TextBox 5">
            <a:extLst>
              <a:ext uri="{FF2B5EF4-FFF2-40B4-BE49-F238E27FC236}">
                <a16:creationId xmlns:a16="http://schemas.microsoft.com/office/drawing/2014/main" xmlns="" id="{DE689251-5EC9-778F-02C1-38CDA401C1ED}"/>
              </a:ext>
            </a:extLst>
          </p:cNvPr>
          <p:cNvSpPr txBox="1"/>
          <p:nvPr/>
        </p:nvSpPr>
        <p:spPr>
          <a:xfrm>
            <a:off x="3617260" y="57874"/>
            <a:ext cx="4996161" cy="769441"/>
          </a:xfrm>
          <a:prstGeom prst="rect">
            <a:avLst/>
          </a:prstGeom>
          <a:solidFill>
            <a:schemeClr val="bg1"/>
          </a:solidFill>
        </p:spPr>
        <p:txBody>
          <a:bodyPr wrap="square">
            <a:spAutoFit/>
          </a:bodyPr>
          <a:lstStyle/>
          <a:p>
            <a:pPr algn="ctr"/>
            <a:r>
              <a:rPr lang="en-US" sz="4400" dirty="0">
                <a:solidFill>
                  <a:srgbClr val="7030A0"/>
                </a:solidFill>
                <a:effectLst>
                  <a:outerShdw blurRad="38100" dist="38100" dir="2700000" algn="tl">
                    <a:srgbClr val="000000">
                      <a:alpha val="43137"/>
                    </a:srgbClr>
                  </a:outerShdw>
                </a:effectLst>
              </a:rPr>
              <a:t>Review Questions </a:t>
            </a:r>
          </a:p>
        </p:txBody>
      </p:sp>
      <p:sp>
        <p:nvSpPr>
          <p:cNvPr id="5" name="TextBox 4">
            <a:extLst>
              <a:ext uri="{FF2B5EF4-FFF2-40B4-BE49-F238E27FC236}">
                <a16:creationId xmlns:a16="http://schemas.microsoft.com/office/drawing/2014/main" xmlns="" id="{8580ED3E-86C3-E4AA-92C4-2FA5C80E0B19}"/>
              </a:ext>
            </a:extLst>
          </p:cNvPr>
          <p:cNvSpPr txBox="1"/>
          <p:nvPr/>
        </p:nvSpPr>
        <p:spPr>
          <a:xfrm>
            <a:off x="888584" y="1256293"/>
            <a:ext cx="10453512" cy="4524315"/>
          </a:xfrm>
          <a:prstGeom prst="rect">
            <a:avLst/>
          </a:prstGeom>
          <a:solidFill>
            <a:schemeClr val="accent2">
              <a:lumMod val="20000"/>
              <a:lumOff val="80000"/>
            </a:schemeClr>
          </a:solidFill>
        </p:spPr>
        <p:txBody>
          <a:bodyPr wrap="square">
            <a:spAutoFit/>
          </a:bodyPr>
          <a:lstStyle/>
          <a:p>
            <a:r>
              <a:rPr lang="en-US" sz="3200" dirty="0"/>
              <a:t>Question 1:</a:t>
            </a:r>
          </a:p>
          <a:p>
            <a:r>
              <a:rPr lang="en-US" sz="3200" dirty="0"/>
              <a:t>What is the purpose of regression analysis?</a:t>
            </a:r>
          </a:p>
          <a:p>
            <a:endParaRPr lang="en-US" sz="3200" dirty="0"/>
          </a:p>
          <a:p>
            <a:r>
              <a:rPr lang="en-US" sz="3200" dirty="0"/>
              <a:t>Question 2:</a:t>
            </a:r>
          </a:p>
          <a:p>
            <a:r>
              <a:rPr lang="en-US" sz="3200" dirty="0"/>
              <a:t>What is the difference between simple regression and multiple regression?</a:t>
            </a:r>
          </a:p>
          <a:p>
            <a:endParaRPr lang="en-US" sz="3200" dirty="0"/>
          </a:p>
          <a:p>
            <a:r>
              <a:rPr lang="en-US" sz="3200" dirty="0"/>
              <a:t>Question 3:</a:t>
            </a:r>
          </a:p>
          <a:p>
            <a:r>
              <a:rPr lang="en-US" sz="3200" dirty="0"/>
              <a:t>What are some common applications of regression analysis?</a:t>
            </a:r>
          </a:p>
        </p:txBody>
      </p:sp>
    </p:spTree>
    <p:extLst>
      <p:ext uri="{BB962C8B-B14F-4D97-AF65-F5344CB8AC3E}">
        <p14:creationId xmlns:p14="http://schemas.microsoft.com/office/powerpoint/2010/main" val="352139252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B8F793B-EDC6-4B91-A726-0315E5C117F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EE13B93-7638-465C-9E5E-815E36AE70D8}">
  <ds:schemaRefs>
    <ds:schemaRef ds:uri="d13aca44-ef33-4cf4-9980-7f0b00e6eeb9"/>
    <ds:schemaRef ds:uri="http://schemas.microsoft.com/office/infopath/2007/PartnerControls"/>
    <ds:schemaRef ds:uri="http://purl.org/dc/elements/1.1/"/>
    <ds:schemaRef ds:uri="http://schemas.microsoft.com/office/2006/metadata/properties"/>
    <ds:schemaRef ds:uri="http://purl.org/dc/terms/"/>
    <ds:schemaRef ds:uri="http://schemas.openxmlformats.org/package/2006/metadata/core-properties"/>
    <ds:schemaRef ds:uri="http://schemas.microsoft.com/office/2006/documentManagement/types"/>
    <ds:schemaRef ds:uri="49100919-8a76-4266-be0c-7dc583902cb4"/>
    <ds:schemaRef ds:uri="http://www.w3.org/XML/1998/namespace"/>
    <ds:schemaRef ds:uri="http://purl.org/dc/dcmitype/"/>
  </ds:schemaRefs>
</ds:datastoreItem>
</file>

<file path=customXml/itemProps3.xml><?xml version="1.0" encoding="utf-8"?>
<ds:datastoreItem xmlns:ds="http://schemas.openxmlformats.org/officeDocument/2006/customXml" ds:itemID="{55DE7399-9908-4666-8E4B-74425E104A9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3476</TotalTime>
  <Words>2854</Words>
  <Application>Microsoft Office PowerPoint</Application>
  <PresentationFormat>Custom</PresentationFormat>
  <Paragraphs>314</Paragraphs>
  <Slides>43</Slides>
  <Notes>18</Notes>
  <HiddenSlides>0</HiddenSlides>
  <MMClips>0</MMClips>
  <ScaleCrop>false</ScaleCrop>
  <HeadingPairs>
    <vt:vector size="6" baseType="variant">
      <vt:variant>
        <vt:lpstr>Theme</vt:lpstr>
      </vt:variant>
      <vt:variant>
        <vt:i4>1</vt:i4>
      </vt:variant>
      <vt:variant>
        <vt:lpstr>Embedded OLE Servers</vt:lpstr>
      </vt:variant>
      <vt:variant>
        <vt:i4>4</vt:i4>
      </vt:variant>
      <vt:variant>
        <vt:lpstr>Slide Titles</vt:lpstr>
      </vt:variant>
      <vt:variant>
        <vt:i4>43</vt:i4>
      </vt:variant>
    </vt:vector>
  </HeadingPairs>
  <TitlesOfParts>
    <vt:vector size="48" baseType="lpstr">
      <vt:lpstr>Office Theme</vt:lpstr>
      <vt:lpstr>Scanned Photo</vt:lpstr>
      <vt:lpstr>Equation</vt:lpstr>
      <vt:lpstr>Clip</vt:lpstr>
      <vt:lpstr>Graph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is Regression?</vt:lpstr>
      <vt:lpstr>Examples</vt:lpstr>
      <vt:lpstr>PowerPoint Presentation</vt:lpstr>
      <vt:lpstr>PowerPoint Presentation</vt:lpstr>
      <vt:lpstr>PowerPoint Presentation</vt:lpstr>
      <vt:lpstr>PowerPoint Presentation</vt:lpstr>
      <vt:lpstr>Questions needing answers.</vt:lpstr>
      <vt:lpstr>Example: Linear relationship (e.g. Y=cholesterol versus X=age)</vt:lpstr>
      <vt:lpstr>Example: Polynomial relationship (e.g. Y=crop yield vs. X=pH)</vt:lpstr>
      <vt:lpstr>Nonlinear relationship:</vt:lpstr>
      <vt:lpstr>Concerns:</vt:lpstr>
      <vt:lpstr>The error term:</vt:lpstr>
      <vt:lpstr>The straight line -- a conservative starting point.</vt:lpstr>
      <vt:lpstr>Regression to the Mean: Galton’s Height Data</vt:lpstr>
      <vt:lpstr>Regression to the Mean is a Powerful Effect!</vt:lpstr>
      <vt:lpstr>How is a Simple Linear Regression Analysis done? A Protocol</vt:lpstr>
      <vt:lpstr>Steps in a Regression Analysis</vt:lpstr>
      <vt:lpstr>Simple Linear Regression -  Example and Theory</vt:lpstr>
      <vt:lpstr>Assumed Linear Regression Model</vt:lpstr>
      <vt:lpstr>Regression =&gt;  least squares estimation</vt:lpstr>
      <vt:lpstr>Parameter estimates:</vt:lpstr>
      <vt:lpstr>Testing for a Statistically Significant Regression</vt:lpstr>
      <vt:lpstr>Sums of Squares About the Mean (TSS)</vt:lpstr>
      <vt:lpstr>Residual Sums of Squares</vt:lpstr>
      <vt:lpstr>Regression Sums of Squares</vt:lpstr>
      <vt:lpstr>Graphical View</vt:lpstr>
      <vt:lpstr>Mean Square Terms</vt:lpstr>
      <vt:lpstr>F Test for Significant Regression</vt:lpstr>
      <vt:lpstr>Assumptions</vt:lpstr>
      <vt:lpstr>Analysis of Variance Table</vt:lpstr>
      <vt:lpstr>Parameter Standard Error Estimates</vt:lpstr>
      <vt:lpstr>Testing regression parameters</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37</cp:revision>
  <dcterms:created xsi:type="dcterms:W3CDTF">2023-04-29T09:08:00Z</dcterms:created>
  <dcterms:modified xsi:type="dcterms:W3CDTF">2024-11-07T01:41:19Z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