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26.xml" ContentType="application/vnd.openxmlformats-officedocument.presentationml.slide+xml"/>
  <Override PartName="/ppt/slides/slide69.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3.xml" ContentType="application/vnd.openxmlformats-officedocument.presentationml.slide+xml"/>
  <Override PartName="/ppt/slides/slide68.xml" ContentType="application/vnd.openxmlformats-officedocument.presentationml.slide+xml"/>
  <Override PartName="/ppt/slides/slide61.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62.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3.xml" ContentType="application/vnd.openxmlformats-officedocument.presentationml.slide+xml"/>
  <Override PartName="/ppt/slides/slide38.xml" ContentType="application/vnd.openxmlformats-officedocument.presentationml.slide+xml"/>
  <Override PartName="/ppt/slides/slide45.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44.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58.xml" ContentType="application/vnd.openxmlformats-officedocument.presentationml.slide+xml"/>
  <Override PartName="/ppt/slides/slide52.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3.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53.xml" ContentType="application/vnd.openxmlformats-officedocument.presentationml.notesSlide+xml"/>
  <Override PartName="/ppt/notesSlides/notesSlide33.xml" ContentType="application/vnd.openxmlformats-officedocument.presentationml.notesSlide+xml"/>
  <Override PartName="/ppt/notesSlides/notesSlide52.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45.xml" ContentType="application/vnd.openxmlformats-officedocument.presentationml.notesSlide+xml"/>
  <Override PartName="/ppt/notesSlides/notesSlide40.xml" ContentType="application/vnd.openxmlformats-officedocument.presentationml.notesSlide+xml"/>
  <Override PartName="/ppt/notesSlides/notesSlide51.xml" ContentType="application/vnd.openxmlformats-officedocument.presentationml.notesSlide+xml"/>
  <Override PartName="/ppt/notesSlides/notesSlide46.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5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6"/>
  </p:notesMasterIdLst>
  <p:sldIdLst>
    <p:sldId id="256" r:id="rId2"/>
    <p:sldId id="258" r:id="rId3"/>
    <p:sldId id="259" r:id="rId4"/>
    <p:sldId id="260" r:id="rId5"/>
    <p:sldId id="470" r:id="rId6"/>
    <p:sldId id="471" r:id="rId7"/>
    <p:sldId id="356" r:id="rId8"/>
    <p:sldId id="473" r:id="rId9"/>
    <p:sldId id="261" r:id="rId10"/>
    <p:sldId id="474" r:id="rId11"/>
    <p:sldId id="560" r:id="rId12"/>
    <p:sldId id="409" r:id="rId13"/>
    <p:sldId id="475" r:id="rId14"/>
    <p:sldId id="476" r:id="rId15"/>
    <p:sldId id="477" r:id="rId16"/>
    <p:sldId id="478" r:id="rId17"/>
    <p:sldId id="561" r:id="rId18"/>
    <p:sldId id="562" r:id="rId19"/>
    <p:sldId id="480" r:id="rId20"/>
    <p:sldId id="481" r:id="rId21"/>
    <p:sldId id="482" r:id="rId22"/>
    <p:sldId id="563" r:id="rId23"/>
    <p:sldId id="483" r:id="rId24"/>
    <p:sldId id="484" r:id="rId25"/>
    <p:sldId id="485" r:id="rId26"/>
    <p:sldId id="486" r:id="rId27"/>
    <p:sldId id="487" r:id="rId28"/>
    <p:sldId id="488" r:id="rId29"/>
    <p:sldId id="570" r:id="rId30"/>
    <p:sldId id="489" r:id="rId31"/>
    <p:sldId id="490" r:id="rId32"/>
    <p:sldId id="491" r:id="rId33"/>
    <p:sldId id="492" r:id="rId34"/>
    <p:sldId id="493" r:id="rId35"/>
    <p:sldId id="494" r:id="rId36"/>
    <p:sldId id="495" r:id="rId37"/>
    <p:sldId id="496" r:id="rId38"/>
    <p:sldId id="497" r:id="rId39"/>
    <p:sldId id="498" r:id="rId40"/>
    <p:sldId id="499" r:id="rId41"/>
    <p:sldId id="564" r:id="rId42"/>
    <p:sldId id="500" r:id="rId43"/>
    <p:sldId id="501" r:id="rId44"/>
    <p:sldId id="502" r:id="rId45"/>
    <p:sldId id="503" r:id="rId46"/>
    <p:sldId id="504" r:id="rId47"/>
    <p:sldId id="505" r:id="rId48"/>
    <p:sldId id="506" r:id="rId49"/>
    <p:sldId id="507" r:id="rId50"/>
    <p:sldId id="565" r:id="rId51"/>
    <p:sldId id="508" r:id="rId52"/>
    <p:sldId id="509" r:id="rId53"/>
    <p:sldId id="510" r:id="rId54"/>
    <p:sldId id="511" r:id="rId55"/>
    <p:sldId id="512" r:id="rId56"/>
    <p:sldId id="513" r:id="rId57"/>
    <p:sldId id="514" r:id="rId58"/>
    <p:sldId id="515" r:id="rId59"/>
    <p:sldId id="516" r:id="rId60"/>
    <p:sldId id="517" r:id="rId61"/>
    <p:sldId id="518" r:id="rId62"/>
    <p:sldId id="519" r:id="rId63"/>
    <p:sldId id="520" r:id="rId64"/>
    <p:sldId id="521" r:id="rId65"/>
    <p:sldId id="522" r:id="rId66"/>
    <p:sldId id="566" r:id="rId67"/>
    <p:sldId id="523" r:id="rId68"/>
    <p:sldId id="524" r:id="rId69"/>
    <p:sldId id="525" r:id="rId70"/>
    <p:sldId id="526" r:id="rId71"/>
    <p:sldId id="527" r:id="rId72"/>
    <p:sldId id="287" r:id="rId73"/>
    <p:sldId id="571" r:id="rId74"/>
    <p:sldId id="572" r:id="rId7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2"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41" d="100"/>
          <a:sy n="41" d="100"/>
        </p:scale>
        <p:origin x="126"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customschemas.google.com/relationships/presentationmetadata" Target="meta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presProps" Target="presProps.xml"/><Relationship Id="rId118"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viewProps" Target="viewProps.xml"/><Relationship Id="rId119"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11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9</a:t>
            </a:fld>
            <a:endParaRPr dirty="0">
              <a:latin typeface="Alexandria" pitchFamily="2" charset="-78"/>
              <a:cs typeface="Alexandria" pitchFamily="2" charset="-7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6514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546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7395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7781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9808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3990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6443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0861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18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39883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41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62165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41260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68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06098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8472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8633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8523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90864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33443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9446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12640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14929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5992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06188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42400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5770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40166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92983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9621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33176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821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27166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75790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621502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9763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98111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82818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54544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183361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914379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14641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06634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6911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67595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59133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845386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451565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426685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70176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30827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285272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016847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628196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527289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174671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165458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465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5474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3974239"/>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53020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5614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728629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78287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83711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0832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7909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5899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2267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303572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4162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408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3327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44466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13659683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63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8415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2468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16095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194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6881" y="230188"/>
            <a:ext cx="2780812" cy="857339"/>
          </a:xfrm>
          <a:prstGeom prst="rect">
            <a:avLst/>
          </a:prstGeom>
        </p:spPr>
      </p:pic>
      <p:sp>
        <p:nvSpPr>
          <p:cNvPr id="9" name="Google Shape;135;p3"/>
          <p:cNvSpPr txBox="1"/>
          <p:nvPr userDrawn="1"/>
        </p:nvSpPr>
        <p:spPr>
          <a:xfrm>
            <a:off x="0" y="6538912"/>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chemeClr val="tx1"/>
                </a:solidFill>
                <a:latin typeface="Alexandria" pitchFamily="2" charset="-78"/>
                <a:ea typeface="Calibri"/>
                <a:cs typeface="Alexandria" pitchFamily="2" charset="-78"/>
                <a:sym typeface="Calibri"/>
              </a:rPr>
              <a:t>www.midocean.ae</a:t>
            </a:r>
            <a:endParaRPr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67659065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6.xml"/><Relationship Id="rId1" Type="http://schemas.openxmlformats.org/officeDocument/2006/relationships/slideLayout" Target="../slideLayouts/slideLayout2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0.xml"/><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ar-AE" sz="2000" b="1" dirty="0">
                <a:solidFill>
                  <a:schemeClr val="bg1"/>
                </a:solidFill>
                <a:latin typeface="Alexandria Black" pitchFamily="2" charset="-78"/>
                <a:ea typeface="Times New Roman"/>
                <a:cs typeface="Alexandria Black" pitchFamily="2" charset="-78"/>
                <a:sym typeface="Times New Roman"/>
              </a:rPr>
              <a:t>4</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316503" y="5590983"/>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920"/>
    </mc:Choice>
    <mc:Fallback xmlns="">
      <p:transition spd="slow" advTm="179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584735"/>
          </a:xfrm>
          <a:prstGeom prst="rect">
            <a:avLst/>
          </a:prstGeom>
          <a:noFill/>
          <a:ln>
            <a:noFill/>
          </a:ln>
        </p:spPr>
        <p:txBody>
          <a:bodyPr spcFirstLastPara="1" wrap="square" lIns="91425" tIns="45700" rIns="91425" bIns="45700" anchor="t" anchorCtr="0">
            <a:spAutoFit/>
          </a:bodyPr>
          <a:lstStyle/>
          <a:p>
            <a:pPr lvl="0" algn="ctr"/>
            <a:r>
              <a:rPr lang="en-GB" sz="3200" b="1" dirty="0">
                <a:solidFill>
                  <a:srgbClr val="00B0F0"/>
                </a:solidFill>
                <a:latin typeface="Alexandria" pitchFamily="2" charset="-78"/>
                <a:cs typeface="Alexandria" pitchFamily="2" charset="-78"/>
              </a:rPr>
              <a:t>Investigation Techniques of business situation </a:t>
            </a:r>
            <a:endParaRPr sz="32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6438" y="108345"/>
            <a:ext cx="2780812" cy="857339"/>
          </a:xfrm>
          <a:prstGeom prst="rect">
            <a:avLst/>
          </a:prstGeom>
        </p:spPr>
      </p:pic>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4</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6041"/>
    </mc:Choice>
    <mc:Fallback xmlns="">
      <p:transition spd="slow" advTm="2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509443"/>
            <a:ext cx="9773938" cy="16925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3600" b="1" dirty="0">
                <a:solidFill>
                  <a:srgbClr val="00B0F0"/>
                </a:solidFill>
                <a:latin typeface="Alexandria" pitchFamily="2" charset="-78"/>
                <a:cs typeface="Alexandria" pitchFamily="2" charset="-78"/>
              </a:rPr>
              <a:t>Investigation Techniques of business situation </a:t>
            </a:r>
            <a:endParaRPr lang="en-US" sz="3600" b="1" dirty="0">
              <a:solidFill>
                <a:srgbClr val="00B0F0"/>
              </a:solidFill>
              <a:latin typeface="Alexandria" pitchFamily="2" charset="-78"/>
              <a:ea typeface="Calibri"/>
              <a:cs typeface="Alexandria" pitchFamily="2" charset="-78"/>
              <a:sym typeface="Calibri"/>
            </a:endParaRPr>
          </a:p>
        </p:txBody>
      </p:sp>
      <p:sp>
        <p:nvSpPr>
          <p:cNvPr id="13" name="Subtitle 2"/>
          <p:cNvSpPr txBox="1">
            <a:spLocks/>
          </p:cNvSpPr>
          <p:nvPr/>
        </p:nvSpPr>
        <p:spPr>
          <a:xfrm>
            <a:off x="1093678" y="5165591"/>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Week5</a:t>
            </a:r>
          </a:p>
          <a:p>
            <a:r>
              <a:rPr lang="en-US" sz="2000" b="1" dirty="0" smtClean="0">
                <a:solidFill>
                  <a:schemeClr val="tx1"/>
                </a:solidFill>
                <a:latin typeface="Alexandria" pitchFamily="2" charset="-78"/>
                <a:ea typeface="Calibri"/>
                <a:cs typeface="Alexandria" pitchFamily="2" charset="-78"/>
                <a:sym typeface="Calibri"/>
              </a:rPr>
              <a:t>Chapter5</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2241"/>
    </mc:Choice>
    <mc:Fallback xmlns="">
      <p:transition spd="slow" advTm="22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2253" y="1761218"/>
            <a:ext cx="4036638" cy="5402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551300"/>
            <a:ext cx="6330332" cy="34529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investigation techniques in analyzing business situations.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different types of investigation techniques used in business analysis.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gather and analyze data effectively.</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conducting interviews and surveys to gather information.</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observation techniques to gather insights about business situations.</a:t>
            </a:r>
          </a:p>
          <a:p>
            <a:pPr marL="342900" indent="-342900" algn="just" fontAlgn="base">
              <a:buClrTx/>
              <a:buFont typeface="Wingdings" panose="05000000000000000000" pitchFamily="2" charset="2"/>
              <a:buChar char="§"/>
            </a:pPr>
            <a:endParaRPr lang="en-US" sz="1600" b="1" dirty="0">
              <a:solidFill>
                <a:schemeClr val="tx1"/>
              </a:solidFill>
              <a:latin typeface="Alexandria" pitchFamily="2" charset="-78"/>
              <a:cs typeface="Alexandria" pitchFamily="2" charset="-78"/>
            </a:endParaRPr>
          </a:p>
        </p:txBody>
      </p:sp>
      <p:cxnSp>
        <p:nvCxnSpPr>
          <p:cNvPr id="15" name="Straight Connector 14"/>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6" name="Rectangle 15"/>
          <p:cNvSpPr/>
          <p:nvPr/>
        </p:nvSpPr>
        <p:spPr>
          <a:xfrm>
            <a:off x="4975163" y="12782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3396"/>
    </mc:Choice>
    <mc:Fallback xmlns="">
      <p:transition spd="slow" advTm="2333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86050" y="1725223"/>
            <a:ext cx="522535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374232"/>
            <a:ext cx="6330332" cy="36300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scenario analysis to assess potential outcomes and make informed business decisions.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ethical considerations in conducting investigations and gathering information.</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presenting investigation findings and recommendations effectively.</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visual aids and data visualization techniques to present complex information in a clear and concise manner.</a:t>
            </a:r>
          </a:p>
        </p:txBody>
      </p:sp>
      <p:cxnSp>
        <p:nvCxnSpPr>
          <p:cNvPr id="13" name="Straight Connector 12"/>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152421"/>
    </mc:Choice>
    <mc:Fallback xmlns="">
      <p:transition spd="slow" advTm="152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08295" y="1383108"/>
            <a:ext cx="4856382" cy="5690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221678"/>
            <a:ext cx="6330332" cy="37825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write comprehensive investigation reports that provide a thorough analysis of the business situation.</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critical thinking and problem-solving skills in conducting effective investigations.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working collaboratively and communicating effectively with stakeholders during the investigation process.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presenting investigation findings and recommendations in a clear and concise manner.</a:t>
            </a:r>
          </a:p>
        </p:txBody>
      </p:sp>
      <p:cxnSp>
        <p:nvCxnSpPr>
          <p:cNvPr id="13" name="Straight Connector 12"/>
          <p:cNvCxnSpPr/>
          <p:nvPr/>
        </p:nvCxnSpPr>
        <p:spPr>
          <a:xfrm flipH="1">
            <a:off x="5678268" y="688798"/>
            <a:ext cx="3202058" cy="1013"/>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66319"/>
    </mc:Choice>
    <mc:Fallback xmlns="">
      <p:transition spd="slow" advTm="1663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179" y="1540400"/>
            <a:ext cx="4011344" cy="51780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422358"/>
            <a:ext cx="6330332" cy="35720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Tx/>
              <a:buFont typeface="Arial" panose="020B0604020202020204" pitchFamily="34" charset="0"/>
              <a:buChar char="•"/>
            </a:pPr>
            <a:r>
              <a:rPr lang="en-US" sz="1600"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Prior research</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Investigation techniques; Interviews, Observation, Workshops, scenarios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User analysis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Prototyping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Quantitative approaches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Suitability of techniques </a:t>
            </a:r>
          </a:p>
          <a:p>
            <a:pPr marL="342900" indent="-342900">
              <a:buClrTx/>
              <a:buFont typeface="Arial" panose="020B0604020202020204" pitchFamily="34" charset="0"/>
              <a:buChar char="•"/>
            </a:pPr>
            <a:r>
              <a:rPr lang="en-GB" sz="1600" dirty="0">
                <a:solidFill>
                  <a:schemeClr val="tx1"/>
                </a:solidFill>
                <a:latin typeface="Alexandria" pitchFamily="2" charset="-78"/>
                <a:cs typeface="Alexandria" pitchFamily="2" charset="-78"/>
              </a:rPr>
              <a:t>Documenting the current situation</a:t>
            </a:r>
            <a:endParaRPr lang="en-US" sz="16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694947" y="688798"/>
            <a:ext cx="3185379" cy="1013"/>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91729"/>
    </mc:Choice>
    <mc:Fallback xmlns="">
      <p:transition spd="slow" advTm="19172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245894"/>
            <a:ext cx="6291045" cy="3449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600" dirty="0" smtClean="0">
                <a:solidFill>
                  <a:schemeClr val="tx1"/>
                </a:solidFill>
                <a:latin typeface="Alexandria" pitchFamily="2" charset="-78"/>
                <a:cs typeface="Alexandria" pitchFamily="2" charset="-78"/>
              </a:rPr>
              <a:t>When </a:t>
            </a:r>
            <a:r>
              <a:rPr lang="en-US" sz="1600" dirty="0">
                <a:solidFill>
                  <a:schemeClr val="tx1"/>
                </a:solidFill>
                <a:latin typeface="Alexandria" pitchFamily="2" charset="-78"/>
                <a:cs typeface="Alexandria" pitchFamily="2" charset="-78"/>
              </a:rPr>
              <a:t>business analysts first enter an area of study, they need a range of tools and techniques to help them understand the breadth and depth of issues.</a:t>
            </a:r>
            <a:br>
              <a:rPr lang="en-US" sz="1600" dirty="0">
                <a:solidFill>
                  <a:schemeClr val="tx1"/>
                </a:solidFill>
                <a:latin typeface="Alexandria" pitchFamily="2" charset="-78"/>
                <a:cs typeface="Alexandria" pitchFamily="2" charset="-78"/>
              </a:rPr>
            </a:br>
            <a:r>
              <a:rPr lang="en-US" sz="1600" dirty="0" smtClean="0">
                <a:solidFill>
                  <a:schemeClr val="tx1"/>
                </a:solidFill>
                <a:latin typeface="Alexandria" pitchFamily="2" charset="-78"/>
                <a:cs typeface="Alexandria" pitchFamily="2" charset="-78"/>
              </a:rPr>
              <a:t/>
            </a:r>
            <a:br>
              <a:rPr lang="en-US" sz="1600" dirty="0" smtClean="0">
                <a:solidFill>
                  <a:schemeClr val="tx1"/>
                </a:solidFill>
                <a:latin typeface="Alexandria" pitchFamily="2" charset="-78"/>
                <a:cs typeface="Alexandria" pitchFamily="2" charset="-78"/>
              </a:rPr>
            </a:br>
            <a:r>
              <a:rPr lang="en-US" sz="1600" dirty="0" smtClean="0">
                <a:solidFill>
                  <a:schemeClr val="tx1"/>
                </a:solidFill>
                <a:latin typeface="Alexandria" pitchFamily="2" charset="-78"/>
                <a:cs typeface="Alexandria" pitchFamily="2" charset="-78"/>
              </a:rPr>
              <a:t>While </a:t>
            </a:r>
            <a:r>
              <a:rPr lang="en-US" sz="1600" dirty="0">
                <a:solidFill>
                  <a:schemeClr val="tx1"/>
                </a:solidFill>
                <a:latin typeface="Alexandria" pitchFamily="2" charset="-78"/>
                <a:cs typeface="Alexandria" pitchFamily="2" charset="-78"/>
              </a:rPr>
              <a:t>they will be making use of background research, workshops, </a:t>
            </a:r>
            <a:r>
              <a:rPr lang="en-US" sz="1600" dirty="0" smtClean="0">
                <a:solidFill>
                  <a:schemeClr val="tx1"/>
                </a:solidFill>
                <a:latin typeface="Alexandria" pitchFamily="2" charset="-78"/>
                <a:cs typeface="Alexandria" pitchFamily="2" charset="-78"/>
              </a:rPr>
              <a:t>one-to-one interviews </a:t>
            </a:r>
            <a:r>
              <a:rPr lang="en-US" sz="1600" dirty="0">
                <a:solidFill>
                  <a:schemeClr val="tx1"/>
                </a:solidFill>
                <a:latin typeface="Alexandria" pitchFamily="2" charset="-78"/>
                <a:cs typeface="Alexandria" pitchFamily="2" charset="-78"/>
              </a:rPr>
              <a:t>and quantitative methods of verification of data, they must also use diagnostic tools for understanding a problem area, and different approaches to documenting their findings, according to the focus.</a:t>
            </a:r>
            <a:br>
              <a:rPr lang="en-US" sz="1600" dirty="0">
                <a:solidFill>
                  <a:schemeClr val="tx1"/>
                </a:solidFill>
                <a:latin typeface="Alexandria" pitchFamily="2" charset="-78"/>
                <a:cs typeface="Alexandria" pitchFamily="2" charset="-78"/>
              </a:rPr>
            </a:b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673515" y="1540075"/>
            <a:ext cx="3706544" cy="5197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03722"/>
    </mc:Choice>
    <mc:Fallback xmlns="">
      <p:transition spd="slow" advTm="1037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310063"/>
            <a:ext cx="6291045" cy="3550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assumption behind this chapter is that the analyst will be responsible for performing a broad study that begins with a general understanding of the situation, then produces a diagnosis of the underlying causes and subsequently understands the requirements for a solution.</a:t>
            </a:r>
          </a:p>
        </p:txBody>
      </p:sp>
      <p:sp>
        <p:nvSpPr>
          <p:cNvPr id="13" name="Title 1"/>
          <p:cNvSpPr txBox="1">
            <a:spLocks/>
          </p:cNvSpPr>
          <p:nvPr/>
        </p:nvSpPr>
        <p:spPr>
          <a:xfrm>
            <a:off x="6481011" y="1595123"/>
            <a:ext cx="3931133" cy="5303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1423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024"/>
    </mc:Choice>
    <mc:Fallback xmlns="">
      <p:transition spd="slow" advTm="520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29137" y="1383108"/>
            <a:ext cx="5351687" cy="62670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10" name="Content Placeholder 2"/>
          <p:cNvSpPr txBox="1">
            <a:spLocks/>
          </p:cNvSpPr>
          <p:nvPr/>
        </p:nvSpPr>
        <p:spPr>
          <a:xfrm>
            <a:off x="5577079" y="2390274"/>
            <a:ext cx="6303746" cy="32135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dirty="0">
                <a:solidFill>
                  <a:schemeClr val="tx1"/>
                </a:solidFill>
                <a:latin typeface="Alexandria" pitchFamily="2" charset="-78"/>
                <a:cs typeface="Alexandria" pitchFamily="2" charset="-78"/>
              </a:rPr>
              <a:t>When an analyst first approaches their client organization, (or division or department), they should first spend time gathering as much background information as they can. There are various sources available, but the internet has made access to such background information much simpler than before. </a:t>
            </a:r>
          </a:p>
        </p:txBody>
      </p:sp>
      <p:cxnSp>
        <p:nvCxnSpPr>
          <p:cNvPr id="12" name="Straight Connector 11"/>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1858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69274"/>
    </mc:Choice>
    <mc:Fallback xmlns="">
      <p:transition spd="slow" advTm="6927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272027" y="1676335"/>
            <a:ext cx="5614763" cy="323854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53688"/>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website</a:t>
            </a:r>
          </a:p>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company reports</a:t>
            </a:r>
          </a:p>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procedure manuals and documentation</a:t>
            </a:r>
          </a:p>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the organization chart</a:t>
            </a:r>
          </a:p>
        </p:txBody>
      </p:sp>
      <p:sp>
        <p:nvSpPr>
          <p:cNvPr id="9" name="Title 1"/>
          <p:cNvSpPr txBox="1">
            <a:spLocks/>
          </p:cNvSpPr>
          <p:nvPr/>
        </p:nvSpPr>
        <p:spPr>
          <a:xfrm>
            <a:off x="6096000" y="4201701"/>
            <a:ext cx="4074695"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cxnSp>
        <p:nvCxnSpPr>
          <p:cNvPr id="10" name="Straight Connector 9"/>
          <p:cNvCxnSpPr/>
          <p:nvPr/>
        </p:nvCxnSpPr>
        <p:spPr>
          <a:xfrm flipH="1">
            <a:off x="673099"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0564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88069">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5770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1600" b="1" dirty="0">
                <a:latin typeface="Alexandria" pitchFamily="2" charset="-78"/>
                <a:cs typeface="Alexandria" pitchFamily="2" charset="-78"/>
              </a:rPr>
              <a:t>Study website</a:t>
            </a:r>
          </a:p>
          <a:p>
            <a:pPr marL="0" indent="0">
              <a:buNone/>
            </a:pPr>
            <a:r>
              <a:rPr lang="en-US" sz="1600" dirty="0">
                <a:latin typeface="Alexandria" pitchFamily="2" charset="-78"/>
                <a:cs typeface="Alexandria" pitchFamily="2" charset="-78"/>
              </a:rPr>
              <a:t>This is the quickest and simplest way to get a view of what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does, what its values are, how it brands itself and how it wants to be perceived. </a:t>
            </a:r>
          </a:p>
          <a:p>
            <a:pPr marL="0" indent="0">
              <a:buNone/>
            </a:pPr>
            <a:r>
              <a:rPr lang="en-US" sz="1600" dirty="0">
                <a:latin typeface="Alexandria" pitchFamily="2" charset="-78"/>
                <a:cs typeface="Alexandria" pitchFamily="2" charset="-78"/>
              </a:rPr>
              <a:t>Depending upon the nature of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the website should provide access to information about the products and services, opportunities to interact with the site and give feedback, and offer details about the company.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One useful inference from the design of the website is how the company views its place strategically, in terms of the balance between the cost and the perceived quality of its products.</a:t>
            </a:r>
            <a:endParaRPr lang="en-US" sz="1600" b="1" dirty="0">
              <a:latin typeface="Alexandria" pitchFamily="2" charset="-78"/>
              <a:cs typeface="Alexandria" pitchFamily="2" charset="-78"/>
            </a:endParaRPr>
          </a:p>
        </p:txBody>
      </p:sp>
      <p:sp>
        <p:nvSpPr>
          <p:cNvPr id="7" name="Title 1"/>
          <p:cNvSpPr txBox="1">
            <a:spLocks/>
          </p:cNvSpPr>
          <p:nvPr/>
        </p:nvSpPr>
        <p:spPr>
          <a:xfrm>
            <a:off x="2390274" y="1212844"/>
            <a:ext cx="5829863"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8" name="Rectangle 7"/>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112460"/>
    </mc:Choice>
    <mc:Fallback xmlns="">
      <p:transition spd="slow" advTm="11246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4148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1600" b="1" dirty="0">
                <a:latin typeface="Alexandria" pitchFamily="2" charset="-78"/>
                <a:cs typeface="Alexandria" pitchFamily="2" charset="-78"/>
              </a:rPr>
              <a:t>Study website</a:t>
            </a:r>
          </a:p>
          <a:p>
            <a:pPr marL="0" indent="0">
              <a:buNone/>
            </a:pPr>
            <a:r>
              <a:rPr lang="en-US" sz="1600" dirty="0">
                <a:latin typeface="Alexandria" pitchFamily="2" charset="-78"/>
                <a:cs typeface="Alexandria" pitchFamily="2" charset="-78"/>
              </a:rPr>
              <a:t>The design of the website will often give an indication of the level of quality it aims at: primary </a:t>
            </a:r>
            <a:r>
              <a:rPr lang="en-US" sz="1600" dirty="0" smtClean="0">
                <a:latin typeface="Alexandria" pitchFamily="2" charset="-78"/>
                <a:cs typeface="Alexandria" pitchFamily="2" charset="-78"/>
              </a:rPr>
              <a:t>colors, </a:t>
            </a:r>
            <a:r>
              <a:rPr lang="en-US" sz="1600" dirty="0">
                <a:latin typeface="Alexandria" pitchFamily="2" charset="-78"/>
                <a:cs typeface="Alexandria" pitchFamily="2" charset="-78"/>
              </a:rPr>
              <a:t>flashing icons, liberal use of exclamation marks and free use of suggestive words like ‘Bargain!’ imply a more populist approach, while a quieter background, carefully composed photographs, moderated </a:t>
            </a:r>
            <a:r>
              <a:rPr lang="en-US" sz="1600" dirty="0" smtClean="0">
                <a:latin typeface="Alexandria" pitchFamily="2" charset="-78"/>
                <a:cs typeface="Alexandria" pitchFamily="2" charset="-78"/>
              </a:rPr>
              <a:t>colors, </a:t>
            </a:r>
            <a:r>
              <a:rPr lang="en-US" sz="1600" dirty="0">
                <a:latin typeface="Alexandria" pitchFamily="2" charset="-78"/>
                <a:cs typeface="Alexandria" pitchFamily="2" charset="-78"/>
              </a:rPr>
              <a:t>all imply a concern for a perception of quality.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Interpreting a website in this way can provide an early insight into the business imperatives for the </a:t>
            </a:r>
            <a:r>
              <a:rPr lang="en-US" sz="1600" dirty="0" smtClean="0">
                <a:latin typeface="Alexandria" pitchFamily="2" charset="-78"/>
                <a:cs typeface="Alexandria" pitchFamily="2" charset="-78"/>
              </a:rPr>
              <a:t>organization.</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These things will give an idea of the level of professionalism of the site and expected standards of technology presentation and achievement.</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in turn can provide clues about the technological maturity of the company – is the technology aligned to the business intention, or are the developers showing off their skills at the expense of the company’s message?</a:t>
            </a:r>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26686332"/>
      </p:ext>
    </p:extLst>
  </p:cSld>
  <p:clrMapOvr>
    <a:masterClrMapping/>
  </p:clrMapOvr>
  <mc:AlternateContent xmlns:mc="http://schemas.openxmlformats.org/markup-compatibility/2006" xmlns:p14="http://schemas.microsoft.com/office/powerpoint/2010/main">
    <mc:Choice Requires="p14">
      <p:transition spd="slow" p14:dur="2000" advTm="102564"/>
    </mc:Choice>
    <mc:Fallback xmlns="">
      <p:transition spd="slow" advTm="1025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Study company reports</a:t>
            </a:r>
          </a:p>
          <a:p>
            <a:pPr marL="0" indent="0">
              <a:buNone/>
            </a:pPr>
            <a:r>
              <a:rPr lang="en-US" sz="1600" dirty="0">
                <a:latin typeface="Alexandria" pitchFamily="2" charset="-78"/>
                <a:cs typeface="Alexandria" pitchFamily="2" charset="-78"/>
              </a:rPr>
              <a:t>If we are approaching a commercial company in the role of an external consultant, it is useful to look at company reports to confirm the health of the company.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UK companies are required to file the Income Statement (Profit and Loss Account) and Balance Sheet with Companies House, from where they may be accessed by the public.</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These documents can provide much rich information about the levels of debt, liquidity, gearing, trends in growth or stagnation over the previous years, and a first insight into where there may be problems.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As an example, following an invitation to carry out consultancy work for a new client, an examination of the company’s entry at Companies House revealed that it was about to be suspended for non-submission of accounts over the previous two years.</a:t>
            </a:r>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69333960"/>
      </p:ext>
    </p:extLst>
  </p:cSld>
  <p:clrMapOvr>
    <a:masterClrMapping/>
  </p:clrMapOvr>
  <mc:AlternateContent xmlns:mc="http://schemas.openxmlformats.org/markup-compatibility/2006" xmlns:p14="http://schemas.microsoft.com/office/powerpoint/2010/main">
    <mc:Choice Requires="p14">
      <p:transition spd="slow" p14:dur="2000" advTm="124790"/>
    </mc:Choice>
    <mc:Fallback xmlns="">
      <p:transition spd="slow" advTm="1247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1600" b="1" dirty="0" smtClean="0">
                <a:latin typeface="Alexandria" pitchFamily="2" charset="-78"/>
                <a:cs typeface="Alexandria" pitchFamily="2" charset="-78"/>
              </a:rPr>
              <a:t>Study procedure manuals and documentation</a:t>
            </a:r>
          </a:p>
          <a:p>
            <a:pPr marL="0" indent="0">
              <a:buNone/>
            </a:pPr>
            <a:r>
              <a:rPr lang="en-US" sz="1600" dirty="0" smtClean="0">
                <a:latin typeface="Alexandria" pitchFamily="2" charset="-78"/>
                <a:cs typeface="Alexandria" pitchFamily="2" charset="-78"/>
              </a:rPr>
              <a:t>Many business analysis projects will have a scope that is more local than those suggested above, and more focused on specific sets of processes. The prior research for such projects will include studying current system documentation and any procedures manuals.</a:t>
            </a:r>
          </a:p>
          <a:p>
            <a:endParaRPr lang="en-US" sz="1600" dirty="0" smtClean="0">
              <a:latin typeface="Alexandria" pitchFamily="2" charset="-78"/>
              <a:cs typeface="Alexandria" pitchFamily="2" charset="-78"/>
            </a:endParaRPr>
          </a:p>
          <a:p>
            <a:pPr marL="0" indent="0">
              <a:buNone/>
            </a:pPr>
            <a:r>
              <a:rPr lang="en-US" sz="1600" dirty="0" smtClean="0">
                <a:latin typeface="Alexandria" pitchFamily="2" charset="-78"/>
                <a:cs typeface="Alexandria" pitchFamily="2" charset="-78"/>
              </a:rPr>
              <a:t>These are to give an idea of the expected ‘as-is’ process, but another note of caution – over time such documentation will naturally become unrepresentative of the actual course of the process.</a:t>
            </a:r>
            <a:br>
              <a:rPr lang="en-US" sz="1600" dirty="0" smtClean="0">
                <a:latin typeface="Alexandria" pitchFamily="2" charset="-78"/>
                <a:cs typeface="Alexandria" pitchFamily="2" charset="-78"/>
              </a:rPr>
            </a:br>
            <a:r>
              <a:rPr lang="en-US" sz="1600" dirty="0" smtClean="0">
                <a:latin typeface="Alexandria" pitchFamily="2" charset="-78"/>
                <a:cs typeface="Alexandria" pitchFamily="2" charset="-78"/>
              </a:rPr>
              <a:t/>
            </a:r>
            <a:br>
              <a:rPr lang="en-US" sz="1600" dirty="0" smtClean="0">
                <a:latin typeface="Alexandria" pitchFamily="2" charset="-78"/>
                <a:cs typeface="Alexandria" pitchFamily="2" charset="-78"/>
              </a:rPr>
            </a:br>
            <a:r>
              <a:rPr lang="en-US" sz="1600" dirty="0" smtClean="0">
                <a:latin typeface="Alexandria" pitchFamily="2" charset="-78"/>
                <a:cs typeface="Alexandria" pitchFamily="2" charset="-78"/>
              </a:rPr>
              <a:t>Studying the documentation is never a substitute for proper investigation and analysis; rather it enables preparation, a prior understanding of the domain in question that gives the analyst an entry point for various lines of investigation.</a:t>
            </a:r>
          </a:p>
          <a:p>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7295280"/>
      </p:ext>
    </p:extLst>
  </p:cSld>
  <p:clrMapOvr>
    <a:masterClrMapping/>
  </p:clrMapOvr>
  <mc:AlternateContent xmlns:mc="http://schemas.openxmlformats.org/markup-compatibility/2006" xmlns:p14="http://schemas.microsoft.com/office/powerpoint/2010/main">
    <mc:Choice Requires="p14">
      <p:transition spd="slow" p14:dur="2000" advTm="115189"/>
    </mc:Choice>
    <mc:Fallback xmlns="">
      <p:transition spd="slow" advTm="11518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Study the organization chart</a:t>
            </a:r>
          </a:p>
          <a:p>
            <a:pPr marL="0" indent="0">
              <a:buNone/>
            </a:pPr>
            <a:r>
              <a:rPr lang="en-US" sz="1600" dirty="0">
                <a:latin typeface="Alexandria" pitchFamily="2" charset="-78"/>
                <a:cs typeface="Alexandria" pitchFamily="2" charset="-78"/>
              </a:rPr>
              <a:t>The organization chart sets out the management structure of the organization and can offer insights into the style and culture of the organization. Understanding the job roles and reporting lines are a valuable preparation for the more detailed investigation to follow.</a:t>
            </a:r>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45476370"/>
      </p:ext>
    </p:extLst>
  </p:cSld>
  <p:clrMapOvr>
    <a:masterClrMapping/>
  </p:clrMapOvr>
  <mc:AlternateContent xmlns:mc="http://schemas.openxmlformats.org/markup-compatibility/2006" xmlns:p14="http://schemas.microsoft.com/office/powerpoint/2010/main">
    <mc:Choice Requires="p14">
      <p:transition spd="slow" p14:dur="2000" advTm="69991"/>
    </mc:Choice>
    <mc:Fallback xmlns="">
      <p:transition spd="slow" advTm="6999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22606"/>
            <a:ext cx="6330331" cy="3799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There are many reasons that business analysis is </a:t>
            </a:r>
            <a:r>
              <a:rPr lang="en-US" sz="1600" dirty="0" smtClean="0">
                <a:solidFill>
                  <a:schemeClr val="tx1"/>
                </a:solidFill>
                <a:latin typeface="Alexandria" pitchFamily="2" charset="-78"/>
                <a:cs typeface="Alexandria" pitchFamily="2" charset="-78"/>
              </a:rPr>
              <a:t>required</a:t>
            </a:r>
            <a:r>
              <a:rPr lang="en-US" sz="1600" dirty="0">
                <a:solidFill>
                  <a:schemeClr val="tx1"/>
                </a:solidFill>
                <a:latin typeface="Alexandria" pitchFamily="2" charset="-78"/>
                <a:cs typeface="Alexandria" pitchFamily="2" charset="-78"/>
              </a:rPr>
              <a:t>. For example, For example, a study might be to investigate an area of concern, diagnose a weakness in the business processes or compile the requirements for a new system.</a:t>
            </a:r>
            <a:br>
              <a:rPr lang="en-US" sz="1600" dirty="0">
                <a:solidFill>
                  <a:schemeClr val="tx1"/>
                </a:solidFill>
                <a:latin typeface="Alexandria" pitchFamily="2" charset="-78"/>
                <a:cs typeface="Alexandria" pitchFamily="2" charset="-78"/>
              </a:rPr>
            </a:br>
            <a:r>
              <a:rPr lang="en-US" sz="1600" dirty="0" smtClean="0">
                <a:solidFill>
                  <a:schemeClr val="tx1"/>
                </a:solidFill>
                <a:latin typeface="Alexandria" pitchFamily="2" charset="-78"/>
                <a:cs typeface="Alexandria" pitchFamily="2" charset="-78"/>
              </a:rPr>
              <a:t>There </a:t>
            </a:r>
            <a:r>
              <a:rPr lang="en-US" sz="1600" dirty="0">
                <a:solidFill>
                  <a:schemeClr val="tx1"/>
                </a:solidFill>
                <a:latin typeface="Alexandria" pitchFamily="2" charset="-78"/>
                <a:cs typeface="Alexandria" pitchFamily="2" charset="-78"/>
              </a:rPr>
              <a:t>will be a variety of techniques available, depending upon the size of the domain in question, its location, the numbers of stakeholders to be consulted, and the nature of the information to be </a:t>
            </a:r>
            <a:r>
              <a:rPr lang="en-US" sz="1600" dirty="0" smtClean="0">
                <a:solidFill>
                  <a:schemeClr val="tx1"/>
                </a:solidFill>
                <a:latin typeface="Alexandria" pitchFamily="2" charset="-78"/>
                <a:cs typeface="Alexandria" pitchFamily="2" charset="-78"/>
              </a:rPr>
              <a:t>ascertained. Qualitative </a:t>
            </a:r>
            <a:r>
              <a:rPr lang="en-US" sz="1600" dirty="0">
                <a:solidFill>
                  <a:schemeClr val="tx1"/>
                </a:solidFill>
                <a:latin typeface="Alexandria" pitchFamily="2" charset="-78"/>
                <a:cs typeface="Alexandria" pitchFamily="2" charset="-78"/>
              </a:rPr>
              <a:t>techniques can be further broken down into one-to-one sessions and collaborative </a:t>
            </a:r>
            <a:r>
              <a:rPr lang="en-US" sz="1600" dirty="0" smtClean="0">
                <a:solidFill>
                  <a:schemeClr val="tx1"/>
                </a:solidFill>
                <a:latin typeface="Alexandria" pitchFamily="2" charset="-78"/>
                <a:cs typeface="Alexandria" pitchFamily="2" charset="-78"/>
              </a:rPr>
              <a:t>sessions. The </a:t>
            </a:r>
            <a:r>
              <a:rPr lang="en-US" sz="1600" dirty="0">
                <a:solidFill>
                  <a:schemeClr val="tx1"/>
                </a:solidFill>
                <a:latin typeface="Alexandria" pitchFamily="2" charset="-78"/>
                <a:cs typeface="Alexandria" pitchFamily="2" charset="-78"/>
              </a:rPr>
              <a:t>most common of the qualitative one-to-one approaches to investigation are the interview, a meeting with individual stakeholders and shadowing sessions. Collaborative approaches include workshops and focus groups.</a:t>
            </a:r>
          </a:p>
        </p:txBody>
      </p:sp>
      <p:sp>
        <p:nvSpPr>
          <p:cNvPr id="13" name="Title 1"/>
          <p:cNvSpPr txBox="1">
            <a:spLocks/>
          </p:cNvSpPr>
          <p:nvPr/>
        </p:nvSpPr>
        <p:spPr>
          <a:xfrm>
            <a:off x="6481011" y="1383109"/>
            <a:ext cx="5190289" cy="4281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5550493"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92096" y="927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808675"/>
      </p:ext>
    </p:extLst>
  </p:cSld>
  <p:clrMapOvr>
    <a:masterClrMapping/>
  </p:clrMapOvr>
  <mc:AlternateContent xmlns:mc="http://schemas.openxmlformats.org/markup-compatibility/2006" xmlns:p14="http://schemas.microsoft.com/office/powerpoint/2010/main">
    <mc:Choice Requires="p14">
      <p:transition spd="slow" p14:dur="2000" advTm="109260"/>
    </mc:Choice>
    <mc:Fallback xmlns="">
      <p:transition spd="slow" advTm="10926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19195"/>
            <a:ext cx="5614763" cy="34303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20732" y="152674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INTERVIEWS</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OBSERVATION</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WORKSHOPS- focus Group</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SCENARIOS</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USER ANALYSIS</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PROTOTYPING</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QUANTITATIVE APPROACHES</a:t>
            </a:r>
            <a:endParaRPr lang="en-US" sz="1800" dirty="0">
              <a:solidFill>
                <a:schemeClr val="tx1"/>
              </a:solidFill>
              <a:latin typeface="Alexandria" pitchFamily="2" charset="-78"/>
              <a:cs typeface="Alexandria" pitchFamily="2" charset="-78"/>
            </a:endParaRPr>
          </a:p>
        </p:txBody>
      </p:sp>
      <p:sp>
        <p:nvSpPr>
          <p:cNvPr id="10" name="Title 1"/>
          <p:cNvSpPr txBox="1">
            <a:spLocks/>
          </p:cNvSpPr>
          <p:nvPr/>
        </p:nvSpPr>
        <p:spPr>
          <a:xfrm>
            <a:off x="5943600" y="4431066"/>
            <a:ext cx="4781872"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397570" y="1112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5305224"/>
      </p:ext>
    </p:extLst>
  </p:cSld>
  <p:clrMapOvr>
    <a:masterClrMapping/>
  </p:clrMapOvr>
  <p:transition spd="slow" advTm="108024">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81727"/>
            <a:ext cx="10515600" cy="357739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1. INTERVIEWS</a:t>
            </a:r>
          </a:p>
          <a:p>
            <a:pPr marL="0" indent="0">
              <a:buNone/>
            </a:pPr>
            <a:r>
              <a:rPr lang="en-US" sz="1600" dirty="0">
                <a:latin typeface="Alexandria" pitchFamily="2" charset="-78"/>
                <a:cs typeface="Alexandria" pitchFamily="2" charset="-78"/>
              </a:rPr>
              <a:t>The interview is a key tool in the business analyst’s toolkit. A well-run interview can be vital in achieving a number of objectives. These include:</a:t>
            </a:r>
          </a:p>
          <a:p>
            <a:pPr marL="342900" indent="-342900">
              <a:buFont typeface="Arial" panose="020B0604020202020204" pitchFamily="34" charset="0"/>
              <a:buChar char="•"/>
            </a:pPr>
            <a:r>
              <a:rPr lang="en-US" sz="1600" dirty="0">
                <a:latin typeface="Alexandria" pitchFamily="2" charset="-78"/>
                <a:cs typeface="Alexandria" pitchFamily="2" charset="-78"/>
              </a:rPr>
              <a:t>making an initial contact with key stakeholders and establishing a basis for the business analysis work;</a:t>
            </a:r>
          </a:p>
          <a:p>
            <a:pPr marL="342900" indent="-342900">
              <a:buFont typeface="Arial" panose="020B0604020202020204" pitchFamily="34" charset="0"/>
              <a:buChar char="•"/>
            </a:pPr>
            <a:r>
              <a:rPr lang="en-US" sz="1600" dirty="0">
                <a:latin typeface="Alexandria" pitchFamily="2" charset="-78"/>
                <a:cs typeface="Alexandria" pitchFamily="2" charset="-78"/>
              </a:rPr>
              <a:t>building and developing rapport with different business users and managers;</a:t>
            </a:r>
          </a:p>
          <a:p>
            <a:pPr marL="342900" indent="-342900">
              <a:buFont typeface="Arial" panose="020B0604020202020204" pitchFamily="34" charset="0"/>
              <a:buChar char="•"/>
            </a:pPr>
            <a:r>
              <a:rPr lang="en-US" sz="1600" dirty="0">
                <a:latin typeface="Alexandria" pitchFamily="2" charset="-78"/>
                <a:cs typeface="Alexandria" pitchFamily="2" charset="-78"/>
              </a:rPr>
              <a:t>acquiring information about the business situation, including any issues and problems;</a:t>
            </a:r>
          </a:p>
          <a:p>
            <a:pPr marL="342900" indent="-342900">
              <a:buFont typeface="Arial" panose="020B0604020202020204" pitchFamily="34" charset="0"/>
              <a:buChar char="•"/>
            </a:pPr>
            <a:r>
              <a:rPr lang="en-US" sz="1600" dirty="0">
                <a:latin typeface="Alexandria" pitchFamily="2" charset="-78"/>
                <a:cs typeface="Alexandria" pitchFamily="2" charset="-78"/>
              </a:rPr>
              <a:t>discovering different stakeholder perspectives and priorities. </a:t>
            </a:r>
          </a:p>
          <a:p>
            <a:pPr marL="0" indent="0">
              <a:buNone/>
            </a:pPr>
            <a:endParaRPr lang="en-US" sz="1600" dirty="0">
              <a:latin typeface="Alexandria" pitchFamily="2" charset="-78"/>
              <a:cs typeface="Alexandria" pitchFamily="2" charset="-78"/>
            </a:endParaRPr>
          </a:p>
        </p:txBody>
      </p:sp>
      <p:sp>
        <p:nvSpPr>
          <p:cNvPr id="7" name="Title 1"/>
          <p:cNvSpPr txBox="1">
            <a:spLocks/>
          </p:cNvSpPr>
          <p:nvPr/>
        </p:nvSpPr>
        <p:spPr>
          <a:xfrm>
            <a:off x="2711116" y="1138989"/>
            <a:ext cx="5509022"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4882510"/>
      </p:ext>
    </p:extLst>
  </p:cSld>
  <p:clrMapOvr>
    <a:masterClrMapping/>
  </p:clrMapOvr>
  <mc:AlternateContent xmlns:mc="http://schemas.openxmlformats.org/markup-compatibility/2006" xmlns:p14="http://schemas.microsoft.com/office/powerpoint/2010/main">
    <mc:Choice Requires="p14">
      <p:transition spd="slow" p14:dur="2000" advTm="82325"/>
    </mc:Choice>
    <mc:Fallback xmlns="">
      <p:transition spd="slow" advTm="823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97768"/>
            <a:ext cx="10515600" cy="2823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1. INTERVIEWS</a:t>
            </a:r>
          </a:p>
          <a:p>
            <a:pPr marL="0" indent="0">
              <a:buNone/>
            </a:pPr>
            <a:r>
              <a:rPr lang="en-US" sz="1600" dirty="0">
                <a:latin typeface="Alexandria" pitchFamily="2" charset="-78"/>
                <a:cs typeface="Alexandria" pitchFamily="2" charset="-78"/>
              </a:rPr>
              <a:t>Interviews tend to take place on a one-to-one basis, which is a key reason why they can be invaluable in obtaining personal concerns. They focus on the views of an individual and provide an environment where the interviewee has an opportunity to discuss their concerns and feel that they are given individual attention.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However, interviewing can be quite time consuming so the analyst has a responsibility to ensure that the interviewee’s time is not wasted, the required information is acquired and a good degree of understanding and rapport is achieved.</a:t>
            </a:r>
          </a:p>
        </p:txBody>
      </p:sp>
      <p:sp>
        <p:nvSpPr>
          <p:cNvPr id="7" name="Title 1"/>
          <p:cNvSpPr txBox="1">
            <a:spLocks/>
          </p:cNvSpPr>
          <p:nvPr/>
        </p:nvSpPr>
        <p:spPr>
          <a:xfrm>
            <a:off x="2791326" y="1106905"/>
            <a:ext cx="5428812" cy="5062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67965052"/>
      </p:ext>
    </p:extLst>
  </p:cSld>
  <p:clrMapOvr>
    <a:masterClrMapping/>
  </p:clrMapOvr>
  <mc:AlternateContent xmlns:mc="http://schemas.openxmlformats.org/markup-compatibility/2006" xmlns:p14="http://schemas.microsoft.com/office/powerpoint/2010/main">
    <mc:Choice Requires="p14">
      <p:transition spd="slow" p14:dur="2000" advTm="99052"/>
    </mc:Choice>
    <mc:Fallback xmlns="">
      <p:transition spd="slow" advTm="990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538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29853"/>
            <a:ext cx="10515600" cy="32357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1. INTERVIEWS</a:t>
            </a:r>
          </a:p>
          <a:p>
            <a:pPr marL="0" indent="0" algn="just">
              <a:buNone/>
            </a:pPr>
            <a:r>
              <a:rPr lang="en-US" sz="1600" dirty="0">
                <a:latin typeface="Alexandria" pitchFamily="2" charset="-78"/>
                <a:cs typeface="Alexandria" pitchFamily="2" charset="-78"/>
              </a:rPr>
              <a:t>There are three areas that are considered during fact-finding or requirements interviews: </a:t>
            </a:r>
          </a:p>
          <a:p>
            <a:pPr marL="342900" indent="-342900" algn="just">
              <a:buFont typeface="Arial" panose="020B0604020202020204" pitchFamily="34" charset="0"/>
              <a:buChar char="•"/>
            </a:pPr>
            <a:r>
              <a:rPr lang="en-US" sz="1600" dirty="0">
                <a:latin typeface="Alexandria" pitchFamily="2" charset="-78"/>
                <a:cs typeface="Alexandria" pitchFamily="2" charset="-78"/>
              </a:rPr>
              <a:t>current functions that need to be fulfilled in any new business system; </a:t>
            </a:r>
          </a:p>
          <a:p>
            <a:pPr marL="342900" indent="-342900" algn="just">
              <a:buFont typeface="Arial" panose="020B0604020202020204" pitchFamily="34" charset="0"/>
              <a:buChar char="•"/>
            </a:pPr>
            <a:r>
              <a:rPr lang="en-US" sz="1600" dirty="0">
                <a:latin typeface="Alexandria" pitchFamily="2" charset="-78"/>
                <a:cs typeface="Alexandria" pitchFamily="2" charset="-78"/>
              </a:rPr>
              <a:t>problems with the current operations or performance that need to be addressed; </a:t>
            </a:r>
          </a:p>
          <a:p>
            <a:pPr marL="342900" indent="-342900" algn="just">
              <a:buFont typeface="Arial" panose="020B0604020202020204" pitchFamily="34" charset="0"/>
              <a:buChar char="•"/>
            </a:pPr>
            <a:r>
              <a:rPr lang="en-US" sz="1600" dirty="0">
                <a:latin typeface="Alexandria" pitchFamily="2" charset="-78"/>
                <a:cs typeface="Alexandria" pitchFamily="2" charset="-78"/>
              </a:rPr>
              <a:t>additional features required from the new business system.</a:t>
            </a:r>
          </a:p>
          <a:p>
            <a:pPr marL="0" indent="0" algn="just">
              <a:buNone/>
            </a:pPr>
            <a:r>
              <a:rPr lang="en-US" sz="1600" dirty="0">
                <a:latin typeface="Alexandria" pitchFamily="2" charset="-78"/>
                <a:cs typeface="Alexandria" pitchFamily="2" charset="-78"/>
              </a:rPr>
              <a:t>Interviews may offer vaguely worded suggestions and so the skill of the interviewer is needed to assess the implications of the initial suggestions and draw out more detailed information. </a:t>
            </a:r>
          </a:p>
        </p:txBody>
      </p:sp>
      <p:sp>
        <p:nvSpPr>
          <p:cNvPr id="8" name="Title 1"/>
          <p:cNvSpPr txBox="1">
            <a:spLocks/>
          </p:cNvSpPr>
          <p:nvPr/>
        </p:nvSpPr>
        <p:spPr>
          <a:xfrm>
            <a:off x="2791326" y="1106905"/>
            <a:ext cx="5428812" cy="5062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4582677"/>
      </p:ext>
    </p:extLst>
  </p:cSld>
  <p:clrMapOvr>
    <a:masterClrMapping/>
  </p:clrMapOvr>
  <mc:AlternateContent xmlns:mc="http://schemas.openxmlformats.org/markup-compatibility/2006" xmlns:p14="http://schemas.microsoft.com/office/powerpoint/2010/main">
    <mc:Choice Requires="p14">
      <p:transition spd="slow" p14:dur="2000" advTm="121193"/>
    </mc:Choice>
    <mc:Fallback xmlns="">
      <p:transition spd="slow" advTm="12119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2108195"/>
            <a:ext cx="5614763" cy="3199784"/>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q"/>
            </a:pPr>
            <a:r>
              <a:rPr lang="en-US" sz="1800" b="1" dirty="0">
                <a:latin typeface="Alexandria" pitchFamily="2" charset="-78"/>
                <a:cs typeface="Alexandria" pitchFamily="2" charset="-78"/>
              </a:rPr>
              <a:t>Advantages </a:t>
            </a:r>
            <a:r>
              <a:rPr lang="en-US" sz="1800" b="1" dirty="0" smtClean="0">
                <a:latin typeface="Alexandria" pitchFamily="2" charset="-78"/>
                <a:cs typeface="Alexandria" pitchFamily="2" charset="-78"/>
              </a:rPr>
              <a:t>and Disadvantages of interviewing</a:t>
            </a:r>
          </a:p>
          <a:p>
            <a:pPr>
              <a:buFont typeface="Wingdings" panose="05000000000000000000" pitchFamily="2" charset="2"/>
              <a:buChar char="q"/>
            </a:pPr>
            <a:r>
              <a:rPr lang="en-US" sz="1800" b="1" dirty="0">
                <a:latin typeface="Alexandria" pitchFamily="2" charset="-78"/>
                <a:cs typeface="Alexandria" pitchFamily="2" charset="-78"/>
              </a:rPr>
              <a:t>Preparation for </a:t>
            </a:r>
            <a:r>
              <a:rPr lang="en-US" sz="1800" b="1" dirty="0" smtClean="0">
                <a:latin typeface="Alexandria" pitchFamily="2" charset="-78"/>
                <a:cs typeface="Alexandria" pitchFamily="2" charset="-78"/>
              </a:rPr>
              <a:t>interviewing</a:t>
            </a:r>
          </a:p>
          <a:p>
            <a:pPr>
              <a:buFont typeface="Wingdings" panose="05000000000000000000" pitchFamily="2" charset="2"/>
              <a:buChar char="q"/>
            </a:pPr>
            <a:r>
              <a:rPr lang="en-US" sz="1800" b="1" dirty="0">
                <a:latin typeface="Alexandria" pitchFamily="2" charset="-78"/>
                <a:cs typeface="Alexandria" pitchFamily="2" charset="-78"/>
              </a:rPr>
              <a:t>Conducting the </a:t>
            </a:r>
            <a:r>
              <a:rPr lang="en-US" sz="1800" b="1" dirty="0" smtClean="0">
                <a:latin typeface="Alexandria" pitchFamily="2" charset="-78"/>
                <a:cs typeface="Alexandria" pitchFamily="2" charset="-78"/>
              </a:rPr>
              <a:t>interview</a:t>
            </a:r>
          </a:p>
          <a:p>
            <a:pPr>
              <a:buFont typeface="Wingdings" panose="05000000000000000000" pitchFamily="2" charset="2"/>
              <a:buChar char="q"/>
            </a:pPr>
            <a:r>
              <a:rPr lang="en-US" sz="1800" b="1" dirty="0">
                <a:latin typeface="Alexandria" pitchFamily="2" charset="-78"/>
                <a:cs typeface="Alexandria" pitchFamily="2" charset="-78"/>
              </a:rPr>
              <a:t>Following up the interview</a:t>
            </a:r>
          </a:p>
          <a:p>
            <a:pPr>
              <a:buFont typeface="Wingdings" panose="05000000000000000000" pitchFamily="2" charset="2"/>
              <a:buChar char="q"/>
            </a:pP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547586"/>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69569" y="4589529"/>
            <a:ext cx="521500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2" name="Rectangle 1"/>
          <p:cNvSpPr/>
          <p:nvPr/>
        </p:nvSpPr>
        <p:spPr>
          <a:xfrm>
            <a:off x="624812" y="2246654"/>
            <a:ext cx="4163088" cy="400110"/>
          </a:xfrm>
          <a:prstGeom prst="rect">
            <a:avLst/>
          </a:prstGeom>
        </p:spPr>
        <p:txBody>
          <a:bodyPr wrap="square">
            <a:spAutoFit/>
          </a:bodyPr>
          <a:lstStyle/>
          <a:p>
            <a:pPr>
              <a:buClrTx/>
            </a:pPr>
            <a:r>
              <a:rPr lang="en-US" sz="2000" b="1" dirty="0" smtClean="0">
                <a:solidFill>
                  <a:srgbClr val="00B0F0"/>
                </a:solidFill>
                <a:latin typeface="Alexandria" pitchFamily="2" charset="-78"/>
                <a:cs typeface="Alexandria" pitchFamily="2" charset="-78"/>
              </a:rPr>
              <a:t>2.1 INTERVIEWS</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461404" y="11456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50534">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538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39" y="2182470"/>
            <a:ext cx="10515600" cy="36568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interviewing</a:t>
            </a:r>
          </a:p>
          <a:p>
            <a:pPr marL="0" indent="0">
              <a:buNone/>
            </a:pPr>
            <a:r>
              <a:rPr lang="en-US" sz="1600" dirty="0">
                <a:latin typeface="Alexandria" pitchFamily="2" charset="-78"/>
                <a:cs typeface="Alexandria" pitchFamily="2" charset="-78"/>
              </a:rPr>
              <a:t>One of the major benefits of conducting an interview is that it provides an opportunity to build a relationship with the users or clients. Whether we are helping the business to improve operations, solve a specific issue or replace a legacy IT system, it is critical that we understand the perspectives of the people involved with the business system.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Taking time to form good relationships early on in the project will increase the opportunities to understand the context and details of the business users’ concerns and needs.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focus of the information will vary depending upon the needs of the project but will usually include details about the current operations, including difficulties in carrying out the work, and will help with the identification of requirements for the new business system.</a:t>
            </a:r>
          </a:p>
        </p:txBody>
      </p:sp>
      <p:sp>
        <p:nvSpPr>
          <p:cNvPr id="7"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17365"/>
    </mc:Choice>
    <mc:Fallback xmlns="">
      <p:transition spd="slow" advTm="11736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019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2565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interviewing</a:t>
            </a:r>
          </a:p>
          <a:p>
            <a:pPr marL="342900" indent="-342900">
              <a:buFont typeface="Arial" panose="020B0604020202020204" pitchFamily="34" charset="0"/>
              <a:buChar char="•"/>
            </a:pPr>
            <a:r>
              <a:rPr lang="en-US" sz="1600" dirty="0">
                <a:latin typeface="Alexandria" pitchFamily="2" charset="-78"/>
                <a:cs typeface="Alexandria" pitchFamily="2" charset="-78"/>
              </a:rPr>
              <a:t>providing an opportunity to understand different viewpoints and attitudes across the user group;</a:t>
            </a:r>
          </a:p>
          <a:p>
            <a:pPr marL="342900" indent="-342900">
              <a:buFont typeface="Arial" panose="020B0604020202020204" pitchFamily="34" charset="0"/>
              <a:buChar char="•"/>
            </a:pPr>
            <a:r>
              <a:rPr lang="en-US" sz="1600" dirty="0">
                <a:latin typeface="Alexandria" pitchFamily="2" charset="-78"/>
                <a:cs typeface="Alexandria" pitchFamily="2" charset="-78"/>
              </a:rPr>
              <a:t>providing an opportunity to investigate new areas previously not mentioned;</a:t>
            </a:r>
          </a:p>
          <a:p>
            <a:pPr marL="342900" indent="-342900">
              <a:buFont typeface="Arial" panose="020B0604020202020204" pitchFamily="34" charset="0"/>
              <a:buChar char="•"/>
            </a:pPr>
            <a:r>
              <a:rPr lang="en-US" sz="1600" dirty="0">
                <a:latin typeface="Alexandria" pitchFamily="2" charset="-78"/>
                <a:cs typeface="Alexandria" pitchFamily="2" charset="-78"/>
              </a:rPr>
              <a:t>enabling the analyst to identify and collect examples of documents, forms and reports the clients use;</a:t>
            </a:r>
          </a:p>
          <a:p>
            <a:pPr marL="342900" indent="-342900">
              <a:buFont typeface="Arial" panose="020B0604020202020204" pitchFamily="34" charset="0"/>
              <a:buChar char="•"/>
            </a:pPr>
            <a:r>
              <a:rPr lang="en-US" sz="1600" dirty="0">
                <a:latin typeface="Alexandria" pitchFamily="2" charset="-78"/>
                <a:cs typeface="Alexandria" pitchFamily="2" charset="-78"/>
              </a:rPr>
              <a:t>allowing an appreciation of political factors that may affect how the business performs its work;</a:t>
            </a:r>
          </a:p>
          <a:p>
            <a:pPr marL="342900" indent="-342900">
              <a:buFont typeface="Arial" panose="020B0604020202020204" pitchFamily="34" charset="0"/>
              <a:buChar char="•"/>
            </a:pPr>
            <a:r>
              <a:rPr lang="en-US" sz="1600" dirty="0">
                <a:latin typeface="Alexandria" pitchFamily="2" charset="-78"/>
                <a:cs typeface="Alexandria" pitchFamily="2" charset="-78"/>
              </a:rPr>
              <a:t>providing an opportunity to study the environment in which the business staff carry out their work.</a:t>
            </a: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00142475"/>
      </p:ext>
    </p:extLst>
  </p:cSld>
  <p:clrMapOvr>
    <a:masterClrMapping/>
  </p:clrMapOvr>
  <mc:AlternateContent xmlns:mc="http://schemas.openxmlformats.org/markup-compatibility/2006" xmlns:p14="http://schemas.microsoft.com/office/powerpoint/2010/main">
    <mc:Choice Requires="p14">
      <p:transition spd="slow" p14:dur="2000" advTm="86669"/>
    </mc:Choice>
    <mc:Fallback xmlns="">
      <p:transition spd="slow" advTm="866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2"/>
            <a:ext cx="10515600" cy="36415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Disadvantages of Interviewing</a:t>
            </a:r>
          </a:p>
          <a:p>
            <a:pPr marL="342900" indent="-342900">
              <a:buFont typeface="Arial" panose="020B0604020202020204" pitchFamily="34" charset="0"/>
              <a:buChar char="•"/>
            </a:pPr>
            <a:r>
              <a:rPr lang="en-US" sz="1600" dirty="0">
                <a:latin typeface="Alexandria" pitchFamily="2" charset="-78"/>
                <a:cs typeface="Alexandria" pitchFamily="2" charset="-78"/>
              </a:rPr>
              <a:t>They take up the interviewee’s time, which is often difficult to be spared from a busy schedule, and this may mean that they try to hurry the interview or resent the time that it takes.</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dirty="0">
                <a:latin typeface="Alexandria" pitchFamily="2" charset="-78"/>
                <a:cs typeface="Alexandria" pitchFamily="2" charset="-78"/>
              </a:rPr>
              <a:t>The information provided during interviews may be an opinion from just one interviewee’s perspective, requiring confirmation by quantitative data before any firm conclusions can be drawn.</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dirty="0">
                <a:latin typeface="Alexandria" pitchFamily="2" charset="-78"/>
                <a:cs typeface="Alexandria" pitchFamily="2" charset="-78"/>
              </a:rPr>
              <a:t>The analyst will have to coordinate these views and identify any gaps and conflicts between the different interviews.</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1598116"/>
      </p:ext>
    </p:extLst>
  </p:cSld>
  <p:clrMapOvr>
    <a:masterClrMapping/>
  </p:clrMapOvr>
  <mc:AlternateContent xmlns:mc="http://schemas.openxmlformats.org/markup-compatibility/2006" xmlns:p14="http://schemas.microsoft.com/office/powerpoint/2010/main">
    <mc:Choice Requires="p14">
      <p:transition spd="slow" p14:dur="2000" advTm="99953"/>
    </mc:Choice>
    <mc:Fallback xmlns="">
      <p:transition spd="slow" advTm="9995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5613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dirty="0">
                <a:latin typeface="Alexandria" pitchFamily="2" charset="-78"/>
                <a:cs typeface="Alexandria" pitchFamily="2" charset="-78"/>
              </a:rPr>
              <a:t>The interviewing process is greatly improved when the interviewer has prepared thoroughly. This saves a lot of time by avoiding unnecessary explanations and also demonstrates interest and professionalism, which helps to establish a mutual respect and rapport.</a:t>
            </a:r>
          </a:p>
          <a:p>
            <a:pPr marL="0" indent="0">
              <a:buNone/>
            </a:pPr>
            <a:r>
              <a:rPr lang="en-US" sz="1600" dirty="0">
                <a:latin typeface="Alexandria" pitchFamily="2" charset="-78"/>
                <a:cs typeface="Alexandria" pitchFamily="2" charset="-78"/>
              </a:rPr>
              <a:t>The classic structure of who?, why?, what?, when? and where? provides an excellent framework for preparing for interviews.</a:t>
            </a:r>
          </a:p>
          <a:p>
            <a:pPr marL="0" indent="0">
              <a:buNone/>
            </a:pPr>
            <a:endParaRPr lang="en-US" sz="1600" b="1" i="1" dirty="0" smtClean="0">
              <a:latin typeface="Alexandria" pitchFamily="2" charset="-78"/>
              <a:cs typeface="Alexandria" pitchFamily="2" charset="-78"/>
            </a:endParaRPr>
          </a:p>
          <a:p>
            <a:pPr marL="0" indent="0">
              <a:buNone/>
            </a:pPr>
            <a:r>
              <a:rPr lang="en-US" sz="1600" b="1" i="1" dirty="0" smtClean="0">
                <a:latin typeface="Alexandria" pitchFamily="2" charset="-78"/>
                <a:cs typeface="Alexandria" pitchFamily="2" charset="-78"/>
              </a:rPr>
              <a:t>Who</a:t>
            </a:r>
            <a:r>
              <a:rPr lang="en-US" sz="1600" b="1" i="1" dirty="0">
                <a:latin typeface="Alexandria" pitchFamily="2" charset="-78"/>
                <a:cs typeface="Alexandria" pitchFamily="2" charset="-78"/>
              </a:rPr>
              <a:t>?</a:t>
            </a:r>
          </a:p>
          <a:p>
            <a:pPr marL="0" indent="0">
              <a:buNone/>
            </a:pPr>
            <a:r>
              <a:rPr lang="en-US" sz="1600" dirty="0">
                <a:latin typeface="Alexandria" pitchFamily="2" charset="-78"/>
                <a:cs typeface="Alexandria" pitchFamily="2" charset="-78"/>
              </a:rPr>
              <a:t>This involves identifying which stakeholders you will interview and considering the order in which they will be interviewed. Interviews usually begin with the more senior stakeholders as this helps us to understand the context for the problem before moving to the details so it is useful to interview someone who can provide an overview.</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senior person is also able to identify the key people to see and make any necessary introductions.</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57164389"/>
      </p:ext>
    </p:extLst>
  </p:cSld>
  <p:clrMapOvr>
    <a:masterClrMapping/>
  </p:clrMapOvr>
  <mc:AlternateContent xmlns:mc="http://schemas.openxmlformats.org/markup-compatibility/2006" xmlns:p14="http://schemas.microsoft.com/office/powerpoint/2010/main">
    <mc:Choice Requires="p14">
      <p:transition spd="slow" p14:dur="2000" advTm="184606"/>
    </mc:Choice>
    <mc:Fallback xmlns="">
      <p:transition spd="slow" advTm="1846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4148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b="1" i="1" dirty="0">
                <a:latin typeface="Alexandria" pitchFamily="2" charset="-78"/>
                <a:cs typeface="Alexandria" pitchFamily="2" charset="-78"/>
              </a:rPr>
              <a:t>Who?</a:t>
            </a:r>
          </a:p>
          <a:p>
            <a:pPr marL="0" indent="0">
              <a:buNone/>
            </a:pPr>
            <a:r>
              <a:rPr lang="en-US" sz="1600" dirty="0">
                <a:latin typeface="Alexandria" pitchFamily="2" charset="-78"/>
                <a:cs typeface="Alexandria" pitchFamily="2" charset="-78"/>
              </a:rPr>
              <a:t>The level of authority of the interviewee will dictate the nature of the questioning. The STOP model (Figure 5.1) illustrates a simple hierarchy</a:t>
            </a:r>
            <a:r>
              <a:rPr lang="en-US" sz="1600" dirty="0" smtClean="0">
                <a:latin typeface="Alexandria" pitchFamily="2" charset="-78"/>
                <a:cs typeface="Alexandria" pitchFamily="2" charset="-78"/>
              </a:rPr>
              <a:t>.</a:t>
            </a:r>
          </a:p>
          <a:p>
            <a:pPr marL="0" indent="0">
              <a:buNone/>
            </a:pPr>
            <a:endParaRPr lang="en-US" sz="1600" b="1" i="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83631" y="3434773"/>
            <a:ext cx="7772400" cy="2597727"/>
          </a:xfrm>
          <a:prstGeom prst="rect">
            <a:avLst/>
          </a:prstGeom>
        </p:spPr>
      </p:pic>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8374114"/>
      </p:ext>
    </p:extLst>
  </p:cSld>
  <p:clrMapOvr>
    <a:masterClrMapping/>
  </p:clrMapOvr>
  <mc:AlternateContent xmlns:mc="http://schemas.openxmlformats.org/markup-compatibility/2006" xmlns:p14="http://schemas.microsoft.com/office/powerpoint/2010/main">
    <mc:Choice Requires="p14">
      <p:transition spd="slow" p14:dur="2000" advTm="56895"/>
    </mc:Choice>
    <mc:Fallback xmlns="">
      <p:transition spd="slow" advTm="5689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77979"/>
            <a:ext cx="10515600" cy="32886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b="1" i="1" dirty="0">
                <a:latin typeface="Alexandria" pitchFamily="2" charset="-78"/>
                <a:cs typeface="Alexandria" pitchFamily="2" charset="-78"/>
              </a:rPr>
              <a:t>Who?</a:t>
            </a:r>
          </a:p>
          <a:p>
            <a:r>
              <a:rPr lang="en-US" sz="1600" b="1" dirty="0">
                <a:latin typeface="Alexandria" pitchFamily="2" charset="-78"/>
                <a:cs typeface="Alexandria" pitchFamily="2" charset="-78"/>
              </a:rPr>
              <a:t>‘S’ represents the strategic level of management</a:t>
            </a:r>
            <a:r>
              <a:rPr lang="en-US" sz="1600" dirty="0">
                <a:latin typeface="Alexandria" pitchFamily="2" charset="-78"/>
                <a:cs typeface="Alexandria" pitchFamily="2" charset="-78"/>
              </a:rPr>
              <a:t>. Our concerns at this level are to:</a:t>
            </a:r>
          </a:p>
          <a:p>
            <a:pPr>
              <a:buFont typeface="Wingdings" panose="05000000000000000000" pitchFamily="2" charset="2"/>
              <a:buChar char="Ø"/>
            </a:pPr>
            <a:r>
              <a:rPr lang="en-US" sz="1600" dirty="0">
                <a:latin typeface="Alexandria" pitchFamily="2" charset="-78"/>
                <a:cs typeface="Alexandria" pitchFamily="2" charset="-78"/>
              </a:rPr>
              <a:t>confirm the terms of reference;</a:t>
            </a:r>
          </a:p>
          <a:p>
            <a:pPr>
              <a:buFont typeface="Wingdings" panose="05000000000000000000" pitchFamily="2" charset="2"/>
              <a:buChar char="Ø"/>
            </a:pPr>
            <a:r>
              <a:rPr lang="en-US" sz="1600" dirty="0">
                <a:latin typeface="Alexandria" pitchFamily="2" charset="-78"/>
                <a:cs typeface="Alexandria" pitchFamily="2" charset="-78"/>
              </a:rPr>
              <a:t>understand any management information needs; </a:t>
            </a:r>
          </a:p>
          <a:p>
            <a:pPr>
              <a:buFont typeface="Wingdings" panose="05000000000000000000" pitchFamily="2" charset="2"/>
              <a:buChar char="Ø"/>
            </a:pPr>
            <a:r>
              <a:rPr lang="en-US" sz="1600" dirty="0">
                <a:latin typeface="Alexandria" pitchFamily="2" charset="-78"/>
                <a:cs typeface="Alexandria" pitchFamily="2" charset="-78"/>
              </a:rPr>
              <a:t>agree the approach to the investigation; and</a:t>
            </a:r>
          </a:p>
          <a:p>
            <a:pPr>
              <a:buFont typeface="Wingdings" panose="05000000000000000000" pitchFamily="2" charset="2"/>
              <a:buChar char="Ø"/>
            </a:pPr>
            <a:r>
              <a:rPr lang="en-US" sz="1600" dirty="0">
                <a:latin typeface="Alexandria" pitchFamily="2" charset="-78"/>
                <a:cs typeface="Alexandria" pitchFamily="2" charset="-78"/>
              </a:rPr>
              <a:t>ensure at this level that the project is aligned with the business objectives and strategy.</a:t>
            </a:r>
          </a:p>
          <a:p>
            <a:pPr marL="0" indent="0">
              <a:buNone/>
            </a:pPr>
            <a:endParaRPr lang="en-US" sz="16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07366645"/>
      </p:ext>
    </p:extLst>
  </p:cSld>
  <p:clrMapOvr>
    <a:masterClrMapping/>
  </p:clrMapOvr>
  <mc:AlternateContent xmlns:mc="http://schemas.openxmlformats.org/markup-compatibility/2006" xmlns:p14="http://schemas.microsoft.com/office/powerpoint/2010/main">
    <mc:Choice Requires="p14">
      <p:transition spd="slow" p14:dur="2000" advTm="84980"/>
    </mc:Choice>
    <mc:Fallback xmlns="">
      <p:transition spd="slow" advTm="8498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859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410094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b="1" i="1" dirty="0">
                <a:latin typeface="Alexandria" pitchFamily="2" charset="-78"/>
                <a:cs typeface="Alexandria" pitchFamily="2" charset="-78"/>
              </a:rPr>
              <a:t>Who</a:t>
            </a:r>
            <a:r>
              <a:rPr lang="en-US" sz="1600" b="1" i="1" dirty="0" smtClean="0">
                <a:latin typeface="Alexandria" pitchFamily="2" charset="-78"/>
                <a:cs typeface="Alexandria" pitchFamily="2" charset="-78"/>
              </a:rPr>
              <a:t>?</a:t>
            </a:r>
          </a:p>
          <a:p>
            <a:r>
              <a:rPr lang="en-US" sz="1600" dirty="0" smtClean="0">
                <a:latin typeface="Alexandria" pitchFamily="2" charset="-78"/>
                <a:cs typeface="Alexandria" pitchFamily="2" charset="-78"/>
              </a:rPr>
              <a:t> </a:t>
            </a:r>
            <a:r>
              <a:rPr lang="en-US" sz="1600" b="1" dirty="0">
                <a:latin typeface="Alexandria" pitchFamily="2" charset="-78"/>
                <a:cs typeface="Alexandria" pitchFamily="2" charset="-78"/>
              </a:rPr>
              <a:t>‘T’ represents the tactical level, or middle management</a:t>
            </a:r>
            <a:r>
              <a:rPr lang="en-US" sz="1600" dirty="0">
                <a:latin typeface="Alexandria" pitchFamily="2" charset="-78"/>
                <a:cs typeface="Alexandria" pitchFamily="2" charset="-78"/>
              </a:rPr>
              <a:t>. Here we are concerned </a:t>
            </a:r>
            <a:r>
              <a:rPr lang="en-US" sz="1600" dirty="0" smtClean="0">
                <a:latin typeface="Alexandria" pitchFamily="2" charset="-78"/>
                <a:cs typeface="Alexandria" pitchFamily="2" charset="-78"/>
              </a:rPr>
              <a:t>with</a:t>
            </a:r>
          </a:p>
          <a:p>
            <a:pPr marL="285750" indent="-285750">
              <a:buFont typeface="Wingdings" panose="05000000000000000000" pitchFamily="2" charset="2"/>
              <a:buChar char="Ø"/>
            </a:pPr>
            <a:r>
              <a:rPr lang="en-US" sz="1600" dirty="0" smtClean="0">
                <a:latin typeface="Alexandria" pitchFamily="2" charset="-78"/>
                <a:cs typeface="Alexandria" pitchFamily="2" charset="-78"/>
              </a:rPr>
              <a:t>understanding </a:t>
            </a:r>
            <a:r>
              <a:rPr lang="en-US" sz="1600" dirty="0">
                <a:latin typeface="Alexandria" pitchFamily="2" charset="-78"/>
                <a:cs typeface="Alexandria" pitchFamily="2" charset="-78"/>
              </a:rPr>
              <a:t>issues of performance, </a:t>
            </a:r>
            <a:endParaRPr lang="en-US" sz="1600" dirty="0" smtClean="0">
              <a:latin typeface="Alexandria" pitchFamily="2" charset="-78"/>
              <a:cs typeface="Alexandria" pitchFamily="2" charset="-78"/>
            </a:endParaRPr>
          </a:p>
          <a:p>
            <a:pPr marL="342900" indent="-342900">
              <a:buFont typeface="Wingdings" panose="05000000000000000000" pitchFamily="2" charset="2"/>
              <a:buChar char="Ø"/>
            </a:pPr>
            <a:r>
              <a:rPr lang="en-US" sz="1600" dirty="0" smtClean="0">
                <a:latin typeface="Alexandria" pitchFamily="2" charset="-78"/>
                <a:cs typeface="Alexandria" pitchFamily="2" charset="-78"/>
              </a:rPr>
              <a:t>targets </a:t>
            </a:r>
            <a:r>
              <a:rPr lang="en-US" sz="1600" dirty="0">
                <a:latin typeface="Alexandria" pitchFamily="2" charset="-78"/>
                <a:cs typeface="Alexandria" pitchFamily="2" charset="-78"/>
              </a:rPr>
              <a:t>and management control. </a:t>
            </a:r>
            <a:endParaRPr lang="en-US" sz="1600" dirty="0" smtClean="0">
              <a:latin typeface="Alexandria" pitchFamily="2" charset="-78"/>
              <a:cs typeface="Alexandria" pitchFamily="2" charset="-78"/>
            </a:endParaRPr>
          </a:p>
          <a:p>
            <a:pPr marL="342900" indent="-342900">
              <a:buFont typeface="Wingdings" panose="05000000000000000000" pitchFamily="2" charset="2"/>
              <a:buChar char="Ø"/>
            </a:pPr>
            <a:r>
              <a:rPr lang="en-US" sz="1600" dirty="0" smtClean="0">
                <a:latin typeface="Alexandria" pitchFamily="2" charset="-78"/>
                <a:cs typeface="Alexandria" pitchFamily="2" charset="-78"/>
              </a:rPr>
              <a:t>understand </a:t>
            </a:r>
            <a:r>
              <a:rPr lang="en-US" sz="1600" dirty="0">
                <a:latin typeface="Alexandria" pitchFamily="2" charset="-78"/>
                <a:cs typeface="Alexandria" pitchFamily="2" charset="-78"/>
              </a:rPr>
              <a:t>the Critical Success Factors (CSF) and Key Performance Indicators (KPI) that have been chosen </a:t>
            </a:r>
            <a:r>
              <a:rPr lang="en-US" sz="1600" dirty="0" smtClean="0">
                <a:latin typeface="Alexandria" pitchFamily="2" charset="-78"/>
                <a:cs typeface="Alexandria" pitchFamily="2" charset="-78"/>
              </a:rPr>
              <a:t>and </a:t>
            </a:r>
            <a:r>
              <a:rPr lang="en-US" sz="1600" dirty="0">
                <a:latin typeface="Alexandria" pitchFamily="2" charset="-78"/>
                <a:cs typeface="Alexandria" pitchFamily="2" charset="-78"/>
              </a:rPr>
              <a:t>any associated reporting requirements. </a:t>
            </a:r>
            <a:endParaRPr lang="en-US" sz="1600" dirty="0" smtClean="0">
              <a:latin typeface="Alexandria" pitchFamily="2" charset="-78"/>
              <a:cs typeface="Alexandria" pitchFamily="2" charset="-78"/>
            </a:endParaRPr>
          </a:p>
          <a:p>
            <a:r>
              <a:rPr lang="en-US" sz="1600" dirty="0" smtClean="0">
                <a:latin typeface="Alexandria" pitchFamily="2" charset="-78"/>
                <a:cs typeface="Alexandria" pitchFamily="2" charset="-78"/>
              </a:rPr>
              <a:t>These </a:t>
            </a:r>
            <a:r>
              <a:rPr lang="en-US" sz="1600" dirty="0">
                <a:latin typeface="Alexandria" pitchFamily="2" charset="-78"/>
                <a:cs typeface="Alexandria" pitchFamily="2" charset="-78"/>
              </a:rPr>
              <a:t>interviewees will be able to tell us what processes and functions are carried out in the department, and who the key people are, but we should not expect detailed descriptions of how the processes are executed. The tactical level interviewees should be aware of higher-level strategic decisions and hence able to identify any new business requirements for this </a:t>
            </a:r>
            <a:r>
              <a:rPr lang="en-US" sz="1600" dirty="0" smtClean="0">
                <a:latin typeface="Alexandria" pitchFamily="2" charset="-78"/>
                <a:cs typeface="Alexandria" pitchFamily="2" charset="-78"/>
              </a:rPr>
              <a:t>area. </a:t>
            </a:r>
            <a:endParaRPr lang="en-US" sz="16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35359269"/>
      </p:ext>
    </p:extLst>
  </p:cSld>
  <p:clrMapOvr>
    <a:masterClrMapping/>
  </p:clrMapOvr>
  <mc:AlternateContent xmlns:mc="http://schemas.openxmlformats.org/markup-compatibility/2006" xmlns:p14="http://schemas.microsoft.com/office/powerpoint/2010/main">
    <mc:Choice Requires="p14">
      <p:transition spd="slow" p14:dur="2000" advTm="148564"/>
    </mc:Choice>
    <mc:Fallback xmlns="">
      <p:transition spd="slow" advTm="14856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6251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Who?</a:t>
            </a:r>
          </a:p>
          <a:p>
            <a:r>
              <a:rPr lang="en-US" sz="1600" dirty="0">
                <a:latin typeface="Alexandria" pitchFamily="2" charset="-78"/>
                <a:cs typeface="Alexandria" pitchFamily="2" charset="-78"/>
              </a:rPr>
              <a:t>‘OP’ level represents the operational level, the people who perform the actual tasks of the department.</a:t>
            </a:r>
          </a:p>
          <a:p>
            <a:pPr>
              <a:buFont typeface="Wingdings" panose="05000000000000000000" pitchFamily="2" charset="2"/>
              <a:buChar char="Ø"/>
            </a:pPr>
            <a:r>
              <a:rPr lang="en-US" sz="1600" dirty="0">
                <a:latin typeface="Alexandria" pitchFamily="2" charset="-78"/>
                <a:cs typeface="Alexandria" pitchFamily="2" charset="-78"/>
              </a:rPr>
              <a:t>These are the people who can describe accurately the existing business situation, and can identify problems and workarounds to deal with the current procedures.</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a:buFont typeface="Wingdings" panose="05000000000000000000" pitchFamily="2" charset="2"/>
              <a:buChar char="Ø"/>
            </a:pPr>
            <a:r>
              <a:rPr lang="en-US" sz="1600" dirty="0">
                <a:latin typeface="Alexandria" pitchFamily="2" charset="-78"/>
                <a:cs typeface="Alexandria" pitchFamily="2" charset="-78"/>
              </a:rPr>
              <a:t>They have information about source documents, bottlenecks and the flow of the work, and are likely to provide ideas about the volumes of work (although these need to be treated with caution and should be </a:t>
            </a:r>
            <a:r>
              <a:rPr lang="en-US" sz="1600" dirty="0" smtClean="0">
                <a:latin typeface="Alexandria" pitchFamily="2" charset="-78"/>
                <a:cs typeface="Alexandria" pitchFamily="2" charset="-78"/>
              </a:rPr>
              <a:t>analyzed </a:t>
            </a:r>
            <a:r>
              <a:rPr lang="en-US" sz="1600" dirty="0">
                <a:latin typeface="Alexandria" pitchFamily="2" charset="-78"/>
                <a:cs typeface="Alexandria" pitchFamily="2" charset="-78"/>
              </a:rPr>
              <a:t>using quantitative investigation techniques).</a:t>
            </a:r>
          </a:p>
          <a:p>
            <a:pPr marL="0" indent="0">
              <a:buNone/>
            </a:pPr>
            <a:r>
              <a:rPr lang="en-US" sz="1600" dirty="0">
                <a:latin typeface="Alexandria" pitchFamily="2" charset="-78"/>
                <a:cs typeface="Alexandria" pitchFamily="2" charset="-78"/>
              </a:rPr>
              <a:t>The questioning strategy for the interview will depend upon several factors, including where the prospective interviewee sits in the hierarchy, the objectives for the project and the nature of the issues to be discussed. </a:t>
            </a:r>
          </a:p>
          <a:p>
            <a:pPr marL="0" indent="0">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13798734"/>
      </p:ext>
    </p:extLst>
  </p:cSld>
  <p:clrMapOvr>
    <a:masterClrMapping/>
  </p:clrMapOvr>
  <mc:AlternateContent xmlns:mc="http://schemas.openxmlformats.org/markup-compatibility/2006" xmlns:p14="http://schemas.microsoft.com/office/powerpoint/2010/main">
    <mc:Choice Requires="p14">
      <p:transition spd="slow" p14:dur="2000" advTm="129310"/>
    </mc:Choice>
    <mc:Fallback xmlns="">
      <p:transition spd="slow" advTm="1293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2"/>
            <a:ext cx="10515600" cy="33688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Why? </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This involves considering why a particular interviewee is to be interviewed and the place of the interviewee in the organization, as described above. The objectives of the interview may range from the detailed elicitation of business needs to just establishing a good rapport and working relationship with a key stakeholder. </a:t>
            </a:r>
          </a:p>
          <a:p>
            <a:pPr marL="0" indent="0">
              <a:buNone/>
            </a:pPr>
            <a:r>
              <a:rPr lang="en-US" sz="1600" dirty="0">
                <a:latin typeface="Alexandria" pitchFamily="2" charset="-78"/>
                <a:cs typeface="Alexandria" pitchFamily="2" charset="-78"/>
              </a:rPr>
              <a:t>The forms of questioning and of note-taking will differ significantly depending upon the objectives of the interview.</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0457445"/>
      </p:ext>
    </p:extLst>
  </p:cSld>
  <p:clrMapOvr>
    <a:masterClrMapping/>
  </p:clrMapOvr>
  <mc:AlternateContent xmlns:mc="http://schemas.openxmlformats.org/markup-compatibility/2006" xmlns:p14="http://schemas.microsoft.com/office/powerpoint/2010/main">
    <mc:Choice Requires="p14">
      <p:transition spd="slow" p14:dur="2000" advTm="69066"/>
    </mc:Choice>
    <mc:Fallback xmlns="">
      <p:transition spd="slow" advTm="6906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69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76956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What? </a:t>
            </a:r>
            <a:endParaRPr lang="en-US" sz="1600" b="1" dirty="0">
              <a:latin typeface="Alexandria" pitchFamily="2" charset="-78"/>
              <a:cs typeface="Alexandria" pitchFamily="2" charset="-78"/>
            </a:endParaRPr>
          </a:p>
          <a:p>
            <a:pPr>
              <a:buFont typeface="Wingdings" panose="05000000000000000000" pitchFamily="2" charset="2"/>
              <a:buChar char="Ø"/>
            </a:pPr>
            <a:r>
              <a:rPr lang="en-US" sz="1600" dirty="0">
                <a:latin typeface="Alexandria" pitchFamily="2" charset="-78"/>
                <a:cs typeface="Alexandria" pitchFamily="2" charset="-78"/>
              </a:rPr>
              <a:t>This involves considering the information that could be provided by an interviewee and the areas you might explore during the interview. </a:t>
            </a:r>
          </a:p>
          <a:p>
            <a:pPr>
              <a:buFont typeface="Wingdings" panose="05000000000000000000" pitchFamily="2" charset="2"/>
              <a:buChar char="Ø"/>
            </a:pPr>
            <a:r>
              <a:rPr lang="en-US" sz="1600" dirty="0">
                <a:latin typeface="Alexandria" pitchFamily="2" charset="-78"/>
                <a:cs typeface="Alexandria" pitchFamily="2" charset="-78"/>
              </a:rPr>
              <a:t>It helps identify the items to be discussed during the interview;</a:t>
            </a:r>
          </a:p>
          <a:p>
            <a:pPr>
              <a:buFont typeface="Wingdings" panose="05000000000000000000" pitchFamily="2" charset="2"/>
              <a:buChar char="Ø"/>
            </a:pPr>
            <a:r>
              <a:rPr lang="en-US" sz="1600" dirty="0">
                <a:latin typeface="Alexandria" pitchFamily="2" charset="-78"/>
                <a:cs typeface="Alexandria" pitchFamily="2" charset="-78"/>
              </a:rPr>
              <a:t>Provides the foundation for the agenda. </a:t>
            </a:r>
          </a:p>
          <a:p>
            <a:pPr marL="0" indent="0">
              <a:buNone/>
            </a:pPr>
            <a:r>
              <a:rPr lang="en-US" sz="1600" dirty="0">
                <a:latin typeface="Alexandria" pitchFamily="2" charset="-78"/>
                <a:cs typeface="Alexandria" pitchFamily="2" charset="-78"/>
              </a:rPr>
              <a:t>Issuing an agenda two days or so before the interview helps to focus the mind of the interviewer and enables the interviewee to prepare by considering in advance the information required.</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557927"/>
      </p:ext>
    </p:extLst>
  </p:cSld>
  <p:clrMapOvr>
    <a:masterClrMapping/>
  </p:clrMapOvr>
  <mc:AlternateContent xmlns:mc="http://schemas.openxmlformats.org/markup-compatibility/2006" xmlns:p14="http://schemas.microsoft.com/office/powerpoint/2010/main">
    <mc:Choice Requires="p14">
      <p:transition spd="slow" p14:dur="2000" advTm="102280"/>
    </mc:Choice>
    <mc:Fallback xmlns="">
      <p:transition spd="slow" advTm="10228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513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When? and where?</a:t>
            </a:r>
            <a:endParaRPr lang="en-US" sz="1600" b="1" dirty="0">
              <a:latin typeface="Alexandria" pitchFamily="2" charset="-78"/>
              <a:cs typeface="Alexandria" pitchFamily="2" charset="-78"/>
            </a:endParaRPr>
          </a:p>
          <a:p>
            <a:r>
              <a:rPr lang="en-US" sz="1600" dirty="0">
                <a:latin typeface="Alexandria" pitchFamily="2" charset="-78"/>
                <a:cs typeface="Alexandria" pitchFamily="2" charset="-78"/>
              </a:rPr>
              <a:t>These questions involve considering the venue, timing and duration of the interview. Typically, the interviewee will dictate the exact timing and duration, as this will depend upon availability. </a:t>
            </a:r>
            <a:r>
              <a:rPr lang="en-US" sz="1600" b="1" dirty="0">
                <a:latin typeface="Alexandria" pitchFamily="2" charset="-78"/>
                <a:cs typeface="Alexandria" pitchFamily="2" charset="-78"/>
              </a:rPr>
              <a:t>Limiting interviews to a maximum length of one hour is a good idea since:</a:t>
            </a:r>
          </a:p>
          <a:p>
            <a:pPr>
              <a:buFont typeface="Wingdings" panose="05000000000000000000" pitchFamily="2" charset="2"/>
              <a:buChar char="Ø"/>
            </a:pPr>
            <a:r>
              <a:rPr lang="en-US" sz="1600" dirty="0">
                <a:latin typeface="Alexandria" pitchFamily="2" charset="-78"/>
                <a:cs typeface="Alexandria" pitchFamily="2" charset="-78"/>
              </a:rPr>
              <a:t>The majority of interviewees will be busy with numerous work commitments.</a:t>
            </a:r>
          </a:p>
          <a:p>
            <a:pPr>
              <a:buFont typeface="Wingdings" panose="05000000000000000000" pitchFamily="2" charset="2"/>
              <a:buChar char="Ø"/>
            </a:pPr>
            <a:r>
              <a:rPr lang="en-US" sz="1600" dirty="0">
                <a:latin typeface="Alexandria" pitchFamily="2" charset="-78"/>
                <a:cs typeface="Alexandria" pitchFamily="2" charset="-78"/>
              </a:rPr>
              <a:t>It can be very difficult to concentrate for more than an hour so longer interviews are often unproductive. This applies to both interviewer and interviewee.</a:t>
            </a:r>
          </a:p>
          <a:p>
            <a:pPr>
              <a:buFont typeface="Wingdings" panose="05000000000000000000" pitchFamily="2" charset="2"/>
              <a:buChar char="Ø"/>
            </a:pPr>
            <a:r>
              <a:rPr lang="en-US" sz="1600" dirty="0">
                <a:latin typeface="Alexandria" pitchFamily="2" charset="-78"/>
                <a:cs typeface="Alexandria" pitchFamily="2" charset="-78"/>
              </a:rPr>
              <a:t>The longer the interview the harder it is to write up the notes accurately.</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883156"/>
      </p:ext>
    </p:extLst>
  </p:cSld>
  <p:clrMapOvr>
    <a:masterClrMapping/>
  </p:clrMapOvr>
  <mc:AlternateContent xmlns:mc="http://schemas.openxmlformats.org/markup-compatibility/2006" xmlns:p14="http://schemas.microsoft.com/office/powerpoint/2010/main">
    <mc:Choice Requires="p14">
      <p:transition spd="slow" p14:dur="2000" advTm="100108"/>
    </mc:Choice>
    <mc:Fallback xmlns="">
      <p:transition spd="slow" advTm="10010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45895"/>
            <a:ext cx="10515600" cy="39886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r>
              <a:rPr lang="en-US" sz="1600" dirty="0">
                <a:latin typeface="Alexandria" pitchFamily="2" charset="-78"/>
                <a:cs typeface="Alexandria" pitchFamily="2" charset="-78"/>
              </a:rPr>
              <a:t>It is important to structure interviews if the maximum amount of information is to be elicited using a basic structure of introduction, body of interview and close, as shown in </a:t>
            </a:r>
            <a:r>
              <a:rPr lang="en-US" sz="1600" b="1" dirty="0">
                <a:latin typeface="Alexandria" pitchFamily="2" charset="-78"/>
                <a:cs typeface="Alexandria" pitchFamily="2" charset="-78"/>
              </a:rPr>
              <a:t>Figure 5.2 </a:t>
            </a:r>
          </a:p>
          <a:p>
            <a:pPr marL="0" indent="0">
              <a:buNone/>
            </a:pPr>
            <a:endParaRPr lang="en-US" sz="16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757340" y="3174605"/>
            <a:ext cx="7980219" cy="2470757"/>
          </a:xfrm>
          <a:prstGeom prst="rect">
            <a:avLst/>
          </a:prstGeom>
        </p:spPr>
      </p:pic>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60254033"/>
      </p:ext>
    </p:extLst>
  </p:cSld>
  <p:clrMapOvr>
    <a:masterClrMapping/>
  </p:clrMapOvr>
  <mc:AlternateContent xmlns:mc="http://schemas.openxmlformats.org/markup-compatibility/2006" xmlns:p14="http://schemas.microsoft.com/office/powerpoint/2010/main">
    <mc:Choice Requires="p14">
      <p:transition spd="slow" p14:dur="2000" advTm="70153"/>
    </mc:Choice>
    <mc:Fallback xmlns="">
      <p:transition spd="slow" advTm="7015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1602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The introduction</a:t>
            </a:r>
          </a:p>
          <a:p>
            <a:pPr marL="0" indent="0">
              <a:buNone/>
            </a:pPr>
            <a:r>
              <a:rPr lang="en-US" sz="1600" dirty="0">
                <a:latin typeface="Alexandria" pitchFamily="2" charset="-78"/>
                <a:cs typeface="Alexandria" pitchFamily="2" charset="-78"/>
              </a:rPr>
              <a:t>In addition to making personal introductions, it is also important that the analyst makes sure the interviewee understands the purpose of the project in general and the interview in particular.</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important to make sure that the interviewee has received the agenda and that any points they wish to raise are clarified.</a:t>
            </a:r>
          </a:p>
          <a:p>
            <a:pPr marL="0" indent="0">
              <a:buNone/>
            </a:pP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7873699"/>
      </p:ext>
    </p:extLst>
  </p:cSld>
  <p:clrMapOvr>
    <a:masterClrMapping/>
  </p:clrMapOvr>
  <mc:AlternateContent xmlns:mc="http://schemas.openxmlformats.org/markup-compatibility/2006" xmlns:p14="http://schemas.microsoft.com/office/powerpoint/2010/main">
    <mc:Choice Requires="p14">
      <p:transition spd="slow" p14:dur="2000" advTm="70270"/>
    </mc:Choice>
    <mc:Fallback xmlns="">
      <p:transition spd="slow" advTm="7027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4"/>
            <a:ext cx="10515600" cy="36094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Body of the interview</a:t>
            </a:r>
          </a:p>
          <a:p>
            <a:pPr marL="0" indent="0">
              <a:buNone/>
            </a:pPr>
            <a:r>
              <a:rPr lang="en-US" sz="1600" dirty="0">
                <a:latin typeface="Alexandria" pitchFamily="2" charset="-78"/>
                <a:cs typeface="Alexandria" pitchFamily="2" charset="-78"/>
              </a:rPr>
              <a:t>This context will usually cover the responsibilities of the interviewee, and their range of responsibilities.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Once we have a context, we can structure the interview by examining each relevant area separately and in detail.</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will enable us to consider the issues, and the impact of those issues, in each area and to uncover any specific problems and requirements.</a:t>
            </a:r>
          </a:p>
          <a:p>
            <a:pPr marL="0" indent="0">
              <a:buNone/>
            </a:pPr>
            <a:r>
              <a:rPr lang="en-US" sz="1600" dirty="0">
                <a:latin typeface="Alexandria" pitchFamily="2" charset="-78"/>
                <a:cs typeface="Alexandria" pitchFamily="2" charset="-78"/>
              </a:rPr>
              <a:t>If the purpose of the interview is to understand a current procedure, a good way of taking notes can be to draw a diagram, such as a flow chart.</a:t>
            </a:r>
            <a:br>
              <a:rPr lang="en-US" sz="1600" dirty="0">
                <a:latin typeface="Alexandria" pitchFamily="2" charset="-78"/>
                <a:cs typeface="Alexandria" pitchFamily="2" charset="-78"/>
              </a:rPr>
            </a:br>
            <a:endParaRPr lang="en-US" sz="1600" b="1" dirty="0">
              <a:latin typeface="Alexandria" pitchFamily="2" charset="-78"/>
              <a:cs typeface="Alexandria" pitchFamily="2" charset="-78"/>
            </a:endParaRPr>
          </a:p>
        </p:txBody>
      </p:sp>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2669261"/>
      </p:ext>
    </p:extLst>
  </p:cSld>
  <p:clrMapOvr>
    <a:masterClrMapping/>
  </p:clrMapOvr>
  <mc:AlternateContent xmlns:mc="http://schemas.openxmlformats.org/markup-compatibility/2006" xmlns:p14="http://schemas.microsoft.com/office/powerpoint/2010/main">
    <mc:Choice Requires="p14">
      <p:transition spd="slow" p14:dur="2000" advTm="104604"/>
    </mc:Choice>
    <mc:Fallback xmlns="">
      <p:transition spd="slow" advTm="10460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36255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Body of the interview</a:t>
            </a:r>
          </a:p>
          <a:p>
            <a:pPr marL="0" indent="0">
              <a:buNone/>
            </a:pPr>
            <a:r>
              <a:rPr lang="en-US" sz="1600" dirty="0" smtClean="0">
                <a:latin typeface="Alexandria" pitchFamily="2" charset="-78"/>
                <a:cs typeface="Alexandria" pitchFamily="2" charset="-78"/>
              </a:rPr>
              <a:t>If </a:t>
            </a:r>
            <a:r>
              <a:rPr lang="en-US" sz="1600" dirty="0">
                <a:latin typeface="Alexandria" pitchFamily="2" charset="-78"/>
                <a:cs typeface="Alexandria" pitchFamily="2" charset="-78"/>
              </a:rPr>
              <a:t>the purpose is to discuss a number of broader issues, including needs for the future, a mind map is a useful way of noting what has been said, and also, if drawn up as part of the preparation, provides an easy visual check on what has been covered and further areas for discussion.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can be important as however well you have structured your questions in your preparation, conversations always take unexpected loops and diversions</a:t>
            </a:r>
            <a:r>
              <a:rPr lang="en-US" sz="1600" dirty="0" smtClean="0">
                <a:latin typeface="Alexandria" pitchFamily="2" charset="-78"/>
                <a:cs typeface="Alexandria" pitchFamily="2" charset="-78"/>
              </a:rPr>
              <a:t>.</a:t>
            </a:r>
          </a:p>
          <a:p>
            <a:pPr marL="0" indent="0">
              <a:buNone/>
            </a:pPr>
            <a:endParaRPr lang="en-US" sz="1600" b="1" i="1" dirty="0">
              <a:latin typeface="Alexandria" pitchFamily="2" charset="-78"/>
              <a:cs typeface="Alexandria" pitchFamily="2" charset="-78"/>
            </a:endParaRPr>
          </a:p>
          <a:p>
            <a:r>
              <a:rPr lang="en-US" sz="1600" dirty="0">
                <a:latin typeface="Alexandria" pitchFamily="2" charset="-78"/>
                <a:cs typeface="Alexandria" pitchFamily="2" charset="-78"/>
              </a:rPr>
              <a:t>In some situations it is appropriate to use a portable digital recorder to capture the interview in preference to writing notes.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should also be remembered that using a recorder will involve a considerable overhead: it can take up to an hour to transcribe ten minutes worth of conversation.</a:t>
            </a:r>
            <a:endParaRPr lang="en-US" sz="1600" b="1" dirty="0">
              <a:latin typeface="Alexandria" pitchFamily="2" charset="-78"/>
              <a:cs typeface="Alexandria" pitchFamily="2" charset="-78"/>
            </a:endParaRPr>
          </a:p>
          <a:p>
            <a:pPr marL="0" indent="0">
              <a:buNone/>
            </a:pPr>
            <a:endParaRPr lang="en-US" sz="1600" b="1" i="1" dirty="0">
              <a:latin typeface="Alexandria" pitchFamily="2" charset="-78"/>
              <a:cs typeface="Alexandria" pitchFamily="2" charset="-78"/>
            </a:endParaRPr>
          </a:p>
          <a:p>
            <a:pPr marL="0" indent="0">
              <a:buNone/>
            </a:pP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9301751"/>
      </p:ext>
    </p:extLst>
  </p:cSld>
  <p:clrMapOvr>
    <a:masterClrMapping/>
  </p:clrMapOvr>
  <mc:AlternateContent xmlns:mc="http://schemas.openxmlformats.org/markup-compatibility/2006" xmlns:p14="http://schemas.microsoft.com/office/powerpoint/2010/main">
    <mc:Choice Requires="p14">
      <p:transition spd="slow" p14:dur="2000" advTm="148843"/>
    </mc:Choice>
    <mc:Fallback xmlns="">
      <p:transition spd="slow" advTm="1488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673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Closure</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It is important to close the interview formally. The analyst should:</a:t>
            </a:r>
          </a:p>
          <a:p>
            <a:pPr marL="342900" indent="-342900">
              <a:buFont typeface="Arial" panose="020B0604020202020204" pitchFamily="34" charset="0"/>
              <a:buChar char="•"/>
            </a:pPr>
            <a:r>
              <a:rPr lang="en-US" sz="1600" dirty="0">
                <a:latin typeface="Alexandria" pitchFamily="2" charset="-78"/>
                <a:cs typeface="Alexandria" pitchFamily="2" charset="-78"/>
              </a:rPr>
              <a:t>Summarize the points covered and the actions agreed.</a:t>
            </a:r>
          </a:p>
          <a:p>
            <a:pPr marL="342900" indent="-342900">
              <a:buFont typeface="Arial" panose="020B0604020202020204" pitchFamily="34" charset="0"/>
              <a:buChar char="•"/>
            </a:pPr>
            <a:r>
              <a:rPr lang="en-US" sz="1600" dirty="0">
                <a:latin typeface="Alexandria" pitchFamily="2" charset="-78"/>
                <a:cs typeface="Alexandria" pitchFamily="2" charset="-78"/>
              </a:rPr>
              <a:t>Explain what happens next, both with regard to the particular interview and the project. We will usually want to advise the interviewee that we will send them a copy of the written-up notes so that they can check for any errors.</a:t>
            </a:r>
          </a:p>
          <a:p>
            <a:pPr marL="342900" indent="-342900">
              <a:buFont typeface="Arial" panose="020B0604020202020204" pitchFamily="34" charset="0"/>
              <a:buChar char="•"/>
            </a:pPr>
            <a:r>
              <a:rPr lang="en-US" sz="1600" dirty="0">
                <a:latin typeface="Alexandria" pitchFamily="2" charset="-78"/>
                <a:cs typeface="Alexandria" pitchFamily="2" charset="-78"/>
              </a:rPr>
              <a:t>Ask the interviewee how any further contact should be made; managing the interviewee’s expectations of future behavior can be extremely useful and will be invaluable if we need any additional information or clarifications at a later point. This also serves to keep the door open for a future interview session if required. </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396560"/>
      </p:ext>
    </p:extLst>
  </p:cSld>
  <p:clrMapOvr>
    <a:masterClrMapping/>
  </p:clrMapOvr>
  <mc:AlternateContent xmlns:mc="http://schemas.openxmlformats.org/markup-compatibility/2006" xmlns:p14="http://schemas.microsoft.com/office/powerpoint/2010/main">
    <mc:Choice Requires="p14">
      <p:transition spd="slow" p14:dur="2000" advTm="142203"/>
    </mc:Choice>
    <mc:Fallback xmlns="">
      <p:transition spd="slow" advTm="1422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0575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5683"/>
            <a:ext cx="10515600" cy="29517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dirty="0">
                <a:latin typeface="Alexandria" pitchFamily="2" charset="-78"/>
                <a:cs typeface="Alexandria" pitchFamily="2" charset="-78"/>
              </a:rPr>
              <a:t>Following up the interview</a:t>
            </a:r>
          </a:p>
          <a:p>
            <a:pPr marL="0" indent="0">
              <a:buNone/>
            </a:pPr>
            <a:r>
              <a:rPr lang="en-US" sz="1600" dirty="0">
                <a:latin typeface="Alexandria" pitchFamily="2" charset="-78"/>
                <a:cs typeface="Alexandria" pitchFamily="2" charset="-78"/>
              </a:rPr>
              <a:t>It is always a good idea to write up the notes of the interview as soon as possible – ideally straight away and usually by the next day.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If it is not possible to write up the notes immediately you will find this task easier if you read through them immediately after the interview, and extend them where they are unclear.</a:t>
            </a:r>
          </a:p>
          <a:p>
            <a:pPr marL="0" indent="0">
              <a:buNone/>
            </a:pPr>
            <a:r>
              <a:rPr lang="en-US" sz="1600" dirty="0">
                <a:latin typeface="Alexandria" pitchFamily="2" charset="-78"/>
                <a:cs typeface="Alexandria" pitchFamily="2" charset="-78"/>
              </a:rPr>
              <a:t> </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08502929"/>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45895"/>
            <a:ext cx="10515600" cy="32565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2. OBSERVATION</a:t>
            </a:r>
          </a:p>
          <a:p>
            <a:pPr marL="0" indent="0">
              <a:buNone/>
            </a:pPr>
            <a:r>
              <a:rPr lang="en-US" sz="1600" dirty="0">
                <a:latin typeface="Alexandria" pitchFamily="2" charset="-78"/>
                <a:cs typeface="Alexandria" pitchFamily="2" charset="-78"/>
              </a:rPr>
              <a:t>Observing the workplace, and the staff carrying out their work, especially early in an investigation, is very useful in obtaining information about the business environment and the work practices.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There are several different approaches to observation, depending upon the level and focus of interest: formal observation, shadowing, protocol analysis and ethnographic studies.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important that before any work is observed, the person being observed should be reassured that the objective is to understand the task not to judge their performance.</a:t>
            </a:r>
          </a:p>
          <a:p>
            <a:endParaRPr lang="en-US" sz="1600"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80081441"/>
      </p:ext>
    </p:extLst>
  </p:cSld>
  <p:clrMapOvr>
    <a:masterClrMapping/>
  </p:clrMapOvr>
  <mc:AlternateContent xmlns:mc="http://schemas.openxmlformats.org/markup-compatibility/2006" xmlns:p14="http://schemas.microsoft.com/office/powerpoint/2010/main">
    <mc:Choice Requires="p14">
      <p:transition spd="slow" p14:dur="2000" advTm="113621"/>
    </mc:Choice>
    <mc:Fallback xmlns="">
      <p:transition spd="slow" advTm="1136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2131713"/>
            <a:ext cx="5614763" cy="2889466"/>
          </a:xfrm>
          <a:prstGeom prst="rect">
            <a:avLst/>
          </a:prstGeom>
          <a:solidFill>
            <a:schemeClr val="lt1"/>
          </a:solidFill>
          <a:ln>
            <a:noFill/>
          </a:ln>
        </p:spPr>
        <p:txBody>
          <a:bodyPr spcFirstLastPara="1" wrap="square" lIns="91425" tIns="45700" rIns="91425" bIns="45700" anchor="ctr" anchorCtr="0">
            <a:noAutofit/>
          </a:bodyPr>
          <a:lstStyle/>
          <a:p>
            <a:r>
              <a:rPr lang="en-US" sz="1600" b="1" dirty="0">
                <a:solidFill>
                  <a:srgbClr val="00B0F0"/>
                </a:solidFill>
                <a:latin typeface="Alexandria" pitchFamily="2" charset="-78"/>
                <a:cs typeface="Alexandria" pitchFamily="2" charset="-78"/>
              </a:rPr>
              <a:t>2.2 OBSERVATION</a:t>
            </a:r>
          </a:p>
          <a:p>
            <a:endParaRPr lang="en-US" sz="1600" b="1" dirty="0" smtClean="0">
              <a:latin typeface="Alexandria" pitchFamily="2" charset="-78"/>
              <a:cs typeface="Alexandria" pitchFamily="2" charset="-78"/>
            </a:endParaRPr>
          </a:p>
          <a:p>
            <a:pPr>
              <a:buFont typeface="Wingdings" panose="05000000000000000000" pitchFamily="2" charset="2"/>
              <a:buChar char="q"/>
            </a:pPr>
            <a:r>
              <a:rPr lang="en-US" sz="1600" b="1" dirty="0" smtClean="0">
                <a:latin typeface="Alexandria" pitchFamily="2" charset="-78"/>
                <a:cs typeface="Alexandria" pitchFamily="2" charset="-78"/>
              </a:rPr>
              <a:t>Advantages and Disadvantages of observation</a:t>
            </a:r>
          </a:p>
          <a:p>
            <a:pPr>
              <a:buFont typeface="Wingdings" panose="05000000000000000000" pitchFamily="2" charset="2"/>
              <a:buChar char="q"/>
            </a:pPr>
            <a:r>
              <a:rPr lang="en-US" sz="1600" b="1" dirty="0">
                <a:latin typeface="Alexandria" pitchFamily="2" charset="-78"/>
                <a:cs typeface="Alexandria" pitchFamily="2" charset="-78"/>
              </a:rPr>
              <a:t>Formal observation</a:t>
            </a:r>
          </a:p>
          <a:p>
            <a:pPr>
              <a:buFont typeface="Wingdings" panose="05000000000000000000" pitchFamily="2" charset="2"/>
              <a:buChar char="q"/>
            </a:pPr>
            <a:r>
              <a:rPr lang="en-US" sz="1600" b="1" dirty="0">
                <a:latin typeface="Alexandria" pitchFamily="2" charset="-78"/>
                <a:cs typeface="Alexandria" pitchFamily="2" charset="-78"/>
              </a:rPr>
              <a:t>Protocol analysis</a:t>
            </a:r>
          </a:p>
          <a:p>
            <a:pPr>
              <a:buFont typeface="Wingdings" panose="05000000000000000000" pitchFamily="2" charset="2"/>
              <a:buChar char="q"/>
            </a:pPr>
            <a:r>
              <a:rPr lang="en-US" sz="1600" b="1" dirty="0">
                <a:latin typeface="Alexandria" pitchFamily="2" charset="-78"/>
                <a:cs typeface="Alexandria" pitchFamily="2" charset="-78"/>
              </a:rPr>
              <a:t>Shadowing</a:t>
            </a:r>
          </a:p>
          <a:p>
            <a:pPr>
              <a:buFont typeface="Wingdings" panose="05000000000000000000" pitchFamily="2" charset="2"/>
              <a:buChar char="q"/>
            </a:pPr>
            <a:r>
              <a:rPr lang="en-US" sz="1600" b="1" dirty="0">
                <a:latin typeface="Alexandria" pitchFamily="2" charset="-78"/>
                <a:cs typeface="Alexandria" pitchFamily="2" charset="-78"/>
              </a:rPr>
              <a:t>Ethnographic </a:t>
            </a:r>
            <a:r>
              <a:rPr lang="en-US" sz="1600" b="1" dirty="0" smtClean="0">
                <a:latin typeface="Alexandria" pitchFamily="2" charset="-78"/>
                <a:cs typeface="Alexandria" pitchFamily="2" charset="-78"/>
              </a:rPr>
              <a:t>studies</a:t>
            </a:r>
            <a:endParaRPr lang="en-US" sz="1600" b="1" dirty="0">
              <a:latin typeface="Alexandria" pitchFamily="2" charset="-78"/>
              <a:cs typeface="Alexandria" pitchFamily="2" charset="-78"/>
            </a:endParaRPr>
          </a:p>
          <a:p>
            <a:pPr>
              <a:buFont typeface="Wingdings" panose="05000000000000000000" pitchFamily="2" charset="2"/>
              <a:buChar char="q"/>
            </a:pPr>
            <a:endParaRPr lang="en-US" sz="16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582516"/>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2" y="4315326"/>
            <a:ext cx="3979766" cy="48119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27417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62929182"/>
      </p:ext>
    </p:extLst>
  </p:cSld>
  <p:clrMapOvr>
    <a:masterClrMapping/>
  </p:clrMapOvr>
  <p:transition spd="slow" advTm="62456">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4811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and Disadvantages of observation</a:t>
            </a:r>
          </a:p>
          <a:p>
            <a:pPr marL="0" indent="0">
              <a:buNone/>
            </a:pPr>
            <a:r>
              <a:rPr lang="en-US" sz="1600" dirty="0">
                <a:latin typeface="Alexandria" pitchFamily="2" charset="-78"/>
                <a:cs typeface="Alexandria" pitchFamily="2" charset="-78"/>
              </a:rPr>
              <a:t>The views of the stakeholders involved in a project may have been sought during interviews but, to really obtain a feel for the situation, the analyst needs to see the workplace and business practices.</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has the following advantages:</a:t>
            </a:r>
          </a:p>
          <a:p>
            <a:r>
              <a:rPr lang="en-US" sz="1600" dirty="0">
                <a:latin typeface="Alexandria" pitchFamily="2" charset="-78"/>
                <a:cs typeface="Alexandria" pitchFamily="2" charset="-78"/>
              </a:rPr>
              <a:t>We obtain a much better understanding of the problems and difficulties faced by the business users.</a:t>
            </a:r>
          </a:p>
          <a:p>
            <a:r>
              <a:rPr lang="en-US" sz="1600" dirty="0">
                <a:latin typeface="Alexandria" pitchFamily="2" charset="-78"/>
                <a:cs typeface="Alexandria" pitchFamily="2" charset="-78"/>
              </a:rPr>
              <a:t>Seeing a task performed will help us prepare appropriate questions for a more in-depth interview with the person responsible for that task.</a:t>
            </a:r>
          </a:p>
          <a:p>
            <a:r>
              <a:rPr lang="en-US" sz="1600" dirty="0">
                <a:latin typeface="Alexandria" pitchFamily="2" charset="-78"/>
                <a:cs typeface="Alexandria" pitchFamily="2" charset="-78"/>
              </a:rPr>
              <a:t>It will help us to devise workable solutions that are more likely to be acceptable to the business.</a:t>
            </a:r>
          </a:p>
          <a:p>
            <a:pPr marL="0" indent="0">
              <a:buNone/>
            </a:pPr>
            <a:r>
              <a:rPr lang="en-US" sz="1600" b="1" dirty="0">
                <a:latin typeface="Alexandria" pitchFamily="2" charset="-78"/>
                <a:cs typeface="Alexandria" pitchFamily="2" charset="-78"/>
              </a:rPr>
              <a:t>Conversely, being observed </a:t>
            </a:r>
            <a:r>
              <a:rPr lang="en-US" sz="1600" dirty="0">
                <a:latin typeface="Alexandria" pitchFamily="2" charset="-78"/>
                <a:cs typeface="Alexandria" pitchFamily="2" charset="-78"/>
              </a:rPr>
              <a:t>can be rather unnerving and the old saying ‘you change what you observe’ needs to be factored into the approach taken and resultant findings. </a:t>
            </a:r>
          </a:p>
        </p:txBody>
      </p:sp>
      <p:sp>
        <p:nvSpPr>
          <p:cNvPr id="7"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22198518"/>
      </p:ext>
    </p:extLst>
  </p:cSld>
  <p:clrMapOvr>
    <a:masterClrMapping/>
  </p:clrMapOvr>
  <mc:AlternateContent xmlns:mc="http://schemas.openxmlformats.org/markup-compatibility/2006" xmlns:p14="http://schemas.microsoft.com/office/powerpoint/2010/main">
    <mc:Choice Requires="p14">
      <p:transition spd="slow" p14:dur="2000" advTm="121770"/>
    </mc:Choice>
    <mc:Fallback xmlns="">
      <p:transition spd="slow" advTm="12177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07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336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Formal </a:t>
            </a:r>
            <a:r>
              <a:rPr lang="en-US" sz="1600" b="1" dirty="0" smtClean="0">
                <a:latin typeface="Alexandria" pitchFamily="2" charset="-78"/>
                <a:cs typeface="Alexandria" pitchFamily="2" charset="-78"/>
              </a:rPr>
              <a:t>Observation</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It is important that the staff members being observed are prepared beforehand and are aware that this is in order to understand the task not, as many will fear, in order to assess their competence and performance.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If the staff members perceive the observer as having been sent by management, they are more likely to perform the task according to the rulebook, rather than how it has evolved over time.</a:t>
            </a:r>
          </a:p>
          <a:p>
            <a:pPr marL="0" indent="0">
              <a:buNone/>
            </a:pPr>
            <a:r>
              <a:rPr lang="en-US" sz="1600" dirty="0">
                <a:latin typeface="Alexandria" pitchFamily="2" charset="-78"/>
                <a:cs typeface="Alexandria" pitchFamily="2" charset="-78"/>
              </a:rPr>
              <a:t>It is perfectly acceptable to ask people being observed about the sequence of steps they are </a:t>
            </a:r>
            <a:r>
              <a:rPr lang="en-US" sz="1600" dirty="0" smtClean="0">
                <a:latin typeface="Alexandria" pitchFamily="2" charset="-78"/>
                <a:cs typeface="Alexandria" pitchFamily="2" charset="-78"/>
              </a:rPr>
              <a:t>following</a:t>
            </a:r>
            <a:r>
              <a:rPr lang="en-US" sz="1600" dirty="0">
                <a:latin typeface="Alexandria" pitchFamily="2" charset="-78"/>
                <a:cs typeface="Alexandria" pitchFamily="2" charset="-78"/>
              </a:rPr>
              <a:t>.</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0165087"/>
      </p:ext>
    </p:extLst>
  </p:cSld>
  <p:clrMapOvr>
    <a:masterClrMapping/>
  </p:clrMapOvr>
  <mc:AlternateContent xmlns:mc="http://schemas.openxmlformats.org/markup-compatibility/2006" xmlns:p14="http://schemas.microsoft.com/office/powerpoint/2010/main">
    <mc:Choice Requires="p14">
      <p:transition spd="slow" p14:dur="2000" advTm="89963"/>
    </mc:Choice>
    <mc:Fallback xmlns="">
      <p:transition spd="slow" advTm="8996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2405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Formal </a:t>
            </a:r>
            <a:r>
              <a:rPr lang="en-US" sz="1600" b="1" dirty="0" smtClean="0">
                <a:latin typeface="Alexandria" pitchFamily="2" charset="-78"/>
                <a:cs typeface="Alexandria" pitchFamily="2" charset="-78"/>
              </a:rPr>
              <a:t>Observation</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It is perfectly acceptable to ask people being observed about the sequence of steps they are following, so long as:</a:t>
            </a:r>
          </a:p>
          <a:p>
            <a:r>
              <a:rPr lang="en-US" sz="1600" dirty="0">
                <a:latin typeface="Alexandria" pitchFamily="2" charset="-78"/>
                <a:cs typeface="Alexandria" pitchFamily="2" charset="-78"/>
              </a:rPr>
              <a:t>The question does not sound critical of the way the person is working, either in words or tone of voice.</a:t>
            </a:r>
          </a:p>
          <a:p>
            <a:r>
              <a:rPr lang="en-US" sz="1600" dirty="0">
                <a:latin typeface="Alexandria" pitchFamily="2" charset="-78"/>
                <a:cs typeface="Alexandria" pitchFamily="2" charset="-78"/>
              </a:rPr>
              <a:t>It does not distract from their performance of the job. The analyst must position themselves in such a way that they can see clearly all that is happening, but do not get in the way or otherwise interfere with the task.</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6506465"/>
      </p:ext>
    </p:extLst>
  </p:cSld>
  <p:clrMapOvr>
    <a:masterClrMapping/>
  </p:clrMapOvr>
  <mc:AlternateContent xmlns:mc="http://schemas.openxmlformats.org/markup-compatibility/2006" xmlns:p14="http://schemas.microsoft.com/office/powerpoint/2010/main">
    <mc:Choice Requires="p14">
      <p:transition spd="slow" p14:dur="2000" advTm="85809"/>
    </mc:Choice>
    <mc:Fallback xmlns="">
      <p:transition spd="slow" advTm="8580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1306"/>
            <a:ext cx="10515600"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Formal observation</a:t>
            </a:r>
          </a:p>
          <a:p>
            <a:pPr marL="0" indent="0">
              <a:buNone/>
            </a:pPr>
            <a:r>
              <a:rPr lang="en-US" sz="1600" dirty="0">
                <a:latin typeface="Alexandria" pitchFamily="2" charset="-78"/>
                <a:cs typeface="Alexandria" pitchFamily="2" charset="-78"/>
              </a:rPr>
              <a:t>To get full value from the observation, it is beneficial to watch the staff members perform the task several times in order to understand the standard sequence, any possible exception situations and how they are handled, timings for the task and any ergonomic factors or physical working conditions that may enhance or hinder performance.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However, observing more sedentary tasks, such as manning a customer services helpline, or telesales can still provide a lot of useful information, for example, to understand where problems are arising or to elicit requirements for a new system.</a:t>
            </a:r>
            <a:endParaRPr lang="en-US" sz="1600" b="1" dirty="0">
              <a:latin typeface="Alexandria" pitchFamily="2" charset="-78"/>
              <a:cs typeface="Alexandria" pitchFamily="2" charset="-78"/>
            </a:endParaRPr>
          </a:p>
        </p:txBody>
      </p:sp>
      <p:sp>
        <p:nvSpPr>
          <p:cNvPr id="8" name="Title 1"/>
          <p:cNvSpPr txBox="1">
            <a:spLocks/>
          </p:cNvSpPr>
          <p:nvPr/>
        </p:nvSpPr>
        <p:spPr>
          <a:xfrm>
            <a:off x="2465901" y="1193547"/>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79863998"/>
      </p:ext>
    </p:extLst>
  </p:cSld>
  <p:clrMapOvr>
    <a:masterClrMapping/>
  </p:clrMapOvr>
  <mc:AlternateContent xmlns:mc="http://schemas.openxmlformats.org/markup-compatibility/2006" xmlns:p14="http://schemas.microsoft.com/office/powerpoint/2010/main">
    <mc:Choice Requires="p14">
      <p:transition spd="slow" p14:dur="2000" advTm="134857"/>
    </mc:Choice>
    <mc:Fallback xmlns="">
      <p:transition spd="slow" advTm="13485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3"/>
            <a:ext cx="10515600" cy="34650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Protocol analysis</a:t>
            </a:r>
          </a:p>
          <a:p>
            <a:pPr marL="0" indent="0">
              <a:buNone/>
            </a:pPr>
            <a:r>
              <a:rPr lang="en-US" sz="1600" dirty="0">
                <a:latin typeface="Alexandria" pitchFamily="2" charset="-78"/>
                <a:cs typeface="Alexandria" pitchFamily="2" charset="-78"/>
              </a:rPr>
              <a:t>Protocol analysis involves asking the users to carry out a task and describe each step they perform.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similar approach may be used to train a new member of staff or someone unfamiliar with a task.</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rather than teaching new learner drivers in a classroom before they try driving on the roads, the drivers learn by watching the task being both performed and explained simultaneously, and they then perform it for themselves.</a:t>
            </a:r>
            <a:endParaRPr lang="en-US" sz="1600" b="1" dirty="0">
              <a:latin typeface="Alexandria" pitchFamily="2" charset="-78"/>
              <a:cs typeface="Alexandria" pitchFamily="2" charset="-78"/>
            </a:endParaRPr>
          </a:p>
        </p:txBody>
      </p:sp>
      <p:sp>
        <p:nvSpPr>
          <p:cNvPr id="8" name="Title 1"/>
          <p:cNvSpPr txBox="1">
            <a:spLocks/>
          </p:cNvSpPr>
          <p:nvPr/>
        </p:nvSpPr>
        <p:spPr>
          <a:xfrm>
            <a:off x="2465901" y="1174238"/>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78773490"/>
      </p:ext>
    </p:extLst>
  </p:cSld>
  <p:clrMapOvr>
    <a:masterClrMapping/>
  </p:clrMapOvr>
  <mc:AlternateContent xmlns:mc="http://schemas.openxmlformats.org/markup-compatibility/2006" xmlns:p14="http://schemas.microsoft.com/office/powerpoint/2010/main">
    <mc:Choice Requires="p14">
      <p:transition spd="slow" p14:dur="2000" advTm="89688"/>
    </mc:Choice>
    <mc:Fallback xmlns="">
      <p:transition spd="slow" advTm="8968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5453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Shadowing</a:t>
            </a:r>
          </a:p>
          <a:p>
            <a:pPr marL="0" indent="0">
              <a:buNone/>
            </a:pPr>
            <a:r>
              <a:rPr lang="en-US" sz="1600" dirty="0">
                <a:latin typeface="Alexandria" pitchFamily="2" charset="-78"/>
                <a:cs typeface="Alexandria" pitchFamily="2" charset="-78"/>
              </a:rPr>
              <a:t>Shadowing involves following a user for a period, such as one or two days, to find out what a particular job entails. This is a powerful way to understand a specific user role.</a:t>
            </a:r>
          </a:p>
          <a:p>
            <a:pPr marL="0" indent="0">
              <a:buNone/>
            </a:pPr>
            <a:r>
              <a:rPr lang="en-US" sz="1600" dirty="0">
                <a:latin typeface="Alexandria" pitchFamily="2" charset="-78"/>
                <a:cs typeface="Alexandria" pitchFamily="2" charset="-78"/>
              </a:rPr>
              <a:t>When shadowing, we can ask for explanations of aspects such as how the work is done, the information used, or the workflow sequence, so it is a good way of clarifying what the individual actually does to perform the role.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longer the analyst spends shadowing a user, the greater the opportunity to build rapport and the better chance there is of capturing the additional details that may not be elicited during a single 45-minute interview.</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Shadowing key staff is a useful approach during the requirements definition work, since it provides a visual context for processes described during interviews or workshops.</a:t>
            </a: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89989792"/>
      </p:ext>
    </p:extLst>
  </p:cSld>
  <p:clrMapOvr>
    <a:masterClrMapping/>
  </p:clrMapOvr>
  <mc:AlternateContent xmlns:mc="http://schemas.openxmlformats.org/markup-compatibility/2006" xmlns:p14="http://schemas.microsoft.com/office/powerpoint/2010/main">
    <mc:Choice Requires="p14">
      <p:transition spd="slow" p14:dur="2000" advTm="155690"/>
    </mc:Choice>
    <mc:Fallback xmlns="">
      <p:transition spd="slow" advTm="15569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1"/>
            <a:ext cx="10515600" cy="36255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Ethnographic studies</a:t>
            </a:r>
          </a:p>
          <a:p>
            <a:pPr marL="0" indent="0">
              <a:buNone/>
            </a:pPr>
            <a:r>
              <a:rPr lang="en-US" sz="1600" dirty="0">
                <a:latin typeface="Alexandria" pitchFamily="2" charset="-78"/>
                <a:cs typeface="Alexandria" pitchFamily="2" charset="-78"/>
              </a:rPr>
              <a:t>It is derived from the discipline of anthropology and involves spending an extended period of time – from a few weeks up to several months – in the target environment.</a:t>
            </a:r>
          </a:p>
          <a:p>
            <a:pPr marL="0" indent="0">
              <a:buNone/>
            </a:pPr>
            <a:r>
              <a:rPr lang="en-US" sz="1600" dirty="0">
                <a:latin typeface="Alexandria" pitchFamily="2" charset="-78"/>
                <a:cs typeface="Alexandria" pitchFamily="2" charset="-78"/>
              </a:rPr>
              <a:t>This approach enables the analyst to gain a thorough understanding of the business system as, in a short space of time, the business community becomes used to the analyst’s presence and behaves more naturally and authentically.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main value gained from ethnography is an appreciation of intangible aspects such as the organizational culture in which any proposed change must be embedded, including recognizing where both formal and informal power and influences reside.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approach can also be very useful when analyzing complex business systems, for example, where the staff members are highly expert in conducting their work and the business rules are difficult to assimilate.</a:t>
            </a:r>
          </a:p>
          <a:p>
            <a:pPr marL="0" indent="0">
              <a:buNone/>
            </a:pPr>
            <a:endParaRPr lang="en-US" sz="1600" b="1" dirty="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9362114"/>
      </p:ext>
    </p:extLst>
  </p:cSld>
  <p:clrMapOvr>
    <a:masterClrMapping/>
  </p:clrMapOvr>
  <mc:AlternateContent xmlns:mc="http://schemas.openxmlformats.org/markup-compatibility/2006" xmlns:p14="http://schemas.microsoft.com/office/powerpoint/2010/main">
    <mc:Choice Requires="p14">
      <p:transition spd="slow" p14:dur="2000" advTm="153017"/>
    </mc:Choice>
    <mc:Fallback xmlns="">
      <p:transition spd="slow" advTm="15301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3207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3. WORKSHOPS</a:t>
            </a:r>
          </a:p>
          <a:p>
            <a:pPr marL="0" indent="0">
              <a:buNone/>
            </a:pPr>
            <a:r>
              <a:rPr lang="en-US" sz="1600" dirty="0">
                <a:latin typeface="Alexandria" pitchFamily="2" charset="-78"/>
                <a:cs typeface="Alexandria" pitchFamily="2" charset="-78"/>
              </a:rPr>
              <a:t>Workshops provide an excellent collaborative forum in which issues can be discussed, conflicts resolved and requirements elicited.</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They are also a useful forum for carrying out other activities, such as compiling process models, understanding data requirements, eliciting critical success factors and key performance indicators or analyzing the quality of a requirements set before they are formally documented. </a:t>
            </a:r>
          </a:p>
          <a:p>
            <a:endParaRPr lang="en-US" sz="1600"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3801546"/>
      </p:ext>
    </p:extLst>
  </p:cSld>
  <p:clrMapOvr>
    <a:masterClrMapping/>
  </p:clrMapOvr>
  <mc:AlternateContent xmlns:mc="http://schemas.openxmlformats.org/markup-compatibility/2006" xmlns:p14="http://schemas.microsoft.com/office/powerpoint/2010/main">
    <mc:Choice Requires="p14">
      <p:transition spd="slow" p14:dur="2000" advTm="97071"/>
    </mc:Choice>
    <mc:Fallback xmlns="">
      <p:transition spd="slow" advTm="9707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957137"/>
            <a:ext cx="5614763" cy="3350842"/>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q"/>
            </a:pPr>
            <a:endParaRPr lang="en-US" sz="1800" b="1" dirty="0" smtClean="0">
              <a:latin typeface="Alexandria" pitchFamily="2" charset="-78"/>
              <a:cs typeface="Alexandria" pitchFamily="2" charset="-78"/>
            </a:endParaRPr>
          </a:p>
          <a:p>
            <a:r>
              <a:rPr lang="en-US" sz="1800" b="1" dirty="0">
                <a:solidFill>
                  <a:srgbClr val="00B0F0"/>
                </a:solidFill>
                <a:latin typeface="Alexandria" pitchFamily="2" charset="-78"/>
                <a:cs typeface="Alexandria" pitchFamily="2" charset="-78"/>
              </a:rPr>
              <a:t>2.3. WORKSHOPS</a:t>
            </a:r>
          </a:p>
          <a:p>
            <a:pPr>
              <a:buFont typeface="Wingdings" panose="05000000000000000000" pitchFamily="2" charset="2"/>
              <a:buChar char="q"/>
            </a:pPr>
            <a:r>
              <a:rPr lang="en-US" sz="1800" b="1" dirty="0" smtClean="0">
                <a:latin typeface="Alexandria" pitchFamily="2" charset="-78"/>
                <a:cs typeface="Alexandria" pitchFamily="2" charset="-78"/>
              </a:rPr>
              <a:t>Advantages and Disadvantages of workshops</a:t>
            </a:r>
          </a:p>
          <a:p>
            <a:pPr>
              <a:buFont typeface="Wingdings" panose="05000000000000000000" pitchFamily="2" charset="2"/>
              <a:buChar char="q"/>
            </a:pPr>
            <a:r>
              <a:rPr lang="en-US" sz="1800" b="1" dirty="0">
                <a:latin typeface="Alexandria" pitchFamily="2" charset="-78"/>
                <a:cs typeface="Alexandria" pitchFamily="2" charset="-78"/>
              </a:rPr>
              <a:t>Preparing for the workshop</a:t>
            </a:r>
          </a:p>
          <a:p>
            <a:pPr>
              <a:buFont typeface="Wingdings" panose="05000000000000000000" pitchFamily="2" charset="2"/>
              <a:buChar char="q"/>
            </a:pPr>
            <a:r>
              <a:rPr lang="en-US" sz="1800" b="1" dirty="0">
                <a:latin typeface="Alexandria" pitchFamily="2" charset="-78"/>
                <a:cs typeface="Alexandria" pitchFamily="2" charset="-78"/>
              </a:rPr>
              <a:t>Facilitating the workshop</a:t>
            </a:r>
          </a:p>
          <a:p>
            <a:pPr>
              <a:buFont typeface="Wingdings" panose="05000000000000000000" pitchFamily="2" charset="2"/>
              <a:buChar char="q"/>
            </a:pPr>
            <a:r>
              <a:rPr lang="en-US" sz="1800" b="1" dirty="0">
                <a:latin typeface="Alexandria" pitchFamily="2" charset="-78"/>
                <a:cs typeface="Alexandria" pitchFamily="2" charset="-78"/>
              </a:rPr>
              <a:t>Techniques</a:t>
            </a:r>
          </a:p>
          <a:p>
            <a:pPr>
              <a:buFont typeface="Wingdings" panose="05000000000000000000" pitchFamily="2" charset="2"/>
              <a:buChar char="q"/>
            </a:pPr>
            <a:r>
              <a:rPr lang="en-US" sz="1800" b="1" dirty="0">
                <a:latin typeface="Alexandria" pitchFamily="2" charset="-78"/>
                <a:cs typeface="Alexandria" pitchFamily="2" charset="-78"/>
              </a:rPr>
              <a:t>Following the workshop</a:t>
            </a:r>
          </a:p>
          <a:p>
            <a:pPr>
              <a:buFont typeface="Wingdings" panose="05000000000000000000" pitchFamily="2" charset="2"/>
              <a:buChar char="q"/>
            </a:pPr>
            <a:r>
              <a:rPr lang="en-US" sz="1800" b="1" dirty="0">
                <a:latin typeface="Alexandria" pitchFamily="2" charset="-78"/>
                <a:cs typeface="Alexandria" pitchFamily="2" charset="-78"/>
              </a:rPr>
              <a:t>Hothouse workshop</a:t>
            </a:r>
          </a:p>
          <a:p>
            <a:pPr>
              <a:buFont typeface="Wingdings" panose="05000000000000000000" pitchFamily="2" charset="2"/>
              <a:buChar char="q"/>
            </a:pPr>
            <a:r>
              <a:rPr lang="en-US" sz="1800" b="1" dirty="0">
                <a:latin typeface="Alexandria" pitchFamily="2" charset="-78"/>
                <a:cs typeface="Alexandria" pitchFamily="2" charset="-78"/>
              </a:rPr>
              <a:t>Focus </a:t>
            </a:r>
            <a:r>
              <a:rPr lang="en-US" sz="1800" b="1" dirty="0" smtClean="0">
                <a:latin typeface="Alexandria" pitchFamily="2" charset="-78"/>
                <a:cs typeface="Alexandria" pitchFamily="2" charset="-78"/>
              </a:rPr>
              <a:t>groups</a:t>
            </a: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62707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669143"/>
            <a:ext cx="5423582" cy="36388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1" y="4634236"/>
            <a:ext cx="507576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1145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2668445"/>
      </p:ext>
    </p:extLst>
  </p:cSld>
  <p:clrMapOvr>
    <a:masterClrMapping/>
  </p:clrMapOvr>
  <p:transition spd="slow" advTm="70227">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97767"/>
            <a:ext cx="10515600" cy="32565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workshops</a:t>
            </a:r>
          </a:p>
          <a:p>
            <a:pPr marL="342900" indent="-342900">
              <a:buFont typeface="Arial" panose="020B0604020202020204" pitchFamily="34" charset="0"/>
              <a:buChar char="•"/>
            </a:pPr>
            <a:r>
              <a:rPr lang="en-US" sz="1600" dirty="0">
                <a:latin typeface="Alexandria" pitchFamily="2" charset="-78"/>
                <a:cs typeface="Alexandria" pitchFamily="2" charset="-78"/>
              </a:rPr>
              <a:t>Gain a broad view of the area under investigation: having a group of stakeholders in one room will allow the analyst to gain a more complete understanding of the issues and problems.</a:t>
            </a:r>
          </a:p>
          <a:p>
            <a:pPr marL="342900" indent="-342900">
              <a:buFont typeface="Arial" panose="020B0604020202020204" pitchFamily="34" charset="0"/>
              <a:buChar char="•"/>
            </a:pPr>
            <a:r>
              <a:rPr lang="en-US" sz="1600" dirty="0">
                <a:latin typeface="Alexandria" pitchFamily="2" charset="-78"/>
                <a:cs typeface="Alexandria" pitchFamily="2" charset="-78"/>
              </a:rPr>
              <a:t>Increase speed and productivity: it is less time-consuming to have one extended meeting with a group of people than interviewing them one-by-one.</a:t>
            </a:r>
          </a:p>
          <a:p>
            <a:pPr marL="342900" indent="-342900">
              <a:buFont typeface="Arial" panose="020B0604020202020204" pitchFamily="34" charset="0"/>
              <a:buChar char="•"/>
            </a:pPr>
            <a:r>
              <a:rPr lang="en-US" sz="1600" dirty="0">
                <a:latin typeface="Alexandria" pitchFamily="2" charset="-78"/>
                <a:cs typeface="Alexandria" pitchFamily="2" charset="-78"/>
              </a:rPr>
              <a:t>Obtain buy-in and acceptance for the project: when stakeholders are involved in such collaboration, not only will they be more open to any business changes or features that result but they are more likely to be champions of the change.</a:t>
            </a:r>
          </a:p>
          <a:p>
            <a:pPr marL="342900" indent="-342900">
              <a:buFont typeface="Arial" panose="020B0604020202020204" pitchFamily="34" charset="0"/>
              <a:buChar char="•"/>
            </a:pPr>
            <a:r>
              <a:rPr lang="en-US" sz="1600" dirty="0">
                <a:latin typeface="Alexandria" pitchFamily="2" charset="-78"/>
                <a:cs typeface="Alexandria" pitchFamily="2" charset="-78"/>
              </a:rPr>
              <a:t>Gain a consensus view or group agreement: if all the stakeholders are involved in the decision-making process there is a greater chance that they will take ownership of the results. </a:t>
            </a:r>
          </a:p>
        </p:txBody>
      </p:sp>
      <p:sp>
        <p:nvSpPr>
          <p:cNvPr id="11"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1225810"/>
      </p:ext>
    </p:extLst>
  </p:cSld>
  <p:clrMapOvr>
    <a:masterClrMapping/>
  </p:clrMapOvr>
  <mc:AlternateContent xmlns:mc="http://schemas.openxmlformats.org/markup-compatibility/2006" xmlns:p14="http://schemas.microsoft.com/office/powerpoint/2010/main">
    <mc:Choice Requires="p14">
      <p:transition spd="slow" p14:dur="2000" advTm="147536"/>
    </mc:Choice>
    <mc:Fallback xmlns="">
      <p:transition spd="slow" advTm="14753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377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3"/>
            <a:ext cx="10515600" cy="30319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Disadvantages of workshops</a:t>
            </a:r>
          </a:p>
          <a:p>
            <a:r>
              <a:rPr lang="en-US" sz="1600" dirty="0">
                <a:latin typeface="Alexandria" pitchFamily="2" charset="-78"/>
                <a:cs typeface="Alexandria" pitchFamily="2" charset="-78"/>
              </a:rPr>
              <a:t>Workshops can be time-consuming to </a:t>
            </a:r>
            <a:r>
              <a:rPr lang="en-US" sz="1600" dirty="0" smtClean="0">
                <a:latin typeface="Alexandria" pitchFamily="2" charset="-78"/>
                <a:cs typeface="Alexandria" pitchFamily="2" charset="-78"/>
              </a:rPr>
              <a:t>organize. </a:t>
            </a:r>
            <a:r>
              <a:rPr lang="en-US" sz="1600" dirty="0">
                <a:latin typeface="Alexandria" pitchFamily="2" charset="-78"/>
                <a:cs typeface="Alexandria" pitchFamily="2" charset="-78"/>
              </a:rPr>
              <a:t>For example it is not always easy to get all the necessary people together at the same time.</a:t>
            </a:r>
          </a:p>
          <a:p>
            <a:r>
              <a:rPr lang="en-US" sz="1600" dirty="0">
                <a:latin typeface="Alexandria" pitchFamily="2" charset="-78"/>
                <a:cs typeface="Alexandria" pitchFamily="2" charset="-78"/>
              </a:rPr>
              <a:t>If the workshop is not carefully facilitated, it may happen that a forceful participant will dominate the discussion. In extreme cases, such a participant may be able to impose a decision because the other members of the group feel disempowered and unable to raise their objections.</a:t>
            </a:r>
          </a:p>
          <a:p>
            <a:r>
              <a:rPr lang="en-US" sz="1600" dirty="0">
                <a:latin typeface="Alexandria" pitchFamily="2" charset="-78"/>
                <a:cs typeface="Alexandria" pitchFamily="2" charset="-78"/>
              </a:rPr>
              <a:t>It can be difficult to ensure that the participants have the required level of authority – which sometimes means that decisions are reversed after the workshop has ended.</a:t>
            </a:r>
            <a:endParaRPr lang="en-US" sz="1600" b="1" dirty="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sp>
        <p:nvSpPr>
          <p:cNvPr id="10"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5034225"/>
      </p:ext>
    </p:extLst>
  </p:cSld>
  <p:clrMapOvr>
    <a:masterClrMapping/>
  </p:clrMapOvr>
  <mc:AlternateContent xmlns:mc="http://schemas.openxmlformats.org/markup-compatibility/2006" xmlns:p14="http://schemas.microsoft.com/office/powerpoint/2010/main">
    <mc:Choice Requires="p14">
      <p:transition spd="slow" p14:dur="2000" advTm="98306"/>
    </mc:Choice>
    <mc:Fallback xmlns="">
      <p:transition spd="slow" advTm="983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352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Preparing for the workshop</a:t>
            </a:r>
          </a:p>
          <a:p>
            <a:pPr marL="0" indent="0">
              <a:buNone/>
            </a:pPr>
            <a:r>
              <a:rPr lang="en-US" sz="1600" dirty="0">
                <a:latin typeface="Alexandria" pitchFamily="2" charset="-78"/>
                <a:cs typeface="Alexandria" pitchFamily="2" charset="-78"/>
              </a:rPr>
              <a:t>The success or failure of a workshop session depends in large part upon the preparatory work done by its facilitator and its business sponsor for the workshop. </a:t>
            </a:r>
            <a:r>
              <a:rPr lang="en-US" sz="1600" b="1" dirty="0">
                <a:latin typeface="Alexandria" pitchFamily="2" charset="-78"/>
                <a:cs typeface="Alexandria" pitchFamily="2" charset="-78"/>
              </a:rPr>
              <a:t>They should spend time before the event planning the following areas: </a:t>
            </a:r>
          </a:p>
          <a:p>
            <a:pPr>
              <a:buFont typeface="Wingdings" panose="05000000000000000000" pitchFamily="2" charset="2"/>
              <a:buChar char="§"/>
            </a:pPr>
            <a:r>
              <a:rPr lang="en-US" sz="1600" dirty="0">
                <a:latin typeface="Alexandria" pitchFamily="2" charset="-78"/>
                <a:cs typeface="Alexandria" pitchFamily="2" charset="-78"/>
              </a:rPr>
              <a:t>The objective of the workshop </a:t>
            </a:r>
          </a:p>
          <a:p>
            <a:pPr>
              <a:buFont typeface="Wingdings" panose="05000000000000000000" pitchFamily="2" charset="2"/>
              <a:buChar char="§"/>
            </a:pPr>
            <a:r>
              <a:rPr lang="en-US" sz="1600" dirty="0">
                <a:latin typeface="Alexandria" pitchFamily="2" charset="-78"/>
                <a:cs typeface="Alexandria" pitchFamily="2" charset="-78"/>
              </a:rPr>
              <a:t>The people to be invited to participate in the workshop </a:t>
            </a:r>
          </a:p>
          <a:p>
            <a:pPr>
              <a:buFont typeface="Wingdings" panose="05000000000000000000" pitchFamily="2" charset="2"/>
              <a:buChar char="§"/>
            </a:pPr>
            <a:r>
              <a:rPr lang="en-US" sz="1600" dirty="0">
                <a:latin typeface="Alexandria" pitchFamily="2" charset="-78"/>
                <a:cs typeface="Alexandria" pitchFamily="2" charset="-78"/>
              </a:rPr>
              <a:t>The structure of the workshop and the techniques to be used </a:t>
            </a:r>
          </a:p>
          <a:p>
            <a:pPr>
              <a:buFont typeface="Wingdings" panose="05000000000000000000" pitchFamily="2" charset="2"/>
              <a:buChar char="§"/>
            </a:pPr>
            <a:r>
              <a:rPr lang="en-US" sz="1600" dirty="0">
                <a:latin typeface="Alexandria" pitchFamily="2" charset="-78"/>
                <a:cs typeface="Alexandria" pitchFamily="2" charset="-78"/>
              </a:rPr>
              <a:t>Arranging a suitable venue </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627428"/>
      </p:ext>
    </p:extLst>
  </p:cSld>
  <p:clrMapOvr>
    <a:masterClrMapping/>
  </p:clrMapOvr>
  <mc:AlternateContent xmlns:mc="http://schemas.openxmlformats.org/markup-compatibility/2006" xmlns:p14="http://schemas.microsoft.com/office/powerpoint/2010/main">
    <mc:Choice Requires="p14">
      <p:transition spd="slow" p14:dur="2000" advTm="76326"/>
    </mc:Choice>
    <mc:Fallback xmlns="">
      <p:transition spd="slow" advTm="7632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70572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Facilitating the workshop</a:t>
            </a:r>
          </a:p>
          <a:p>
            <a:pPr marL="0" indent="0">
              <a:buNone/>
            </a:pPr>
            <a:r>
              <a:rPr lang="en-US" sz="1600" dirty="0">
                <a:latin typeface="Alexandria" pitchFamily="2" charset="-78"/>
                <a:cs typeface="Alexandria" pitchFamily="2" charset="-78"/>
              </a:rPr>
              <a:t>The workshop should start by discussing the objective and </a:t>
            </a:r>
            <a:r>
              <a:rPr lang="en-US" sz="1600" dirty="0" smtClean="0">
                <a:latin typeface="Alexandria" pitchFamily="2" charset="-78"/>
                <a:cs typeface="Alexandria" pitchFamily="2" charset="-78"/>
              </a:rPr>
              <a:t>endeavoring </a:t>
            </a:r>
            <a:r>
              <a:rPr lang="en-US" sz="1600" dirty="0">
                <a:latin typeface="Alexandria" pitchFamily="2" charset="-78"/>
                <a:cs typeface="Alexandria" pitchFamily="2" charset="-78"/>
              </a:rPr>
              <a:t>to secure the participants’ buy-in.</a:t>
            </a:r>
          </a:p>
          <a:p>
            <a:pPr marL="0" indent="0">
              <a:buNone/>
            </a:pPr>
            <a:r>
              <a:rPr lang="en-US" sz="1600" dirty="0">
                <a:latin typeface="Alexandria" pitchFamily="2" charset="-78"/>
                <a:cs typeface="Alexandria" pitchFamily="2" charset="-78"/>
              </a:rPr>
              <a:t>Where difficulties are anticipated, it may be useful to invite a senior manager or the project sponsor to open the workshop in order to define some ground rules and set the expectations for behavior.</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During the workshop, the facilitator needs to ensure that the issues are discussed, views are aired and progress is made towards achieving the stated objective.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discussion may range widely but the facilitator needs to ensure that it does not go completely off the track and that everyone has an opportunity to express his or her concerns and opinions</a:t>
            </a:r>
            <a:r>
              <a:rPr lang="en-US" sz="1600" dirty="0" smtClean="0">
                <a:latin typeface="Alexandria" pitchFamily="2" charset="-78"/>
                <a:cs typeface="Alexandria" pitchFamily="2" charset="-78"/>
              </a:rPr>
              <a:t>.</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8351361"/>
      </p:ext>
    </p:extLst>
  </p:cSld>
  <p:clrMapOvr>
    <a:masterClrMapping/>
  </p:clrMapOvr>
  <mc:AlternateContent xmlns:mc="http://schemas.openxmlformats.org/markup-compatibility/2006" xmlns:p14="http://schemas.microsoft.com/office/powerpoint/2010/main">
    <mc:Choice Requires="p14">
      <p:transition spd="slow" p14:dur="2000" advTm="144224"/>
    </mc:Choice>
    <mc:Fallback xmlns="">
      <p:transition spd="slow" advTm="14422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1923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Facilitating the workshop</a:t>
            </a:r>
          </a:p>
          <a:p>
            <a:pPr marL="0" indent="0">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is often done by the facilitator keeping a record on a flipchart, but it is better practice to appoint someone else to take the role of scribe during the workshop.</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presence of a scribe allows the facilitator to concentrate fully on the process and the attendees, watching non-verbal behavior to identify members of the group who may be feeling unhappy or unable to make their points.</a:t>
            </a: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2448104"/>
      </p:ext>
    </p:extLst>
  </p:cSld>
  <p:clrMapOvr>
    <a:masterClrMapping/>
  </p:clrMapOvr>
  <mc:AlternateContent xmlns:mc="http://schemas.openxmlformats.org/markup-compatibility/2006" xmlns:p14="http://schemas.microsoft.com/office/powerpoint/2010/main">
    <mc:Choice Requires="p14">
      <p:transition spd="slow" p14:dur="2000" advTm="54731"/>
    </mc:Choice>
    <mc:Fallback xmlns="">
      <p:transition spd="slow" advTm="5473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34169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Techniques</a:t>
            </a:r>
          </a:p>
          <a:p>
            <a:r>
              <a:rPr lang="en-US" sz="1600" dirty="0">
                <a:latin typeface="Alexandria" pitchFamily="2" charset="-78"/>
                <a:cs typeface="Alexandria" pitchFamily="2" charset="-78"/>
              </a:rPr>
              <a:t>There are two main categories of technique required for a workshop: techniques for discovery and techniques for </a:t>
            </a:r>
            <a:r>
              <a:rPr lang="en-US" sz="1600" dirty="0" smtClean="0">
                <a:latin typeface="Alexandria" pitchFamily="2" charset="-78"/>
                <a:cs typeface="Alexandria" pitchFamily="2" charset="-78"/>
              </a:rPr>
              <a:t>visualization.</a:t>
            </a:r>
            <a:endParaRPr lang="en-US" sz="1600" dirty="0">
              <a:latin typeface="Alexandria" pitchFamily="2" charset="-78"/>
              <a:cs typeface="Alexandria" pitchFamily="2" charset="-78"/>
            </a:endParaRPr>
          </a:p>
          <a:p>
            <a:r>
              <a:rPr lang="en-US" sz="1600" dirty="0">
                <a:latin typeface="Alexandria" pitchFamily="2" charset="-78"/>
                <a:cs typeface="Alexandria" pitchFamily="2" charset="-78"/>
              </a:rPr>
              <a:t>Discovery techniques are those that help the facilitator to elicit information and views from the participants. It is vital that the facilitator considers which technique would be most suitable for a particular situation and group of participants. Examples of useful techniques (</a:t>
            </a:r>
            <a:r>
              <a:rPr lang="en-US" sz="1600" b="1" dirty="0">
                <a:latin typeface="Alexandria" pitchFamily="2" charset="-78"/>
                <a:cs typeface="Alexandria" pitchFamily="2" charset="-78"/>
              </a:rPr>
              <a:t>shown in Figure 5.3</a:t>
            </a:r>
            <a:r>
              <a:rPr lang="en-US" sz="1600" dirty="0">
                <a:latin typeface="Alexandria" pitchFamily="2" charset="-78"/>
                <a:cs typeface="Alexandria" pitchFamily="2" charset="-78"/>
              </a:rPr>
              <a:t>) are:</a:t>
            </a: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8902844"/>
      </p:ext>
    </p:extLst>
  </p:cSld>
  <p:clrMapOvr>
    <a:masterClrMapping/>
  </p:clrMapOvr>
  <mc:AlternateContent xmlns:mc="http://schemas.openxmlformats.org/markup-compatibility/2006" xmlns:p14="http://schemas.microsoft.com/office/powerpoint/2010/main">
    <mc:Choice Requires="p14">
      <p:transition spd="slow" p14:dur="2000" advTm="73805"/>
    </mc:Choice>
    <mc:Fallback xmlns="">
      <p:transition spd="slow" advTm="73805"/>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9309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800" b="1" dirty="0" smtClean="0">
                <a:latin typeface="Alexandria" pitchFamily="2" charset="-78"/>
                <a:cs typeface="Alexandria" pitchFamily="2" charset="-78"/>
              </a:rPr>
              <a:t>Techniques</a:t>
            </a:r>
            <a:endParaRPr lang="en-US" sz="18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053310" y="2417770"/>
            <a:ext cx="9538855" cy="3298475"/>
          </a:xfrm>
          <a:prstGeom prst="rect">
            <a:avLst/>
          </a:prstGeom>
        </p:spPr>
      </p:pic>
      <p:sp>
        <p:nvSpPr>
          <p:cNvPr id="10" name="Title 1"/>
          <p:cNvSpPr txBox="1">
            <a:spLocks/>
          </p:cNvSpPr>
          <p:nvPr/>
        </p:nvSpPr>
        <p:spPr>
          <a:xfrm>
            <a:off x="2518611" y="1157467"/>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5194349"/>
      </p:ext>
    </p:extLst>
  </p:cSld>
  <p:clrMapOvr>
    <a:masterClrMapping/>
  </p:clrMapOvr>
  <mc:AlternateContent xmlns:mc="http://schemas.openxmlformats.org/markup-compatibility/2006" xmlns:p14="http://schemas.microsoft.com/office/powerpoint/2010/main">
    <mc:Choice Requires="p14">
      <p:transition spd="slow" p14:dur="2000" advTm="62212"/>
    </mc:Choice>
    <mc:Fallback xmlns="">
      <p:transition spd="slow" advTm="6221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5"/>
            <a:ext cx="10515600" cy="3657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1600" b="1" dirty="0">
                <a:latin typeface="Alexandria" pitchFamily="2" charset="-78"/>
                <a:cs typeface="Alexandria" pitchFamily="2" charset="-78"/>
              </a:rPr>
              <a:t>Discovery Techniques</a:t>
            </a:r>
          </a:p>
          <a:p>
            <a:r>
              <a:rPr lang="en-US" sz="1600" b="1" dirty="0">
                <a:latin typeface="Alexandria" pitchFamily="2" charset="-78"/>
                <a:cs typeface="Alexandria" pitchFamily="2" charset="-78"/>
              </a:rPr>
              <a:t>Brainstorming</a:t>
            </a:r>
            <a:r>
              <a:rPr lang="en-US" sz="1600" dirty="0">
                <a:latin typeface="Alexandria" pitchFamily="2" charset="-78"/>
                <a:cs typeface="Alexandria" pitchFamily="2" charset="-78"/>
              </a:rPr>
              <a:t> (sometimes known as idea storming), where the participants are asked to call out ideas about a given item, all of which are written on a flipchart or whiteboard. </a:t>
            </a:r>
          </a:p>
          <a:p>
            <a:r>
              <a:rPr lang="en-US" sz="1600" b="1" dirty="0">
                <a:latin typeface="Alexandria" pitchFamily="2" charset="-78"/>
                <a:cs typeface="Alexandria" pitchFamily="2" charset="-78"/>
              </a:rPr>
              <a:t>Round robin discussions </a:t>
            </a:r>
            <a:r>
              <a:rPr lang="en-US" sz="1600" dirty="0">
                <a:latin typeface="Alexandria" pitchFamily="2" charset="-78"/>
                <a:cs typeface="Alexandria" pitchFamily="2" charset="-78"/>
              </a:rPr>
              <a:t>where the workshop participants are asked for their ideas in turn. </a:t>
            </a:r>
          </a:p>
          <a:p>
            <a:r>
              <a:rPr lang="en-US" sz="1600" b="1" dirty="0" smtClean="0">
                <a:latin typeface="Alexandria" pitchFamily="2" charset="-78"/>
                <a:cs typeface="Alexandria" pitchFamily="2" charset="-78"/>
              </a:rPr>
              <a:t>Brain-writing </a:t>
            </a:r>
            <a:r>
              <a:rPr lang="en-US" sz="1600" dirty="0">
                <a:latin typeface="Alexandria" pitchFamily="2" charset="-78"/>
                <a:cs typeface="Alexandria" pitchFamily="2" charset="-78"/>
              </a:rPr>
              <a:t>which has similarities with brainstorming but requires participants to write down ideas. </a:t>
            </a:r>
          </a:p>
          <a:p>
            <a:r>
              <a:rPr lang="en-US" sz="1600" b="1" dirty="0">
                <a:latin typeface="Alexandria" pitchFamily="2" charset="-78"/>
                <a:cs typeface="Alexandria" pitchFamily="2" charset="-78"/>
              </a:rPr>
              <a:t>Sticky (post-it) note exercises </a:t>
            </a:r>
            <a:r>
              <a:rPr lang="en-US" sz="1600" dirty="0">
                <a:latin typeface="Alexandria" pitchFamily="2" charset="-78"/>
                <a:cs typeface="Alexandria" pitchFamily="2" charset="-78"/>
              </a:rPr>
              <a:t>also involve writing down ideas but in this case, the participants work individually or in pairs. </a:t>
            </a:r>
          </a:p>
          <a:p>
            <a:r>
              <a:rPr lang="en-US" sz="1600" b="1" dirty="0">
                <a:latin typeface="Alexandria" pitchFamily="2" charset="-78"/>
                <a:cs typeface="Alexandria" pitchFamily="2" charset="-78"/>
              </a:rPr>
              <a:t>Stepwise refinement </a:t>
            </a:r>
            <a:r>
              <a:rPr lang="en-US" sz="1600" dirty="0">
                <a:latin typeface="Alexandria" pitchFamily="2" charset="-78"/>
                <a:cs typeface="Alexandria" pitchFamily="2" charset="-78"/>
              </a:rPr>
              <a:t>is where we take a statement or idea and keep asking ‘why?, why?’ to every answer until we think we’ve got to the heart of a problem, idea or situation. </a:t>
            </a:r>
          </a:p>
          <a:p>
            <a:r>
              <a:rPr lang="en-US" sz="1600" b="1" dirty="0">
                <a:latin typeface="Alexandria" pitchFamily="2" charset="-78"/>
                <a:cs typeface="Alexandria" pitchFamily="2" charset="-78"/>
              </a:rPr>
              <a:t>Smaller ‘break-out’ or ‘syndicate’ groups, </a:t>
            </a:r>
            <a:r>
              <a:rPr lang="en-US" sz="1600" dirty="0">
                <a:latin typeface="Alexandria" pitchFamily="2" charset="-78"/>
                <a:cs typeface="Alexandria" pitchFamily="2" charset="-78"/>
              </a:rPr>
              <a:t>where specific aspects are considered and then reported back to the larger group. </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02334436"/>
      </p:ext>
    </p:extLst>
  </p:cSld>
  <p:clrMapOvr>
    <a:masterClrMapping/>
  </p:clrMapOvr>
  <mc:AlternateContent xmlns:mc="http://schemas.openxmlformats.org/markup-compatibility/2006" xmlns:p14="http://schemas.microsoft.com/office/powerpoint/2010/main">
    <mc:Choice Requires="p14">
      <p:transition spd="slow" p14:dur="2000" advTm="227703"/>
    </mc:Choice>
    <mc:Fallback xmlns="">
      <p:transition spd="slow" advTm="227703"/>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515600" cy="35613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1600" b="1" dirty="0">
                <a:latin typeface="Alexandria" pitchFamily="2" charset="-78"/>
                <a:cs typeface="Alexandria" pitchFamily="2" charset="-78"/>
              </a:rPr>
              <a:t>Visualization Techniques</a:t>
            </a:r>
          </a:p>
          <a:p>
            <a:pPr marL="457200" indent="-457200">
              <a:buFont typeface="Arial" panose="020B0604020202020204" pitchFamily="34" charset="0"/>
              <a:buChar char="•"/>
            </a:pPr>
            <a:r>
              <a:rPr lang="en-US" sz="1600" dirty="0">
                <a:latin typeface="Alexandria" pitchFamily="2" charset="-78"/>
                <a:cs typeface="Alexandria" pitchFamily="2" charset="-78"/>
              </a:rPr>
              <a:t>Many visualization techniques are suitable for use in a workshop. Visual approaches are quick to understand and to explain, and they help workshop participants to access the information being captured. </a:t>
            </a:r>
          </a:p>
          <a:p>
            <a:pPr marL="457200" indent="-457200">
              <a:buFont typeface="Arial" panose="020B0604020202020204" pitchFamily="34" charset="0"/>
              <a:buChar char="•"/>
            </a:pPr>
            <a:r>
              <a:rPr lang="en-US" sz="1600" dirty="0">
                <a:latin typeface="Alexandria" pitchFamily="2" charset="-78"/>
                <a:cs typeface="Alexandria" pitchFamily="2" charset="-78"/>
              </a:rPr>
              <a:t>There are several useful pictorial or diagrammatic techniques such as process models, data models, use case diagrams, rich pictures and mind maps. </a:t>
            </a:r>
          </a:p>
          <a:p>
            <a:pPr marL="457200" indent="-457200">
              <a:buFont typeface="Arial" panose="020B0604020202020204" pitchFamily="34" charset="0"/>
              <a:buChar char="•"/>
            </a:pPr>
            <a:r>
              <a:rPr lang="en-US" sz="1600" dirty="0">
                <a:latin typeface="Alexandria" pitchFamily="2" charset="-78"/>
                <a:cs typeface="Alexandria" pitchFamily="2" charset="-78"/>
              </a:rPr>
              <a:t>These techniques help the business users to visualize the area under discussion. </a:t>
            </a:r>
          </a:p>
          <a:p>
            <a:pPr marL="457200" indent="-457200">
              <a:buFont typeface="Arial" panose="020B0604020202020204" pitchFamily="34" charset="0"/>
              <a:buChar char="•"/>
            </a:pPr>
            <a:r>
              <a:rPr lang="en-US" sz="1600" dirty="0">
                <a:latin typeface="Alexandria" pitchFamily="2" charset="-78"/>
                <a:cs typeface="Alexandria" pitchFamily="2" charset="-78"/>
              </a:rPr>
              <a:t>Text-based lists may also be required to keep records of suggestions, agreed action points or issues for further discussion. </a:t>
            </a:r>
          </a:p>
        </p:txBody>
      </p:sp>
      <p:sp>
        <p:nvSpPr>
          <p:cNvPr id="8" name="Title 1"/>
          <p:cNvSpPr txBox="1">
            <a:spLocks/>
          </p:cNvSpPr>
          <p:nvPr/>
        </p:nvSpPr>
        <p:spPr>
          <a:xfrm>
            <a:off x="2602640" y="1198302"/>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55730692"/>
      </p:ext>
    </p:extLst>
  </p:cSld>
  <p:clrMapOvr>
    <a:masterClrMapping/>
  </p:clrMapOvr>
  <mc:AlternateContent xmlns:mc="http://schemas.openxmlformats.org/markup-compatibility/2006" xmlns:p14="http://schemas.microsoft.com/office/powerpoint/2010/main">
    <mc:Choice Requires="p14">
      <p:transition spd="slow" p14:dur="2000" advTm="134389"/>
    </mc:Choice>
    <mc:Fallback xmlns="">
      <p:transition spd="slow" advTm="134389"/>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59657"/>
            <a:ext cx="10515600" cy="35834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Following the workshop</a:t>
            </a:r>
          </a:p>
          <a:p>
            <a:r>
              <a:rPr lang="en-US" sz="1600" dirty="0">
                <a:latin typeface="Alexandria" pitchFamily="2" charset="-78"/>
                <a:cs typeface="Alexandria" pitchFamily="2" charset="-78"/>
              </a:rPr>
              <a:t>After the workshop any key points and actions are written up and sent to the relevant participants and stakeholders. This should be done as quickly as possible as this will help to keep up the momentum and highlight the need for quick action. </a:t>
            </a:r>
            <a:endParaRPr lang="en-US" sz="1600" b="1" dirty="0">
              <a:latin typeface="Alexandria" pitchFamily="2" charset="-78"/>
              <a:cs typeface="Alexandria" pitchFamily="2" charset="-78"/>
            </a:endParaRPr>
          </a:p>
        </p:txBody>
      </p:sp>
      <p:sp>
        <p:nvSpPr>
          <p:cNvPr id="8" name="Title 1"/>
          <p:cNvSpPr txBox="1">
            <a:spLocks/>
          </p:cNvSpPr>
          <p:nvPr/>
        </p:nvSpPr>
        <p:spPr>
          <a:xfrm>
            <a:off x="2326105" y="127290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5172071"/>
      </p:ext>
    </p:extLst>
  </p:cSld>
  <p:clrMapOvr>
    <a:masterClrMapping/>
  </p:clrMapOvr>
  <mc:AlternateContent xmlns:mc="http://schemas.openxmlformats.org/markup-compatibility/2006" xmlns:p14="http://schemas.microsoft.com/office/powerpoint/2010/main">
    <mc:Choice Requires="p14">
      <p:transition spd="slow" p14:dur="2000" advTm="52424"/>
    </mc:Choice>
    <mc:Fallback xmlns="">
      <p:transition spd="slow" advTm="5242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69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7"/>
            <a:ext cx="10515600" cy="36102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Hothouse workshop</a:t>
            </a:r>
          </a:p>
          <a:p>
            <a:pPr marL="0" indent="0">
              <a:buNone/>
            </a:pPr>
            <a:r>
              <a:rPr lang="en-US" sz="1600" dirty="0">
                <a:latin typeface="Alexandria" pitchFamily="2" charset="-78"/>
                <a:cs typeface="Alexandria" pitchFamily="2" charset="-78"/>
              </a:rPr>
              <a:t>A hothouse workshop is a specific type of workshop that applies Lean and Agile principles to a business problem.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Agile environments a project, or phase of a project, may be initiated by a hothouse workshop, bringing the business and development teams together to solve business problems and using prototypes to define the functionality and scope of the solution.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idea derives from the work of James Martin at IBM in the 1980s, when a Joint Requirements Planning (JRP) workshop brought senior executives and analysts together to define functionality, scope and timeframes for new developments</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261937" y="127290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7961515"/>
      </p:ext>
    </p:extLst>
  </p:cSld>
  <p:clrMapOvr>
    <a:masterClrMapping/>
  </p:clrMapOvr>
  <mc:AlternateContent xmlns:mc="http://schemas.openxmlformats.org/markup-compatibility/2006" xmlns:p14="http://schemas.microsoft.com/office/powerpoint/2010/main">
    <mc:Choice Requires="p14">
      <p:transition spd="slow" p14:dur="2000" advTm="115858"/>
    </mc:Choice>
    <mc:Fallback xmlns="">
      <p:transition spd="slow" advTm="11585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6094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Hothouse workshop</a:t>
            </a:r>
          </a:p>
          <a:p>
            <a:pPr marL="0" indent="0">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workshop group is typically split into smaller teams who each develop a prototype solution during a series of iterations.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Ultimately, the outcome should be a prototype solution to a business problem accompanied by additional analyses of the corresponding metrics, processes, costs and benefits required to enable the delivery of the full solution.</a:t>
            </a:r>
            <a:br>
              <a:rPr lang="en-US" sz="1600" dirty="0">
                <a:latin typeface="Alexandria" pitchFamily="2" charset="-78"/>
                <a:cs typeface="Alexandria" pitchFamily="2" charset="-78"/>
              </a:rPr>
            </a:b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20590010"/>
      </p:ext>
    </p:extLst>
  </p:cSld>
  <p:clrMapOvr>
    <a:masterClrMapping/>
  </p:clrMapOvr>
  <mc:AlternateContent xmlns:mc="http://schemas.openxmlformats.org/markup-compatibility/2006" xmlns:p14="http://schemas.microsoft.com/office/powerpoint/2010/main">
    <mc:Choice Requires="p14">
      <p:transition spd="slow" p14:dur="2000" advTm="82354"/>
    </mc:Choice>
    <mc:Fallback xmlns="">
      <p:transition spd="slow" advTm="82354"/>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1305"/>
            <a:ext cx="10515600" cy="35934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Focus groups</a:t>
            </a:r>
          </a:p>
          <a:p>
            <a:pPr marL="0" indent="0">
              <a:buNone/>
            </a:pPr>
            <a:r>
              <a:rPr lang="en-US" sz="1600" dirty="0">
                <a:latin typeface="Alexandria" pitchFamily="2" charset="-78"/>
                <a:cs typeface="Alexandria" pitchFamily="2" charset="-78"/>
              </a:rPr>
              <a:t>Focus groups tend to be concerned with business and market research. They bring together a group of people with a common interest to discuss a topic. While such a meeting has similarities with a workshop, it is not the same thing.</a:t>
            </a:r>
          </a:p>
          <a:p>
            <a:pPr marL="0" indent="0">
              <a:buNone/>
            </a:pPr>
            <a:r>
              <a:rPr lang="en-US" sz="1600" dirty="0">
                <a:latin typeface="Alexandria" pitchFamily="2" charset="-78"/>
                <a:cs typeface="Alexandria" pitchFamily="2" charset="-78"/>
              </a:rPr>
              <a:t>A focus group could be used to understand people’s attitudes to any current shortcomings with the business system, for example, the reason why customers are unhappy with a service, or why the website is failing to turn hits into sales.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focus group may be used to suggest ideas for future developments and directions.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focus group will be used as part of an information-gathering exercise, but the findings will need to be evaluated and assessed against the strategy</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559099" y="121133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32930914"/>
      </p:ext>
    </p:extLst>
  </p:cSld>
  <p:clrMapOvr>
    <a:masterClrMapping/>
  </p:clrMapOvr>
  <mc:AlternateContent xmlns:mc="http://schemas.openxmlformats.org/markup-compatibility/2006" xmlns:p14="http://schemas.microsoft.com/office/powerpoint/2010/main">
    <mc:Choice Requires="p14">
      <p:transition spd="slow" p14:dur="2000" advTm="140797"/>
    </mc:Choice>
    <mc:Fallback xmlns="">
      <p:transition spd="slow" advTm="140797"/>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5683"/>
            <a:ext cx="10515600" cy="33207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Focus groups</a:t>
            </a:r>
          </a:p>
          <a:p>
            <a:pPr marL="0" indent="0">
              <a:buNone/>
            </a:pPr>
            <a:r>
              <a:rPr lang="en-US" sz="1600" dirty="0" smtClean="0">
                <a:latin typeface="Alexandria" pitchFamily="2" charset="-78"/>
                <a:cs typeface="Alexandria" pitchFamily="2" charset="-78"/>
              </a:rPr>
              <a:t>Focus </a:t>
            </a:r>
            <a:r>
              <a:rPr lang="en-US" sz="1600" dirty="0">
                <a:latin typeface="Alexandria" pitchFamily="2" charset="-78"/>
                <a:cs typeface="Alexandria" pitchFamily="2" charset="-78"/>
              </a:rPr>
              <a:t>groups can be a cost-effective way of obtaining views and ideas, but are unlikely to offer too much in the way of design, and are not suitable for obtaining quantitative data.</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As with a workshop, the success of a focus group session depends in large upon the skill of the facilitator in allowing all members to express their thoughts and opinions, and to drill down into whatever may be behind any strong feelings provided as feedback or suggestions.</a:t>
            </a:r>
            <a:endParaRPr lang="en-US" sz="1600" b="1" dirty="0">
              <a:latin typeface="Alexandria" pitchFamily="2" charset="-78"/>
              <a:cs typeface="Alexandria" pitchFamily="2" charset="-78"/>
            </a:endParaRP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18439515"/>
      </p:ext>
    </p:extLst>
  </p:cSld>
  <p:clrMapOvr>
    <a:masterClrMapping/>
  </p:clrMapOvr>
  <mc:AlternateContent xmlns:mc="http://schemas.openxmlformats.org/markup-compatibility/2006" xmlns:p14="http://schemas.microsoft.com/office/powerpoint/2010/main">
    <mc:Choice Requires="p14">
      <p:transition spd="slow" p14:dur="2000" advTm="80515"/>
    </mc:Choice>
    <mc:Fallback xmlns="">
      <p:transition spd="slow" advTm="80515"/>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9086"/>
            <a:ext cx="10515600" cy="3526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smtClean="0">
                <a:latin typeface="Alexandria" pitchFamily="2" charset="-78"/>
                <a:cs typeface="Alexandria" pitchFamily="2" charset="-78"/>
              </a:rPr>
              <a:t>4. SCENARIOS</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Scenarios are useful when analyzing or redesigning business processes as they help both the staff member and the analyst to work through the steps required of a business process or system.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scenario description will include the business event that triggers the transaction, the set of actions that have to be completed in order to achieve a successful outcome and other aspects such as the actor responsible for carrying out the task, the preconditions and the post-conditions.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preconditions are the characteristics of the business or state of the IT system that must be true for the scenario to begin.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One of the key strengths of scenarios is that they provide a framework for discovering the exceptions that require alternative paths to be followed when carrying out the task.</a:t>
            </a:r>
          </a:p>
          <a:p>
            <a:endParaRPr lang="en-US" sz="1600" dirty="0">
              <a:latin typeface="Alexandria" pitchFamily="2" charset="-78"/>
              <a:cs typeface="Alexandria" pitchFamily="2" charset="-78"/>
            </a:endParaRPr>
          </a:p>
        </p:txBody>
      </p:sp>
      <p:sp>
        <p:nvSpPr>
          <p:cNvPr id="10" name="Title 1"/>
          <p:cNvSpPr txBox="1">
            <a:spLocks/>
          </p:cNvSpPr>
          <p:nvPr/>
        </p:nvSpPr>
        <p:spPr>
          <a:xfrm>
            <a:off x="2641599" y="1189790"/>
            <a:ext cx="5587999"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2320457"/>
      </p:ext>
    </p:extLst>
  </p:cSld>
  <p:clrMapOvr>
    <a:masterClrMapping/>
  </p:clrMapOvr>
  <mc:AlternateContent xmlns:mc="http://schemas.openxmlformats.org/markup-compatibility/2006" xmlns:p14="http://schemas.microsoft.com/office/powerpoint/2010/main">
    <mc:Choice Requires="p14">
      <p:transition spd="slow" p14:dur="2000" advTm="137750"/>
    </mc:Choice>
    <mc:Fallback xmlns="">
      <p:transition spd="slow" advTm="13775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272027" y="2052517"/>
            <a:ext cx="5614763" cy="3255461"/>
          </a:xfrm>
          <a:prstGeom prst="rect">
            <a:avLst/>
          </a:prstGeom>
          <a:solidFill>
            <a:schemeClr val="lt1"/>
          </a:solidFill>
          <a:ln>
            <a:noFill/>
          </a:ln>
        </p:spPr>
        <p:txBody>
          <a:bodyPr spcFirstLastPara="1" wrap="square" lIns="91425" tIns="45700" rIns="91425" bIns="45700" anchor="ctr" anchorCtr="0">
            <a:noAutofit/>
          </a:bodyPr>
          <a:lstStyle/>
          <a:p>
            <a:r>
              <a:rPr lang="en-US" sz="1800" b="1" dirty="0" smtClean="0">
                <a:solidFill>
                  <a:srgbClr val="00B0F0"/>
                </a:solidFill>
                <a:latin typeface="Alexandria" pitchFamily="2" charset="-78"/>
                <a:cs typeface="Alexandria" pitchFamily="2" charset="-78"/>
              </a:rPr>
              <a:t>2</a:t>
            </a:r>
            <a:r>
              <a:rPr lang="en-US" sz="1800" b="1" dirty="0">
                <a:solidFill>
                  <a:srgbClr val="00B0F0"/>
                </a:solidFill>
                <a:latin typeface="Alexandria" pitchFamily="2" charset="-78"/>
                <a:cs typeface="Alexandria" pitchFamily="2" charset="-78"/>
              </a:rPr>
              <a:t>. 4 SCENARIOS</a:t>
            </a:r>
          </a:p>
          <a:p>
            <a:pPr>
              <a:buFont typeface="Wingdings" panose="05000000000000000000" pitchFamily="2" charset="2"/>
              <a:buChar char="q"/>
            </a:pPr>
            <a:r>
              <a:rPr lang="en-US" sz="1800" b="1" dirty="0" smtClean="0">
                <a:latin typeface="Alexandria" pitchFamily="2" charset="-78"/>
                <a:cs typeface="Alexandria" pitchFamily="2" charset="-78"/>
              </a:rPr>
              <a:t>Advantages and Disadvantages of Scenarios</a:t>
            </a:r>
          </a:p>
          <a:p>
            <a:pPr>
              <a:buFont typeface="Wingdings" panose="05000000000000000000" pitchFamily="2" charset="2"/>
              <a:buChar char="q"/>
            </a:pPr>
            <a:r>
              <a:rPr lang="en-US" sz="1800" b="1" dirty="0">
                <a:latin typeface="Alexandria" pitchFamily="2" charset="-78"/>
                <a:cs typeface="Alexandria" pitchFamily="2" charset="-78"/>
              </a:rPr>
              <a:t>Process for Developing Scenarios</a:t>
            </a:r>
          </a:p>
          <a:p>
            <a:pPr>
              <a:buFont typeface="Wingdings" panose="05000000000000000000" pitchFamily="2" charset="2"/>
              <a:buChar char="q"/>
            </a:pPr>
            <a:r>
              <a:rPr lang="en-US" sz="1800" b="1" dirty="0">
                <a:latin typeface="Alexandria" pitchFamily="2" charset="-78"/>
                <a:cs typeface="Alexandria" pitchFamily="2" charset="-78"/>
              </a:rPr>
              <a:t>Documenting Scenarios</a:t>
            </a:r>
          </a:p>
          <a:p>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45195" y="172489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1" y="4325256"/>
            <a:ext cx="6209619" cy="4712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423984" y="12161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1408642"/>
      </p:ext>
    </p:extLst>
  </p:cSld>
  <p:clrMapOvr>
    <a:masterClrMapping/>
  </p:clrMapOvr>
  <p:transition spd="slow" advTm="25809">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77143"/>
            <a:ext cx="10515600" cy="3410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scenarios</a:t>
            </a:r>
          </a:p>
          <a:p>
            <a:pPr marL="342900" indent="-342900">
              <a:buFont typeface="Arial" panose="020B0604020202020204" pitchFamily="34" charset="0"/>
              <a:buChar char="•"/>
            </a:pPr>
            <a:r>
              <a:rPr lang="en-US" sz="1600" dirty="0">
                <a:latin typeface="Alexandria" pitchFamily="2" charset="-78"/>
                <a:cs typeface="Alexandria" pitchFamily="2" charset="-78"/>
              </a:rPr>
              <a:t>They require the user to include each step and the transitions between the steps, and as a result remove the opportunity for omissions.</a:t>
            </a:r>
          </a:p>
          <a:p>
            <a:pPr marL="342900" indent="-342900">
              <a:buFont typeface="Arial" panose="020B0604020202020204" pitchFamily="34" charset="0"/>
              <a:buChar char="•"/>
            </a:pPr>
            <a:r>
              <a:rPr lang="en-US" sz="1600" dirty="0">
                <a:latin typeface="Alexandria" pitchFamily="2" charset="-78"/>
                <a:cs typeface="Alexandria" pitchFamily="2" charset="-78"/>
              </a:rPr>
              <a:t>The step-by-step development approach helps ensure that there are no taken-for-granted elements and the problem of tacit knowledge is addressed.</a:t>
            </a:r>
          </a:p>
          <a:p>
            <a:pPr marL="342900" indent="-342900">
              <a:buFont typeface="Arial" panose="020B0604020202020204" pitchFamily="34" charset="0"/>
              <a:buChar char="•"/>
            </a:pPr>
            <a:r>
              <a:rPr lang="en-US" sz="1600" dirty="0">
                <a:latin typeface="Alexandria" pitchFamily="2" charset="-78"/>
                <a:cs typeface="Alexandria" pitchFamily="2" charset="-78"/>
              </a:rPr>
              <a:t>They are developed using a ‘top-down’ approach, starting with an overview scenario and then refining this with further detail. This helps the business user </a:t>
            </a:r>
            <a:r>
              <a:rPr lang="en-US" sz="1600" dirty="0" smtClean="0">
                <a:latin typeface="Alexandria" pitchFamily="2" charset="-78"/>
                <a:cs typeface="Alexandria" pitchFamily="2" charset="-78"/>
              </a:rPr>
              <a:t>visualize </a:t>
            </a:r>
            <a:r>
              <a:rPr lang="en-US" sz="1600" dirty="0">
                <a:latin typeface="Alexandria" pitchFamily="2" charset="-78"/>
                <a:cs typeface="Alexandria" pitchFamily="2" charset="-78"/>
              </a:rPr>
              <a:t>all possible situations and removes uncertainty. </a:t>
            </a:r>
          </a:p>
          <a:p>
            <a:pPr marL="342900" indent="-342900">
              <a:buFont typeface="Arial" panose="020B0604020202020204" pitchFamily="34" charset="0"/>
              <a:buChar char="•"/>
            </a:pPr>
            <a:r>
              <a:rPr lang="en-US" sz="1600" dirty="0">
                <a:latin typeface="Alexandria" pitchFamily="2" charset="-78"/>
                <a:cs typeface="Alexandria" pitchFamily="2" charset="-78"/>
              </a:rPr>
              <a:t>A workshop group refining a scenario will identify those paths that do not suit the corporate culture, or that are not congruent with any community of practice involved.</a:t>
            </a:r>
          </a:p>
          <a:p>
            <a:pPr marL="342900" indent="-342900">
              <a:buFont typeface="Arial" panose="020B0604020202020204" pitchFamily="34" charset="0"/>
              <a:buChar char="•"/>
            </a:pPr>
            <a:r>
              <a:rPr lang="en-US" sz="1600" dirty="0">
                <a:latin typeface="Alexandria" pitchFamily="2" charset="-78"/>
                <a:cs typeface="Alexandria" pitchFamily="2" charset="-78"/>
              </a:rPr>
              <a:t>They provide a basis for developing prototypes.</a:t>
            </a:r>
          </a:p>
          <a:p>
            <a:pPr marL="342900" indent="-342900">
              <a:buFont typeface="Arial" panose="020B0604020202020204" pitchFamily="34" charset="0"/>
              <a:buChar char="•"/>
            </a:pPr>
            <a:r>
              <a:rPr lang="en-US" sz="1600" dirty="0">
                <a:latin typeface="Alexandria" pitchFamily="2" charset="-78"/>
                <a:cs typeface="Alexandria" pitchFamily="2" charset="-78"/>
              </a:rPr>
              <a:t>They provide a tool for preparing test scripts. </a:t>
            </a:r>
          </a:p>
        </p:txBody>
      </p:sp>
      <p:sp>
        <p:nvSpPr>
          <p:cNvPr id="10"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8907689"/>
      </p:ext>
    </p:extLst>
  </p:cSld>
  <p:clrMapOvr>
    <a:masterClrMapping/>
  </p:clrMapOvr>
  <mc:AlternateContent xmlns:mc="http://schemas.openxmlformats.org/markup-compatibility/2006" xmlns:p14="http://schemas.microsoft.com/office/powerpoint/2010/main">
    <mc:Choice Requires="p14">
      <p:transition spd="slow" p14:dur="2000" advTm="196131"/>
    </mc:Choice>
    <mc:Fallback xmlns="">
      <p:transition spd="slow" advTm="196131"/>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75543"/>
            <a:ext cx="10515600" cy="33673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Disadvantages of Scenarios</a:t>
            </a:r>
          </a:p>
          <a:p>
            <a:r>
              <a:rPr lang="en-US" sz="1600" dirty="0">
                <a:latin typeface="Alexandria" pitchFamily="2" charset="-78"/>
                <a:cs typeface="Alexandria" pitchFamily="2" charset="-78"/>
              </a:rPr>
              <a:t>The disadvantages of scenarios are that they can be time-consuming to develop and some scenarios can become very complex, particularly where there are several alternative paths. Where this is the case, you will find it easier to analyze the scenarios if each of the alternative paths is considered as a separate scenario.</a:t>
            </a:r>
          </a:p>
        </p:txBody>
      </p:sp>
      <p:sp>
        <p:nvSpPr>
          <p:cNvPr id="8" name="Title 1"/>
          <p:cNvSpPr txBox="1">
            <a:spLocks/>
          </p:cNvSpPr>
          <p:nvPr/>
        </p:nvSpPr>
        <p:spPr>
          <a:xfrm>
            <a:off x="2504860"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0013428"/>
      </p:ext>
    </p:extLst>
  </p:cSld>
  <p:clrMapOvr>
    <a:masterClrMapping/>
  </p:clrMapOvr>
  <mc:AlternateContent xmlns:mc="http://schemas.openxmlformats.org/markup-compatibility/2006" xmlns:p14="http://schemas.microsoft.com/office/powerpoint/2010/main">
    <mc:Choice Requires="p14">
      <p:transition spd="slow" p14:dur="2000" advTm="45316"/>
    </mc:Choice>
    <mc:Fallback xmlns="">
      <p:transition spd="slow" advTm="4531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46513"/>
            <a:ext cx="10515600"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Process for Developing Scenarios</a:t>
            </a:r>
          </a:p>
          <a:p>
            <a:pPr marL="342900" indent="-342900">
              <a:buFont typeface="Arial" panose="020B0604020202020204" pitchFamily="34" charset="0"/>
              <a:buChar char="•"/>
            </a:pPr>
            <a:r>
              <a:rPr lang="en-US" sz="1600" dirty="0">
                <a:latin typeface="Alexandria" pitchFamily="2" charset="-78"/>
                <a:cs typeface="Alexandria" pitchFamily="2" charset="-78"/>
              </a:rPr>
              <a:t>Identify the task or interaction to be modelled as a scenario and the trigger, or event, that causes that interaction to take place.</a:t>
            </a:r>
          </a:p>
          <a:p>
            <a:pPr marL="342900" indent="-342900">
              <a:buFont typeface="Arial" panose="020B0604020202020204" pitchFamily="34" charset="0"/>
              <a:buChar char="•"/>
            </a:pPr>
            <a:r>
              <a:rPr lang="en-US" sz="1600" dirty="0">
                <a:latin typeface="Alexandria" pitchFamily="2" charset="-78"/>
                <a:cs typeface="Alexandria" pitchFamily="2" charset="-78"/>
              </a:rPr>
              <a:t>Identify the steps that will be carried out during the usual progress of the interaction, and the flow of these steps.</a:t>
            </a:r>
          </a:p>
          <a:p>
            <a:pPr marL="342900" indent="-342900">
              <a:buFont typeface="Arial" panose="020B0604020202020204" pitchFamily="34" charset="0"/>
              <a:buChar char="•"/>
            </a:pPr>
            <a:r>
              <a:rPr lang="en-US" sz="1600" dirty="0">
                <a:latin typeface="Alexandria" pitchFamily="2" charset="-78"/>
                <a:cs typeface="Alexandria" pitchFamily="2" charset="-78"/>
              </a:rPr>
              <a:t>Define the control conditions; the conditions that must be met in order to move from one step to the next, following the typical sequence of steps.</a:t>
            </a:r>
          </a:p>
          <a:p>
            <a:pPr marL="342900" indent="-342900">
              <a:buFont typeface="Arial" panose="020B0604020202020204" pitchFamily="34" charset="0"/>
              <a:buChar char="•"/>
            </a:pPr>
            <a:r>
              <a:rPr lang="en-US" sz="1600" dirty="0">
                <a:latin typeface="Alexandria" pitchFamily="2" charset="-78"/>
                <a:cs typeface="Alexandria" pitchFamily="2" charset="-78"/>
              </a:rPr>
              <a:t>Identify the alternative paths that would be required to handle the situations where the control conditions are not met.</a:t>
            </a:r>
          </a:p>
          <a:p>
            <a:pPr marL="0" indent="0">
              <a:buNone/>
            </a:pPr>
            <a:r>
              <a:rPr lang="en-US" sz="1600" b="1" dirty="0">
                <a:latin typeface="Alexandria" pitchFamily="2" charset="-78"/>
                <a:cs typeface="Alexandria" pitchFamily="2" charset="-78"/>
              </a:rPr>
              <a:t>Figure 5.4 shows an overview approach to developing scenarios and includes the following steps:</a:t>
            </a: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44627107"/>
      </p:ext>
    </p:extLst>
  </p:cSld>
  <p:clrMapOvr>
    <a:masterClrMapping/>
  </p:clrMapOvr>
  <mc:AlternateContent xmlns:mc="http://schemas.openxmlformats.org/markup-compatibility/2006" xmlns:p14="http://schemas.microsoft.com/office/powerpoint/2010/main">
    <mc:Choice Requires="p14">
      <p:transition spd="slow" p14:dur="2000" advTm="82620"/>
    </mc:Choice>
    <mc:Fallback xmlns="">
      <p:transition spd="slow" advTm="8262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90057"/>
            <a:ext cx="10515600" cy="41444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800" b="1" dirty="0">
                <a:latin typeface="Alexandria" pitchFamily="2" charset="-78"/>
                <a:cs typeface="Alexandria" pitchFamily="2" charset="-78"/>
              </a:rPr>
              <a:t>Process for Developing </a:t>
            </a:r>
            <a:r>
              <a:rPr lang="en-US" sz="1800" b="1" dirty="0" smtClean="0">
                <a:latin typeface="Alexandria" pitchFamily="2" charset="-78"/>
                <a:cs typeface="Alexandria" pitchFamily="2" charset="-78"/>
              </a:rPr>
              <a:t>Scenarios</a:t>
            </a:r>
          </a:p>
          <a:p>
            <a:endParaRPr lang="en-US" sz="18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09255" y="2598058"/>
            <a:ext cx="8624454" cy="3222172"/>
          </a:xfrm>
          <a:prstGeom prst="rect">
            <a:avLst/>
          </a:prstGeom>
        </p:spPr>
      </p:pic>
      <p:sp>
        <p:nvSpPr>
          <p:cNvPr id="10" name="Title 1"/>
          <p:cNvSpPr txBox="1">
            <a:spLocks/>
          </p:cNvSpPr>
          <p:nvPr/>
        </p:nvSpPr>
        <p:spPr>
          <a:xfrm>
            <a:off x="2693798"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6141252"/>
      </p:ext>
    </p:extLst>
  </p:cSld>
  <p:clrMapOvr>
    <a:masterClrMapping/>
  </p:clrMapOvr>
  <mc:AlternateContent xmlns:mc="http://schemas.openxmlformats.org/markup-compatibility/2006" xmlns:p14="http://schemas.microsoft.com/office/powerpoint/2010/main">
    <mc:Choice Requires="p14">
      <p:transition spd="slow" p14:dur="2000" advTm="45970"/>
    </mc:Choice>
    <mc:Fallback xmlns="">
      <p:transition spd="slow" advTm="4597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77143"/>
            <a:ext cx="10515600" cy="3120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Documenting Scenarios</a:t>
            </a:r>
          </a:p>
          <a:p>
            <a:pPr marL="0" indent="0" algn="just">
              <a:buNone/>
            </a:pPr>
            <a:r>
              <a:rPr lang="en-US" sz="1600" dirty="0">
                <a:latin typeface="Alexandria" pitchFamily="2" charset="-78"/>
                <a:cs typeface="Alexandria" pitchFamily="2" charset="-78"/>
              </a:rPr>
              <a:t>A popular way of documenting scenario descriptions is to develop use case descriptions to support use case diagrams. This technique is part of the Unified Modeling Language (UML) and is a textual method. However, there are a number of graphical methods for documenting a scenario, such as storyboards, activity diagrams, task models and decision tree diagrams.</a:t>
            </a:r>
            <a:endParaRPr lang="en-US" sz="1600" b="1" dirty="0">
              <a:latin typeface="Alexandria" pitchFamily="2" charset="-78"/>
              <a:cs typeface="Alexandria" pitchFamily="2" charset="-78"/>
            </a:endParaRP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7005675"/>
      </p:ext>
    </p:extLst>
  </p:cSld>
  <p:clrMapOvr>
    <a:masterClrMapping/>
  </p:clrMapOvr>
  <mc:AlternateContent xmlns:mc="http://schemas.openxmlformats.org/markup-compatibility/2006" xmlns:p14="http://schemas.microsoft.com/office/powerpoint/2010/main">
    <mc:Choice Requires="p14">
      <p:transition spd="slow" p14:dur="2000" advTm="120848"/>
    </mc:Choice>
    <mc:Fallback xmlns="">
      <p:transition spd="slow" advTm="120848"/>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273165"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068956" cy="41589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1857829"/>
            <a:ext cx="9390743" cy="336731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rgbClr val="00B0F0"/>
                </a:solidFill>
                <a:latin typeface="Alexandria" pitchFamily="2" charset="-78"/>
                <a:cs typeface="Alexandria" pitchFamily="2" charset="-78"/>
              </a:rPr>
              <a:t>CONCLUSION </a:t>
            </a: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Any </a:t>
            </a:r>
            <a:r>
              <a:rPr lang="en-US" sz="1600" dirty="0">
                <a:latin typeface="Alexandria" pitchFamily="2" charset="-78"/>
                <a:cs typeface="Alexandria" pitchFamily="2" charset="-78"/>
              </a:rPr>
              <a:t>business analysis project will inevitably include investigating business situations in order to clarify the problem to be addressed. To do this effectively, the business analyst needs a toolkit containing a range of investigative and diagrammatic techniques. This toolkit provides the basis for a key competency of a business analyst which is the ability to appreciate when particular techniques are relevant and the ability to apply them effectively.</a:t>
            </a: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0163424" y="116230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7239"/>
    </mc:Choice>
    <mc:Fallback xmlns="">
      <p:transition spd="slow" advTm="87239"/>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566727918"/>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14993075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B9F4F4-E5CF-4AAF-8E2E-C4948B7607D2}"/>
</file>

<file path=customXml/itemProps2.xml><?xml version="1.0" encoding="utf-8"?>
<ds:datastoreItem xmlns:ds="http://schemas.openxmlformats.org/officeDocument/2006/customXml" ds:itemID="{FDC5060F-179B-4955-85F5-3630F8D2A7A5}"/>
</file>

<file path=customXml/itemProps3.xml><?xml version="1.0" encoding="utf-8"?>
<ds:datastoreItem xmlns:ds="http://schemas.openxmlformats.org/officeDocument/2006/customXml" ds:itemID="{30F87160-E17C-4C41-986A-BA7EB896B1CA}"/>
</file>

<file path=docProps/app.xml><?xml version="1.0" encoding="utf-8"?>
<Properties xmlns="http://schemas.openxmlformats.org/officeDocument/2006/extended-properties" xmlns:vt="http://schemas.openxmlformats.org/officeDocument/2006/docPropsVTypes">
  <Template>Theme3</Template>
  <TotalTime>5716</TotalTime>
  <Words>4483</Words>
  <Application>Microsoft Office PowerPoint</Application>
  <PresentationFormat>Widescreen</PresentationFormat>
  <Paragraphs>440</Paragraphs>
  <Slides>74</Slides>
  <Notes>73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74</vt:i4>
      </vt:variant>
    </vt:vector>
  </HeadingPairs>
  <TitlesOfParts>
    <vt:vector size="82"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350</cp:revision>
  <dcterms:created xsi:type="dcterms:W3CDTF">2023-04-29T09:08:23Z</dcterms:created>
  <dcterms:modified xsi:type="dcterms:W3CDTF">2024-07-03T22:40:48Z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