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Lst>
  <p:sldSz cy="6858000" cx="12192000"/>
  <p:notesSz cx="6858000" cy="9144000"/>
  <p:embeddedFontLst>
    <p:embeddedFont>
      <p:font typeface="Tajawal Medium"/>
      <p:regular r:id="rId48"/>
      <p:bold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0" roundtripDataSignature="AMtx7mgA8VutshQLR0MHaQyjJTZoar3lJ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TajawalMedium-regular.fntdata"/><Relationship Id="rId47" Type="http://schemas.openxmlformats.org/officeDocument/2006/relationships/slide" Target="slides/slide43.xml"/><Relationship Id="rId49" Type="http://schemas.openxmlformats.org/officeDocument/2006/relationships/font" Target="fonts/TajawalMedium-bold.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EG"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6" name="Google Shape;42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9" name="Google Shape;43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2" name="Google Shape;45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5" name="Google Shape;465;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8" name="Google Shape;47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1" name="Google Shape;491;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4" name="Google Shape;50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7" name="Google Shape;51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0" name="Google Shape;530;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3" name="Google Shape;54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6" name="Google Shape;556;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9" name="Google Shape;569;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2" name="Google Shape;582;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5" name="Google Shape;59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6" name="Shape 606"/>
        <p:cNvGrpSpPr/>
        <p:nvPr/>
      </p:nvGrpSpPr>
      <p:grpSpPr>
        <a:xfrm>
          <a:off x="0" y="0"/>
          <a:ext cx="0" cy="0"/>
          <a:chOff x="0" y="0"/>
          <a:chExt cx="0" cy="0"/>
        </a:xfrm>
      </p:grpSpPr>
      <p:sp>
        <p:nvSpPr>
          <p:cNvPr id="607" name="Google Shape;607;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8" name="Google Shape;608;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9" name="Shape 619"/>
        <p:cNvGrpSpPr/>
        <p:nvPr/>
      </p:nvGrpSpPr>
      <p:grpSpPr>
        <a:xfrm>
          <a:off x="0" y="0"/>
          <a:ext cx="0" cy="0"/>
          <a:chOff x="0" y="0"/>
          <a:chExt cx="0" cy="0"/>
        </a:xfrm>
      </p:grpSpPr>
      <p:sp>
        <p:nvSpPr>
          <p:cNvPr id="620" name="Google Shape;620;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1" name="Google Shape;621;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2" name="Shape 632"/>
        <p:cNvGrpSpPr/>
        <p:nvPr/>
      </p:nvGrpSpPr>
      <p:grpSpPr>
        <a:xfrm>
          <a:off x="0" y="0"/>
          <a:ext cx="0" cy="0"/>
          <a:chOff x="0" y="0"/>
          <a:chExt cx="0" cy="0"/>
        </a:xfrm>
      </p:grpSpPr>
      <p:sp>
        <p:nvSpPr>
          <p:cNvPr id="633" name="Google Shape;633;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4" name="Google Shape;634;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7" name="Google Shape;647;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5"/>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17" name="Shape 17"/>
        <p:cNvGrpSpPr/>
        <p:nvPr/>
      </p:nvGrpSpPr>
      <p:grpSpPr>
        <a:xfrm>
          <a:off x="0" y="0"/>
          <a:ext cx="0" cy="0"/>
          <a:chOff x="0" y="0"/>
          <a:chExt cx="0" cy="0"/>
        </a:xfrm>
      </p:grpSpPr>
      <p:sp>
        <p:nvSpPr>
          <p:cNvPr id="18" name="Google Shape;18;p46"/>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bg>
      <p:bgPr>
        <a:gradFill>
          <a:gsLst>
            <a:gs pos="0">
              <a:schemeClr val="lt1"/>
            </a:gs>
            <a:gs pos="1000">
              <a:schemeClr val="lt1"/>
            </a:gs>
            <a:gs pos="100000">
              <a:srgbClr val="F5F5F5"/>
            </a:gs>
          </a:gsLst>
          <a:lin ang="5400000" scaled="0"/>
        </a:gradFill>
      </p:bgPr>
    </p:bg>
    <p:spTree>
      <p:nvGrpSpPr>
        <p:cNvPr id="19" name="Shape 19"/>
        <p:cNvGrpSpPr/>
        <p:nvPr/>
      </p:nvGrpSpPr>
      <p:grpSpPr>
        <a:xfrm>
          <a:off x="0" y="0"/>
          <a:ext cx="0" cy="0"/>
          <a:chOff x="0" y="0"/>
          <a:chExt cx="0" cy="0"/>
        </a:xfrm>
      </p:grpSpPr>
      <p:sp>
        <p:nvSpPr>
          <p:cNvPr id="20" name="Google Shape;20;p47"/>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1" name="Shape 21"/>
        <p:cNvGrpSpPr/>
        <p:nvPr/>
      </p:nvGrpSpPr>
      <p:grpSpPr>
        <a:xfrm>
          <a:off x="0" y="0"/>
          <a:ext cx="0" cy="0"/>
          <a:chOff x="0" y="0"/>
          <a:chExt cx="0" cy="0"/>
        </a:xfrm>
      </p:grpSpPr>
      <p:sp>
        <p:nvSpPr>
          <p:cNvPr id="22" name="Google Shape;22;p48"/>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 name="Shape 23"/>
        <p:cNvGrpSpPr/>
        <p:nvPr/>
      </p:nvGrpSpPr>
      <p:grpSpPr>
        <a:xfrm>
          <a:off x="0" y="0"/>
          <a:ext cx="0" cy="0"/>
          <a:chOff x="0" y="0"/>
          <a:chExt cx="0" cy="0"/>
        </a:xfrm>
      </p:grpSpPr>
      <p:sp>
        <p:nvSpPr>
          <p:cNvPr id="24" name="Google Shape;24;p4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6" name="Google Shape;26;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5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8" name="Google Shape;38;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5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5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5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5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9" name="Google Shape;69;p5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7"/>
          <p:cNvSpPr/>
          <p:nvPr>
            <p:ph idx="2" type="pic"/>
          </p:nvPr>
        </p:nvSpPr>
        <p:spPr>
          <a:xfrm>
            <a:off x="5183188" y="987425"/>
            <a:ext cx="6172200" cy="4873625"/>
          </a:xfrm>
          <a:prstGeom prst="rect">
            <a:avLst/>
          </a:prstGeom>
          <a:noFill/>
          <a:ln>
            <a:noFill/>
          </a:ln>
        </p:spPr>
      </p:sp>
      <p:sp>
        <p:nvSpPr>
          <p:cNvPr id="76" name="Google Shape;76;p5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5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5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5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5.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2.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4.jpg"/><Relationship Id="rId4" Type="http://schemas.openxmlformats.org/officeDocument/2006/relationships/image" Target="../media/image1.png"/><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jpg"/><Relationship Id="rId4" Type="http://schemas.openxmlformats.org/officeDocument/2006/relationships/image" Target="../media/image1.png"/><Relationship Id="rId5" Type="http://schemas.openxmlformats.org/officeDocument/2006/relationships/image" Target="../media/image11.png"/><Relationship Id="rId6" Type="http://schemas.openxmlformats.org/officeDocument/2006/relationships/image" Target="../media/image9.png"/><Relationship Id="rId7"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16.png"/><Relationship Id="rId4" Type="http://schemas.openxmlformats.org/officeDocument/2006/relationships/image" Target="../media/image12.png"/><Relationship Id="rId5" Type="http://schemas.openxmlformats.org/officeDocument/2006/relationships/image" Target="../media/image5.png"/><Relationship Id="rId6"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00" name="Google Shape;100;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1"/>
          <p:cNvSpPr txBox="1"/>
          <p:nvPr/>
        </p:nvSpPr>
        <p:spPr>
          <a:xfrm>
            <a:off x="6722617" y="3924502"/>
            <a:ext cx="4886463" cy="46166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i="0" lang="ar-EG" sz="2400" u="none" cap="none" strike="noStrike">
                <a:solidFill>
                  <a:srgbClr val="8E5A6D"/>
                </a:solidFill>
                <a:latin typeface="Tajawal Medium"/>
                <a:ea typeface="Tajawal Medium"/>
                <a:cs typeface="Tajawal Medium"/>
                <a:sym typeface="Tajawal Medium"/>
              </a:rPr>
              <a:t>أ. عبدالفتاح نبيل</a:t>
            </a:r>
            <a:endParaRPr b="1" i="0" sz="2400" u="none" cap="none" strike="noStrike">
              <a:solidFill>
                <a:srgbClr val="8E5A6D"/>
              </a:solidFill>
              <a:latin typeface="Tajawal Medium"/>
              <a:ea typeface="Tajawal Medium"/>
              <a:cs typeface="Tajawal Medium"/>
              <a:sym typeface="Tajawal Medium"/>
            </a:endParaRPr>
          </a:p>
        </p:txBody>
      </p:sp>
      <p:sp>
        <p:nvSpPr>
          <p:cNvPr id="102" name="Google Shape;102;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3" name="Google Shape;103;p1"/>
          <p:cNvSpPr txBox="1"/>
          <p:nvPr/>
        </p:nvSpPr>
        <p:spPr>
          <a:xfrm>
            <a:off x="7133550" y="2472650"/>
            <a:ext cx="4377300" cy="769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EG" sz="4400" u="none" cap="none" strike="noStrike">
                <a:solidFill>
                  <a:srgbClr val="8E5A6D"/>
                </a:solidFill>
                <a:latin typeface="Tajawal Medium"/>
                <a:ea typeface="Tajawal Medium"/>
                <a:cs typeface="Tajawal Medium"/>
                <a:sym typeface="Tajawal Medium"/>
              </a:rPr>
              <a:t>الكتابة الإعلامية</a:t>
            </a:r>
            <a:endParaRPr b="1" sz="4400">
              <a:solidFill>
                <a:srgbClr val="8E5A6D"/>
              </a:solidFill>
              <a:latin typeface="Tajawal Medium"/>
              <a:ea typeface="Tajawal Medium"/>
              <a:cs typeface="Tajawal Medium"/>
              <a:sym typeface="Tajawal Medium"/>
            </a:endParaRPr>
          </a:p>
        </p:txBody>
      </p:sp>
      <p:sp>
        <p:nvSpPr>
          <p:cNvPr id="104" name="Google Shape;104;p1"/>
          <p:cNvSpPr/>
          <p:nvPr/>
        </p:nvSpPr>
        <p:spPr>
          <a:xfrm>
            <a:off x="8092472" y="5904145"/>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800">
                <a:solidFill>
                  <a:srgbClr val="8E5A6D"/>
                </a:solidFill>
                <a:latin typeface="Tajawal Medium"/>
                <a:ea typeface="Tajawal Medium"/>
                <a:cs typeface="Tajawal Medium"/>
                <a:sym typeface="Tajawal Medium"/>
              </a:rPr>
              <a:t>المحاضرة الأولى</a:t>
            </a:r>
            <a:endParaRPr b="1" sz="2800">
              <a:solidFill>
                <a:srgbClr val="8E5A6D"/>
              </a:solidFill>
              <a:latin typeface="Tajawal Medium"/>
              <a:ea typeface="Tajawal Medium"/>
              <a:cs typeface="Tajawal Medium"/>
              <a:sym typeface="Tajawal Medium"/>
            </a:endParaRPr>
          </a:p>
        </p:txBody>
      </p:sp>
      <p:pic>
        <p:nvPicPr>
          <p:cNvPr id="105" name="Google Shape;105;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06" name="Google Shape;106;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7" name="Google Shape;107;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8" name="Google Shape;108;p1"/>
          <p:cNvSpPr txBox="1"/>
          <p:nvPr/>
        </p:nvSpPr>
        <p:spPr>
          <a:xfrm>
            <a:off x="8650324" y="3306100"/>
            <a:ext cx="1031051" cy="375552"/>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ar-EG" sz="1800">
                <a:solidFill>
                  <a:srgbClr val="8E5A6D"/>
                </a:solidFill>
                <a:latin typeface="Calibri"/>
                <a:ea typeface="Calibri"/>
                <a:cs typeface="Calibri"/>
                <a:sym typeface="Calibri"/>
              </a:rPr>
              <a:t>DGM123</a:t>
            </a:r>
            <a:endParaRPr sz="1800">
              <a:solidFill>
                <a:srgbClr val="8E5A6D"/>
              </a:solidFill>
              <a:latin typeface="Calibri"/>
              <a:ea typeface="Calibri"/>
              <a:cs typeface="Calibri"/>
              <a:sym typeface="Calibri"/>
            </a:endParaRPr>
          </a:p>
        </p:txBody>
      </p:sp>
      <p:pic>
        <p:nvPicPr>
          <p:cNvPr id="109" name="Google Shape;109;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1133854" y="1397680"/>
            <a:ext cx="4955591" cy="4414561"/>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5" name="Google Shape;115;p2"/>
          <p:cNvPicPr preferRelativeResize="0"/>
          <p:nvPr>
            <p:ph idx="2" type="pic"/>
          </p:nvPr>
        </p:nvPicPr>
        <p:blipFill rotWithShape="1">
          <a:blip r:embed="rId3">
            <a:alphaModFix/>
          </a:blip>
          <a:srcRect b="12315" l="0" r="0" t="12315"/>
          <a:stretch/>
        </p:blipFill>
        <p:spPr>
          <a:xfrm>
            <a:off x="6096000" y="1397680"/>
            <a:ext cx="4962146" cy="2495550"/>
          </a:xfrm>
          <a:prstGeom prst="rect">
            <a:avLst/>
          </a:prstGeom>
          <a:solidFill>
            <a:srgbClr val="D8D8D8">
              <a:alpha val="49803"/>
            </a:srgbClr>
          </a:solidFill>
          <a:ln>
            <a:noFill/>
          </a:ln>
        </p:spPr>
      </p:pic>
      <p:sp>
        <p:nvSpPr>
          <p:cNvPr id="116" name="Google Shape;116;p2"/>
          <p:cNvSpPr/>
          <p:nvPr/>
        </p:nvSpPr>
        <p:spPr>
          <a:xfrm>
            <a:off x="1146966" y="1604935"/>
            <a:ext cx="4955591" cy="3690241"/>
          </a:xfrm>
          <a:prstGeom prst="rect">
            <a:avLst/>
          </a:prstGeom>
          <a:noFill/>
          <a:ln>
            <a:noFill/>
          </a:ln>
        </p:spPr>
        <p:txBody>
          <a:bodyPr anchorCtr="0" anchor="t" bIns="45700" lIns="91425" spcFirstLastPara="1" rIns="91425" wrap="square" tIns="45700">
            <a:spAutoFit/>
          </a:bodyPr>
          <a:lstStyle/>
          <a:p>
            <a:pPr indent="-342900" lvl="0" marL="342900" marR="0" rtl="1" algn="r">
              <a:lnSpc>
                <a:spcPct val="120000"/>
              </a:lnSpc>
              <a:spcBef>
                <a:spcPts val="0"/>
              </a:spcBef>
              <a:spcAft>
                <a:spcPts val="0"/>
              </a:spcAft>
              <a:buClr>
                <a:schemeClr val="lt1"/>
              </a:buClr>
              <a:buSzPts val="2800"/>
              <a:buFont typeface="Arial"/>
              <a:buChar char="•"/>
            </a:pPr>
            <a:r>
              <a:rPr b="1" lang="ar-EG" sz="2800">
                <a:solidFill>
                  <a:schemeClr val="lt1"/>
                </a:solidFill>
                <a:latin typeface="Simplified Arabic"/>
                <a:ea typeface="Simplified Arabic"/>
                <a:cs typeface="Simplified Arabic"/>
                <a:sym typeface="Simplified Arabic"/>
              </a:rPr>
              <a:t>اللغة الإعلامية وتأثيرها في التحرير الإعلامي</a:t>
            </a:r>
            <a:endParaRPr/>
          </a:p>
          <a:p>
            <a:pPr indent="-165100" lvl="0" marL="342900" marR="0" rtl="1" algn="r">
              <a:lnSpc>
                <a:spcPct val="120000"/>
              </a:lnSpc>
              <a:spcBef>
                <a:spcPts val="0"/>
              </a:spcBef>
              <a:spcAft>
                <a:spcPts val="0"/>
              </a:spcAft>
              <a:buClr>
                <a:schemeClr val="dk1"/>
              </a:buClr>
              <a:buSzPts val="2800"/>
              <a:buFont typeface="Arial"/>
              <a:buNone/>
            </a:pPr>
            <a:r>
              <a:t/>
            </a:r>
            <a:endParaRPr b="1" sz="2800">
              <a:solidFill>
                <a:schemeClr val="lt1"/>
              </a:solidFill>
              <a:latin typeface="Simplified Arabic"/>
              <a:ea typeface="Simplified Arabic"/>
              <a:cs typeface="Simplified Arabic"/>
              <a:sym typeface="Simplified Arabic"/>
            </a:endParaRPr>
          </a:p>
          <a:p>
            <a:pPr indent="-342900" lvl="0" marL="342900" marR="0" rtl="1" algn="r">
              <a:lnSpc>
                <a:spcPct val="120000"/>
              </a:lnSpc>
              <a:spcBef>
                <a:spcPts val="0"/>
              </a:spcBef>
              <a:spcAft>
                <a:spcPts val="0"/>
              </a:spcAft>
              <a:buClr>
                <a:schemeClr val="lt1"/>
              </a:buClr>
              <a:buSzPts val="2800"/>
              <a:buFont typeface="Arial"/>
              <a:buChar char="•"/>
            </a:pPr>
            <a:r>
              <a:rPr b="1" lang="ar-EG" sz="2800">
                <a:solidFill>
                  <a:schemeClr val="lt1"/>
                </a:solidFill>
                <a:latin typeface="Simplified Arabic"/>
                <a:ea typeface="Simplified Arabic"/>
                <a:cs typeface="Simplified Arabic"/>
                <a:sym typeface="Simplified Arabic"/>
              </a:rPr>
              <a:t>الفرق بين التحرير الإعلامي والتحرير الأدبي</a:t>
            </a:r>
            <a:endParaRPr/>
          </a:p>
          <a:p>
            <a:pPr indent="0" lvl="0" marL="0" marR="0" rtl="1" algn="r">
              <a:lnSpc>
                <a:spcPct val="120000"/>
              </a:lnSpc>
              <a:spcBef>
                <a:spcPts val="0"/>
              </a:spcBef>
              <a:spcAft>
                <a:spcPts val="0"/>
              </a:spcAft>
              <a:buNone/>
            </a:pPr>
            <a:r>
              <a:t/>
            </a:r>
            <a:endParaRPr b="1" sz="2800">
              <a:solidFill>
                <a:schemeClr val="lt1"/>
              </a:solidFill>
              <a:latin typeface="Simplified Arabic"/>
              <a:ea typeface="Simplified Arabic"/>
              <a:cs typeface="Simplified Arabic"/>
              <a:sym typeface="Simplified Arabic"/>
            </a:endParaRPr>
          </a:p>
          <a:p>
            <a:pPr indent="-342900" lvl="0" marL="342900" marR="0" rtl="1" algn="r">
              <a:lnSpc>
                <a:spcPct val="120000"/>
              </a:lnSpc>
              <a:spcBef>
                <a:spcPts val="0"/>
              </a:spcBef>
              <a:spcAft>
                <a:spcPts val="0"/>
              </a:spcAft>
              <a:buClr>
                <a:schemeClr val="lt1"/>
              </a:buClr>
              <a:buSzPts val="2800"/>
              <a:buFont typeface="Arial"/>
              <a:buChar char="•"/>
            </a:pPr>
            <a:r>
              <a:rPr b="1" lang="ar-EG" sz="2800">
                <a:solidFill>
                  <a:schemeClr val="lt1"/>
                </a:solidFill>
                <a:latin typeface="Simplified Arabic"/>
                <a:ea typeface="Simplified Arabic"/>
                <a:cs typeface="Simplified Arabic"/>
                <a:sym typeface="Simplified Arabic"/>
              </a:rPr>
              <a:t>لغة الصحافة ومميزاتها</a:t>
            </a:r>
            <a:endParaRPr b="1" sz="2800">
              <a:solidFill>
                <a:schemeClr val="lt1"/>
              </a:solidFill>
              <a:latin typeface="Simplified Arabic"/>
              <a:ea typeface="Simplified Arabic"/>
              <a:cs typeface="Simplified Arabic"/>
              <a:sym typeface="Simplified Arabic"/>
            </a:endParaRPr>
          </a:p>
        </p:txBody>
      </p:sp>
      <p:sp>
        <p:nvSpPr>
          <p:cNvPr id="117" name="Google Shape;117;p2"/>
          <p:cNvSpPr/>
          <p:nvPr/>
        </p:nvSpPr>
        <p:spPr>
          <a:xfrm>
            <a:off x="6295848" y="4979581"/>
            <a:ext cx="4747323" cy="572144"/>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None/>
            </a:pPr>
            <a:r>
              <a:t/>
            </a:r>
            <a:endParaRPr b="1" sz="2800">
              <a:solidFill>
                <a:srgbClr val="8E5A6D"/>
              </a:solidFill>
              <a:latin typeface="Calibri"/>
              <a:ea typeface="Calibri"/>
              <a:cs typeface="Calibri"/>
              <a:sym typeface="Calibri"/>
            </a:endParaRPr>
          </a:p>
        </p:txBody>
      </p:sp>
      <p:sp>
        <p:nvSpPr>
          <p:cNvPr id="118" name="Google Shape;118;p2"/>
          <p:cNvSpPr txBox="1"/>
          <p:nvPr/>
        </p:nvSpPr>
        <p:spPr>
          <a:xfrm>
            <a:off x="6372516" y="3948478"/>
            <a:ext cx="4113898"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000">
                <a:solidFill>
                  <a:srgbClr val="8E5A6D"/>
                </a:solidFill>
                <a:latin typeface="Tajawal Medium"/>
                <a:ea typeface="Tajawal Medium"/>
                <a:cs typeface="Tajawal Medium"/>
                <a:sym typeface="Tajawal Medium"/>
              </a:rPr>
              <a:t>محتويات</a:t>
            </a:r>
            <a:endParaRPr b="1" sz="2800">
              <a:solidFill>
                <a:srgbClr val="2D3956"/>
              </a:solidFill>
              <a:latin typeface="Tajawal Medium"/>
              <a:ea typeface="Tajawal Medium"/>
              <a:cs typeface="Tajawal Medium"/>
              <a:sym typeface="Tajawal Medium"/>
            </a:endParaRPr>
          </a:p>
        </p:txBody>
      </p:sp>
      <p:sp>
        <p:nvSpPr>
          <p:cNvPr id="119" name="Google Shape;119;p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20" name="Google Shape;120;p2"/>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121" name="Google Shape;121;p2"/>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122" name="Google Shape;122;p2"/>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123" name="Google Shape;123;p2"/>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
        <p:nvSpPr>
          <p:cNvPr id="124" name="Google Shape;124;p2"/>
          <p:cNvSpPr txBox="1"/>
          <p:nvPr/>
        </p:nvSpPr>
        <p:spPr>
          <a:xfrm>
            <a:off x="6372516" y="4968345"/>
            <a:ext cx="4113898"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000">
                <a:solidFill>
                  <a:srgbClr val="8E5A6D"/>
                </a:solidFill>
                <a:latin typeface="Tajawal Medium"/>
                <a:ea typeface="Tajawal Medium"/>
                <a:cs typeface="Tajawal Medium"/>
                <a:sym typeface="Tajawal Medium"/>
              </a:rPr>
              <a:t>المحاضرة الأولى</a:t>
            </a:r>
            <a:endParaRPr b="1" sz="2800">
              <a:solidFill>
                <a:srgbClr val="2D3956"/>
              </a:solidFill>
              <a:latin typeface="Tajawal Medium"/>
              <a:ea typeface="Tajawal Medium"/>
              <a:cs typeface="Tajawal Medium"/>
              <a:sym typeface="Tajawal Medium"/>
            </a:endParaRPr>
          </a:p>
        </p:txBody>
      </p:sp>
    </p:spTree>
  </p:cSld>
  <p:clrMapOvr>
    <a:masterClrMapping/>
  </p:clrMapOvr>
  <p:transition spd="slow">
    <p:comb/>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30" name="Google Shape;130;p3"/>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1" name="Google Shape;131;p3"/>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132" name="Google Shape;132;p3"/>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3" name="Google Shape;133;p3"/>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134" name="Google Shape;134;p3"/>
          <p:cNvSpPr txBox="1"/>
          <p:nvPr/>
        </p:nvSpPr>
        <p:spPr>
          <a:xfrm>
            <a:off x="1986138" y="2019690"/>
            <a:ext cx="8417320" cy="3590855"/>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600">
                <a:solidFill>
                  <a:schemeClr val="dk1"/>
                </a:solidFill>
                <a:latin typeface="Simplified Arabic"/>
                <a:ea typeface="Simplified Arabic"/>
                <a:cs typeface="Simplified Arabic"/>
                <a:sym typeface="Simplified Arabic"/>
              </a:rPr>
              <a:t>اللغة الإعلامية وتأثيرها في التحرير الإعلامي</a:t>
            </a:r>
            <a:endParaRPr/>
          </a:p>
          <a:p>
            <a:pPr indent="0" lvl="0" marL="0" marR="0" rtl="1" algn="just">
              <a:lnSpc>
                <a:spcPct val="107000"/>
              </a:lnSpc>
              <a:spcBef>
                <a:spcPts val="800"/>
              </a:spcBef>
              <a:spcAft>
                <a:spcPts val="0"/>
              </a:spcAft>
              <a:buNone/>
            </a:pPr>
            <a:r>
              <a:t/>
            </a:r>
            <a:endParaRPr b="1" sz="36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تكون اللغة الإعلامية لأي وسيلة إعلام جماهيرية مشتقة أساساً من لغة المجتمع الذي تصدر فيه، فاللغة العربية تشكل أساس اللغة الإعلامية التي تستخدمها وسائل الإعلام العربية أو الناطقة بالعربية</a:t>
            </a:r>
            <a:endParaRPr sz="3200">
              <a:solidFill>
                <a:schemeClr val="dk1"/>
              </a:solidFill>
              <a:latin typeface="Simplified Arabic"/>
              <a:ea typeface="Simplified Arabic"/>
              <a:cs typeface="Simplified Arabic"/>
              <a:sym typeface="Simplified Arabic"/>
            </a:endParaRPr>
          </a:p>
        </p:txBody>
      </p:sp>
      <p:pic>
        <p:nvPicPr>
          <p:cNvPr id="135" name="Google Shape;135;p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36" name="Google Shape;136;p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37" name="Google Shape;137;p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43" name="Google Shape;143;p4"/>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4" name="Google Shape;144;p4"/>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145" name="Google Shape;145;p4"/>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6" name="Google Shape;146;p4"/>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147" name="Google Shape;147;p4"/>
          <p:cNvSpPr txBox="1"/>
          <p:nvPr/>
        </p:nvSpPr>
        <p:spPr>
          <a:xfrm>
            <a:off x="1933282" y="2646297"/>
            <a:ext cx="8417320" cy="2200089"/>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ويقول خبراء الإعلام إن اللغة العربية تشكل النبع الأساس الذي يستقي منه الإعلاميون لغتهم الإعلامية وعلى من يأمل أن يكون إعلامياً ناجحاً في المستقبل أن يتقن اللغة العربية إتقاناً تاماً حتى يمتلك أهم أدوات مهنته.</a:t>
            </a:r>
            <a:endParaRPr sz="3200">
              <a:solidFill>
                <a:schemeClr val="dk1"/>
              </a:solidFill>
              <a:latin typeface="Simplified Arabic"/>
              <a:ea typeface="Simplified Arabic"/>
              <a:cs typeface="Simplified Arabic"/>
              <a:sym typeface="Simplified Arabic"/>
            </a:endParaRPr>
          </a:p>
        </p:txBody>
      </p:sp>
      <p:pic>
        <p:nvPicPr>
          <p:cNvPr id="148" name="Google Shape;148;p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49" name="Google Shape;149;p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50" name="Google Shape;150;p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56" name="Google Shape;156;p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7" name="Google Shape;157;p5"/>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158" name="Google Shape;158;p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9" name="Google Shape;159;p5"/>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160" name="Google Shape;160;p5"/>
          <p:cNvSpPr txBox="1"/>
          <p:nvPr/>
        </p:nvSpPr>
        <p:spPr>
          <a:xfrm>
            <a:off x="1986138" y="2633836"/>
            <a:ext cx="8417320" cy="2200089"/>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وأكد الخبراء أن الإعلامي الناجح يجب أن يكون قادرًا على  استنباط لغة تتناسب مع مميزات وسيلته التي سيعمل فيها، سواء أكانت صحافة مطبوعة أم إذاعة مسموعة أم تلفزيون مرئي أم صحافة إلكترونية. </a:t>
            </a:r>
            <a:endParaRPr sz="3200">
              <a:solidFill>
                <a:schemeClr val="dk1"/>
              </a:solidFill>
              <a:latin typeface="Simplified Arabic"/>
              <a:ea typeface="Simplified Arabic"/>
              <a:cs typeface="Simplified Arabic"/>
              <a:sym typeface="Simplified Arabic"/>
            </a:endParaRPr>
          </a:p>
        </p:txBody>
      </p:sp>
      <p:pic>
        <p:nvPicPr>
          <p:cNvPr id="161" name="Google Shape;161;p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62" name="Google Shape;162;p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63" name="Google Shape;163;p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69" name="Google Shape;169;p6"/>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0" name="Google Shape;170;p6"/>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171" name="Google Shape;171;p6"/>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2" name="Google Shape;172;p6"/>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173" name="Google Shape;173;p6"/>
          <p:cNvSpPr txBox="1"/>
          <p:nvPr/>
        </p:nvSpPr>
        <p:spPr>
          <a:xfrm>
            <a:off x="1986138" y="2019690"/>
            <a:ext cx="8417320" cy="3590855"/>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600">
                <a:solidFill>
                  <a:schemeClr val="dk1"/>
                </a:solidFill>
                <a:latin typeface="Simplified Arabic"/>
                <a:ea typeface="Simplified Arabic"/>
                <a:cs typeface="Simplified Arabic"/>
                <a:sym typeface="Simplified Arabic"/>
              </a:rPr>
              <a:t>تطور اللغة الإعلامية والعوامل المؤثرة فيها: </a:t>
            </a:r>
            <a:endParaRPr/>
          </a:p>
          <a:p>
            <a:pPr indent="0" lvl="0" marL="0" marR="0" rtl="1" algn="just">
              <a:lnSpc>
                <a:spcPct val="107000"/>
              </a:lnSpc>
              <a:spcBef>
                <a:spcPts val="800"/>
              </a:spcBef>
              <a:spcAft>
                <a:spcPts val="0"/>
              </a:spcAft>
              <a:buNone/>
            </a:pPr>
            <a:r>
              <a:t/>
            </a:r>
            <a:endParaRPr b="1" sz="36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تشكل اللغة الإعلامية عاملاً مهماً من العوامل التي تأثرت بالتطور التقني للوسائل الإعلامية، فأية تغييرات تصيب الفنون التحريرية لابد أن تنعكس على طبيعة العلاقات داخل المضمون التحريري والعكس صحيح أيضاً. </a:t>
            </a:r>
            <a:endParaRPr sz="3200">
              <a:solidFill>
                <a:schemeClr val="dk1"/>
              </a:solidFill>
              <a:latin typeface="Simplified Arabic"/>
              <a:ea typeface="Simplified Arabic"/>
              <a:cs typeface="Simplified Arabic"/>
              <a:sym typeface="Simplified Arabic"/>
            </a:endParaRPr>
          </a:p>
        </p:txBody>
      </p:sp>
      <p:pic>
        <p:nvPicPr>
          <p:cNvPr id="174" name="Google Shape;174;p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75" name="Google Shape;175;p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76" name="Google Shape;176;p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82" name="Google Shape;182;p7"/>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3" name="Google Shape;183;p7"/>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184" name="Google Shape;184;p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5" name="Google Shape;185;p7"/>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186" name="Google Shape;186;p7"/>
          <p:cNvSpPr txBox="1"/>
          <p:nvPr/>
        </p:nvSpPr>
        <p:spPr>
          <a:xfrm>
            <a:off x="1887340" y="2541052"/>
            <a:ext cx="8417320" cy="2200089"/>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وبالتالي فإن التطورات التقنية وتأثير تطور مميزات وسائل الإعلام دون أدنى شك، وكما تركت أثرها في طبيعة الأسلوب والكتابة والتحرير، تركت أثرها في الأداة التي يتم عبرها فك الرموز اللغوية وهي اللغة الإعلامية.</a:t>
            </a:r>
            <a:endParaRPr sz="3200">
              <a:solidFill>
                <a:schemeClr val="dk1"/>
              </a:solidFill>
              <a:latin typeface="Simplified Arabic"/>
              <a:ea typeface="Simplified Arabic"/>
              <a:cs typeface="Simplified Arabic"/>
              <a:sym typeface="Simplified Arabic"/>
            </a:endParaRPr>
          </a:p>
        </p:txBody>
      </p:sp>
      <p:pic>
        <p:nvPicPr>
          <p:cNvPr id="187" name="Google Shape;187;p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88" name="Google Shape;188;p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89" name="Google Shape;189;p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95" name="Google Shape;195;p8"/>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6" name="Google Shape;196;p8"/>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197" name="Google Shape;197;p8"/>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8" name="Google Shape;198;p8"/>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199" name="Google Shape;199;p8"/>
          <p:cNvSpPr txBox="1"/>
          <p:nvPr/>
        </p:nvSpPr>
        <p:spPr>
          <a:xfrm>
            <a:off x="1986138" y="2433205"/>
            <a:ext cx="8417320" cy="2200089"/>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فالحركة المستمرة التي تسببها طبيعة العمل الإعلامي داخل المؤسسة الإعلامية، سواء أكانت مطبوعة أم مسموعة أم مرئية أم صحافة إلكترونية تؤدي إلى تحركات وتغييرات وتعديلات تطرأ على اللغة التي تكتب بها الفنون التحريرية.</a:t>
            </a:r>
            <a:endParaRPr sz="3200">
              <a:solidFill>
                <a:schemeClr val="dk1"/>
              </a:solidFill>
              <a:latin typeface="Simplified Arabic"/>
              <a:ea typeface="Simplified Arabic"/>
              <a:cs typeface="Simplified Arabic"/>
              <a:sym typeface="Simplified Arabic"/>
            </a:endParaRPr>
          </a:p>
        </p:txBody>
      </p:sp>
      <p:pic>
        <p:nvPicPr>
          <p:cNvPr id="200" name="Google Shape;200;p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01" name="Google Shape;201;p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02" name="Google Shape;202;p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08" name="Google Shape;208;p9"/>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9" name="Google Shape;209;p9"/>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210" name="Google Shape;210;p9"/>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1" name="Google Shape;211;p9"/>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212" name="Google Shape;212;p9"/>
          <p:cNvSpPr txBox="1"/>
          <p:nvPr/>
        </p:nvSpPr>
        <p:spPr>
          <a:xfrm>
            <a:off x="1986138" y="2019690"/>
            <a:ext cx="8417320" cy="325396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فاللغة الإعلامية هي مادة حية تنمو وتكبر وتذبل فيها فروع وتنمو فروع أخرى كالشجرة، فإن تسارع التطورات واحتدام المنافسة بين الوسائل الإعلامية كان له بالغ الأثر في محاولة الوسيلة الإعلامية، مهما كان نوعها، التفرد والتميز من خلال امتلاكها قاموساً لغوياً متطوراً يعطي الوسيلة طابعها وشخصيتها ويضيف إليها عاملاً مهماً من أهم عوامل النجاح.</a:t>
            </a:r>
            <a:endParaRPr sz="3200">
              <a:solidFill>
                <a:schemeClr val="dk1"/>
              </a:solidFill>
              <a:latin typeface="Simplified Arabic"/>
              <a:ea typeface="Simplified Arabic"/>
              <a:cs typeface="Simplified Arabic"/>
              <a:sym typeface="Simplified Arabic"/>
            </a:endParaRPr>
          </a:p>
        </p:txBody>
      </p:sp>
      <p:pic>
        <p:nvPicPr>
          <p:cNvPr id="213" name="Google Shape;213;p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14" name="Google Shape;214;p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15" name="Google Shape;215;p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21" name="Google Shape;221;p10"/>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2" name="Google Shape;222;p10"/>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223" name="Google Shape;223;p10"/>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4" name="Google Shape;224;p10"/>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225" name="Google Shape;225;p10"/>
          <p:cNvSpPr txBox="1"/>
          <p:nvPr/>
        </p:nvSpPr>
        <p:spPr>
          <a:xfrm>
            <a:off x="1986138" y="2541052"/>
            <a:ext cx="8417320" cy="2200089"/>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ولم يحدث أن جمدت اللغة الإعلامية في وسيلة إعلامية، ورغم أن لغة الصحافة المطبوعة بدأت بداية أدبية بحتة، فكانت اللغة الصحفية هي لغة الأدب وكانت الأخبار الصحفية والمقالات تكتب باستخدام أساليب الجناس والطباق أو على شكل المقامات.</a:t>
            </a:r>
            <a:endParaRPr sz="3200">
              <a:solidFill>
                <a:schemeClr val="dk1"/>
              </a:solidFill>
              <a:latin typeface="Simplified Arabic"/>
              <a:ea typeface="Simplified Arabic"/>
              <a:cs typeface="Simplified Arabic"/>
              <a:sym typeface="Simplified Arabic"/>
            </a:endParaRPr>
          </a:p>
        </p:txBody>
      </p:sp>
      <p:pic>
        <p:nvPicPr>
          <p:cNvPr id="226" name="Google Shape;226;p1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27" name="Google Shape;227;p1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28" name="Google Shape;228;p1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34" name="Google Shape;234;p11"/>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5" name="Google Shape;235;p11"/>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236" name="Google Shape;236;p11"/>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7" name="Google Shape;237;p11"/>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238" name="Google Shape;238;p11"/>
          <p:cNvSpPr txBox="1"/>
          <p:nvPr/>
        </p:nvSpPr>
        <p:spPr>
          <a:xfrm>
            <a:off x="1986138" y="2578007"/>
            <a:ext cx="8417320" cy="1673150"/>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إلا أن مثل هذا النوع من الكتابة الأدبية لم يكن مفيداً في الكتابة للصحف وذلك لوجود فروقات كبيرة بين التحرير الأدبي والتحرير الإعلامي من حيث الطريقة والأسلوب والهدف والنتائج المرجوة.</a:t>
            </a:r>
            <a:endParaRPr sz="3200">
              <a:solidFill>
                <a:schemeClr val="dk1"/>
              </a:solidFill>
              <a:latin typeface="Simplified Arabic"/>
              <a:ea typeface="Simplified Arabic"/>
              <a:cs typeface="Simplified Arabic"/>
              <a:sym typeface="Simplified Arabic"/>
            </a:endParaRPr>
          </a:p>
        </p:txBody>
      </p:sp>
      <p:pic>
        <p:nvPicPr>
          <p:cNvPr id="239" name="Google Shape;239;p1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40" name="Google Shape;240;p1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41" name="Google Shape;241;p1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47" name="Google Shape;247;p12"/>
          <p:cNvSpPr/>
          <p:nvPr/>
        </p:nvSpPr>
        <p:spPr>
          <a:xfrm>
            <a:off x="1730300" y="1585453"/>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8" name="Google Shape;248;p12"/>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249" name="Google Shape;249;p12"/>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0" name="Google Shape;250;p12"/>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251" name="Google Shape;251;p12"/>
          <p:cNvSpPr txBox="1"/>
          <p:nvPr/>
        </p:nvSpPr>
        <p:spPr>
          <a:xfrm>
            <a:off x="1364043" y="3331982"/>
            <a:ext cx="8417320" cy="68512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600">
                <a:solidFill>
                  <a:schemeClr val="dk1"/>
                </a:solidFill>
                <a:latin typeface="Simplified Arabic"/>
                <a:ea typeface="Simplified Arabic"/>
                <a:cs typeface="Simplified Arabic"/>
                <a:sym typeface="Simplified Arabic"/>
              </a:rPr>
              <a:t>الفرق بين التحرير الإعلامي والتحرير الأدبي</a:t>
            </a:r>
            <a:endParaRPr/>
          </a:p>
        </p:txBody>
      </p:sp>
      <p:pic>
        <p:nvPicPr>
          <p:cNvPr id="252" name="Google Shape;252;p1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53" name="Google Shape;253;p1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54" name="Google Shape;254;p1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60" name="Google Shape;260;p13"/>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1" name="Google Shape;261;p13"/>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262" name="Google Shape;262;p13"/>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3" name="Google Shape;263;p13"/>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264" name="Google Shape;264;p13"/>
          <p:cNvSpPr txBox="1"/>
          <p:nvPr/>
        </p:nvSpPr>
        <p:spPr>
          <a:xfrm>
            <a:off x="1996298" y="2019690"/>
            <a:ext cx="8417320" cy="3422412"/>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تدور جدالات وحوارات خلافية بين الإعلاميين المهنيين العرب حول موقع اللغة الإعلامية من اللغة الأدبية، يعتقد البعض أن اللغة الإعلامية هي لغة أدبية إنشائية تستخدم في بعض الأحيان أساليب الخطابة، وهناك من يتحدث عن (لغة وسطى) تجمع بين الفصحى والعامية، وهو اقتراح يسيئ إلى اللغة العربية وينال منها</a:t>
            </a:r>
            <a:endParaRPr/>
          </a:p>
          <a:p>
            <a:pPr indent="0" lvl="0" marL="0" marR="0" rtl="1" algn="just">
              <a:lnSpc>
                <a:spcPct val="107000"/>
              </a:lnSpc>
              <a:spcBef>
                <a:spcPts val="800"/>
              </a:spcBef>
              <a:spcAft>
                <a:spcPts val="0"/>
              </a:spcAft>
              <a:buNone/>
            </a:pPr>
            <a:r>
              <a:rPr b="1" lang="ar-EG" sz="3600">
                <a:solidFill>
                  <a:schemeClr val="dk1"/>
                </a:solidFill>
                <a:latin typeface="Simplified Arabic"/>
                <a:ea typeface="Simplified Arabic"/>
                <a:cs typeface="Simplified Arabic"/>
                <a:sym typeface="Simplified Arabic"/>
              </a:rPr>
              <a:t> </a:t>
            </a:r>
            <a:endParaRPr sz="3200">
              <a:solidFill>
                <a:schemeClr val="dk1"/>
              </a:solidFill>
              <a:latin typeface="Simplified Arabic"/>
              <a:ea typeface="Simplified Arabic"/>
              <a:cs typeface="Simplified Arabic"/>
              <a:sym typeface="Simplified Arabic"/>
            </a:endParaRPr>
          </a:p>
        </p:txBody>
      </p:sp>
      <p:pic>
        <p:nvPicPr>
          <p:cNvPr id="265" name="Google Shape;265;p1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66" name="Google Shape;266;p1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67" name="Google Shape;267;p1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73" name="Google Shape;273;p14"/>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4" name="Google Shape;274;p14"/>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275" name="Google Shape;275;p14"/>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6" name="Google Shape;276;p14"/>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277" name="Google Shape;277;p14"/>
          <p:cNvSpPr txBox="1"/>
          <p:nvPr/>
        </p:nvSpPr>
        <p:spPr>
          <a:xfrm>
            <a:off x="1986138" y="2407319"/>
            <a:ext cx="8417320" cy="2200089"/>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وهناك فروقات كبيرة تبدو واضحة بين التحرير الإعلامي والتحرير الأدبي، فالتحرير الإعلامي مدعو دوماً إلى الالتزام بقيود ومحددات أهمها البساطة والوضوح والدقة وتحقيق انتقال المعلومات إلى المتلقي بأيسر السبل وأبسطها.</a:t>
            </a:r>
            <a:endParaRPr sz="3200">
              <a:solidFill>
                <a:schemeClr val="dk1"/>
              </a:solidFill>
              <a:latin typeface="Simplified Arabic"/>
              <a:ea typeface="Simplified Arabic"/>
              <a:cs typeface="Simplified Arabic"/>
              <a:sym typeface="Simplified Arabic"/>
            </a:endParaRPr>
          </a:p>
        </p:txBody>
      </p:sp>
      <p:pic>
        <p:nvPicPr>
          <p:cNvPr id="278" name="Google Shape;278;p1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79" name="Google Shape;279;p1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80" name="Google Shape;280;p1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86" name="Google Shape;286;p1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7" name="Google Shape;287;p15"/>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288" name="Google Shape;288;p1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9" name="Google Shape;289;p15"/>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290" name="Google Shape;290;p15"/>
          <p:cNvSpPr txBox="1"/>
          <p:nvPr/>
        </p:nvSpPr>
        <p:spPr>
          <a:xfrm>
            <a:off x="1986138" y="2107161"/>
            <a:ext cx="8417320" cy="325396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بينما التحرير الأدبي يعتمد على ذاتية متحررة من أي قيد تعتمد على الخيال والبلاغة اللفظية، والمادة الأساسية للتحرير الإعلامي تكون من الواقع الذي يتناسب مع سياسة الوسيلة، بحيث يعتمد على نقل الوقائع الآنية اليومية الجديدة، بينما الكتابة الأدبية لا تلتزم بصرامة الواقع، وإنما قد تتأخر وقد تخلط ما هو واقعي بما هو متخيل</a:t>
            </a:r>
            <a:endParaRPr sz="3200">
              <a:solidFill>
                <a:schemeClr val="dk1"/>
              </a:solidFill>
              <a:latin typeface="Simplified Arabic"/>
              <a:ea typeface="Simplified Arabic"/>
              <a:cs typeface="Simplified Arabic"/>
              <a:sym typeface="Simplified Arabic"/>
            </a:endParaRPr>
          </a:p>
        </p:txBody>
      </p:sp>
      <p:pic>
        <p:nvPicPr>
          <p:cNvPr id="291" name="Google Shape;291;p1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92" name="Google Shape;292;p1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93" name="Google Shape;293;p1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1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99" name="Google Shape;299;p16"/>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0" name="Google Shape;300;p16"/>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301" name="Google Shape;301;p16"/>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2" name="Google Shape;302;p16"/>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303" name="Google Shape;303;p16"/>
          <p:cNvSpPr txBox="1"/>
          <p:nvPr/>
        </p:nvSpPr>
        <p:spPr>
          <a:xfrm>
            <a:off x="1986138" y="2019690"/>
            <a:ext cx="8417320" cy="2829621"/>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t/>
            </a:r>
            <a:endParaRPr b="1"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ويستمد الإعلامي مادته من صميم الواقع ثم يصيغ هذا الواقع محتضناً الوضع العام والشأن العام، أما الأدبي فإنه يتجول بين الواقع والخيال والحلم لينسج ما يختلط في أعماق الكاتب والشاعر من أحاسيس وانفعالات وأفكار وقيم.</a:t>
            </a:r>
            <a:endParaRPr sz="3200">
              <a:solidFill>
                <a:schemeClr val="dk1"/>
              </a:solidFill>
              <a:latin typeface="Simplified Arabic"/>
              <a:ea typeface="Simplified Arabic"/>
              <a:cs typeface="Simplified Arabic"/>
              <a:sym typeface="Simplified Arabic"/>
            </a:endParaRPr>
          </a:p>
        </p:txBody>
      </p:sp>
      <p:pic>
        <p:nvPicPr>
          <p:cNvPr id="304" name="Google Shape;304;p1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05" name="Google Shape;305;p1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06" name="Google Shape;306;p1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1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12" name="Google Shape;312;p17"/>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3" name="Google Shape;313;p17"/>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314" name="Google Shape;314;p1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5" name="Google Shape;315;p17"/>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316" name="Google Shape;316;p17"/>
          <p:cNvSpPr txBox="1"/>
          <p:nvPr/>
        </p:nvSpPr>
        <p:spPr>
          <a:xfrm>
            <a:off x="2082475" y="2654922"/>
            <a:ext cx="8417320" cy="144635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t/>
            </a:r>
            <a:endParaRPr b="1" sz="3200">
              <a:solidFill>
                <a:schemeClr val="dk1"/>
              </a:solidFill>
              <a:latin typeface="Simplified Arabic"/>
              <a:ea typeface="Simplified Arabic"/>
              <a:cs typeface="Simplified Arabic"/>
              <a:sym typeface="Simplified Arabic"/>
            </a:endParaRPr>
          </a:p>
          <a:p>
            <a:pPr indent="0" lvl="0" marL="0" marR="0" rtl="1" algn="ctr">
              <a:lnSpc>
                <a:spcPct val="107000"/>
              </a:lnSpc>
              <a:spcBef>
                <a:spcPts val="800"/>
              </a:spcBef>
              <a:spcAft>
                <a:spcPts val="0"/>
              </a:spcAft>
              <a:buNone/>
            </a:pPr>
            <a:r>
              <a:rPr b="1" lang="ar-EG" sz="4400">
                <a:solidFill>
                  <a:schemeClr val="dk1"/>
                </a:solidFill>
                <a:latin typeface="Simplified Arabic"/>
                <a:ea typeface="Simplified Arabic"/>
                <a:cs typeface="Simplified Arabic"/>
                <a:sym typeface="Simplified Arabic"/>
              </a:rPr>
              <a:t>لغة الصحافة ومميزاتها </a:t>
            </a:r>
            <a:endParaRPr sz="4400">
              <a:solidFill>
                <a:schemeClr val="dk1"/>
              </a:solidFill>
              <a:latin typeface="Simplified Arabic"/>
              <a:ea typeface="Simplified Arabic"/>
              <a:cs typeface="Simplified Arabic"/>
              <a:sym typeface="Simplified Arabic"/>
            </a:endParaRPr>
          </a:p>
        </p:txBody>
      </p:sp>
      <p:pic>
        <p:nvPicPr>
          <p:cNvPr id="317" name="Google Shape;317;p1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18" name="Google Shape;318;p1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19" name="Google Shape;319;p1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1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25" name="Google Shape;325;p18"/>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6" name="Google Shape;326;p18"/>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327" name="Google Shape;327;p18"/>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8" name="Google Shape;328;p18"/>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329" name="Google Shape;329;p18"/>
          <p:cNvSpPr txBox="1"/>
          <p:nvPr/>
        </p:nvSpPr>
        <p:spPr>
          <a:xfrm>
            <a:off x="1887340" y="2554218"/>
            <a:ext cx="8417320" cy="1673150"/>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إن لغة الصحافة هي اللغة السريعة المباشرة العادية الواقعية،  وتتميز اللغة الصحفية عن غيرها من الرموز والنظم الإشارية بأنها في متناول الجميع؛ فهناك 3 مستويات للتعبير اللغوي: </a:t>
            </a:r>
            <a:endParaRPr sz="3200">
              <a:solidFill>
                <a:schemeClr val="dk1"/>
              </a:solidFill>
              <a:latin typeface="Simplified Arabic"/>
              <a:ea typeface="Simplified Arabic"/>
              <a:cs typeface="Simplified Arabic"/>
              <a:sym typeface="Simplified Arabic"/>
            </a:endParaRPr>
          </a:p>
        </p:txBody>
      </p:sp>
      <p:pic>
        <p:nvPicPr>
          <p:cNvPr id="330" name="Google Shape;330;p1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31" name="Google Shape;331;p1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32" name="Google Shape;332;p1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1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38" name="Google Shape;338;p19"/>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9" name="Google Shape;339;p19"/>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340" name="Google Shape;340;p19"/>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1" name="Google Shape;341;p19"/>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342" name="Google Shape;342;p19"/>
          <p:cNvSpPr txBox="1"/>
          <p:nvPr/>
        </p:nvSpPr>
        <p:spPr>
          <a:xfrm>
            <a:off x="1986138" y="2019690"/>
            <a:ext cx="8417320" cy="3664336"/>
          </a:xfrm>
          <a:prstGeom prst="rect">
            <a:avLst/>
          </a:prstGeom>
          <a:noFill/>
          <a:ln>
            <a:noFill/>
          </a:ln>
        </p:spPr>
        <p:txBody>
          <a:bodyPr anchorCtr="0" anchor="t" bIns="45700" lIns="91425" spcFirstLastPara="1" rIns="91425" wrap="square" tIns="45700">
            <a:spAutoFit/>
          </a:bodyPr>
          <a:lstStyle/>
          <a:p>
            <a:pPr indent="-514350" lvl="0" marL="514350" marR="0" rtl="1" algn="just">
              <a:lnSpc>
                <a:spcPct val="107000"/>
              </a:lnSpc>
              <a:spcBef>
                <a:spcPts val="0"/>
              </a:spcBef>
              <a:spcAft>
                <a:spcPts val="0"/>
              </a:spcAft>
              <a:buClr>
                <a:schemeClr val="dk1"/>
              </a:buClr>
              <a:buSzPts val="3200"/>
              <a:buFont typeface="Calibri"/>
              <a:buAutoNum type="arabicPeriod"/>
            </a:pPr>
            <a:r>
              <a:rPr lang="ar-EG" sz="3200">
                <a:solidFill>
                  <a:schemeClr val="dk1"/>
                </a:solidFill>
                <a:latin typeface="Simplified Arabic"/>
                <a:ea typeface="Simplified Arabic"/>
                <a:cs typeface="Simplified Arabic"/>
                <a:sym typeface="Simplified Arabic"/>
              </a:rPr>
              <a:t>المستوى التذوقي الفني الجمالي ويستعمل في الأدب والفن </a:t>
            </a:r>
            <a:endParaRPr/>
          </a:p>
          <a:p>
            <a:pPr indent="-311150" lvl="0" marL="514350" marR="0" rtl="1" algn="just">
              <a:lnSpc>
                <a:spcPct val="107000"/>
              </a:lnSpc>
              <a:spcBef>
                <a:spcPts val="800"/>
              </a:spcBef>
              <a:spcAft>
                <a:spcPts val="0"/>
              </a:spcAft>
              <a:buClr>
                <a:schemeClr val="dk1"/>
              </a:buClr>
              <a:buSzPts val="3200"/>
              <a:buFont typeface="Calibri"/>
              <a:buNone/>
            </a:pPr>
            <a:r>
              <a:t/>
            </a:r>
            <a:endParaRPr sz="3200">
              <a:solidFill>
                <a:schemeClr val="dk1"/>
              </a:solidFill>
              <a:latin typeface="Simplified Arabic"/>
              <a:ea typeface="Simplified Arabic"/>
              <a:cs typeface="Simplified Arabic"/>
              <a:sym typeface="Simplified Arabic"/>
            </a:endParaRPr>
          </a:p>
          <a:p>
            <a:pPr indent="-514350" lvl="0" marL="514350" marR="0" rtl="1" algn="just">
              <a:lnSpc>
                <a:spcPct val="107000"/>
              </a:lnSpc>
              <a:spcBef>
                <a:spcPts val="800"/>
              </a:spcBef>
              <a:spcAft>
                <a:spcPts val="0"/>
              </a:spcAft>
              <a:buClr>
                <a:schemeClr val="dk1"/>
              </a:buClr>
              <a:buSzPts val="3200"/>
              <a:buFont typeface="Calibri"/>
              <a:buAutoNum type="arabicPeriod"/>
            </a:pPr>
            <a:r>
              <a:rPr lang="ar-EG" sz="3200">
                <a:solidFill>
                  <a:schemeClr val="dk1"/>
                </a:solidFill>
                <a:latin typeface="Simplified Arabic"/>
                <a:ea typeface="Simplified Arabic"/>
                <a:cs typeface="Simplified Arabic"/>
                <a:sym typeface="Simplified Arabic"/>
              </a:rPr>
              <a:t>المستوى العلمي النظري التجريدي ويستعمل في العلوم</a:t>
            </a:r>
            <a:endParaRPr/>
          </a:p>
          <a:p>
            <a:pPr indent="-311150" lvl="0" marL="514350" marR="0" rtl="1" algn="just">
              <a:lnSpc>
                <a:spcPct val="107000"/>
              </a:lnSpc>
              <a:spcBef>
                <a:spcPts val="800"/>
              </a:spcBef>
              <a:spcAft>
                <a:spcPts val="0"/>
              </a:spcAft>
              <a:buClr>
                <a:schemeClr val="dk1"/>
              </a:buClr>
              <a:buSzPts val="3200"/>
              <a:buFont typeface="Calibri"/>
              <a:buNone/>
            </a:pPr>
            <a:r>
              <a:t/>
            </a:r>
            <a:endParaRPr sz="3200">
              <a:solidFill>
                <a:schemeClr val="dk1"/>
              </a:solidFill>
              <a:latin typeface="Simplified Arabic"/>
              <a:ea typeface="Simplified Arabic"/>
              <a:cs typeface="Simplified Arabic"/>
              <a:sym typeface="Simplified Arabic"/>
            </a:endParaRPr>
          </a:p>
          <a:p>
            <a:pPr indent="-514350" lvl="0" marL="514350" marR="0" rtl="1" algn="just">
              <a:lnSpc>
                <a:spcPct val="107000"/>
              </a:lnSpc>
              <a:spcBef>
                <a:spcPts val="800"/>
              </a:spcBef>
              <a:spcAft>
                <a:spcPts val="0"/>
              </a:spcAft>
              <a:buClr>
                <a:schemeClr val="dk1"/>
              </a:buClr>
              <a:buSzPts val="3200"/>
              <a:buFont typeface="Calibri"/>
              <a:buAutoNum type="arabicPeriod"/>
            </a:pPr>
            <a:r>
              <a:rPr lang="ar-EG" sz="3200">
                <a:solidFill>
                  <a:schemeClr val="dk1"/>
                </a:solidFill>
                <a:latin typeface="Simplified Arabic"/>
                <a:ea typeface="Simplified Arabic"/>
                <a:cs typeface="Simplified Arabic"/>
                <a:sym typeface="Simplified Arabic"/>
              </a:rPr>
              <a:t>المستوى العملي الاجتماعي العادي وهو الذي يستخدم في الصحافة</a:t>
            </a:r>
            <a:endParaRPr sz="3200">
              <a:solidFill>
                <a:schemeClr val="dk1"/>
              </a:solidFill>
              <a:latin typeface="Simplified Arabic"/>
              <a:ea typeface="Simplified Arabic"/>
              <a:cs typeface="Simplified Arabic"/>
              <a:sym typeface="Simplified Arabic"/>
            </a:endParaRPr>
          </a:p>
        </p:txBody>
      </p:sp>
      <p:pic>
        <p:nvPicPr>
          <p:cNvPr id="343" name="Google Shape;343;p1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44" name="Google Shape;344;p1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45" name="Google Shape;345;p1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51" name="Google Shape;351;p20"/>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2" name="Google Shape;352;p20"/>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353" name="Google Shape;353;p20"/>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4" name="Google Shape;354;p20"/>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355" name="Google Shape;355;p20"/>
          <p:cNvSpPr txBox="1"/>
          <p:nvPr/>
        </p:nvSpPr>
        <p:spPr>
          <a:xfrm>
            <a:off x="1986138" y="2129368"/>
            <a:ext cx="8417400" cy="2693100"/>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EG" sz="3200">
                <a:solidFill>
                  <a:schemeClr val="dk1"/>
                </a:solidFill>
                <a:latin typeface="Simplified Arabic"/>
                <a:ea typeface="Simplified Arabic"/>
                <a:cs typeface="Simplified Arabic"/>
                <a:sym typeface="Simplified Arabic"/>
              </a:rPr>
              <a:t>وأهم مميزات اللغة الصحفية هي التبسيط </a:t>
            </a:r>
            <a:r>
              <a:rPr lang="ar-EG" sz="3200">
                <a:solidFill>
                  <a:schemeClr val="dk1"/>
                </a:solidFill>
                <a:latin typeface="Simplified Arabic"/>
                <a:ea typeface="Simplified Arabic"/>
                <a:cs typeface="Simplified Arabic"/>
                <a:sym typeface="Simplified Arabic"/>
              </a:rPr>
              <a:t>و السلاسة</a:t>
            </a:r>
            <a:r>
              <a:rPr lang="ar-EG" sz="3200">
                <a:solidFill>
                  <a:schemeClr val="dk1"/>
                </a:solidFill>
                <a:latin typeface="Simplified Arabic"/>
                <a:ea typeface="Simplified Arabic"/>
                <a:cs typeface="Simplified Arabic"/>
                <a:sym typeface="Simplified Arabic"/>
              </a:rPr>
              <a:t> والوضوح والاقتراب الشديد من لغة الحديث الواقعي الحي دون إسفاف أو هبوط إلى العامية، وجاذبية وانسيابية ومرونة تمكّن المحرر الصحفي من إدخال مصطلحات جديدة ومفيدة، واستخدام اللغة العملية التي تعبر عن الحياة والحركة والعمل والإنجاز. </a:t>
            </a:r>
            <a:endParaRPr sz="3200">
              <a:solidFill>
                <a:schemeClr val="dk1"/>
              </a:solidFill>
              <a:latin typeface="Simplified Arabic"/>
              <a:ea typeface="Simplified Arabic"/>
              <a:cs typeface="Simplified Arabic"/>
              <a:sym typeface="Simplified Arabic"/>
            </a:endParaRPr>
          </a:p>
        </p:txBody>
      </p:sp>
      <p:pic>
        <p:nvPicPr>
          <p:cNvPr id="356" name="Google Shape;356;p2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57" name="Google Shape;357;p2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58" name="Google Shape;358;p2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2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64" name="Google Shape;364;p21"/>
          <p:cNvSpPr/>
          <p:nvPr/>
        </p:nvSpPr>
        <p:spPr>
          <a:xfrm>
            <a:off x="1944515" y="1454913"/>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5" name="Google Shape;365;p21"/>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366" name="Google Shape;366;p21"/>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7" name="Google Shape;367;p21"/>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368" name="Google Shape;368;p21"/>
          <p:cNvSpPr txBox="1"/>
          <p:nvPr/>
        </p:nvSpPr>
        <p:spPr>
          <a:xfrm>
            <a:off x="757737" y="3214542"/>
            <a:ext cx="8417320" cy="68512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600">
                <a:solidFill>
                  <a:schemeClr val="dk1"/>
                </a:solidFill>
                <a:latin typeface="Simplified Arabic"/>
                <a:ea typeface="Simplified Arabic"/>
                <a:cs typeface="Simplified Arabic"/>
                <a:sym typeface="Simplified Arabic"/>
              </a:rPr>
              <a:t>أهم صفات اللغة الصحفية السليمة</a:t>
            </a:r>
            <a:endParaRPr b="1" sz="3600">
              <a:solidFill>
                <a:schemeClr val="dk1"/>
              </a:solidFill>
              <a:latin typeface="Simplified Arabic"/>
              <a:ea typeface="Simplified Arabic"/>
              <a:cs typeface="Simplified Arabic"/>
              <a:sym typeface="Simplified Arabic"/>
            </a:endParaRPr>
          </a:p>
        </p:txBody>
      </p:sp>
      <p:pic>
        <p:nvPicPr>
          <p:cNvPr id="369" name="Google Shape;369;p2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70" name="Google Shape;370;p2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71" name="Google Shape;371;p2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77" name="Google Shape;377;p22"/>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8" name="Google Shape;378;p22"/>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379" name="Google Shape;379;p22"/>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0" name="Google Shape;380;p22"/>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381" name="Google Shape;381;p22"/>
          <p:cNvSpPr txBox="1"/>
          <p:nvPr/>
        </p:nvSpPr>
        <p:spPr>
          <a:xfrm>
            <a:off x="1986138" y="2129368"/>
            <a:ext cx="8417320" cy="366433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200">
                <a:solidFill>
                  <a:schemeClr val="dk1"/>
                </a:solidFill>
                <a:latin typeface="Simplified Arabic"/>
                <a:ea typeface="Simplified Arabic"/>
                <a:cs typeface="Simplified Arabic"/>
                <a:sym typeface="Simplified Arabic"/>
              </a:rPr>
              <a:t>السهولة: </a:t>
            </a:r>
            <a:endParaRPr b="1"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t/>
            </a:r>
            <a:endParaRPr b="1"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بحيث تكون اللغة المستخدمة في نقل الأحداث والوقائع والأفكار قريبة إلى الفهم وبعيدة عن التعمق.</a:t>
            </a:r>
            <a:endParaRPr/>
          </a:p>
          <a:p>
            <a:pPr indent="0" lvl="0" marL="0" marR="0" rtl="1" algn="just">
              <a:lnSpc>
                <a:spcPct val="107000"/>
              </a:lnSpc>
              <a:spcBef>
                <a:spcPts val="800"/>
              </a:spcBef>
              <a:spcAft>
                <a:spcPts val="0"/>
              </a:spcAft>
              <a:buNone/>
            </a:pPr>
            <a:r>
              <a:t/>
            </a:r>
            <a:endParaRPr b="1"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t/>
            </a:r>
            <a:endParaRPr b="1" sz="3200">
              <a:solidFill>
                <a:schemeClr val="dk1"/>
              </a:solidFill>
              <a:latin typeface="Simplified Arabic"/>
              <a:ea typeface="Simplified Arabic"/>
              <a:cs typeface="Simplified Arabic"/>
              <a:sym typeface="Simplified Arabic"/>
            </a:endParaRPr>
          </a:p>
        </p:txBody>
      </p:sp>
      <p:pic>
        <p:nvPicPr>
          <p:cNvPr id="382" name="Google Shape;382;p2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83" name="Google Shape;383;p2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84" name="Google Shape;384;p2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2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90" name="Google Shape;390;p23"/>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1" name="Google Shape;391;p23"/>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392" name="Google Shape;392;p23"/>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3" name="Google Shape;393;p23"/>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394" name="Google Shape;394;p23"/>
          <p:cNvSpPr txBox="1"/>
          <p:nvPr/>
        </p:nvSpPr>
        <p:spPr>
          <a:xfrm>
            <a:off x="1986138" y="2129368"/>
            <a:ext cx="8417320" cy="3356560"/>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لتحقيق سهولة اللغة الصحفية فإن الأمر يتطلب عدم استخدام الألفاظ الصعبة أو العبارات غير المألوفة التي تستخدم في العلوم المتخصصة. </a:t>
            </a:r>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استخدام عبارات جذابة تجسد المعنى وتوضح الفكرة حتى يتمكن الصحفي من نقل القارئ من جوه الخاص إلى جوه الصحفي.</a:t>
            </a:r>
            <a:endParaRPr sz="3200">
              <a:solidFill>
                <a:schemeClr val="dk1"/>
              </a:solidFill>
              <a:latin typeface="Simplified Arabic"/>
              <a:ea typeface="Simplified Arabic"/>
              <a:cs typeface="Simplified Arabic"/>
              <a:sym typeface="Simplified Arabic"/>
            </a:endParaRPr>
          </a:p>
        </p:txBody>
      </p:sp>
      <p:pic>
        <p:nvPicPr>
          <p:cNvPr id="395" name="Google Shape;395;p2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96" name="Google Shape;396;p2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97" name="Google Shape;397;p2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2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03" name="Google Shape;403;p24"/>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4" name="Google Shape;404;p24"/>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405" name="Google Shape;405;p24"/>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6" name="Google Shape;406;p24"/>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407" name="Google Shape;407;p24"/>
          <p:cNvSpPr txBox="1"/>
          <p:nvPr/>
        </p:nvSpPr>
        <p:spPr>
          <a:xfrm>
            <a:off x="1986138" y="2129368"/>
            <a:ext cx="8417320" cy="3561744"/>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البعد عن المحسنات اللفظية، ما لم يقتض السياق العام للنص غير ذلك. </a:t>
            </a:r>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تطابق الوصف مع الموصوف. </a:t>
            </a:r>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مراعاة قرب الفاعل من الفعل في بناء الجملة وتراكيبها.</a:t>
            </a:r>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استخدام المبني للمعلوم، إلا إذا استوجبت طبيعة الجملة استخدام المبني للمجهول. </a:t>
            </a:r>
            <a:endParaRPr sz="3200">
              <a:solidFill>
                <a:schemeClr val="dk1"/>
              </a:solidFill>
              <a:latin typeface="Simplified Arabic"/>
              <a:ea typeface="Simplified Arabic"/>
              <a:cs typeface="Simplified Arabic"/>
              <a:sym typeface="Simplified Arabic"/>
            </a:endParaRPr>
          </a:p>
        </p:txBody>
      </p:sp>
      <p:pic>
        <p:nvPicPr>
          <p:cNvPr id="408" name="Google Shape;408;p2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09" name="Google Shape;409;p2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10" name="Google Shape;410;p2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2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16" name="Google Shape;416;p2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7" name="Google Shape;417;p25"/>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418" name="Google Shape;418;p2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9" name="Google Shape;419;p25"/>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420" name="Google Shape;420;p25"/>
          <p:cNvSpPr txBox="1"/>
          <p:nvPr/>
        </p:nvSpPr>
        <p:spPr>
          <a:xfrm>
            <a:off x="1986138" y="2129368"/>
            <a:ext cx="8417320" cy="2932213"/>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عدم تحميل الجملة بالمعلومات أو الأرقام أو البيانات التي تجعل منها جملة طويلة يتوه فيها المعنى. </a:t>
            </a:r>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البدء بالفعل عند صياغة الجملة؛ لأن الجملة الفعلية تعنى بالحدث أكثر من عنايتها بالمتحدث.</a:t>
            </a:r>
            <a:endParaRPr sz="3200">
              <a:solidFill>
                <a:schemeClr val="dk1"/>
              </a:solidFill>
              <a:latin typeface="Simplified Arabic"/>
              <a:ea typeface="Simplified Arabic"/>
              <a:cs typeface="Simplified Arabic"/>
              <a:sym typeface="Simplified Arabic"/>
            </a:endParaRPr>
          </a:p>
        </p:txBody>
      </p:sp>
      <p:pic>
        <p:nvPicPr>
          <p:cNvPr id="421" name="Google Shape;421;p2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22" name="Google Shape;422;p2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23" name="Google Shape;423;p2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sp>
        <p:nvSpPr>
          <p:cNvPr id="428" name="Google Shape;428;p2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29" name="Google Shape;429;p26"/>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0" name="Google Shape;430;p26"/>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431" name="Google Shape;431;p26"/>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2" name="Google Shape;432;p26"/>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433" name="Google Shape;433;p26"/>
          <p:cNvSpPr txBox="1"/>
          <p:nvPr/>
        </p:nvSpPr>
        <p:spPr>
          <a:xfrm>
            <a:off x="1986138" y="2129368"/>
            <a:ext cx="8417320" cy="429386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200">
                <a:solidFill>
                  <a:schemeClr val="dk1"/>
                </a:solidFill>
                <a:latin typeface="Simplified Arabic"/>
                <a:ea typeface="Simplified Arabic"/>
                <a:cs typeface="Simplified Arabic"/>
                <a:sym typeface="Simplified Arabic"/>
              </a:rPr>
              <a:t>الإيجاز والتركيز :</a:t>
            </a:r>
            <a:endParaRPr b="1"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يعني أن تكون ألفاظ الكلام المكتوب على قدر مضمونه وأهميته، ولتحقيق التركيز في بناء الجملة فإن الأمر يتطلب: </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البعد عن التعبيرات الإنشائية التي لا لزوم لها.</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p:txBody>
      </p:sp>
      <p:pic>
        <p:nvPicPr>
          <p:cNvPr id="434" name="Google Shape;434;p2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35" name="Google Shape;435;p2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36" name="Google Shape;436;p2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2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42" name="Google Shape;442;p27"/>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ar-EG" sz="1800">
                <a:solidFill>
                  <a:schemeClr val="lt1"/>
                </a:solidFill>
                <a:latin typeface="Calibri"/>
                <a:ea typeface="Calibri"/>
                <a:cs typeface="Calibri"/>
                <a:sym typeface="Calibri"/>
              </a:rPr>
              <a:t>دقة العبارة وتماسكها وتجنب التراكم اللفظي التوجه بالقارئ مباشرة إلى عمق الموضوع دون التفاف أو إسهاب أو فوضى لغوية. </a:t>
            </a:r>
            <a:endParaRPr/>
          </a:p>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a:p>
            <a:pPr indent="0" lvl="0" marL="0" marR="0" rtl="0" algn="ctr">
              <a:spcBef>
                <a:spcPts val="0"/>
              </a:spcBef>
              <a:spcAft>
                <a:spcPts val="0"/>
              </a:spcAft>
              <a:buNone/>
            </a:pPr>
            <a:r>
              <a:rPr lang="ar-EG" sz="1800">
                <a:solidFill>
                  <a:schemeClr val="lt1"/>
                </a:solidFill>
                <a:latin typeface="Calibri"/>
                <a:ea typeface="Calibri"/>
                <a:cs typeface="Calibri"/>
                <a:sym typeface="Calibri"/>
              </a:rPr>
              <a:t>قصر الجمل والفقرات، فالصحافة تعتمد على اللغة المضغوطة، أي الإيجاز في التعبير أو الاقتصاد في اللغة وتجنب التراكم اللفظي الإيجاز في التعبير أو الاقتصاد في اللغة.</a:t>
            </a:r>
            <a:endParaRPr sz="1800">
              <a:solidFill>
                <a:schemeClr val="lt1"/>
              </a:solidFill>
              <a:latin typeface="Calibri"/>
              <a:ea typeface="Calibri"/>
              <a:cs typeface="Calibri"/>
              <a:sym typeface="Calibri"/>
            </a:endParaRPr>
          </a:p>
        </p:txBody>
      </p:sp>
      <p:sp>
        <p:nvSpPr>
          <p:cNvPr id="443" name="Google Shape;443;p27"/>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444" name="Google Shape;444;p2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5" name="Google Shape;445;p27"/>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pic>
        <p:nvPicPr>
          <p:cNvPr id="446" name="Google Shape;446;p2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47" name="Google Shape;447;p2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48" name="Google Shape;448;p2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49" name="Google Shape;449;p27"/>
          <p:cNvSpPr txBox="1"/>
          <p:nvPr/>
        </p:nvSpPr>
        <p:spPr>
          <a:xfrm>
            <a:off x="1986138" y="2129368"/>
            <a:ext cx="8417320" cy="2932213"/>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دقة العبارة وتماسكها وتجنب التراكم اللفظي ووصول المعلومة للقارئ بسهولة دون التفاف أو إسهاب أو فوضى لغوية.</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 </a:t>
            </a:r>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قصر الجمل والفقرات، فالصحافة تعتمد على اللغة المضغوطة، أي الإيجاز في التعبير أو الاقتصاد في اللغة.</a:t>
            </a:r>
            <a:endParaRPr sz="3200">
              <a:solidFill>
                <a:schemeClr val="dk1"/>
              </a:solidFill>
              <a:latin typeface="Simplified Arabic"/>
              <a:ea typeface="Simplified Arabic"/>
              <a:cs typeface="Simplified Arabic"/>
              <a:sym typeface="Simplified Arabic"/>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sp>
        <p:nvSpPr>
          <p:cNvPr id="454" name="Google Shape;454;p2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55" name="Google Shape;455;p28"/>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6" name="Google Shape;456;p28"/>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457" name="Google Shape;457;p28"/>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8" name="Google Shape;458;p28"/>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459" name="Google Shape;459;p28"/>
          <p:cNvSpPr txBox="1"/>
          <p:nvPr/>
        </p:nvSpPr>
        <p:spPr>
          <a:xfrm>
            <a:off x="1986138" y="2129368"/>
            <a:ext cx="8417320" cy="366433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200">
                <a:solidFill>
                  <a:schemeClr val="dk1"/>
                </a:solidFill>
                <a:latin typeface="Simplified Arabic"/>
                <a:ea typeface="Simplified Arabic"/>
                <a:cs typeface="Simplified Arabic"/>
                <a:sym typeface="Simplified Arabic"/>
              </a:rPr>
              <a:t>الوضوح: </a:t>
            </a:r>
            <a:r>
              <a:rPr lang="ar-EG" sz="3200">
                <a:solidFill>
                  <a:schemeClr val="dk1"/>
                </a:solidFill>
                <a:latin typeface="Simplified Arabic"/>
                <a:ea typeface="Simplified Arabic"/>
                <a:cs typeface="Simplified Arabic"/>
                <a:sym typeface="Simplified Arabic"/>
              </a:rPr>
              <a:t> </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لتحقيق وضوح الفكرة فإن الأمر يتطلب: </a:t>
            </a:r>
            <a:endParaRPr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البعد عن الرمزية ما لم تقتض الضرورة.</a:t>
            </a:r>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الفهم الواعي للفكرة، فمن لا يفهم لا يستطيع أن يفهم الآخرين. </a:t>
            </a:r>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إحداث التوازن بين الكلمات الدالة على الحدث أو المعنى المقصود.</a:t>
            </a:r>
            <a:endParaRPr/>
          </a:p>
        </p:txBody>
      </p:sp>
      <p:pic>
        <p:nvPicPr>
          <p:cNvPr id="460" name="Google Shape;460;p2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61" name="Google Shape;461;p2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62" name="Google Shape;462;p2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2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68" name="Google Shape;468;p29"/>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9" name="Google Shape;469;p29"/>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470" name="Google Shape;470;p29"/>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1" name="Google Shape;471;p29"/>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472" name="Google Shape;472;p29"/>
          <p:cNvSpPr txBox="1"/>
          <p:nvPr/>
        </p:nvSpPr>
        <p:spPr>
          <a:xfrm>
            <a:off x="1986138" y="2129368"/>
            <a:ext cx="8417320" cy="3034805"/>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200">
                <a:solidFill>
                  <a:schemeClr val="dk1"/>
                </a:solidFill>
                <a:latin typeface="Simplified Arabic"/>
                <a:ea typeface="Simplified Arabic"/>
                <a:cs typeface="Simplified Arabic"/>
                <a:sym typeface="Simplified Arabic"/>
              </a:rPr>
              <a:t>التنوع: </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نقصد به تنوع مستويات الأسلوب، ولإحداث التنوع فإن الأمر يتطلب:</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تغيير العناصر اللغوية وعدم تكرارها في الموضوع الواحد.</a:t>
            </a:r>
            <a:endParaRPr sz="3200">
              <a:solidFill>
                <a:schemeClr val="dk1"/>
              </a:solidFill>
              <a:latin typeface="Simplified Arabic"/>
              <a:ea typeface="Simplified Arabic"/>
              <a:cs typeface="Simplified Arabic"/>
              <a:sym typeface="Simplified Arabic"/>
            </a:endParaRPr>
          </a:p>
        </p:txBody>
      </p:sp>
      <p:pic>
        <p:nvPicPr>
          <p:cNvPr id="473" name="Google Shape;473;p2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74" name="Google Shape;474;p2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75" name="Google Shape;475;p2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sp>
        <p:nvSpPr>
          <p:cNvPr id="480" name="Google Shape;480;p3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81" name="Google Shape;481;p30"/>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2" name="Google Shape;482;p30"/>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483" name="Google Shape;483;p30"/>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4" name="Google Shape;484;p30"/>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485" name="Google Shape;485;p30"/>
          <p:cNvSpPr txBox="1"/>
          <p:nvPr/>
        </p:nvSpPr>
        <p:spPr>
          <a:xfrm>
            <a:off x="1986138" y="2129368"/>
            <a:ext cx="8417320" cy="3459152"/>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الانتقال من طريقة إلى أخرى عند عرض الجوانب المختلفة للفكرة أو الموضوع الواحد على حسب طبيعة الفكرة. </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الحذر من الوقوع في الفوضى اللفظية، فالغرض من التنوع ليس مجرد استعراض الألفاظ والعبارات الرنانة، وإنما جذب القارئ.</a:t>
            </a:r>
            <a:endParaRPr sz="3200">
              <a:solidFill>
                <a:schemeClr val="dk1"/>
              </a:solidFill>
              <a:latin typeface="Simplified Arabic"/>
              <a:ea typeface="Simplified Arabic"/>
              <a:cs typeface="Simplified Arabic"/>
              <a:sym typeface="Simplified Arabic"/>
            </a:endParaRPr>
          </a:p>
        </p:txBody>
      </p:sp>
      <p:pic>
        <p:nvPicPr>
          <p:cNvPr id="486" name="Google Shape;486;p3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87" name="Google Shape;487;p3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88" name="Google Shape;488;p3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p3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94" name="Google Shape;494;p31"/>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5" name="Google Shape;495;p31"/>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496" name="Google Shape;496;p31"/>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7" name="Google Shape;497;p31"/>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498" name="Google Shape;498;p31"/>
          <p:cNvSpPr txBox="1"/>
          <p:nvPr/>
        </p:nvSpPr>
        <p:spPr>
          <a:xfrm>
            <a:off x="1986138" y="2129368"/>
            <a:ext cx="8417320" cy="366433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200">
                <a:solidFill>
                  <a:schemeClr val="dk1"/>
                </a:solidFill>
                <a:latin typeface="Simplified Arabic"/>
                <a:ea typeface="Simplified Arabic"/>
                <a:cs typeface="Simplified Arabic"/>
                <a:sym typeface="Simplified Arabic"/>
              </a:rPr>
              <a:t>التشويق: </a:t>
            </a:r>
            <a:endParaRPr/>
          </a:p>
          <a:p>
            <a:pPr indent="0" lvl="0" marL="0" marR="0" rtl="1" algn="just">
              <a:lnSpc>
                <a:spcPct val="107000"/>
              </a:lnSpc>
              <a:spcBef>
                <a:spcPts val="800"/>
              </a:spcBef>
              <a:spcAft>
                <a:spcPts val="0"/>
              </a:spcAft>
              <a:buNone/>
            </a:pPr>
            <a:r>
              <a:t/>
            </a:r>
            <a:endParaRPr b="1"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سمة مهمة وأساسية في اللغة الصحفية بدونها تصبح الصحافة جافة، ولتحقيق هذه السمة ينبغي: </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المحافظة على ترابط أجزاء الفكرة الواحدة.</a:t>
            </a:r>
            <a:endParaRPr sz="3200">
              <a:solidFill>
                <a:schemeClr val="dk1"/>
              </a:solidFill>
              <a:latin typeface="Simplified Arabic"/>
              <a:ea typeface="Simplified Arabic"/>
              <a:cs typeface="Simplified Arabic"/>
              <a:sym typeface="Simplified Arabic"/>
            </a:endParaRPr>
          </a:p>
        </p:txBody>
      </p:sp>
      <p:pic>
        <p:nvPicPr>
          <p:cNvPr id="499" name="Google Shape;499;p3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00" name="Google Shape;500;p3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01" name="Google Shape;501;p3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3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07" name="Google Shape;507;p32"/>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8" name="Google Shape;508;p32"/>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509" name="Google Shape;509;p32"/>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0" name="Google Shape;510;p32"/>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511" name="Google Shape;511;p32"/>
          <p:cNvSpPr txBox="1"/>
          <p:nvPr/>
        </p:nvSpPr>
        <p:spPr>
          <a:xfrm>
            <a:off x="1986138" y="2129368"/>
            <a:ext cx="8417320" cy="3034805"/>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المحافظة على تلقائية اللغة، بحيث تناسب الجمل المكونة للموضوع في سلاسة ولطف </a:t>
            </a:r>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استخدام الألفاظ الشائعة والبعد عن المترادفات والجمل الاعتراضية واللغة المتكلفة</a:t>
            </a:r>
            <a:endParaRPr sz="3200">
              <a:solidFill>
                <a:schemeClr val="dk1"/>
              </a:solidFill>
              <a:latin typeface="Simplified Arabic"/>
              <a:ea typeface="Simplified Arabic"/>
              <a:cs typeface="Simplified Arabic"/>
              <a:sym typeface="Simplified Arabic"/>
            </a:endParaRPr>
          </a:p>
        </p:txBody>
      </p:sp>
      <p:pic>
        <p:nvPicPr>
          <p:cNvPr id="512" name="Google Shape;512;p3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13" name="Google Shape;513;p3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14" name="Google Shape;514;p3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sp>
        <p:nvSpPr>
          <p:cNvPr id="519" name="Google Shape;519;p3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20" name="Google Shape;520;p33"/>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1" name="Google Shape;521;p33"/>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522" name="Google Shape;522;p33"/>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3" name="Google Shape;523;p33"/>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524" name="Google Shape;524;p33"/>
          <p:cNvSpPr txBox="1"/>
          <p:nvPr/>
        </p:nvSpPr>
        <p:spPr>
          <a:xfrm>
            <a:off x="1986138" y="2129368"/>
            <a:ext cx="8417320" cy="2932213"/>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200">
                <a:solidFill>
                  <a:schemeClr val="dk1"/>
                </a:solidFill>
                <a:latin typeface="Simplified Arabic"/>
                <a:ea typeface="Simplified Arabic"/>
                <a:cs typeface="Simplified Arabic"/>
                <a:sym typeface="Simplified Arabic"/>
              </a:rPr>
              <a:t>الألفاظ المستحدثة: </a:t>
            </a:r>
            <a:endParaRPr/>
          </a:p>
          <a:p>
            <a:pPr indent="0" lvl="0" marL="0" marR="0" rtl="1" algn="just">
              <a:lnSpc>
                <a:spcPct val="107000"/>
              </a:lnSpc>
              <a:spcBef>
                <a:spcPts val="800"/>
              </a:spcBef>
              <a:spcAft>
                <a:spcPts val="0"/>
              </a:spcAft>
              <a:buNone/>
            </a:pPr>
            <a:r>
              <a:t/>
            </a:r>
            <a:endParaRPr b="1"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هي سمة تتطلبها طبيعة العمل الصحفي من جراء اتصالها المستمر بوسائل الإعلام الأخرى، ولكثرة استخدامها في الصحف بحيث يشيع استخدامها في وسائل الإعلام الأخرى.</a:t>
            </a:r>
            <a:endParaRPr sz="3200">
              <a:solidFill>
                <a:schemeClr val="dk1"/>
              </a:solidFill>
              <a:latin typeface="Simplified Arabic"/>
              <a:ea typeface="Simplified Arabic"/>
              <a:cs typeface="Simplified Arabic"/>
              <a:sym typeface="Simplified Arabic"/>
            </a:endParaRPr>
          </a:p>
        </p:txBody>
      </p:sp>
      <p:pic>
        <p:nvPicPr>
          <p:cNvPr id="525" name="Google Shape;525;p3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26" name="Google Shape;526;p3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27" name="Google Shape;527;p3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sp>
        <p:nvSpPr>
          <p:cNvPr id="532" name="Google Shape;532;p3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33" name="Google Shape;533;p34"/>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4" name="Google Shape;534;p34"/>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535" name="Google Shape;535;p34"/>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6" name="Google Shape;536;p34"/>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537" name="Google Shape;537;p34"/>
          <p:cNvSpPr txBox="1"/>
          <p:nvPr/>
        </p:nvSpPr>
        <p:spPr>
          <a:xfrm>
            <a:off x="1986138" y="2129368"/>
            <a:ext cx="8417320" cy="3034805"/>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200">
                <a:solidFill>
                  <a:schemeClr val="dk1"/>
                </a:solidFill>
                <a:latin typeface="Simplified Arabic"/>
                <a:ea typeface="Simplified Arabic"/>
                <a:cs typeface="Simplified Arabic"/>
                <a:sym typeface="Simplified Arabic"/>
              </a:rPr>
              <a:t>الذروة: </a:t>
            </a:r>
            <a:endParaRPr/>
          </a:p>
          <a:p>
            <a:pPr indent="0" lvl="0" marL="0" marR="0" rtl="1" algn="just">
              <a:lnSpc>
                <a:spcPct val="107000"/>
              </a:lnSpc>
              <a:spcBef>
                <a:spcPts val="800"/>
              </a:spcBef>
              <a:spcAft>
                <a:spcPts val="0"/>
              </a:spcAft>
              <a:buNone/>
            </a:pPr>
            <a:r>
              <a:t/>
            </a:r>
            <a:endParaRPr b="1"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تمثل الخاصية الغالبة في اللغة الصحفية، وهو ما يميز قالب الهرم المقلوب بحيث المهم ذروة الحدث قبل تفاصيله التي تكون أقل أهمية.</a:t>
            </a:r>
            <a:endParaRPr sz="3200">
              <a:solidFill>
                <a:schemeClr val="dk1"/>
              </a:solidFill>
              <a:latin typeface="Simplified Arabic"/>
              <a:ea typeface="Simplified Arabic"/>
              <a:cs typeface="Simplified Arabic"/>
              <a:sym typeface="Simplified Arabic"/>
            </a:endParaRPr>
          </a:p>
        </p:txBody>
      </p:sp>
      <p:pic>
        <p:nvPicPr>
          <p:cNvPr id="538" name="Google Shape;538;p3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39" name="Google Shape;539;p3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40" name="Google Shape;540;p3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sp>
        <p:nvSpPr>
          <p:cNvPr id="545" name="Google Shape;545;p3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46" name="Google Shape;546;p3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7" name="Google Shape;547;p35"/>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548" name="Google Shape;548;p3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9" name="Google Shape;549;p35"/>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550" name="Google Shape;550;p35"/>
          <p:cNvSpPr txBox="1"/>
          <p:nvPr/>
        </p:nvSpPr>
        <p:spPr>
          <a:xfrm>
            <a:off x="1986138" y="2019690"/>
            <a:ext cx="8417320" cy="366433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200">
                <a:solidFill>
                  <a:schemeClr val="dk1"/>
                </a:solidFill>
                <a:latin typeface="Simplified Arabic"/>
                <a:ea typeface="Simplified Arabic"/>
                <a:cs typeface="Simplified Arabic"/>
                <a:sym typeface="Simplified Arabic"/>
              </a:rPr>
              <a:t>الدقة : </a:t>
            </a:r>
            <a:endParaRPr/>
          </a:p>
          <a:p>
            <a:pPr indent="0" lvl="0" marL="0" marR="0" rtl="1" algn="just">
              <a:lnSpc>
                <a:spcPct val="107000"/>
              </a:lnSpc>
              <a:spcBef>
                <a:spcPts val="800"/>
              </a:spcBef>
              <a:spcAft>
                <a:spcPts val="0"/>
              </a:spcAft>
              <a:buNone/>
            </a:pPr>
            <a:r>
              <a:t/>
            </a:r>
            <a:endParaRPr b="1"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فاللغة الصحفية المستخدمة يجب أن تتوخي الدقة بالأسماء والأماكن والصفات.</a:t>
            </a:r>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ولتحقيق صحة اللغة ينبغي على المحرر الصحفي مراعاة ما يلي:</a:t>
            </a:r>
            <a:endParaRPr sz="3200">
              <a:solidFill>
                <a:schemeClr val="dk1"/>
              </a:solidFill>
              <a:latin typeface="Simplified Arabic"/>
              <a:ea typeface="Simplified Arabic"/>
              <a:cs typeface="Simplified Arabic"/>
              <a:sym typeface="Simplified Arabic"/>
            </a:endParaRPr>
          </a:p>
        </p:txBody>
      </p:sp>
      <p:pic>
        <p:nvPicPr>
          <p:cNvPr id="551" name="Google Shape;551;p3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52" name="Google Shape;552;p3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53" name="Google Shape;553;p3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sp>
        <p:nvSpPr>
          <p:cNvPr id="558" name="Google Shape;558;p3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59" name="Google Shape;559;p36"/>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0" name="Google Shape;560;p36"/>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561" name="Google Shape;561;p36"/>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2" name="Google Shape;562;p36"/>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563" name="Google Shape;563;p36"/>
          <p:cNvSpPr txBox="1"/>
          <p:nvPr/>
        </p:nvSpPr>
        <p:spPr>
          <a:xfrm>
            <a:off x="1986138" y="2019690"/>
            <a:ext cx="8417320" cy="3356560"/>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الاستغناء عن الكلمات الزائدة، كأدوات التعريف التي لا لزوم لها، وظروف المكان والزمان، وأحرف الإضافة وحروف الربط التي لا ضرورة لها كما يجب الاستغناء عن الجمل الطويلة وكل تكرار .</a:t>
            </a:r>
            <a:endParaRPr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استخدام الألفاظ البسيطة الصحيحة الواضحة، ما يعني تفضيل استخدام الكلمات القصيرة المألوفة.</a:t>
            </a:r>
            <a:endParaRPr/>
          </a:p>
        </p:txBody>
      </p:sp>
      <p:pic>
        <p:nvPicPr>
          <p:cNvPr id="564" name="Google Shape;564;p3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65" name="Google Shape;565;p3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66" name="Google Shape;566;p3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3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72" name="Google Shape;572;p37"/>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73" name="Google Shape;573;p37"/>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574" name="Google Shape;574;p3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75" name="Google Shape;575;p37"/>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576" name="Google Shape;576;p37"/>
          <p:cNvSpPr txBox="1"/>
          <p:nvPr/>
        </p:nvSpPr>
        <p:spPr>
          <a:xfrm>
            <a:off x="1986138" y="2019690"/>
            <a:ext cx="8417320" cy="3253968"/>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كما ينبغي العناية باستخدام الفعل المضارع، ولاسيما في العناوين وتجنُّب استخدام الألفاظ والعبارات التي تحمل معنيين (حمالة أوجه) أو التباساً في المعنى، أو التي تنطوي على تنافر لفظي ويفضل المبني للمعلوم على المبني للمجهول، كما يجب استخدام المثنى في مواضعه الصحيحة فمن الخطأ القول سار على أقدامه أو أغمض عينه.</a:t>
            </a:r>
            <a:endParaRPr sz="3200">
              <a:solidFill>
                <a:schemeClr val="dk1"/>
              </a:solidFill>
              <a:latin typeface="Simplified Arabic"/>
              <a:ea typeface="Simplified Arabic"/>
              <a:cs typeface="Simplified Arabic"/>
              <a:sym typeface="Simplified Arabic"/>
            </a:endParaRPr>
          </a:p>
        </p:txBody>
      </p:sp>
      <p:pic>
        <p:nvPicPr>
          <p:cNvPr id="577" name="Google Shape;577;p3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78" name="Google Shape;578;p3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79" name="Google Shape;579;p3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3" name="Shape 583"/>
        <p:cNvGrpSpPr/>
        <p:nvPr/>
      </p:nvGrpSpPr>
      <p:grpSpPr>
        <a:xfrm>
          <a:off x="0" y="0"/>
          <a:ext cx="0" cy="0"/>
          <a:chOff x="0" y="0"/>
          <a:chExt cx="0" cy="0"/>
        </a:xfrm>
      </p:grpSpPr>
      <p:sp>
        <p:nvSpPr>
          <p:cNvPr id="584" name="Google Shape;584;p3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85" name="Google Shape;585;p38"/>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6" name="Google Shape;586;p38"/>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587" name="Google Shape;587;p38"/>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8" name="Google Shape;588;p38"/>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589" name="Google Shape;589;p38"/>
          <p:cNvSpPr txBox="1"/>
          <p:nvPr/>
        </p:nvSpPr>
        <p:spPr>
          <a:xfrm>
            <a:off x="1986138" y="2019690"/>
            <a:ext cx="8417320" cy="3459152"/>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يجب ألا تزيد الفقرة في الموضوع الصحفي عن 4 جمل فقط. </a:t>
            </a:r>
            <a:endParaRPr/>
          </a:p>
          <a:p>
            <a:pPr indent="-254000" lvl="0" marL="457200" marR="0" rtl="1" algn="just">
              <a:lnSpc>
                <a:spcPct val="107000"/>
              </a:lnSpc>
              <a:spcBef>
                <a:spcPts val="800"/>
              </a:spcBef>
              <a:spcAft>
                <a:spcPts val="0"/>
              </a:spcAft>
              <a:buClr>
                <a:schemeClr val="dk1"/>
              </a:buClr>
              <a:buSzPts val="3200"/>
              <a:buFont typeface="Arial"/>
              <a:buNone/>
            </a:pPr>
            <a:r>
              <a:t/>
            </a:r>
            <a:endParaRPr b="1"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أن تكون الجملة قصيرة غير طويلة، وافية وتحمل مضموناً يفيد القارئ، ولا يؤذي المعنى، فالجمل الطويلة تثير الملل لدى القارئ، وربما تجعله يفقد المعنى وتدفعه للانصراف عن القراءة.</a:t>
            </a:r>
            <a:endParaRPr sz="3200">
              <a:solidFill>
                <a:schemeClr val="dk1"/>
              </a:solidFill>
              <a:latin typeface="Simplified Arabic"/>
              <a:ea typeface="Simplified Arabic"/>
              <a:cs typeface="Simplified Arabic"/>
              <a:sym typeface="Simplified Arabic"/>
            </a:endParaRPr>
          </a:p>
        </p:txBody>
      </p:sp>
      <p:pic>
        <p:nvPicPr>
          <p:cNvPr id="590" name="Google Shape;590;p3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91" name="Google Shape;591;p3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92" name="Google Shape;592;p3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6" name="Shape 596"/>
        <p:cNvGrpSpPr/>
        <p:nvPr/>
      </p:nvGrpSpPr>
      <p:grpSpPr>
        <a:xfrm>
          <a:off x="0" y="0"/>
          <a:ext cx="0" cy="0"/>
          <a:chOff x="0" y="0"/>
          <a:chExt cx="0" cy="0"/>
        </a:xfrm>
      </p:grpSpPr>
      <p:sp>
        <p:nvSpPr>
          <p:cNvPr id="597" name="Google Shape;597;p3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98" name="Google Shape;598;p39"/>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99" name="Google Shape;599;p39"/>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600" name="Google Shape;600;p39"/>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01" name="Google Shape;601;p39"/>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602" name="Google Shape;602;p39"/>
          <p:cNvSpPr txBox="1"/>
          <p:nvPr/>
        </p:nvSpPr>
        <p:spPr>
          <a:xfrm>
            <a:off x="1986138" y="2019690"/>
            <a:ext cx="8417320" cy="3883499"/>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تنوع استخدام المفردات والتغيير في الأسلوب، فنقل تصريحات طويلة على فقرات يجب معه تنويع الأفعال الدالة عليه، فنستخدم قال ثم أضاف وأوضح وبيّن وأشار بدل أن نستخدم فعل واحد فقط.</a:t>
            </a:r>
            <a:endParaRPr sz="3200">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80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إمكانية استخدام الألفاظ المعرَّبة التي انضمت بالتقادم إلى ألفاظ اللغة الإعلامية مثل (كمبيوتر، إنترنت، تلفزيون راديو ديمقراطية استراتيجية ودبلوماسية).</a:t>
            </a:r>
            <a:endParaRPr sz="3200">
              <a:solidFill>
                <a:schemeClr val="dk1"/>
              </a:solidFill>
              <a:latin typeface="Simplified Arabic"/>
              <a:ea typeface="Simplified Arabic"/>
              <a:cs typeface="Simplified Arabic"/>
              <a:sym typeface="Simplified Arabic"/>
            </a:endParaRPr>
          </a:p>
        </p:txBody>
      </p:sp>
      <p:pic>
        <p:nvPicPr>
          <p:cNvPr id="603" name="Google Shape;603;p3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604" name="Google Shape;604;p3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05" name="Google Shape;605;p3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sp>
        <p:nvSpPr>
          <p:cNvPr id="610" name="Google Shape;610;p4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11" name="Google Shape;611;p40"/>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12" name="Google Shape;612;p40"/>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613" name="Google Shape;613;p40"/>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14" name="Google Shape;614;p40"/>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615" name="Google Shape;615;p40"/>
          <p:cNvSpPr txBox="1"/>
          <p:nvPr/>
        </p:nvSpPr>
        <p:spPr>
          <a:xfrm>
            <a:off x="1986138" y="2019690"/>
            <a:ext cx="8417320" cy="2727029"/>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التأكيد على استخدام إشارات الترقيم، لأنها تقدم خدمات رائعة للنص الصحفي، وأحياناً تغني عن كلمات يمكن أن ترهق الجملة فيمكن الاستغناء عن فعل قال باستخدام (:) والاستغناء عن حرف العطف (و) ،بالفاصلة ومعرفة استخدام كل إشارة من إشارات الترقيم.</a:t>
            </a:r>
            <a:endParaRPr sz="3200">
              <a:solidFill>
                <a:schemeClr val="dk1"/>
              </a:solidFill>
              <a:latin typeface="Simplified Arabic"/>
              <a:ea typeface="Simplified Arabic"/>
              <a:cs typeface="Simplified Arabic"/>
              <a:sym typeface="Simplified Arabic"/>
            </a:endParaRPr>
          </a:p>
        </p:txBody>
      </p:sp>
      <p:pic>
        <p:nvPicPr>
          <p:cNvPr id="616" name="Google Shape;616;p4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617" name="Google Shape;617;p4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18" name="Google Shape;618;p4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2"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200089"/>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الحرص على إظهار اسم الشخصية وصفته في أول الخبر، ولا مانع بعد ذلك من ذكر جزء من اسم الشخصية مع التأكيد على عدم إيراد الأسماء بشكل خاطئ، والتي قد تؤدي إلى مشكلات تعانيها الصحيفة بعد ذلك.</a:t>
            </a:r>
            <a:endParaRPr sz="320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5" name="Shape 635"/>
        <p:cNvGrpSpPr/>
        <p:nvPr/>
      </p:nvGrpSpPr>
      <p:grpSpPr>
        <a:xfrm>
          <a:off x="0" y="0"/>
          <a:ext cx="0" cy="0"/>
          <a:chOff x="0" y="0"/>
          <a:chExt cx="0" cy="0"/>
        </a:xfrm>
      </p:grpSpPr>
      <p:sp>
        <p:nvSpPr>
          <p:cNvPr id="636" name="Google Shape;636;p42"/>
          <p:cNvSpPr/>
          <p:nvPr/>
        </p:nvSpPr>
        <p:spPr>
          <a:xfrm>
            <a:off x="973394"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37" name="Google Shape;637;p42"/>
          <p:cNvSpPr/>
          <p:nvPr/>
        </p:nvSpPr>
        <p:spPr>
          <a:xfrm>
            <a:off x="1423125" y="1685493"/>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38" name="Google Shape;638;p42"/>
          <p:cNvSpPr txBox="1"/>
          <p:nvPr/>
        </p:nvSpPr>
        <p:spPr>
          <a:xfrm>
            <a:off x="1986138" y="437582"/>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الكتابة الإعلامية</a:t>
            </a:r>
            <a:endParaRPr b="1" sz="2800">
              <a:solidFill>
                <a:schemeClr val="lt1"/>
              </a:solidFill>
              <a:latin typeface="Tajawal Medium"/>
              <a:ea typeface="Tajawal Medium"/>
              <a:cs typeface="Tajawal Medium"/>
              <a:sym typeface="Tajawal Medium"/>
            </a:endParaRPr>
          </a:p>
        </p:txBody>
      </p:sp>
      <p:sp>
        <p:nvSpPr>
          <p:cNvPr id="639" name="Google Shape;639;p42"/>
          <p:cNvSpPr/>
          <p:nvPr/>
        </p:nvSpPr>
        <p:spPr>
          <a:xfrm>
            <a:off x="367466" y="258373"/>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40" name="Google Shape;640;p42"/>
          <p:cNvSpPr txBox="1"/>
          <p:nvPr/>
        </p:nvSpPr>
        <p:spPr>
          <a:xfrm>
            <a:off x="586580" y="381082"/>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5400">
                <a:solidFill>
                  <a:schemeClr val="lt1"/>
                </a:solidFill>
                <a:latin typeface="Tajawal Medium"/>
                <a:ea typeface="Tajawal Medium"/>
                <a:cs typeface="Tajawal Medium"/>
                <a:sym typeface="Tajawal Medium"/>
              </a:rPr>
              <a:t>1</a:t>
            </a:r>
            <a:endParaRPr b="1" sz="1600">
              <a:solidFill>
                <a:schemeClr val="lt1"/>
              </a:solidFill>
              <a:latin typeface="Tajawal Medium"/>
              <a:ea typeface="Tajawal Medium"/>
              <a:cs typeface="Tajawal Medium"/>
              <a:sym typeface="Tajawal Medium"/>
            </a:endParaRPr>
          </a:p>
        </p:txBody>
      </p:sp>
      <p:sp>
        <p:nvSpPr>
          <p:cNvPr id="641" name="Google Shape;641;p42"/>
          <p:cNvSpPr txBox="1"/>
          <p:nvPr/>
        </p:nvSpPr>
        <p:spPr>
          <a:xfrm>
            <a:off x="1986138" y="2019688"/>
            <a:ext cx="8417320" cy="2932213"/>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EG" sz="3200">
                <a:solidFill>
                  <a:schemeClr val="dk1"/>
                </a:solidFill>
                <a:latin typeface="Simplified Arabic"/>
                <a:ea typeface="Simplified Arabic"/>
                <a:cs typeface="Simplified Arabic"/>
                <a:sym typeface="Simplified Arabic"/>
              </a:rPr>
              <a:t>الأرقام</a:t>
            </a:r>
            <a:r>
              <a:rPr lang="ar-EG" sz="3200">
                <a:solidFill>
                  <a:schemeClr val="dk1"/>
                </a:solidFill>
                <a:latin typeface="Simplified Arabic"/>
                <a:ea typeface="Simplified Arabic"/>
                <a:cs typeface="Simplified Arabic"/>
                <a:sym typeface="Simplified Arabic"/>
              </a:rPr>
              <a:t>:</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t/>
            </a:r>
            <a:endParaRPr sz="3200">
              <a:solidFill>
                <a:schemeClr val="dk1"/>
              </a:solidFill>
              <a:latin typeface="Simplified Arabic"/>
              <a:ea typeface="Simplified Arabic"/>
              <a:cs typeface="Simplified Arabic"/>
              <a:sym typeface="Simplified Arabic"/>
            </a:endParaRPr>
          </a:p>
          <a:p>
            <a:pPr indent="0" lvl="0" marL="0" marR="0" rtl="1" algn="just">
              <a:lnSpc>
                <a:spcPct val="107000"/>
              </a:lnSpc>
              <a:spcBef>
                <a:spcPts val="800"/>
              </a:spcBef>
              <a:spcAft>
                <a:spcPts val="0"/>
              </a:spcAft>
              <a:buNone/>
            </a:pPr>
            <a:r>
              <a:rPr lang="ar-EG" sz="3200">
                <a:solidFill>
                  <a:schemeClr val="dk1"/>
                </a:solidFill>
                <a:latin typeface="Simplified Arabic"/>
                <a:ea typeface="Simplified Arabic"/>
                <a:cs typeface="Simplified Arabic"/>
                <a:sym typeface="Simplified Arabic"/>
              </a:rPr>
              <a:t>في الصحافة المكتوبة يجب كتابة الأرقام على شكل رقم (1، 2، 3، 4) لأنها تفيد الاختصار والوضوح، وتتيح للقارئ إمكانية التأكد من الرقم لدى وروده. </a:t>
            </a:r>
            <a:endParaRPr sz="3200">
              <a:solidFill>
                <a:schemeClr val="dk1"/>
              </a:solidFill>
              <a:latin typeface="Simplified Arabic"/>
              <a:ea typeface="Simplified Arabic"/>
              <a:cs typeface="Simplified Arabic"/>
              <a:sym typeface="Simplified Arabic"/>
            </a:endParaRPr>
          </a:p>
        </p:txBody>
      </p:sp>
      <p:pic>
        <p:nvPicPr>
          <p:cNvPr id="642" name="Google Shape;642;p42"/>
          <p:cNvPicPr preferRelativeResize="0"/>
          <p:nvPr/>
        </p:nvPicPr>
        <p:blipFill rotWithShape="1">
          <a:blip r:embed="rId3">
            <a:alphaModFix/>
          </a:blip>
          <a:srcRect b="0" l="0" r="0" t="0"/>
          <a:stretch/>
        </p:blipFill>
        <p:spPr>
          <a:xfrm>
            <a:off x="280308" y="6043912"/>
            <a:ext cx="2167470" cy="591661"/>
          </a:xfrm>
          <a:prstGeom prst="rect">
            <a:avLst/>
          </a:prstGeom>
          <a:noFill/>
          <a:ln>
            <a:noFill/>
          </a:ln>
        </p:spPr>
      </p:pic>
      <p:pic>
        <p:nvPicPr>
          <p:cNvPr id="643" name="Google Shape;643;p42"/>
          <p:cNvPicPr preferRelativeResize="0"/>
          <p:nvPr/>
        </p:nvPicPr>
        <p:blipFill rotWithShape="1">
          <a:blip r:embed="rId4">
            <a:alphaModFix/>
          </a:blip>
          <a:srcRect b="0" l="0" r="0" t="0"/>
          <a:stretch/>
        </p:blipFill>
        <p:spPr>
          <a:xfrm>
            <a:off x="9923145" y="6311378"/>
            <a:ext cx="1879649" cy="309233"/>
          </a:xfrm>
          <a:prstGeom prst="rect">
            <a:avLst/>
          </a:prstGeom>
          <a:noFill/>
          <a:ln>
            <a:noFill/>
          </a:ln>
        </p:spPr>
      </p:pic>
      <p:pic>
        <p:nvPicPr>
          <p:cNvPr id="644" name="Google Shape;644;p42"/>
          <p:cNvPicPr preferRelativeResize="0"/>
          <p:nvPr/>
        </p:nvPicPr>
        <p:blipFill rotWithShape="1">
          <a:blip r:embed="rId5">
            <a:alphaModFix/>
          </a:blip>
          <a:srcRect b="0" l="0" r="0" t="0"/>
          <a:stretch/>
        </p:blipFill>
        <p:spPr>
          <a:xfrm>
            <a:off x="9175057" y="248506"/>
            <a:ext cx="2649477" cy="1166001"/>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8" name="Shape 648"/>
        <p:cNvGrpSpPr/>
        <p:nvPr/>
      </p:nvGrpSpPr>
      <p:grpSpPr>
        <a:xfrm>
          <a:off x="0" y="0"/>
          <a:ext cx="0" cy="0"/>
          <a:chOff x="0" y="0"/>
          <a:chExt cx="0" cy="0"/>
        </a:xfrm>
      </p:grpSpPr>
      <p:pic>
        <p:nvPicPr>
          <p:cNvPr id="649" name="Google Shape;649;p43"/>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650" name="Google Shape;650;p43"/>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51" name="Google Shape;651;p43"/>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5400">
                <a:solidFill>
                  <a:schemeClr val="lt1"/>
                </a:solidFill>
                <a:latin typeface="Tajawal Medium"/>
                <a:ea typeface="Tajawal Medium"/>
                <a:cs typeface="Tajawal Medium"/>
                <a:sym typeface="Tajawal Medium"/>
              </a:rPr>
              <a:t>Thank You</a:t>
            </a:r>
            <a:endParaRPr/>
          </a:p>
        </p:txBody>
      </p:sp>
      <p:pic>
        <p:nvPicPr>
          <p:cNvPr id="652" name="Google Shape;652;p43"/>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653" name="Google Shape;653;p43"/>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654" name="Google Shape;654;p4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655" name="Google Shape;655;p43"/>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