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1" r:id="rId14"/>
    <p:sldId id="272" r:id="rId15"/>
    <p:sldId id="273" r:id="rId16"/>
    <p:sldId id="274" r:id="rId17"/>
    <p:sldId id="275" r:id="rId18"/>
    <p:sldId id="276"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306" r:id="rId36"/>
    <p:sldId id="294" r:id="rId37"/>
    <p:sldId id="295" r:id="rId38"/>
    <p:sldId id="296" r:id="rId39"/>
    <p:sldId id="297" r:id="rId40"/>
    <p:sldId id="298" r:id="rId41"/>
    <p:sldId id="299" r:id="rId42"/>
    <p:sldId id="303" r:id="rId43"/>
    <p:sldId id="304" r:id="rId44"/>
    <p:sldId id="305" r:id="rId45"/>
    <p:sldId id="300" r:id="rId46"/>
    <p:sldId id="301" r:id="rId47"/>
    <p:sldId id="30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6.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6.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6.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7.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7.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6.emf"/><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73042" y="422122"/>
            <a:ext cx="8853392" cy="1972334"/>
          </a:xfrm>
          <a:prstGeom prst="rect">
            <a:avLst/>
          </a:prstGeom>
        </p:spPr>
      </p:pic>
      <p:pic>
        <p:nvPicPr>
          <p:cNvPr id="13" name="Picture 12"/>
          <p:cNvPicPr>
            <a:picLocks noChangeAspect="1"/>
          </p:cNvPicPr>
          <p:nvPr/>
        </p:nvPicPr>
        <p:blipFill>
          <a:blip r:embed="rId6"/>
          <a:stretch>
            <a:fillRect/>
          </a:stretch>
        </p:blipFill>
        <p:spPr>
          <a:xfrm>
            <a:off x="5107578" y="3125528"/>
            <a:ext cx="6962504" cy="1724323"/>
          </a:xfrm>
          <a:prstGeom prst="rect">
            <a:avLst/>
          </a:prstGeom>
        </p:spPr>
      </p:pic>
      <p:sp>
        <p:nvSpPr>
          <p:cNvPr id="14" name="TextBox 13"/>
          <p:cNvSpPr txBox="1"/>
          <p:nvPr/>
        </p:nvSpPr>
        <p:spPr>
          <a:xfrm>
            <a:off x="252065" y="422122"/>
            <a:ext cx="8513112"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Writing in </a:t>
            </a:r>
            <a:r>
              <a:rPr lang="en-US" sz="4000" b="1" dirty="0" smtClean="0">
                <a:solidFill>
                  <a:schemeClr val="bg1"/>
                </a:solidFill>
                <a:latin typeface="Tajawal Medium" panose="00000600000000000000" pitchFamily="2" charset="-78"/>
                <a:cs typeface="Tajawal Medium" panose="00000600000000000000" pitchFamily="2" charset="-78"/>
              </a:rPr>
              <a:t>Organizations</a:t>
            </a:r>
            <a:endParaRPr lang="en-US" sz="4000" b="1" dirty="0">
              <a:solidFill>
                <a:schemeClr val="bg1"/>
              </a:solidFill>
              <a:latin typeface="Tajawal Medium" panose="00000600000000000000" pitchFamily="2" charset="-78"/>
              <a:cs typeface="Tajawal Medium" panose="00000600000000000000" pitchFamily="2" charset="-78"/>
            </a:endParaRPr>
          </a:p>
          <a:p>
            <a:r>
              <a:rPr lang="en-US" sz="4000" b="1" dirty="0">
                <a:solidFill>
                  <a:srgbClr val="FFFF00"/>
                </a:solidFill>
                <a:latin typeface="Tajawal Medium" panose="00000600000000000000" pitchFamily="2" charset="-78"/>
                <a:cs typeface="Tajawal Medium" panose="00000600000000000000" pitchFamily="2" charset="-78"/>
              </a:rPr>
              <a:t>Prepared by Dr. Adam Yagoub</a:t>
            </a:r>
          </a:p>
          <a:p>
            <a:r>
              <a:rPr lang="en-US" sz="4000" b="1" dirty="0">
                <a:solidFill>
                  <a:srgbClr val="FF9518"/>
                </a:solidFill>
                <a:latin typeface="Tajawal Medium" panose="00000600000000000000" pitchFamily="2" charset="-78"/>
                <a:cs typeface="Tajawal Medium" panose="00000600000000000000" pitchFamily="2" charset="-78"/>
              </a:rPr>
              <a:t>Lecture </a:t>
            </a:r>
            <a:r>
              <a:rPr lang="en-US" sz="4000" b="1" dirty="0" smtClean="0">
                <a:solidFill>
                  <a:srgbClr val="FF9518"/>
                </a:solidFill>
                <a:latin typeface="Tajawal Medium" panose="00000600000000000000" pitchFamily="2" charset="-78"/>
                <a:cs typeface="Tajawal Medium" panose="00000600000000000000" pitchFamily="2" charset="-78"/>
              </a:rPr>
              <a:t>10</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07577" y="3095526"/>
            <a:ext cx="6962504" cy="1754326"/>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MGM </a:t>
            </a:r>
            <a:r>
              <a:rPr lang="en-US" sz="3600" b="1" dirty="0">
                <a:solidFill>
                  <a:srgbClr val="FFFF00"/>
                </a:solidFill>
                <a:latin typeface="Tajawal Medium" panose="00000600000000000000" pitchFamily="2" charset="-78"/>
                <a:cs typeface="Tajawal Medium" panose="00000600000000000000" pitchFamily="2" charset="-78"/>
              </a:rPr>
              <a:t>202</a:t>
            </a:r>
          </a:p>
          <a:p>
            <a:r>
              <a:rPr lang="en-US" sz="3600" b="1" dirty="0">
                <a:solidFill>
                  <a:srgbClr val="FFFF00"/>
                </a:solidFill>
                <a:latin typeface="Tajawal Medium" panose="00000600000000000000" pitchFamily="2" charset="-78"/>
                <a:cs typeface="Tajawal Medium" panose="00000600000000000000" pitchFamily="2" charset="-78"/>
              </a:rPr>
              <a:t>Writing Careful Long Reports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80022" y="658739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11173738" cy="1610200"/>
          </a:xfrm>
          <a:prstGeom prst="rect">
            <a:avLst/>
          </a:prstGeom>
        </p:spPr>
      </p:pic>
      <p:sp>
        <p:nvSpPr>
          <p:cNvPr id="10"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11" name="Rectangle 10"/>
          <p:cNvSpPr/>
          <p:nvPr/>
        </p:nvSpPr>
        <p:spPr>
          <a:xfrm>
            <a:off x="822960" y="1818278"/>
            <a:ext cx="10659291" cy="4524315"/>
          </a:xfrm>
          <a:prstGeom prst="rect">
            <a:avLst/>
          </a:prstGeom>
        </p:spPr>
        <p:txBody>
          <a:bodyPr wrap="square">
            <a:spAutoFit/>
          </a:bodyPr>
          <a:lstStyle/>
          <a:p>
            <a:pPr algn="just"/>
            <a:r>
              <a:rPr lang="en-US" sz="2400" b="1" dirty="0">
                <a:solidFill>
                  <a:srgbClr val="FF0000"/>
                </a:solidFill>
              </a:rPr>
              <a:t>Lecture 1:  </a:t>
            </a:r>
            <a:r>
              <a:rPr lang="en-US" sz="2400" b="1" dirty="0"/>
              <a:t>Getting Started: Writing and Your Career.</a:t>
            </a:r>
          </a:p>
          <a:p>
            <a:pPr algn="just"/>
            <a:r>
              <a:rPr lang="en-US" sz="2400" b="1" dirty="0"/>
              <a:t>Lecture 2:  The Writing Process and Collaboration at Work.</a:t>
            </a:r>
          </a:p>
          <a:p>
            <a:pPr algn="just"/>
            <a:r>
              <a:rPr lang="en-US" sz="2400" b="1" dirty="0">
                <a:solidFill>
                  <a:srgbClr val="FF0000"/>
                </a:solidFill>
              </a:rPr>
              <a:t>Lecture 3:  </a:t>
            </a:r>
            <a:r>
              <a:rPr lang="en-US" sz="2400" b="1" dirty="0"/>
              <a:t>Writing Routine Business Correspondence.</a:t>
            </a:r>
          </a:p>
          <a:p>
            <a:pPr algn="just"/>
            <a:r>
              <a:rPr lang="en-US" sz="2400" b="1" dirty="0">
                <a:solidFill>
                  <a:srgbClr val="FF0000"/>
                </a:solidFill>
              </a:rPr>
              <a:t>Lecture 4:  </a:t>
            </a:r>
            <a:r>
              <a:rPr lang="en-US" sz="2400" b="1" dirty="0"/>
              <a:t>Writing Letters: Some Basics for Communicating with Audiences Worldwide.</a:t>
            </a:r>
          </a:p>
          <a:p>
            <a:pPr algn="just"/>
            <a:r>
              <a:rPr lang="en-US" sz="2400" b="1" dirty="0">
                <a:solidFill>
                  <a:srgbClr val="FF0000"/>
                </a:solidFill>
              </a:rPr>
              <a:t>Lecture 5:  </a:t>
            </a:r>
            <a:r>
              <a:rPr lang="en-US" sz="2400" b="1" dirty="0"/>
              <a:t>How to Get a Job: Searches, Dossiers, Portfolios, Résumés, Letters, and Interviews.</a:t>
            </a:r>
          </a:p>
          <a:p>
            <a:pPr algn="just"/>
            <a:r>
              <a:rPr lang="en-US" sz="2400" b="1" dirty="0">
                <a:solidFill>
                  <a:srgbClr val="FF0000"/>
                </a:solidFill>
              </a:rPr>
              <a:t>Lecture 6:  </a:t>
            </a:r>
            <a:r>
              <a:rPr lang="en-US" sz="2400" b="1" dirty="0"/>
              <a:t>Designing Successful Documents, Visuals, and Websites.</a:t>
            </a:r>
          </a:p>
          <a:p>
            <a:pPr algn="just"/>
            <a:r>
              <a:rPr lang="en-US" sz="2400" b="1" dirty="0">
                <a:solidFill>
                  <a:srgbClr val="FF0000"/>
                </a:solidFill>
              </a:rPr>
              <a:t>Lecture 7:  </a:t>
            </a:r>
            <a:r>
              <a:rPr lang="en-US" sz="2400" b="1" dirty="0"/>
              <a:t>Writing Instructions and Procedures.</a:t>
            </a:r>
          </a:p>
          <a:p>
            <a:pPr algn="just"/>
            <a:r>
              <a:rPr lang="en-US" sz="2400" b="1" dirty="0">
                <a:solidFill>
                  <a:srgbClr val="FF0000"/>
                </a:solidFill>
              </a:rPr>
              <a:t>Lecture 8:  </a:t>
            </a:r>
            <a:r>
              <a:rPr lang="en-US" sz="2400" b="1" dirty="0"/>
              <a:t>Writing Effective Short Reports.</a:t>
            </a:r>
          </a:p>
          <a:p>
            <a:pPr algn="just"/>
            <a:r>
              <a:rPr lang="en-US" sz="2400" b="1" dirty="0"/>
              <a:t>Lecture 9:  Writing Proposals.</a:t>
            </a:r>
          </a:p>
          <a:p>
            <a:pPr algn="just"/>
            <a:r>
              <a:rPr lang="en-US" sz="2400" b="1" dirty="0">
                <a:solidFill>
                  <a:srgbClr val="00B050"/>
                </a:solidFill>
              </a:rPr>
              <a:t>Lecture 10:  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50276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11173738" cy="1610200"/>
          </a:xfrm>
          <a:prstGeom prst="rect">
            <a:avLst/>
          </a:prstGeom>
        </p:spPr>
      </p:pic>
      <p:sp>
        <p:nvSpPr>
          <p:cNvPr id="12"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14" name="Content Placeholder 2"/>
          <p:cNvSpPr txBox="1">
            <a:spLocks/>
          </p:cNvSpPr>
          <p:nvPr/>
        </p:nvSpPr>
        <p:spPr>
          <a:xfrm>
            <a:off x="627017" y="2043864"/>
            <a:ext cx="1072678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smtClean="0"/>
              <a:t>1- </a:t>
            </a:r>
            <a:r>
              <a:rPr lang="en-US" b="1" dirty="0"/>
              <a:t>Characteristics of a Long </a:t>
            </a:r>
            <a:r>
              <a:rPr lang="en-US" b="1" dirty="0" smtClean="0"/>
              <a:t>Report.</a:t>
            </a:r>
          </a:p>
          <a:p>
            <a:pPr marL="0" indent="0">
              <a:buNone/>
            </a:pPr>
            <a:r>
              <a:rPr lang="en-US" b="1" dirty="0" smtClean="0"/>
              <a:t>2- </a:t>
            </a:r>
            <a:r>
              <a:rPr lang="en-US" b="1" dirty="0"/>
              <a:t>The Process of Writing a Long </a:t>
            </a:r>
            <a:r>
              <a:rPr lang="en-US" b="1" dirty="0" smtClean="0"/>
              <a:t>Report</a:t>
            </a:r>
            <a:endParaRPr lang="en-US" b="1" dirty="0"/>
          </a:p>
          <a:p>
            <a:pPr marL="0" indent="0">
              <a:buNone/>
            </a:pPr>
            <a:r>
              <a:rPr lang="en-US" b="1" dirty="0" smtClean="0"/>
              <a:t>3- Parts </a:t>
            </a:r>
            <a:r>
              <a:rPr lang="en-US" b="1" dirty="0"/>
              <a:t>of a Long </a:t>
            </a:r>
            <a:r>
              <a:rPr lang="en-US" b="1" dirty="0" smtClean="0"/>
              <a:t>Report</a:t>
            </a:r>
          </a:p>
          <a:p>
            <a:pPr marL="0" indent="0">
              <a:buNone/>
            </a:pPr>
            <a:r>
              <a:rPr lang="en-US" b="1" dirty="0" smtClean="0"/>
              <a:t>4-</a:t>
            </a:r>
            <a:r>
              <a:rPr lang="en-US" b="1" dirty="0"/>
              <a:t>Documenting </a:t>
            </a:r>
            <a:r>
              <a:rPr lang="en-US" b="1" dirty="0" smtClean="0"/>
              <a:t>Sources.</a:t>
            </a:r>
          </a:p>
          <a:p>
            <a:pPr marL="0" indent="0">
              <a:buNone/>
            </a:pPr>
            <a:r>
              <a:rPr lang="en-US" b="1" dirty="0" smtClean="0"/>
              <a:t>5- A </a:t>
            </a:r>
            <a:r>
              <a:rPr lang="en-US" b="1" dirty="0"/>
              <a:t>Model Long </a:t>
            </a:r>
            <a:r>
              <a:rPr lang="en-US" b="1"/>
              <a:t>Report </a:t>
            </a:r>
            <a:endParaRPr lang="en-US" b="1" dirty="0"/>
          </a:p>
          <a:p>
            <a:pPr marL="0" indent="0">
              <a:buNone/>
            </a:pPr>
            <a:r>
              <a:rPr lang="en-US" b="1" dirty="0" smtClean="0"/>
              <a:t>6- Final </a:t>
            </a:r>
            <a:r>
              <a:rPr lang="en-US" b="1" dirty="0"/>
              <a:t>Words of Advice About Long Reports</a:t>
            </a:r>
            <a:endParaRPr lang="en-US" b="1" dirty="0" smtClean="0"/>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713933"/>
            <a:ext cx="11299372" cy="4571547"/>
          </a:xfrm>
        </p:spPr>
        <p:txBody>
          <a:bodyPr>
            <a:normAutofit/>
          </a:bodyPr>
          <a:lstStyle/>
          <a:p>
            <a:pPr marL="0" indent="0" algn="just">
              <a:buNone/>
            </a:pPr>
            <a:r>
              <a:rPr lang="en-US" b="1" dirty="0">
                <a:solidFill>
                  <a:srgbClr val="FF0000"/>
                </a:solidFill>
              </a:rPr>
              <a:t>1- Characteristics of a Long </a:t>
            </a:r>
            <a:r>
              <a:rPr lang="en-US" b="1" dirty="0" smtClean="0">
                <a:solidFill>
                  <a:srgbClr val="FF0000"/>
                </a:solidFill>
              </a:rPr>
              <a:t>Report:</a:t>
            </a:r>
          </a:p>
          <a:p>
            <a:pPr marL="0" indent="0" algn="just">
              <a:buNone/>
            </a:pPr>
            <a:r>
              <a:rPr lang="en-US" dirty="0"/>
              <a:t>The following sections explain some of the key </a:t>
            </a:r>
            <a:r>
              <a:rPr lang="en-US" dirty="0">
                <a:solidFill>
                  <a:srgbClr val="FF0000"/>
                </a:solidFill>
              </a:rPr>
              <a:t>elements</a:t>
            </a:r>
            <a:r>
              <a:rPr lang="en-US" dirty="0"/>
              <a:t> in a long report</a:t>
            </a:r>
            <a:r>
              <a:rPr lang="en-US" dirty="0" smtClean="0"/>
              <a:t>.</a:t>
            </a:r>
          </a:p>
          <a:p>
            <a:pPr marL="0" indent="0" algn="just">
              <a:buNone/>
            </a:pPr>
            <a:r>
              <a:rPr lang="en-US" dirty="0" smtClean="0">
                <a:solidFill>
                  <a:srgbClr val="FF0000"/>
                </a:solidFill>
              </a:rPr>
              <a:t>A - Scope</a:t>
            </a:r>
            <a:endParaRPr lang="en-US" dirty="0">
              <a:solidFill>
                <a:srgbClr val="FF0000"/>
              </a:solidFill>
            </a:endParaRPr>
          </a:p>
          <a:p>
            <a:pPr marL="0" indent="0" algn="just">
              <a:buNone/>
            </a:pPr>
            <a:r>
              <a:rPr lang="en-US" dirty="0"/>
              <a:t>A long report is a major study that provides an in-depth view of a key problem or idea. For example, a long report written for a course assignment may be 8 to 20 pages long; a report for a business or industry may be that long or, more likely, much longer, depending on the scope of the subject. The implications of a long report are wide ranging for a business—relocating a facility, retraining employees, adding a new line of products or services, or upgrading its technology.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273055" y="103733"/>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949" y="1825625"/>
            <a:ext cx="11547565" cy="4351338"/>
          </a:xfrm>
        </p:spPr>
        <p:txBody>
          <a:bodyPr>
            <a:normAutofit/>
          </a:bodyPr>
          <a:lstStyle/>
          <a:p>
            <a:pPr marL="0" indent="0" algn="just">
              <a:buNone/>
            </a:pPr>
            <a:r>
              <a:rPr lang="en-US" dirty="0" smtClean="0">
                <a:solidFill>
                  <a:srgbClr val="FF0000"/>
                </a:solidFill>
              </a:rPr>
              <a:t>B - Research</a:t>
            </a:r>
            <a:endParaRPr lang="en-US" dirty="0">
              <a:solidFill>
                <a:srgbClr val="FF0000"/>
              </a:solidFill>
            </a:endParaRPr>
          </a:p>
          <a:p>
            <a:pPr marL="0" indent="0" algn="just">
              <a:buNone/>
            </a:pPr>
            <a:r>
              <a:rPr lang="en-US" dirty="0"/>
              <a:t>A long, comprehensive report requires much more extensive research than a short report does. Information can be gathered over time from primary and secondary research—Internet searches, listservs, books, articles, government documents, laboratory experiments, on-site visits and tests, conferences with your boss and coworkers, interviews, and the writer’s own observations. For a course report, you will have to do a great deal of research and possibly interviewing to track down relevant background information and to discover what experts have said about the subject and what they propose should be suggested or have even done.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0113" y="1936274"/>
            <a:ext cx="11443063" cy="4351338"/>
          </a:xfrm>
        </p:spPr>
        <p:txBody>
          <a:bodyPr>
            <a:normAutofit/>
          </a:bodyPr>
          <a:lstStyle/>
          <a:p>
            <a:pPr marL="0" indent="0" algn="just">
              <a:buNone/>
            </a:pPr>
            <a:r>
              <a:rPr lang="en-US" dirty="0" smtClean="0">
                <a:solidFill>
                  <a:srgbClr val="FF0000"/>
                </a:solidFill>
              </a:rPr>
              <a:t>C - Format</a:t>
            </a:r>
            <a:endParaRPr lang="en-US" dirty="0">
              <a:solidFill>
                <a:srgbClr val="FF0000"/>
              </a:solidFill>
            </a:endParaRPr>
          </a:p>
          <a:p>
            <a:pPr marL="0" indent="0" algn="just">
              <a:buNone/>
            </a:pPr>
            <a:r>
              <a:rPr lang="en-US" dirty="0"/>
              <a:t>A long report is too detailed and complex to be adequately organized in a memo or letter format. The product of thorough research and analysis, the long report gives readers detailed discussions and interpretations of large quantities of data. To present the information in a logical and orderly fashion, the long report contains various parts, sections, headings, subheadings, documentation, and supplements (appendices) that would never be included in a short report. also gives readers a variety of visuals, including charts, a graph, and even a multicultural calendar.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011" y="1825625"/>
            <a:ext cx="11194869" cy="4351338"/>
          </a:xfrm>
        </p:spPr>
        <p:txBody>
          <a:bodyPr>
            <a:normAutofit/>
          </a:bodyPr>
          <a:lstStyle/>
          <a:p>
            <a:pPr marL="0" indent="0" algn="just">
              <a:buNone/>
            </a:pPr>
            <a:r>
              <a:rPr lang="en-US" dirty="0" smtClean="0">
                <a:solidFill>
                  <a:srgbClr val="FF0000"/>
                </a:solidFill>
              </a:rPr>
              <a:t>D - Timetable</a:t>
            </a:r>
            <a:endParaRPr lang="en-US" dirty="0">
              <a:solidFill>
                <a:srgbClr val="FF0000"/>
              </a:solidFill>
            </a:endParaRPr>
          </a:p>
          <a:p>
            <a:pPr marL="0" indent="0" algn="just">
              <a:buNone/>
            </a:pPr>
            <a:r>
              <a:rPr lang="en-US" dirty="0"/>
              <a:t>A long report is generally commissioned by a company or an agency to explore with extensive documentation a subject involving personnel, locations, technology, costs, safety, or the environment. Many times a long report is required by law— </a:t>
            </a:r>
            <a:r>
              <a:rPr lang="en-US" dirty="0">
                <a:solidFill>
                  <a:srgbClr val="FF0000"/>
                </a:solidFill>
              </a:rPr>
              <a:t>for example</a:t>
            </a:r>
            <a:r>
              <a:rPr lang="en-US" dirty="0"/>
              <a:t>, investigating the feasibility of a project that will affect the ecosystem. When you prepare a long report for a class project, select a topic that really interests you and/or the collaborative group you are a part of, because you will spend a good portion of the term working on it.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8456" y="1936274"/>
            <a:ext cx="10985863" cy="4351338"/>
          </a:xfrm>
        </p:spPr>
        <p:txBody>
          <a:bodyPr/>
          <a:lstStyle/>
          <a:p>
            <a:pPr marL="0" indent="0" algn="just">
              <a:buNone/>
            </a:pPr>
            <a:r>
              <a:rPr lang="en-US" dirty="0" smtClean="0">
                <a:solidFill>
                  <a:srgbClr val="FF0000"/>
                </a:solidFill>
              </a:rPr>
              <a:t>E - Audience</a:t>
            </a:r>
            <a:endParaRPr lang="en-US" dirty="0">
              <a:solidFill>
                <a:srgbClr val="FF0000"/>
              </a:solidFill>
            </a:endParaRPr>
          </a:p>
          <a:p>
            <a:pPr marL="0" indent="0" algn="just">
              <a:buNone/>
            </a:pPr>
            <a:r>
              <a:rPr lang="en-US" dirty="0"/>
              <a:t>The audience for a long report usually consists of individuals in the top levels of management—presidents, vice presidents, superintendents, directors, heads of departments—who make executive, financial, and organizational decisions. These individuals are responsible for long-range planning, or seeing the big picture, so to speak. </a:t>
            </a:r>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sp>
        <p:nvSpPr>
          <p:cNvPr id="4"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5" name="TextBox 4"/>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451571" y="6491787"/>
            <a:ext cx="9902229" cy="20483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2043864"/>
            <a:ext cx="10739846" cy="4351338"/>
          </a:xfrm>
        </p:spPr>
        <p:txBody>
          <a:bodyPr>
            <a:normAutofit/>
          </a:bodyPr>
          <a:lstStyle/>
          <a:p>
            <a:pPr marL="0" indent="0" algn="just">
              <a:buNone/>
            </a:pPr>
            <a:r>
              <a:rPr lang="en-US" dirty="0" smtClean="0">
                <a:solidFill>
                  <a:srgbClr val="FF0000"/>
                </a:solidFill>
              </a:rPr>
              <a:t>F - Collaborative </a:t>
            </a:r>
            <a:r>
              <a:rPr lang="en-US" dirty="0">
                <a:solidFill>
                  <a:srgbClr val="FF0000"/>
                </a:solidFill>
              </a:rPr>
              <a:t>Effort</a:t>
            </a:r>
          </a:p>
          <a:p>
            <a:pPr marL="0" indent="0" algn="just">
              <a:buNone/>
            </a:pPr>
            <a:r>
              <a:rPr lang="en-US" dirty="0"/>
              <a:t>The long report in the world of business may not be the work of one employee. Rather, it may be a collaborative effort—the product of a committee or a group. Your instructor may ask you to work in a group (or alone) in preparing your long report. The group should estimate a realistic time necessary to complete the various stages of the work—when drafts are due or when editing must be concluded, for example. A project schedule based on that estimate should then be prepared.</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779560"/>
          </a:xfrm>
        </p:spPr>
        <p:txBody>
          <a:bodyPr>
            <a:normAutofit fontScale="92500"/>
          </a:bodyPr>
          <a:lstStyle/>
          <a:p>
            <a:pPr marL="0" indent="0" algn="just">
              <a:buNone/>
            </a:pPr>
            <a:r>
              <a:rPr lang="en-US" b="1" dirty="0">
                <a:solidFill>
                  <a:srgbClr val="FF0000"/>
                </a:solidFill>
              </a:rPr>
              <a:t>2- The Process of Writing a Long </a:t>
            </a:r>
            <a:r>
              <a:rPr lang="en-US" b="1" dirty="0" smtClean="0">
                <a:solidFill>
                  <a:srgbClr val="FF0000"/>
                </a:solidFill>
              </a:rPr>
              <a:t>Report:</a:t>
            </a:r>
          </a:p>
          <a:p>
            <a:pPr marL="0" indent="0" algn="just">
              <a:buNone/>
            </a:pPr>
            <a:r>
              <a:rPr lang="en-US" dirty="0"/>
              <a:t>Because your work will be spread over many weeks, you need to see your report not as a series of static or isolated tasks but as an evolving project.  </a:t>
            </a:r>
            <a:r>
              <a:rPr lang="en-US" b="1" dirty="0"/>
              <a:t>The following guidelines will also help you plan and write a long report.</a:t>
            </a:r>
          </a:p>
          <a:p>
            <a:pPr marL="0" indent="0" algn="just">
              <a:buNone/>
            </a:pPr>
            <a:r>
              <a:rPr lang="en-US" dirty="0" smtClean="0"/>
              <a:t>1. Identify </a:t>
            </a:r>
            <a:r>
              <a:rPr lang="en-US" dirty="0"/>
              <a:t>a significant topic</a:t>
            </a:r>
            <a:r>
              <a:rPr lang="en-US" dirty="0" smtClean="0"/>
              <a:t>.</a:t>
            </a:r>
          </a:p>
          <a:p>
            <a:pPr marL="0" indent="0" algn="just">
              <a:buNone/>
            </a:pPr>
            <a:r>
              <a:rPr lang="en-US" dirty="0"/>
              <a:t>2. Conduct research.</a:t>
            </a:r>
          </a:p>
          <a:p>
            <a:pPr marL="0" indent="0" algn="just">
              <a:buNone/>
            </a:pPr>
            <a:r>
              <a:rPr lang="en-US" dirty="0"/>
              <a:t>3. Expect to confer regularly with your supervisor(s) and/or team members.</a:t>
            </a:r>
          </a:p>
          <a:p>
            <a:pPr marL="0" indent="0" algn="just">
              <a:buNone/>
            </a:pPr>
            <a:r>
              <a:rPr lang="en-US" dirty="0"/>
              <a:t>4. Revise your work often.</a:t>
            </a:r>
          </a:p>
          <a:p>
            <a:pPr marL="0" indent="0" algn="just">
              <a:buNone/>
            </a:pPr>
            <a:r>
              <a:rPr lang="en-US" dirty="0"/>
              <a:t>5. Keep the order flexible at first.</a:t>
            </a:r>
          </a:p>
          <a:p>
            <a:pPr marL="0" indent="0" algn="just">
              <a:buNone/>
            </a:pPr>
            <a:r>
              <a:rPr lang="en-US" dirty="0"/>
              <a:t>6. Prepare both a day-to-day calendar and a checklist.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9" y="2012477"/>
            <a:ext cx="11116491" cy="4351338"/>
          </a:xfrm>
        </p:spPr>
        <p:txBody>
          <a:bodyPr>
            <a:normAutofit/>
          </a:bodyPr>
          <a:lstStyle/>
          <a:p>
            <a:pPr marL="0" indent="0" algn="just">
              <a:buNone/>
            </a:pPr>
            <a:r>
              <a:rPr lang="en-US" b="1" dirty="0">
                <a:solidFill>
                  <a:srgbClr val="FF0000"/>
                </a:solidFill>
              </a:rPr>
              <a:t>3- Parts of a Long </a:t>
            </a:r>
            <a:r>
              <a:rPr lang="en-US" b="1" dirty="0" smtClean="0">
                <a:solidFill>
                  <a:srgbClr val="FF0000"/>
                </a:solidFill>
              </a:rPr>
              <a:t>Report:</a:t>
            </a:r>
          </a:p>
          <a:p>
            <a:pPr marL="0" indent="0" algn="just">
              <a:buNone/>
            </a:pPr>
            <a:r>
              <a:rPr lang="en-US" dirty="0"/>
              <a:t>A long report may include some or all of the following 12 parts, which form three categories: front matter (letter of transmittal, title page, abstract, table of contents, list of illustrations), report text (introduction, body, conclusion, recommendations), and back matter (glossary, references cited, any appendices).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26755" y="6511028"/>
            <a:ext cx="9902229" cy="204838"/>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1" y="1825625"/>
            <a:ext cx="11260182" cy="4351338"/>
          </a:xfrm>
        </p:spPr>
        <p:txBody>
          <a:bodyPr>
            <a:normAutofit/>
          </a:bodyPr>
          <a:lstStyle/>
          <a:p>
            <a:pPr marL="0" indent="0" algn="just">
              <a:buNone/>
            </a:pPr>
            <a:r>
              <a:rPr lang="en-US" dirty="0" smtClean="0">
                <a:solidFill>
                  <a:srgbClr val="FF0000"/>
                </a:solidFill>
              </a:rPr>
              <a:t>A- Front </a:t>
            </a:r>
            <a:r>
              <a:rPr lang="en-US" dirty="0">
                <a:solidFill>
                  <a:srgbClr val="FF0000"/>
                </a:solidFill>
              </a:rPr>
              <a:t>Matter</a:t>
            </a:r>
          </a:p>
          <a:p>
            <a:pPr marL="0" indent="0" algn="just">
              <a:buNone/>
            </a:pPr>
            <a:r>
              <a:rPr lang="en-US" dirty="0"/>
              <a:t>As the name implies, the front matter of a long report consists of everything that precedes the actual text of the report. Such elements introduce, explain, and summarize to help the reader locate various parts of the report. Use lowercase Roman numerals for front matter page numbers, not Arabic numbers.</a:t>
            </a:r>
          </a:p>
          <a:p>
            <a:pPr marL="0" indent="0" algn="just">
              <a:buNone/>
            </a:pPr>
            <a:r>
              <a:rPr lang="en-US" dirty="0" smtClean="0">
                <a:solidFill>
                  <a:srgbClr val="FF0000"/>
                </a:solidFill>
              </a:rPr>
              <a:t>1- Letter </a:t>
            </a:r>
            <a:r>
              <a:rPr lang="en-US" dirty="0">
                <a:solidFill>
                  <a:srgbClr val="FF0000"/>
                </a:solidFill>
              </a:rPr>
              <a:t>of Transmittal</a:t>
            </a:r>
          </a:p>
          <a:p>
            <a:pPr marL="0" indent="0" algn="just">
              <a:buNone/>
            </a:pPr>
            <a:r>
              <a:rPr lang="en-US" dirty="0"/>
              <a:t>This three- or four-paragraph (usually only one-page) letter states the purpose, scope, and major recommendation of the report. It highlights the main points of the report that will most interest your readers. </a:t>
            </a:r>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sp>
        <p:nvSpPr>
          <p:cNvPr id="4"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5" name="TextBox 4"/>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6953701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17950"/>
            <a:ext cx="11299371" cy="4351338"/>
          </a:xfrm>
        </p:spPr>
        <p:txBody>
          <a:bodyPr>
            <a:normAutofit/>
          </a:bodyPr>
          <a:lstStyle/>
          <a:p>
            <a:pPr marL="0" indent="0" algn="just">
              <a:buNone/>
            </a:pPr>
            <a:r>
              <a:rPr lang="en-US" dirty="0" smtClean="0">
                <a:solidFill>
                  <a:srgbClr val="FF0000"/>
                </a:solidFill>
              </a:rPr>
              <a:t>2- Title </a:t>
            </a:r>
            <a:r>
              <a:rPr lang="en-US" dirty="0">
                <a:solidFill>
                  <a:srgbClr val="FF0000"/>
                </a:solidFill>
              </a:rPr>
              <a:t>Page</a:t>
            </a:r>
          </a:p>
          <a:p>
            <a:pPr marL="0" indent="0" algn="just">
              <a:buNone/>
            </a:pPr>
            <a:r>
              <a:rPr lang="en-US" dirty="0"/>
              <a:t>Find out what your boss or instructor prefers. Basically, your title page should contain the full title of your report and how you have restricted it in time, space, or method. Avoid titles that are vague, too short, or too long.</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4" y="1825625"/>
            <a:ext cx="10739846" cy="4351338"/>
          </a:xfrm>
        </p:spPr>
        <p:txBody>
          <a:bodyPr>
            <a:normAutofit/>
          </a:bodyPr>
          <a:lstStyle/>
          <a:p>
            <a:pPr marL="0" indent="0" algn="just">
              <a:buNone/>
            </a:pPr>
            <a:r>
              <a:rPr lang="en-US" dirty="0" smtClean="0">
                <a:solidFill>
                  <a:srgbClr val="FF0000"/>
                </a:solidFill>
              </a:rPr>
              <a:t>3- Abstract</a:t>
            </a:r>
            <a:endParaRPr lang="en-US" dirty="0">
              <a:solidFill>
                <a:srgbClr val="FF0000"/>
              </a:solidFill>
            </a:endParaRPr>
          </a:p>
          <a:p>
            <a:pPr marL="0" indent="0" algn="just">
              <a:buNone/>
            </a:pPr>
            <a:r>
              <a:rPr lang="en-US" dirty="0"/>
              <a:t>An abstract summarizes your report. It is usually only one paragraph long and can be included in different parts of your report—on the title page, on a separate page, or even on the first page of the report. But the abstract should always be in the front of the report so readers can find it easily. The abstract may be the most important part of your report. Not every member of your audience will read your entire report, but almost every one of them will study the abstract.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1825625"/>
            <a:ext cx="11416937" cy="4351338"/>
          </a:xfrm>
        </p:spPr>
        <p:txBody>
          <a:bodyPr>
            <a:normAutofit/>
          </a:bodyPr>
          <a:lstStyle/>
          <a:p>
            <a:pPr marL="0" indent="0" algn="just">
              <a:buNone/>
            </a:pPr>
            <a:r>
              <a:rPr lang="en-US" dirty="0" smtClean="0">
                <a:solidFill>
                  <a:srgbClr val="FF0000"/>
                </a:solidFill>
              </a:rPr>
              <a:t>4- Table </a:t>
            </a:r>
            <a:r>
              <a:rPr lang="en-US" dirty="0">
                <a:solidFill>
                  <a:srgbClr val="FF0000"/>
                </a:solidFill>
              </a:rPr>
              <a:t>of Contents</a:t>
            </a:r>
          </a:p>
          <a:p>
            <a:pPr marL="0" indent="0" algn="just">
              <a:buNone/>
            </a:pPr>
            <a:r>
              <a:rPr lang="en-US" dirty="0"/>
              <a:t>The table of contents lists the major headings and subheadings of your report and tells readers on which pages they can be found. Essentially, a table of contents shows how you organized your report and emerges from many outlines and drafts. The items on those outlines frequently expand, shrink, combine, and can be moved around until you decide on the formal divisions and subdivisions of your report.</a:t>
            </a:r>
          </a:p>
          <a:p>
            <a:pPr marL="0" indent="0" algn="just">
              <a:buNone/>
            </a:pPr>
            <a:r>
              <a:rPr lang="en-US" dirty="0" smtClean="0">
                <a:solidFill>
                  <a:srgbClr val="FF0000"/>
                </a:solidFill>
              </a:rPr>
              <a:t>5- List </a:t>
            </a:r>
            <a:r>
              <a:rPr lang="en-US" dirty="0">
                <a:solidFill>
                  <a:srgbClr val="FF0000"/>
                </a:solidFill>
              </a:rPr>
              <a:t>of Illustrations</a:t>
            </a:r>
          </a:p>
          <a:p>
            <a:pPr marL="0" indent="0" algn="just">
              <a:buNone/>
            </a:pPr>
            <a:r>
              <a:rPr lang="en-US" dirty="0"/>
              <a:t>This list contains the titles for all of the visuals and indicates where they can be found in your long report.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1869576"/>
            <a:ext cx="11168742" cy="4351338"/>
          </a:xfrm>
        </p:spPr>
        <p:txBody>
          <a:bodyPr>
            <a:normAutofit/>
          </a:bodyPr>
          <a:lstStyle/>
          <a:p>
            <a:pPr marL="0" indent="0" algn="just">
              <a:buNone/>
            </a:pPr>
            <a:r>
              <a:rPr lang="en-US" dirty="0" smtClean="0">
                <a:solidFill>
                  <a:srgbClr val="FF0000"/>
                </a:solidFill>
              </a:rPr>
              <a:t>B- Text </a:t>
            </a:r>
            <a:r>
              <a:rPr lang="en-US" dirty="0">
                <a:solidFill>
                  <a:srgbClr val="FF0000"/>
                </a:solidFill>
              </a:rPr>
              <a:t>of the Report</a:t>
            </a:r>
          </a:p>
          <a:p>
            <a:pPr marL="0" indent="0" algn="just">
              <a:buNone/>
            </a:pPr>
            <a:r>
              <a:rPr lang="en-US" dirty="0"/>
              <a:t>The text of a long report is made up of an introduction, the body, conclusions, and sometimes recommendations.</a:t>
            </a:r>
          </a:p>
          <a:p>
            <a:pPr marL="0" indent="0" algn="just">
              <a:buNone/>
            </a:pPr>
            <a:r>
              <a:rPr lang="en-US" dirty="0" smtClean="0">
                <a:solidFill>
                  <a:srgbClr val="FF0000"/>
                </a:solidFill>
              </a:rPr>
              <a:t>1- Introduction</a:t>
            </a:r>
            <a:endParaRPr lang="en-US" dirty="0">
              <a:solidFill>
                <a:srgbClr val="FF0000"/>
              </a:solidFill>
            </a:endParaRPr>
          </a:p>
          <a:p>
            <a:pPr marL="0" indent="0" algn="just">
              <a:buNone/>
            </a:pPr>
            <a:r>
              <a:rPr lang="en-US" dirty="0"/>
              <a:t>The introduction may constitute as much as 10 or 15 percent of your report, but it should not be any longer. The introduction is essential because it tells readers why your report was written and thus helps them understand and interpret everything that follows. Avoid putting your findings, conclusions, or recommendations in your introduction.</a:t>
            </a:r>
            <a:endParaRPr lang="en-US" dirty="0" smtClean="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44076"/>
            <a:ext cx="11129554" cy="4351338"/>
          </a:xfrm>
        </p:spPr>
        <p:txBody>
          <a:bodyPr>
            <a:normAutofit/>
          </a:bodyPr>
          <a:lstStyle/>
          <a:p>
            <a:pPr marL="0" indent="0" algn="just">
              <a:buNone/>
            </a:pPr>
            <a:r>
              <a:rPr lang="en-US" dirty="0"/>
              <a:t>Do not regard the introduction as one undivided block of information. It includes related parts, which should be labeled with subheadings. </a:t>
            </a:r>
            <a:r>
              <a:rPr lang="en-US" b="1" dirty="0"/>
              <a:t>Here are the types of information to include in your introduction.</a:t>
            </a:r>
          </a:p>
          <a:p>
            <a:pPr marL="0" indent="0" algn="just">
              <a:buNone/>
            </a:pPr>
            <a:r>
              <a:rPr lang="en-US" dirty="0"/>
              <a:t>1. Background.</a:t>
            </a:r>
          </a:p>
          <a:p>
            <a:pPr marL="0" indent="0" algn="just">
              <a:buNone/>
            </a:pPr>
            <a:r>
              <a:rPr lang="en-US" dirty="0"/>
              <a:t>2. Problem.</a:t>
            </a:r>
          </a:p>
          <a:p>
            <a:pPr marL="0" indent="0" algn="just">
              <a:buNone/>
            </a:pPr>
            <a:r>
              <a:rPr lang="en-US" dirty="0"/>
              <a:t>3. Purpose statement.</a:t>
            </a:r>
          </a:p>
          <a:p>
            <a:pPr marL="0" indent="0" algn="just">
              <a:buNone/>
            </a:pPr>
            <a:r>
              <a:rPr lang="en-US" dirty="0"/>
              <a:t>4. Scope.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180225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825625"/>
            <a:ext cx="11456126" cy="4351338"/>
          </a:xfrm>
        </p:spPr>
        <p:txBody>
          <a:bodyPr>
            <a:normAutofit fontScale="92500" lnSpcReduction="10000"/>
          </a:bodyPr>
          <a:lstStyle/>
          <a:p>
            <a:pPr marL="0" indent="0" algn="just">
              <a:buNone/>
            </a:pPr>
            <a:r>
              <a:rPr lang="en-US" dirty="0" smtClean="0">
                <a:solidFill>
                  <a:srgbClr val="FF0000"/>
                </a:solidFill>
              </a:rPr>
              <a:t>2- Body</a:t>
            </a:r>
            <a:endParaRPr lang="en-US" dirty="0">
              <a:solidFill>
                <a:srgbClr val="FF0000"/>
              </a:solidFill>
            </a:endParaRPr>
          </a:p>
          <a:p>
            <a:pPr marL="0" indent="0" algn="just">
              <a:buNone/>
            </a:pPr>
            <a:r>
              <a:rPr lang="en-US" dirty="0"/>
              <a:t>This section, also called the discussion, is the longest, possibly making up as much as 70 percent of your report. The body contains statistical information, details about the environment, and physical descriptions, as well as the various interpretations and comments of authorities whose work you consulted as part of your research.</a:t>
            </a:r>
          </a:p>
          <a:p>
            <a:pPr marL="0" indent="0" algn="just">
              <a:buNone/>
            </a:pPr>
            <a:r>
              <a:rPr lang="en-US" b="1" dirty="0"/>
              <a:t>The body of your report</a:t>
            </a:r>
          </a:p>
          <a:p>
            <a:pPr marL="0" indent="0" algn="just">
              <a:buNone/>
            </a:pPr>
            <a:r>
              <a:rPr lang="en-US" dirty="0"/>
              <a:t>■ be carefully organized to reveal a coherent and well-defined plan</a:t>
            </a:r>
          </a:p>
          <a:p>
            <a:pPr marL="0" indent="0" algn="just">
              <a:buNone/>
            </a:pPr>
            <a:r>
              <a:rPr lang="en-US" dirty="0"/>
              <a:t>■ separate material into meaningful parts to identify the major issues</a:t>
            </a:r>
          </a:p>
          <a:p>
            <a:pPr marL="0" indent="0" algn="just">
              <a:buNone/>
            </a:pPr>
            <a:r>
              <a:rPr lang="en-US" dirty="0"/>
              <a:t>■ clearly relate the parts to each other</a:t>
            </a:r>
          </a:p>
          <a:p>
            <a:pPr marL="0" indent="0" algn="just">
              <a:buNone/>
            </a:pPr>
            <a:r>
              <a:rPr lang="en-US" dirty="0"/>
              <a:t>■ use headings to help your reader(s) identify major sections more quickly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36274"/>
            <a:ext cx="11194869" cy="4351338"/>
          </a:xfrm>
        </p:spPr>
        <p:txBody>
          <a:bodyPr/>
          <a:lstStyle/>
          <a:p>
            <a:pPr marL="0" indent="0" algn="just">
              <a:buNone/>
            </a:pPr>
            <a:r>
              <a:rPr lang="en-US" dirty="0" smtClean="0">
                <a:solidFill>
                  <a:srgbClr val="FF0000"/>
                </a:solidFill>
              </a:rPr>
              <a:t>3- Conclusion(s</a:t>
            </a:r>
            <a:r>
              <a:rPr lang="en-US" dirty="0">
                <a:solidFill>
                  <a:srgbClr val="FF0000"/>
                </a:solidFill>
              </a:rPr>
              <a:t>)</a:t>
            </a:r>
          </a:p>
          <a:p>
            <a:pPr marL="0" indent="0" algn="just">
              <a:buNone/>
            </a:pPr>
            <a:r>
              <a:rPr lang="en-US" dirty="0"/>
              <a:t>The conclusion should tie everything together for readers by presenting the findings of your report. For a research report based on a study of sources located through various reference searches, the conclusion should summarize the main viewpoints of the authorities whose works you have cited.  For a marketing report done for a business or organization, you must spell out the implications of your research for readers in terms of costs, personnel, products, location, and so forth.</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825625"/>
            <a:ext cx="11129554" cy="4351338"/>
          </a:xfrm>
        </p:spPr>
        <p:txBody>
          <a:bodyPr>
            <a:normAutofit/>
          </a:bodyPr>
          <a:lstStyle/>
          <a:p>
            <a:pPr marL="0" indent="0" algn="just">
              <a:buNone/>
            </a:pPr>
            <a:r>
              <a:rPr lang="en-US" b="1" dirty="0"/>
              <a:t>Regardless of the type of research you do, your conclusions should do the</a:t>
            </a:r>
          </a:p>
          <a:p>
            <a:pPr marL="0" indent="0" algn="just">
              <a:buNone/>
            </a:pPr>
            <a:r>
              <a:rPr lang="en-US" b="1" dirty="0"/>
              <a:t>following:</a:t>
            </a:r>
          </a:p>
          <a:p>
            <a:pPr marL="0" indent="0" algn="just">
              <a:buNone/>
            </a:pPr>
            <a:r>
              <a:rPr lang="en-US" dirty="0"/>
              <a:t>■ be based on the information and documentation in the body of the report</a:t>
            </a:r>
          </a:p>
          <a:p>
            <a:pPr marL="0" indent="0" algn="just">
              <a:buNone/>
            </a:pPr>
            <a:r>
              <a:rPr lang="en-US" dirty="0"/>
              <a:t>■ corroborate the evidence/information you gave in the body of your report</a:t>
            </a:r>
          </a:p>
          <a:p>
            <a:pPr marL="0" indent="0" algn="just">
              <a:buNone/>
            </a:pPr>
            <a:r>
              <a:rPr lang="en-US" dirty="0"/>
              <a:t>■ grow out of the work you describe in the body of the report</a:t>
            </a:r>
          </a:p>
          <a:p>
            <a:pPr marL="0" indent="0" algn="just">
              <a:buNone/>
            </a:pPr>
            <a:r>
              <a:rPr lang="en-US" dirty="0"/>
              <a:t>■ keep to the areas that your report covers, and not stay into areas it did not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8" y="1936274"/>
            <a:ext cx="11038113" cy="4351338"/>
          </a:xfrm>
        </p:spPr>
        <p:txBody>
          <a:bodyPr/>
          <a:lstStyle/>
          <a:p>
            <a:pPr marL="0" indent="0" algn="just">
              <a:buNone/>
            </a:pPr>
            <a:r>
              <a:rPr lang="en-US" dirty="0" smtClean="0">
                <a:solidFill>
                  <a:srgbClr val="FF0000"/>
                </a:solidFill>
              </a:rPr>
              <a:t>4- Recommendations</a:t>
            </a:r>
            <a:endParaRPr lang="en-US" dirty="0">
              <a:solidFill>
                <a:srgbClr val="FF0000"/>
              </a:solidFill>
            </a:endParaRPr>
          </a:p>
          <a:p>
            <a:pPr marL="0" indent="0" algn="just">
              <a:buNone/>
            </a:pPr>
            <a:r>
              <a:rPr lang="en-US" dirty="0"/>
              <a:t>The recommendation(s) section tells readers what should be done about the findings recorded in the conclusion. Your recommendation tells readers how you want them to solve the problem your report has focused on. Readers will expect you to advise them on a specific course of action—what new technology to purchase, when and where to expand a market, how to improve and safeguard a web presence, or who to recruit, hire, train, and retain for your company.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777496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8" y="1936274"/>
            <a:ext cx="10868296" cy="4351338"/>
          </a:xfrm>
        </p:spPr>
        <p:txBody>
          <a:bodyPr/>
          <a:lstStyle/>
          <a:p>
            <a:pPr marL="0" indent="0" algn="just">
              <a:buNone/>
            </a:pPr>
            <a:r>
              <a:rPr lang="en-US" dirty="0" smtClean="0">
                <a:solidFill>
                  <a:srgbClr val="FF0000"/>
                </a:solidFill>
              </a:rPr>
              <a:t>C- Back </a:t>
            </a:r>
            <a:r>
              <a:rPr lang="en-US" dirty="0">
                <a:solidFill>
                  <a:srgbClr val="FF0000"/>
                </a:solidFill>
              </a:rPr>
              <a:t>Matter</a:t>
            </a:r>
          </a:p>
          <a:p>
            <a:pPr marL="0" indent="0" algn="just">
              <a:buNone/>
            </a:pPr>
            <a:r>
              <a:rPr lang="en-US" dirty="0"/>
              <a:t>Included in the back matter of the report are all of the supporting data that, if included in the text of the report, would bog the reader down in details and cloud the main points the report makes.</a:t>
            </a:r>
          </a:p>
          <a:p>
            <a:pPr marL="0" indent="0" algn="just">
              <a:buNone/>
            </a:pPr>
            <a:r>
              <a:rPr lang="en-US" dirty="0" smtClean="0">
                <a:solidFill>
                  <a:srgbClr val="FF0000"/>
                </a:solidFill>
              </a:rPr>
              <a:t>1- Glossary </a:t>
            </a:r>
            <a:endParaRPr lang="en-US" dirty="0">
              <a:solidFill>
                <a:srgbClr val="FF0000"/>
              </a:solidFill>
            </a:endParaRPr>
          </a:p>
          <a:p>
            <a:pPr marL="0" indent="0" algn="just">
              <a:buNone/>
            </a:pPr>
            <a:r>
              <a:rPr lang="en-US" dirty="0"/>
              <a:t>The glossary is an alphabetical list of the specialized vocabulary used in a long report and the definitions. A glossary might be unnecessary if your report does not use a highly technical vocabulary.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731285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3055" y="1825625"/>
            <a:ext cx="11509642" cy="4351338"/>
          </a:xfrm>
        </p:spPr>
        <p:txBody>
          <a:bodyPr>
            <a:normAutofit/>
          </a:bodyPr>
          <a:lstStyle/>
          <a:p>
            <a:pPr marL="0" indent="0" algn="just">
              <a:buNone/>
            </a:pPr>
            <a:r>
              <a:rPr lang="en-US" dirty="0" smtClean="0">
                <a:solidFill>
                  <a:srgbClr val="FF0000"/>
                </a:solidFill>
              </a:rPr>
              <a:t>2- References </a:t>
            </a:r>
            <a:r>
              <a:rPr lang="en-US" dirty="0">
                <a:solidFill>
                  <a:srgbClr val="FF0000"/>
                </a:solidFill>
              </a:rPr>
              <a:t>Cited</a:t>
            </a:r>
          </a:p>
          <a:p>
            <a:pPr marL="0" indent="0" algn="just">
              <a:buNone/>
            </a:pPr>
            <a:r>
              <a:rPr lang="en-US" dirty="0"/>
              <a:t>Any sources cited in your report—websites, books, articles, television programs, interviews, reviews, blogs, audiovisuals—are usually listed in this section.</a:t>
            </a:r>
          </a:p>
          <a:p>
            <a:pPr marL="0" indent="0" algn="just">
              <a:buNone/>
            </a:pPr>
            <a:r>
              <a:rPr lang="en-US" dirty="0" smtClean="0">
                <a:solidFill>
                  <a:srgbClr val="FF0000"/>
                </a:solidFill>
              </a:rPr>
              <a:t>3- Appendix</a:t>
            </a:r>
            <a:endParaRPr lang="en-US" dirty="0">
              <a:solidFill>
                <a:srgbClr val="FF0000"/>
              </a:solidFill>
            </a:endParaRPr>
          </a:p>
          <a:p>
            <a:pPr marL="0" indent="0" algn="just">
              <a:buNone/>
            </a:pPr>
            <a:r>
              <a:rPr lang="en-US" dirty="0"/>
              <a:t>An appendix contains supporting materials for the report—tables and charts too long to include in the discussion, sample questionnaires, budgets and cost estimates, correspondence about the preparation of the report, case histories, transcripts of telephone conversations, copies of relevant letters and documents upon which the report is based, etc.</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17950"/>
            <a:ext cx="11194869" cy="4351338"/>
          </a:xfrm>
        </p:spPr>
        <p:txBody>
          <a:bodyPr/>
          <a:lstStyle/>
          <a:p>
            <a:pPr marL="0" indent="0" algn="just">
              <a:buNone/>
            </a:pPr>
            <a:r>
              <a:rPr lang="en-US" b="1" dirty="0">
                <a:solidFill>
                  <a:srgbClr val="FF0000"/>
                </a:solidFill>
              </a:rPr>
              <a:t>4-Documenting </a:t>
            </a:r>
            <a:r>
              <a:rPr lang="en-US" b="1" dirty="0" smtClean="0">
                <a:solidFill>
                  <a:srgbClr val="FF0000"/>
                </a:solidFill>
              </a:rPr>
              <a:t>Sources:</a:t>
            </a:r>
          </a:p>
          <a:p>
            <a:pPr marL="0" indent="0" algn="just">
              <a:buNone/>
            </a:pPr>
            <a:r>
              <a:rPr lang="en-US" dirty="0"/>
              <a:t>Documentation is at the heart of all the research you will do on the job. To document means to furnish readers with information about the print and electronic sources, as well as interviews, you have used for the factual support of your statements, including books, journals, newspapers, manuals, government and corporate reports, websites, and other resources such as blogs, site visits, or surveys. </a:t>
            </a:r>
            <a:r>
              <a:rPr lang="en-US" b="1" dirty="0"/>
              <a:t>Documentation is an important component of any long report for at least three reasons.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2038603"/>
            <a:ext cx="11207931" cy="4351338"/>
          </a:xfrm>
        </p:spPr>
        <p:txBody>
          <a:bodyPr/>
          <a:lstStyle/>
          <a:p>
            <a:pPr marL="0" indent="0" algn="just">
              <a:buNone/>
            </a:pPr>
            <a:r>
              <a:rPr lang="en-US" dirty="0"/>
              <a:t>1. It demonstrates that you have done your homework by consulting experts on the subject and are relying on the most current and authoritative sources to build your case persuasively.</a:t>
            </a:r>
          </a:p>
          <a:p>
            <a:pPr marL="0" indent="0" algn="just">
              <a:buNone/>
            </a:pPr>
            <a:r>
              <a:rPr lang="en-US" dirty="0"/>
              <a:t>2. It gives proper credit to those sources.</a:t>
            </a:r>
          </a:p>
          <a:p>
            <a:pPr marL="0" indent="0" algn="just">
              <a:buNone/>
            </a:pPr>
            <a:r>
              <a:rPr lang="en-US" dirty="0"/>
              <a:t>3. It informs readers about specific books, articles, or websites you used so they can find your source and verify your facts or quotations.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552" y="1823539"/>
            <a:ext cx="11260184" cy="4576378"/>
          </a:xfrm>
        </p:spPr>
        <p:txBody>
          <a:bodyPr>
            <a:normAutofit lnSpcReduction="10000"/>
          </a:bodyPr>
          <a:lstStyle/>
          <a:p>
            <a:pPr marL="0" indent="0" algn="just">
              <a:buNone/>
            </a:pPr>
            <a:r>
              <a:rPr lang="en-US" dirty="0" smtClean="0">
                <a:solidFill>
                  <a:srgbClr val="FF0000"/>
                </a:solidFill>
              </a:rPr>
              <a:t>- The </a:t>
            </a:r>
            <a:r>
              <a:rPr lang="en-US" dirty="0">
                <a:solidFill>
                  <a:srgbClr val="FF0000"/>
                </a:solidFill>
              </a:rPr>
              <a:t>Ethics of Documentation: What Must Be Cited</a:t>
            </a:r>
          </a:p>
          <a:p>
            <a:pPr marL="0" indent="0" algn="just">
              <a:buNone/>
            </a:pPr>
            <a:r>
              <a:rPr lang="en-US" b="1" dirty="0"/>
              <a:t>To ensure that your report avoids any type of </a:t>
            </a:r>
            <a:r>
              <a:rPr lang="en-US" b="1" dirty="0" smtClean="0"/>
              <a:t>plagiarism and </a:t>
            </a:r>
            <a:r>
              <a:rPr lang="en-US" b="1" dirty="0"/>
              <a:t>maintains high ethical standards, follow these </a:t>
            </a:r>
            <a:r>
              <a:rPr lang="en-US" b="1" dirty="0" smtClean="0"/>
              <a:t>guidelines:</a:t>
            </a:r>
            <a:endParaRPr lang="en-US" b="1" dirty="0"/>
          </a:p>
          <a:p>
            <a:pPr marL="0" indent="0" algn="just">
              <a:buNone/>
            </a:pPr>
            <a:r>
              <a:rPr lang="en-US" dirty="0"/>
              <a:t>■ If you use a source and take something from it, document it</a:t>
            </a:r>
            <a:r>
              <a:rPr lang="en-US" dirty="0" smtClean="0"/>
              <a:t>.</a:t>
            </a:r>
          </a:p>
          <a:p>
            <a:pPr marL="0" indent="0" algn="just">
              <a:buNone/>
            </a:pPr>
            <a:r>
              <a:rPr lang="en-US" dirty="0"/>
              <a:t>■ Stay away from </a:t>
            </a:r>
            <a:r>
              <a:rPr lang="en-US" dirty="0" smtClean="0"/>
              <a:t>patch working—using </a:t>
            </a:r>
            <a:r>
              <a:rPr lang="en-US" dirty="0"/>
              <a:t>bits and pieces of information and passing them off as your own—which is also an act of plagiarism</a:t>
            </a:r>
            <a:r>
              <a:rPr lang="en-US" dirty="0" smtClean="0"/>
              <a:t>.</a:t>
            </a:r>
          </a:p>
          <a:p>
            <a:pPr marL="0" indent="0" algn="just">
              <a:buNone/>
            </a:pPr>
            <a:r>
              <a:rPr lang="en-US" dirty="0"/>
              <a:t>■ If any opinions, interpretations, and conclusions expressed verbally or in writing are not your own   you must document them</a:t>
            </a:r>
            <a:r>
              <a:rPr lang="en-US" dirty="0" smtClean="0"/>
              <a:t>.</a:t>
            </a:r>
          </a:p>
          <a:p>
            <a:pPr marL="0" indent="0" algn="just">
              <a:buNone/>
            </a:pPr>
            <a:r>
              <a:rPr lang="en-US" dirty="0"/>
              <a:t>■ Even if you do not use an author’s exact words but still get an idea, concept, or point of view from a source, still document that work in your report.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69576"/>
            <a:ext cx="10726783" cy="4530771"/>
          </a:xfrm>
        </p:spPr>
        <p:txBody>
          <a:bodyPr>
            <a:normAutofit lnSpcReduction="10000"/>
          </a:bodyPr>
          <a:lstStyle/>
          <a:p>
            <a:pPr marL="0" indent="0" algn="just">
              <a:buNone/>
            </a:pPr>
            <a:r>
              <a:rPr lang="en-US" dirty="0" smtClean="0"/>
              <a:t>■ </a:t>
            </a:r>
            <a:r>
              <a:rPr lang="en-US" dirty="0"/>
              <a:t>Never alter any original material to have it suit your argument. </a:t>
            </a:r>
          </a:p>
          <a:p>
            <a:pPr marL="0" indent="0" algn="just">
              <a:buNone/>
            </a:pPr>
            <a:r>
              <a:rPr lang="en-US" dirty="0"/>
              <a:t>■ If you use statistical data you have not compiled yourself, document them.</a:t>
            </a:r>
          </a:p>
          <a:p>
            <a:pPr marL="0" indent="0" algn="just">
              <a:buNone/>
            </a:pPr>
            <a:r>
              <a:rPr lang="en-US" dirty="0"/>
              <a:t>■ Always document any visuals—photographs, graphs, tables, charts, images downloaded from the Internet</a:t>
            </a:r>
            <a:r>
              <a:rPr lang="en-US" dirty="0" smtClean="0"/>
              <a:t>.</a:t>
            </a:r>
          </a:p>
          <a:p>
            <a:pPr marL="0" indent="0" algn="just">
              <a:buNone/>
            </a:pPr>
            <a:r>
              <a:rPr lang="en-US" dirty="0"/>
              <a:t>■ Never submit the same research paper for one course that you wrote for another course without first obtaining permission from the second instructor.</a:t>
            </a:r>
          </a:p>
          <a:p>
            <a:pPr marL="0" indent="0" algn="just">
              <a:buNone/>
            </a:pPr>
            <a:r>
              <a:rPr lang="en-US" dirty="0"/>
              <a:t>■ Do not delete an author’s name when you are citing or forwarding an Internet document. You are obligated to give the Internet author full credit.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42397191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36274"/>
            <a:ext cx="11011988" cy="4351338"/>
          </a:xfrm>
        </p:spPr>
        <p:txBody>
          <a:bodyPr/>
          <a:lstStyle/>
          <a:p>
            <a:pPr marL="0" indent="0" algn="just">
              <a:buNone/>
            </a:pPr>
            <a:r>
              <a:rPr lang="en-US" dirty="0" smtClean="0">
                <a:solidFill>
                  <a:srgbClr val="FF0000"/>
                </a:solidFill>
              </a:rPr>
              <a:t>- What </a:t>
            </a:r>
            <a:r>
              <a:rPr lang="en-US" dirty="0">
                <a:solidFill>
                  <a:srgbClr val="FF0000"/>
                </a:solidFill>
              </a:rPr>
              <a:t>Does Not Need to Be Cited</a:t>
            </a:r>
          </a:p>
          <a:p>
            <a:pPr marL="0" indent="0" algn="just">
              <a:buNone/>
            </a:pPr>
            <a:r>
              <a:rPr lang="en-US" dirty="0"/>
              <a:t>Be careful not to distract readers with unnecessary citations. That only demonstrates your lack of understanding of the documentation process and can undercut the professionalism of your report. </a:t>
            </a:r>
            <a:r>
              <a:rPr lang="en-US" b="1" dirty="0"/>
              <a:t>There is no need to cite the following:</a:t>
            </a:r>
          </a:p>
          <a:p>
            <a:pPr marL="0" indent="0" algn="just">
              <a:buNone/>
            </a:pPr>
            <a:r>
              <a:rPr lang="en-US" dirty="0"/>
              <a:t>■ Common-knowledge scientific facts and </a:t>
            </a:r>
            <a:r>
              <a:rPr lang="en-US" dirty="0" smtClean="0"/>
              <a:t>formulas.</a:t>
            </a:r>
            <a:endParaRPr lang="en-US" dirty="0"/>
          </a:p>
          <a:p>
            <a:pPr marL="0" indent="0" algn="just">
              <a:buNone/>
            </a:pPr>
            <a:r>
              <a:rPr lang="en-US" dirty="0"/>
              <a:t>■ Readily available geographical </a:t>
            </a:r>
            <a:r>
              <a:rPr lang="en-US" dirty="0" smtClean="0"/>
              <a:t>data</a:t>
            </a:r>
            <a:r>
              <a:rPr lang="en-US" dirty="0"/>
              <a:t>.</a:t>
            </a:r>
          </a:p>
          <a:p>
            <a:pPr marL="0" indent="0" algn="just">
              <a:buNone/>
            </a:pPr>
            <a:r>
              <a:rPr lang="en-US" dirty="0"/>
              <a:t>■ </a:t>
            </a:r>
            <a:r>
              <a:rPr lang="en-US" dirty="0" smtClean="0"/>
              <a:t>Well-known dates.</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79" y="2043864"/>
            <a:ext cx="10920549" cy="4069553"/>
          </a:xfrm>
        </p:spPr>
        <p:txBody>
          <a:bodyPr>
            <a:normAutofit/>
          </a:bodyPr>
          <a:lstStyle/>
          <a:p>
            <a:pPr marL="0" indent="0" algn="just">
              <a:buNone/>
            </a:pPr>
            <a:r>
              <a:rPr lang="en-US" dirty="0"/>
              <a:t>■ Factual historical information,</a:t>
            </a:r>
          </a:p>
          <a:p>
            <a:pPr marL="0" indent="0" algn="just">
              <a:buNone/>
            </a:pPr>
            <a:r>
              <a:rPr lang="en-US" dirty="0"/>
              <a:t>■ Proverbs from folklore,</a:t>
            </a:r>
          </a:p>
          <a:p>
            <a:pPr marL="0" indent="0" algn="just">
              <a:buNone/>
            </a:pPr>
            <a:r>
              <a:rPr lang="en-US" dirty="0"/>
              <a:t>■ Well-known quotations,</a:t>
            </a:r>
          </a:p>
          <a:p>
            <a:pPr marL="0" indent="0" algn="just">
              <a:buNone/>
            </a:pPr>
            <a:r>
              <a:rPr lang="en-US" dirty="0"/>
              <a:t>■ The Bible, Koran,</a:t>
            </a:r>
          </a:p>
          <a:p>
            <a:pPr marL="0" indent="0" algn="just">
              <a:buNone/>
            </a:pPr>
            <a:r>
              <a:rPr lang="en-US" dirty="0"/>
              <a:t>■ Classic literary works,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5"/>
            <a:ext cx="11247120" cy="4351338"/>
          </a:xfrm>
        </p:spPr>
        <p:txBody>
          <a:bodyPr>
            <a:normAutofit lnSpcReduction="10000"/>
          </a:bodyPr>
          <a:lstStyle/>
          <a:p>
            <a:pPr marL="0" indent="0" algn="just">
              <a:buNone/>
            </a:pPr>
            <a:r>
              <a:rPr lang="en-US" dirty="0" smtClean="0">
                <a:solidFill>
                  <a:srgbClr val="FF0000"/>
                </a:solidFill>
              </a:rPr>
              <a:t>- Parenthetical </a:t>
            </a:r>
            <a:r>
              <a:rPr lang="en-US" dirty="0">
                <a:solidFill>
                  <a:srgbClr val="FF0000"/>
                </a:solidFill>
              </a:rPr>
              <a:t>Documentation</a:t>
            </a:r>
          </a:p>
          <a:p>
            <a:pPr marL="0" indent="0" algn="just">
              <a:buNone/>
            </a:pPr>
            <a:r>
              <a:rPr lang="en-US" dirty="0"/>
              <a:t>Two frequently used systems of parenthetical documentation are </a:t>
            </a:r>
            <a:r>
              <a:rPr lang="en-US" dirty="0" smtClean="0"/>
              <a:t>found in </a:t>
            </a:r>
            <a:r>
              <a:rPr lang="en-US" dirty="0"/>
              <a:t>the MLA Handbook for Writers of Research Papers and </a:t>
            </a:r>
            <a:r>
              <a:rPr lang="en-US" dirty="0" smtClean="0"/>
              <a:t>the Publication </a:t>
            </a:r>
            <a:r>
              <a:rPr lang="en-US" dirty="0"/>
              <a:t>Manual of the American Psychological </a:t>
            </a:r>
            <a:r>
              <a:rPr lang="en-US" dirty="0" smtClean="0"/>
              <a:t>Association. The </a:t>
            </a:r>
            <a:r>
              <a:rPr lang="en-US" dirty="0"/>
              <a:t>Modern Language Association </a:t>
            </a:r>
            <a:r>
              <a:rPr lang="en-US" dirty="0">
                <a:solidFill>
                  <a:srgbClr val="FF0000"/>
                </a:solidFill>
              </a:rPr>
              <a:t>(MLA) system is </a:t>
            </a:r>
            <a:r>
              <a:rPr lang="en-US" dirty="0"/>
              <a:t>used primarily in the humanities and other related disciplines; </a:t>
            </a:r>
            <a:r>
              <a:rPr lang="en-US" dirty="0">
                <a:solidFill>
                  <a:srgbClr val="FF0000"/>
                </a:solidFill>
              </a:rPr>
              <a:t>the APA system is </a:t>
            </a:r>
            <a:r>
              <a:rPr lang="en-US" dirty="0"/>
              <a:t>used in psychology, nursing and allied health disciplines, the social sciences, and in some business and technological fields. </a:t>
            </a:r>
            <a:r>
              <a:rPr lang="en-US" dirty="0">
                <a:solidFill>
                  <a:srgbClr val="FF0000"/>
                </a:solidFill>
              </a:rPr>
              <a:t>Both MLA and APA </a:t>
            </a:r>
            <a:r>
              <a:rPr lang="en-US" dirty="0"/>
              <a:t>use parenthetical, or in-text, documentation. That is, the writer tells readers directly in the text of the paper, at the moment the acknowledgment is necessary, what reference is being cited.</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7" y="1936274"/>
            <a:ext cx="11038114" cy="4351338"/>
          </a:xfrm>
        </p:spPr>
        <p:txBody>
          <a:bodyPr/>
          <a:lstStyle/>
          <a:p>
            <a:pPr marL="0" indent="0" algn="just">
              <a:buNone/>
            </a:pPr>
            <a:r>
              <a:rPr lang="en-US" dirty="0" smtClean="0">
                <a:solidFill>
                  <a:srgbClr val="FF0000"/>
                </a:solidFill>
              </a:rPr>
              <a:t>- Works </a:t>
            </a:r>
            <a:r>
              <a:rPr lang="en-US" dirty="0">
                <a:solidFill>
                  <a:srgbClr val="FF0000"/>
                </a:solidFill>
              </a:rPr>
              <a:t>Cited or Reference Pages</a:t>
            </a:r>
          </a:p>
          <a:p>
            <a:pPr marL="0" indent="0" algn="just">
              <a:buNone/>
            </a:pPr>
            <a:r>
              <a:rPr lang="en-US" dirty="0"/>
              <a:t>Whether you follow MLA or APA, you will need to list your sources at the end of your report, on a new page, under the title of “Works Cited” or “References” at the top and then arrange the list alphabetically by authors’ last names (except when no author is listed). But, as Table 9.1 points out, there are major differences between MLA and APA guidelines on the placement of information, punctuation, the use of italics and quotation marks, and capitalization.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15913565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24563" y="1840464"/>
            <a:ext cx="5140660" cy="4351338"/>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0347"/>
            <a:ext cx="9902229" cy="204838"/>
          </a:xfrm>
          <a:prstGeom prst="rect">
            <a:avLst/>
          </a:prstGeom>
        </p:spPr>
      </p:pic>
      <p:pic>
        <p:nvPicPr>
          <p:cNvPr id="10" name="Picture 9"/>
          <p:cNvPicPr>
            <a:picLocks noChangeAspect="1"/>
          </p:cNvPicPr>
          <p:nvPr/>
        </p:nvPicPr>
        <p:blipFill>
          <a:blip r:embed="rId6"/>
          <a:stretch>
            <a:fillRect/>
          </a:stretch>
        </p:blipFill>
        <p:spPr>
          <a:xfrm>
            <a:off x="6008914" y="1869576"/>
            <a:ext cx="5486399" cy="4324954"/>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1936274"/>
            <a:ext cx="11011988" cy="4351338"/>
          </a:xfrm>
        </p:spPr>
        <p:txBody>
          <a:bodyPr>
            <a:normAutofit/>
          </a:bodyPr>
          <a:lstStyle/>
          <a:p>
            <a:pPr marL="0" indent="0" algn="just">
              <a:buNone/>
            </a:pPr>
            <a:r>
              <a:rPr lang="en-US" b="1" dirty="0">
                <a:solidFill>
                  <a:srgbClr val="FF0000"/>
                </a:solidFill>
              </a:rPr>
              <a:t>5- A Model Long </a:t>
            </a:r>
            <a:r>
              <a:rPr lang="en-US" b="1" dirty="0" smtClean="0">
                <a:solidFill>
                  <a:srgbClr val="FF0000"/>
                </a:solidFill>
              </a:rPr>
              <a:t>Report:</a:t>
            </a:r>
          </a:p>
          <a:p>
            <a:pPr marL="0" indent="0" algn="just">
              <a:buNone/>
            </a:pPr>
            <a:r>
              <a:rPr lang="en-US" dirty="0"/>
              <a:t>The following long report in Figure 9.2 was written by a senior training specialist, </a:t>
            </a:r>
            <a:r>
              <a:rPr lang="en-US" dirty="0">
                <a:solidFill>
                  <a:srgbClr val="FF0000"/>
                </a:solidFill>
              </a:rPr>
              <a:t>Terri Smith Ruckel</a:t>
            </a:r>
            <a:r>
              <a:rPr lang="en-US" dirty="0"/>
              <a:t>, and her staff for the vice president of human resources, who had commissioned it. As often happens in the world of work, only Ruckel’s name as the senior member or head of a department appears on the report. The main task facing Ruckel and her collaborative team was to demonstrate what RPM Technologies should do recruit and retain multinational workers and thus promote diversity in the workplace.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259" y="1944076"/>
            <a:ext cx="10721541" cy="4351338"/>
          </a:xfrm>
        </p:spPr>
        <p:txBody>
          <a:bodyPr>
            <a:normAutofit/>
          </a:bodyPr>
          <a:lstStyle/>
          <a:p>
            <a:pPr marL="0" indent="0" algn="just">
              <a:buNone/>
            </a:pPr>
            <a:r>
              <a:rPr lang="en-US" dirty="0"/>
              <a:t>She gathered relevant data from both primary research (interviews, direct observations, site visits, and tests) and secondary research (consulting and commenting at times on sources already available, such as books, websites, journal articles, reference works, government documents, and even in-house publications from newspapers and company reports on the RPM intranet).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5442"/>
            <a:ext cx="10515600" cy="4222478"/>
          </a:xfrm>
        </p:spPr>
        <p:txBody>
          <a:bodyPr/>
          <a:lstStyle/>
          <a:p>
            <a:pPr marL="0" indent="0" algn="just">
              <a:buNone/>
            </a:pPr>
            <a:r>
              <a:rPr lang="en-US" dirty="0"/>
              <a:t>Figure 9.2 contains all the parts of a long report discussed in this chapter except a glossary and an appendix. Intended for a decision maker interested in learning more about the problems multinational workers face, the report does not contain the technical terms and data that would require a glossary or an appendix.</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70446" y="6416264"/>
            <a:ext cx="9902229" cy="204838"/>
          </a:xfrm>
          <a:prstGeom prst="rect">
            <a:avLst/>
          </a:prstGeom>
        </p:spPr>
      </p:pic>
      <p:sp>
        <p:nvSpPr>
          <p:cNvPr id="8"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spTree>
    <p:extLst>
      <p:ext uri="{BB962C8B-B14F-4D97-AF65-F5344CB8AC3E}">
        <p14:creationId xmlns:p14="http://schemas.microsoft.com/office/powerpoint/2010/main" val="287403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68098" y="1804160"/>
            <a:ext cx="5437442" cy="4479074"/>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00347"/>
            <a:ext cx="9902229" cy="204838"/>
          </a:xfrm>
          <a:prstGeom prst="rect">
            <a:avLst/>
          </a:prstGeom>
        </p:spPr>
      </p:pic>
      <p:pic>
        <p:nvPicPr>
          <p:cNvPr id="7" name="Picture 6"/>
          <p:cNvPicPr>
            <a:picLocks noChangeAspect="1"/>
          </p:cNvPicPr>
          <p:nvPr/>
        </p:nvPicPr>
        <p:blipFill>
          <a:blip r:embed="rId6"/>
          <a:stretch>
            <a:fillRect/>
          </a:stretch>
        </p:blipFill>
        <p:spPr>
          <a:xfrm>
            <a:off x="6643372" y="1672046"/>
            <a:ext cx="4753638" cy="4820194"/>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566946" y="1823539"/>
            <a:ext cx="6316630" cy="4263752"/>
          </a:xfrm>
          <a:prstGeom prst="rect">
            <a:avLst/>
          </a:prstGeom>
        </p:spPr>
      </p:pic>
      <p:pic>
        <p:nvPicPr>
          <p:cNvPr id="10" name="Picture 9"/>
          <p:cNvPicPr>
            <a:picLocks noChangeAspect="1"/>
          </p:cNvPicPr>
          <p:nvPr/>
        </p:nvPicPr>
        <p:blipFill>
          <a:blip r:embed="rId6"/>
          <a:stretch>
            <a:fillRect/>
          </a:stretch>
        </p:blipFill>
        <p:spPr>
          <a:xfrm>
            <a:off x="7319909" y="2037806"/>
            <a:ext cx="4658375" cy="4049485"/>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560056" y="1869576"/>
            <a:ext cx="5592549" cy="4399692"/>
          </a:xfrm>
          <a:prstGeom prst="rect">
            <a:avLst/>
          </a:prstGeom>
        </p:spPr>
      </p:pic>
      <p:pic>
        <p:nvPicPr>
          <p:cNvPr id="10" name="Picture 9"/>
          <p:cNvPicPr>
            <a:picLocks noChangeAspect="1"/>
          </p:cNvPicPr>
          <p:nvPr/>
        </p:nvPicPr>
        <p:blipFill>
          <a:blip r:embed="rId6"/>
          <a:stretch>
            <a:fillRect/>
          </a:stretch>
        </p:blipFill>
        <p:spPr>
          <a:xfrm>
            <a:off x="6306839" y="1823539"/>
            <a:ext cx="5162349" cy="4445729"/>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pic>
        <p:nvPicPr>
          <p:cNvPr id="2" name="Picture 1"/>
          <p:cNvPicPr>
            <a:picLocks noChangeAspect="1"/>
          </p:cNvPicPr>
          <p:nvPr/>
        </p:nvPicPr>
        <p:blipFill>
          <a:blip r:embed="rId5"/>
          <a:stretch>
            <a:fillRect/>
          </a:stretch>
        </p:blipFill>
        <p:spPr>
          <a:xfrm>
            <a:off x="470264" y="1709143"/>
            <a:ext cx="5479092" cy="4793623"/>
          </a:xfrm>
          <a:prstGeom prst="rect">
            <a:avLst/>
          </a:prstGeom>
        </p:spPr>
      </p:pic>
      <p:pic>
        <p:nvPicPr>
          <p:cNvPr id="10" name="Picture 9"/>
          <p:cNvPicPr>
            <a:picLocks noChangeAspect="1"/>
          </p:cNvPicPr>
          <p:nvPr/>
        </p:nvPicPr>
        <p:blipFill>
          <a:blip r:embed="rId6"/>
          <a:stretch>
            <a:fillRect/>
          </a:stretch>
        </p:blipFill>
        <p:spPr>
          <a:xfrm>
            <a:off x="6570617" y="1606724"/>
            <a:ext cx="4599633" cy="4650385"/>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432233" y="1554170"/>
            <a:ext cx="5816065" cy="4620707"/>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0347"/>
            <a:ext cx="9902229" cy="204838"/>
          </a:xfrm>
          <a:prstGeom prst="rect">
            <a:avLst/>
          </a:prstGeom>
        </p:spPr>
      </p:pic>
      <p:pic>
        <p:nvPicPr>
          <p:cNvPr id="10" name="Picture 9"/>
          <p:cNvPicPr>
            <a:picLocks noChangeAspect="1"/>
          </p:cNvPicPr>
          <p:nvPr/>
        </p:nvPicPr>
        <p:blipFill>
          <a:blip r:embed="rId6"/>
          <a:stretch>
            <a:fillRect/>
          </a:stretch>
        </p:blipFill>
        <p:spPr>
          <a:xfrm>
            <a:off x="6367990" y="1554170"/>
            <a:ext cx="5105502" cy="4979592"/>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35315" y="6581153"/>
            <a:ext cx="9902229" cy="204838"/>
          </a:xfrm>
          <a:prstGeom prst="rect">
            <a:avLst/>
          </a:prstGeom>
        </p:spPr>
      </p:pic>
      <p:pic>
        <p:nvPicPr>
          <p:cNvPr id="2" name="Picture 1"/>
          <p:cNvPicPr>
            <a:picLocks noChangeAspect="1"/>
          </p:cNvPicPr>
          <p:nvPr/>
        </p:nvPicPr>
        <p:blipFill>
          <a:blip r:embed="rId5"/>
          <a:stretch>
            <a:fillRect/>
          </a:stretch>
        </p:blipFill>
        <p:spPr>
          <a:xfrm>
            <a:off x="692331" y="1823539"/>
            <a:ext cx="5492593" cy="4472758"/>
          </a:xfrm>
          <a:prstGeom prst="rect">
            <a:avLst/>
          </a:prstGeom>
        </p:spPr>
      </p:pic>
      <p:pic>
        <p:nvPicPr>
          <p:cNvPr id="10" name="Picture 9"/>
          <p:cNvPicPr>
            <a:picLocks noChangeAspect="1"/>
          </p:cNvPicPr>
          <p:nvPr/>
        </p:nvPicPr>
        <p:blipFill>
          <a:blip r:embed="rId6"/>
          <a:stretch>
            <a:fillRect/>
          </a:stretch>
        </p:blipFill>
        <p:spPr>
          <a:xfrm>
            <a:off x="6457067" y="1823539"/>
            <a:ext cx="5051310" cy="4472758"/>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09031" y="2018847"/>
            <a:ext cx="5225564" cy="4434204"/>
          </a:xfrm>
          <a:prstGeom prst="rect">
            <a:avLst/>
          </a:prstGeom>
        </p:spPr>
      </p:pic>
      <p:pic>
        <p:nvPicPr>
          <p:cNvPr id="5" name="Picture 4"/>
          <p:cNvPicPr>
            <a:picLocks noChangeAspect="1"/>
          </p:cNvPicPr>
          <p:nvPr/>
        </p:nvPicPr>
        <p:blipFill>
          <a:blip r:embed="rId3"/>
          <a:stretch>
            <a:fillRect/>
          </a:stretch>
        </p:blipFill>
        <p:spPr>
          <a:xfrm>
            <a:off x="6309360" y="1854767"/>
            <a:ext cx="4856941" cy="4762363"/>
          </a:xfrm>
          <a:prstGeom prst="rect">
            <a:avLst/>
          </a:prstGeom>
        </p:spPr>
      </p:pic>
      <p:pic>
        <p:nvPicPr>
          <p:cNvPr id="6" name="Picture 5"/>
          <p:cNvPicPr>
            <a:picLocks noChangeAspect="1"/>
          </p:cNvPicPr>
          <p:nvPr/>
        </p:nvPicPr>
        <p:blipFill>
          <a:blip r:embed="rId4"/>
          <a:stretch>
            <a:fillRect/>
          </a:stretch>
        </p:blipFill>
        <p:spPr>
          <a:xfrm>
            <a:off x="180062" y="213339"/>
            <a:ext cx="11173738" cy="1610200"/>
          </a:xfrm>
          <a:prstGeom prst="rect">
            <a:avLst/>
          </a:prstGeom>
        </p:spPr>
      </p:pic>
      <p:sp>
        <p:nvSpPr>
          <p:cNvPr id="7"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909189" y="6617130"/>
            <a:ext cx="9902229" cy="204838"/>
          </a:xfrm>
          <a:prstGeom prst="rect">
            <a:avLst/>
          </a:prstGeom>
        </p:spPr>
      </p:pic>
    </p:spTree>
    <p:extLst>
      <p:ext uri="{BB962C8B-B14F-4D97-AF65-F5344CB8AC3E}">
        <p14:creationId xmlns:p14="http://schemas.microsoft.com/office/powerpoint/2010/main" val="36050869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8199" y="1920240"/>
            <a:ext cx="5301343" cy="4558937"/>
          </a:xfrm>
          <a:prstGeom prst="rect">
            <a:avLst/>
          </a:prstGeom>
        </p:spPr>
      </p:pic>
      <p:pic>
        <p:nvPicPr>
          <p:cNvPr id="5" name="Picture 4"/>
          <p:cNvPicPr>
            <a:picLocks noChangeAspect="1"/>
          </p:cNvPicPr>
          <p:nvPr/>
        </p:nvPicPr>
        <p:blipFill>
          <a:blip r:embed="rId3"/>
          <a:stretch>
            <a:fillRect/>
          </a:stretch>
        </p:blipFill>
        <p:spPr>
          <a:xfrm>
            <a:off x="6635932" y="1920240"/>
            <a:ext cx="4717868" cy="4676503"/>
          </a:xfrm>
          <a:prstGeom prst="rect">
            <a:avLst/>
          </a:prstGeom>
        </p:spPr>
      </p:pic>
      <p:pic>
        <p:nvPicPr>
          <p:cNvPr id="6" name="Picture 5"/>
          <p:cNvPicPr>
            <a:picLocks noChangeAspect="1"/>
          </p:cNvPicPr>
          <p:nvPr/>
        </p:nvPicPr>
        <p:blipFill>
          <a:blip r:embed="rId4"/>
          <a:stretch>
            <a:fillRect/>
          </a:stretch>
        </p:blipFill>
        <p:spPr>
          <a:xfrm>
            <a:off x="180062" y="213339"/>
            <a:ext cx="11173738" cy="1610200"/>
          </a:xfrm>
          <a:prstGeom prst="rect">
            <a:avLst/>
          </a:prstGeom>
        </p:spPr>
      </p:pic>
      <p:sp>
        <p:nvSpPr>
          <p:cNvPr id="7"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9" name="Picture 8"/>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896126" y="6628130"/>
            <a:ext cx="9902229" cy="204838"/>
          </a:xfrm>
          <a:prstGeom prst="rect">
            <a:avLst/>
          </a:prstGeom>
        </p:spPr>
      </p:pic>
    </p:spTree>
    <p:extLst>
      <p:ext uri="{BB962C8B-B14F-4D97-AF65-F5344CB8AC3E}">
        <p14:creationId xmlns:p14="http://schemas.microsoft.com/office/powerpoint/2010/main" val="30158915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45920" y="1946367"/>
            <a:ext cx="8556171" cy="4441370"/>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sp>
        <p:nvSpPr>
          <p:cNvPr id="6"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425520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5342" y="2181121"/>
            <a:ext cx="9972604" cy="3861644"/>
          </a:xfrm>
        </p:spPr>
        <p:txBody>
          <a:bodyPr>
            <a:normAutofit/>
          </a:bodyPr>
          <a:lstStyle/>
          <a:p>
            <a:pPr marL="0" indent="0">
              <a:buNone/>
            </a:pPr>
            <a:r>
              <a:rPr lang="en-US" b="1" dirty="0">
                <a:solidFill>
                  <a:srgbClr val="FF0000"/>
                </a:solidFill>
              </a:rPr>
              <a:t>6- Final Words of Advice About Long Reports:</a:t>
            </a:r>
          </a:p>
          <a:p>
            <a:pPr marL="0" indent="0" algn="just">
              <a:buNone/>
            </a:pPr>
            <a:r>
              <a:rPr lang="en-US" dirty="0"/>
              <a:t>Perhaps no piece of writing you do on the job carries more weight than the long report. You can simplify your job and increase your chances for success by following these guidelines for scheduling, researching, and collaborating: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33104"/>
            <a:ext cx="11116491" cy="3993376"/>
          </a:xfrm>
        </p:spPr>
        <p:txBody>
          <a:bodyPr>
            <a:normAutofit/>
          </a:bodyPr>
          <a:lstStyle/>
          <a:p>
            <a:pPr marL="0" indent="0" algn="just">
              <a:buNone/>
            </a:pPr>
            <a:r>
              <a:rPr lang="en-US" dirty="0"/>
              <a:t>1. Plan and work early—do not postpone work until a deadline draws near.</a:t>
            </a:r>
          </a:p>
          <a:p>
            <a:pPr marL="0" indent="0" algn="just">
              <a:buNone/>
            </a:pPr>
            <a:r>
              <a:rPr lang="en-US" dirty="0"/>
              <a:t>2. Do a thorough search among Internet, print, and other resources.</a:t>
            </a:r>
          </a:p>
          <a:p>
            <a:pPr marL="0" indent="0" algn="just">
              <a:buNone/>
            </a:pPr>
            <a:r>
              <a:rPr lang="en-US" dirty="0"/>
              <a:t>3. Divide your workload into meaningful units—reassure yourself that you do not have to write the report or even an entire section of a report in a day or two.</a:t>
            </a:r>
          </a:p>
          <a:p>
            <a:pPr marL="0" indent="0" algn="just">
              <a:buNone/>
            </a:pPr>
            <a:r>
              <a:rPr lang="en-US" dirty="0"/>
              <a:t>4. Set up mini-deadlines for each phase of your work and then meet them.</a:t>
            </a:r>
          </a:p>
          <a:p>
            <a:pPr marL="0" indent="0" algn="just">
              <a:buNone/>
            </a:pPr>
            <a:r>
              <a:rPr lang="en-US" dirty="0"/>
              <a:t>5. Confer often and carefully with others in your group office.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0347"/>
            <a:ext cx="9902229" cy="204838"/>
          </a:xfrm>
          <a:prstGeom prst="rect">
            <a:avLst/>
          </a:prstGeom>
        </p:spPr>
      </p:pic>
    </p:spTree>
    <p:extLst>
      <p:ext uri="{BB962C8B-B14F-4D97-AF65-F5344CB8AC3E}">
        <p14:creationId xmlns:p14="http://schemas.microsoft.com/office/powerpoint/2010/main" val="7464661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667103" cy="4351338"/>
          </a:xfrm>
        </p:spPr>
        <p:txBody>
          <a:bodyPr>
            <a:normAutofit/>
          </a:bodyPr>
          <a:lstStyle/>
          <a:p>
            <a:pPr marL="0" indent="0">
              <a:buNone/>
            </a:pPr>
            <a:r>
              <a:rPr lang="en-US" b="1" dirty="0"/>
              <a:t>References: </a:t>
            </a:r>
          </a:p>
          <a:p>
            <a:pPr marL="0" indent="0">
              <a:buNone/>
            </a:pPr>
            <a:endParaRPr lang="en-US" dirty="0"/>
          </a:p>
          <a:p>
            <a:pPr marL="0" indent="0">
              <a:buNone/>
            </a:pPr>
            <a:r>
              <a:rPr lang="en-US" dirty="0"/>
              <a:t>Successful Writing</a:t>
            </a:r>
            <a:r>
              <a:rPr lang="ar-EG" dirty="0"/>
              <a:t> </a:t>
            </a:r>
            <a:r>
              <a:rPr lang="en-US" dirty="0"/>
              <a:t>at Work, Concise </a:t>
            </a:r>
            <a:r>
              <a:rPr lang="en-US" dirty="0" smtClean="0"/>
              <a:t>Third Edition</a:t>
            </a:r>
            <a:r>
              <a:rPr lang="en-US" dirty="0"/>
              <a:t>, </a:t>
            </a:r>
            <a:endParaRPr lang="ar-EG" dirty="0"/>
          </a:p>
          <a:p>
            <a:pPr marL="0" indent="0">
              <a:buNone/>
            </a:pPr>
            <a:r>
              <a:rPr lang="en-US" dirty="0"/>
              <a:t>By: Philip C. Kolin</a:t>
            </a:r>
          </a:p>
          <a:p>
            <a:pPr marL="0" indent="0">
              <a:buNone/>
            </a:pPr>
            <a:r>
              <a:rPr lang="en-US" dirty="0"/>
              <a:t>University of Southern Mississippi</a:t>
            </a:r>
            <a:endParaRPr lang="ar-EG" dirty="0"/>
          </a:p>
          <a:p>
            <a:pPr marL="0" indent="0">
              <a:buNone/>
            </a:pPr>
            <a:endParaRPr lang="ar-EG" b="1" i="1" dirty="0"/>
          </a:p>
          <a:p>
            <a:pPr marL="0" indent="0">
              <a:buNone/>
            </a:pPr>
            <a:r>
              <a:rPr lang="en-US" b="1" dirty="0"/>
              <a:t>Chapter </a:t>
            </a:r>
            <a:r>
              <a:rPr lang="en-US" b="1" dirty="0" smtClean="0"/>
              <a:t>9</a:t>
            </a:r>
            <a:endParaRPr lang="ar-EG"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273055" y="43366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Careful Long Reports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7137059" y="1588536"/>
            <a:ext cx="4666951" cy="4825516"/>
          </a:xfrm>
          <a:prstGeom prst="rect">
            <a:avLst/>
          </a:prstGeom>
        </p:spPr>
      </p:pic>
      <p:pic>
        <p:nvPicPr>
          <p:cNvPr id="10" name="Picture 9"/>
          <p:cNvPicPr>
            <a:picLocks noChangeAspect="1"/>
          </p:cNvPicPr>
          <p:nvPr/>
        </p:nvPicPr>
        <p:blipFill>
          <a:blip r:embed="rId5"/>
          <a:stretch>
            <a:fillRect/>
          </a:stretch>
        </p:blipFill>
        <p:spPr>
          <a:xfrm>
            <a:off x="2079006" y="6566324"/>
            <a:ext cx="9902229" cy="204838"/>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1059</TotalTime>
  <Words>3322</Words>
  <Application>Microsoft Office PowerPoint</Application>
  <PresentationFormat>Widescreen</PresentationFormat>
  <Paragraphs>235</Paragraphs>
  <Slides>47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71</cp:revision>
  <dcterms:created xsi:type="dcterms:W3CDTF">2021-08-03T13:03:26Z</dcterms:created>
  <dcterms:modified xsi:type="dcterms:W3CDTF">2022-06-20T07:06:50Z</dcterms:modified>
</cp:coreProperties>
</file>