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548" r:id="rId5"/>
    <p:sldId id="549" r:id="rId6"/>
    <p:sldId id="486" r:id="rId7"/>
    <p:sldId id="547" r:id="rId8"/>
    <p:sldId id="556" r:id="rId9"/>
    <p:sldId id="544" r:id="rId10"/>
    <p:sldId id="551" r:id="rId11"/>
    <p:sldId id="552" r:id="rId12"/>
    <p:sldId id="553" r:id="rId13"/>
    <p:sldId id="503" r:id="rId14"/>
    <p:sldId id="490" r:id="rId15"/>
    <p:sldId id="515" r:id="rId16"/>
    <p:sldId id="276" r:id="rId17"/>
    <p:sldId id="491" r:id="rId18"/>
    <p:sldId id="516" r:id="rId19"/>
    <p:sldId id="492" r:id="rId20"/>
    <p:sldId id="493" r:id="rId21"/>
    <p:sldId id="494" r:id="rId22"/>
    <p:sldId id="554" r:id="rId23"/>
    <p:sldId id="517" r:id="rId24"/>
    <p:sldId id="495" r:id="rId25"/>
    <p:sldId id="496" r:id="rId26"/>
    <p:sldId id="504" r:id="rId27"/>
    <p:sldId id="497" r:id="rId28"/>
    <p:sldId id="505" r:id="rId29"/>
    <p:sldId id="498" r:id="rId30"/>
    <p:sldId id="499" r:id="rId31"/>
    <p:sldId id="500" r:id="rId32"/>
    <p:sldId id="506" r:id="rId33"/>
    <p:sldId id="507" r:id="rId34"/>
    <p:sldId id="509" r:id="rId35"/>
    <p:sldId id="510" r:id="rId36"/>
    <p:sldId id="501" r:id="rId37"/>
    <p:sldId id="512" r:id="rId38"/>
    <p:sldId id="514" r:id="rId39"/>
    <p:sldId id="555" r:id="rId40"/>
    <p:sldId id="521" r:id="rId41"/>
    <p:sldId id="522" r:id="rId42"/>
    <p:sldId id="523" r:id="rId43"/>
    <p:sldId id="524" r:id="rId44"/>
    <p:sldId id="531" r:id="rId45"/>
    <p:sldId id="532" r:id="rId46"/>
    <p:sldId id="535" r:id="rId47"/>
    <p:sldId id="537" r:id="rId48"/>
    <p:sldId id="48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8"/>
            <p14:sldId id="549"/>
            <p14:sldId id="486"/>
            <p14:sldId id="547"/>
            <p14:sldId id="556"/>
            <p14:sldId id="544"/>
            <p14:sldId id="551"/>
            <p14:sldId id="552"/>
            <p14:sldId id="553"/>
            <p14:sldId id="503"/>
            <p14:sldId id="490"/>
            <p14:sldId id="515"/>
            <p14:sldId id="276"/>
            <p14:sldId id="491"/>
            <p14:sldId id="516"/>
            <p14:sldId id="492"/>
            <p14:sldId id="493"/>
            <p14:sldId id="494"/>
            <p14:sldId id="554"/>
            <p14:sldId id="517"/>
            <p14:sldId id="495"/>
            <p14:sldId id="496"/>
            <p14:sldId id="504"/>
            <p14:sldId id="497"/>
            <p14:sldId id="505"/>
            <p14:sldId id="498"/>
            <p14:sldId id="499"/>
            <p14:sldId id="500"/>
            <p14:sldId id="506"/>
            <p14:sldId id="507"/>
            <p14:sldId id="509"/>
            <p14:sldId id="510"/>
            <p14:sldId id="501"/>
            <p14:sldId id="512"/>
            <p14:sldId id="514"/>
            <p14:sldId id="555"/>
            <p14:sldId id="521"/>
            <p14:sldId id="522"/>
            <p14:sldId id="523"/>
            <p14:sldId id="524"/>
            <p14:sldId id="531"/>
            <p14:sldId id="532"/>
            <p14:sldId id="535"/>
            <p14:sldId id="537"/>
            <p14:sldId id="48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2" d="100"/>
          <a:sy n="72" d="100"/>
        </p:scale>
        <p:origin x="432" y="56"/>
      </p:cViewPr>
      <p:guideLst>
        <p:guide orient="horz" pos="2160"/>
        <p:guide pos="3840"/>
      </p:guideLst>
    </p:cSldViewPr>
  </p:slideViewPr>
  <p:notesTextViewPr>
    <p:cViewPr>
      <p:scale>
        <a:sx n="1" d="1"/>
        <a:sy n="1" d="1"/>
      </p:scale>
      <p:origin x="0" y="0"/>
    </p:cViewPr>
  </p:notesTextViewPr>
  <p:sorterViewPr>
    <p:cViewPr>
      <p:scale>
        <a:sx n="100" d="100"/>
        <a:sy n="100" d="100"/>
      </p:scale>
      <p:origin x="0" y="671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62309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05694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6315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20833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2592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2788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0870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996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37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1573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0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55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7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032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0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91032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904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5305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2215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6102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5001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60" r:id="rId17"/>
    <p:sldLayoutId id="2147483662" r:id="rId18"/>
    <p:sldLayoutId id="2147483664"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30713498"/>
      </p:ext>
    </p:extLst>
  </p:cSld>
  <p:clrMapOvr>
    <a:masterClrMapping/>
  </p:clrMapOvr>
  <mc:AlternateContent xmlns:mc="http://schemas.openxmlformats.org/markup-compatibility/2006" xmlns:p14="http://schemas.microsoft.com/office/powerpoint/2010/main">
    <mc:Choice Requires="p14">
      <p:transition spd="slow" p14:dur="2000" advTm="10652"/>
    </mc:Choice>
    <mc:Fallback xmlns="">
      <p:transition spd="slow" advTm="1065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a:t>Individual change </a:t>
            </a: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089855"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0587" y="3718599"/>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a:p>
            <a:pPr algn="ctr"/>
            <a:r>
              <a:rPr lang="en-US" sz="2800" b="1" dirty="0">
                <a:solidFill>
                  <a:srgbClr val="000000"/>
                </a:solidFill>
                <a:latin typeface="Times New Roman" panose="02020603050405020304" pitchFamily="18" charset="0"/>
                <a:cs typeface="Times New Roman" panose="02020603050405020304" pitchFamily="18" charset="0"/>
              </a:rPr>
              <a:t>Individual change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424306" y="4869380"/>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mahfouz</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
        <p:nvSpPr>
          <p:cNvPr id="4" name="Rectangle 3"/>
          <p:cNvSpPr/>
          <p:nvPr/>
        </p:nvSpPr>
        <p:spPr>
          <a:xfrm>
            <a:off x="7672590" y="3626703"/>
            <a:ext cx="184731" cy="523220"/>
          </a:xfrm>
          <a:prstGeom prst="rect">
            <a:avLst/>
          </a:prstGeom>
        </p:spPr>
        <p:txBody>
          <a:bodyPr wrap="none">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2853332"/>
      </p:ext>
    </p:extLst>
  </p:cSld>
  <p:clrMapOvr>
    <a:masterClrMapping/>
  </p:clrMapOvr>
  <mc:AlternateContent xmlns:mc="http://schemas.openxmlformats.org/markup-compatibility/2006" xmlns:p14="http://schemas.microsoft.com/office/powerpoint/2010/main">
    <mc:Choice Requires="p14">
      <p:transition spd="slow" p14:dur="2000" advTm="19463"/>
    </mc:Choice>
    <mc:Fallback xmlns="">
      <p:transition spd="slow" advTm="194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08729" y="232148"/>
            <a:ext cx="3336170" cy="646331"/>
          </a:xfrm>
          <a:prstGeom prst="rect">
            <a:avLst/>
          </a:prstGeom>
          <a:noFill/>
        </p:spPr>
        <p:txBody>
          <a:bodyPr wrap="none" rtlCol="0">
            <a:spAutoFit/>
          </a:bodyPr>
          <a:lstStyle/>
          <a:p>
            <a:pPr lvl="0">
              <a:defRPr/>
            </a:pPr>
            <a:r>
              <a:rPr kumimoji="0" lang="en-US" sz="3600" b="0" i="0" u="none" strike="noStrike" kern="1200" cap="none" spc="0" normalizeH="0" baseline="0" noProof="0" dirty="0">
                <a:ln>
                  <a:noFill/>
                </a:ln>
                <a:effectLst/>
                <a:uLnTx/>
                <a:uFillTx/>
                <a:latin typeface="Tajawal Medium" panose="00000600000000000000" pitchFamily="2" charset="-78"/>
                <a:cs typeface="Tajawal Medium" panose="00000600000000000000" pitchFamily="2" charset="-78"/>
              </a:rPr>
              <a:t>Agenda </a:t>
            </a:r>
            <a:r>
              <a:rPr lang="en-US" sz="3600" dirty="0">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400429" y="2294419"/>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b="1" dirty="0">
                <a:solidFill>
                  <a:schemeClr val="bg2">
                    <a:lumMod val="25000"/>
                  </a:schemeClr>
                </a:solidFill>
              </a:rPr>
              <a:t>Introduction</a:t>
            </a:r>
          </a:p>
          <a:p>
            <a:pPr marL="457200" indent="-457200">
              <a:buFont typeface="Wingdings" pitchFamily="2" charset="2"/>
              <a:buChar char="Ø"/>
            </a:pPr>
            <a:r>
              <a:rPr lang="en-US" sz="3200" dirty="0">
                <a:solidFill>
                  <a:schemeClr val="bg2">
                    <a:lumMod val="25000"/>
                  </a:schemeClr>
                </a:solidFill>
              </a:rPr>
              <a:t>Learning and the process of change </a:t>
            </a:r>
          </a:p>
          <a:p>
            <a:pPr marL="457200" indent="-457200">
              <a:buFont typeface="Wingdings" pitchFamily="2" charset="2"/>
              <a:buChar char="Ø"/>
            </a:pPr>
            <a:r>
              <a:rPr lang="en-US" sz="3200" dirty="0">
                <a:solidFill>
                  <a:schemeClr val="bg2">
                    <a:lumMod val="25000"/>
                  </a:schemeClr>
                </a:solidFill>
              </a:rPr>
              <a:t>The behavioral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dirty="0">
                <a:solidFill>
                  <a:schemeClr val="bg2">
                    <a:lumMod val="25000"/>
                  </a:schemeClr>
                </a:solidFill>
              </a:rPr>
              <a:t>The psychodynamic approach to change</a:t>
            </a:r>
          </a:p>
          <a:p>
            <a:pPr marL="457200" indent="-457200">
              <a:buFont typeface="Wingdings" pitchFamily="2" charset="2"/>
              <a:buChar char="Ø"/>
            </a:pPr>
            <a:r>
              <a:rPr lang="en-US" sz="3200" dirty="0">
                <a:solidFill>
                  <a:schemeClr val="bg2">
                    <a:lumMod val="25000"/>
                  </a:schemeClr>
                </a:solidFill>
              </a:rPr>
              <a:t>The humanistic psychology approach to change</a:t>
            </a:r>
          </a:p>
        </p:txBody>
      </p:sp>
      <p:sp>
        <p:nvSpPr>
          <p:cNvPr id="6" name="Rectangle 5">
            <a:extLst>
              <a:ext uri="{FF2B5EF4-FFF2-40B4-BE49-F238E27FC236}">
                <a16:creationId xmlns:a16="http://schemas.microsoft.com/office/drawing/2014/main" id="{6FE380F3-A68B-26EA-9084-2C15BB9E43F9}"/>
              </a:ext>
            </a:extLst>
          </p:cNvPr>
          <p:cNvSpPr/>
          <p:nvPr/>
        </p:nvSpPr>
        <p:spPr>
          <a:xfrm>
            <a:off x="300176" y="11756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E819771-40E4-115E-1677-879EF07CAA9A}"/>
              </a:ext>
            </a:extLst>
          </p:cNvPr>
          <p:cNvSpPr txBox="1"/>
          <p:nvPr/>
        </p:nvSpPr>
        <p:spPr>
          <a:xfrm>
            <a:off x="581329" y="29370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C16A569-901B-C6A9-5510-154F90D28A49}"/>
              </a:ext>
            </a:extLst>
          </p:cNvPr>
          <p:cNvSpPr txBox="1"/>
          <p:nvPr/>
        </p:nvSpPr>
        <p:spPr>
          <a:xfrm>
            <a:off x="309420" y="9364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124689758"/>
      </p:ext>
    </p:extLst>
  </p:cSld>
  <p:clrMapOvr>
    <a:masterClrMapping/>
  </p:clrMapOvr>
  <mc:AlternateContent xmlns:mc="http://schemas.openxmlformats.org/markup-compatibility/2006" xmlns:p14="http://schemas.microsoft.com/office/powerpoint/2010/main">
    <mc:Choice Requires="p14">
      <p:transition spd="slow" p14:dur="2000" advTm="44237"/>
    </mc:Choice>
    <mc:Fallback xmlns="">
      <p:transition spd="slow" advTm="442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250835120"/>
      </p:ext>
    </p:extLst>
  </p:cSld>
  <p:clrMapOvr>
    <a:masterClrMapping/>
  </p:clrMapOvr>
  <mc:AlternateContent xmlns:mc="http://schemas.openxmlformats.org/markup-compatibility/2006" xmlns:p14="http://schemas.microsoft.com/office/powerpoint/2010/main">
    <mc:Choice Requires="p14">
      <p:transition spd="slow" p14:dur="2000" advTm="143119"/>
    </mc:Choice>
    <mc:Fallback xmlns="">
      <p:transition spd="slow" advTm="1431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685860" y="1613794"/>
            <a:ext cx="6626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111111"/>
                </a:solidFill>
                <a:latin typeface="Roboto"/>
              </a:rPr>
              <a:t>Definition:</a:t>
            </a:r>
            <a:br>
              <a:rPr lang="en-US" sz="2400" dirty="0"/>
            </a:br>
            <a:endParaRPr lang="en-US" sz="2400" dirty="0">
              <a:solidFill>
                <a:schemeClr val="tx1"/>
              </a:solidFill>
            </a:endParaRPr>
          </a:p>
          <a:p>
            <a:pPr algn="justLow"/>
            <a:r>
              <a:rPr lang="en-US" sz="2400" dirty="0">
                <a:solidFill>
                  <a:schemeClr val="tx1"/>
                </a:solidFill>
              </a:rPr>
              <a:t>Change Management is an organizational process designed to help individuals and organizations adapt to changes in their environment. It involves planning, communication, training, and monitoring outcomes to ensure a smooth transition from the current state to the desired future state.</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4640" y="1613795"/>
            <a:ext cx="3900586" cy="4206554"/>
          </a:xfrm>
          <a:prstGeom prst="rect">
            <a:avLst/>
          </a:prstGeom>
        </p:spPr>
      </p:pic>
    </p:spTree>
    <p:extLst>
      <p:ext uri="{BB962C8B-B14F-4D97-AF65-F5344CB8AC3E}">
        <p14:creationId xmlns:p14="http://schemas.microsoft.com/office/powerpoint/2010/main" val="3454863288"/>
      </p:ext>
    </p:extLst>
  </p:cSld>
  <p:clrMapOvr>
    <a:masterClrMapping/>
  </p:clrMapOvr>
  <mc:AlternateContent xmlns:mc="http://schemas.openxmlformats.org/markup-compatibility/2006" xmlns:p14="http://schemas.microsoft.com/office/powerpoint/2010/main">
    <mc:Choice Requires="p14">
      <p:transition spd="slow" p14:dur="2000" advTm="55596"/>
    </mc:Choice>
    <mc:Fallback xmlns="">
      <p:transition spd="slow" advTm="555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4727" y="3517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696705" y="422598"/>
            <a:ext cx="6854763" cy="523220"/>
          </a:xfrm>
          <a:prstGeom prst="rect">
            <a:avLst/>
          </a:prstGeom>
          <a:noFill/>
        </p:spPr>
        <p:txBody>
          <a:bodyPr wrap="square" rtlCol="0">
            <a:spAutoFit/>
          </a:bodyPr>
          <a:lstStyle/>
          <a:p>
            <a:r>
              <a:rPr lang="ar-EG" sz="2800" b="1" dirty="0">
                <a:solidFill>
                  <a:schemeClr val="bg2">
                    <a:lumMod val="25000"/>
                  </a:schemeClr>
                </a:solidFill>
              </a:rPr>
              <a:t>-2</a:t>
            </a:r>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0176" y="11756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09420" y="9364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1329" y="29370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226290" y="113613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p:cNvSpPr/>
          <p:nvPr/>
        </p:nvSpPr>
        <p:spPr>
          <a:xfrm>
            <a:off x="895476" y="2076774"/>
            <a:ext cx="5301899" cy="4154984"/>
          </a:xfrm>
          <a:prstGeom prst="rect">
            <a:avLst/>
          </a:prstGeom>
        </p:spPr>
        <p:txBody>
          <a:bodyPr wrap="square">
            <a:spAutoFit/>
          </a:bodyPr>
          <a:lstStyle/>
          <a:p>
            <a:pPr algn="just"/>
            <a:r>
              <a:rPr lang="en-US" sz="2400" dirty="0"/>
              <a:t>Learning plays an important role in the process of change. For people and organizations to deal with change effectively, they must learn new skills, gain new knowledge, and sometimes change their attitudes or behaviors. Change is not just about doing things differently — it's also about thinking differently. Learning helps individuals and teams adapt, grow, and succeed in a constantly changing world.</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5518" y="2076774"/>
            <a:ext cx="5070916" cy="4054593"/>
          </a:xfrm>
          <a:prstGeom prst="rect">
            <a:avLst/>
          </a:prstGeom>
        </p:spPr>
      </p:pic>
    </p:spTree>
    <p:extLst>
      <p:ext uri="{BB962C8B-B14F-4D97-AF65-F5344CB8AC3E}">
        <p14:creationId xmlns:p14="http://schemas.microsoft.com/office/powerpoint/2010/main" val="4293274419"/>
      </p:ext>
    </p:extLst>
  </p:cSld>
  <p:clrMapOvr>
    <a:masterClrMapping/>
  </p:clrMapOvr>
  <mc:AlternateContent xmlns:mc="http://schemas.openxmlformats.org/markup-compatibility/2006" xmlns:p14="http://schemas.microsoft.com/office/powerpoint/2010/main">
    <mc:Choice Requires="p14">
      <p:transition spd="slow" p14:dur="2000" advTm="456474"/>
    </mc:Choice>
    <mc:Fallback xmlns="">
      <p:transition spd="slow" advTm="4564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95792" y="26843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879167" y="390818"/>
            <a:ext cx="6433666" cy="523220"/>
          </a:xfrm>
          <a:prstGeom prst="rect">
            <a:avLst/>
          </a:prstGeom>
          <a:noFill/>
        </p:spPr>
        <p:txBody>
          <a:bodyPr wrap="square" rtlCol="0">
            <a:spAutoFit/>
          </a:bodyPr>
          <a:lstStyle/>
          <a:p>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0306" y="213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7117" y="26158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09026" y="51493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24"/>
          <p:cNvSpPr/>
          <p:nvPr/>
        </p:nvSpPr>
        <p:spPr>
          <a:xfrm>
            <a:off x="1018575" y="2286714"/>
            <a:ext cx="6141641" cy="389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dirty="0">
                <a:solidFill>
                  <a:srgbClr val="E7E6E6">
                    <a:lumMod val="25000"/>
                  </a:srgbClr>
                </a:solidFill>
              </a:rPr>
              <a:t>Honey and Mumford (1986) define "Learning is the process by which we make sense of our experiences in the world and apply those learning's to improve ourselves. Learning is not just an acquisition of knowledge, but the application of it through doing something different in the world.</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1076" y="2429329"/>
            <a:ext cx="3611880" cy="3611880"/>
          </a:xfrm>
          <a:prstGeom prst="rect">
            <a:avLst/>
          </a:prstGeom>
        </p:spPr>
      </p:pic>
    </p:spTree>
    <p:extLst>
      <p:ext uri="{BB962C8B-B14F-4D97-AF65-F5344CB8AC3E}">
        <p14:creationId xmlns:p14="http://schemas.microsoft.com/office/powerpoint/2010/main" val="4258834925"/>
      </p:ext>
    </p:extLst>
  </p:cSld>
  <p:clrMapOvr>
    <a:masterClrMapping/>
  </p:clrMapOvr>
  <mc:AlternateContent xmlns:mc="http://schemas.openxmlformats.org/markup-compatibility/2006" xmlns:p14="http://schemas.microsoft.com/office/powerpoint/2010/main">
    <mc:Choice Requires="p14">
      <p:transition spd="slow" p14:dur="2000" advTm="60727"/>
    </mc:Choice>
    <mc:Fallback xmlns="">
      <p:transition spd="slow" advTm="607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sz="1800" b="1" dirty="0">
                <a:solidFill>
                  <a:schemeClr val="bg1"/>
                </a:solidFill>
                <a:latin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218AF2-1C69-3134-9044-37A6201B6D92}"/>
              </a:ext>
            </a:extLst>
          </p:cNvPr>
          <p:cNvSpPr txBox="1"/>
          <p:nvPr/>
        </p:nvSpPr>
        <p:spPr>
          <a:xfrm>
            <a:off x="1857959" y="2672757"/>
            <a:ext cx="4933951" cy="1938992"/>
          </a:xfrm>
          <a:prstGeom prst="rect">
            <a:avLst/>
          </a:prstGeom>
          <a:noFill/>
        </p:spPr>
        <p:txBody>
          <a:bodyPr wrap="square" rtlCol="0">
            <a:spAutoFit/>
          </a:bodyPr>
          <a:lstStyle/>
          <a:p>
            <a:pPr lvl="0"/>
            <a:r>
              <a:rPr lang="en-US" sz="2400" dirty="0">
                <a:solidFill>
                  <a:srgbClr val="E7E6E6">
                    <a:lumMod val="25000"/>
                  </a:srgbClr>
                </a:solidFill>
                <a:latin typeface="Times New Roman" panose="02020603050405020304" pitchFamily="18" charset="0"/>
                <a:cs typeface="Times New Roman" panose="02020603050405020304" pitchFamily="18" charset="0"/>
              </a:rPr>
              <a:t>Many of the change scenarios that you find yourself in require you to learn something new, or to adjust to a new way of operating: your new boss likes and dislikes, for example.</a:t>
            </a:r>
          </a:p>
        </p:txBody>
      </p:sp>
      <p:sp>
        <p:nvSpPr>
          <p:cNvPr id="11" name="TextBox 10">
            <a:extLst>
              <a:ext uri="{FF2B5EF4-FFF2-40B4-BE49-F238E27FC236}">
                <a16:creationId xmlns:a16="http://schemas.microsoft.com/office/drawing/2014/main" id="{904B7CA6-23A4-2E24-5FFC-ECEA38831F6A}"/>
              </a:ext>
            </a:extLst>
          </p:cNvPr>
          <p:cNvSpPr txBox="1"/>
          <p:nvPr/>
        </p:nvSpPr>
        <p:spPr>
          <a:xfrm>
            <a:off x="2550492" y="1062151"/>
            <a:ext cx="6433666" cy="523220"/>
          </a:xfrm>
          <a:prstGeom prst="rect">
            <a:avLst/>
          </a:prstGeom>
          <a:noFill/>
        </p:spPr>
        <p:txBody>
          <a:bodyPr wrap="square" rtlCol="0">
            <a:spAutoFit/>
          </a:bodyPr>
          <a:lstStyle/>
          <a:p>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5488" y="3288255"/>
            <a:ext cx="4277340" cy="2678288"/>
          </a:xfrm>
          <a:prstGeom prst="rect">
            <a:avLst/>
          </a:prstGeom>
        </p:spPr>
      </p:pic>
    </p:spTree>
    <p:extLst>
      <p:ext uri="{BB962C8B-B14F-4D97-AF65-F5344CB8AC3E}">
        <p14:creationId xmlns:p14="http://schemas.microsoft.com/office/powerpoint/2010/main" val="294021759"/>
      </p:ext>
    </p:extLst>
  </p:cSld>
  <p:clrMapOvr>
    <a:masterClrMapping/>
  </p:clrMapOvr>
  <mc:AlternateContent xmlns:mc="http://schemas.openxmlformats.org/markup-compatibility/2006" xmlns:p14="http://schemas.microsoft.com/office/powerpoint/2010/main">
    <mc:Choice Requires="p14">
      <p:transition p14:dur="10" advTm="75099"/>
    </mc:Choice>
    <mc:Fallback xmlns="">
      <p:transition advTm="750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873771"/>
            <a:ext cx="8417320" cy="1569660"/>
          </a:xfrm>
          <a:prstGeom prst="rect">
            <a:avLst/>
          </a:prstGeom>
          <a:noFill/>
        </p:spPr>
        <p:txBody>
          <a:bodyPr wrap="square" rtlCol="0">
            <a:spAutoFit/>
          </a:bodyPr>
          <a:lstStyle/>
          <a:p>
            <a:r>
              <a:rPr lang="en-US" sz="2400" dirty="0">
                <a:solidFill>
                  <a:schemeClr val="bg2">
                    <a:lumMod val="25000"/>
                  </a:schemeClr>
                </a:solidFill>
              </a:rPr>
              <a:t>There is another example of driving your new car for the first time. For many people, the joy of a new car is tempered by the nervousness of driving it for the first time. </a:t>
            </a:r>
          </a:p>
          <a:p>
            <a:endParaRPr lang="en-US" sz="2400" dirty="0">
              <a:solidFill>
                <a:schemeClr val="bg2">
                  <a:lumMod val="25000"/>
                </a:schemeClr>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45628721"/>
      </p:ext>
    </p:extLst>
  </p:cSld>
  <p:clrMapOvr>
    <a:masterClrMapping/>
  </p:clrMapOvr>
  <mc:AlternateContent xmlns:mc="http://schemas.openxmlformats.org/markup-compatibility/2006" xmlns:p14="http://schemas.microsoft.com/office/powerpoint/2010/main">
    <mc:Choice Requires="p14">
      <p:transition spd="slow" p14:dur="2000" advTm="73255"/>
    </mc:Choice>
    <mc:Fallback xmlns="">
      <p:transition spd="slow" advTm="7325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617848" y="2351256"/>
            <a:ext cx="8417320" cy="3046988"/>
          </a:xfrm>
          <a:prstGeom prst="rect">
            <a:avLst/>
          </a:prstGeom>
          <a:noFill/>
        </p:spPr>
        <p:txBody>
          <a:bodyPr wrap="square" rtlCol="0">
            <a:spAutoFit/>
          </a:bodyPr>
          <a:lstStyle/>
          <a:p>
            <a:endParaRPr lang="en-US" sz="2400" dirty="0">
              <a:solidFill>
                <a:schemeClr val="bg2">
                  <a:lumMod val="25000"/>
                </a:schemeClr>
              </a:solidFill>
            </a:endParaRPr>
          </a:p>
          <a:p>
            <a:r>
              <a:rPr lang="ar-EG" sz="2400" dirty="0">
                <a:solidFill>
                  <a:schemeClr val="bg2">
                    <a:lumMod val="25000"/>
                  </a:schemeClr>
                </a:solidFill>
              </a:rPr>
              <a:t> </a:t>
            </a:r>
            <a:r>
              <a:rPr lang="en-US" sz="2400" dirty="0">
                <a:solidFill>
                  <a:schemeClr val="bg2">
                    <a:lumMod val="25000"/>
                  </a:schemeClr>
                </a:solidFill>
              </a:rPr>
              <a:t>but When you are driving on your usual route to work, you don’t have to think much. Your hands naturally grip the steering wheel, your foot knows exactly when to press the gas pedal, and you automatically take the turns. But when you drive to a new place for the first time, you have to pay extra attention. You may need to check your GPS frequently, look for road signs, and concentrate more on the directions.</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1927748"/>
      </p:ext>
    </p:extLst>
  </p:cSld>
  <p:clrMapOvr>
    <a:masterClrMapping/>
  </p:clrMapOvr>
  <mc:AlternateContent xmlns:mc="http://schemas.openxmlformats.org/markup-compatibility/2006" xmlns:p14="http://schemas.microsoft.com/office/powerpoint/2010/main">
    <mc:Choice Requires="p14">
      <p:transition spd="slow" p14:dur="2000" advTm="201722"/>
    </mc:Choice>
    <mc:Fallback xmlns="">
      <p:transition spd="slow" advTm="2017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879167" y="202974"/>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51557" y="1037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99102" y="19785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35056" y="3666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5096" y="1621453"/>
            <a:ext cx="4107833" cy="3952034"/>
          </a:xfrm>
          <a:prstGeom prst="rect">
            <a:avLst/>
          </a:prstGeom>
        </p:spPr>
      </p:pic>
      <p:sp>
        <p:nvSpPr>
          <p:cNvPr id="16" name="Rectangle: Rounded Corners 24"/>
          <p:cNvSpPr/>
          <p:nvPr/>
        </p:nvSpPr>
        <p:spPr>
          <a:xfrm>
            <a:off x="1115879" y="1621454"/>
            <a:ext cx="6362702" cy="3952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2">
                    <a:lumMod val="25000"/>
                  </a:schemeClr>
                </a:solidFill>
              </a:rPr>
              <a:t>All these things you would have done automatically but now you need to think about them. Thinking not only requires time, it also requires a ‘psychological space’ which it is not easy to create when driving along at your normal speed</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0979828"/>
      </p:ext>
    </p:extLst>
  </p:cSld>
  <p:clrMapOvr>
    <a:masterClrMapping/>
  </p:clrMapOvr>
  <mc:AlternateContent xmlns:mc="http://schemas.openxmlformats.org/markup-compatibility/2006" xmlns:p14="http://schemas.microsoft.com/office/powerpoint/2010/main">
    <mc:Choice Requires="p14">
      <p:transition spd="slow" p14:dur="2000" advTm="151574"/>
    </mc:Choice>
    <mc:Fallback xmlns="">
      <p:transition spd="slow" advTm="1515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813375"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71370" y="1136132"/>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945177" y="112395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87900" y="11361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37682" y="89602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5751441" y="1125644"/>
            <a:ext cx="6238193" cy="954107"/>
          </a:xfrm>
          <a:prstGeom prst="rect">
            <a:avLst/>
          </a:prstGeom>
          <a:noFill/>
        </p:spPr>
        <p:txBody>
          <a:bodyPr wrap="square" rtlCol="0">
            <a:spAutoFit/>
          </a:bodyPr>
          <a:lstStyle/>
          <a:p>
            <a:pPr algn="ctr"/>
            <a:r>
              <a:rPr lang="en-US" sz="2800" b="1"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863014" y="112564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874987" y="129947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67521913"/>
      </p:ext>
    </p:extLst>
  </p:cSld>
  <p:clrMapOvr>
    <a:masterClrMapping/>
  </p:clrMapOvr>
  <mc:AlternateContent xmlns:mc="http://schemas.openxmlformats.org/markup-compatibility/2006" xmlns:p14="http://schemas.microsoft.com/office/powerpoint/2010/main">
    <mc:Choice Requires="p14">
      <p:transition spd="slow" p14:dur="2000" advTm="18184"/>
    </mc:Choice>
    <mc:Fallback xmlns="">
      <p:transition spd="slow" advTm="18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09785"/>
            <a:ext cx="4884146"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Psychologists suggest that people have a worldview that entails some things being in the foreground and others being in the background of their consciousness.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6813" y="2352068"/>
            <a:ext cx="4658755" cy="320836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634"/>
    </mc:Choice>
    <mc:Fallback xmlns="">
      <p:transition advTm="5106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32250" y="1988890"/>
            <a:ext cx="6044312" cy="323165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example of driving a new car for the first time, something else is happening. Assuming that I am an experienced driver, many of the aspects of driving, for me, are unconscious. All of these aspects I hopefully carry out competently.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417" y="2155119"/>
            <a:ext cx="4472833" cy="3811244"/>
          </a:xfrm>
          <a:prstGeom prst="rect">
            <a:avLst/>
          </a:prstGeom>
        </p:spPr>
      </p:pic>
    </p:spTree>
    <p:extLst>
      <p:ext uri="{BB962C8B-B14F-4D97-AF65-F5344CB8AC3E}">
        <p14:creationId xmlns:p14="http://schemas.microsoft.com/office/powerpoint/2010/main" val="865615278"/>
      </p:ext>
    </p:extLst>
  </p:cSld>
  <p:clrMapOvr>
    <a:masterClrMapping/>
  </p:clrMapOvr>
  <mc:AlternateContent xmlns:mc="http://schemas.openxmlformats.org/markup-compatibility/2006" xmlns:p14="http://schemas.microsoft.com/office/powerpoint/2010/main">
    <mc:Choice Requires="p14">
      <p:transition p14:dur="10" advTm="267659"/>
    </mc:Choice>
    <mc:Fallback xmlns="">
      <p:transition advTm="2676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565068" y="97582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7509311"/>
      </p:ext>
    </p:extLst>
  </p:cSld>
  <p:clrMapOvr>
    <a:masterClrMapping/>
  </p:clrMapOvr>
  <mc:AlternateContent xmlns:mc="http://schemas.openxmlformats.org/markup-compatibility/2006" xmlns:p14="http://schemas.microsoft.com/office/powerpoint/2010/main">
    <mc:Choice Requires="p14">
      <p:transition spd="slow" p14:dur="2000" advTm="109906"/>
    </mc:Choice>
    <mc:Fallback xmlns="">
      <p:transition spd="slow" advTm="109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b="1"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332398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David Kolb (1984) developed a model of experiential learning, which unpacked how learning occurs, and what stages a typical individual goes through in order to learn. It shows that we learn through a process of doing and thinking. The labels of activist, reflector, theorist and pragmatist.</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689" y="2011987"/>
            <a:ext cx="3611880" cy="3611880"/>
          </a:xfrm>
          <a:prstGeom prst="rect">
            <a:avLst/>
          </a:prstGeom>
        </p:spPr>
      </p:pic>
    </p:spTree>
    <p:extLst>
      <p:ext uri="{BB962C8B-B14F-4D97-AF65-F5344CB8AC3E}">
        <p14:creationId xmlns:p14="http://schemas.microsoft.com/office/powerpoint/2010/main" val="3812108017"/>
      </p:ext>
    </p:extLst>
  </p:cSld>
  <p:clrMapOvr>
    <a:masterClrMapping/>
  </p:clrMapOvr>
  <mc:AlternateContent xmlns:mc="http://schemas.openxmlformats.org/markup-compatibility/2006" xmlns:p14="http://schemas.microsoft.com/office/powerpoint/2010/main">
    <mc:Choice Requires="p14">
      <p:transition p14:dur="10" advTm="292702"/>
    </mc:Choice>
    <mc:Fallback xmlns="">
      <p:transition advTm="29270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73866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632394" y="2246157"/>
            <a:ext cx="8927211" cy="333874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1473299"/>
      </p:ext>
    </p:extLst>
  </p:cSld>
  <p:clrMapOvr>
    <a:masterClrMapping/>
  </p:clrMapOvr>
  <mc:AlternateContent xmlns:mc="http://schemas.openxmlformats.org/markup-compatibility/2006" xmlns:p14="http://schemas.microsoft.com/office/powerpoint/2010/main">
    <mc:Choice Requires="p14">
      <p:transition p14:dur="10" advTm="223254"/>
    </mc:Choice>
    <mc:Fallback xmlns="">
      <p:transition advTm="22325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8100629" cy="4524315"/>
          </a:xfrm>
          <a:prstGeom prst="rect">
            <a:avLst/>
          </a:prstGeom>
          <a:noFill/>
        </p:spPr>
        <p:txBody>
          <a:bodyPr wrap="square" rtlCol="0">
            <a:spAutoFit/>
          </a:bodyPr>
          <a:lstStyle/>
          <a:p>
            <a:endParaRPr lang="en-US" sz="2400" b="1" dirty="0"/>
          </a:p>
          <a:p>
            <a:r>
              <a:rPr lang="en-US" sz="2400" b="1" dirty="0"/>
              <a:t>You’ve decided to start learning a new language. How do you go about it?</a:t>
            </a:r>
            <a:endParaRPr lang="ar-EG" sz="2400" b="1" dirty="0"/>
          </a:p>
          <a:p>
            <a:endParaRPr lang="ar-EG" sz="2400" b="1" dirty="0"/>
          </a:p>
          <a:p>
            <a:r>
              <a:rPr lang="en-US" sz="2400" dirty="0"/>
              <a:t>• Do you jump right in, try speaking it immediately, and experiment with new phrases? (Activist)</a:t>
            </a:r>
          </a:p>
          <a:p>
            <a:r>
              <a:rPr lang="en-US" sz="2400" dirty="0"/>
              <a:t>• Do you prefer to observe others speaking the language or watch videos before trying it yourself? (Reflector)</a:t>
            </a:r>
          </a:p>
          <a:p>
            <a:r>
              <a:rPr lang="en-US" sz="2400" dirty="0"/>
              <a:t>• Do you research the grammar rules, structure, and compare it to other languages you know? (Theorist)</a:t>
            </a:r>
          </a:p>
          <a:p>
            <a:r>
              <a:rPr lang="en-US" sz="2400" dirty="0"/>
              <a:t>• Do you wait until you have a practical reason to use the language, such as travel or work? (Pragmatist)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8213" y="2155119"/>
            <a:ext cx="2591787" cy="3811728"/>
          </a:xfrm>
          <a:prstGeom prst="ellipse">
            <a:avLst/>
          </a:prstGeom>
          <a:ln>
            <a:noFill/>
          </a:ln>
          <a:effectLst>
            <a:softEdge rad="112500"/>
          </a:effectLst>
        </p:spPr>
      </p:pic>
    </p:spTree>
    <p:extLst>
      <p:ext uri="{BB962C8B-B14F-4D97-AF65-F5344CB8AC3E}">
        <p14:creationId xmlns:p14="http://schemas.microsoft.com/office/powerpoint/2010/main" val="1677969212"/>
      </p:ext>
    </p:extLst>
  </p:cSld>
  <p:clrMapOvr>
    <a:masterClrMapping/>
  </p:clrMapOvr>
  <mc:AlternateContent xmlns:mc="http://schemas.openxmlformats.org/markup-compatibility/2006" xmlns:p14="http://schemas.microsoft.com/office/powerpoint/2010/main">
    <mc:Choice Requires="p14">
      <p:transition p14:dur="10" advTm="325955"/>
    </mc:Choice>
    <mc:Fallback xmlns="">
      <p:transition advTm="32595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762050" y="3422044"/>
            <a:ext cx="2450692" cy="2556176"/>
            <a:chOff x="2463190" y="2885825"/>
            <a:chExt cx="1838019" cy="2556176"/>
          </a:xfrm>
        </p:grpSpPr>
        <p:sp>
          <p:nvSpPr>
            <p:cNvPr id="2" name="Rounded Rectangle 1"/>
            <p:cNvSpPr/>
            <p:nvPr/>
          </p:nvSpPr>
          <p:spPr>
            <a:xfrm>
              <a:off x="2463190" y="2885825"/>
              <a:ext cx="1838019" cy="2556176"/>
            </a:xfrm>
            <a:custGeom>
              <a:avLst/>
              <a:gdLst/>
              <a:ahLst/>
              <a:cxnLst/>
              <a:rect l="0" t="0" r="0" b="0"/>
              <a:pathLst>
                <a:path w="1838019" h="2556176">
                  <a:moveTo>
                    <a:pt x="1782592" y="507668"/>
                  </a:moveTo>
                  <a:cubicBezTo>
                    <a:pt x="1828025" y="541053"/>
                    <a:pt x="1838019" y="605199"/>
                    <a:pt x="1804931" y="651024"/>
                  </a:cubicBezTo>
                  <a:lnTo>
                    <a:pt x="1557899" y="992953"/>
                  </a:lnTo>
                  <a:cubicBezTo>
                    <a:pt x="1530059" y="1031457"/>
                    <a:pt x="1516034" y="1078425"/>
                    <a:pt x="1518134" y="1126027"/>
                  </a:cubicBezTo>
                  <a:cubicBezTo>
                    <a:pt x="1533838" y="1480819"/>
                    <a:pt x="1412736" y="1673596"/>
                    <a:pt x="1360876" y="1750309"/>
                  </a:cubicBezTo>
                  <a:cubicBezTo>
                    <a:pt x="1340385" y="1780647"/>
                    <a:pt x="1329720" y="1816571"/>
                    <a:pt x="1329720" y="1853256"/>
                  </a:cubicBezTo>
                  <a:lnTo>
                    <a:pt x="1329720" y="2556176"/>
                  </a:lnTo>
                  <a:lnTo>
                    <a:pt x="670083" y="2556176"/>
                  </a:lnTo>
                  <a:lnTo>
                    <a:pt x="670083" y="1841451"/>
                  </a:lnTo>
                  <a:cubicBezTo>
                    <a:pt x="670083" y="1830069"/>
                    <a:pt x="666892" y="1818940"/>
                    <a:pt x="660929" y="1809293"/>
                  </a:cubicBezTo>
                  <a:cubicBezTo>
                    <a:pt x="656310" y="1801846"/>
                    <a:pt x="650179" y="1795499"/>
                    <a:pt x="642915" y="1790718"/>
                  </a:cubicBezTo>
                  <a:cubicBezTo>
                    <a:pt x="601848" y="1763637"/>
                    <a:pt x="546216" y="1721452"/>
                    <a:pt x="512665" y="1691918"/>
                  </a:cubicBezTo>
                  <a:cubicBezTo>
                    <a:pt x="346046" y="1545261"/>
                    <a:pt x="264205" y="1390777"/>
                    <a:pt x="187909" y="1337336"/>
                  </a:cubicBezTo>
                  <a:cubicBezTo>
                    <a:pt x="108588" y="1281780"/>
                    <a:pt x="54294" y="1225461"/>
                    <a:pt x="22087" y="1187000"/>
                  </a:cubicBezTo>
                  <a:cubicBezTo>
                    <a:pt x="0" y="1160596"/>
                    <a:pt x="10708" y="1120315"/>
                    <a:pt x="42704" y="1107917"/>
                  </a:cubicBezTo>
                  <a:cubicBezTo>
                    <a:pt x="106026" y="1083417"/>
                    <a:pt x="165443" y="1088960"/>
                    <a:pt x="212389" y="1103009"/>
                  </a:cubicBezTo>
                  <a:cubicBezTo>
                    <a:pt x="262400" y="1117987"/>
                    <a:pt x="307120" y="1147183"/>
                    <a:pt x="342602" y="1185814"/>
                  </a:cubicBezTo>
                  <a:cubicBezTo>
                    <a:pt x="364522" y="1209637"/>
                    <a:pt x="384467" y="1231639"/>
                    <a:pt x="402565" y="1251823"/>
                  </a:cubicBezTo>
                  <a:cubicBezTo>
                    <a:pt x="474706" y="1332217"/>
                    <a:pt x="607606" y="1286942"/>
                    <a:pt x="616046" y="1178875"/>
                  </a:cubicBezTo>
                  <a:cubicBezTo>
                    <a:pt x="616382" y="1174306"/>
                    <a:pt x="616718" y="1169694"/>
                    <a:pt x="617012" y="1165124"/>
                  </a:cubicBezTo>
                  <a:cubicBezTo>
                    <a:pt x="624822" y="1045125"/>
                    <a:pt x="608404" y="924787"/>
                    <a:pt x="570990" y="810585"/>
                  </a:cubicBezTo>
                  <a:lnTo>
                    <a:pt x="405169" y="304778"/>
                  </a:lnTo>
                  <a:cubicBezTo>
                    <a:pt x="387533" y="250999"/>
                    <a:pt x="416506" y="192946"/>
                    <a:pt x="469876" y="175174"/>
                  </a:cubicBezTo>
                  <a:cubicBezTo>
                    <a:pt x="523247" y="157403"/>
                    <a:pt x="580816" y="186599"/>
                    <a:pt x="598452" y="240421"/>
                  </a:cubicBezTo>
                  <a:lnTo>
                    <a:pt x="800427" y="856537"/>
                  </a:lnTo>
                  <a:cubicBezTo>
                    <a:pt x="804669" y="869484"/>
                    <a:pt x="818064" y="876931"/>
                    <a:pt x="831207" y="873716"/>
                  </a:cubicBezTo>
                  <a:cubicBezTo>
                    <a:pt x="842796" y="870839"/>
                    <a:pt x="850984" y="860387"/>
                    <a:pt x="850984" y="848328"/>
                  </a:cubicBezTo>
                  <a:lnTo>
                    <a:pt x="851824" y="102565"/>
                  </a:lnTo>
                  <a:cubicBezTo>
                    <a:pt x="851908" y="45909"/>
                    <a:pt x="897510" y="0"/>
                    <a:pt x="953736" y="84"/>
                  </a:cubicBezTo>
                  <a:cubicBezTo>
                    <a:pt x="1009961" y="169"/>
                    <a:pt x="1055479" y="46163"/>
                    <a:pt x="1055395" y="102820"/>
                  </a:cubicBezTo>
                  <a:lnTo>
                    <a:pt x="1054556" y="826706"/>
                  </a:lnTo>
                  <a:cubicBezTo>
                    <a:pt x="1054556" y="848455"/>
                    <a:pt x="1071730" y="866311"/>
                    <a:pt x="1093355" y="866903"/>
                  </a:cubicBezTo>
                  <a:cubicBezTo>
                    <a:pt x="1112041" y="867411"/>
                    <a:pt x="1128585" y="854717"/>
                    <a:pt x="1133120" y="836438"/>
                  </a:cubicBezTo>
                  <a:lnTo>
                    <a:pt x="1292895" y="190492"/>
                  </a:lnTo>
                  <a:cubicBezTo>
                    <a:pt x="1306500" y="135527"/>
                    <a:pt x="1361718" y="102058"/>
                    <a:pt x="1416264" y="115767"/>
                  </a:cubicBezTo>
                  <a:cubicBezTo>
                    <a:pt x="1470768" y="129477"/>
                    <a:pt x="1503982" y="185160"/>
                    <a:pt x="1490377" y="240124"/>
                  </a:cubicBezTo>
                  <a:lnTo>
                    <a:pt x="1327748" y="897580"/>
                  </a:lnTo>
                  <a:cubicBezTo>
                    <a:pt x="1325270" y="907650"/>
                    <a:pt x="1330855" y="917975"/>
                    <a:pt x="1340639" y="921275"/>
                  </a:cubicBezTo>
                  <a:cubicBezTo>
                    <a:pt x="1348827" y="924068"/>
                    <a:pt x="1357855" y="921148"/>
                    <a:pt x="1362936" y="914124"/>
                  </a:cubicBezTo>
                  <a:lnTo>
                    <a:pt x="1640369" y="530136"/>
                  </a:lnTo>
                  <a:cubicBezTo>
                    <a:pt x="1673458" y="484353"/>
                    <a:pt x="1737115" y="474283"/>
                    <a:pt x="1782550" y="507626"/>
                  </a:cubicBezTo>
                  <a:close/>
                </a:path>
              </a:pathLst>
            </a:custGeom>
            <a:solidFill>
              <a:srgbClr val="666666"/>
            </a:solidFill>
            <a:ln>
              <a:noFill/>
            </a:ln>
          </p:spPr>
          <p:txBody>
            <a:bodyPr rtlCol="0" anchor="ctr"/>
            <a:lstStyle/>
            <a:p>
              <a:pPr algn="ctr"/>
              <a:endParaRPr/>
            </a:p>
          </p:txBody>
        </p:sp>
        <p:sp>
          <p:nvSpPr>
            <p:cNvPr id="3" name="Rounded Rectangle 2"/>
            <p:cNvSpPr/>
            <p:nvPr/>
          </p:nvSpPr>
          <p:spPr>
            <a:xfrm>
              <a:off x="2463190" y="2885825"/>
              <a:ext cx="1838019" cy="2556176"/>
            </a:xfrm>
            <a:custGeom>
              <a:avLst/>
              <a:gdLst/>
              <a:ahLst/>
              <a:cxnLst/>
              <a:rect l="0" t="0" r="0" b="0"/>
              <a:pathLst>
                <a:path w="1838019" h="2556176">
                  <a:moveTo>
                    <a:pt x="1054740" y="1664245"/>
                  </a:moveTo>
                  <a:cubicBezTo>
                    <a:pt x="1062398" y="1359104"/>
                    <a:pt x="731924" y="1244876"/>
                    <a:pt x="731924" y="1244876"/>
                  </a:cubicBezTo>
                  <a:moveTo>
                    <a:pt x="766280" y="1025207"/>
                  </a:moveTo>
                  <a:cubicBezTo>
                    <a:pt x="766280" y="1025207"/>
                    <a:pt x="908464" y="1259997"/>
                    <a:pt x="1384689" y="1228689"/>
                  </a:cubicBezTo>
                  <a:moveTo>
                    <a:pt x="1782592" y="507668"/>
                  </a:moveTo>
                  <a:cubicBezTo>
                    <a:pt x="1828025" y="541053"/>
                    <a:pt x="1838019" y="605199"/>
                    <a:pt x="1804931" y="651024"/>
                  </a:cubicBezTo>
                  <a:lnTo>
                    <a:pt x="1557899" y="992953"/>
                  </a:lnTo>
                  <a:cubicBezTo>
                    <a:pt x="1530059" y="1031457"/>
                    <a:pt x="1516034" y="1078425"/>
                    <a:pt x="1518134" y="1126027"/>
                  </a:cubicBezTo>
                  <a:cubicBezTo>
                    <a:pt x="1533838" y="1480819"/>
                    <a:pt x="1412736" y="1673596"/>
                    <a:pt x="1360876" y="1750309"/>
                  </a:cubicBezTo>
                  <a:cubicBezTo>
                    <a:pt x="1340385" y="1780647"/>
                    <a:pt x="1329720" y="1816571"/>
                    <a:pt x="1329720" y="1853256"/>
                  </a:cubicBezTo>
                  <a:lnTo>
                    <a:pt x="1329720" y="2556176"/>
                  </a:lnTo>
                  <a:lnTo>
                    <a:pt x="670083" y="2556176"/>
                  </a:lnTo>
                  <a:lnTo>
                    <a:pt x="670083" y="1841451"/>
                  </a:lnTo>
                  <a:cubicBezTo>
                    <a:pt x="670083" y="1830069"/>
                    <a:pt x="666892" y="1818940"/>
                    <a:pt x="660929" y="1809293"/>
                  </a:cubicBezTo>
                  <a:cubicBezTo>
                    <a:pt x="656310" y="1801846"/>
                    <a:pt x="650179" y="1795499"/>
                    <a:pt x="642915" y="1790718"/>
                  </a:cubicBezTo>
                  <a:cubicBezTo>
                    <a:pt x="601848" y="1763637"/>
                    <a:pt x="546216" y="1721452"/>
                    <a:pt x="512665" y="1691918"/>
                  </a:cubicBezTo>
                  <a:cubicBezTo>
                    <a:pt x="346046" y="1545261"/>
                    <a:pt x="264205" y="1390777"/>
                    <a:pt x="187909" y="1337336"/>
                  </a:cubicBezTo>
                  <a:cubicBezTo>
                    <a:pt x="108588" y="1281780"/>
                    <a:pt x="54294" y="1225461"/>
                    <a:pt x="22087" y="1187000"/>
                  </a:cubicBezTo>
                  <a:cubicBezTo>
                    <a:pt x="0" y="1160596"/>
                    <a:pt x="10708" y="1120315"/>
                    <a:pt x="42704" y="1107917"/>
                  </a:cubicBezTo>
                  <a:cubicBezTo>
                    <a:pt x="106026" y="1083417"/>
                    <a:pt x="165443" y="1088960"/>
                    <a:pt x="212389" y="1103009"/>
                  </a:cubicBezTo>
                  <a:cubicBezTo>
                    <a:pt x="262400" y="1117987"/>
                    <a:pt x="307120" y="1147183"/>
                    <a:pt x="342602" y="1185814"/>
                  </a:cubicBezTo>
                  <a:cubicBezTo>
                    <a:pt x="364522" y="1209637"/>
                    <a:pt x="384467" y="1231639"/>
                    <a:pt x="402565" y="1251823"/>
                  </a:cubicBezTo>
                  <a:cubicBezTo>
                    <a:pt x="474706" y="1332217"/>
                    <a:pt x="607606" y="1286942"/>
                    <a:pt x="616046" y="1178875"/>
                  </a:cubicBezTo>
                  <a:cubicBezTo>
                    <a:pt x="616382" y="1174306"/>
                    <a:pt x="616718" y="1169694"/>
                    <a:pt x="617012" y="1165124"/>
                  </a:cubicBezTo>
                  <a:cubicBezTo>
                    <a:pt x="624822" y="1045125"/>
                    <a:pt x="608404" y="924787"/>
                    <a:pt x="570990" y="810585"/>
                  </a:cubicBezTo>
                  <a:lnTo>
                    <a:pt x="405169" y="304778"/>
                  </a:lnTo>
                  <a:cubicBezTo>
                    <a:pt x="387533" y="250999"/>
                    <a:pt x="416506" y="192946"/>
                    <a:pt x="469876" y="175174"/>
                  </a:cubicBezTo>
                  <a:cubicBezTo>
                    <a:pt x="523247" y="157403"/>
                    <a:pt x="580816" y="186599"/>
                    <a:pt x="598452" y="240421"/>
                  </a:cubicBezTo>
                  <a:lnTo>
                    <a:pt x="800427" y="856537"/>
                  </a:lnTo>
                  <a:cubicBezTo>
                    <a:pt x="804669" y="869484"/>
                    <a:pt x="818064" y="876931"/>
                    <a:pt x="831207" y="873716"/>
                  </a:cubicBezTo>
                  <a:cubicBezTo>
                    <a:pt x="842796" y="870839"/>
                    <a:pt x="850984" y="860387"/>
                    <a:pt x="850984" y="848328"/>
                  </a:cubicBezTo>
                  <a:lnTo>
                    <a:pt x="851824" y="102565"/>
                  </a:lnTo>
                  <a:cubicBezTo>
                    <a:pt x="851908" y="45909"/>
                    <a:pt x="897510" y="0"/>
                    <a:pt x="953736" y="84"/>
                  </a:cubicBezTo>
                  <a:cubicBezTo>
                    <a:pt x="1009961" y="169"/>
                    <a:pt x="1055479" y="46163"/>
                    <a:pt x="1055395" y="102820"/>
                  </a:cubicBezTo>
                  <a:lnTo>
                    <a:pt x="1054556" y="826706"/>
                  </a:lnTo>
                  <a:cubicBezTo>
                    <a:pt x="1054556" y="848455"/>
                    <a:pt x="1071730" y="866311"/>
                    <a:pt x="1093355" y="866903"/>
                  </a:cubicBezTo>
                  <a:cubicBezTo>
                    <a:pt x="1112041" y="867411"/>
                    <a:pt x="1128585" y="854717"/>
                    <a:pt x="1133120" y="836438"/>
                  </a:cubicBezTo>
                  <a:lnTo>
                    <a:pt x="1292895" y="190492"/>
                  </a:lnTo>
                  <a:cubicBezTo>
                    <a:pt x="1306500" y="135527"/>
                    <a:pt x="1361718" y="102058"/>
                    <a:pt x="1416264" y="115767"/>
                  </a:cubicBezTo>
                  <a:cubicBezTo>
                    <a:pt x="1470768" y="129477"/>
                    <a:pt x="1503982" y="185160"/>
                    <a:pt x="1490377" y="240124"/>
                  </a:cubicBezTo>
                  <a:lnTo>
                    <a:pt x="1327748" y="897580"/>
                  </a:lnTo>
                  <a:cubicBezTo>
                    <a:pt x="1325270" y="907650"/>
                    <a:pt x="1330855" y="917975"/>
                    <a:pt x="1340639" y="921275"/>
                  </a:cubicBezTo>
                  <a:cubicBezTo>
                    <a:pt x="1348827" y="924068"/>
                    <a:pt x="1357855" y="921148"/>
                    <a:pt x="1362936" y="914124"/>
                  </a:cubicBezTo>
                  <a:lnTo>
                    <a:pt x="1640369" y="530136"/>
                  </a:lnTo>
                  <a:cubicBezTo>
                    <a:pt x="1673458" y="484353"/>
                    <a:pt x="1737115" y="474283"/>
                    <a:pt x="1782550" y="507626"/>
                  </a:cubicBezTo>
                  <a:close/>
                </a:path>
              </a:pathLst>
            </a:custGeom>
            <a:noFill/>
            <a:ln w="10306">
              <a:solidFill>
                <a:srgbClr val="FFFFFF"/>
              </a:solidFill>
            </a:ln>
          </p:spPr>
          <p:txBody>
            <a:bodyPr rtlCol="0" anchor="ctr"/>
            <a:lstStyle/>
            <a:p>
              <a:pPr algn="ctr"/>
              <a:endParaRPr/>
            </a:p>
          </p:txBody>
        </p:sp>
      </p:grpSp>
      <p:grpSp>
        <p:nvGrpSpPr>
          <p:cNvPr id="7" name="Group 6"/>
          <p:cNvGrpSpPr/>
          <p:nvPr/>
        </p:nvGrpSpPr>
        <p:grpSpPr>
          <a:xfrm>
            <a:off x="1814242" y="3165938"/>
            <a:ext cx="3013897" cy="2134199"/>
            <a:chOff x="252334" y="2629718"/>
            <a:chExt cx="2260423" cy="2134199"/>
          </a:xfrm>
        </p:grpSpPr>
        <p:sp>
          <p:nvSpPr>
            <p:cNvPr id="5" name="Rounded Rectangle 4"/>
            <p:cNvSpPr/>
            <p:nvPr/>
          </p:nvSpPr>
          <p:spPr>
            <a:xfrm>
              <a:off x="252334" y="2629718"/>
              <a:ext cx="2260423" cy="2134199"/>
            </a:xfrm>
            <a:custGeom>
              <a:avLst/>
              <a:gdLst/>
              <a:ahLst/>
              <a:cxnLst/>
              <a:rect l="0" t="0" r="0" b="0"/>
              <a:pathLst>
                <a:path w="2260423" h="2134199">
                  <a:moveTo>
                    <a:pt x="2260285" y="1092523"/>
                  </a:moveTo>
                  <a:lnTo>
                    <a:pt x="2113379" y="1164464"/>
                  </a:lnTo>
                  <a:lnTo>
                    <a:pt x="2048240" y="1196415"/>
                  </a:lnTo>
                  <a:cubicBezTo>
                    <a:pt x="1993133" y="1615422"/>
                    <a:pt x="1671560" y="1967846"/>
                    <a:pt x="1233108" y="2042468"/>
                  </a:cubicBezTo>
                  <a:cubicBezTo>
                    <a:pt x="694404" y="2134199"/>
                    <a:pt x="183323" y="1771811"/>
                    <a:pt x="91661" y="1233108"/>
                  </a:cubicBezTo>
                  <a:cubicBezTo>
                    <a:pt x="0" y="694404"/>
                    <a:pt x="362387" y="183323"/>
                    <a:pt x="901159" y="91730"/>
                  </a:cubicBezTo>
                  <a:cubicBezTo>
                    <a:pt x="1439862" y="0"/>
                    <a:pt x="1950943" y="362387"/>
                    <a:pt x="2042605" y="901090"/>
                  </a:cubicBezTo>
                  <a:cubicBezTo>
                    <a:pt x="2047072" y="927339"/>
                    <a:pt x="2050370" y="953587"/>
                    <a:pt x="2052775" y="979697"/>
                  </a:cubicBezTo>
                  <a:lnTo>
                    <a:pt x="2116746" y="1014466"/>
                  </a:lnTo>
                  <a:lnTo>
                    <a:pt x="2260423" y="1092591"/>
                  </a:lnTo>
                  <a:close/>
                </a:path>
              </a:pathLst>
            </a:custGeom>
            <a:solidFill>
              <a:srgbClr val="E55753"/>
            </a:solidFill>
            <a:ln>
              <a:noFill/>
            </a:ln>
          </p:spPr>
          <p:txBody>
            <a:bodyPr rtlCol="0" anchor="ctr"/>
            <a:lstStyle/>
            <a:p>
              <a:pPr algn="ctr"/>
              <a:endParaRPr/>
            </a:p>
          </p:txBody>
        </p:sp>
        <p:sp>
          <p:nvSpPr>
            <p:cNvPr id="6" name="Rounded Rectangle 5"/>
            <p:cNvSpPr/>
            <p:nvPr/>
          </p:nvSpPr>
          <p:spPr>
            <a:xfrm>
              <a:off x="252334" y="2629718"/>
              <a:ext cx="2260423" cy="2134199"/>
            </a:xfrm>
            <a:custGeom>
              <a:avLst/>
              <a:gdLst/>
              <a:ahLst/>
              <a:cxnLst/>
              <a:rect l="0" t="0" r="0" b="0"/>
              <a:pathLst>
                <a:path w="2260423" h="2134199">
                  <a:moveTo>
                    <a:pt x="2260285" y="1092523"/>
                  </a:moveTo>
                  <a:lnTo>
                    <a:pt x="2113379" y="1164464"/>
                  </a:lnTo>
                  <a:lnTo>
                    <a:pt x="2048240" y="1196415"/>
                  </a:lnTo>
                  <a:cubicBezTo>
                    <a:pt x="1993133" y="1615422"/>
                    <a:pt x="1671560" y="1967846"/>
                    <a:pt x="1233108" y="2042468"/>
                  </a:cubicBezTo>
                  <a:cubicBezTo>
                    <a:pt x="694404" y="2134199"/>
                    <a:pt x="183323" y="1771811"/>
                    <a:pt x="91661" y="1233108"/>
                  </a:cubicBezTo>
                  <a:cubicBezTo>
                    <a:pt x="0" y="694404"/>
                    <a:pt x="362387" y="183323"/>
                    <a:pt x="901159" y="91730"/>
                  </a:cubicBezTo>
                  <a:cubicBezTo>
                    <a:pt x="1439862" y="0"/>
                    <a:pt x="1950943" y="362387"/>
                    <a:pt x="2042605" y="901090"/>
                  </a:cubicBezTo>
                  <a:cubicBezTo>
                    <a:pt x="2047072" y="927339"/>
                    <a:pt x="2050370" y="953587"/>
                    <a:pt x="2052775" y="979697"/>
                  </a:cubicBezTo>
                  <a:lnTo>
                    <a:pt x="2116746" y="1014466"/>
                  </a:lnTo>
                  <a:lnTo>
                    <a:pt x="2260423" y="1092591"/>
                  </a:lnTo>
                  <a:close/>
                </a:path>
              </a:pathLst>
            </a:custGeom>
            <a:noFill/>
            <a:ln w="10306">
              <a:solidFill>
                <a:srgbClr val="FFFFFF"/>
              </a:solidFill>
            </a:ln>
          </p:spPr>
          <p:txBody>
            <a:bodyPr rtlCol="0" anchor="ctr"/>
            <a:lstStyle/>
            <a:p>
              <a:pPr algn="ctr"/>
              <a:endParaRPr/>
            </a:p>
          </p:txBody>
        </p:sp>
      </p:grpSp>
      <p:grpSp>
        <p:nvGrpSpPr>
          <p:cNvPr id="10" name="Group 9"/>
          <p:cNvGrpSpPr/>
          <p:nvPr/>
        </p:nvGrpSpPr>
        <p:grpSpPr>
          <a:xfrm>
            <a:off x="3082939" y="1247458"/>
            <a:ext cx="2949583" cy="2182366"/>
            <a:chOff x="1203857" y="711239"/>
            <a:chExt cx="2212187" cy="2182366"/>
          </a:xfrm>
        </p:grpSpPr>
        <p:sp>
          <p:nvSpPr>
            <p:cNvPr id="8" name="Rounded Rectangle 7"/>
            <p:cNvSpPr/>
            <p:nvPr/>
          </p:nvSpPr>
          <p:spPr>
            <a:xfrm>
              <a:off x="1203857" y="711239"/>
              <a:ext cx="2212187" cy="2182366"/>
            </a:xfrm>
            <a:custGeom>
              <a:avLst/>
              <a:gdLst/>
              <a:ahLst/>
              <a:cxnLst/>
              <a:rect l="0" t="0" r="0" b="0"/>
              <a:pathLst>
                <a:path w="2212187" h="2182366">
                  <a:moveTo>
                    <a:pt x="1701518" y="2140520"/>
                  </a:moveTo>
                  <a:lnTo>
                    <a:pt x="1563956" y="2052019"/>
                  </a:lnTo>
                  <a:lnTo>
                    <a:pt x="1502940" y="2012784"/>
                  </a:lnTo>
                  <a:cubicBezTo>
                    <a:pt x="1115885" y="2182366"/>
                    <a:pt x="647886" y="2089398"/>
                    <a:pt x="357234" y="1752777"/>
                  </a:cubicBezTo>
                  <a:cubicBezTo>
                    <a:pt x="0" y="1339199"/>
                    <a:pt x="45762" y="714400"/>
                    <a:pt x="459409" y="357234"/>
                  </a:cubicBezTo>
                  <a:cubicBezTo>
                    <a:pt x="872987" y="0"/>
                    <a:pt x="1497787" y="45762"/>
                    <a:pt x="1854952" y="459409"/>
                  </a:cubicBezTo>
                  <a:cubicBezTo>
                    <a:pt x="2212187" y="872987"/>
                    <a:pt x="2166425" y="1497787"/>
                    <a:pt x="1752777" y="1854952"/>
                  </a:cubicBezTo>
                  <a:cubicBezTo>
                    <a:pt x="1732576" y="1872337"/>
                    <a:pt x="1711825" y="1888759"/>
                    <a:pt x="1690730" y="1904288"/>
                  </a:cubicBezTo>
                  <a:lnTo>
                    <a:pt x="1694029" y="1977055"/>
                  </a:lnTo>
                  <a:lnTo>
                    <a:pt x="1701518" y="2140383"/>
                  </a:lnTo>
                  <a:close/>
                </a:path>
              </a:pathLst>
            </a:custGeom>
            <a:solidFill>
              <a:srgbClr val="4E88E7"/>
            </a:solidFill>
            <a:ln>
              <a:noFill/>
            </a:ln>
          </p:spPr>
          <p:txBody>
            <a:bodyPr rtlCol="0" anchor="ctr"/>
            <a:lstStyle/>
            <a:p>
              <a:pPr algn="ctr"/>
              <a:endParaRPr/>
            </a:p>
          </p:txBody>
        </p:sp>
        <p:sp>
          <p:nvSpPr>
            <p:cNvPr id="9" name="Rounded Rectangle 8"/>
            <p:cNvSpPr/>
            <p:nvPr/>
          </p:nvSpPr>
          <p:spPr>
            <a:xfrm>
              <a:off x="1203857" y="711239"/>
              <a:ext cx="2212187" cy="2182366"/>
            </a:xfrm>
            <a:custGeom>
              <a:avLst/>
              <a:gdLst/>
              <a:ahLst/>
              <a:cxnLst/>
              <a:rect l="0" t="0" r="0" b="0"/>
              <a:pathLst>
                <a:path w="2212187" h="2182366">
                  <a:moveTo>
                    <a:pt x="1701518" y="2140520"/>
                  </a:moveTo>
                  <a:lnTo>
                    <a:pt x="1563956" y="2052019"/>
                  </a:lnTo>
                  <a:lnTo>
                    <a:pt x="1502940" y="2012784"/>
                  </a:lnTo>
                  <a:cubicBezTo>
                    <a:pt x="1115885" y="2182366"/>
                    <a:pt x="647886" y="2089398"/>
                    <a:pt x="357234" y="1752777"/>
                  </a:cubicBezTo>
                  <a:cubicBezTo>
                    <a:pt x="0" y="1339199"/>
                    <a:pt x="45762" y="714400"/>
                    <a:pt x="459409" y="357234"/>
                  </a:cubicBezTo>
                  <a:cubicBezTo>
                    <a:pt x="872987" y="0"/>
                    <a:pt x="1497787" y="45762"/>
                    <a:pt x="1854952" y="459409"/>
                  </a:cubicBezTo>
                  <a:cubicBezTo>
                    <a:pt x="2212187" y="872987"/>
                    <a:pt x="2166425" y="1497787"/>
                    <a:pt x="1752777" y="1854952"/>
                  </a:cubicBezTo>
                  <a:cubicBezTo>
                    <a:pt x="1732576" y="1872337"/>
                    <a:pt x="1711825" y="1888759"/>
                    <a:pt x="1690730" y="1904288"/>
                  </a:cubicBezTo>
                  <a:lnTo>
                    <a:pt x="1694029" y="1977055"/>
                  </a:lnTo>
                  <a:lnTo>
                    <a:pt x="1701518" y="2140383"/>
                  </a:lnTo>
                  <a:close/>
                </a:path>
              </a:pathLst>
            </a:custGeom>
            <a:noFill/>
            <a:ln w="10306">
              <a:solidFill>
                <a:srgbClr val="FFFFFF"/>
              </a:solidFill>
            </a:ln>
          </p:spPr>
          <p:txBody>
            <a:bodyPr rtlCol="0" anchor="ctr"/>
            <a:lstStyle/>
            <a:p>
              <a:pPr algn="ctr"/>
              <a:endParaRPr/>
            </a:p>
          </p:txBody>
        </p:sp>
      </p:grpSp>
      <p:grpSp>
        <p:nvGrpSpPr>
          <p:cNvPr id="13" name="Group 12"/>
          <p:cNvGrpSpPr/>
          <p:nvPr/>
        </p:nvGrpSpPr>
        <p:grpSpPr>
          <a:xfrm>
            <a:off x="5971879" y="1239902"/>
            <a:ext cx="2919075" cy="2221188"/>
            <a:chOff x="3370562" y="703683"/>
            <a:chExt cx="2189306" cy="2221188"/>
          </a:xfrm>
        </p:grpSpPr>
        <p:sp>
          <p:nvSpPr>
            <p:cNvPr id="11" name="Rounded Rectangle 10"/>
            <p:cNvSpPr/>
            <p:nvPr/>
          </p:nvSpPr>
          <p:spPr>
            <a:xfrm>
              <a:off x="3370562" y="703683"/>
              <a:ext cx="2189306" cy="2221188"/>
            </a:xfrm>
            <a:custGeom>
              <a:avLst/>
              <a:gdLst/>
              <a:ahLst/>
              <a:cxnLst/>
              <a:rect l="0" t="0" r="0" b="0"/>
              <a:pathLst>
                <a:path w="2189306" h="2221188">
                  <a:moveTo>
                    <a:pt x="498781" y="2153713"/>
                  </a:moveTo>
                  <a:lnTo>
                    <a:pt x="503797" y="1990247"/>
                  </a:lnTo>
                  <a:lnTo>
                    <a:pt x="506064" y="1917755"/>
                  </a:lnTo>
                  <a:cubicBezTo>
                    <a:pt x="161404" y="1673346"/>
                    <a:pt x="0" y="1224381"/>
                    <a:pt x="138729" y="801801"/>
                  </a:cubicBezTo>
                  <a:cubicBezTo>
                    <a:pt x="309204" y="282681"/>
                    <a:pt x="868315" y="0"/>
                    <a:pt x="1387504" y="170543"/>
                  </a:cubicBezTo>
                  <a:cubicBezTo>
                    <a:pt x="1906693" y="341087"/>
                    <a:pt x="2189306" y="900197"/>
                    <a:pt x="2018831" y="1419386"/>
                  </a:cubicBezTo>
                  <a:cubicBezTo>
                    <a:pt x="1848356" y="1938506"/>
                    <a:pt x="1289245" y="2221188"/>
                    <a:pt x="770056" y="2050645"/>
                  </a:cubicBezTo>
                  <a:cubicBezTo>
                    <a:pt x="744702" y="2042262"/>
                    <a:pt x="719965" y="2033054"/>
                    <a:pt x="695779" y="2022885"/>
                  </a:cubicBezTo>
                  <a:lnTo>
                    <a:pt x="635106" y="2063220"/>
                  </a:lnTo>
                  <a:lnTo>
                    <a:pt x="498918" y="2153782"/>
                  </a:lnTo>
                  <a:close/>
                </a:path>
              </a:pathLst>
            </a:custGeom>
            <a:solidFill>
              <a:srgbClr val="3CC583"/>
            </a:solidFill>
            <a:ln>
              <a:noFill/>
            </a:ln>
          </p:spPr>
          <p:txBody>
            <a:bodyPr rtlCol="0" anchor="ctr"/>
            <a:lstStyle/>
            <a:p>
              <a:pPr algn="ctr"/>
              <a:endParaRPr/>
            </a:p>
          </p:txBody>
        </p:sp>
        <p:sp>
          <p:nvSpPr>
            <p:cNvPr id="12" name="Rounded Rectangle 11"/>
            <p:cNvSpPr/>
            <p:nvPr/>
          </p:nvSpPr>
          <p:spPr>
            <a:xfrm>
              <a:off x="3370562" y="703683"/>
              <a:ext cx="2189306" cy="2221188"/>
            </a:xfrm>
            <a:custGeom>
              <a:avLst/>
              <a:gdLst/>
              <a:ahLst/>
              <a:cxnLst/>
              <a:rect l="0" t="0" r="0" b="0"/>
              <a:pathLst>
                <a:path w="2189306" h="2221188">
                  <a:moveTo>
                    <a:pt x="498781" y="2153713"/>
                  </a:moveTo>
                  <a:lnTo>
                    <a:pt x="503797" y="1990247"/>
                  </a:lnTo>
                  <a:lnTo>
                    <a:pt x="506064" y="1917755"/>
                  </a:lnTo>
                  <a:cubicBezTo>
                    <a:pt x="161404" y="1673346"/>
                    <a:pt x="0" y="1224381"/>
                    <a:pt x="138729" y="801801"/>
                  </a:cubicBezTo>
                  <a:cubicBezTo>
                    <a:pt x="309204" y="282681"/>
                    <a:pt x="868315" y="0"/>
                    <a:pt x="1387504" y="170543"/>
                  </a:cubicBezTo>
                  <a:cubicBezTo>
                    <a:pt x="1906693" y="341087"/>
                    <a:pt x="2189306" y="900197"/>
                    <a:pt x="2018831" y="1419386"/>
                  </a:cubicBezTo>
                  <a:cubicBezTo>
                    <a:pt x="1848356" y="1938506"/>
                    <a:pt x="1289245" y="2221188"/>
                    <a:pt x="770056" y="2050645"/>
                  </a:cubicBezTo>
                  <a:cubicBezTo>
                    <a:pt x="744702" y="2042262"/>
                    <a:pt x="719965" y="2033054"/>
                    <a:pt x="695779" y="2022885"/>
                  </a:cubicBezTo>
                  <a:lnTo>
                    <a:pt x="635106" y="2063220"/>
                  </a:lnTo>
                  <a:lnTo>
                    <a:pt x="498918" y="2153782"/>
                  </a:lnTo>
                  <a:close/>
                </a:path>
              </a:pathLst>
            </a:custGeom>
            <a:noFill/>
            <a:ln w="10306">
              <a:solidFill>
                <a:srgbClr val="FFFFFF"/>
              </a:solidFill>
            </a:ln>
          </p:spPr>
          <p:txBody>
            <a:bodyPr rtlCol="0" anchor="ctr"/>
            <a:lstStyle/>
            <a:p>
              <a:pPr algn="ctr"/>
              <a:endParaRPr/>
            </a:p>
          </p:txBody>
        </p:sp>
      </p:grpSp>
      <p:grpSp>
        <p:nvGrpSpPr>
          <p:cNvPr id="16" name="Group 15"/>
          <p:cNvGrpSpPr/>
          <p:nvPr/>
        </p:nvGrpSpPr>
        <p:grpSpPr>
          <a:xfrm>
            <a:off x="7359555" y="3162852"/>
            <a:ext cx="3018203" cy="2140520"/>
            <a:chOff x="4411319" y="2626633"/>
            <a:chExt cx="2263652" cy="2140520"/>
          </a:xfrm>
        </p:grpSpPr>
        <p:sp>
          <p:nvSpPr>
            <p:cNvPr id="14" name="Rounded Rectangle 13"/>
            <p:cNvSpPr/>
            <p:nvPr/>
          </p:nvSpPr>
          <p:spPr>
            <a:xfrm>
              <a:off x="4411319" y="2626633"/>
              <a:ext cx="2263652" cy="2140520"/>
            </a:xfrm>
            <a:custGeom>
              <a:avLst/>
              <a:gdLst/>
              <a:ahLst/>
              <a:cxnLst/>
              <a:rect l="0" t="0" r="0" b="0"/>
              <a:pathLst>
                <a:path w="2263652" h="2140520">
                  <a:moveTo>
                    <a:pt x="68" y="1085651"/>
                  </a:moveTo>
                  <a:lnTo>
                    <a:pt x="144364" y="1008762"/>
                  </a:lnTo>
                  <a:lnTo>
                    <a:pt x="208610" y="974544"/>
                  </a:lnTo>
                  <a:cubicBezTo>
                    <a:pt x="211221" y="948502"/>
                    <a:pt x="214725" y="922254"/>
                    <a:pt x="219397" y="896006"/>
                  </a:cubicBezTo>
                  <a:cubicBezTo>
                    <a:pt x="315663" y="358058"/>
                    <a:pt x="829699" y="0"/>
                    <a:pt x="1367646" y="96265"/>
                  </a:cubicBezTo>
                  <a:cubicBezTo>
                    <a:pt x="1905593" y="192531"/>
                    <a:pt x="2263652" y="706566"/>
                    <a:pt x="2167386" y="1244514"/>
                  </a:cubicBezTo>
                  <a:cubicBezTo>
                    <a:pt x="2071121" y="1782461"/>
                    <a:pt x="1557085" y="2140520"/>
                    <a:pt x="1019138" y="2044254"/>
                  </a:cubicBezTo>
                  <a:cubicBezTo>
                    <a:pt x="581373" y="1965923"/>
                    <a:pt x="262686" y="1610818"/>
                    <a:pt x="211152" y="1191399"/>
                  </a:cubicBezTo>
                  <a:lnTo>
                    <a:pt x="146288" y="1158967"/>
                  </a:lnTo>
                  <a:lnTo>
                    <a:pt x="0" y="1085789"/>
                  </a:lnTo>
                  <a:close/>
                </a:path>
              </a:pathLst>
            </a:custGeom>
            <a:solidFill>
              <a:srgbClr val="DE8431"/>
            </a:solidFill>
            <a:ln>
              <a:noFill/>
            </a:ln>
          </p:spPr>
          <p:txBody>
            <a:bodyPr rtlCol="0" anchor="ctr"/>
            <a:lstStyle/>
            <a:p>
              <a:pPr algn="ctr"/>
              <a:endParaRPr/>
            </a:p>
          </p:txBody>
        </p:sp>
        <p:sp>
          <p:nvSpPr>
            <p:cNvPr id="15" name="Rounded Rectangle 14"/>
            <p:cNvSpPr/>
            <p:nvPr/>
          </p:nvSpPr>
          <p:spPr>
            <a:xfrm>
              <a:off x="4411319" y="2626633"/>
              <a:ext cx="2263652" cy="2140520"/>
            </a:xfrm>
            <a:custGeom>
              <a:avLst/>
              <a:gdLst/>
              <a:ahLst/>
              <a:cxnLst/>
              <a:rect l="0" t="0" r="0" b="0"/>
              <a:pathLst>
                <a:path w="2263652" h="2140520">
                  <a:moveTo>
                    <a:pt x="68" y="1085651"/>
                  </a:moveTo>
                  <a:lnTo>
                    <a:pt x="144364" y="1008762"/>
                  </a:lnTo>
                  <a:lnTo>
                    <a:pt x="208610" y="974544"/>
                  </a:lnTo>
                  <a:cubicBezTo>
                    <a:pt x="211221" y="948502"/>
                    <a:pt x="214725" y="922254"/>
                    <a:pt x="219397" y="896006"/>
                  </a:cubicBezTo>
                  <a:cubicBezTo>
                    <a:pt x="315663" y="358058"/>
                    <a:pt x="829699" y="0"/>
                    <a:pt x="1367646" y="96265"/>
                  </a:cubicBezTo>
                  <a:cubicBezTo>
                    <a:pt x="1905593" y="192531"/>
                    <a:pt x="2263652" y="706566"/>
                    <a:pt x="2167386" y="1244514"/>
                  </a:cubicBezTo>
                  <a:cubicBezTo>
                    <a:pt x="2071121" y="1782461"/>
                    <a:pt x="1557085" y="2140520"/>
                    <a:pt x="1019138" y="2044254"/>
                  </a:cubicBezTo>
                  <a:cubicBezTo>
                    <a:pt x="581373" y="1965923"/>
                    <a:pt x="262686" y="1610818"/>
                    <a:pt x="211152" y="1191399"/>
                  </a:cubicBezTo>
                  <a:lnTo>
                    <a:pt x="146288" y="1158967"/>
                  </a:lnTo>
                  <a:lnTo>
                    <a:pt x="0" y="1085789"/>
                  </a:lnTo>
                  <a:close/>
                </a:path>
              </a:pathLst>
            </a:custGeom>
            <a:noFill/>
            <a:ln w="10306">
              <a:solidFill>
                <a:srgbClr val="FFFFFF"/>
              </a:solidFill>
            </a:ln>
          </p:spPr>
          <p:txBody>
            <a:bodyPr rtlCol="0" anchor="ctr"/>
            <a:lstStyle/>
            <a:p>
              <a:pPr algn="ctr"/>
              <a:endParaRPr/>
            </a:p>
          </p:txBody>
        </p:sp>
      </p:grpSp>
      <p:sp>
        <p:nvSpPr>
          <p:cNvPr id="17" name="TextBox 16"/>
          <p:cNvSpPr txBox="1"/>
          <p:nvPr/>
        </p:nvSpPr>
        <p:spPr>
          <a:xfrm>
            <a:off x="2883683" y="510448"/>
            <a:ext cx="6460165" cy="369332"/>
          </a:xfrm>
          <a:prstGeom prst="rect">
            <a:avLst/>
          </a:prstGeom>
          <a:noFill/>
          <a:ln>
            <a:noFill/>
          </a:ln>
        </p:spPr>
        <p:txBody>
          <a:bodyPr wrap="square" lIns="0" tIns="0" rIns="0" bIns="0" anchor="t">
            <a:spAutoFit/>
          </a:bodyPr>
          <a:lstStyle/>
          <a:p>
            <a:pPr algn="ctr"/>
            <a:r>
              <a:rPr sz="2400" b="1" dirty="0"/>
              <a:t>How should I approach learning a new language?</a:t>
            </a:r>
          </a:p>
        </p:txBody>
      </p:sp>
      <p:sp>
        <p:nvSpPr>
          <p:cNvPr id="18" name="TextBox 17"/>
          <p:cNvSpPr txBox="1"/>
          <p:nvPr/>
        </p:nvSpPr>
        <p:spPr>
          <a:xfrm>
            <a:off x="4203813" y="2034144"/>
            <a:ext cx="775853" cy="215444"/>
          </a:xfrm>
          <a:prstGeom prst="rect">
            <a:avLst/>
          </a:prstGeom>
          <a:noFill/>
          <a:ln>
            <a:noFill/>
          </a:ln>
        </p:spPr>
        <p:txBody>
          <a:bodyPr wrap="none" lIns="0" tIns="0" rIns="0" bIns="0" anchor="t">
            <a:spAutoFit/>
          </a:bodyPr>
          <a:lstStyle/>
          <a:p>
            <a:pPr algn="ctr"/>
            <a:r>
              <a:rPr sz="1400" b="1" dirty="0">
                <a:solidFill>
                  <a:srgbClr val="FFFFFF"/>
                </a:solidFill>
                <a:latin typeface="Roboto"/>
              </a:rPr>
              <a:t>Reflector</a:t>
            </a:r>
            <a:endParaRPr sz="1000" b="1" dirty="0">
              <a:solidFill>
                <a:srgbClr val="FFFFFF"/>
              </a:solidFill>
              <a:latin typeface="Roboto"/>
            </a:endParaRPr>
          </a:p>
        </p:txBody>
      </p:sp>
      <p:sp>
        <p:nvSpPr>
          <p:cNvPr id="19" name="TextBox 18"/>
          <p:cNvSpPr txBox="1"/>
          <p:nvPr/>
        </p:nvSpPr>
        <p:spPr>
          <a:xfrm>
            <a:off x="7094662" y="2034144"/>
            <a:ext cx="705322" cy="215444"/>
          </a:xfrm>
          <a:prstGeom prst="rect">
            <a:avLst/>
          </a:prstGeom>
          <a:noFill/>
          <a:ln>
            <a:noFill/>
          </a:ln>
        </p:spPr>
        <p:txBody>
          <a:bodyPr wrap="none" lIns="0" tIns="0" rIns="0" bIns="0" anchor="t">
            <a:spAutoFit/>
          </a:bodyPr>
          <a:lstStyle/>
          <a:p>
            <a:pPr algn="ctr"/>
            <a:r>
              <a:rPr sz="1400" b="1" dirty="0">
                <a:solidFill>
                  <a:srgbClr val="FFFFFF"/>
                </a:solidFill>
                <a:latin typeface="Roboto"/>
              </a:rPr>
              <a:t>Theorist</a:t>
            </a:r>
          </a:p>
        </p:txBody>
      </p:sp>
      <p:sp>
        <p:nvSpPr>
          <p:cNvPr id="20" name="TextBox 19"/>
          <p:cNvSpPr txBox="1"/>
          <p:nvPr/>
        </p:nvSpPr>
        <p:spPr>
          <a:xfrm>
            <a:off x="4091224" y="2295936"/>
            <a:ext cx="1133324" cy="461665"/>
          </a:xfrm>
          <a:prstGeom prst="rect">
            <a:avLst/>
          </a:prstGeom>
          <a:noFill/>
          <a:ln>
            <a:noFill/>
          </a:ln>
        </p:spPr>
        <p:txBody>
          <a:bodyPr wrap="none" lIns="0" tIns="0" rIns="0" bIns="0" anchor="t">
            <a:spAutoFit/>
          </a:bodyPr>
          <a:lstStyle/>
          <a:p>
            <a:pPr algn="ctr"/>
            <a:r>
              <a:rPr sz="1000" b="0" dirty="0">
                <a:solidFill>
                  <a:srgbClr val="FFFFFF"/>
                </a:solidFill>
                <a:latin typeface="Roboto"/>
              </a:rPr>
              <a:t>Observe others and
watch videos before
trying</a:t>
            </a:r>
          </a:p>
        </p:txBody>
      </p:sp>
      <p:sp>
        <p:nvSpPr>
          <p:cNvPr id="21" name="TextBox 20"/>
          <p:cNvSpPr txBox="1"/>
          <p:nvPr/>
        </p:nvSpPr>
        <p:spPr>
          <a:xfrm>
            <a:off x="6827250" y="2295936"/>
            <a:ext cx="1407438" cy="461665"/>
          </a:xfrm>
          <a:prstGeom prst="rect">
            <a:avLst/>
          </a:prstGeom>
          <a:noFill/>
          <a:ln>
            <a:noFill/>
          </a:ln>
        </p:spPr>
        <p:txBody>
          <a:bodyPr wrap="none" lIns="0" tIns="0" rIns="0" bIns="0" anchor="t">
            <a:spAutoFit/>
          </a:bodyPr>
          <a:lstStyle/>
          <a:p>
            <a:pPr algn="ctr"/>
            <a:r>
              <a:rPr sz="1000" b="0" dirty="0">
                <a:solidFill>
                  <a:srgbClr val="FFFFFF"/>
                </a:solidFill>
                <a:latin typeface="Roboto"/>
              </a:rPr>
              <a:t>Research grammar rules
and compare to other
languages</a:t>
            </a:r>
          </a:p>
        </p:txBody>
      </p:sp>
      <p:sp>
        <p:nvSpPr>
          <p:cNvPr id="22" name="TextBox 21"/>
          <p:cNvSpPr txBox="1"/>
          <p:nvPr/>
        </p:nvSpPr>
        <p:spPr>
          <a:xfrm>
            <a:off x="2937276" y="3930599"/>
            <a:ext cx="646011" cy="215444"/>
          </a:xfrm>
          <a:prstGeom prst="rect">
            <a:avLst/>
          </a:prstGeom>
          <a:noFill/>
          <a:ln>
            <a:noFill/>
          </a:ln>
        </p:spPr>
        <p:txBody>
          <a:bodyPr wrap="none" lIns="0" tIns="0" rIns="0" bIns="0" anchor="t">
            <a:spAutoFit/>
          </a:bodyPr>
          <a:lstStyle/>
          <a:p>
            <a:pPr algn="ctr"/>
            <a:r>
              <a:rPr sz="1400" b="1" dirty="0">
                <a:solidFill>
                  <a:srgbClr val="FFFFFF"/>
                </a:solidFill>
                <a:latin typeface="Roboto"/>
              </a:rPr>
              <a:t>Activist</a:t>
            </a:r>
            <a:endParaRPr sz="1000" b="1" dirty="0">
              <a:solidFill>
                <a:srgbClr val="FFFFFF"/>
              </a:solidFill>
              <a:latin typeface="Roboto"/>
            </a:endParaRPr>
          </a:p>
        </p:txBody>
      </p:sp>
      <p:sp>
        <p:nvSpPr>
          <p:cNvPr id="23" name="TextBox 22"/>
          <p:cNvSpPr txBox="1"/>
          <p:nvPr/>
        </p:nvSpPr>
        <p:spPr>
          <a:xfrm>
            <a:off x="8537773" y="3930599"/>
            <a:ext cx="926537" cy="215444"/>
          </a:xfrm>
          <a:prstGeom prst="rect">
            <a:avLst/>
          </a:prstGeom>
          <a:noFill/>
          <a:ln>
            <a:noFill/>
          </a:ln>
        </p:spPr>
        <p:txBody>
          <a:bodyPr wrap="none" lIns="0" tIns="0" rIns="0" bIns="0" anchor="t">
            <a:spAutoFit/>
          </a:bodyPr>
          <a:lstStyle/>
          <a:p>
            <a:pPr algn="ctr"/>
            <a:r>
              <a:rPr sz="1400" b="1" dirty="0">
                <a:solidFill>
                  <a:srgbClr val="FFFFFF"/>
                </a:solidFill>
                <a:latin typeface="Roboto"/>
              </a:rPr>
              <a:t>Pragmatist</a:t>
            </a:r>
          </a:p>
        </p:txBody>
      </p:sp>
      <p:sp>
        <p:nvSpPr>
          <p:cNvPr id="24" name="TextBox 23"/>
          <p:cNvSpPr txBox="1"/>
          <p:nvPr/>
        </p:nvSpPr>
        <p:spPr>
          <a:xfrm>
            <a:off x="2682507" y="4192391"/>
            <a:ext cx="1360950" cy="461665"/>
          </a:xfrm>
          <a:prstGeom prst="rect">
            <a:avLst/>
          </a:prstGeom>
          <a:noFill/>
          <a:ln>
            <a:noFill/>
          </a:ln>
        </p:spPr>
        <p:txBody>
          <a:bodyPr wrap="none" lIns="0" tIns="0" rIns="0" bIns="0" anchor="t">
            <a:spAutoFit/>
          </a:bodyPr>
          <a:lstStyle/>
          <a:p>
            <a:pPr algn="ctr"/>
            <a:r>
              <a:rPr sz="1000" b="0" dirty="0">
                <a:solidFill>
                  <a:srgbClr val="FFFFFF"/>
                </a:solidFill>
                <a:latin typeface="Roboto"/>
              </a:rPr>
              <a:t>Jump in and experiment
with speaking
immediately</a:t>
            </a:r>
          </a:p>
        </p:txBody>
      </p:sp>
      <p:sp>
        <p:nvSpPr>
          <p:cNvPr id="25" name="TextBox 24"/>
          <p:cNvSpPr txBox="1"/>
          <p:nvPr/>
        </p:nvSpPr>
        <p:spPr>
          <a:xfrm>
            <a:off x="8492846" y="4192391"/>
            <a:ext cx="1057983" cy="461665"/>
          </a:xfrm>
          <a:prstGeom prst="rect">
            <a:avLst/>
          </a:prstGeom>
          <a:noFill/>
          <a:ln>
            <a:noFill/>
          </a:ln>
        </p:spPr>
        <p:txBody>
          <a:bodyPr wrap="none" lIns="0" tIns="0" rIns="0" bIns="0" anchor="t">
            <a:spAutoFit/>
          </a:bodyPr>
          <a:lstStyle/>
          <a:p>
            <a:pPr algn="ctr"/>
            <a:r>
              <a:rPr sz="1000" b="0" dirty="0">
                <a:solidFill>
                  <a:srgbClr val="FFFFFF"/>
                </a:solidFill>
                <a:latin typeface="Roboto"/>
              </a:rPr>
              <a:t>Wait for a practical
reason to use the
language</a:t>
            </a:r>
          </a:p>
        </p:txBody>
      </p:sp>
      <p:pic>
        <p:nvPicPr>
          <p:cNvPr id="2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7171578"/>
      </p:ext>
    </p:extLst>
  </p:cSld>
  <p:clrMapOvr>
    <a:masterClrMapping/>
  </p:clrMapOvr>
  <mc:AlternateContent xmlns:mc="http://schemas.openxmlformats.org/markup-compatibility/2006" xmlns:p14="http://schemas.microsoft.com/office/powerpoint/2010/main">
    <mc:Choice Requires="p14">
      <p:transition spd="slow" p14:dur="2000" advTm="25820"/>
    </mc:Choice>
    <mc:Fallback xmlns="">
      <p:transition spd="slow" advTm="258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41372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rPr>
              <a:t>Approaches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32559028"/>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8316" y="752943"/>
            <a:ext cx="9097505" cy="5721868"/>
          </a:xfrm>
          <a:prstGeom prst="rect">
            <a:avLst/>
          </a:prstGeom>
        </p:spPr>
      </p:pic>
    </p:spTree>
    <p:extLst>
      <p:ext uri="{BB962C8B-B14F-4D97-AF65-F5344CB8AC3E}">
        <p14:creationId xmlns:p14="http://schemas.microsoft.com/office/powerpoint/2010/main" val="47357797"/>
      </p:ext>
    </p:extLst>
  </p:cSld>
  <p:clrMapOvr>
    <a:masterClrMapping/>
  </p:clrMapOvr>
  <mc:AlternateContent xmlns:mc="http://schemas.openxmlformats.org/markup-compatibility/2006" xmlns:p14="http://schemas.microsoft.com/office/powerpoint/2010/main">
    <mc:Choice Requires="p14">
      <p:transition spd="slow" p14:dur="2000" advTm="450233"/>
    </mc:Choice>
    <mc:Fallback xmlns="">
      <p:transition spd="slow" advTm="4502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120" y="999623"/>
            <a:ext cx="6925560" cy="523220"/>
          </a:xfrm>
          <a:prstGeom prst="rect">
            <a:avLst/>
          </a:prstGeom>
          <a:noFill/>
        </p:spPr>
        <p:txBody>
          <a:bodyPr wrap="square" rtlCol="0">
            <a:spAutoFit/>
          </a:bodyPr>
          <a:lstStyle/>
          <a:p>
            <a:r>
              <a:rPr lang="ar-EG" sz="2800" b="1" dirty="0">
                <a:solidFill>
                  <a:schemeClr val="bg2">
                    <a:lumMod val="25000"/>
                  </a:schemeClr>
                </a:solidFill>
              </a:rPr>
              <a:t>-3</a:t>
            </a:r>
            <a:r>
              <a:rPr lang="en-US" sz="2800" b="1" dirty="0">
                <a:solidFill>
                  <a:schemeClr val="bg2">
                    <a:lumMod val="25000"/>
                  </a:schemeClr>
                </a:solidFill>
              </a:rPr>
              <a:t>THE BEHAVIOURAL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000137"/>
            <a:ext cx="6324012" cy="2431435"/>
          </a:xfrm>
          <a:prstGeom prst="rect">
            <a:avLst/>
          </a:prstGeom>
          <a:noFill/>
        </p:spPr>
        <p:txBody>
          <a:bodyPr wrap="square" rtlCol="0">
            <a:spAutoFit/>
          </a:bodyPr>
          <a:lstStyle/>
          <a:p>
            <a:r>
              <a:rPr lang="en-US" sz="3200" dirty="0">
                <a:solidFill>
                  <a:srgbClr val="2D3956"/>
                </a:solidFill>
                <a:latin typeface="Times New Roman" panose="02020603050405020304" pitchFamily="18" charset="0"/>
                <a:cs typeface="Times New Roman" panose="02020603050405020304" pitchFamily="18" charset="0"/>
              </a:rPr>
              <a:t>                                                                                                                                                                                                                                                                                                                                                                                                                                                                                                                                                                                                                                                                                                                                                                                                                                                                                                                                                                                                                                                                                                                                                                                                                                                                        </a:t>
            </a:r>
            <a:r>
              <a:rPr lang="en-US" sz="2400" dirty="0"/>
              <a:t>The behavioral approach to change, as the name implies, very much focuses on how one individual can change another individual’s behavior using reward and punishment, to achieve intended results. </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4100" y="2266374"/>
            <a:ext cx="3691786" cy="3591732"/>
          </a:xfrm>
          <a:prstGeom prst="rect">
            <a:avLst/>
          </a:prstGeom>
        </p:spPr>
      </p:pic>
    </p:spTree>
    <p:extLst>
      <p:ext uri="{BB962C8B-B14F-4D97-AF65-F5344CB8AC3E}">
        <p14:creationId xmlns:p14="http://schemas.microsoft.com/office/powerpoint/2010/main" val="2700410778"/>
      </p:ext>
    </p:extLst>
  </p:cSld>
  <p:clrMapOvr>
    <a:masterClrMapping/>
  </p:clrMapOvr>
  <mc:AlternateContent xmlns:mc="http://schemas.openxmlformats.org/markup-compatibility/2006" xmlns:p14="http://schemas.microsoft.com/office/powerpoint/2010/main">
    <mc:Choice Requires="p14">
      <p:transition p14:dur="10" advTm="334585"/>
    </mc:Choice>
    <mc:Fallback xmlns="">
      <p:transition advTm="3345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141974"/>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If the intended results are not being achieved, an analysis of the individual’s behavior will lead to an understanding of what is contributing to success and what is contributing to non-achievement. </a:t>
            </a:r>
          </a:p>
        </p:txBody>
      </p:sp>
      <p:pic>
        <p:nvPicPr>
          <p:cNvPr id="4" name="Picture 3"/>
          <p:cNvPicPr>
            <a:picLocks noChangeAspect="1"/>
          </p:cNvPicPr>
          <p:nvPr/>
        </p:nvPicPr>
        <p:blipFill>
          <a:blip r:embed="rId2"/>
          <a:stretch>
            <a:fillRect/>
          </a:stretch>
        </p:blipFill>
        <p:spPr>
          <a:xfrm>
            <a:off x="8719181" y="2294842"/>
            <a:ext cx="2668135" cy="315171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6590252"/>
      </p:ext>
    </p:extLst>
  </p:cSld>
  <p:clrMapOvr>
    <a:masterClrMapping/>
  </p:clrMapOvr>
  <mc:AlternateContent xmlns:mc="http://schemas.openxmlformats.org/markup-compatibility/2006" xmlns:p14="http://schemas.microsoft.com/office/powerpoint/2010/main">
    <mc:Choice Requires="p14">
      <p:transition p14:dur="10" advTm="309431"/>
    </mc:Choice>
    <mc:Fallback xmlns="">
      <p:transition advTm="3094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7043" y="1880923"/>
            <a:ext cx="7850032" cy="243143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For example, an organization is undergoing a planned </a:t>
            </a:r>
            <a:r>
              <a:rPr lang="en-US" sz="2400" dirty="0" err="1"/>
              <a:t>programme</a:t>
            </a:r>
            <a:r>
              <a:rPr lang="en-US" sz="2400" dirty="0"/>
              <a:t> of culture change, moving from being an inwardly focused organization to a more responsive </a:t>
            </a:r>
            <a:r>
              <a:rPr lang="en-US" sz="2400" b="1" dirty="0"/>
              <a:t>customer-oriented organization.</a:t>
            </a:r>
          </a:p>
          <a:p>
            <a:endParaRPr lang="en-US" sz="24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0560" y="3738621"/>
            <a:ext cx="5486400" cy="2057400"/>
          </a:xfrm>
          <a:prstGeom prst="rect">
            <a:avLst/>
          </a:prstGeom>
        </p:spPr>
      </p:pic>
    </p:spTree>
    <p:extLst>
      <p:ext uri="{BB962C8B-B14F-4D97-AF65-F5344CB8AC3E}">
        <p14:creationId xmlns:p14="http://schemas.microsoft.com/office/powerpoint/2010/main" val="354195530"/>
      </p:ext>
    </p:extLst>
  </p:cSld>
  <p:clrMapOvr>
    <a:masterClrMapping/>
  </p:clrMapOvr>
  <mc:AlternateContent xmlns:mc="http://schemas.openxmlformats.org/markup-compatibility/2006" xmlns:p14="http://schemas.microsoft.com/office/powerpoint/2010/main">
    <mc:Choice Requires="p14">
      <p:transition p14:dur="10" advTm="197680"/>
    </mc:Choice>
    <mc:Fallback xmlns="">
      <p:transition advTm="1976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112798"/>
            <a:ext cx="7850032" cy="1938992"/>
          </a:xfrm>
          <a:prstGeom prst="rect">
            <a:avLst/>
          </a:prstGeom>
          <a:noFill/>
        </p:spPr>
        <p:txBody>
          <a:bodyPr wrap="square" rtlCol="0">
            <a:spAutoFit/>
          </a:bodyPr>
          <a:lstStyle/>
          <a:p>
            <a:endParaRPr lang="en-US" sz="2400" dirty="0"/>
          </a:p>
          <a:p>
            <a:r>
              <a:rPr lang="en-US" sz="2400" dirty="0"/>
              <a:t>will all need to change the way they behave towards customers and towards each other to achieve this change. The objective will be </a:t>
            </a:r>
            <a:r>
              <a:rPr lang="en-US" sz="2400" dirty="0" err="1"/>
              <a:t>behaviour</a:t>
            </a:r>
            <a:r>
              <a:rPr lang="en-US" sz="2400" dirty="0"/>
              <a:t> change, and there will not necessarily be any attention given to improving processes. </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2088" y="2341880"/>
            <a:ext cx="2743200" cy="2743200"/>
          </a:xfrm>
          <a:prstGeom prst="rect">
            <a:avLst/>
          </a:prstGeom>
        </p:spPr>
      </p:pic>
    </p:spTree>
    <p:extLst>
      <p:ext uri="{BB962C8B-B14F-4D97-AF65-F5344CB8AC3E}">
        <p14:creationId xmlns:p14="http://schemas.microsoft.com/office/powerpoint/2010/main" val="934007423"/>
      </p:ext>
    </p:extLst>
  </p:cSld>
  <p:clrMapOvr>
    <a:masterClrMapping/>
  </p:clrMapOvr>
  <mc:AlternateContent xmlns:mc="http://schemas.openxmlformats.org/markup-compatibility/2006" xmlns:p14="http://schemas.microsoft.com/office/powerpoint/2010/main">
    <mc:Choice Requires="p14">
      <p:transition p14:dur="10" advTm="208839"/>
    </mc:Choice>
    <mc:Fallback xmlns="">
      <p:transition advTm="2088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4" y="2441585"/>
            <a:ext cx="8091907" cy="2308324"/>
          </a:xfrm>
          <a:prstGeom prst="rect">
            <a:avLst/>
          </a:prstGeom>
          <a:noFill/>
        </p:spPr>
        <p:txBody>
          <a:bodyPr wrap="square" rtlCol="0">
            <a:spAutoFit/>
          </a:bodyPr>
          <a:lstStyle/>
          <a:p>
            <a:r>
              <a:rPr lang="en-US" sz="2400" dirty="0"/>
              <a:t>What rewards and punishments operate in your organization?</a:t>
            </a:r>
          </a:p>
          <a:p>
            <a:endParaRPr lang="en-US" sz="2400" dirty="0"/>
          </a:p>
          <a:p>
            <a:r>
              <a:rPr lang="en-US" sz="2400" dirty="0"/>
              <a:t>How effective are they in bringing about change?</a:t>
            </a:r>
          </a:p>
          <a:p>
            <a:endParaRPr lang="en-US" sz="2400" dirty="0"/>
          </a:p>
          <a:p>
            <a:r>
              <a:rPr lang="en-US" sz="2400" dirty="0"/>
              <a:t>So in what ways may behaviorism help us with individuals going through change? </a:t>
            </a:r>
          </a:p>
        </p:txBody>
      </p:sp>
      <p:pic>
        <p:nvPicPr>
          <p:cNvPr id="4" name="Picture 3"/>
          <p:cNvPicPr>
            <a:picLocks noChangeAspect="1"/>
          </p:cNvPicPr>
          <p:nvPr/>
        </p:nvPicPr>
        <p:blipFill>
          <a:blip r:embed="rId2"/>
          <a:stretch>
            <a:fillRect/>
          </a:stretch>
        </p:blipFill>
        <p:spPr>
          <a:xfrm>
            <a:off x="8835122" y="2290833"/>
            <a:ext cx="2353003" cy="274358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11815511"/>
      </p:ext>
    </p:extLst>
  </p:cSld>
  <p:clrMapOvr>
    <a:masterClrMapping/>
  </p:clrMapOvr>
  <mc:AlternateContent xmlns:mc="http://schemas.openxmlformats.org/markup-compatibility/2006" xmlns:p14="http://schemas.microsoft.com/office/powerpoint/2010/main">
    <mc:Choice Requires="p14">
      <p:transition p14:dur="10" advTm="288389"/>
    </mc:Choice>
    <mc:Fallback xmlns="">
      <p:transition advTm="28838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343630"/>
            <a:ext cx="10287166" cy="3416320"/>
          </a:xfrm>
          <a:prstGeom prst="rect">
            <a:avLst/>
          </a:prstGeom>
          <a:noFill/>
        </p:spPr>
        <p:txBody>
          <a:bodyPr wrap="square" rtlCol="0">
            <a:spAutoFit/>
          </a:bodyPr>
          <a:lstStyle/>
          <a:p>
            <a:r>
              <a:rPr lang="en-US" sz="2400" dirty="0"/>
              <a:t>In any project of planned behavior change a number of steps will be required:</a:t>
            </a:r>
          </a:p>
          <a:p>
            <a:endParaRPr lang="en-US" sz="2400" dirty="0"/>
          </a:p>
          <a:p>
            <a:r>
              <a:rPr lang="en-US" sz="2400" dirty="0"/>
              <a:t>• Step 1: The identification of the behaviors that impact performance.</a:t>
            </a:r>
          </a:p>
          <a:p>
            <a:endParaRPr lang="en-US" sz="2400" dirty="0"/>
          </a:p>
          <a:p>
            <a:r>
              <a:rPr lang="en-US" sz="2400" dirty="0"/>
              <a:t>• Step 2: The measurement of those behaviors. How much are these behaviors currently in use?</a:t>
            </a:r>
          </a:p>
          <a:p>
            <a:endParaRPr lang="en-US" sz="2400" dirty="0"/>
          </a:p>
          <a:p>
            <a:r>
              <a:rPr lang="en-US" sz="2400" dirty="0"/>
              <a:t>• Step 3: A functional analysis of the behaviors – that is, the identification of the component parts that make up each behavior.</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90086926"/>
      </p:ext>
    </p:extLst>
  </p:cSld>
  <p:clrMapOvr>
    <a:masterClrMapping/>
  </p:clrMapOvr>
  <mc:AlternateContent xmlns:mc="http://schemas.openxmlformats.org/markup-compatibility/2006" xmlns:p14="http://schemas.microsoft.com/office/powerpoint/2010/main">
    <mc:Choice Requires="p14">
      <p:transition p14:dur="10" advTm="323794"/>
    </mc:Choice>
    <mc:Fallback xmlns="">
      <p:transition advTm="3237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2884" y="2547262"/>
            <a:ext cx="7271939" cy="1323439"/>
          </a:xfrm>
          <a:prstGeom prst="rect">
            <a:avLst/>
          </a:prstGeom>
          <a:noFill/>
        </p:spPr>
        <p:txBody>
          <a:bodyPr wrap="square" rtlCol="0">
            <a:spAutoFit/>
          </a:bodyPr>
          <a:lstStyle/>
          <a:p>
            <a:r>
              <a:rPr lang="en-US" sz="3200" b="1" dirty="0"/>
              <a:t>Reinforcement strategies</a:t>
            </a:r>
          </a:p>
          <a:p>
            <a:r>
              <a:rPr lang="en-US" sz="2400" dirty="0"/>
              <a:t>When generating reward strategies, the following possibilities should be borne in mind.</a:t>
            </a:r>
          </a:p>
        </p:txBody>
      </p:sp>
      <p:pic>
        <p:nvPicPr>
          <p:cNvPr id="4" name="Picture 3"/>
          <p:cNvPicPr>
            <a:picLocks noChangeAspect="1"/>
          </p:cNvPicPr>
          <p:nvPr/>
        </p:nvPicPr>
        <p:blipFill>
          <a:blip r:embed="rId2"/>
          <a:stretch>
            <a:fillRect/>
          </a:stretch>
        </p:blipFill>
        <p:spPr>
          <a:xfrm>
            <a:off x="8134823" y="2470527"/>
            <a:ext cx="2724530" cy="2553056"/>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2021511"/>
      </p:ext>
    </p:extLst>
  </p:cSld>
  <p:clrMapOvr>
    <a:masterClrMapping/>
  </p:clrMapOvr>
  <mc:AlternateContent xmlns:mc="http://schemas.openxmlformats.org/markup-compatibility/2006" xmlns:p14="http://schemas.microsoft.com/office/powerpoint/2010/main">
    <mc:Choice Requires="p14">
      <p:transition p14:dur="10" advTm="252133"/>
    </mc:Choice>
    <mc:Fallback xmlns="">
      <p:transition advTm="2521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325170"/>
            <a:ext cx="7850032" cy="3539430"/>
          </a:xfrm>
          <a:prstGeom prst="rect">
            <a:avLst/>
          </a:prstGeom>
          <a:noFill/>
        </p:spPr>
        <p:txBody>
          <a:bodyPr wrap="square" rtlCol="0">
            <a:spAutoFit/>
          </a:bodyPr>
          <a:lstStyle/>
          <a:p>
            <a:r>
              <a:rPr lang="en-US" sz="3200" b="1" dirty="0"/>
              <a:t>Reinforcement strategies</a:t>
            </a:r>
          </a:p>
          <a:p>
            <a:r>
              <a:rPr lang="en-US" sz="2400" b="1" i="1" u="sng" dirty="0"/>
              <a:t>1- Financial reinforcement</a:t>
            </a:r>
          </a:p>
          <a:p>
            <a:r>
              <a:rPr lang="en-US" sz="2400" dirty="0"/>
              <a:t>Traditionally financial reinforcement is the most explicit of the reinforcement mechanisms used,  The use of bonus payments, prizes and other tangible rewards is common. To be effective the financial reinforcement needs to be clearly, closely and visibly linked to the behaviors and performance that the organization requires, the following possibilities should be borne in mind.</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336" y="2352848"/>
            <a:ext cx="2043326" cy="3035705"/>
          </a:xfrm>
          <a:prstGeom prst="rect">
            <a:avLst/>
          </a:prstGeom>
        </p:spPr>
      </p:pic>
    </p:spTree>
    <p:extLst>
      <p:ext uri="{BB962C8B-B14F-4D97-AF65-F5344CB8AC3E}">
        <p14:creationId xmlns:p14="http://schemas.microsoft.com/office/powerpoint/2010/main" val="1552727020"/>
      </p:ext>
    </p:extLst>
  </p:cSld>
  <p:clrMapOvr>
    <a:masterClrMapping/>
  </p:clrMapOvr>
  <mc:AlternateContent xmlns:mc="http://schemas.openxmlformats.org/markup-compatibility/2006" xmlns:p14="http://schemas.microsoft.com/office/powerpoint/2010/main">
    <mc:Choice Requires="p14">
      <p:transition p14:dur="10" advTm="426696"/>
    </mc:Choice>
    <mc:Fallback xmlns="">
      <p:transition advTm="42669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6" y="2124270"/>
            <a:ext cx="8414425" cy="3908762"/>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u="sng" dirty="0"/>
              <a:t>Feedback</a:t>
            </a:r>
            <a:endParaRPr lang="en-US" sz="2400" b="1" i="1" u="sng" dirty="0"/>
          </a:p>
          <a:p>
            <a:endParaRPr lang="en-US" sz="2400" dirty="0"/>
          </a:p>
          <a:p>
            <a:r>
              <a:rPr lang="en-US" sz="2400" dirty="0"/>
              <a:t>Non-financial reinforcement tends to take the form of feedback given to an individual about performance on specific tasks. </a:t>
            </a:r>
          </a:p>
          <a:p>
            <a:endParaRPr lang="en-US" sz="2400" dirty="0"/>
          </a:p>
          <a:p>
            <a:r>
              <a:rPr lang="en-US" sz="2400" dirty="0"/>
              <a:t>This feedback can take both positive and negative forms. This feedback perhaps could take the form of a coaching conversation, where specific effective behaviors are encouraged, specific ineffective behaviors are discouraged and alternatives generated.</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2505" y="2155119"/>
            <a:ext cx="2467864" cy="2467864"/>
          </a:xfrm>
          <a:prstGeom prst="rect">
            <a:avLst/>
          </a:prstGeom>
        </p:spPr>
      </p:pic>
    </p:spTree>
    <p:extLst>
      <p:ext uri="{BB962C8B-B14F-4D97-AF65-F5344CB8AC3E}">
        <p14:creationId xmlns:p14="http://schemas.microsoft.com/office/powerpoint/2010/main" val="2751146124"/>
      </p:ext>
    </p:extLst>
  </p:cSld>
  <p:clrMapOvr>
    <a:masterClrMapping/>
  </p:clrMapOvr>
  <mc:AlternateContent xmlns:mc="http://schemas.openxmlformats.org/markup-compatibility/2006" xmlns:p14="http://schemas.microsoft.com/office/powerpoint/2010/main">
    <mc:Choice Requires="p14">
      <p:transition p14:dur="10" advTm="125041"/>
    </mc:Choice>
    <mc:Fallback xmlns="">
      <p:transition advTm="1250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7" y="2124270"/>
            <a:ext cx="7919186" cy="3170099"/>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dirty="0"/>
              <a:t>Social reinforcement</a:t>
            </a:r>
          </a:p>
          <a:p>
            <a:endParaRPr lang="en-US" sz="2400" dirty="0"/>
          </a:p>
          <a:p>
            <a:r>
              <a:rPr lang="en-US" sz="2400" dirty="0"/>
              <a:t>Social reinforcement takes the form of interpersonal actions: that is, communications of either a positive or negative nature. Praise, compliments, general recognition, and perhaps greater (or lesser) attention can all act as a positive reinforcement for particular </a:t>
            </a:r>
            <a:r>
              <a:rPr lang="en-US" sz="2400" dirty="0" err="1"/>
              <a:t>behaviours</a:t>
            </a:r>
            <a:r>
              <a:rPr lang="en-US" sz="2400" dirty="0"/>
              <a:t> and outcomes. </a:t>
            </a:r>
          </a:p>
        </p:txBody>
      </p:sp>
      <p:pic>
        <p:nvPicPr>
          <p:cNvPr id="7" name="Picture 6"/>
          <p:cNvPicPr>
            <a:picLocks noChangeAspect="1"/>
          </p:cNvPicPr>
          <p:nvPr/>
        </p:nvPicPr>
        <p:blipFill>
          <a:blip r:embed="rId2"/>
          <a:stretch>
            <a:fillRect/>
          </a:stretch>
        </p:blipFill>
        <p:spPr>
          <a:xfrm>
            <a:off x="8885259" y="2731966"/>
            <a:ext cx="2384319" cy="2934109"/>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0061392"/>
      </p:ext>
    </p:extLst>
  </p:cSld>
  <p:clrMapOvr>
    <a:masterClrMapping/>
  </p:clrMapOvr>
  <mc:AlternateContent xmlns:mc="http://schemas.openxmlformats.org/markup-compatibility/2006" xmlns:p14="http://schemas.microsoft.com/office/powerpoint/2010/main">
    <mc:Choice Requires="p14">
      <p:transition p14:dur="10" advTm="386722"/>
    </mc:Choice>
    <mc:Fallback xmlns="">
      <p:transition advTm="3867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760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7" y="2124270"/>
            <a:ext cx="6988743" cy="2062103"/>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dirty="0"/>
              <a:t>Social reinforcement</a:t>
            </a:r>
          </a:p>
          <a:p>
            <a:endParaRPr lang="en-US" sz="2400" dirty="0"/>
          </a:p>
          <a:p>
            <a:r>
              <a:rPr lang="en-US" sz="2400" dirty="0"/>
              <a:t>Similarly, social reinforcement could also take the form of ‘naming and shaming’ for ineffective performance.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9769" y="3559810"/>
            <a:ext cx="3611880" cy="2278380"/>
          </a:xfrm>
          <a:prstGeom prst="rect">
            <a:avLst/>
          </a:prstGeom>
        </p:spPr>
      </p:pic>
    </p:spTree>
    <p:extLst>
      <p:ext uri="{BB962C8B-B14F-4D97-AF65-F5344CB8AC3E}">
        <p14:creationId xmlns:p14="http://schemas.microsoft.com/office/powerpoint/2010/main" val="3734074808"/>
      </p:ext>
    </p:extLst>
  </p:cSld>
  <p:clrMapOvr>
    <a:masterClrMapping/>
  </p:clrMapOvr>
  <mc:AlternateContent xmlns:mc="http://schemas.openxmlformats.org/markup-compatibility/2006" xmlns:p14="http://schemas.microsoft.com/office/powerpoint/2010/main">
    <mc:Choice Requires="p14">
      <p:transition p14:dur="10" advTm="300483"/>
    </mc:Choice>
    <mc:Fallback xmlns="">
      <p:transition advTm="3004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ar-EG" sz="2800" dirty="0">
                <a:solidFill>
                  <a:schemeClr val="bg2">
                    <a:lumMod val="25000"/>
                  </a:schemeClr>
                </a:solidFill>
              </a:rPr>
              <a:t>-</a:t>
            </a:r>
            <a:r>
              <a:rPr lang="ar-EG" sz="2800" b="1" dirty="0">
                <a:solidFill>
                  <a:schemeClr val="bg2">
                    <a:lumMod val="25000"/>
                  </a:schemeClr>
                </a:solidFill>
              </a:rPr>
              <a:t>4</a:t>
            </a:r>
            <a:r>
              <a:rPr lang="en-US" sz="2800" b="1" dirty="0">
                <a:solidFill>
                  <a:schemeClr val="bg2">
                    <a:lumMod val="25000"/>
                  </a:schemeClr>
                </a:solidFill>
              </a:rPr>
              <a:t>THE COGNITIVE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The cognitive approach builds on the behaviorist approach by putting behavior into the context of beliefs and focusing more firmly on outcomes. Many cognitive techniques are used in the field of management today, particularly in the coaching arena. </a:t>
            </a:r>
            <a:endParaRPr lang="en-US" dirty="0"/>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5840" y="1951002"/>
            <a:ext cx="3317240" cy="3839398"/>
          </a:xfrm>
          <a:prstGeom prst="rect">
            <a:avLst/>
          </a:prstGeom>
        </p:spPr>
      </p:pic>
    </p:spTree>
    <p:extLst>
      <p:ext uri="{BB962C8B-B14F-4D97-AF65-F5344CB8AC3E}">
        <p14:creationId xmlns:p14="http://schemas.microsoft.com/office/powerpoint/2010/main" val="3553796989"/>
      </p:ext>
    </p:extLst>
  </p:cSld>
  <p:clrMapOvr>
    <a:masterClrMapping/>
  </p:clrMapOvr>
  <mc:AlternateContent xmlns:mc="http://schemas.openxmlformats.org/markup-compatibility/2006" xmlns:p14="http://schemas.microsoft.com/office/powerpoint/2010/main">
    <mc:Choice Requires="p14">
      <p:transition p14:dur="10" advTm="402353"/>
    </mc:Choice>
    <mc:Fallback xmlns="">
      <p:transition advTm="40235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3031189"/>
            <a:ext cx="10093269" cy="1569660"/>
          </a:xfrm>
          <a:prstGeom prst="rect">
            <a:avLst/>
          </a:prstGeom>
          <a:noFill/>
        </p:spPr>
        <p:txBody>
          <a:bodyPr wrap="square" rtlCol="0">
            <a:spAutoFit/>
          </a:bodyPr>
          <a:lstStyle/>
          <a:p>
            <a:pPr algn="ct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People control their own destinies by believing in and acting on the values and beliefs that they hold.</a:t>
            </a:r>
          </a:p>
          <a:p>
            <a:pPr algn="ctr"/>
            <a:endParaRPr lang="en-US" sz="2400" dirty="0">
              <a:solidFill>
                <a:srgbClr val="2D3956"/>
              </a:solidFill>
              <a:latin typeface="Sitka Small" panose="02000505000000020004" pitchFamily="2" charset="0"/>
              <a:cs typeface="Times New Roman" panose="02020603050405020304" pitchFamily="18" charset="0"/>
            </a:endParaRPr>
          </a:p>
          <a:p>
            <a:pPr algn="ctr"/>
            <a:r>
              <a:rPr lang="en-US" sz="2400" dirty="0">
                <a:solidFill>
                  <a:srgbClr val="2D3956"/>
                </a:solidFill>
                <a:latin typeface="Sitka Small" panose="02000505000000020004" pitchFamily="2" charset="0"/>
                <a:cs typeface="Times New Roman" panose="02020603050405020304" pitchFamily="18" charset="0"/>
              </a:rPr>
              <a:t>R </a:t>
            </a:r>
            <a:r>
              <a:rPr lang="en-US" sz="2400" dirty="0" err="1">
                <a:solidFill>
                  <a:srgbClr val="2D3956"/>
                </a:solidFill>
                <a:latin typeface="Sitka Small" panose="02000505000000020004" pitchFamily="2" charset="0"/>
                <a:cs typeface="Times New Roman" panose="02020603050405020304" pitchFamily="18" charset="0"/>
              </a:rPr>
              <a:t>Quackenbush</a:t>
            </a:r>
            <a:r>
              <a:rPr lang="en-US" sz="2400" dirty="0">
                <a:solidFill>
                  <a:srgbClr val="2D3956"/>
                </a:solidFill>
                <a:latin typeface="Sitka Small" panose="02000505000000020004" pitchFamily="2" charset="0"/>
                <a:cs typeface="Times New Roman" panose="02020603050405020304" pitchFamily="18" charset="0"/>
              </a:rPr>
              <a:t>, Central Michigan University</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7353189"/>
      </p:ext>
    </p:extLst>
  </p:cSld>
  <p:clrMapOvr>
    <a:masterClrMapping/>
  </p:clrMapOvr>
  <mc:AlternateContent xmlns:mc="http://schemas.openxmlformats.org/markup-compatibility/2006" xmlns:p14="http://schemas.microsoft.com/office/powerpoint/2010/main">
    <mc:Choice Requires="p14">
      <p:transition p14:dur="10" advTm="47802"/>
    </mc:Choice>
    <mc:Fallback xmlns="">
      <p:transition advTm="478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4640" y="1886494"/>
            <a:ext cx="7315200" cy="3611597"/>
          </a:xfrm>
          <a:prstGeom prst="rect">
            <a:avLst/>
          </a:prstGeom>
        </p:spPr>
      </p:pic>
    </p:spTree>
    <p:extLst>
      <p:ext uri="{BB962C8B-B14F-4D97-AF65-F5344CB8AC3E}">
        <p14:creationId xmlns:p14="http://schemas.microsoft.com/office/powerpoint/2010/main" val="4205500192"/>
      </p:ext>
    </p:extLst>
  </p:cSld>
  <p:clrMapOvr>
    <a:masterClrMapping/>
  </p:clrMapOvr>
  <mc:AlternateContent xmlns:mc="http://schemas.openxmlformats.org/markup-compatibility/2006" xmlns:p14="http://schemas.microsoft.com/office/powerpoint/2010/main">
    <mc:Choice Requires="p14">
      <p:transition p14:dur="10" advTm="47249"/>
    </mc:Choice>
    <mc:Fallback xmlns="">
      <p:transition advTm="4724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962" y="1894610"/>
            <a:ext cx="7498080" cy="4217670"/>
          </a:xfrm>
          <a:prstGeom prst="rect">
            <a:avLst/>
          </a:prstGeom>
        </p:spPr>
      </p:pic>
    </p:spTree>
    <p:extLst>
      <p:ext uri="{BB962C8B-B14F-4D97-AF65-F5344CB8AC3E}">
        <p14:creationId xmlns:p14="http://schemas.microsoft.com/office/powerpoint/2010/main" val="3594933705"/>
      </p:ext>
    </p:extLst>
  </p:cSld>
  <p:clrMapOvr>
    <a:masterClrMapping/>
  </p:clrMapOvr>
  <mc:AlternateContent xmlns:mc="http://schemas.openxmlformats.org/markup-compatibility/2006" xmlns:p14="http://schemas.microsoft.com/office/powerpoint/2010/main">
    <mc:Choice Requires="p14">
      <p:transition p14:dur="10" advTm="29962"/>
    </mc:Choice>
    <mc:Fallback xmlns="">
      <p:transition advTm="2996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2464842"/>
            <a:ext cx="4479924" cy="3046988"/>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Techniques for change</a:t>
            </a:r>
          </a:p>
          <a:p>
            <a:r>
              <a:rPr lang="en-US" sz="2400" dirty="0">
                <a:solidFill>
                  <a:srgbClr val="2D3956"/>
                </a:solidFill>
                <a:latin typeface="Sitka Small" panose="02000505000000020004" pitchFamily="2" charset="0"/>
                <a:cs typeface="Times New Roman" panose="02020603050405020304" pitchFamily="18" charset="0"/>
              </a:rPr>
              <a:t>The cognitive approach has generated numerous techniques for changing the beliefs of people and there</a:t>
            </a:r>
            <a:r>
              <a:rPr lang="ar-EG" sz="2400" dirty="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by improving their performance. These include the following.</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840" y="2382524"/>
            <a:ext cx="4409440" cy="3022868"/>
          </a:xfrm>
          <a:prstGeom prst="rect">
            <a:avLst/>
          </a:prstGeom>
        </p:spPr>
      </p:pic>
    </p:spTree>
    <p:extLst>
      <p:ext uri="{BB962C8B-B14F-4D97-AF65-F5344CB8AC3E}">
        <p14:creationId xmlns:p14="http://schemas.microsoft.com/office/powerpoint/2010/main" val="3306045106"/>
      </p:ext>
    </p:extLst>
  </p:cSld>
  <p:clrMapOvr>
    <a:masterClrMapping/>
  </p:clrMapOvr>
  <mc:AlternateContent xmlns:mc="http://schemas.openxmlformats.org/markup-compatibility/2006" xmlns:p14="http://schemas.microsoft.com/office/powerpoint/2010/main">
    <mc:Choice Requires="p14">
      <p:transition p14:dur="10" advTm="70329"/>
    </mc:Choice>
    <mc:Fallback xmlns="">
      <p:transition advTm="7032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2464842"/>
            <a:ext cx="9517144" cy="2677656"/>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1- Positive listings</a:t>
            </a:r>
          </a:p>
          <a:p>
            <a:r>
              <a:rPr lang="en-US" sz="2400" dirty="0">
                <a:solidFill>
                  <a:srgbClr val="2D3956"/>
                </a:solidFill>
                <a:latin typeface="Sitka Small" panose="02000505000000020004" pitchFamily="2" charset="0"/>
                <a:cs typeface="Times New Roman" panose="02020603050405020304" pitchFamily="18" charset="0"/>
              </a:rPr>
              <a:t>Simply list all the positive qualities you have, such as good feelings, good experiences, good results, areas of skills, knowledge and expertise. By accepting that these are all part of you, the individual, you can reinforce all these positive thoughts, feelings and perceptions, which then lead to enhanced beliefs.</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2205857"/>
      </p:ext>
    </p:extLst>
  </p:cSld>
  <p:clrMapOvr>
    <a:masterClrMapping/>
  </p:clrMapOvr>
  <mc:AlternateContent xmlns:mc="http://schemas.openxmlformats.org/markup-compatibility/2006" xmlns:p14="http://schemas.microsoft.com/office/powerpoint/2010/main">
    <mc:Choice Requires="p14">
      <p:transition p14:dur="10" advTm="98246"/>
    </mc:Choice>
    <mc:Fallback xmlns="">
      <p:transition advTm="9824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5002" y="2101396"/>
            <a:ext cx="10812720"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2- Affirmations</a:t>
            </a:r>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An affirmation is a positive statement describing the way that you want to be. It is important that the statement is:</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 Personal/ Present tense : ‘I am always Excited</a:t>
            </a:r>
            <a:r>
              <a:rPr lang="ar-EG" sz="2400" dirty="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when it comes to work!’ It is you who this is about, and it is as specific as you can make it.</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Try writing your own affirmation. Put it on a card and read it out 10 times a day. </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7529360"/>
      </p:ext>
    </p:extLst>
  </p:cSld>
  <p:clrMapOvr>
    <a:masterClrMapping/>
  </p:clrMapOvr>
  <mc:AlternateContent xmlns:mc="http://schemas.openxmlformats.org/markup-compatibility/2006" xmlns:p14="http://schemas.microsoft.com/office/powerpoint/2010/main">
    <mc:Choice Requires="p14">
      <p:transition p14:dur="10" advTm="144596"/>
    </mc:Choice>
    <mc:Fallback xmlns="">
      <p:transition advTm="14459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3 – Visualizations</a:t>
            </a:r>
          </a:p>
          <a:p>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Visualizations are very similar to affirmations but focus on a positive, present mental image. Effective visualizations require you to enter a relaxed state where you imagine a specific example of the way you want to be.  You need to practice this on a regular basis.</a:t>
            </a:r>
            <a:endParaRPr lang="en-US" dirty="0">
              <a:latin typeface="Sitka Small" panose="02000505000000020004" pitchFamily="2" charset="0"/>
            </a:endParaRPr>
          </a:p>
        </p:txBody>
      </p:sp>
      <p:pic>
        <p:nvPicPr>
          <p:cNvPr id="4" name="Picture 3"/>
          <p:cNvPicPr>
            <a:picLocks noChangeAspect="1"/>
          </p:cNvPicPr>
          <p:nvPr/>
        </p:nvPicPr>
        <p:blipFill>
          <a:blip r:embed="rId2"/>
          <a:stretch>
            <a:fillRect/>
          </a:stretch>
        </p:blipFill>
        <p:spPr>
          <a:xfrm>
            <a:off x="7404100" y="2545690"/>
            <a:ext cx="3753374" cy="241968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8771762"/>
      </p:ext>
    </p:extLst>
  </p:cSld>
  <p:clrMapOvr>
    <a:masterClrMapping/>
  </p:clrMapOvr>
  <mc:AlternateContent xmlns:mc="http://schemas.openxmlformats.org/markup-compatibility/2006" xmlns:p14="http://schemas.microsoft.com/office/powerpoint/2010/main">
    <mc:Choice Requires="p14">
      <p:transition p14:dur="10" advTm="65892"/>
    </mc:Choice>
    <mc:Fallback xmlns="">
      <p:transition advTm="6589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7652" y="1083696"/>
            <a:ext cx="8977880" cy="523220"/>
          </a:xfrm>
          <a:prstGeom prst="rect">
            <a:avLst/>
          </a:prstGeom>
          <a:noFill/>
        </p:spPr>
        <p:txBody>
          <a:bodyPr wrap="square" rtlCol="0">
            <a:spAutoFit/>
          </a:bodyPr>
          <a:lstStyle/>
          <a:p>
            <a:r>
              <a:rPr lang="en-US" sz="2800" b="1" dirty="0">
                <a:solidFill>
                  <a:schemeClr val="bg2">
                    <a:lumMod val="25000"/>
                  </a:schemeClr>
                </a:solidFill>
              </a:rPr>
              <a:t>5-THE PSYCHODYNAMIC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451134"/>
            <a:ext cx="7203546" cy="2585323"/>
          </a:xfrm>
          <a:prstGeom prst="rect">
            <a:avLst/>
          </a:prstGeom>
          <a:noFill/>
        </p:spPr>
        <p:txBody>
          <a:bodyPr wrap="square" rtlCol="0">
            <a:spAutoFit/>
          </a:bodyPr>
          <a:lstStyle/>
          <a:p>
            <a:r>
              <a:rPr lang="en-US" sz="2400" dirty="0">
                <a:solidFill>
                  <a:srgbClr val="2D3956"/>
                </a:solidFill>
                <a:latin typeface="Sitka Small" panose="02000505000000020004" pitchFamily="2" charset="0"/>
                <a:cs typeface="Times New Roman" panose="02020603050405020304" pitchFamily="18" charset="0"/>
              </a:rPr>
              <a:t>The idea that humans go through a psychological process during change became evident due to research published by Elizabeth </a:t>
            </a:r>
            <a:r>
              <a:rPr lang="en-US" sz="2400" dirty="0" err="1">
                <a:solidFill>
                  <a:srgbClr val="2D3956"/>
                </a:solidFill>
                <a:latin typeface="Sitka Small" panose="02000505000000020004" pitchFamily="2" charset="0"/>
                <a:cs typeface="Times New Roman" panose="02020603050405020304" pitchFamily="18" charset="0"/>
              </a:rPr>
              <a:t>Kubler</a:t>
            </a:r>
            <a:r>
              <a:rPr lang="en-US" sz="2400" dirty="0">
                <a:solidFill>
                  <a:srgbClr val="2D3956"/>
                </a:solidFill>
                <a:latin typeface="Sitka Small" panose="02000505000000020004" pitchFamily="2" charset="0"/>
                <a:cs typeface="Times New Roman" panose="02020603050405020304" pitchFamily="18" charset="0"/>
              </a:rPr>
              <a:t>-Ross (1969).</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__ Anger _ Bargaining _ Depression _ Acceptance</a:t>
            </a:r>
          </a:p>
        </p:txBody>
      </p:sp>
      <p:pic>
        <p:nvPicPr>
          <p:cNvPr id="7" name="Picture 6"/>
          <p:cNvPicPr>
            <a:picLocks noChangeAspect="1"/>
          </p:cNvPicPr>
          <p:nvPr/>
        </p:nvPicPr>
        <p:blipFill>
          <a:blip r:embed="rId2"/>
          <a:stretch>
            <a:fillRect/>
          </a:stretch>
        </p:blipFill>
        <p:spPr>
          <a:xfrm>
            <a:off x="8005011" y="2216663"/>
            <a:ext cx="3200847" cy="281979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4888401"/>
      </p:ext>
    </p:extLst>
  </p:cSld>
  <p:clrMapOvr>
    <a:masterClrMapping/>
  </p:clrMapOvr>
  <mc:AlternateContent xmlns:mc="http://schemas.openxmlformats.org/markup-compatibility/2006" xmlns:p14="http://schemas.microsoft.com/office/powerpoint/2010/main">
    <mc:Choice Requires="p14">
      <p:transition p14:dur="10" advTm="209021"/>
    </mc:Choice>
    <mc:Fallback xmlns="">
      <p:transition advTm="20902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29589" y="1862336"/>
            <a:ext cx="7203546" cy="738664"/>
          </a:xfrm>
          <a:prstGeom prst="rect">
            <a:avLst/>
          </a:prstGeom>
          <a:noFill/>
        </p:spPr>
        <p:txBody>
          <a:bodyPr wrap="square" rtlCol="0">
            <a:spAutoFit/>
          </a:bodyPr>
          <a:lstStyle/>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__ Anger _ Bargaining _ Depression _ Acceptance</a:t>
            </a:r>
          </a:p>
        </p:txBody>
      </p:sp>
      <p:pic>
        <p:nvPicPr>
          <p:cNvPr id="4" name="Picture 3"/>
          <p:cNvPicPr>
            <a:picLocks noChangeAspect="1"/>
          </p:cNvPicPr>
          <p:nvPr/>
        </p:nvPicPr>
        <p:blipFill>
          <a:blip r:embed="rId2"/>
          <a:stretch>
            <a:fillRect/>
          </a:stretch>
        </p:blipFill>
        <p:spPr>
          <a:xfrm>
            <a:off x="1748589" y="2874752"/>
            <a:ext cx="8422106" cy="291211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8694291"/>
      </p:ext>
    </p:extLst>
  </p:cSld>
  <p:clrMapOvr>
    <a:masterClrMapping/>
  </p:clrMapOvr>
  <mc:AlternateContent xmlns:mc="http://schemas.openxmlformats.org/markup-compatibility/2006" xmlns:p14="http://schemas.microsoft.com/office/powerpoint/2010/main">
    <mc:Choice Requires="p14">
      <p:transition p14:dur="10" advTm="102941"/>
    </mc:Choice>
    <mc:Fallback xmlns="">
      <p:transition advTm="10294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6-THE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533260"/>
            <a:ext cx="6779098" cy="2308324"/>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and the Levels</a:t>
            </a:r>
            <a:r>
              <a:rPr lang="ar-EG"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of needs</a:t>
            </a:r>
          </a:p>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developed the Levels</a:t>
            </a:r>
            <a:r>
              <a:rPr lang="ar-EG"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of needs, he believed that human beings have an inbuilt desire to grow and develop and move towards something he called self-actualization.</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2900" y="2476498"/>
            <a:ext cx="3073400" cy="2561167"/>
          </a:xfrm>
          <a:prstGeom prst="rect">
            <a:avLst/>
          </a:prstGeom>
        </p:spPr>
      </p:pic>
    </p:spTree>
    <p:extLst>
      <p:ext uri="{BB962C8B-B14F-4D97-AF65-F5344CB8AC3E}">
        <p14:creationId xmlns:p14="http://schemas.microsoft.com/office/powerpoint/2010/main" val="1175235745"/>
      </p:ext>
    </p:extLst>
  </p:cSld>
  <p:clrMapOvr>
    <a:masterClrMapping/>
  </p:clrMapOvr>
  <mc:AlternateContent xmlns:mc="http://schemas.openxmlformats.org/markup-compatibility/2006" xmlns:p14="http://schemas.microsoft.com/office/powerpoint/2010/main">
    <mc:Choice Requires="p14">
      <p:transition p14:dur="10" advTm="71434"/>
    </mc:Choice>
    <mc:Fallback xmlns="">
      <p:transition advTm="7143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52278" y="1852425"/>
            <a:ext cx="10219461" cy="461665"/>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Maslow’s hierarchy of needs Source: Maslow (1970)</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19" y="2314089"/>
            <a:ext cx="6474265" cy="3649057"/>
          </a:xfrm>
          <a:prstGeom prst="rect">
            <a:avLst/>
          </a:prstGeom>
        </p:spPr>
      </p:pic>
    </p:spTree>
    <p:extLst>
      <p:ext uri="{BB962C8B-B14F-4D97-AF65-F5344CB8AC3E}">
        <p14:creationId xmlns:p14="http://schemas.microsoft.com/office/powerpoint/2010/main" val="3530680079"/>
      </p:ext>
    </p:extLst>
  </p:cSld>
  <p:clrMapOvr>
    <a:masterClrMapping/>
  </p:clrMapOvr>
  <mc:AlternateContent xmlns:mc="http://schemas.openxmlformats.org/markup-compatibility/2006" xmlns:p14="http://schemas.microsoft.com/office/powerpoint/2010/main">
    <mc:Choice Requires="p14">
      <p:transition p14:dur="10" advTm="29257"/>
    </mc:Choice>
    <mc:Fallback xmlns="">
      <p:transition advTm="2925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9419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a16="http://schemas.microsoft.com/office/drawing/2014/main" id="{2C2209B7-A564-4A7C-687E-49DE198161B1}"/>
              </a:ext>
            </a:extLst>
          </p:cNvPr>
          <p:cNvSpPr txBox="1"/>
          <p:nvPr/>
        </p:nvSpPr>
        <p:spPr>
          <a:xfrm>
            <a:off x="534379" y="5864752"/>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2" name="TextBox 1"/>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14643"/>
    </mc:Choice>
    <mc:Fallback xmlns="">
      <p:transition spd="slow" advTm="14643"/>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228186D-CEB3-4D5B-84D3-2C1167D298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D81A22-DEE5-475B-940B-2E7B81FC06B1}">
  <ds:schemaRefs>
    <ds:schemaRef ds:uri="http://schemas.microsoft.com/sharepoint/v3/contenttype/forms"/>
  </ds:schemaRefs>
</ds:datastoreItem>
</file>

<file path=customXml/itemProps3.xml><?xml version="1.0" encoding="utf-8"?>
<ds:datastoreItem xmlns:ds="http://schemas.openxmlformats.org/officeDocument/2006/customXml" ds:itemID="{5E966107-CBF3-40E4-8FCB-D03143885D58}">
  <ds:schemaRefs>
    <ds:schemaRef ds:uri="http://schemas.microsoft.com/office/infopath/2007/PartnerControls"/>
    <ds:schemaRef ds:uri="http://www.w3.org/XML/1998/namespace"/>
    <ds:schemaRef ds:uri="http://purl.org/dc/terms/"/>
    <ds:schemaRef ds:uri="http://schemas.openxmlformats.org/package/2006/metadata/core-properties"/>
    <ds:schemaRef ds:uri="d13aca44-ef33-4cf4-9980-7f0b00e6eeb9"/>
    <ds:schemaRef ds:uri="http://purl.org/dc/dcmitype/"/>
    <ds:schemaRef ds:uri="http://purl.org/dc/elements/1.1/"/>
    <ds:schemaRef ds:uri="http://schemas.microsoft.com/office/2006/documentManagement/types"/>
    <ds:schemaRef ds:uri="49100919-8a76-4266-be0c-7dc583902cb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Theme2</Template>
  <TotalTime>8305</TotalTime>
  <Words>1935</Words>
  <Application>Microsoft Office PowerPoint</Application>
  <PresentationFormat>Widescreen</PresentationFormat>
  <Paragraphs>240</Paragraphs>
  <Slides>45</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Alexandria</vt:lpstr>
      <vt:lpstr>Arial</vt:lpstr>
      <vt:lpstr>Calibri</vt:lpstr>
      <vt:lpstr>Calibri Light</vt:lpstr>
      <vt:lpstr>Roboto</vt:lpstr>
      <vt:lpstr>Sitka Small</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133</cp:revision>
  <dcterms:created xsi:type="dcterms:W3CDTF">2023-04-29T09:08:23Z</dcterms:created>
  <dcterms:modified xsi:type="dcterms:W3CDTF">2026-05-30T06:15:39Z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