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5"/>
  </p:notesMasterIdLst>
  <p:sldIdLst>
    <p:sldId id="480" r:id="rId5"/>
    <p:sldId id="551" r:id="rId6"/>
    <p:sldId id="303" r:id="rId7"/>
    <p:sldId id="541" r:id="rId8"/>
    <p:sldId id="635" r:id="rId9"/>
    <p:sldId id="636" r:id="rId10"/>
    <p:sldId id="649" r:id="rId11"/>
    <p:sldId id="637" r:id="rId12"/>
    <p:sldId id="639" r:id="rId13"/>
    <p:sldId id="638" r:id="rId14"/>
    <p:sldId id="640" r:id="rId15"/>
    <p:sldId id="641" r:id="rId16"/>
    <p:sldId id="642" r:id="rId17"/>
    <p:sldId id="643" r:id="rId18"/>
    <p:sldId id="644" r:id="rId19"/>
    <p:sldId id="645" r:id="rId20"/>
    <p:sldId id="646" r:id="rId21"/>
    <p:sldId id="647" r:id="rId22"/>
    <p:sldId id="648" r:id="rId23"/>
    <p:sldId id="650" r:id="rId24"/>
    <p:sldId id="651" r:id="rId25"/>
    <p:sldId id="652" r:id="rId26"/>
    <p:sldId id="653" r:id="rId27"/>
    <p:sldId id="654" r:id="rId28"/>
    <p:sldId id="655" r:id="rId29"/>
    <p:sldId id="656" r:id="rId30"/>
    <p:sldId id="657" r:id="rId31"/>
    <p:sldId id="658" r:id="rId32"/>
    <p:sldId id="659" r:id="rId33"/>
    <p:sldId id="660" r:id="rId34"/>
    <p:sldId id="661" r:id="rId35"/>
    <p:sldId id="662" r:id="rId36"/>
    <p:sldId id="666" r:id="rId37"/>
    <p:sldId id="664" r:id="rId38"/>
    <p:sldId id="665" r:id="rId39"/>
    <p:sldId id="669" r:id="rId40"/>
    <p:sldId id="670" r:id="rId41"/>
    <p:sldId id="552" r:id="rId42"/>
    <p:sldId id="529" r:id="rId43"/>
    <p:sldId id="349" r:id="rId44"/>
  </p:sldIdLst>
  <p:sldSz cx="12192000" cy="6858000"/>
  <p:notesSz cx="6858000" cy="9144000"/>
  <p:embeddedFontLst>
    <p:embeddedFont>
      <p:font typeface="Alexandria" pitchFamily="2" charset="-78"/>
      <p:regular r:id="rId46"/>
      <p:bold r:id="rId47"/>
    </p:embeddedFont>
    <p:embeddedFont>
      <p:font typeface="Alexandria Light" pitchFamily="2" charset="-78"/>
      <p:regular r:id="rId48"/>
    </p:embeddedFont>
    <p:embeddedFont>
      <p:font typeface="Alexandria SemiBold" pitchFamily="2" charset="-78"/>
      <p:bold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5"/>
            <p14:sldId id="636"/>
            <p14:sldId id="649"/>
            <p14:sldId id="637"/>
            <p14:sldId id="639"/>
            <p14:sldId id="638"/>
            <p14:sldId id="640"/>
            <p14:sldId id="641"/>
            <p14:sldId id="642"/>
            <p14:sldId id="643"/>
            <p14:sldId id="644"/>
            <p14:sldId id="645"/>
            <p14:sldId id="646"/>
            <p14:sldId id="647"/>
            <p14:sldId id="648"/>
            <p14:sldId id="650"/>
            <p14:sldId id="651"/>
            <p14:sldId id="652"/>
            <p14:sldId id="653"/>
            <p14:sldId id="654"/>
            <p14:sldId id="655"/>
            <p14:sldId id="656"/>
            <p14:sldId id="657"/>
            <p14:sldId id="658"/>
            <p14:sldId id="659"/>
            <p14:sldId id="660"/>
            <p14:sldId id="661"/>
            <p14:sldId id="662"/>
            <p14:sldId id="666"/>
            <p14:sldId id="664"/>
            <p14:sldId id="665"/>
            <p14:sldId id="669"/>
            <p14:sldId id="670"/>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58221"/>
    <a:srgbClr val="FF6600"/>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FA78DD-596A-4110-A083-0CB791303618}" v="97" dt="2025-11-21T17:43:12.8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22" autoAdjust="0"/>
    <p:restoredTop sz="93595" autoAdjust="0"/>
  </p:normalViewPr>
  <p:slideViewPr>
    <p:cSldViewPr snapToGrid="0">
      <p:cViewPr varScale="1">
        <p:scale>
          <a:sx n="79" d="100"/>
          <a:sy n="79" d="100"/>
        </p:scale>
        <p:origin x="869"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21-Nov-25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21-Nov-25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21-Nov-25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21-Nov-25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21-Nov-25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التاسعة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451812"/>
            <a:ext cx="10622605" cy="5144357"/>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sz="1600" dirty="0">
                <a:latin typeface="Alexandria" charset="0"/>
                <a:cs typeface="Alexandria" charset="0"/>
              </a:rPr>
              <a:t>1.  تناولنا الخطوات العملية التي تمكّن المبدع من نقل الفكرة من مرحلة الإلهام إلى مشروع إعلامي مؤثر، وذلك بتوضيح أهمية التخطيط الواضح وتحديد الأهداف والرؤية والرسالة لضمان أن تكون الفكرة منسجمة مع احتياجات الجمهور والسوق، كما تطرقنا إلى منهجية التفكير التصميمي بوصفها وسيلة لفهم الجمهور المستهدف، وتحليل احتياجاته وسلوكه، مما يساعد على تطوير محتوى إعلامي مبتكر يلبي التوقعات. </a:t>
            </a:r>
          </a:p>
          <a:p>
            <a:pPr algn="just" rtl="1">
              <a:lnSpc>
                <a:spcPct val="200000"/>
              </a:lnSpc>
            </a:pPr>
            <a:r>
              <a:rPr lang="ar-SA" sz="1600" dirty="0">
                <a:latin typeface="Alexandria" charset="0"/>
                <a:cs typeface="Alexandria" charset="0"/>
              </a:rPr>
              <a:t>2. تحدثنا كذلك عن أهمية تحليل المنافسين وتحديد الميزة التنافسية وبناء نموذج عمل متكامل يشمل الجوانب الإبداعية والمالية والتقنية لضمان نجاح المشروع واستدامته، وأوضحنا دور التكنولوجيا الحديثة والذكاء الاصطناعي في دعم عمليات الإنتاج الإعلامي وتحسين جودته، مع ضرورة الالتزام بالمعايير الأخلاقية والمسؤولية الاجتماعية في صناعة المحتوى، وأهمية قياس الأداء، والتطوير المستمر للمشروعات الإعلامية، باعتبار أن الإبداع الحقيقي يتحقق عندما يتحول إلى أثر ملموس ومستدام في المجتمع.</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8709" y="2762500"/>
            <a:ext cx="6343291"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التحديات والفرص</a:t>
            </a:r>
          </a:p>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في الإبداع الإعلامي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تحليل المشهد الحالي للإبداع الإعلامي وفهم التحولات التقنية.</a:t>
            </a:r>
          </a:p>
          <a:p>
            <a:pPr algn="just" rtl="1">
              <a:lnSpc>
                <a:spcPct val="250000"/>
              </a:lnSpc>
            </a:pPr>
            <a:r>
              <a:rPr lang="ar-SA" dirty="0">
                <a:latin typeface="Alexandria" charset="0"/>
                <a:cs typeface="Alexandria" charset="0"/>
              </a:rPr>
              <a:t>2. التعرّف على أبرز الفرص المستقبلية التي تتيحها التقنيات الحديثة.</a:t>
            </a:r>
          </a:p>
          <a:p>
            <a:pPr algn="just" rtl="1">
              <a:lnSpc>
                <a:spcPct val="250000"/>
              </a:lnSpc>
            </a:pPr>
            <a:r>
              <a:rPr lang="ar-SA" dirty="0">
                <a:latin typeface="Alexandria" charset="0"/>
                <a:cs typeface="Alexandria" charset="0"/>
              </a:rPr>
              <a:t>3. استيعاب التحديات التشغيلية والأخلاقية التي تواجه المبدعين.</a:t>
            </a:r>
          </a:p>
          <a:p>
            <a:pPr algn="just" rtl="1">
              <a:lnSpc>
                <a:spcPct val="250000"/>
              </a:lnSpc>
            </a:pPr>
            <a:r>
              <a:rPr lang="ar-SA" dirty="0">
                <a:latin typeface="Alexandria" charset="0"/>
                <a:cs typeface="Alexandria" charset="0"/>
              </a:rPr>
              <a:t>4. اكتساب القدرة على تقييم استراتيجيات النجاح.</a:t>
            </a:r>
          </a:p>
          <a:p>
            <a:pPr algn="just" rtl="1">
              <a:lnSpc>
                <a:spcPct val="250000"/>
              </a:lnSpc>
            </a:pPr>
            <a:r>
              <a:rPr lang="ar-SA" dirty="0">
                <a:latin typeface="Alexandria" charset="0"/>
                <a:cs typeface="Alexandria" charset="0"/>
              </a:rPr>
              <a:t>5. فهم أهمية المرونة والتخطيط الاستراتيجي للمخاطر.</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1260628" y="1940441"/>
            <a:ext cx="9923267"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مجال الإبداع الإعلامي تحولات جذرية مدفوعة بالتقدم التكنولوجي السريع، مما يخلق بيئة مزدوجة تجمع بين التحديات المعقدة والفرص غير المسبوقة للمبدعين.</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القدرة على النجاح في هذا المجال تتطلب فهمًا عميقًا لكلا الجانبين، حيث يجب على المبدع أن يكون مستعدًا لمواجهة العقبات واستغلال الإمكانيات الجديدة بذكاء استراتيجي.</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تهدف هذه المحاضرة إلى تحليل المشهد الحالي للإبداع الإعلامي، وتسليط الضوء على أبرز التحديات التي تواجه المبدعين، واستعراض الفرص التكنولوجية التي يمكن استثمارها لتحقيق التميز.</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الإعلامي بين تحديات الواقع وفرص المستقبل</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C9099-6D7E-903B-74FA-02A4808797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FD05C87-B064-C46F-2ECE-0E34766EEFEF}"/>
              </a:ext>
            </a:extLst>
          </p:cNvPr>
          <p:cNvSpPr txBox="1"/>
          <p:nvPr/>
        </p:nvSpPr>
        <p:spPr>
          <a:xfrm>
            <a:off x="1196510" y="1718496"/>
            <a:ext cx="9798980"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الإبداع الإعلامي الرقمي هو عملية دمج الفن والتقنية لإنتاج محتوى مبتكر ومؤثر، يهدف إلى إيصال رسائل معقدة بطرق جذابة ومناسبة للمنصات الرقمية المتنوعة.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يلعب هذا الإبداع دورًا محوريًا في تشكيل الوعي العام وتوجيه الرأي، حيث أصبح المحتوى الرقمي هو اللغة السائدة للتواصل والتفاعل في جميع جوانب الحياة اليومية.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يتطلب الإبداع الإعلامي الحديث مهارات متعددة التخصصات، تجمع بين السرد القصصي التقليدي والفهم العميق لأدوات التحليل الرقمي وخوارزميات التوزيع الحديثة.</a:t>
            </a:r>
          </a:p>
        </p:txBody>
      </p:sp>
      <p:sp>
        <p:nvSpPr>
          <p:cNvPr id="24" name="Rectangle 23">
            <a:extLst>
              <a:ext uri="{FF2B5EF4-FFF2-40B4-BE49-F238E27FC236}">
                <a16:creationId xmlns:a16="http://schemas.microsoft.com/office/drawing/2014/main" id="{A3019EAA-E70C-84FE-105B-FA0A7C7D50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A0ABE25-9A7F-D77A-E2A3-BF3758ADD60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73E9ADE-F7BC-7CFB-1ED6-ED8835B302E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الإعلامي الرقمي</a:t>
            </a:r>
          </a:p>
        </p:txBody>
      </p:sp>
      <p:pic>
        <p:nvPicPr>
          <p:cNvPr id="17" name="Graphic 21">
            <a:extLst>
              <a:ext uri="{FF2B5EF4-FFF2-40B4-BE49-F238E27FC236}">
                <a16:creationId xmlns:a16="http://schemas.microsoft.com/office/drawing/2014/main" id="{A84BC384-3FCB-241C-BFBE-B77F6012F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676514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35970-C60B-A423-D36F-6A41958457C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1630B49-3FB7-6DC3-645D-20CA1AE4484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F2CC92-5247-D4FB-9243-3D9C824AC1A0}"/>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9880EA8-A097-4959-64AC-FB75A73F6058}"/>
              </a:ext>
            </a:extLst>
          </p:cNvPr>
          <p:cNvSpPr/>
          <p:nvPr/>
        </p:nvSpPr>
        <p:spPr>
          <a:xfrm>
            <a:off x="2653888" y="2063676"/>
            <a:ext cx="7141149" cy="273064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a:solidFill>
                  <a:schemeClr val="bg1"/>
                </a:solidFill>
                <a:latin typeface="Alexandria" charset="0"/>
                <a:cs typeface="Alexandria" charset="0"/>
              </a:rPr>
              <a:t>الفرص الإبداعية</a:t>
            </a:r>
            <a:endParaRPr lang="ar-SA" sz="32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5990669-0E62-1719-6EB0-62E9F64A81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929693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F739D-1C55-84D8-B9B6-A682921A0C1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DDAC134-6D19-FCE8-658B-C02669745192}"/>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التخصيص الفائق فرصة ذهبية للمبدعين لتقديم محتوى إعلامي يتناسب بدقة مع اهتمامات وسلوكيات كل مستخدم على حدة، مما يزيد من معدلات التفاعل والولاء.</a:t>
            </a:r>
          </a:p>
          <a:p>
            <a:pPr algn="just" rtl="1">
              <a:lnSpc>
                <a:spcPct val="200000"/>
              </a:lnSpc>
            </a:pPr>
            <a:r>
              <a:rPr lang="ar-SA" dirty="0">
                <a:latin typeface="Alexandria" charset="0"/>
                <a:cs typeface="Alexandria" charset="0"/>
              </a:rPr>
              <a:t>2. تعتمد هذه التقنية على تحليل البيانات الضخمة وسلوك المستخدمين لإنشاء تجارب إعلامية فريدة، تتجاوز مجرد مخاطبة شريحة واسعة من الجمهور إلى مخاطبة الفرد مباشرة.</a:t>
            </a:r>
          </a:p>
          <a:p>
            <a:pPr algn="just" rtl="1">
              <a:lnSpc>
                <a:spcPct val="200000"/>
              </a:lnSpc>
            </a:pPr>
            <a:r>
              <a:rPr lang="ar-SA" dirty="0">
                <a:latin typeface="Alexandria" charset="0"/>
                <a:cs typeface="Alexandria" charset="0"/>
              </a:rPr>
              <a:t>3. يمكن للمبدعين استغلال هذه الفرصة لإنشاء منتجات إعلامية ذات صلة عالية، مثل النشرات الإخبارية المخصصة أو الإعلانات التفاعلية التي تضمن وصول الرسالة بفعالية قصوى.</a:t>
            </a:r>
          </a:p>
        </p:txBody>
      </p:sp>
      <p:sp>
        <p:nvSpPr>
          <p:cNvPr id="24" name="Rectangle 23">
            <a:extLst>
              <a:ext uri="{FF2B5EF4-FFF2-40B4-BE49-F238E27FC236}">
                <a16:creationId xmlns:a16="http://schemas.microsoft.com/office/drawing/2014/main" id="{BE0174A2-58B8-3543-0B81-68D891014F6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E09D65A-C4FC-D745-561F-D40749F431DE}"/>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30CEBF8-E747-6924-C3B1-990F773E744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الأولى: التخصيص الفائق للمحتوى</a:t>
            </a:r>
          </a:p>
        </p:txBody>
      </p:sp>
      <p:pic>
        <p:nvPicPr>
          <p:cNvPr id="17" name="Graphic 21">
            <a:extLst>
              <a:ext uri="{FF2B5EF4-FFF2-40B4-BE49-F238E27FC236}">
                <a16:creationId xmlns:a16="http://schemas.microsoft.com/office/drawing/2014/main" id="{714F0173-6AAC-DF40-38CB-7D0F274BA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208462A9-D3DD-F809-B33F-4A99CAE118BF}"/>
              </a:ext>
            </a:extLst>
          </p:cNvPr>
          <p:cNvSpPr txBox="1"/>
          <p:nvPr/>
        </p:nvSpPr>
        <p:spPr>
          <a:xfrm>
            <a:off x="747134" y="3901109"/>
            <a:ext cx="2306617" cy="2466957"/>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منصة شاهد</a:t>
            </a:r>
          </a:p>
          <a:p>
            <a:pPr algn="just" rtl="1">
              <a:lnSpc>
                <a:spcPct val="150000"/>
              </a:lnSpc>
            </a:pPr>
            <a:endParaRPr lang="ar-SA" sz="800" dirty="0">
              <a:latin typeface="Alexandria Light" pitchFamily="2" charset="-78"/>
              <a:cs typeface="Alexandria Light" pitchFamily="2" charset="-78"/>
            </a:endParaRPr>
          </a:p>
          <a:p>
            <a:pPr algn="just" rtl="1">
              <a:lnSpc>
                <a:spcPct val="150000"/>
              </a:lnSpc>
            </a:pPr>
            <a:r>
              <a:rPr lang="en-US" sz="1200" dirty="0" err="1">
                <a:latin typeface="Alexandria Light" pitchFamily="2" charset="-78"/>
                <a:cs typeface="Alexandria Light" pitchFamily="2" charset="-78"/>
              </a:rPr>
              <a:t>تستخدم</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شاهد</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خوارزميات</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تحليل</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تفضيلات</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المستخدمين</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لتقديم</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محتوى</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مخصص</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ما</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يزيد</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مدة</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المشاهدة</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وارتباط</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الجمهور</a:t>
            </a:r>
            <a:r>
              <a:rPr lang="en-US" sz="1200" dirty="0">
                <a:latin typeface="Alexandria Light" pitchFamily="2" charset="-78"/>
                <a:cs typeface="Alexandria Light" pitchFamily="2" charset="-78"/>
              </a:rPr>
              <a:t> </a:t>
            </a:r>
            <a:r>
              <a:rPr lang="en-US" sz="1200" dirty="0" err="1">
                <a:latin typeface="Alexandria Light" pitchFamily="2" charset="-78"/>
                <a:cs typeface="Alexandria Light" pitchFamily="2" charset="-78"/>
              </a:rPr>
              <a:t>بالمنصة</a:t>
            </a:r>
            <a:r>
              <a:rPr lang="en-US" sz="1200" dirty="0">
                <a:latin typeface="Alexandria Light" pitchFamily="2" charset="-78"/>
                <a:cs typeface="Alexandria Light" pitchFamily="2" charset="-78"/>
              </a:rPr>
              <a:t>.</a:t>
            </a:r>
            <a:endParaRPr lang="ar-SA" sz="1200" dirty="0">
              <a:latin typeface="Alexandria Light" pitchFamily="2" charset="-78"/>
              <a:cs typeface="Alexandria Light" pitchFamily="2" charset="-78"/>
            </a:endParaRP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shahid.mbc.net</a:t>
            </a:r>
          </a:p>
        </p:txBody>
      </p:sp>
      <p:pic>
        <p:nvPicPr>
          <p:cNvPr id="1026" name="Picture 2" descr="شاهد | مسلسلات وأفلام عربية والبث المباشر">
            <a:extLst>
              <a:ext uri="{FF2B5EF4-FFF2-40B4-BE49-F238E27FC236}">
                <a16:creationId xmlns:a16="http://schemas.microsoft.com/office/drawing/2014/main" id="{1B06AFDD-D72E-95ED-BA20-21C25B2A94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3747" y="1954480"/>
            <a:ext cx="2922918" cy="17460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187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FFD3F-596A-7ABE-AED1-BEC2D56709B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BD79B16-CB9D-4D1B-9DE4-CE65E9CC55B8}"/>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تتيح تقنيات الواقع الافتراضي والمعزز للمبدعين فرصة لإنشاء تجارب إعلامية غامرة، تنقل المستخدمين إلى قلب القصة وتجعلهم جزءًا فاعلاً من المحتوى بدلاً من مجرد مشاهدين سلبيين.</a:t>
            </a:r>
          </a:p>
          <a:p>
            <a:pPr algn="just" rtl="1">
              <a:lnSpc>
                <a:spcPct val="200000"/>
              </a:lnSpc>
            </a:pPr>
            <a:r>
              <a:rPr lang="ar-SA" dirty="0">
                <a:latin typeface="Alexandria" charset="0"/>
                <a:cs typeface="Alexandria" charset="0"/>
              </a:rPr>
              <a:t>2. يمكن استخدام هذه التقنيات في مجالات متعددة، مثل الصحافة الغامرة، أو الإعلانات التفاعلية، أو المحتوى التعليمي، مما يوفر مستويات غير مسبوقة من التفاعل العاطفي والمعرفي.</a:t>
            </a:r>
          </a:p>
          <a:p>
            <a:pPr algn="just" rtl="1">
              <a:lnSpc>
                <a:spcPct val="200000"/>
              </a:lnSpc>
            </a:pPr>
            <a:r>
              <a:rPr lang="ar-SA" dirty="0">
                <a:latin typeface="Alexandria" charset="0"/>
                <a:cs typeface="Alexandria" charset="0"/>
              </a:rPr>
              <a:t>3. الاستثمار في تطوير محتوى </a:t>
            </a:r>
            <a:r>
              <a:rPr lang="en-US" dirty="0">
                <a:latin typeface="Alexandria" charset="0"/>
                <a:cs typeface="Alexandria" charset="0"/>
              </a:rPr>
              <a:t>VR/AR</a:t>
            </a:r>
            <a:r>
              <a:rPr lang="ar-SA" dirty="0">
                <a:latin typeface="Alexandria" charset="0"/>
                <a:cs typeface="Alexandria" charset="0"/>
              </a:rPr>
              <a:t> يضع المبدع في طليعة الابتكار، ويجذب الجمهور الباحث عن تجارب إعلامية متطورة ومختلفة عن الأشكال التقليدية للمحتوى الرقمي.</a:t>
            </a:r>
          </a:p>
        </p:txBody>
      </p:sp>
      <p:sp>
        <p:nvSpPr>
          <p:cNvPr id="24" name="Rectangle 23">
            <a:extLst>
              <a:ext uri="{FF2B5EF4-FFF2-40B4-BE49-F238E27FC236}">
                <a16:creationId xmlns:a16="http://schemas.microsoft.com/office/drawing/2014/main" id="{BFCC3E78-8687-26E5-F0E3-BC919306685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EDC6DAE-4F11-266D-9855-FA9A7F16D720}"/>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8A754F3-58A8-A453-3D84-5B8D6F6E1C8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الثانية: الواقع الافتراضي والمعزز</a:t>
            </a:r>
            <a:r>
              <a:rPr lang="en-US" sz="2400" b="1" dirty="0">
                <a:solidFill>
                  <a:schemeClr val="bg1"/>
                </a:solidFill>
                <a:latin typeface="Alexandria" charset="0"/>
                <a:cs typeface="Alexandria" charset="0"/>
              </a:rPr>
              <a:t> </a:t>
            </a:r>
            <a:r>
              <a:rPr lang="ar-SA" sz="2400" b="1" dirty="0">
                <a:solidFill>
                  <a:schemeClr val="bg1"/>
                </a:solidFill>
                <a:latin typeface="Alexandria" charset="0"/>
                <a:cs typeface="Alexandria" charset="0"/>
              </a:rPr>
              <a:t>في السرد القصصي</a:t>
            </a:r>
          </a:p>
        </p:txBody>
      </p:sp>
      <p:pic>
        <p:nvPicPr>
          <p:cNvPr id="17" name="Graphic 21">
            <a:extLst>
              <a:ext uri="{FF2B5EF4-FFF2-40B4-BE49-F238E27FC236}">
                <a16:creationId xmlns:a16="http://schemas.microsoft.com/office/drawing/2014/main" id="{E4F16A85-0FAB-BDDC-0C61-21388C7410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4" name="TextBox 3">
            <a:extLst>
              <a:ext uri="{FF2B5EF4-FFF2-40B4-BE49-F238E27FC236}">
                <a16:creationId xmlns:a16="http://schemas.microsoft.com/office/drawing/2014/main" id="{A959BA9C-ED27-C409-8AD0-4FEA46C8A052}"/>
              </a:ext>
            </a:extLst>
          </p:cNvPr>
          <p:cNvSpPr txBox="1"/>
          <p:nvPr/>
        </p:nvSpPr>
        <p:spPr>
          <a:xfrm>
            <a:off x="792668" y="3242625"/>
            <a:ext cx="2306617"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هيئة العلا</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قدّمت هيئة العلا تجارب واقع معزز لشرح المواقع التاريخية بشكل تفاعلي، ما عزّز السياحة الرقمية والتجربة التعليمية للزوار.</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experiencealula.com</a:t>
            </a:r>
          </a:p>
        </p:txBody>
      </p:sp>
      <p:pic>
        <p:nvPicPr>
          <p:cNvPr id="2050" name="Picture 2">
            <a:extLst>
              <a:ext uri="{FF2B5EF4-FFF2-40B4-BE49-F238E27FC236}">
                <a16:creationId xmlns:a16="http://schemas.microsoft.com/office/drawing/2014/main" id="{6390AF0B-96D9-6244-2C80-898AE2A84E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476" y="2022266"/>
            <a:ext cx="1905000" cy="10191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880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3FFE7-A45F-AB5D-57E4-A2C0285EE70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AD91528-E8E9-5CF1-DEB3-38AB86B0928B}"/>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لم يعد الذكاء الاصطناعي مجرد أداة تقنية، بل أصبح شريكًا إبداعيًا يمكنه مساعدة المبدعين في أتمتة المهام الروتينية، مثل التحرير الأولي أو توليد الأفكار الأساسية للمحتوى.</a:t>
            </a:r>
          </a:p>
          <a:p>
            <a:pPr algn="just" rtl="1">
              <a:lnSpc>
                <a:spcPct val="200000"/>
              </a:lnSpc>
            </a:pPr>
            <a:r>
              <a:rPr lang="ar-SA" dirty="0">
                <a:latin typeface="Alexandria" charset="0"/>
                <a:cs typeface="Alexandria" charset="0"/>
              </a:rPr>
              <a:t>2. يوفر الذكاء الاصطناعي فرصًا هائلة لتحليل كميات ضخمة من البيانات بسرعة، مما يمكن المبدعين من اتخاذ قرارات مستنيرة حول نوع المحتوى الذي يجب إنتاجه وتوقيت نشره.</a:t>
            </a:r>
          </a:p>
          <a:p>
            <a:pPr algn="just" rtl="1">
              <a:lnSpc>
                <a:spcPct val="200000"/>
              </a:lnSpc>
            </a:pPr>
            <a:r>
              <a:rPr lang="ar-SA" dirty="0">
                <a:latin typeface="Alexandria" charset="0"/>
                <a:cs typeface="Alexandria" charset="0"/>
              </a:rPr>
              <a:t>3. الاستفادة من أدوات الذكاء الاصطناعي التوليدي في تصميم الصور، وكتابة المسودات، وتخصيص الأصوات، تفتح آفاقًا جديدة لزيادة كفاءة الإنتاج الإعلامي مع الحفاظ على الجودة العالية.</a:t>
            </a:r>
          </a:p>
        </p:txBody>
      </p:sp>
      <p:sp>
        <p:nvSpPr>
          <p:cNvPr id="24" name="Rectangle 23">
            <a:extLst>
              <a:ext uri="{FF2B5EF4-FFF2-40B4-BE49-F238E27FC236}">
                <a16:creationId xmlns:a16="http://schemas.microsoft.com/office/drawing/2014/main" id="{A5114F54-FEF0-345F-8149-3062CFB2F5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1B5905A-1C2D-6505-BD9F-32D72A66C3B5}"/>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0449525-9306-541C-2475-46806F04784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الثالثة: الذكاء الاصطناعي </a:t>
            </a:r>
            <a:r>
              <a:rPr lang="en-US" sz="2400" b="1" dirty="0">
                <a:solidFill>
                  <a:schemeClr val="bg1"/>
                </a:solidFill>
                <a:latin typeface="Alexandria" charset="0"/>
                <a:cs typeface="Alexandria" charset="0"/>
              </a:rPr>
              <a:t>AI)</a:t>
            </a:r>
            <a:r>
              <a:rPr lang="ar-SA" sz="2400" b="1" dirty="0">
                <a:solidFill>
                  <a:schemeClr val="bg1"/>
                </a:solidFill>
                <a:latin typeface="Alexandria" charset="0"/>
                <a:cs typeface="Alexandria" charset="0"/>
              </a:rPr>
              <a:t>) كشريك إبداعي</a:t>
            </a:r>
          </a:p>
        </p:txBody>
      </p:sp>
      <p:pic>
        <p:nvPicPr>
          <p:cNvPr id="17" name="Graphic 21">
            <a:extLst>
              <a:ext uri="{FF2B5EF4-FFF2-40B4-BE49-F238E27FC236}">
                <a16:creationId xmlns:a16="http://schemas.microsoft.com/office/drawing/2014/main" id="{39259B74-F737-759D-033F-A5F7D504DA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1D3F3D0C-A7CF-3B6B-650E-E9F4AE207817}"/>
              </a:ext>
            </a:extLst>
          </p:cNvPr>
          <p:cNvSpPr txBox="1"/>
          <p:nvPr/>
        </p:nvSpPr>
        <p:spPr>
          <a:xfrm>
            <a:off x="792668" y="3380641"/>
            <a:ext cx="2306617" cy="2374624"/>
          </a:xfrm>
          <a:prstGeom prst="rect">
            <a:avLst/>
          </a:prstGeom>
          <a:noFill/>
        </p:spPr>
        <p:txBody>
          <a:bodyPr wrap="square">
            <a:spAutoFit/>
          </a:bodyPr>
          <a:lstStyle/>
          <a:p>
            <a:pPr algn="ctr" rtl="1">
              <a:lnSpc>
                <a:spcPct val="150000"/>
              </a:lnSpc>
            </a:pPr>
            <a:r>
              <a:rPr lang="en-US" sz="1200" dirty="0">
                <a:latin typeface="Alexandria SemiBold" pitchFamily="2" charset="-78"/>
                <a:cs typeface="Alexandria SemiBold" pitchFamily="2" charset="-78"/>
              </a:rPr>
              <a:t>Sky News Arabia</a:t>
            </a:r>
            <a:endParaRPr lang="ar-SA" sz="1200" dirty="0">
              <a:latin typeface="Alexandria SemiBold" pitchFamily="2" charset="-78"/>
              <a:cs typeface="Alexandria SemiBold" pitchFamily="2" charset="-78"/>
            </a:endParaRP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تستخدم </a:t>
            </a:r>
            <a:r>
              <a:rPr lang="en-US" sz="1200" dirty="0">
                <a:latin typeface="Alexandria Light" pitchFamily="2" charset="-78"/>
                <a:cs typeface="Alexandria Light" pitchFamily="2" charset="-78"/>
              </a:rPr>
              <a:t>Sky News Arabia </a:t>
            </a:r>
            <a:r>
              <a:rPr lang="ar-SA" sz="1200" dirty="0">
                <a:latin typeface="Alexandria Light" pitchFamily="2" charset="-78"/>
                <a:cs typeface="Alexandria Light" pitchFamily="2" charset="-78"/>
              </a:rPr>
              <a:t>أدوات ذكاء اصطناعي لتوليد ملخصات فيديو وإعداد تقارير بسرعة، مما يرفع كفاءة غرف الأخبار.</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skynewsarabia.com</a:t>
            </a:r>
          </a:p>
        </p:txBody>
      </p:sp>
      <p:pic>
        <p:nvPicPr>
          <p:cNvPr id="2050" name="Picture 2" descr="سكاي نيوز عربية - YouTube">
            <a:extLst>
              <a:ext uri="{FF2B5EF4-FFF2-40B4-BE49-F238E27FC236}">
                <a16:creationId xmlns:a16="http://schemas.microsoft.com/office/drawing/2014/main" id="{0B606E7C-4B70-2D3B-A6FE-38ED3DB727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1892" y="1834457"/>
            <a:ext cx="1408168" cy="14081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539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AB7E8-EC76-8636-60A2-B46E59F8AEE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488AE53-0DCF-7C0C-D278-AE4A7A4A42D5}"/>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أتاح اقتصاد المبدعين فرصة للمبدعين الإعلاميين لفك الارتباط عن المؤسسات التقليدية، وبناء علاماتهم التجارية الخاصة، والتواصل المباشر مع جمهورهم الوفي.</a:t>
            </a:r>
          </a:p>
          <a:p>
            <a:pPr algn="just" rtl="1">
              <a:lnSpc>
                <a:spcPct val="200000"/>
              </a:lnSpc>
            </a:pPr>
            <a:r>
              <a:rPr lang="ar-SA" dirty="0">
                <a:latin typeface="Alexandria" charset="0"/>
                <a:cs typeface="Alexandria" charset="0"/>
              </a:rPr>
              <a:t>2. يمكن للمبدعين الآن تحقيق دخل مستدام من خلال نماذج التمويل المباشر، مثل الاشتراكات المدفوعة، أو التبرعات، أو بيع المنتجات الرقمية، مما يضمن استقلاليتهم الإبداعية.</a:t>
            </a:r>
          </a:p>
          <a:p>
            <a:pPr algn="just" rtl="1">
              <a:lnSpc>
                <a:spcPct val="200000"/>
              </a:lnSpc>
            </a:pPr>
            <a:r>
              <a:rPr lang="ar-SA" dirty="0">
                <a:latin typeface="Alexandria" charset="0"/>
                <a:cs typeface="Alexandria" charset="0"/>
              </a:rPr>
              <a:t>3. هذه الفرصة تشجع على إنتاج محتوى متخصص وعالي الجودة يلبي احتياجات جمهور محدد، بدلاً من السعي وراء المحتوى الجماهيري الذي تفرضه متطلبات المعلنين التقليديين.</a:t>
            </a:r>
          </a:p>
        </p:txBody>
      </p:sp>
      <p:sp>
        <p:nvSpPr>
          <p:cNvPr id="24" name="Rectangle 23">
            <a:extLst>
              <a:ext uri="{FF2B5EF4-FFF2-40B4-BE49-F238E27FC236}">
                <a16:creationId xmlns:a16="http://schemas.microsoft.com/office/drawing/2014/main" id="{98E1E023-2461-47E7-14BF-0C2BF768220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341C77F-7B9F-FA26-0AA3-83CC9F64C0F1}"/>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7FB683F-60A6-DF19-547B-477A7AB8A59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الرابعة: اقتصاد المبدعين</a:t>
            </a:r>
            <a:r>
              <a:rPr lang="en-US" sz="2400" b="1" dirty="0">
                <a:solidFill>
                  <a:schemeClr val="bg1"/>
                </a:solidFill>
                <a:latin typeface="Alexandria" charset="0"/>
                <a:cs typeface="Alexandria" charset="0"/>
              </a:rPr>
              <a:t> </a:t>
            </a:r>
            <a:r>
              <a:rPr lang="ar-SA" sz="2400" b="1" dirty="0">
                <a:solidFill>
                  <a:schemeClr val="bg1"/>
                </a:solidFill>
                <a:latin typeface="Alexandria" charset="0"/>
                <a:cs typeface="Alexandria" charset="0"/>
              </a:rPr>
              <a:t>والتمويل المباشر</a:t>
            </a:r>
          </a:p>
        </p:txBody>
      </p:sp>
      <p:pic>
        <p:nvPicPr>
          <p:cNvPr id="17" name="Graphic 21">
            <a:extLst>
              <a:ext uri="{FF2B5EF4-FFF2-40B4-BE49-F238E27FC236}">
                <a16:creationId xmlns:a16="http://schemas.microsoft.com/office/drawing/2014/main" id="{4BD2619C-D07D-B2D9-5CE4-30D689991A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FAC2BED7-8DB6-06D7-0E23-091F810F7F15}"/>
              </a:ext>
            </a:extLst>
          </p:cNvPr>
          <p:cNvSpPr txBox="1"/>
          <p:nvPr/>
        </p:nvSpPr>
        <p:spPr>
          <a:xfrm>
            <a:off x="792668" y="3544541"/>
            <a:ext cx="2306617"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يوتيوبرز</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يعتمد صنّاع المحتوى على عضويات يوتيوب والإعلانات لبناء مصادر دخل مستقلة بعيدًا عن المؤسسات التقليدية.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youtube.com/creators</a:t>
            </a:r>
          </a:p>
        </p:txBody>
      </p:sp>
      <p:pic>
        <p:nvPicPr>
          <p:cNvPr id="1026" name="Picture 2">
            <a:extLst>
              <a:ext uri="{FF2B5EF4-FFF2-40B4-BE49-F238E27FC236}">
                <a16:creationId xmlns:a16="http://schemas.microsoft.com/office/drawing/2014/main" id="{895D2C43-ACDB-2BE4-9D29-AFA79EE353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53" y="2133322"/>
            <a:ext cx="2748706" cy="11452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337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49233-AB77-2FBC-EFC8-D284CD8FBF9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49F2A57-361A-F32F-8D94-3469FD8FBF6D}"/>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توفر البيانات الضخمة للمبدعين رؤى لا تقدر بثمن حول كيفية تفاعل الجمهور مع المحتوى، وما هي الأوقات المثلى للنشر، وما هي المواضيع التي تحقق أعلى معدلات مشاركة.</a:t>
            </a:r>
          </a:p>
          <a:p>
            <a:pPr algn="just" rtl="1">
              <a:lnSpc>
                <a:spcPct val="200000"/>
              </a:lnSpc>
            </a:pPr>
            <a:r>
              <a:rPr lang="ar-SA" dirty="0">
                <a:latin typeface="Alexandria" charset="0"/>
                <a:cs typeface="Alexandria" charset="0"/>
              </a:rPr>
              <a:t>2. تحليل هذه البيانات يمكن أن يحول الإبداع من عملية حدسية إلى عملية مبنية على الأدلة، مما يضمن أن الجهود الإبداعية موجهة نحو إنتاج محتوى فعال ومؤثر.</a:t>
            </a:r>
          </a:p>
          <a:p>
            <a:pPr algn="just" rtl="1">
              <a:lnSpc>
                <a:spcPct val="200000"/>
              </a:lnSpc>
            </a:pPr>
            <a:r>
              <a:rPr lang="ar-SA" dirty="0">
                <a:latin typeface="Alexandria" charset="0"/>
                <a:cs typeface="Alexandria" charset="0"/>
              </a:rPr>
              <a:t>3. القدرة على استخدام أدوات التحليل الرقمي وتفسير نتائجها هي مهارة أساسية في الإبداع الإعلامي الحديث، حيث تساعد في تحسين الاستراتيجيات وتوجيه الموارد بفعالية.</a:t>
            </a:r>
          </a:p>
        </p:txBody>
      </p:sp>
      <p:sp>
        <p:nvSpPr>
          <p:cNvPr id="24" name="Rectangle 23">
            <a:extLst>
              <a:ext uri="{FF2B5EF4-FFF2-40B4-BE49-F238E27FC236}">
                <a16:creationId xmlns:a16="http://schemas.microsoft.com/office/drawing/2014/main" id="{7A1F11D0-7C33-48E8-C752-1EA36FDF64B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869FC6D-3ED0-6F3C-2A48-C5692B561FBF}"/>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233CA00-4995-CCC7-BA44-6BD70543C33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الخامسة: البيانات الضخمة وتحليل سلوك الجمهور</a:t>
            </a:r>
          </a:p>
        </p:txBody>
      </p:sp>
      <p:pic>
        <p:nvPicPr>
          <p:cNvPr id="17" name="Graphic 21">
            <a:extLst>
              <a:ext uri="{FF2B5EF4-FFF2-40B4-BE49-F238E27FC236}">
                <a16:creationId xmlns:a16="http://schemas.microsoft.com/office/drawing/2014/main" id="{F1C1B777-6517-2DAB-7ECE-2FF56DA34E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67D0E23A-CB11-08AD-9FC6-32B2C16B55EB}"/>
              </a:ext>
            </a:extLst>
          </p:cNvPr>
          <p:cNvSpPr txBox="1"/>
          <p:nvPr/>
        </p:nvSpPr>
        <p:spPr>
          <a:xfrm>
            <a:off x="792668" y="3242625"/>
            <a:ext cx="2306617"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مجموعة </a:t>
            </a:r>
            <a:r>
              <a:rPr lang="en-US" sz="1200" dirty="0">
                <a:latin typeface="Alexandria SemiBold" pitchFamily="2" charset="-78"/>
                <a:cs typeface="Alexandria SemiBold" pitchFamily="2" charset="-78"/>
              </a:rPr>
              <a:t>MBC</a:t>
            </a:r>
            <a:endParaRPr lang="ar-SA" sz="1200" dirty="0">
              <a:latin typeface="Alexandria SemiBold" pitchFamily="2" charset="-78"/>
              <a:cs typeface="Alexandria SemiBold" pitchFamily="2" charset="-78"/>
            </a:endParaRP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تحلل </a:t>
            </a:r>
            <a:r>
              <a:rPr lang="en-US" sz="1200" dirty="0">
                <a:latin typeface="Alexandria Light" pitchFamily="2" charset="-78"/>
                <a:cs typeface="Alexandria Light" pitchFamily="2" charset="-78"/>
              </a:rPr>
              <a:t>MBC </a:t>
            </a:r>
            <a:r>
              <a:rPr lang="ar-SA" sz="1200" dirty="0">
                <a:latin typeface="Alexandria Light" pitchFamily="2" charset="-78"/>
                <a:cs typeface="Alexandria Light" pitchFamily="2" charset="-78"/>
              </a:rPr>
              <a:t>سلوك المشاهدين لاتخاذ قرارات برمجية وتسويقية دقيقة، ما يحسّن تجربة المستخدم ويزيد العائد الإعلاني.</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mbc.net</a:t>
            </a:r>
          </a:p>
        </p:txBody>
      </p:sp>
      <p:pic>
        <p:nvPicPr>
          <p:cNvPr id="3074" name="Picture 2" descr="مجموعة إم بي سي - ويكيبيديا">
            <a:extLst>
              <a:ext uri="{FF2B5EF4-FFF2-40B4-BE49-F238E27FC236}">
                <a16:creationId xmlns:a16="http://schemas.microsoft.com/office/drawing/2014/main" id="{BA92D400-7868-15BD-8027-43350DDB16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9485" y="2004769"/>
            <a:ext cx="2209800" cy="929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9758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1D303-3D93-A405-0EA1-645F60F54C2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3952201-9E0C-0538-3516-B9CEA55B3BB0}"/>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توفر تقنية البلوك تشين حلولًا مبتكرة لحماية الملكية الفكرية للمحتوى الإعلامي، من خلال تسجيل الأعمال الإبداعية بطريقة غير قابلة للتغيير أو التزوير، مما يضمن حقوق المبدعين.</a:t>
            </a:r>
          </a:p>
          <a:p>
            <a:pPr algn="just" rtl="1">
              <a:lnSpc>
                <a:spcPct val="200000"/>
              </a:lnSpc>
            </a:pPr>
            <a:r>
              <a:rPr lang="ar-SA" dirty="0">
                <a:latin typeface="Alexandria" charset="0"/>
                <a:cs typeface="Alexandria" charset="0"/>
              </a:rPr>
              <a:t>2. يمكن استخدام العقود الذكية</a:t>
            </a:r>
            <a:r>
              <a:rPr lang="en-US" dirty="0">
                <a:latin typeface="Alexandria" charset="0"/>
                <a:cs typeface="Alexandria" charset="0"/>
              </a:rPr>
              <a:t> </a:t>
            </a:r>
            <a:r>
              <a:rPr lang="ar-SA" dirty="0">
                <a:latin typeface="Alexandria" charset="0"/>
                <a:cs typeface="Alexandria" charset="0"/>
              </a:rPr>
              <a:t>لأتمتة عمليات دفع حقوق الملكية للمبدعين عند استخدام محتواهم، مما يزيد من شفافية المعاملات ويقلل من النزاعات القانونية.</a:t>
            </a:r>
          </a:p>
          <a:p>
            <a:pPr algn="just" rtl="1">
              <a:lnSpc>
                <a:spcPct val="200000"/>
              </a:lnSpc>
            </a:pPr>
            <a:r>
              <a:rPr lang="ar-SA" dirty="0">
                <a:latin typeface="Alexandria" charset="0"/>
                <a:cs typeface="Alexandria" charset="0"/>
              </a:rPr>
              <a:t>3. هذه التقنية تفتح الباب أمام نماذج جديدة لتوزيع المحتوى وتحقيق الدخل، مثل الرموز غير القابلة للاستبدال</a:t>
            </a:r>
            <a:r>
              <a:rPr lang="en-US" dirty="0">
                <a:latin typeface="Alexandria" charset="0"/>
                <a:cs typeface="Alexandria" charset="0"/>
              </a:rPr>
              <a:t>، </a:t>
            </a:r>
            <a:r>
              <a:rPr lang="ar-SA" dirty="0">
                <a:latin typeface="Alexandria" charset="0"/>
                <a:cs typeface="Alexandria" charset="0"/>
              </a:rPr>
              <a:t>التي تمنح المبدعين سيطرة أكبر على أعمالهم وقيمتها.</a:t>
            </a:r>
          </a:p>
        </p:txBody>
      </p:sp>
      <p:sp>
        <p:nvSpPr>
          <p:cNvPr id="24" name="Rectangle 23">
            <a:extLst>
              <a:ext uri="{FF2B5EF4-FFF2-40B4-BE49-F238E27FC236}">
                <a16:creationId xmlns:a16="http://schemas.microsoft.com/office/drawing/2014/main" id="{0462B0FD-D8D6-CB25-3092-CDF93DE2B5F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FAC16BD-EEB5-7E53-2127-B419B3918E0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EEC98CF-52B9-073A-20AF-CF83932F5F6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السادسة: البلوك تشين وحماية الملكية الفكرية</a:t>
            </a:r>
          </a:p>
        </p:txBody>
      </p:sp>
      <p:pic>
        <p:nvPicPr>
          <p:cNvPr id="17" name="Graphic 21">
            <a:extLst>
              <a:ext uri="{FF2B5EF4-FFF2-40B4-BE49-F238E27FC236}">
                <a16:creationId xmlns:a16="http://schemas.microsoft.com/office/drawing/2014/main" id="{719CB880-E62A-28E9-1880-D7CA835DF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EE71F3F8-A999-D89F-9DE4-C124D0838D94}"/>
              </a:ext>
            </a:extLst>
          </p:cNvPr>
          <p:cNvSpPr txBox="1"/>
          <p:nvPr/>
        </p:nvSpPr>
        <p:spPr>
          <a:xfrm>
            <a:off x="792668" y="3242625"/>
            <a:ext cx="2306617"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فنانو </a:t>
            </a:r>
            <a:r>
              <a:rPr lang="en-US" sz="1200" dirty="0">
                <a:latin typeface="Alexandria SemiBold" pitchFamily="2" charset="-78"/>
                <a:cs typeface="Alexandria SemiBold" pitchFamily="2" charset="-78"/>
              </a:rPr>
              <a:t>NFT</a:t>
            </a:r>
            <a:r>
              <a:rPr lang="ar-SA" sz="1200" dirty="0">
                <a:latin typeface="Alexandria SemiBold" pitchFamily="2" charset="-78"/>
                <a:cs typeface="Alexandria SemiBold" pitchFamily="2" charset="-78"/>
              </a:rPr>
              <a:t> العرب</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فنانين عرب يوثقون أعمالهم عبر تقنيات </a:t>
            </a:r>
            <a:r>
              <a:rPr lang="en-US" sz="1200" dirty="0">
                <a:latin typeface="Alexandria Light" pitchFamily="2" charset="-78"/>
                <a:cs typeface="Alexandria Light" pitchFamily="2" charset="-78"/>
              </a:rPr>
              <a:t> NFT</a:t>
            </a:r>
            <a:r>
              <a:rPr lang="ar-SA" sz="1200" dirty="0">
                <a:latin typeface="Alexandria Light" pitchFamily="2" charset="-78"/>
                <a:cs typeface="Alexandria Light" pitchFamily="2" charset="-78"/>
              </a:rPr>
              <a:t>أو الرموز غير القابلة للاستبدال</a:t>
            </a:r>
            <a:r>
              <a:rPr lang="en-US" sz="1200" dirty="0">
                <a:latin typeface="Alexandria Light" pitchFamily="2" charset="-78"/>
                <a:cs typeface="Alexandria Light" pitchFamily="2" charset="-78"/>
              </a:rPr>
              <a:t> </a:t>
            </a:r>
            <a:r>
              <a:rPr lang="ar-SA" sz="1200" dirty="0">
                <a:latin typeface="Alexandria Light" pitchFamily="2" charset="-78"/>
                <a:cs typeface="Alexandria Light" pitchFamily="2" charset="-78"/>
              </a:rPr>
              <a:t>لضمان حمايتها من النسخ ودعم بيعها دوليًا.</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opensea.io</a:t>
            </a:r>
          </a:p>
        </p:txBody>
      </p:sp>
      <p:pic>
        <p:nvPicPr>
          <p:cNvPr id="9218" name="Picture 2" descr="For Light Background">
            <a:extLst>
              <a:ext uri="{FF2B5EF4-FFF2-40B4-BE49-F238E27FC236}">
                <a16:creationId xmlns:a16="http://schemas.microsoft.com/office/drawing/2014/main" id="{431309DF-9761-0C40-209C-6642ED80DA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1796" y="2156359"/>
            <a:ext cx="2407489" cy="626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868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D27D3-6C68-6163-75A0-9F18F17CDD6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54BE7F7-D365-E5C7-A5AA-81B8EDFF7E91}"/>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المحتوى التفاعلي، مثل الاختبارات القصيرة، والاستطلاعات، والألعاب</a:t>
            </a:r>
            <a:r>
              <a:rPr lang="en-US" dirty="0">
                <a:latin typeface="Alexandria" charset="0"/>
                <a:cs typeface="Alexandria" charset="0"/>
              </a:rPr>
              <a:t>، </a:t>
            </a:r>
            <a:r>
              <a:rPr lang="ar-SA" dirty="0">
                <a:latin typeface="Alexandria" charset="0"/>
                <a:cs typeface="Alexandria" charset="0"/>
              </a:rPr>
              <a:t>يمثل فرصة لزيادة مشاركة الجمهور وتحويل استهلاك المحتوى إلى تجربة ممتعة ومحفزة.</a:t>
            </a:r>
          </a:p>
          <a:p>
            <a:pPr algn="just" rtl="1">
              <a:lnSpc>
                <a:spcPct val="200000"/>
              </a:lnSpc>
            </a:pPr>
            <a:r>
              <a:rPr lang="ar-SA" dirty="0">
                <a:latin typeface="Alexandria" charset="0"/>
                <a:cs typeface="Alexandria" charset="0"/>
              </a:rPr>
              <a:t>2. يمكن للمبدعين استخدام عناصر الألعاب، مثل المكافآت والنقاط والتحديات، لتعزيز التفاعل مع المحتوى التعليمي أو الترويجي، مما يزيد من معدلات الاحتفاظ بالمعلومات.</a:t>
            </a:r>
          </a:p>
          <a:p>
            <a:pPr algn="just" rtl="1">
              <a:lnSpc>
                <a:spcPct val="200000"/>
              </a:lnSpc>
            </a:pPr>
            <a:r>
              <a:rPr lang="ar-SA" dirty="0">
                <a:latin typeface="Alexandria" charset="0"/>
                <a:cs typeface="Alexandria" charset="0"/>
              </a:rPr>
              <a:t>3. هذا النوع من المحتوى يولد بيانات قيمة حول سلوك المستخدمين وتفضيلاتهم، مما يساعد في تحسين جودة المحتوى المستقبلي وتخصيصه بشكل أفضل للجمهور المستهدف.</a:t>
            </a:r>
          </a:p>
        </p:txBody>
      </p:sp>
      <p:sp>
        <p:nvSpPr>
          <p:cNvPr id="24" name="Rectangle 23">
            <a:extLst>
              <a:ext uri="{FF2B5EF4-FFF2-40B4-BE49-F238E27FC236}">
                <a16:creationId xmlns:a16="http://schemas.microsoft.com/office/drawing/2014/main" id="{022740AB-74BD-104E-EA68-D2A2ADFF6B6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AA6625E-B35D-6618-7029-EB5B03AC90D9}"/>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7543915-E249-E84E-AEED-504210A4263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السابعة: المحتوى التفاعلي والألعاب </a:t>
            </a:r>
          </a:p>
        </p:txBody>
      </p:sp>
      <p:pic>
        <p:nvPicPr>
          <p:cNvPr id="17" name="Graphic 21">
            <a:extLst>
              <a:ext uri="{FF2B5EF4-FFF2-40B4-BE49-F238E27FC236}">
                <a16:creationId xmlns:a16="http://schemas.microsoft.com/office/drawing/2014/main" id="{2A76BA6F-AE3C-C226-95DD-1898E4617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FC4C0E3D-95D4-490A-FB3F-98CFD95F7104}"/>
              </a:ext>
            </a:extLst>
          </p:cNvPr>
          <p:cNvSpPr txBox="1"/>
          <p:nvPr/>
        </p:nvSpPr>
        <p:spPr>
          <a:xfrm>
            <a:off x="762464" y="3596308"/>
            <a:ext cx="2306617"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برنامج جوّك</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يقدم تطبيق المطار عبر برنامج "جوّك" عروض وتفاعل لحظي، مما يزيد المشاركة ويحوّل المستخدم إلى جزء من التجربة.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almatar.com</a:t>
            </a:r>
          </a:p>
        </p:txBody>
      </p:sp>
      <p:pic>
        <p:nvPicPr>
          <p:cNvPr id="8194" name="Picture 2">
            <a:extLst>
              <a:ext uri="{FF2B5EF4-FFF2-40B4-BE49-F238E27FC236}">
                <a16:creationId xmlns:a16="http://schemas.microsoft.com/office/drawing/2014/main" id="{00308F81-345D-106C-FE80-88EC02A5EA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827" y="1845969"/>
            <a:ext cx="2899892" cy="14974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161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CF567-1035-9E61-12E8-0B1DAAF783F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D9FE7B2-A93B-3B0E-02D3-57E7B1D53E25}"/>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التقنيات الناشئة مثل الميتافيرس تفتح آفاقًا غير محدودة للإبداع الإعلامي، حيث يمكن للمبدعين بناء مساحات افتراضية للتفاعل، أو إطلاق فعاليات إعلامية ثلاثية الأبعاد.</a:t>
            </a:r>
          </a:p>
          <a:p>
            <a:pPr algn="just" rtl="1">
              <a:lnSpc>
                <a:spcPct val="200000"/>
              </a:lnSpc>
            </a:pPr>
            <a:r>
              <a:rPr lang="ar-SA" dirty="0">
                <a:latin typeface="Alexandria" charset="0"/>
                <a:cs typeface="Alexandria" charset="0"/>
              </a:rPr>
              <a:t>2. دمج هذه التقنيات في استراتيجية المحتوى يضع المشروع في موقع ريادي، ويجذب الجمهور المهتم بالتجارب الرقمية المتقدمة والمبتكرة التي تتجاوز حدود الشاشة المسطحة.</a:t>
            </a:r>
          </a:p>
          <a:p>
            <a:pPr algn="just" rtl="1">
              <a:lnSpc>
                <a:spcPct val="200000"/>
              </a:lnSpc>
            </a:pPr>
            <a:r>
              <a:rPr lang="ar-SA" dirty="0">
                <a:latin typeface="Alexandria" charset="0"/>
                <a:cs typeface="Alexandria" charset="0"/>
              </a:rPr>
              <a:t>3. الاستثمار المبكر في فهم وتطبيق هذه التقنيات يمنح المبدعين ميزة تنافسية كبيرة، ويسمح لهم بتشكيل مستقبل السرد القصصي والتفاعل الإعلامي قبل أن تصبح هذه التقنيات سائدة.</a:t>
            </a:r>
          </a:p>
        </p:txBody>
      </p:sp>
      <p:sp>
        <p:nvSpPr>
          <p:cNvPr id="24" name="Rectangle 23">
            <a:extLst>
              <a:ext uri="{FF2B5EF4-FFF2-40B4-BE49-F238E27FC236}">
                <a16:creationId xmlns:a16="http://schemas.microsoft.com/office/drawing/2014/main" id="{D7127803-4E9F-103C-DD2A-832896DBA10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4DE760-8012-4093-9777-FDD0FFFEE964}"/>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0D20E34-3A2A-14C0-6956-1DAAEB0B402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التاسعة: دمج التقنيات الناشئة </a:t>
            </a:r>
          </a:p>
        </p:txBody>
      </p:sp>
      <p:pic>
        <p:nvPicPr>
          <p:cNvPr id="17" name="Graphic 21">
            <a:extLst>
              <a:ext uri="{FF2B5EF4-FFF2-40B4-BE49-F238E27FC236}">
                <a16:creationId xmlns:a16="http://schemas.microsoft.com/office/drawing/2014/main" id="{6626C123-AB77-B54F-E662-7D7257A4F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6AB5FC1C-35F1-DE9C-F9CC-584BB9121379}"/>
              </a:ext>
            </a:extLst>
          </p:cNvPr>
          <p:cNvSpPr txBox="1"/>
          <p:nvPr/>
        </p:nvSpPr>
        <p:spPr>
          <a:xfrm>
            <a:off x="792668" y="3898233"/>
            <a:ext cx="2306617" cy="2051459"/>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حفلات الهولوجرام</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إقامة حفلات فنانين في عوالم ميتافيرس تفاعلية، ما يمنح الجمهور تجربة حضور مميزة.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youtube.com/shorts/9ULdqO1INjw?feature=share</a:t>
            </a:r>
          </a:p>
        </p:txBody>
      </p:sp>
      <p:pic>
        <p:nvPicPr>
          <p:cNvPr id="4" name="Picture 3">
            <a:extLst>
              <a:ext uri="{FF2B5EF4-FFF2-40B4-BE49-F238E27FC236}">
                <a16:creationId xmlns:a16="http://schemas.microsoft.com/office/drawing/2014/main" id="{0485CDCB-9143-33A0-728A-32AEF83FB6F7}"/>
              </a:ext>
            </a:extLst>
          </p:cNvPr>
          <p:cNvPicPr>
            <a:picLocks noChangeAspect="1"/>
          </p:cNvPicPr>
          <p:nvPr/>
        </p:nvPicPr>
        <p:blipFill>
          <a:blip r:embed="rId3"/>
          <a:stretch>
            <a:fillRect/>
          </a:stretch>
        </p:blipFill>
        <p:spPr>
          <a:xfrm>
            <a:off x="1174871" y="1851991"/>
            <a:ext cx="1542210" cy="19454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43360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0A940-E56C-2A05-76A4-C837485D115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EBC34C0-7B0B-FB08-55F6-441E68672284}"/>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أتاحت التكنولوجيا الحديثة، مثل الهواتف الذكية والكاميرات الاحترافية منخفضة التكلفة، فرصة للمبدعين لإنتاج محتوى إعلامي عالي الجودة دون الحاجة إلى استوديوهات ضخمة وميزانيات هائلة.</a:t>
            </a:r>
          </a:p>
          <a:p>
            <a:pPr algn="just" rtl="1">
              <a:lnSpc>
                <a:spcPct val="200000"/>
              </a:lnSpc>
            </a:pPr>
            <a:r>
              <a:rPr lang="ar-SA" dirty="0">
                <a:latin typeface="Alexandria" charset="0"/>
                <a:cs typeface="Alexandria" charset="0"/>
              </a:rPr>
              <a:t>2. يمكن للمبدعين استغلال أدوات التحرير المتاحة عبر الإنترنت والذكاء الاصطناعي لتبسيط سير العمل، مما يزيد من كفاءة الإنتاج ويسمح بإنشاء محتوى بشكل أسرع وأكثر مرونة.</a:t>
            </a:r>
          </a:p>
          <a:p>
            <a:pPr algn="just" rtl="1">
              <a:lnSpc>
                <a:spcPct val="200000"/>
              </a:lnSpc>
            </a:pPr>
            <a:r>
              <a:rPr lang="ar-SA" dirty="0">
                <a:latin typeface="Alexandria" charset="0"/>
                <a:cs typeface="Alexandria" charset="0"/>
              </a:rPr>
              <a:t>3. هذه الفرصة تقلل من حاجز الدخول إلى سوق الإنتاج الإعلامي، وتشجع على ظهور المزيد من الأصوات الإبداعية المستقلة التي يمكنها المنافسة بجودة محتواها وليس بحجم ميزانيتها.</a:t>
            </a:r>
          </a:p>
        </p:txBody>
      </p:sp>
      <p:sp>
        <p:nvSpPr>
          <p:cNvPr id="24" name="Rectangle 23">
            <a:extLst>
              <a:ext uri="{FF2B5EF4-FFF2-40B4-BE49-F238E27FC236}">
                <a16:creationId xmlns:a16="http://schemas.microsoft.com/office/drawing/2014/main" id="{5F588510-D4C8-D334-6A6C-31196878AA2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2F5D4D7-AEFE-3994-4D01-4556C25B6388}"/>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64B8116-D287-2480-4496-2A3B5C05032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العاشرة: الإنتاج منخفض التكلفة وعالي الجودة</a:t>
            </a:r>
          </a:p>
        </p:txBody>
      </p:sp>
      <p:pic>
        <p:nvPicPr>
          <p:cNvPr id="17" name="Graphic 21">
            <a:extLst>
              <a:ext uri="{FF2B5EF4-FFF2-40B4-BE49-F238E27FC236}">
                <a16:creationId xmlns:a16="http://schemas.microsoft.com/office/drawing/2014/main" id="{6DC95B79-6BD6-95FE-D23E-0965FB1B8F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6FEB52AE-0B20-3503-907C-16C782DF572B}"/>
              </a:ext>
            </a:extLst>
          </p:cNvPr>
          <p:cNvSpPr txBox="1"/>
          <p:nvPr/>
        </p:nvSpPr>
        <p:spPr>
          <a:xfrm>
            <a:off x="715031" y="3587682"/>
            <a:ext cx="2306617" cy="2097626"/>
          </a:xfrm>
          <a:prstGeom prst="rect">
            <a:avLst/>
          </a:prstGeom>
          <a:noFill/>
        </p:spPr>
        <p:txBody>
          <a:bodyPr wrap="square">
            <a:spAutoFit/>
          </a:bodyPr>
          <a:lstStyle/>
          <a:p>
            <a:pPr algn="ctr" rtl="1">
              <a:lnSpc>
                <a:spcPct val="150000"/>
              </a:lnSpc>
            </a:pPr>
            <a:r>
              <a:rPr lang="en-US" sz="1200" dirty="0">
                <a:latin typeface="Alexandria SemiBold" pitchFamily="2" charset="-78"/>
                <a:cs typeface="Alexandria SemiBold" pitchFamily="2" charset="-78"/>
              </a:rPr>
              <a:t>Telfaz11</a:t>
            </a:r>
            <a:endParaRPr lang="ar-SA" sz="1200" dirty="0">
              <a:latin typeface="Alexandria SemiBold" pitchFamily="2" charset="-78"/>
              <a:cs typeface="Alexandria SemiBold" pitchFamily="2" charset="-78"/>
            </a:endParaRP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بدأت </a:t>
            </a:r>
            <a:r>
              <a:rPr lang="en-US" sz="1200" dirty="0">
                <a:latin typeface="Alexandria Light" pitchFamily="2" charset="-78"/>
                <a:cs typeface="Alexandria Light" pitchFamily="2" charset="-78"/>
              </a:rPr>
              <a:t>Telfaz11</a:t>
            </a:r>
            <a:r>
              <a:rPr lang="ar-SA" sz="1200" dirty="0">
                <a:latin typeface="Alexandria Light" pitchFamily="2" charset="-78"/>
                <a:cs typeface="Alexandria Light" pitchFamily="2" charset="-78"/>
              </a:rPr>
              <a:t> بإنتاج فيديوهات عالية الجودة منخفضة التكلفة على يوتيوب قبل أن تنتقل للتعاون مع نتفلكس.</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telfaz11.com</a:t>
            </a:r>
          </a:p>
        </p:txBody>
      </p:sp>
      <p:pic>
        <p:nvPicPr>
          <p:cNvPr id="4098" name="Picture 2">
            <a:extLst>
              <a:ext uri="{FF2B5EF4-FFF2-40B4-BE49-F238E27FC236}">
                <a16:creationId xmlns:a16="http://schemas.microsoft.com/office/drawing/2014/main" id="{9BD326B6-70A6-124D-D2FD-2BFF76F1FB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748" y="2565468"/>
            <a:ext cx="2247900" cy="70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26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AE19B-D56A-C505-8666-57B5120139C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3F2B1F7-3068-6ACB-CF17-8CA35B851798}"/>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هناك طلب متزايد على المحتوى التعليمي والتدريبي المبتكر في مجالات الإبداع الإعلامي والتقنيات الرقمية، مما يمثل فرصة للمبدعين لإنشاء دورات وورش عمل متخصصة.</a:t>
            </a:r>
          </a:p>
          <a:p>
            <a:pPr algn="just" rtl="1">
              <a:lnSpc>
                <a:spcPct val="200000"/>
              </a:lnSpc>
            </a:pPr>
            <a:r>
              <a:rPr lang="ar-SA" dirty="0">
                <a:latin typeface="Alexandria" charset="0"/>
                <a:cs typeface="Alexandria" charset="0"/>
              </a:rPr>
              <a:t>2. يمكن استخدام تقنيات الواقع المعزز والافتراضي لتقديم تجارب تعليمية، تحاكي بيئات العمل الحقيقية وتساعد المتعلمين على اكتساب المهارات العملية بفعالية أكبر.</a:t>
            </a:r>
          </a:p>
          <a:p>
            <a:pPr algn="just" rtl="1">
              <a:lnSpc>
                <a:spcPct val="200000"/>
              </a:lnSpc>
            </a:pPr>
            <a:r>
              <a:rPr lang="ar-SA" dirty="0">
                <a:latin typeface="Alexandria" charset="0"/>
                <a:cs typeface="Alexandria" charset="0"/>
              </a:rPr>
              <a:t>3. الاستثمار في هذا النوع من المحتوى يساهم في بناء مجتمع من المبدعين المؤهلين، ويفتح مصدر دخل مستدام للمشروع الإعلامي من خلال تقديم خدمات تعليمية ذات قيمة عالية.</a:t>
            </a:r>
          </a:p>
        </p:txBody>
      </p:sp>
      <p:sp>
        <p:nvSpPr>
          <p:cNvPr id="24" name="Rectangle 23">
            <a:extLst>
              <a:ext uri="{FF2B5EF4-FFF2-40B4-BE49-F238E27FC236}">
                <a16:creationId xmlns:a16="http://schemas.microsoft.com/office/drawing/2014/main" id="{ECF6D8CE-B4B1-C023-A5F7-CE424875AC5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AD99F7-8247-520C-5A3F-2EA1CB4FC32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82EF7B3-36E3-4480-43DE-7C6D89F09C6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الحادية عشرة: المحتوى التعليمي والتدريبي المبتكر</a:t>
            </a:r>
          </a:p>
        </p:txBody>
      </p:sp>
      <p:pic>
        <p:nvPicPr>
          <p:cNvPr id="17" name="Graphic 21">
            <a:extLst>
              <a:ext uri="{FF2B5EF4-FFF2-40B4-BE49-F238E27FC236}">
                <a16:creationId xmlns:a16="http://schemas.microsoft.com/office/drawing/2014/main" id="{1D580993-373C-BF6D-ED04-33E150BA68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38A39E23-C3CB-A574-B688-87646E4FB3B5}"/>
              </a:ext>
            </a:extLst>
          </p:cNvPr>
          <p:cNvSpPr txBox="1"/>
          <p:nvPr/>
        </p:nvSpPr>
        <p:spPr>
          <a:xfrm>
            <a:off x="626364" y="4030505"/>
            <a:ext cx="2306617"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منصة عين</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تقدم منصة “عين” محتوى تعليمي رقمي شامل للطلاب في السعودية، مع فيديوهات ومنهج رقمي تفاعلي.</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ien.edu.sa</a:t>
            </a:r>
          </a:p>
        </p:txBody>
      </p:sp>
      <p:pic>
        <p:nvPicPr>
          <p:cNvPr id="5122" name="Picture 2">
            <a:extLst>
              <a:ext uri="{FF2B5EF4-FFF2-40B4-BE49-F238E27FC236}">
                <a16:creationId xmlns:a16="http://schemas.microsoft.com/office/drawing/2014/main" id="{24AB58B2-D243-797F-AECF-51D0D76B43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787" y="1757698"/>
            <a:ext cx="1685925" cy="723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16BEAFC-0844-881B-80E3-8FC84676958C}"/>
              </a:ext>
            </a:extLst>
          </p:cNvPr>
          <p:cNvPicPr>
            <a:picLocks noChangeAspect="1"/>
          </p:cNvPicPr>
          <p:nvPr/>
        </p:nvPicPr>
        <p:blipFill>
          <a:blip r:embed="rId4"/>
          <a:srcRect l="46045"/>
          <a:stretch>
            <a:fillRect/>
          </a:stretch>
        </p:blipFill>
        <p:spPr>
          <a:xfrm>
            <a:off x="279651" y="2683210"/>
            <a:ext cx="3108856" cy="574604"/>
          </a:xfrm>
          <a:prstGeom prst="rect">
            <a:avLst/>
          </a:prstGeom>
        </p:spPr>
      </p:pic>
      <p:pic>
        <p:nvPicPr>
          <p:cNvPr id="5" name="Picture 4">
            <a:extLst>
              <a:ext uri="{FF2B5EF4-FFF2-40B4-BE49-F238E27FC236}">
                <a16:creationId xmlns:a16="http://schemas.microsoft.com/office/drawing/2014/main" id="{C4DF5C2A-1513-F3B5-5D80-D0DF7FB465F4}"/>
              </a:ext>
            </a:extLst>
          </p:cNvPr>
          <p:cNvPicPr>
            <a:picLocks noChangeAspect="1"/>
          </p:cNvPicPr>
          <p:nvPr/>
        </p:nvPicPr>
        <p:blipFill>
          <a:blip r:embed="rId4"/>
          <a:srcRect l="1009" r="53955"/>
          <a:stretch>
            <a:fillRect/>
          </a:stretch>
        </p:blipFill>
        <p:spPr>
          <a:xfrm>
            <a:off x="279651" y="3333109"/>
            <a:ext cx="3108856" cy="574604"/>
          </a:xfrm>
          <a:prstGeom prst="rect">
            <a:avLst/>
          </a:prstGeom>
        </p:spPr>
      </p:pic>
    </p:spTree>
    <p:extLst>
      <p:ext uri="{BB962C8B-B14F-4D97-AF65-F5344CB8AC3E}">
        <p14:creationId xmlns:p14="http://schemas.microsoft.com/office/powerpoint/2010/main" val="1462532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D7ACB-904A-F7BB-A1D1-774C8C4406F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CFE40DA-C106-E824-EC3A-819E307EB935}"/>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في ظل الإفراط في المحتوى العام، يمثل التخصص في المحتوى العمودي</a:t>
            </a:r>
            <a:r>
              <a:rPr lang="en-US" dirty="0">
                <a:latin typeface="Alexandria" charset="0"/>
                <a:cs typeface="Alexandria" charset="0"/>
              </a:rPr>
              <a:t> </a:t>
            </a:r>
            <a:r>
              <a:rPr lang="ar-SA" dirty="0">
                <a:latin typeface="Alexandria" charset="0"/>
                <a:cs typeface="Alexandria" charset="0"/>
              </a:rPr>
              <a:t>فرصة للمبدعين لبناء جمهور شديد الولاء والاهتمام بموضوع محدد جدًا.</a:t>
            </a:r>
          </a:p>
          <a:p>
            <a:pPr algn="just" rtl="1">
              <a:lnSpc>
                <a:spcPct val="200000"/>
              </a:lnSpc>
            </a:pPr>
            <a:r>
              <a:rPr lang="ar-SA" dirty="0">
                <a:latin typeface="Alexandria" charset="0"/>
                <a:cs typeface="Alexandria" charset="0"/>
              </a:rPr>
              <a:t>2. التركيز على جمهور متخصص يسهل عملية التسويق والتفاعل، حيث يمكن للمبدع أن يصبح المرجع الأول في مجاله، مما يعزز من مصداقيته وقيمته السوقية.</a:t>
            </a:r>
          </a:p>
          <a:p>
            <a:pPr algn="just" rtl="1">
              <a:lnSpc>
                <a:spcPct val="200000"/>
              </a:lnSpc>
            </a:pPr>
            <a:r>
              <a:rPr lang="ar-SA" dirty="0">
                <a:latin typeface="Alexandria" charset="0"/>
                <a:cs typeface="Alexandria" charset="0"/>
              </a:rPr>
              <a:t>3. هذا التخصص يسمح بإنشاء نماذج إيرادات أكثر فعالية، مثل الاشتراكات المدفوعة أو الشراكات مع علامات تجارية متخصصة، مما يضمن استدامة المشروع المالي.</a:t>
            </a:r>
          </a:p>
        </p:txBody>
      </p:sp>
      <p:sp>
        <p:nvSpPr>
          <p:cNvPr id="24" name="Rectangle 23">
            <a:extLst>
              <a:ext uri="{FF2B5EF4-FFF2-40B4-BE49-F238E27FC236}">
                <a16:creationId xmlns:a16="http://schemas.microsoft.com/office/drawing/2014/main" id="{30EC2C05-609F-C587-89A8-8F9C2FC5BF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A599FE8-05F6-CCA1-2C69-AE7CF1D958A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083CBE7-6609-5504-B137-0D60CC46D41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الفرصة الثانية عشرة: التخصص في المحتوى العمودي </a:t>
            </a:r>
          </a:p>
        </p:txBody>
      </p:sp>
      <p:pic>
        <p:nvPicPr>
          <p:cNvPr id="17" name="Graphic 21">
            <a:extLst>
              <a:ext uri="{FF2B5EF4-FFF2-40B4-BE49-F238E27FC236}">
                <a16:creationId xmlns:a16="http://schemas.microsoft.com/office/drawing/2014/main" id="{11019D70-7ECF-9971-B648-78D006A73A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E681E9C1-3B80-3B5C-6860-42C9533A98F8}"/>
              </a:ext>
            </a:extLst>
          </p:cNvPr>
          <p:cNvSpPr txBox="1"/>
          <p:nvPr/>
        </p:nvSpPr>
        <p:spPr>
          <a:xfrm>
            <a:off x="517586" y="3492257"/>
            <a:ext cx="2555820" cy="2305375"/>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شيء تك </a:t>
            </a:r>
            <a:r>
              <a:rPr lang="en-US" sz="1200" dirty="0" err="1">
                <a:latin typeface="Alexandria SemiBold" pitchFamily="2" charset="-78"/>
                <a:cs typeface="Alexandria SemiBold" pitchFamily="2" charset="-78"/>
              </a:rPr>
              <a:t>Shaay</a:t>
            </a:r>
            <a:r>
              <a:rPr lang="en-US" sz="1200" dirty="0">
                <a:latin typeface="Alexandria SemiBold" pitchFamily="2" charset="-78"/>
                <a:cs typeface="Alexandria SemiBold" pitchFamily="2" charset="-78"/>
              </a:rPr>
              <a:t> Tech</a:t>
            </a:r>
          </a:p>
          <a:p>
            <a:pPr algn="ctr" rtl="1">
              <a:lnSpc>
                <a:spcPct val="150000"/>
              </a:lnSpc>
            </a:pPr>
            <a:endParaRPr lang="ar-SA" sz="5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منصة عربية متخصصة في التقنية فقط، تقدم تحليلات عميقة وتبني جمهورًا نوعيًا مهتمًا بصناعة التكنولوجيا، شعارهم كل ما هو جديد ومثير من عالم التكنولوجيا.. وأكثر</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youtube.com/@ShaayTech</a:t>
            </a:r>
          </a:p>
        </p:txBody>
      </p:sp>
      <p:pic>
        <p:nvPicPr>
          <p:cNvPr id="6146" name="Picture 2">
            <a:extLst>
              <a:ext uri="{FF2B5EF4-FFF2-40B4-BE49-F238E27FC236}">
                <a16:creationId xmlns:a16="http://schemas.microsoft.com/office/drawing/2014/main" id="{7F778D83-722D-1605-979C-9AEE12BA7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3496" y="1692215"/>
            <a:ext cx="1524000" cy="152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218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ED756-1C3E-232D-3F5C-F3E33794E28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EE9B189-AD6D-02B2-2F79-47341DA5B195}"/>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تتطلب الاستفادة من هذه الفرص التكنولوجية والإبداعية وضع خارطة طريق واضحة تركز على دمج الذكاء الاصطناعي، وتطوير محتوى غامر، وتبني نماذج التمويل المباشر.</a:t>
            </a:r>
          </a:p>
          <a:p>
            <a:pPr algn="just" rtl="1">
              <a:lnSpc>
                <a:spcPct val="200000"/>
              </a:lnSpc>
            </a:pPr>
            <a:r>
              <a:rPr lang="ar-SA" dirty="0">
                <a:latin typeface="Alexandria" charset="0"/>
                <a:cs typeface="Alexandria" charset="0"/>
              </a:rPr>
              <a:t>2. يجب على المبدعين أن يكونوا مستكشفين دائمين للتقنيات الناشئة، وأن يتبنوا عقلية التجريب المستمر، وأن يكونوا مستعدين لتكييف استراتيجياتهم بسرعة لمواكبة التغيرات في السوق.</a:t>
            </a:r>
          </a:p>
          <a:p>
            <a:pPr algn="just" rtl="1">
              <a:lnSpc>
                <a:spcPct val="200000"/>
              </a:lnSpc>
            </a:pPr>
            <a:r>
              <a:rPr lang="ar-SA" dirty="0">
                <a:latin typeface="Alexandria" charset="0"/>
                <a:cs typeface="Alexandria" charset="0"/>
              </a:rPr>
              <a:t>3. الاستثمار الإبداعي الحقيقي يكمن في القدرة على تحويل هذه الإمكانيات التكنولوجية إلى قيمة مضافة للجمهور، من خلال تقديم محتوى فريد ومؤثر يلبي احتياجاتهم المتطورة.</a:t>
            </a:r>
          </a:p>
        </p:txBody>
      </p:sp>
      <p:sp>
        <p:nvSpPr>
          <p:cNvPr id="24" name="Rectangle 23">
            <a:extLst>
              <a:ext uri="{FF2B5EF4-FFF2-40B4-BE49-F238E27FC236}">
                <a16:creationId xmlns:a16="http://schemas.microsoft.com/office/drawing/2014/main" id="{04FB1A09-8EB4-CB14-DAD0-FC15FB63810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FD00781-2CC2-A0D7-A0AC-75D4EAAB3FD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18A58DA-F9AF-D1D1-2C6D-ECEBDF241F1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ملخص الفرص: خارطة طريق للاستثمار الإبداعي</a:t>
            </a:r>
          </a:p>
        </p:txBody>
      </p:sp>
      <p:pic>
        <p:nvPicPr>
          <p:cNvPr id="17" name="Graphic 21">
            <a:extLst>
              <a:ext uri="{FF2B5EF4-FFF2-40B4-BE49-F238E27FC236}">
                <a16:creationId xmlns:a16="http://schemas.microsoft.com/office/drawing/2014/main" id="{AFFAEA98-3E16-0D4F-DAB3-3098DB7BCB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956FAEEC-4403-825D-F145-78ADA5C2BDBE}"/>
              </a:ext>
            </a:extLst>
          </p:cNvPr>
          <p:cNvSpPr txBox="1"/>
          <p:nvPr/>
        </p:nvSpPr>
        <p:spPr>
          <a:xfrm>
            <a:off x="871269" y="3277129"/>
            <a:ext cx="2124500" cy="2097626"/>
          </a:xfrm>
          <a:prstGeom prst="rect">
            <a:avLst/>
          </a:prstGeom>
          <a:noFill/>
        </p:spPr>
        <p:txBody>
          <a:bodyPr wrap="square">
            <a:spAutoFit/>
          </a:bodyPr>
          <a:lstStyle/>
          <a:p>
            <a:pPr algn="ctr" rtl="1">
              <a:lnSpc>
                <a:spcPct val="150000"/>
              </a:lnSpc>
            </a:pPr>
            <a:r>
              <a:rPr lang="en-US" sz="1200" dirty="0">
                <a:latin typeface="Alexandria SemiBold" pitchFamily="2" charset="-78"/>
                <a:cs typeface="Alexandria SemiBold" pitchFamily="2" charset="-78"/>
              </a:rPr>
              <a:t>SRMG</a:t>
            </a:r>
            <a:endParaRPr lang="ar-SA" sz="1200" dirty="0">
              <a:latin typeface="Alexandria SemiBold" pitchFamily="2" charset="-78"/>
              <a:cs typeface="Alexandria SemiBold" pitchFamily="2" charset="-78"/>
            </a:endParaRP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توسعت من الإعلام التقليدي إلى بودكاست، منصات رقمية، واستثمارات تكنولوجية تدعم التحول الإعلامي الحديث.</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srmg.com</a:t>
            </a:r>
          </a:p>
        </p:txBody>
      </p:sp>
      <p:pic>
        <p:nvPicPr>
          <p:cNvPr id="7170" name="Picture 2" descr="SRMG announces transformation strategy across five pillars">
            <a:extLst>
              <a:ext uri="{FF2B5EF4-FFF2-40B4-BE49-F238E27FC236}">
                <a16:creationId xmlns:a16="http://schemas.microsoft.com/office/drawing/2014/main" id="{26FC5A4B-6BC1-35E6-91A8-61FF3C70936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4143" y="1767332"/>
            <a:ext cx="2305142" cy="14048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125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6BBCA-1362-7D26-2609-3B84B74B005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3340797-8DEA-C3BB-F510-998EE3F24BA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12AA683-5FC6-8495-A28D-78F1CF9E793E}"/>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6A42DAF-7DDF-09F7-E52F-52AA81280394}"/>
              </a:ext>
            </a:extLst>
          </p:cNvPr>
          <p:cNvSpPr/>
          <p:nvPr/>
        </p:nvSpPr>
        <p:spPr>
          <a:xfrm>
            <a:off x="2653888" y="2063676"/>
            <a:ext cx="7141149" cy="273064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التحديات التشغيلية والأخلاقية</a:t>
            </a:r>
          </a:p>
        </p:txBody>
      </p:sp>
      <p:pic>
        <p:nvPicPr>
          <p:cNvPr id="17" name="Graphic 21">
            <a:extLst>
              <a:ext uri="{FF2B5EF4-FFF2-40B4-BE49-F238E27FC236}">
                <a16:creationId xmlns:a16="http://schemas.microsoft.com/office/drawing/2014/main" id="{74C333B0-18C7-713A-7220-1139DAE63F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128092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586D5-EADB-B153-CF30-397D0C67092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FAD173E-2F25-F54F-693D-EFEAA8D4F360}"/>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يواجه المبدعون تحديًا كبيرًا يتمثل في الإفراط الهائل في المحتوى المنشور يوميًا، مما يجعل من الصعب جدًا على أي مشروع إعلامي جديد أن يبرز ويجذب انتباه الجمهور المستهدف.</a:t>
            </a:r>
          </a:p>
          <a:p>
            <a:pPr algn="just" rtl="1">
              <a:lnSpc>
                <a:spcPct val="200000"/>
              </a:lnSpc>
            </a:pPr>
            <a:r>
              <a:rPr lang="ar-SA" dirty="0">
                <a:latin typeface="Alexandria" charset="0"/>
                <a:cs typeface="Alexandria" charset="0"/>
              </a:rPr>
              <a:t>2. هذه "ضوضاء المحتوى" تتطلب من المبدعين تطوير استراتيجيات إبداعية فائقة لإنتاج محتوى أصيل ومختلف، يمتلك "عامل الجذب" الذي يجعله يتفوق على المنافسة.</a:t>
            </a:r>
          </a:p>
          <a:p>
            <a:pPr algn="just" rtl="1">
              <a:lnSpc>
                <a:spcPct val="200000"/>
              </a:lnSpc>
            </a:pPr>
            <a:r>
              <a:rPr lang="ar-SA" dirty="0">
                <a:latin typeface="Alexandria" charset="0"/>
                <a:cs typeface="Alexandria" charset="0"/>
              </a:rPr>
              <a:t>3. التغلب على هذا التحدي يتطلب التركيز على الجودة بدلاً من الكمية، وتحديد القيمة الفريدة للمحتوى، واستخدام قنوات التوزيع بذكاء لضمان وصول الرسالة إلى الجمهور المناسب.</a:t>
            </a:r>
          </a:p>
        </p:txBody>
      </p:sp>
      <p:sp>
        <p:nvSpPr>
          <p:cNvPr id="24" name="Rectangle 23">
            <a:extLst>
              <a:ext uri="{FF2B5EF4-FFF2-40B4-BE49-F238E27FC236}">
                <a16:creationId xmlns:a16="http://schemas.microsoft.com/office/drawing/2014/main" id="{3F5C6806-4642-43CB-C4DB-A9B1FE2E495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CA54CF-53AB-B130-E2BC-E77DC3F8713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415513D-FF62-71A2-9BEF-BCB32C1D97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الأول: الإفراط في المعلومات وضوضاء المحتوى</a:t>
            </a:r>
          </a:p>
        </p:txBody>
      </p:sp>
      <p:pic>
        <p:nvPicPr>
          <p:cNvPr id="17" name="Graphic 21">
            <a:extLst>
              <a:ext uri="{FF2B5EF4-FFF2-40B4-BE49-F238E27FC236}">
                <a16:creationId xmlns:a16="http://schemas.microsoft.com/office/drawing/2014/main" id="{10AB5AAB-B81E-79E2-0BE5-33DF1B57A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31F1A3AA-3186-A16E-EFC8-EC58E8713949}"/>
              </a:ext>
            </a:extLst>
          </p:cNvPr>
          <p:cNvSpPr txBox="1"/>
          <p:nvPr/>
        </p:nvSpPr>
        <p:spPr>
          <a:xfrm>
            <a:off x="785801" y="3009710"/>
            <a:ext cx="2124500" cy="2651623"/>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ضوضاء المحتوى – السوشيال ميديا العربية</a:t>
            </a:r>
            <a:endParaRPr lang="en-US" sz="1200" dirty="0">
              <a:latin typeface="Alexandria SemiBold" pitchFamily="2" charset="-78"/>
              <a:cs typeface="Alexandria SemiBold" pitchFamily="2" charset="-78"/>
            </a:endParaRP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تشهد المنصات العربية تدفقًا ضخمًا للمحتوى يوميًا، ما يجعل تمييز المحتوى الجيد وسط الفوضى تحديًا كبيرًا للمبدعين.</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arabsocialmediareport.ae</a:t>
            </a:r>
          </a:p>
        </p:txBody>
      </p:sp>
      <p:pic>
        <p:nvPicPr>
          <p:cNvPr id="3074" name="Picture 2">
            <a:extLst>
              <a:ext uri="{FF2B5EF4-FFF2-40B4-BE49-F238E27FC236}">
                <a16:creationId xmlns:a16="http://schemas.microsoft.com/office/drawing/2014/main" id="{1F712BFB-EF4A-3D9A-A212-46AFD4FE78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364" y="2008158"/>
            <a:ext cx="2443375" cy="7905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02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2F430-08B9-4509-AE19-055C042985D3}"/>
            </a:ext>
          </a:extLst>
        </p:cNvPr>
        <p:cNvGrpSpPr/>
        <p:nvPr/>
      </p:nvGrpSpPr>
      <p:grpSpPr>
        <a:xfrm>
          <a:off x="0" y="0"/>
          <a:ext cx="0" cy="0"/>
          <a:chOff x="0" y="0"/>
          <a:chExt cx="0" cy="0"/>
        </a:xfrm>
      </p:grpSpPr>
      <p:pic>
        <p:nvPicPr>
          <p:cNvPr id="2050" name="Picture 2" descr="ما هي خوارزميات الفيس بوك؟ وكيفية المسوقين التعامل معاها؟ - فاطمة ...">
            <a:extLst>
              <a:ext uri="{FF2B5EF4-FFF2-40B4-BE49-F238E27FC236}">
                <a16:creationId xmlns:a16="http://schemas.microsoft.com/office/drawing/2014/main" id="{6C1E6F7B-3585-1DEC-27C6-10528DDAD0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895"/>
          <a:stretch>
            <a:fillRect/>
          </a:stretch>
        </p:blipFill>
        <p:spPr bwMode="auto">
          <a:xfrm>
            <a:off x="626364" y="1642972"/>
            <a:ext cx="2491976" cy="1954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3A19284B-4E04-D404-F0C0-865A0A1A0777}"/>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تغير خوارزميات منصات التواصل الاجتماعي ومحركات البحث بشكل مستمر يمثل تحديًا تشغيليًا كبيرًا، حيث يمكن أن يؤدي تغيير واحد إلى انخفاض مفاجئ في مدى وصول المحتوى العضوي.</a:t>
            </a:r>
          </a:p>
          <a:p>
            <a:pPr algn="just" rtl="1">
              <a:lnSpc>
                <a:spcPct val="200000"/>
              </a:lnSpc>
            </a:pPr>
            <a:r>
              <a:rPr lang="ar-SA" dirty="0">
                <a:latin typeface="Alexandria" charset="0"/>
                <a:cs typeface="Alexandria" charset="0"/>
              </a:rPr>
              <a:t>2. هذا التحدي يجبر المبدعين على تخصيص موارد كبيرة لمراقبة هذه التغييرات وفهمها، وتكييف استراتيجيات المحتوى والتوزيع بشكل دوري ومستمر.</a:t>
            </a:r>
          </a:p>
          <a:p>
            <a:pPr algn="just" rtl="1">
              <a:lnSpc>
                <a:spcPct val="200000"/>
              </a:lnSpc>
            </a:pPr>
            <a:r>
              <a:rPr lang="ar-SA" dirty="0">
                <a:latin typeface="Alexandria" charset="0"/>
                <a:cs typeface="Alexandria" charset="0"/>
              </a:rPr>
              <a:t>3. للتخفيف من هذا التحدي، يجب على المبدعين بناء قنوات اتصال مباشرة مع جمهورهم (مثل القوائم البريدية)، لتقليل الاعتماد على المنصات الخارجية وضمان استمرارية الوصول.</a:t>
            </a:r>
          </a:p>
        </p:txBody>
      </p:sp>
      <p:sp>
        <p:nvSpPr>
          <p:cNvPr id="24" name="Rectangle 23">
            <a:extLst>
              <a:ext uri="{FF2B5EF4-FFF2-40B4-BE49-F238E27FC236}">
                <a16:creationId xmlns:a16="http://schemas.microsoft.com/office/drawing/2014/main" id="{1FD696C0-D272-6291-D370-A8E6D8E4F0E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F16945-64DA-01F8-3A21-BDEDE2DDA397}"/>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21B2741-B0A7-CF67-1708-0DFA9AE78AD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الثاني: التغير المستمر في خوارزميات المنصات</a:t>
            </a:r>
          </a:p>
        </p:txBody>
      </p:sp>
      <p:pic>
        <p:nvPicPr>
          <p:cNvPr id="17" name="Graphic 21">
            <a:extLst>
              <a:ext uri="{FF2B5EF4-FFF2-40B4-BE49-F238E27FC236}">
                <a16:creationId xmlns:a16="http://schemas.microsoft.com/office/drawing/2014/main" id="{B041E186-BCA5-40A1-768E-650F06E3AD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20914CC6-5DAB-91C3-2C65-27D6EB7F2CDA}"/>
              </a:ext>
            </a:extLst>
          </p:cNvPr>
          <p:cNvSpPr txBox="1"/>
          <p:nvPr/>
        </p:nvSpPr>
        <p:spPr>
          <a:xfrm>
            <a:off x="810102" y="3747618"/>
            <a:ext cx="2124500"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تغيّر الخوارزميات – فيسبوك</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تغيّرت خوارزميات فيسبوك ما قلل الوصول العضوي لصفحات إعلامية عربية خلال السنوات الأخيرة.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facebook.com/business/news</a:t>
            </a:r>
          </a:p>
        </p:txBody>
      </p:sp>
    </p:spTree>
    <p:extLst>
      <p:ext uri="{BB962C8B-B14F-4D97-AF65-F5344CB8AC3E}">
        <p14:creationId xmlns:p14="http://schemas.microsoft.com/office/powerpoint/2010/main" val="526506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36B00-8205-AF5A-D215-03263BB1BE8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26E86D3-814A-15F0-35AD-7F97F3D58657}"/>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المنافسة لم تعد مقتصرة على المشاريع الإعلامية الأخرى، بل أصبحت تشمل كل تطبيق وكل إشعار يحاول جذب انتباه المستخدم، مما يجعل "اقتصاد الانتباه" تحديًا حقيقيًا.</a:t>
            </a:r>
          </a:p>
          <a:p>
            <a:pPr algn="just" rtl="1">
              <a:lnSpc>
                <a:spcPct val="200000"/>
              </a:lnSpc>
            </a:pPr>
            <a:r>
              <a:rPr lang="ar-SA" dirty="0">
                <a:latin typeface="Alexandria" charset="0"/>
                <a:cs typeface="Alexandria" charset="0"/>
              </a:rPr>
              <a:t>2. يتطلب هذا التحدي من المبدعين تصميم محتوى قادر على جذب الانتباه في الثواني الأولى، وتقديم قيمة فورية للمستخدم لإقناعه بالاستمرار في استهلاك المحتوى.</a:t>
            </a:r>
          </a:p>
          <a:p>
            <a:pPr algn="just" rtl="1">
              <a:lnSpc>
                <a:spcPct val="200000"/>
              </a:lnSpc>
            </a:pPr>
            <a:r>
              <a:rPr lang="ar-SA" dirty="0">
                <a:latin typeface="Alexandria" charset="0"/>
                <a:cs typeface="Alexandria" charset="0"/>
              </a:rPr>
              <a:t>3. النجاح في هذه المنافسة يعتمد على الإبداع في شكل المحتوى، واستخدام تقنيات السرد القصصي الفعالة، والتركيز على العناوين والصور المصغرة الجذابة التي تحفز على النقر.</a:t>
            </a:r>
          </a:p>
        </p:txBody>
      </p:sp>
      <p:sp>
        <p:nvSpPr>
          <p:cNvPr id="24" name="Rectangle 23">
            <a:extLst>
              <a:ext uri="{FF2B5EF4-FFF2-40B4-BE49-F238E27FC236}">
                <a16:creationId xmlns:a16="http://schemas.microsoft.com/office/drawing/2014/main" id="{203CBFF5-7DB6-3754-8A47-4BABF988951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C49A978-E39E-016B-0FA9-331B566217A4}"/>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D07AC5E-DC5F-DF91-5642-A33687570C5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الثالث: المنافسة الشرسة على انتباه الجمهور</a:t>
            </a:r>
          </a:p>
        </p:txBody>
      </p:sp>
      <p:pic>
        <p:nvPicPr>
          <p:cNvPr id="17" name="Graphic 21">
            <a:extLst>
              <a:ext uri="{FF2B5EF4-FFF2-40B4-BE49-F238E27FC236}">
                <a16:creationId xmlns:a16="http://schemas.microsoft.com/office/drawing/2014/main" id="{60B85627-6FB4-BA56-3E4E-52C3933649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8BEBD5E6-5514-4F7B-E17A-C2FDA6BD9B63}"/>
              </a:ext>
            </a:extLst>
          </p:cNvPr>
          <p:cNvSpPr txBox="1"/>
          <p:nvPr/>
        </p:nvSpPr>
        <p:spPr>
          <a:xfrm>
            <a:off x="871269" y="3277129"/>
            <a:ext cx="2124500" cy="20976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منافسة الانتباه – سناب شات السعودية</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منصات سناب تشهد منافسة قوية بين المؤثرين لجذب انتباه المستخدم خلال ثوانٍ قليلة.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snapchat.com</a:t>
            </a:r>
          </a:p>
        </p:txBody>
      </p:sp>
      <p:pic>
        <p:nvPicPr>
          <p:cNvPr id="1028" name="Picture 4" descr="Snapchat ">
            <a:extLst>
              <a:ext uri="{FF2B5EF4-FFF2-40B4-BE49-F238E27FC236}">
                <a16:creationId xmlns:a16="http://schemas.microsoft.com/office/drawing/2014/main" id="{241F0955-8762-66D7-54D9-142DABC60C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1269" y="1811940"/>
            <a:ext cx="2078966" cy="13846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34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A030D-380D-E8AE-0EBC-124D030190F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9CC7077-0EF2-25EA-FE65-F4BE292EEA4D}"/>
              </a:ext>
            </a:extLst>
          </p:cNvPr>
          <p:cNvSpPr txBox="1"/>
          <p:nvPr/>
        </p:nvSpPr>
        <p:spPr>
          <a:xfrm>
            <a:off x="1249681" y="1808111"/>
            <a:ext cx="9893262"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يواجه العديد من المشاريع الإعلامية الإبداعية تحديًا في تحقيق الاستدامة المالية، خاصة مع تراجع الإعلانات التقليدية وصعوبة الاعتماد على مصدر دخل واحد.</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يتطلب هذا التحدي من المبدعين ابتكار نماذج إيرادات متعددة ومستقرة، مثل دمج الاشتراكات المدفوعة، والرعاية المباشرة، وبيع المنتجات المتعلقة بالمحتوى.</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الاستدامة المالية هي أساس استمرارية الإبداع، ويجب على المبدع أن يكون رائد أعمال يفهم الجوانب الاقتصادية لمشروعه بقدر فهمه للجوانب الفنية والإبداعية.</a:t>
            </a:r>
          </a:p>
        </p:txBody>
      </p:sp>
      <p:sp>
        <p:nvSpPr>
          <p:cNvPr id="24" name="Rectangle 23">
            <a:extLst>
              <a:ext uri="{FF2B5EF4-FFF2-40B4-BE49-F238E27FC236}">
                <a16:creationId xmlns:a16="http://schemas.microsoft.com/office/drawing/2014/main" id="{FA0CA069-CD9F-B0D3-90AA-E0A4709BE6E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EE9AADB-70A8-947A-CF4D-0608DAA2A14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D186F75-DFBD-7D0F-D381-19E7FC07A8D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الرابع: تحديات الاستدامة المالية ونماذج الإيرادات</a:t>
            </a:r>
          </a:p>
        </p:txBody>
      </p:sp>
      <p:pic>
        <p:nvPicPr>
          <p:cNvPr id="17" name="Graphic 21">
            <a:extLst>
              <a:ext uri="{FF2B5EF4-FFF2-40B4-BE49-F238E27FC236}">
                <a16:creationId xmlns:a16="http://schemas.microsoft.com/office/drawing/2014/main" id="{D64FE672-2D69-ACCE-4D63-F1045362AD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219901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E34AA-FE25-58C3-68A7-36993465BFE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0B28097-91CA-E3CF-26B4-4BFD9F41329C}"/>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التطور السريع في الأدوات والتقنيات يخلق فجوة رقمية بين المبدعين، حيث يجد الكثيرون صعوبة في مواكبة المهارات التقنية المطلوبة لإنتاج محتوى متقدم (مثل </a:t>
            </a:r>
            <a:r>
              <a:rPr lang="en-US" dirty="0">
                <a:latin typeface="Alexandria" charset="0"/>
                <a:cs typeface="Alexandria" charset="0"/>
              </a:rPr>
              <a:t>VR/AR</a:t>
            </a:r>
            <a:r>
              <a:rPr lang="ar-SA" dirty="0">
                <a:latin typeface="Alexandria" charset="0"/>
                <a:cs typeface="Alexandria" charset="0"/>
              </a:rPr>
              <a:t> أو </a:t>
            </a:r>
            <a:r>
              <a:rPr lang="en-US" dirty="0">
                <a:latin typeface="Alexandria" charset="0"/>
                <a:cs typeface="Alexandria" charset="0"/>
              </a:rPr>
              <a:t>AI</a:t>
            </a:r>
            <a:r>
              <a:rPr lang="ar-SA" dirty="0">
                <a:latin typeface="Alexandria" charset="0"/>
                <a:cs typeface="Alexandria" charset="0"/>
              </a:rPr>
              <a:t>)</a:t>
            </a:r>
            <a:r>
              <a:rPr lang="en-US" dirty="0">
                <a:latin typeface="Alexandria" charset="0"/>
                <a:cs typeface="Alexandria" charset="0"/>
              </a:rPr>
              <a:t>.</a:t>
            </a:r>
          </a:p>
          <a:p>
            <a:pPr algn="just" rtl="1">
              <a:lnSpc>
                <a:spcPct val="200000"/>
              </a:lnSpc>
            </a:pPr>
            <a:r>
              <a:rPr lang="ar-SA" dirty="0">
                <a:latin typeface="Alexandria" charset="0"/>
                <a:cs typeface="Alexandria" charset="0"/>
              </a:rPr>
              <a:t>2. هذا التحدي يتطلب التزامًا بالتعلم المستمر والاستثمار في التدريب، لضمان أن الفريق يمتلك المهارات اللازمة لاستخدام أحدث أدوات الإنتاج الإعلامي بفعالية.</a:t>
            </a:r>
          </a:p>
          <a:p>
            <a:pPr algn="just" rtl="1">
              <a:lnSpc>
                <a:spcPct val="200000"/>
              </a:lnSpc>
            </a:pPr>
            <a:r>
              <a:rPr lang="ar-SA" dirty="0">
                <a:latin typeface="Alexandria" charset="0"/>
                <a:cs typeface="Alexandria" charset="0"/>
              </a:rPr>
              <a:t>3. يمكن التغلب على الفجوة من خلال بناء فرق متعددة التخصصات، حيث يتكامل المبدع التقليدي مع الخبير التقني، مما يضمن الجمع بين الرؤية الإبداعية والقدرة على التنفيذ التقني.</a:t>
            </a:r>
          </a:p>
        </p:txBody>
      </p:sp>
      <p:sp>
        <p:nvSpPr>
          <p:cNvPr id="24" name="Rectangle 23">
            <a:extLst>
              <a:ext uri="{FF2B5EF4-FFF2-40B4-BE49-F238E27FC236}">
                <a16:creationId xmlns:a16="http://schemas.microsoft.com/office/drawing/2014/main" id="{6FFDEB9E-2EC7-0515-07B4-77D9E65F934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3438E6A-905B-220B-C1D5-D6CE327FB3E3}"/>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0862FC4-B359-830F-AF8B-2C0CF274D28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الخامس: تحديات المهارات التقنية والفجوة الرقمية</a:t>
            </a:r>
          </a:p>
        </p:txBody>
      </p:sp>
      <p:pic>
        <p:nvPicPr>
          <p:cNvPr id="17" name="Graphic 21">
            <a:extLst>
              <a:ext uri="{FF2B5EF4-FFF2-40B4-BE49-F238E27FC236}">
                <a16:creationId xmlns:a16="http://schemas.microsoft.com/office/drawing/2014/main" id="{20719AEA-D161-0A19-B0F1-AB7B335D5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21C45533-5040-9C4F-395B-320DCFCC0586}"/>
              </a:ext>
            </a:extLst>
          </p:cNvPr>
          <p:cNvSpPr txBox="1"/>
          <p:nvPr/>
        </p:nvSpPr>
        <p:spPr>
          <a:xfrm>
            <a:off x="871269" y="3277129"/>
            <a:ext cx="2124500" cy="2374624"/>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فجوة المهارات التقنية – </a:t>
            </a:r>
            <a:r>
              <a:rPr lang="en-US" sz="1200" dirty="0">
                <a:latin typeface="Alexandria SemiBold" pitchFamily="2" charset="-78"/>
                <a:cs typeface="Alexandria SemiBold" pitchFamily="2" charset="-78"/>
              </a:rPr>
              <a:t>VR/AR </a:t>
            </a:r>
            <a:r>
              <a:rPr lang="ar-SA" sz="1200" dirty="0">
                <a:latin typeface="Alexandria SemiBold" pitchFamily="2" charset="-78"/>
                <a:cs typeface="Alexandria SemiBold" pitchFamily="2" charset="-78"/>
              </a:rPr>
              <a:t>عربيًا</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قلة توفر مهارات إنتاج </a:t>
            </a:r>
            <a:r>
              <a:rPr lang="en-US" sz="1200" dirty="0">
                <a:latin typeface="Alexandria Light" pitchFamily="2" charset="-78"/>
                <a:cs typeface="Alexandria Light" pitchFamily="2" charset="-78"/>
              </a:rPr>
              <a:t>VR/AR </a:t>
            </a:r>
            <a:r>
              <a:rPr lang="ar-SA" sz="1200" dirty="0">
                <a:latin typeface="Alexandria Light" pitchFamily="2" charset="-78"/>
                <a:cs typeface="Alexandria Light" pitchFamily="2" charset="-78"/>
              </a:rPr>
              <a:t>في المؤسسات العربية يحد من مشاريع السرد التفاعلي المتقدم.</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vionlabs.com</a:t>
            </a:r>
          </a:p>
        </p:txBody>
      </p:sp>
      <p:pic>
        <p:nvPicPr>
          <p:cNvPr id="4098" name="Picture 2">
            <a:extLst>
              <a:ext uri="{FF2B5EF4-FFF2-40B4-BE49-F238E27FC236}">
                <a16:creationId xmlns:a16="http://schemas.microsoft.com/office/drawing/2014/main" id="{C8BC7472-A4DF-E5EB-A08C-6F300CA1F2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7245" y="1630839"/>
            <a:ext cx="2272547" cy="1545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021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B2E39-A9BA-6148-1436-9CD3DEE2016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18A9281-8FEE-CE25-B44C-57D7738D6AA4}"/>
              </a:ext>
            </a:extLst>
          </p:cNvPr>
          <p:cNvSpPr txBox="1"/>
          <p:nvPr/>
        </p:nvSpPr>
        <p:spPr>
          <a:xfrm>
            <a:off x="1343887" y="1761556"/>
            <a:ext cx="9797796"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مع تزايد الاعتماد على المنصات الرقمية، يواجه المبدعون تحديات متزايدة في حماية محتواهم وأصولهم الإبداعية من القرصنة والاختراق، مما قد يؤدي إلى خسائر مالية وفقدان للبيانات.</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يتطلب هذا التحدي تطبيق إجراءات أمن سيبراني صارمة، وتشفير البيانات، واستخدام حلول تخزين سحابي آمنة، لضمان حماية المحتوى من الوصول غير المصرح به.</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حماية المحتوى لا تقتصر على الجانب التقني، بل تشمل أيضًا توعية الفريق بأهمية الأمن السيبراني والمخاطر المحتملة، لتقليل احتمالية حدوث خروقات أمنية.</a:t>
            </a:r>
          </a:p>
        </p:txBody>
      </p:sp>
      <p:sp>
        <p:nvSpPr>
          <p:cNvPr id="24" name="Rectangle 23">
            <a:extLst>
              <a:ext uri="{FF2B5EF4-FFF2-40B4-BE49-F238E27FC236}">
                <a16:creationId xmlns:a16="http://schemas.microsoft.com/office/drawing/2014/main" id="{D9EF0F21-9E95-EC44-8082-E1C2AE422F9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D70A8CA-4CA1-126F-ABF1-EC7177C798F1}"/>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7173405-3038-DB64-42D0-E28EE560BD0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السادس: الأمن السيبراني وحماية المحتوى</a:t>
            </a:r>
          </a:p>
        </p:txBody>
      </p:sp>
      <p:pic>
        <p:nvPicPr>
          <p:cNvPr id="17" name="Graphic 21">
            <a:extLst>
              <a:ext uri="{FF2B5EF4-FFF2-40B4-BE49-F238E27FC236}">
                <a16:creationId xmlns:a16="http://schemas.microsoft.com/office/drawing/2014/main" id="{4BCB47F6-E108-D13B-07E8-BC9D7A146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46808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D62C0-A7A1-293E-0852-E20B5D6E83E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474F54E-FDC9-4917-FC7B-81E4EAAAE93F}"/>
              </a:ext>
            </a:extLst>
          </p:cNvPr>
          <p:cNvSpPr txBox="1"/>
          <p:nvPr/>
        </p:nvSpPr>
        <p:spPr>
          <a:xfrm>
            <a:off x="1343887" y="1874965"/>
            <a:ext cx="9614916"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سرقة المحتوى وانتهاك حقوق الملكية الفكرية يمثلان تحديًا مستمرًا في البيئة الرقمية، حيث يسهل نسخ وتوزيع الأعمال الإبداعية دون إذن أو تعويض للمبدع الأصلي.</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لمواجهة هذا التحدي، يجب على المبدعين استخدام أدوات تتبع المحتوى، وتسجيل أعمالهم رسميًا، واتخاذ إجراءات قانونية سريعة ضد أي انتهاك لحقوقهم الفكرية.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يمكن لتقنيات مثل البلوك تشين أن تساعد في توثيق ملكية المحتوى، ولكن الوعي القانوني واليقظة المستمرة يظلان ضروريين لحماية الأصول الإبداعية في هذا العصر الرقمي.</a:t>
            </a:r>
          </a:p>
        </p:txBody>
      </p:sp>
      <p:sp>
        <p:nvSpPr>
          <p:cNvPr id="24" name="Rectangle 23">
            <a:extLst>
              <a:ext uri="{FF2B5EF4-FFF2-40B4-BE49-F238E27FC236}">
                <a16:creationId xmlns:a16="http://schemas.microsoft.com/office/drawing/2014/main" id="{40210A91-3933-A4B8-BF4D-095D1D7FBF9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9CD5323-6DB8-78F4-CEB3-E5D99F3C7EF8}"/>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C31BB2F-1C94-B678-4ECB-EC08BF13AB9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السابع: تحديات الملكية الفكرية وسرقة المحتوى</a:t>
            </a:r>
          </a:p>
        </p:txBody>
      </p:sp>
      <p:pic>
        <p:nvPicPr>
          <p:cNvPr id="17" name="Graphic 21">
            <a:extLst>
              <a:ext uri="{FF2B5EF4-FFF2-40B4-BE49-F238E27FC236}">
                <a16:creationId xmlns:a16="http://schemas.microsoft.com/office/drawing/2014/main" id="{AAC5AF7D-D921-82F5-8A91-F774D9336A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11289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29C07-795F-42B1-51A0-4F8A1914474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9921843-BAF0-431B-3C48-90C0DD18D45E}"/>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يطرح استخدام الذكاء الاصطناعي في توليد المحتوى تحديات أخلاقية جديدة تتعلق بالشفافية والمصداقية، حيث يصبح من الصعب التمييز بين المحتوى الذي أنشأه الإنسان والمحتوى الذي أنشأته الآلة.</a:t>
            </a:r>
          </a:p>
          <a:p>
            <a:pPr algn="just" rtl="1">
              <a:lnSpc>
                <a:spcPct val="200000"/>
              </a:lnSpc>
            </a:pPr>
            <a:r>
              <a:rPr lang="ar-SA" dirty="0">
                <a:latin typeface="Alexandria" charset="0"/>
                <a:cs typeface="Alexandria" charset="0"/>
              </a:rPr>
              <a:t>2. يجب على المبدعين الالتزام بمعايير أخلاقية واضحة، والإفصاح عن استخدام الذكاء الاصطناعي في إنتاج المحتوى، لضمان الحفاظ على ثقة الجمهور ومصداقية المشروع الإعلامي.</a:t>
            </a:r>
          </a:p>
          <a:p>
            <a:pPr algn="just" rtl="1">
              <a:lnSpc>
                <a:spcPct val="200000"/>
              </a:lnSpc>
            </a:pPr>
            <a:r>
              <a:rPr lang="ar-SA" dirty="0">
                <a:latin typeface="Alexandria" charset="0"/>
                <a:cs typeface="Alexandria" charset="0"/>
              </a:rPr>
              <a:t>3. التحدي يكمن في استخدام الذكاء الاصطناعي كأداة لتعزيز الإبداع، مع تجنب الاعتماد عليه بشكل كامل، لضمان أن المحتوى يحمل بصمة إنسانية وأصالة فكرية.</a:t>
            </a:r>
          </a:p>
        </p:txBody>
      </p:sp>
      <p:sp>
        <p:nvSpPr>
          <p:cNvPr id="24" name="Rectangle 23">
            <a:extLst>
              <a:ext uri="{FF2B5EF4-FFF2-40B4-BE49-F238E27FC236}">
                <a16:creationId xmlns:a16="http://schemas.microsoft.com/office/drawing/2014/main" id="{CF2ABD1C-B22F-BF23-2881-092521210A4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083AA5-CA51-DAD1-B91F-1EE35AC0014F}"/>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97BDCF5-2A58-4A6B-DC52-E27A5001710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التحدي الثامن: الأخلاقيات والمصداقية في عصر الذكاء الاصطناعي</a:t>
            </a:r>
          </a:p>
        </p:txBody>
      </p:sp>
      <p:pic>
        <p:nvPicPr>
          <p:cNvPr id="17" name="Graphic 21">
            <a:extLst>
              <a:ext uri="{FF2B5EF4-FFF2-40B4-BE49-F238E27FC236}">
                <a16:creationId xmlns:a16="http://schemas.microsoft.com/office/drawing/2014/main" id="{F12CD22B-726E-DC93-A93F-00F56A3E89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A66D760-7AB2-0613-35AA-C5C0B4FDFCAD}"/>
              </a:ext>
            </a:extLst>
          </p:cNvPr>
          <p:cNvSpPr txBox="1"/>
          <p:nvPr/>
        </p:nvSpPr>
        <p:spPr>
          <a:xfrm>
            <a:off x="626364" y="3277129"/>
            <a:ext cx="2369405" cy="2651623"/>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فقرة تقدمها مذيعة بالذكاء الاصطناعي</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شهدت الفقرة ذاتها إجراء اختبارات لنماذج الذكاء الاصطناعي لمعرفة مدى صدقها ودقتها في نقل الأخبار وخاصة الحديثة والسياسية منها.</a:t>
            </a: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youtube.com/watch?v=dkSRl2J4y2k</a:t>
            </a:r>
          </a:p>
        </p:txBody>
      </p:sp>
      <p:pic>
        <p:nvPicPr>
          <p:cNvPr id="4" name="Picture 3">
            <a:extLst>
              <a:ext uri="{FF2B5EF4-FFF2-40B4-BE49-F238E27FC236}">
                <a16:creationId xmlns:a16="http://schemas.microsoft.com/office/drawing/2014/main" id="{E91C5DD8-7032-F545-F833-C9AD67AF82C8}"/>
              </a:ext>
            </a:extLst>
          </p:cNvPr>
          <p:cNvPicPr>
            <a:picLocks noChangeAspect="1"/>
          </p:cNvPicPr>
          <p:nvPr/>
        </p:nvPicPr>
        <p:blipFill>
          <a:blip r:embed="rId3"/>
          <a:stretch>
            <a:fillRect/>
          </a:stretch>
        </p:blipFill>
        <p:spPr>
          <a:xfrm>
            <a:off x="470901" y="1651919"/>
            <a:ext cx="2680330" cy="1503054"/>
          </a:xfrm>
          <a:prstGeom prst="rect">
            <a:avLst/>
          </a:prstGeom>
        </p:spPr>
      </p:pic>
    </p:spTree>
    <p:extLst>
      <p:ext uri="{BB962C8B-B14F-4D97-AF65-F5344CB8AC3E}">
        <p14:creationId xmlns:p14="http://schemas.microsoft.com/office/powerpoint/2010/main" val="225928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94DA2-7365-25FE-7DE0-4D28AC33A1A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597A906-2BA1-1B35-932E-7A5CEB256078}"/>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انتشار المحتوى المضلل والأخبار الزائفة يمثل تحديًا وجوديًا للمصداقية الإعلامية، ويتطلب من المبدعين تحمل مسؤولية مضاعفة في التحقق من المعلومات قبل نشرها.</a:t>
            </a:r>
          </a:p>
          <a:p>
            <a:pPr algn="just" rtl="1">
              <a:lnSpc>
                <a:spcPct val="200000"/>
              </a:lnSpc>
            </a:pPr>
            <a:r>
              <a:rPr lang="ar-SA" dirty="0">
                <a:latin typeface="Alexandria" charset="0"/>
                <a:cs typeface="Alexandria" charset="0"/>
              </a:rPr>
              <a:t>2. يجب على المشاريع الإعلامية الإبداعية أن تتبنى معايير صارمة للتحقق من الحقائق </a:t>
            </a:r>
            <a:r>
              <a:rPr lang="en-US" dirty="0">
                <a:latin typeface="Alexandria" charset="0"/>
                <a:cs typeface="Alexandria" charset="0"/>
              </a:rPr>
              <a:t>Fact-Checking)</a:t>
            </a:r>
            <a:r>
              <a:rPr lang="ar-SA" dirty="0">
                <a:latin typeface="Alexandria" charset="0"/>
                <a:cs typeface="Alexandria" charset="0"/>
              </a:rPr>
              <a:t>)</a:t>
            </a:r>
            <a:r>
              <a:rPr lang="en-US" dirty="0">
                <a:latin typeface="Alexandria" charset="0"/>
                <a:cs typeface="Alexandria" charset="0"/>
              </a:rPr>
              <a:t>، </a:t>
            </a:r>
            <a:r>
              <a:rPr lang="ar-SA" dirty="0">
                <a:latin typeface="Alexandria" charset="0"/>
                <a:cs typeface="Alexandria" charset="0"/>
              </a:rPr>
              <a:t>وأن تستخدم أدوات تقنية لمكافحة التضليل، وأن تكون مصدرًا موثوقًا للمعلومات.</a:t>
            </a:r>
          </a:p>
          <a:p>
            <a:pPr algn="just" rtl="1">
              <a:lnSpc>
                <a:spcPct val="200000"/>
              </a:lnSpc>
            </a:pPr>
            <a:r>
              <a:rPr lang="ar-SA" dirty="0">
                <a:latin typeface="Alexandria" charset="0"/>
                <a:cs typeface="Alexandria" charset="0"/>
              </a:rPr>
              <a:t>3. هذا التحدي يمثل فرصة للمبدعين لتعزيز دورهم كمصادر للحقيقة، من خلال تقديم محتوى إعلامي تحليلي وعميق يساعد الجمهور على فهم القضايا المعقدة بوضوح.</a:t>
            </a:r>
          </a:p>
        </p:txBody>
      </p:sp>
      <p:sp>
        <p:nvSpPr>
          <p:cNvPr id="24" name="Rectangle 23">
            <a:extLst>
              <a:ext uri="{FF2B5EF4-FFF2-40B4-BE49-F238E27FC236}">
                <a16:creationId xmlns:a16="http://schemas.microsoft.com/office/drawing/2014/main" id="{273DFD0D-EDC1-6494-E498-D2200AC207A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60528DD-5E2E-2C77-8FBF-BD3CACE967B8}"/>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ED01387-9BB1-580C-B781-5A79D101D9A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 التاسع: المحتوى المضلل والأخبار الزائفة (</a:t>
            </a:r>
            <a:r>
              <a:rPr lang="en-US" sz="2400" b="1" dirty="0">
                <a:solidFill>
                  <a:schemeClr val="bg1"/>
                </a:solidFill>
                <a:latin typeface="Alexandria" charset="0"/>
                <a:cs typeface="Alexandria" charset="0"/>
              </a:rPr>
              <a:t>Fake News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3DD949D-43C3-A392-1C40-4B04C9A819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5" name="TextBox 4">
            <a:extLst>
              <a:ext uri="{FF2B5EF4-FFF2-40B4-BE49-F238E27FC236}">
                <a16:creationId xmlns:a16="http://schemas.microsoft.com/office/drawing/2014/main" id="{FA38F3D5-8A3F-D4F8-94BE-952773D7BAAB}"/>
              </a:ext>
            </a:extLst>
          </p:cNvPr>
          <p:cNvSpPr txBox="1"/>
          <p:nvPr/>
        </p:nvSpPr>
        <p:spPr>
          <a:xfrm>
            <a:off x="871269" y="3277129"/>
            <a:ext cx="2124500" cy="2374624"/>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الأخبار الزائفة – منصة فتبينوا</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فتبينوا تعمل على التحقق من الأخبار العربية وكشف التضليل المنتشر في الشبكات الاجتماعية.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fatabyyano.net</a:t>
            </a:r>
          </a:p>
        </p:txBody>
      </p:sp>
      <p:pic>
        <p:nvPicPr>
          <p:cNvPr id="6" name="Picture 2">
            <a:extLst>
              <a:ext uri="{FF2B5EF4-FFF2-40B4-BE49-F238E27FC236}">
                <a16:creationId xmlns:a16="http://schemas.microsoft.com/office/drawing/2014/main" id="{B59DEFED-6C2E-FB78-76BB-2A78E940D6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870" y="1755810"/>
            <a:ext cx="2457297" cy="12952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170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08BA2-1ED6-0AC8-2BFC-52C8221D9CB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3D5A378-5327-8717-86E6-056C112146B6}"/>
              </a:ext>
            </a:extLst>
          </p:cNvPr>
          <p:cNvSpPr txBox="1"/>
          <p:nvPr/>
        </p:nvSpPr>
        <p:spPr>
          <a:xfrm>
            <a:off x="3759200" y="1532065"/>
            <a:ext cx="8089363"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تزايد الوعي بقضايا الخصوصية وظهور قوانين حماية البيانات يفرض تحديًا على المبدعين في كيفية جمع واستخدام بيانات المستخدمين بشكل قانوني وأخلاقي.</a:t>
            </a:r>
          </a:p>
          <a:p>
            <a:pPr algn="just" rtl="1">
              <a:lnSpc>
                <a:spcPct val="200000"/>
              </a:lnSpc>
            </a:pPr>
            <a:r>
              <a:rPr lang="ar-SA" dirty="0">
                <a:latin typeface="Alexandria" charset="0"/>
                <a:cs typeface="Alexandria" charset="0"/>
              </a:rPr>
              <a:t>2. يجب على المبدعين التأكد من الامتثال لجميع اللوائح القانونية المتعلقة بالخصوصية في المناطق التي يصل إليها محتواهم، وتوفير سياسات واضحة وشفافة للمستخدمين.</a:t>
            </a:r>
          </a:p>
          <a:p>
            <a:pPr algn="just" rtl="1">
              <a:lnSpc>
                <a:spcPct val="200000"/>
              </a:lnSpc>
            </a:pPr>
            <a:r>
              <a:rPr lang="ar-SA" dirty="0">
                <a:latin typeface="Alexandria" charset="0"/>
                <a:cs typeface="Alexandria" charset="0"/>
              </a:rPr>
              <a:t>3. التحدي يكمن في إيجاد التوازن بين الاستفادة من بيانات المستخدمين لتخصيص المحتوى، والحفاظ على ثقتهم من خلال حماية خصوصيتهم وعدم إساءة استخدام معلوماتهم الشخصية.</a:t>
            </a:r>
          </a:p>
        </p:txBody>
      </p:sp>
      <p:sp>
        <p:nvSpPr>
          <p:cNvPr id="24" name="Rectangle 23">
            <a:extLst>
              <a:ext uri="{FF2B5EF4-FFF2-40B4-BE49-F238E27FC236}">
                <a16:creationId xmlns:a16="http://schemas.microsoft.com/office/drawing/2014/main" id="{14F163F5-5B8C-7405-D74D-AC7171A650E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FEB9FA9-1BDA-1187-DDA5-5BC09F4509E2}"/>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209EC7A-A0AB-2080-74A2-79CFB2BE0F0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التحدي العاشر: حماية خصوصية المستخدمين والامتثال للقوانين</a:t>
            </a:r>
            <a:endParaRPr lang="en-US" sz="20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2FED765-3867-95D0-0602-6867489C0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5" name="TextBox 4">
            <a:extLst>
              <a:ext uri="{FF2B5EF4-FFF2-40B4-BE49-F238E27FC236}">
                <a16:creationId xmlns:a16="http://schemas.microsoft.com/office/drawing/2014/main" id="{03B8DBE1-CB49-2E54-6F8C-9D79DA8FBE71}"/>
              </a:ext>
            </a:extLst>
          </p:cNvPr>
          <p:cNvSpPr txBox="1"/>
          <p:nvPr/>
        </p:nvSpPr>
        <p:spPr>
          <a:xfrm>
            <a:off x="343437" y="1791229"/>
            <a:ext cx="3002807" cy="4682949"/>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خصوصية المستخدم – قانون </a:t>
            </a:r>
            <a:r>
              <a:rPr lang="en-US" sz="1200" dirty="0">
                <a:latin typeface="Alexandria SemiBold" pitchFamily="2" charset="-78"/>
                <a:cs typeface="Alexandria SemiBold" pitchFamily="2" charset="-78"/>
              </a:rPr>
              <a:t>PDPL</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تطبق السعودية والإمارات قوانين صارمة لحماية البيانات مما يلزم المبدعين بمعايير أعلى.</a:t>
            </a:r>
          </a:p>
          <a:p>
            <a:pPr algn="ctr" rtl="1">
              <a:lnSpc>
                <a:spcPct val="150000"/>
              </a:lnSpc>
            </a:pPr>
            <a:r>
              <a:rPr lang="en-US" sz="1000" dirty="0">
                <a:latin typeface="Alexandria Light" pitchFamily="2" charset="-78"/>
                <a:cs typeface="Alexandria Light" pitchFamily="2" charset="-78"/>
              </a:rPr>
              <a:t>pdpl.gov.sa</a:t>
            </a: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ctr" rtl="1">
              <a:lnSpc>
                <a:spcPct val="150000"/>
              </a:lnSpc>
            </a:pPr>
            <a:endParaRPr lang="ar-SA" sz="1000" dirty="0">
              <a:latin typeface="Alexandria Light" pitchFamily="2" charset="-78"/>
              <a:cs typeface="Alexandria Light" pitchFamily="2" charset="-78"/>
            </a:endParaRPr>
          </a:p>
          <a:p>
            <a:pPr algn="just" rtl="1">
              <a:lnSpc>
                <a:spcPct val="150000"/>
              </a:lnSpc>
            </a:pPr>
            <a:r>
              <a:rPr lang="ar-SA" sz="1200" dirty="0">
                <a:latin typeface="Alexandria Light" pitchFamily="2" charset="-78"/>
                <a:cs typeface="Alexandria Light" pitchFamily="2" charset="-78"/>
              </a:rPr>
              <a:t>قانون حماية البيانات الشخصية في المملكة العربية السعودية</a:t>
            </a:r>
          </a:p>
          <a:p>
            <a:pPr algn="ctr" rtl="1">
              <a:lnSpc>
                <a:spcPct val="150000"/>
              </a:lnSpc>
            </a:pPr>
            <a:endParaRPr lang="ar-SA" sz="5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signit.sa</a:t>
            </a:r>
          </a:p>
        </p:txBody>
      </p:sp>
      <p:pic>
        <p:nvPicPr>
          <p:cNvPr id="8194" name="Picture 2" descr="Video cover">
            <a:extLst>
              <a:ext uri="{FF2B5EF4-FFF2-40B4-BE49-F238E27FC236}">
                <a16:creationId xmlns:a16="http://schemas.microsoft.com/office/drawing/2014/main" id="{4EE0DE03-E8AA-20FC-874F-62ADD795D8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1490" y="3543300"/>
            <a:ext cx="2806700" cy="1582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342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6F393-AE59-8489-E04E-708C279A49D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BF3CC77-9463-39EA-55A8-0D58D15E3838}"/>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النشر عبر الحدود يعرض المبدعين لمجموعة معقدة من القوانين الدولية والمحلية، خاصة فيما يتعلق بالتشهير، وحرية التعبير، والرقابة في بعض الدول.</a:t>
            </a:r>
          </a:p>
          <a:p>
            <a:pPr algn="just" rtl="1">
              <a:lnSpc>
                <a:spcPct val="200000"/>
              </a:lnSpc>
            </a:pPr>
            <a:r>
              <a:rPr lang="ar-SA" dirty="0">
                <a:latin typeface="Alexandria" charset="0"/>
                <a:cs typeface="Alexandria" charset="0"/>
              </a:rPr>
              <a:t>2. يتطلب هذا التحدي استشارة قانونية متخصصة وفهمًا دقيقًا للبيئة القانونية في الأسواق المستهدفة، لتجنب النزاعات القانونية التي قد تعيق نمو المشروع.</a:t>
            </a:r>
          </a:p>
          <a:p>
            <a:pPr algn="just" rtl="1">
              <a:lnSpc>
                <a:spcPct val="200000"/>
              </a:lnSpc>
            </a:pPr>
            <a:r>
              <a:rPr lang="ar-SA" dirty="0">
                <a:latin typeface="Alexandria" charset="0"/>
                <a:cs typeface="Alexandria" charset="0"/>
              </a:rPr>
              <a:t>3. التعامل مع هذه التحديات يتطلب استراتيجية محتوى مرنة، حيث يمكن تكييف المحتوى أو حجبه في مناطق معينة لضمان الامتثال القانوني، مع الحفاظ على الرسالة الأساسية للمشروع.</a:t>
            </a:r>
          </a:p>
        </p:txBody>
      </p:sp>
      <p:sp>
        <p:nvSpPr>
          <p:cNvPr id="24" name="Rectangle 23">
            <a:extLst>
              <a:ext uri="{FF2B5EF4-FFF2-40B4-BE49-F238E27FC236}">
                <a16:creationId xmlns:a16="http://schemas.microsoft.com/office/drawing/2014/main" id="{6DABEA29-19BA-2CBC-1795-0BA0A78F3C3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FF06C73-DEF6-4448-E76F-F88AC3F0259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8422FB7-DEDC-5A7A-55B9-8CA2706B33B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التحدي الحادي عشر: التحديات القانونية للنشر عبر الحدود</a:t>
            </a:r>
            <a:endParaRPr lang="en-US" sz="20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32F75F4-E980-173E-A82E-895CABECF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BD889909-588E-C16C-919A-1BEF42AC1DD7}"/>
              </a:ext>
            </a:extLst>
          </p:cNvPr>
          <p:cNvSpPr txBox="1"/>
          <p:nvPr/>
        </p:nvSpPr>
        <p:spPr>
          <a:xfrm>
            <a:off x="626364" y="4332897"/>
            <a:ext cx="2563969" cy="1959126"/>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تحديات النشر عبر الحدود</a:t>
            </a:r>
            <a:endParaRPr lang="en-US" sz="1200" dirty="0">
              <a:latin typeface="Alexandria SemiBold" pitchFamily="2" charset="-78"/>
              <a:cs typeface="Alexandria SemiBold" pitchFamily="2" charset="-78"/>
            </a:endParaRP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400" dirty="0">
                <a:latin typeface="Alexandria Light" pitchFamily="2" charset="-78"/>
                <a:cs typeface="Alexandria Light" pitchFamily="2" charset="-78"/>
              </a:rPr>
              <a:t>تعرضت قناة الجزيرة لقيود بث في دول مختلفة بسبب السياسات والاختلافات القانونية.</a:t>
            </a:r>
          </a:p>
          <a:p>
            <a:pPr algn="just" rtl="1">
              <a:lnSpc>
                <a:spcPct val="150000"/>
              </a:lnSpc>
            </a:pPr>
            <a:endParaRPr lang="ar-SA" sz="1000" dirty="0">
              <a:latin typeface="Alexandria Light" pitchFamily="2" charset="-78"/>
              <a:cs typeface="Alexandria Light" pitchFamily="2" charset="-78"/>
            </a:endParaRPr>
          </a:p>
          <a:p>
            <a:pPr algn="ctr" rtl="1">
              <a:lnSpc>
                <a:spcPct val="150000"/>
              </a:lnSpc>
            </a:pPr>
            <a:r>
              <a:rPr lang="en-US" sz="1000" dirty="0">
                <a:latin typeface="Alexandria Light" pitchFamily="2" charset="-78"/>
                <a:cs typeface="Alexandria Light" pitchFamily="2" charset="-78"/>
              </a:rPr>
              <a:t>aljazeera.com</a:t>
            </a:r>
          </a:p>
        </p:txBody>
      </p:sp>
      <p:pic>
        <p:nvPicPr>
          <p:cNvPr id="7172" name="Picture 4" descr="Al Jazeera - App on the Amazon Appstore">
            <a:extLst>
              <a:ext uri="{FF2B5EF4-FFF2-40B4-BE49-F238E27FC236}">
                <a16:creationId xmlns:a16="http://schemas.microsoft.com/office/drawing/2014/main" id="{7B8B00D0-67FD-FA93-9BC9-B040338BC9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883" y="1810609"/>
            <a:ext cx="2708930" cy="24214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997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9BCBF-8C42-A365-C608-011975455F4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DA23159-7635-4822-7CC8-85B937CC1F10}"/>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تواجه المؤسسات الإعلامية التقليدية تحديًا داخليًا يتمثل في مقاومة التغيير وتبني التقنيات ومنهجيات العمل الجديدة التي يتطلبها الإبداع الإعلامي الرقمي.</a:t>
            </a:r>
          </a:p>
          <a:p>
            <a:pPr algn="just" rtl="1">
              <a:lnSpc>
                <a:spcPct val="200000"/>
              </a:lnSpc>
            </a:pPr>
            <a:r>
              <a:rPr lang="ar-SA" dirty="0">
                <a:latin typeface="Alexandria" charset="0"/>
                <a:cs typeface="Alexandria" charset="0"/>
              </a:rPr>
              <a:t>2. هذه المقاومة تعيق الابتكار وتؤدي إلى فقدان الميزة التنافسية، حيث تفشل المؤسسات في مواكبة سرعة التطور التكنولوجي وتفضيلات الجمهور الشاب.</a:t>
            </a:r>
          </a:p>
          <a:p>
            <a:pPr algn="just" rtl="1">
              <a:lnSpc>
                <a:spcPct val="200000"/>
              </a:lnSpc>
            </a:pPr>
            <a:r>
              <a:rPr lang="ar-SA" dirty="0">
                <a:latin typeface="Alexandria" charset="0"/>
                <a:cs typeface="Alexandria" charset="0"/>
              </a:rPr>
              <a:t>3. التغلب على هذا التحدي يتطلب قيادة واعية تتبنى ثقافة الابتكار، وتستثمر في تدريب الموظفين، وتدمج التقنيات الجديدة في صميم عمليات الإنتاج والتوزيع الإعلامي.</a:t>
            </a:r>
          </a:p>
        </p:txBody>
      </p:sp>
      <p:sp>
        <p:nvSpPr>
          <p:cNvPr id="24" name="Rectangle 23">
            <a:extLst>
              <a:ext uri="{FF2B5EF4-FFF2-40B4-BE49-F238E27FC236}">
                <a16:creationId xmlns:a16="http://schemas.microsoft.com/office/drawing/2014/main" id="{8A2FA380-F0BA-272D-EE23-927A7404F01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BD654AB-B4B5-CE32-FABF-76529131AB05}"/>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E2DDCFB-5652-2C0A-4CA3-ECAA5E90ECC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التحدي الثاني عشر: مقاومة التغيير داخل المؤسسات الإعلامية التقليدية</a:t>
            </a:r>
            <a:endParaRPr lang="en-US" sz="20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F399986-D51F-0C32-9DFF-23A241245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F4EBDE00-3344-ABB1-8F5F-FD0E4F4DF9F3}"/>
              </a:ext>
            </a:extLst>
          </p:cNvPr>
          <p:cNvSpPr txBox="1"/>
          <p:nvPr/>
        </p:nvSpPr>
        <p:spPr>
          <a:xfrm>
            <a:off x="626364" y="4242329"/>
            <a:ext cx="2535936" cy="1353769"/>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مقاومة التغيير – الصحف الورقية</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واجهت الصحف العربية صعوبات كبيرة في التحول الرقمي داخل غرف الأخبار التقليدية.</a:t>
            </a:r>
          </a:p>
        </p:txBody>
      </p:sp>
      <p:pic>
        <p:nvPicPr>
          <p:cNvPr id="9222" name="Picture 6">
            <a:extLst>
              <a:ext uri="{FF2B5EF4-FFF2-40B4-BE49-F238E27FC236}">
                <a16:creationId xmlns:a16="http://schemas.microsoft.com/office/drawing/2014/main" id="{85A2D876-CEAD-6AA3-9696-787B05EBC5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388" y="1938239"/>
            <a:ext cx="3216618" cy="1808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42901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AB23E-C549-0785-4E2C-FAEB2985285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B1DD66C-1B51-D826-F66A-6F9DB7EDF3E8}"/>
              </a:ext>
            </a:extLst>
          </p:cNvPr>
          <p:cNvSpPr txBox="1"/>
          <p:nvPr/>
        </p:nvSpPr>
        <p:spPr>
          <a:xfrm>
            <a:off x="3844032" y="1532065"/>
            <a:ext cx="7721604" cy="499688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يواجه المبدعون تحديًا دائمًا في إيجاد التوازن بين الرغبة في الإبداع الفني غير المقيد، والقيود التجارية والمالية التي تفرضها متطلبات السوق والمستثمرين.</a:t>
            </a:r>
          </a:p>
          <a:p>
            <a:pPr algn="just" rtl="1">
              <a:lnSpc>
                <a:spcPct val="200000"/>
              </a:lnSpc>
            </a:pPr>
            <a:r>
              <a:rPr lang="ar-SA" dirty="0">
                <a:latin typeface="Alexandria" charset="0"/>
                <a:cs typeface="Alexandria" charset="0"/>
              </a:rPr>
              <a:t>2. قد تضطر المشاريع الإعلامية إلى التضحية ببعض الجوانب الإبداعية لضمان تحقيق الأرباح أو جذب المعلنين، مما قد يؤثر على جودة وأصالة المحتوى المنتج.</a:t>
            </a:r>
          </a:p>
          <a:p>
            <a:pPr algn="just" rtl="1">
              <a:lnSpc>
                <a:spcPct val="200000"/>
              </a:lnSpc>
            </a:pPr>
            <a:r>
              <a:rPr lang="ar-SA" dirty="0">
                <a:latin typeface="Alexandria" charset="0"/>
                <a:cs typeface="Alexandria" charset="0"/>
              </a:rPr>
              <a:t>3. الحل يكمن في تطوير نموذج عمل تجاري يقدّر الإبداع كأصل مالي، ويجد طرقًا مبتكرة لتحويل المحتوى الفني إلى قيمة اقتصادية مستدامة دون المساس بالرؤية الإبداعية الأساسية.</a:t>
            </a:r>
          </a:p>
        </p:txBody>
      </p:sp>
      <p:sp>
        <p:nvSpPr>
          <p:cNvPr id="24" name="Rectangle 23">
            <a:extLst>
              <a:ext uri="{FF2B5EF4-FFF2-40B4-BE49-F238E27FC236}">
                <a16:creationId xmlns:a16="http://schemas.microsoft.com/office/drawing/2014/main" id="{5A1AC0EE-8025-6C63-62BA-AA1DD89E6E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E5AE6EE-E46C-17F9-720B-B7D126964AF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161D760-D36B-9319-56A6-64EBBADCE10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التحدي الثالث عشر: التوازن بين الإبداع والقيود التجارية</a:t>
            </a:r>
            <a:endParaRPr lang="en-US" sz="20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2FED7CB-5082-AFAA-2CE3-A78F43D477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D62ADF17-7807-491C-DED4-60F931BE8EC8}"/>
              </a:ext>
            </a:extLst>
          </p:cNvPr>
          <p:cNvSpPr txBox="1"/>
          <p:nvPr/>
        </p:nvSpPr>
        <p:spPr>
          <a:xfrm>
            <a:off x="504259" y="4030505"/>
            <a:ext cx="2856069" cy="1353769"/>
          </a:xfrm>
          <a:prstGeom prst="rect">
            <a:avLst/>
          </a:prstGeom>
          <a:noFill/>
        </p:spPr>
        <p:txBody>
          <a:bodyPr wrap="square">
            <a:spAutoFit/>
          </a:bodyPr>
          <a:lstStyle/>
          <a:p>
            <a:pPr algn="ctr" rtl="1">
              <a:lnSpc>
                <a:spcPct val="150000"/>
              </a:lnSpc>
            </a:pPr>
            <a:r>
              <a:rPr lang="ar-SA" sz="1200" dirty="0">
                <a:latin typeface="Alexandria SemiBold" pitchFamily="2" charset="-78"/>
                <a:cs typeface="Alexandria SemiBold" pitchFamily="2" charset="-78"/>
              </a:rPr>
              <a:t>الإبداع مقابل القيود التجارية – دراما رمضان</a:t>
            </a:r>
          </a:p>
          <a:p>
            <a:pPr algn="ctr" rtl="1">
              <a:lnSpc>
                <a:spcPct val="150000"/>
              </a:lnSpc>
            </a:pPr>
            <a:endParaRPr lang="ar-SA" sz="800" dirty="0">
              <a:latin typeface="Alexandria SemiBold" pitchFamily="2" charset="-78"/>
              <a:cs typeface="Alexandria SemiBold" pitchFamily="2" charset="-78"/>
            </a:endParaRPr>
          </a:p>
          <a:p>
            <a:pPr algn="just" rtl="1">
              <a:lnSpc>
                <a:spcPct val="150000"/>
              </a:lnSpc>
            </a:pPr>
            <a:r>
              <a:rPr lang="ar-SA" sz="1200" dirty="0">
                <a:latin typeface="Alexandria Light" pitchFamily="2" charset="-78"/>
                <a:cs typeface="Alexandria Light" pitchFamily="2" charset="-78"/>
              </a:rPr>
              <a:t>تفرض الإعلانات ضغوطًا على صناع الدراما ما يؤثر على الجودة الإبداعية أحيانًا.</a:t>
            </a:r>
          </a:p>
        </p:txBody>
      </p:sp>
      <p:pic>
        <p:nvPicPr>
          <p:cNvPr id="10242" name="Picture 2" descr="مسلسلات &quot;شاهد&quot; في رمضان 2022.. محمد رمضان ونيللي كريم بالمقدمة ...">
            <a:extLst>
              <a:ext uri="{FF2B5EF4-FFF2-40B4-BE49-F238E27FC236}">
                <a16:creationId xmlns:a16="http://schemas.microsoft.com/office/drawing/2014/main" id="{7F63F26E-08F4-DDAC-6945-8221DB2CAE9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273" b="18500"/>
          <a:stretch>
            <a:fillRect/>
          </a:stretch>
        </p:blipFill>
        <p:spPr bwMode="auto">
          <a:xfrm>
            <a:off x="393700" y="1854681"/>
            <a:ext cx="3077188" cy="1945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159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38D71-439E-C5A8-BBF0-92F86ACD5BC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77624F2-4157-8B5C-BC82-2A17806125F8}"/>
              </a:ext>
            </a:extLst>
          </p:cNvPr>
          <p:cNvSpPr txBox="1"/>
          <p:nvPr/>
        </p:nvSpPr>
        <p:spPr>
          <a:xfrm>
            <a:off x="1343887" y="1824165"/>
            <a:ext cx="9421571"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أصبح الجمهور الرقمي أكثر تطلبًا ولديه توقعات عالية جدًا لجودة المحتوى وسرعة تقديمه، مما يضع ضغطًا مستمرًا على المبدعين لتقديم الأفضل دائمًا.</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هذا التحدي يتطلب من المبدعين الاستثمار في تقنيات الإنتاج المتقدمة، والحفاظ على مستوى عالٍ من الاحترافية، والقدرة على الاستجابة السريعة للأحداث الجارية.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إدارة توقعات الجمهور تتطلب التواصل المستمر والشفافية، وتحديد معايير واضحة للجودة، والعمل على تجاوز هذه التوقعات من خلال الابتكار المستمر في شكل ومضمون المحتوى.</a:t>
            </a:r>
          </a:p>
        </p:txBody>
      </p:sp>
      <p:sp>
        <p:nvSpPr>
          <p:cNvPr id="24" name="Rectangle 23">
            <a:extLst>
              <a:ext uri="{FF2B5EF4-FFF2-40B4-BE49-F238E27FC236}">
                <a16:creationId xmlns:a16="http://schemas.microsoft.com/office/drawing/2014/main" id="{010277DE-A34E-754C-11A5-DFB9455D3D1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87E13D-D628-7557-DD0C-F2380A1B5416}"/>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9CCBF95-3FFF-C04D-ABC1-D85DFD42C89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التحدي الرابع عشر: إدارة التوقعات العالية للجمهور</a:t>
            </a:r>
            <a:endParaRPr lang="en-US" sz="20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A152B66-B0E9-0F52-E19D-2F03B33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413579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9CEF3-B0BF-C412-07E6-0CD436F0A0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BE3D3ED-B472-7CF4-886D-AAF7F270531F}"/>
              </a:ext>
            </a:extLst>
          </p:cNvPr>
          <p:cNvSpPr txBox="1"/>
          <p:nvPr/>
        </p:nvSpPr>
        <p:spPr>
          <a:xfrm>
            <a:off x="1190445" y="1808111"/>
            <a:ext cx="10056013"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تتطلب التحديات التي تواجه الإبداع الإعلامي تخطيطًا استراتيجيًا للمخاطر، يشمل وضع خطط طوارئ للتعامل مع التغيرات الخوارزمية، والتهديدات السيبرانية، والنزاعات القانونية.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يجب على المبدعين أن يتبنوا عقلية استباقية، وأن يكونوا مستعدين للتكيف مع التحديات بدلاً من مجرد التفاعل معها، مما يضمن استمرارية المشروع في بيئة متقلبة.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التخطيط الاستراتيجي للمخاطر يحول التحديات من عقبات إلى فرص للتعلم والنمو، ويساعد في بناء مشروع إعلامي أكثر مرونة وقدرة على الصمود في وجه الأزمات.</a:t>
            </a:r>
          </a:p>
        </p:txBody>
      </p:sp>
      <p:sp>
        <p:nvSpPr>
          <p:cNvPr id="24" name="Rectangle 23">
            <a:extLst>
              <a:ext uri="{FF2B5EF4-FFF2-40B4-BE49-F238E27FC236}">
                <a16:creationId xmlns:a16="http://schemas.microsoft.com/office/drawing/2014/main" id="{6CA2421D-F0B8-3950-5EFB-A03F8956B34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11DF552-4BC5-B373-5AD2-B4EFBA88392D}"/>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74FCEBE-6CF5-6C2A-CC4A-DF15DCEA30B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ضرورة التخطيط الاستراتيجي للمخاطر</a:t>
            </a:r>
          </a:p>
        </p:txBody>
      </p:sp>
      <p:pic>
        <p:nvPicPr>
          <p:cNvPr id="17" name="Graphic 21">
            <a:extLst>
              <a:ext uri="{FF2B5EF4-FFF2-40B4-BE49-F238E27FC236}">
                <a16:creationId xmlns:a16="http://schemas.microsoft.com/office/drawing/2014/main" id="{34599F3C-B4CD-704C-3E7A-A1A51925AF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156873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56817-0F81-F6C4-A050-C6A1CFEAB14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493F8E6-BC87-AFB1-3D49-890632090F78}"/>
              </a:ext>
            </a:extLst>
          </p:cNvPr>
          <p:cNvSpPr txBox="1"/>
          <p:nvPr/>
        </p:nvSpPr>
        <p:spPr>
          <a:xfrm>
            <a:off x="741872" y="1532065"/>
            <a:ext cx="10823764" cy="4996881"/>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المرونة الاستراتيجية: </a:t>
            </a:r>
          </a:p>
          <a:p>
            <a:pPr algn="just" rtl="1">
              <a:lnSpc>
                <a:spcPct val="200000"/>
              </a:lnSpc>
            </a:pPr>
            <a:r>
              <a:rPr lang="ar-SA" dirty="0">
                <a:latin typeface="Alexandria" charset="0"/>
                <a:cs typeface="Alexandria" charset="0"/>
              </a:rPr>
              <a:t>تبنى منهجيات أجايل في العمل، وكن مستعدًا لتغيير خططك بسرعة بناءً على تحليل البيانات والتغيرات في السوق، ولا تخف من التجريب.</a:t>
            </a:r>
          </a:p>
          <a:p>
            <a:pPr algn="just" rtl="1">
              <a:lnSpc>
                <a:spcPct val="200000"/>
              </a:lnSpc>
            </a:pPr>
            <a:r>
              <a:rPr lang="ar-SA" b="1" dirty="0">
                <a:latin typeface="Alexandria" charset="0"/>
                <a:cs typeface="Alexandria" charset="0"/>
              </a:rPr>
              <a:t>الاستثمار المزدوج: </a:t>
            </a:r>
          </a:p>
          <a:p>
            <a:pPr algn="just" rtl="1">
              <a:lnSpc>
                <a:spcPct val="200000"/>
              </a:lnSpc>
            </a:pPr>
            <a:r>
              <a:rPr lang="ar-SA" dirty="0">
                <a:latin typeface="Alexandria" charset="0"/>
                <a:cs typeface="Alexandria" charset="0"/>
              </a:rPr>
              <a:t>استثمر في الجودة والأصالة الإبداعية للمحتوى، وفي نفس الوقت استثمر في التكنولوجيا الحديثة وأدوات الذكاء الاصطناعي لتعزيز كفاءة الإنتاج.</a:t>
            </a:r>
          </a:p>
          <a:p>
            <a:pPr algn="just" rtl="1">
              <a:lnSpc>
                <a:spcPct val="200000"/>
              </a:lnSpc>
            </a:pPr>
            <a:r>
              <a:rPr lang="ar-SA" b="1" dirty="0">
                <a:latin typeface="Alexandria" charset="0"/>
                <a:cs typeface="Alexandria" charset="0"/>
              </a:rPr>
              <a:t>الأخلاق والجمهور: </a:t>
            </a:r>
          </a:p>
          <a:p>
            <a:pPr algn="just" rtl="1">
              <a:lnSpc>
                <a:spcPct val="200000"/>
              </a:lnSpc>
            </a:pPr>
            <a:r>
              <a:rPr lang="ar-SA" dirty="0">
                <a:latin typeface="Alexandria" charset="0"/>
                <a:cs typeface="Alexandria" charset="0"/>
              </a:rPr>
              <a:t>اجعل المصداقية والشفافية وحماية خصوصية الجمهور هي أولوياتك القصوى، فالثقة هي العملة الأهم في الإبداع الإعلامي الرقمي.</a:t>
            </a:r>
          </a:p>
        </p:txBody>
      </p:sp>
      <p:sp>
        <p:nvSpPr>
          <p:cNvPr id="24" name="Rectangle 23">
            <a:extLst>
              <a:ext uri="{FF2B5EF4-FFF2-40B4-BE49-F238E27FC236}">
                <a16:creationId xmlns:a16="http://schemas.microsoft.com/office/drawing/2014/main" id="{900BC26F-C553-DE78-75B0-5DB69C4D30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462B617-D026-123F-985E-4DF75219CC2A}"/>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ADAEE3F-D8E7-1B55-89B8-6BCA6BF6CBD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التوصيات النهائية: كيف يصبح المبدع الإعلامي مرنًا وناجحًا</a:t>
            </a:r>
          </a:p>
        </p:txBody>
      </p:sp>
      <p:pic>
        <p:nvPicPr>
          <p:cNvPr id="17" name="Graphic 21">
            <a:extLst>
              <a:ext uri="{FF2B5EF4-FFF2-40B4-BE49-F238E27FC236}">
                <a16:creationId xmlns:a16="http://schemas.microsoft.com/office/drawing/2014/main" id="{E0698690-33CD-FB90-6189-6DF403FBA4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28725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44BA9-AFAC-D604-B1B7-5E7C9F13911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72644DC-6C66-3C5A-1133-371F7DF1C73B}"/>
              </a:ext>
            </a:extLst>
          </p:cNvPr>
          <p:cNvSpPr txBox="1"/>
          <p:nvPr/>
        </p:nvSpPr>
        <p:spPr>
          <a:xfrm>
            <a:off x="741872" y="1687333"/>
            <a:ext cx="10823764" cy="395044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مستقبل الإبداع الإعلامي لا يكمن في التكنولوجيا بحد ذاتها، بل في قدرة المبدعين على التكيف معها واستخدامها بذكاء لحل التحديات وفتح آفاق جديدة للسرد القصصي والتأثير.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التحديات هي مجرد فرص مقنعة تتطلب تخطيطًا استراتيجيًا ومرونة في التنفيذ، والمبدع الناجح هو من يرى الإمكانيات حيث يرى الآخرون العقبات.</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استمر في التعلم، كن شجاعًا في التجريب، واجعل الإبداع الإعلامي جسرًا بين رؤيتك الفنية والتأثير الإيجابي الذي تسعى لتحقيقه في العالم الرقمي.</a:t>
            </a:r>
          </a:p>
        </p:txBody>
      </p:sp>
      <p:sp>
        <p:nvSpPr>
          <p:cNvPr id="24" name="Rectangle 23">
            <a:extLst>
              <a:ext uri="{FF2B5EF4-FFF2-40B4-BE49-F238E27FC236}">
                <a16:creationId xmlns:a16="http://schemas.microsoft.com/office/drawing/2014/main" id="{AFEE622D-5E64-710F-EA92-0AA31994D1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82CA882-E8F7-A2F7-454B-ED9269AB248C}"/>
              </a:ext>
            </a:extLst>
          </p:cNvPr>
          <p:cNvSpPr txBox="1"/>
          <p:nvPr/>
        </p:nvSpPr>
        <p:spPr>
          <a:xfrm>
            <a:off x="4625266" y="146142"/>
            <a:ext cx="7450193" cy="338554"/>
          </a:xfrm>
          <a:prstGeom prst="rect">
            <a:avLst/>
          </a:prstGeom>
          <a:noFill/>
        </p:spPr>
        <p:txBody>
          <a:bodyPr wrap="square">
            <a:spAutoFit/>
          </a:bodyPr>
          <a:lstStyle/>
          <a:p>
            <a:pPr algn="r" rtl="1"/>
            <a:r>
              <a:rPr lang="ar-SA" sz="1600" dirty="0">
                <a:latin typeface="Alexandria" charset="0"/>
                <a:cs typeface="Alexandria" charset="0"/>
              </a:rPr>
              <a:t>المحاضرة التاسعة – التحديات والفرص في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6308330-A798-8AAB-6E72-7C7355F73DD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000" b="1" dirty="0">
                <a:solidFill>
                  <a:schemeClr val="bg1"/>
                </a:solidFill>
                <a:latin typeface="Alexandria" charset="0"/>
                <a:cs typeface="Alexandria" charset="0"/>
              </a:rPr>
              <a:t>التكيف والابتكار مفتاح المستقبل</a:t>
            </a:r>
          </a:p>
        </p:txBody>
      </p:sp>
      <p:pic>
        <p:nvPicPr>
          <p:cNvPr id="17" name="Graphic 21">
            <a:extLst>
              <a:ext uri="{FF2B5EF4-FFF2-40B4-BE49-F238E27FC236}">
                <a16:creationId xmlns:a16="http://schemas.microsoft.com/office/drawing/2014/main" id="{5ACBEE21-B1B4-C071-6256-C06798FBAB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106628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710118" y="1525764"/>
            <a:ext cx="10856069" cy="500592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sz="1600" dirty="0">
                <a:latin typeface="Alexandria" charset="0"/>
                <a:cs typeface="Alexandria" charset="0"/>
              </a:rPr>
              <a:t>1. شهدت المحاضرة استعراضًا شاملاً للفرص التي يتيحها التطور التقني للمبدعين في المجال الإعلامي، بدءًا من التخصيص الفائق للمحتوى، مرورًا بتقنيات الواقع الافتراضي والمعزز، والذكاء الاصطناعي كشريك إبداعي، وانتهاءً باقتصاد المبدعين ونماذج التمويل الجديدة، كما تناولت المحاضرة أهمية البيانات الضخمة، وحلول البلوك تشين لحماية الملكية الفكرية، وأثر المحتوى التفاعلي في تعزيز مشاركة الجمهور، وقد تم التأكيد على ضرورة الاستثمار المبكر في التقنيات الناشئة، وتطوير محتوى عمودي متخصص قادر على بناء ولاء عالٍ لدى الجمهور.</a:t>
            </a:r>
          </a:p>
          <a:p>
            <a:pPr algn="just" rtl="1">
              <a:lnSpc>
                <a:spcPct val="200000"/>
              </a:lnSpc>
            </a:pPr>
            <a:r>
              <a:rPr lang="ar-SA" sz="1600" dirty="0">
                <a:latin typeface="Alexandria" charset="0"/>
                <a:cs typeface="Alexandria" charset="0"/>
              </a:rPr>
              <a:t>2. أما في جانب التحديات، فقد ناقشت المحاضرة ضوضاء المحتوى، تغير خوارزميات المنصات، المنافسة القوية على انتباه الجمهور، وصعوبة الاستدامة المالية، كما ركزت على التحديات التقنية والأخلاقية، مثل فجوة المهارات، الأمن السيبراني، سرقة المحتوى، والمصداقية في عصر الذكاء الاصطناعي، واختُتمت المحاضرة بضرورة تبني المبدع لإستراتيجية مرنة، تقوم على بيانات دقيقة، وتوازن بين الإبداع والالتزامات التجارية.</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العاشرة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680720" y="2933959"/>
            <a:ext cx="9040023"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تهدف المحاضرة الأخيرة في هذا المقرر إلى استكشاف آفاق الإبداع الإعلامي في المستقبل، وكيف يمكن للمتخصصين في الإعلام الرقمي الاستعداد للتغيرات القادمة والاستفادة منها، سنركز على التطورات التكنولوجية الناشئة، والتحولات في سلوك الجمهور، والفرص الجديدة، سنناقش أيضاً كيف يمكن للإبداع أن يكون محركاً رئيسياً للنمو في هذا المشهد الإعلامي المتغير، وكيف يمكن للمبدعين أن يظلوا في طليعة الابتكار. </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آفاق الإبداع الإعلامي في المستقبل</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purl.org/dc/dcmitype/"/>
    <ds:schemaRef ds:uri="http://purl.org/dc/terms/"/>
    <ds:schemaRef ds:uri="49100919-8a76-4266-be0c-7dc583902cb4"/>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9C62E38-285D-4510-842C-44DFADB2EC70}"/>
</file>

<file path=docProps/app.xml><?xml version="1.0" encoding="utf-8"?>
<Properties xmlns="http://schemas.openxmlformats.org/officeDocument/2006/extended-properties" xmlns:vt="http://schemas.openxmlformats.org/officeDocument/2006/docPropsVTypes">
  <TotalTime>7230</TotalTime>
  <Words>4150</Words>
  <Application>Microsoft Office PowerPoint</Application>
  <PresentationFormat>Widescreen</PresentationFormat>
  <Paragraphs>326</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Alexandria SemiBold</vt:lpstr>
      <vt:lpstr>Alexandria</vt:lpstr>
      <vt:lpstr>Calibri Light</vt:lpstr>
      <vt:lpstr>Alexandria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1620</cp:revision>
  <dcterms:created xsi:type="dcterms:W3CDTF">2023-04-29T09:08:00Z</dcterms:created>
  <dcterms:modified xsi:type="dcterms:W3CDTF">2025-11-21T19:08:59Z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