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 id="2147483687" r:id="rId6"/>
  </p:sldMasterIdLst>
  <p:notesMasterIdLst>
    <p:notesMasterId r:id="rId29"/>
  </p:notesMasterIdLst>
  <p:sldIdLst>
    <p:sldId id="503" r:id="rId7"/>
    <p:sldId id="504" r:id="rId8"/>
    <p:sldId id="505" r:id="rId9"/>
    <p:sldId id="483" r:id="rId10"/>
    <p:sldId id="484" r:id="rId11"/>
    <p:sldId id="485" r:id="rId12"/>
    <p:sldId id="487" r:id="rId13"/>
    <p:sldId id="488" r:id="rId14"/>
    <p:sldId id="489" r:id="rId15"/>
    <p:sldId id="490" r:id="rId16"/>
    <p:sldId id="492" r:id="rId17"/>
    <p:sldId id="494" r:id="rId18"/>
    <p:sldId id="491" r:id="rId19"/>
    <p:sldId id="493" r:id="rId20"/>
    <p:sldId id="496" r:id="rId21"/>
    <p:sldId id="497" r:id="rId22"/>
    <p:sldId id="498" r:id="rId23"/>
    <p:sldId id="499" r:id="rId24"/>
    <p:sldId id="500" r:id="rId25"/>
    <p:sldId id="501" r:id="rId26"/>
    <p:sldId id="502" r:id="rId27"/>
    <p:sldId id="50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3"/>
            <p14:sldId id="504"/>
            <p14:sldId id="505"/>
            <p14:sldId id="483"/>
            <p14:sldId id="484"/>
            <p14:sldId id="485"/>
            <p14:sldId id="487"/>
            <p14:sldId id="488"/>
            <p14:sldId id="489"/>
            <p14:sldId id="490"/>
            <p14:sldId id="492"/>
            <p14:sldId id="494"/>
            <p14:sldId id="491"/>
            <p14:sldId id="493"/>
            <p14:sldId id="496"/>
            <p14:sldId id="497"/>
            <p14:sldId id="498"/>
            <p14:sldId id="499"/>
            <p14:sldId id="500"/>
            <p14:sldId id="501"/>
            <p14:sldId id="502"/>
            <p14:sldId id="5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8FB5EA-2692-B3DB-DAAA-3BFBFE194E98}" v="10" dt="2026-09-25T19:44:46.2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microsoft.com/office/2016/11/relationships/changesInfo" Target="changesInfos/changesInfo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sraa Zaki" userId="S::esraazaki@midocean.edu.km::eba3e3b0-62d5-4046-8199-513822b6f684" providerId="AD" clId="Web-{808FB5EA-2692-B3DB-DAAA-3BFBFE194E98}"/>
    <pc:docChg chg="modSld">
      <pc:chgData name="Esraa Zaki" userId="S::esraazaki@midocean.edu.km::eba3e3b0-62d5-4046-8199-513822b6f684" providerId="AD" clId="Web-{808FB5EA-2692-B3DB-DAAA-3BFBFE194E98}" dt="2026-09-25T19:44:46.236" v="9" actId="20577"/>
      <pc:docMkLst>
        <pc:docMk/>
      </pc:docMkLst>
      <pc:sldChg chg="modSp">
        <pc:chgData name="Esraa Zaki" userId="S::esraazaki@midocean.edu.km::eba3e3b0-62d5-4046-8199-513822b6f684" providerId="AD" clId="Web-{808FB5EA-2692-B3DB-DAAA-3BFBFE194E98}" dt="2026-09-25T19:44:46.236" v="9" actId="20577"/>
        <pc:sldMkLst>
          <pc:docMk/>
          <pc:sldMk cId="0" sldId="489"/>
        </pc:sldMkLst>
        <pc:spChg chg="mod">
          <ac:chgData name="Esraa Zaki" userId="S::esraazaki@midocean.edu.km::eba3e3b0-62d5-4046-8199-513822b6f684" providerId="AD" clId="Web-{808FB5EA-2692-B3DB-DAAA-3BFBFE194E98}" dt="2026-09-25T19:44:46.236" v="9" actId="20577"/>
          <ac:spMkLst>
            <pc:docMk/>
            <pc:sldMk cId="0" sldId="489"/>
            <ac:spMk id="31" creationId="{00000000-0000-0000-0000-000000000000}"/>
          </ac:spMkLst>
        </pc:spChg>
      </pc:sldChg>
      <pc:sldChg chg="modSp">
        <pc:chgData name="Esraa Zaki" userId="S::esraazaki@midocean.edu.km::eba3e3b0-62d5-4046-8199-513822b6f684" providerId="AD" clId="Web-{808FB5EA-2692-B3DB-DAAA-3BFBFE194E98}" dt="2026-09-25T19:44:31.106" v="8" actId="14100"/>
        <pc:sldMkLst>
          <pc:docMk/>
          <pc:sldMk cId="0" sldId="503"/>
        </pc:sldMkLst>
        <pc:spChg chg="mod">
          <ac:chgData name="Esraa Zaki" userId="S::esraazaki@midocean.edu.km::eba3e3b0-62d5-4046-8199-513822b6f684" providerId="AD" clId="Web-{808FB5EA-2692-B3DB-DAAA-3BFBFE194E98}" dt="2026-09-25T19:44:31.106" v="8" actId="14100"/>
          <ac:spMkLst>
            <pc:docMk/>
            <pc:sldMk cId="0" sldId="503"/>
            <ac:spMk id="3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733917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007167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423616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2826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130777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012449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389799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314230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1547663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6631382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96751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940282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126749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77986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160936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884323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671443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26043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16078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57646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67746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96860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75906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0870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96942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28975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658701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04194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36311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76238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372793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3669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3479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291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94984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92780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08114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7BAEE-67BA-842E-B6F6-E6AD13FD7F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EF0E2E7-3506-7A02-534A-B7FE725BE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0227660-3697-812A-22CE-4181896E44F2}"/>
              </a:ext>
            </a:extLst>
          </p:cNvPr>
          <p:cNvSpPr>
            <a:spLocks noGrp="1"/>
          </p:cNvSpPr>
          <p:nvPr>
            <p:ph type="dt" sz="half" idx="10"/>
          </p:nvPr>
        </p:nvSpPr>
        <p:spPr/>
        <p:txBody>
          <a:bodyPr/>
          <a:lstStyle/>
          <a:p>
            <a:fld id="{5900DE8F-05AB-4C1F-AB3C-DB85F8A84992}" type="datetimeFigureOut">
              <a:rPr lang="en-US" smtClean="0"/>
              <a:t>9/25/2026</a:t>
            </a:fld>
            <a:endParaRPr lang="en-US"/>
          </a:p>
        </p:txBody>
      </p:sp>
      <p:sp>
        <p:nvSpPr>
          <p:cNvPr id="5" name="Footer Placeholder 4">
            <a:extLst>
              <a:ext uri="{FF2B5EF4-FFF2-40B4-BE49-F238E27FC236}">
                <a16:creationId xmlns:a16="http://schemas.microsoft.com/office/drawing/2014/main" id="{D3C89D4F-745E-09D5-6088-D6B46F0C33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4930C9-5CEC-057E-42DD-BA5CC2F72DE6}"/>
              </a:ext>
            </a:extLst>
          </p:cNvPr>
          <p:cNvSpPr>
            <a:spLocks noGrp="1"/>
          </p:cNvSpPr>
          <p:nvPr>
            <p:ph type="sldNum" sz="quarter" idx="12"/>
          </p:nvPr>
        </p:nvSpPr>
        <p:spPr/>
        <p:txBody>
          <a:bodyPr/>
          <a:lstStyle/>
          <a:p>
            <a:fld id="{ACB78587-B30D-461F-8553-610F1CA3C077}" type="slidenum">
              <a:rPr lang="en-US" smtClean="0"/>
              <a:t>‹#›</a:t>
            </a:fld>
            <a:endParaRPr lang="en-US"/>
          </a:p>
        </p:txBody>
      </p:sp>
    </p:spTree>
    <p:extLst>
      <p:ext uri="{BB962C8B-B14F-4D97-AF65-F5344CB8AC3E}">
        <p14:creationId xmlns:p14="http://schemas.microsoft.com/office/powerpoint/2010/main" val="397410699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2855B-F038-E362-48B3-D2CC518722E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3932208-FB59-71C5-3144-CC2E26BCEB9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3C5B46-3F8D-BB42-5A24-A61E53EB1109}"/>
              </a:ext>
            </a:extLst>
          </p:cNvPr>
          <p:cNvSpPr>
            <a:spLocks noGrp="1"/>
          </p:cNvSpPr>
          <p:nvPr>
            <p:ph type="dt" sz="half" idx="10"/>
          </p:nvPr>
        </p:nvSpPr>
        <p:spPr/>
        <p:txBody>
          <a:bodyPr/>
          <a:lstStyle/>
          <a:p>
            <a:fld id="{5900DE8F-05AB-4C1F-AB3C-DB85F8A84992}" type="datetimeFigureOut">
              <a:rPr lang="en-US" smtClean="0"/>
              <a:t>9/25/2026</a:t>
            </a:fld>
            <a:endParaRPr lang="en-US"/>
          </a:p>
        </p:txBody>
      </p:sp>
      <p:sp>
        <p:nvSpPr>
          <p:cNvPr id="5" name="Footer Placeholder 4">
            <a:extLst>
              <a:ext uri="{FF2B5EF4-FFF2-40B4-BE49-F238E27FC236}">
                <a16:creationId xmlns:a16="http://schemas.microsoft.com/office/drawing/2014/main" id="{C7D32D1A-7327-79A9-D749-E35139162B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9B88FC-362B-31A8-992D-0F547EF6D09B}"/>
              </a:ext>
            </a:extLst>
          </p:cNvPr>
          <p:cNvSpPr>
            <a:spLocks noGrp="1"/>
          </p:cNvSpPr>
          <p:nvPr>
            <p:ph type="sldNum" sz="quarter" idx="12"/>
          </p:nvPr>
        </p:nvSpPr>
        <p:spPr/>
        <p:txBody>
          <a:bodyPr/>
          <a:lstStyle/>
          <a:p>
            <a:fld id="{ACB78587-B30D-461F-8553-610F1CA3C077}" type="slidenum">
              <a:rPr lang="en-US" smtClean="0"/>
              <a:t>‹#›</a:t>
            </a:fld>
            <a:endParaRPr lang="en-US"/>
          </a:p>
        </p:txBody>
      </p:sp>
    </p:spTree>
    <p:extLst>
      <p:ext uri="{BB962C8B-B14F-4D97-AF65-F5344CB8AC3E}">
        <p14:creationId xmlns:p14="http://schemas.microsoft.com/office/powerpoint/2010/main" val="223176191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A7878-D7E5-1A39-24EA-9E4DD34159A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558ED26-3E8A-ADB8-1457-7E8B575955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C55F625-6EE3-8FF4-1F8A-FCD6C4064D60}"/>
              </a:ext>
            </a:extLst>
          </p:cNvPr>
          <p:cNvSpPr>
            <a:spLocks noGrp="1"/>
          </p:cNvSpPr>
          <p:nvPr>
            <p:ph type="dt" sz="half" idx="10"/>
          </p:nvPr>
        </p:nvSpPr>
        <p:spPr/>
        <p:txBody>
          <a:bodyPr/>
          <a:lstStyle/>
          <a:p>
            <a:fld id="{5900DE8F-05AB-4C1F-AB3C-DB85F8A84992}" type="datetimeFigureOut">
              <a:rPr lang="en-US" smtClean="0"/>
              <a:t>9/25/2026</a:t>
            </a:fld>
            <a:endParaRPr lang="en-US"/>
          </a:p>
        </p:txBody>
      </p:sp>
      <p:sp>
        <p:nvSpPr>
          <p:cNvPr id="5" name="Footer Placeholder 4">
            <a:extLst>
              <a:ext uri="{FF2B5EF4-FFF2-40B4-BE49-F238E27FC236}">
                <a16:creationId xmlns:a16="http://schemas.microsoft.com/office/drawing/2014/main" id="{0ABA9086-226E-47BF-F6E7-8F1CC17648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806A77-6341-100A-F10B-D1A1B707BAF4}"/>
              </a:ext>
            </a:extLst>
          </p:cNvPr>
          <p:cNvSpPr>
            <a:spLocks noGrp="1"/>
          </p:cNvSpPr>
          <p:nvPr>
            <p:ph type="sldNum" sz="quarter" idx="12"/>
          </p:nvPr>
        </p:nvSpPr>
        <p:spPr/>
        <p:txBody>
          <a:bodyPr/>
          <a:lstStyle/>
          <a:p>
            <a:fld id="{ACB78587-B30D-461F-8553-610F1CA3C077}" type="slidenum">
              <a:rPr lang="en-US" smtClean="0"/>
              <a:t>‹#›</a:t>
            </a:fld>
            <a:endParaRPr lang="en-US"/>
          </a:p>
        </p:txBody>
      </p:sp>
    </p:spTree>
    <p:extLst>
      <p:ext uri="{BB962C8B-B14F-4D97-AF65-F5344CB8AC3E}">
        <p14:creationId xmlns:p14="http://schemas.microsoft.com/office/powerpoint/2010/main" val="7734869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2AFA8-FF70-E3F9-0DF0-0E9FB4CFA9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411D84C-C5D8-0815-16FE-34C472D3A35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BB830A9-5117-86E8-A120-73A5FE628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8F861BD-3E5A-E915-0C9C-419C8C644EED}"/>
              </a:ext>
            </a:extLst>
          </p:cNvPr>
          <p:cNvSpPr>
            <a:spLocks noGrp="1"/>
          </p:cNvSpPr>
          <p:nvPr>
            <p:ph type="dt" sz="half" idx="10"/>
          </p:nvPr>
        </p:nvSpPr>
        <p:spPr/>
        <p:txBody>
          <a:bodyPr/>
          <a:lstStyle/>
          <a:p>
            <a:fld id="{5900DE8F-05AB-4C1F-AB3C-DB85F8A84992}" type="datetimeFigureOut">
              <a:rPr lang="en-US" smtClean="0"/>
              <a:t>9/25/2026</a:t>
            </a:fld>
            <a:endParaRPr lang="en-US"/>
          </a:p>
        </p:txBody>
      </p:sp>
      <p:sp>
        <p:nvSpPr>
          <p:cNvPr id="6" name="Footer Placeholder 5">
            <a:extLst>
              <a:ext uri="{FF2B5EF4-FFF2-40B4-BE49-F238E27FC236}">
                <a16:creationId xmlns:a16="http://schemas.microsoft.com/office/drawing/2014/main" id="{21236F34-11DE-63BE-0368-1F6B4FF3AF8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4E1087-5004-E24F-DC22-45D524D166AE}"/>
              </a:ext>
            </a:extLst>
          </p:cNvPr>
          <p:cNvSpPr>
            <a:spLocks noGrp="1"/>
          </p:cNvSpPr>
          <p:nvPr>
            <p:ph type="sldNum" sz="quarter" idx="12"/>
          </p:nvPr>
        </p:nvSpPr>
        <p:spPr/>
        <p:txBody>
          <a:bodyPr/>
          <a:lstStyle/>
          <a:p>
            <a:fld id="{ACB78587-B30D-461F-8553-610F1CA3C077}" type="slidenum">
              <a:rPr lang="en-US" smtClean="0"/>
              <a:t>‹#›</a:t>
            </a:fld>
            <a:endParaRPr lang="en-US"/>
          </a:p>
        </p:txBody>
      </p:sp>
    </p:spTree>
    <p:extLst>
      <p:ext uri="{BB962C8B-B14F-4D97-AF65-F5344CB8AC3E}">
        <p14:creationId xmlns:p14="http://schemas.microsoft.com/office/powerpoint/2010/main" val="48911946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551C4-25B8-21EB-2F39-6B28F983498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1106ABA-CDBB-9D19-C230-67D2382C80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C1D4028-4BB6-327A-916D-7696B5321AA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42AE814-238F-A5FE-E7F9-A1CE237AC2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009A08C-4C55-F00C-64D1-5D8A4801FD8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77FAAD-6212-7E21-53D9-7762F4AC5C9D}"/>
              </a:ext>
            </a:extLst>
          </p:cNvPr>
          <p:cNvSpPr>
            <a:spLocks noGrp="1"/>
          </p:cNvSpPr>
          <p:nvPr>
            <p:ph type="dt" sz="half" idx="10"/>
          </p:nvPr>
        </p:nvSpPr>
        <p:spPr/>
        <p:txBody>
          <a:bodyPr/>
          <a:lstStyle/>
          <a:p>
            <a:fld id="{5900DE8F-05AB-4C1F-AB3C-DB85F8A84992}" type="datetimeFigureOut">
              <a:rPr lang="en-US" smtClean="0"/>
              <a:t>9/25/2026</a:t>
            </a:fld>
            <a:endParaRPr lang="en-US"/>
          </a:p>
        </p:txBody>
      </p:sp>
      <p:sp>
        <p:nvSpPr>
          <p:cNvPr id="8" name="Footer Placeholder 7">
            <a:extLst>
              <a:ext uri="{FF2B5EF4-FFF2-40B4-BE49-F238E27FC236}">
                <a16:creationId xmlns:a16="http://schemas.microsoft.com/office/drawing/2014/main" id="{571AE586-8541-EC49-55A2-1B4B36E25C7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919A27-1E64-DDB8-CA8C-69508521546F}"/>
              </a:ext>
            </a:extLst>
          </p:cNvPr>
          <p:cNvSpPr>
            <a:spLocks noGrp="1"/>
          </p:cNvSpPr>
          <p:nvPr>
            <p:ph type="sldNum" sz="quarter" idx="12"/>
          </p:nvPr>
        </p:nvSpPr>
        <p:spPr/>
        <p:txBody>
          <a:bodyPr/>
          <a:lstStyle/>
          <a:p>
            <a:fld id="{ACB78587-B30D-461F-8553-610F1CA3C077}" type="slidenum">
              <a:rPr lang="en-US" smtClean="0"/>
              <a:t>‹#›</a:t>
            </a:fld>
            <a:endParaRPr lang="en-US"/>
          </a:p>
        </p:txBody>
      </p:sp>
    </p:spTree>
    <p:extLst>
      <p:ext uri="{BB962C8B-B14F-4D97-AF65-F5344CB8AC3E}">
        <p14:creationId xmlns:p14="http://schemas.microsoft.com/office/powerpoint/2010/main" val="165307997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62C63-ED61-A4D5-6597-76D1E30C287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EC3E0A1-F9C4-FED3-7698-D3CABAE58FA3}"/>
              </a:ext>
            </a:extLst>
          </p:cNvPr>
          <p:cNvSpPr>
            <a:spLocks noGrp="1"/>
          </p:cNvSpPr>
          <p:nvPr>
            <p:ph type="dt" sz="half" idx="10"/>
          </p:nvPr>
        </p:nvSpPr>
        <p:spPr/>
        <p:txBody>
          <a:bodyPr/>
          <a:lstStyle/>
          <a:p>
            <a:fld id="{5900DE8F-05AB-4C1F-AB3C-DB85F8A84992}" type="datetimeFigureOut">
              <a:rPr lang="en-US" smtClean="0"/>
              <a:t>9/25/2026</a:t>
            </a:fld>
            <a:endParaRPr lang="en-US"/>
          </a:p>
        </p:txBody>
      </p:sp>
      <p:sp>
        <p:nvSpPr>
          <p:cNvPr id="4" name="Footer Placeholder 3">
            <a:extLst>
              <a:ext uri="{FF2B5EF4-FFF2-40B4-BE49-F238E27FC236}">
                <a16:creationId xmlns:a16="http://schemas.microsoft.com/office/drawing/2014/main" id="{B64538A0-C085-93CD-A737-D931D7B8C5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8FCD60A-2022-2855-4B48-1FA2D384726C}"/>
              </a:ext>
            </a:extLst>
          </p:cNvPr>
          <p:cNvSpPr>
            <a:spLocks noGrp="1"/>
          </p:cNvSpPr>
          <p:nvPr>
            <p:ph type="sldNum" sz="quarter" idx="12"/>
          </p:nvPr>
        </p:nvSpPr>
        <p:spPr/>
        <p:txBody>
          <a:bodyPr/>
          <a:lstStyle/>
          <a:p>
            <a:fld id="{ACB78587-B30D-461F-8553-610F1CA3C077}" type="slidenum">
              <a:rPr lang="en-US" smtClean="0"/>
              <a:t>‹#›</a:t>
            </a:fld>
            <a:endParaRPr lang="en-US"/>
          </a:p>
        </p:txBody>
      </p:sp>
    </p:spTree>
    <p:extLst>
      <p:ext uri="{BB962C8B-B14F-4D97-AF65-F5344CB8AC3E}">
        <p14:creationId xmlns:p14="http://schemas.microsoft.com/office/powerpoint/2010/main" val="1256061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66606D-AFFC-F9B9-F937-DEF9BDA926CF}"/>
              </a:ext>
            </a:extLst>
          </p:cNvPr>
          <p:cNvSpPr>
            <a:spLocks noGrp="1"/>
          </p:cNvSpPr>
          <p:nvPr>
            <p:ph type="dt" sz="half" idx="10"/>
          </p:nvPr>
        </p:nvSpPr>
        <p:spPr/>
        <p:txBody>
          <a:bodyPr/>
          <a:lstStyle/>
          <a:p>
            <a:fld id="{5900DE8F-05AB-4C1F-AB3C-DB85F8A84992}" type="datetimeFigureOut">
              <a:rPr lang="en-US" smtClean="0"/>
              <a:t>9/25/2026</a:t>
            </a:fld>
            <a:endParaRPr lang="en-US"/>
          </a:p>
        </p:txBody>
      </p:sp>
      <p:sp>
        <p:nvSpPr>
          <p:cNvPr id="3" name="Footer Placeholder 2">
            <a:extLst>
              <a:ext uri="{FF2B5EF4-FFF2-40B4-BE49-F238E27FC236}">
                <a16:creationId xmlns:a16="http://schemas.microsoft.com/office/drawing/2014/main" id="{C6858376-E6D3-6561-7531-5C1869AA678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5BEE657-B6A3-8A9F-C604-5D9860322C4D}"/>
              </a:ext>
            </a:extLst>
          </p:cNvPr>
          <p:cNvSpPr>
            <a:spLocks noGrp="1"/>
          </p:cNvSpPr>
          <p:nvPr>
            <p:ph type="sldNum" sz="quarter" idx="12"/>
          </p:nvPr>
        </p:nvSpPr>
        <p:spPr/>
        <p:txBody>
          <a:bodyPr/>
          <a:lstStyle/>
          <a:p>
            <a:fld id="{ACB78587-B30D-461F-8553-610F1CA3C077}" type="slidenum">
              <a:rPr lang="en-US" smtClean="0"/>
              <a:t>‹#›</a:t>
            </a:fld>
            <a:endParaRPr lang="en-US"/>
          </a:p>
        </p:txBody>
      </p:sp>
    </p:spTree>
    <p:extLst>
      <p:ext uri="{BB962C8B-B14F-4D97-AF65-F5344CB8AC3E}">
        <p14:creationId xmlns:p14="http://schemas.microsoft.com/office/powerpoint/2010/main" val="339361512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F0744-7042-38E5-DB04-72910F516E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E7051A9-7488-CAE1-DB08-B9B6966215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60291A5-A213-1E25-1E80-FC2BD2BCE4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20DD34-911F-971F-111E-42DA1BC86C76}"/>
              </a:ext>
            </a:extLst>
          </p:cNvPr>
          <p:cNvSpPr>
            <a:spLocks noGrp="1"/>
          </p:cNvSpPr>
          <p:nvPr>
            <p:ph type="dt" sz="half" idx="10"/>
          </p:nvPr>
        </p:nvSpPr>
        <p:spPr/>
        <p:txBody>
          <a:bodyPr/>
          <a:lstStyle/>
          <a:p>
            <a:fld id="{5900DE8F-05AB-4C1F-AB3C-DB85F8A84992}" type="datetimeFigureOut">
              <a:rPr lang="en-US" smtClean="0"/>
              <a:t>9/25/2026</a:t>
            </a:fld>
            <a:endParaRPr lang="en-US"/>
          </a:p>
        </p:txBody>
      </p:sp>
      <p:sp>
        <p:nvSpPr>
          <p:cNvPr id="6" name="Footer Placeholder 5">
            <a:extLst>
              <a:ext uri="{FF2B5EF4-FFF2-40B4-BE49-F238E27FC236}">
                <a16:creationId xmlns:a16="http://schemas.microsoft.com/office/drawing/2014/main" id="{03115265-C243-5773-933E-2765EFE401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28DCCE-6B1A-CF6A-FF3D-29B555169792}"/>
              </a:ext>
            </a:extLst>
          </p:cNvPr>
          <p:cNvSpPr>
            <a:spLocks noGrp="1"/>
          </p:cNvSpPr>
          <p:nvPr>
            <p:ph type="sldNum" sz="quarter" idx="12"/>
          </p:nvPr>
        </p:nvSpPr>
        <p:spPr/>
        <p:txBody>
          <a:bodyPr/>
          <a:lstStyle/>
          <a:p>
            <a:fld id="{ACB78587-B30D-461F-8553-610F1CA3C077}" type="slidenum">
              <a:rPr lang="en-US" smtClean="0"/>
              <a:t>‹#›</a:t>
            </a:fld>
            <a:endParaRPr lang="en-US"/>
          </a:p>
        </p:txBody>
      </p:sp>
    </p:spTree>
    <p:extLst>
      <p:ext uri="{BB962C8B-B14F-4D97-AF65-F5344CB8AC3E}">
        <p14:creationId xmlns:p14="http://schemas.microsoft.com/office/powerpoint/2010/main" val="37994070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AF0D4-0478-55C6-602E-2F3377071E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2714911-FA0C-061A-BF13-CC6298242A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131A4B6-BA7A-1D40-A410-A05F08FF93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20FBF8-9908-9685-495B-7FF2DB200F43}"/>
              </a:ext>
            </a:extLst>
          </p:cNvPr>
          <p:cNvSpPr>
            <a:spLocks noGrp="1"/>
          </p:cNvSpPr>
          <p:nvPr>
            <p:ph type="dt" sz="half" idx="10"/>
          </p:nvPr>
        </p:nvSpPr>
        <p:spPr/>
        <p:txBody>
          <a:bodyPr/>
          <a:lstStyle/>
          <a:p>
            <a:fld id="{5900DE8F-05AB-4C1F-AB3C-DB85F8A84992}" type="datetimeFigureOut">
              <a:rPr lang="en-US" smtClean="0"/>
              <a:t>9/25/2026</a:t>
            </a:fld>
            <a:endParaRPr lang="en-US"/>
          </a:p>
        </p:txBody>
      </p:sp>
      <p:sp>
        <p:nvSpPr>
          <p:cNvPr id="6" name="Footer Placeholder 5">
            <a:extLst>
              <a:ext uri="{FF2B5EF4-FFF2-40B4-BE49-F238E27FC236}">
                <a16:creationId xmlns:a16="http://schemas.microsoft.com/office/drawing/2014/main" id="{59E47231-D8F0-4964-04E5-6C1E600F3D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EFDF8-7202-E412-B871-3FF5F8CACDC1}"/>
              </a:ext>
            </a:extLst>
          </p:cNvPr>
          <p:cNvSpPr>
            <a:spLocks noGrp="1"/>
          </p:cNvSpPr>
          <p:nvPr>
            <p:ph type="sldNum" sz="quarter" idx="12"/>
          </p:nvPr>
        </p:nvSpPr>
        <p:spPr/>
        <p:txBody>
          <a:bodyPr/>
          <a:lstStyle/>
          <a:p>
            <a:fld id="{ACB78587-B30D-461F-8553-610F1CA3C077}" type="slidenum">
              <a:rPr lang="en-US" smtClean="0"/>
              <a:t>‹#›</a:t>
            </a:fld>
            <a:endParaRPr lang="en-US"/>
          </a:p>
        </p:txBody>
      </p:sp>
    </p:spTree>
    <p:extLst>
      <p:ext uri="{BB962C8B-B14F-4D97-AF65-F5344CB8AC3E}">
        <p14:creationId xmlns:p14="http://schemas.microsoft.com/office/powerpoint/2010/main" val="211820004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405B4-FD8D-87EB-5E56-AA7C5DD5B98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EF3A488-0807-2D70-38B9-3EF7EF3BBCD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337FDC-8A86-D8E9-7220-537D79C82C27}"/>
              </a:ext>
            </a:extLst>
          </p:cNvPr>
          <p:cNvSpPr>
            <a:spLocks noGrp="1"/>
          </p:cNvSpPr>
          <p:nvPr>
            <p:ph type="dt" sz="half" idx="10"/>
          </p:nvPr>
        </p:nvSpPr>
        <p:spPr/>
        <p:txBody>
          <a:bodyPr/>
          <a:lstStyle/>
          <a:p>
            <a:fld id="{5900DE8F-05AB-4C1F-AB3C-DB85F8A84992}" type="datetimeFigureOut">
              <a:rPr lang="en-US" smtClean="0"/>
              <a:t>9/25/2026</a:t>
            </a:fld>
            <a:endParaRPr lang="en-US"/>
          </a:p>
        </p:txBody>
      </p:sp>
      <p:sp>
        <p:nvSpPr>
          <p:cNvPr id="5" name="Footer Placeholder 4">
            <a:extLst>
              <a:ext uri="{FF2B5EF4-FFF2-40B4-BE49-F238E27FC236}">
                <a16:creationId xmlns:a16="http://schemas.microsoft.com/office/drawing/2014/main" id="{24483DFE-09E7-9A46-F0D2-1A64030BB1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23E98C-710B-A60E-EF02-AD0049F01B8B}"/>
              </a:ext>
            </a:extLst>
          </p:cNvPr>
          <p:cNvSpPr>
            <a:spLocks noGrp="1"/>
          </p:cNvSpPr>
          <p:nvPr>
            <p:ph type="sldNum" sz="quarter" idx="12"/>
          </p:nvPr>
        </p:nvSpPr>
        <p:spPr/>
        <p:txBody>
          <a:bodyPr/>
          <a:lstStyle/>
          <a:p>
            <a:fld id="{ACB78587-B30D-461F-8553-610F1CA3C077}" type="slidenum">
              <a:rPr lang="en-US" smtClean="0"/>
              <a:t>‹#›</a:t>
            </a:fld>
            <a:endParaRPr lang="en-US"/>
          </a:p>
        </p:txBody>
      </p:sp>
    </p:spTree>
    <p:extLst>
      <p:ext uri="{BB962C8B-B14F-4D97-AF65-F5344CB8AC3E}">
        <p14:creationId xmlns:p14="http://schemas.microsoft.com/office/powerpoint/2010/main" val="343012235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7DCF0-3354-CF46-C664-A35A7E42E0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AA1D11D-FAAD-A1B4-39EA-AE7A005E156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2A5E38-B06D-5DE5-FAA3-59756E22775D}"/>
              </a:ext>
            </a:extLst>
          </p:cNvPr>
          <p:cNvSpPr>
            <a:spLocks noGrp="1"/>
          </p:cNvSpPr>
          <p:nvPr>
            <p:ph type="dt" sz="half" idx="10"/>
          </p:nvPr>
        </p:nvSpPr>
        <p:spPr/>
        <p:txBody>
          <a:bodyPr/>
          <a:lstStyle/>
          <a:p>
            <a:fld id="{5900DE8F-05AB-4C1F-AB3C-DB85F8A84992}" type="datetimeFigureOut">
              <a:rPr lang="en-US" smtClean="0"/>
              <a:t>9/25/2026</a:t>
            </a:fld>
            <a:endParaRPr lang="en-US"/>
          </a:p>
        </p:txBody>
      </p:sp>
      <p:sp>
        <p:nvSpPr>
          <p:cNvPr id="5" name="Footer Placeholder 4">
            <a:extLst>
              <a:ext uri="{FF2B5EF4-FFF2-40B4-BE49-F238E27FC236}">
                <a16:creationId xmlns:a16="http://schemas.microsoft.com/office/drawing/2014/main" id="{609E7B31-91EA-6DAD-2322-EC8F9B6162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82D030-BC0F-1B38-7371-240A85584972}"/>
              </a:ext>
            </a:extLst>
          </p:cNvPr>
          <p:cNvSpPr>
            <a:spLocks noGrp="1"/>
          </p:cNvSpPr>
          <p:nvPr>
            <p:ph type="sldNum" sz="quarter" idx="12"/>
          </p:nvPr>
        </p:nvSpPr>
        <p:spPr/>
        <p:txBody>
          <a:bodyPr/>
          <a:lstStyle/>
          <a:p>
            <a:fld id="{ACB78587-B30D-461F-8553-610F1CA3C077}" type="slidenum">
              <a:rPr lang="en-US" smtClean="0"/>
              <a:t>‹#›</a:t>
            </a:fld>
            <a:endParaRPr lang="en-US"/>
          </a:p>
        </p:txBody>
      </p:sp>
    </p:spTree>
    <p:extLst>
      <p:ext uri="{BB962C8B-B14F-4D97-AF65-F5344CB8AC3E}">
        <p14:creationId xmlns:p14="http://schemas.microsoft.com/office/powerpoint/2010/main" val="3519167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3233530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8B2EEE-E0B2-E73F-4A8D-0C42DE40C7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3251A6A-5EB6-49B1-F582-3D644F9960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A52303-170D-7A87-F48A-5826BEA8ED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00DE8F-05AB-4C1F-AB3C-DB85F8A84992}" type="datetimeFigureOut">
              <a:rPr lang="en-US" smtClean="0"/>
              <a:t>9/25/2026</a:t>
            </a:fld>
            <a:endParaRPr lang="en-US"/>
          </a:p>
        </p:txBody>
      </p:sp>
      <p:sp>
        <p:nvSpPr>
          <p:cNvPr id="5" name="Footer Placeholder 4">
            <a:extLst>
              <a:ext uri="{FF2B5EF4-FFF2-40B4-BE49-F238E27FC236}">
                <a16:creationId xmlns:a16="http://schemas.microsoft.com/office/drawing/2014/main" id="{9A6BFAD3-A64A-3E37-D4DC-8C86ACF4FE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A0E43CC-6958-44CE-3D35-4B458BFC61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B78587-B30D-461F-8553-610F1CA3C077}" type="slidenum">
              <a:rPr lang="en-US" smtClean="0"/>
              <a:t>‹#›</a:t>
            </a:fld>
            <a:endParaRPr lang="en-US"/>
          </a:p>
        </p:txBody>
      </p:sp>
    </p:spTree>
    <p:extLst>
      <p:ext uri="{BB962C8B-B14F-4D97-AF65-F5344CB8AC3E}">
        <p14:creationId xmlns:p14="http://schemas.microsoft.com/office/powerpoint/2010/main" val="123828340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9.xml"/><Relationship Id="rId5" Type="http://schemas.openxmlformats.org/officeDocument/2006/relationships/image" Target="../media/image6.png"/><Relationship Id="rId4" Type="http://schemas.openxmlformats.org/officeDocument/2006/relationships/hyperlink" Target="mailto:ahmed.rageh@midocean.a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910861" y="3903249"/>
            <a:ext cx="521652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Associate Professor. Ahmed Rageh Ismail</a:t>
            </a:r>
          </a:p>
        </p:txBody>
      </p:sp>
      <p:sp>
        <p:nvSpPr>
          <p:cNvPr id="31" name="TextBox 30"/>
          <p:cNvSpPr txBox="1"/>
          <p:nvPr/>
        </p:nvSpPr>
        <p:spPr>
          <a:xfrm>
            <a:off x="673669" y="2424037"/>
            <a:ext cx="4993034"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Research Project –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Introductory Lecture</a:t>
            </a:r>
          </a:p>
        </p:txBody>
      </p:sp>
      <p:sp>
        <p:nvSpPr>
          <p:cNvPr id="34" name="Rectangle: Rounded Corners 33"/>
          <p:cNvSpPr/>
          <p:nvPr/>
        </p:nvSpPr>
        <p:spPr>
          <a:xfrm>
            <a:off x="322376" y="5800526"/>
            <a:ext cx="3746646" cy="78795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defRPr/>
            </a:pPr>
            <a:r>
              <a:rPr kumimoji="0" lang="en-US" sz="2800" b="1" i="0" u="none" strike="noStrike" kern="1200" cap="none" spc="0" normalizeH="0" baseline="0" noProof="0" dirty="0">
                <a:ln>
                  <a:noFill/>
                </a:ln>
                <a:solidFill>
                  <a:prstClr val="white"/>
                </a:solidFill>
                <a:effectLst/>
                <a:uLnTx/>
                <a:uFillTx/>
                <a:latin typeface="Alexandria"/>
                <a:cs typeface="Alexandria" charset="0"/>
              </a:rPr>
              <a:t>Introductory Lecture </a:t>
            </a:r>
          </a:p>
        </p:txBody>
      </p:sp>
      <p:sp>
        <p:nvSpPr>
          <p:cNvPr id="46" name="TextBox 45"/>
          <p:cNvSpPr txBox="1"/>
          <p:nvPr/>
        </p:nvSpPr>
        <p:spPr>
          <a:xfrm>
            <a:off x="329269" y="5104240"/>
            <a:ext cx="192597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Alexandria" charset="0"/>
                <a:ea typeface="+mn-ea"/>
                <a:cs typeface="Alexandria" charset="0"/>
              </a:rPr>
              <a:t>ENT636</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Research Project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20324" y="136975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6184749" cy="3631763"/>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Alexandria" charset="0"/>
                <a:cs typeface="Alexandria" charset="0"/>
              </a:rPr>
              <a:t>Understand the importance of research in entrepreneurship.</a:t>
            </a:r>
          </a:p>
          <a:p>
            <a:pPr marL="342900" indent="-342900">
              <a:buFont typeface="Arial" panose="020B0604020202020204" pitchFamily="34" charset="0"/>
              <a:buChar char="•"/>
            </a:pPr>
            <a:r>
              <a:rPr lang="en-US" sz="2400" dirty="0">
                <a:latin typeface="Alexandria" charset="0"/>
                <a:cs typeface="Alexandria" charset="0"/>
              </a:rPr>
              <a:t>Develop critical thinking and problem-solving skills.</a:t>
            </a:r>
          </a:p>
          <a:p>
            <a:pPr marL="342900" indent="-342900">
              <a:buFont typeface="Arial" panose="020B0604020202020204" pitchFamily="34" charset="0"/>
              <a:buChar char="•"/>
            </a:pPr>
            <a:r>
              <a:rPr lang="en-US" sz="2400" dirty="0">
                <a:latin typeface="Alexandria" charset="0"/>
                <a:cs typeface="Alexandria" charset="0"/>
              </a:rPr>
              <a:t>Acquire knowledge of various research methods.</a:t>
            </a:r>
          </a:p>
          <a:p>
            <a:pPr marL="342900" indent="-342900">
              <a:buFont typeface="Arial" panose="020B0604020202020204" pitchFamily="34" charset="0"/>
              <a:buChar char="•"/>
            </a:pPr>
            <a:r>
              <a:rPr lang="en-US" sz="2400" dirty="0">
                <a:latin typeface="Alexandria" charset="0"/>
                <a:cs typeface="Alexandria" charset="0"/>
              </a:rPr>
              <a:t>Apply research techniques to real-world business problems.</a:t>
            </a:r>
          </a:p>
          <a:p>
            <a:pPr marL="342900" indent="-342900">
              <a:buFont typeface="Arial" panose="020B0604020202020204" pitchFamily="34" charset="0"/>
              <a:buChar char="•"/>
            </a:pPr>
            <a:endParaRPr lang="en-US" sz="2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20324" y="136975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7239639" cy="2154436"/>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Alexandria" charset="0"/>
                <a:cs typeface="Alexandria" charset="0"/>
              </a:rPr>
              <a:t> Module 1: Introduction to Research Methods</a:t>
            </a:r>
          </a:p>
          <a:p>
            <a:pPr marL="342900" indent="-342900">
              <a:buFont typeface="Arial" panose="020B0604020202020204" pitchFamily="34" charset="0"/>
              <a:buChar char="•"/>
            </a:pPr>
            <a:r>
              <a:rPr lang="en-US" sz="2400" dirty="0">
                <a:latin typeface="Alexandria" charset="0"/>
                <a:cs typeface="Alexandria" charset="0"/>
              </a:rPr>
              <a:t> Module 2: How to Select Research Topic</a:t>
            </a:r>
          </a:p>
          <a:p>
            <a:pPr marL="342900" indent="-342900">
              <a:buFont typeface="Arial" panose="020B0604020202020204" pitchFamily="34" charset="0"/>
              <a:buChar char="•"/>
            </a:pPr>
            <a:r>
              <a:rPr lang="en-US" sz="2400" dirty="0">
                <a:latin typeface="Alexandria" charset="0"/>
                <a:cs typeface="Alexandria" charset="0"/>
              </a:rPr>
              <a:t> Module 3: Literature Review and Research Philosophy  </a:t>
            </a:r>
          </a:p>
          <a:p>
            <a:pPr marL="342900" indent="-342900">
              <a:buFont typeface="Arial" panose="020B0604020202020204" pitchFamily="34" charset="0"/>
              <a:buChar char="•"/>
            </a:pPr>
            <a:r>
              <a:rPr lang="en-US" sz="2400" dirty="0">
                <a:latin typeface="Alexandria" charset="0"/>
                <a:cs typeface="Alexandria" charset="0"/>
              </a:rPr>
              <a:t> Module 4: Research Design and Planning</a:t>
            </a:r>
          </a:p>
          <a:p>
            <a:pPr marL="342900" indent="-342900">
              <a:buFont typeface="Arial" panose="020B0604020202020204" pitchFamily="34" charset="0"/>
              <a:buChar char="•"/>
            </a:pPr>
            <a:r>
              <a:rPr lang="en-US" sz="2400" dirty="0">
                <a:latin typeface="Alexandria" charset="0"/>
                <a:cs typeface="Alexandria" charset="0"/>
              </a:rPr>
              <a:t> Module 5: Sampling Techniques</a:t>
            </a: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0586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4820324" y="136975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Outline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rgbClr val="FFFFFF"/>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rgbClr val="FFFFFF"/>
                </a:solidFill>
                <a:latin typeface="Alexandria" charset="0"/>
                <a:cs typeface="Alexandria" charset="0"/>
              </a:rPr>
              <a:t>0</a:t>
            </a:r>
          </a:p>
        </p:txBody>
      </p:sp>
      <p:sp>
        <p:nvSpPr>
          <p:cNvPr id="31" name="TextBox 30"/>
          <p:cNvSpPr txBox="1"/>
          <p:nvPr/>
        </p:nvSpPr>
        <p:spPr>
          <a:xfrm>
            <a:off x="3598250" y="2495028"/>
            <a:ext cx="8417320" cy="3805738"/>
          </a:xfrm>
          <a:prstGeom prst="rect">
            <a:avLst/>
          </a:prstGeom>
          <a:noFill/>
        </p:spPr>
        <p:txBody>
          <a:bodyPr wrap="square" rtlCol="0">
            <a:normAutofit/>
          </a:bodyPr>
          <a:lstStyle/>
          <a:p>
            <a:pPr marL="342900" indent="-342900">
              <a:buFont typeface="Arial" panose="020B0604020202020204" pitchFamily="34" charset="0"/>
              <a:buChar char="•"/>
            </a:pPr>
            <a:r>
              <a:rPr lang="en-US" sz="2400" dirty="0">
                <a:latin typeface="Alexandria" charset="0"/>
                <a:cs typeface="Alexandria" charset="0"/>
              </a:rPr>
              <a:t> Module 6: Data Collection Methods – Qualitative</a:t>
            </a:r>
          </a:p>
          <a:p>
            <a:pPr marL="342900" indent="-342900">
              <a:buFont typeface="Arial" panose="020B0604020202020204" pitchFamily="34" charset="0"/>
              <a:buChar char="•"/>
            </a:pPr>
            <a:r>
              <a:rPr lang="en-US" sz="2400" dirty="0">
                <a:latin typeface="Alexandria" charset="0"/>
                <a:cs typeface="Alexandria" charset="0"/>
              </a:rPr>
              <a:t> Module 7: Data Collection Methods – Quantitative</a:t>
            </a:r>
          </a:p>
          <a:p>
            <a:pPr marL="342900" indent="-342900">
              <a:buFont typeface="Arial" panose="020B0604020202020204" pitchFamily="34" charset="0"/>
              <a:buChar char="•"/>
            </a:pPr>
            <a:r>
              <a:rPr lang="en-US" sz="2400" dirty="0">
                <a:latin typeface="Alexandria" charset="0"/>
                <a:cs typeface="Alexandria" charset="0"/>
              </a:rPr>
              <a:t> Module 8: Data Analysis Techniques – Quantitative</a:t>
            </a:r>
          </a:p>
          <a:p>
            <a:pPr marL="342900" indent="-342900">
              <a:buFont typeface="Arial" panose="020B0604020202020204" pitchFamily="34" charset="0"/>
              <a:buChar char="•"/>
            </a:pPr>
            <a:r>
              <a:rPr lang="en-US" sz="2400" dirty="0">
                <a:latin typeface="Alexandria" charset="0"/>
                <a:cs typeface="Alexandria" charset="0"/>
              </a:rPr>
              <a:t> Module 9: Data Analysis Techniques – Qualitative</a:t>
            </a:r>
          </a:p>
          <a:p>
            <a:pPr marL="342900" indent="-342900">
              <a:buFont typeface="Arial" panose="020B0604020202020204" pitchFamily="34" charset="0"/>
              <a:buChar char="•"/>
            </a:pPr>
            <a:r>
              <a:rPr lang="en-US" sz="2400" dirty="0">
                <a:latin typeface="Alexandria" charset="0"/>
                <a:cs typeface="Alexandria" charset="0"/>
              </a:rPr>
              <a:t> Module 10: Reporting and Presenting Research</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4820324" y="136975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Materials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rgbClr val="FFFFFF"/>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rgbClr val="FFFFFF"/>
                </a:solidFill>
                <a:latin typeface="Alexandria" charset="0"/>
                <a:cs typeface="Alexandria" charset="0"/>
              </a:rPr>
              <a:t>0</a:t>
            </a:r>
          </a:p>
        </p:txBody>
      </p:sp>
      <p:sp>
        <p:nvSpPr>
          <p:cNvPr id="31" name="TextBox 30"/>
          <p:cNvSpPr txBox="1"/>
          <p:nvPr/>
        </p:nvSpPr>
        <p:spPr>
          <a:xfrm>
            <a:off x="3598250" y="2495028"/>
            <a:ext cx="8417320" cy="3805738"/>
          </a:xfrm>
          <a:prstGeom prst="rect">
            <a:avLst/>
          </a:prstGeom>
          <a:noFill/>
        </p:spPr>
        <p:txBody>
          <a:bodyPr wrap="square" rtlCol="0">
            <a:normAutofit/>
          </a:bodyPr>
          <a:lstStyle/>
          <a:p>
            <a:pPr>
              <a:buNone/>
            </a:pPr>
            <a:r>
              <a:rPr lang="en-US" sz="2000" b="1" dirty="0">
                <a:latin typeface="Alexandria" charset="0"/>
                <a:cs typeface="Alexandria" charset="0"/>
              </a:rPr>
              <a:t>Required Textbook:</a:t>
            </a:r>
          </a:p>
          <a:p>
            <a:pPr>
              <a:buNone/>
            </a:pPr>
            <a:endParaRPr lang="en-US" sz="2000">
              <a:latin typeface="Alexandria" charset="0"/>
            </a:endParaRPr>
          </a:p>
          <a:p>
            <a:pPr>
              <a:buNone/>
            </a:pPr>
            <a:r>
              <a:rPr lang="en-US" sz="2000" dirty="0">
                <a:latin typeface="Alexandria" charset="0"/>
                <a:cs typeface="Alexandria" charset="0"/>
              </a:rPr>
              <a:t>Saunders, M., Lewis, P., &amp; Thornhill, A. (2009). Research methods for business students. Pearson education</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4820324" y="136975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Materials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rgbClr val="FFFFFF"/>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rgbClr val="FFFFFF"/>
                </a:solidFill>
                <a:latin typeface="Alexandria" charset="0"/>
                <a:cs typeface="Alexandria" charset="0"/>
              </a:rPr>
              <a:t>0</a:t>
            </a:r>
          </a:p>
        </p:txBody>
      </p:sp>
      <p:sp>
        <p:nvSpPr>
          <p:cNvPr id="31" name="TextBox 30"/>
          <p:cNvSpPr txBox="1"/>
          <p:nvPr/>
        </p:nvSpPr>
        <p:spPr>
          <a:xfrm>
            <a:off x="3598250" y="2495028"/>
            <a:ext cx="8417320" cy="3805738"/>
          </a:xfrm>
          <a:prstGeom prst="rect">
            <a:avLst/>
          </a:prstGeom>
          <a:noFill/>
        </p:spPr>
        <p:txBody>
          <a:bodyPr wrap="square" rtlCol="0">
            <a:normAutofit/>
          </a:bodyPr>
          <a:lstStyle/>
          <a:p>
            <a:pPr>
              <a:buNone/>
            </a:pPr>
            <a:r>
              <a:rPr lang="en-US" sz="1800" b="1" dirty="0">
                <a:latin typeface="Alexandria" charset="0"/>
                <a:cs typeface="Alexandria" charset="0"/>
              </a:rPr>
              <a:t>Recommended Readings:</a:t>
            </a:r>
          </a:p>
          <a:p>
            <a:pPr>
              <a:buNone/>
            </a:pPr>
            <a:endParaRPr lang="en-US" sz="1800">
              <a:latin typeface="Alexandria" charset="0"/>
            </a:endParaRPr>
          </a:p>
          <a:p>
            <a:pPr marL="342900" indent="-342900">
              <a:buFont typeface="Arial" panose="020B0604020202020204" pitchFamily="34" charset="0"/>
              <a:buChar char="•"/>
            </a:pPr>
            <a:r>
              <a:rPr lang="en-US" sz="1800" dirty="0">
                <a:latin typeface="Alexandria" charset="0"/>
                <a:cs typeface="Alexandria" charset="0"/>
              </a:rPr>
              <a:t> Zikmund, W. G., Babin, B. J., Carr, J. C., &amp; Griffin, M. (2013). Business research methods. Cengage learning</a:t>
            </a:r>
          </a:p>
          <a:p>
            <a:pPr marL="342900" indent="-342900">
              <a:buFont typeface="Arial" panose="020B0604020202020204" pitchFamily="34" charset="0"/>
              <a:buChar char="•"/>
            </a:pPr>
            <a:r>
              <a:rPr lang="en-US" sz="1800" dirty="0">
                <a:latin typeface="Alexandria" charset="0"/>
                <a:cs typeface="Alexandria" charset="0"/>
              </a:rPr>
              <a:t> Acs, Z. J., &amp; Audretsch, D. B. (Eds.). (2010). Handbook of entrepreneurship research: An interdisciplinary survey and introduction (pp. 165-182). New York: Springer</a:t>
            </a:r>
          </a:p>
          <a:p>
            <a:pPr marL="342900" indent="-342900">
              <a:buFont typeface="Arial" panose="020B0604020202020204" pitchFamily="34" charset="0"/>
              <a:buChar char="•"/>
            </a:pPr>
            <a:r>
              <a:rPr lang="en-US" sz="1800" dirty="0">
                <a:latin typeface="Alexandria" charset="0"/>
                <a:cs typeface="Alexandria" charset="0"/>
              </a:rPr>
              <a:t> Sekaran, U., &amp; Bougie, R. (2016). Research methods for business: A skill building approach. John Wiley &amp; Sons</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4820324" y="136975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Materials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rgbClr val="FFFFFF"/>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rgbClr val="FFFFFF"/>
                </a:solidFill>
                <a:latin typeface="Alexandria" charset="0"/>
                <a:cs typeface="Alexandria" charset="0"/>
              </a:rPr>
              <a:t>0</a:t>
            </a:r>
          </a:p>
        </p:txBody>
      </p:sp>
      <p:sp>
        <p:nvSpPr>
          <p:cNvPr id="31" name="TextBox 30"/>
          <p:cNvSpPr txBox="1"/>
          <p:nvPr/>
        </p:nvSpPr>
        <p:spPr>
          <a:xfrm>
            <a:off x="3598250" y="2495028"/>
            <a:ext cx="8417320" cy="3805738"/>
          </a:xfrm>
          <a:prstGeom prst="rect">
            <a:avLst/>
          </a:prstGeom>
          <a:noFill/>
        </p:spPr>
        <p:txBody>
          <a:bodyPr wrap="square" rtlCol="0">
            <a:normAutofit/>
          </a:bodyPr>
          <a:lstStyle/>
          <a:p>
            <a:pPr marL="342900" indent="-342900">
              <a:buFont typeface="Arial" panose="020B0604020202020204" pitchFamily="34" charset="0"/>
              <a:buChar char="•"/>
            </a:pPr>
            <a:r>
              <a:rPr lang="en-US" sz="1600" dirty="0">
                <a:latin typeface="Alexandria" charset="0"/>
                <a:cs typeface="Alexandria" charset="0"/>
              </a:rPr>
              <a:t> Blumberg, B., Cooper, D., &amp; Schindler, P. (2014). Business research methods. McGraw Hill.</a:t>
            </a:r>
          </a:p>
          <a:p>
            <a:pPr marL="342900" indent="-342900">
              <a:buFont typeface="Arial" panose="020B0604020202020204" pitchFamily="34" charset="0"/>
              <a:buChar char="•"/>
            </a:pPr>
            <a:r>
              <a:rPr lang="en-US" sz="1600" dirty="0">
                <a:latin typeface="Alexandria" charset="0"/>
                <a:cs typeface="Alexandria" charset="0"/>
              </a:rPr>
              <a:t> Bryman, Alan &amp; Bell, Emma (2015). Business Research Methods (Fourth Edition), Oxford University Press.</a:t>
            </a:r>
          </a:p>
          <a:p>
            <a:pPr marL="342900" indent="-342900">
              <a:buFont typeface="Arial" panose="020B0604020202020204" pitchFamily="34" charset="0"/>
              <a:buChar char="•"/>
            </a:pPr>
            <a:r>
              <a:rPr lang="en-US" sz="1600" dirty="0">
                <a:latin typeface="Alexandria" charset="0"/>
                <a:cs typeface="Alexandria" charset="0"/>
              </a:rPr>
              <a:t> Aldrich, H. E. (2012). The emergence of entrepreneurship as an academic field: A personal essay on institutional entrepreneurship. Research Policy, 41(7): 1240-1248.</a:t>
            </a:r>
          </a:p>
          <a:p>
            <a:pPr marL="342900" indent="-342900">
              <a:buFont typeface="Arial" panose="020B0604020202020204" pitchFamily="34" charset="0"/>
              <a:buChar char="•"/>
            </a:pPr>
            <a:r>
              <a:rPr lang="en-US" sz="1600" dirty="0">
                <a:latin typeface="Alexandria" charset="0"/>
                <a:cs typeface="Alexandria" charset="0"/>
              </a:rPr>
              <a:t> Landström, H., Harirchi, G., &amp; Åström, F. (2012). Entrepreneurship: Exploring the knowledge base. Research Policy, 41(7): 1154-1181.</a:t>
            </a:r>
          </a:p>
          <a:p>
            <a:pPr marL="342900" indent="-342900">
              <a:buFont typeface="Arial" panose="020B0604020202020204" pitchFamily="34" charset="0"/>
              <a:buChar char="•"/>
            </a:pPr>
            <a:r>
              <a:rPr lang="en-US" sz="1600" dirty="0">
                <a:latin typeface="Alexandria" charset="0"/>
                <a:cs typeface="Alexandria" charset="0"/>
              </a:rPr>
              <a:t> Shane, S. &amp; Venkataraman, S. (2000). The promise of entrepreneurship as a field of research. Academy of Management Review, 25(1), pp. 217-226.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4820324" y="136975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Teaching Methodology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rgbClr val="FFFFFF"/>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rgbClr val="FFFFFF"/>
                </a:solidFill>
                <a:latin typeface="Alexandria" charset="0"/>
                <a:cs typeface="Alexandria" charset="0"/>
              </a:rPr>
              <a:t>0</a:t>
            </a:r>
          </a:p>
        </p:txBody>
      </p:sp>
      <p:sp>
        <p:nvSpPr>
          <p:cNvPr id="31" name="TextBox 30"/>
          <p:cNvSpPr txBox="1"/>
          <p:nvPr/>
        </p:nvSpPr>
        <p:spPr>
          <a:xfrm>
            <a:off x="3598250" y="2495028"/>
            <a:ext cx="8417320" cy="3805738"/>
          </a:xfrm>
          <a:prstGeom prst="rect">
            <a:avLst/>
          </a:prstGeom>
          <a:noFill/>
        </p:spPr>
        <p:txBody>
          <a:bodyPr wrap="square" rtlCol="0">
            <a:normAutofit/>
          </a:bodyPr>
          <a:lstStyle/>
          <a:p>
            <a:pPr>
              <a:buNone/>
            </a:pPr>
            <a:r>
              <a:rPr lang="en-US" sz="2400" b="1" dirty="0">
                <a:latin typeface="Alexandria" charset="0"/>
                <a:cs typeface="Alexandria" charset="0"/>
              </a:rPr>
              <a:t>Recorded Lectures</a:t>
            </a:r>
          </a:p>
          <a:p>
            <a:pPr>
              <a:buNone/>
            </a:pPr>
            <a:endParaRPr lang="en-US" sz="2400">
              <a:latin typeface="Alexandria" charset="0"/>
            </a:endParaRPr>
          </a:p>
          <a:p>
            <a:pPr>
              <a:buNone/>
            </a:pPr>
            <a:r>
              <a:rPr lang="en-US" sz="2400" b="1" dirty="0">
                <a:latin typeface="Alexandria" charset="0"/>
                <a:cs typeface="Alexandria" charset="0"/>
              </a:rPr>
              <a:t>Group Discussions:</a:t>
            </a:r>
          </a:p>
          <a:p>
            <a:pPr>
              <a:buNone/>
            </a:pPr>
            <a:r>
              <a:rPr lang="en-US" sz="2400" dirty="0">
                <a:latin typeface="Alexandria" charset="0"/>
                <a:cs typeface="Alexandria" charset="0"/>
              </a:rPr>
              <a:t>90 minutes every week – Tuesday 5–6:30 pm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4820324" y="136975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Policies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rgbClr val="FFFFFF"/>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rgbClr val="FFFFFF"/>
                </a:solidFill>
                <a:latin typeface="Alexandria" charset="0"/>
                <a:cs typeface="Alexandria" charset="0"/>
              </a:rPr>
              <a:t>0</a:t>
            </a:r>
          </a:p>
        </p:txBody>
      </p:sp>
      <p:sp>
        <p:nvSpPr>
          <p:cNvPr id="31" name="TextBox 30"/>
          <p:cNvSpPr txBox="1"/>
          <p:nvPr/>
        </p:nvSpPr>
        <p:spPr>
          <a:xfrm>
            <a:off x="3598250" y="2495028"/>
            <a:ext cx="8417320" cy="3805738"/>
          </a:xfrm>
          <a:prstGeom prst="rect">
            <a:avLst/>
          </a:prstGeom>
          <a:noFill/>
        </p:spPr>
        <p:txBody>
          <a:bodyPr wrap="square" lIns="91440" tIns="45720" rIns="91440" bIns="45720" rtlCol="0" anchor="t">
            <a:normAutofit/>
          </a:bodyPr>
          <a:lstStyle/>
          <a:p>
            <a:pPr marL="342900" indent="-342900">
              <a:buFont typeface="Arial" panose="020B0604020202020204" pitchFamily="34" charset="0"/>
              <a:buChar char="•"/>
            </a:pPr>
            <a:r>
              <a:rPr lang="en-US" sz="2200" dirty="0">
                <a:latin typeface="Alexandria" charset="0"/>
                <a:cs typeface="Alexandria" charset="0"/>
              </a:rPr>
              <a:t> Attendance and Punctuality.</a:t>
            </a:r>
          </a:p>
          <a:p>
            <a:pPr marL="342900" indent="-342900">
              <a:buFont typeface="Arial" panose="020B0604020202020204" pitchFamily="34" charset="0"/>
              <a:buChar char="•"/>
            </a:pPr>
            <a:r>
              <a:rPr lang="en-US" sz="2200" dirty="0">
                <a:latin typeface="Alexandria" charset="0"/>
                <a:cs typeface="Alexandria" charset="0"/>
              </a:rPr>
              <a:t> Submission Policy.</a:t>
            </a:r>
          </a:p>
          <a:p>
            <a:pPr marL="342900" indent="-342900">
              <a:buFont typeface="Arial" panose="020B0604020202020204" pitchFamily="34" charset="0"/>
              <a:buChar char="•"/>
            </a:pPr>
            <a:r>
              <a:rPr lang="en-US" sz="2200" dirty="0">
                <a:latin typeface="Alexandria" charset="0"/>
                <a:cs typeface="Alexandria" charset="0"/>
              </a:rPr>
              <a:t> Academic Integrity.</a:t>
            </a:r>
          </a:p>
          <a:p>
            <a:pPr marL="342900" indent="-342900">
              <a:buFont typeface="Arial" panose="020B0604020202020204" pitchFamily="34" charset="0"/>
              <a:buChar char="•"/>
            </a:pPr>
            <a:r>
              <a:rPr lang="en-US" sz="2200" dirty="0">
                <a:latin typeface="Alexandria" charset="0"/>
                <a:cs typeface="Alexandria" charset="0"/>
              </a:rPr>
              <a:t> Communication Channel.</a:t>
            </a:r>
            <a:endParaRPr lang="en-US" sz="2200" dirty="0">
              <a:solidFill>
                <a:srgbClr val="0563C1"/>
              </a:solidFill>
              <a:hlinkClick r:id="rId4"/>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4820324" y="136975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Introduction to Research Methods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rgbClr val="FFFFFF"/>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rgbClr val="FFFFFF"/>
                </a:solidFill>
                <a:latin typeface="Alexandria" charset="0"/>
                <a:cs typeface="Alexandria" charset="0"/>
              </a:rPr>
              <a:t>0</a:t>
            </a:r>
          </a:p>
        </p:txBody>
      </p:sp>
      <p:sp>
        <p:nvSpPr>
          <p:cNvPr id="31" name="TextBox 30"/>
          <p:cNvSpPr txBox="1"/>
          <p:nvPr/>
        </p:nvSpPr>
        <p:spPr>
          <a:xfrm>
            <a:off x="3598250" y="2495028"/>
            <a:ext cx="8417320" cy="3805738"/>
          </a:xfrm>
          <a:prstGeom prst="rect">
            <a:avLst/>
          </a:prstGeom>
          <a:noFill/>
        </p:spPr>
        <p:txBody>
          <a:bodyPr wrap="square" rtlCol="0">
            <a:normAutofit/>
          </a:bodyPr>
          <a:lstStyle/>
          <a:p>
            <a:pPr>
              <a:buNone/>
            </a:pPr>
            <a:r>
              <a:rPr lang="en-US" sz="2000" b="1" dirty="0">
                <a:latin typeface="Alexandria" charset="0"/>
                <a:cs typeface="Alexandria" charset="0"/>
              </a:rPr>
              <a:t>Definition of Research Methods</a:t>
            </a:r>
          </a:p>
          <a:p>
            <a:pPr>
              <a:buNone/>
            </a:pPr>
            <a:endParaRPr lang="en-US" sz="2000">
              <a:latin typeface="Alexandria" charset="0"/>
            </a:endParaRPr>
          </a:p>
          <a:p>
            <a:pPr>
              <a:buNone/>
            </a:pPr>
            <a:r>
              <a:rPr lang="en-US" sz="2000" dirty="0">
                <a:latin typeface="Alexandria" charset="0"/>
                <a:cs typeface="Alexandria" charset="0"/>
              </a:rPr>
              <a:t>Research methods are systematic processes or techniques that researchers use to plan, conduct, and analyze investigations with the goal of gaining knowledge, solving problems, or testing hypotheses. They encompass the tools, strategies, and procedures used to collect and interpret data in a structured and reliable manner.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451946"/>
            <a:ext cx="8417320" cy="4848820"/>
          </a:xfrm>
          <a:prstGeom prst="rect">
            <a:avLst/>
          </a:prstGeom>
          <a:noFill/>
        </p:spPr>
        <p:txBody>
          <a:bodyPr wrap="square" rtlCol="0">
            <a:normAutofit/>
          </a:bodyPr>
          <a:lstStyle/>
          <a:p>
            <a:pPr>
              <a:buNone/>
            </a:pPr>
            <a:r>
              <a:rPr lang="en-US" sz="1800" b="1" dirty="0">
                <a:latin typeface="Alexandria" charset="0"/>
                <a:cs typeface="Alexandria" charset="0"/>
              </a:rPr>
              <a:t>Importance of Research in Entrepreneurship and Innovation Studies:</a:t>
            </a:r>
          </a:p>
          <a:p>
            <a:pPr>
              <a:buNone/>
            </a:pPr>
            <a:endParaRPr lang="en-US" sz="1800">
              <a:latin typeface="Alexandria" charset="0"/>
            </a:endParaRPr>
          </a:p>
          <a:p>
            <a:pPr>
              <a:buNone/>
            </a:pPr>
            <a:r>
              <a:rPr lang="en-US" sz="1800" b="1" dirty="0">
                <a:latin typeface="Alexandria" charset="0"/>
                <a:cs typeface="Alexandria" charset="0"/>
              </a:rPr>
              <a:t>Knowledge Generation and Advancement: </a:t>
            </a:r>
            <a:r>
              <a:rPr lang="en-US" sz="1800" dirty="0">
                <a:latin typeface="Alexandria" charset="0"/>
                <a:cs typeface="Alexandria" charset="0"/>
              </a:rPr>
              <a:t>Research helps expand the body of knowledge in entrepreneurship and creativity. It allows scholars and practitioners to explore new ideas, concepts, and theories, leading to a deeper understanding of how entrepreneurship and creativity function.</a:t>
            </a:r>
          </a:p>
          <a:p>
            <a:pPr>
              <a:buNone/>
            </a:pPr>
            <a:endParaRPr lang="en-US" sz="1800">
              <a:latin typeface="Alexandria" charset="0"/>
            </a:endParaRPr>
          </a:p>
          <a:p>
            <a:pPr>
              <a:buNone/>
            </a:pPr>
            <a:r>
              <a:rPr lang="en-US" sz="1800" b="1" dirty="0">
                <a:latin typeface="Alexandria" charset="0"/>
                <a:cs typeface="Alexandria" charset="0"/>
              </a:rPr>
              <a:t>Innovation and New Ideas: </a:t>
            </a:r>
            <a:r>
              <a:rPr lang="en-US" sz="1800" dirty="0">
                <a:latin typeface="Alexandria" charset="0"/>
                <a:cs typeface="Alexandria" charset="0"/>
              </a:rPr>
              <a:t>Entrepreneurship is closely tied to innovation, and creativity is a fundamental aspect of innovation. Research in these fields can uncover innovative ideas, strategies, and approaches that can lead to the development of new products, services, and business models.</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451946"/>
            <a:ext cx="8417320" cy="4848820"/>
          </a:xfrm>
          <a:prstGeom prst="rect">
            <a:avLst/>
          </a:prstGeom>
          <a:noFill/>
        </p:spPr>
        <p:txBody>
          <a:bodyPr wrap="square" rtlCol="0">
            <a:normAutofit/>
          </a:bodyPr>
          <a:lstStyle/>
          <a:p>
            <a:pPr>
              <a:buNone/>
            </a:pPr>
            <a:r>
              <a:rPr lang="en-US" sz="1800" b="1" dirty="0">
                <a:latin typeface="Alexandria" charset="0"/>
                <a:cs typeface="Alexandria" charset="0"/>
              </a:rPr>
              <a:t>Problem Solving: </a:t>
            </a:r>
            <a:r>
              <a:rPr lang="en-US" sz="1800" dirty="0">
                <a:latin typeface="Alexandria" charset="0"/>
                <a:cs typeface="Alexandria" charset="0"/>
              </a:rPr>
              <a:t>Research can identify challenges and issues within entrepreneurship and creativity processes. By examining these challenges, researchers can propose solutions and best practices, helping entrepreneurs and creative professionals overcome obstacles and improve their outcomes.</a:t>
            </a:r>
          </a:p>
          <a:p>
            <a:pPr>
              <a:buNone/>
            </a:pPr>
            <a:endParaRPr lang="en-US" sz="1800">
              <a:latin typeface="Alexandria" charset="0"/>
            </a:endParaRPr>
          </a:p>
          <a:p>
            <a:pPr>
              <a:buNone/>
            </a:pPr>
            <a:r>
              <a:rPr lang="en-US" sz="1800" b="1" dirty="0">
                <a:latin typeface="Alexandria" charset="0"/>
                <a:cs typeface="Alexandria" charset="0"/>
              </a:rPr>
              <a:t>Evidence-Based Decision-Making: </a:t>
            </a:r>
            <a:r>
              <a:rPr lang="en-US" sz="1800" dirty="0">
                <a:latin typeface="Alexandria" charset="0"/>
                <a:cs typeface="Alexandria" charset="0"/>
              </a:rPr>
              <a:t>Entrepreneurship and creativity involve making critical decisions. Research provides empirical evidence and data-driven insights that can inform decision-makers, reducing uncertainty and increasing the likelihood of success.</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451946"/>
            <a:ext cx="8417320" cy="4848820"/>
          </a:xfrm>
          <a:prstGeom prst="rect">
            <a:avLst/>
          </a:prstGeom>
          <a:noFill/>
        </p:spPr>
        <p:txBody>
          <a:bodyPr wrap="square" rtlCol="0">
            <a:normAutofit/>
          </a:bodyPr>
          <a:lstStyle/>
          <a:p>
            <a:pPr>
              <a:buNone/>
            </a:pPr>
            <a:r>
              <a:rPr lang="en-US" sz="1800" b="1" dirty="0">
                <a:latin typeface="Alexandria" charset="0"/>
                <a:cs typeface="Alexandria" charset="0"/>
              </a:rPr>
              <a:t>Understanding Entrepreneurial Behavior: </a:t>
            </a:r>
            <a:r>
              <a:rPr lang="en-US" sz="1800" dirty="0">
                <a:latin typeface="Alexandria" charset="0"/>
                <a:cs typeface="Alexandria" charset="0"/>
              </a:rPr>
              <a:t>Research helps us gain insights into the motivations, behaviors, and traits of entrepreneurs and creative individuals. This understanding can be valuable for identifying potential entrepreneurs, fostering creativity in organizations, and designing effective training and support programs.</a:t>
            </a:r>
          </a:p>
          <a:p>
            <a:pPr>
              <a:buNone/>
            </a:pPr>
            <a:endParaRPr lang="en-US" sz="1800">
              <a:latin typeface="Alexandria" charset="0"/>
            </a:endParaRPr>
          </a:p>
          <a:p>
            <a:pPr>
              <a:buNone/>
            </a:pPr>
            <a:r>
              <a:rPr lang="en-US" sz="1800" b="1" dirty="0">
                <a:latin typeface="Alexandria" charset="0"/>
                <a:cs typeface="Alexandria" charset="0"/>
              </a:rPr>
              <a:t>Policy Development: </a:t>
            </a:r>
            <a:r>
              <a:rPr lang="en-US" sz="1800" dirty="0">
                <a:latin typeface="Alexandria" charset="0"/>
                <a:cs typeface="Alexandria" charset="0"/>
              </a:rPr>
              <a:t>Research findings can inform policymakers about the factors that influence entrepreneurship and creativity. This information can guide the development of policies and regulations that promote innovation, economic growth, and the creation of new businesses.</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451946"/>
            <a:ext cx="8417320" cy="4848820"/>
          </a:xfrm>
          <a:prstGeom prst="rect">
            <a:avLst/>
          </a:prstGeom>
          <a:noFill/>
        </p:spPr>
        <p:txBody>
          <a:bodyPr wrap="square" rtlCol="0">
            <a:normAutofit/>
          </a:bodyPr>
          <a:lstStyle/>
          <a:p>
            <a:pPr>
              <a:buNone/>
            </a:pPr>
            <a:r>
              <a:rPr lang="en-US" sz="1800" b="1" dirty="0">
                <a:latin typeface="Alexandria" charset="0"/>
                <a:cs typeface="Alexandria" charset="0"/>
              </a:rPr>
              <a:t>Academic and Practical Synergy: </a:t>
            </a:r>
            <a:r>
              <a:rPr lang="en-US" sz="1800" dirty="0">
                <a:latin typeface="Alexandria" charset="0"/>
                <a:cs typeface="Alexandria" charset="0"/>
              </a:rPr>
              <a:t>Research in entrepreneurship and creativity studies bridges the gap between academia and practice. Insights gained through research can be directly applied in the real world, benefiting both entrepreneurs and organizations.</a:t>
            </a:r>
          </a:p>
          <a:p>
            <a:pPr>
              <a:buNone/>
            </a:pPr>
            <a:endParaRPr lang="en-US" sz="1800">
              <a:latin typeface="Alexandria" charset="0"/>
            </a:endParaRPr>
          </a:p>
          <a:p>
            <a:pPr>
              <a:buNone/>
            </a:pPr>
            <a:r>
              <a:rPr lang="en-US" sz="1800" b="1" dirty="0">
                <a:latin typeface="Alexandria" charset="0"/>
                <a:cs typeface="Alexandria" charset="0"/>
              </a:rPr>
              <a:t>Global Perspective: </a:t>
            </a:r>
            <a:r>
              <a:rPr lang="en-US" sz="1800" dirty="0">
                <a:latin typeface="Alexandria" charset="0"/>
                <a:cs typeface="Alexandria" charset="0"/>
              </a:rPr>
              <a:t>Research in these fields often takes a global perspective, exploring how entrepreneurship and creativity differ across cultures and regions. This cross-cultural knowledge can be invaluable for businesses operating in diverse markets.</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451946"/>
            <a:ext cx="8417320" cy="4848820"/>
          </a:xfrm>
          <a:prstGeom prst="rect">
            <a:avLst/>
          </a:prstGeom>
          <a:noFill/>
        </p:spPr>
        <p:txBody>
          <a:bodyPr wrap="square" rtlCol="0">
            <a:normAutofit/>
          </a:bodyPr>
          <a:lstStyle/>
          <a:p>
            <a:pPr>
              <a:buNone/>
            </a:pPr>
            <a:r>
              <a:rPr lang="en-US" sz="2200" b="1" dirty="0">
                <a:latin typeface="Alexandria" charset="0"/>
                <a:cs typeface="Alexandria" charset="0"/>
              </a:rPr>
              <a:t>Long-Term Impact: </a:t>
            </a:r>
            <a:r>
              <a:rPr lang="en-US" sz="2200" dirty="0">
                <a:latin typeface="Alexandria" charset="0"/>
                <a:cs typeface="Alexandria" charset="0"/>
              </a:rPr>
              <a:t>Entrepreneurship and creativity research can have long-lasting effects on society and the economy by fostering a culture of innovation and entrepreneurship. Successful businesses and creative endeavors can create jobs, stimulate economic growth, and drive positive social change.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4820324" y="136975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Types of Research</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rgbClr val="FFFFFF"/>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rgbClr val="FFFFFF"/>
                </a:solidFill>
                <a:latin typeface="Alexandria" charset="0"/>
                <a:cs typeface="Alexandria" charset="0"/>
              </a:rPr>
              <a:t>0</a:t>
            </a:r>
          </a:p>
        </p:txBody>
      </p:sp>
      <p:sp>
        <p:nvSpPr>
          <p:cNvPr id="31" name="TextBox 30"/>
          <p:cNvSpPr txBox="1"/>
          <p:nvPr/>
        </p:nvSpPr>
        <p:spPr>
          <a:xfrm>
            <a:off x="3598250" y="2495028"/>
            <a:ext cx="8417320" cy="3805738"/>
          </a:xfrm>
          <a:prstGeom prst="rect">
            <a:avLst/>
          </a:prstGeom>
          <a:noFill/>
        </p:spPr>
        <p:txBody>
          <a:bodyPr wrap="square" rtlCol="0">
            <a:normAutofit/>
          </a:bodyPr>
          <a:lstStyle/>
          <a:p>
            <a:pPr marL="342900" indent="-342900">
              <a:buFont typeface="Arial" panose="020B0604020202020204" pitchFamily="34" charset="0"/>
              <a:buChar char="•"/>
            </a:pPr>
            <a:r>
              <a:rPr lang="en-US" sz="2400" dirty="0">
                <a:latin typeface="Alexandria" charset="0"/>
                <a:cs typeface="Alexandria" charset="0"/>
              </a:rPr>
              <a:t> Qualitative Research</a:t>
            </a:r>
          </a:p>
          <a:p>
            <a:pPr marL="342900" indent="-342900">
              <a:buFont typeface="Arial" panose="020B0604020202020204" pitchFamily="34" charset="0"/>
              <a:buChar char="•"/>
            </a:pPr>
            <a:r>
              <a:rPr lang="en-US" sz="2400" dirty="0">
                <a:latin typeface="Alexandria" charset="0"/>
                <a:cs typeface="Alexandria" charset="0"/>
              </a:rPr>
              <a:t> Quantitative Research</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451946"/>
            <a:ext cx="8417320" cy="4848820"/>
          </a:xfrm>
          <a:prstGeom prst="rect">
            <a:avLst/>
          </a:prstGeom>
          <a:noFill/>
        </p:spPr>
        <p:txBody>
          <a:bodyPr wrap="square" rtlCol="0">
            <a:normAutofit/>
          </a:bodyPr>
          <a:lstStyle/>
          <a:p>
            <a:pPr>
              <a:buNone/>
            </a:pPr>
            <a:r>
              <a:rPr lang="en-US" sz="1600" dirty="0">
                <a:latin typeface="Alexandria" charset="0"/>
                <a:cs typeface="Alexandria" charset="0"/>
              </a:rPr>
              <a:t>Qualitative research is a research method used to explore and understand individuals' in-depth experiences, behaviors, beliefs, and social phenomena. It focuses on the collection and analysis of non-numerical data, often through methods like interviews, focus groups, observations, and content analysis. Qualitative research aims to uncover insights, patterns, and meanings within a specific context, providing rich, detailed, and context-dependent information. Researchers use qualitative research to gain a deeper understanding of complex issues and to generate hypotheses for further investigation.</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451946"/>
            <a:ext cx="8417320" cy="4848820"/>
          </a:xfrm>
          <a:prstGeom prst="rect">
            <a:avLst/>
          </a:prstGeom>
          <a:noFill/>
        </p:spPr>
        <p:txBody>
          <a:bodyPr wrap="square" rtlCol="0">
            <a:normAutofit/>
          </a:bodyPr>
          <a:lstStyle/>
          <a:p>
            <a:pPr>
              <a:buNone/>
            </a:pPr>
            <a:r>
              <a:rPr lang="en-US" sz="1600" dirty="0">
                <a:latin typeface="Alexandria" charset="0"/>
                <a:cs typeface="Alexandria" charset="0"/>
              </a:rPr>
              <a:t>Quantitative research is a research method that involves the systematic collection and analysis of numerical data to answer research questions or test hypotheses. It emphasizes measurement, quantification, and statistical analysis to draw generalizable conclusions. Common quantitative research methods include surveys, experiments, observations, and the analysis of existing datasets. Quantitative research provides numerical and objective data, allowing researchers to identify patterns, relationships, and statistical significance. It is often used to make predictions, generalize findings to larger populations, and support evidence-based decision-making in various fields, including business, science, and social sciences.</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4820324" y="136975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The Research Process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rgbClr val="FFFFFF"/>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rgbClr val="FFFFFF"/>
                </a:solidFill>
                <a:latin typeface="Alexandria" charset="0"/>
                <a:cs typeface="Alexandria" charset="0"/>
              </a:rPr>
              <a:t>0</a:t>
            </a:r>
          </a:p>
        </p:txBody>
      </p:sp>
      <p:sp>
        <p:nvSpPr>
          <p:cNvPr id="31" name="TextBox 30"/>
          <p:cNvSpPr txBox="1"/>
          <p:nvPr/>
        </p:nvSpPr>
        <p:spPr>
          <a:xfrm>
            <a:off x="3598250" y="2495028"/>
            <a:ext cx="8417320" cy="3805738"/>
          </a:xfrm>
          <a:prstGeom prst="rect">
            <a:avLst/>
          </a:prstGeom>
          <a:noFill/>
        </p:spPr>
        <p:txBody>
          <a:bodyPr wrap="square" rtlCol="0">
            <a:normAutofit/>
          </a:bodyPr>
          <a:lstStyle/>
          <a:p>
            <a:pPr>
              <a:buNone/>
            </a:pPr>
            <a:r>
              <a:rPr lang="en-US" sz="1800" b="1" dirty="0">
                <a:latin typeface="Alexandria" charset="0"/>
                <a:cs typeface="Alexandria" charset="0"/>
              </a:rPr>
              <a:t>1- Identify the Research Problem: </a:t>
            </a:r>
            <a:r>
              <a:rPr lang="en-US" sz="1800" dirty="0">
                <a:latin typeface="Alexandria" charset="0"/>
                <a:cs typeface="Alexandria" charset="0"/>
              </a:rPr>
              <a:t>The first step is to define and clearly articulate the research question or problem that you want to investigate. This problem should be well-defined and specific.</a:t>
            </a:r>
          </a:p>
          <a:p>
            <a:pPr>
              <a:buNone/>
            </a:pPr>
            <a:endParaRPr lang="en-US" sz="1800">
              <a:latin typeface="Alexandria" charset="0"/>
            </a:endParaRPr>
          </a:p>
          <a:p>
            <a:pPr>
              <a:buNone/>
            </a:pPr>
            <a:r>
              <a:rPr lang="en-US" sz="1800" b="1" dirty="0">
                <a:latin typeface="Alexandria" charset="0"/>
                <a:cs typeface="Alexandria" charset="0"/>
              </a:rPr>
              <a:t>2- Review Existing Literature: </a:t>
            </a:r>
            <a:r>
              <a:rPr lang="en-US" sz="1800" dirty="0">
                <a:latin typeface="Alexandria" charset="0"/>
                <a:cs typeface="Alexandria" charset="0"/>
              </a:rPr>
              <a:t>Conduct a thorough literature review to understand what is already known about the topic. This helps in identifying gaps in existing knowledge.</a:t>
            </a:r>
          </a:p>
          <a:p>
            <a:pPr>
              <a:buNone/>
            </a:pPr>
            <a:endParaRPr lang="en-US" sz="1800">
              <a:latin typeface="Alexandria" charset="0"/>
            </a:endParaRPr>
          </a:p>
          <a:p>
            <a:pPr>
              <a:buNone/>
            </a:pPr>
            <a:r>
              <a:rPr lang="en-US" sz="1800" b="1" dirty="0">
                <a:latin typeface="Alexandria" charset="0"/>
                <a:cs typeface="Alexandria" charset="0"/>
              </a:rPr>
              <a:t>3- Formulate Research Objectives/Hypotheses: </a:t>
            </a:r>
            <a:r>
              <a:rPr lang="en-US" sz="1800" dirty="0">
                <a:latin typeface="Alexandria" charset="0"/>
                <a:cs typeface="Alexandria" charset="0"/>
              </a:rPr>
              <a:t>Based on the research problem and literature review, establish clear research objectives or hypotheses that you intend to test or explore.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451946"/>
            <a:ext cx="8417320" cy="4848820"/>
          </a:xfrm>
          <a:prstGeom prst="rect">
            <a:avLst/>
          </a:prstGeom>
          <a:noFill/>
        </p:spPr>
        <p:txBody>
          <a:bodyPr wrap="square" rtlCol="0">
            <a:normAutofit/>
          </a:bodyPr>
          <a:lstStyle/>
          <a:p>
            <a:pPr>
              <a:buNone/>
            </a:pPr>
            <a:r>
              <a:rPr lang="en-US" sz="1800" b="1" dirty="0">
                <a:latin typeface="Alexandria" charset="0"/>
                <a:cs typeface="Alexandria" charset="0"/>
              </a:rPr>
              <a:t>4- Choose Research Design: </a:t>
            </a:r>
            <a:r>
              <a:rPr lang="en-US" sz="1800" dirty="0">
                <a:latin typeface="Alexandria" charset="0"/>
                <a:cs typeface="Alexandria" charset="0"/>
              </a:rPr>
              <a:t>Determine the research design, which includes selecting the research method (qualitative, quantitative, or mixed), data collection techniques, and sampling methods.</a:t>
            </a:r>
          </a:p>
          <a:p>
            <a:pPr>
              <a:buNone/>
            </a:pPr>
            <a:endParaRPr lang="en-US" sz="1800">
              <a:latin typeface="Alexandria" charset="0"/>
            </a:endParaRPr>
          </a:p>
          <a:p>
            <a:pPr>
              <a:buNone/>
            </a:pPr>
            <a:r>
              <a:rPr lang="en-US" sz="1800" b="1" dirty="0">
                <a:latin typeface="Alexandria" charset="0"/>
                <a:cs typeface="Alexandria" charset="0"/>
              </a:rPr>
              <a:t>5- Collect Data: </a:t>
            </a:r>
            <a:r>
              <a:rPr lang="en-US" sz="1800" dirty="0">
                <a:latin typeface="Alexandria" charset="0"/>
                <a:cs typeface="Alexandria" charset="0"/>
              </a:rPr>
              <a:t>Collect data according to the chosen research design. This could involve surveys, interviews, experiments, observations, or analysis of existing datasets.</a:t>
            </a:r>
          </a:p>
          <a:p>
            <a:pPr>
              <a:buNone/>
            </a:pPr>
            <a:endParaRPr lang="en-US" sz="1800">
              <a:latin typeface="Alexandria" charset="0"/>
            </a:endParaRPr>
          </a:p>
          <a:p>
            <a:pPr>
              <a:buNone/>
            </a:pPr>
            <a:r>
              <a:rPr lang="en-US" sz="1800" b="1" dirty="0">
                <a:latin typeface="Alexandria" charset="0"/>
                <a:cs typeface="Alexandria" charset="0"/>
              </a:rPr>
              <a:t>6- Analyze Data: </a:t>
            </a:r>
            <a:r>
              <a:rPr lang="en-US" sz="1800" dirty="0">
                <a:latin typeface="Alexandria" charset="0"/>
                <a:cs typeface="Alexandria" charset="0"/>
              </a:rPr>
              <a:t>Analyze the collected data using appropriate statistical or qualitative analysis methods, depending on the research design.</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451946"/>
            <a:ext cx="8417320" cy="4848820"/>
          </a:xfrm>
          <a:prstGeom prst="rect">
            <a:avLst/>
          </a:prstGeom>
          <a:noFill/>
        </p:spPr>
        <p:txBody>
          <a:bodyPr wrap="square" rtlCol="0">
            <a:normAutofit/>
          </a:bodyPr>
          <a:lstStyle/>
          <a:p>
            <a:pPr>
              <a:buNone/>
            </a:pPr>
            <a:r>
              <a:rPr lang="en-US" sz="1600" b="1" dirty="0">
                <a:latin typeface="Alexandria" charset="0"/>
                <a:cs typeface="Alexandria" charset="0"/>
              </a:rPr>
              <a:t>Interpret Findings: </a:t>
            </a:r>
            <a:r>
              <a:rPr lang="en-US" sz="1600" dirty="0">
                <a:latin typeface="Alexandria" charset="0"/>
                <a:cs typeface="Alexandria" charset="0"/>
              </a:rPr>
              <a:t>Interpret the results of the data analysis, drawing conclusions based on the evidence. Address whether the research objectives or hypotheses were supported.</a:t>
            </a:r>
          </a:p>
          <a:p>
            <a:pPr>
              <a:buNone/>
            </a:pPr>
            <a:endParaRPr lang="en-US" sz="1600">
              <a:latin typeface="Alexandria" charset="0"/>
            </a:endParaRPr>
          </a:p>
          <a:p>
            <a:pPr>
              <a:buNone/>
            </a:pPr>
            <a:r>
              <a:rPr lang="en-US" sz="1600" b="1" dirty="0">
                <a:latin typeface="Alexandria" charset="0"/>
                <a:cs typeface="Alexandria" charset="0"/>
              </a:rPr>
              <a:t>Report Findings: </a:t>
            </a:r>
            <a:r>
              <a:rPr lang="en-US" sz="1600" dirty="0">
                <a:latin typeface="Alexandria" charset="0"/>
                <a:cs typeface="Alexandria" charset="0"/>
              </a:rPr>
              <a:t>Present your findings in a research report or paper. This includes explaining the methodology, results, and implications of the study.</a:t>
            </a:r>
          </a:p>
          <a:p>
            <a:pPr>
              <a:buNone/>
            </a:pPr>
            <a:endParaRPr lang="en-US" sz="1600">
              <a:latin typeface="Alexandria" charset="0"/>
            </a:endParaRPr>
          </a:p>
          <a:p>
            <a:pPr>
              <a:buNone/>
            </a:pPr>
            <a:r>
              <a:rPr lang="en-US" sz="1600" b="1" dirty="0">
                <a:latin typeface="Alexandria" charset="0"/>
                <a:cs typeface="Alexandria" charset="0"/>
              </a:rPr>
              <a:t>Draw Conclusions: </a:t>
            </a:r>
            <a:r>
              <a:rPr lang="en-US" sz="1600" dirty="0">
                <a:latin typeface="Alexandria" charset="0"/>
                <a:cs typeface="Alexandria" charset="0"/>
              </a:rPr>
              <a:t>Summarize the key findings and discuss their significance in the context of the research problem. Offer recommendations for future research or practical applications.</a:t>
            </a:r>
          </a:p>
          <a:p>
            <a:pPr>
              <a:buNone/>
            </a:pPr>
            <a:endParaRPr lang="en-US" sz="1600">
              <a:latin typeface="Alexandria" charset="0"/>
            </a:endParaRPr>
          </a:p>
          <a:p>
            <a:pPr>
              <a:buNone/>
            </a:pPr>
            <a:r>
              <a:rPr lang="en-US" sz="1600" b="1" dirty="0">
                <a:latin typeface="Alexandria" charset="0"/>
                <a:cs typeface="Alexandria" charset="0"/>
              </a:rPr>
              <a:t>Reflect on the Process: </a:t>
            </a:r>
            <a:r>
              <a:rPr lang="en-US" sz="1600" dirty="0">
                <a:latin typeface="Alexandria" charset="0"/>
                <a:cs typeface="Alexandria" charset="0"/>
              </a:rPr>
              <a:t>Evaluate the research process, including any limitations or challenges encountered. Consider what could be done differently in future studies.</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blip>
          <a:srcRect t="27877" b="25429"/>
          <a:stretch>
            <a:fillRect/>
          </a:stretch>
        </p:blipFill>
        <p:spPr>
          <a:xfrm>
            <a:off x="9782999" y="59789"/>
            <a:ext cx="2305141" cy="107634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5D0389E-9A13-4DF0-93F8-0FECA582E83A}">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B145C0D-6857-486A-A4EC-986025C08C37}">
  <ds:schemaRefs>
    <ds:schemaRef ds:uri="http://schemas.microsoft.com/sharepoint/v3/contenttype/forms"/>
  </ds:schemaRefs>
</ds:datastoreItem>
</file>

<file path=customXml/itemProps3.xml><?xml version="1.0" encoding="utf-8"?>
<ds:datastoreItem xmlns:ds="http://schemas.openxmlformats.org/officeDocument/2006/customXml" ds:itemID="{D1125F29-059C-4D43-9872-628091D1FD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959</TotalTime>
  <Words>1449</Words>
  <Application>Microsoft Office PowerPoint</Application>
  <PresentationFormat>Widescreen</PresentationFormat>
  <Paragraphs>137</Paragraphs>
  <Slides>22</Slides>
  <Notes>21</Notes>
  <HiddenSlides>0</HiddenSlides>
  <MMClips>0</MMClips>
  <ScaleCrop>false</ScaleCrop>
  <HeadingPairs>
    <vt:vector size="4" baseType="variant">
      <vt:variant>
        <vt:lpstr>Theme</vt:lpstr>
      </vt:variant>
      <vt:variant>
        <vt:i4>3</vt:i4>
      </vt:variant>
      <vt:variant>
        <vt:lpstr>Slide Titles</vt:lpstr>
      </vt:variant>
      <vt:variant>
        <vt:i4>22</vt:i4>
      </vt:variant>
    </vt:vector>
  </HeadingPairs>
  <TitlesOfParts>
    <vt:vector size="25" baseType="lpstr">
      <vt:lpstr>Office Theme</vt:lpstr>
      <vt:lpstr>1_Office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Rageh</cp:lastModifiedBy>
  <cp:revision>52</cp:revision>
  <dcterms:created xsi:type="dcterms:W3CDTF">2023-04-29T09:08:23Z</dcterms:created>
  <dcterms:modified xsi:type="dcterms:W3CDTF">2026-09-25T19:45:07Z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