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257" r:id="rId3"/>
    <p:sldId id="258" r:id="rId4"/>
    <p:sldId id="851" r:id="rId5"/>
    <p:sldId id="776" r:id="rId6"/>
    <p:sldId id="829" r:id="rId7"/>
    <p:sldId id="878" r:id="rId8"/>
    <p:sldId id="855" r:id="rId9"/>
    <p:sldId id="879" r:id="rId10"/>
    <p:sldId id="738" r:id="rId11"/>
    <p:sldId id="856" r:id="rId12"/>
    <p:sldId id="784" r:id="rId13"/>
    <p:sldId id="786" r:id="rId14"/>
    <p:sldId id="857" r:id="rId15"/>
    <p:sldId id="858" r:id="rId16"/>
    <p:sldId id="880" r:id="rId17"/>
    <p:sldId id="785" r:id="rId18"/>
    <p:sldId id="881" r:id="rId19"/>
    <p:sldId id="882" r:id="rId20"/>
    <p:sldId id="883" r:id="rId21"/>
    <p:sldId id="789" r:id="rId22"/>
    <p:sldId id="808" r:id="rId23"/>
    <p:sldId id="859" r:id="rId24"/>
    <p:sldId id="860" r:id="rId25"/>
    <p:sldId id="806" r:id="rId26"/>
    <p:sldId id="826" r:id="rId27"/>
    <p:sldId id="792" r:id="rId28"/>
    <p:sldId id="793" r:id="rId29"/>
    <p:sldId id="794" r:id="rId30"/>
    <p:sldId id="796" r:id="rId31"/>
    <p:sldId id="815" r:id="rId32"/>
    <p:sldId id="797" r:id="rId33"/>
    <p:sldId id="816" r:id="rId34"/>
    <p:sldId id="798" r:id="rId35"/>
    <p:sldId id="799" r:id="rId36"/>
    <p:sldId id="800" r:id="rId37"/>
    <p:sldId id="801" r:id="rId38"/>
    <p:sldId id="802" r:id="rId39"/>
    <p:sldId id="884" r:id="rId40"/>
    <p:sldId id="803" r:id="rId41"/>
    <p:sldId id="822" r:id="rId42"/>
    <p:sldId id="809" r:id="rId43"/>
    <p:sldId id="818" r:id="rId44"/>
    <p:sldId id="810" r:id="rId45"/>
    <p:sldId id="824" r:id="rId46"/>
    <p:sldId id="820" r:id="rId47"/>
    <p:sldId id="821" r:id="rId48"/>
    <p:sldId id="811" r:id="rId49"/>
    <p:sldId id="823" r:id="rId50"/>
    <p:sldId id="861" r:id="rId51"/>
    <p:sldId id="827" r:id="rId52"/>
    <p:sldId id="814" r:id="rId53"/>
    <p:sldId id="863" r:id="rId54"/>
    <p:sldId id="864" r:id="rId55"/>
    <p:sldId id="865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02FDD6E-F711-48B4-AE3A-0EC1C87B83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5D9C83B-1101-43EC-B3F4-7666B782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2597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7B5CA0F-4336-48A0-AFBB-80458E7A8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3DD6137-DDD7-41A1-939E-50099AD3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9651E4D-0EBC-4A04-BD6C-DAC45D79F5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0DEB7DC-1D4B-49D0-92F2-404FD975A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EA824AA-568C-426F-911A-4A12FCD76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3C2C697-EFDD-4922-B3B7-D260109470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EACDECC-C2CD-4D11-B1E0-2C1BD825C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8CAD19-E222-4018-812F-9195BE88EB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8990C98-48F2-48C1-9C4D-FFB2121918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F582DAC-0084-4CF2-B9AA-5716C098F7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3A906AA-2804-4CB6-A38E-EC9D16E1F3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00AC298-D3A9-449F-A1DC-5C843C948D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5B443D-BEE1-49FF-82B5-45755BDC6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68CDC16-1861-4FA7-BE79-DD3757D7C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CECC665-C878-4417-85E9-FE012151AC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3D41CD1-3C8C-423F-9218-8A50B095C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07BB74-4597-4C96-B848-99D7BA8E5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496E9CB-1479-40AA-93A4-75AA7AD5DD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D5015528-8699-49EC-887E-A2C8BF4F2F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1BB8C31-0EA3-4084-BD90-8F7797B26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A711F13-DDFD-4394-87CC-6E7B4C90D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D71F9DC-D394-49C3-85D6-0F0C2A252E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5394D66-F9EB-4E9A-A9D4-3DE2BD9358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F71C22DD-20A7-4B0F-9CCE-29105A3143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5C7B09B-C796-4E76-8908-B36A8D342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9A312EF-92EC-4B5D-A13A-B1537844B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0CFB863-780E-4400-92F0-C699008350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B448895-D113-472F-B2E5-A3AF90DC5F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52CE26E6-E022-4CC2-81F8-67EA956E77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B7C60CD-1884-4AAD-A9E7-18C06BE12A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76BE0088-0229-4FF1-A71F-7B2E9F7FA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C0A1C17-EE2C-41D7-83D3-BD5F6EAA09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F0860A3F-7D7C-4315-B08E-2BAD36A6F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D4D64B85-5750-483C-8B25-DA0F59C8D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FAE489C-95AC-4896-9C90-D7AF75E74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4107448-D4A1-45E3-9F94-382723767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9342493B-0104-4A12-85AA-6F6DDBCB8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19C731A3-E973-45B2-B807-DD25DAFB5E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9616EB1-8570-4B2F-9914-C45281C2D6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5F63EF46-9AB7-46A4-830B-22BFEE2C4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2028814-6D50-4611-A223-4E6DBC1764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BED3F8D2-8D69-4B6E-8514-1F5FC1E24F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F829FAD9-1AAC-4C27-8677-7436C94505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CA6C2342-CE4D-42B2-B42D-BE72BCE2B0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F8CA17B8-718D-414A-B9F5-027F9CC5D9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862F754-082E-4C1D-B3E4-CDD58F63B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D3E2649B-1857-4B8A-BC58-91BF0CCA2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689524E6-B3CC-461A-97E9-7388B87AB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84BF0F0-5F9F-4110-A0CF-D9ED7D1A1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4.png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e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em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20269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3774" y="3271003"/>
            <a:ext cx="5590438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D6CC0B-9D1D-4E25-8988-4199CBB43805}"/>
              </a:ext>
            </a:extLst>
          </p:cNvPr>
          <p:cNvSpPr txBox="1"/>
          <p:nvPr/>
        </p:nvSpPr>
        <p:spPr>
          <a:xfrm>
            <a:off x="8080310" y="4986652"/>
            <a:ext cx="3828778" cy="478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24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Principles of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Mohamed Hamouda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468BC67-5A26-41D8-9099-9EC83409E50C}"/>
              </a:ext>
            </a:extLst>
          </p:cNvPr>
          <p:cNvSpPr txBox="1"/>
          <p:nvPr/>
        </p:nvSpPr>
        <p:spPr>
          <a:xfrm>
            <a:off x="3757037" y="5570689"/>
            <a:ext cx="4668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small" spc="0" normalizeH="0" baseline="0" noProof="0" dirty="0">
                <a:ln>
                  <a:noFill/>
                </a:ln>
                <a:solidFill>
                  <a:srgbClr val="B32C16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129ADA2-B12D-4B5F-9F2F-F452C5852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6096000" y="1017588"/>
            <a:ext cx="6350" cy="963612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23941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8896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4078288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 dirty="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 dirty="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33400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483" name="Picture 12">
            <a:extLst>
              <a:ext uri="{FF2B5EF4-FFF2-40B4-BE49-F238E27FC236}">
                <a16:creationId xmlns:a16="http://schemas.microsoft.com/office/drawing/2014/main" id="{0CDF9577-0B3E-43BE-BDFC-32227758D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4724400"/>
            <a:ext cx="17462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 dirty="0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66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810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 dirty="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of </a:t>
            </a: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 dirty="0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82726"/>
            <a:ext cx="86106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23" name="Picture 9">
            <a:extLst>
              <a:ext uri="{FF2B5EF4-FFF2-40B4-BE49-F238E27FC236}">
                <a16:creationId xmlns:a16="http://schemas.microsoft.com/office/drawing/2014/main" id="{87288931-C2AE-4C46-ACED-AFFEF3B3D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1" y="452438"/>
            <a:ext cx="191452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343025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95400"/>
            <a:ext cx="8077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8077200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048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09" name="Text Box 5">
            <a:extLst>
              <a:ext uri="{FF2B5EF4-FFF2-40B4-BE49-F238E27FC236}">
                <a16:creationId xmlns:a16="http://schemas.microsoft.com/office/drawing/2014/main" id="{1CB74A4B-51FE-44F5-819D-16F02625B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2192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130675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99060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amortization,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2C27CEF-762A-43BD-8CA1-4E429980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001838"/>
            <a:ext cx="7924800" cy="3865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4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Which is an example of a cash flow from an operating activity?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to lenders for interest.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Receipt of cash from the sale of capital stock.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dividends to the company’s stockholders.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None of the above.</a:t>
            </a:r>
          </a:p>
        </p:txBody>
      </p:sp>
      <p:sp>
        <p:nvSpPr>
          <p:cNvPr id="1052675" name="Oval 3">
            <a:extLst>
              <a:ext uri="{FF2B5EF4-FFF2-40B4-BE49-F238E27FC236}">
                <a16:creationId xmlns:a16="http://schemas.microsoft.com/office/drawing/2014/main" id="{1961106D-901E-4EEC-B760-89AA19C5B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1242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2676" name="Rectangle 4">
            <a:extLst>
              <a:ext uri="{FF2B5EF4-FFF2-40B4-BE49-F238E27FC236}">
                <a16:creationId xmlns:a16="http://schemas.microsoft.com/office/drawing/2014/main" id="{DB393876-0613-4BA8-9205-625DB0CE3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Question</a:t>
            </a:r>
          </a:p>
        </p:txBody>
      </p:sp>
      <p:sp>
        <p:nvSpPr>
          <p:cNvPr id="51205" name="Text Box 8">
            <a:extLst>
              <a:ext uri="{FF2B5EF4-FFF2-40B4-BE49-F238E27FC236}">
                <a16:creationId xmlns:a16="http://schemas.microsoft.com/office/drawing/2014/main" id="{3B93DAF1-8B63-4725-AA1B-5584F5D15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2681" name="Rectangle 9">
            <a:extLst>
              <a:ext uri="{FF2B5EF4-FFF2-40B4-BE49-F238E27FC236}">
                <a16:creationId xmlns:a16="http://schemas.microsoft.com/office/drawing/2014/main" id="{714347C5-2C87-47DA-9D5F-DB8119944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 dirty="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314331" progId="Excel.Sheet.8">
                  <p:embed/>
                </p:oleObj>
              </mc:Choice>
              <mc:Fallback>
                <p:oleObj name="Worksheet" r:id="rId3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 dirty="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 dirty="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504771" progId="Excel.Sheet.8">
                  <p:embed/>
                </p:oleObj>
              </mc:Choice>
              <mc:Fallback>
                <p:oleObj name="Worksheet" r:id="rId3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695629" progId="Excel.Sheet.8">
                  <p:embed/>
                </p:oleObj>
              </mc:Choice>
              <mc:Fallback>
                <p:oleObj name="Worksheet" r:id="rId3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886069" progId="Excel.Sheet.8">
                  <p:embed/>
                </p:oleObj>
              </mc:Choice>
              <mc:Fallback>
                <p:oleObj name="Worksheet" r:id="rId3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2076510" progId="Excel.Sheet.8">
                  <p:embed/>
                </p:oleObj>
              </mc:Choice>
              <mc:Fallback>
                <p:oleObj name="Worksheet" r:id="rId3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id="{E2937818-1053-4C1F-9EB5-34E39F7AA9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133600"/>
          <a:ext cx="7170738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2457390" progId="Excel.Sheet.8">
                  <p:embed/>
                </p:oleObj>
              </mc:Choice>
              <mc:Fallback>
                <p:oleObj name="Worksheet" r:id="rId3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133600"/>
                        <a:ext cx="7170738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8">
            <a:extLst>
              <a:ext uri="{FF2B5EF4-FFF2-40B4-BE49-F238E27FC236}">
                <a16:creationId xmlns:a16="http://schemas.microsoft.com/office/drawing/2014/main" id="{F218C740-F464-40D9-B702-BD883D45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01639"/>
            <a:ext cx="8077200" cy="59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139721" name="Rectangle 9">
            <a:extLst>
              <a:ext uri="{FF2B5EF4-FFF2-40B4-BE49-F238E27FC236}">
                <a16:creationId xmlns:a16="http://schemas.microsoft.com/office/drawing/2014/main" id="{E1908004-98A2-42C4-8EBB-EB2E89183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257800"/>
            <a:ext cx="7620000" cy="8382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139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97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1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Company purchased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>
                <a:latin typeface="Arial" panose="020B0604020202020204" pitchFamily="34" charset="0"/>
              </a:rPr>
              <a:t>investing</a:t>
            </a:r>
            <a:r>
              <a:rPr lang="en-US" altLang="en-US" sz="2100">
                <a:latin typeface="Arial" panose="020B0604020202020204" pitchFamily="34" charset="0"/>
              </a:rPr>
              <a:t> and </a:t>
            </a:r>
            <a:r>
              <a:rPr lang="en-US" altLang="en-US" sz="2100" u="sng">
                <a:latin typeface="Arial" panose="020B0604020202020204" pitchFamily="34" charset="0"/>
              </a:rPr>
              <a:t>financing</a:t>
            </a:r>
            <a:r>
              <a:rPr lang="en-US" altLang="en-US" sz="210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id="{9F260E51-DBEE-4B16-B903-8B7476C938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0" name="Text Box 5">
            <a:extLst>
              <a:ext uri="{FF2B5EF4-FFF2-40B4-BE49-F238E27FC236}">
                <a16:creationId xmlns:a16="http://schemas.microsoft.com/office/drawing/2014/main" id="{D9E67A06-BD74-4FD4-BD06-D8A16FBB2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id="{6792D980-D2E9-45E4-AB6D-7D186BD7CD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41438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id="{8C875A13-C981-403B-9A49-659FE2F0C42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4092188" progId="Excel.Sheet.8">
                  <p:embed/>
                </p:oleObj>
              </mc:Choice>
              <mc:Fallback>
                <p:oleObj name="Worksheet" r:id="rId3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id="{DA19DFAA-ECF5-4C67-9A65-2757E4EDCB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795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295401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id="{94BB33EC-6C19-4271-87F8-FABB450103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4092188" progId="Excel.Sheet.8">
                  <p:embed/>
                </p:oleObj>
              </mc:Choice>
              <mc:Fallback>
                <p:oleObj name="Worksheet" r:id="rId3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871A9F59-193E-4EC2-99E1-7CC41C6FA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01838"/>
            <a:ext cx="7924800" cy="4094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5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300">
                <a:latin typeface="Arial" panose="020B0604020202020204" pitchFamily="34" charset="0"/>
              </a:rPr>
              <a:t>Which is an example of a cash flow from an investing activity?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issuance of bonds payable.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repurchase outstanding capital stock. 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sale of equipment.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suppliers for inventory.</a:t>
            </a:r>
          </a:p>
        </p:txBody>
      </p:sp>
      <p:sp>
        <p:nvSpPr>
          <p:cNvPr id="1053699" name="Oval 3">
            <a:extLst>
              <a:ext uri="{FF2B5EF4-FFF2-40B4-BE49-F238E27FC236}">
                <a16:creationId xmlns:a16="http://schemas.microsoft.com/office/drawing/2014/main" id="{605EE665-B098-4550-9C69-7D42F80D3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45135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3700" name="Rectangle 4">
            <a:extLst>
              <a:ext uri="{FF2B5EF4-FFF2-40B4-BE49-F238E27FC236}">
                <a16:creationId xmlns:a16="http://schemas.microsoft.com/office/drawing/2014/main" id="{729F684E-3EAE-4FE1-BFEB-24E06C1D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Review Question</a:t>
            </a:r>
          </a:p>
        </p:txBody>
      </p:sp>
      <p:sp>
        <p:nvSpPr>
          <p:cNvPr id="101381" name="Text Box 8">
            <a:extLst>
              <a:ext uri="{FF2B5EF4-FFF2-40B4-BE49-F238E27FC236}">
                <a16:creationId xmlns:a16="http://schemas.microsoft.com/office/drawing/2014/main" id="{DE15C31B-4B76-4839-8C08-2A45B46EA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3705" name="Rectangle 9">
            <a:extLst>
              <a:ext uri="{FF2B5EF4-FFF2-40B4-BE49-F238E27FC236}">
                <a16:creationId xmlns:a16="http://schemas.microsoft.com/office/drawing/2014/main" id="{6E2439E3-A162-4C34-BFE6-8F1AE1868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6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4452" name="Text Box 6">
            <a:extLst>
              <a:ext uri="{FF2B5EF4-FFF2-40B4-BE49-F238E27FC236}">
                <a16:creationId xmlns:a16="http://schemas.microsoft.com/office/drawing/2014/main" id="{AC997EB5-EE1C-42ED-B760-4BD7C4112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12-16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1722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9" name="Text Box 14">
            <a:extLst>
              <a:ext uri="{FF2B5EF4-FFF2-40B4-BE49-F238E27FC236}">
                <a16:creationId xmlns:a16="http://schemas.microsoft.com/office/drawing/2014/main" id="{553774E0-F504-43C3-AF79-1D7F20591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371600"/>
            <a:ext cx="22098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2417</Words>
  <Application>Microsoft Office PowerPoint</Application>
  <PresentationFormat>Widescreen</PresentationFormat>
  <Paragraphs>331</Paragraphs>
  <Slides>55</Slides>
  <Notes>50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PowerPoint Presentation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Investing and Financing Activities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23</cp:revision>
  <dcterms:created xsi:type="dcterms:W3CDTF">2021-08-03T13:03:26Z</dcterms:created>
  <dcterms:modified xsi:type="dcterms:W3CDTF">2022-07-15T13:33:28Z</dcterms:modified>
</cp:coreProperties>
</file>