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ink/ink1.xml" ContentType="application/inkml+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7"/>
  </p:notesMasterIdLst>
  <p:sldIdLst>
    <p:sldId id="256" r:id="rId2"/>
    <p:sldId id="259" r:id="rId3"/>
    <p:sldId id="391" r:id="rId4"/>
    <p:sldId id="392" r:id="rId5"/>
    <p:sldId id="321" r:id="rId6"/>
    <p:sldId id="355" r:id="rId7"/>
    <p:sldId id="354" r:id="rId8"/>
    <p:sldId id="356" r:id="rId9"/>
    <p:sldId id="342" r:id="rId10"/>
    <p:sldId id="343" r:id="rId11"/>
    <p:sldId id="357" r:id="rId12"/>
    <p:sldId id="358" r:id="rId13"/>
    <p:sldId id="359" r:id="rId14"/>
    <p:sldId id="345" r:id="rId15"/>
    <p:sldId id="344" r:id="rId16"/>
    <p:sldId id="360" r:id="rId17"/>
    <p:sldId id="347" r:id="rId18"/>
    <p:sldId id="361" r:id="rId19"/>
    <p:sldId id="346" r:id="rId20"/>
    <p:sldId id="348" r:id="rId21"/>
    <p:sldId id="362" r:id="rId22"/>
    <p:sldId id="349" r:id="rId23"/>
    <p:sldId id="363" r:id="rId24"/>
    <p:sldId id="351" r:id="rId25"/>
    <p:sldId id="364" r:id="rId26"/>
    <p:sldId id="350" r:id="rId27"/>
    <p:sldId id="365" r:id="rId28"/>
    <p:sldId id="366" r:id="rId29"/>
    <p:sldId id="367" r:id="rId30"/>
    <p:sldId id="368" r:id="rId31"/>
    <p:sldId id="369" r:id="rId32"/>
    <p:sldId id="370" r:id="rId33"/>
    <p:sldId id="352" r:id="rId34"/>
    <p:sldId id="371" r:id="rId35"/>
    <p:sldId id="353" r:id="rId36"/>
    <p:sldId id="373" r:id="rId37"/>
    <p:sldId id="372" r:id="rId38"/>
    <p:sldId id="374" r:id="rId39"/>
    <p:sldId id="375" r:id="rId40"/>
    <p:sldId id="376" r:id="rId41"/>
    <p:sldId id="377" r:id="rId42"/>
    <p:sldId id="378" r:id="rId43"/>
    <p:sldId id="379" r:id="rId44"/>
    <p:sldId id="380" r:id="rId45"/>
    <p:sldId id="381" r:id="rId46"/>
    <p:sldId id="382" r:id="rId47"/>
    <p:sldId id="383" r:id="rId48"/>
    <p:sldId id="384" r:id="rId49"/>
    <p:sldId id="385" r:id="rId50"/>
    <p:sldId id="386" r:id="rId51"/>
    <p:sldId id="387" r:id="rId52"/>
    <p:sldId id="388" r:id="rId53"/>
    <p:sldId id="389" r:id="rId54"/>
    <p:sldId id="390" r:id="rId55"/>
    <p:sldId id="320" r:id="rId5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ohamed Ayman" initials="MA" lastIdx="1" clrIdx="0">
    <p:extLst>
      <p:ext uri="{19B8F6BF-5375-455C-9EA6-DF929625EA0E}">
        <p15:presenceInfo xmlns:p15="http://schemas.microsoft.com/office/powerpoint/2012/main" userId="3c46430ac7311ab5"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84899" autoAdjust="0"/>
  </p:normalViewPr>
  <p:slideViewPr>
    <p:cSldViewPr snapToGrid="0">
      <p:cViewPr varScale="1">
        <p:scale>
          <a:sx n="58" d="100"/>
          <a:sy n="58" d="100"/>
        </p:scale>
        <p:origin x="1140"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commentAuthors" Target="commentAuthors.xml"/><Relationship Id="rId5" Type="http://schemas.openxmlformats.org/officeDocument/2006/relationships/slide" Target="slides/slide4.xml"/><Relationship Id="rId61" Type="http://schemas.openxmlformats.org/officeDocument/2006/relationships/theme" Target="theme/theme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notesMaster" Target="notesMasters/notesMaster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s>
</file>

<file path=ppt/ink/ink1.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6301.34619" units="1/cm"/>
          <inkml:channelProperty channel="Y" name="resolution" value="6301.34619" units="1/cm"/>
          <inkml:channelProperty channel="F" name="resolution" value="3999.51147" units="1/in"/>
          <inkml:channelProperty channel="T" name="resolution" value="1" units="1/dev"/>
        </inkml:channelProperties>
      </inkml:inkSource>
      <inkml:timestamp xml:id="ts0" timeString="2021-09-06T20:51:52.990"/>
    </inkml:context>
    <inkml:brush xml:id="br0">
      <inkml:brushProperty name="width" value="0.05292" units="cm"/>
      <inkml:brushProperty name="height" value="0.05292" units="cm"/>
      <inkml:brushProperty name="color" value="#FF0000"/>
    </inkml:brush>
  </inkml:definitions>
  <inkml:trace contextRef="#ctx0" brushRef="#br0">4978 7349 1267 0,'0'0'886'16,"0"3"-412"-16,0-3-207 0,0 0-109 15,0 0-58-15,0 0 0 0,0 0-2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5832CC-4DA0-4AD9-9894-18BFCB26D631}" type="datetimeFigureOut">
              <a:rPr lang="en-US" smtClean="0"/>
              <a:t>6/3/2022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4679D9-7245-4ABA-A3DC-E616523FB705}" type="slidenum">
              <a:rPr lang="en-US" smtClean="0"/>
              <a:t>‹#›</a:t>
            </a:fld>
            <a:endParaRPr lang="en-US"/>
          </a:p>
        </p:txBody>
      </p:sp>
    </p:spTree>
    <p:extLst>
      <p:ext uri="{BB962C8B-B14F-4D97-AF65-F5344CB8AC3E}">
        <p14:creationId xmlns:p14="http://schemas.microsoft.com/office/powerpoint/2010/main" val="5748494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r>
              <a:rPr lang="ar-EG" dirty="0"/>
              <a:t>وصف طبيعة التنوع. </a:t>
            </a:r>
          </a:p>
          <a:p>
            <a:pPr algn="r"/>
            <a:r>
              <a:rPr lang="ar-EG" dirty="0"/>
              <a:t>وصف أنواع مختلفة من التنوع والحواجز التي تحول دون الإدماج التي توجد القوى العاملة. </a:t>
            </a:r>
          </a:p>
          <a:p>
            <a:pPr algn="r"/>
            <a:r>
              <a:rPr lang="ar-EG" dirty="0"/>
              <a:t>مناقشة ظهور العولمة والاختلافات وأوجه التشابه بين الثقافات. </a:t>
            </a:r>
          </a:p>
          <a:p>
            <a:pPr algn="r"/>
            <a:r>
              <a:rPr lang="ar-EG" dirty="0"/>
              <a:t>مناقشة الطبيعة المتغيرة للتكنولوجيا وتأثيرها على الأعمال التجارية. </a:t>
            </a:r>
          </a:p>
          <a:p>
            <a:pPr algn="r"/>
            <a:r>
              <a:rPr lang="ar-EG" dirty="0"/>
              <a:t>مناقشة وجهات النظر الناشئة حول الأخلاق وحوكمة الشركات.</a:t>
            </a:r>
          </a:p>
          <a:p>
            <a:pPr algn="r"/>
            <a:r>
              <a:rPr lang="ar-EG" dirty="0"/>
              <a:t> مناقشة القضايا الرئيسية في علاقات العمل الجديدة.</a:t>
            </a:r>
          </a:p>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a:t>
            </a:fld>
            <a:endParaRPr lang="en-US"/>
          </a:p>
        </p:txBody>
      </p:sp>
    </p:spTree>
    <p:extLst>
      <p:ext uri="{BB962C8B-B14F-4D97-AF65-F5344CB8AC3E}">
        <p14:creationId xmlns:p14="http://schemas.microsoft.com/office/powerpoint/2010/main" val="38669795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sz="1800" dirty="0">
                <a:solidFill>
                  <a:srgbClr val="444444"/>
                </a:solidFill>
                <a:effectLst/>
                <a:latin typeface="Tahoma" panose="020B0604030504040204" pitchFamily="34" charset="0"/>
              </a:rPr>
              <a:t>شركة كوكا كولا هي شركة عالمية تعمل في عالم متعدد الثقافات سواء في مكان العمل أو في السوق. مع أكثر من 100،300 موظف عالمي، وحوالي ثلثهم خارج الولايات المتحدة. تدرك الشركة أن قدرتها على الازدهار في عالم متعدد الثقافات أمر بالغ الأهمية لأدائها المالي ويتسق مع قيمها. وبناء على ذلك، تعترف كوكا كولا بالتنوع كعنصر مهم في رؤيتها للشركة في عام 2020</a:t>
            </a:r>
            <a:endParaRPr lang="ar-EG" sz="1800" dirty="0">
              <a:effectLst/>
              <a:latin typeface="Arial" panose="020B0604020202020204" pitchFamily="34" charset="0"/>
            </a:endParaRPr>
          </a:p>
          <a:p>
            <a:pPr algn="r" rtl="1"/>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a:t>
            </a:fld>
            <a:endParaRPr lang="en-US"/>
          </a:p>
        </p:txBody>
      </p:sp>
    </p:spTree>
    <p:extLst>
      <p:ext uri="{BB962C8B-B14F-4D97-AF65-F5344CB8AC3E}">
        <p14:creationId xmlns:p14="http://schemas.microsoft.com/office/powerpoint/2010/main" val="40389893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dirty="0"/>
              <a:t>وكما قال مختار كينت، رئيس مجلس إدارة كوكا كولا، "إن القوة الحقيقية للتنوع هي التآزر المذهل الذي ينتج عندما يجتمع مختلف الناس والثقافات معا خلف هدف مشترك هو الفوز وخلق قيمة مشتركة. أشياء غير عادية تحدث حقا". تخيل أن قادة الشركة يطلبون منك المشورة حول كيفية بناء قوة عاملة متنوعة وشاملة تسمح لها بالاستفادة من إمكانات موظفيها المتنوعين لتعزيز أداء الشركة. بعد قراءة هذا الفصل، ماذا ستخبرهم؟</a:t>
            </a:r>
          </a:p>
          <a:p>
            <a:pPr algn="r" rtl="1"/>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6</a:t>
            </a:fld>
            <a:endParaRPr lang="en-US"/>
          </a:p>
        </p:txBody>
      </p:sp>
    </p:spTree>
    <p:extLst>
      <p:ext uri="{BB962C8B-B14F-4D97-AF65-F5344CB8AC3E}">
        <p14:creationId xmlns:p14="http://schemas.microsoft.com/office/powerpoint/2010/main" val="15363005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dirty="0"/>
              <a:t>تتغير بيئة جميع المنظمات بمعدل غير مسبوق.</a:t>
            </a:r>
          </a:p>
          <a:p>
            <a:pPr algn="r" rtl="1"/>
            <a:r>
              <a:rPr lang="ar-EG" dirty="0"/>
              <a:t>في بعض الصناعات، مثل الإلكترونيات الاستهلاكية، والترفيه الشعبي، وتكنولوجيا المعلومات، فإن سرعة التغيير وحجمه مذهلان حقا.</a:t>
            </a:r>
          </a:p>
          <a:p>
            <a:pPr algn="r" rtl="1"/>
            <a:r>
              <a:rPr lang="ar-EG" dirty="0"/>
              <a:t>على سبيل المثال، يقوم </a:t>
            </a:r>
            <a:r>
              <a:rPr lang="en-US" dirty="0"/>
              <a:t>YouTube </a:t>
            </a:r>
            <a:r>
              <a:rPr lang="ar-EG" dirty="0"/>
              <a:t>بتحميل أكثر من 400 ساعة من لقطات الفيديو الجديدة كل ساعة. ولم تصبح تقنيات الهواتف الذكية وفيسبوك وغيرها من أشكال الشبكات الاجتماعية أمرا شائعا إلا خلال العقد أو العقدين الماضيين.</a:t>
            </a:r>
          </a:p>
          <a:p>
            <a:pPr algn="r" rtl="1"/>
            <a:r>
              <a:rPr lang="ar-EG" dirty="0"/>
              <a:t>وبالتالي ، لفهم سلوك الناس في البيئات التنظيمية ، من الضروري فهم البيئة المتغيرة للأعمال.</a:t>
            </a:r>
          </a:p>
          <a:p>
            <a:pPr algn="r" rtl="1"/>
            <a:endParaRPr lang="ar-EG" dirty="0"/>
          </a:p>
          <a:p>
            <a:endParaRPr lang="en-US" dirty="0">
              <a:solidFill>
                <a:srgbClr val="FF0000"/>
              </a:solidFill>
            </a:endParaRPr>
          </a:p>
        </p:txBody>
      </p:sp>
      <p:sp>
        <p:nvSpPr>
          <p:cNvPr id="4" name="Slide Number Placeholder 3"/>
          <p:cNvSpPr>
            <a:spLocks noGrp="1"/>
          </p:cNvSpPr>
          <p:nvPr>
            <p:ph type="sldNum" sz="quarter" idx="5"/>
          </p:nvPr>
        </p:nvSpPr>
        <p:spPr/>
        <p:txBody>
          <a:bodyPr/>
          <a:lstStyle/>
          <a:p>
            <a:fld id="{C84679D9-7245-4ABA-A3DC-E616523FB705}" type="slidenum">
              <a:rPr lang="en-US" smtClean="0"/>
              <a:t>7</a:t>
            </a:fld>
            <a:endParaRPr lang="en-US"/>
          </a:p>
        </p:txBody>
      </p:sp>
    </p:spTree>
    <p:extLst>
      <p:ext uri="{BB962C8B-B14F-4D97-AF65-F5344CB8AC3E}">
        <p14:creationId xmlns:p14="http://schemas.microsoft.com/office/powerpoint/2010/main" val="60071908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dirty="0"/>
              <a:t>هناك ما لا يقل عن خمسة من القوى البيئية المركزية للتغيير التي يواجهها المديرون اليوم: التنوع، والعولمة، والتكنولوجيا، والأخلاق، وحوكمة الشركات، وعلاقات العمل الجديدة. ومن ثم فإن فهم هذه القوى سيمهد الطريق لمناقشتنا المتعمقة للسلوك التنظيمي المعاصر.</a:t>
            </a:r>
          </a:p>
          <a:p>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8</a:t>
            </a:fld>
            <a:endParaRPr lang="en-US"/>
          </a:p>
        </p:txBody>
      </p:sp>
    </p:spTree>
    <p:extLst>
      <p:ext uri="{BB962C8B-B14F-4D97-AF65-F5344CB8AC3E}">
        <p14:creationId xmlns:p14="http://schemas.microsoft.com/office/powerpoint/2010/main" val="3758345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dirty="0"/>
              <a:t>البيئة المتغيرة للأعمال التجارية تقدم فرصا وتغييرات لإدارة اليوم. وهناك خمس قوى بيئية هامة هي العولمة والتنوع والتكنولوجيا والأخلاق وإدارة الشركات، وعلاقات العمل الجديدة.</a:t>
            </a:r>
          </a:p>
          <a:p>
            <a:pPr algn="r" rtl="1"/>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9</a:t>
            </a:fld>
            <a:endParaRPr lang="en-US"/>
          </a:p>
        </p:txBody>
      </p:sp>
    </p:spTree>
    <p:extLst>
      <p:ext uri="{BB962C8B-B14F-4D97-AF65-F5344CB8AC3E}">
        <p14:creationId xmlns:p14="http://schemas.microsoft.com/office/powerpoint/2010/main" val="18427323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en-US" dirty="0"/>
              <a:t>Microsoft® Translator</a:t>
            </a:r>
          </a:p>
          <a:p>
            <a:r>
              <a:rPr lang="en-US" sz="1800" b="1" dirty="0">
                <a:effectLst/>
                <a:latin typeface="Tahoma" panose="020B0604030504040204" pitchFamily="34" charset="0"/>
              </a:rPr>
              <a:t>Microsoft® Translator</a:t>
            </a:r>
            <a:endParaRPr lang="en-US" sz="1800" dirty="0">
              <a:effectLst/>
              <a:latin typeface="Arial" panose="020B0604020202020204" pitchFamily="34" charset="0"/>
            </a:endParaRPr>
          </a:p>
          <a:p>
            <a:pPr algn="r"/>
            <a:r>
              <a:rPr lang="ar-EG" sz="1800" dirty="0">
                <a:solidFill>
                  <a:srgbClr val="444444"/>
                </a:solidFill>
                <a:effectLst/>
                <a:latin typeface="Tahoma" panose="020B0604030504040204" pitchFamily="34" charset="0"/>
              </a:rPr>
              <a:t>تنوع</a:t>
            </a:r>
            <a:r>
              <a:rPr lang="ar-EG" sz="1800" dirty="0">
                <a:solidFill>
                  <a:srgbClr val="444444"/>
                </a:solidFill>
                <a:effectLst/>
                <a:latin typeface="Arial" panose="020B0604020202020204" pitchFamily="34" charset="0"/>
              </a:rPr>
              <a:t> : </a:t>
            </a:r>
            <a:r>
              <a:rPr lang="ar-EG" dirty="0"/>
              <a:t>يشير إلى مجموعة متنوعة من أوجه التشابه والاختلاف التي يمكن ملاحظتها والتي لا يمكن ملاحظتها بين الناس. </a:t>
            </a:r>
          </a:p>
          <a:p>
            <a:pPr algn="r"/>
            <a:r>
              <a:rPr lang="ar-EG" dirty="0"/>
              <a:t>أنواع التنوع</a:t>
            </a:r>
          </a:p>
          <a:p>
            <a:pPr algn="r"/>
            <a:r>
              <a:rPr lang="ar-EG" dirty="0"/>
              <a:t> 1- مستوى السطح: يشير إلى الاختلافات الملحوظة في الناس، بما في ذلك العرق والعمر والعرق والخصائص الفيزيائية </a:t>
            </a:r>
          </a:p>
          <a:p>
            <a:pPr algn="r"/>
            <a:r>
              <a:rPr lang="ar-EG" dirty="0"/>
              <a:t>والتنوع على مستوى سطح يعكس الخصائص التي يمكن ملاحظتها والمعروفة عن الناس بمجرد رؤيتهم.</a:t>
            </a:r>
          </a:p>
          <a:p>
            <a:pPr algn="r" rtl="1"/>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10</a:t>
            </a:fld>
            <a:endParaRPr lang="en-US"/>
          </a:p>
        </p:txBody>
      </p:sp>
    </p:spTree>
    <p:extLst>
      <p:ext uri="{BB962C8B-B14F-4D97-AF65-F5344CB8AC3E}">
        <p14:creationId xmlns:p14="http://schemas.microsoft.com/office/powerpoint/2010/main" val="13728867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en-US" dirty="0"/>
              <a:t>Microsoft® Translator</a:t>
            </a:r>
          </a:p>
          <a:p>
            <a:pPr algn="r" rtl="1"/>
            <a:r>
              <a:rPr lang="ar-EG" dirty="0"/>
              <a:t> </a:t>
            </a:r>
            <a:r>
              <a:rPr lang="en-US" dirty="0"/>
              <a:t>2- </a:t>
            </a:r>
            <a:r>
              <a:rPr lang="ar-EG" dirty="0"/>
              <a:t>المستوى العميق: يشير إلى الاختلافات الفردية التي لا يمكن رؤيتها مباشرة، بما في ذلك الأهداف والقيم وأساليب صنع القرار الشخصية والمعرفة والمهارات والقدرات والموقف. هذه الخصائص "غير مرئية" في الآخرين يستغرق وقتا أطول لمعرفة المزيد عن, ولكن يمكن أن يكون لها آثار أقوى على الأداء الجماعي والتنظيمي من خصائص على مستوى سطح الأرض.</a:t>
            </a:r>
          </a:p>
          <a:p>
            <a:pPr algn="r" rtl="1"/>
            <a:endParaRPr lang="ar-EG" dirty="0"/>
          </a:p>
          <a:p>
            <a:pPr algn="r" rtl="1"/>
            <a:r>
              <a:rPr lang="en-US" dirty="0"/>
              <a:t>3- </a:t>
            </a:r>
            <a:r>
              <a:rPr lang="ar-EG" dirty="0"/>
              <a:t>الفصل: يشير إلى الاختلافات في الموقف أو الرأي بين الأعضاء التي تعكس الخلاف أو المعارضة - الاختلاف في الموقف أو القيمة، على سبيل المثال، خاصة فيما يتعلق بأهداف أو عمليات المجموعة.</a:t>
            </a:r>
          </a:p>
          <a:p>
            <a:pPr algn="r" rtl="1"/>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11</a:t>
            </a:fld>
            <a:endParaRPr lang="en-US"/>
          </a:p>
        </p:txBody>
      </p:sp>
    </p:spTree>
    <p:extLst>
      <p:ext uri="{BB962C8B-B14F-4D97-AF65-F5344CB8AC3E}">
        <p14:creationId xmlns:p14="http://schemas.microsoft.com/office/powerpoint/2010/main" val="41716178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r>
              <a:rPr lang="en-US" dirty="0"/>
              <a:t>Microsoft® Translator</a:t>
            </a:r>
          </a:p>
          <a:p>
            <a:pPr algn="r" rtl="1"/>
            <a:r>
              <a:rPr lang="en-US" dirty="0"/>
              <a:t>4- </a:t>
            </a:r>
            <a:r>
              <a:rPr lang="ar-EG" dirty="0"/>
              <a:t>التنوع: يشير إلى الاختلاف في نوع معين من الفئة، بما في ذلك خبرة أعضاء المجموعة أو معرفتهم أو خلفيتهم الوظيفية.</a:t>
            </a:r>
            <a:endParaRPr lang="en-US" dirty="0"/>
          </a:p>
          <a:p>
            <a:pPr algn="r" rtl="1"/>
            <a:endParaRPr lang="ar-EG" dirty="0"/>
          </a:p>
          <a:p>
            <a:pPr algn="r" rtl="1"/>
            <a:r>
              <a:rPr lang="en-US" dirty="0"/>
              <a:t>5- </a:t>
            </a:r>
            <a:r>
              <a:rPr lang="ar-EG" dirty="0"/>
              <a:t>التفاوت: الاختلافات في تركيزات الأصول الاجتماعية القيمة أو الفوارق في الموارد في الرتبة أو الأجر أو سلطة صنع القرار أو المركز، على سبيل المثال.</a:t>
            </a:r>
          </a:p>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12</a:t>
            </a:fld>
            <a:endParaRPr lang="en-US"/>
          </a:p>
        </p:txBody>
      </p:sp>
    </p:spTree>
    <p:extLst>
      <p:ext uri="{BB962C8B-B14F-4D97-AF65-F5344CB8AC3E}">
        <p14:creationId xmlns:p14="http://schemas.microsoft.com/office/powerpoint/2010/main" val="33303746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en-US" dirty="0"/>
              <a:t>Microsoft® Translator</a:t>
            </a:r>
          </a:p>
          <a:p>
            <a:pPr algn="r" rtl="1"/>
            <a:r>
              <a:rPr lang="ar-EG" dirty="0"/>
              <a:t>يعكس الشخصان العاملان في الصورة اليسرى عدة أمثلة على التنوع على مستوى السطح في حين يبدو أن الشخصين في الصورة اليمنى أقل تنوعا إلى حد كبير. بطبيعة الحال ، عندما نأخذ في الاعتبار التنوع على مستوى عميق شخصين في الصورة اليسرى قد تكون أكثر تشابها مما نعتقد ، واثنين من الناس في الصورة الصحيحة قد تكون أكثر اختلافا مما نعتقد.</a:t>
            </a:r>
          </a:p>
          <a:p>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13</a:t>
            </a:fld>
            <a:endParaRPr lang="en-US"/>
          </a:p>
        </p:txBody>
      </p:sp>
    </p:spTree>
    <p:extLst>
      <p:ext uri="{BB962C8B-B14F-4D97-AF65-F5344CB8AC3E}">
        <p14:creationId xmlns:p14="http://schemas.microsoft.com/office/powerpoint/2010/main" val="25425640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en-US" dirty="0"/>
              <a:t>Microsoft® Translator</a:t>
            </a:r>
          </a:p>
          <a:p>
            <a:pPr algn="r" rtl="1"/>
            <a:r>
              <a:rPr lang="ar-EG" dirty="0"/>
              <a:t>يتغير المزيج العرقي والثقافي للقوى العاملة الأميركية بطرق يمكن التنبؤ بها إلى حد ما، مع اتجاهات عامة نحو المزيد من التنوع. ويتوقع مكتب الإحصاء أنه بحلول عام 2020، ستتألف القوى العاملة الأميركية من 62.3 في المائة من البيض غير اللاتينيين، و18.6 في المائة من أصل إسباني، و12 في المائة من السود، و5.7 في المائة من الآسيويين. وتسلط التوقعات الديموغرافية الأميركية على المدى الطويل الضوء على الطابع المتزايد التنوع للولايات المتحدة.</a:t>
            </a:r>
            <a:endParaRPr lang="en-US" dirty="0"/>
          </a:p>
          <a:p>
            <a:pPr algn="r" rtl="1"/>
            <a:r>
              <a:rPr lang="en-US" dirty="0"/>
              <a:t>Microsoft® Translator</a:t>
            </a:r>
          </a:p>
          <a:p>
            <a:pPr algn="r" rtl="1"/>
            <a:r>
              <a:rPr lang="ar-EG" dirty="0"/>
              <a:t>ومن المتوقع أن يصبح السكان أكبر سنا. وبحلول عام 2050، من المتوقع أن يرتفع مجموع السكان من 282.1 مليون نسمة في عام 2000 إلى 419.9 مليون نسمة، أي بزيادة قدرها 49 في الوقت الحاضر. ومن المتوقع أن ينخفض عدد البيض غير اللاتينيين. وسوف تزداد نسبة السود والآسيويين وذوي الأصول الإسبانية. ومن المتوقع أن يرتفع عدد المواهب على الصعيد العالمي.</a:t>
            </a:r>
          </a:p>
          <a:p>
            <a:pPr algn="r" rtl="1"/>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15</a:t>
            </a:fld>
            <a:endParaRPr lang="en-US"/>
          </a:p>
        </p:txBody>
      </p:sp>
    </p:spTree>
    <p:extLst>
      <p:ext uri="{BB962C8B-B14F-4D97-AF65-F5344CB8AC3E}">
        <p14:creationId xmlns:p14="http://schemas.microsoft.com/office/powerpoint/2010/main" val="315226610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en-US" dirty="0"/>
              <a:t>Microsoft® Translator</a:t>
            </a:r>
          </a:p>
          <a:p>
            <a:pPr algn="r" rtl="1"/>
            <a:r>
              <a:rPr lang="ar-EG" dirty="0"/>
              <a:t>تلعب الإدارة الفعالة للتنوع دورا رئيسيا في جذب المواهب والاحتفاظ بها. من خلال كونها شاملة قدر الإمكان يمكن للمنظمات جذب قدرات ذوي المواهب العالية والاحتفاظ بها والاستفادة منها، بغض النظر عن أعمارهم أو جنسهم أو عرقهم أو دينهم.</a:t>
            </a:r>
          </a:p>
          <a:p>
            <a:pPr algn="r" rtl="1"/>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16</a:t>
            </a:fld>
            <a:endParaRPr lang="en-US"/>
          </a:p>
        </p:txBody>
      </p:sp>
    </p:spTree>
    <p:extLst>
      <p:ext uri="{BB962C8B-B14F-4D97-AF65-F5344CB8AC3E}">
        <p14:creationId xmlns:p14="http://schemas.microsoft.com/office/powerpoint/2010/main" val="264292733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dirty="0"/>
              <a:t>تنوع الأجيال:</a:t>
            </a:r>
          </a:p>
          <a:p>
            <a:pPr algn="r" rtl="1"/>
            <a:r>
              <a:rPr lang="en-US" dirty="0"/>
              <a:t>Microsoft® Translator</a:t>
            </a:r>
          </a:p>
          <a:p>
            <a:pPr algn="r" rtl="1"/>
            <a:r>
              <a:rPr lang="ar-EG" dirty="0"/>
              <a:t>التنوع العمري قد يؤدي إلى المديرين الأصغر سنا الإشراف على العمال الأكبر سنا عكس التوجيه: الاقتران موظف مبتدئ مع كبار الموظفين لنقل المهارات التقنية / الكمبيوتر من النجار إلى واحد كبار السن.</a:t>
            </a:r>
            <a:endParaRPr lang="en-US" dirty="0"/>
          </a:p>
          <a:p>
            <a:pPr algn="r" rtl="1"/>
            <a:r>
              <a:rPr lang="ar-EG" dirty="0"/>
              <a:t>  أجيال (حسب سنة الميلاد) كبار السن: 1922 - 1943 مواليد: 1943 - 1963 الجيل العاشر: 1964 - 1980 جيل </a:t>
            </a:r>
            <a:r>
              <a:rPr lang="en-US" dirty="0"/>
              <a:t>Y/</a:t>
            </a:r>
            <a:r>
              <a:rPr lang="ar-EG" dirty="0"/>
              <a:t>الألفية: 1980-2000 الجيل الجديد من العمال بدأت للتو لدخول القوى العاملة، وتحديدا، أولئك الذين ولدوا بعد عام 2000. بدأ بعض الخبراء في الإشارة إلى هذه المجموعة باسم الجيل </a:t>
            </a:r>
            <a:r>
              <a:rPr lang="en-US" dirty="0"/>
              <a:t>Z </a:t>
            </a:r>
            <a:r>
              <a:rPr lang="ar-EG" dirty="0"/>
              <a:t>ويستخدم آخرون مصطلح </a:t>
            </a:r>
            <a:r>
              <a:rPr lang="en-US" dirty="0" err="1"/>
              <a:t>iGen</a:t>
            </a:r>
            <a:r>
              <a:rPr lang="en-US" dirty="0"/>
              <a:t>. </a:t>
            </a:r>
            <a:r>
              <a:rPr lang="ar-EG" dirty="0"/>
              <a:t>وقد يكون أداء العمال الأكبر سنا أفضل في العمل ولكنهم يحتاجون إلى رصد لاعتماد تكنولوجيا جديدة.</a:t>
            </a:r>
          </a:p>
          <a:p>
            <a:pPr algn="r" rtl="1"/>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17</a:t>
            </a:fld>
            <a:endParaRPr lang="en-US"/>
          </a:p>
        </p:txBody>
      </p:sp>
    </p:spTree>
    <p:extLst>
      <p:ext uri="{BB962C8B-B14F-4D97-AF65-F5344CB8AC3E}">
        <p14:creationId xmlns:p14="http://schemas.microsoft.com/office/powerpoint/2010/main" val="179007300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dirty="0"/>
              <a:t>أدى اهتمام جيل طفرة المواليد بالعافية إلى تغيير برامج اللياقة البدنية وفوائد العافية التي يقدمها العديد من أصحاب العمل.ي</a:t>
            </a:r>
          </a:p>
          <a:p>
            <a:pPr algn="r" rtl="1"/>
            <a:r>
              <a:rPr lang="ar-EG" dirty="0"/>
              <a:t>هتم العديد من جيل </a:t>
            </a:r>
            <a:r>
              <a:rPr lang="en-US" dirty="0"/>
              <a:t>Xers </a:t>
            </a:r>
            <a:r>
              <a:rPr lang="ar-EG" dirty="0"/>
              <a:t>بالحفاظ على التوازن في حياتهم ، مما يزيد من اهتمام العديد من الشركات ببرامج التوازن بين العمل والحياة. </a:t>
            </a:r>
          </a:p>
          <a:p>
            <a:pPr algn="r" rtl="1"/>
            <a:r>
              <a:rPr lang="ar-EG" dirty="0"/>
              <a:t> أعضاء الجيل </a:t>
            </a:r>
            <a:r>
              <a:rPr lang="en-US" dirty="0"/>
              <a:t>Y </a:t>
            </a:r>
            <a:r>
              <a:rPr lang="ar-EG" dirty="0"/>
              <a:t>أكثر ذكاءً من الناحية التكنولوجية ، والأكثر تنوعًا من أي جيل ، ويعتبرون أكبر تأثير في مكان العمل منذ طفرة المواليد.</a:t>
            </a: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18</a:t>
            </a:fld>
            <a:endParaRPr lang="en-US"/>
          </a:p>
        </p:txBody>
      </p:sp>
    </p:spTree>
    <p:extLst>
      <p:ext uri="{BB962C8B-B14F-4D97-AF65-F5344CB8AC3E}">
        <p14:creationId xmlns:p14="http://schemas.microsoft.com/office/powerpoint/2010/main" val="353135321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dirty="0"/>
              <a:t>بصفتنا مديرين ، سيمكننا الوعي بالتنوع من توظيف أفضل المواهب والاحتفاظ بها وإشراكها ، مما سيساعد على تعظيم أداء المؤسسة</a:t>
            </a:r>
          </a:p>
          <a:p>
            <a:pPr algn="r" rtl="1"/>
            <a:r>
              <a:rPr lang="ar-EG" dirty="0"/>
              <a:t>دراسة الجدوى للتنوع </a:t>
            </a:r>
          </a:p>
          <a:p>
            <a:pPr algn="r" rtl="1"/>
            <a:r>
              <a:rPr lang="ar-EG" dirty="0"/>
              <a:t>يعزز التنوع أيضًا قدرًا أكبر من الإبداع والابتكار.يزداد الأداء التنظيمي عندما يكون لدى الموظفين موقف إيجابي تجاه التنوع.تتخذ الفرق المتنوعة ثقافيًا قرارات أفضل بمرور الوقت من القرارات المتجانسة.تؤدي النساء في الإدارة العليا إلى مزيد من الابتكار.يحظر الباب السابع وقانون الحقوق المدنية لعام 1964 التمييز في التوظيف على أساس العرق أو اللون أو الدين أو الجنس أو الأصل القومي.</a:t>
            </a: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20</a:t>
            </a:fld>
            <a:endParaRPr lang="en-US"/>
          </a:p>
        </p:txBody>
      </p:sp>
    </p:spTree>
    <p:extLst>
      <p:ext uri="{BB962C8B-B14F-4D97-AF65-F5344CB8AC3E}">
        <p14:creationId xmlns:p14="http://schemas.microsoft.com/office/powerpoint/2010/main" val="143331311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dirty="0"/>
              <a:t>التحيز "مثلي"يفضل الناس الارتباط بالآخرين الذين يرون أنهم مثلهم.</a:t>
            </a:r>
          </a:p>
          <a:p>
            <a:pPr algn="r" rtl="1"/>
            <a:r>
              <a:rPr lang="ar-EG" dirty="0"/>
              <a:t>الأفكار النمطية اعتقاد حول فرد أو مجموعة بناءً على فكرة أن كل فرد في مجموعة معينة سيتصرف بنفس الطريقة أو سيكون له نفس الخصائص.    </a:t>
            </a:r>
          </a:p>
          <a:p>
            <a:pPr algn="r" rtl="1"/>
            <a:r>
              <a:rPr lang="ar-EG" dirty="0"/>
              <a:t>الاجحاف التعصب الصريح أو عدم التسامح تجاه الجماعات الأخرى.</a:t>
            </a:r>
          </a:p>
          <a:p>
            <a:pPr algn="r" rtl="1"/>
            <a:r>
              <a:rPr lang="en-US" dirty="0"/>
              <a:t>Microsoft® Translator</a:t>
            </a:r>
          </a:p>
          <a:p>
            <a:pPr algn="r" rtl="1"/>
            <a:r>
              <a:rPr lang="ar-EG" dirty="0"/>
              <a:t>التهديد المتصور بالخسارة</a:t>
            </a:r>
          </a:p>
          <a:p>
            <a:pPr algn="r" rtl="1"/>
            <a:r>
              <a:rPr lang="ar-EG" dirty="0"/>
              <a:t>إذا رأى بعض الموظفين تهديدًا مباشرًا لفرصهم الوظيفية الخاصة ، فقد يشعرون أنهم بحاجة إلى حماية آفاقهم من خلال إعاقة جهود التنوع.</a:t>
            </a:r>
          </a:p>
          <a:p>
            <a:pPr algn="r" rtl="1"/>
            <a:r>
              <a:rPr lang="ar-EG" dirty="0"/>
              <a:t>التعصب العرقي الاعتقاد بأن لغته الخاصة ، وبلده الأم ، والقواعد والمعايير الثقافية أعلى من جميع القواعد والمعايير الأخرى.</a:t>
            </a:r>
          </a:p>
          <a:p>
            <a:r>
              <a:rPr lang="en-US" sz="1800" b="1" dirty="0">
                <a:effectLst/>
                <a:latin typeface="Tahoma" panose="020B0604030504040204" pitchFamily="34" charset="0"/>
              </a:rPr>
              <a:t>Microsoft® Translator</a:t>
            </a:r>
            <a:endParaRPr lang="en-US" sz="1800" dirty="0">
              <a:effectLst/>
              <a:latin typeface="Arial" panose="020B0604020202020204" pitchFamily="34" charset="0"/>
            </a:endParaRPr>
          </a:p>
          <a:p>
            <a:pPr algn="r"/>
            <a:r>
              <a:rPr lang="ar-EG" sz="1800" dirty="0">
                <a:solidFill>
                  <a:srgbClr val="444444"/>
                </a:solidFill>
                <a:effectLst/>
                <a:latin typeface="Tahoma" panose="020B0604030504040204" pitchFamily="34" charset="0"/>
              </a:rPr>
              <a:t>عدم المساواة في الوصول إلى الشبكات التنظيمية</a:t>
            </a:r>
            <a:endParaRPr lang="ar-EG" sz="1800" dirty="0">
              <a:effectLst/>
              <a:latin typeface="Arial" panose="020B0604020202020204" pitchFamily="34" charset="0"/>
            </a:endParaRPr>
          </a:p>
          <a:p>
            <a:pPr algn="r" rtl="1"/>
            <a:r>
              <a:rPr lang="ar-EG" dirty="0"/>
              <a:t>غالبًا ما يتم استبعاد النساء والأقليات من الشبكات التنظيمية ، والتي يمكن أن تكون مهمة للأداء الوظيفي وفرص التوجيه والنظر إليها على أنها مرشحة للترقية.</a:t>
            </a: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21</a:t>
            </a:fld>
            <a:endParaRPr lang="en-US"/>
          </a:p>
        </p:txBody>
      </p:sp>
    </p:spTree>
    <p:extLst>
      <p:ext uri="{BB962C8B-B14F-4D97-AF65-F5344CB8AC3E}">
        <p14:creationId xmlns:p14="http://schemas.microsoft.com/office/powerpoint/2010/main" val="119171270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r>
              <a:rPr lang="ar-EG" dirty="0"/>
              <a:t>دعم الإدارة العليا للتنوع ومبادرات التنوع.التوجيه المتبادل: يوفق بين كبار الموظفين والموظفين المبتدئين المتنوعين للسماح لكل من الأفراد بمعرفة المزيد عن مجموعة مختلفة.قد يستفيد كبار السن من بيئات التعلم الذاتية والتدخل لتعزيز الثقة ..ليس من الواقعي الادعاء أو اتباع موقف "أنا غير متحيز تمامًا" فيما يتعلق بالتنوع.</a:t>
            </a: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22</a:t>
            </a:fld>
            <a:endParaRPr lang="en-US"/>
          </a:p>
        </p:txBody>
      </p:sp>
    </p:spTree>
    <p:extLst>
      <p:ext uri="{BB962C8B-B14F-4D97-AF65-F5344CB8AC3E}">
        <p14:creationId xmlns:p14="http://schemas.microsoft.com/office/powerpoint/2010/main" val="385076294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b="1" dirty="0">
                <a:effectLst/>
                <a:latin typeface="Tahoma" panose="020B0604030504040204" pitchFamily="34" charset="0"/>
              </a:rPr>
              <a:t>Microsoft® Translator</a:t>
            </a:r>
            <a:endParaRPr lang="en-US" sz="1800" dirty="0">
              <a:effectLst/>
              <a:latin typeface="Arial" panose="020B0604020202020204" pitchFamily="34" charset="0"/>
            </a:endParaRPr>
          </a:p>
          <a:p>
            <a:pPr algn="r"/>
            <a:r>
              <a:rPr lang="ar-EG" sz="1800" dirty="0">
                <a:solidFill>
                  <a:srgbClr val="444444"/>
                </a:solidFill>
                <a:effectLst/>
                <a:latin typeface="Tahoma" panose="020B0604030504040204" pitchFamily="34" charset="0"/>
              </a:rPr>
              <a:t>العولمة</a:t>
            </a:r>
            <a:endParaRPr lang="ar-EG" sz="1800" dirty="0">
              <a:effectLst/>
              <a:latin typeface="Arial" panose="020B0604020202020204" pitchFamily="34" charset="0"/>
            </a:endParaRPr>
          </a:p>
          <a:p>
            <a:pPr algn="r" rtl="1"/>
            <a:r>
              <a:rPr lang="ar-EG" dirty="0"/>
              <a:t>تدويل الأنشطة التجارية والتحول نحو اقتصاد عالمي متكامل.</a:t>
            </a:r>
          </a:p>
          <a:p>
            <a:pPr algn="r" rtl="1"/>
            <a:r>
              <a:rPr lang="en-US" dirty="0"/>
              <a:t>Microsoft® Translator</a:t>
            </a:r>
          </a:p>
          <a:p>
            <a:pPr algn="r" rtl="1"/>
            <a:r>
              <a:rPr lang="ar-EG" dirty="0"/>
              <a:t>العوامل التي تزيد من العولمة:</a:t>
            </a:r>
          </a:p>
          <a:p>
            <a:pPr algn="r" rtl="1"/>
            <a:r>
              <a:rPr lang="ar-EG" dirty="0"/>
              <a:t>لقد تحسنت الاتصالات والنقل بشكل كبير خلال العقود العديدة الماضية. الاتصالات الدولية أسهل بكثير مما كانت عليه قبل بضع سنوات فقط.توسعت الأعمال التجارية دوليًا لزيادة أسواقها.المزيد والمزيد من الشركات تنتقل إلى الأسواق الدولية للتحكم في التكاليف ، وخاصة لخفض تكاليف العمالة.أصبحت العديد من المنظمات دولية استجابة للمنافسة.</a:t>
            </a: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24</a:t>
            </a:fld>
            <a:endParaRPr lang="en-US"/>
          </a:p>
        </p:txBody>
      </p:sp>
    </p:spTree>
    <p:extLst>
      <p:ext uri="{BB962C8B-B14F-4D97-AF65-F5344CB8AC3E}">
        <p14:creationId xmlns:p14="http://schemas.microsoft.com/office/powerpoint/2010/main" val="327870814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dirty="0"/>
              <a:t>العولمة هي جزء رئيسي من بيئة الأعمال المتغيرة. شركات الوجبات السريعة مثل كنتاكي وماكدونالدز ، على سبيل المثال ، أنشأت متجرًا في جميع أنحاء العالم. التحدي الذي يواجههم هو الحفاظ على الهوية والجاذبية التي أدت بهم إلى أن يصبحوا معروفين للغاية مع التكيف أيضًا مع أذواق العملاء وممارسات مكان العمل في البلدان المختلفة. </a:t>
            </a: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25</a:t>
            </a:fld>
            <a:endParaRPr lang="en-US"/>
          </a:p>
        </p:txBody>
      </p:sp>
    </p:spTree>
    <p:extLst>
      <p:ext uri="{BB962C8B-B14F-4D97-AF65-F5344CB8AC3E}">
        <p14:creationId xmlns:p14="http://schemas.microsoft.com/office/powerpoint/2010/main" val="190486322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dirty="0"/>
              <a:t>الثقافة: مجموعة القيم المشتركة ، التي غالبًا ما يتم أخذها كأمر مسلم به ، والتي تساعد الأشخاص في مجموعة أو منظمة أو مجتمع على فهم الإجراءات التي تعتبر مقبولة وأيها تعتبر غير مقبولة.   </a:t>
            </a:r>
          </a:p>
          <a:p>
            <a:pPr algn="r" rtl="1"/>
            <a:r>
              <a:rPr lang="ar-EG" dirty="0"/>
              <a:t>الكفاءة الثقافية: القدرة على التفاعل بشكل فعال مع الناس من مختلف الثقافات.هناك أربعة مكونات للكفاءة الثقافية1- الوعي بنظرتنا الثقافية للعالم وردود أفعالنا تجاه الأشخاص المختلفين: حارس الأمن الذي يعرف أنه يميل إلى تصنيف المراهقين على أنهم "مثيري الشغب" يكون مدركًا ثقافيًا لردود أفعاله تجاه هذه المجموعة.</a:t>
            </a: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26</a:t>
            </a:fld>
            <a:endParaRPr lang="en-US"/>
          </a:p>
        </p:txBody>
      </p:sp>
    </p:spTree>
    <p:extLst>
      <p:ext uri="{BB962C8B-B14F-4D97-AF65-F5344CB8AC3E}">
        <p14:creationId xmlns:p14="http://schemas.microsoft.com/office/powerpoint/2010/main" val="139253488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dirty="0"/>
              <a:t>2- موقفنا من الاختلافات الثقافية: وهذا يعكس الرغبة في فهم معتقداتنا وقيمنا بصدق حول الاختلافات الثقافية  </a:t>
            </a:r>
          </a:p>
          <a:p>
            <a:pPr algn="r" rtl="1"/>
            <a:r>
              <a:rPr lang="ar-EG" dirty="0"/>
              <a:t>3 - معرفة وجهات النظر العالمية والممارسات الثقافية المختلفة: وجدت الأبحاث أن قيمنا ومعتقداتنا حول المساواة قد لا تتفق مع سلوكياتنا. العديد من الأشخاص الذين أشارت إجاباتهم في الاختبار إلى عدم وجود تحيزات فعلوا أشياء في مواقف متعددة الثقافات تعكس ، في الواقع ، التحيز </a:t>
            </a:r>
          </a:p>
          <a:p>
            <a:pPr algn="r" rtl="1"/>
            <a:r>
              <a:rPr lang="ar-EG" dirty="0"/>
              <a:t>.4- المهارات عبر الثقافات: يتناول هذا المكون أهمية ممارسة الكفاءة الثقافية ، بما في ذلك التواصل غير اللفظي ، لتصبح فعالة عبر الثقافات.</a:t>
            </a: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27</a:t>
            </a:fld>
            <a:endParaRPr lang="en-US"/>
          </a:p>
        </p:txBody>
      </p:sp>
    </p:spTree>
    <p:extLst>
      <p:ext uri="{BB962C8B-B14F-4D97-AF65-F5344CB8AC3E}">
        <p14:creationId xmlns:p14="http://schemas.microsoft.com/office/powerpoint/2010/main" val="141968779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dirty="0"/>
              <a:t>أحد الأسباب الرئيسية التي تدفع الشركات إلى دخول الأسواق الدولية هو الاستفادة من انخفاض تكاليف العمالة. على سبيل المثال ، نقلت العديد من الشركات مرافق الإنتاج إلى المكسيك منذ عدة سنوات بسبب انخفاض تكاليف العمالة. ثم أصبحت الصين نقطة جذب للأعمال التجارية بتكاليف العمالة المنخفضة الخاصة بها. ولكن مع بدء ارتفاع الأجور ، بدأت بعض الشركات تبحث في مواقع تصنيع أخرى مثل فيتنام.</a:t>
            </a: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28</a:t>
            </a:fld>
            <a:endParaRPr lang="en-US"/>
          </a:p>
        </p:txBody>
      </p:sp>
    </p:spTree>
    <p:extLst>
      <p:ext uri="{BB962C8B-B14F-4D97-AF65-F5344CB8AC3E}">
        <p14:creationId xmlns:p14="http://schemas.microsoft.com/office/powerpoint/2010/main" val="119947138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dirty="0"/>
              <a:t>ملاحظات عامة: لا يجوز أن تتطابق الحدود الثقافية والوطنية.توصلت مراجعة رئيسية واحدة للأدبيات المتعلقة بالإدارة الدولية إلى خمسة استنتاجات أساسية.1- يختلف السلوك في المؤسسات التنظيمية بالفعل عبر الثقافات.2- الثقافة نفسها هي أحد الأسباب الرئيسية لهذا الاختلاف3- على الرغم من أن أسباب وعواقب السلوك داخل الإعدادات التنظيمية تظل متنوعة تمامًا عبر الثقافات ، إلا أن المنظمات وطرق تنظيمها تبدو متشابهة بشكل متزايد.4- يتصرف نفس الفرد بشكل مختلف في بيئات ثقافية مختلفة.5- يمكن أن يكون التنوع الثقافي مصدرًا مهمًا للتآزر في تعزيز الفعالية التنظيمية.</a:t>
            </a: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33</a:t>
            </a:fld>
            <a:endParaRPr lang="en-US"/>
          </a:p>
        </p:txBody>
      </p:sp>
    </p:spTree>
    <p:extLst>
      <p:ext uri="{BB962C8B-B14F-4D97-AF65-F5344CB8AC3E}">
        <p14:creationId xmlns:p14="http://schemas.microsoft.com/office/powerpoint/2010/main" val="197139664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dirty="0"/>
              <a:t>درس الباحث الهولندي غيرت هوفستد العمال والمديرين في ستين دولة ووجد أن المواقف والسلوكيات المحددة تختلف اختلافًا كبيرًا بسبب القيم والمعتقدات التي تميز تلك البلدان.البعدان الأساسيان اللذان وجدهما هوفستد هما استمرارية الفردية / الجماعية ومسافة القوة.1- الفردية: توجد إلى الحد الذي يعرف فيه الناس في ثقافة ما أنفسهم في المقام الأول كأفراد وليس كجزء من مجموعة أو منظمة واحدة أو أكثر.2- الجماعية: من ناحية أخرى ، تتميز بأطر اجتماعية متماسكة يميل الناس فيها إلى بناء هوياتهم على الجماعة أو المنظمة التي ينتمون إليها.</a:t>
            </a: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35</a:t>
            </a:fld>
            <a:endParaRPr lang="en-US"/>
          </a:p>
        </p:txBody>
      </p:sp>
    </p:spTree>
    <p:extLst>
      <p:ext uri="{BB962C8B-B14F-4D97-AF65-F5344CB8AC3E}">
        <p14:creationId xmlns:p14="http://schemas.microsoft.com/office/powerpoint/2010/main" val="275174575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dirty="0"/>
              <a:t>3- مسافة القوة: والتي يمكن تسميتها أيضًا بالتوجه إلى السلطة ، هي المدى الذي يقبل به الناس التوزيع غير المتكافئ للسلطة كالمعتاد.  4- تجنب عدم اليقين: والذي قد يسمى أيضًا تفضيل الاستقرار ، هو مدى شعور الناس بالتهديد من المواقف المجهولة ويفضلون أن يكونوا في مواقف واضحة لا لبس فيها.5- الذكورة: والتي يمكن أن يطلق عليها بشكل أكثر دقة الحزم أو المادية ، هي مدى تأكيد القيم السائدة في المجتمع على العدوانية واكتساب المال والممتلكات الأخرى بدلاً من الاهتمام بالناس والعلاقات بين الناس والجودة الشاملة الحياة.  6- القيم طويلة المدى: وتشمل التركيز على المستقبل ، والعمل على المشاريع التي لها مردود بعيد ، والمثابرة ، والاقتصاد.  7- القيم قصيرة المدى: هي أكثر توجهاً نحو الماضي والحاضر وتشمل احترام التقاليد والالتزامات الاجتماعية.</a:t>
            </a: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36</a:t>
            </a:fld>
            <a:endParaRPr lang="en-US"/>
          </a:p>
        </p:txBody>
      </p:sp>
    </p:spTree>
    <p:extLst>
      <p:ext uri="{BB962C8B-B14F-4D97-AF65-F5344CB8AC3E}">
        <p14:creationId xmlns:p14="http://schemas.microsoft.com/office/powerpoint/2010/main" val="182575532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dirty="0"/>
              <a:t>منظور عالمي: يتميز بالاستعداد للانفتاح والتعلم من الأنظمة والمعاني البديلة للأشخاص والثقافات الأخرى والقدرة على تجنب افتراض أن الناس في كل مكان متماثلون.يقوم شخص ذو منظور عالمي بمسح العالم من منظور واسع ، ويبحث دائمًا عن الاتجاهات والفرص غير المتوقعة.افهم نفسك:يمنحك التقييم الذاتي الفرصة لفهم منظورك العالمي بشكل أفضل. ضع إجابتك على السطر الموجود على يسار كل عبارة باستخدام المقياس أدناه ، ثم اتبع تعليمات التسجيل واقرأ التفسير في النهاية.</a:t>
            </a: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37</a:t>
            </a:fld>
            <a:endParaRPr lang="en-US"/>
          </a:p>
        </p:txBody>
      </p:sp>
    </p:spTree>
    <p:extLst>
      <p:ext uri="{BB962C8B-B14F-4D97-AF65-F5344CB8AC3E}">
        <p14:creationId xmlns:p14="http://schemas.microsoft.com/office/powerpoint/2010/main" val="306521512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dirty="0">
                <a:solidFill>
                  <a:srgbClr val="000000"/>
                </a:solidFill>
                <a:effectLst/>
              </a:rPr>
              <a:t>يشير إلى الأساليب المستخدمة لإنشاء المنتجات ، بما في ذلك السلع المادية والخدمات غير الملموسة. هناك ثلاثة مجالات تقنية محددة جديرة بالملاحظة هنا: (1) التحول نحو اقتصاد قائم على الخدمات ، (2) الاستخدام المتزايد للتكنولوجيا لتحقيق ميزة تنافسية ، و (3) تفشي التغيير في تكنولوجيا المعلومات </a:t>
            </a:r>
            <a:endParaRPr lang="en-US" dirty="0">
              <a:solidFill>
                <a:srgbClr val="000000"/>
              </a:solidFill>
              <a:effectLst/>
            </a:endParaRPr>
          </a:p>
          <a:p>
            <a:pPr algn="r" rtl="1"/>
            <a:r>
              <a:rPr lang="ar-EG" dirty="0">
                <a:solidFill>
                  <a:srgbClr val="000000"/>
                </a:solidFill>
                <a:effectLst/>
              </a:rPr>
              <a:t>التصنيع: هو شكل من أشكال الأعمال التي تجمع وتحول الموارد إلى نتائج ملموسة يتم بيعها بعد ذلك للآخرين.  منظمة الخدمة: هي المنظمة التي تحول الموارد إلى مخرجات غير ملموسة وتخلق الوقت أو المكان المناسب لعملائها.</a:t>
            </a:r>
          </a:p>
          <a:p>
            <a:pPr algn="r" rtl="1"/>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38</a:t>
            </a:fld>
            <a:endParaRPr lang="en-US"/>
          </a:p>
        </p:txBody>
      </p:sp>
    </p:spTree>
    <p:extLst>
      <p:ext uri="{BB962C8B-B14F-4D97-AF65-F5344CB8AC3E}">
        <p14:creationId xmlns:p14="http://schemas.microsoft.com/office/powerpoint/2010/main" val="8112702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6/3/2022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6/3/2022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6/3/2022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6/3/2022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6/3/2022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6/3/2022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6/3/2022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8" Type="http://schemas.openxmlformats.org/officeDocument/2006/relationships/image" Target="../media/image11.emf"/><Relationship Id="rId3" Type="http://schemas.openxmlformats.org/officeDocument/2006/relationships/image" Target="../media/image6.png"/><Relationship Id="rId7" Type="http://schemas.openxmlformats.org/officeDocument/2006/relationships/customXml" Target="../ink/ink1.xml"/><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jpe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6.png"/><Relationship Id="rId7" Type="http://schemas.openxmlformats.org/officeDocument/2006/relationships/image" Target="../media/image13.jpe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5.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9.jpe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0.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2.jpe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9.emf"/><Relationship Id="rId4" Type="http://schemas.openxmlformats.org/officeDocument/2006/relationships/image" Target="../media/image8.emf"/></Relationships>
</file>

<file path=ppt/slides/_rels/slide4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9.emf"/><Relationship Id="rId4" Type="http://schemas.openxmlformats.org/officeDocument/2006/relationships/image" Target="../media/image8.emf"/></Relationships>
</file>

<file path=ppt/slides/_rels/slide4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image" Target="../media/image9.emf"/><Relationship Id="rId4" Type="http://schemas.openxmlformats.org/officeDocument/2006/relationships/image" Target="../media/image8.emf"/></Relationships>
</file>

<file path=ppt/slides/_rels/slide4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image" Target="../media/image9.emf"/><Relationship Id="rId4" Type="http://schemas.openxmlformats.org/officeDocument/2006/relationships/image" Target="../media/image8.emf"/></Relationships>
</file>

<file path=ppt/slides/_rels/slide4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8.png"/><Relationship Id="rId5" Type="http://schemas.openxmlformats.org/officeDocument/2006/relationships/image" Target="../media/image9.emf"/><Relationship Id="rId4" Type="http://schemas.openxmlformats.org/officeDocument/2006/relationships/image" Target="../media/image8.emf"/></Relationships>
</file>

<file path=ppt/slides/_rels/slide4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9.png"/><Relationship Id="rId5" Type="http://schemas.openxmlformats.org/officeDocument/2006/relationships/image" Target="../media/image9.emf"/><Relationship Id="rId4" Type="http://schemas.openxmlformats.org/officeDocument/2006/relationships/image" Target="../media/image8.emf"/></Relationships>
</file>

<file path=ppt/slides/_rels/slide5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0.jpeg"/><Relationship Id="rId5" Type="http://schemas.openxmlformats.org/officeDocument/2006/relationships/image" Target="../media/image9.emf"/><Relationship Id="rId4" Type="http://schemas.openxmlformats.org/officeDocument/2006/relationships/image" Target="../media/image8.emf"/></Relationships>
</file>

<file path=ppt/slides/_rels/slide5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530031"/>
            <a:ext cx="6714451" cy="1961378"/>
          </a:xfrm>
          <a:prstGeom prst="rect">
            <a:avLst/>
          </a:prstGeom>
        </p:spPr>
      </p:pic>
      <p:pic>
        <p:nvPicPr>
          <p:cNvPr id="13" name="Picture 12"/>
          <p:cNvPicPr>
            <a:picLocks noChangeAspect="1"/>
          </p:cNvPicPr>
          <p:nvPr/>
        </p:nvPicPr>
        <p:blipFill>
          <a:blip r:embed="rId6"/>
          <a:stretch>
            <a:fillRect/>
          </a:stretch>
        </p:blipFill>
        <p:spPr>
          <a:xfrm>
            <a:off x="6309599" y="3125530"/>
            <a:ext cx="5882401" cy="1034667"/>
          </a:xfrm>
          <a:prstGeom prst="rect">
            <a:avLst/>
          </a:prstGeom>
        </p:spPr>
      </p:pic>
      <p:sp>
        <p:nvSpPr>
          <p:cNvPr id="14" name="TextBox 13"/>
          <p:cNvSpPr txBox="1"/>
          <p:nvPr/>
        </p:nvSpPr>
        <p:spPr>
          <a:xfrm>
            <a:off x="211927" y="839177"/>
            <a:ext cx="5408019" cy="1754326"/>
          </a:xfrm>
          <a:prstGeom prst="rect">
            <a:avLst/>
          </a:prstGeom>
          <a:noFill/>
        </p:spPr>
        <p:txBody>
          <a:bodyPr wrap="none" rtlCol="0">
            <a:spAutoFit/>
          </a:bodyPr>
          <a:lstStyle/>
          <a:p>
            <a:r>
              <a:rPr lang="en-US" sz="2800" dirty="0">
                <a:solidFill>
                  <a:schemeClr val="bg1"/>
                </a:solidFill>
                <a:cs typeface="Tajawal Medium" panose="00000600000000000000" pitchFamily="2" charset="-78"/>
              </a:rPr>
              <a:t>Managing People and Organizations</a:t>
            </a:r>
          </a:p>
          <a:p>
            <a:r>
              <a:rPr lang="en-US" sz="2000" dirty="0">
                <a:solidFill>
                  <a:srgbClr val="24A9E1"/>
                </a:solidFill>
                <a:latin typeface="Tajawal Medium" panose="00000600000000000000" pitchFamily="2" charset="-78"/>
                <a:cs typeface="Tajawal Medium" panose="00000600000000000000" pitchFamily="2" charset="-78"/>
              </a:rPr>
              <a:t>Prepared by Dr. Ayman El-</a:t>
            </a:r>
            <a:r>
              <a:rPr lang="en-US" sz="2000" dirty="0" err="1">
                <a:solidFill>
                  <a:srgbClr val="24A9E1"/>
                </a:solidFill>
                <a:latin typeface="Tajawal Medium" panose="00000600000000000000" pitchFamily="2" charset="-78"/>
                <a:cs typeface="Tajawal Medium" panose="00000600000000000000" pitchFamily="2" charset="-78"/>
              </a:rPr>
              <a:t>Moesrawy</a:t>
            </a:r>
            <a:endParaRPr lang="en-US" sz="2000" dirty="0">
              <a:solidFill>
                <a:srgbClr val="24A9E1"/>
              </a:solidFill>
              <a:latin typeface="Tajawal Medium" panose="00000600000000000000" pitchFamily="2" charset="-78"/>
              <a:cs typeface="Tajawal Medium" panose="00000600000000000000" pitchFamily="2" charset="-78"/>
            </a:endParaRPr>
          </a:p>
          <a:p>
            <a:endParaRPr lang="en-US" sz="2000" dirty="0">
              <a:solidFill>
                <a:schemeClr val="bg1"/>
              </a:solidFill>
              <a:latin typeface="Tajawal Medium" panose="00000600000000000000" pitchFamily="2" charset="-78"/>
              <a:cs typeface="Tajawal Medium" panose="00000600000000000000" pitchFamily="2" charset="-78"/>
            </a:endParaRPr>
          </a:p>
          <a:p>
            <a:r>
              <a:rPr lang="en-US" sz="2000" dirty="0">
                <a:solidFill>
                  <a:schemeClr val="bg1"/>
                </a:solidFill>
                <a:latin typeface="Tajawal Medium" panose="00000600000000000000" pitchFamily="2" charset="-78"/>
                <a:cs typeface="Tajawal Medium" panose="00000600000000000000" pitchFamily="2" charset="-78"/>
              </a:rPr>
              <a:t>Lecture 2 </a:t>
            </a:r>
          </a:p>
          <a:p>
            <a:endParaRPr lang="en-US" sz="2000" dirty="0">
              <a:solidFill>
                <a:srgbClr val="24A9E1"/>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467061" y="3159395"/>
            <a:ext cx="555266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The Changing Environment of Organizations</a:t>
            </a:r>
          </a:p>
        </p:txBody>
      </p:sp>
      <p:sp>
        <p:nvSpPr>
          <p:cNvPr id="15" name="TextBox 14">
            <a:extLst>
              <a:ext uri="{FF2B5EF4-FFF2-40B4-BE49-F238E27FC236}">
                <a16:creationId xmlns:a16="http://schemas.microsoft.com/office/drawing/2014/main" id="{2C2C532D-5EEB-4911-B57F-FB3E04E9519E}"/>
              </a:ext>
            </a:extLst>
          </p:cNvPr>
          <p:cNvSpPr txBox="1"/>
          <p:nvPr/>
        </p:nvSpPr>
        <p:spPr>
          <a:xfrm>
            <a:off x="266156" y="591856"/>
            <a:ext cx="6182138" cy="369332"/>
          </a:xfrm>
          <a:prstGeom prst="rect">
            <a:avLst/>
          </a:prstGeom>
          <a:noFill/>
        </p:spPr>
        <p:txBody>
          <a:bodyPr wrap="square">
            <a:spAutoFit/>
          </a:bodyPr>
          <a:lstStyle/>
          <a:p>
            <a:r>
              <a:rPr lang="en-US" sz="1800" dirty="0">
                <a:solidFill>
                  <a:srgbClr val="24A9E1"/>
                </a:solidFill>
                <a:latin typeface="Tajawal Medium" panose="00000600000000000000" pitchFamily="2" charset="-78"/>
                <a:cs typeface="Tajawal Medium" panose="00000600000000000000" pitchFamily="2" charset="-78"/>
              </a:rPr>
              <a:t>MGM603</a:t>
            </a:r>
            <a:endParaRPr lang="en-US" dirty="0"/>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610200"/>
            <a:ext cx="8701071" cy="295106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Outcomes of the chapter:</a:t>
            </a:r>
          </a:p>
          <a:p>
            <a:pPr marL="285750" indent="-285750">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Describe the nature of diversity.</a:t>
            </a:r>
          </a:p>
          <a:p>
            <a:pPr marL="285750" indent="-285750">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Describe different types of diversity and barriers to inclusion that exist workforce.</a:t>
            </a:r>
          </a:p>
          <a:p>
            <a:pPr marL="285750" indent="-285750">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Discuss the emergence of globalization and cross-cultural differences and similarities.</a:t>
            </a:r>
          </a:p>
          <a:p>
            <a:pPr marL="285750" indent="-285750">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Discuss the changing nature of technology and its impact on business.</a:t>
            </a:r>
          </a:p>
          <a:p>
            <a:pPr marL="285750" indent="-285750">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Discuss emerging perspectives on ethics and corporate governance.</a:t>
            </a:r>
          </a:p>
          <a:p>
            <a:pPr marL="285750" indent="-285750">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Discuss the key issues in new employment relationships. </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493"/>
            <a:ext cx="8834318" cy="536623"/>
            <a:chOff x="130614" y="576493"/>
            <a:chExt cx="8834318" cy="536623"/>
          </a:xfrm>
        </p:grpSpPr>
        <p:sp>
          <p:nvSpPr>
            <p:cNvPr id="7" name="TextBox 6"/>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493"/>
            <a:ext cx="8834318" cy="536623"/>
            <a:chOff x="130614" y="576493"/>
            <a:chExt cx="8834318" cy="536623"/>
          </a:xfrm>
        </p:grpSpPr>
        <p:sp>
          <p:nvSpPr>
            <p:cNvPr id="7" name="TextBox 6"/>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graphicFrame>
        <p:nvGraphicFramePr>
          <p:cNvPr id="13" name="Table 9">
            <a:extLst>
              <a:ext uri="{FF2B5EF4-FFF2-40B4-BE49-F238E27FC236}">
                <a16:creationId xmlns:a16="http://schemas.microsoft.com/office/drawing/2014/main" id="{A7FFE1E6-88B0-46C0-85FF-65504081DF09}"/>
              </a:ext>
            </a:extLst>
          </p:cNvPr>
          <p:cNvGraphicFramePr>
            <a:graphicFrameLocks noGrp="1"/>
          </p:cNvGraphicFramePr>
          <p:nvPr>
            <p:extLst>
              <p:ext uri="{D42A27DB-BD31-4B8C-83A1-F6EECF244321}">
                <p14:modId xmlns:p14="http://schemas.microsoft.com/office/powerpoint/2010/main" val="3364235105"/>
              </p:ext>
            </p:extLst>
          </p:nvPr>
        </p:nvGraphicFramePr>
        <p:xfrm>
          <a:off x="1874166" y="1610200"/>
          <a:ext cx="9902228" cy="4394200"/>
        </p:xfrm>
        <a:graphic>
          <a:graphicData uri="http://schemas.openxmlformats.org/drawingml/2006/table">
            <a:tbl>
              <a:tblPr firstRow="1" bandRow="1">
                <a:tableStyleId>{5C22544A-7EE6-4342-B048-85BDC9FD1C3A}</a:tableStyleId>
              </a:tblPr>
              <a:tblGrid>
                <a:gridCol w="9902228">
                  <a:extLst>
                    <a:ext uri="{9D8B030D-6E8A-4147-A177-3AD203B41FA5}">
                      <a16:colId xmlns:a16="http://schemas.microsoft.com/office/drawing/2014/main" val="286688803"/>
                    </a:ext>
                  </a:extLst>
                </a:gridCol>
              </a:tblGrid>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Chapter 1 Summery of Organizational Behavior :</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800" b="1" u="sng" dirty="0">
                        <a:solidFill>
                          <a:srgbClr val="0A1F61"/>
                        </a:solidFill>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05418195"/>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Tx/>
                        <a:buChar char="-"/>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Organizational behavior is the study of human behavior in organizational settings, the interface between human behavior and the organization, and the organization itself.</a:t>
                      </a:r>
                    </a:p>
                    <a:p>
                      <a:pPr marL="285750" marR="0" lvl="0" indent="-285750" algn="just" defTabSz="914400" rtl="0" eaLnBrk="1" fontAlgn="auto" latinLnBrk="0" hangingPunct="1">
                        <a:lnSpc>
                          <a:spcPct val="100000"/>
                        </a:lnSpc>
                        <a:spcBef>
                          <a:spcPts val="0"/>
                        </a:spcBef>
                        <a:spcAft>
                          <a:spcPts val="0"/>
                        </a:spcAft>
                        <a:buClrTx/>
                        <a:buSzTx/>
                        <a:buFontTx/>
                        <a:buChar char="-"/>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A manager’s job can be characterized in terms of four functions. These basic managerial functions are planning, organizing, leading, and controlling. </a:t>
                      </a:r>
                    </a:p>
                    <a:p>
                      <a:pPr marL="342900" marR="0" lvl="0" indent="-342900" algn="just" defTabSz="914400" rtl="0" eaLnBrk="1" fontAlgn="auto" latinLnBrk="0" hangingPunct="1">
                        <a:lnSpc>
                          <a:spcPct val="100000"/>
                        </a:lnSpc>
                        <a:spcBef>
                          <a:spcPts val="0"/>
                        </a:spcBef>
                        <a:spcAft>
                          <a:spcPts val="0"/>
                        </a:spcAft>
                        <a:buClrTx/>
                        <a:buSzTx/>
                        <a:buFont typeface="+mj-lt"/>
                        <a:buAutoNum type="arabicPeriod"/>
                        <a:tabLst/>
                        <a:defRPr/>
                      </a:pPr>
                      <a:r>
                        <a:rPr lang="en-US" sz="1800" b="0" i="1" kern="1200" dirty="0">
                          <a:solidFill>
                            <a:schemeClr val="dk1"/>
                          </a:solidFill>
                          <a:latin typeface="Times New Roman" panose="02020603050405020304" pitchFamily="18" charset="0"/>
                          <a:ea typeface="+mn-ea"/>
                          <a:cs typeface="Times New Roman" panose="02020603050405020304" pitchFamily="18" charset="0"/>
                        </a:rPr>
                        <a:t>Planning is the process of determining the organizations’ desired future position and deciding how best to get there. </a:t>
                      </a:r>
                    </a:p>
                    <a:p>
                      <a:pPr marL="342900" marR="0" lvl="0" indent="-342900" algn="just" defTabSz="914400" rtl="0" eaLnBrk="1" fontAlgn="auto" latinLnBrk="0" hangingPunct="1">
                        <a:lnSpc>
                          <a:spcPct val="100000"/>
                        </a:lnSpc>
                        <a:spcBef>
                          <a:spcPts val="0"/>
                        </a:spcBef>
                        <a:spcAft>
                          <a:spcPts val="0"/>
                        </a:spcAft>
                        <a:buClrTx/>
                        <a:buSzTx/>
                        <a:buFont typeface="+mj-lt"/>
                        <a:buAutoNum type="arabicPeriod"/>
                        <a:tabLst/>
                        <a:defRPr/>
                      </a:pPr>
                      <a:r>
                        <a:rPr lang="en-US" sz="1800" b="0" i="1" kern="1200" dirty="0">
                          <a:solidFill>
                            <a:schemeClr val="dk1"/>
                          </a:solidFill>
                          <a:latin typeface="Times New Roman" panose="02020603050405020304" pitchFamily="18" charset="0"/>
                          <a:ea typeface="+mn-ea"/>
                          <a:cs typeface="Times New Roman" panose="02020603050405020304" pitchFamily="18" charset="0"/>
                        </a:rPr>
                        <a:t>Organizing is the process of designing jobs, grouping jobs into manageable units, and establishing patterns of authority among jobs and groups of jobs. </a:t>
                      </a:r>
                    </a:p>
                    <a:p>
                      <a:pPr marL="342900" marR="0" lvl="0" indent="-342900" algn="just" defTabSz="914400" rtl="0" eaLnBrk="1" fontAlgn="auto" latinLnBrk="0" hangingPunct="1">
                        <a:lnSpc>
                          <a:spcPct val="100000"/>
                        </a:lnSpc>
                        <a:spcBef>
                          <a:spcPts val="0"/>
                        </a:spcBef>
                        <a:spcAft>
                          <a:spcPts val="0"/>
                        </a:spcAft>
                        <a:buClrTx/>
                        <a:buSzTx/>
                        <a:buFont typeface="+mj-lt"/>
                        <a:buAutoNum type="arabicPeriod"/>
                        <a:tabLst/>
                        <a:defRPr/>
                      </a:pPr>
                      <a:r>
                        <a:rPr lang="en-US" sz="1800" b="0" i="1" kern="1200" dirty="0">
                          <a:solidFill>
                            <a:schemeClr val="dk1"/>
                          </a:solidFill>
                          <a:latin typeface="Times New Roman" panose="02020603050405020304" pitchFamily="18" charset="0"/>
                          <a:ea typeface="+mn-ea"/>
                          <a:cs typeface="Times New Roman" panose="02020603050405020304" pitchFamily="18" charset="0"/>
                        </a:rPr>
                        <a:t>Leading is the process of motivating members of the organization to work together toward the organization’s goals. </a:t>
                      </a:r>
                    </a:p>
                    <a:p>
                      <a:pPr marL="342900" marR="0" lvl="0" indent="-342900" algn="just" defTabSz="914400" rtl="0" eaLnBrk="1" fontAlgn="auto" latinLnBrk="0" hangingPunct="1">
                        <a:lnSpc>
                          <a:spcPct val="100000"/>
                        </a:lnSpc>
                        <a:spcBef>
                          <a:spcPts val="0"/>
                        </a:spcBef>
                        <a:spcAft>
                          <a:spcPts val="0"/>
                        </a:spcAft>
                        <a:buClrTx/>
                        <a:buSzTx/>
                        <a:buFont typeface="+mj-lt"/>
                        <a:buAutoNum type="arabicPeriod"/>
                        <a:tabLst/>
                        <a:defRPr/>
                      </a:pPr>
                      <a:r>
                        <a:rPr lang="en-US" sz="1800" b="0" i="1" kern="1200" dirty="0">
                          <a:solidFill>
                            <a:schemeClr val="dk1"/>
                          </a:solidFill>
                          <a:latin typeface="Times New Roman" panose="02020603050405020304" pitchFamily="18" charset="0"/>
                          <a:ea typeface="+mn-ea"/>
                          <a:cs typeface="Times New Roman" panose="02020603050405020304" pitchFamily="18" charset="0"/>
                        </a:rPr>
                        <a:t>Controlling is the process of monitoring and correcting the actions of the organization and its people to keep them headed toward their goals.</a:t>
                      </a:r>
                    </a:p>
                  </a:txBody>
                  <a:tcPr>
                    <a:noFill/>
                  </a:tcPr>
                </a:tc>
                <a:extLst>
                  <a:ext uri="{0D108BD9-81ED-4DB2-BD59-A6C34878D82A}">
                    <a16:rowId xmlns:a16="http://schemas.microsoft.com/office/drawing/2014/main" val="3289377847"/>
                  </a:ext>
                </a:extLst>
              </a:tr>
              <a:tr h="370840">
                <a:tc>
                  <a:txBody>
                    <a:bodyPr/>
                    <a:lstStyle/>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896706667"/>
                  </a:ext>
                </a:extLst>
              </a:tr>
            </a:tbl>
          </a:graphicData>
        </a:graphic>
      </p:graphicFrame>
    </p:spTree>
    <p:extLst>
      <p:ext uri="{BB962C8B-B14F-4D97-AF65-F5344CB8AC3E}">
        <p14:creationId xmlns:p14="http://schemas.microsoft.com/office/powerpoint/2010/main" val="1704946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493"/>
            <a:ext cx="8834318" cy="536623"/>
            <a:chOff x="130614" y="576493"/>
            <a:chExt cx="8834318" cy="536623"/>
          </a:xfrm>
        </p:grpSpPr>
        <p:sp>
          <p:nvSpPr>
            <p:cNvPr id="7" name="TextBox 6"/>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graphicFrame>
        <p:nvGraphicFramePr>
          <p:cNvPr id="13" name="Table 9">
            <a:extLst>
              <a:ext uri="{FF2B5EF4-FFF2-40B4-BE49-F238E27FC236}">
                <a16:creationId xmlns:a16="http://schemas.microsoft.com/office/drawing/2014/main" id="{A7FFE1E6-88B0-46C0-85FF-65504081DF09}"/>
              </a:ext>
            </a:extLst>
          </p:cNvPr>
          <p:cNvGraphicFramePr>
            <a:graphicFrameLocks noGrp="1"/>
          </p:cNvGraphicFramePr>
          <p:nvPr>
            <p:extLst>
              <p:ext uri="{D42A27DB-BD31-4B8C-83A1-F6EECF244321}">
                <p14:modId xmlns:p14="http://schemas.microsoft.com/office/powerpoint/2010/main" val="50512730"/>
              </p:ext>
            </p:extLst>
          </p:nvPr>
        </p:nvGraphicFramePr>
        <p:xfrm>
          <a:off x="1874166" y="1610200"/>
          <a:ext cx="9902228" cy="4124960"/>
        </p:xfrm>
        <a:graphic>
          <a:graphicData uri="http://schemas.openxmlformats.org/drawingml/2006/table">
            <a:tbl>
              <a:tblPr firstRow="1" bandRow="1">
                <a:tableStyleId>{5C22544A-7EE6-4342-B048-85BDC9FD1C3A}</a:tableStyleId>
              </a:tblPr>
              <a:tblGrid>
                <a:gridCol w="9902228">
                  <a:extLst>
                    <a:ext uri="{9D8B030D-6E8A-4147-A177-3AD203B41FA5}">
                      <a16:colId xmlns:a16="http://schemas.microsoft.com/office/drawing/2014/main" val="286688803"/>
                    </a:ext>
                  </a:extLst>
                </a:gridCol>
              </a:tblGrid>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Chapter 1 Summery of Organizational Behavior :</a:t>
                      </a:r>
                    </a:p>
                  </a:txBody>
                  <a:tcPr>
                    <a:noFill/>
                  </a:tcPr>
                </a:tc>
                <a:extLst>
                  <a:ext uri="{0D108BD9-81ED-4DB2-BD59-A6C34878D82A}">
                    <a16:rowId xmlns:a16="http://schemas.microsoft.com/office/drawing/2014/main" val="3205418195"/>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Tx/>
                        <a:buChar char="-"/>
                        <a:tabLst/>
                        <a:defRPr/>
                      </a:pPr>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Tx/>
                        <a:buChar char="-"/>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Technical Skills necessary to accomplish specific tasks within the organizations.</a:t>
                      </a:r>
                    </a:p>
                    <a:p>
                      <a:pPr marL="285750" marR="0" lvl="0" indent="-285750" algn="just" defTabSz="914400" rtl="0" eaLnBrk="1" fontAlgn="auto" latinLnBrk="0" hangingPunct="1">
                        <a:lnSpc>
                          <a:spcPct val="100000"/>
                        </a:lnSpc>
                        <a:spcBef>
                          <a:spcPts val="0"/>
                        </a:spcBef>
                        <a:spcAft>
                          <a:spcPts val="0"/>
                        </a:spcAft>
                        <a:buClrTx/>
                        <a:buSzTx/>
                        <a:buFontTx/>
                        <a:buChar char="-"/>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Interpersonal skills: Ability to effectively communicate with, understand, and motivate individuals and groups.</a:t>
                      </a:r>
                    </a:p>
                    <a:p>
                      <a:pPr marL="285750" marR="0" lvl="0" indent="-285750" algn="just" defTabSz="914400" rtl="0" eaLnBrk="1" fontAlgn="auto" latinLnBrk="0" hangingPunct="1">
                        <a:lnSpc>
                          <a:spcPct val="100000"/>
                        </a:lnSpc>
                        <a:spcBef>
                          <a:spcPts val="0"/>
                        </a:spcBef>
                        <a:spcAft>
                          <a:spcPts val="0"/>
                        </a:spcAft>
                        <a:buClrTx/>
                        <a:buSzTx/>
                        <a:buFontTx/>
                        <a:buChar char="-"/>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Conceptual skills: Ability to think in abstract</a:t>
                      </a:r>
                    </a:p>
                    <a:p>
                      <a:pPr marL="285750" marR="0" lvl="0" indent="-285750" algn="just" defTabSz="914400" rtl="0" eaLnBrk="1" fontAlgn="auto" latinLnBrk="0" hangingPunct="1">
                        <a:lnSpc>
                          <a:spcPct val="100000"/>
                        </a:lnSpc>
                        <a:spcBef>
                          <a:spcPts val="0"/>
                        </a:spcBef>
                        <a:spcAft>
                          <a:spcPts val="0"/>
                        </a:spcAft>
                        <a:buClrTx/>
                        <a:buSzTx/>
                        <a:buFontTx/>
                        <a:buChar char="-"/>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Diagnostic skills: Ability to understand cause-and-effect relationships and to recognize the optimal solutions to the problem.</a:t>
                      </a:r>
                    </a:p>
                    <a:p>
                      <a:pPr marL="285750" marR="0" lvl="0" indent="-285750" algn="just" defTabSz="914400" rtl="0" eaLnBrk="1" fontAlgn="auto" latinLnBrk="0" hangingPunct="1">
                        <a:lnSpc>
                          <a:spcPct val="100000"/>
                        </a:lnSpc>
                        <a:spcBef>
                          <a:spcPts val="0"/>
                        </a:spcBef>
                        <a:spcAft>
                          <a:spcPts val="0"/>
                        </a:spcAft>
                        <a:buClrTx/>
                        <a:buSzTx/>
                        <a:buFontTx/>
                        <a:buChar char="-"/>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Human Resources Management (HRM): The set of organizational activities directed at attracting, developing, and maintaining an active workforce.</a:t>
                      </a:r>
                    </a:p>
                    <a:p>
                      <a:pPr marL="285750" marR="0" lvl="0" indent="-285750" algn="just" defTabSz="914400" rtl="0" eaLnBrk="1" fontAlgn="auto" latinLnBrk="0" hangingPunct="1">
                        <a:lnSpc>
                          <a:spcPct val="100000"/>
                        </a:lnSpc>
                        <a:spcBef>
                          <a:spcPts val="0"/>
                        </a:spcBef>
                        <a:spcAft>
                          <a:spcPts val="0"/>
                        </a:spcAft>
                        <a:buClrTx/>
                        <a:buSzTx/>
                        <a:buFontTx/>
                        <a:buChar char="-"/>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There are three primary business strategies.</a:t>
                      </a:r>
                    </a:p>
                    <a:p>
                      <a:pPr marL="285750" marR="0" lvl="0" indent="-285750" algn="just" defTabSz="914400" rtl="0" eaLnBrk="1" fontAlgn="auto" latinLnBrk="0" hangingPunct="1">
                        <a:lnSpc>
                          <a:spcPct val="100000"/>
                        </a:lnSpc>
                        <a:spcBef>
                          <a:spcPts val="0"/>
                        </a:spcBef>
                        <a:spcAft>
                          <a:spcPts val="0"/>
                        </a:spcAft>
                        <a:buClrTx/>
                        <a:buSzTx/>
                        <a:buFontTx/>
                        <a:buChar char="-"/>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Managing for Effectiveness: Managers’ goals, Individual behaviors, Organizational citizenship, Dysfunctional behaviors, Quality of information, and The scientific method.</a:t>
                      </a:r>
                    </a:p>
                  </a:txBody>
                  <a:tcPr>
                    <a:noFill/>
                  </a:tcPr>
                </a:tc>
                <a:extLst>
                  <a:ext uri="{0D108BD9-81ED-4DB2-BD59-A6C34878D82A}">
                    <a16:rowId xmlns:a16="http://schemas.microsoft.com/office/drawing/2014/main" val="3289377847"/>
                  </a:ext>
                </a:extLst>
              </a:tr>
              <a:tr h="370840">
                <a:tc>
                  <a:txBody>
                    <a:bodyPr/>
                    <a:lstStyle/>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896706667"/>
                  </a:ext>
                </a:extLst>
              </a:tr>
            </a:tbl>
          </a:graphicData>
        </a:graphic>
      </p:graphicFrame>
    </p:spTree>
    <p:extLst>
      <p:ext uri="{BB962C8B-B14F-4D97-AF65-F5344CB8AC3E}">
        <p14:creationId xmlns:p14="http://schemas.microsoft.com/office/powerpoint/2010/main" val="31664075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5" y="1610200"/>
            <a:ext cx="10092548" cy="3643562"/>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Real-World Challenge:</a:t>
            </a:r>
          </a:p>
          <a:p>
            <a:r>
              <a:rPr lang="en-US" b="1" dirty="0">
                <a:solidFill>
                  <a:srgbClr val="AF5C23"/>
                </a:solidFill>
                <a:effectLst/>
                <a:latin typeface="Times New Roman" panose="02020603050405020304" pitchFamily="18" charset="0"/>
                <a:cs typeface="Times New Roman" panose="02020603050405020304" pitchFamily="18" charset="0"/>
              </a:rPr>
              <a:t>Global Diversity at Coca-Cola (case study)</a:t>
            </a:r>
          </a:p>
          <a:p>
            <a:pPr marL="285750" indent="-285750">
              <a:lnSpc>
                <a:spcPct val="150000"/>
              </a:lnSpc>
              <a:buFont typeface="Wingdings" panose="05000000000000000000" pitchFamily="2" charset="2"/>
              <a:buChar char="§"/>
            </a:pPr>
            <a:r>
              <a:rPr lang="en-US" b="0" i="0" dirty="0">
                <a:solidFill>
                  <a:srgbClr val="3F3F3F"/>
                </a:solidFill>
                <a:effectLst/>
                <a:latin typeface="Times New Roman" panose="02020603050405020304" pitchFamily="18" charset="0"/>
                <a:cs typeface="Times New Roman" panose="02020603050405020304" pitchFamily="18" charset="0"/>
              </a:rPr>
              <a:t>Coca-Cola Company is a global business that operates in a multicultural world both in the workplace and in the marketplace. With  over 100,300 global employees, and around a third of them outside of the United States.</a:t>
            </a:r>
          </a:p>
          <a:p>
            <a:pPr marL="285750" indent="-285750">
              <a:lnSpc>
                <a:spcPct val="150000"/>
              </a:lnSpc>
              <a:buFont typeface="Wingdings" panose="05000000000000000000" pitchFamily="2" charset="2"/>
              <a:buChar char="§"/>
            </a:pPr>
            <a:r>
              <a:rPr lang="en-US" b="0" i="0" dirty="0">
                <a:solidFill>
                  <a:srgbClr val="3F3F3F"/>
                </a:solidFill>
                <a:effectLst/>
                <a:latin typeface="Times New Roman" panose="02020603050405020304" pitchFamily="18" charset="0"/>
                <a:cs typeface="Times New Roman" panose="02020603050405020304" pitchFamily="18" charset="0"/>
              </a:rPr>
              <a:t>The company recognizes that its ability to thrive in a multicultural world is both critical to its financial performance and consistent with its values.</a:t>
            </a:r>
          </a:p>
          <a:p>
            <a:pPr marL="285750" indent="-285750">
              <a:lnSpc>
                <a:spcPct val="150000"/>
              </a:lnSpc>
              <a:buFont typeface="Wingdings" panose="05000000000000000000" pitchFamily="2" charset="2"/>
              <a:buChar char="§"/>
            </a:pPr>
            <a:r>
              <a:rPr lang="en-US" b="0" i="0" dirty="0">
                <a:solidFill>
                  <a:srgbClr val="3F3F3F"/>
                </a:solidFill>
                <a:effectLst/>
                <a:latin typeface="Times New Roman" panose="02020603050405020304" pitchFamily="18" charset="0"/>
                <a:cs typeface="Times New Roman" panose="02020603050405020304" pitchFamily="18" charset="0"/>
              </a:rPr>
              <a:t>Accordingly, diversity is recognized by Coca-Cola as an important component of their vision for the company in 2020.</a:t>
            </a:r>
          </a:p>
        </p:txBody>
      </p:sp>
      <p:grpSp>
        <p:nvGrpSpPr>
          <p:cNvPr id="15" name="Group 14">
            <a:extLst>
              <a:ext uri="{FF2B5EF4-FFF2-40B4-BE49-F238E27FC236}">
                <a16:creationId xmlns:a16="http://schemas.microsoft.com/office/drawing/2014/main" id="{8FFDE723-1191-453B-80B4-365B37391DD8}"/>
              </a:ext>
            </a:extLst>
          </p:cNvPr>
          <p:cNvGrpSpPr/>
          <p:nvPr/>
        </p:nvGrpSpPr>
        <p:grpSpPr>
          <a:xfrm>
            <a:off x="130613" y="576493"/>
            <a:ext cx="8979519" cy="693507"/>
            <a:chOff x="130614" y="576493"/>
            <a:chExt cx="8834318" cy="536623"/>
          </a:xfrm>
        </p:grpSpPr>
        <p:sp>
          <p:nvSpPr>
            <p:cNvPr id="16" name="TextBox 15">
              <a:extLst>
                <a:ext uri="{FF2B5EF4-FFF2-40B4-BE49-F238E27FC236}">
                  <a16:creationId xmlns:a16="http://schemas.microsoft.com/office/drawing/2014/main" id="{CE4A95AC-D8C5-434D-902A-2C3499AFC0CD}"/>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7" name="Rectangle 16">
              <a:extLst>
                <a:ext uri="{FF2B5EF4-FFF2-40B4-BE49-F238E27FC236}">
                  <a16:creationId xmlns:a16="http://schemas.microsoft.com/office/drawing/2014/main" id="{31ECE0EE-6CC4-4AE7-AE7B-9D364FC4FBAE}"/>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26640240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642947" y="1530060"/>
            <a:ext cx="6819261" cy="4059060"/>
          </a:xfrm>
          <a:prstGeom prst="rect">
            <a:avLst/>
          </a:prstGeom>
          <a:noFill/>
        </p:spPr>
        <p:txBody>
          <a:bodyPr wrap="square" rtlCol="0">
            <a:spAutoFit/>
          </a:bodyPr>
          <a:lstStyle/>
          <a:p>
            <a:pPr algn="just">
              <a:lnSpc>
                <a:spcPct val="150000"/>
              </a:lnSpc>
            </a:pPr>
            <a:r>
              <a:rPr lang="en-US" b="1" u="sng" dirty="0">
                <a:latin typeface="Times New Roman" panose="02020603050405020304" pitchFamily="18" charset="0"/>
                <a:cs typeface="Times New Roman" panose="02020603050405020304" pitchFamily="18" charset="0"/>
              </a:rPr>
              <a:t>Real-World Challenge:</a:t>
            </a:r>
          </a:p>
          <a:p>
            <a:pPr algn="just"/>
            <a:r>
              <a:rPr lang="en-US" b="1" dirty="0">
                <a:effectLst/>
                <a:latin typeface="Times New Roman" panose="02020603050405020304" pitchFamily="18" charset="0"/>
                <a:cs typeface="Times New Roman" panose="02020603050405020304" pitchFamily="18" charset="0"/>
              </a:rPr>
              <a:t>Global Diversity at Coca-Cola (case study)</a:t>
            </a:r>
          </a:p>
          <a:p>
            <a:pPr marL="285750" indent="-285750" algn="just">
              <a:lnSpc>
                <a:spcPct val="150000"/>
              </a:lnSpc>
              <a:buFont typeface="Wingdings" panose="05000000000000000000" pitchFamily="2" charset="2"/>
              <a:buChar char="§"/>
            </a:pPr>
            <a:r>
              <a:rPr lang="en-US" dirty="0">
                <a:solidFill>
                  <a:srgbClr val="3F3F3F"/>
                </a:solidFill>
                <a:latin typeface="Times New Roman" panose="02020603050405020304" pitchFamily="18" charset="0"/>
                <a:cs typeface="Times New Roman" panose="02020603050405020304" pitchFamily="18" charset="0"/>
              </a:rPr>
              <a:t>As Coca-Cola’s Chairman Muhtar Kent said, </a:t>
            </a:r>
            <a:r>
              <a:rPr lang="en-US" i="1" dirty="0">
                <a:solidFill>
                  <a:srgbClr val="3F3F3F"/>
                </a:solidFill>
                <a:latin typeface="Times New Roman" panose="02020603050405020304" pitchFamily="18" charset="0"/>
                <a:cs typeface="Times New Roman" panose="02020603050405020304" pitchFamily="18" charset="0"/>
              </a:rPr>
              <a:t>“The real power of diversity is the incredible synergies that result when different people and cultures come together united behind a common goal of winning and creating shared value. Extraordinary things truly happen”.</a:t>
            </a:r>
          </a:p>
          <a:p>
            <a:pPr marL="285750" indent="-285750" algn="just">
              <a:lnSpc>
                <a:spcPct val="150000"/>
              </a:lnSpc>
              <a:buFont typeface="Wingdings" panose="05000000000000000000" pitchFamily="2" charset="2"/>
              <a:buChar char="§"/>
            </a:pPr>
            <a:r>
              <a:rPr lang="en-US" dirty="0">
                <a:solidFill>
                  <a:srgbClr val="3F3F3F"/>
                </a:solidFill>
                <a:latin typeface="Times New Roman" panose="02020603050405020304" pitchFamily="18" charset="0"/>
                <a:cs typeface="Times New Roman" panose="02020603050405020304" pitchFamily="18" charset="0"/>
              </a:rPr>
              <a:t>Imagine that the company’s leaders ask you for advice on how to build a diverse and inclusive workforce that allows it to leverage the potential of its diverse employees to enhance the company’s performance. After reading this chapter, what would you tell them?</a:t>
            </a:r>
          </a:p>
        </p:txBody>
      </p:sp>
      <p:pic>
        <p:nvPicPr>
          <p:cNvPr id="7" name="Picture 6">
            <a:extLst>
              <a:ext uri="{FF2B5EF4-FFF2-40B4-BE49-F238E27FC236}">
                <a16:creationId xmlns:a16="http://schemas.microsoft.com/office/drawing/2014/main" id="{8C5FD79C-954B-4746-9A97-F9F47703B8DF}"/>
              </a:ext>
            </a:extLst>
          </p:cNvPr>
          <p:cNvPicPr>
            <a:picLocks noChangeAspect="1"/>
          </p:cNvPicPr>
          <p:nvPr/>
        </p:nvPicPr>
        <p:blipFill>
          <a:blip r:embed="rId7"/>
          <a:stretch>
            <a:fillRect/>
          </a:stretch>
        </p:blipFill>
        <p:spPr>
          <a:xfrm>
            <a:off x="8710672" y="1530060"/>
            <a:ext cx="3362003" cy="4059060"/>
          </a:xfrm>
          <a:prstGeom prst="rect">
            <a:avLst/>
          </a:prstGeom>
        </p:spPr>
      </p:pic>
      <p:grpSp>
        <p:nvGrpSpPr>
          <p:cNvPr id="11" name="Group 10">
            <a:extLst>
              <a:ext uri="{FF2B5EF4-FFF2-40B4-BE49-F238E27FC236}">
                <a16:creationId xmlns:a16="http://schemas.microsoft.com/office/drawing/2014/main" id="{DC552CE2-5966-470A-B9A7-C10F8C709043}"/>
              </a:ext>
            </a:extLst>
          </p:cNvPr>
          <p:cNvGrpSpPr/>
          <p:nvPr/>
        </p:nvGrpSpPr>
        <p:grpSpPr>
          <a:xfrm>
            <a:off x="130614" y="576493"/>
            <a:ext cx="8834318" cy="536623"/>
            <a:chOff x="130614" y="576493"/>
            <a:chExt cx="8834318" cy="536623"/>
          </a:xfrm>
        </p:grpSpPr>
        <p:sp>
          <p:nvSpPr>
            <p:cNvPr id="14" name="TextBox 13">
              <a:extLst>
                <a:ext uri="{FF2B5EF4-FFF2-40B4-BE49-F238E27FC236}">
                  <a16:creationId xmlns:a16="http://schemas.microsoft.com/office/drawing/2014/main" id="{7D7BB8B0-BE57-4F00-92A7-E9B041203E1B}"/>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5" name="Rectangle 14">
              <a:extLst>
                <a:ext uri="{FF2B5EF4-FFF2-40B4-BE49-F238E27FC236}">
                  <a16:creationId xmlns:a16="http://schemas.microsoft.com/office/drawing/2014/main" id="{E1E32D6E-BEFA-40D1-AED2-1CF3FCADCB46}"/>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1082755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5" y="1583495"/>
            <a:ext cx="9666095" cy="4197559"/>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Introduction:</a:t>
            </a:r>
          </a:p>
          <a:p>
            <a:pPr marL="285750" indent="-285750">
              <a:lnSpc>
                <a:spcPct val="150000"/>
              </a:lnSpc>
              <a:buFont typeface="Wingdings" panose="05000000000000000000" pitchFamily="2" charset="2"/>
              <a:buChar char="§"/>
            </a:pPr>
            <a:r>
              <a:rPr lang="en-US" b="0" i="0" dirty="0">
                <a:effectLst/>
                <a:latin typeface="Times New Roman" panose="02020603050405020304" pitchFamily="18" charset="0"/>
                <a:cs typeface="Times New Roman" panose="02020603050405020304" pitchFamily="18" charset="0"/>
              </a:rPr>
              <a:t>The environment of all organizations is changing at an unprecedented rate.</a:t>
            </a:r>
          </a:p>
          <a:p>
            <a:pPr marL="285750" indent="-285750">
              <a:lnSpc>
                <a:spcPct val="150000"/>
              </a:lnSpc>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I</a:t>
            </a:r>
            <a:r>
              <a:rPr lang="en-US" b="0" i="0" dirty="0">
                <a:effectLst/>
                <a:latin typeface="Times New Roman" panose="02020603050405020304" pitchFamily="18" charset="0"/>
                <a:cs typeface="Times New Roman" panose="02020603050405020304" pitchFamily="18" charset="0"/>
              </a:rPr>
              <a:t>n some industries, such as consumer electronics, popular entertainment, and information technology, the speed and magnitude of change are truly breathtaking. </a:t>
            </a:r>
          </a:p>
          <a:p>
            <a:pPr marL="285750" indent="-285750">
              <a:lnSpc>
                <a:spcPct val="150000"/>
              </a:lnSpc>
              <a:buFont typeface="Wingdings" panose="05000000000000000000" pitchFamily="2" charset="2"/>
              <a:buChar char="§"/>
            </a:pPr>
            <a:r>
              <a:rPr lang="en-US" b="0" i="0" dirty="0">
                <a:effectLst/>
                <a:latin typeface="Times New Roman" panose="02020603050405020304" pitchFamily="18" charset="0"/>
                <a:cs typeface="Times New Roman" panose="02020603050405020304" pitchFamily="18" charset="0"/>
              </a:rPr>
              <a:t>YouTube, for instance, uploads over 400 hours of new video footage every hour. And it’s only been during the last decade or two that smartphone technologies, Facebook, and other forms of social networking have become commonplace.</a:t>
            </a:r>
          </a:p>
          <a:p>
            <a:pPr marL="285750" indent="-285750">
              <a:lnSpc>
                <a:spcPct val="150000"/>
              </a:lnSpc>
              <a:buFont typeface="Wingdings" panose="05000000000000000000" pitchFamily="2" charset="2"/>
              <a:buChar char="§"/>
            </a:pPr>
            <a:r>
              <a:rPr lang="en-US" b="0" i="0" dirty="0">
                <a:effectLst/>
                <a:latin typeface="Times New Roman" panose="02020603050405020304" pitchFamily="18" charset="0"/>
                <a:cs typeface="Times New Roman" panose="02020603050405020304" pitchFamily="18" charset="0"/>
              </a:rPr>
              <a:t>Hence, to truly understand the behavior of people in organizational settings, it is necessary to understand the changing environment of business.</a:t>
            </a:r>
          </a:p>
          <a:p>
            <a:pPr>
              <a:lnSpc>
                <a:spcPct val="150000"/>
              </a:lnSpc>
            </a:pPr>
            <a:endParaRPr lang="en-US" dirty="0">
              <a:latin typeface="Times New Roman" panose="02020603050405020304" pitchFamily="18" charset="0"/>
              <a:cs typeface="Times New Roman" panose="02020603050405020304" pitchFamily="18" charset="0"/>
            </a:endParaRPr>
          </a:p>
        </p:txBody>
      </p:sp>
      <p:grpSp>
        <p:nvGrpSpPr>
          <p:cNvPr id="10" name="Group 9">
            <a:extLst>
              <a:ext uri="{FF2B5EF4-FFF2-40B4-BE49-F238E27FC236}">
                <a16:creationId xmlns:a16="http://schemas.microsoft.com/office/drawing/2014/main" id="{2A0AD4FE-DE06-48DD-8B28-A045EB7580D4}"/>
              </a:ext>
            </a:extLst>
          </p:cNvPr>
          <p:cNvGrpSpPr/>
          <p:nvPr/>
        </p:nvGrpSpPr>
        <p:grpSpPr>
          <a:xfrm>
            <a:off x="130614" y="576493"/>
            <a:ext cx="8834318" cy="536623"/>
            <a:chOff x="130614" y="576493"/>
            <a:chExt cx="8834318" cy="536623"/>
          </a:xfrm>
        </p:grpSpPr>
        <p:sp>
          <p:nvSpPr>
            <p:cNvPr id="11" name="TextBox 10">
              <a:extLst>
                <a:ext uri="{FF2B5EF4-FFF2-40B4-BE49-F238E27FC236}">
                  <a16:creationId xmlns:a16="http://schemas.microsoft.com/office/drawing/2014/main" id="{88ADFD00-92F6-4A44-B545-5C7FDAA84C89}"/>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4" name="Rectangle 13">
              <a:extLst>
                <a:ext uri="{FF2B5EF4-FFF2-40B4-BE49-F238E27FC236}">
                  <a16:creationId xmlns:a16="http://schemas.microsoft.com/office/drawing/2014/main" id="{EE027D45-0333-4FA1-BDE9-478A165C651F}"/>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3862536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5" y="1583495"/>
            <a:ext cx="9666095" cy="2120068"/>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Introduction:</a:t>
            </a:r>
          </a:p>
          <a:p>
            <a:pPr marL="285750" indent="-285750" algn="just">
              <a:lnSpc>
                <a:spcPct val="150000"/>
              </a:lnSpc>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There are at least five of the central environmental forces for change faced by today’s managers: </a:t>
            </a:r>
            <a:r>
              <a:rPr lang="en-US" b="1" i="1" dirty="0">
                <a:solidFill>
                  <a:srgbClr val="002060"/>
                </a:solidFill>
                <a:latin typeface="Times New Roman" panose="02020603050405020304" pitchFamily="18" charset="0"/>
                <a:cs typeface="Times New Roman" panose="02020603050405020304" pitchFamily="18" charset="0"/>
              </a:rPr>
              <a:t>diversity, globalization, technology, ethics and corporate governance, and new employment relationships.</a:t>
            </a:r>
            <a:r>
              <a:rPr lang="en-US" dirty="0">
                <a:latin typeface="Times New Roman" panose="02020603050405020304" pitchFamily="18" charset="0"/>
                <a:cs typeface="Times New Roman" panose="02020603050405020304" pitchFamily="18" charset="0"/>
              </a:rPr>
              <a:t> An understanding of these forces will then set the stage for our in-depth discussion of contemporary organizational behavior.</a:t>
            </a:r>
          </a:p>
        </p:txBody>
      </p:sp>
      <p:grpSp>
        <p:nvGrpSpPr>
          <p:cNvPr id="10" name="Group 9">
            <a:extLst>
              <a:ext uri="{FF2B5EF4-FFF2-40B4-BE49-F238E27FC236}">
                <a16:creationId xmlns:a16="http://schemas.microsoft.com/office/drawing/2014/main" id="{7A0BAC9A-EB57-4EF9-BBE6-2C9EBA3C0585}"/>
              </a:ext>
            </a:extLst>
          </p:cNvPr>
          <p:cNvGrpSpPr/>
          <p:nvPr/>
        </p:nvGrpSpPr>
        <p:grpSpPr>
          <a:xfrm>
            <a:off x="130614" y="576493"/>
            <a:ext cx="8834318" cy="536623"/>
            <a:chOff x="130614" y="576493"/>
            <a:chExt cx="8834318" cy="536623"/>
          </a:xfrm>
        </p:grpSpPr>
        <p:sp>
          <p:nvSpPr>
            <p:cNvPr id="11" name="TextBox 10">
              <a:extLst>
                <a:ext uri="{FF2B5EF4-FFF2-40B4-BE49-F238E27FC236}">
                  <a16:creationId xmlns:a16="http://schemas.microsoft.com/office/drawing/2014/main" id="{A09D1A66-2207-40E2-BBBA-B1B417BCEF6D}"/>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4" name="Rectangle 13">
              <a:extLst>
                <a:ext uri="{FF2B5EF4-FFF2-40B4-BE49-F238E27FC236}">
                  <a16:creationId xmlns:a16="http://schemas.microsoft.com/office/drawing/2014/main" id="{F6B07329-4AEA-410A-A9CE-5A1C5E52946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mc:AlternateContent xmlns:mc="http://schemas.openxmlformats.org/markup-compatibility/2006" xmlns:p14="http://schemas.microsoft.com/office/powerpoint/2010/main">
        <mc:Choice Requires="p14">
          <p:contentPart p14:bwMode="auto" r:id="rId7">
            <p14:nvContentPartPr>
              <p14:cNvPr id="7" name="Ink 6">
                <a:extLst>
                  <a:ext uri="{FF2B5EF4-FFF2-40B4-BE49-F238E27FC236}">
                    <a16:creationId xmlns:a16="http://schemas.microsoft.com/office/drawing/2014/main" id="{BAF1DC9B-D194-4D14-A129-CD57AB6CABBD}"/>
                  </a:ext>
                </a:extLst>
              </p14:cNvPr>
              <p14:cNvContentPartPr/>
              <p14:nvPr/>
            </p14:nvContentPartPr>
            <p14:xfrm>
              <a:off x="1792080" y="2645640"/>
              <a:ext cx="360" cy="1440"/>
            </p14:xfrm>
          </p:contentPart>
        </mc:Choice>
        <mc:Fallback xmlns="">
          <p:pic>
            <p:nvPicPr>
              <p:cNvPr id="7" name="Ink 6">
                <a:extLst>
                  <a:ext uri="{FF2B5EF4-FFF2-40B4-BE49-F238E27FC236}">
                    <a16:creationId xmlns:a16="http://schemas.microsoft.com/office/drawing/2014/main" id="{BAF1DC9B-D194-4D14-A129-CD57AB6CABBD}"/>
                  </a:ext>
                </a:extLst>
              </p:cNvPr>
              <p:cNvPicPr/>
              <p:nvPr/>
            </p:nvPicPr>
            <p:blipFill>
              <a:blip r:embed="rId8"/>
              <a:stretch>
                <a:fillRect/>
              </a:stretch>
            </p:blipFill>
            <p:spPr>
              <a:xfrm>
                <a:off x="1782720" y="2636280"/>
                <a:ext cx="19080" cy="20160"/>
              </a:xfrm>
              <a:prstGeom prst="rect">
                <a:avLst/>
              </a:prstGeom>
            </p:spPr>
          </p:pic>
        </mc:Fallback>
      </mc:AlternateContent>
    </p:spTree>
    <p:extLst>
      <p:ext uri="{BB962C8B-B14F-4D97-AF65-F5344CB8AC3E}">
        <p14:creationId xmlns:p14="http://schemas.microsoft.com/office/powerpoint/2010/main" val="22501577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5" y="1610200"/>
            <a:ext cx="4526635" cy="3366563"/>
          </a:xfrm>
          <a:prstGeom prst="rect">
            <a:avLst/>
          </a:prstGeom>
          <a:noFill/>
        </p:spPr>
        <p:txBody>
          <a:bodyPr wrap="square" rtlCol="0">
            <a:spAutoFit/>
          </a:bodyPr>
          <a:lstStyle/>
          <a:p>
            <a:pPr algn="just">
              <a:lnSpc>
                <a:spcPct val="150000"/>
              </a:lnSpc>
            </a:pPr>
            <a:r>
              <a:rPr lang="en-US" b="1" u="sng" dirty="0">
                <a:solidFill>
                  <a:srgbClr val="C00000"/>
                </a:solidFill>
                <a:latin typeface="Times New Roman" panose="02020603050405020304" pitchFamily="18" charset="0"/>
                <a:cs typeface="Times New Roman" panose="02020603050405020304" pitchFamily="18" charset="0"/>
              </a:rPr>
              <a:t>Figure 2.1</a:t>
            </a:r>
          </a:p>
          <a:p>
            <a:pPr algn="just">
              <a:lnSpc>
                <a:spcPct val="150000"/>
              </a:lnSpc>
            </a:pPr>
            <a:r>
              <a:rPr lang="en-US" dirty="0">
                <a:latin typeface="Times New Roman" panose="02020603050405020304" pitchFamily="18" charset="0"/>
                <a:cs typeface="Times New Roman" panose="02020603050405020304" pitchFamily="18" charset="0"/>
              </a:rPr>
              <a:t>The changing environment of business presents both opportunities and changes for manages today.</a:t>
            </a:r>
          </a:p>
          <a:p>
            <a:pPr algn="just">
              <a:lnSpc>
                <a:spcPct val="150000"/>
              </a:lnSpc>
            </a:pPr>
            <a:r>
              <a:rPr lang="en-US" b="1" u="sng" dirty="0">
                <a:latin typeface="Times New Roman" panose="02020603050405020304" pitchFamily="18" charset="0"/>
                <a:cs typeface="Times New Roman" panose="02020603050405020304" pitchFamily="18" charset="0"/>
              </a:rPr>
              <a:t>Five important environmental forces </a:t>
            </a:r>
            <a:r>
              <a:rPr lang="en-US" dirty="0">
                <a:latin typeface="Times New Roman" panose="02020603050405020304" pitchFamily="18" charset="0"/>
                <a:cs typeface="Times New Roman" panose="02020603050405020304" pitchFamily="18" charset="0"/>
              </a:rPr>
              <a:t>are globalization, diversity, technology, ethics and corporate governance, and new employment relationships.</a:t>
            </a:r>
          </a:p>
        </p:txBody>
      </p:sp>
      <p:sp>
        <p:nvSpPr>
          <p:cNvPr id="8" name="AutoShape 2" descr="A chart depicts the changing environment of business. The elements are represented by circles. The organization is influenced by globalization, diversity, technology, ethics and corporate governance, and employment relationships.">
            <a:extLst>
              <a:ext uri="{FF2B5EF4-FFF2-40B4-BE49-F238E27FC236}">
                <a16:creationId xmlns:a16="http://schemas.microsoft.com/office/drawing/2014/main" id="{37C34FF4-96E2-4FA2-B945-6D3AB052016B}"/>
              </a:ext>
            </a:extLst>
          </p:cNvPr>
          <p:cNvSpPr>
            <a:spLocks noChangeAspect="1" noChangeArrowheads="1"/>
          </p:cNvSpPr>
          <p:nvPr/>
        </p:nvSpPr>
        <p:spPr bwMode="auto">
          <a:xfrm>
            <a:off x="5943600" y="817106"/>
            <a:ext cx="2764294" cy="2764294"/>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 name="AutoShape 4" descr="A chart depicts the changing environment of business. The elements are represented by circles. The organization is influenced by globalization, diversity, technology, ethics and corporate governance, and employment relationships.">
            <a:extLst>
              <a:ext uri="{FF2B5EF4-FFF2-40B4-BE49-F238E27FC236}">
                <a16:creationId xmlns:a16="http://schemas.microsoft.com/office/drawing/2014/main" id="{E26AFDA5-BEF0-429F-8961-5C83CA1E367E}"/>
              </a:ext>
            </a:extLst>
          </p:cNvPr>
          <p:cNvSpPr>
            <a:spLocks noChangeAspect="1" noChangeArrowheads="1"/>
          </p:cNvSpPr>
          <p:nvPr/>
        </p:nvSpPr>
        <p:spPr bwMode="auto">
          <a:xfrm>
            <a:off x="5943599" y="924339"/>
            <a:ext cx="2657061" cy="265706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30" name="Picture 6">
            <a:extLst>
              <a:ext uri="{FF2B5EF4-FFF2-40B4-BE49-F238E27FC236}">
                <a16:creationId xmlns:a16="http://schemas.microsoft.com/office/drawing/2014/main" id="{E3D5F511-AFE5-4A61-A489-9D56224F0E9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755475" y="1420339"/>
            <a:ext cx="4962525" cy="4278500"/>
          </a:xfrm>
          <a:prstGeom prst="rect">
            <a:avLst/>
          </a:prstGeom>
          <a:noFill/>
          <a:extLst>
            <a:ext uri="{909E8E84-426E-40DD-AFC4-6F175D3DCCD1}">
              <a14:hiddenFill xmlns:a14="http://schemas.microsoft.com/office/drawing/2010/main">
                <a:solidFill>
                  <a:srgbClr val="FFFFFF"/>
                </a:solidFill>
              </a14:hiddenFill>
            </a:ext>
          </a:extLst>
        </p:spPr>
      </p:pic>
      <p:grpSp>
        <p:nvGrpSpPr>
          <p:cNvPr id="13" name="Group 12">
            <a:extLst>
              <a:ext uri="{FF2B5EF4-FFF2-40B4-BE49-F238E27FC236}">
                <a16:creationId xmlns:a16="http://schemas.microsoft.com/office/drawing/2014/main" id="{AB13559A-FAC8-4F38-A3D4-42319748E526}"/>
              </a:ext>
            </a:extLst>
          </p:cNvPr>
          <p:cNvGrpSpPr/>
          <p:nvPr/>
        </p:nvGrpSpPr>
        <p:grpSpPr>
          <a:xfrm>
            <a:off x="130613" y="576493"/>
            <a:ext cx="8979519" cy="693507"/>
            <a:chOff x="130614" y="576493"/>
            <a:chExt cx="8834318" cy="536623"/>
          </a:xfrm>
        </p:grpSpPr>
        <p:sp>
          <p:nvSpPr>
            <p:cNvPr id="14" name="TextBox 13">
              <a:extLst>
                <a:ext uri="{FF2B5EF4-FFF2-40B4-BE49-F238E27FC236}">
                  <a16:creationId xmlns:a16="http://schemas.microsoft.com/office/drawing/2014/main" id="{65BC8A9D-8CC4-423F-90B1-5E9A984ED3C4}"/>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5" name="Rectangle 14">
              <a:extLst>
                <a:ext uri="{FF2B5EF4-FFF2-40B4-BE49-F238E27FC236}">
                  <a16:creationId xmlns:a16="http://schemas.microsoft.com/office/drawing/2014/main" id="{224FE9B4-E1D8-4063-80E2-AD392067ADFF}"/>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27906716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Diversity and business: </a:t>
            </a:r>
          </a:p>
        </p:txBody>
      </p:sp>
      <p:graphicFrame>
        <p:nvGraphicFramePr>
          <p:cNvPr id="10" name="Table 7">
            <a:extLst>
              <a:ext uri="{FF2B5EF4-FFF2-40B4-BE49-F238E27FC236}">
                <a16:creationId xmlns:a16="http://schemas.microsoft.com/office/drawing/2014/main" id="{773655E5-1FAE-4315-97AB-DCC1DE1F9094}"/>
              </a:ext>
            </a:extLst>
          </p:cNvPr>
          <p:cNvGraphicFramePr>
            <a:graphicFrameLocks noGrp="1"/>
          </p:cNvGraphicFramePr>
          <p:nvPr>
            <p:extLst>
              <p:ext uri="{D42A27DB-BD31-4B8C-83A1-F6EECF244321}">
                <p14:modId xmlns:p14="http://schemas.microsoft.com/office/powerpoint/2010/main" val="3024481631"/>
              </p:ext>
            </p:extLst>
          </p:nvPr>
        </p:nvGraphicFramePr>
        <p:xfrm>
          <a:off x="1874165" y="2200096"/>
          <a:ext cx="5941220" cy="3383280"/>
        </p:xfrm>
        <a:graphic>
          <a:graphicData uri="http://schemas.openxmlformats.org/drawingml/2006/table">
            <a:tbl>
              <a:tblPr firstRow="1" bandRow="1">
                <a:tableStyleId>{5C22544A-7EE6-4342-B048-85BDC9FD1C3A}</a:tableStyleId>
              </a:tblPr>
              <a:tblGrid>
                <a:gridCol w="1279852">
                  <a:extLst>
                    <a:ext uri="{9D8B030D-6E8A-4147-A177-3AD203B41FA5}">
                      <a16:colId xmlns:a16="http://schemas.microsoft.com/office/drawing/2014/main" val="3966072766"/>
                    </a:ext>
                  </a:extLst>
                </a:gridCol>
                <a:gridCol w="4661368">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Diversity :</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Types of Diversity:       </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b="0" dirty="0">
                          <a:solidFill>
                            <a:schemeClr val="tx1"/>
                          </a:solidFill>
                          <a:latin typeface="Times New Roman" panose="02020603050405020304" pitchFamily="18" charset="0"/>
                          <a:cs typeface="Times New Roman" panose="02020603050405020304" pitchFamily="18" charset="0"/>
                        </a:rPr>
                        <a:t> Refers to variety of observable and unobservable similarities and difference among people.</a:t>
                      </a:r>
                    </a:p>
                    <a:p>
                      <a:pPr marL="0" indent="0" algn="just">
                        <a:buFont typeface="Wingdings" panose="05000000000000000000" pitchFamily="2" charset="2"/>
                        <a:buNone/>
                      </a:pPr>
                      <a:endParaRPr lang="en-US" b="0"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r>
                        <a:rPr lang="en-US" b="1" u="sng" dirty="0">
                          <a:solidFill>
                            <a:schemeClr val="tx1"/>
                          </a:solidFill>
                          <a:latin typeface="Times New Roman" panose="02020603050405020304" pitchFamily="18" charset="0"/>
                          <a:cs typeface="Times New Roman" panose="02020603050405020304" pitchFamily="18" charset="0"/>
                        </a:rPr>
                        <a:t>1- Surface-level:</a:t>
                      </a:r>
                    </a:p>
                    <a:p>
                      <a:pPr marL="0" indent="0" algn="just">
                        <a:buFont typeface="Wingdings" panose="05000000000000000000" pitchFamily="2" charset="2"/>
                        <a:buNone/>
                      </a:pPr>
                      <a:r>
                        <a:rPr lang="en-US" b="0" u="none" dirty="0">
                          <a:solidFill>
                            <a:schemeClr val="tx1"/>
                          </a:solidFill>
                          <a:latin typeface="Times New Roman" panose="02020603050405020304" pitchFamily="18" charset="0"/>
                          <a:cs typeface="Times New Roman" panose="02020603050405020304" pitchFamily="18" charset="0"/>
                        </a:rPr>
                        <a:t>Refers to observable differences in people, including </a:t>
                      </a:r>
                      <a:r>
                        <a:rPr lang="en-US" b="1" u="none" dirty="0">
                          <a:solidFill>
                            <a:schemeClr val="tx1"/>
                          </a:solidFill>
                          <a:latin typeface="Times New Roman" panose="02020603050405020304" pitchFamily="18" charset="0"/>
                          <a:cs typeface="Times New Roman" panose="02020603050405020304" pitchFamily="18" charset="0"/>
                        </a:rPr>
                        <a:t>race, age, Ethnicity, physical characteristics, and gender</a:t>
                      </a:r>
                    </a:p>
                    <a:p>
                      <a:pPr marL="0" indent="0" algn="just">
                        <a:buFont typeface="Wingdings" panose="05000000000000000000" pitchFamily="2" charset="2"/>
                        <a:buNone/>
                      </a:pPr>
                      <a:r>
                        <a:rPr lang="en-US" b="0" u="none" dirty="0">
                          <a:solidFill>
                            <a:schemeClr val="tx1"/>
                          </a:solidFill>
                          <a:latin typeface="Times New Roman" panose="02020603050405020304" pitchFamily="18" charset="0"/>
                          <a:cs typeface="Times New Roman" panose="02020603050405020304" pitchFamily="18" charset="0"/>
                        </a:rPr>
                        <a:t>  </a:t>
                      </a:r>
                    </a:p>
                    <a:p>
                      <a:pPr marL="285750" indent="-285750" algn="just">
                        <a:buFont typeface="Wingdings" panose="05000000000000000000" pitchFamily="2" charset="2"/>
                        <a:buChar char="§"/>
                      </a:pPr>
                      <a:r>
                        <a:rPr lang="en-US" sz="1800" b="0" kern="1200" dirty="0">
                          <a:solidFill>
                            <a:schemeClr val="tx1"/>
                          </a:solidFill>
                          <a:latin typeface="Times New Roman" panose="02020603050405020304" pitchFamily="18" charset="0"/>
                          <a:ea typeface="+mn-ea"/>
                          <a:cs typeface="Times New Roman" panose="02020603050405020304" pitchFamily="18" charset="0"/>
                        </a:rPr>
                        <a:t>Surface-level diversity reflects characteristics that are observable and known about people as soon as you see them.</a:t>
                      </a:r>
                    </a:p>
                  </a:txBody>
                  <a:tcPr>
                    <a:noFill/>
                  </a:tcPr>
                </a:tc>
                <a:extLst>
                  <a:ext uri="{0D108BD9-81ED-4DB2-BD59-A6C34878D82A}">
                    <a16:rowId xmlns:a16="http://schemas.microsoft.com/office/drawing/2014/main" val="1693150349"/>
                  </a:ext>
                </a:extLst>
              </a:tr>
            </a:tbl>
          </a:graphicData>
        </a:graphic>
      </p:graphicFrame>
      <p:grpSp>
        <p:nvGrpSpPr>
          <p:cNvPr id="8" name="Group 7">
            <a:extLst>
              <a:ext uri="{FF2B5EF4-FFF2-40B4-BE49-F238E27FC236}">
                <a16:creationId xmlns:a16="http://schemas.microsoft.com/office/drawing/2014/main" id="{DA7CD38C-7896-4E0E-A2D2-941C7F63F0D7}"/>
              </a:ext>
            </a:extLst>
          </p:cNvPr>
          <p:cNvGrpSpPr/>
          <p:nvPr/>
        </p:nvGrpSpPr>
        <p:grpSpPr>
          <a:xfrm>
            <a:off x="7881619" y="1656643"/>
            <a:ext cx="4058590" cy="4298020"/>
            <a:chOff x="7881619" y="1656643"/>
            <a:chExt cx="4058590" cy="4298020"/>
          </a:xfrm>
        </p:grpSpPr>
        <p:pic>
          <p:nvPicPr>
            <p:cNvPr id="1026" name="Picture 2">
              <a:extLst>
                <a:ext uri="{FF2B5EF4-FFF2-40B4-BE49-F238E27FC236}">
                  <a16:creationId xmlns:a16="http://schemas.microsoft.com/office/drawing/2014/main" id="{0362250A-7FA0-4998-A469-53C5490BAE4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881619" y="1656643"/>
              <a:ext cx="3992357" cy="3127513"/>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id="{5ABDB933-E691-4581-B692-C1C09698FC8B}"/>
                </a:ext>
              </a:extLst>
            </p:cNvPr>
            <p:cNvSpPr txBox="1"/>
            <p:nvPr/>
          </p:nvSpPr>
          <p:spPr>
            <a:xfrm>
              <a:off x="8164758" y="4785112"/>
              <a:ext cx="3775451" cy="1169551"/>
            </a:xfrm>
            <a:prstGeom prst="rect">
              <a:avLst/>
            </a:prstGeom>
            <a:solidFill>
              <a:schemeClr val="accent2">
                <a:lumMod val="75000"/>
              </a:schemeClr>
            </a:solidFill>
          </p:spPr>
          <p:txBody>
            <a:bodyPr wrap="square">
              <a:spAutoFit/>
            </a:bodyPr>
            <a:lstStyle/>
            <a:p>
              <a:pPr algn="just"/>
              <a:r>
                <a:rPr lang="en-US" sz="1400" i="0" dirty="0">
                  <a:effectLst/>
                  <a:latin typeface="open-sans"/>
                </a:rPr>
                <a:t>Consider, for instance, all of the surface-level examples of diversity illustrated in this business meeting. In addition, there are also many forms of deep-level diversity that cannot even be observed</a:t>
              </a:r>
              <a:endParaRPr lang="en-US" sz="1400" dirty="0"/>
            </a:p>
          </p:txBody>
        </p:sp>
      </p:grpSp>
      <p:grpSp>
        <p:nvGrpSpPr>
          <p:cNvPr id="15" name="Group 14">
            <a:extLst>
              <a:ext uri="{FF2B5EF4-FFF2-40B4-BE49-F238E27FC236}">
                <a16:creationId xmlns:a16="http://schemas.microsoft.com/office/drawing/2014/main" id="{16F6177A-3D5E-4D57-A250-DBE348CF72D3}"/>
              </a:ext>
            </a:extLst>
          </p:cNvPr>
          <p:cNvGrpSpPr/>
          <p:nvPr/>
        </p:nvGrpSpPr>
        <p:grpSpPr>
          <a:xfrm>
            <a:off x="130613" y="576493"/>
            <a:ext cx="8979519" cy="693507"/>
            <a:chOff x="130614" y="576493"/>
            <a:chExt cx="8834318" cy="536623"/>
          </a:xfrm>
        </p:grpSpPr>
        <p:sp>
          <p:nvSpPr>
            <p:cNvPr id="16" name="TextBox 15">
              <a:extLst>
                <a:ext uri="{FF2B5EF4-FFF2-40B4-BE49-F238E27FC236}">
                  <a16:creationId xmlns:a16="http://schemas.microsoft.com/office/drawing/2014/main" id="{73915433-A965-4EF2-A8B4-6EA2AFE5BFEF}"/>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7" name="Rectangle 16">
              <a:extLst>
                <a:ext uri="{FF2B5EF4-FFF2-40B4-BE49-F238E27FC236}">
                  <a16:creationId xmlns:a16="http://schemas.microsoft.com/office/drawing/2014/main" id="{8E4A9F7C-5D5D-4E64-9866-1380519DF39F}"/>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37623202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Diversity and business </a:t>
            </a:r>
          </a:p>
        </p:txBody>
      </p:sp>
      <p:graphicFrame>
        <p:nvGraphicFramePr>
          <p:cNvPr id="10" name="Table 7">
            <a:extLst>
              <a:ext uri="{FF2B5EF4-FFF2-40B4-BE49-F238E27FC236}">
                <a16:creationId xmlns:a16="http://schemas.microsoft.com/office/drawing/2014/main" id="{773655E5-1FAE-4315-97AB-DCC1DE1F9094}"/>
              </a:ext>
            </a:extLst>
          </p:cNvPr>
          <p:cNvGraphicFramePr>
            <a:graphicFrameLocks noGrp="1"/>
          </p:cNvGraphicFramePr>
          <p:nvPr>
            <p:extLst>
              <p:ext uri="{D42A27DB-BD31-4B8C-83A1-F6EECF244321}">
                <p14:modId xmlns:p14="http://schemas.microsoft.com/office/powerpoint/2010/main" val="1084699484"/>
              </p:ext>
            </p:extLst>
          </p:nvPr>
        </p:nvGraphicFramePr>
        <p:xfrm>
          <a:off x="1874165" y="2200096"/>
          <a:ext cx="9666095" cy="3383280"/>
        </p:xfrm>
        <a:graphic>
          <a:graphicData uri="http://schemas.openxmlformats.org/drawingml/2006/table">
            <a:tbl>
              <a:tblPr firstRow="1" bandRow="1">
                <a:tableStyleId>{5C22544A-7EE6-4342-B048-85BDC9FD1C3A}</a:tableStyleId>
              </a:tblPr>
              <a:tblGrid>
                <a:gridCol w="1953383">
                  <a:extLst>
                    <a:ext uri="{9D8B030D-6E8A-4147-A177-3AD203B41FA5}">
                      <a16:colId xmlns:a16="http://schemas.microsoft.com/office/drawing/2014/main" val="3966072766"/>
                    </a:ext>
                  </a:extLst>
                </a:gridCol>
                <a:gridCol w="7712712">
                  <a:extLst>
                    <a:ext uri="{9D8B030D-6E8A-4147-A177-3AD203B41FA5}">
                      <a16:colId xmlns:a16="http://schemas.microsoft.com/office/drawing/2014/main" val="3536453227"/>
                    </a:ext>
                  </a:extLst>
                </a:gridCol>
              </a:tblGrid>
              <a:tr h="3076419">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Types of Diversity:       </a:t>
                      </a:r>
                    </a:p>
                  </a:txBody>
                  <a:tcPr>
                    <a:noFill/>
                  </a:tcPr>
                </a:tc>
                <a:tc>
                  <a:txBody>
                    <a:bodyPr/>
                    <a:lstStyle/>
                    <a:p>
                      <a:pPr marL="0" indent="0" algn="just" defTabSz="914400" rtl="0" eaLnBrk="1" latinLnBrk="0" hangingPunct="1">
                        <a:buFont typeface="Wingdings" panose="05000000000000000000" pitchFamily="2" charset="2"/>
                        <a:buNone/>
                      </a:pPr>
                      <a:r>
                        <a:rPr lang="en-US" b="0" dirty="0">
                          <a:solidFill>
                            <a:schemeClr val="tx1"/>
                          </a:solidFill>
                          <a:latin typeface="Times New Roman" panose="02020603050405020304" pitchFamily="18" charset="0"/>
                          <a:cs typeface="Times New Roman" panose="02020603050405020304" pitchFamily="18" charset="0"/>
                        </a:rPr>
                        <a:t> </a:t>
                      </a:r>
                      <a:r>
                        <a:rPr lang="en-US" sz="1800" b="1" u="sng" kern="1200" dirty="0">
                          <a:solidFill>
                            <a:schemeClr val="tx1"/>
                          </a:solidFill>
                          <a:latin typeface="Times New Roman" panose="02020603050405020304" pitchFamily="18" charset="0"/>
                          <a:ea typeface="+mn-ea"/>
                          <a:cs typeface="Times New Roman" panose="02020603050405020304" pitchFamily="18" charset="0"/>
                        </a:rPr>
                        <a:t>2- Deep-level: </a:t>
                      </a:r>
                    </a:p>
                    <a:p>
                      <a:pPr marL="0" indent="0" algn="just">
                        <a:buFont typeface="Wingdings" panose="05000000000000000000" pitchFamily="2" charset="2"/>
                        <a:buNone/>
                      </a:pPr>
                      <a:r>
                        <a:rPr lang="en-US" b="0" u="none" dirty="0">
                          <a:solidFill>
                            <a:schemeClr val="tx1"/>
                          </a:solidFill>
                          <a:latin typeface="Times New Roman" panose="02020603050405020304" pitchFamily="18" charset="0"/>
                          <a:cs typeface="Times New Roman" panose="02020603050405020304" pitchFamily="18" charset="0"/>
                        </a:rPr>
                        <a:t>Refers to individual differences that cannot be seen directly, </a:t>
                      </a:r>
                      <a:r>
                        <a:rPr lang="en-US" b="1" u="none" dirty="0">
                          <a:solidFill>
                            <a:schemeClr val="tx1"/>
                          </a:solidFill>
                          <a:latin typeface="Times New Roman" panose="02020603050405020304" pitchFamily="18" charset="0"/>
                          <a:cs typeface="Times New Roman" panose="02020603050405020304" pitchFamily="18" charset="0"/>
                        </a:rPr>
                        <a:t>including goals, values, personalities decision making styles, knowledge, skills, abilities, and attitude.</a:t>
                      </a:r>
                    </a:p>
                    <a:p>
                      <a:pPr marL="285750" indent="-285750" algn="just" defTabSz="914400" rtl="0" eaLnBrk="1" latinLnBrk="0" hangingPunct="1">
                        <a:buFont typeface="Wingdings" panose="05000000000000000000" pitchFamily="2" charset="2"/>
                        <a:buChar char="§"/>
                      </a:pPr>
                      <a:r>
                        <a:rPr lang="en-US" sz="1800" b="0" u="none" kern="1200" dirty="0">
                          <a:solidFill>
                            <a:schemeClr val="tx1"/>
                          </a:solidFill>
                          <a:latin typeface="Times New Roman" panose="02020603050405020304" pitchFamily="18" charset="0"/>
                          <a:ea typeface="+mn-ea"/>
                          <a:cs typeface="Times New Roman" panose="02020603050405020304" pitchFamily="18" charset="0"/>
                        </a:rPr>
                        <a:t>These “invisible” characteristics in others take more time to learn about, but can have stronger effects on group and organizational performance than surface-level characteristics.</a:t>
                      </a:r>
                    </a:p>
                    <a:p>
                      <a:pPr marL="285750" indent="-285750" algn="just" defTabSz="914400" rtl="0" eaLnBrk="1" latinLnBrk="0" hangingPunct="1">
                        <a:buFont typeface="Wingdings" panose="05000000000000000000" pitchFamily="2" charset="2"/>
                        <a:buChar char="§"/>
                      </a:pPr>
                      <a:endParaRPr lang="en-US" b="1" u="none"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r>
                        <a:rPr lang="en-US" b="1" u="sng" dirty="0">
                          <a:solidFill>
                            <a:schemeClr val="tx1"/>
                          </a:solidFill>
                          <a:latin typeface="Times New Roman" panose="02020603050405020304" pitchFamily="18" charset="0"/>
                          <a:cs typeface="Times New Roman" panose="02020603050405020304" pitchFamily="18" charset="0"/>
                        </a:rPr>
                        <a:t>3- Separation:</a:t>
                      </a:r>
                      <a:r>
                        <a:rPr lang="en-US" b="1" u="none" dirty="0">
                          <a:solidFill>
                            <a:schemeClr val="tx1"/>
                          </a:solidFill>
                          <a:latin typeface="Times New Roman" panose="02020603050405020304" pitchFamily="18" charset="0"/>
                          <a:cs typeface="Times New Roman" panose="02020603050405020304" pitchFamily="18" charset="0"/>
                        </a:rPr>
                        <a:t> </a:t>
                      </a:r>
                    </a:p>
                    <a:p>
                      <a:pPr marL="0" indent="0" algn="just">
                        <a:buFont typeface="Wingdings" panose="05000000000000000000" pitchFamily="2" charset="2"/>
                        <a:buNone/>
                      </a:pPr>
                      <a:r>
                        <a:rPr lang="en-US" b="0" u="none" dirty="0">
                          <a:solidFill>
                            <a:schemeClr val="tx1"/>
                          </a:solidFill>
                          <a:latin typeface="Times New Roman" panose="02020603050405020304" pitchFamily="18" charset="0"/>
                          <a:cs typeface="Times New Roman" panose="02020603050405020304" pitchFamily="18" charset="0"/>
                        </a:rPr>
                        <a:t>Refers to differences in position or opinion among members reflecting disagreement or opposition </a:t>
                      </a:r>
                      <a:r>
                        <a:rPr lang="en-US" b="1" u="none" dirty="0">
                          <a:solidFill>
                            <a:schemeClr val="tx1"/>
                          </a:solidFill>
                          <a:latin typeface="Times New Roman" panose="02020603050405020304" pitchFamily="18" charset="0"/>
                          <a:cs typeface="Times New Roman" panose="02020603050405020304" pitchFamily="18" charset="0"/>
                        </a:rPr>
                        <a:t>– dissimilarity in attitude or value</a:t>
                      </a:r>
                      <a:r>
                        <a:rPr lang="en-US" b="0" u="none" dirty="0">
                          <a:solidFill>
                            <a:schemeClr val="tx1"/>
                          </a:solidFill>
                          <a:latin typeface="Times New Roman" panose="02020603050405020304" pitchFamily="18" charset="0"/>
                          <a:cs typeface="Times New Roman" panose="02020603050405020304" pitchFamily="18" charset="0"/>
                        </a:rPr>
                        <a:t>, for example, especially with regard to group goals or processes</a:t>
                      </a:r>
                    </a:p>
                  </a:txBody>
                  <a:tcPr>
                    <a:noFill/>
                  </a:tcPr>
                </a:tc>
                <a:extLst>
                  <a:ext uri="{0D108BD9-81ED-4DB2-BD59-A6C34878D82A}">
                    <a16:rowId xmlns:a16="http://schemas.microsoft.com/office/drawing/2014/main" val="1693150349"/>
                  </a:ext>
                </a:extLst>
              </a:tr>
            </a:tbl>
          </a:graphicData>
        </a:graphic>
      </p:graphicFrame>
      <p:grpSp>
        <p:nvGrpSpPr>
          <p:cNvPr id="11" name="Group 10">
            <a:extLst>
              <a:ext uri="{FF2B5EF4-FFF2-40B4-BE49-F238E27FC236}">
                <a16:creationId xmlns:a16="http://schemas.microsoft.com/office/drawing/2014/main" id="{38029A40-831B-4D11-AE67-ED1428B870BB}"/>
              </a:ext>
            </a:extLst>
          </p:cNvPr>
          <p:cNvGrpSpPr/>
          <p:nvPr/>
        </p:nvGrpSpPr>
        <p:grpSpPr>
          <a:xfrm>
            <a:off x="130613" y="576493"/>
            <a:ext cx="8979519" cy="693507"/>
            <a:chOff x="130614" y="576493"/>
            <a:chExt cx="8834318" cy="536623"/>
          </a:xfrm>
        </p:grpSpPr>
        <p:sp>
          <p:nvSpPr>
            <p:cNvPr id="14" name="TextBox 13">
              <a:extLst>
                <a:ext uri="{FF2B5EF4-FFF2-40B4-BE49-F238E27FC236}">
                  <a16:creationId xmlns:a16="http://schemas.microsoft.com/office/drawing/2014/main" id="{9127102A-4127-463E-8C08-30495781930F}"/>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5" name="Rectangle 14">
              <a:extLst>
                <a:ext uri="{FF2B5EF4-FFF2-40B4-BE49-F238E27FC236}">
                  <a16:creationId xmlns:a16="http://schemas.microsoft.com/office/drawing/2014/main" id="{0E2F43B9-1867-460A-B3A2-8C4B69BB2675}"/>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7426736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Diversity and business </a:t>
            </a:r>
          </a:p>
        </p:txBody>
      </p:sp>
      <p:graphicFrame>
        <p:nvGraphicFramePr>
          <p:cNvPr id="10" name="Table 7">
            <a:extLst>
              <a:ext uri="{FF2B5EF4-FFF2-40B4-BE49-F238E27FC236}">
                <a16:creationId xmlns:a16="http://schemas.microsoft.com/office/drawing/2014/main" id="{773655E5-1FAE-4315-97AB-DCC1DE1F9094}"/>
              </a:ext>
            </a:extLst>
          </p:cNvPr>
          <p:cNvGraphicFramePr>
            <a:graphicFrameLocks noGrp="1"/>
          </p:cNvGraphicFramePr>
          <p:nvPr>
            <p:extLst>
              <p:ext uri="{D42A27DB-BD31-4B8C-83A1-F6EECF244321}">
                <p14:modId xmlns:p14="http://schemas.microsoft.com/office/powerpoint/2010/main" val="2874553380"/>
              </p:ext>
            </p:extLst>
          </p:nvPr>
        </p:nvGraphicFramePr>
        <p:xfrm>
          <a:off x="1874165" y="2200096"/>
          <a:ext cx="9902229" cy="2011680"/>
        </p:xfrm>
        <a:graphic>
          <a:graphicData uri="http://schemas.openxmlformats.org/drawingml/2006/table">
            <a:tbl>
              <a:tblPr firstRow="1" bandRow="1">
                <a:tableStyleId>{5C22544A-7EE6-4342-B048-85BDC9FD1C3A}</a:tableStyleId>
              </a:tblPr>
              <a:tblGrid>
                <a:gridCol w="2001102">
                  <a:extLst>
                    <a:ext uri="{9D8B030D-6E8A-4147-A177-3AD203B41FA5}">
                      <a16:colId xmlns:a16="http://schemas.microsoft.com/office/drawing/2014/main" val="3966072766"/>
                    </a:ext>
                  </a:extLst>
                </a:gridCol>
                <a:gridCol w="7901127">
                  <a:extLst>
                    <a:ext uri="{9D8B030D-6E8A-4147-A177-3AD203B41FA5}">
                      <a16:colId xmlns:a16="http://schemas.microsoft.com/office/drawing/2014/main" val="3536453227"/>
                    </a:ext>
                  </a:extLst>
                </a:gridCol>
              </a:tblGrid>
              <a:tr h="1791506">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Types of Diverse :       </a:t>
                      </a:r>
                    </a:p>
                  </a:txBody>
                  <a:tcPr>
                    <a:noFill/>
                  </a:tcPr>
                </a:tc>
                <a:tc>
                  <a:txBody>
                    <a:bodyPr/>
                    <a:lstStyle/>
                    <a:p>
                      <a:pPr marL="0" indent="0" algn="just" defTabSz="914400" rtl="0" eaLnBrk="1" latinLnBrk="0" hangingPunct="1">
                        <a:buFont typeface="Wingdings" panose="05000000000000000000" pitchFamily="2" charset="2"/>
                        <a:buNone/>
                      </a:pPr>
                      <a:r>
                        <a:rPr lang="en-US" b="0" dirty="0">
                          <a:solidFill>
                            <a:schemeClr val="tx1"/>
                          </a:solidFill>
                          <a:latin typeface="Times New Roman" panose="02020603050405020304" pitchFamily="18" charset="0"/>
                          <a:cs typeface="Times New Roman" panose="02020603050405020304" pitchFamily="18" charset="0"/>
                        </a:rPr>
                        <a:t> </a:t>
                      </a:r>
                      <a:r>
                        <a:rPr lang="en-US" sz="1800" b="1" u="sng" kern="1200" dirty="0">
                          <a:solidFill>
                            <a:schemeClr val="tx1"/>
                          </a:solidFill>
                          <a:latin typeface="Times New Roman" panose="02020603050405020304" pitchFamily="18" charset="0"/>
                          <a:ea typeface="+mn-ea"/>
                          <a:cs typeface="Times New Roman" panose="02020603050405020304" pitchFamily="18" charset="0"/>
                        </a:rPr>
                        <a:t>4- Variety:</a:t>
                      </a:r>
                      <a:r>
                        <a:rPr lang="en-US" b="0" u="none" dirty="0">
                          <a:solidFill>
                            <a:schemeClr val="tx1"/>
                          </a:solidFill>
                          <a:latin typeface="Times New Roman" panose="02020603050405020304" pitchFamily="18" charset="0"/>
                          <a:cs typeface="Times New Roman" panose="02020603050405020304" pitchFamily="18" charset="0"/>
                        </a:rPr>
                        <a:t> </a:t>
                      </a:r>
                    </a:p>
                    <a:p>
                      <a:pPr marL="0" indent="0" algn="just" defTabSz="914400" rtl="0" eaLnBrk="1" latinLnBrk="0" hangingPunct="1">
                        <a:buFont typeface="Wingdings" panose="05000000000000000000" pitchFamily="2" charset="2"/>
                        <a:buNone/>
                      </a:pPr>
                      <a:r>
                        <a:rPr lang="en-US" b="0" u="none" dirty="0">
                          <a:solidFill>
                            <a:schemeClr val="tx1"/>
                          </a:solidFill>
                          <a:latin typeface="Times New Roman" panose="02020603050405020304" pitchFamily="18" charset="0"/>
                          <a:cs typeface="Times New Roman" panose="02020603050405020304" pitchFamily="18" charset="0"/>
                        </a:rPr>
                        <a:t>Refers to difference in a certain type of category, including </a:t>
                      </a:r>
                      <a:r>
                        <a:rPr lang="en-US" b="1" u="none" dirty="0">
                          <a:solidFill>
                            <a:schemeClr val="tx1"/>
                          </a:solidFill>
                          <a:latin typeface="Times New Roman" panose="02020603050405020304" pitchFamily="18" charset="0"/>
                          <a:cs typeface="Times New Roman" panose="02020603050405020304" pitchFamily="18" charset="0"/>
                        </a:rPr>
                        <a:t>group members’ expertise, knowledge, or functional background</a:t>
                      </a:r>
                      <a:r>
                        <a:rPr lang="en-US" b="0" u="none" dirty="0">
                          <a:solidFill>
                            <a:schemeClr val="tx1"/>
                          </a:solidFill>
                          <a:latin typeface="Times New Roman" panose="02020603050405020304" pitchFamily="18" charset="0"/>
                          <a:cs typeface="Times New Roman" panose="02020603050405020304" pitchFamily="18" charset="0"/>
                        </a:rPr>
                        <a:t>. </a:t>
                      </a:r>
                    </a:p>
                    <a:p>
                      <a:pPr marL="0" indent="0" algn="just" defTabSz="914400" rtl="0" eaLnBrk="1" latinLnBrk="0" hangingPunct="1">
                        <a:buFont typeface="Wingdings" panose="05000000000000000000" pitchFamily="2" charset="2"/>
                        <a:buNone/>
                      </a:pPr>
                      <a:endParaRPr lang="en-US" b="0" u="none" dirty="0">
                        <a:solidFill>
                          <a:schemeClr val="tx1"/>
                        </a:solidFill>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b="1" u="sng" dirty="0">
                          <a:solidFill>
                            <a:schemeClr val="tx1"/>
                          </a:solidFill>
                          <a:latin typeface="Times New Roman" panose="02020603050405020304" pitchFamily="18" charset="0"/>
                          <a:cs typeface="Times New Roman" panose="02020603050405020304" pitchFamily="18" charset="0"/>
                        </a:rPr>
                        <a:t>5- Disparity:</a:t>
                      </a:r>
                      <a:r>
                        <a:rPr lang="en-US" b="0" u="none" dirty="0">
                          <a:solidFill>
                            <a:schemeClr val="tx1"/>
                          </a:solidFill>
                          <a:latin typeface="Times New Roman" panose="02020603050405020304" pitchFamily="18" charset="0"/>
                          <a:cs typeface="Times New Roman" panose="02020603050405020304" pitchFamily="18" charset="0"/>
                        </a:rPr>
                        <a:t>  Differences in the concentrations of </a:t>
                      </a:r>
                      <a:r>
                        <a:rPr lang="en-US" b="1" u="none" dirty="0">
                          <a:solidFill>
                            <a:schemeClr val="tx1"/>
                          </a:solidFill>
                          <a:latin typeface="Times New Roman" panose="02020603050405020304" pitchFamily="18" charset="0"/>
                          <a:cs typeface="Times New Roman" panose="02020603050405020304" pitchFamily="18" charset="0"/>
                        </a:rPr>
                        <a:t>valuable social assets or resources-dissimilarities in rank, pay, decision-making authority, or status, </a:t>
                      </a:r>
                      <a:r>
                        <a:rPr lang="en-US" b="0" u="none" dirty="0">
                          <a:solidFill>
                            <a:schemeClr val="tx1"/>
                          </a:solidFill>
                          <a:latin typeface="Times New Roman" panose="02020603050405020304" pitchFamily="18" charset="0"/>
                          <a:cs typeface="Times New Roman" panose="02020603050405020304" pitchFamily="18" charset="0"/>
                        </a:rPr>
                        <a:t>for example.</a:t>
                      </a:r>
                    </a:p>
                  </a:txBody>
                  <a:tcPr>
                    <a:noFill/>
                  </a:tcPr>
                </a:tc>
                <a:extLst>
                  <a:ext uri="{0D108BD9-81ED-4DB2-BD59-A6C34878D82A}">
                    <a16:rowId xmlns:a16="http://schemas.microsoft.com/office/drawing/2014/main" val="1693150349"/>
                  </a:ext>
                </a:extLst>
              </a:tr>
            </a:tbl>
          </a:graphicData>
        </a:graphic>
      </p:graphicFrame>
      <p:grpSp>
        <p:nvGrpSpPr>
          <p:cNvPr id="11" name="Group 10">
            <a:extLst>
              <a:ext uri="{FF2B5EF4-FFF2-40B4-BE49-F238E27FC236}">
                <a16:creationId xmlns:a16="http://schemas.microsoft.com/office/drawing/2014/main" id="{68CE8EC1-ED27-4378-80A4-A250A5DD974A}"/>
              </a:ext>
            </a:extLst>
          </p:cNvPr>
          <p:cNvGrpSpPr/>
          <p:nvPr/>
        </p:nvGrpSpPr>
        <p:grpSpPr>
          <a:xfrm>
            <a:off x="130613" y="576493"/>
            <a:ext cx="8979519" cy="693507"/>
            <a:chOff x="130614" y="576493"/>
            <a:chExt cx="8834318" cy="536623"/>
          </a:xfrm>
        </p:grpSpPr>
        <p:sp>
          <p:nvSpPr>
            <p:cNvPr id="14" name="TextBox 13">
              <a:extLst>
                <a:ext uri="{FF2B5EF4-FFF2-40B4-BE49-F238E27FC236}">
                  <a16:creationId xmlns:a16="http://schemas.microsoft.com/office/drawing/2014/main" id="{CE67F0E9-BEEB-4BC5-9C37-E80DA5A8AD7C}"/>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5" name="Rectangle 14">
              <a:extLst>
                <a:ext uri="{FF2B5EF4-FFF2-40B4-BE49-F238E27FC236}">
                  <a16:creationId xmlns:a16="http://schemas.microsoft.com/office/drawing/2014/main" id="{3BC157A8-722A-4E90-942B-DE0E9AF08C7B}"/>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17470918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Diversity and business </a:t>
            </a:r>
          </a:p>
        </p:txBody>
      </p:sp>
      <p:grpSp>
        <p:nvGrpSpPr>
          <p:cNvPr id="8" name="Group 7">
            <a:extLst>
              <a:ext uri="{FF2B5EF4-FFF2-40B4-BE49-F238E27FC236}">
                <a16:creationId xmlns:a16="http://schemas.microsoft.com/office/drawing/2014/main" id="{630F4DA3-B79A-4C0F-B77E-D21A848E6B69}"/>
              </a:ext>
            </a:extLst>
          </p:cNvPr>
          <p:cNvGrpSpPr/>
          <p:nvPr/>
        </p:nvGrpSpPr>
        <p:grpSpPr>
          <a:xfrm>
            <a:off x="2022103" y="2068274"/>
            <a:ext cx="9290654" cy="3646721"/>
            <a:chOff x="2038921" y="2098687"/>
            <a:chExt cx="9290654" cy="3646721"/>
          </a:xfrm>
        </p:grpSpPr>
        <p:pic>
          <p:nvPicPr>
            <p:cNvPr id="2050" name="Picture 2">
              <a:extLst>
                <a:ext uri="{FF2B5EF4-FFF2-40B4-BE49-F238E27FC236}">
                  <a16:creationId xmlns:a16="http://schemas.microsoft.com/office/drawing/2014/main" id="{C262CAB5-5361-455C-B7B9-F89AED8D630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038921" y="2338356"/>
              <a:ext cx="4180253" cy="2255124"/>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82594973-FFAF-48F2-8FE7-8864F458B5E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988863" y="2098687"/>
              <a:ext cx="4238625" cy="2567795"/>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id="{C73508D9-EEF6-44AE-97BE-CAB590AF8E8B}"/>
                </a:ext>
              </a:extLst>
            </p:cNvPr>
            <p:cNvSpPr txBox="1"/>
            <p:nvPr/>
          </p:nvSpPr>
          <p:spPr>
            <a:xfrm>
              <a:off x="2038921" y="4545079"/>
              <a:ext cx="9290654" cy="1200329"/>
            </a:xfrm>
            <a:prstGeom prst="rect">
              <a:avLst/>
            </a:prstGeom>
            <a:solidFill>
              <a:schemeClr val="accent2">
                <a:lumMod val="75000"/>
              </a:schemeClr>
            </a:solidFill>
          </p:spPr>
          <p:txBody>
            <a:bodyPr wrap="square">
              <a:spAutoFit/>
            </a:bodyPr>
            <a:lstStyle/>
            <a:p>
              <a:pPr marL="0" indent="0" algn="just" defTabSz="914400" rtl="0" eaLnBrk="1" latinLnBrk="0" hangingPunct="1">
                <a:buFont typeface="Wingdings" panose="05000000000000000000" pitchFamily="2" charset="2"/>
                <a:buNone/>
              </a:pPr>
              <a:r>
                <a:rPr lang="en-US" i="1" kern="1200" dirty="0">
                  <a:solidFill>
                    <a:schemeClr val="tx1"/>
                  </a:solidFill>
                  <a:effectLst/>
                  <a:latin typeface="Times New Roman" panose="02020603050405020304" pitchFamily="18" charset="0"/>
                  <a:cs typeface="Times New Roman" panose="02020603050405020304" pitchFamily="18" charset="0"/>
                </a:rPr>
                <a:t>The two people working in the </a:t>
              </a:r>
              <a:r>
                <a:rPr lang="en-US" b="1" i="1" dirty="0">
                  <a:latin typeface="Times New Roman" panose="02020603050405020304" pitchFamily="18" charset="0"/>
                  <a:cs typeface="Times New Roman" panose="02020603050405020304" pitchFamily="18" charset="0"/>
                </a:rPr>
                <a:t>left</a:t>
              </a:r>
              <a:r>
                <a:rPr lang="en-US" b="1" i="1" kern="1200" dirty="0">
                  <a:solidFill>
                    <a:schemeClr val="tx1"/>
                  </a:solidFill>
                  <a:effectLst/>
                  <a:latin typeface="Times New Roman" panose="02020603050405020304" pitchFamily="18" charset="0"/>
                  <a:cs typeface="Times New Roman" panose="02020603050405020304" pitchFamily="18" charset="0"/>
                </a:rPr>
                <a:t> photo reflect </a:t>
              </a:r>
              <a:r>
                <a:rPr lang="en-US" i="1" kern="1200" dirty="0">
                  <a:solidFill>
                    <a:schemeClr val="tx1"/>
                  </a:solidFill>
                  <a:effectLst/>
                  <a:latin typeface="Times New Roman" panose="02020603050405020304" pitchFamily="18" charset="0"/>
                  <a:cs typeface="Times New Roman" panose="02020603050405020304" pitchFamily="18" charset="0"/>
                </a:rPr>
                <a:t>several examples of </a:t>
              </a:r>
              <a:r>
                <a:rPr lang="en-US" b="1" i="1" kern="1200" dirty="0">
                  <a:solidFill>
                    <a:schemeClr val="tx1"/>
                  </a:solidFill>
                  <a:effectLst/>
                  <a:latin typeface="Times New Roman" panose="02020603050405020304" pitchFamily="18" charset="0"/>
                  <a:cs typeface="Times New Roman" panose="02020603050405020304" pitchFamily="18" charset="0"/>
                </a:rPr>
                <a:t>surface-level diversity </a:t>
              </a:r>
              <a:r>
                <a:rPr lang="en-US" i="1" kern="1200" dirty="0">
                  <a:solidFill>
                    <a:schemeClr val="tx1"/>
                  </a:solidFill>
                  <a:effectLst/>
                  <a:latin typeface="Times New Roman" panose="02020603050405020304" pitchFamily="18" charset="0"/>
                  <a:cs typeface="Times New Roman" panose="02020603050405020304" pitchFamily="18" charset="0"/>
                </a:rPr>
                <a:t>while the two individuals in </a:t>
              </a:r>
              <a:r>
                <a:rPr lang="en-US" b="1" i="1" kern="1200" dirty="0">
                  <a:solidFill>
                    <a:schemeClr val="tx1"/>
                  </a:solidFill>
                  <a:effectLst/>
                  <a:latin typeface="Times New Roman" panose="02020603050405020304" pitchFamily="18" charset="0"/>
                  <a:cs typeface="Times New Roman" panose="02020603050405020304" pitchFamily="18" charset="0"/>
                </a:rPr>
                <a:t>the right photo </a:t>
              </a:r>
              <a:r>
                <a:rPr lang="en-US" i="1" kern="1200" dirty="0">
                  <a:solidFill>
                    <a:schemeClr val="tx1"/>
                  </a:solidFill>
                  <a:effectLst/>
                  <a:latin typeface="Times New Roman" panose="02020603050405020304" pitchFamily="18" charset="0"/>
                  <a:cs typeface="Times New Roman" panose="02020603050405020304" pitchFamily="18" charset="0"/>
                </a:rPr>
                <a:t>would appear to be considerably </a:t>
              </a:r>
              <a:r>
                <a:rPr lang="en-US" b="1" i="1" kern="1200" dirty="0">
                  <a:solidFill>
                    <a:schemeClr val="tx1"/>
                  </a:solidFill>
                  <a:effectLst/>
                  <a:latin typeface="Times New Roman" panose="02020603050405020304" pitchFamily="18" charset="0"/>
                  <a:cs typeface="Times New Roman" panose="02020603050405020304" pitchFamily="18" charset="0"/>
                </a:rPr>
                <a:t>less diverse</a:t>
              </a:r>
              <a:r>
                <a:rPr lang="en-US" i="1" kern="1200" dirty="0">
                  <a:solidFill>
                    <a:schemeClr val="tx1"/>
                  </a:solidFill>
                  <a:effectLst/>
                  <a:latin typeface="Times New Roman" panose="02020603050405020304" pitchFamily="18" charset="0"/>
                  <a:cs typeface="Times New Roman" panose="02020603050405020304" pitchFamily="18" charset="0"/>
                </a:rPr>
                <a:t>. Of course, when we take into account deep-level diversity the two people in the left photo might be more similar than we think, and the two people in the right photo may be more different than we think.</a:t>
              </a:r>
              <a:endParaRPr lang="en-US" i="1" u="none" dirty="0">
                <a:solidFill>
                  <a:schemeClr val="tx1"/>
                </a:solidFill>
                <a:latin typeface="Times New Roman" panose="02020603050405020304" pitchFamily="18" charset="0"/>
                <a:cs typeface="Times New Roman" panose="02020603050405020304" pitchFamily="18" charset="0"/>
              </a:endParaRPr>
            </a:p>
          </p:txBody>
        </p:sp>
      </p:grpSp>
      <p:grpSp>
        <p:nvGrpSpPr>
          <p:cNvPr id="15" name="Group 14">
            <a:extLst>
              <a:ext uri="{FF2B5EF4-FFF2-40B4-BE49-F238E27FC236}">
                <a16:creationId xmlns:a16="http://schemas.microsoft.com/office/drawing/2014/main" id="{2DDED106-6DB7-4760-9D9C-AF61DB3B09A6}"/>
              </a:ext>
            </a:extLst>
          </p:cNvPr>
          <p:cNvGrpSpPr/>
          <p:nvPr/>
        </p:nvGrpSpPr>
        <p:grpSpPr>
          <a:xfrm>
            <a:off x="130613" y="576493"/>
            <a:ext cx="8979519" cy="693507"/>
            <a:chOff x="130614" y="576493"/>
            <a:chExt cx="8834318" cy="536623"/>
          </a:xfrm>
        </p:grpSpPr>
        <p:sp>
          <p:nvSpPr>
            <p:cNvPr id="16" name="TextBox 15">
              <a:extLst>
                <a:ext uri="{FF2B5EF4-FFF2-40B4-BE49-F238E27FC236}">
                  <a16:creationId xmlns:a16="http://schemas.microsoft.com/office/drawing/2014/main" id="{EA8A9D17-0557-4A06-BDAE-C3C3CD5D2148}"/>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7" name="Rectangle 16">
              <a:extLst>
                <a:ext uri="{FF2B5EF4-FFF2-40B4-BE49-F238E27FC236}">
                  <a16:creationId xmlns:a16="http://schemas.microsoft.com/office/drawing/2014/main" id="{919CA95B-72BC-4A09-AB76-C7B20925F064}"/>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37376816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Diversity and business </a:t>
            </a:r>
          </a:p>
        </p:txBody>
      </p:sp>
      <p:graphicFrame>
        <p:nvGraphicFramePr>
          <p:cNvPr id="10" name="Table 7">
            <a:extLst>
              <a:ext uri="{FF2B5EF4-FFF2-40B4-BE49-F238E27FC236}">
                <a16:creationId xmlns:a16="http://schemas.microsoft.com/office/drawing/2014/main" id="{773655E5-1FAE-4315-97AB-DCC1DE1F9094}"/>
              </a:ext>
            </a:extLst>
          </p:cNvPr>
          <p:cNvGraphicFramePr>
            <a:graphicFrameLocks noGrp="1"/>
          </p:cNvGraphicFramePr>
          <p:nvPr>
            <p:extLst>
              <p:ext uri="{D42A27DB-BD31-4B8C-83A1-F6EECF244321}">
                <p14:modId xmlns:p14="http://schemas.microsoft.com/office/powerpoint/2010/main" val="3631434460"/>
              </p:ext>
            </p:extLst>
          </p:nvPr>
        </p:nvGraphicFramePr>
        <p:xfrm>
          <a:off x="1874165" y="2068274"/>
          <a:ext cx="9666095" cy="3931920"/>
        </p:xfrm>
        <a:graphic>
          <a:graphicData uri="http://schemas.openxmlformats.org/drawingml/2006/table">
            <a:tbl>
              <a:tblPr firstRow="1" bandRow="1">
                <a:tableStyleId>{5C22544A-7EE6-4342-B048-85BDC9FD1C3A}</a:tableStyleId>
              </a:tblPr>
              <a:tblGrid>
                <a:gridCol w="9666095">
                  <a:extLst>
                    <a:ext uri="{9D8B030D-6E8A-4147-A177-3AD203B41FA5}">
                      <a16:colId xmlns:a16="http://schemas.microsoft.com/office/drawing/2014/main" val="3966072766"/>
                    </a:ext>
                  </a:extLst>
                </a:gridCol>
              </a:tblGrid>
              <a:tr h="387228">
                <a:tc>
                  <a:txBody>
                    <a:bodyPr/>
                    <a:lstStyle/>
                    <a:p>
                      <a:pPr marL="0" indent="0" algn="ctr">
                        <a:buFont typeface="Wingdings" panose="05000000000000000000" pitchFamily="2" charset="2"/>
                        <a:buNone/>
                      </a:pPr>
                      <a:r>
                        <a:rPr kumimoji="0" lang="en-US" sz="1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Table 2.1 Five Types of Diversity</a:t>
                      </a:r>
                    </a:p>
                    <a:p>
                      <a:pPr marL="0" indent="0" algn="just">
                        <a:buFont typeface="Wingdings" panose="05000000000000000000" pitchFamily="2" charset="2"/>
                        <a:buNone/>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AutoNum type="arabicPeriod"/>
                      </a:pPr>
                      <a:r>
                        <a:rPr kumimoji="0" lang="en-US" sz="1800" b="1" i="0"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Surface-level Diversity:</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Observable difference in people including gender, race, age, ethnicity, and physical abilities.</a:t>
                      </a:r>
                    </a:p>
                    <a:p>
                      <a:pPr marL="342900" indent="-342900" algn="just">
                        <a:buFont typeface="Wingdings" panose="05000000000000000000" pitchFamily="2" charset="2"/>
                        <a:buAutoNum type="arabicPeriod"/>
                      </a:pPr>
                      <a:r>
                        <a:rPr kumimoji="0" lang="en-US" sz="1800" b="1" i="0"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Deep-level diversity:</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individual differences that cannot be seen directly, including goals, values, personalities, decision making styles, knowledge, and attitudes.</a:t>
                      </a:r>
                    </a:p>
                    <a:p>
                      <a:pPr marL="342900" indent="-342900" algn="just">
                        <a:buFont typeface="Wingdings" panose="05000000000000000000" pitchFamily="2" charset="2"/>
                        <a:buAutoNum type="arabicPeriod"/>
                      </a:pPr>
                      <a:r>
                        <a:rPr kumimoji="0" lang="en-US" sz="1800" b="1" i="0"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Separation:</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differences in position or opinion among group members reflecting disagreement or opposition, especially with regard to group goals or processes- dissimilarities in an attitude or value, for example (a type of deep-level diversity).</a:t>
                      </a:r>
                    </a:p>
                    <a:p>
                      <a:pPr marL="342900" indent="-342900" algn="just">
                        <a:buFont typeface="Wingdings" panose="05000000000000000000" pitchFamily="2" charset="2"/>
                        <a:buAutoNum type="arabicPeriod"/>
                      </a:pPr>
                      <a:r>
                        <a:rPr kumimoji="0" lang="en-US" sz="1800" b="1" i="0"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Variety</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differences in a certain type of category, including group members’ expertise, knowledge, or functional background ( a type of deep-level diversity).</a:t>
                      </a:r>
                    </a:p>
                    <a:p>
                      <a:pPr marL="342900" indent="-342900" algn="just">
                        <a:buFont typeface="Wingdings" panose="05000000000000000000" pitchFamily="2" charset="2"/>
                        <a:buAutoNum type="arabicPeriod"/>
                      </a:pPr>
                      <a:r>
                        <a:rPr kumimoji="0" lang="en-US" sz="1800" b="1" i="0"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Disparity</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differences in the concentration of valuable social assets or resources --- including dissimilarities in rank, pay, decision-making authority, or status (a type of deep-level diversity).</a:t>
                      </a:r>
                    </a:p>
                    <a:p>
                      <a:pPr marL="342900" indent="-342900" algn="just">
                        <a:buFont typeface="Wingdings" panose="05000000000000000000" pitchFamily="2" charset="2"/>
                        <a:buAutoNum type="arabicPeriod"/>
                      </a:pPr>
                      <a:endParaRPr lang="en-US" b="0" u="none" dirty="0">
                        <a:solidFill>
                          <a:schemeClr val="tx1"/>
                        </a:solidFill>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1693150349"/>
                  </a:ext>
                </a:extLst>
              </a:tr>
            </a:tbl>
          </a:graphicData>
        </a:graphic>
      </p:graphicFrame>
      <p:grpSp>
        <p:nvGrpSpPr>
          <p:cNvPr id="11" name="Group 10">
            <a:extLst>
              <a:ext uri="{FF2B5EF4-FFF2-40B4-BE49-F238E27FC236}">
                <a16:creationId xmlns:a16="http://schemas.microsoft.com/office/drawing/2014/main" id="{D1F387AC-CC2D-49E1-9969-9812CE2B3EFD}"/>
              </a:ext>
            </a:extLst>
          </p:cNvPr>
          <p:cNvGrpSpPr/>
          <p:nvPr/>
        </p:nvGrpSpPr>
        <p:grpSpPr>
          <a:xfrm>
            <a:off x="130613" y="576493"/>
            <a:ext cx="8979519" cy="693507"/>
            <a:chOff x="130614" y="576493"/>
            <a:chExt cx="8834318" cy="536623"/>
          </a:xfrm>
        </p:grpSpPr>
        <p:sp>
          <p:nvSpPr>
            <p:cNvPr id="14" name="TextBox 13">
              <a:extLst>
                <a:ext uri="{FF2B5EF4-FFF2-40B4-BE49-F238E27FC236}">
                  <a16:creationId xmlns:a16="http://schemas.microsoft.com/office/drawing/2014/main" id="{D4D4EEAA-83AF-4639-A7DD-F7AAA1F53482}"/>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5" name="Rectangle 14">
              <a:extLst>
                <a:ext uri="{FF2B5EF4-FFF2-40B4-BE49-F238E27FC236}">
                  <a16:creationId xmlns:a16="http://schemas.microsoft.com/office/drawing/2014/main" id="{7E101E83-43E0-42D8-B331-8E4B543357EC}"/>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32907955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Diversity and business: </a:t>
            </a:r>
          </a:p>
        </p:txBody>
      </p:sp>
      <p:graphicFrame>
        <p:nvGraphicFramePr>
          <p:cNvPr id="10" name="Table 7">
            <a:extLst>
              <a:ext uri="{FF2B5EF4-FFF2-40B4-BE49-F238E27FC236}">
                <a16:creationId xmlns:a16="http://schemas.microsoft.com/office/drawing/2014/main" id="{773655E5-1FAE-4315-97AB-DCC1DE1F9094}"/>
              </a:ext>
            </a:extLst>
          </p:cNvPr>
          <p:cNvGraphicFramePr>
            <a:graphicFrameLocks noGrp="1"/>
          </p:cNvGraphicFramePr>
          <p:nvPr>
            <p:extLst>
              <p:ext uri="{D42A27DB-BD31-4B8C-83A1-F6EECF244321}">
                <p14:modId xmlns:p14="http://schemas.microsoft.com/office/powerpoint/2010/main" val="4267971183"/>
              </p:ext>
            </p:extLst>
          </p:nvPr>
        </p:nvGraphicFramePr>
        <p:xfrm>
          <a:off x="1874166" y="2200096"/>
          <a:ext cx="9902229" cy="3657600"/>
        </p:xfrm>
        <a:graphic>
          <a:graphicData uri="http://schemas.openxmlformats.org/drawingml/2006/table">
            <a:tbl>
              <a:tblPr firstRow="1" bandRow="1">
                <a:tableStyleId>{5C22544A-7EE6-4342-B048-85BDC9FD1C3A}</a:tableStyleId>
              </a:tblPr>
              <a:tblGrid>
                <a:gridCol w="2275008">
                  <a:extLst>
                    <a:ext uri="{9D8B030D-6E8A-4147-A177-3AD203B41FA5}">
                      <a16:colId xmlns:a16="http://schemas.microsoft.com/office/drawing/2014/main" val="3966072766"/>
                    </a:ext>
                  </a:extLst>
                </a:gridCol>
                <a:gridCol w="7627221">
                  <a:extLst>
                    <a:ext uri="{9D8B030D-6E8A-4147-A177-3AD203B41FA5}">
                      <a16:colId xmlns:a16="http://schemas.microsoft.com/office/drawing/2014/main" val="3536453227"/>
                    </a:ext>
                  </a:extLst>
                </a:gridCol>
              </a:tblGrid>
              <a:tr h="1820849">
                <a:tc>
                  <a:txBody>
                    <a:bodyPr/>
                    <a:lstStyle/>
                    <a:p>
                      <a:pPr marL="0" indent="0" algn="just">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Trends of diversity:       </a:t>
                      </a:r>
                    </a:p>
                  </a:txBody>
                  <a:tcPr>
                    <a:noFill/>
                  </a:tcPr>
                </a:tc>
                <a:tc>
                  <a:txBody>
                    <a:bodyPr/>
                    <a:lstStyle/>
                    <a:p>
                      <a:pPr marL="0" indent="0" algn="just">
                        <a:buFont typeface="Wingdings" panose="05000000000000000000" pitchFamily="2" charset="2"/>
                        <a:buNone/>
                      </a:pPr>
                      <a:r>
                        <a:rPr lang="en-US" sz="1800" b="0" u="none" kern="1200" dirty="0">
                          <a:solidFill>
                            <a:schemeClr val="tx1"/>
                          </a:solidFill>
                          <a:latin typeface="Times New Roman" panose="02020603050405020304" pitchFamily="18" charset="0"/>
                          <a:ea typeface="+mn-ea"/>
                          <a:cs typeface="Times New Roman" panose="02020603050405020304" pitchFamily="18" charset="0"/>
                        </a:rPr>
                        <a:t>The ethnic and cultural mix of the U.S. workforce is changing in fairly predictable ways, with general trends toward greater diversity. The Census Bureau projects that by 2020, the U.S. </a:t>
                      </a:r>
                      <a:r>
                        <a:rPr lang="en-US" sz="1800" b="1" u="none" kern="1200" dirty="0">
                          <a:solidFill>
                            <a:schemeClr val="tx1"/>
                          </a:solidFill>
                          <a:latin typeface="Times New Roman" panose="02020603050405020304" pitchFamily="18" charset="0"/>
                          <a:ea typeface="+mn-ea"/>
                          <a:cs typeface="Times New Roman" panose="02020603050405020304" pitchFamily="18" charset="0"/>
                        </a:rPr>
                        <a:t>workforce</a:t>
                      </a:r>
                      <a:r>
                        <a:rPr lang="en-US" sz="1800" b="0" u="none" kern="1200" dirty="0">
                          <a:solidFill>
                            <a:schemeClr val="tx1"/>
                          </a:solidFill>
                          <a:latin typeface="Times New Roman" panose="02020603050405020304" pitchFamily="18" charset="0"/>
                          <a:ea typeface="+mn-ea"/>
                          <a:cs typeface="Times New Roman" panose="02020603050405020304" pitchFamily="18" charset="0"/>
                        </a:rPr>
                        <a:t> will consist of 62.3 percent </a:t>
                      </a:r>
                      <a:r>
                        <a:rPr lang="en-US" sz="1800" b="1" u="none" kern="1200" dirty="0">
                          <a:solidFill>
                            <a:schemeClr val="tx1"/>
                          </a:solidFill>
                          <a:latin typeface="Times New Roman" panose="02020603050405020304" pitchFamily="18" charset="0"/>
                          <a:ea typeface="+mn-ea"/>
                          <a:cs typeface="Times New Roman" panose="02020603050405020304" pitchFamily="18" charset="0"/>
                        </a:rPr>
                        <a:t>White non-Hispanics,</a:t>
                      </a:r>
                      <a:r>
                        <a:rPr lang="en-US" sz="1800" b="0" u="none" kern="1200" dirty="0">
                          <a:solidFill>
                            <a:schemeClr val="tx1"/>
                          </a:solidFill>
                          <a:latin typeface="Times New Roman" panose="02020603050405020304" pitchFamily="18" charset="0"/>
                          <a:ea typeface="+mn-ea"/>
                          <a:cs typeface="Times New Roman" panose="02020603050405020304" pitchFamily="18" charset="0"/>
                        </a:rPr>
                        <a:t> 18.6 percent Hispanics, 12 percent Blacks, and 5.7 percent Asians. Longer-term U.S. demographic projections further highlight the increasingly diverse character of the United States.</a:t>
                      </a:r>
                      <a:endParaRPr lang="en-US"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endParaRPr lang="en-US"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u="none" dirty="0">
                          <a:solidFill>
                            <a:schemeClr val="tx1"/>
                          </a:solidFill>
                          <a:latin typeface="Times New Roman" panose="02020603050405020304" pitchFamily="18" charset="0"/>
                          <a:cs typeface="Times New Roman" panose="02020603050405020304" pitchFamily="18" charset="0"/>
                        </a:rPr>
                        <a:t>The population is projected to become older.</a:t>
                      </a:r>
                    </a:p>
                    <a:p>
                      <a:pPr marL="285750" indent="-285750" algn="just">
                        <a:buFont typeface="Wingdings" panose="05000000000000000000" pitchFamily="2" charset="2"/>
                        <a:buChar char="§"/>
                      </a:pPr>
                      <a:r>
                        <a:rPr lang="en-US" b="0" u="none" dirty="0">
                          <a:solidFill>
                            <a:schemeClr val="tx1"/>
                          </a:solidFill>
                          <a:latin typeface="Times New Roman" panose="02020603050405020304" pitchFamily="18" charset="0"/>
                          <a:cs typeface="Times New Roman" panose="02020603050405020304" pitchFamily="18" charset="0"/>
                        </a:rPr>
                        <a:t>By 2050, the total population is forecasted to grow from 282.1 million in 2000 to 419.9 million , a 49 present increase.</a:t>
                      </a:r>
                    </a:p>
                    <a:p>
                      <a:pPr marL="285750" indent="-285750" algn="just">
                        <a:buFont typeface="Wingdings" panose="05000000000000000000" pitchFamily="2" charset="2"/>
                        <a:buChar char="§"/>
                      </a:pPr>
                      <a:r>
                        <a:rPr lang="en-US" b="0" u="none" dirty="0">
                          <a:solidFill>
                            <a:schemeClr val="tx1"/>
                          </a:solidFill>
                          <a:latin typeface="Times New Roman" panose="02020603050405020304" pitchFamily="18" charset="0"/>
                          <a:cs typeface="Times New Roman" panose="02020603050405020304" pitchFamily="18" charset="0"/>
                        </a:rPr>
                        <a:t>Non-Hispanic Whites are expected to decrease.</a:t>
                      </a:r>
                    </a:p>
                    <a:p>
                      <a:pPr marL="285750" indent="-285750" algn="just">
                        <a:buFont typeface="Wingdings" panose="05000000000000000000" pitchFamily="2" charset="2"/>
                        <a:buChar char="§"/>
                      </a:pPr>
                      <a:r>
                        <a:rPr lang="en-US" b="0" u="none" dirty="0">
                          <a:solidFill>
                            <a:schemeClr val="tx1"/>
                          </a:solidFill>
                          <a:latin typeface="Times New Roman" panose="02020603050405020304" pitchFamily="18" charset="0"/>
                          <a:cs typeface="Times New Roman" panose="02020603050405020304" pitchFamily="18" charset="0"/>
                        </a:rPr>
                        <a:t>Proportion of Blacks, Asians, and Hispanics will increase.</a:t>
                      </a:r>
                    </a:p>
                    <a:p>
                      <a:pPr marL="285750" indent="-285750" algn="just">
                        <a:buFont typeface="Wingdings" panose="05000000000000000000" pitchFamily="2" charset="2"/>
                        <a:buChar char="§"/>
                      </a:pPr>
                      <a:r>
                        <a:rPr lang="en-US" b="0" u="none" dirty="0">
                          <a:solidFill>
                            <a:schemeClr val="tx1"/>
                          </a:solidFill>
                          <a:latin typeface="Times New Roman" panose="02020603050405020304" pitchFamily="18" charset="0"/>
                          <a:cs typeface="Times New Roman" panose="02020603050405020304" pitchFamily="18" charset="0"/>
                        </a:rPr>
                        <a:t>Talent Mangers are forecast to rise globally.</a:t>
                      </a:r>
                    </a:p>
                  </a:txBody>
                  <a:tcPr>
                    <a:noFill/>
                  </a:tcPr>
                </a:tc>
                <a:extLst>
                  <a:ext uri="{0D108BD9-81ED-4DB2-BD59-A6C34878D82A}">
                    <a16:rowId xmlns:a16="http://schemas.microsoft.com/office/drawing/2014/main" val="1693150349"/>
                  </a:ext>
                </a:extLst>
              </a:tr>
            </a:tbl>
          </a:graphicData>
        </a:graphic>
      </p:graphicFrame>
      <p:grpSp>
        <p:nvGrpSpPr>
          <p:cNvPr id="11" name="Group 10">
            <a:extLst>
              <a:ext uri="{FF2B5EF4-FFF2-40B4-BE49-F238E27FC236}">
                <a16:creationId xmlns:a16="http://schemas.microsoft.com/office/drawing/2014/main" id="{EFF16B1A-91A2-4CFE-90B6-172D63745AEC}"/>
              </a:ext>
            </a:extLst>
          </p:cNvPr>
          <p:cNvGrpSpPr/>
          <p:nvPr/>
        </p:nvGrpSpPr>
        <p:grpSpPr>
          <a:xfrm>
            <a:off x="130613" y="576493"/>
            <a:ext cx="8979519" cy="693507"/>
            <a:chOff x="130614" y="576493"/>
            <a:chExt cx="8834318" cy="536623"/>
          </a:xfrm>
        </p:grpSpPr>
        <p:sp>
          <p:nvSpPr>
            <p:cNvPr id="14" name="TextBox 13">
              <a:extLst>
                <a:ext uri="{FF2B5EF4-FFF2-40B4-BE49-F238E27FC236}">
                  <a16:creationId xmlns:a16="http://schemas.microsoft.com/office/drawing/2014/main" id="{E94A0193-8BA4-4B48-9858-6B736EA21B69}"/>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5" name="Rectangle 14">
              <a:extLst>
                <a:ext uri="{FF2B5EF4-FFF2-40B4-BE49-F238E27FC236}">
                  <a16:creationId xmlns:a16="http://schemas.microsoft.com/office/drawing/2014/main" id="{C31173F4-3444-4AB9-81B0-1389F4DD3384}"/>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28336245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Diversity and business: </a:t>
            </a:r>
          </a:p>
        </p:txBody>
      </p:sp>
      <p:graphicFrame>
        <p:nvGraphicFramePr>
          <p:cNvPr id="10" name="Table 7">
            <a:extLst>
              <a:ext uri="{FF2B5EF4-FFF2-40B4-BE49-F238E27FC236}">
                <a16:creationId xmlns:a16="http://schemas.microsoft.com/office/drawing/2014/main" id="{773655E5-1FAE-4315-97AB-DCC1DE1F9094}"/>
              </a:ext>
            </a:extLst>
          </p:cNvPr>
          <p:cNvGraphicFramePr>
            <a:graphicFrameLocks noGrp="1"/>
          </p:cNvGraphicFramePr>
          <p:nvPr>
            <p:extLst>
              <p:ext uri="{D42A27DB-BD31-4B8C-83A1-F6EECF244321}">
                <p14:modId xmlns:p14="http://schemas.microsoft.com/office/powerpoint/2010/main" val="4030647740"/>
              </p:ext>
            </p:extLst>
          </p:nvPr>
        </p:nvGraphicFramePr>
        <p:xfrm>
          <a:off x="1874166" y="2200096"/>
          <a:ext cx="9902229" cy="1820849"/>
        </p:xfrm>
        <a:graphic>
          <a:graphicData uri="http://schemas.openxmlformats.org/drawingml/2006/table">
            <a:tbl>
              <a:tblPr firstRow="1" bandRow="1">
                <a:tableStyleId>{5C22544A-7EE6-4342-B048-85BDC9FD1C3A}</a:tableStyleId>
              </a:tblPr>
              <a:tblGrid>
                <a:gridCol w="2275008">
                  <a:extLst>
                    <a:ext uri="{9D8B030D-6E8A-4147-A177-3AD203B41FA5}">
                      <a16:colId xmlns:a16="http://schemas.microsoft.com/office/drawing/2014/main" val="3966072766"/>
                    </a:ext>
                  </a:extLst>
                </a:gridCol>
                <a:gridCol w="7627221">
                  <a:extLst>
                    <a:ext uri="{9D8B030D-6E8A-4147-A177-3AD203B41FA5}">
                      <a16:colId xmlns:a16="http://schemas.microsoft.com/office/drawing/2014/main" val="3536453227"/>
                    </a:ext>
                  </a:extLst>
                </a:gridCol>
              </a:tblGrid>
              <a:tr h="1820849">
                <a:tc>
                  <a:txBody>
                    <a:bodyPr/>
                    <a:lstStyle/>
                    <a:p>
                      <a:pPr marL="0" indent="0" algn="just">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Trends of diversity:       </a:t>
                      </a:r>
                    </a:p>
                  </a:txBody>
                  <a:tcPr>
                    <a:noFill/>
                  </a:tcPr>
                </a:tc>
                <a:tc>
                  <a:txBody>
                    <a:bodyPr/>
                    <a:lstStyle/>
                    <a:p>
                      <a:pPr marL="0" indent="0" algn="just">
                        <a:buFont typeface="Wingdings" panose="05000000000000000000" pitchFamily="2" charset="2"/>
                        <a:buNone/>
                      </a:pPr>
                      <a:endParaRPr lang="en-US" b="0" u="none" dirty="0">
                        <a:solidFill>
                          <a:schemeClr val="tx1"/>
                        </a:solidFill>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1693150349"/>
                  </a:ext>
                </a:extLst>
              </a:tr>
            </a:tbl>
          </a:graphicData>
        </a:graphic>
      </p:graphicFrame>
      <p:pic>
        <p:nvPicPr>
          <p:cNvPr id="8" name="Picture 7">
            <a:extLst>
              <a:ext uri="{FF2B5EF4-FFF2-40B4-BE49-F238E27FC236}">
                <a16:creationId xmlns:a16="http://schemas.microsoft.com/office/drawing/2014/main" id="{B727165F-E62B-482E-8CC8-DA3083440755}"/>
              </a:ext>
            </a:extLst>
          </p:cNvPr>
          <p:cNvPicPr>
            <a:picLocks noChangeAspect="1"/>
          </p:cNvPicPr>
          <p:nvPr/>
        </p:nvPicPr>
        <p:blipFill>
          <a:blip r:embed="rId7"/>
          <a:stretch>
            <a:fillRect/>
          </a:stretch>
        </p:blipFill>
        <p:spPr>
          <a:xfrm>
            <a:off x="4458434" y="2200095"/>
            <a:ext cx="6713903" cy="2410745"/>
          </a:xfrm>
          <a:prstGeom prst="rect">
            <a:avLst/>
          </a:prstGeom>
        </p:spPr>
      </p:pic>
      <p:sp>
        <p:nvSpPr>
          <p:cNvPr id="14" name="TextBox 13">
            <a:extLst>
              <a:ext uri="{FF2B5EF4-FFF2-40B4-BE49-F238E27FC236}">
                <a16:creationId xmlns:a16="http://schemas.microsoft.com/office/drawing/2014/main" id="{42957BAA-A2F4-459E-958F-983238248967}"/>
              </a:ext>
            </a:extLst>
          </p:cNvPr>
          <p:cNvSpPr txBox="1"/>
          <p:nvPr/>
        </p:nvSpPr>
        <p:spPr>
          <a:xfrm>
            <a:off x="4458433" y="4610841"/>
            <a:ext cx="6713904" cy="1200329"/>
          </a:xfrm>
          <a:prstGeom prst="rect">
            <a:avLst/>
          </a:prstGeom>
          <a:solidFill>
            <a:schemeClr val="accent2">
              <a:lumMod val="75000"/>
            </a:schemeClr>
          </a:solidFill>
        </p:spPr>
        <p:txBody>
          <a:bodyPr wrap="square">
            <a:spAutoFit/>
          </a:bodyPr>
          <a:lstStyle/>
          <a:p>
            <a:pPr algn="just"/>
            <a:r>
              <a:rPr lang="en-US" i="1" dirty="0">
                <a:effectLst/>
                <a:latin typeface="Times New Roman" panose="02020603050405020304" pitchFamily="18" charset="0"/>
                <a:cs typeface="Times New Roman" panose="02020603050405020304" pitchFamily="18" charset="0"/>
              </a:rPr>
              <a:t>Effective diversity management plays a key role in attracting and retaining talent. By being as inclusive as possible organizations can attract, retain, and capitalize on the abilities of high-talent people, regardless of their age, gender, ethnicity, or religion.</a:t>
            </a:r>
            <a:endParaRPr lang="en-US" i="1" dirty="0">
              <a:latin typeface="Times New Roman" panose="02020603050405020304" pitchFamily="18" charset="0"/>
              <a:cs typeface="Times New Roman" panose="02020603050405020304" pitchFamily="18" charset="0"/>
            </a:endParaRPr>
          </a:p>
        </p:txBody>
      </p:sp>
      <p:grpSp>
        <p:nvGrpSpPr>
          <p:cNvPr id="15" name="Group 14">
            <a:extLst>
              <a:ext uri="{FF2B5EF4-FFF2-40B4-BE49-F238E27FC236}">
                <a16:creationId xmlns:a16="http://schemas.microsoft.com/office/drawing/2014/main" id="{6012A37A-0444-44A1-B6A0-49108B6E1149}"/>
              </a:ext>
            </a:extLst>
          </p:cNvPr>
          <p:cNvGrpSpPr/>
          <p:nvPr/>
        </p:nvGrpSpPr>
        <p:grpSpPr>
          <a:xfrm>
            <a:off x="130613" y="576493"/>
            <a:ext cx="8979519" cy="693507"/>
            <a:chOff x="130614" y="576493"/>
            <a:chExt cx="8834318" cy="536623"/>
          </a:xfrm>
        </p:grpSpPr>
        <p:sp>
          <p:nvSpPr>
            <p:cNvPr id="16" name="TextBox 15">
              <a:extLst>
                <a:ext uri="{FF2B5EF4-FFF2-40B4-BE49-F238E27FC236}">
                  <a16:creationId xmlns:a16="http://schemas.microsoft.com/office/drawing/2014/main" id="{546E7147-8596-4611-BD33-A9F87A3482FE}"/>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7" name="Rectangle 16">
              <a:extLst>
                <a:ext uri="{FF2B5EF4-FFF2-40B4-BE49-F238E27FC236}">
                  <a16:creationId xmlns:a16="http://schemas.microsoft.com/office/drawing/2014/main" id="{F885521B-E50B-4A67-B24A-2E0DBE1E39E3}"/>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146010649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Diversity and business: </a:t>
            </a:r>
          </a:p>
        </p:txBody>
      </p:sp>
      <p:graphicFrame>
        <p:nvGraphicFramePr>
          <p:cNvPr id="10" name="Table 7">
            <a:extLst>
              <a:ext uri="{FF2B5EF4-FFF2-40B4-BE49-F238E27FC236}">
                <a16:creationId xmlns:a16="http://schemas.microsoft.com/office/drawing/2014/main" id="{773655E5-1FAE-4315-97AB-DCC1DE1F9094}"/>
              </a:ext>
            </a:extLst>
          </p:cNvPr>
          <p:cNvGraphicFramePr>
            <a:graphicFrameLocks noGrp="1"/>
          </p:cNvGraphicFramePr>
          <p:nvPr>
            <p:extLst>
              <p:ext uri="{D42A27DB-BD31-4B8C-83A1-F6EECF244321}">
                <p14:modId xmlns:p14="http://schemas.microsoft.com/office/powerpoint/2010/main" val="908655098"/>
              </p:ext>
            </p:extLst>
          </p:nvPr>
        </p:nvGraphicFramePr>
        <p:xfrm>
          <a:off x="1865089" y="2061864"/>
          <a:ext cx="9999783" cy="4206240"/>
        </p:xfrm>
        <a:graphic>
          <a:graphicData uri="http://schemas.openxmlformats.org/drawingml/2006/table">
            <a:tbl>
              <a:tblPr firstRow="1" bandRow="1">
                <a:tableStyleId>{5C22544A-7EE6-4342-B048-85BDC9FD1C3A}</a:tableStyleId>
              </a:tblPr>
              <a:tblGrid>
                <a:gridCol w="1557099">
                  <a:extLst>
                    <a:ext uri="{9D8B030D-6E8A-4147-A177-3AD203B41FA5}">
                      <a16:colId xmlns:a16="http://schemas.microsoft.com/office/drawing/2014/main" val="3966072766"/>
                    </a:ext>
                  </a:extLst>
                </a:gridCol>
                <a:gridCol w="8442684">
                  <a:extLst>
                    <a:ext uri="{9D8B030D-6E8A-4147-A177-3AD203B41FA5}">
                      <a16:colId xmlns:a16="http://schemas.microsoft.com/office/drawing/2014/main" val="3536453227"/>
                    </a:ext>
                  </a:extLst>
                </a:gridCol>
              </a:tblGrid>
              <a:tr h="455212">
                <a:tc>
                  <a:txBody>
                    <a:bodyPr/>
                    <a:lstStyle/>
                    <a:p>
                      <a:pPr marL="0" indent="0" algn="l">
                        <a:buFont typeface="Wingdings" panose="05000000000000000000" pitchFamily="2" charset="2"/>
                        <a:buNone/>
                      </a:pPr>
                      <a:r>
                        <a:rPr lang="en-US" b="1" dirty="0">
                          <a:solidFill>
                            <a:schemeClr val="tx1"/>
                          </a:solidFill>
                          <a:latin typeface="Times New Roman" panose="02020603050405020304" pitchFamily="18" charset="0"/>
                          <a:cs typeface="Times New Roman" panose="02020603050405020304" pitchFamily="18" charset="0"/>
                        </a:rPr>
                        <a:t>Generational diversity:</a:t>
                      </a:r>
                      <a:r>
                        <a:rPr lang="en-US" dirty="0">
                          <a:solidFill>
                            <a:schemeClr val="tx1"/>
                          </a:solidFill>
                          <a:latin typeface="Times New Roman" panose="02020603050405020304" pitchFamily="18" charset="0"/>
                          <a:cs typeface="Times New Roman" panose="02020603050405020304" pitchFamily="18" charset="0"/>
                        </a:rPr>
                        <a:t/>
                      </a:r>
                      <a:br>
                        <a:rPr lang="en-US" dirty="0">
                          <a:solidFill>
                            <a:schemeClr val="tx1"/>
                          </a:solidFill>
                          <a:latin typeface="Times New Roman" panose="02020603050405020304" pitchFamily="18" charset="0"/>
                          <a:cs typeface="Times New Roman" panose="02020603050405020304" pitchFamily="18" charset="0"/>
                        </a:rPr>
                      </a:b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285750" indent="-285750" algn="just">
                        <a:buFont typeface="Wingdings" panose="05000000000000000000" pitchFamily="2" charset="2"/>
                        <a:buChar char="§"/>
                      </a:pPr>
                      <a:r>
                        <a:rPr lang="en-US" b="1" u="sng" dirty="0">
                          <a:solidFill>
                            <a:schemeClr val="tx1"/>
                          </a:solidFill>
                          <a:latin typeface="Times New Roman" panose="02020603050405020304" pitchFamily="18" charset="0"/>
                          <a:cs typeface="Times New Roman" panose="02020603050405020304" pitchFamily="18" charset="0"/>
                        </a:rPr>
                        <a:t>Age diversity</a:t>
                      </a:r>
                    </a:p>
                    <a:p>
                      <a:pPr marL="285750" indent="-285750" algn="just">
                        <a:buFontTx/>
                        <a:buChar char="-"/>
                      </a:pPr>
                      <a:r>
                        <a:rPr lang="en-US" b="0" dirty="0">
                          <a:solidFill>
                            <a:schemeClr val="tx1"/>
                          </a:solidFill>
                          <a:latin typeface="Times New Roman" panose="02020603050405020304" pitchFamily="18" charset="0"/>
                          <a:cs typeface="Times New Roman" panose="02020603050405020304" pitchFamily="18" charset="0"/>
                        </a:rPr>
                        <a:t>May a result in younger managers supervising older workers</a:t>
                      </a:r>
                    </a:p>
                    <a:p>
                      <a:pPr marL="285750" indent="-285750" algn="just">
                        <a:buFontTx/>
                        <a:buChar char="-"/>
                      </a:pPr>
                      <a:r>
                        <a:rPr lang="en-US" b="0" dirty="0">
                          <a:solidFill>
                            <a:schemeClr val="tx1"/>
                          </a:solidFill>
                          <a:latin typeface="Times New Roman" panose="02020603050405020304" pitchFamily="18" charset="0"/>
                          <a:cs typeface="Times New Roman" panose="02020603050405020304" pitchFamily="18" charset="0"/>
                        </a:rPr>
                        <a:t>Reverse mentoring: pairing a junior employee with a senior employees to transfer technical / computer skills from the joiner to the senior one</a:t>
                      </a:r>
                      <a:r>
                        <a:rPr lang="en-US" b="1" dirty="0">
                          <a:solidFill>
                            <a:schemeClr val="tx1"/>
                          </a:solidFill>
                          <a:latin typeface="Times New Roman" panose="02020603050405020304" pitchFamily="18" charset="0"/>
                          <a:cs typeface="Times New Roman" panose="02020603050405020304" pitchFamily="18" charset="0"/>
                        </a:rPr>
                        <a:t>. </a:t>
                      </a:r>
                    </a:p>
                    <a:p>
                      <a:pPr marL="285750" indent="-285750" algn="just">
                        <a:buFont typeface="Wingdings" panose="05000000000000000000" pitchFamily="2" charset="2"/>
                        <a:buChar char="§"/>
                      </a:pPr>
                      <a:r>
                        <a:rPr lang="en-US" b="1" u="sng" dirty="0">
                          <a:solidFill>
                            <a:schemeClr val="tx1"/>
                          </a:solidFill>
                          <a:latin typeface="Times New Roman" panose="02020603050405020304" pitchFamily="18" charset="0"/>
                          <a:cs typeface="Times New Roman" panose="02020603050405020304" pitchFamily="18" charset="0"/>
                        </a:rPr>
                        <a:t>Generations (by birth year)</a:t>
                      </a:r>
                    </a:p>
                    <a:p>
                      <a:pPr marL="285750" indent="-285750" algn="just">
                        <a:buFontTx/>
                        <a:buChar char="-"/>
                      </a:pPr>
                      <a:r>
                        <a:rPr lang="en-US" b="0" dirty="0">
                          <a:solidFill>
                            <a:schemeClr val="tx1"/>
                          </a:solidFill>
                          <a:latin typeface="Times New Roman" panose="02020603050405020304" pitchFamily="18" charset="0"/>
                          <a:cs typeface="Times New Roman" panose="02020603050405020304" pitchFamily="18" charset="0"/>
                        </a:rPr>
                        <a:t>Seniors: 1922 – 1943</a:t>
                      </a:r>
                    </a:p>
                    <a:p>
                      <a:pPr marL="285750" indent="-285750" algn="just">
                        <a:buFontTx/>
                        <a:buChar char="-"/>
                      </a:pPr>
                      <a:r>
                        <a:rPr lang="en-US" b="0" dirty="0">
                          <a:solidFill>
                            <a:schemeClr val="tx1"/>
                          </a:solidFill>
                          <a:latin typeface="Times New Roman" panose="02020603050405020304" pitchFamily="18" charset="0"/>
                          <a:cs typeface="Times New Roman" panose="02020603050405020304" pitchFamily="18" charset="0"/>
                        </a:rPr>
                        <a:t>Baby boomers: 1943 – 1963</a:t>
                      </a:r>
                    </a:p>
                    <a:p>
                      <a:pPr marL="285750" indent="-285750" algn="just">
                        <a:buFontTx/>
                        <a:buChar char="-"/>
                      </a:pPr>
                      <a:r>
                        <a:rPr lang="en-US" b="0" dirty="0">
                          <a:solidFill>
                            <a:schemeClr val="tx1"/>
                          </a:solidFill>
                          <a:latin typeface="Times New Roman" panose="02020603050405020304" pitchFamily="18" charset="0"/>
                          <a:cs typeface="Times New Roman" panose="02020603050405020304" pitchFamily="18" charset="0"/>
                        </a:rPr>
                        <a:t>Generation X: 1964 – 1980</a:t>
                      </a:r>
                    </a:p>
                    <a:p>
                      <a:pPr marL="285750" indent="-285750" algn="just">
                        <a:buFontTx/>
                        <a:buChar char="-"/>
                      </a:pPr>
                      <a:r>
                        <a:rPr lang="en-US" b="0" dirty="0">
                          <a:solidFill>
                            <a:schemeClr val="tx1"/>
                          </a:solidFill>
                          <a:latin typeface="Times New Roman" panose="02020603050405020304" pitchFamily="18" charset="0"/>
                          <a:cs typeface="Times New Roman" panose="02020603050405020304" pitchFamily="18" charset="0"/>
                        </a:rPr>
                        <a:t>Generation Y/Millennials: 1980-2000</a:t>
                      </a:r>
                    </a:p>
                    <a:p>
                      <a:pPr marL="285750" indent="-285750" algn="just" defTabSz="914400" rtl="0" eaLnBrk="1" latinLnBrk="0" hangingPunct="1">
                        <a:buFontTx/>
                        <a:buChar char="-"/>
                      </a:pPr>
                      <a:r>
                        <a:rPr lang="en-US" sz="1800" b="0" kern="1200" dirty="0">
                          <a:solidFill>
                            <a:schemeClr val="tx1"/>
                          </a:solidFill>
                          <a:latin typeface="Times New Roman" panose="02020603050405020304" pitchFamily="18" charset="0"/>
                          <a:ea typeface="+mn-ea"/>
                          <a:cs typeface="Times New Roman" panose="02020603050405020304" pitchFamily="18" charset="0"/>
                        </a:rPr>
                        <a:t> New generation of workers just beginning to enter the workforce, specifically, those born after 2000. Some experts are starting to refer to this group as Generation Z and others are using the term </a:t>
                      </a:r>
                      <a:r>
                        <a:rPr lang="en-US" sz="1800" b="0" kern="1200" dirty="0" err="1">
                          <a:solidFill>
                            <a:schemeClr val="tx1"/>
                          </a:solidFill>
                          <a:latin typeface="Times New Roman" panose="02020603050405020304" pitchFamily="18" charset="0"/>
                          <a:ea typeface="+mn-ea"/>
                          <a:cs typeface="Times New Roman" panose="02020603050405020304" pitchFamily="18" charset="0"/>
                        </a:rPr>
                        <a:t>iGen</a:t>
                      </a:r>
                      <a:r>
                        <a:rPr lang="en-US" sz="1800" b="0" kern="1200" dirty="0">
                          <a:solidFill>
                            <a:schemeClr val="tx1"/>
                          </a:solidFill>
                          <a:latin typeface="Times New Roman" panose="02020603050405020304" pitchFamily="18" charset="0"/>
                          <a:ea typeface="+mn-ea"/>
                          <a:cs typeface="Times New Roman" panose="02020603050405020304" pitchFamily="18" charset="0"/>
                        </a:rPr>
                        <a:t>.</a:t>
                      </a:r>
                    </a:p>
                    <a:p>
                      <a:pPr marL="285750" indent="-285750" algn="just" defTabSz="914400" rtl="0" eaLnBrk="1" latinLnBrk="0" hangingPunct="1">
                        <a:buFont typeface="Wingdings" panose="05000000000000000000" pitchFamily="2" charset="2"/>
                        <a:buChar char="§"/>
                      </a:pPr>
                      <a:r>
                        <a:rPr lang="en-US" sz="1800" b="0" u="none" kern="1200" dirty="0">
                          <a:solidFill>
                            <a:schemeClr val="tx1"/>
                          </a:solidFill>
                          <a:latin typeface="Times New Roman" panose="02020603050405020304" pitchFamily="18" charset="0"/>
                          <a:ea typeface="+mn-ea"/>
                          <a:cs typeface="Times New Roman" panose="02020603050405020304" pitchFamily="18" charset="0"/>
                        </a:rPr>
                        <a:t>Older workers may have better job performance but need monitoring to adopt new technology. </a:t>
                      </a:r>
                    </a:p>
                    <a:p>
                      <a:pPr marL="285750" indent="-285750" algn="just" defTabSz="914400" rtl="0" eaLnBrk="1" latinLnBrk="0" hangingPunct="1">
                        <a:buFont typeface="Wingdings" panose="05000000000000000000" pitchFamily="2" charset="2"/>
                        <a:buChar char="§"/>
                      </a:pPr>
                      <a:endParaRPr lang="en-US" sz="1800" b="1" u="sng"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3340113436"/>
                  </a:ext>
                </a:extLst>
              </a:tr>
            </a:tbl>
          </a:graphicData>
        </a:graphic>
      </p:graphicFrame>
      <p:grpSp>
        <p:nvGrpSpPr>
          <p:cNvPr id="11" name="Group 10">
            <a:extLst>
              <a:ext uri="{FF2B5EF4-FFF2-40B4-BE49-F238E27FC236}">
                <a16:creationId xmlns:a16="http://schemas.microsoft.com/office/drawing/2014/main" id="{CD33510D-ADCB-4BFA-8DB7-8B50FBEFAA4F}"/>
              </a:ext>
            </a:extLst>
          </p:cNvPr>
          <p:cNvGrpSpPr/>
          <p:nvPr/>
        </p:nvGrpSpPr>
        <p:grpSpPr>
          <a:xfrm>
            <a:off x="130613" y="576493"/>
            <a:ext cx="8979519" cy="693507"/>
            <a:chOff x="130614" y="576493"/>
            <a:chExt cx="8834318" cy="536623"/>
          </a:xfrm>
        </p:grpSpPr>
        <p:sp>
          <p:nvSpPr>
            <p:cNvPr id="14" name="TextBox 13">
              <a:extLst>
                <a:ext uri="{FF2B5EF4-FFF2-40B4-BE49-F238E27FC236}">
                  <a16:creationId xmlns:a16="http://schemas.microsoft.com/office/drawing/2014/main" id="{721D6630-32BA-45F9-9FD5-20F511241FDE}"/>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5" name="Rectangle 14">
              <a:extLst>
                <a:ext uri="{FF2B5EF4-FFF2-40B4-BE49-F238E27FC236}">
                  <a16:creationId xmlns:a16="http://schemas.microsoft.com/office/drawing/2014/main" id="{76587DAE-F55D-4D2A-AEF3-772D7116075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29878718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Diversity and business: </a:t>
            </a:r>
          </a:p>
        </p:txBody>
      </p:sp>
      <p:graphicFrame>
        <p:nvGraphicFramePr>
          <p:cNvPr id="10" name="Table 7">
            <a:extLst>
              <a:ext uri="{FF2B5EF4-FFF2-40B4-BE49-F238E27FC236}">
                <a16:creationId xmlns:a16="http://schemas.microsoft.com/office/drawing/2014/main" id="{773655E5-1FAE-4315-97AB-DCC1DE1F9094}"/>
              </a:ext>
            </a:extLst>
          </p:cNvPr>
          <p:cNvGraphicFramePr>
            <a:graphicFrameLocks noGrp="1"/>
          </p:cNvGraphicFramePr>
          <p:nvPr>
            <p:extLst>
              <p:ext uri="{D42A27DB-BD31-4B8C-83A1-F6EECF244321}">
                <p14:modId xmlns:p14="http://schemas.microsoft.com/office/powerpoint/2010/main" val="1901339865"/>
              </p:ext>
            </p:extLst>
          </p:nvPr>
        </p:nvGraphicFramePr>
        <p:xfrm>
          <a:off x="1865089" y="2061864"/>
          <a:ext cx="9533101" cy="2560320"/>
        </p:xfrm>
        <a:graphic>
          <a:graphicData uri="http://schemas.openxmlformats.org/drawingml/2006/table">
            <a:tbl>
              <a:tblPr firstRow="1" bandRow="1">
                <a:tableStyleId>{5C22544A-7EE6-4342-B048-85BDC9FD1C3A}</a:tableStyleId>
              </a:tblPr>
              <a:tblGrid>
                <a:gridCol w="1484430">
                  <a:extLst>
                    <a:ext uri="{9D8B030D-6E8A-4147-A177-3AD203B41FA5}">
                      <a16:colId xmlns:a16="http://schemas.microsoft.com/office/drawing/2014/main" val="3966072766"/>
                    </a:ext>
                  </a:extLst>
                </a:gridCol>
                <a:gridCol w="8048671">
                  <a:extLst>
                    <a:ext uri="{9D8B030D-6E8A-4147-A177-3AD203B41FA5}">
                      <a16:colId xmlns:a16="http://schemas.microsoft.com/office/drawing/2014/main" val="3536453227"/>
                    </a:ext>
                  </a:extLst>
                </a:gridCol>
              </a:tblGrid>
              <a:tr h="455212">
                <a:tc>
                  <a:txBody>
                    <a:bodyPr/>
                    <a:lstStyle/>
                    <a:p>
                      <a:pPr marL="0" indent="0" algn="l">
                        <a:buFont typeface="Wingdings" panose="05000000000000000000" pitchFamily="2" charset="2"/>
                        <a:buNone/>
                      </a:pPr>
                      <a:r>
                        <a:rPr lang="en-US" b="1" dirty="0">
                          <a:solidFill>
                            <a:schemeClr val="tx1"/>
                          </a:solidFill>
                          <a:latin typeface="Times New Roman" panose="02020603050405020304" pitchFamily="18" charset="0"/>
                          <a:cs typeface="Times New Roman" panose="02020603050405020304" pitchFamily="18" charset="0"/>
                        </a:rPr>
                        <a:t>Generational diversity:</a:t>
                      </a:r>
                      <a:r>
                        <a:rPr lang="en-US" dirty="0">
                          <a:solidFill>
                            <a:schemeClr val="tx1"/>
                          </a:solidFill>
                          <a:latin typeface="Times New Roman" panose="02020603050405020304" pitchFamily="18" charset="0"/>
                          <a:cs typeface="Times New Roman" panose="02020603050405020304" pitchFamily="18" charset="0"/>
                        </a:rPr>
                        <a:t/>
                      </a:r>
                      <a:br>
                        <a:rPr lang="en-US" dirty="0">
                          <a:solidFill>
                            <a:schemeClr val="tx1"/>
                          </a:solidFill>
                          <a:latin typeface="Times New Roman" panose="02020603050405020304" pitchFamily="18" charset="0"/>
                          <a:cs typeface="Times New Roman" panose="02020603050405020304" pitchFamily="18" charset="0"/>
                        </a:rPr>
                      </a:b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sz="1800" b="1" i="0" u="sng" kern="1200" dirty="0">
                          <a:solidFill>
                            <a:schemeClr val="tx1"/>
                          </a:solidFill>
                          <a:effectLst/>
                          <a:latin typeface="Times New Roman" panose="02020603050405020304" pitchFamily="18" charset="0"/>
                          <a:ea typeface="+mn-ea"/>
                          <a:cs typeface="Times New Roman" panose="02020603050405020304" pitchFamily="18" charset="0"/>
                        </a:rPr>
                        <a:t>EX. </a:t>
                      </a:r>
                    </a:p>
                    <a:p>
                      <a:pPr marL="285750" indent="-285750" algn="just">
                        <a:buFont typeface="Wingdings" panose="05000000000000000000" pitchFamily="2" charset="2"/>
                        <a:buChar char="§"/>
                      </a:pPr>
                      <a:r>
                        <a:rPr lang="en-US" sz="1800" b="0" i="0" kern="1200" dirty="0">
                          <a:solidFill>
                            <a:schemeClr val="tx1"/>
                          </a:solidFill>
                          <a:effectLst/>
                          <a:latin typeface="Times New Roman" panose="02020603050405020304" pitchFamily="18" charset="0"/>
                          <a:ea typeface="+mn-ea"/>
                          <a:cs typeface="Times New Roman" panose="02020603050405020304" pitchFamily="18" charset="0"/>
                        </a:rPr>
                        <a:t>Baby boomers’ interest in wellness is changing the fitness programs and wellness benefits many employers provide. </a:t>
                      </a:r>
                    </a:p>
                    <a:p>
                      <a:pPr marL="285750" indent="-285750" algn="just" defTabSz="914400" rtl="0" eaLnBrk="1" latinLnBrk="0" hangingPunct="1">
                        <a:buFont typeface="Wingdings" panose="05000000000000000000" pitchFamily="2" charset="2"/>
                        <a:buChar char="§"/>
                      </a:pPr>
                      <a:r>
                        <a:rPr lang="en-US" sz="1800" b="0" i="0" kern="1200" dirty="0">
                          <a:solidFill>
                            <a:schemeClr val="tx1"/>
                          </a:solidFill>
                          <a:effectLst/>
                          <a:latin typeface="Times New Roman" panose="02020603050405020304" pitchFamily="18" charset="0"/>
                          <a:ea typeface="+mn-ea"/>
                          <a:cs typeface="Times New Roman" panose="02020603050405020304" pitchFamily="18" charset="0"/>
                        </a:rPr>
                        <a:t>Many Generation Xers are concerned about maintaining balance in their lives, increasing many companies’ interest in work–life balance programs.</a:t>
                      </a:r>
                    </a:p>
                    <a:p>
                      <a:pPr marL="285750" indent="-285750" algn="just" defTabSz="914400" rtl="0" eaLnBrk="1" latinLnBrk="0" hangingPunct="1">
                        <a:buFont typeface="Wingdings" panose="05000000000000000000" pitchFamily="2" charset="2"/>
                        <a:buChar char="§"/>
                      </a:pPr>
                      <a:r>
                        <a:rPr lang="en-US" sz="1800" b="0" i="0" kern="1200" dirty="0">
                          <a:solidFill>
                            <a:schemeClr val="tx1"/>
                          </a:solidFill>
                          <a:effectLst/>
                          <a:latin typeface="Times New Roman" panose="02020603050405020304" pitchFamily="18" charset="0"/>
                          <a:ea typeface="+mn-ea"/>
                          <a:cs typeface="Times New Roman" panose="02020603050405020304" pitchFamily="18" charset="0"/>
                        </a:rPr>
                        <a:t> Generation Y members are more technologically savvy, the most diverse of any generation, and are considered to be the biggest workplace influence since the baby boomers.</a:t>
                      </a:r>
                    </a:p>
                  </a:txBody>
                  <a:tcPr>
                    <a:noFill/>
                  </a:tcPr>
                </a:tc>
                <a:extLst>
                  <a:ext uri="{0D108BD9-81ED-4DB2-BD59-A6C34878D82A}">
                    <a16:rowId xmlns:a16="http://schemas.microsoft.com/office/drawing/2014/main" val="3340113436"/>
                  </a:ext>
                </a:extLst>
              </a:tr>
            </a:tbl>
          </a:graphicData>
        </a:graphic>
      </p:graphicFrame>
      <p:grpSp>
        <p:nvGrpSpPr>
          <p:cNvPr id="11" name="Group 10">
            <a:extLst>
              <a:ext uri="{FF2B5EF4-FFF2-40B4-BE49-F238E27FC236}">
                <a16:creationId xmlns:a16="http://schemas.microsoft.com/office/drawing/2014/main" id="{D53BD792-B84A-4878-A015-F79D5747AFF4}"/>
              </a:ext>
            </a:extLst>
          </p:cNvPr>
          <p:cNvGrpSpPr/>
          <p:nvPr/>
        </p:nvGrpSpPr>
        <p:grpSpPr>
          <a:xfrm>
            <a:off x="130613" y="576493"/>
            <a:ext cx="8979519" cy="693507"/>
            <a:chOff x="130614" y="576493"/>
            <a:chExt cx="8834318" cy="536623"/>
          </a:xfrm>
        </p:grpSpPr>
        <p:sp>
          <p:nvSpPr>
            <p:cNvPr id="14" name="TextBox 13">
              <a:extLst>
                <a:ext uri="{FF2B5EF4-FFF2-40B4-BE49-F238E27FC236}">
                  <a16:creationId xmlns:a16="http://schemas.microsoft.com/office/drawing/2014/main" id="{A5F465C1-8F55-423C-9E14-4441B30031AE}"/>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5" name="Rectangle 14">
              <a:extLst>
                <a:ext uri="{FF2B5EF4-FFF2-40B4-BE49-F238E27FC236}">
                  <a16:creationId xmlns:a16="http://schemas.microsoft.com/office/drawing/2014/main" id="{F868F73A-5279-4B47-AF79-FB3A0EA5BD4D}"/>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400514023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6" y="1610200"/>
            <a:ext cx="4115818" cy="3366563"/>
          </a:xfrm>
          <a:prstGeom prst="rect">
            <a:avLst/>
          </a:prstGeom>
          <a:noFill/>
        </p:spPr>
        <p:txBody>
          <a:bodyPr wrap="square" rtlCol="0">
            <a:spAutoFit/>
          </a:bodyPr>
          <a:lstStyle/>
          <a:p>
            <a:pPr algn="just">
              <a:lnSpc>
                <a:spcPct val="150000"/>
              </a:lnSpc>
            </a:pPr>
            <a:r>
              <a:rPr lang="en-US" b="1" dirty="0">
                <a:solidFill>
                  <a:srgbClr val="C00000"/>
                </a:solidFill>
                <a:latin typeface="Times New Roman" panose="02020603050405020304" pitchFamily="18" charset="0"/>
                <a:cs typeface="Times New Roman" panose="02020603050405020304" pitchFamily="18" charset="0"/>
              </a:rPr>
              <a:t>Figure 2.2</a:t>
            </a:r>
          </a:p>
          <a:p>
            <a:pPr algn="just">
              <a:lnSpc>
                <a:spcPct val="150000"/>
              </a:lnSpc>
            </a:pPr>
            <a:r>
              <a:rPr lang="en-US" b="1" u="sng" dirty="0">
                <a:latin typeface="Times New Roman" panose="02020603050405020304" pitchFamily="18" charset="0"/>
                <a:cs typeface="Times New Roman" panose="02020603050405020304" pitchFamily="18" charset="0"/>
              </a:rPr>
              <a:t>Example</a:t>
            </a:r>
            <a:r>
              <a:rPr lang="en-US" dirty="0">
                <a:latin typeface="Times New Roman" panose="02020603050405020304" pitchFamily="18" charset="0"/>
                <a:cs typeface="Times New Roman" panose="02020603050405020304" pitchFamily="18" charset="0"/>
              </a:rPr>
              <a:t>: The labor in the United States is getting older. For example, as shown here, between 2006 and 2016 the number of U.S. workers between the ages of the 65 and 74 grew by 83.4 precent. In contrast, the number of workers between the ages 25 and 54 grew only by 2.4 percent.</a:t>
            </a:r>
          </a:p>
        </p:txBody>
      </p:sp>
      <p:pic>
        <p:nvPicPr>
          <p:cNvPr id="10" name="Picture 9">
            <a:extLst>
              <a:ext uri="{FF2B5EF4-FFF2-40B4-BE49-F238E27FC236}">
                <a16:creationId xmlns:a16="http://schemas.microsoft.com/office/drawing/2014/main" id="{D8E2AD7F-049B-4F80-9BE7-218C75B15F77}"/>
              </a:ext>
            </a:extLst>
          </p:cNvPr>
          <p:cNvPicPr>
            <a:picLocks noChangeAspect="1"/>
          </p:cNvPicPr>
          <p:nvPr/>
        </p:nvPicPr>
        <p:blipFill>
          <a:blip r:embed="rId6"/>
          <a:stretch>
            <a:fillRect/>
          </a:stretch>
        </p:blipFill>
        <p:spPr>
          <a:xfrm>
            <a:off x="5989984" y="1789556"/>
            <a:ext cx="5907158" cy="3540065"/>
          </a:xfrm>
          <a:prstGeom prst="rect">
            <a:avLst/>
          </a:prstGeom>
        </p:spPr>
      </p:pic>
      <p:grpSp>
        <p:nvGrpSpPr>
          <p:cNvPr id="12" name="Group 11">
            <a:extLst>
              <a:ext uri="{FF2B5EF4-FFF2-40B4-BE49-F238E27FC236}">
                <a16:creationId xmlns:a16="http://schemas.microsoft.com/office/drawing/2014/main" id="{66EEBEDF-BFFC-441A-A7A4-43F96AEA5E04}"/>
              </a:ext>
            </a:extLst>
          </p:cNvPr>
          <p:cNvGrpSpPr/>
          <p:nvPr/>
        </p:nvGrpSpPr>
        <p:grpSpPr>
          <a:xfrm>
            <a:off x="130613" y="576493"/>
            <a:ext cx="8979519" cy="693507"/>
            <a:chOff x="130614" y="576493"/>
            <a:chExt cx="8834318" cy="536623"/>
          </a:xfrm>
        </p:grpSpPr>
        <p:sp>
          <p:nvSpPr>
            <p:cNvPr id="13" name="TextBox 12">
              <a:extLst>
                <a:ext uri="{FF2B5EF4-FFF2-40B4-BE49-F238E27FC236}">
                  <a16:creationId xmlns:a16="http://schemas.microsoft.com/office/drawing/2014/main" id="{EB218C02-E183-476A-88EE-3264A61C1FDE}"/>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4" name="Rectangle 13">
              <a:extLst>
                <a:ext uri="{FF2B5EF4-FFF2-40B4-BE49-F238E27FC236}">
                  <a16:creationId xmlns:a16="http://schemas.microsoft.com/office/drawing/2014/main" id="{9BA0E1CB-1B73-404E-84D8-71C3986E6EDE}"/>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273031853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Diversity and business: </a:t>
            </a:r>
          </a:p>
        </p:txBody>
      </p:sp>
      <p:graphicFrame>
        <p:nvGraphicFramePr>
          <p:cNvPr id="10" name="Table 7">
            <a:extLst>
              <a:ext uri="{FF2B5EF4-FFF2-40B4-BE49-F238E27FC236}">
                <a16:creationId xmlns:a16="http://schemas.microsoft.com/office/drawing/2014/main" id="{773655E5-1FAE-4315-97AB-DCC1DE1F9094}"/>
              </a:ext>
            </a:extLst>
          </p:cNvPr>
          <p:cNvGraphicFramePr>
            <a:graphicFrameLocks noGrp="1"/>
          </p:cNvGraphicFramePr>
          <p:nvPr>
            <p:extLst>
              <p:ext uri="{D42A27DB-BD31-4B8C-83A1-F6EECF244321}">
                <p14:modId xmlns:p14="http://schemas.microsoft.com/office/powerpoint/2010/main" val="1702115889"/>
              </p:ext>
            </p:extLst>
          </p:nvPr>
        </p:nvGraphicFramePr>
        <p:xfrm>
          <a:off x="1874165" y="2218013"/>
          <a:ext cx="9734739" cy="3383280"/>
        </p:xfrm>
        <a:graphic>
          <a:graphicData uri="http://schemas.openxmlformats.org/drawingml/2006/table">
            <a:tbl>
              <a:tblPr firstRow="1" bandRow="1">
                <a:tableStyleId>{5C22544A-7EE6-4342-B048-85BDC9FD1C3A}</a:tableStyleId>
              </a:tblPr>
              <a:tblGrid>
                <a:gridCol w="2236528">
                  <a:extLst>
                    <a:ext uri="{9D8B030D-6E8A-4147-A177-3AD203B41FA5}">
                      <a16:colId xmlns:a16="http://schemas.microsoft.com/office/drawing/2014/main" val="3966072766"/>
                    </a:ext>
                  </a:extLst>
                </a:gridCol>
                <a:gridCol w="7498211">
                  <a:extLst>
                    <a:ext uri="{9D8B030D-6E8A-4147-A177-3AD203B41FA5}">
                      <a16:colId xmlns:a16="http://schemas.microsoft.com/office/drawing/2014/main" val="3536453227"/>
                    </a:ext>
                  </a:extLst>
                </a:gridCol>
              </a:tblGrid>
              <a:tr h="455212">
                <a:tc>
                  <a:txBody>
                    <a:bodyPr/>
                    <a:lstStyle/>
                    <a:p>
                      <a:pPr marL="0" indent="0" algn="just">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Diversity Issues for managers</a:t>
                      </a:r>
                    </a:p>
                  </a:txBody>
                  <a:tcPr>
                    <a:noFill/>
                  </a:tcPr>
                </a:tc>
                <a:tc>
                  <a:txBody>
                    <a:bodyPr/>
                    <a:lstStyle/>
                    <a:p>
                      <a:pPr marL="285750" indent="-285750" algn="just" defTabSz="914400" rtl="0" eaLnBrk="1" latinLnBrk="0" hangingPunct="1">
                        <a:buFont typeface="Wingdings" panose="05000000000000000000" pitchFamily="2" charset="2"/>
                        <a:buChar char="§"/>
                      </a:pPr>
                      <a:r>
                        <a:rPr lang="en-US" sz="1800" b="0" u="none" kern="1200" dirty="0">
                          <a:solidFill>
                            <a:schemeClr val="tx1"/>
                          </a:solidFill>
                          <a:latin typeface="Times New Roman" panose="02020603050405020304" pitchFamily="18" charset="0"/>
                          <a:ea typeface="+mn-ea"/>
                          <a:cs typeface="Times New Roman" panose="02020603050405020304" pitchFamily="18" charset="0"/>
                        </a:rPr>
                        <a:t>As managers, diversity awareness will enable us to hire, retain, and engage the best talent, which will help to maximize the organization’s performance</a:t>
                      </a:r>
                    </a:p>
                    <a:p>
                      <a:pPr marL="285750" indent="-285750" algn="just" defTabSz="914400" rtl="0" eaLnBrk="1" latinLnBrk="0" hangingPunct="1">
                        <a:buFont typeface="Wingdings" panose="05000000000000000000" pitchFamily="2" charset="2"/>
                        <a:buChar char="§"/>
                      </a:pPr>
                      <a:endParaRPr lang="en-US" sz="18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1800" b="1" u="sng" kern="1200" dirty="0">
                          <a:solidFill>
                            <a:schemeClr val="tx1"/>
                          </a:solidFill>
                          <a:latin typeface="Times New Roman" panose="02020603050405020304" pitchFamily="18" charset="0"/>
                          <a:ea typeface="+mn-ea"/>
                          <a:cs typeface="Times New Roman" panose="02020603050405020304" pitchFamily="18" charset="0"/>
                        </a:rPr>
                        <a:t>The business case for diversity </a:t>
                      </a:r>
                    </a:p>
                    <a:p>
                      <a:pPr marL="285750" indent="-285750" algn="just" defTabSz="914400" rtl="0" eaLnBrk="1" latinLnBrk="0" hangingPunct="1">
                        <a:buFontTx/>
                        <a:buChar char="-"/>
                      </a:pPr>
                      <a:r>
                        <a:rPr lang="en-US" sz="1800" b="0" u="none" kern="1200" dirty="0">
                          <a:solidFill>
                            <a:schemeClr val="tx1"/>
                          </a:solidFill>
                          <a:latin typeface="Times New Roman" panose="02020603050405020304" pitchFamily="18" charset="0"/>
                          <a:ea typeface="+mn-ea"/>
                          <a:cs typeface="Times New Roman" panose="02020603050405020304" pitchFamily="18" charset="0"/>
                        </a:rPr>
                        <a:t>Diversity also fosters greater creativity and innovation.</a:t>
                      </a:r>
                    </a:p>
                    <a:p>
                      <a:pPr marL="285750" indent="-285750" algn="just" defTabSz="914400" rtl="0" eaLnBrk="1" latinLnBrk="0" hangingPunct="1">
                        <a:buFontTx/>
                        <a:buChar char="-"/>
                      </a:pPr>
                      <a:r>
                        <a:rPr lang="en-US" sz="1800" b="0" u="none" kern="1200" dirty="0">
                          <a:solidFill>
                            <a:schemeClr val="tx1"/>
                          </a:solidFill>
                          <a:latin typeface="Times New Roman" panose="02020603050405020304" pitchFamily="18" charset="0"/>
                          <a:ea typeface="+mn-ea"/>
                          <a:cs typeface="Times New Roman" panose="02020603050405020304" pitchFamily="18" charset="0"/>
                        </a:rPr>
                        <a:t>Organizational performance increase when employees have appositive attitude toward diversity.</a:t>
                      </a:r>
                    </a:p>
                    <a:p>
                      <a:pPr marL="285750" indent="-285750" algn="just" defTabSz="914400" rtl="0" eaLnBrk="1" latinLnBrk="0" hangingPunct="1">
                        <a:buFontTx/>
                        <a:buChar char="-"/>
                      </a:pPr>
                      <a:r>
                        <a:rPr lang="en-US" sz="1800" b="0" u="none" kern="1200" dirty="0">
                          <a:solidFill>
                            <a:schemeClr val="tx1"/>
                          </a:solidFill>
                          <a:latin typeface="Times New Roman" panose="02020603050405020304" pitchFamily="18" charset="0"/>
                          <a:ea typeface="+mn-ea"/>
                          <a:cs typeface="Times New Roman" panose="02020603050405020304" pitchFamily="18" charset="0"/>
                        </a:rPr>
                        <a:t>Culturally diverse teams make better decisions over time than homogenous ones.</a:t>
                      </a:r>
                    </a:p>
                    <a:p>
                      <a:pPr marL="285750" indent="-285750" algn="just" defTabSz="914400" rtl="0" eaLnBrk="1" latinLnBrk="0" hangingPunct="1">
                        <a:buFontTx/>
                        <a:buChar char="-"/>
                      </a:pPr>
                      <a:r>
                        <a:rPr lang="en-US" sz="1800" b="0" u="none" kern="1200" dirty="0">
                          <a:solidFill>
                            <a:schemeClr val="tx1"/>
                          </a:solidFill>
                          <a:latin typeface="Times New Roman" panose="02020603050405020304" pitchFamily="18" charset="0"/>
                          <a:ea typeface="+mn-ea"/>
                          <a:cs typeface="Times New Roman" panose="02020603050405020304" pitchFamily="18" charset="0"/>
                        </a:rPr>
                        <a:t>Women in top management results in more innovation.</a:t>
                      </a:r>
                    </a:p>
                    <a:p>
                      <a:pPr marL="285750" indent="-285750" algn="just" defTabSz="914400" rtl="0" eaLnBrk="1" latinLnBrk="0" hangingPunct="1">
                        <a:buFontTx/>
                        <a:buChar char="-"/>
                      </a:pPr>
                      <a:r>
                        <a:rPr lang="en-US" sz="1800" b="0" u="none" kern="1200" dirty="0">
                          <a:solidFill>
                            <a:schemeClr val="tx1"/>
                          </a:solidFill>
                          <a:latin typeface="Times New Roman" panose="02020603050405020304" pitchFamily="18" charset="0"/>
                          <a:ea typeface="+mn-ea"/>
                          <a:cs typeface="Times New Roman" panose="02020603050405020304" pitchFamily="18" charset="0"/>
                        </a:rPr>
                        <a:t>Title VII and civil rights act of 1964 prohibits employment discrimination based on race, color, religion, sex, or national origin.</a:t>
                      </a:r>
                    </a:p>
                  </a:txBody>
                  <a:tcPr>
                    <a:noFill/>
                  </a:tcPr>
                </a:tc>
                <a:extLst>
                  <a:ext uri="{0D108BD9-81ED-4DB2-BD59-A6C34878D82A}">
                    <a16:rowId xmlns:a16="http://schemas.microsoft.com/office/drawing/2014/main" val="3340113436"/>
                  </a:ext>
                </a:extLst>
              </a:tr>
            </a:tbl>
          </a:graphicData>
        </a:graphic>
      </p:graphicFrame>
      <p:grpSp>
        <p:nvGrpSpPr>
          <p:cNvPr id="11" name="Group 10">
            <a:extLst>
              <a:ext uri="{FF2B5EF4-FFF2-40B4-BE49-F238E27FC236}">
                <a16:creationId xmlns:a16="http://schemas.microsoft.com/office/drawing/2014/main" id="{25993A75-4992-4023-BBFB-C23185DDFA18}"/>
              </a:ext>
            </a:extLst>
          </p:cNvPr>
          <p:cNvGrpSpPr/>
          <p:nvPr/>
        </p:nvGrpSpPr>
        <p:grpSpPr>
          <a:xfrm>
            <a:off x="130613" y="576493"/>
            <a:ext cx="8979519" cy="693507"/>
            <a:chOff x="130614" y="576493"/>
            <a:chExt cx="8834318" cy="536623"/>
          </a:xfrm>
        </p:grpSpPr>
        <p:sp>
          <p:nvSpPr>
            <p:cNvPr id="14" name="TextBox 13">
              <a:extLst>
                <a:ext uri="{FF2B5EF4-FFF2-40B4-BE49-F238E27FC236}">
                  <a16:creationId xmlns:a16="http://schemas.microsoft.com/office/drawing/2014/main" id="{16B66174-B22A-4B26-B685-D87AE1588A44}"/>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5" name="Rectangle 14">
              <a:extLst>
                <a:ext uri="{FF2B5EF4-FFF2-40B4-BE49-F238E27FC236}">
                  <a16:creationId xmlns:a16="http://schemas.microsoft.com/office/drawing/2014/main" id="{99D5FB50-521D-4ADD-95D5-F4CE9BAC52B0}"/>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23577586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Diversity and business </a:t>
            </a:r>
          </a:p>
        </p:txBody>
      </p:sp>
      <p:graphicFrame>
        <p:nvGraphicFramePr>
          <p:cNvPr id="10" name="Table 7">
            <a:extLst>
              <a:ext uri="{FF2B5EF4-FFF2-40B4-BE49-F238E27FC236}">
                <a16:creationId xmlns:a16="http://schemas.microsoft.com/office/drawing/2014/main" id="{773655E5-1FAE-4315-97AB-DCC1DE1F9094}"/>
              </a:ext>
            </a:extLst>
          </p:cNvPr>
          <p:cNvGraphicFramePr>
            <a:graphicFrameLocks noGrp="1"/>
          </p:cNvGraphicFramePr>
          <p:nvPr>
            <p:extLst>
              <p:ext uri="{D42A27DB-BD31-4B8C-83A1-F6EECF244321}">
                <p14:modId xmlns:p14="http://schemas.microsoft.com/office/powerpoint/2010/main" val="1218467606"/>
              </p:ext>
            </p:extLst>
          </p:nvPr>
        </p:nvGraphicFramePr>
        <p:xfrm>
          <a:off x="1986455" y="2068274"/>
          <a:ext cx="9789938" cy="3764280"/>
        </p:xfrm>
        <a:graphic>
          <a:graphicData uri="http://schemas.openxmlformats.org/drawingml/2006/table">
            <a:tbl>
              <a:tblPr firstRow="1" bandRow="1">
                <a:tableStyleId>{5C22544A-7EE6-4342-B048-85BDC9FD1C3A}</a:tableStyleId>
              </a:tblPr>
              <a:tblGrid>
                <a:gridCol w="2255319">
                  <a:extLst>
                    <a:ext uri="{9D8B030D-6E8A-4147-A177-3AD203B41FA5}">
                      <a16:colId xmlns:a16="http://schemas.microsoft.com/office/drawing/2014/main" val="3966072766"/>
                    </a:ext>
                  </a:extLst>
                </a:gridCol>
                <a:gridCol w="7534619">
                  <a:extLst>
                    <a:ext uri="{9D8B030D-6E8A-4147-A177-3AD203B41FA5}">
                      <a16:colId xmlns:a16="http://schemas.microsoft.com/office/drawing/2014/main" val="852415014"/>
                    </a:ext>
                  </a:extLst>
                </a:gridCol>
              </a:tblGrid>
              <a:tr h="182880">
                <a:tc gridSpan="2">
                  <a:txBody>
                    <a:bodyPr/>
                    <a:lstStyle/>
                    <a:p>
                      <a:pPr marL="0" indent="0" algn="ctr">
                        <a:buFont typeface="Wingdings" panose="05000000000000000000" pitchFamily="2" charset="2"/>
                        <a:buNone/>
                      </a:pPr>
                      <a:r>
                        <a:rPr kumimoji="0" lang="en-US" sz="1800" b="0"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Table 2.2 Barriers to Inclusion</a:t>
                      </a:r>
                    </a:p>
                  </a:txBody>
                  <a:tcPr>
                    <a:solidFill>
                      <a:schemeClr val="accent1">
                        <a:lumMod val="20000"/>
                        <a:lumOff val="80000"/>
                      </a:schemeClr>
                    </a:solidFill>
                  </a:tcPr>
                </a:tc>
                <a:tc hMerge="1">
                  <a:txBody>
                    <a:bodyPr/>
                    <a:lstStyle/>
                    <a:p>
                      <a:pPr marL="0" indent="0" algn="ctr">
                        <a:buFont typeface="Wingdings" panose="05000000000000000000" pitchFamily="2" charset="2"/>
                        <a:buNone/>
                      </a:pPr>
                      <a:endParaRPr kumimoji="0" lang="en-US" sz="1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1693150349"/>
                  </a:ext>
                </a:extLst>
              </a:tr>
              <a:tr h="0">
                <a:tc>
                  <a:txBody>
                    <a:bodyPr/>
                    <a:lstStyle/>
                    <a:p>
                      <a:pPr algn="l" fontAlgn="t"/>
                      <a:r>
                        <a:rPr lang="en-US" sz="1600" b="1" i="1" u="none" strike="noStrike" dirty="0">
                          <a:solidFill>
                            <a:schemeClr val="tx1"/>
                          </a:solidFill>
                          <a:effectLst/>
                          <a:latin typeface="Times New Roman" panose="02020603050405020304" pitchFamily="18" charset="0"/>
                          <a:cs typeface="Times New Roman" panose="02020603050405020304" pitchFamily="18" charset="0"/>
                        </a:rPr>
                        <a:t>The “like me” bias</a:t>
                      </a:r>
                      <a:endParaRPr lang="en-US" sz="1600" b="1" u="none" strike="noStrike" dirty="0">
                        <a:solidFill>
                          <a:schemeClr val="tx1"/>
                        </a:solidFill>
                        <a:effectLst/>
                        <a:latin typeface="Times New Roman" panose="02020603050405020304" pitchFamily="18" charset="0"/>
                        <a:cs typeface="Times New Roman" panose="02020603050405020304" pitchFamily="18" charset="0"/>
                      </a:endParaRPr>
                    </a:p>
                  </a:txBody>
                  <a:tcPr marL="95250" marR="95250" marT="66675" marB="66675">
                    <a:solidFill>
                      <a:schemeClr val="accent1">
                        <a:lumMod val="20000"/>
                        <a:lumOff val="80000"/>
                      </a:schemeClr>
                    </a:solidFill>
                  </a:tcPr>
                </a:tc>
                <a:tc>
                  <a:txBody>
                    <a:bodyPr/>
                    <a:lstStyle/>
                    <a:p>
                      <a:pPr algn="l" fontAlgn="t"/>
                      <a:r>
                        <a:rPr lang="en-US" sz="1600" b="0" u="none" strike="noStrike" dirty="0">
                          <a:solidFill>
                            <a:schemeClr val="tx1"/>
                          </a:solidFill>
                          <a:effectLst/>
                          <a:latin typeface="Times New Roman" panose="02020603050405020304" pitchFamily="18" charset="0"/>
                          <a:cs typeface="Times New Roman" panose="02020603050405020304" pitchFamily="18" charset="0"/>
                        </a:rPr>
                        <a:t>People prefer to associate with others they perceive to be like themselves.</a:t>
                      </a:r>
                    </a:p>
                  </a:txBody>
                  <a:tcPr marL="95250" marR="95250" marT="66675" marB="66675">
                    <a:solidFill>
                      <a:schemeClr val="accent1">
                        <a:lumMod val="20000"/>
                        <a:lumOff val="80000"/>
                      </a:schemeClr>
                    </a:solidFill>
                  </a:tcPr>
                </a:tc>
                <a:extLst>
                  <a:ext uri="{0D108BD9-81ED-4DB2-BD59-A6C34878D82A}">
                    <a16:rowId xmlns:a16="http://schemas.microsoft.com/office/drawing/2014/main" val="2618006341"/>
                  </a:ext>
                </a:extLst>
              </a:tr>
              <a:tr h="320040">
                <a:tc>
                  <a:txBody>
                    <a:bodyPr/>
                    <a:lstStyle/>
                    <a:p>
                      <a:pPr marL="0" algn="l" defTabSz="914400" rtl="0" eaLnBrk="1" fontAlgn="t" latinLnBrk="0" hangingPunct="1"/>
                      <a:r>
                        <a:rPr lang="en-US" sz="1600" b="1" i="1" u="none" strike="noStrike" kern="1200" dirty="0">
                          <a:solidFill>
                            <a:schemeClr val="tx1"/>
                          </a:solidFill>
                          <a:effectLst/>
                          <a:latin typeface="Times New Roman" panose="02020603050405020304" pitchFamily="18" charset="0"/>
                          <a:ea typeface="+mn-ea"/>
                          <a:cs typeface="Times New Roman" panose="02020603050405020304" pitchFamily="18" charset="0"/>
                        </a:rPr>
                        <a:t>Stereotypes</a:t>
                      </a:r>
                    </a:p>
                  </a:txBody>
                  <a:tcPr marL="95250" marR="95250" marT="66675" marB="66675">
                    <a:solidFill>
                      <a:schemeClr val="accent1">
                        <a:lumMod val="20000"/>
                        <a:lumOff val="80000"/>
                      </a:schemeClr>
                    </a:solidFill>
                  </a:tcPr>
                </a:tc>
                <a:tc>
                  <a:txBody>
                    <a:bodyPr/>
                    <a:lstStyle/>
                    <a:p>
                      <a:r>
                        <a:rPr lang="en-US" sz="1600" b="0" i="0" kern="1200" dirty="0">
                          <a:solidFill>
                            <a:schemeClr val="tx1"/>
                          </a:solidFill>
                          <a:effectLst/>
                          <a:latin typeface="Times New Roman" panose="02020603050405020304" pitchFamily="18" charset="0"/>
                          <a:ea typeface="+mn-ea"/>
                          <a:cs typeface="Times New Roman" panose="02020603050405020304" pitchFamily="18" charset="0"/>
                        </a:rPr>
                        <a:t>A belief about an individual or a group based on the idea that everyone in a particular group will behave the same way or have the same characteristics.</a:t>
                      </a:r>
                      <a:endParaRPr lang="en-US" sz="1600" b="0" dirty="0">
                        <a:solidFill>
                          <a:schemeClr val="tx1"/>
                        </a:solidFill>
                        <a:latin typeface="Times New Roman" panose="02020603050405020304" pitchFamily="18" charset="0"/>
                        <a:cs typeface="Times New Roman" panose="02020603050405020304" pitchFamily="18" charset="0"/>
                      </a:endParaRPr>
                    </a:p>
                  </a:txBody>
                  <a:tcPr>
                    <a:solidFill>
                      <a:schemeClr val="accent1">
                        <a:lumMod val="20000"/>
                        <a:lumOff val="80000"/>
                      </a:schemeClr>
                    </a:solidFill>
                  </a:tcPr>
                </a:tc>
                <a:extLst>
                  <a:ext uri="{0D108BD9-81ED-4DB2-BD59-A6C34878D82A}">
                    <a16:rowId xmlns:a16="http://schemas.microsoft.com/office/drawing/2014/main" val="943637339"/>
                  </a:ext>
                </a:extLst>
              </a:tr>
              <a:tr h="197268">
                <a:tc>
                  <a:txBody>
                    <a:bodyPr/>
                    <a:lstStyle/>
                    <a:p>
                      <a:pPr marL="0" algn="l" defTabSz="914400" rtl="0" eaLnBrk="1" fontAlgn="t" latinLnBrk="0" hangingPunct="1"/>
                      <a:r>
                        <a:rPr lang="en-US" sz="1600" b="1" i="1" kern="1200" dirty="0">
                          <a:solidFill>
                            <a:schemeClr val="tx1"/>
                          </a:solidFill>
                          <a:effectLst/>
                          <a:latin typeface="Times New Roman" panose="02020603050405020304" pitchFamily="18" charset="0"/>
                          <a:ea typeface="+mn-ea"/>
                          <a:cs typeface="Times New Roman" panose="02020603050405020304" pitchFamily="18" charset="0"/>
                        </a:rPr>
                        <a:t>Prejudice</a:t>
                      </a:r>
                      <a:endParaRPr lang="en-US" sz="1600" b="1" i="1" u="none" strike="noStrike" kern="1200" dirty="0">
                        <a:solidFill>
                          <a:schemeClr val="tx1"/>
                        </a:solidFill>
                        <a:effectLst/>
                        <a:latin typeface="Times New Roman" panose="02020603050405020304" pitchFamily="18" charset="0"/>
                        <a:ea typeface="+mn-ea"/>
                        <a:cs typeface="Times New Roman" panose="02020603050405020304" pitchFamily="18" charset="0"/>
                      </a:endParaRPr>
                    </a:p>
                  </a:txBody>
                  <a:tcPr marL="95250" marR="95250" marT="66675" marB="66675">
                    <a:solidFill>
                      <a:schemeClr val="accent1">
                        <a:lumMod val="20000"/>
                        <a:lumOff val="80000"/>
                      </a:schemeClr>
                    </a:solidFill>
                  </a:tcPr>
                </a:tc>
                <a:tc>
                  <a:txBody>
                    <a:bodyPr/>
                    <a:lstStyle/>
                    <a:p>
                      <a:r>
                        <a:rPr lang="en-US" sz="1600" b="0" i="0" kern="1200" dirty="0">
                          <a:solidFill>
                            <a:schemeClr val="tx1"/>
                          </a:solidFill>
                          <a:effectLst/>
                          <a:latin typeface="Times New Roman" panose="02020603050405020304" pitchFamily="18" charset="0"/>
                          <a:ea typeface="+mn-ea"/>
                          <a:cs typeface="Times New Roman" panose="02020603050405020304" pitchFamily="18" charset="0"/>
                        </a:rPr>
                        <a:t>Outright bigotry or intolerance for other groups.</a:t>
                      </a:r>
                      <a:endParaRPr lang="en-US" sz="1600" b="0" dirty="0">
                        <a:solidFill>
                          <a:schemeClr val="tx1"/>
                        </a:solidFill>
                        <a:latin typeface="Times New Roman" panose="02020603050405020304" pitchFamily="18" charset="0"/>
                        <a:cs typeface="Times New Roman" panose="02020603050405020304" pitchFamily="18" charset="0"/>
                      </a:endParaRPr>
                    </a:p>
                  </a:txBody>
                  <a:tcPr>
                    <a:solidFill>
                      <a:schemeClr val="accent1">
                        <a:lumMod val="20000"/>
                        <a:lumOff val="80000"/>
                      </a:schemeClr>
                    </a:solidFill>
                  </a:tcPr>
                </a:tc>
                <a:extLst>
                  <a:ext uri="{0D108BD9-81ED-4DB2-BD59-A6C34878D82A}">
                    <a16:rowId xmlns:a16="http://schemas.microsoft.com/office/drawing/2014/main" val="2878014158"/>
                  </a:ext>
                </a:extLst>
              </a:tr>
              <a:tr h="0">
                <a:tc>
                  <a:txBody>
                    <a:bodyPr/>
                    <a:lstStyle/>
                    <a:p>
                      <a:pPr algn="l" fontAlgn="t"/>
                      <a:r>
                        <a:rPr lang="en-US" sz="1600" b="1" i="1" u="none" strike="noStrike" dirty="0">
                          <a:solidFill>
                            <a:schemeClr val="tx1"/>
                          </a:solidFill>
                          <a:effectLst/>
                          <a:latin typeface="Times New Roman" panose="02020603050405020304" pitchFamily="18" charset="0"/>
                          <a:cs typeface="Times New Roman" panose="02020603050405020304" pitchFamily="18" charset="0"/>
                        </a:rPr>
                        <a:t>Perceived threat of loss</a:t>
                      </a:r>
                      <a:endParaRPr lang="en-US" sz="1600" b="1" u="none" strike="noStrike" dirty="0">
                        <a:solidFill>
                          <a:schemeClr val="tx1"/>
                        </a:solidFill>
                        <a:effectLst/>
                        <a:latin typeface="Times New Roman" panose="02020603050405020304" pitchFamily="18" charset="0"/>
                        <a:cs typeface="Times New Roman" panose="02020603050405020304" pitchFamily="18" charset="0"/>
                      </a:endParaRPr>
                    </a:p>
                  </a:txBody>
                  <a:tcPr marL="95250" marR="95250" marT="66675" marB="66675">
                    <a:solidFill>
                      <a:schemeClr val="accent1">
                        <a:lumMod val="20000"/>
                        <a:lumOff val="80000"/>
                      </a:schemeClr>
                    </a:solidFill>
                  </a:tcPr>
                </a:tc>
                <a:tc>
                  <a:txBody>
                    <a:bodyPr/>
                    <a:lstStyle/>
                    <a:p>
                      <a:pPr algn="l" fontAlgn="t"/>
                      <a:r>
                        <a:rPr lang="en-US" sz="1600" b="0" u="none" strike="noStrike" dirty="0">
                          <a:solidFill>
                            <a:schemeClr val="tx1"/>
                          </a:solidFill>
                          <a:effectLst/>
                          <a:latin typeface="Times New Roman" panose="02020603050405020304" pitchFamily="18" charset="0"/>
                          <a:cs typeface="Times New Roman" panose="02020603050405020304" pitchFamily="18" charset="0"/>
                        </a:rPr>
                        <a:t>If some employees perceive a direct threat to their own career opportunities, they may feel that they need to protect their own prospects by impeding diversity efforts.</a:t>
                      </a:r>
                    </a:p>
                  </a:txBody>
                  <a:tcPr marL="95250" marR="95250" marT="66675" marB="66675">
                    <a:solidFill>
                      <a:schemeClr val="accent1">
                        <a:lumMod val="20000"/>
                        <a:lumOff val="80000"/>
                      </a:schemeClr>
                    </a:solidFill>
                  </a:tcPr>
                </a:tc>
                <a:extLst>
                  <a:ext uri="{0D108BD9-81ED-4DB2-BD59-A6C34878D82A}">
                    <a16:rowId xmlns:a16="http://schemas.microsoft.com/office/drawing/2014/main" val="1124560992"/>
                  </a:ext>
                </a:extLst>
              </a:tr>
              <a:tr h="202238">
                <a:tc>
                  <a:txBody>
                    <a:bodyPr/>
                    <a:lstStyle/>
                    <a:p>
                      <a:pPr algn="l" fontAlgn="t"/>
                      <a:r>
                        <a:rPr lang="en-US" sz="1600" b="1" i="1" kern="1200" dirty="0">
                          <a:solidFill>
                            <a:schemeClr val="tx1"/>
                          </a:solidFill>
                          <a:effectLst/>
                          <a:latin typeface="Times New Roman" panose="02020603050405020304" pitchFamily="18" charset="0"/>
                          <a:ea typeface="+mn-ea"/>
                          <a:cs typeface="Times New Roman" panose="02020603050405020304" pitchFamily="18" charset="0"/>
                        </a:rPr>
                        <a:t>Ethnocentrism</a:t>
                      </a:r>
                      <a:endParaRPr lang="en-US" sz="1600" b="1" u="none" strike="noStrike" dirty="0">
                        <a:solidFill>
                          <a:schemeClr val="tx1"/>
                        </a:solidFill>
                        <a:effectLst/>
                        <a:latin typeface="Times New Roman" panose="02020603050405020304" pitchFamily="18" charset="0"/>
                        <a:cs typeface="Times New Roman" panose="02020603050405020304" pitchFamily="18" charset="0"/>
                      </a:endParaRPr>
                    </a:p>
                  </a:txBody>
                  <a:tcPr marL="95250" marR="95250" marT="66675" marB="66675">
                    <a:solidFill>
                      <a:schemeClr val="accent1">
                        <a:lumMod val="20000"/>
                        <a:lumOff val="80000"/>
                      </a:schemeClr>
                    </a:solidFill>
                  </a:tcPr>
                </a:tc>
                <a:tc>
                  <a:txBody>
                    <a:bodyPr/>
                    <a:lstStyle/>
                    <a:p>
                      <a:pPr algn="l" fontAlgn="t"/>
                      <a:r>
                        <a:rPr lang="en-US" sz="1600" b="0" u="none" strike="noStrike" dirty="0">
                          <a:solidFill>
                            <a:schemeClr val="tx1"/>
                          </a:solidFill>
                          <a:effectLst/>
                          <a:latin typeface="Times New Roman" panose="02020603050405020304" pitchFamily="18" charset="0"/>
                          <a:cs typeface="Times New Roman" panose="02020603050405020304" pitchFamily="18" charset="0"/>
                        </a:rPr>
                        <a:t>The belief that one’s own language, native country, and cultural rules and norms are superior to all others.</a:t>
                      </a:r>
                    </a:p>
                  </a:txBody>
                  <a:tcPr marL="95250" marR="95250" marT="66675" marB="66675">
                    <a:solidFill>
                      <a:schemeClr val="accent1">
                        <a:lumMod val="20000"/>
                        <a:lumOff val="80000"/>
                      </a:schemeClr>
                    </a:solidFill>
                  </a:tcPr>
                </a:tc>
                <a:extLst>
                  <a:ext uri="{0D108BD9-81ED-4DB2-BD59-A6C34878D82A}">
                    <a16:rowId xmlns:a16="http://schemas.microsoft.com/office/drawing/2014/main" val="2491418529"/>
                  </a:ext>
                </a:extLst>
              </a:tr>
              <a:tr h="203835">
                <a:tc>
                  <a:txBody>
                    <a:bodyPr/>
                    <a:lstStyle/>
                    <a:p>
                      <a:pPr algn="l" fontAlgn="t"/>
                      <a:r>
                        <a:rPr lang="en-US" sz="1600" b="1" i="1" u="none" strike="noStrike" dirty="0">
                          <a:solidFill>
                            <a:schemeClr val="tx1"/>
                          </a:solidFill>
                          <a:effectLst/>
                          <a:latin typeface="Times New Roman" panose="02020603050405020304" pitchFamily="18" charset="0"/>
                          <a:cs typeface="Times New Roman" panose="02020603050405020304" pitchFamily="18" charset="0"/>
                        </a:rPr>
                        <a:t>Unequal access to organizational networks</a:t>
                      </a:r>
                      <a:endParaRPr lang="en-US" sz="1600" b="1" u="none" strike="noStrike" dirty="0">
                        <a:solidFill>
                          <a:schemeClr val="tx1"/>
                        </a:solidFill>
                        <a:effectLst/>
                        <a:latin typeface="Times New Roman" panose="02020603050405020304" pitchFamily="18" charset="0"/>
                        <a:cs typeface="Times New Roman" panose="02020603050405020304" pitchFamily="18" charset="0"/>
                      </a:endParaRPr>
                    </a:p>
                  </a:txBody>
                  <a:tcPr marL="95250" marR="95250" marT="66675" marB="66675">
                    <a:solidFill>
                      <a:schemeClr val="accent1">
                        <a:lumMod val="20000"/>
                        <a:lumOff val="80000"/>
                      </a:schemeClr>
                    </a:solidFill>
                  </a:tcPr>
                </a:tc>
                <a:tc>
                  <a:txBody>
                    <a:bodyPr/>
                    <a:lstStyle/>
                    <a:p>
                      <a:r>
                        <a:rPr lang="en-US" sz="1600" b="0" i="0" kern="1200" dirty="0">
                          <a:solidFill>
                            <a:schemeClr val="tx1"/>
                          </a:solidFill>
                          <a:effectLst/>
                          <a:latin typeface="Times New Roman" panose="02020603050405020304" pitchFamily="18" charset="0"/>
                          <a:ea typeface="+mn-ea"/>
                          <a:cs typeface="Times New Roman" panose="02020603050405020304" pitchFamily="18" charset="0"/>
                        </a:rPr>
                        <a:t>Women and minorities are often excluded from organizational networks, which can be important to job performance, mentoring opportunities, and being seen as a candidate for promotion.</a:t>
                      </a:r>
                      <a:endParaRPr lang="en-US" sz="1600" b="0" dirty="0">
                        <a:solidFill>
                          <a:schemeClr val="tx1"/>
                        </a:solidFill>
                        <a:latin typeface="Times New Roman" panose="02020603050405020304" pitchFamily="18" charset="0"/>
                        <a:cs typeface="Times New Roman" panose="02020603050405020304" pitchFamily="18" charset="0"/>
                      </a:endParaRPr>
                    </a:p>
                  </a:txBody>
                  <a:tcPr>
                    <a:solidFill>
                      <a:schemeClr val="accent1">
                        <a:lumMod val="20000"/>
                        <a:lumOff val="80000"/>
                      </a:schemeClr>
                    </a:solidFill>
                  </a:tcPr>
                </a:tc>
                <a:extLst>
                  <a:ext uri="{0D108BD9-81ED-4DB2-BD59-A6C34878D82A}">
                    <a16:rowId xmlns:a16="http://schemas.microsoft.com/office/drawing/2014/main" val="3108717719"/>
                  </a:ext>
                </a:extLst>
              </a:tr>
            </a:tbl>
          </a:graphicData>
        </a:graphic>
      </p:graphicFrame>
      <p:grpSp>
        <p:nvGrpSpPr>
          <p:cNvPr id="11" name="Group 10">
            <a:extLst>
              <a:ext uri="{FF2B5EF4-FFF2-40B4-BE49-F238E27FC236}">
                <a16:creationId xmlns:a16="http://schemas.microsoft.com/office/drawing/2014/main" id="{10405935-7F31-4C33-B246-146A7E12B9A6}"/>
              </a:ext>
            </a:extLst>
          </p:cNvPr>
          <p:cNvGrpSpPr/>
          <p:nvPr/>
        </p:nvGrpSpPr>
        <p:grpSpPr>
          <a:xfrm>
            <a:off x="130613" y="576493"/>
            <a:ext cx="8979519" cy="693507"/>
            <a:chOff x="130614" y="576493"/>
            <a:chExt cx="8834318" cy="536623"/>
          </a:xfrm>
        </p:grpSpPr>
        <p:sp>
          <p:nvSpPr>
            <p:cNvPr id="14" name="TextBox 13">
              <a:extLst>
                <a:ext uri="{FF2B5EF4-FFF2-40B4-BE49-F238E27FC236}">
                  <a16:creationId xmlns:a16="http://schemas.microsoft.com/office/drawing/2014/main" id="{310A515E-AA76-4290-836E-F764941B93EC}"/>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5" name="Rectangle 14">
              <a:extLst>
                <a:ext uri="{FF2B5EF4-FFF2-40B4-BE49-F238E27FC236}">
                  <a16:creationId xmlns:a16="http://schemas.microsoft.com/office/drawing/2014/main" id="{FB40E5B0-88E9-43D2-911E-EC9D1BBB8ABD}"/>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192173435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Diversity and business: </a:t>
            </a:r>
          </a:p>
        </p:txBody>
      </p:sp>
      <p:graphicFrame>
        <p:nvGraphicFramePr>
          <p:cNvPr id="10" name="Table 7">
            <a:extLst>
              <a:ext uri="{FF2B5EF4-FFF2-40B4-BE49-F238E27FC236}">
                <a16:creationId xmlns:a16="http://schemas.microsoft.com/office/drawing/2014/main" id="{773655E5-1FAE-4315-97AB-DCC1DE1F9094}"/>
              </a:ext>
            </a:extLst>
          </p:cNvPr>
          <p:cNvGraphicFramePr>
            <a:graphicFrameLocks noGrp="1"/>
          </p:cNvGraphicFramePr>
          <p:nvPr>
            <p:extLst>
              <p:ext uri="{D42A27DB-BD31-4B8C-83A1-F6EECF244321}">
                <p14:modId xmlns:p14="http://schemas.microsoft.com/office/powerpoint/2010/main" val="2605255564"/>
              </p:ext>
            </p:extLst>
          </p:nvPr>
        </p:nvGraphicFramePr>
        <p:xfrm>
          <a:off x="1874165" y="2218013"/>
          <a:ext cx="9533101" cy="2286000"/>
        </p:xfrm>
        <a:graphic>
          <a:graphicData uri="http://schemas.openxmlformats.org/drawingml/2006/table">
            <a:tbl>
              <a:tblPr firstRow="1" bandRow="1">
                <a:tableStyleId>{5C22544A-7EE6-4342-B048-85BDC9FD1C3A}</a:tableStyleId>
              </a:tblPr>
              <a:tblGrid>
                <a:gridCol w="2190203">
                  <a:extLst>
                    <a:ext uri="{9D8B030D-6E8A-4147-A177-3AD203B41FA5}">
                      <a16:colId xmlns:a16="http://schemas.microsoft.com/office/drawing/2014/main" val="3966072766"/>
                    </a:ext>
                  </a:extLst>
                </a:gridCol>
                <a:gridCol w="7342898">
                  <a:extLst>
                    <a:ext uri="{9D8B030D-6E8A-4147-A177-3AD203B41FA5}">
                      <a16:colId xmlns:a16="http://schemas.microsoft.com/office/drawing/2014/main" val="3536453227"/>
                    </a:ext>
                  </a:extLst>
                </a:gridCol>
              </a:tblGrid>
              <a:tr h="455212">
                <a:tc>
                  <a:txBody>
                    <a:bodyPr/>
                    <a:lstStyle/>
                    <a:p>
                      <a:pPr marL="0" indent="0" algn="just">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Managing diversity:</a:t>
                      </a: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285750" indent="-285750" algn="just" defTabSz="914400" rtl="0" eaLnBrk="1" latinLnBrk="0" hangingPunct="1">
                        <a:buFont typeface="Wingdings" panose="05000000000000000000" pitchFamily="2" charset="2"/>
                        <a:buChar char="§"/>
                      </a:pPr>
                      <a:r>
                        <a:rPr lang="en-US" sz="1800" b="0" u="none" kern="1200" dirty="0">
                          <a:solidFill>
                            <a:schemeClr val="tx1"/>
                          </a:solidFill>
                          <a:latin typeface="Times New Roman" panose="02020603050405020304" pitchFamily="18" charset="0"/>
                          <a:ea typeface="+mn-ea"/>
                          <a:cs typeface="Times New Roman" panose="02020603050405020304" pitchFamily="18" charset="0"/>
                        </a:rPr>
                        <a:t>Top management support for diversity and for diversity initiatives.</a:t>
                      </a:r>
                    </a:p>
                    <a:p>
                      <a:pPr marL="285750" indent="-285750" algn="just" defTabSz="914400" rtl="0" eaLnBrk="1" latinLnBrk="0" hangingPunct="1">
                        <a:buFont typeface="Wingdings" panose="05000000000000000000" pitchFamily="2" charset="2"/>
                        <a:buChar char="§"/>
                      </a:pPr>
                      <a:r>
                        <a:rPr lang="en-US" sz="1800" b="0" u="none" kern="1200" dirty="0">
                          <a:solidFill>
                            <a:schemeClr val="tx1"/>
                          </a:solidFill>
                          <a:latin typeface="Times New Roman" panose="02020603050405020304" pitchFamily="18" charset="0"/>
                          <a:ea typeface="+mn-ea"/>
                          <a:cs typeface="Times New Roman" panose="02020603050405020304" pitchFamily="18" charset="0"/>
                        </a:rPr>
                        <a:t>Reciprocal mentoring: matches senior employees with diverse junior employees to allow both individuals to learn more about different group.</a:t>
                      </a:r>
                    </a:p>
                    <a:p>
                      <a:pPr marL="285750" indent="-285750" algn="just" defTabSz="914400" rtl="0" eaLnBrk="1" latinLnBrk="0" hangingPunct="1">
                        <a:buFont typeface="Wingdings" panose="05000000000000000000" pitchFamily="2" charset="2"/>
                        <a:buChar char="§"/>
                      </a:pPr>
                      <a:r>
                        <a:rPr lang="en-US" sz="1800" b="0" u="none" kern="1200" dirty="0">
                          <a:solidFill>
                            <a:schemeClr val="tx1"/>
                          </a:solidFill>
                          <a:latin typeface="Times New Roman" panose="02020603050405020304" pitchFamily="18" charset="0"/>
                          <a:ea typeface="+mn-ea"/>
                          <a:cs typeface="Times New Roman" panose="02020603050405020304" pitchFamily="18" charset="0"/>
                        </a:rPr>
                        <a:t>Older adults may benefit from self-paced learning environments and confidence-boosting intervention..</a:t>
                      </a:r>
                    </a:p>
                    <a:p>
                      <a:pPr marL="285750" indent="-285750" algn="just" defTabSz="914400" rtl="0" eaLnBrk="1" latinLnBrk="0" hangingPunct="1">
                        <a:buFont typeface="Wingdings" panose="05000000000000000000" pitchFamily="2" charset="2"/>
                        <a:buChar char="§"/>
                      </a:pPr>
                      <a:r>
                        <a:rPr lang="en-US" sz="1800" b="0" u="none" kern="1200" dirty="0">
                          <a:solidFill>
                            <a:schemeClr val="tx1"/>
                          </a:solidFill>
                          <a:latin typeface="Times New Roman" panose="02020603050405020304" pitchFamily="18" charset="0"/>
                          <a:ea typeface="+mn-ea"/>
                          <a:cs typeface="Times New Roman" panose="02020603050405020304" pitchFamily="18" charset="0"/>
                        </a:rPr>
                        <a:t>It’s not realistic to claim or to pursue an “I’m totally unbiased” stance with regard to diversity.</a:t>
                      </a:r>
                    </a:p>
                    <a:p>
                      <a:pPr marL="285750" indent="-285750" algn="just" defTabSz="914400" rtl="0" eaLnBrk="1" latinLnBrk="0" hangingPunct="1">
                        <a:buFont typeface="Wingdings" panose="05000000000000000000" pitchFamily="2" charset="2"/>
                        <a:buChar char="§"/>
                      </a:pPr>
                      <a:endParaRPr lang="en-US" sz="1800" b="0" u="none"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3340113436"/>
                  </a:ext>
                </a:extLst>
              </a:tr>
            </a:tbl>
          </a:graphicData>
        </a:graphic>
      </p:graphicFrame>
      <p:grpSp>
        <p:nvGrpSpPr>
          <p:cNvPr id="11" name="Group 10">
            <a:extLst>
              <a:ext uri="{FF2B5EF4-FFF2-40B4-BE49-F238E27FC236}">
                <a16:creationId xmlns:a16="http://schemas.microsoft.com/office/drawing/2014/main" id="{7B8CC55F-A9E6-4DFB-8335-F5507AC6DD68}"/>
              </a:ext>
            </a:extLst>
          </p:cNvPr>
          <p:cNvGrpSpPr/>
          <p:nvPr/>
        </p:nvGrpSpPr>
        <p:grpSpPr>
          <a:xfrm>
            <a:off x="130613" y="576493"/>
            <a:ext cx="8979519" cy="693507"/>
            <a:chOff x="130614" y="576493"/>
            <a:chExt cx="8834318" cy="536623"/>
          </a:xfrm>
        </p:grpSpPr>
        <p:sp>
          <p:nvSpPr>
            <p:cNvPr id="14" name="TextBox 13">
              <a:extLst>
                <a:ext uri="{FF2B5EF4-FFF2-40B4-BE49-F238E27FC236}">
                  <a16:creationId xmlns:a16="http://schemas.microsoft.com/office/drawing/2014/main" id="{CB60D92F-6101-42B7-94FC-DB73717C1BCA}"/>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5" name="Rectangle 14">
              <a:extLst>
                <a:ext uri="{FF2B5EF4-FFF2-40B4-BE49-F238E27FC236}">
                  <a16:creationId xmlns:a16="http://schemas.microsoft.com/office/drawing/2014/main" id="{EBF6209E-DEBD-4A21-85D5-AF00BE2A4428}"/>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33554382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Diversity and business: </a:t>
            </a:r>
          </a:p>
        </p:txBody>
      </p:sp>
      <p:pic>
        <p:nvPicPr>
          <p:cNvPr id="8" name="Picture 7">
            <a:extLst>
              <a:ext uri="{FF2B5EF4-FFF2-40B4-BE49-F238E27FC236}">
                <a16:creationId xmlns:a16="http://schemas.microsoft.com/office/drawing/2014/main" id="{804370BD-8DE9-4743-961F-C0BAD846BEE8}"/>
              </a:ext>
            </a:extLst>
          </p:cNvPr>
          <p:cNvPicPr>
            <a:picLocks noChangeAspect="1"/>
          </p:cNvPicPr>
          <p:nvPr/>
        </p:nvPicPr>
        <p:blipFill>
          <a:blip r:embed="rId6"/>
          <a:stretch>
            <a:fillRect/>
          </a:stretch>
        </p:blipFill>
        <p:spPr>
          <a:xfrm>
            <a:off x="2112815" y="2121028"/>
            <a:ext cx="9774385" cy="2800022"/>
          </a:xfrm>
          <a:prstGeom prst="rect">
            <a:avLst/>
          </a:prstGeom>
        </p:spPr>
      </p:pic>
      <p:pic>
        <p:nvPicPr>
          <p:cNvPr id="14" name="Picture 13">
            <a:extLst>
              <a:ext uri="{FF2B5EF4-FFF2-40B4-BE49-F238E27FC236}">
                <a16:creationId xmlns:a16="http://schemas.microsoft.com/office/drawing/2014/main" id="{92B0BBB9-9532-497C-B9D8-6B5D59AE9E3B}"/>
              </a:ext>
            </a:extLst>
          </p:cNvPr>
          <p:cNvPicPr>
            <a:picLocks noChangeAspect="1"/>
          </p:cNvPicPr>
          <p:nvPr/>
        </p:nvPicPr>
        <p:blipFill>
          <a:blip r:embed="rId7"/>
          <a:stretch>
            <a:fillRect/>
          </a:stretch>
        </p:blipFill>
        <p:spPr>
          <a:xfrm>
            <a:off x="2112814" y="5073637"/>
            <a:ext cx="9774385" cy="716482"/>
          </a:xfrm>
          <a:prstGeom prst="rect">
            <a:avLst/>
          </a:prstGeom>
        </p:spPr>
      </p:pic>
      <p:grpSp>
        <p:nvGrpSpPr>
          <p:cNvPr id="15" name="Group 14">
            <a:extLst>
              <a:ext uri="{FF2B5EF4-FFF2-40B4-BE49-F238E27FC236}">
                <a16:creationId xmlns:a16="http://schemas.microsoft.com/office/drawing/2014/main" id="{14655229-E68E-4DA4-9938-763A98DC64FA}"/>
              </a:ext>
            </a:extLst>
          </p:cNvPr>
          <p:cNvGrpSpPr/>
          <p:nvPr/>
        </p:nvGrpSpPr>
        <p:grpSpPr>
          <a:xfrm>
            <a:off x="130613" y="576493"/>
            <a:ext cx="8979519" cy="693507"/>
            <a:chOff x="130614" y="576493"/>
            <a:chExt cx="8834318" cy="536623"/>
          </a:xfrm>
        </p:grpSpPr>
        <p:sp>
          <p:nvSpPr>
            <p:cNvPr id="16" name="TextBox 15">
              <a:extLst>
                <a:ext uri="{FF2B5EF4-FFF2-40B4-BE49-F238E27FC236}">
                  <a16:creationId xmlns:a16="http://schemas.microsoft.com/office/drawing/2014/main" id="{602161CA-8D6F-4A92-BC04-33338B0FE2B9}"/>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7" name="Rectangle 16">
              <a:extLst>
                <a:ext uri="{FF2B5EF4-FFF2-40B4-BE49-F238E27FC236}">
                  <a16:creationId xmlns:a16="http://schemas.microsoft.com/office/drawing/2014/main" id="{3F67F5B6-3DAC-48CD-893D-C8E078E1DE99}"/>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16254166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Globalization and business: </a:t>
            </a:r>
          </a:p>
        </p:txBody>
      </p:sp>
      <p:graphicFrame>
        <p:nvGraphicFramePr>
          <p:cNvPr id="10" name="Table 7">
            <a:extLst>
              <a:ext uri="{FF2B5EF4-FFF2-40B4-BE49-F238E27FC236}">
                <a16:creationId xmlns:a16="http://schemas.microsoft.com/office/drawing/2014/main" id="{773655E5-1FAE-4315-97AB-DCC1DE1F9094}"/>
              </a:ext>
            </a:extLst>
          </p:cNvPr>
          <p:cNvGraphicFramePr>
            <a:graphicFrameLocks noGrp="1"/>
          </p:cNvGraphicFramePr>
          <p:nvPr>
            <p:extLst>
              <p:ext uri="{D42A27DB-BD31-4B8C-83A1-F6EECF244321}">
                <p14:modId xmlns:p14="http://schemas.microsoft.com/office/powerpoint/2010/main" val="2960013395"/>
              </p:ext>
            </p:extLst>
          </p:nvPr>
        </p:nvGraphicFramePr>
        <p:xfrm>
          <a:off x="1874165" y="2216265"/>
          <a:ext cx="9533101" cy="2834640"/>
        </p:xfrm>
        <a:graphic>
          <a:graphicData uri="http://schemas.openxmlformats.org/drawingml/2006/table">
            <a:tbl>
              <a:tblPr firstRow="1" bandRow="1">
                <a:tableStyleId>{5C22544A-7EE6-4342-B048-85BDC9FD1C3A}</a:tableStyleId>
              </a:tblPr>
              <a:tblGrid>
                <a:gridCol w="2037435">
                  <a:extLst>
                    <a:ext uri="{9D8B030D-6E8A-4147-A177-3AD203B41FA5}">
                      <a16:colId xmlns:a16="http://schemas.microsoft.com/office/drawing/2014/main" val="3966072766"/>
                    </a:ext>
                  </a:extLst>
                </a:gridCol>
                <a:gridCol w="7495666">
                  <a:extLst>
                    <a:ext uri="{9D8B030D-6E8A-4147-A177-3AD203B41FA5}">
                      <a16:colId xmlns:a16="http://schemas.microsoft.com/office/drawing/2014/main" val="3536453227"/>
                    </a:ext>
                  </a:extLst>
                </a:gridCol>
              </a:tblGrid>
              <a:tr h="455212">
                <a:tc>
                  <a:txBody>
                    <a:bodyPr/>
                    <a:lstStyle/>
                    <a:p>
                      <a:pPr marL="0" indent="0" algn="just">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Globalizations: </a:t>
                      </a:r>
                    </a:p>
                    <a:p>
                      <a:pPr marL="0" indent="0" algn="just">
                        <a:buFont typeface="Wingdings" panose="05000000000000000000" pitchFamily="2" charset="2"/>
                        <a:buNone/>
                      </a:pPr>
                      <a:endParaRPr lang="ar-EG"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dirty="0">
                          <a:solidFill>
                            <a:schemeClr val="tx1"/>
                          </a:solidFill>
                          <a:latin typeface="Times New Roman" panose="02020603050405020304" pitchFamily="18" charset="0"/>
                          <a:cs typeface="Times New Roman" panose="02020603050405020304" pitchFamily="18" charset="0"/>
                        </a:rPr>
                        <a:t>Factors increasing globalizations: </a:t>
                      </a: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285750" indent="-285750" algn="just" defTabSz="914400" rtl="0" eaLnBrk="1" latinLnBrk="0" hangingPunct="1">
                        <a:buFont typeface="Wingdings" panose="05000000000000000000" pitchFamily="2" charset="2"/>
                        <a:buChar char="§"/>
                      </a:pPr>
                      <a:r>
                        <a:rPr lang="en-US" sz="1800" b="0" u="none" kern="1200" dirty="0">
                          <a:solidFill>
                            <a:schemeClr val="tx1"/>
                          </a:solidFill>
                          <a:latin typeface="Times New Roman" panose="02020603050405020304" pitchFamily="18" charset="0"/>
                          <a:ea typeface="+mn-ea"/>
                          <a:cs typeface="Times New Roman" panose="02020603050405020304" pitchFamily="18" charset="0"/>
                        </a:rPr>
                        <a:t>The internationalization of business activities and the shift toward an integrated global economy.</a:t>
                      </a:r>
                      <a:endParaRPr lang="ar-EG" sz="18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endParaRPr lang="en-US" sz="18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1800" b="0" u="none" kern="1200" dirty="0">
                          <a:solidFill>
                            <a:schemeClr val="tx1"/>
                          </a:solidFill>
                          <a:latin typeface="Times New Roman" panose="02020603050405020304" pitchFamily="18" charset="0"/>
                          <a:ea typeface="+mn-ea"/>
                          <a:cs typeface="Times New Roman" panose="02020603050405020304" pitchFamily="18" charset="0"/>
                        </a:rPr>
                        <a:t>Communication and transportation have improved dramatically over the past several decades. International communication is far easier than it was just a few years ago. </a:t>
                      </a:r>
                    </a:p>
                    <a:p>
                      <a:pPr marL="285750" indent="-285750" algn="just" defTabSz="914400" rtl="0" eaLnBrk="1" latinLnBrk="0" hangingPunct="1">
                        <a:buFont typeface="Wingdings" panose="05000000000000000000" pitchFamily="2" charset="2"/>
                        <a:buChar char="§"/>
                      </a:pPr>
                      <a:r>
                        <a:rPr lang="en-US" sz="1800" b="0" u="none" kern="1200" dirty="0">
                          <a:solidFill>
                            <a:schemeClr val="tx1"/>
                          </a:solidFill>
                          <a:latin typeface="Times New Roman" panose="02020603050405020304" pitchFamily="18" charset="0"/>
                          <a:ea typeface="+mn-ea"/>
                          <a:cs typeface="Times New Roman" panose="02020603050405020304" pitchFamily="18" charset="0"/>
                        </a:rPr>
                        <a:t>Businesses have expanded internationally to increase their markets.</a:t>
                      </a:r>
                    </a:p>
                    <a:p>
                      <a:pPr marL="285750" indent="-285750" algn="just" defTabSz="914400" rtl="0" eaLnBrk="1" latinLnBrk="0" hangingPunct="1">
                        <a:buFont typeface="Wingdings" panose="05000000000000000000" pitchFamily="2" charset="2"/>
                        <a:buChar char="§"/>
                      </a:pPr>
                      <a:r>
                        <a:rPr lang="en-US" sz="1800" b="0" u="none" kern="1200" dirty="0">
                          <a:solidFill>
                            <a:schemeClr val="tx1"/>
                          </a:solidFill>
                          <a:latin typeface="Times New Roman" panose="02020603050405020304" pitchFamily="18" charset="0"/>
                          <a:ea typeface="+mn-ea"/>
                          <a:cs typeface="Times New Roman" panose="02020603050405020304" pitchFamily="18" charset="0"/>
                        </a:rPr>
                        <a:t>More and more firms are moving into international markets to control costs, especially to reduce labor costs.</a:t>
                      </a:r>
                    </a:p>
                    <a:p>
                      <a:pPr marL="285750" indent="-285750" algn="just" defTabSz="914400" rtl="0" eaLnBrk="1" latinLnBrk="0" hangingPunct="1">
                        <a:buFont typeface="Wingdings" panose="05000000000000000000" pitchFamily="2" charset="2"/>
                        <a:buChar char="§"/>
                      </a:pPr>
                      <a:r>
                        <a:rPr lang="en-US" sz="1800" b="0" u="none" kern="1200" dirty="0">
                          <a:solidFill>
                            <a:schemeClr val="tx1"/>
                          </a:solidFill>
                          <a:latin typeface="Times New Roman" panose="02020603050405020304" pitchFamily="18" charset="0"/>
                          <a:ea typeface="+mn-ea"/>
                          <a:cs typeface="Times New Roman" panose="02020603050405020304" pitchFamily="18" charset="0"/>
                        </a:rPr>
                        <a:t>Many organizations have become international in response to competition.</a:t>
                      </a:r>
                    </a:p>
                  </a:txBody>
                  <a:tcPr>
                    <a:noFill/>
                  </a:tcPr>
                </a:tc>
                <a:extLst>
                  <a:ext uri="{0D108BD9-81ED-4DB2-BD59-A6C34878D82A}">
                    <a16:rowId xmlns:a16="http://schemas.microsoft.com/office/drawing/2014/main" val="3340113436"/>
                  </a:ext>
                </a:extLst>
              </a:tr>
            </a:tbl>
          </a:graphicData>
        </a:graphic>
      </p:graphicFrame>
      <p:grpSp>
        <p:nvGrpSpPr>
          <p:cNvPr id="11" name="Group 10">
            <a:extLst>
              <a:ext uri="{FF2B5EF4-FFF2-40B4-BE49-F238E27FC236}">
                <a16:creationId xmlns:a16="http://schemas.microsoft.com/office/drawing/2014/main" id="{560ABD5B-1118-491A-B64C-95A90446D44C}"/>
              </a:ext>
            </a:extLst>
          </p:cNvPr>
          <p:cNvGrpSpPr/>
          <p:nvPr/>
        </p:nvGrpSpPr>
        <p:grpSpPr>
          <a:xfrm>
            <a:off x="130613" y="576493"/>
            <a:ext cx="8979519" cy="693507"/>
            <a:chOff x="130614" y="576493"/>
            <a:chExt cx="8834318" cy="536623"/>
          </a:xfrm>
        </p:grpSpPr>
        <p:sp>
          <p:nvSpPr>
            <p:cNvPr id="14" name="TextBox 13">
              <a:extLst>
                <a:ext uri="{FF2B5EF4-FFF2-40B4-BE49-F238E27FC236}">
                  <a16:creationId xmlns:a16="http://schemas.microsoft.com/office/drawing/2014/main" id="{B2708ADA-525C-489E-9A94-AAFB654ECCF0}"/>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5" name="Rectangle 14">
              <a:extLst>
                <a:ext uri="{FF2B5EF4-FFF2-40B4-BE49-F238E27FC236}">
                  <a16:creationId xmlns:a16="http://schemas.microsoft.com/office/drawing/2014/main" id="{9E31778E-4791-445F-8025-2349CA008420}"/>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367545076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Globalization and business: </a:t>
            </a:r>
          </a:p>
        </p:txBody>
      </p:sp>
      <p:grpSp>
        <p:nvGrpSpPr>
          <p:cNvPr id="8" name="Group 7">
            <a:extLst>
              <a:ext uri="{FF2B5EF4-FFF2-40B4-BE49-F238E27FC236}">
                <a16:creationId xmlns:a16="http://schemas.microsoft.com/office/drawing/2014/main" id="{1752AE7E-BC5F-4DEB-8B32-A672F70D9F01}"/>
              </a:ext>
            </a:extLst>
          </p:cNvPr>
          <p:cNvGrpSpPr/>
          <p:nvPr/>
        </p:nvGrpSpPr>
        <p:grpSpPr>
          <a:xfrm>
            <a:off x="2408884" y="2237049"/>
            <a:ext cx="9156036" cy="3610915"/>
            <a:chOff x="2408884" y="2237049"/>
            <a:chExt cx="9156036" cy="3610915"/>
          </a:xfrm>
        </p:grpSpPr>
        <p:pic>
          <p:nvPicPr>
            <p:cNvPr id="1026" name="Picture 2">
              <a:extLst>
                <a:ext uri="{FF2B5EF4-FFF2-40B4-BE49-F238E27FC236}">
                  <a16:creationId xmlns:a16="http://schemas.microsoft.com/office/drawing/2014/main" id="{6DF3CB7A-36A4-40C8-B051-1273AC3317A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408884" y="2237049"/>
              <a:ext cx="9156036" cy="2442843"/>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id="{432B66C5-CC0D-4412-AA54-71876F7F51E3}"/>
                </a:ext>
              </a:extLst>
            </p:cNvPr>
            <p:cNvSpPr txBox="1"/>
            <p:nvPr/>
          </p:nvSpPr>
          <p:spPr>
            <a:xfrm>
              <a:off x="2536771" y="4647635"/>
              <a:ext cx="9028149" cy="1200329"/>
            </a:xfrm>
            <a:prstGeom prst="rect">
              <a:avLst/>
            </a:prstGeom>
            <a:solidFill>
              <a:schemeClr val="accent2">
                <a:lumMod val="75000"/>
              </a:schemeClr>
            </a:solidFill>
          </p:spPr>
          <p:txBody>
            <a:bodyPr wrap="square">
              <a:spAutoFit/>
            </a:bodyPr>
            <a:lstStyle/>
            <a:p>
              <a:pPr algn="just"/>
              <a:r>
                <a:rPr lang="en-US" i="1" dirty="0">
                  <a:effectLst/>
                  <a:latin typeface="Times New Roman" panose="02020603050405020304" pitchFamily="18" charset="0"/>
                  <a:cs typeface="Times New Roman" panose="02020603050405020304" pitchFamily="18" charset="0"/>
                </a:rPr>
                <a:t>Globalization is a major part of the changing environment of business. Fast food businesses like KFC and McDonald’s, for example, have set up shop around the world. Their challenge is to maintain the identity and appeal that led them to become so recognizable while also adapting to customer tastes and workplace practices in different countries.</a:t>
              </a:r>
              <a:endParaRPr lang="en-US" i="1" dirty="0">
                <a:latin typeface="Times New Roman" panose="02020603050405020304" pitchFamily="18" charset="0"/>
                <a:cs typeface="Times New Roman" panose="02020603050405020304" pitchFamily="18" charset="0"/>
              </a:endParaRPr>
            </a:p>
          </p:txBody>
        </p:sp>
      </p:grpSp>
      <p:grpSp>
        <p:nvGrpSpPr>
          <p:cNvPr id="15" name="Group 14">
            <a:extLst>
              <a:ext uri="{FF2B5EF4-FFF2-40B4-BE49-F238E27FC236}">
                <a16:creationId xmlns:a16="http://schemas.microsoft.com/office/drawing/2014/main" id="{E4A1B340-B09D-4CB0-B698-10CB4B6A17EE}"/>
              </a:ext>
            </a:extLst>
          </p:cNvPr>
          <p:cNvGrpSpPr/>
          <p:nvPr/>
        </p:nvGrpSpPr>
        <p:grpSpPr>
          <a:xfrm>
            <a:off x="130613" y="576493"/>
            <a:ext cx="8979519" cy="693507"/>
            <a:chOff x="130614" y="576493"/>
            <a:chExt cx="8834318" cy="536623"/>
          </a:xfrm>
        </p:grpSpPr>
        <p:sp>
          <p:nvSpPr>
            <p:cNvPr id="16" name="TextBox 15">
              <a:extLst>
                <a:ext uri="{FF2B5EF4-FFF2-40B4-BE49-F238E27FC236}">
                  <a16:creationId xmlns:a16="http://schemas.microsoft.com/office/drawing/2014/main" id="{3D9C2A05-416F-4080-91A1-A0FC2860A1D3}"/>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7" name="Rectangle 16">
              <a:extLst>
                <a:ext uri="{FF2B5EF4-FFF2-40B4-BE49-F238E27FC236}">
                  <a16:creationId xmlns:a16="http://schemas.microsoft.com/office/drawing/2014/main" id="{5D741A78-407A-4FBA-A215-4C7FC5B0058D}"/>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252456786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Globalization and business: </a:t>
            </a:r>
          </a:p>
        </p:txBody>
      </p:sp>
      <p:graphicFrame>
        <p:nvGraphicFramePr>
          <p:cNvPr id="10" name="Table 7">
            <a:extLst>
              <a:ext uri="{FF2B5EF4-FFF2-40B4-BE49-F238E27FC236}">
                <a16:creationId xmlns:a16="http://schemas.microsoft.com/office/drawing/2014/main" id="{773655E5-1FAE-4315-97AB-DCC1DE1F9094}"/>
              </a:ext>
            </a:extLst>
          </p:cNvPr>
          <p:cNvGraphicFramePr>
            <a:graphicFrameLocks noGrp="1"/>
          </p:cNvGraphicFramePr>
          <p:nvPr>
            <p:extLst>
              <p:ext uri="{D42A27DB-BD31-4B8C-83A1-F6EECF244321}">
                <p14:modId xmlns:p14="http://schemas.microsoft.com/office/powerpoint/2010/main" val="3452303598"/>
              </p:ext>
            </p:extLst>
          </p:nvPr>
        </p:nvGraphicFramePr>
        <p:xfrm>
          <a:off x="1980127" y="2186693"/>
          <a:ext cx="9560133" cy="3657600"/>
        </p:xfrm>
        <a:graphic>
          <a:graphicData uri="http://schemas.openxmlformats.org/drawingml/2006/table">
            <a:tbl>
              <a:tblPr firstRow="1" bandRow="1">
                <a:tableStyleId>{5C22544A-7EE6-4342-B048-85BDC9FD1C3A}</a:tableStyleId>
              </a:tblPr>
              <a:tblGrid>
                <a:gridCol w="2196413">
                  <a:extLst>
                    <a:ext uri="{9D8B030D-6E8A-4147-A177-3AD203B41FA5}">
                      <a16:colId xmlns:a16="http://schemas.microsoft.com/office/drawing/2014/main" val="3966072766"/>
                    </a:ext>
                  </a:extLst>
                </a:gridCol>
                <a:gridCol w="7363720">
                  <a:extLst>
                    <a:ext uri="{9D8B030D-6E8A-4147-A177-3AD203B41FA5}">
                      <a16:colId xmlns:a16="http://schemas.microsoft.com/office/drawing/2014/main" val="3536453227"/>
                    </a:ext>
                  </a:extLst>
                </a:gridCol>
              </a:tblGrid>
              <a:tr h="455212">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Cultural:</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dirty="0">
                          <a:solidFill>
                            <a:schemeClr val="tx1"/>
                          </a:solidFill>
                          <a:latin typeface="Times New Roman" panose="02020603050405020304" pitchFamily="18" charset="0"/>
                          <a:cs typeface="Times New Roman" panose="02020603050405020304" pitchFamily="18" charset="0"/>
                        </a:rPr>
                        <a:t>Cultural competence: </a:t>
                      </a: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0" indent="0" algn="just" defTabSz="914400" rtl="0" eaLnBrk="1" latinLnBrk="0" hangingPunct="1">
                        <a:buFont typeface="Wingdings" panose="05000000000000000000" pitchFamily="2" charset="2"/>
                        <a:buNone/>
                      </a:pPr>
                      <a:r>
                        <a:rPr lang="en-US" sz="1800" b="1" u="sng" kern="1200" dirty="0">
                          <a:solidFill>
                            <a:schemeClr val="tx1"/>
                          </a:solidFill>
                          <a:latin typeface="Times New Roman" panose="02020603050405020304" pitchFamily="18" charset="0"/>
                          <a:ea typeface="+mn-ea"/>
                          <a:cs typeface="Times New Roman" panose="02020603050405020304" pitchFamily="18" charset="0"/>
                        </a:rPr>
                        <a:t>Culture:  </a:t>
                      </a:r>
                      <a:r>
                        <a:rPr lang="en-US" sz="1800" b="0" u="none" kern="1200" dirty="0">
                          <a:solidFill>
                            <a:schemeClr val="tx1"/>
                          </a:solidFill>
                          <a:latin typeface="Times New Roman" panose="02020603050405020304" pitchFamily="18" charset="0"/>
                          <a:ea typeface="+mn-ea"/>
                          <a:cs typeface="Times New Roman" panose="02020603050405020304" pitchFamily="18" charset="0"/>
                        </a:rPr>
                        <a:t>the set of shared values, often taken for granted that help people in a group, organization, or society understand which actions are considered acceptable and which are deemed unacceptable.</a:t>
                      </a:r>
                    </a:p>
                    <a:p>
                      <a:pPr marL="0" indent="0" algn="just" defTabSz="914400" rtl="0" eaLnBrk="1" latinLnBrk="0" hangingPunct="1">
                        <a:buFont typeface="Wingdings" panose="05000000000000000000" pitchFamily="2" charset="2"/>
                        <a:buNone/>
                      </a:pPr>
                      <a:endParaRPr lang="en-US" sz="1800" b="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 typeface="Wingdings" panose="05000000000000000000" pitchFamily="2" charset="2"/>
                        <a:buNone/>
                      </a:pPr>
                      <a:r>
                        <a:rPr lang="en-US" sz="1800" b="1" u="sng" kern="1200" dirty="0">
                          <a:solidFill>
                            <a:schemeClr val="tx1"/>
                          </a:solidFill>
                          <a:latin typeface="Times New Roman" panose="02020603050405020304" pitchFamily="18" charset="0"/>
                          <a:ea typeface="+mn-ea"/>
                          <a:cs typeface="Times New Roman" panose="02020603050405020304" pitchFamily="18" charset="0"/>
                        </a:rPr>
                        <a:t>Culture competence: </a:t>
                      </a:r>
                      <a:r>
                        <a:rPr lang="en-US" sz="1800" b="0" u="none" kern="1200" dirty="0">
                          <a:solidFill>
                            <a:schemeClr val="tx1"/>
                          </a:solidFill>
                          <a:latin typeface="Times New Roman" panose="02020603050405020304" pitchFamily="18" charset="0"/>
                          <a:ea typeface="+mn-ea"/>
                          <a:cs typeface="Times New Roman" panose="02020603050405020304" pitchFamily="18" charset="0"/>
                        </a:rPr>
                        <a:t>the ability to interact effectively with people of different culture.</a:t>
                      </a:r>
                    </a:p>
                    <a:p>
                      <a:pPr marL="285750" indent="-285750" algn="just" defTabSz="914400" rtl="0" eaLnBrk="1" latinLnBrk="0" hangingPunct="1">
                        <a:buFont typeface="Wingdings" panose="05000000000000000000" pitchFamily="2" charset="2"/>
                        <a:buChar char="§"/>
                      </a:pPr>
                      <a:r>
                        <a:rPr lang="en-US" sz="1800" b="1" i="1" kern="1200" dirty="0">
                          <a:solidFill>
                            <a:schemeClr val="tx1"/>
                          </a:solidFill>
                          <a:effectLst/>
                          <a:latin typeface="Times New Roman" panose="02020603050405020304" pitchFamily="18" charset="0"/>
                          <a:ea typeface="+mn-ea"/>
                          <a:cs typeface="Times New Roman" panose="02020603050405020304" pitchFamily="18" charset="0"/>
                        </a:rPr>
                        <a:t>There are four components of cultural competence</a:t>
                      </a:r>
                      <a:endParaRPr lang="en-US" sz="1800" b="1" i="1"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endParaRPr lang="en-US" sz="1800" b="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Tx/>
                        <a:buNone/>
                      </a:pPr>
                      <a:r>
                        <a:rPr lang="en-US" sz="1800" b="0" i="1" u="none" kern="1200" dirty="0">
                          <a:solidFill>
                            <a:schemeClr val="tx1"/>
                          </a:solidFill>
                          <a:latin typeface="Times New Roman" panose="02020603050405020304" pitchFamily="18" charset="0"/>
                          <a:ea typeface="+mn-ea"/>
                          <a:cs typeface="Times New Roman" panose="02020603050405020304" pitchFamily="18" charset="0"/>
                        </a:rPr>
                        <a:t>1- Awareness of our own cultural worldview, and of our reactions to people who are different: A security guard who knows that he or she has a tendency to profile teenagers as “troublemakers” is culturally aware of his or her reactions to this group.</a:t>
                      </a:r>
                    </a:p>
                    <a:p>
                      <a:pPr marL="285750" indent="-285750" algn="just" defTabSz="914400" rtl="0" eaLnBrk="1" latinLnBrk="0" hangingPunct="1">
                        <a:buFontTx/>
                        <a:buChar char="-"/>
                      </a:pPr>
                      <a:endParaRPr lang="en-US" sz="1800" b="0" u="none"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3340113436"/>
                  </a:ext>
                </a:extLst>
              </a:tr>
            </a:tbl>
          </a:graphicData>
        </a:graphic>
      </p:graphicFrame>
      <p:grpSp>
        <p:nvGrpSpPr>
          <p:cNvPr id="11" name="Group 10">
            <a:extLst>
              <a:ext uri="{FF2B5EF4-FFF2-40B4-BE49-F238E27FC236}">
                <a16:creationId xmlns:a16="http://schemas.microsoft.com/office/drawing/2014/main" id="{B458A8DE-530B-4DAC-8D4F-574F3B3D51F2}"/>
              </a:ext>
            </a:extLst>
          </p:cNvPr>
          <p:cNvGrpSpPr/>
          <p:nvPr/>
        </p:nvGrpSpPr>
        <p:grpSpPr>
          <a:xfrm>
            <a:off x="130613" y="576493"/>
            <a:ext cx="8979519" cy="693507"/>
            <a:chOff x="130614" y="576493"/>
            <a:chExt cx="8834318" cy="536623"/>
          </a:xfrm>
        </p:grpSpPr>
        <p:sp>
          <p:nvSpPr>
            <p:cNvPr id="14" name="TextBox 13">
              <a:extLst>
                <a:ext uri="{FF2B5EF4-FFF2-40B4-BE49-F238E27FC236}">
                  <a16:creationId xmlns:a16="http://schemas.microsoft.com/office/drawing/2014/main" id="{654A49EF-3653-49FB-90E0-21566F86475E}"/>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5" name="Rectangle 14">
              <a:extLst>
                <a:ext uri="{FF2B5EF4-FFF2-40B4-BE49-F238E27FC236}">
                  <a16:creationId xmlns:a16="http://schemas.microsoft.com/office/drawing/2014/main" id="{DA1F0443-94BE-4A50-958E-1DC006DA32D5}"/>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230731934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Globalization and business: </a:t>
            </a:r>
          </a:p>
        </p:txBody>
      </p:sp>
      <p:graphicFrame>
        <p:nvGraphicFramePr>
          <p:cNvPr id="10" name="Table 7">
            <a:extLst>
              <a:ext uri="{FF2B5EF4-FFF2-40B4-BE49-F238E27FC236}">
                <a16:creationId xmlns:a16="http://schemas.microsoft.com/office/drawing/2014/main" id="{773655E5-1FAE-4315-97AB-DCC1DE1F9094}"/>
              </a:ext>
            </a:extLst>
          </p:cNvPr>
          <p:cNvGraphicFramePr>
            <a:graphicFrameLocks noGrp="1"/>
          </p:cNvGraphicFramePr>
          <p:nvPr>
            <p:extLst>
              <p:ext uri="{D42A27DB-BD31-4B8C-83A1-F6EECF244321}">
                <p14:modId xmlns:p14="http://schemas.microsoft.com/office/powerpoint/2010/main" val="71316628"/>
              </p:ext>
            </p:extLst>
          </p:nvPr>
        </p:nvGraphicFramePr>
        <p:xfrm>
          <a:off x="1962643" y="2177753"/>
          <a:ext cx="9902229" cy="3657600"/>
        </p:xfrm>
        <a:graphic>
          <a:graphicData uri="http://schemas.openxmlformats.org/drawingml/2006/table">
            <a:tbl>
              <a:tblPr firstRow="1" bandRow="1">
                <a:tableStyleId>{5C22544A-7EE6-4342-B048-85BDC9FD1C3A}</a:tableStyleId>
              </a:tblPr>
              <a:tblGrid>
                <a:gridCol w="1638686">
                  <a:extLst>
                    <a:ext uri="{9D8B030D-6E8A-4147-A177-3AD203B41FA5}">
                      <a16:colId xmlns:a16="http://schemas.microsoft.com/office/drawing/2014/main" val="3966072766"/>
                    </a:ext>
                  </a:extLst>
                </a:gridCol>
                <a:gridCol w="8263543">
                  <a:extLst>
                    <a:ext uri="{9D8B030D-6E8A-4147-A177-3AD203B41FA5}">
                      <a16:colId xmlns:a16="http://schemas.microsoft.com/office/drawing/2014/main" val="3536453227"/>
                    </a:ext>
                  </a:extLst>
                </a:gridCol>
              </a:tblGrid>
              <a:tr h="455212">
                <a:tc>
                  <a:txBody>
                    <a:bodyPr/>
                    <a:lstStyle/>
                    <a:p>
                      <a:pPr marL="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dirty="0">
                          <a:solidFill>
                            <a:schemeClr val="tx1"/>
                          </a:solidFill>
                          <a:latin typeface="Times New Roman" panose="02020603050405020304" pitchFamily="18" charset="0"/>
                          <a:cs typeface="Times New Roman" panose="02020603050405020304" pitchFamily="18" charset="0"/>
                        </a:rPr>
                        <a:t>Cultural competence: </a:t>
                      </a: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285750" indent="-285750" algn="just" defTabSz="914400" rtl="0" eaLnBrk="1" latinLnBrk="0" hangingPunct="1">
                        <a:buFont typeface="Wingdings" panose="05000000000000000000" pitchFamily="2" charset="2"/>
                        <a:buChar char="§"/>
                      </a:pPr>
                      <a:r>
                        <a:rPr lang="en-US" sz="1800" b="1" i="1" kern="1200" dirty="0">
                          <a:solidFill>
                            <a:schemeClr val="tx1"/>
                          </a:solidFill>
                          <a:effectLst/>
                          <a:latin typeface="Times New Roman" panose="02020603050405020304" pitchFamily="18" charset="0"/>
                          <a:ea typeface="+mn-ea"/>
                          <a:cs typeface="Times New Roman" panose="02020603050405020304" pitchFamily="18" charset="0"/>
                        </a:rPr>
                        <a:t>There are four components of cultural competence</a:t>
                      </a:r>
                      <a:endParaRPr lang="en-US" sz="1800" b="1" i="1"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endParaRPr lang="en-US" sz="1800" b="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Tx/>
                        <a:buNone/>
                      </a:pPr>
                      <a:r>
                        <a:rPr lang="en-US" sz="1800" b="0" i="1" u="none" kern="1200" dirty="0">
                          <a:solidFill>
                            <a:schemeClr val="tx1"/>
                          </a:solidFill>
                          <a:latin typeface="Times New Roman" panose="02020603050405020304" pitchFamily="18" charset="0"/>
                          <a:ea typeface="+mn-ea"/>
                          <a:cs typeface="Times New Roman" panose="02020603050405020304" pitchFamily="18" charset="0"/>
                        </a:rPr>
                        <a:t>2- Our attitude toward cultural differences: This reflects a willingness to honestly understand our beliefs and values about cultural differences</a:t>
                      </a:r>
                    </a:p>
                    <a:p>
                      <a:pPr marL="0" indent="0" algn="just" defTabSz="914400" rtl="0" eaLnBrk="1" latinLnBrk="0" hangingPunct="1">
                        <a:buFontTx/>
                        <a:buNone/>
                      </a:pPr>
                      <a:endParaRPr lang="en-US" sz="1800" b="0" i="1"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Tx/>
                        <a:buNone/>
                      </a:pPr>
                      <a:r>
                        <a:rPr lang="en-US" sz="1800" b="0" i="1" u="none" kern="1200" dirty="0">
                          <a:solidFill>
                            <a:schemeClr val="tx1"/>
                          </a:solidFill>
                          <a:latin typeface="Times New Roman" panose="02020603050405020304" pitchFamily="18" charset="0"/>
                          <a:ea typeface="+mn-ea"/>
                          <a:cs typeface="Times New Roman" panose="02020603050405020304" pitchFamily="18" charset="0"/>
                        </a:rPr>
                        <a:t>3- Knowledge of different worldviews and cultural practices: Research has found that our values and beliefs about equality may be inconsistent with our behaviors. Many people whose answers on a test indicated that they did not have prejudices did things in cross-cultural situations that did, in fact, reflect prejudice.</a:t>
                      </a:r>
                    </a:p>
                    <a:p>
                      <a:pPr marL="0" indent="0" algn="just" defTabSz="914400" rtl="0" eaLnBrk="1" latinLnBrk="0" hangingPunct="1">
                        <a:buFontTx/>
                        <a:buNone/>
                      </a:pPr>
                      <a:endParaRPr lang="en-US" sz="1800" b="0" i="1"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Tx/>
                        <a:buNone/>
                      </a:pPr>
                      <a:r>
                        <a:rPr lang="en-US" sz="1800" b="0" i="1" u="none" kern="1200" dirty="0">
                          <a:solidFill>
                            <a:schemeClr val="tx1"/>
                          </a:solidFill>
                          <a:latin typeface="Times New Roman" panose="02020603050405020304" pitchFamily="18" charset="0"/>
                          <a:ea typeface="+mn-ea"/>
                          <a:cs typeface="Times New Roman" panose="02020603050405020304" pitchFamily="18" charset="0"/>
                        </a:rPr>
                        <a:t>4- Cross-cultural skills: This component addresses the importance of practicing cultural competence, including nonverbal communication, to become effective cross-culturally </a:t>
                      </a:r>
                    </a:p>
                  </a:txBody>
                  <a:tcPr>
                    <a:noFill/>
                  </a:tcPr>
                </a:tc>
                <a:extLst>
                  <a:ext uri="{0D108BD9-81ED-4DB2-BD59-A6C34878D82A}">
                    <a16:rowId xmlns:a16="http://schemas.microsoft.com/office/drawing/2014/main" val="3340113436"/>
                  </a:ext>
                </a:extLst>
              </a:tr>
            </a:tbl>
          </a:graphicData>
        </a:graphic>
      </p:graphicFrame>
      <p:grpSp>
        <p:nvGrpSpPr>
          <p:cNvPr id="11" name="Group 10">
            <a:extLst>
              <a:ext uri="{FF2B5EF4-FFF2-40B4-BE49-F238E27FC236}">
                <a16:creationId xmlns:a16="http://schemas.microsoft.com/office/drawing/2014/main" id="{E9D298BB-889E-4199-9F36-4949C85DAF8B}"/>
              </a:ext>
            </a:extLst>
          </p:cNvPr>
          <p:cNvGrpSpPr/>
          <p:nvPr/>
        </p:nvGrpSpPr>
        <p:grpSpPr>
          <a:xfrm>
            <a:off x="130613" y="576493"/>
            <a:ext cx="8979519" cy="693507"/>
            <a:chOff x="130614" y="576493"/>
            <a:chExt cx="8834318" cy="536623"/>
          </a:xfrm>
        </p:grpSpPr>
        <p:sp>
          <p:nvSpPr>
            <p:cNvPr id="14" name="TextBox 13">
              <a:extLst>
                <a:ext uri="{FF2B5EF4-FFF2-40B4-BE49-F238E27FC236}">
                  <a16:creationId xmlns:a16="http://schemas.microsoft.com/office/drawing/2014/main" id="{2881D189-A200-4492-A184-B16C3C2FEA15}"/>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5" name="Rectangle 14">
              <a:extLst>
                <a:ext uri="{FF2B5EF4-FFF2-40B4-BE49-F238E27FC236}">
                  <a16:creationId xmlns:a16="http://schemas.microsoft.com/office/drawing/2014/main" id="{87C51013-9543-4E32-9CF8-1CD6593E6843}"/>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256332478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Globalization and business: </a:t>
            </a:r>
          </a:p>
        </p:txBody>
      </p:sp>
      <p:grpSp>
        <p:nvGrpSpPr>
          <p:cNvPr id="11" name="Group 10">
            <a:extLst>
              <a:ext uri="{FF2B5EF4-FFF2-40B4-BE49-F238E27FC236}">
                <a16:creationId xmlns:a16="http://schemas.microsoft.com/office/drawing/2014/main" id="{9E9191D2-37A2-4AEA-BE21-8E6E56B83028}"/>
              </a:ext>
            </a:extLst>
          </p:cNvPr>
          <p:cNvGrpSpPr/>
          <p:nvPr/>
        </p:nvGrpSpPr>
        <p:grpSpPr>
          <a:xfrm>
            <a:off x="2289772" y="2233719"/>
            <a:ext cx="9386414" cy="3653387"/>
            <a:chOff x="2289772" y="2233719"/>
            <a:chExt cx="9386414" cy="3653387"/>
          </a:xfrm>
        </p:grpSpPr>
        <p:pic>
          <p:nvPicPr>
            <p:cNvPr id="7" name="Picture 6">
              <a:extLst>
                <a:ext uri="{FF2B5EF4-FFF2-40B4-BE49-F238E27FC236}">
                  <a16:creationId xmlns:a16="http://schemas.microsoft.com/office/drawing/2014/main" id="{0C525D0B-F4E7-4299-9AB1-12148E43AA08}"/>
                </a:ext>
              </a:extLst>
            </p:cNvPr>
            <p:cNvPicPr>
              <a:picLocks noChangeAspect="1"/>
            </p:cNvPicPr>
            <p:nvPr/>
          </p:nvPicPr>
          <p:blipFill>
            <a:blip r:embed="rId7"/>
            <a:stretch>
              <a:fillRect/>
            </a:stretch>
          </p:blipFill>
          <p:spPr>
            <a:xfrm>
              <a:off x="2447780" y="2233719"/>
              <a:ext cx="9228406" cy="2108503"/>
            </a:xfrm>
            <a:prstGeom prst="rect">
              <a:avLst/>
            </a:prstGeom>
          </p:spPr>
        </p:pic>
        <p:sp>
          <p:nvSpPr>
            <p:cNvPr id="14" name="TextBox 13">
              <a:extLst>
                <a:ext uri="{FF2B5EF4-FFF2-40B4-BE49-F238E27FC236}">
                  <a16:creationId xmlns:a16="http://schemas.microsoft.com/office/drawing/2014/main" id="{3C80D999-EA48-4B2A-8FE6-8A34F47E8C45}"/>
                </a:ext>
              </a:extLst>
            </p:cNvPr>
            <p:cNvSpPr txBox="1"/>
            <p:nvPr/>
          </p:nvSpPr>
          <p:spPr>
            <a:xfrm>
              <a:off x="2289772" y="4409778"/>
              <a:ext cx="9386414" cy="1477328"/>
            </a:xfrm>
            <a:prstGeom prst="rect">
              <a:avLst/>
            </a:prstGeom>
            <a:solidFill>
              <a:schemeClr val="accent2">
                <a:lumMod val="75000"/>
              </a:schemeClr>
            </a:solidFill>
          </p:spPr>
          <p:txBody>
            <a:bodyPr wrap="square">
              <a:spAutoFit/>
            </a:bodyPr>
            <a:lstStyle/>
            <a:p>
              <a:pPr algn="just"/>
              <a:r>
                <a:rPr lang="en-US" i="1" dirty="0">
                  <a:solidFill>
                    <a:srgbClr val="3F3F3F"/>
                  </a:solidFill>
                  <a:effectLst/>
                  <a:latin typeface="Times New Roman" panose="02020603050405020304" pitchFamily="18" charset="0"/>
                  <a:cs typeface="Times New Roman" panose="02020603050405020304" pitchFamily="18" charset="0"/>
                </a:rPr>
                <a:t>One major reason that businesses move into international markets is to take advantage of lower labor costs. For instance, many firms moved production facilities to Mexico several years ago because of low labor costs. China then became a magnet for business with its own low labor costs. But as wages have started in climb there some businesses are looking at other manufacturing locations such as Vietnam.</a:t>
              </a:r>
              <a:endParaRPr lang="en-US" i="1" dirty="0">
                <a:latin typeface="Times New Roman" panose="02020603050405020304" pitchFamily="18" charset="0"/>
                <a:cs typeface="Times New Roman" panose="02020603050405020304" pitchFamily="18" charset="0"/>
              </a:endParaRPr>
            </a:p>
          </p:txBody>
        </p:sp>
      </p:grpSp>
      <p:grpSp>
        <p:nvGrpSpPr>
          <p:cNvPr id="15" name="Group 14">
            <a:extLst>
              <a:ext uri="{FF2B5EF4-FFF2-40B4-BE49-F238E27FC236}">
                <a16:creationId xmlns:a16="http://schemas.microsoft.com/office/drawing/2014/main" id="{64F57B2F-DE73-4E3D-B8A1-9B563C81BBAD}"/>
              </a:ext>
            </a:extLst>
          </p:cNvPr>
          <p:cNvGrpSpPr/>
          <p:nvPr/>
        </p:nvGrpSpPr>
        <p:grpSpPr>
          <a:xfrm>
            <a:off x="130613" y="576493"/>
            <a:ext cx="8979519" cy="693507"/>
            <a:chOff x="130614" y="576493"/>
            <a:chExt cx="8834318" cy="536623"/>
          </a:xfrm>
        </p:grpSpPr>
        <p:sp>
          <p:nvSpPr>
            <p:cNvPr id="16" name="TextBox 15">
              <a:extLst>
                <a:ext uri="{FF2B5EF4-FFF2-40B4-BE49-F238E27FC236}">
                  <a16:creationId xmlns:a16="http://schemas.microsoft.com/office/drawing/2014/main" id="{ED6198FD-896A-44FD-AE90-CB79BA68222C}"/>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7" name="Rectangle 16">
              <a:extLst>
                <a:ext uri="{FF2B5EF4-FFF2-40B4-BE49-F238E27FC236}">
                  <a16:creationId xmlns:a16="http://schemas.microsoft.com/office/drawing/2014/main" id="{80CDDD22-1FE9-4D2B-9D18-9099D0BE53ED}"/>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269471052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Globalization and business: </a:t>
            </a:r>
          </a:p>
        </p:txBody>
      </p:sp>
      <p:pic>
        <p:nvPicPr>
          <p:cNvPr id="10" name="Picture 9">
            <a:extLst>
              <a:ext uri="{FF2B5EF4-FFF2-40B4-BE49-F238E27FC236}">
                <a16:creationId xmlns:a16="http://schemas.microsoft.com/office/drawing/2014/main" id="{354BB4D7-48F1-47C0-BE7A-9B8EF6DEEB00}"/>
              </a:ext>
            </a:extLst>
          </p:cNvPr>
          <p:cNvPicPr>
            <a:picLocks noChangeAspect="1"/>
          </p:cNvPicPr>
          <p:nvPr/>
        </p:nvPicPr>
        <p:blipFill>
          <a:blip r:embed="rId6"/>
          <a:stretch>
            <a:fillRect/>
          </a:stretch>
        </p:blipFill>
        <p:spPr>
          <a:xfrm>
            <a:off x="1874165" y="2212551"/>
            <a:ext cx="9759817" cy="3742111"/>
          </a:xfrm>
          <a:prstGeom prst="rect">
            <a:avLst/>
          </a:prstGeom>
        </p:spPr>
      </p:pic>
      <p:grpSp>
        <p:nvGrpSpPr>
          <p:cNvPr id="11" name="Group 10">
            <a:extLst>
              <a:ext uri="{FF2B5EF4-FFF2-40B4-BE49-F238E27FC236}">
                <a16:creationId xmlns:a16="http://schemas.microsoft.com/office/drawing/2014/main" id="{19A4DC60-A650-41B9-85FA-02F3D6DD6A85}"/>
              </a:ext>
            </a:extLst>
          </p:cNvPr>
          <p:cNvGrpSpPr/>
          <p:nvPr/>
        </p:nvGrpSpPr>
        <p:grpSpPr>
          <a:xfrm>
            <a:off x="130613" y="576493"/>
            <a:ext cx="8979519" cy="693507"/>
            <a:chOff x="130614" y="576493"/>
            <a:chExt cx="8834318" cy="536623"/>
          </a:xfrm>
        </p:grpSpPr>
        <p:sp>
          <p:nvSpPr>
            <p:cNvPr id="14" name="TextBox 13">
              <a:extLst>
                <a:ext uri="{FF2B5EF4-FFF2-40B4-BE49-F238E27FC236}">
                  <a16:creationId xmlns:a16="http://schemas.microsoft.com/office/drawing/2014/main" id="{1CDD1275-E65B-4A46-B15A-CC01CAEFDEFF}"/>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5" name="Rectangle 14">
              <a:extLst>
                <a:ext uri="{FF2B5EF4-FFF2-40B4-BE49-F238E27FC236}">
                  <a16:creationId xmlns:a16="http://schemas.microsoft.com/office/drawing/2014/main" id="{C7FC8CA5-C86E-4683-AC09-9BB01A09E344}"/>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257802489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Globalization and business: </a:t>
            </a:r>
          </a:p>
        </p:txBody>
      </p:sp>
      <p:pic>
        <p:nvPicPr>
          <p:cNvPr id="10" name="Picture 9">
            <a:extLst>
              <a:ext uri="{FF2B5EF4-FFF2-40B4-BE49-F238E27FC236}">
                <a16:creationId xmlns:a16="http://schemas.microsoft.com/office/drawing/2014/main" id="{354BB4D7-48F1-47C0-BE7A-9B8EF6DEEB00}"/>
              </a:ext>
            </a:extLst>
          </p:cNvPr>
          <p:cNvPicPr>
            <a:picLocks noChangeAspect="1"/>
          </p:cNvPicPr>
          <p:nvPr/>
        </p:nvPicPr>
        <p:blipFill>
          <a:blip r:embed="rId6"/>
          <a:stretch>
            <a:fillRect/>
          </a:stretch>
        </p:blipFill>
        <p:spPr>
          <a:xfrm>
            <a:off x="1874165" y="2212551"/>
            <a:ext cx="9759817" cy="3742111"/>
          </a:xfrm>
          <a:prstGeom prst="rect">
            <a:avLst/>
          </a:prstGeom>
        </p:spPr>
      </p:pic>
      <p:grpSp>
        <p:nvGrpSpPr>
          <p:cNvPr id="11" name="Group 10">
            <a:extLst>
              <a:ext uri="{FF2B5EF4-FFF2-40B4-BE49-F238E27FC236}">
                <a16:creationId xmlns:a16="http://schemas.microsoft.com/office/drawing/2014/main" id="{FA113762-0010-417C-AFF6-038FC20A6338}"/>
              </a:ext>
            </a:extLst>
          </p:cNvPr>
          <p:cNvGrpSpPr/>
          <p:nvPr/>
        </p:nvGrpSpPr>
        <p:grpSpPr>
          <a:xfrm>
            <a:off x="130613" y="576493"/>
            <a:ext cx="8979519" cy="693507"/>
            <a:chOff x="130614" y="576493"/>
            <a:chExt cx="8834318" cy="536623"/>
          </a:xfrm>
        </p:grpSpPr>
        <p:sp>
          <p:nvSpPr>
            <p:cNvPr id="14" name="TextBox 13">
              <a:extLst>
                <a:ext uri="{FF2B5EF4-FFF2-40B4-BE49-F238E27FC236}">
                  <a16:creationId xmlns:a16="http://schemas.microsoft.com/office/drawing/2014/main" id="{69D775A5-0FF9-43C7-83EA-71C3344D917E}"/>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5" name="Rectangle 14">
              <a:extLst>
                <a:ext uri="{FF2B5EF4-FFF2-40B4-BE49-F238E27FC236}">
                  <a16:creationId xmlns:a16="http://schemas.microsoft.com/office/drawing/2014/main" id="{4ACBA651-BD35-4B3B-B10E-4C2C8FCEC329}"/>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147981443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Globalization and business: </a:t>
            </a:r>
          </a:p>
        </p:txBody>
      </p:sp>
      <p:sp>
        <p:nvSpPr>
          <p:cNvPr id="15" name="TextBox 14">
            <a:extLst>
              <a:ext uri="{FF2B5EF4-FFF2-40B4-BE49-F238E27FC236}">
                <a16:creationId xmlns:a16="http://schemas.microsoft.com/office/drawing/2014/main" id="{88F29590-8D47-4752-95C5-BB5EA4111BD8}"/>
              </a:ext>
            </a:extLst>
          </p:cNvPr>
          <p:cNvSpPr txBox="1"/>
          <p:nvPr/>
        </p:nvSpPr>
        <p:spPr>
          <a:xfrm>
            <a:off x="1914631" y="2153423"/>
            <a:ext cx="9902229" cy="3354765"/>
          </a:xfrm>
          <a:prstGeom prst="rect">
            <a:avLst/>
          </a:prstGeom>
          <a:noFill/>
          <a:ln>
            <a:noFill/>
          </a:ln>
        </p:spPr>
        <p:txBody>
          <a:bodyPr wrap="square">
            <a:spAutoFit/>
          </a:bodyPr>
          <a:lstStyle/>
          <a:p>
            <a:pPr algn="ctr"/>
            <a:r>
              <a:rPr lang="en-US" sz="1600" b="1" dirty="0">
                <a:latin typeface="Times New Roman" panose="02020603050405020304" pitchFamily="18" charset="0"/>
                <a:cs typeface="Times New Roman" panose="02020603050405020304" pitchFamily="18" charset="0"/>
              </a:rPr>
              <a:t>Cultural </a:t>
            </a:r>
            <a:r>
              <a:rPr lang="en-US" sz="1600" b="1" dirty="0">
                <a:effectLst/>
                <a:latin typeface="Times New Roman" panose="02020603050405020304" pitchFamily="18" charset="0"/>
                <a:cs typeface="Times New Roman" panose="02020603050405020304" pitchFamily="18" charset="0"/>
              </a:rPr>
              <a:t>Etiquette Quiz</a:t>
            </a:r>
          </a:p>
          <a:p>
            <a:pPr algn="l"/>
            <a:r>
              <a:rPr lang="en-US" sz="1600" b="0" i="0" dirty="0">
                <a:effectLst/>
                <a:latin typeface="Times New Roman" panose="02020603050405020304" pitchFamily="18" charset="0"/>
                <a:cs typeface="Times New Roman" panose="02020603050405020304" pitchFamily="18" charset="0"/>
              </a:rPr>
              <a:t>Successfully managing or conducting business across cultures involves knowing what to say, when to arrive for meetings, what to wear, what gifts are acceptable, and what greeting to give, among many other things. It takes a continued effort to recognize and appreciate the other party’s expectations and business practices. This quiz will give you an idea of how aware you are of the business cultures of other areas of the world.</a:t>
            </a:r>
          </a:p>
          <a:p>
            <a:pPr algn="l"/>
            <a:endParaRPr lang="en-US" sz="1600" dirty="0">
              <a:latin typeface="Times New Roman" panose="02020603050405020304" pitchFamily="18" charset="0"/>
              <a:cs typeface="Times New Roman" panose="02020603050405020304" pitchFamily="18" charset="0"/>
            </a:endParaRPr>
          </a:p>
          <a:p>
            <a:pPr algn="l">
              <a:buFont typeface="+mj-lt"/>
              <a:buAutoNum type="arabicPeriod"/>
            </a:pPr>
            <a:r>
              <a:rPr lang="en-US" sz="1600" b="0" i="0" dirty="0">
                <a:effectLst/>
                <a:latin typeface="Times New Roman" panose="02020603050405020304" pitchFamily="18" charset="0"/>
                <a:cs typeface="Times New Roman" panose="02020603050405020304" pitchFamily="18" charset="0"/>
              </a:rPr>
              <a:t>Which culture often views professional titles as arrogant? Ireland</a:t>
            </a:r>
          </a:p>
          <a:p>
            <a:pPr algn="l">
              <a:buFont typeface="+mj-lt"/>
              <a:buAutoNum type="arabicPeriod"/>
            </a:pPr>
            <a:r>
              <a:rPr lang="en-US" sz="1600" b="0" i="0" dirty="0">
                <a:effectLst/>
                <a:latin typeface="Times New Roman" panose="02020603050405020304" pitchFamily="18" charset="0"/>
                <a:cs typeface="Times New Roman" panose="02020603050405020304" pitchFamily="18" charset="0"/>
              </a:rPr>
              <a:t>Where should you not use red ink on your business card because the color red has a negative connotation? Madagascar</a:t>
            </a:r>
          </a:p>
          <a:p>
            <a:pPr algn="l">
              <a:buFont typeface="+mj-lt"/>
              <a:buAutoNum type="arabicPeriod"/>
            </a:pPr>
            <a:r>
              <a:rPr lang="en-US" sz="1600" b="0" i="0" dirty="0">
                <a:effectLst/>
                <a:latin typeface="Times New Roman" panose="02020603050405020304" pitchFamily="18" charset="0"/>
                <a:cs typeface="Times New Roman" panose="02020603050405020304" pitchFamily="18" charset="0"/>
              </a:rPr>
              <a:t>In this culture, it may be considered an insult to leave immediately following a meeting, as this may suggest that you are not interested in getting to know the other party. Colombia</a:t>
            </a:r>
          </a:p>
          <a:p>
            <a:r>
              <a:rPr lang="en-US" sz="1600" dirty="0">
                <a:latin typeface="Times New Roman" panose="02020603050405020304" pitchFamily="18" charset="0"/>
                <a:cs typeface="Times New Roman" panose="02020603050405020304" pitchFamily="18" charset="0"/>
              </a:rPr>
              <a:t>4- If you compliment someone in this country on one of his or her personal items, he or she may insist that you accept it as a gift. Bahrain</a:t>
            </a:r>
          </a:p>
        </p:txBody>
      </p:sp>
      <p:sp>
        <p:nvSpPr>
          <p:cNvPr id="11" name="Rectangle 10">
            <a:extLst>
              <a:ext uri="{FF2B5EF4-FFF2-40B4-BE49-F238E27FC236}">
                <a16:creationId xmlns:a16="http://schemas.microsoft.com/office/drawing/2014/main" id="{172DEE91-0CF8-4B4C-8799-1C4EF3265919}"/>
              </a:ext>
            </a:extLst>
          </p:cNvPr>
          <p:cNvSpPr/>
          <p:nvPr/>
        </p:nvSpPr>
        <p:spPr>
          <a:xfrm>
            <a:off x="6865745" y="3615317"/>
            <a:ext cx="872196" cy="321882"/>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E7EC1A3B-D645-49FA-BD46-899E70F6C3B2}"/>
              </a:ext>
            </a:extLst>
          </p:cNvPr>
          <p:cNvSpPr/>
          <p:nvPr/>
        </p:nvSpPr>
        <p:spPr>
          <a:xfrm>
            <a:off x="3119185" y="4042075"/>
            <a:ext cx="1169962" cy="366100"/>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75C73A0A-A394-4458-8BFB-28834C1B0D67}"/>
              </a:ext>
            </a:extLst>
          </p:cNvPr>
          <p:cNvSpPr/>
          <p:nvPr/>
        </p:nvSpPr>
        <p:spPr>
          <a:xfrm>
            <a:off x="6358209" y="4555678"/>
            <a:ext cx="1169962" cy="366100"/>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2F0C4F92-918B-422E-8421-2ABD83FD054C}"/>
              </a:ext>
            </a:extLst>
          </p:cNvPr>
          <p:cNvSpPr/>
          <p:nvPr/>
        </p:nvSpPr>
        <p:spPr>
          <a:xfrm>
            <a:off x="2838941" y="5095785"/>
            <a:ext cx="1169962" cy="366100"/>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9" name="Group 18">
            <a:extLst>
              <a:ext uri="{FF2B5EF4-FFF2-40B4-BE49-F238E27FC236}">
                <a16:creationId xmlns:a16="http://schemas.microsoft.com/office/drawing/2014/main" id="{A39D65D4-86F2-4F62-8A20-E3521D511E48}"/>
              </a:ext>
            </a:extLst>
          </p:cNvPr>
          <p:cNvGrpSpPr/>
          <p:nvPr/>
        </p:nvGrpSpPr>
        <p:grpSpPr>
          <a:xfrm>
            <a:off x="130613" y="576493"/>
            <a:ext cx="8979519" cy="693507"/>
            <a:chOff x="130614" y="576493"/>
            <a:chExt cx="8834318" cy="536623"/>
          </a:xfrm>
        </p:grpSpPr>
        <p:sp>
          <p:nvSpPr>
            <p:cNvPr id="20" name="TextBox 19">
              <a:extLst>
                <a:ext uri="{FF2B5EF4-FFF2-40B4-BE49-F238E27FC236}">
                  <a16:creationId xmlns:a16="http://schemas.microsoft.com/office/drawing/2014/main" id="{EA93883A-83D2-435F-86C4-C3F28E079B10}"/>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21" name="Rectangle 20">
              <a:extLst>
                <a:ext uri="{FF2B5EF4-FFF2-40B4-BE49-F238E27FC236}">
                  <a16:creationId xmlns:a16="http://schemas.microsoft.com/office/drawing/2014/main" id="{361175DD-1D80-4C58-852E-742A7DAEF96D}"/>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20502861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grpId="0" nodeType="clickEffect">
                                  <p:stCondLst>
                                    <p:cond delay="0"/>
                                  </p:stCondLst>
                                  <p:childTnLst>
                                    <p:anim calcmode="lin" valueType="num">
                                      <p:cBhvr additive="base">
                                        <p:cTn id="6" dur="500"/>
                                        <p:tgtEl>
                                          <p:spTgt spid="11"/>
                                        </p:tgtEl>
                                        <p:attrNameLst>
                                          <p:attrName>ppt_x</p:attrName>
                                        </p:attrNameLst>
                                      </p:cBhvr>
                                      <p:tavLst>
                                        <p:tav tm="0">
                                          <p:val>
                                            <p:strVal val="ppt_x"/>
                                          </p:val>
                                        </p:tav>
                                        <p:tav tm="100000">
                                          <p:val>
                                            <p:strVal val="ppt_x"/>
                                          </p:val>
                                        </p:tav>
                                      </p:tavLst>
                                    </p:anim>
                                    <p:anim calcmode="lin" valueType="num">
                                      <p:cBhvr additive="base">
                                        <p:cTn id="7" dur="500"/>
                                        <p:tgtEl>
                                          <p:spTgt spid="11"/>
                                        </p:tgtEl>
                                        <p:attrNameLst>
                                          <p:attrName>ppt_y</p:attrName>
                                        </p:attrNameLst>
                                      </p:cBhvr>
                                      <p:tavLst>
                                        <p:tav tm="0">
                                          <p:val>
                                            <p:strVal val="ppt_y"/>
                                          </p:val>
                                        </p:tav>
                                        <p:tav tm="100000">
                                          <p:val>
                                            <p:strVal val="1+ppt_h/2"/>
                                          </p:val>
                                        </p:tav>
                                      </p:tavLst>
                                    </p:anim>
                                    <p:set>
                                      <p:cBhvr>
                                        <p:cTn id="8" dur="1" fill="hold">
                                          <p:stCondLst>
                                            <p:cond delay="499"/>
                                          </p:stCondLst>
                                        </p:cTn>
                                        <p:tgtEl>
                                          <p:spTgt spid="11"/>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42" presetClass="exit" presetSubtype="0" fill="hold" grpId="0" nodeType="clickEffect">
                                  <p:stCondLst>
                                    <p:cond delay="0"/>
                                  </p:stCondLst>
                                  <p:childTnLst>
                                    <p:animEffect transition="out" filter="fade">
                                      <p:cBhvr>
                                        <p:cTn id="12" dur="1000"/>
                                        <p:tgtEl>
                                          <p:spTgt spid="16"/>
                                        </p:tgtEl>
                                      </p:cBhvr>
                                    </p:animEffect>
                                    <p:anim calcmode="lin" valueType="num">
                                      <p:cBhvr>
                                        <p:cTn id="13" dur="1000"/>
                                        <p:tgtEl>
                                          <p:spTgt spid="16"/>
                                        </p:tgtEl>
                                        <p:attrNameLst>
                                          <p:attrName>ppt_x</p:attrName>
                                        </p:attrNameLst>
                                      </p:cBhvr>
                                      <p:tavLst>
                                        <p:tav tm="0">
                                          <p:val>
                                            <p:strVal val="ppt_x"/>
                                          </p:val>
                                        </p:tav>
                                        <p:tav tm="100000">
                                          <p:val>
                                            <p:strVal val="ppt_x"/>
                                          </p:val>
                                        </p:tav>
                                      </p:tavLst>
                                    </p:anim>
                                    <p:anim calcmode="lin" valueType="num">
                                      <p:cBhvr>
                                        <p:cTn id="14" dur="1000"/>
                                        <p:tgtEl>
                                          <p:spTgt spid="16"/>
                                        </p:tgtEl>
                                        <p:attrNameLst>
                                          <p:attrName>ppt_y</p:attrName>
                                        </p:attrNameLst>
                                      </p:cBhvr>
                                      <p:tavLst>
                                        <p:tav tm="0">
                                          <p:val>
                                            <p:strVal val="ppt_y"/>
                                          </p:val>
                                        </p:tav>
                                        <p:tav tm="100000">
                                          <p:val>
                                            <p:strVal val="ppt_y+.1"/>
                                          </p:val>
                                        </p:tav>
                                      </p:tavLst>
                                    </p:anim>
                                    <p:set>
                                      <p:cBhvr>
                                        <p:cTn id="15" dur="1" fill="hold">
                                          <p:stCondLst>
                                            <p:cond delay="999"/>
                                          </p:stCondLst>
                                        </p:cTn>
                                        <p:tgtEl>
                                          <p:spTgt spid="16"/>
                                        </p:tgtEl>
                                        <p:attrNameLst>
                                          <p:attrName>style.visibility</p:attrName>
                                        </p:attrNameLst>
                                      </p:cBhvr>
                                      <p:to>
                                        <p:strVal val="hidden"/>
                                      </p:to>
                                    </p:set>
                                  </p:childTnLst>
                                </p:cTn>
                              </p:par>
                            </p:childTnLst>
                          </p:cTn>
                        </p:par>
                      </p:childTnLst>
                    </p:cTn>
                  </p:par>
                  <p:par>
                    <p:cTn id="16" fill="hold">
                      <p:stCondLst>
                        <p:cond delay="indefinite"/>
                      </p:stCondLst>
                      <p:childTnLst>
                        <p:par>
                          <p:cTn id="17" fill="hold">
                            <p:stCondLst>
                              <p:cond delay="0"/>
                            </p:stCondLst>
                            <p:childTnLst>
                              <p:par>
                                <p:cTn id="18" presetID="42" presetClass="exit" presetSubtype="0" fill="hold" grpId="0" nodeType="clickEffect">
                                  <p:stCondLst>
                                    <p:cond delay="0"/>
                                  </p:stCondLst>
                                  <p:childTnLst>
                                    <p:animEffect transition="out" filter="fade">
                                      <p:cBhvr>
                                        <p:cTn id="19" dur="1000"/>
                                        <p:tgtEl>
                                          <p:spTgt spid="17"/>
                                        </p:tgtEl>
                                      </p:cBhvr>
                                    </p:animEffect>
                                    <p:anim calcmode="lin" valueType="num">
                                      <p:cBhvr>
                                        <p:cTn id="20" dur="1000"/>
                                        <p:tgtEl>
                                          <p:spTgt spid="17"/>
                                        </p:tgtEl>
                                        <p:attrNameLst>
                                          <p:attrName>ppt_x</p:attrName>
                                        </p:attrNameLst>
                                      </p:cBhvr>
                                      <p:tavLst>
                                        <p:tav tm="0">
                                          <p:val>
                                            <p:strVal val="ppt_x"/>
                                          </p:val>
                                        </p:tav>
                                        <p:tav tm="100000">
                                          <p:val>
                                            <p:strVal val="ppt_x"/>
                                          </p:val>
                                        </p:tav>
                                      </p:tavLst>
                                    </p:anim>
                                    <p:anim calcmode="lin" valueType="num">
                                      <p:cBhvr>
                                        <p:cTn id="21" dur="1000"/>
                                        <p:tgtEl>
                                          <p:spTgt spid="17"/>
                                        </p:tgtEl>
                                        <p:attrNameLst>
                                          <p:attrName>ppt_y</p:attrName>
                                        </p:attrNameLst>
                                      </p:cBhvr>
                                      <p:tavLst>
                                        <p:tav tm="0">
                                          <p:val>
                                            <p:strVal val="ppt_y"/>
                                          </p:val>
                                        </p:tav>
                                        <p:tav tm="100000">
                                          <p:val>
                                            <p:strVal val="ppt_y+.1"/>
                                          </p:val>
                                        </p:tav>
                                      </p:tavLst>
                                    </p:anim>
                                    <p:set>
                                      <p:cBhvr>
                                        <p:cTn id="22" dur="1" fill="hold">
                                          <p:stCondLst>
                                            <p:cond delay="999"/>
                                          </p:stCondLst>
                                        </p:cTn>
                                        <p:tgtEl>
                                          <p:spTgt spid="17"/>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42" presetClass="exit" presetSubtype="0" fill="hold" grpId="0" nodeType="clickEffect">
                                  <p:stCondLst>
                                    <p:cond delay="0"/>
                                  </p:stCondLst>
                                  <p:childTnLst>
                                    <p:animEffect transition="out" filter="fade">
                                      <p:cBhvr>
                                        <p:cTn id="26" dur="1000"/>
                                        <p:tgtEl>
                                          <p:spTgt spid="18"/>
                                        </p:tgtEl>
                                      </p:cBhvr>
                                    </p:animEffect>
                                    <p:anim calcmode="lin" valueType="num">
                                      <p:cBhvr>
                                        <p:cTn id="27" dur="1000"/>
                                        <p:tgtEl>
                                          <p:spTgt spid="18"/>
                                        </p:tgtEl>
                                        <p:attrNameLst>
                                          <p:attrName>ppt_x</p:attrName>
                                        </p:attrNameLst>
                                      </p:cBhvr>
                                      <p:tavLst>
                                        <p:tav tm="0">
                                          <p:val>
                                            <p:strVal val="ppt_x"/>
                                          </p:val>
                                        </p:tav>
                                        <p:tav tm="100000">
                                          <p:val>
                                            <p:strVal val="ppt_x"/>
                                          </p:val>
                                        </p:tav>
                                      </p:tavLst>
                                    </p:anim>
                                    <p:anim calcmode="lin" valueType="num">
                                      <p:cBhvr>
                                        <p:cTn id="28" dur="1000"/>
                                        <p:tgtEl>
                                          <p:spTgt spid="18"/>
                                        </p:tgtEl>
                                        <p:attrNameLst>
                                          <p:attrName>ppt_y</p:attrName>
                                        </p:attrNameLst>
                                      </p:cBhvr>
                                      <p:tavLst>
                                        <p:tav tm="0">
                                          <p:val>
                                            <p:strVal val="ppt_y"/>
                                          </p:val>
                                        </p:tav>
                                        <p:tav tm="100000">
                                          <p:val>
                                            <p:strVal val="ppt_y+.1"/>
                                          </p:val>
                                        </p:tav>
                                      </p:tavLst>
                                    </p:anim>
                                    <p:set>
                                      <p:cBhvr>
                                        <p:cTn id="29" dur="1" fill="hold">
                                          <p:stCondLst>
                                            <p:cond delay="999"/>
                                          </p:stCondLst>
                                        </p:cTn>
                                        <p:tgtEl>
                                          <p:spTgt spid="1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6" grpId="0" animBg="1"/>
      <p:bldP spid="17" grpId="0" animBg="1"/>
      <p:bldP spid="18"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Globalization and business: </a:t>
            </a:r>
          </a:p>
        </p:txBody>
      </p:sp>
      <p:sp>
        <p:nvSpPr>
          <p:cNvPr id="15" name="TextBox 14">
            <a:extLst>
              <a:ext uri="{FF2B5EF4-FFF2-40B4-BE49-F238E27FC236}">
                <a16:creationId xmlns:a16="http://schemas.microsoft.com/office/drawing/2014/main" id="{88F29590-8D47-4752-95C5-BB5EA4111BD8}"/>
              </a:ext>
            </a:extLst>
          </p:cNvPr>
          <p:cNvSpPr txBox="1"/>
          <p:nvPr/>
        </p:nvSpPr>
        <p:spPr>
          <a:xfrm>
            <a:off x="1874165" y="2153423"/>
            <a:ext cx="9666095" cy="4031873"/>
          </a:xfrm>
          <a:prstGeom prst="rect">
            <a:avLst/>
          </a:prstGeom>
          <a:noFill/>
          <a:ln>
            <a:noFill/>
          </a:ln>
        </p:spPr>
        <p:txBody>
          <a:bodyPr wrap="square">
            <a:spAutoFit/>
          </a:bodyPr>
          <a:lstStyle/>
          <a:p>
            <a:pPr algn="ctr"/>
            <a:r>
              <a:rPr lang="en-US" sz="1600" b="1" dirty="0">
                <a:solidFill>
                  <a:srgbClr val="AF5C23"/>
                </a:solidFill>
                <a:latin typeface="Times New Roman" panose="02020603050405020304" pitchFamily="18" charset="0"/>
                <a:cs typeface="Times New Roman" panose="02020603050405020304" pitchFamily="18" charset="0"/>
              </a:rPr>
              <a:t>Cultural </a:t>
            </a:r>
            <a:r>
              <a:rPr lang="en-US" sz="1600" b="1" dirty="0">
                <a:solidFill>
                  <a:srgbClr val="AF5C23"/>
                </a:solidFill>
                <a:effectLst/>
                <a:latin typeface="Times New Roman" panose="02020603050405020304" pitchFamily="18" charset="0"/>
                <a:cs typeface="Times New Roman" panose="02020603050405020304" pitchFamily="18" charset="0"/>
              </a:rPr>
              <a:t>Etiquette Quiz</a:t>
            </a:r>
          </a:p>
          <a:p>
            <a:r>
              <a:rPr lang="en-US" sz="1600" dirty="0">
                <a:latin typeface="Times New Roman" panose="02020603050405020304" pitchFamily="18" charset="0"/>
                <a:cs typeface="Times New Roman" panose="02020603050405020304" pitchFamily="18" charset="0"/>
              </a:rPr>
              <a:t>5- In this country, tapping your nose signals that something is to be kept secret or confidential. England</a:t>
            </a:r>
          </a:p>
          <a:p>
            <a:r>
              <a:rPr lang="en-US" sz="1600" dirty="0">
                <a:latin typeface="Times New Roman" panose="02020603050405020304" pitchFamily="18" charset="0"/>
                <a:cs typeface="Times New Roman" panose="02020603050405020304" pitchFamily="18" charset="0"/>
              </a:rPr>
              <a:t>6- In this country, beckoning someone with your palm up while wagging one finger can be taken as an insult. India (and China)</a:t>
            </a:r>
          </a:p>
          <a:p>
            <a:r>
              <a:rPr lang="en-US" sz="1600" dirty="0">
                <a:latin typeface="Times New Roman" panose="02020603050405020304" pitchFamily="18" charset="0"/>
                <a:cs typeface="Times New Roman" panose="02020603050405020304" pitchFamily="18" charset="0"/>
              </a:rPr>
              <a:t>7- In this country, people who have worked together for years still shake hands every morning as if they were meeting for the first time. Germany</a:t>
            </a:r>
          </a:p>
          <a:p>
            <a:r>
              <a:rPr lang="en-US" sz="1600" dirty="0">
                <a:latin typeface="Times New Roman" panose="02020603050405020304" pitchFamily="18" charset="0"/>
                <a:cs typeface="Times New Roman" panose="02020603050405020304" pitchFamily="18" charset="0"/>
              </a:rPr>
              <a:t>8- In this country, negotiations usually take a long time and are chaotic, with numerous people often speaking simultaneously. Spain</a:t>
            </a:r>
          </a:p>
          <a:p>
            <a:r>
              <a:rPr lang="en-US" sz="1600" dirty="0">
                <a:latin typeface="Times New Roman" panose="02020603050405020304" pitchFamily="18" charset="0"/>
                <a:cs typeface="Times New Roman" panose="02020603050405020304" pitchFamily="18" charset="0"/>
              </a:rPr>
              <a:t>9- The “thumbs up” gesture is offensive in this country. Saudi Arabia</a:t>
            </a:r>
          </a:p>
          <a:p>
            <a:r>
              <a:rPr lang="en-US" sz="1600" dirty="0">
                <a:latin typeface="Times New Roman" panose="02020603050405020304" pitchFamily="18" charset="0"/>
                <a:cs typeface="Times New Roman" panose="02020603050405020304" pitchFamily="18" charset="0"/>
              </a:rPr>
              <a:t>10- Be sensitive to the volume of your voice in this country. Loud voices are known to be offensive in meetings as well as in restaurants and on the street. France</a:t>
            </a:r>
          </a:p>
          <a:p>
            <a:r>
              <a:rPr lang="en-US" sz="1600" dirty="0">
                <a:latin typeface="Times New Roman" panose="02020603050405020304" pitchFamily="18" charset="0"/>
                <a:cs typeface="Times New Roman" panose="02020603050405020304" pitchFamily="18" charset="0"/>
              </a:rPr>
              <a:t>10- Negotiations and meetings with people from this country often involve flared tempers, and tantrums and walkouts often occur. Standing with your hands in your pockets is also considered rude in this culture. Russia</a:t>
            </a:r>
          </a:p>
          <a:p>
            <a:r>
              <a:rPr lang="en-US" sz="1600" dirty="0">
                <a:latin typeface="Times New Roman" panose="02020603050405020304" pitchFamily="18" charset="0"/>
                <a:cs typeface="Times New Roman" panose="02020603050405020304" pitchFamily="18" charset="0"/>
              </a:rPr>
              <a:t>11- Because saving face is so important in this culture, you will often hear “It’s convenient” or “I’ll look into it” instead of being told “No.” China</a:t>
            </a:r>
          </a:p>
          <a:p>
            <a:endParaRPr lang="en-US" sz="1600" b="0" i="0" dirty="0">
              <a:solidFill>
                <a:srgbClr val="3F3F3F"/>
              </a:solidFill>
              <a:effectLst/>
              <a:latin typeface="Times New Roman" panose="02020603050405020304" pitchFamily="18" charset="0"/>
              <a:cs typeface="Times New Roman" panose="02020603050405020304" pitchFamily="18" charset="0"/>
            </a:endParaRPr>
          </a:p>
        </p:txBody>
      </p:sp>
      <p:sp>
        <p:nvSpPr>
          <p:cNvPr id="11" name="Rectangle 10">
            <a:extLst>
              <a:ext uri="{FF2B5EF4-FFF2-40B4-BE49-F238E27FC236}">
                <a16:creationId xmlns:a16="http://schemas.microsoft.com/office/drawing/2014/main" id="{172DEE91-0CF8-4B4C-8799-1C4EF3265919}"/>
              </a:ext>
            </a:extLst>
          </p:cNvPr>
          <p:cNvSpPr/>
          <p:nvPr/>
        </p:nvSpPr>
        <p:spPr>
          <a:xfrm>
            <a:off x="9647532" y="2400215"/>
            <a:ext cx="872196" cy="321882"/>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E7EC1A3B-D645-49FA-BD46-899E70F6C3B2}"/>
              </a:ext>
            </a:extLst>
          </p:cNvPr>
          <p:cNvSpPr/>
          <p:nvPr/>
        </p:nvSpPr>
        <p:spPr>
          <a:xfrm>
            <a:off x="10916219" y="2561156"/>
            <a:ext cx="624041" cy="366100"/>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C2D12A4C-6440-4F3C-BA9E-E70003076AC3}"/>
              </a:ext>
            </a:extLst>
          </p:cNvPr>
          <p:cNvSpPr/>
          <p:nvPr/>
        </p:nvSpPr>
        <p:spPr>
          <a:xfrm>
            <a:off x="2388245" y="2927256"/>
            <a:ext cx="624041" cy="266185"/>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24A02303-802F-4157-B618-2A23A6178EC0}"/>
              </a:ext>
            </a:extLst>
          </p:cNvPr>
          <p:cNvSpPr/>
          <p:nvPr/>
        </p:nvSpPr>
        <p:spPr>
          <a:xfrm>
            <a:off x="4105421" y="3413756"/>
            <a:ext cx="823334" cy="26471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7726D0FE-E6C5-47FF-85A8-670D877368F4}"/>
              </a:ext>
            </a:extLst>
          </p:cNvPr>
          <p:cNvSpPr/>
          <p:nvPr/>
        </p:nvSpPr>
        <p:spPr>
          <a:xfrm flipV="1">
            <a:off x="3282087" y="3922282"/>
            <a:ext cx="823334" cy="26471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FFFF14FD-4748-4EE6-886F-AFC0D7662BAB}"/>
              </a:ext>
            </a:extLst>
          </p:cNvPr>
          <p:cNvSpPr/>
          <p:nvPr/>
        </p:nvSpPr>
        <p:spPr>
          <a:xfrm>
            <a:off x="6481075" y="4159807"/>
            <a:ext cx="1146264" cy="22634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D1E7D3D2-4F2E-4752-9E76-03ADCF2D9B4C}"/>
              </a:ext>
            </a:extLst>
          </p:cNvPr>
          <p:cNvSpPr/>
          <p:nvPr/>
        </p:nvSpPr>
        <p:spPr>
          <a:xfrm>
            <a:off x="5130547" y="4602346"/>
            <a:ext cx="823334" cy="26471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02E99A0F-BEF6-4EFE-B64E-E0CEF19C0D02}"/>
              </a:ext>
            </a:extLst>
          </p:cNvPr>
          <p:cNvSpPr/>
          <p:nvPr/>
        </p:nvSpPr>
        <p:spPr>
          <a:xfrm>
            <a:off x="10317835" y="5146146"/>
            <a:ext cx="823334" cy="26471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61255555-F024-4BE9-9624-53C666F0F364}"/>
              </a:ext>
            </a:extLst>
          </p:cNvPr>
          <p:cNvSpPr/>
          <p:nvPr/>
        </p:nvSpPr>
        <p:spPr>
          <a:xfrm>
            <a:off x="4075314" y="5604796"/>
            <a:ext cx="823334" cy="26471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4" name="Group 23">
            <a:extLst>
              <a:ext uri="{FF2B5EF4-FFF2-40B4-BE49-F238E27FC236}">
                <a16:creationId xmlns:a16="http://schemas.microsoft.com/office/drawing/2014/main" id="{0E3BCAC9-5A64-4F9C-944B-BE90CF131285}"/>
              </a:ext>
            </a:extLst>
          </p:cNvPr>
          <p:cNvGrpSpPr/>
          <p:nvPr/>
        </p:nvGrpSpPr>
        <p:grpSpPr>
          <a:xfrm>
            <a:off x="130613" y="576493"/>
            <a:ext cx="8979519" cy="693507"/>
            <a:chOff x="130614" y="576493"/>
            <a:chExt cx="8834318" cy="536623"/>
          </a:xfrm>
        </p:grpSpPr>
        <p:sp>
          <p:nvSpPr>
            <p:cNvPr id="25" name="TextBox 24">
              <a:extLst>
                <a:ext uri="{FF2B5EF4-FFF2-40B4-BE49-F238E27FC236}">
                  <a16:creationId xmlns:a16="http://schemas.microsoft.com/office/drawing/2014/main" id="{638E64F0-0E93-4ED1-A515-259F3411BDA4}"/>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26" name="Rectangle 25">
              <a:extLst>
                <a:ext uri="{FF2B5EF4-FFF2-40B4-BE49-F238E27FC236}">
                  <a16:creationId xmlns:a16="http://schemas.microsoft.com/office/drawing/2014/main" id="{A95D1CB2-EE0E-4F9B-B4B0-99A5C3508EDC}"/>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779854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grpId="0" nodeType="clickEffect">
                                  <p:stCondLst>
                                    <p:cond delay="0"/>
                                  </p:stCondLst>
                                  <p:childTnLst>
                                    <p:anim calcmode="lin" valueType="num">
                                      <p:cBhvr additive="base">
                                        <p:cTn id="6" dur="500"/>
                                        <p:tgtEl>
                                          <p:spTgt spid="11"/>
                                        </p:tgtEl>
                                        <p:attrNameLst>
                                          <p:attrName>ppt_x</p:attrName>
                                        </p:attrNameLst>
                                      </p:cBhvr>
                                      <p:tavLst>
                                        <p:tav tm="0">
                                          <p:val>
                                            <p:strVal val="ppt_x"/>
                                          </p:val>
                                        </p:tav>
                                        <p:tav tm="100000">
                                          <p:val>
                                            <p:strVal val="ppt_x"/>
                                          </p:val>
                                        </p:tav>
                                      </p:tavLst>
                                    </p:anim>
                                    <p:anim calcmode="lin" valueType="num">
                                      <p:cBhvr additive="base">
                                        <p:cTn id="7" dur="500"/>
                                        <p:tgtEl>
                                          <p:spTgt spid="11"/>
                                        </p:tgtEl>
                                        <p:attrNameLst>
                                          <p:attrName>ppt_y</p:attrName>
                                        </p:attrNameLst>
                                      </p:cBhvr>
                                      <p:tavLst>
                                        <p:tav tm="0">
                                          <p:val>
                                            <p:strVal val="ppt_y"/>
                                          </p:val>
                                        </p:tav>
                                        <p:tav tm="100000">
                                          <p:val>
                                            <p:strVal val="1+ppt_h/2"/>
                                          </p:val>
                                        </p:tav>
                                      </p:tavLst>
                                    </p:anim>
                                    <p:set>
                                      <p:cBhvr>
                                        <p:cTn id="8" dur="1" fill="hold">
                                          <p:stCondLst>
                                            <p:cond delay="499"/>
                                          </p:stCondLst>
                                        </p:cTn>
                                        <p:tgtEl>
                                          <p:spTgt spid="11"/>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42" presetClass="exit" presetSubtype="0" fill="hold" grpId="0" nodeType="clickEffect">
                                  <p:stCondLst>
                                    <p:cond delay="0"/>
                                  </p:stCondLst>
                                  <p:childTnLst>
                                    <p:animEffect transition="out" filter="fade">
                                      <p:cBhvr>
                                        <p:cTn id="12" dur="1000"/>
                                        <p:tgtEl>
                                          <p:spTgt spid="16"/>
                                        </p:tgtEl>
                                      </p:cBhvr>
                                    </p:animEffect>
                                    <p:anim calcmode="lin" valueType="num">
                                      <p:cBhvr>
                                        <p:cTn id="13" dur="1000"/>
                                        <p:tgtEl>
                                          <p:spTgt spid="16"/>
                                        </p:tgtEl>
                                        <p:attrNameLst>
                                          <p:attrName>ppt_x</p:attrName>
                                        </p:attrNameLst>
                                      </p:cBhvr>
                                      <p:tavLst>
                                        <p:tav tm="0">
                                          <p:val>
                                            <p:strVal val="ppt_x"/>
                                          </p:val>
                                        </p:tav>
                                        <p:tav tm="100000">
                                          <p:val>
                                            <p:strVal val="ppt_x"/>
                                          </p:val>
                                        </p:tav>
                                      </p:tavLst>
                                    </p:anim>
                                    <p:anim calcmode="lin" valueType="num">
                                      <p:cBhvr>
                                        <p:cTn id="14" dur="1000"/>
                                        <p:tgtEl>
                                          <p:spTgt spid="16"/>
                                        </p:tgtEl>
                                        <p:attrNameLst>
                                          <p:attrName>ppt_y</p:attrName>
                                        </p:attrNameLst>
                                      </p:cBhvr>
                                      <p:tavLst>
                                        <p:tav tm="0">
                                          <p:val>
                                            <p:strVal val="ppt_y"/>
                                          </p:val>
                                        </p:tav>
                                        <p:tav tm="100000">
                                          <p:val>
                                            <p:strVal val="ppt_y+.1"/>
                                          </p:val>
                                        </p:tav>
                                      </p:tavLst>
                                    </p:anim>
                                    <p:set>
                                      <p:cBhvr>
                                        <p:cTn id="15" dur="1" fill="hold">
                                          <p:stCondLst>
                                            <p:cond delay="999"/>
                                          </p:stCondLst>
                                        </p:cTn>
                                        <p:tgtEl>
                                          <p:spTgt spid="16"/>
                                        </p:tgtEl>
                                        <p:attrNameLst>
                                          <p:attrName>style.visibility</p:attrName>
                                        </p:attrNameLst>
                                      </p:cBhvr>
                                      <p:to>
                                        <p:strVal val="hidden"/>
                                      </p:to>
                                    </p:set>
                                  </p:childTnLst>
                                </p:cTn>
                              </p:par>
                              <p:par>
                                <p:cTn id="16" presetID="42" presetClass="exit" presetSubtype="0" fill="hold" grpId="0" nodeType="withEffect">
                                  <p:stCondLst>
                                    <p:cond delay="0"/>
                                  </p:stCondLst>
                                  <p:childTnLst>
                                    <p:animEffect transition="out" filter="fade">
                                      <p:cBhvr>
                                        <p:cTn id="17" dur="1000"/>
                                        <p:tgtEl>
                                          <p:spTgt spid="14"/>
                                        </p:tgtEl>
                                      </p:cBhvr>
                                    </p:animEffect>
                                    <p:anim calcmode="lin" valueType="num">
                                      <p:cBhvr>
                                        <p:cTn id="18" dur="1000"/>
                                        <p:tgtEl>
                                          <p:spTgt spid="14"/>
                                        </p:tgtEl>
                                        <p:attrNameLst>
                                          <p:attrName>ppt_x</p:attrName>
                                        </p:attrNameLst>
                                      </p:cBhvr>
                                      <p:tavLst>
                                        <p:tav tm="0">
                                          <p:val>
                                            <p:strVal val="ppt_x"/>
                                          </p:val>
                                        </p:tav>
                                        <p:tav tm="100000">
                                          <p:val>
                                            <p:strVal val="ppt_x"/>
                                          </p:val>
                                        </p:tav>
                                      </p:tavLst>
                                    </p:anim>
                                    <p:anim calcmode="lin" valueType="num">
                                      <p:cBhvr>
                                        <p:cTn id="19" dur="1000"/>
                                        <p:tgtEl>
                                          <p:spTgt spid="14"/>
                                        </p:tgtEl>
                                        <p:attrNameLst>
                                          <p:attrName>ppt_y</p:attrName>
                                        </p:attrNameLst>
                                      </p:cBhvr>
                                      <p:tavLst>
                                        <p:tav tm="0">
                                          <p:val>
                                            <p:strVal val="ppt_y"/>
                                          </p:val>
                                        </p:tav>
                                        <p:tav tm="100000">
                                          <p:val>
                                            <p:strVal val="ppt_y+.1"/>
                                          </p:val>
                                        </p:tav>
                                      </p:tavLst>
                                    </p:anim>
                                    <p:set>
                                      <p:cBhvr>
                                        <p:cTn id="20" dur="1" fill="hold">
                                          <p:stCondLst>
                                            <p:cond delay="999"/>
                                          </p:stCondLst>
                                        </p:cTn>
                                        <p:tgtEl>
                                          <p:spTgt spid="14"/>
                                        </p:tgtEl>
                                        <p:attrNameLst>
                                          <p:attrName>style.visibility</p:attrName>
                                        </p:attrNameLst>
                                      </p:cBhvr>
                                      <p:to>
                                        <p:strVal val="hidden"/>
                                      </p:to>
                                    </p:set>
                                  </p:childTnLst>
                                </p:cTn>
                              </p:par>
                            </p:childTnLst>
                          </p:cTn>
                        </p:par>
                      </p:childTnLst>
                    </p:cTn>
                  </p:par>
                  <p:par>
                    <p:cTn id="21" fill="hold">
                      <p:stCondLst>
                        <p:cond delay="indefinite"/>
                      </p:stCondLst>
                      <p:childTnLst>
                        <p:par>
                          <p:cTn id="22" fill="hold">
                            <p:stCondLst>
                              <p:cond delay="0"/>
                            </p:stCondLst>
                            <p:childTnLst>
                              <p:par>
                                <p:cTn id="23" presetID="42" presetClass="exit" presetSubtype="0" fill="hold" grpId="0" nodeType="clickEffect">
                                  <p:stCondLst>
                                    <p:cond delay="0"/>
                                  </p:stCondLst>
                                  <p:childTnLst>
                                    <p:animEffect transition="out" filter="fade">
                                      <p:cBhvr>
                                        <p:cTn id="24" dur="1000"/>
                                        <p:tgtEl>
                                          <p:spTgt spid="18"/>
                                        </p:tgtEl>
                                      </p:cBhvr>
                                    </p:animEffect>
                                    <p:anim calcmode="lin" valueType="num">
                                      <p:cBhvr>
                                        <p:cTn id="25" dur="1000"/>
                                        <p:tgtEl>
                                          <p:spTgt spid="18"/>
                                        </p:tgtEl>
                                        <p:attrNameLst>
                                          <p:attrName>ppt_x</p:attrName>
                                        </p:attrNameLst>
                                      </p:cBhvr>
                                      <p:tavLst>
                                        <p:tav tm="0">
                                          <p:val>
                                            <p:strVal val="ppt_x"/>
                                          </p:val>
                                        </p:tav>
                                        <p:tav tm="100000">
                                          <p:val>
                                            <p:strVal val="ppt_x"/>
                                          </p:val>
                                        </p:tav>
                                      </p:tavLst>
                                    </p:anim>
                                    <p:anim calcmode="lin" valueType="num">
                                      <p:cBhvr>
                                        <p:cTn id="26" dur="1000"/>
                                        <p:tgtEl>
                                          <p:spTgt spid="18"/>
                                        </p:tgtEl>
                                        <p:attrNameLst>
                                          <p:attrName>ppt_y</p:attrName>
                                        </p:attrNameLst>
                                      </p:cBhvr>
                                      <p:tavLst>
                                        <p:tav tm="0">
                                          <p:val>
                                            <p:strVal val="ppt_y"/>
                                          </p:val>
                                        </p:tav>
                                        <p:tav tm="100000">
                                          <p:val>
                                            <p:strVal val="ppt_y+.1"/>
                                          </p:val>
                                        </p:tav>
                                      </p:tavLst>
                                    </p:anim>
                                    <p:set>
                                      <p:cBhvr>
                                        <p:cTn id="27" dur="1" fill="hold">
                                          <p:stCondLst>
                                            <p:cond delay="999"/>
                                          </p:stCondLst>
                                        </p:cTn>
                                        <p:tgtEl>
                                          <p:spTgt spid="18"/>
                                        </p:tgtEl>
                                        <p:attrNameLst>
                                          <p:attrName>style.visibility</p:attrName>
                                        </p:attrNameLst>
                                      </p:cBhvr>
                                      <p:to>
                                        <p:strVal val="hidden"/>
                                      </p:to>
                                    </p:set>
                                  </p:childTnLst>
                                </p:cTn>
                              </p:par>
                            </p:childTnLst>
                          </p:cTn>
                        </p:par>
                      </p:childTnLst>
                    </p:cTn>
                  </p:par>
                  <p:par>
                    <p:cTn id="28" fill="hold">
                      <p:stCondLst>
                        <p:cond delay="indefinite"/>
                      </p:stCondLst>
                      <p:childTnLst>
                        <p:par>
                          <p:cTn id="29" fill="hold">
                            <p:stCondLst>
                              <p:cond delay="0"/>
                            </p:stCondLst>
                            <p:childTnLst>
                              <p:par>
                                <p:cTn id="30" presetID="42" presetClass="exit" presetSubtype="0" fill="hold" grpId="0" nodeType="clickEffect">
                                  <p:stCondLst>
                                    <p:cond delay="0"/>
                                  </p:stCondLst>
                                  <p:childTnLst>
                                    <p:animEffect transition="out" filter="fade">
                                      <p:cBhvr>
                                        <p:cTn id="31" dur="1000"/>
                                        <p:tgtEl>
                                          <p:spTgt spid="19"/>
                                        </p:tgtEl>
                                      </p:cBhvr>
                                    </p:animEffect>
                                    <p:anim calcmode="lin" valueType="num">
                                      <p:cBhvr>
                                        <p:cTn id="32" dur="1000"/>
                                        <p:tgtEl>
                                          <p:spTgt spid="19"/>
                                        </p:tgtEl>
                                        <p:attrNameLst>
                                          <p:attrName>ppt_x</p:attrName>
                                        </p:attrNameLst>
                                      </p:cBhvr>
                                      <p:tavLst>
                                        <p:tav tm="0">
                                          <p:val>
                                            <p:strVal val="ppt_x"/>
                                          </p:val>
                                        </p:tav>
                                        <p:tav tm="100000">
                                          <p:val>
                                            <p:strVal val="ppt_x"/>
                                          </p:val>
                                        </p:tav>
                                      </p:tavLst>
                                    </p:anim>
                                    <p:anim calcmode="lin" valueType="num">
                                      <p:cBhvr>
                                        <p:cTn id="33" dur="1000"/>
                                        <p:tgtEl>
                                          <p:spTgt spid="19"/>
                                        </p:tgtEl>
                                        <p:attrNameLst>
                                          <p:attrName>ppt_y</p:attrName>
                                        </p:attrNameLst>
                                      </p:cBhvr>
                                      <p:tavLst>
                                        <p:tav tm="0">
                                          <p:val>
                                            <p:strVal val="ppt_y"/>
                                          </p:val>
                                        </p:tav>
                                        <p:tav tm="100000">
                                          <p:val>
                                            <p:strVal val="ppt_y+.1"/>
                                          </p:val>
                                        </p:tav>
                                      </p:tavLst>
                                    </p:anim>
                                    <p:set>
                                      <p:cBhvr>
                                        <p:cTn id="34" dur="1" fill="hold">
                                          <p:stCondLst>
                                            <p:cond delay="999"/>
                                          </p:stCondLst>
                                        </p:cTn>
                                        <p:tgtEl>
                                          <p:spTgt spid="19"/>
                                        </p:tgtEl>
                                        <p:attrNameLst>
                                          <p:attrName>style.visibility</p:attrName>
                                        </p:attrNameLst>
                                      </p:cBhvr>
                                      <p:to>
                                        <p:strVal val="hidden"/>
                                      </p:to>
                                    </p:set>
                                  </p:childTnLst>
                                </p:cTn>
                              </p:par>
                            </p:childTnLst>
                          </p:cTn>
                        </p:par>
                      </p:childTnLst>
                    </p:cTn>
                  </p:par>
                  <p:par>
                    <p:cTn id="35" fill="hold">
                      <p:stCondLst>
                        <p:cond delay="indefinite"/>
                      </p:stCondLst>
                      <p:childTnLst>
                        <p:par>
                          <p:cTn id="36" fill="hold">
                            <p:stCondLst>
                              <p:cond delay="0"/>
                            </p:stCondLst>
                            <p:childTnLst>
                              <p:par>
                                <p:cTn id="37" presetID="42" presetClass="exit" presetSubtype="0" fill="hold" grpId="0" nodeType="clickEffect">
                                  <p:stCondLst>
                                    <p:cond delay="0"/>
                                  </p:stCondLst>
                                  <p:childTnLst>
                                    <p:animEffect transition="out" filter="fade">
                                      <p:cBhvr>
                                        <p:cTn id="38" dur="1000"/>
                                        <p:tgtEl>
                                          <p:spTgt spid="20"/>
                                        </p:tgtEl>
                                      </p:cBhvr>
                                    </p:animEffect>
                                    <p:anim calcmode="lin" valueType="num">
                                      <p:cBhvr>
                                        <p:cTn id="39" dur="1000"/>
                                        <p:tgtEl>
                                          <p:spTgt spid="20"/>
                                        </p:tgtEl>
                                        <p:attrNameLst>
                                          <p:attrName>ppt_x</p:attrName>
                                        </p:attrNameLst>
                                      </p:cBhvr>
                                      <p:tavLst>
                                        <p:tav tm="0">
                                          <p:val>
                                            <p:strVal val="ppt_x"/>
                                          </p:val>
                                        </p:tav>
                                        <p:tav tm="100000">
                                          <p:val>
                                            <p:strVal val="ppt_x"/>
                                          </p:val>
                                        </p:tav>
                                      </p:tavLst>
                                    </p:anim>
                                    <p:anim calcmode="lin" valueType="num">
                                      <p:cBhvr>
                                        <p:cTn id="40" dur="1000"/>
                                        <p:tgtEl>
                                          <p:spTgt spid="20"/>
                                        </p:tgtEl>
                                        <p:attrNameLst>
                                          <p:attrName>ppt_y</p:attrName>
                                        </p:attrNameLst>
                                      </p:cBhvr>
                                      <p:tavLst>
                                        <p:tav tm="0">
                                          <p:val>
                                            <p:strVal val="ppt_y"/>
                                          </p:val>
                                        </p:tav>
                                        <p:tav tm="100000">
                                          <p:val>
                                            <p:strVal val="ppt_y+.1"/>
                                          </p:val>
                                        </p:tav>
                                      </p:tavLst>
                                    </p:anim>
                                    <p:set>
                                      <p:cBhvr>
                                        <p:cTn id="41" dur="1" fill="hold">
                                          <p:stCondLst>
                                            <p:cond delay="999"/>
                                          </p:stCondLst>
                                        </p:cTn>
                                        <p:tgtEl>
                                          <p:spTgt spid="20"/>
                                        </p:tgtEl>
                                        <p:attrNameLst>
                                          <p:attrName>style.visibility</p:attrName>
                                        </p:attrNameLst>
                                      </p:cBhvr>
                                      <p:to>
                                        <p:strVal val="hidden"/>
                                      </p:to>
                                    </p:set>
                                  </p:childTnLst>
                                </p:cTn>
                              </p:par>
                            </p:childTnLst>
                          </p:cTn>
                        </p:par>
                      </p:childTnLst>
                    </p:cTn>
                  </p:par>
                  <p:par>
                    <p:cTn id="42" fill="hold">
                      <p:stCondLst>
                        <p:cond delay="indefinite"/>
                      </p:stCondLst>
                      <p:childTnLst>
                        <p:par>
                          <p:cTn id="43" fill="hold">
                            <p:stCondLst>
                              <p:cond delay="0"/>
                            </p:stCondLst>
                            <p:childTnLst>
                              <p:par>
                                <p:cTn id="44" presetID="42" presetClass="exit" presetSubtype="0" fill="hold" grpId="0" nodeType="clickEffect">
                                  <p:stCondLst>
                                    <p:cond delay="0"/>
                                  </p:stCondLst>
                                  <p:childTnLst>
                                    <p:animEffect transition="out" filter="fade">
                                      <p:cBhvr>
                                        <p:cTn id="45" dur="1000"/>
                                        <p:tgtEl>
                                          <p:spTgt spid="21"/>
                                        </p:tgtEl>
                                      </p:cBhvr>
                                    </p:animEffect>
                                    <p:anim calcmode="lin" valueType="num">
                                      <p:cBhvr>
                                        <p:cTn id="46" dur="1000"/>
                                        <p:tgtEl>
                                          <p:spTgt spid="21"/>
                                        </p:tgtEl>
                                        <p:attrNameLst>
                                          <p:attrName>ppt_x</p:attrName>
                                        </p:attrNameLst>
                                      </p:cBhvr>
                                      <p:tavLst>
                                        <p:tav tm="0">
                                          <p:val>
                                            <p:strVal val="ppt_x"/>
                                          </p:val>
                                        </p:tav>
                                        <p:tav tm="100000">
                                          <p:val>
                                            <p:strVal val="ppt_x"/>
                                          </p:val>
                                        </p:tav>
                                      </p:tavLst>
                                    </p:anim>
                                    <p:anim calcmode="lin" valueType="num">
                                      <p:cBhvr>
                                        <p:cTn id="47" dur="1000"/>
                                        <p:tgtEl>
                                          <p:spTgt spid="21"/>
                                        </p:tgtEl>
                                        <p:attrNameLst>
                                          <p:attrName>ppt_y</p:attrName>
                                        </p:attrNameLst>
                                      </p:cBhvr>
                                      <p:tavLst>
                                        <p:tav tm="0">
                                          <p:val>
                                            <p:strVal val="ppt_y"/>
                                          </p:val>
                                        </p:tav>
                                        <p:tav tm="100000">
                                          <p:val>
                                            <p:strVal val="ppt_y+.1"/>
                                          </p:val>
                                        </p:tav>
                                      </p:tavLst>
                                    </p:anim>
                                    <p:set>
                                      <p:cBhvr>
                                        <p:cTn id="48" dur="1" fill="hold">
                                          <p:stCondLst>
                                            <p:cond delay="999"/>
                                          </p:stCondLst>
                                        </p:cTn>
                                        <p:tgtEl>
                                          <p:spTgt spid="21"/>
                                        </p:tgtEl>
                                        <p:attrNameLst>
                                          <p:attrName>style.visibility</p:attrName>
                                        </p:attrNameLst>
                                      </p:cBhvr>
                                      <p:to>
                                        <p:strVal val="hidden"/>
                                      </p:to>
                                    </p:set>
                                  </p:childTnLst>
                                </p:cTn>
                              </p:par>
                            </p:childTnLst>
                          </p:cTn>
                        </p:par>
                      </p:childTnLst>
                    </p:cTn>
                  </p:par>
                  <p:par>
                    <p:cTn id="49" fill="hold">
                      <p:stCondLst>
                        <p:cond delay="indefinite"/>
                      </p:stCondLst>
                      <p:childTnLst>
                        <p:par>
                          <p:cTn id="50" fill="hold">
                            <p:stCondLst>
                              <p:cond delay="0"/>
                            </p:stCondLst>
                            <p:childTnLst>
                              <p:par>
                                <p:cTn id="51" presetID="42" presetClass="exit" presetSubtype="0" fill="hold" grpId="0" nodeType="clickEffect">
                                  <p:stCondLst>
                                    <p:cond delay="0"/>
                                  </p:stCondLst>
                                  <p:childTnLst>
                                    <p:animEffect transition="out" filter="fade">
                                      <p:cBhvr>
                                        <p:cTn id="52" dur="1000"/>
                                        <p:tgtEl>
                                          <p:spTgt spid="22"/>
                                        </p:tgtEl>
                                      </p:cBhvr>
                                    </p:animEffect>
                                    <p:anim calcmode="lin" valueType="num">
                                      <p:cBhvr>
                                        <p:cTn id="53" dur="1000"/>
                                        <p:tgtEl>
                                          <p:spTgt spid="22"/>
                                        </p:tgtEl>
                                        <p:attrNameLst>
                                          <p:attrName>ppt_x</p:attrName>
                                        </p:attrNameLst>
                                      </p:cBhvr>
                                      <p:tavLst>
                                        <p:tav tm="0">
                                          <p:val>
                                            <p:strVal val="ppt_x"/>
                                          </p:val>
                                        </p:tav>
                                        <p:tav tm="100000">
                                          <p:val>
                                            <p:strVal val="ppt_x"/>
                                          </p:val>
                                        </p:tav>
                                      </p:tavLst>
                                    </p:anim>
                                    <p:anim calcmode="lin" valueType="num">
                                      <p:cBhvr>
                                        <p:cTn id="54" dur="1000"/>
                                        <p:tgtEl>
                                          <p:spTgt spid="22"/>
                                        </p:tgtEl>
                                        <p:attrNameLst>
                                          <p:attrName>ppt_y</p:attrName>
                                        </p:attrNameLst>
                                      </p:cBhvr>
                                      <p:tavLst>
                                        <p:tav tm="0">
                                          <p:val>
                                            <p:strVal val="ppt_y"/>
                                          </p:val>
                                        </p:tav>
                                        <p:tav tm="100000">
                                          <p:val>
                                            <p:strVal val="ppt_y+.1"/>
                                          </p:val>
                                        </p:tav>
                                      </p:tavLst>
                                    </p:anim>
                                    <p:set>
                                      <p:cBhvr>
                                        <p:cTn id="55" dur="1" fill="hold">
                                          <p:stCondLst>
                                            <p:cond delay="999"/>
                                          </p:stCondLst>
                                        </p:cTn>
                                        <p:tgtEl>
                                          <p:spTgt spid="22"/>
                                        </p:tgtEl>
                                        <p:attrNameLst>
                                          <p:attrName>style.visibility</p:attrName>
                                        </p:attrNameLst>
                                      </p:cBhvr>
                                      <p:to>
                                        <p:strVal val="hidden"/>
                                      </p:to>
                                    </p:set>
                                  </p:childTnLst>
                                </p:cTn>
                              </p:par>
                            </p:childTnLst>
                          </p:cTn>
                        </p:par>
                      </p:childTnLst>
                    </p:cTn>
                  </p:par>
                  <p:par>
                    <p:cTn id="56" fill="hold">
                      <p:stCondLst>
                        <p:cond delay="indefinite"/>
                      </p:stCondLst>
                      <p:childTnLst>
                        <p:par>
                          <p:cTn id="57" fill="hold">
                            <p:stCondLst>
                              <p:cond delay="0"/>
                            </p:stCondLst>
                            <p:childTnLst>
                              <p:par>
                                <p:cTn id="58" presetID="42" presetClass="exit" presetSubtype="0" fill="hold" grpId="0" nodeType="clickEffect">
                                  <p:stCondLst>
                                    <p:cond delay="0"/>
                                  </p:stCondLst>
                                  <p:childTnLst>
                                    <p:animEffect transition="out" filter="fade">
                                      <p:cBhvr>
                                        <p:cTn id="59" dur="1000"/>
                                        <p:tgtEl>
                                          <p:spTgt spid="23"/>
                                        </p:tgtEl>
                                      </p:cBhvr>
                                    </p:animEffect>
                                    <p:anim calcmode="lin" valueType="num">
                                      <p:cBhvr>
                                        <p:cTn id="60" dur="1000"/>
                                        <p:tgtEl>
                                          <p:spTgt spid="23"/>
                                        </p:tgtEl>
                                        <p:attrNameLst>
                                          <p:attrName>ppt_x</p:attrName>
                                        </p:attrNameLst>
                                      </p:cBhvr>
                                      <p:tavLst>
                                        <p:tav tm="0">
                                          <p:val>
                                            <p:strVal val="ppt_x"/>
                                          </p:val>
                                        </p:tav>
                                        <p:tav tm="100000">
                                          <p:val>
                                            <p:strVal val="ppt_x"/>
                                          </p:val>
                                        </p:tav>
                                      </p:tavLst>
                                    </p:anim>
                                    <p:anim calcmode="lin" valueType="num">
                                      <p:cBhvr>
                                        <p:cTn id="61" dur="1000"/>
                                        <p:tgtEl>
                                          <p:spTgt spid="23"/>
                                        </p:tgtEl>
                                        <p:attrNameLst>
                                          <p:attrName>ppt_y</p:attrName>
                                        </p:attrNameLst>
                                      </p:cBhvr>
                                      <p:tavLst>
                                        <p:tav tm="0">
                                          <p:val>
                                            <p:strVal val="ppt_y"/>
                                          </p:val>
                                        </p:tav>
                                        <p:tav tm="100000">
                                          <p:val>
                                            <p:strVal val="ppt_y+.1"/>
                                          </p:val>
                                        </p:tav>
                                      </p:tavLst>
                                    </p:anim>
                                    <p:set>
                                      <p:cBhvr>
                                        <p:cTn id="62" dur="1" fill="hold">
                                          <p:stCondLst>
                                            <p:cond delay="999"/>
                                          </p:stCondLst>
                                        </p:cTn>
                                        <p:tgtEl>
                                          <p:spTgt spid="2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6" grpId="0" animBg="1"/>
      <p:bldP spid="14" grpId="0" animBg="1"/>
      <p:bldP spid="18" grpId="0" animBg="1"/>
      <p:bldP spid="19" grpId="0" animBg="1"/>
      <p:bldP spid="20" grpId="0" animBg="1"/>
      <p:bldP spid="21" grpId="0" animBg="1"/>
      <p:bldP spid="22" grpId="0" animBg="1"/>
      <p:bldP spid="23"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Globalization and business: </a:t>
            </a:r>
          </a:p>
        </p:txBody>
      </p:sp>
      <p:graphicFrame>
        <p:nvGraphicFramePr>
          <p:cNvPr id="10" name="Table 7">
            <a:extLst>
              <a:ext uri="{FF2B5EF4-FFF2-40B4-BE49-F238E27FC236}">
                <a16:creationId xmlns:a16="http://schemas.microsoft.com/office/drawing/2014/main" id="{773655E5-1FAE-4315-97AB-DCC1DE1F9094}"/>
              </a:ext>
            </a:extLst>
          </p:cNvPr>
          <p:cNvGraphicFramePr>
            <a:graphicFrameLocks noGrp="1"/>
          </p:cNvGraphicFramePr>
          <p:nvPr>
            <p:extLst>
              <p:ext uri="{D42A27DB-BD31-4B8C-83A1-F6EECF244321}">
                <p14:modId xmlns:p14="http://schemas.microsoft.com/office/powerpoint/2010/main" val="784655926"/>
              </p:ext>
            </p:extLst>
          </p:nvPr>
        </p:nvGraphicFramePr>
        <p:xfrm>
          <a:off x="1980127" y="2186693"/>
          <a:ext cx="9533101" cy="3383280"/>
        </p:xfrm>
        <a:graphic>
          <a:graphicData uri="http://schemas.openxmlformats.org/drawingml/2006/table">
            <a:tbl>
              <a:tblPr firstRow="1" bandRow="1">
                <a:tableStyleId>{5C22544A-7EE6-4342-B048-85BDC9FD1C3A}</a:tableStyleId>
              </a:tblPr>
              <a:tblGrid>
                <a:gridCol w="2190203">
                  <a:extLst>
                    <a:ext uri="{9D8B030D-6E8A-4147-A177-3AD203B41FA5}">
                      <a16:colId xmlns:a16="http://schemas.microsoft.com/office/drawing/2014/main" val="3966072766"/>
                    </a:ext>
                  </a:extLst>
                </a:gridCol>
                <a:gridCol w="7342898">
                  <a:extLst>
                    <a:ext uri="{9D8B030D-6E8A-4147-A177-3AD203B41FA5}">
                      <a16:colId xmlns:a16="http://schemas.microsoft.com/office/drawing/2014/main" val="3536453227"/>
                    </a:ext>
                  </a:extLst>
                </a:gridCol>
              </a:tblGrid>
              <a:tr h="455212">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Cross-Cultural difference and similarities:</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0" indent="0" algn="just" defTabSz="914400" rtl="0" eaLnBrk="1" latinLnBrk="0" hangingPunct="1">
                        <a:buFont typeface="Wingdings" panose="05000000000000000000" pitchFamily="2" charset="2"/>
                        <a:buNone/>
                      </a:pPr>
                      <a:r>
                        <a:rPr lang="en-US" sz="1800" b="1" u="sng" kern="1200" dirty="0">
                          <a:solidFill>
                            <a:schemeClr val="tx1"/>
                          </a:solidFill>
                          <a:latin typeface="Times New Roman" panose="02020603050405020304" pitchFamily="18" charset="0"/>
                          <a:ea typeface="+mn-ea"/>
                          <a:cs typeface="Times New Roman" panose="02020603050405020304" pitchFamily="18" charset="0"/>
                        </a:rPr>
                        <a:t>General observations: </a:t>
                      </a:r>
                      <a:r>
                        <a:rPr lang="en-US" sz="1800" b="0" u="none" kern="1200" dirty="0">
                          <a:solidFill>
                            <a:schemeClr val="tx1"/>
                          </a:solidFill>
                          <a:latin typeface="Times New Roman" panose="02020603050405020304" pitchFamily="18" charset="0"/>
                          <a:ea typeface="+mn-ea"/>
                          <a:cs typeface="Times New Roman" panose="02020603050405020304" pitchFamily="18" charset="0"/>
                        </a:rPr>
                        <a:t>Cultural and national bounders may not coincide.</a:t>
                      </a:r>
                    </a:p>
                    <a:p>
                      <a:pPr marL="0" indent="0" algn="just" defTabSz="914400" rtl="0" eaLnBrk="1" latinLnBrk="0" hangingPunct="1">
                        <a:buFontTx/>
                        <a:buNone/>
                      </a:pPr>
                      <a:r>
                        <a:rPr lang="en-US" sz="1800" b="0" u="none" kern="1200" dirty="0">
                          <a:solidFill>
                            <a:schemeClr val="tx1"/>
                          </a:solidFill>
                          <a:latin typeface="Times New Roman" panose="02020603050405020304" pitchFamily="18" charset="0"/>
                          <a:ea typeface="+mn-ea"/>
                          <a:cs typeface="Times New Roman" panose="02020603050405020304" pitchFamily="18" charset="0"/>
                        </a:rPr>
                        <a:t>one major review of the literature on international management reached five basic conclusions.</a:t>
                      </a:r>
                    </a:p>
                    <a:p>
                      <a:pPr marL="0" indent="0" algn="just" defTabSz="914400" rtl="0" eaLnBrk="1" latinLnBrk="0" hangingPunct="1">
                        <a:buFontTx/>
                        <a:buNone/>
                      </a:pPr>
                      <a:endParaRPr lang="en-US" sz="1800" b="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Tx/>
                        <a:buNone/>
                      </a:pPr>
                      <a:r>
                        <a:rPr lang="en-US" sz="1800" b="0" u="none" kern="1200" dirty="0">
                          <a:solidFill>
                            <a:schemeClr val="tx1"/>
                          </a:solidFill>
                          <a:latin typeface="Times New Roman" panose="02020603050405020304" pitchFamily="18" charset="0"/>
                          <a:ea typeface="+mn-ea"/>
                          <a:cs typeface="Times New Roman" panose="02020603050405020304" pitchFamily="18" charset="0"/>
                        </a:rPr>
                        <a:t>1- Behavior in organizational settings does indeed vary across cultures.</a:t>
                      </a:r>
                    </a:p>
                    <a:p>
                      <a:pPr marL="0" indent="0" algn="just" defTabSz="914400" rtl="0" eaLnBrk="1" latinLnBrk="0" hangingPunct="1">
                        <a:buFontTx/>
                        <a:buNone/>
                      </a:pPr>
                      <a:r>
                        <a:rPr lang="en-US" sz="1800" b="0" u="none" kern="1200" dirty="0">
                          <a:solidFill>
                            <a:schemeClr val="tx1"/>
                          </a:solidFill>
                          <a:latin typeface="Times New Roman" panose="02020603050405020304" pitchFamily="18" charset="0"/>
                          <a:ea typeface="+mn-ea"/>
                          <a:cs typeface="Times New Roman" panose="02020603050405020304" pitchFamily="18" charset="0"/>
                        </a:rPr>
                        <a:t>2- Culture itself is one major cause of this variation</a:t>
                      </a:r>
                    </a:p>
                    <a:p>
                      <a:pPr marL="0" indent="0" algn="just" defTabSz="914400" rtl="0" eaLnBrk="1" latinLnBrk="0" hangingPunct="1">
                        <a:buFontTx/>
                        <a:buNone/>
                      </a:pPr>
                      <a:r>
                        <a:rPr lang="en-US" sz="1800" b="0" u="none" kern="1200" dirty="0">
                          <a:solidFill>
                            <a:schemeClr val="tx1"/>
                          </a:solidFill>
                          <a:latin typeface="Times New Roman" panose="02020603050405020304" pitchFamily="18" charset="0"/>
                          <a:ea typeface="+mn-ea"/>
                          <a:cs typeface="Times New Roman" panose="02020603050405020304" pitchFamily="18" charset="0"/>
                        </a:rPr>
                        <a:t>3- although the causes and consequences of behavior within organizational settings remain quite diverse across cultures, organizations and the ways they are structured appear to be growing increasingly similar. </a:t>
                      </a:r>
                    </a:p>
                    <a:p>
                      <a:pPr marL="0" indent="0" algn="just" defTabSz="914400" rtl="0" eaLnBrk="1" latinLnBrk="0" hangingPunct="1">
                        <a:buFontTx/>
                        <a:buNone/>
                      </a:pPr>
                      <a:r>
                        <a:rPr lang="en-US" sz="1800" b="0" u="none" kern="1200" dirty="0">
                          <a:solidFill>
                            <a:schemeClr val="tx1"/>
                          </a:solidFill>
                          <a:latin typeface="Times New Roman" panose="02020603050405020304" pitchFamily="18" charset="0"/>
                          <a:ea typeface="+mn-ea"/>
                          <a:cs typeface="Times New Roman" panose="02020603050405020304" pitchFamily="18" charset="0"/>
                        </a:rPr>
                        <a:t>4- The same individual behaves differently in different cultural settings.</a:t>
                      </a:r>
                    </a:p>
                    <a:p>
                      <a:pPr marL="0" indent="0" algn="just" defTabSz="914400" rtl="0" eaLnBrk="1" latinLnBrk="0" hangingPunct="1">
                        <a:buFontTx/>
                        <a:buNone/>
                      </a:pPr>
                      <a:r>
                        <a:rPr lang="en-US" sz="1800" b="0" u="none" kern="1200" dirty="0">
                          <a:solidFill>
                            <a:schemeClr val="tx1"/>
                          </a:solidFill>
                          <a:latin typeface="Times New Roman" panose="02020603050405020304" pitchFamily="18" charset="0"/>
                          <a:ea typeface="+mn-ea"/>
                          <a:cs typeface="Times New Roman" panose="02020603050405020304" pitchFamily="18" charset="0"/>
                        </a:rPr>
                        <a:t>5- Cultural diversity can be an important source of synergy in enhancing organizational effectiveness.</a:t>
                      </a:r>
                    </a:p>
                  </a:txBody>
                  <a:tcPr>
                    <a:noFill/>
                  </a:tcPr>
                </a:tc>
                <a:extLst>
                  <a:ext uri="{0D108BD9-81ED-4DB2-BD59-A6C34878D82A}">
                    <a16:rowId xmlns:a16="http://schemas.microsoft.com/office/drawing/2014/main" val="3340113436"/>
                  </a:ext>
                </a:extLst>
              </a:tr>
            </a:tbl>
          </a:graphicData>
        </a:graphic>
      </p:graphicFrame>
      <p:grpSp>
        <p:nvGrpSpPr>
          <p:cNvPr id="11" name="Group 10">
            <a:extLst>
              <a:ext uri="{FF2B5EF4-FFF2-40B4-BE49-F238E27FC236}">
                <a16:creationId xmlns:a16="http://schemas.microsoft.com/office/drawing/2014/main" id="{B65397BE-3D12-4F43-BE00-0D9A8491BD62}"/>
              </a:ext>
            </a:extLst>
          </p:cNvPr>
          <p:cNvGrpSpPr/>
          <p:nvPr/>
        </p:nvGrpSpPr>
        <p:grpSpPr>
          <a:xfrm>
            <a:off x="130613" y="576493"/>
            <a:ext cx="8979519" cy="693507"/>
            <a:chOff x="130614" y="576493"/>
            <a:chExt cx="8834318" cy="536623"/>
          </a:xfrm>
        </p:grpSpPr>
        <p:sp>
          <p:nvSpPr>
            <p:cNvPr id="14" name="TextBox 13">
              <a:extLst>
                <a:ext uri="{FF2B5EF4-FFF2-40B4-BE49-F238E27FC236}">
                  <a16:creationId xmlns:a16="http://schemas.microsoft.com/office/drawing/2014/main" id="{805AC992-726E-437E-8EF4-58C7AA988E44}"/>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5" name="Rectangle 14">
              <a:extLst>
                <a:ext uri="{FF2B5EF4-FFF2-40B4-BE49-F238E27FC236}">
                  <a16:creationId xmlns:a16="http://schemas.microsoft.com/office/drawing/2014/main" id="{B9B568A3-D9DD-44CC-B806-ED22F5C44A74}"/>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277395977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graphicFrame>
        <p:nvGraphicFramePr>
          <p:cNvPr id="11" name="Table 10">
            <a:extLst>
              <a:ext uri="{FF2B5EF4-FFF2-40B4-BE49-F238E27FC236}">
                <a16:creationId xmlns:a16="http://schemas.microsoft.com/office/drawing/2014/main" id="{B720797A-A6E5-44E0-AF12-93333744B74F}"/>
              </a:ext>
            </a:extLst>
          </p:cNvPr>
          <p:cNvGraphicFramePr>
            <a:graphicFrameLocks noGrp="1"/>
          </p:cNvGraphicFramePr>
          <p:nvPr>
            <p:extLst>
              <p:ext uri="{D42A27DB-BD31-4B8C-83A1-F6EECF244321}">
                <p14:modId xmlns:p14="http://schemas.microsoft.com/office/powerpoint/2010/main" val="1609159348"/>
              </p:ext>
            </p:extLst>
          </p:nvPr>
        </p:nvGraphicFramePr>
        <p:xfrm>
          <a:off x="2529192" y="1674314"/>
          <a:ext cx="9423386" cy="4194270"/>
        </p:xfrm>
        <a:graphic>
          <a:graphicData uri="http://schemas.openxmlformats.org/drawingml/2006/table">
            <a:tbl>
              <a:tblPr/>
              <a:tblGrid>
                <a:gridCol w="1506523">
                  <a:extLst>
                    <a:ext uri="{9D8B030D-6E8A-4147-A177-3AD203B41FA5}">
                      <a16:colId xmlns:a16="http://schemas.microsoft.com/office/drawing/2014/main" val="2855406545"/>
                    </a:ext>
                  </a:extLst>
                </a:gridCol>
                <a:gridCol w="1917103">
                  <a:extLst>
                    <a:ext uri="{9D8B030D-6E8A-4147-A177-3AD203B41FA5}">
                      <a16:colId xmlns:a16="http://schemas.microsoft.com/office/drawing/2014/main" val="2794149950"/>
                    </a:ext>
                  </a:extLst>
                </a:gridCol>
                <a:gridCol w="1499071">
                  <a:extLst>
                    <a:ext uri="{9D8B030D-6E8A-4147-A177-3AD203B41FA5}">
                      <a16:colId xmlns:a16="http://schemas.microsoft.com/office/drawing/2014/main" val="3753910824"/>
                    </a:ext>
                  </a:extLst>
                </a:gridCol>
                <a:gridCol w="1500068">
                  <a:extLst>
                    <a:ext uri="{9D8B030D-6E8A-4147-A177-3AD203B41FA5}">
                      <a16:colId xmlns:a16="http://schemas.microsoft.com/office/drawing/2014/main" val="3775520837"/>
                    </a:ext>
                  </a:extLst>
                </a:gridCol>
                <a:gridCol w="1500068">
                  <a:extLst>
                    <a:ext uri="{9D8B030D-6E8A-4147-A177-3AD203B41FA5}">
                      <a16:colId xmlns:a16="http://schemas.microsoft.com/office/drawing/2014/main" val="750854251"/>
                    </a:ext>
                  </a:extLst>
                </a:gridCol>
                <a:gridCol w="1500553">
                  <a:extLst>
                    <a:ext uri="{9D8B030D-6E8A-4147-A177-3AD203B41FA5}">
                      <a16:colId xmlns:a16="http://schemas.microsoft.com/office/drawing/2014/main" val="3153852825"/>
                    </a:ext>
                  </a:extLst>
                </a:gridCol>
              </a:tblGrid>
              <a:tr h="517493">
                <a:tc>
                  <a:txBody>
                    <a:bodyPr/>
                    <a:lstStyle/>
                    <a:p>
                      <a:pPr algn="ctr"/>
                      <a:r>
                        <a:rPr lang="en-US" sz="1600" u="none" strike="noStrike">
                          <a:solidFill>
                            <a:srgbClr val="575757"/>
                          </a:solidFill>
                          <a:effectLst/>
                        </a:rPr>
                        <a:t>Country</a:t>
                      </a:r>
                    </a:p>
                  </a:txBody>
                  <a:tcPr marL="24705" marR="24705" marT="57645" marB="57645"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tc>
                  <a:txBody>
                    <a:bodyPr/>
                    <a:lstStyle/>
                    <a:p>
                      <a:pPr algn="ctr"/>
                      <a:r>
                        <a:rPr lang="en-US" sz="1600" u="none" strike="noStrike">
                          <a:solidFill>
                            <a:srgbClr val="575757"/>
                          </a:solidFill>
                          <a:effectLst/>
                        </a:rPr>
                        <a:t>Individualism/Collectivism</a:t>
                      </a:r>
                    </a:p>
                  </a:txBody>
                  <a:tcPr marL="24705" marR="24705" marT="57645" marB="57645"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tc>
                  <a:txBody>
                    <a:bodyPr/>
                    <a:lstStyle/>
                    <a:p>
                      <a:pPr algn="ctr"/>
                      <a:r>
                        <a:rPr lang="en-US" sz="1600" u="none" strike="noStrike" dirty="0">
                          <a:solidFill>
                            <a:srgbClr val="575757"/>
                          </a:solidFill>
                          <a:effectLst/>
                        </a:rPr>
                        <a:t>Power Distance</a:t>
                      </a:r>
                    </a:p>
                  </a:txBody>
                  <a:tcPr marL="24705" marR="24705" marT="57645" marB="57645"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tc>
                  <a:txBody>
                    <a:bodyPr/>
                    <a:lstStyle/>
                    <a:p>
                      <a:pPr algn="ctr"/>
                      <a:r>
                        <a:rPr lang="en-US" sz="1600" u="none" strike="noStrike" dirty="0">
                          <a:solidFill>
                            <a:srgbClr val="575757"/>
                          </a:solidFill>
                          <a:effectLst/>
                        </a:rPr>
                        <a:t>Uncertainty Avoidance</a:t>
                      </a:r>
                    </a:p>
                  </a:txBody>
                  <a:tcPr marL="24705" marR="24705" marT="57645" marB="57645"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tc>
                  <a:txBody>
                    <a:bodyPr/>
                    <a:lstStyle/>
                    <a:p>
                      <a:pPr algn="ctr"/>
                      <a:r>
                        <a:rPr lang="en-US" sz="1600" u="none" strike="noStrike">
                          <a:solidFill>
                            <a:srgbClr val="575757"/>
                          </a:solidFill>
                          <a:effectLst/>
                        </a:rPr>
                        <a:t>Masculinity</a:t>
                      </a:r>
                    </a:p>
                  </a:txBody>
                  <a:tcPr marL="24705" marR="24705" marT="57645" marB="57645"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tc>
                  <a:txBody>
                    <a:bodyPr/>
                    <a:lstStyle/>
                    <a:p>
                      <a:pPr algn="ctr"/>
                      <a:r>
                        <a:rPr lang="en-US" sz="1600" u="none" strike="noStrike">
                          <a:solidFill>
                            <a:srgbClr val="575757"/>
                          </a:solidFill>
                          <a:effectLst/>
                        </a:rPr>
                        <a:t>Long-Term Orientation</a:t>
                      </a:r>
                    </a:p>
                  </a:txBody>
                  <a:tcPr marL="24705" marR="24705" marT="57645" marB="57645"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extLst>
                  <a:ext uri="{0D108BD9-81ED-4DB2-BD59-A6C34878D82A}">
                    <a16:rowId xmlns:a16="http://schemas.microsoft.com/office/drawing/2014/main" val="1382902652"/>
                  </a:ext>
                </a:extLst>
              </a:tr>
              <a:tr h="308220">
                <a:tc>
                  <a:txBody>
                    <a:bodyPr/>
                    <a:lstStyle/>
                    <a:p>
                      <a:pPr algn="l" fontAlgn="t"/>
                      <a:r>
                        <a:rPr lang="en-US" sz="1600" u="none" strike="noStrike">
                          <a:solidFill>
                            <a:srgbClr val="3F3F3F"/>
                          </a:solidFill>
                          <a:effectLst/>
                          <a:latin typeface="Cordale"/>
                        </a:rPr>
                        <a:t>CANADA</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600" u="none" strike="noStrike">
                          <a:solidFill>
                            <a:srgbClr val="3F3F3F"/>
                          </a:solidFill>
                          <a:effectLst/>
                          <a:latin typeface="Cordale"/>
                        </a:rPr>
                        <a:t>H</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600" u="none" strike="noStrike">
                          <a:solidFill>
                            <a:srgbClr val="3F3F3F"/>
                          </a:solidFill>
                          <a:effectLst/>
                          <a:latin typeface="Cordale"/>
                        </a:rPr>
                        <a:t>M</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600" u="none" strike="noStrike">
                          <a:solidFill>
                            <a:srgbClr val="3F3F3F"/>
                          </a:solidFill>
                          <a:effectLst/>
                          <a:latin typeface="Cordale"/>
                        </a:rPr>
                        <a:t>M</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600" u="none" strike="noStrike">
                          <a:solidFill>
                            <a:srgbClr val="3F3F3F"/>
                          </a:solidFill>
                          <a:effectLst/>
                          <a:latin typeface="Cordale"/>
                        </a:rPr>
                        <a:t>M</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600" u="none" strike="noStrike">
                          <a:solidFill>
                            <a:srgbClr val="3F3F3F"/>
                          </a:solidFill>
                          <a:effectLst/>
                          <a:latin typeface="Cordale"/>
                        </a:rPr>
                        <a:t>L</a:t>
                      </a:r>
                    </a:p>
                  </a:txBody>
                  <a:tcPr marL="82349" marR="82349" marT="57645" marB="57645">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2982839497"/>
                  </a:ext>
                </a:extLst>
              </a:tr>
              <a:tr h="308220">
                <a:tc>
                  <a:txBody>
                    <a:bodyPr/>
                    <a:lstStyle/>
                    <a:p>
                      <a:pPr algn="l" fontAlgn="t"/>
                      <a:r>
                        <a:rPr lang="en-US" sz="1600" u="none" strike="noStrike">
                          <a:solidFill>
                            <a:srgbClr val="3F3F3F"/>
                          </a:solidFill>
                          <a:effectLst/>
                          <a:latin typeface="Cordale"/>
                        </a:rPr>
                        <a:t>GERMANY</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600" u="none" strike="noStrike">
                          <a:solidFill>
                            <a:srgbClr val="3F3F3F"/>
                          </a:solidFill>
                          <a:effectLst/>
                          <a:latin typeface="Cordale"/>
                        </a:rPr>
                        <a:t>M</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600" u="none" strike="noStrike">
                          <a:solidFill>
                            <a:srgbClr val="3F3F3F"/>
                          </a:solidFill>
                          <a:effectLst/>
                          <a:latin typeface="Cordale"/>
                        </a:rPr>
                        <a:t>M</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600" u="none" strike="noStrike">
                          <a:solidFill>
                            <a:srgbClr val="3F3F3F"/>
                          </a:solidFill>
                          <a:effectLst/>
                          <a:latin typeface="Cordale"/>
                        </a:rPr>
                        <a:t>M</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600" u="none" strike="noStrike">
                          <a:solidFill>
                            <a:srgbClr val="3F3F3F"/>
                          </a:solidFill>
                          <a:effectLst/>
                          <a:latin typeface="Cordale"/>
                        </a:rPr>
                        <a:t>M</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600" u="none" strike="noStrike">
                          <a:solidFill>
                            <a:srgbClr val="3F3F3F"/>
                          </a:solidFill>
                          <a:effectLst/>
                          <a:latin typeface="Cordale"/>
                        </a:rPr>
                        <a:t>M</a:t>
                      </a:r>
                    </a:p>
                  </a:txBody>
                  <a:tcPr marL="82349" marR="82349" marT="57645" marB="57645">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extLst>
                  <a:ext uri="{0D108BD9-81ED-4DB2-BD59-A6C34878D82A}">
                    <a16:rowId xmlns:a16="http://schemas.microsoft.com/office/drawing/2014/main" val="2550306113"/>
                  </a:ext>
                </a:extLst>
              </a:tr>
              <a:tr h="308220">
                <a:tc>
                  <a:txBody>
                    <a:bodyPr/>
                    <a:lstStyle/>
                    <a:p>
                      <a:pPr algn="l" fontAlgn="t"/>
                      <a:r>
                        <a:rPr lang="en-US" sz="1600" u="none" strike="noStrike">
                          <a:solidFill>
                            <a:srgbClr val="3F3F3F"/>
                          </a:solidFill>
                          <a:effectLst/>
                          <a:latin typeface="Cordale"/>
                        </a:rPr>
                        <a:t>ISRAEL</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600" u="none" strike="noStrike">
                          <a:solidFill>
                            <a:srgbClr val="3F3F3F"/>
                          </a:solidFill>
                          <a:effectLst/>
                          <a:latin typeface="Cordale"/>
                        </a:rPr>
                        <a:t>M</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600" u="none" strike="noStrike">
                          <a:solidFill>
                            <a:srgbClr val="3F3F3F"/>
                          </a:solidFill>
                          <a:effectLst/>
                          <a:latin typeface="Cordale"/>
                        </a:rPr>
                        <a:t>L</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600" u="none" strike="noStrike">
                          <a:solidFill>
                            <a:srgbClr val="3F3F3F"/>
                          </a:solidFill>
                          <a:effectLst/>
                          <a:latin typeface="Cordale"/>
                        </a:rPr>
                        <a:t>M</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600" u="none" strike="noStrike">
                          <a:solidFill>
                            <a:srgbClr val="3F3F3F"/>
                          </a:solidFill>
                          <a:effectLst/>
                          <a:latin typeface="Cordale"/>
                        </a:rPr>
                        <a:t>M</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600" u="none" strike="noStrike">
                          <a:solidFill>
                            <a:srgbClr val="3F3F3F"/>
                          </a:solidFill>
                          <a:effectLst/>
                          <a:latin typeface="Cordale"/>
                        </a:rPr>
                        <a:t>(no data)</a:t>
                      </a:r>
                    </a:p>
                  </a:txBody>
                  <a:tcPr marL="82349" marR="82349" marT="57645" marB="57645">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1888156644"/>
                  </a:ext>
                </a:extLst>
              </a:tr>
              <a:tr h="308220">
                <a:tc>
                  <a:txBody>
                    <a:bodyPr/>
                    <a:lstStyle/>
                    <a:p>
                      <a:pPr algn="l" fontAlgn="t"/>
                      <a:r>
                        <a:rPr lang="en-US" sz="1600" u="none" strike="noStrike">
                          <a:solidFill>
                            <a:srgbClr val="3F3F3F"/>
                          </a:solidFill>
                          <a:effectLst/>
                          <a:latin typeface="Cordale"/>
                        </a:rPr>
                        <a:t>ITALY</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600" u="none" strike="noStrike">
                          <a:solidFill>
                            <a:srgbClr val="3F3F3F"/>
                          </a:solidFill>
                          <a:effectLst/>
                          <a:latin typeface="Cordale"/>
                        </a:rPr>
                        <a:t>H</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600" u="none" strike="noStrike">
                          <a:solidFill>
                            <a:srgbClr val="3F3F3F"/>
                          </a:solidFill>
                          <a:effectLst/>
                          <a:latin typeface="Cordale"/>
                        </a:rPr>
                        <a:t>M</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600" u="none" strike="noStrike">
                          <a:solidFill>
                            <a:srgbClr val="3F3F3F"/>
                          </a:solidFill>
                          <a:effectLst/>
                          <a:latin typeface="Cordale"/>
                        </a:rPr>
                        <a:t>M</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600" u="none" strike="noStrike">
                          <a:solidFill>
                            <a:srgbClr val="3F3F3F"/>
                          </a:solidFill>
                          <a:effectLst/>
                          <a:latin typeface="Cordale"/>
                        </a:rPr>
                        <a:t>H</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600" u="none" strike="noStrike">
                          <a:solidFill>
                            <a:srgbClr val="3F3F3F"/>
                          </a:solidFill>
                          <a:effectLst/>
                          <a:latin typeface="Cordale"/>
                        </a:rPr>
                        <a:t>(no data)</a:t>
                      </a:r>
                    </a:p>
                  </a:txBody>
                  <a:tcPr marL="82349" marR="82349" marT="57645" marB="57645">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extLst>
                  <a:ext uri="{0D108BD9-81ED-4DB2-BD59-A6C34878D82A}">
                    <a16:rowId xmlns:a16="http://schemas.microsoft.com/office/drawing/2014/main" val="1747947533"/>
                  </a:ext>
                </a:extLst>
              </a:tr>
              <a:tr h="308220">
                <a:tc>
                  <a:txBody>
                    <a:bodyPr/>
                    <a:lstStyle/>
                    <a:p>
                      <a:pPr algn="l" fontAlgn="t"/>
                      <a:r>
                        <a:rPr lang="en-US" sz="1600" u="none" strike="noStrike">
                          <a:solidFill>
                            <a:srgbClr val="3F3F3F"/>
                          </a:solidFill>
                          <a:effectLst/>
                          <a:latin typeface="Cordale"/>
                        </a:rPr>
                        <a:t>JAPAN</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600" u="none" strike="noStrike">
                          <a:solidFill>
                            <a:srgbClr val="3F3F3F"/>
                          </a:solidFill>
                          <a:effectLst/>
                          <a:latin typeface="Cordale"/>
                        </a:rPr>
                        <a:t>M</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600" u="none" strike="noStrike">
                          <a:solidFill>
                            <a:srgbClr val="3F3F3F"/>
                          </a:solidFill>
                          <a:effectLst/>
                          <a:latin typeface="Cordale"/>
                        </a:rPr>
                        <a:t>M</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600" u="none" strike="noStrike">
                          <a:solidFill>
                            <a:srgbClr val="3F3F3F"/>
                          </a:solidFill>
                          <a:effectLst/>
                          <a:latin typeface="Cordale"/>
                        </a:rPr>
                        <a:t>H</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600" u="none" strike="noStrike">
                          <a:solidFill>
                            <a:srgbClr val="3F3F3F"/>
                          </a:solidFill>
                          <a:effectLst/>
                          <a:latin typeface="Cordale"/>
                        </a:rPr>
                        <a:t>H</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600" u="none" strike="noStrike" dirty="0">
                          <a:solidFill>
                            <a:srgbClr val="3F3F3F"/>
                          </a:solidFill>
                          <a:effectLst/>
                          <a:latin typeface="Cordale"/>
                        </a:rPr>
                        <a:t>H</a:t>
                      </a:r>
                    </a:p>
                  </a:txBody>
                  <a:tcPr marL="82349" marR="82349" marT="57645" marB="57645">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2120757826"/>
                  </a:ext>
                </a:extLst>
              </a:tr>
              <a:tr h="308220">
                <a:tc>
                  <a:txBody>
                    <a:bodyPr/>
                    <a:lstStyle/>
                    <a:p>
                      <a:pPr algn="l" fontAlgn="t"/>
                      <a:r>
                        <a:rPr lang="en-US" sz="1600" u="none" strike="noStrike">
                          <a:solidFill>
                            <a:srgbClr val="3F3F3F"/>
                          </a:solidFill>
                          <a:effectLst/>
                          <a:latin typeface="Cordale"/>
                        </a:rPr>
                        <a:t>MEXICO</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600" u="none" strike="noStrike">
                          <a:solidFill>
                            <a:srgbClr val="3F3F3F"/>
                          </a:solidFill>
                          <a:effectLst/>
                          <a:latin typeface="Cordale"/>
                        </a:rPr>
                        <a:t>H</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600" u="none" strike="noStrike">
                          <a:solidFill>
                            <a:srgbClr val="3F3F3F"/>
                          </a:solidFill>
                          <a:effectLst/>
                          <a:latin typeface="Cordale"/>
                        </a:rPr>
                        <a:t>H</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600" u="none" strike="noStrike" dirty="0">
                          <a:solidFill>
                            <a:srgbClr val="3F3F3F"/>
                          </a:solidFill>
                          <a:effectLst/>
                          <a:latin typeface="Cordale"/>
                        </a:rPr>
                        <a:t>H</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600" u="none" strike="noStrike">
                          <a:solidFill>
                            <a:srgbClr val="3F3F3F"/>
                          </a:solidFill>
                          <a:effectLst/>
                          <a:latin typeface="Cordale"/>
                        </a:rPr>
                        <a:t>M</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600" u="none" strike="noStrike">
                          <a:solidFill>
                            <a:srgbClr val="3F3F3F"/>
                          </a:solidFill>
                          <a:effectLst/>
                          <a:latin typeface="Cordale"/>
                        </a:rPr>
                        <a:t>(no data)</a:t>
                      </a:r>
                    </a:p>
                  </a:txBody>
                  <a:tcPr marL="82349" marR="82349" marT="57645" marB="57645">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extLst>
                  <a:ext uri="{0D108BD9-81ED-4DB2-BD59-A6C34878D82A}">
                    <a16:rowId xmlns:a16="http://schemas.microsoft.com/office/drawing/2014/main" val="1087538910"/>
                  </a:ext>
                </a:extLst>
              </a:tr>
              <a:tr h="308220">
                <a:tc>
                  <a:txBody>
                    <a:bodyPr/>
                    <a:lstStyle/>
                    <a:p>
                      <a:pPr algn="l" fontAlgn="t"/>
                      <a:r>
                        <a:rPr lang="en-US" sz="1600" u="none" strike="noStrike">
                          <a:solidFill>
                            <a:srgbClr val="3F3F3F"/>
                          </a:solidFill>
                          <a:effectLst/>
                          <a:latin typeface="Cordale"/>
                        </a:rPr>
                        <a:t>PAKISTAN</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600" u="none" strike="noStrike">
                          <a:solidFill>
                            <a:srgbClr val="3F3F3F"/>
                          </a:solidFill>
                          <a:effectLst/>
                          <a:latin typeface="Cordale"/>
                        </a:rPr>
                        <a:t>L</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600" u="none" strike="noStrike">
                          <a:solidFill>
                            <a:srgbClr val="3F3F3F"/>
                          </a:solidFill>
                          <a:effectLst/>
                          <a:latin typeface="Cordale"/>
                        </a:rPr>
                        <a:t>M</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600" u="none" strike="noStrike">
                          <a:solidFill>
                            <a:srgbClr val="3F3F3F"/>
                          </a:solidFill>
                          <a:effectLst/>
                          <a:latin typeface="Cordale"/>
                        </a:rPr>
                        <a:t>M</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600" u="none" strike="noStrike">
                          <a:solidFill>
                            <a:srgbClr val="3F3F3F"/>
                          </a:solidFill>
                          <a:effectLst/>
                          <a:latin typeface="Cordale"/>
                        </a:rPr>
                        <a:t>M</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600" u="none" strike="noStrike">
                          <a:solidFill>
                            <a:srgbClr val="3F3F3F"/>
                          </a:solidFill>
                          <a:effectLst/>
                          <a:latin typeface="Cordale"/>
                        </a:rPr>
                        <a:t>L</a:t>
                      </a:r>
                    </a:p>
                  </a:txBody>
                  <a:tcPr marL="82349" marR="82349" marT="57645" marB="57645">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4069287709"/>
                  </a:ext>
                </a:extLst>
              </a:tr>
              <a:tr h="308220">
                <a:tc>
                  <a:txBody>
                    <a:bodyPr/>
                    <a:lstStyle/>
                    <a:p>
                      <a:pPr algn="l" fontAlgn="t"/>
                      <a:r>
                        <a:rPr lang="en-US" sz="1600" u="none" strike="noStrike">
                          <a:solidFill>
                            <a:srgbClr val="3F3F3F"/>
                          </a:solidFill>
                          <a:effectLst/>
                          <a:latin typeface="Cordale"/>
                        </a:rPr>
                        <a:t>SWEDEN</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600" u="none" strike="noStrike">
                          <a:solidFill>
                            <a:srgbClr val="3F3F3F"/>
                          </a:solidFill>
                          <a:effectLst/>
                          <a:latin typeface="Cordale"/>
                        </a:rPr>
                        <a:t>H</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600" u="none" strike="noStrike">
                          <a:solidFill>
                            <a:srgbClr val="3F3F3F"/>
                          </a:solidFill>
                          <a:effectLst/>
                          <a:latin typeface="Cordale"/>
                        </a:rPr>
                        <a:t>M</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600" u="none" strike="noStrike">
                          <a:solidFill>
                            <a:srgbClr val="3F3F3F"/>
                          </a:solidFill>
                          <a:effectLst/>
                          <a:latin typeface="Cordale"/>
                        </a:rPr>
                        <a:t>L</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600" u="none" strike="noStrike">
                          <a:solidFill>
                            <a:srgbClr val="3F3F3F"/>
                          </a:solidFill>
                          <a:effectLst/>
                          <a:latin typeface="Cordale"/>
                        </a:rPr>
                        <a:t>L</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600" u="none" strike="noStrike">
                          <a:solidFill>
                            <a:srgbClr val="3F3F3F"/>
                          </a:solidFill>
                          <a:effectLst/>
                          <a:latin typeface="Cordale"/>
                        </a:rPr>
                        <a:t>M</a:t>
                      </a:r>
                    </a:p>
                  </a:txBody>
                  <a:tcPr marL="82349" marR="82349" marT="57645" marB="57645">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extLst>
                  <a:ext uri="{0D108BD9-81ED-4DB2-BD59-A6C34878D82A}">
                    <a16:rowId xmlns:a16="http://schemas.microsoft.com/office/drawing/2014/main" val="1417938236"/>
                  </a:ext>
                </a:extLst>
              </a:tr>
              <a:tr h="351032">
                <a:tc>
                  <a:txBody>
                    <a:bodyPr/>
                    <a:lstStyle/>
                    <a:p>
                      <a:pPr algn="l" fontAlgn="t"/>
                      <a:r>
                        <a:rPr lang="en-US" sz="1600" u="none" strike="noStrike">
                          <a:solidFill>
                            <a:srgbClr val="3F3F3F"/>
                          </a:solidFill>
                          <a:effectLst/>
                          <a:latin typeface="Cordale"/>
                        </a:rPr>
                        <a:t>UNITED STATES</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600" u="none" strike="noStrike">
                          <a:solidFill>
                            <a:srgbClr val="3F3F3F"/>
                          </a:solidFill>
                          <a:effectLst/>
                          <a:latin typeface="Cordale"/>
                        </a:rPr>
                        <a:t>H</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600" u="none" strike="noStrike">
                          <a:solidFill>
                            <a:srgbClr val="3F3F3F"/>
                          </a:solidFill>
                          <a:effectLst/>
                          <a:latin typeface="Cordale"/>
                        </a:rPr>
                        <a:t>M</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600" u="none" strike="noStrike">
                          <a:solidFill>
                            <a:srgbClr val="3F3F3F"/>
                          </a:solidFill>
                          <a:effectLst/>
                          <a:latin typeface="Cordale"/>
                        </a:rPr>
                        <a:t>M</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600" u="none" strike="noStrike">
                          <a:solidFill>
                            <a:srgbClr val="3F3F3F"/>
                          </a:solidFill>
                          <a:effectLst/>
                          <a:latin typeface="Cordale"/>
                        </a:rPr>
                        <a:t>M</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600" u="none" strike="noStrike">
                          <a:solidFill>
                            <a:srgbClr val="3F3F3F"/>
                          </a:solidFill>
                          <a:effectLst/>
                          <a:latin typeface="Cordale"/>
                        </a:rPr>
                        <a:t>L</a:t>
                      </a:r>
                    </a:p>
                  </a:txBody>
                  <a:tcPr marL="82349" marR="82349" marT="57645" marB="57645">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3445477508"/>
                  </a:ext>
                </a:extLst>
              </a:tr>
              <a:tr h="308220">
                <a:tc>
                  <a:txBody>
                    <a:bodyPr/>
                    <a:lstStyle/>
                    <a:p>
                      <a:pPr algn="l" fontAlgn="t"/>
                      <a:r>
                        <a:rPr lang="en-US" sz="1600" u="none" strike="noStrike">
                          <a:solidFill>
                            <a:srgbClr val="3F3F3F"/>
                          </a:solidFill>
                          <a:effectLst/>
                          <a:latin typeface="Cordale"/>
                        </a:rPr>
                        <a:t>VENEZUELA</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600" u="none" strike="noStrike">
                          <a:solidFill>
                            <a:srgbClr val="3F3F3F"/>
                          </a:solidFill>
                          <a:effectLst/>
                          <a:latin typeface="Cordale"/>
                        </a:rPr>
                        <a:t>L</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600" u="none" strike="noStrike">
                          <a:solidFill>
                            <a:srgbClr val="3F3F3F"/>
                          </a:solidFill>
                          <a:effectLst/>
                          <a:latin typeface="Cordale"/>
                        </a:rPr>
                        <a:t>H</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600" u="none" strike="noStrike">
                          <a:solidFill>
                            <a:srgbClr val="3F3F3F"/>
                          </a:solidFill>
                          <a:effectLst/>
                          <a:latin typeface="Cordale"/>
                        </a:rPr>
                        <a:t>M</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600" u="none" strike="noStrike">
                          <a:solidFill>
                            <a:srgbClr val="3F3F3F"/>
                          </a:solidFill>
                          <a:effectLst/>
                          <a:latin typeface="Cordale"/>
                        </a:rPr>
                        <a:t>H</a:t>
                      </a:r>
                    </a:p>
                  </a:txBody>
                  <a:tcPr marL="82349" marR="82349" marT="57645" marB="57645">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600" u="none" strike="noStrike" dirty="0">
                          <a:solidFill>
                            <a:srgbClr val="3F3F3F"/>
                          </a:solidFill>
                          <a:effectLst/>
                          <a:latin typeface="Cordale"/>
                        </a:rPr>
                        <a:t>(no data)</a:t>
                      </a:r>
                    </a:p>
                  </a:txBody>
                  <a:tcPr marL="82349" marR="82349" marT="57645" marB="57645">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extLst>
                  <a:ext uri="{0D108BD9-81ED-4DB2-BD59-A6C34878D82A}">
                    <a16:rowId xmlns:a16="http://schemas.microsoft.com/office/drawing/2014/main" val="454228631"/>
                  </a:ext>
                </a:extLst>
              </a:tr>
            </a:tbl>
          </a:graphicData>
        </a:graphic>
      </p:graphicFrame>
      <p:sp>
        <p:nvSpPr>
          <p:cNvPr id="16" name="TextBox 15">
            <a:extLst>
              <a:ext uri="{FF2B5EF4-FFF2-40B4-BE49-F238E27FC236}">
                <a16:creationId xmlns:a16="http://schemas.microsoft.com/office/drawing/2014/main" id="{2659394A-1B85-472F-999C-2944FBCD13BC}"/>
              </a:ext>
            </a:extLst>
          </p:cNvPr>
          <p:cNvSpPr txBox="1"/>
          <p:nvPr/>
        </p:nvSpPr>
        <p:spPr>
          <a:xfrm>
            <a:off x="2292625" y="1303797"/>
            <a:ext cx="9420531" cy="369332"/>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US" altLang="en-US" sz="1800" dirty="0">
                <a:solidFill>
                  <a:srgbClr val="C00000"/>
                </a:solidFill>
                <a:latin typeface="Open-sans"/>
              </a:rPr>
              <a:t>T</a:t>
            </a:r>
            <a:r>
              <a:rPr kumimoji="0" lang="en-US" altLang="en-US" sz="1800" i="0" u="none" strike="noStrike" cap="none" normalizeH="0" baseline="0" dirty="0">
                <a:ln>
                  <a:noFill/>
                </a:ln>
                <a:solidFill>
                  <a:srgbClr val="C00000"/>
                </a:solidFill>
                <a:latin typeface="Open-sans"/>
              </a:rPr>
              <a:t>able2.3.</a:t>
            </a:r>
            <a:r>
              <a:rPr kumimoji="0" lang="en-US" altLang="en-US" sz="1800" i="0" u="none" strike="noStrike" cap="none" normalizeH="0" baseline="0" dirty="0">
                <a:ln>
                  <a:noFill/>
                </a:ln>
                <a:solidFill>
                  <a:srgbClr val="C00000"/>
                </a:solidFill>
                <a:latin typeface="Helvetica" panose="020B0604020202020204" pitchFamily="34" charset="0"/>
              </a:rPr>
              <a:t>Work-Related Differences in 10 Countries</a:t>
            </a:r>
          </a:p>
        </p:txBody>
      </p:sp>
      <p:sp>
        <p:nvSpPr>
          <p:cNvPr id="18" name="TextBox 17">
            <a:extLst>
              <a:ext uri="{FF2B5EF4-FFF2-40B4-BE49-F238E27FC236}">
                <a16:creationId xmlns:a16="http://schemas.microsoft.com/office/drawing/2014/main" id="{2344A599-59B8-4182-9532-8194E88C2A75}"/>
              </a:ext>
            </a:extLst>
          </p:cNvPr>
          <p:cNvSpPr txBox="1"/>
          <p:nvPr/>
        </p:nvSpPr>
        <p:spPr>
          <a:xfrm>
            <a:off x="191201" y="1610200"/>
            <a:ext cx="1981327" cy="3970318"/>
          </a:xfrm>
          <a:prstGeom prst="rect">
            <a:avLst/>
          </a:prstGeom>
          <a:noFill/>
        </p:spPr>
        <p:txBody>
          <a:bodyPr wrap="square">
            <a:spAutoFit/>
          </a:bodyPr>
          <a:lstStyle/>
          <a:p>
            <a:pPr algn="just"/>
            <a:r>
              <a:rPr lang="en-US" sz="1400" b="1" i="1" dirty="0">
                <a:effectLst/>
                <a:latin typeface="Times New Roman" panose="02020603050405020304" pitchFamily="18" charset="0"/>
                <a:cs typeface="Times New Roman" panose="02020603050405020304" pitchFamily="18" charset="0"/>
              </a:rPr>
              <a:t>Note:</a:t>
            </a:r>
          </a:p>
          <a:p>
            <a:pPr marL="285750" indent="-285750" algn="just">
              <a:buFont typeface="Wingdings" panose="05000000000000000000" pitchFamily="2" charset="2"/>
              <a:buChar char="§"/>
            </a:pPr>
            <a:r>
              <a:rPr lang="en-US" sz="1400" b="0" i="1" dirty="0">
                <a:effectLst/>
                <a:latin typeface="Times New Roman" panose="02020603050405020304" pitchFamily="18" charset="0"/>
                <a:cs typeface="Times New Roman" panose="02020603050405020304" pitchFamily="18" charset="0"/>
              </a:rPr>
              <a:t> H = high; M = moderate; L = low</a:t>
            </a:r>
          </a:p>
          <a:p>
            <a:pPr marL="285750" indent="-285750" algn="just">
              <a:buFont typeface="Wingdings" panose="05000000000000000000" pitchFamily="2" charset="2"/>
              <a:buChar char="§"/>
            </a:pPr>
            <a:r>
              <a:rPr lang="en-US" sz="1400" b="0" i="1" dirty="0">
                <a:effectLst/>
                <a:latin typeface="Times New Roman" panose="02020603050405020304" pitchFamily="18" charset="0"/>
                <a:cs typeface="Times New Roman" panose="02020603050405020304" pitchFamily="18" charset="0"/>
              </a:rPr>
              <a:t> for INDIVIDUALISM/COLLECTIVISM. </a:t>
            </a:r>
          </a:p>
          <a:p>
            <a:pPr marL="285750" indent="-285750" algn="just">
              <a:buFont typeface="Wingdings" panose="05000000000000000000" pitchFamily="2" charset="2"/>
              <a:buChar char="§"/>
            </a:pPr>
            <a:r>
              <a:rPr lang="en-US" sz="1400" b="0" i="1" dirty="0">
                <a:effectLst/>
                <a:latin typeface="Times New Roman" panose="02020603050405020304" pitchFamily="18" charset="0"/>
                <a:cs typeface="Times New Roman" panose="02020603050405020304" pitchFamily="18" charset="0"/>
              </a:rPr>
              <a:t>H means High Individualism,</a:t>
            </a:r>
          </a:p>
          <a:p>
            <a:pPr marL="285750" indent="-285750" algn="just">
              <a:buFont typeface="Wingdings" panose="05000000000000000000" pitchFamily="2" charset="2"/>
              <a:buChar char="§"/>
            </a:pPr>
            <a:r>
              <a:rPr lang="en-US" sz="1400" b="0" i="1" dirty="0">
                <a:effectLst/>
                <a:latin typeface="Times New Roman" panose="02020603050405020304" pitchFamily="18" charset="0"/>
                <a:cs typeface="Times New Roman" panose="02020603050405020304" pitchFamily="18" charset="0"/>
              </a:rPr>
              <a:t> L means High Collectivism and M means a balance of individualism and collectivism. </a:t>
            </a:r>
          </a:p>
          <a:p>
            <a:pPr marL="285750" indent="-285750" algn="just">
              <a:buFont typeface="Wingdings" panose="05000000000000000000" pitchFamily="2" charset="2"/>
              <a:buChar char="§"/>
            </a:pPr>
            <a:r>
              <a:rPr lang="en-US" sz="1400" b="0" i="1" dirty="0">
                <a:effectLst/>
                <a:latin typeface="Times New Roman" panose="02020603050405020304" pitchFamily="18" charset="0"/>
                <a:cs typeface="Times New Roman" panose="02020603050405020304" pitchFamily="18" charset="0"/>
              </a:rPr>
              <a:t>These are only 10 of the more than 60 countries that Hofstede and others have studied</a:t>
            </a:r>
            <a:endParaRPr lang="en-US" sz="1400" i="1" dirty="0">
              <a:latin typeface="Times New Roman" panose="02020603050405020304" pitchFamily="18" charset="0"/>
              <a:cs typeface="Times New Roman" panose="02020603050405020304" pitchFamily="18" charset="0"/>
            </a:endParaRPr>
          </a:p>
        </p:txBody>
      </p:sp>
      <p:sp>
        <p:nvSpPr>
          <p:cNvPr id="20" name="TextBox 19">
            <a:extLst>
              <a:ext uri="{FF2B5EF4-FFF2-40B4-BE49-F238E27FC236}">
                <a16:creationId xmlns:a16="http://schemas.microsoft.com/office/drawing/2014/main" id="{48FC816E-5805-4ECF-BF3F-69ECB5A744CD}"/>
              </a:ext>
            </a:extLst>
          </p:cNvPr>
          <p:cNvSpPr txBox="1"/>
          <p:nvPr/>
        </p:nvSpPr>
        <p:spPr>
          <a:xfrm>
            <a:off x="2349584" y="6159501"/>
            <a:ext cx="9842416" cy="738664"/>
          </a:xfrm>
          <a:prstGeom prst="rect">
            <a:avLst/>
          </a:prstGeom>
          <a:noFill/>
        </p:spPr>
        <p:txBody>
          <a:bodyPr wrap="square">
            <a:spAutoFit/>
          </a:bodyPr>
          <a:lstStyle/>
          <a:p>
            <a:pPr algn="just"/>
            <a:r>
              <a:rPr lang="en-US" sz="1400" b="1" i="1" dirty="0">
                <a:solidFill>
                  <a:srgbClr val="3F3F3F"/>
                </a:solidFill>
                <a:effectLst/>
                <a:latin typeface="Cordale"/>
              </a:rPr>
              <a:t>References</a:t>
            </a:r>
            <a:r>
              <a:rPr lang="en-US" sz="1400" b="0" i="1" dirty="0">
                <a:solidFill>
                  <a:srgbClr val="3F3F3F"/>
                </a:solidFill>
                <a:effectLst/>
                <a:latin typeface="Cordale"/>
              </a:rPr>
              <a:t>:</a:t>
            </a:r>
            <a:r>
              <a:rPr lang="en-US" sz="1400" b="0" i="0" dirty="0">
                <a:solidFill>
                  <a:srgbClr val="3F3F3F"/>
                </a:solidFill>
                <a:effectLst/>
                <a:latin typeface="Cordale"/>
              </a:rPr>
              <a:t> Adapted from Geert Hofstede and Michael Harris Bond, “The Confucius Connection: From Cultural Roots to Economic Growth,” </a:t>
            </a:r>
            <a:r>
              <a:rPr lang="en-US" sz="1400" b="0" i="1" dirty="0">
                <a:solidFill>
                  <a:srgbClr val="3F3F3F"/>
                </a:solidFill>
                <a:effectLst/>
                <a:latin typeface="Cordale"/>
              </a:rPr>
              <a:t>Organizational Dynamics,</a:t>
            </a:r>
            <a:r>
              <a:rPr lang="en-US" sz="1400" b="0" i="0" dirty="0">
                <a:solidFill>
                  <a:srgbClr val="3F3F3F"/>
                </a:solidFill>
                <a:effectLst/>
                <a:latin typeface="Cordale"/>
              </a:rPr>
              <a:t> Spring 1988, pp. 5–21; Geert Hofstede, “Motivation, Leadership, and Organization: Do American Theories Apply Abroad?” </a:t>
            </a:r>
            <a:r>
              <a:rPr lang="en-US" sz="1400" b="0" i="1" dirty="0">
                <a:solidFill>
                  <a:srgbClr val="3F3F3F"/>
                </a:solidFill>
                <a:effectLst/>
                <a:latin typeface="Cordale"/>
              </a:rPr>
              <a:t>Organizational Dynamics,</a:t>
            </a:r>
            <a:r>
              <a:rPr lang="en-US" sz="1400" b="0" i="0" dirty="0">
                <a:solidFill>
                  <a:srgbClr val="3F3F3F"/>
                </a:solidFill>
                <a:effectLst/>
                <a:latin typeface="Cordale"/>
              </a:rPr>
              <a:t> Summer 1980, pp. 42–63.</a:t>
            </a:r>
            <a:endParaRPr lang="en-US" sz="1400" dirty="0"/>
          </a:p>
        </p:txBody>
      </p:sp>
      <p:grpSp>
        <p:nvGrpSpPr>
          <p:cNvPr id="14" name="Group 13">
            <a:extLst>
              <a:ext uri="{FF2B5EF4-FFF2-40B4-BE49-F238E27FC236}">
                <a16:creationId xmlns:a16="http://schemas.microsoft.com/office/drawing/2014/main" id="{ABD86762-7EFC-4465-AC63-B19071DD3794}"/>
              </a:ext>
            </a:extLst>
          </p:cNvPr>
          <p:cNvGrpSpPr/>
          <p:nvPr/>
        </p:nvGrpSpPr>
        <p:grpSpPr>
          <a:xfrm>
            <a:off x="130613" y="576493"/>
            <a:ext cx="8979519" cy="693507"/>
            <a:chOff x="130614" y="576493"/>
            <a:chExt cx="8834318" cy="536623"/>
          </a:xfrm>
        </p:grpSpPr>
        <p:sp>
          <p:nvSpPr>
            <p:cNvPr id="15" name="TextBox 14">
              <a:extLst>
                <a:ext uri="{FF2B5EF4-FFF2-40B4-BE49-F238E27FC236}">
                  <a16:creationId xmlns:a16="http://schemas.microsoft.com/office/drawing/2014/main" id="{233CD965-FA0B-41EE-8D0B-8F779A74D08F}"/>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7" name="Rectangle 16">
              <a:extLst>
                <a:ext uri="{FF2B5EF4-FFF2-40B4-BE49-F238E27FC236}">
                  <a16:creationId xmlns:a16="http://schemas.microsoft.com/office/drawing/2014/main" id="{25AAE9E4-EF57-4E4B-83A2-F19BCA34DEF8}"/>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106808913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Globalization and business: </a:t>
            </a:r>
          </a:p>
        </p:txBody>
      </p:sp>
      <p:graphicFrame>
        <p:nvGraphicFramePr>
          <p:cNvPr id="10" name="Table 7">
            <a:extLst>
              <a:ext uri="{FF2B5EF4-FFF2-40B4-BE49-F238E27FC236}">
                <a16:creationId xmlns:a16="http://schemas.microsoft.com/office/drawing/2014/main" id="{773655E5-1FAE-4315-97AB-DCC1DE1F9094}"/>
              </a:ext>
            </a:extLst>
          </p:cNvPr>
          <p:cNvGraphicFramePr>
            <a:graphicFrameLocks noGrp="1"/>
          </p:cNvGraphicFramePr>
          <p:nvPr>
            <p:extLst>
              <p:ext uri="{D42A27DB-BD31-4B8C-83A1-F6EECF244321}">
                <p14:modId xmlns:p14="http://schemas.microsoft.com/office/powerpoint/2010/main" val="2728921302"/>
              </p:ext>
            </p:extLst>
          </p:nvPr>
        </p:nvGraphicFramePr>
        <p:xfrm>
          <a:off x="1962643" y="2068274"/>
          <a:ext cx="7048835" cy="4206240"/>
        </p:xfrm>
        <a:graphic>
          <a:graphicData uri="http://schemas.openxmlformats.org/drawingml/2006/table">
            <a:tbl>
              <a:tblPr firstRow="1" bandRow="1">
                <a:tableStyleId>{5C22544A-7EE6-4342-B048-85BDC9FD1C3A}</a:tableStyleId>
              </a:tblPr>
              <a:tblGrid>
                <a:gridCol w="1206625">
                  <a:extLst>
                    <a:ext uri="{9D8B030D-6E8A-4147-A177-3AD203B41FA5}">
                      <a16:colId xmlns:a16="http://schemas.microsoft.com/office/drawing/2014/main" val="3966072766"/>
                    </a:ext>
                  </a:extLst>
                </a:gridCol>
                <a:gridCol w="5842210">
                  <a:extLst>
                    <a:ext uri="{9D8B030D-6E8A-4147-A177-3AD203B41FA5}">
                      <a16:colId xmlns:a16="http://schemas.microsoft.com/office/drawing/2014/main" val="3536453227"/>
                    </a:ext>
                  </a:extLst>
                </a:gridCol>
              </a:tblGrid>
              <a:tr h="3886389">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Specific cultural issues</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285750" indent="-285750" algn="just" defTabSz="914400" rtl="0" eaLnBrk="1" latinLnBrk="0" hangingPunct="1">
                        <a:buFont typeface="Wingdings" panose="05000000000000000000" pitchFamily="2" charset="2"/>
                        <a:buChar char="§"/>
                      </a:pPr>
                      <a:r>
                        <a:rPr lang="en-US" sz="1800" b="1" u="sng" kern="1200" dirty="0">
                          <a:solidFill>
                            <a:schemeClr val="tx1"/>
                          </a:solidFill>
                          <a:latin typeface="Times New Roman" panose="02020603050405020304" pitchFamily="18" charset="0"/>
                          <a:ea typeface="+mn-ea"/>
                          <a:cs typeface="Times New Roman" panose="02020603050405020304" pitchFamily="18" charset="0"/>
                        </a:rPr>
                        <a:t>Geert </a:t>
                      </a:r>
                      <a:r>
                        <a:rPr lang="en-US" sz="1800" b="1" u="sng" kern="1200" dirty="0" err="1">
                          <a:solidFill>
                            <a:schemeClr val="tx1"/>
                          </a:solidFill>
                          <a:latin typeface="Times New Roman" panose="02020603050405020304" pitchFamily="18" charset="0"/>
                          <a:ea typeface="+mn-ea"/>
                          <a:cs typeface="Times New Roman" panose="02020603050405020304" pitchFamily="18" charset="0"/>
                        </a:rPr>
                        <a:t>Hofsted’s</a:t>
                      </a:r>
                      <a:r>
                        <a:rPr lang="en-US" sz="1800" b="1" u="sng" kern="1200" dirty="0">
                          <a:solidFill>
                            <a:schemeClr val="tx1"/>
                          </a:solidFill>
                          <a:latin typeface="Times New Roman" panose="02020603050405020304" pitchFamily="18" charset="0"/>
                          <a:ea typeface="+mn-ea"/>
                          <a:cs typeface="Times New Roman" panose="02020603050405020304" pitchFamily="18" charset="0"/>
                        </a:rPr>
                        <a:t> research</a:t>
                      </a:r>
                    </a:p>
                    <a:p>
                      <a:pPr marL="0" indent="0" algn="just" defTabSz="914400" rtl="0" eaLnBrk="1" latinLnBrk="0" hangingPunct="1">
                        <a:buFontTx/>
                        <a:buNone/>
                      </a:pPr>
                      <a:r>
                        <a:rPr lang="en-US" sz="1800" b="0" u="none" kern="1200" dirty="0">
                          <a:solidFill>
                            <a:schemeClr val="tx1"/>
                          </a:solidFill>
                          <a:latin typeface="Times New Roman" panose="02020603050405020304" pitchFamily="18" charset="0"/>
                          <a:ea typeface="+mn-ea"/>
                          <a:cs typeface="Times New Roman" panose="02020603050405020304" pitchFamily="18" charset="0"/>
                        </a:rPr>
                        <a:t>Geert Hofstede, a Dutch researcher, studied workers and managers in sixty countries and found that specific attitudes and behaviors differed significantly because of the values and beliefs that characterized those countries.</a:t>
                      </a:r>
                    </a:p>
                    <a:p>
                      <a:pPr marL="0" indent="0" algn="just" defTabSz="914400" rtl="0" eaLnBrk="1" latinLnBrk="0" hangingPunct="1">
                        <a:buFontTx/>
                        <a:buNone/>
                      </a:pPr>
                      <a:endParaRPr lang="en-US" sz="1800" b="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Tx/>
                        <a:buNone/>
                      </a:pPr>
                      <a:r>
                        <a:rPr lang="en-US" sz="1800" b="0" u="none" kern="1200" dirty="0">
                          <a:solidFill>
                            <a:schemeClr val="tx1"/>
                          </a:solidFill>
                          <a:latin typeface="Times New Roman" panose="02020603050405020304" pitchFamily="18" charset="0"/>
                          <a:ea typeface="+mn-ea"/>
                          <a:cs typeface="Times New Roman" panose="02020603050405020304" pitchFamily="18" charset="0"/>
                        </a:rPr>
                        <a:t>The two primary dimensions that Hofstede found are the individualism/collectivism  continuum and power distance.</a:t>
                      </a:r>
                    </a:p>
                    <a:p>
                      <a:pPr marL="0" indent="0" algn="just" defTabSz="914400" rtl="0" eaLnBrk="1" latinLnBrk="0" hangingPunct="1">
                        <a:buFontTx/>
                        <a:buNone/>
                      </a:pPr>
                      <a:r>
                        <a:rPr lang="en-US" sz="1800" b="1" i="1" u="sng" kern="1200" dirty="0">
                          <a:solidFill>
                            <a:srgbClr val="0070C0"/>
                          </a:solidFill>
                          <a:latin typeface="Times New Roman" panose="02020603050405020304" pitchFamily="18" charset="0"/>
                          <a:ea typeface="+mn-ea"/>
                          <a:cs typeface="Times New Roman" panose="02020603050405020304" pitchFamily="18" charset="0"/>
                        </a:rPr>
                        <a:t>1- Individualism: </a:t>
                      </a:r>
                      <a:r>
                        <a:rPr lang="en-US" sz="1800" b="0" u="none" kern="1200" dirty="0">
                          <a:solidFill>
                            <a:schemeClr val="tx1"/>
                          </a:solidFill>
                          <a:latin typeface="Times New Roman" panose="02020603050405020304" pitchFamily="18" charset="0"/>
                          <a:ea typeface="+mn-ea"/>
                          <a:cs typeface="Times New Roman" panose="02020603050405020304" pitchFamily="18" charset="0"/>
                        </a:rPr>
                        <a:t>Exists to the extent that people in a culture define themselves primarily as individuals rather than as part of one or more groups or organizations. </a:t>
                      </a:r>
                    </a:p>
                    <a:p>
                      <a:pPr marL="0" indent="0" algn="just" defTabSz="914400" rtl="0" eaLnBrk="1" latinLnBrk="0" hangingPunct="1">
                        <a:buFontTx/>
                        <a:buNone/>
                      </a:pPr>
                      <a:r>
                        <a:rPr lang="en-US" sz="1800" b="1" i="1" u="sng" kern="1200" dirty="0">
                          <a:solidFill>
                            <a:srgbClr val="0070C0"/>
                          </a:solidFill>
                          <a:latin typeface="Times New Roman" panose="02020603050405020304" pitchFamily="18" charset="0"/>
                          <a:ea typeface="+mn-ea"/>
                          <a:cs typeface="Times New Roman" panose="02020603050405020304" pitchFamily="18" charset="0"/>
                        </a:rPr>
                        <a:t>2- Collectivism: </a:t>
                      </a:r>
                      <a:r>
                        <a:rPr lang="en-US" sz="1800" b="0" u="none" kern="1200" dirty="0">
                          <a:solidFill>
                            <a:schemeClr val="tx1"/>
                          </a:solidFill>
                          <a:latin typeface="Times New Roman" panose="02020603050405020304" pitchFamily="18" charset="0"/>
                          <a:ea typeface="+mn-ea"/>
                          <a:cs typeface="Times New Roman" panose="02020603050405020304" pitchFamily="18" charset="0"/>
                        </a:rPr>
                        <a:t>on the other hand, is characterized by tight social frameworks in which people tend to base their identities on the group or organization to which they belong.</a:t>
                      </a:r>
                    </a:p>
                    <a:p>
                      <a:pPr marL="0" indent="0" algn="just" defTabSz="914400" rtl="0" eaLnBrk="1" latinLnBrk="0" hangingPunct="1">
                        <a:buFontTx/>
                        <a:buNone/>
                      </a:pPr>
                      <a:endParaRPr lang="en-US" sz="1800" b="0" u="none"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3340113436"/>
                  </a:ext>
                </a:extLst>
              </a:tr>
            </a:tbl>
          </a:graphicData>
        </a:graphic>
      </p:graphicFrame>
      <p:grpSp>
        <p:nvGrpSpPr>
          <p:cNvPr id="8" name="Group 7">
            <a:extLst>
              <a:ext uri="{FF2B5EF4-FFF2-40B4-BE49-F238E27FC236}">
                <a16:creationId xmlns:a16="http://schemas.microsoft.com/office/drawing/2014/main" id="{9C04C76E-D01C-4496-A4EC-77492AAAC117}"/>
              </a:ext>
            </a:extLst>
          </p:cNvPr>
          <p:cNvGrpSpPr/>
          <p:nvPr/>
        </p:nvGrpSpPr>
        <p:grpSpPr>
          <a:xfrm>
            <a:off x="9099955" y="2054266"/>
            <a:ext cx="2933457" cy="3785384"/>
            <a:chOff x="9096638" y="2169279"/>
            <a:chExt cx="2933457" cy="3785384"/>
          </a:xfrm>
        </p:grpSpPr>
        <p:pic>
          <p:nvPicPr>
            <p:cNvPr id="3074" name="Picture 2">
              <a:extLst>
                <a:ext uri="{FF2B5EF4-FFF2-40B4-BE49-F238E27FC236}">
                  <a16:creationId xmlns:a16="http://schemas.microsoft.com/office/drawing/2014/main" id="{CD21D1F9-5A4C-4F68-B3AF-113B4753A9A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39218" y="2169279"/>
              <a:ext cx="2890877" cy="3018390"/>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id="{779EB216-9DE2-4952-86BA-41ADC211AD2E}"/>
                </a:ext>
              </a:extLst>
            </p:cNvPr>
            <p:cNvSpPr txBox="1"/>
            <p:nvPr/>
          </p:nvSpPr>
          <p:spPr>
            <a:xfrm>
              <a:off x="9096638" y="4569668"/>
              <a:ext cx="2890877" cy="1384995"/>
            </a:xfrm>
            <a:prstGeom prst="rect">
              <a:avLst/>
            </a:prstGeom>
            <a:solidFill>
              <a:srgbClr val="FF9518"/>
            </a:solidFill>
          </p:spPr>
          <p:txBody>
            <a:bodyPr wrap="square">
              <a:spAutoFit/>
            </a:bodyPr>
            <a:lstStyle/>
            <a:p>
              <a:pPr algn="just"/>
              <a:r>
                <a:rPr lang="en-US" sz="1400" b="1" i="1" dirty="0">
                  <a:solidFill>
                    <a:srgbClr val="3F3F3F"/>
                  </a:solidFill>
                  <a:effectLst/>
                  <a:latin typeface="Times New Roman" panose="02020603050405020304" pitchFamily="18" charset="0"/>
                  <a:cs typeface="Times New Roman" panose="02020603050405020304" pitchFamily="18" charset="0"/>
                </a:rPr>
                <a:t>Collectivism tends to be a dominant cultural value in many Asian countries. As a result, workers such as these have a tight social framework and closely identify with their co-workers.</a:t>
              </a:r>
              <a:endParaRPr lang="en-US" sz="1400" i="1" dirty="0">
                <a:latin typeface="Times New Roman" panose="02020603050405020304" pitchFamily="18" charset="0"/>
                <a:cs typeface="Times New Roman" panose="02020603050405020304" pitchFamily="18" charset="0"/>
              </a:endParaRPr>
            </a:p>
          </p:txBody>
        </p:sp>
      </p:grpSp>
      <p:grpSp>
        <p:nvGrpSpPr>
          <p:cNvPr id="15" name="Group 14">
            <a:extLst>
              <a:ext uri="{FF2B5EF4-FFF2-40B4-BE49-F238E27FC236}">
                <a16:creationId xmlns:a16="http://schemas.microsoft.com/office/drawing/2014/main" id="{58A50D1D-D252-47DB-B7BD-7820D3A1E7E4}"/>
              </a:ext>
            </a:extLst>
          </p:cNvPr>
          <p:cNvGrpSpPr/>
          <p:nvPr/>
        </p:nvGrpSpPr>
        <p:grpSpPr>
          <a:xfrm>
            <a:off x="130613" y="576493"/>
            <a:ext cx="8979519" cy="693507"/>
            <a:chOff x="130614" y="576493"/>
            <a:chExt cx="8834318" cy="536623"/>
          </a:xfrm>
        </p:grpSpPr>
        <p:sp>
          <p:nvSpPr>
            <p:cNvPr id="16" name="TextBox 15">
              <a:extLst>
                <a:ext uri="{FF2B5EF4-FFF2-40B4-BE49-F238E27FC236}">
                  <a16:creationId xmlns:a16="http://schemas.microsoft.com/office/drawing/2014/main" id="{9B78DBF5-134A-4048-B0E3-446B62C7B8DD}"/>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7" name="Rectangle 16">
              <a:extLst>
                <a:ext uri="{FF2B5EF4-FFF2-40B4-BE49-F238E27FC236}">
                  <a16:creationId xmlns:a16="http://schemas.microsoft.com/office/drawing/2014/main" id="{4C9154E2-AAB5-4289-BB70-C37D9BC2B32D}"/>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363464983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Globalization and business: </a:t>
            </a:r>
          </a:p>
        </p:txBody>
      </p:sp>
      <p:graphicFrame>
        <p:nvGraphicFramePr>
          <p:cNvPr id="10" name="Table 7">
            <a:extLst>
              <a:ext uri="{FF2B5EF4-FFF2-40B4-BE49-F238E27FC236}">
                <a16:creationId xmlns:a16="http://schemas.microsoft.com/office/drawing/2014/main" id="{773655E5-1FAE-4315-97AB-DCC1DE1F9094}"/>
              </a:ext>
            </a:extLst>
          </p:cNvPr>
          <p:cNvGraphicFramePr>
            <a:graphicFrameLocks noGrp="1"/>
          </p:cNvGraphicFramePr>
          <p:nvPr>
            <p:extLst>
              <p:ext uri="{D42A27DB-BD31-4B8C-83A1-F6EECF244321}">
                <p14:modId xmlns:p14="http://schemas.microsoft.com/office/powerpoint/2010/main" val="2536640543"/>
              </p:ext>
            </p:extLst>
          </p:nvPr>
        </p:nvGraphicFramePr>
        <p:xfrm>
          <a:off x="1962643" y="2068274"/>
          <a:ext cx="9686018" cy="3886389"/>
        </p:xfrm>
        <a:graphic>
          <a:graphicData uri="http://schemas.openxmlformats.org/drawingml/2006/table">
            <a:tbl>
              <a:tblPr firstRow="1" bandRow="1">
                <a:tableStyleId>{5C22544A-7EE6-4342-B048-85BDC9FD1C3A}</a:tableStyleId>
              </a:tblPr>
              <a:tblGrid>
                <a:gridCol w="1658060">
                  <a:extLst>
                    <a:ext uri="{9D8B030D-6E8A-4147-A177-3AD203B41FA5}">
                      <a16:colId xmlns:a16="http://schemas.microsoft.com/office/drawing/2014/main" val="3966072766"/>
                    </a:ext>
                  </a:extLst>
                </a:gridCol>
                <a:gridCol w="8027958">
                  <a:extLst>
                    <a:ext uri="{9D8B030D-6E8A-4147-A177-3AD203B41FA5}">
                      <a16:colId xmlns:a16="http://schemas.microsoft.com/office/drawing/2014/main" val="3536453227"/>
                    </a:ext>
                  </a:extLst>
                </a:gridCol>
              </a:tblGrid>
              <a:tr h="3886389">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Specific cultural issues</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0" indent="0" algn="l" defTabSz="914400" rtl="0" eaLnBrk="1" latinLnBrk="0" hangingPunct="1">
                        <a:buFontTx/>
                        <a:buNone/>
                      </a:pPr>
                      <a:r>
                        <a:rPr lang="en-US" sz="1800" b="1" i="1" u="sng" kern="1200" dirty="0">
                          <a:solidFill>
                            <a:srgbClr val="0070C0"/>
                          </a:solidFill>
                          <a:latin typeface="Times New Roman" panose="02020603050405020304" pitchFamily="18" charset="0"/>
                          <a:ea typeface="+mn-ea"/>
                          <a:cs typeface="Times New Roman" panose="02020603050405020304" pitchFamily="18" charset="0"/>
                        </a:rPr>
                        <a:t>3- Power distance: </a:t>
                      </a:r>
                      <a:r>
                        <a:rPr lang="en-US" sz="1800" b="0" u="none" kern="1200" dirty="0">
                          <a:solidFill>
                            <a:schemeClr val="tx1"/>
                          </a:solidFill>
                          <a:latin typeface="Times New Roman" panose="02020603050405020304" pitchFamily="18" charset="0"/>
                          <a:ea typeface="+mn-ea"/>
                          <a:cs typeface="Times New Roman" panose="02020603050405020304" pitchFamily="18" charset="0"/>
                        </a:rPr>
                        <a:t>which might also be called orientation to authority, is the extent to which people accept as normal an unequal distribution of power.</a:t>
                      </a:r>
                    </a:p>
                    <a:p>
                      <a:pPr marL="0" indent="0" algn="l" defTabSz="914400" rtl="0" eaLnBrk="1" latinLnBrk="0" hangingPunct="1">
                        <a:buFontTx/>
                        <a:buNone/>
                      </a:pPr>
                      <a:r>
                        <a:rPr lang="en-US" sz="1800" b="1" i="1" u="sng" kern="1200" dirty="0">
                          <a:solidFill>
                            <a:srgbClr val="0070C0"/>
                          </a:solidFill>
                          <a:latin typeface="Times New Roman" panose="02020603050405020304" pitchFamily="18" charset="0"/>
                          <a:ea typeface="+mn-ea"/>
                          <a:cs typeface="Times New Roman" panose="02020603050405020304" pitchFamily="18" charset="0"/>
                        </a:rPr>
                        <a:t> 4- Uncertainty avoidance: </a:t>
                      </a:r>
                      <a:r>
                        <a:rPr lang="en-US" sz="1800" b="0" u="none" kern="1200" dirty="0">
                          <a:solidFill>
                            <a:schemeClr val="tx1"/>
                          </a:solidFill>
                          <a:latin typeface="Times New Roman" panose="02020603050405020304" pitchFamily="18" charset="0"/>
                          <a:ea typeface="+mn-ea"/>
                          <a:cs typeface="Times New Roman" panose="02020603050405020304" pitchFamily="18" charset="0"/>
                        </a:rPr>
                        <a:t>which might also be called preference for stability, is the extent to which people feel threatened by unknown situations and prefer to be in clear and unambiguous situations. </a:t>
                      </a:r>
                    </a:p>
                    <a:p>
                      <a:pPr marL="0" indent="0" algn="l" defTabSz="914400" rtl="0" eaLnBrk="1" latinLnBrk="0" hangingPunct="1">
                        <a:buFontTx/>
                        <a:buNone/>
                      </a:pPr>
                      <a:r>
                        <a:rPr lang="en-US" sz="1800" b="1" i="1" u="sng" kern="1200" dirty="0">
                          <a:solidFill>
                            <a:srgbClr val="0070C0"/>
                          </a:solidFill>
                          <a:latin typeface="Times New Roman" panose="02020603050405020304" pitchFamily="18" charset="0"/>
                          <a:ea typeface="+mn-ea"/>
                          <a:cs typeface="Times New Roman" panose="02020603050405020304" pitchFamily="18" charset="0"/>
                        </a:rPr>
                        <a:t>5- Masculinity: </a:t>
                      </a:r>
                      <a:r>
                        <a:rPr lang="en-US" sz="1800" b="0" u="none" kern="1200" dirty="0">
                          <a:solidFill>
                            <a:schemeClr val="tx1"/>
                          </a:solidFill>
                          <a:latin typeface="Times New Roman" panose="02020603050405020304" pitchFamily="18" charset="0"/>
                          <a:ea typeface="+mn-ea"/>
                          <a:cs typeface="Times New Roman" panose="02020603050405020304" pitchFamily="18" charset="0"/>
                        </a:rPr>
                        <a:t>which might be more accurately called assertiveness or materialism, is the extent to which the dominant values in a society emphasize aggressiveness and the acquisition of money and other possessions as opposed to concern for people, relationships among people, and overall quality of life. </a:t>
                      </a:r>
                    </a:p>
                    <a:p>
                      <a:pPr marL="0" indent="0" algn="l" defTabSz="914400" rtl="0" eaLnBrk="1" latinLnBrk="0" hangingPunct="1">
                        <a:buFontTx/>
                        <a:buNone/>
                      </a:pPr>
                      <a:r>
                        <a:rPr lang="en-US" sz="1800" b="0" u="none" kern="1200" dirty="0">
                          <a:solidFill>
                            <a:schemeClr val="tx1"/>
                          </a:solidFill>
                          <a:latin typeface="Times New Roman" panose="02020603050405020304" pitchFamily="18" charset="0"/>
                          <a:ea typeface="+mn-ea"/>
                          <a:cs typeface="Times New Roman" panose="02020603050405020304" pitchFamily="18" charset="0"/>
                        </a:rPr>
                        <a:t> </a:t>
                      </a:r>
                      <a:r>
                        <a:rPr lang="en-US" sz="1800" b="1" i="1" u="sng" kern="1200" dirty="0">
                          <a:solidFill>
                            <a:srgbClr val="0070C0"/>
                          </a:solidFill>
                          <a:latin typeface="Times New Roman" panose="02020603050405020304" pitchFamily="18" charset="0"/>
                          <a:ea typeface="+mn-ea"/>
                          <a:cs typeface="Times New Roman" panose="02020603050405020304" pitchFamily="18" charset="0"/>
                        </a:rPr>
                        <a:t>6- Long-term values: </a:t>
                      </a:r>
                      <a:r>
                        <a:rPr lang="en-US" sz="1800" b="0" u="none" kern="1200" dirty="0">
                          <a:solidFill>
                            <a:schemeClr val="tx1"/>
                          </a:solidFill>
                          <a:latin typeface="Times New Roman" panose="02020603050405020304" pitchFamily="18" charset="0"/>
                          <a:ea typeface="+mn-ea"/>
                          <a:cs typeface="Times New Roman" panose="02020603050405020304" pitchFamily="18" charset="0"/>
                        </a:rPr>
                        <a:t>include focusing on the future, working on projects that have a distant payoff, persistence, and thrift. </a:t>
                      </a:r>
                    </a:p>
                    <a:p>
                      <a:pPr marL="0" indent="0" algn="l" defTabSz="914400" rtl="0" eaLnBrk="1" latinLnBrk="0" hangingPunct="1">
                        <a:buFontTx/>
                        <a:buNone/>
                      </a:pPr>
                      <a:r>
                        <a:rPr lang="en-US" sz="1800" b="0" u="none" kern="1200" dirty="0">
                          <a:solidFill>
                            <a:schemeClr val="tx1"/>
                          </a:solidFill>
                          <a:latin typeface="Times New Roman" panose="02020603050405020304" pitchFamily="18" charset="0"/>
                          <a:ea typeface="+mn-ea"/>
                          <a:cs typeface="Times New Roman" panose="02020603050405020304" pitchFamily="18" charset="0"/>
                        </a:rPr>
                        <a:t> </a:t>
                      </a:r>
                      <a:r>
                        <a:rPr lang="en-US" sz="1800" b="1" i="1" u="sng" kern="1200" dirty="0">
                          <a:solidFill>
                            <a:srgbClr val="0070C0"/>
                          </a:solidFill>
                          <a:latin typeface="Times New Roman" panose="02020603050405020304" pitchFamily="18" charset="0"/>
                          <a:ea typeface="+mn-ea"/>
                          <a:cs typeface="Times New Roman" panose="02020603050405020304" pitchFamily="18" charset="0"/>
                        </a:rPr>
                        <a:t>7- Short-term values: </a:t>
                      </a:r>
                      <a:r>
                        <a:rPr lang="en-US" sz="1800" b="0" u="none" kern="1200" dirty="0">
                          <a:solidFill>
                            <a:schemeClr val="tx1"/>
                          </a:solidFill>
                          <a:latin typeface="Times New Roman" panose="02020603050405020304" pitchFamily="18" charset="0"/>
                          <a:ea typeface="+mn-ea"/>
                          <a:cs typeface="Times New Roman" panose="02020603050405020304" pitchFamily="18" charset="0"/>
                        </a:rPr>
                        <a:t>are more oriented toward the past and the present and include respect for traditions and social obligations. </a:t>
                      </a:r>
                    </a:p>
                  </a:txBody>
                  <a:tcPr>
                    <a:noFill/>
                  </a:tcPr>
                </a:tc>
                <a:extLst>
                  <a:ext uri="{0D108BD9-81ED-4DB2-BD59-A6C34878D82A}">
                    <a16:rowId xmlns:a16="http://schemas.microsoft.com/office/drawing/2014/main" val="3340113436"/>
                  </a:ext>
                </a:extLst>
              </a:tr>
            </a:tbl>
          </a:graphicData>
        </a:graphic>
      </p:graphicFrame>
      <p:grpSp>
        <p:nvGrpSpPr>
          <p:cNvPr id="11" name="Group 10">
            <a:extLst>
              <a:ext uri="{FF2B5EF4-FFF2-40B4-BE49-F238E27FC236}">
                <a16:creationId xmlns:a16="http://schemas.microsoft.com/office/drawing/2014/main" id="{8F8A29A1-EED8-41DB-88E7-FFF0F10E236C}"/>
              </a:ext>
            </a:extLst>
          </p:cNvPr>
          <p:cNvGrpSpPr/>
          <p:nvPr/>
        </p:nvGrpSpPr>
        <p:grpSpPr>
          <a:xfrm>
            <a:off x="130613" y="576493"/>
            <a:ext cx="8979519" cy="693507"/>
            <a:chOff x="130614" y="576493"/>
            <a:chExt cx="8834318" cy="536623"/>
          </a:xfrm>
        </p:grpSpPr>
        <p:sp>
          <p:nvSpPr>
            <p:cNvPr id="14" name="TextBox 13">
              <a:extLst>
                <a:ext uri="{FF2B5EF4-FFF2-40B4-BE49-F238E27FC236}">
                  <a16:creationId xmlns:a16="http://schemas.microsoft.com/office/drawing/2014/main" id="{869264EC-510E-4A30-9B7B-83AACC0BC0AB}"/>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5" name="Rectangle 14">
              <a:extLst>
                <a:ext uri="{FF2B5EF4-FFF2-40B4-BE49-F238E27FC236}">
                  <a16:creationId xmlns:a16="http://schemas.microsoft.com/office/drawing/2014/main" id="{97E78C9D-06F6-43AA-8890-22B06CCC547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119681175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Globalization and business: </a:t>
            </a:r>
          </a:p>
        </p:txBody>
      </p:sp>
      <p:graphicFrame>
        <p:nvGraphicFramePr>
          <p:cNvPr id="10" name="Table 7">
            <a:extLst>
              <a:ext uri="{FF2B5EF4-FFF2-40B4-BE49-F238E27FC236}">
                <a16:creationId xmlns:a16="http://schemas.microsoft.com/office/drawing/2014/main" id="{773655E5-1FAE-4315-97AB-DCC1DE1F9094}"/>
              </a:ext>
            </a:extLst>
          </p:cNvPr>
          <p:cNvGraphicFramePr>
            <a:graphicFrameLocks noGrp="1"/>
          </p:cNvGraphicFramePr>
          <p:nvPr>
            <p:extLst>
              <p:ext uri="{D42A27DB-BD31-4B8C-83A1-F6EECF244321}">
                <p14:modId xmlns:p14="http://schemas.microsoft.com/office/powerpoint/2010/main" val="3907319629"/>
              </p:ext>
            </p:extLst>
          </p:nvPr>
        </p:nvGraphicFramePr>
        <p:xfrm>
          <a:off x="1962642" y="2068274"/>
          <a:ext cx="10004071" cy="3886389"/>
        </p:xfrm>
        <a:graphic>
          <a:graphicData uri="http://schemas.openxmlformats.org/drawingml/2006/table">
            <a:tbl>
              <a:tblPr firstRow="1" bandRow="1">
                <a:tableStyleId>{5C22544A-7EE6-4342-B048-85BDC9FD1C3A}</a:tableStyleId>
              </a:tblPr>
              <a:tblGrid>
                <a:gridCol w="2344315">
                  <a:extLst>
                    <a:ext uri="{9D8B030D-6E8A-4147-A177-3AD203B41FA5}">
                      <a16:colId xmlns:a16="http://schemas.microsoft.com/office/drawing/2014/main" val="3966072766"/>
                    </a:ext>
                  </a:extLst>
                </a:gridCol>
                <a:gridCol w="7659756">
                  <a:extLst>
                    <a:ext uri="{9D8B030D-6E8A-4147-A177-3AD203B41FA5}">
                      <a16:colId xmlns:a16="http://schemas.microsoft.com/office/drawing/2014/main" val="3536453227"/>
                    </a:ext>
                  </a:extLst>
                </a:gridCol>
              </a:tblGrid>
              <a:tr h="3886389">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Global perspective</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0" indent="0" algn="just" defTabSz="914400" rtl="0" eaLnBrk="1" latinLnBrk="0" hangingPunct="1">
                        <a:buFont typeface="Wingdings" panose="05000000000000000000" pitchFamily="2" charset="2"/>
                        <a:buNone/>
                      </a:pPr>
                      <a:r>
                        <a:rPr lang="en-US" sz="1800" b="1" i="1" u="none" kern="1200" dirty="0">
                          <a:solidFill>
                            <a:srgbClr val="0070C0"/>
                          </a:solidFill>
                          <a:latin typeface="Times New Roman" panose="02020603050405020304" pitchFamily="18" charset="0"/>
                          <a:ea typeface="+mn-ea"/>
                          <a:cs typeface="Times New Roman" panose="02020603050405020304" pitchFamily="18" charset="0"/>
                        </a:rPr>
                        <a:t>A global perspective: </a:t>
                      </a:r>
                      <a:r>
                        <a:rPr lang="en-US" sz="1800" b="0" u="none" kern="1200" dirty="0">
                          <a:solidFill>
                            <a:schemeClr val="tx1"/>
                          </a:solidFill>
                          <a:latin typeface="Times New Roman" panose="02020603050405020304" pitchFamily="18" charset="0"/>
                          <a:ea typeface="+mn-ea"/>
                          <a:cs typeface="Times New Roman" panose="02020603050405020304" pitchFamily="18" charset="0"/>
                        </a:rPr>
                        <a:t>is distinguished by a willingness to be open to and learn from the alternative systems and meanings of other people and cultures and a capacity to avoid assuming that people everywhere are the same.</a:t>
                      </a:r>
                    </a:p>
                    <a:p>
                      <a:pPr marL="0" indent="0" algn="just" defTabSz="914400" rtl="0" eaLnBrk="1" latinLnBrk="0" hangingPunct="1">
                        <a:buFont typeface="Wingdings" panose="05000000000000000000" pitchFamily="2" charset="2"/>
                        <a:buNone/>
                      </a:pPr>
                      <a:endParaRPr lang="en-US" sz="18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1800" b="0" u="none" kern="1200" dirty="0">
                          <a:solidFill>
                            <a:schemeClr val="tx1"/>
                          </a:solidFill>
                          <a:latin typeface="Times New Roman" panose="02020603050405020304" pitchFamily="18" charset="0"/>
                          <a:ea typeface="+mn-ea"/>
                          <a:cs typeface="Times New Roman" panose="02020603050405020304" pitchFamily="18" charset="0"/>
                        </a:rPr>
                        <a:t>A person with a global perspective scans the world from a broad view, always seeking unexpected trends and opportunities.</a:t>
                      </a:r>
                    </a:p>
                    <a:p>
                      <a:pPr marL="285750" indent="-285750" algn="just" defTabSz="914400" rtl="0" eaLnBrk="1" latinLnBrk="0" hangingPunct="1">
                        <a:buFont typeface="Wingdings" panose="05000000000000000000" pitchFamily="2" charset="2"/>
                        <a:buChar char="§"/>
                      </a:pPr>
                      <a:endParaRPr lang="en-US" sz="18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1800" b="1" i="0" kern="1200" dirty="0">
                          <a:solidFill>
                            <a:srgbClr val="C00000"/>
                          </a:solidFill>
                          <a:effectLst/>
                          <a:latin typeface="+mn-lt"/>
                          <a:ea typeface="+mn-ea"/>
                          <a:cs typeface="+mn-cs"/>
                        </a:rPr>
                        <a:t>Understand Yourself:</a:t>
                      </a:r>
                    </a:p>
                    <a:p>
                      <a:pPr marL="0" indent="0" algn="just" defTabSz="914400" rtl="0" eaLnBrk="1" latinLnBrk="0" hangingPunct="1">
                        <a:buFont typeface="Wingdings" panose="05000000000000000000" pitchFamily="2" charset="2"/>
                        <a:buNone/>
                      </a:pPr>
                      <a:r>
                        <a:rPr lang="en-US" sz="1800" b="0" u="none" kern="1200" dirty="0">
                          <a:solidFill>
                            <a:schemeClr val="tx1"/>
                          </a:solidFill>
                          <a:latin typeface="Times New Roman" panose="02020603050405020304" pitchFamily="18" charset="0"/>
                          <a:ea typeface="+mn-ea"/>
                          <a:cs typeface="Times New Roman" panose="02020603050405020304" pitchFamily="18" charset="0"/>
                        </a:rPr>
                        <a:t>Self-assessment gives you the opportunity to better understand your global perspective. Place your response on the line to the left of each statement using the scale below, and then follow the scoring instructions and read the interpretation at the end.</a:t>
                      </a:r>
                    </a:p>
                  </a:txBody>
                  <a:tcPr>
                    <a:noFill/>
                  </a:tcPr>
                </a:tc>
                <a:extLst>
                  <a:ext uri="{0D108BD9-81ED-4DB2-BD59-A6C34878D82A}">
                    <a16:rowId xmlns:a16="http://schemas.microsoft.com/office/drawing/2014/main" val="3340113436"/>
                  </a:ext>
                </a:extLst>
              </a:tr>
            </a:tbl>
          </a:graphicData>
        </a:graphic>
      </p:graphicFrame>
      <p:grpSp>
        <p:nvGrpSpPr>
          <p:cNvPr id="11" name="Group 10">
            <a:extLst>
              <a:ext uri="{FF2B5EF4-FFF2-40B4-BE49-F238E27FC236}">
                <a16:creationId xmlns:a16="http://schemas.microsoft.com/office/drawing/2014/main" id="{20B5232E-4380-4CA2-9A3C-FF7D8515CA06}"/>
              </a:ext>
            </a:extLst>
          </p:cNvPr>
          <p:cNvGrpSpPr/>
          <p:nvPr/>
        </p:nvGrpSpPr>
        <p:grpSpPr>
          <a:xfrm>
            <a:off x="130613" y="576493"/>
            <a:ext cx="8979519" cy="693507"/>
            <a:chOff x="130614" y="576493"/>
            <a:chExt cx="8834318" cy="536623"/>
          </a:xfrm>
        </p:grpSpPr>
        <p:sp>
          <p:nvSpPr>
            <p:cNvPr id="14" name="TextBox 13">
              <a:extLst>
                <a:ext uri="{FF2B5EF4-FFF2-40B4-BE49-F238E27FC236}">
                  <a16:creationId xmlns:a16="http://schemas.microsoft.com/office/drawing/2014/main" id="{B4E08A75-A9FD-48B0-B778-E03E55BC14D0}"/>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5" name="Rectangle 14">
              <a:extLst>
                <a:ext uri="{FF2B5EF4-FFF2-40B4-BE49-F238E27FC236}">
                  <a16:creationId xmlns:a16="http://schemas.microsoft.com/office/drawing/2014/main" id="{03057DA6-4AF3-4EE6-8185-5D0B2CD6AE62}"/>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23256657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Technology and business: </a:t>
            </a:r>
          </a:p>
        </p:txBody>
      </p:sp>
      <p:graphicFrame>
        <p:nvGraphicFramePr>
          <p:cNvPr id="10" name="Table 7">
            <a:extLst>
              <a:ext uri="{FF2B5EF4-FFF2-40B4-BE49-F238E27FC236}">
                <a16:creationId xmlns:a16="http://schemas.microsoft.com/office/drawing/2014/main" id="{773655E5-1FAE-4315-97AB-DCC1DE1F9094}"/>
              </a:ext>
            </a:extLst>
          </p:cNvPr>
          <p:cNvGraphicFramePr>
            <a:graphicFrameLocks noGrp="1"/>
          </p:cNvGraphicFramePr>
          <p:nvPr>
            <p:extLst>
              <p:ext uri="{D42A27DB-BD31-4B8C-83A1-F6EECF244321}">
                <p14:modId xmlns:p14="http://schemas.microsoft.com/office/powerpoint/2010/main" val="4003156154"/>
              </p:ext>
            </p:extLst>
          </p:nvPr>
        </p:nvGraphicFramePr>
        <p:xfrm>
          <a:off x="1962644" y="2068274"/>
          <a:ext cx="9577616" cy="3886389"/>
        </p:xfrm>
        <a:graphic>
          <a:graphicData uri="http://schemas.openxmlformats.org/drawingml/2006/table">
            <a:tbl>
              <a:tblPr firstRow="1" bandRow="1">
                <a:tableStyleId>{5C22544A-7EE6-4342-B048-85BDC9FD1C3A}</a:tableStyleId>
              </a:tblPr>
              <a:tblGrid>
                <a:gridCol w="2057133">
                  <a:extLst>
                    <a:ext uri="{9D8B030D-6E8A-4147-A177-3AD203B41FA5}">
                      <a16:colId xmlns:a16="http://schemas.microsoft.com/office/drawing/2014/main" val="3966072766"/>
                    </a:ext>
                  </a:extLst>
                </a:gridCol>
                <a:gridCol w="7520483">
                  <a:extLst>
                    <a:ext uri="{9D8B030D-6E8A-4147-A177-3AD203B41FA5}">
                      <a16:colId xmlns:a16="http://schemas.microsoft.com/office/drawing/2014/main" val="3536453227"/>
                    </a:ext>
                  </a:extLst>
                </a:gridCol>
              </a:tblGrid>
              <a:tr h="3886389">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Technology</a:t>
                      </a: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Manufacturing and Service Technologies</a:t>
                      </a:r>
                    </a:p>
                  </a:txBody>
                  <a:tcPr>
                    <a:noFill/>
                  </a:tcPr>
                </a:tc>
                <a:tc>
                  <a:txBody>
                    <a:bodyPr/>
                    <a:lstStyle/>
                    <a:p>
                      <a:pPr marL="0" indent="0" algn="just" defTabSz="914400" rtl="0" eaLnBrk="1" latinLnBrk="0" hangingPunct="1">
                        <a:buFont typeface="Wingdings" panose="05000000000000000000" pitchFamily="2" charset="2"/>
                        <a:buNone/>
                      </a:pPr>
                      <a:r>
                        <a:rPr lang="en-US" sz="1800" b="0" i="0" u="none" kern="1200" dirty="0">
                          <a:solidFill>
                            <a:schemeClr val="tx1"/>
                          </a:solidFill>
                          <a:latin typeface="Times New Roman" panose="02020603050405020304" pitchFamily="18" charset="0"/>
                          <a:ea typeface="+mn-ea"/>
                          <a:cs typeface="Times New Roman" panose="02020603050405020304" pitchFamily="18" charset="0"/>
                        </a:rPr>
                        <a:t>refers to the methods used to create products, including both physical goods and intangible services. </a:t>
                      </a:r>
                    </a:p>
                    <a:p>
                      <a:pPr marL="0" indent="0" algn="just" defTabSz="914400" rtl="0" eaLnBrk="1" latinLnBrk="0" hangingPunct="1">
                        <a:buFont typeface="Wingdings" panose="05000000000000000000" pitchFamily="2" charset="2"/>
                        <a:buNone/>
                      </a:pPr>
                      <a:r>
                        <a:rPr lang="en-US" sz="1800" b="0" i="0" u="none" kern="1200" dirty="0">
                          <a:solidFill>
                            <a:schemeClr val="tx1"/>
                          </a:solidFill>
                          <a:latin typeface="Times New Roman" panose="02020603050405020304" pitchFamily="18" charset="0"/>
                          <a:ea typeface="+mn-ea"/>
                          <a:cs typeface="Times New Roman" panose="02020603050405020304" pitchFamily="18" charset="0"/>
                        </a:rPr>
                        <a:t>Three specific areas of technology worth noting here are:</a:t>
                      </a:r>
                    </a:p>
                    <a:p>
                      <a:pPr marL="0" indent="0" algn="just" defTabSz="914400" rtl="0" eaLnBrk="1" latinLnBrk="0" hangingPunct="1">
                        <a:buFont typeface="Wingdings" panose="05000000000000000000" pitchFamily="2" charset="2"/>
                        <a:buNone/>
                      </a:pPr>
                      <a:r>
                        <a:rPr lang="en-US" sz="1800" b="0" i="0" u="none" kern="1200" dirty="0">
                          <a:solidFill>
                            <a:schemeClr val="tx1"/>
                          </a:solidFill>
                          <a:latin typeface="Times New Roman" panose="02020603050405020304" pitchFamily="18" charset="0"/>
                          <a:ea typeface="+mn-ea"/>
                          <a:cs typeface="Times New Roman" panose="02020603050405020304" pitchFamily="18" charset="0"/>
                        </a:rPr>
                        <a:t>(1) The shift toward a service-based economy,</a:t>
                      </a:r>
                    </a:p>
                    <a:p>
                      <a:pPr marL="0" indent="0" algn="just" defTabSz="914400" rtl="0" eaLnBrk="1" latinLnBrk="0" hangingPunct="1">
                        <a:buFont typeface="Wingdings" panose="05000000000000000000" pitchFamily="2" charset="2"/>
                        <a:buNone/>
                      </a:pPr>
                      <a:r>
                        <a:rPr lang="en-US" sz="1800" b="0" i="0" u="none" kern="1200" dirty="0">
                          <a:solidFill>
                            <a:schemeClr val="tx1"/>
                          </a:solidFill>
                          <a:latin typeface="Times New Roman" panose="02020603050405020304" pitchFamily="18" charset="0"/>
                          <a:ea typeface="+mn-ea"/>
                          <a:cs typeface="Times New Roman" panose="02020603050405020304" pitchFamily="18" charset="0"/>
                        </a:rPr>
                        <a:t>(2) The growing use of technology for competitive advantage, and</a:t>
                      </a:r>
                    </a:p>
                    <a:p>
                      <a:pPr marL="0" indent="0" algn="just" defTabSz="914400" rtl="0" eaLnBrk="1" latinLnBrk="0" hangingPunct="1">
                        <a:buFont typeface="Wingdings" panose="05000000000000000000" pitchFamily="2" charset="2"/>
                        <a:buNone/>
                      </a:pPr>
                      <a:r>
                        <a:rPr lang="en-US" sz="1800" b="0" i="0" u="none" kern="1200" dirty="0">
                          <a:solidFill>
                            <a:schemeClr val="tx1"/>
                          </a:solidFill>
                          <a:latin typeface="Times New Roman" panose="02020603050405020304" pitchFamily="18" charset="0"/>
                          <a:ea typeface="+mn-ea"/>
                          <a:cs typeface="Times New Roman" panose="02020603050405020304" pitchFamily="18" charset="0"/>
                        </a:rPr>
                        <a:t>(3) mushrooming change in information technology</a:t>
                      </a:r>
                    </a:p>
                    <a:p>
                      <a:pPr marL="0" indent="0" algn="just" defTabSz="914400" rtl="0" eaLnBrk="1" latinLnBrk="0" hangingPunct="1">
                        <a:buFont typeface="Wingdings" panose="05000000000000000000" pitchFamily="2" charset="2"/>
                        <a:buNone/>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1800" b="1" i="1" u="none" kern="1200" dirty="0">
                          <a:solidFill>
                            <a:schemeClr val="tx1"/>
                          </a:solidFill>
                          <a:latin typeface="Times New Roman" panose="02020603050405020304" pitchFamily="18" charset="0"/>
                          <a:ea typeface="+mn-ea"/>
                          <a:cs typeface="Times New Roman" panose="02020603050405020304" pitchFamily="18" charset="0"/>
                        </a:rPr>
                        <a:t>Manufacturing:</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 is a form of business that combines and transforms resources into tangible outcomes that are then sold to others. </a:t>
                      </a: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Times New Roman" panose="02020603050405020304" pitchFamily="18" charset="0"/>
                          <a:ea typeface="+mn-ea"/>
                          <a:cs typeface="Times New Roman" panose="02020603050405020304" pitchFamily="18" charset="0"/>
                        </a:rPr>
                        <a:t> </a:t>
                      </a:r>
                      <a:r>
                        <a:rPr lang="en-US" sz="1800" b="1" i="1" u="none" kern="1200" dirty="0">
                          <a:solidFill>
                            <a:schemeClr val="tx1"/>
                          </a:solidFill>
                          <a:latin typeface="Times New Roman" panose="02020603050405020304" pitchFamily="18" charset="0"/>
                          <a:ea typeface="+mn-ea"/>
                          <a:cs typeface="Times New Roman" panose="02020603050405020304" pitchFamily="18" charset="0"/>
                        </a:rPr>
                        <a:t>A service organization: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is one that transforms resources into an intangible output and creates time or place utility for its customers.</a:t>
                      </a:r>
                    </a:p>
                    <a:p>
                      <a:pPr marL="0" indent="0" algn="just" defTabSz="914400" rtl="0" eaLnBrk="1" latinLnBrk="0" hangingPunct="1">
                        <a:buFont typeface="Wingdings" panose="05000000000000000000" pitchFamily="2" charset="2"/>
                        <a:buNone/>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3340113436"/>
                  </a:ext>
                </a:extLst>
              </a:tr>
            </a:tbl>
          </a:graphicData>
        </a:graphic>
      </p:graphicFrame>
      <p:grpSp>
        <p:nvGrpSpPr>
          <p:cNvPr id="11" name="Group 10">
            <a:extLst>
              <a:ext uri="{FF2B5EF4-FFF2-40B4-BE49-F238E27FC236}">
                <a16:creationId xmlns:a16="http://schemas.microsoft.com/office/drawing/2014/main" id="{223F40F1-6C7D-4815-9D78-E52D61301DED}"/>
              </a:ext>
            </a:extLst>
          </p:cNvPr>
          <p:cNvGrpSpPr/>
          <p:nvPr/>
        </p:nvGrpSpPr>
        <p:grpSpPr>
          <a:xfrm>
            <a:off x="130613" y="576493"/>
            <a:ext cx="8979519" cy="693507"/>
            <a:chOff x="130614" y="576493"/>
            <a:chExt cx="8834318" cy="536623"/>
          </a:xfrm>
        </p:grpSpPr>
        <p:sp>
          <p:nvSpPr>
            <p:cNvPr id="14" name="TextBox 13">
              <a:extLst>
                <a:ext uri="{FF2B5EF4-FFF2-40B4-BE49-F238E27FC236}">
                  <a16:creationId xmlns:a16="http://schemas.microsoft.com/office/drawing/2014/main" id="{658FE506-2E79-4BC2-A3D3-9E09C0509E7C}"/>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5" name="Rectangle 14">
              <a:extLst>
                <a:ext uri="{FF2B5EF4-FFF2-40B4-BE49-F238E27FC236}">
                  <a16:creationId xmlns:a16="http://schemas.microsoft.com/office/drawing/2014/main" id="{B11DA5C0-D81F-4318-B0BA-8111BA98F14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384610137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Technology and business: </a:t>
            </a:r>
          </a:p>
        </p:txBody>
      </p:sp>
      <p:grpSp>
        <p:nvGrpSpPr>
          <p:cNvPr id="11" name="Group 10">
            <a:extLst>
              <a:ext uri="{FF2B5EF4-FFF2-40B4-BE49-F238E27FC236}">
                <a16:creationId xmlns:a16="http://schemas.microsoft.com/office/drawing/2014/main" id="{D2DBDE16-B09A-4925-844F-B1BE1992C5E7}"/>
              </a:ext>
            </a:extLst>
          </p:cNvPr>
          <p:cNvGrpSpPr/>
          <p:nvPr/>
        </p:nvGrpSpPr>
        <p:grpSpPr>
          <a:xfrm>
            <a:off x="2216441" y="2068274"/>
            <a:ext cx="9644257" cy="3779781"/>
            <a:chOff x="2216441" y="2061302"/>
            <a:chExt cx="9644257" cy="3786753"/>
          </a:xfrm>
        </p:grpSpPr>
        <p:pic>
          <p:nvPicPr>
            <p:cNvPr id="7" name="Picture 6">
              <a:extLst>
                <a:ext uri="{FF2B5EF4-FFF2-40B4-BE49-F238E27FC236}">
                  <a16:creationId xmlns:a16="http://schemas.microsoft.com/office/drawing/2014/main" id="{8DC0C1AC-1A0C-483E-A641-060861CC7BA0}"/>
                </a:ext>
              </a:extLst>
            </p:cNvPr>
            <p:cNvPicPr>
              <a:picLocks noChangeAspect="1"/>
            </p:cNvPicPr>
            <p:nvPr/>
          </p:nvPicPr>
          <p:blipFill>
            <a:blip r:embed="rId6"/>
            <a:stretch>
              <a:fillRect/>
            </a:stretch>
          </p:blipFill>
          <p:spPr>
            <a:xfrm>
              <a:off x="2216442" y="2061302"/>
              <a:ext cx="9644256" cy="2709535"/>
            </a:xfrm>
            <a:prstGeom prst="rect">
              <a:avLst/>
            </a:prstGeom>
          </p:spPr>
        </p:pic>
        <p:sp>
          <p:nvSpPr>
            <p:cNvPr id="14" name="TextBox 13">
              <a:extLst>
                <a:ext uri="{FF2B5EF4-FFF2-40B4-BE49-F238E27FC236}">
                  <a16:creationId xmlns:a16="http://schemas.microsoft.com/office/drawing/2014/main" id="{1C526C20-0B5C-45D9-BBCC-305F0E5B2923}"/>
                </a:ext>
              </a:extLst>
            </p:cNvPr>
            <p:cNvSpPr txBox="1"/>
            <p:nvPr/>
          </p:nvSpPr>
          <p:spPr>
            <a:xfrm>
              <a:off x="2216441" y="4770837"/>
              <a:ext cx="9644256" cy="1077218"/>
            </a:xfrm>
            <a:prstGeom prst="rect">
              <a:avLst/>
            </a:prstGeom>
            <a:solidFill>
              <a:srgbClr val="FF9518"/>
            </a:solidFill>
          </p:spPr>
          <p:txBody>
            <a:bodyPr wrap="square">
              <a:spAutoFit/>
            </a:bodyPr>
            <a:lstStyle/>
            <a:p>
              <a:r>
                <a:rPr lang="en-US" sz="1600" i="1" dirty="0">
                  <a:latin typeface="Times New Roman" panose="02020603050405020304" pitchFamily="18" charset="0"/>
                  <a:cs typeface="Times New Roman" panose="02020603050405020304" pitchFamily="18" charset="0"/>
                </a:rPr>
                <a:t>Service-oriented businesses need to recruit and train employees to take on a variety of roles as they interface with the business’s customers. Take this cafe in a Paris train station, for example. Employees will be providing food and beverage services to a variety of travelers, including both business people and tourists and who may speak different languages. As a result, those employees will need to be capable of functioning in many different situations.</a:t>
              </a:r>
            </a:p>
          </p:txBody>
        </p:sp>
      </p:grpSp>
      <p:grpSp>
        <p:nvGrpSpPr>
          <p:cNvPr id="15" name="Group 14">
            <a:extLst>
              <a:ext uri="{FF2B5EF4-FFF2-40B4-BE49-F238E27FC236}">
                <a16:creationId xmlns:a16="http://schemas.microsoft.com/office/drawing/2014/main" id="{7B71DF8A-4237-47A3-81D5-E3217B16C6C2}"/>
              </a:ext>
            </a:extLst>
          </p:cNvPr>
          <p:cNvGrpSpPr/>
          <p:nvPr/>
        </p:nvGrpSpPr>
        <p:grpSpPr>
          <a:xfrm>
            <a:off x="130613" y="576493"/>
            <a:ext cx="8979519" cy="693507"/>
            <a:chOff x="130614" y="576493"/>
            <a:chExt cx="8834318" cy="536623"/>
          </a:xfrm>
        </p:grpSpPr>
        <p:sp>
          <p:nvSpPr>
            <p:cNvPr id="16" name="TextBox 15">
              <a:extLst>
                <a:ext uri="{FF2B5EF4-FFF2-40B4-BE49-F238E27FC236}">
                  <a16:creationId xmlns:a16="http://schemas.microsoft.com/office/drawing/2014/main" id="{8DCCDD3B-299C-4B78-8927-EF5BC5D9E89F}"/>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7" name="Rectangle 16">
              <a:extLst>
                <a:ext uri="{FF2B5EF4-FFF2-40B4-BE49-F238E27FC236}">
                  <a16:creationId xmlns:a16="http://schemas.microsoft.com/office/drawing/2014/main" id="{37D3AE6B-19EA-42BF-B139-05ACACACA4A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125023030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Technology and business: </a:t>
            </a:r>
          </a:p>
        </p:txBody>
      </p:sp>
      <p:graphicFrame>
        <p:nvGraphicFramePr>
          <p:cNvPr id="10" name="Table 7">
            <a:extLst>
              <a:ext uri="{FF2B5EF4-FFF2-40B4-BE49-F238E27FC236}">
                <a16:creationId xmlns:a16="http://schemas.microsoft.com/office/drawing/2014/main" id="{773655E5-1FAE-4315-97AB-DCC1DE1F9094}"/>
              </a:ext>
            </a:extLst>
          </p:cNvPr>
          <p:cNvGraphicFramePr>
            <a:graphicFrameLocks noGrp="1"/>
          </p:cNvGraphicFramePr>
          <p:nvPr>
            <p:extLst>
              <p:ext uri="{D42A27DB-BD31-4B8C-83A1-F6EECF244321}">
                <p14:modId xmlns:p14="http://schemas.microsoft.com/office/powerpoint/2010/main" val="655086221"/>
              </p:ext>
            </p:extLst>
          </p:nvPr>
        </p:nvGraphicFramePr>
        <p:xfrm>
          <a:off x="1962644" y="2068274"/>
          <a:ext cx="9902228" cy="3931920"/>
        </p:xfrm>
        <a:graphic>
          <a:graphicData uri="http://schemas.openxmlformats.org/drawingml/2006/table">
            <a:tbl>
              <a:tblPr firstRow="1" bandRow="1">
                <a:tableStyleId>{5C22544A-7EE6-4342-B048-85BDC9FD1C3A}</a:tableStyleId>
              </a:tblPr>
              <a:tblGrid>
                <a:gridCol w="2126855">
                  <a:extLst>
                    <a:ext uri="{9D8B030D-6E8A-4147-A177-3AD203B41FA5}">
                      <a16:colId xmlns:a16="http://schemas.microsoft.com/office/drawing/2014/main" val="3966072766"/>
                    </a:ext>
                  </a:extLst>
                </a:gridCol>
                <a:gridCol w="7775373">
                  <a:extLst>
                    <a:ext uri="{9D8B030D-6E8A-4147-A177-3AD203B41FA5}">
                      <a16:colId xmlns:a16="http://schemas.microsoft.com/office/drawing/2014/main" val="3536453227"/>
                    </a:ext>
                  </a:extLst>
                </a:gridCol>
              </a:tblGrid>
              <a:tr h="3886389">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Technology and Competition</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Information Technology and Social Media</a:t>
                      </a: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Times New Roman" panose="02020603050405020304" pitchFamily="18" charset="0"/>
                          <a:ea typeface="+mn-ea"/>
                          <a:cs typeface="Times New Roman" panose="02020603050405020304" pitchFamily="18" charset="0"/>
                        </a:rPr>
                        <a:t>Technology is the basis of competition for some firms, especially those whose goals include being the technology leaders in their industries.</a:t>
                      </a: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Times New Roman" panose="02020603050405020304" pitchFamily="18" charset="0"/>
                          <a:ea typeface="+mn-ea"/>
                          <a:cs typeface="Times New Roman" panose="02020603050405020304" pitchFamily="18" charset="0"/>
                        </a:rPr>
                        <a:t>Businesses have increasingly found that they can be more competitive if they can </a:t>
                      </a:r>
                      <a:r>
                        <a:rPr lang="en-US" sz="1800" b="1" i="0" u="none" kern="1200" dirty="0">
                          <a:solidFill>
                            <a:schemeClr val="tx1"/>
                          </a:solidFill>
                          <a:latin typeface="Times New Roman" panose="02020603050405020304" pitchFamily="18" charset="0"/>
                          <a:ea typeface="+mn-ea"/>
                          <a:cs typeface="Times New Roman" panose="02020603050405020304" pitchFamily="18" charset="0"/>
                        </a:rPr>
                        <a:t>systematically decrease cycle times.</a:t>
                      </a:r>
                    </a:p>
                    <a:p>
                      <a:pPr marL="0" indent="0" algn="just" defTabSz="914400" rtl="0" eaLnBrk="1" latinLnBrk="0" hangingPunct="1">
                        <a:buFont typeface="Wingdings" panose="05000000000000000000" pitchFamily="2" charset="2"/>
                        <a:buNone/>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Times New Roman" panose="02020603050405020304" pitchFamily="18" charset="0"/>
                          <a:ea typeface="+mn-ea"/>
                          <a:cs typeface="Times New Roman" panose="02020603050405020304" pitchFamily="18" charset="0"/>
                        </a:rPr>
                        <a:t>Breakthroughs in information technology have resulted in leaner organizations, more flexible operations, increased collaboration among employees, more flexible work sites, and improved management processes and systems. On the other hand, they have also resulted in less personal communication, less “down time” for managers and employees, and an increased sense of urgency vis-à-vis decision making and communication—changes that have not necessarily always been beneficial.</a:t>
                      </a:r>
                    </a:p>
                  </a:txBody>
                  <a:tcPr>
                    <a:noFill/>
                  </a:tcPr>
                </a:tc>
                <a:extLst>
                  <a:ext uri="{0D108BD9-81ED-4DB2-BD59-A6C34878D82A}">
                    <a16:rowId xmlns:a16="http://schemas.microsoft.com/office/drawing/2014/main" val="3340113436"/>
                  </a:ext>
                </a:extLst>
              </a:tr>
            </a:tbl>
          </a:graphicData>
        </a:graphic>
      </p:graphicFrame>
      <p:grpSp>
        <p:nvGrpSpPr>
          <p:cNvPr id="11" name="Group 10">
            <a:extLst>
              <a:ext uri="{FF2B5EF4-FFF2-40B4-BE49-F238E27FC236}">
                <a16:creationId xmlns:a16="http://schemas.microsoft.com/office/drawing/2014/main" id="{C752CD44-4E0E-4093-B8AA-18B20C0E6718}"/>
              </a:ext>
            </a:extLst>
          </p:cNvPr>
          <p:cNvGrpSpPr/>
          <p:nvPr/>
        </p:nvGrpSpPr>
        <p:grpSpPr>
          <a:xfrm>
            <a:off x="130613" y="576493"/>
            <a:ext cx="8979519" cy="693507"/>
            <a:chOff x="130614" y="576493"/>
            <a:chExt cx="8834318" cy="536623"/>
          </a:xfrm>
        </p:grpSpPr>
        <p:sp>
          <p:nvSpPr>
            <p:cNvPr id="14" name="TextBox 13">
              <a:extLst>
                <a:ext uri="{FF2B5EF4-FFF2-40B4-BE49-F238E27FC236}">
                  <a16:creationId xmlns:a16="http://schemas.microsoft.com/office/drawing/2014/main" id="{88F08B78-5563-47ED-84AA-2F5B423B47C9}"/>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5" name="Rectangle 14">
              <a:extLst>
                <a:ext uri="{FF2B5EF4-FFF2-40B4-BE49-F238E27FC236}">
                  <a16:creationId xmlns:a16="http://schemas.microsoft.com/office/drawing/2014/main" id="{C3DAF227-3389-4389-86B1-F1BAD678883F}"/>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150826799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Ethics and Corporate Governance:</a:t>
            </a:r>
          </a:p>
        </p:txBody>
      </p:sp>
      <p:sp>
        <p:nvSpPr>
          <p:cNvPr id="11" name="TextBox 10">
            <a:extLst>
              <a:ext uri="{FF2B5EF4-FFF2-40B4-BE49-F238E27FC236}">
                <a16:creationId xmlns:a16="http://schemas.microsoft.com/office/drawing/2014/main" id="{E6402C16-0F03-4409-9E49-0EDCEE190D40}"/>
              </a:ext>
            </a:extLst>
          </p:cNvPr>
          <p:cNvSpPr txBox="1"/>
          <p:nvPr/>
        </p:nvSpPr>
        <p:spPr>
          <a:xfrm>
            <a:off x="1980182" y="2067946"/>
            <a:ext cx="3705001" cy="3782061"/>
          </a:xfrm>
          <a:prstGeom prst="rect">
            <a:avLst/>
          </a:prstGeom>
          <a:noFill/>
        </p:spPr>
        <p:txBody>
          <a:bodyPr wrap="square" rtlCol="0">
            <a:spAutoFit/>
          </a:bodyPr>
          <a:lstStyle/>
          <a:p>
            <a:pPr algn="just">
              <a:lnSpc>
                <a:spcPct val="150000"/>
              </a:lnSpc>
            </a:pPr>
            <a:r>
              <a:rPr lang="en-US" b="1" dirty="0">
                <a:solidFill>
                  <a:srgbClr val="C00000"/>
                </a:solidFill>
                <a:latin typeface="Times New Roman" panose="02020603050405020304" pitchFamily="18" charset="0"/>
                <a:cs typeface="Times New Roman" panose="02020603050405020304" pitchFamily="18" charset="0"/>
              </a:rPr>
              <a:t>Figure 2.3 Framing Ethical Issues</a:t>
            </a:r>
          </a:p>
          <a:p>
            <a:pPr algn="just">
              <a:lnSpc>
                <a:spcPct val="150000"/>
              </a:lnSpc>
            </a:pPr>
            <a:r>
              <a:rPr lang="en-US" dirty="0">
                <a:latin typeface="Times New Roman" panose="02020603050405020304" pitchFamily="18" charset="0"/>
                <a:cs typeface="Times New Roman" panose="02020603050405020304" pitchFamily="18" charset="0"/>
              </a:rPr>
              <a:t>illustrates how many ethical situations can be framed. Specifically, most ethical dilemmas faced by managers relate to how the organization treats its employees, how employees treat the organization, and how employees and organizations treat other economic agents.</a:t>
            </a:r>
          </a:p>
        </p:txBody>
      </p:sp>
      <p:grpSp>
        <p:nvGrpSpPr>
          <p:cNvPr id="15" name="Group 14">
            <a:extLst>
              <a:ext uri="{FF2B5EF4-FFF2-40B4-BE49-F238E27FC236}">
                <a16:creationId xmlns:a16="http://schemas.microsoft.com/office/drawing/2014/main" id="{76EB2658-14E3-4E79-A677-273672E5C9D9}"/>
              </a:ext>
            </a:extLst>
          </p:cNvPr>
          <p:cNvGrpSpPr/>
          <p:nvPr/>
        </p:nvGrpSpPr>
        <p:grpSpPr>
          <a:xfrm>
            <a:off x="5883938" y="1536571"/>
            <a:ext cx="5989982" cy="4365764"/>
            <a:chOff x="5890592" y="1484243"/>
            <a:chExt cx="5989982" cy="4365764"/>
          </a:xfrm>
        </p:grpSpPr>
        <p:pic>
          <p:nvPicPr>
            <p:cNvPr id="7" name="Picture 6">
              <a:extLst>
                <a:ext uri="{FF2B5EF4-FFF2-40B4-BE49-F238E27FC236}">
                  <a16:creationId xmlns:a16="http://schemas.microsoft.com/office/drawing/2014/main" id="{4680BF0D-B7F5-4C1F-B0C3-9AAD01F70FF7}"/>
                </a:ext>
              </a:extLst>
            </p:cNvPr>
            <p:cNvPicPr>
              <a:picLocks noChangeAspect="1"/>
            </p:cNvPicPr>
            <p:nvPr/>
          </p:nvPicPr>
          <p:blipFill>
            <a:blip r:embed="rId6"/>
            <a:stretch>
              <a:fillRect/>
            </a:stretch>
          </p:blipFill>
          <p:spPr>
            <a:xfrm>
              <a:off x="5890592" y="1484243"/>
              <a:ext cx="5989982" cy="3501859"/>
            </a:xfrm>
            <a:prstGeom prst="rect">
              <a:avLst/>
            </a:prstGeom>
          </p:spPr>
        </p:pic>
        <p:sp>
          <p:nvSpPr>
            <p:cNvPr id="14" name="TextBox 13">
              <a:extLst>
                <a:ext uri="{FF2B5EF4-FFF2-40B4-BE49-F238E27FC236}">
                  <a16:creationId xmlns:a16="http://schemas.microsoft.com/office/drawing/2014/main" id="{8D7B4E58-11E1-483B-BE6D-DA58354FCA22}"/>
                </a:ext>
              </a:extLst>
            </p:cNvPr>
            <p:cNvSpPr txBox="1"/>
            <p:nvPr/>
          </p:nvSpPr>
          <p:spPr>
            <a:xfrm>
              <a:off x="6096001" y="4772789"/>
              <a:ext cx="5579164" cy="1077218"/>
            </a:xfrm>
            <a:prstGeom prst="rect">
              <a:avLst/>
            </a:prstGeom>
            <a:solidFill>
              <a:srgbClr val="FF9518"/>
            </a:solidFill>
          </p:spPr>
          <p:txBody>
            <a:bodyPr wrap="square">
              <a:spAutoFit/>
            </a:bodyPr>
            <a:lstStyle/>
            <a:p>
              <a:pPr algn="just"/>
              <a:r>
                <a:rPr lang="en-US" sz="1600" i="1" dirty="0">
                  <a:latin typeface="Times New Roman" panose="02020603050405020304" pitchFamily="18" charset="0"/>
                  <a:cs typeface="Times New Roman" panose="02020603050405020304" pitchFamily="18" charset="0"/>
                </a:rPr>
                <a:t>Managers face a variety of ethical situations. In most cases these situations involve how the organization treats its employees, how employees treat the organization, and how employees and organizations treat other economic agents.</a:t>
              </a:r>
            </a:p>
          </p:txBody>
        </p:sp>
      </p:grpSp>
      <p:grpSp>
        <p:nvGrpSpPr>
          <p:cNvPr id="16" name="Group 15">
            <a:extLst>
              <a:ext uri="{FF2B5EF4-FFF2-40B4-BE49-F238E27FC236}">
                <a16:creationId xmlns:a16="http://schemas.microsoft.com/office/drawing/2014/main" id="{8EAF12F5-FD10-42D3-9AA8-9576E7BE772C}"/>
              </a:ext>
            </a:extLst>
          </p:cNvPr>
          <p:cNvGrpSpPr/>
          <p:nvPr/>
        </p:nvGrpSpPr>
        <p:grpSpPr>
          <a:xfrm>
            <a:off x="130613" y="576493"/>
            <a:ext cx="8979519" cy="693507"/>
            <a:chOff x="130614" y="576493"/>
            <a:chExt cx="8834318" cy="536623"/>
          </a:xfrm>
        </p:grpSpPr>
        <p:sp>
          <p:nvSpPr>
            <p:cNvPr id="17" name="TextBox 16">
              <a:extLst>
                <a:ext uri="{FF2B5EF4-FFF2-40B4-BE49-F238E27FC236}">
                  <a16:creationId xmlns:a16="http://schemas.microsoft.com/office/drawing/2014/main" id="{3959EBD9-B44F-43A5-B20F-60C2051EA973}"/>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8" name="Rectangle 17">
              <a:extLst>
                <a:ext uri="{FF2B5EF4-FFF2-40B4-BE49-F238E27FC236}">
                  <a16:creationId xmlns:a16="http://schemas.microsoft.com/office/drawing/2014/main" id="{68A634D1-AC4F-40CD-9322-336F79F9E6EB}"/>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364048224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Ethics and Corporate Governance:</a:t>
            </a:r>
          </a:p>
        </p:txBody>
      </p:sp>
      <p:graphicFrame>
        <p:nvGraphicFramePr>
          <p:cNvPr id="10" name="Table 7">
            <a:extLst>
              <a:ext uri="{FF2B5EF4-FFF2-40B4-BE49-F238E27FC236}">
                <a16:creationId xmlns:a16="http://schemas.microsoft.com/office/drawing/2014/main" id="{773655E5-1FAE-4315-97AB-DCC1DE1F9094}"/>
              </a:ext>
            </a:extLst>
          </p:cNvPr>
          <p:cNvGraphicFramePr>
            <a:graphicFrameLocks noGrp="1"/>
          </p:cNvGraphicFramePr>
          <p:nvPr>
            <p:extLst>
              <p:ext uri="{D42A27DB-BD31-4B8C-83A1-F6EECF244321}">
                <p14:modId xmlns:p14="http://schemas.microsoft.com/office/powerpoint/2010/main" val="3592260229"/>
              </p:ext>
            </p:extLst>
          </p:nvPr>
        </p:nvGraphicFramePr>
        <p:xfrm>
          <a:off x="1962644" y="2068275"/>
          <a:ext cx="9577616" cy="807448"/>
        </p:xfrm>
        <a:graphic>
          <a:graphicData uri="http://schemas.openxmlformats.org/drawingml/2006/table">
            <a:tbl>
              <a:tblPr firstRow="1" bandRow="1">
                <a:tableStyleId>{5C22544A-7EE6-4342-B048-85BDC9FD1C3A}</a:tableStyleId>
              </a:tblPr>
              <a:tblGrid>
                <a:gridCol w="2410573">
                  <a:extLst>
                    <a:ext uri="{9D8B030D-6E8A-4147-A177-3AD203B41FA5}">
                      <a16:colId xmlns:a16="http://schemas.microsoft.com/office/drawing/2014/main" val="3966072766"/>
                    </a:ext>
                  </a:extLst>
                </a:gridCol>
                <a:gridCol w="7167043">
                  <a:extLst>
                    <a:ext uri="{9D8B030D-6E8A-4147-A177-3AD203B41FA5}">
                      <a16:colId xmlns:a16="http://schemas.microsoft.com/office/drawing/2014/main" val="3536453227"/>
                    </a:ext>
                  </a:extLst>
                </a:gridCol>
              </a:tblGrid>
              <a:tr h="807448">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How an Organization Treats Its Employees</a:t>
                      </a:r>
                    </a:p>
                  </a:txBody>
                  <a:tcPr>
                    <a:noFill/>
                  </a:tcPr>
                </a:tc>
                <a:tc>
                  <a:txBody>
                    <a:bodyPr/>
                    <a:lstStyle/>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Times New Roman" panose="02020603050405020304" pitchFamily="18" charset="0"/>
                          <a:ea typeface="+mn-ea"/>
                          <a:cs typeface="Times New Roman" panose="02020603050405020304" pitchFamily="18" charset="0"/>
                        </a:rPr>
                        <a:t>This area includes policies such as hiring and firing, wages and working conditions, and employee privacy and respect.</a:t>
                      </a:r>
                    </a:p>
                  </a:txBody>
                  <a:tcPr>
                    <a:noFill/>
                  </a:tcPr>
                </a:tc>
                <a:extLst>
                  <a:ext uri="{0D108BD9-81ED-4DB2-BD59-A6C34878D82A}">
                    <a16:rowId xmlns:a16="http://schemas.microsoft.com/office/drawing/2014/main" val="3340113436"/>
                  </a:ext>
                </a:extLst>
              </a:tr>
            </a:tbl>
          </a:graphicData>
        </a:graphic>
      </p:graphicFrame>
      <p:grpSp>
        <p:nvGrpSpPr>
          <p:cNvPr id="15" name="Group 14">
            <a:extLst>
              <a:ext uri="{FF2B5EF4-FFF2-40B4-BE49-F238E27FC236}">
                <a16:creationId xmlns:a16="http://schemas.microsoft.com/office/drawing/2014/main" id="{AA984259-94DF-4921-8685-51A0F495475D}"/>
              </a:ext>
            </a:extLst>
          </p:cNvPr>
          <p:cNvGrpSpPr/>
          <p:nvPr/>
        </p:nvGrpSpPr>
        <p:grpSpPr>
          <a:xfrm>
            <a:off x="2015260" y="2875722"/>
            <a:ext cx="9525000" cy="3078941"/>
            <a:chOff x="2015260" y="2875722"/>
            <a:chExt cx="9525000" cy="3078941"/>
          </a:xfrm>
        </p:grpSpPr>
        <p:pic>
          <p:nvPicPr>
            <p:cNvPr id="8" name="Picture 7">
              <a:extLst>
                <a:ext uri="{FF2B5EF4-FFF2-40B4-BE49-F238E27FC236}">
                  <a16:creationId xmlns:a16="http://schemas.microsoft.com/office/drawing/2014/main" id="{E8003F48-865E-49DC-A91E-0AC5BC119C3B}"/>
                </a:ext>
              </a:extLst>
            </p:cNvPr>
            <p:cNvPicPr>
              <a:picLocks noChangeAspect="1"/>
            </p:cNvPicPr>
            <p:nvPr/>
          </p:nvPicPr>
          <p:blipFill>
            <a:blip r:embed="rId6"/>
            <a:stretch>
              <a:fillRect/>
            </a:stretch>
          </p:blipFill>
          <p:spPr>
            <a:xfrm>
              <a:off x="6777760" y="2875722"/>
              <a:ext cx="4762500" cy="3078941"/>
            </a:xfrm>
            <a:prstGeom prst="rect">
              <a:avLst/>
            </a:prstGeom>
          </p:spPr>
        </p:pic>
        <p:sp>
          <p:nvSpPr>
            <p:cNvPr id="14" name="TextBox 13">
              <a:extLst>
                <a:ext uri="{FF2B5EF4-FFF2-40B4-BE49-F238E27FC236}">
                  <a16:creationId xmlns:a16="http://schemas.microsoft.com/office/drawing/2014/main" id="{75FAFCDF-0706-4FEE-8E9C-23064CFB1F0C}"/>
                </a:ext>
              </a:extLst>
            </p:cNvPr>
            <p:cNvSpPr txBox="1"/>
            <p:nvPr/>
          </p:nvSpPr>
          <p:spPr>
            <a:xfrm>
              <a:off x="2015260" y="2923656"/>
              <a:ext cx="4762500" cy="2585323"/>
            </a:xfrm>
            <a:prstGeom prst="rect">
              <a:avLst/>
            </a:prstGeom>
            <a:solidFill>
              <a:srgbClr val="FF9518"/>
            </a:solidFill>
          </p:spPr>
          <p:txBody>
            <a:bodyPr wrap="square">
              <a:spAutoFit/>
            </a:bodyPr>
            <a:lstStyle/>
            <a:p>
              <a:pPr algn="just"/>
              <a:r>
                <a:rPr lang="en-US" i="1" dirty="0">
                  <a:latin typeface="Times New Roman" panose="02020603050405020304" pitchFamily="18" charset="0"/>
                  <a:cs typeface="Times New Roman" panose="02020603050405020304" pitchFamily="18" charset="0"/>
                </a:rPr>
                <a:t>One important perspective in framing ethical issues is how the organization treats its employees. Take this closed business, for example. If its employees showed up for work one day and found this sign on the door, most people would agree that the business owners did not treat their employees ethically or responsibly by not giving them more advance notice of the impending closure.</a:t>
              </a:r>
            </a:p>
          </p:txBody>
        </p:sp>
      </p:grpSp>
      <p:grpSp>
        <p:nvGrpSpPr>
          <p:cNvPr id="16" name="Group 15">
            <a:extLst>
              <a:ext uri="{FF2B5EF4-FFF2-40B4-BE49-F238E27FC236}">
                <a16:creationId xmlns:a16="http://schemas.microsoft.com/office/drawing/2014/main" id="{C2802512-20FA-4CBE-B329-21C01423675A}"/>
              </a:ext>
            </a:extLst>
          </p:cNvPr>
          <p:cNvGrpSpPr/>
          <p:nvPr/>
        </p:nvGrpSpPr>
        <p:grpSpPr>
          <a:xfrm>
            <a:off x="130613" y="576493"/>
            <a:ext cx="8979519" cy="693507"/>
            <a:chOff x="130614" y="576493"/>
            <a:chExt cx="8834318" cy="536623"/>
          </a:xfrm>
        </p:grpSpPr>
        <p:sp>
          <p:nvSpPr>
            <p:cNvPr id="17" name="TextBox 16">
              <a:extLst>
                <a:ext uri="{FF2B5EF4-FFF2-40B4-BE49-F238E27FC236}">
                  <a16:creationId xmlns:a16="http://schemas.microsoft.com/office/drawing/2014/main" id="{E08CA5EF-3962-4323-BEFD-5F392E5D7E01}"/>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8" name="Rectangle 17">
              <a:extLst>
                <a:ext uri="{FF2B5EF4-FFF2-40B4-BE49-F238E27FC236}">
                  <a16:creationId xmlns:a16="http://schemas.microsoft.com/office/drawing/2014/main" id="{EAF35D0E-5706-4954-8D0D-943EB1C8962F}"/>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158118103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Ethics and Corporate Governance:</a:t>
            </a:r>
          </a:p>
        </p:txBody>
      </p:sp>
      <p:graphicFrame>
        <p:nvGraphicFramePr>
          <p:cNvPr id="10" name="Table 7">
            <a:extLst>
              <a:ext uri="{FF2B5EF4-FFF2-40B4-BE49-F238E27FC236}">
                <a16:creationId xmlns:a16="http://schemas.microsoft.com/office/drawing/2014/main" id="{773655E5-1FAE-4315-97AB-DCC1DE1F9094}"/>
              </a:ext>
            </a:extLst>
          </p:cNvPr>
          <p:cNvGraphicFramePr>
            <a:graphicFrameLocks noGrp="1"/>
          </p:cNvGraphicFramePr>
          <p:nvPr>
            <p:extLst>
              <p:ext uri="{D42A27DB-BD31-4B8C-83A1-F6EECF244321}">
                <p14:modId xmlns:p14="http://schemas.microsoft.com/office/powerpoint/2010/main" val="433101232"/>
              </p:ext>
            </p:extLst>
          </p:nvPr>
        </p:nvGraphicFramePr>
        <p:xfrm>
          <a:off x="1962644" y="2068275"/>
          <a:ext cx="9739026" cy="914400"/>
        </p:xfrm>
        <a:graphic>
          <a:graphicData uri="http://schemas.openxmlformats.org/drawingml/2006/table">
            <a:tbl>
              <a:tblPr firstRow="1" bandRow="1">
                <a:tableStyleId>{5C22544A-7EE6-4342-B048-85BDC9FD1C3A}</a:tableStyleId>
              </a:tblPr>
              <a:tblGrid>
                <a:gridCol w="2451198">
                  <a:extLst>
                    <a:ext uri="{9D8B030D-6E8A-4147-A177-3AD203B41FA5}">
                      <a16:colId xmlns:a16="http://schemas.microsoft.com/office/drawing/2014/main" val="3966072766"/>
                    </a:ext>
                  </a:extLst>
                </a:gridCol>
                <a:gridCol w="7287828">
                  <a:extLst>
                    <a:ext uri="{9D8B030D-6E8A-4147-A177-3AD203B41FA5}">
                      <a16:colId xmlns:a16="http://schemas.microsoft.com/office/drawing/2014/main" val="3536453227"/>
                    </a:ext>
                  </a:extLst>
                </a:gridCol>
              </a:tblGrid>
              <a:tr h="807448">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How Employees Treat the Organization</a:t>
                      </a:r>
                    </a:p>
                  </a:txBody>
                  <a:tcPr>
                    <a:noFill/>
                  </a:tcPr>
                </a:tc>
                <a:tc>
                  <a:txBody>
                    <a:bodyPr/>
                    <a:lstStyle/>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Times New Roman" panose="02020603050405020304" pitchFamily="18" charset="0"/>
                          <a:ea typeface="+mn-ea"/>
                          <a:cs typeface="Times New Roman" panose="02020603050405020304" pitchFamily="18" charset="0"/>
                        </a:rPr>
                        <a:t>Numerous ethical issues also stem from how employees treat the organization, especially in regard to conflicts of interest, secrecy and confidentiality, and honesty. </a:t>
                      </a:r>
                    </a:p>
                  </a:txBody>
                  <a:tcPr>
                    <a:noFill/>
                  </a:tcPr>
                </a:tc>
                <a:extLst>
                  <a:ext uri="{0D108BD9-81ED-4DB2-BD59-A6C34878D82A}">
                    <a16:rowId xmlns:a16="http://schemas.microsoft.com/office/drawing/2014/main" val="3340113436"/>
                  </a:ext>
                </a:extLst>
              </a:tr>
            </a:tbl>
          </a:graphicData>
        </a:graphic>
      </p:graphicFrame>
      <p:grpSp>
        <p:nvGrpSpPr>
          <p:cNvPr id="17" name="Group 16">
            <a:extLst>
              <a:ext uri="{FF2B5EF4-FFF2-40B4-BE49-F238E27FC236}">
                <a16:creationId xmlns:a16="http://schemas.microsoft.com/office/drawing/2014/main" id="{36C3FCA5-80D4-4C08-BD53-6868A8BDAF74}"/>
              </a:ext>
            </a:extLst>
          </p:cNvPr>
          <p:cNvGrpSpPr/>
          <p:nvPr/>
        </p:nvGrpSpPr>
        <p:grpSpPr>
          <a:xfrm>
            <a:off x="1790069" y="2930623"/>
            <a:ext cx="10097103" cy="2966087"/>
            <a:chOff x="1790069" y="2930623"/>
            <a:chExt cx="10097103" cy="2966087"/>
          </a:xfrm>
        </p:grpSpPr>
        <p:pic>
          <p:nvPicPr>
            <p:cNvPr id="7" name="Picture 6">
              <a:extLst>
                <a:ext uri="{FF2B5EF4-FFF2-40B4-BE49-F238E27FC236}">
                  <a16:creationId xmlns:a16="http://schemas.microsoft.com/office/drawing/2014/main" id="{6D2F92B9-CAE5-4031-9A9A-B08E402AB647}"/>
                </a:ext>
              </a:extLst>
            </p:cNvPr>
            <p:cNvPicPr>
              <a:picLocks noChangeAspect="1"/>
            </p:cNvPicPr>
            <p:nvPr/>
          </p:nvPicPr>
          <p:blipFill>
            <a:blip r:embed="rId6"/>
            <a:stretch>
              <a:fillRect/>
            </a:stretch>
          </p:blipFill>
          <p:spPr>
            <a:xfrm>
              <a:off x="7134197" y="2930623"/>
              <a:ext cx="4752975" cy="2966087"/>
            </a:xfrm>
            <a:prstGeom prst="rect">
              <a:avLst/>
            </a:prstGeom>
          </p:spPr>
        </p:pic>
        <p:sp>
          <p:nvSpPr>
            <p:cNvPr id="16" name="TextBox 15">
              <a:extLst>
                <a:ext uri="{FF2B5EF4-FFF2-40B4-BE49-F238E27FC236}">
                  <a16:creationId xmlns:a16="http://schemas.microsoft.com/office/drawing/2014/main" id="{7E72F13E-CD6F-4F5A-8CCE-4DD42A9EAA59}"/>
                </a:ext>
              </a:extLst>
            </p:cNvPr>
            <p:cNvSpPr txBox="1"/>
            <p:nvPr/>
          </p:nvSpPr>
          <p:spPr>
            <a:xfrm>
              <a:off x="1790069" y="3477858"/>
              <a:ext cx="5419680" cy="1754326"/>
            </a:xfrm>
            <a:prstGeom prst="rect">
              <a:avLst/>
            </a:prstGeom>
            <a:solidFill>
              <a:srgbClr val="FF9518"/>
            </a:solidFill>
          </p:spPr>
          <p:txBody>
            <a:bodyPr wrap="square">
              <a:spAutoFit/>
            </a:bodyPr>
            <a:lstStyle/>
            <a:p>
              <a:pPr algn="just"/>
              <a:r>
                <a:rPr lang="en-US" i="1" dirty="0">
                  <a:latin typeface="Times New Roman" panose="02020603050405020304" pitchFamily="18" charset="0"/>
                  <a:cs typeface="Times New Roman" panose="02020603050405020304" pitchFamily="18" charset="0"/>
                </a:rPr>
                <a:t>Another perspective in framing ethical issues is how employees treat the organization. If this employee is taking envelopes for business reasons that is, of course, ethical and appropriate. But if the envelopes are for personal use then most people would see this as unethical.</a:t>
              </a:r>
            </a:p>
          </p:txBody>
        </p:sp>
      </p:grpSp>
      <p:grpSp>
        <p:nvGrpSpPr>
          <p:cNvPr id="14" name="Group 13">
            <a:extLst>
              <a:ext uri="{FF2B5EF4-FFF2-40B4-BE49-F238E27FC236}">
                <a16:creationId xmlns:a16="http://schemas.microsoft.com/office/drawing/2014/main" id="{3A628240-5722-45E5-839A-62E430F06DEE}"/>
              </a:ext>
            </a:extLst>
          </p:cNvPr>
          <p:cNvGrpSpPr/>
          <p:nvPr/>
        </p:nvGrpSpPr>
        <p:grpSpPr>
          <a:xfrm>
            <a:off x="130613" y="576493"/>
            <a:ext cx="8979519" cy="693507"/>
            <a:chOff x="130614" y="576493"/>
            <a:chExt cx="8834318" cy="536623"/>
          </a:xfrm>
        </p:grpSpPr>
        <p:sp>
          <p:nvSpPr>
            <p:cNvPr id="15" name="TextBox 14">
              <a:extLst>
                <a:ext uri="{FF2B5EF4-FFF2-40B4-BE49-F238E27FC236}">
                  <a16:creationId xmlns:a16="http://schemas.microsoft.com/office/drawing/2014/main" id="{99C6835F-3E03-4819-99FA-7514DA3E2892}"/>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8" name="Rectangle 17">
              <a:extLst>
                <a:ext uri="{FF2B5EF4-FFF2-40B4-BE49-F238E27FC236}">
                  <a16:creationId xmlns:a16="http://schemas.microsoft.com/office/drawing/2014/main" id="{87AA1215-3F48-4907-9CDB-3C88CA320AAF}"/>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62823922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Ethics and Corporate Governance:</a:t>
            </a:r>
          </a:p>
        </p:txBody>
      </p:sp>
      <p:graphicFrame>
        <p:nvGraphicFramePr>
          <p:cNvPr id="10" name="Table 7">
            <a:extLst>
              <a:ext uri="{FF2B5EF4-FFF2-40B4-BE49-F238E27FC236}">
                <a16:creationId xmlns:a16="http://schemas.microsoft.com/office/drawing/2014/main" id="{773655E5-1FAE-4315-97AB-DCC1DE1F9094}"/>
              </a:ext>
            </a:extLst>
          </p:cNvPr>
          <p:cNvGraphicFramePr>
            <a:graphicFrameLocks noGrp="1"/>
          </p:cNvGraphicFramePr>
          <p:nvPr>
            <p:extLst>
              <p:ext uri="{D42A27DB-BD31-4B8C-83A1-F6EECF244321}">
                <p14:modId xmlns:p14="http://schemas.microsoft.com/office/powerpoint/2010/main" val="2952694964"/>
              </p:ext>
            </p:extLst>
          </p:nvPr>
        </p:nvGraphicFramePr>
        <p:xfrm>
          <a:off x="1962644" y="2068275"/>
          <a:ext cx="9739026" cy="3931920"/>
        </p:xfrm>
        <a:graphic>
          <a:graphicData uri="http://schemas.openxmlformats.org/drawingml/2006/table">
            <a:tbl>
              <a:tblPr firstRow="1" bandRow="1">
                <a:tableStyleId>{5C22544A-7EE6-4342-B048-85BDC9FD1C3A}</a:tableStyleId>
              </a:tblPr>
              <a:tblGrid>
                <a:gridCol w="2451198">
                  <a:extLst>
                    <a:ext uri="{9D8B030D-6E8A-4147-A177-3AD203B41FA5}">
                      <a16:colId xmlns:a16="http://schemas.microsoft.com/office/drawing/2014/main" val="3966072766"/>
                    </a:ext>
                  </a:extLst>
                </a:gridCol>
                <a:gridCol w="7287828">
                  <a:extLst>
                    <a:ext uri="{9D8B030D-6E8A-4147-A177-3AD203B41FA5}">
                      <a16:colId xmlns:a16="http://schemas.microsoft.com/office/drawing/2014/main" val="3536453227"/>
                    </a:ext>
                  </a:extLst>
                </a:gridCol>
              </a:tblGrid>
              <a:tr h="807448">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How Employees and the Organization Treat Other Economic Agents</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Ethical Issues in Corporate Governance</a:t>
                      </a:r>
                    </a:p>
                  </a:txBody>
                  <a:tcPr>
                    <a:noFill/>
                  </a:tcPr>
                </a:tc>
                <a:tc>
                  <a:txBody>
                    <a:bodyPr/>
                    <a:lstStyle/>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Times New Roman" panose="02020603050405020304" pitchFamily="18" charset="0"/>
                          <a:ea typeface="+mn-ea"/>
                          <a:cs typeface="Times New Roman" panose="02020603050405020304" pitchFamily="18" charset="0"/>
                        </a:rPr>
                        <a:t>the primary agents of interest include customers, competitors, stockholders, suppliers, dealers, and unions.</a:t>
                      </a: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Times New Roman" panose="02020603050405020304" pitchFamily="18" charset="0"/>
                          <a:ea typeface="+mn-ea"/>
                          <a:cs typeface="Times New Roman" panose="02020603050405020304" pitchFamily="18" charset="0"/>
                        </a:rPr>
                        <a:t>The interactions between the organization and these agents that may be subject to ethical ambiguity include advertising and promotions, financial disclosures, ordering and purchasing, shipping and solicitations, bargaining and negotiation, and other business relationships.</a:t>
                      </a: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Times New Roman" panose="02020603050405020304" pitchFamily="18" charset="0"/>
                          <a:ea typeface="+mn-ea"/>
                          <a:cs typeface="Times New Roman" panose="02020603050405020304" pitchFamily="18" charset="0"/>
                        </a:rPr>
                        <a:t>Another area of interest in recent years involves financial reporting by some e-commerce firms. </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Times New Roman" panose="02020603050405020304" pitchFamily="18" charset="0"/>
                          <a:ea typeface="+mn-ea"/>
                          <a:cs typeface="Times New Roman" panose="02020603050405020304" pitchFamily="18" charset="0"/>
                        </a:rPr>
                        <a:t>the oversight of a public corporation by its board of directors. </a:t>
                      </a: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Times New Roman" panose="02020603050405020304" pitchFamily="18" charset="0"/>
                          <a:ea typeface="+mn-ea"/>
                          <a:cs typeface="Times New Roman" panose="02020603050405020304" pitchFamily="18" charset="0"/>
                        </a:rPr>
                        <a:t>The board of a public corporation is expected to ensure that the business is being properly managed and that the decisions made by its senior management are in the best interests of shareholders and other stakeholders. </a:t>
                      </a:r>
                    </a:p>
                  </a:txBody>
                  <a:tcPr>
                    <a:noFill/>
                  </a:tcPr>
                </a:tc>
                <a:extLst>
                  <a:ext uri="{0D108BD9-81ED-4DB2-BD59-A6C34878D82A}">
                    <a16:rowId xmlns:a16="http://schemas.microsoft.com/office/drawing/2014/main" val="3340113436"/>
                  </a:ext>
                </a:extLst>
              </a:tr>
            </a:tbl>
          </a:graphicData>
        </a:graphic>
      </p:graphicFrame>
      <p:grpSp>
        <p:nvGrpSpPr>
          <p:cNvPr id="11" name="Group 10">
            <a:extLst>
              <a:ext uri="{FF2B5EF4-FFF2-40B4-BE49-F238E27FC236}">
                <a16:creationId xmlns:a16="http://schemas.microsoft.com/office/drawing/2014/main" id="{61FD5677-F6E3-4DE2-93A6-6112B27D7947}"/>
              </a:ext>
            </a:extLst>
          </p:cNvPr>
          <p:cNvGrpSpPr/>
          <p:nvPr/>
        </p:nvGrpSpPr>
        <p:grpSpPr>
          <a:xfrm>
            <a:off x="130613" y="576493"/>
            <a:ext cx="8979519" cy="693507"/>
            <a:chOff x="130614" y="576493"/>
            <a:chExt cx="8834318" cy="536623"/>
          </a:xfrm>
        </p:grpSpPr>
        <p:sp>
          <p:nvSpPr>
            <p:cNvPr id="14" name="TextBox 13">
              <a:extLst>
                <a:ext uri="{FF2B5EF4-FFF2-40B4-BE49-F238E27FC236}">
                  <a16:creationId xmlns:a16="http://schemas.microsoft.com/office/drawing/2014/main" id="{04EEBFA9-555B-49AD-91E4-4144EF79BA66}"/>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5" name="Rectangle 14">
              <a:extLst>
                <a:ext uri="{FF2B5EF4-FFF2-40B4-BE49-F238E27FC236}">
                  <a16:creationId xmlns:a16="http://schemas.microsoft.com/office/drawing/2014/main" id="{4E6F7433-034F-4914-B6B6-FFA960179060}"/>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344639306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Ethics and Corporate Governance:</a:t>
            </a:r>
          </a:p>
        </p:txBody>
      </p:sp>
      <p:graphicFrame>
        <p:nvGraphicFramePr>
          <p:cNvPr id="10" name="Table 7">
            <a:extLst>
              <a:ext uri="{FF2B5EF4-FFF2-40B4-BE49-F238E27FC236}">
                <a16:creationId xmlns:a16="http://schemas.microsoft.com/office/drawing/2014/main" id="{773655E5-1FAE-4315-97AB-DCC1DE1F9094}"/>
              </a:ext>
            </a:extLst>
          </p:cNvPr>
          <p:cNvGraphicFramePr>
            <a:graphicFrameLocks noGrp="1"/>
          </p:cNvGraphicFramePr>
          <p:nvPr>
            <p:extLst>
              <p:ext uri="{D42A27DB-BD31-4B8C-83A1-F6EECF244321}">
                <p14:modId xmlns:p14="http://schemas.microsoft.com/office/powerpoint/2010/main" val="79498905"/>
              </p:ext>
            </p:extLst>
          </p:nvPr>
        </p:nvGraphicFramePr>
        <p:xfrm>
          <a:off x="1962644" y="2068275"/>
          <a:ext cx="9739026" cy="914400"/>
        </p:xfrm>
        <a:graphic>
          <a:graphicData uri="http://schemas.openxmlformats.org/drawingml/2006/table">
            <a:tbl>
              <a:tblPr firstRow="1" bandRow="1">
                <a:tableStyleId>{5C22544A-7EE6-4342-B048-85BDC9FD1C3A}</a:tableStyleId>
              </a:tblPr>
              <a:tblGrid>
                <a:gridCol w="2451198">
                  <a:extLst>
                    <a:ext uri="{9D8B030D-6E8A-4147-A177-3AD203B41FA5}">
                      <a16:colId xmlns:a16="http://schemas.microsoft.com/office/drawing/2014/main" val="3966072766"/>
                    </a:ext>
                  </a:extLst>
                </a:gridCol>
                <a:gridCol w="7287828">
                  <a:extLst>
                    <a:ext uri="{9D8B030D-6E8A-4147-A177-3AD203B41FA5}">
                      <a16:colId xmlns:a16="http://schemas.microsoft.com/office/drawing/2014/main" val="3536453227"/>
                    </a:ext>
                  </a:extLst>
                </a:gridCol>
              </a:tblGrid>
              <a:tr h="807448">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Corporate Social Responsibility</a:t>
                      </a:r>
                    </a:p>
                  </a:txBody>
                  <a:tcPr>
                    <a:noFill/>
                  </a:tcPr>
                </a:tc>
                <a:tc>
                  <a:txBody>
                    <a:bodyPr/>
                    <a:lstStyle/>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Times New Roman" panose="02020603050405020304" pitchFamily="18" charset="0"/>
                          <a:ea typeface="+mn-ea"/>
                          <a:cs typeface="Times New Roman" panose="02020603050405020304" pitchFamily="18" charset="0"/>
                        </a:rPr>
                        <a:t> corporate social responsibility often include businesses living and working together for the common good and valuing human dignity. An important part of this is how employers treat their employees. </a:t>
                      </a:r>
                    </a:p>
                  </a:txBody>
                  <a:tcPr>
                    <a:noFill/>
                  </a:tcPr>
                </a:tc>
                <a:extLst>
                  <a:ext uri="{0D108BD9-81ED-4DB2-BD59-A6C34878D82A}">
                    <a16:rowId xmlns:a16="http://schemas.microsoft.com/office/drawing/2014/main" val="3340113436"/>
                  </a:ext>
                </a:extLst>
              </a:tr>
            </a:tbl>
          </a:graphicData>
        </a:graphic>
      </p:graphicFrame>
      <p:grpSp>
        <p:nvGrpSpPr>
          <p:cNvPr id="11" name="Group 10">
            <a:extLst>
              <a:ext uri="{FF2B5EF4-FFF2-40B4-BE49-F238E27FC236}">
                <a16:creationId xmlns:a16="http://schemas.microsoft.com/office/drawing/2014/main" id="{2CDA1F68-39BE-4423-8AB7-DFAA15C93B78}"/>
              </a:ext>
            </a:extLst>
          </p:cNvPr>
          <p:cNvGrpSpPr/>
          <p:nvPr/>
        </p:nvGrpSpPr>
        <p:grpSpPr>
          <a:xfrm>
            <a:off x="1749287" y="3016753"/>
            <a:ext cx="10204175" cy="2709534"/>
            <a:chOff x="1749287" y="3016753"/>
            <a:chExt cx="10204175" cy="2709534"/>
          </a:xfrm>
        </p:grpSpPr>
        <p:pic>
          <p:nvPicPr>
            <p:cNvPr id="7" name="Picture 6">
              <a:extLst>
                <a:ext uri="{FF2B5EF4-FFF2-40B4-BE49-F238E27FC236}">
                  <a16:creationId xmlns:a16="http://schemas.microsoft.com/office/drawing/2014/main" id="{3E772521-4F7A-4DB0-9F49-A6EBFEC8B3BD}"/>
                </a:ext>
              </a:extLst>
            </p:cNvPr>
            <p:cNvPicPr>
              <a:picLocks noChangeAspect="1"/>
            </p:cNvPicPr>
            <p:nvPr/>
          </p:nvPicPr>
          <p:blipFill>
            <a:blip r:embed="rId6"/>
            <a:stretch>
              <a:fillRect/>
            </a:stretch>
          </p:blipFill>
          <p:spPr>
            <a:xfrm>
              <a:off x="6467062" y="3016753"/>
              <a:ext cx="5486400" cy="2709534"/>
            </a:xfrm>
            <a:prstGeom prst="rect">
              <a:avLst/>
            </a:prstGeom>
          </p:spPr>
        </p:pic>
        <p:sp>
          <p:nvSpPr>
            <p:cNvPr id="14" name="TextBox 13">
              <a:extLst>
                <a:ext uri="{FF2B5EF4-FFF2-40B4-BE49-F238E27FC236}">
                  <a16:creationId xmlns:a16="http://schemas.microsoft.com/office/drawing/2014/main" id="{8E392AD8-DC4D-405F-8D4B-BAB5581AE628}"/>
                </a:ext>
              </a:extLst>
            </p:cNvPr>
            <p:cNvSpPr txBox="1"/>
            <p:nvPr/>
          </p:nvSpPr>
          <p:spPr>
            <a:xfrm>
              <a:off x="1749287" y="3754653"/>
              <a:ext cx="4717775" cy="1754326"/>
            </a:xfrm>
            <a:prstGeom prst="rect">
              <a:avLst/>
            </a:prstGeom>
            <a:solidFill>
              <a:srgbClr val="FF9518"/>
            </a:solidFill>
          </p:spPr>
          <p:txBody>
            <a:bodyPr wrap="square">
              <a:spAutoFit/>
            </a:bodyPr>
            <a:lstStyle/>
            <a:p>
              <a:pPr algn="just"/>
              <a:r>
                <a:rPr lang="en-US" i="1" dirty="0">
                  <a:latin typeface="Times New Roman" panose="02020603050405020304" pitchFamily="18" charset="0"/>
                  <a:cs typeface="Times New Roman" panose="02020603050405020304" pitchFamily="18" charset="0"/>
                </a:rPr>
                <a:t>Corporate social responsibility has become increasingly important in recent years. Some firms actively engage in social responsibility by promoting fitness activities such as fun runs, bicycle races, and so forth.</a:t>
              </a:r>
            </a:p>
            <a:p>
              <a:pPr algn="just"/>
              <a:endParaRPr lang="en-US" i="1" dirty="0">
                <a:latin typeface="Times New Roman" panose="02020603050405020304" pitchFamily="18" charset="0"/>
                <a:cs typeface="Times New Roman" panose="02020603050405020304" pitchFamily="18" charset="0"/>
              </a:endParaRPr>
            </a:p>
          </p:txBody>
        </p:sp>
      </p:grpSp>
      <p:grpSp>
        <p:nvGrpSpPr>
          <p:cNvPr id="15" name="Group 14">
            <a:extLst>
              <a:ext uri="{FF2B5EF4-FFF2-40B4-BE49-F238E27FC236}">
                <a16:creationId xmlns:a16="http://schemas.microsoft.com/office/drawing/2014/main" id="{BD738FF5-A601-4376-B24D-E93EF8168172}"/>
              </a:ext>
            </a:extLst>
          </p:cNvPr>
          <p:cNvGrpSpPr/>
          <p:nvPr/>
        </p:nvGrpSpPr>
        <p:grpSpPr>
          <a:xfrm>
            <a:off x="130613" y="576493"/>
            <a:ext cx="8979519" cy="693507"/>
            <a:chOff x="130614" y="576493"/>
            <a:chExt cx="8834318" cy="536623"/>
          </a:xfrm>
        </p:grpSpPr>
        <p:sp>
          <p:nvSpPr>
            <p:cNvPr id="16" name="TextBox 15">
              <a:extLst>
                <a:ext uri="{FF2B5EF4-FFF2-40B4-BE49-F238E27FC236}">
                  <a16:creationId xmlns:a16="http://schemas.microsoft.com/office/drawing/2014/main" id="{BF4EED2D-A7B6-4520-8A56-B4C709CEB2DE}"/>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7" name="Rectangle 16">
              <a:extLst>
                <a:ext uri="{FF2B5EF4-FFF2-40B4-BE49-F238E27FC236}">
                  <a16:creationId xmlns:a16="http://schemas.microsoft.com/office/drawing/2014/main" id="{B6A4371F-6C92-4673-BDFC-5BAC758F1B33}"/>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293060858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New Employment Relationships:</a:t>
            </a:r>
          </a:p>
        </p:txBody>
      </p:sp>
      <p:graphicFrame>
        <p:nvGraphicFramePr>
          <p:cNvPr id="10" name="Table 7">
            <a:extLst>
              <a:ext uri="{FF2B5EF4-FFF2-40B4-BE49-F238E27FC236}">
                <a16:creationId xmlns:a16="http://schemas.microsoft.com/office/drawing/2014/main" id="{773655E5-1FAE-4315-97AB-DCC1DE1F9094}"/>
              </a:ext>
            </a:extLst>
          </p:cNvPr>
          <p:cNvGraphicFramePr>
            <a:graphicFrameLocks noGrp="1"/>
          </p:cNvGraphicFramePr>
          <p:nvPr>
            <p:extLst>
              <p:ext uri="{D42A27DB-BD31-4B8C-83A1-F6EECF244321}">
                <p14:modId xmlns:p14="http://schemas.microsoft.com/office/powerpoint/2010/main" val="3712517454"/>
              </p:ext>
            </p:extLst>
          </p:nvPr>
        </p:nvGraphicFramePr>
        <p:xfrm>
          <a:off x="1962644" y="2068275"/>
          <a:ext cx="9739026" cy="3383280"/>
        </p:xfrm>
        <a:graphic>
          <a:graphicData uri="http://schemas.openxmlformats.org/drawingml/2006/table">
            <a:tbl>
              <a:tblPr firstRow="1" bandRow="1">
                <a:tableStyleId>{5C22544A-7EE6-4342-B048-85BDC9FD1C3A}</a:tableStyleId>
              </a:tblPr>
              <a:tblGrid>
                <a:gridCol w="2451198">
                  <a:extLst>
                    <a:ext uri="{9D8B030D-6E8A-4147-A177-3AD203B41FA5}">
                      <a16:colId xmlns:a16="http://schemas.microsoft.com/office/drawing/2014/main" val="3966072766"/>
                    </a:ext>
                  </a:extLst>
                </a:gridCol>
                <a:gridCol w="7287828">
                  <a:extLst>
                    <a:ext uri="{9D8B030D-6E8A-4147-A177-3AD203B41FA5}">
                      <a16:colId xmlns:a16="http://schemas.microsoft.com/office/drawing/2014/main" val="3536453227"/>
                    </a:ext>
                  </a:extLst>
                </a:gridCol>
              </a:tblGrid>
              <a:tr h="807448">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The Management of Knowledge Workers</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Times New Roman" panose="02020603050405020304" pitchFamily="18" charset="0"/>
                          <a:ea typeface="+mn-ea"/>
                          <a:cs typeface="Times New Roman" panose="02020603050405020304" pitchFamily="18" charset="0"/>
                        </a:rPr>
                        <a:t>Many employees add value simply because of what they know. These employees are often referred to as knowledge workers. How well these employees are managed is seen as a major factor in determining which firms will be successful in the future.</a:t>
                      </a:r>
                    </a:p>
                    <a:p>
                      <a:pPr marL="0" indent="0" algn="just" defTabSz="914400" rtl="0" eaLnBrk="1" latinLnBrk="0" hangingPunct="1">
                        <a:buFont typeface="Wingdings" panose="05000000000000000000" pitchFamily="2" charset="2"/>
                        <a:buNone/>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Times New Roman" panose="02020603050405020304" pitchFamily="18" charset="0"/>
                          <a:ea typeface="+mn-ea"/>
                          <a:cs typeface="Times New Roman" panose="02020603050405020304" pitchFamily="18" charset="0"/>
                        </a:rPr>
                        <a:t>Compensation and related policies for knowledge workers must also be specially tailored. For example, in many high-tech organizations, engineers and scientists have the option of entering a technical career path that parallels a management career path. This allows the knowledge worker to continue to carry out specialized work without taking on large management responsibilities, while at the same time offering that worker compensation that is equivalent to that available to management. </a:t>
                      </a:r>
                    </a:p>
                  </a:txBody>
                  <a:tcPr>
                    <a:noFill/>
                  </a:tcPr>
                </a:tc>
                <a:extLst>
                  <a:ext uri="{0D108BD9-81ED-4DB2-BD59-A6C34878D82A}">
                    <a16:rowId xmlns:a16="http://schemas.microsoft.com/office/drawing/2014/main" val="3340113436"/>
                  </a:ext>
                </a:extLst>
              </a:tr>
            </a:tbl>
          </a:graphicData>
        </a:graphic>
      </p:graphicFrame>
      <p:grpSp>
        <p:nvGrpSpPr>
          <p:cNvPr id="11" name="Group 10">
            <a:extLst>
              <a:ext uri="{FF2B5EF4-FFF2-40B4-BE49-F238E27FC236}">
                <a16:creationId xmlns:a16="http://schemas.microsoft.com/office/drawing/2014/main" id="{CEAD7B41-C080-4533-999A-C4159A9C462A}"/>
              </a:ext>
            </a:extLst>
          </p:cNvPr>
          <p:cNvGrpSpPr/>
          <p:nvPr/>
        </p:nvGrpSpPr>
        <p:grpSpPr>
          <a:xfrm>
            <a:off x="130613" y="576493"/>
            <a:ext cx="8979519" cy="693507"/>
            <a:chOff x="130614" y="576493"/>
            <a:chExt cx="8834318" cy="536623"/>
          </a:xfrm>
        </p:grpSpPr>
        <p:sp>
          <p:nvSpPr>
            <p:cNvPr id="14" name="TextBox 13">
              <a:extLst>
                <a:ext uri="{FF2B5EF4-FFF2-40B4-BE49-F238E27FC236}">
                  <a16:creationId xmlns:a16="http://schemas.microsoft.com/office/drawing/2014/main" id="{226DBC6B-5E92-4309-B405-C66568FF7B93}"/>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5" name="Rectangle 14">
              <a:extLst>
                <a:ext uri="{FF2B5EF4-FFF2-40B4-BE49-F238E27FC236}">
                  <a16:creationId xmlns:a16="http://schemas.microsoft.com/office/drawing/2014/main" id="{A1F970FF-2B70-4350-8838-03A8DDD63674}"/>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31648910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New Employment Relationships:</a:t>
            </a:r>
          </a:p>
        </p:txBody>
      </p:sp>
      <p:graphicFrame>
        <p:nvGraphicFramePr>
          <p:cNvPr id="10" name="Table 7">
            <a:extLst>
              <a:ext uri="{FF2B5EF4-FFF2-40B4-BE49-F238E27FC236}">
                <a16:creationId xmlns:a16="http://schemas.microsoft.com/office/drawing/2014/main" id="{773655E5-1FAE-4315-97AB-DCC1DE1F9094}"/>
              </a:ext>
            </a:extLst>
          </p:cNvPr>
          <p:cNvGraphicFramePr>
            <a:graphicFrameLocks noGrp="1"/>
          </p:cNvGraphicFramePr>
          <p:nvPr>
            <p:extLst>
              <p:ext uri="{D42A27DB-BD31-4B8C-83A1-F6EECF244321}">
                <p14:modId xmlns:p14="http://schemas.microsoft.com/office/powerpoint/2010/main" val="553879691"/>
              </p:ext>
            </p:extLst>
          </p:nvPr>
        </p:nvGraphicFramePr>
        <p:xfrm>
          <a:off x="1962644" y="2068275"/>
          <a:ext cx="9739026" cy="2011680"/>
        </p:xfrm>
        <a:graphic>
          <a:graphicData uri="http://schemas.openxmlformats.org/drawingml/2006/table">
            <a:tbl>
              <a:tblPr firstRow="1" bandRow="1">
                <a:tableStyleId>{5C22544A-7EE6-4342-B048-85BDC9FD1C3A}</a:tableStyleId>
              </a:tblPr>
              <a:tblGrid>
                <a:gridCol w="2451198">
                  <a:extLst>
                    <a:ext uri="{9D8B030D-6E8A-4147-A177-3AD203B41FA5}">
                      <a16:colId xmlns:a16="http://schemas.microsoft.com/office/drawing/2014/main" val="3966072766"/>
                    </a:ext>
                  </a:extLst>
                </a:gridCol>
                <a:gridCol w="7287828">
                  <a:extLst>
                    <a:ext uri="{9D8B030D-6E8A-4147-A177-3AD203B41FA5}">
                      <a16:colId xmlns:a16="http://schemas.microsoft.com/office/drawing/2014/main" val="3536453227"/>
                    </a:ext>
                  </a:extLst>
                </a:gridCol>
              </a:tblGrid>
              <a:tr h="807448">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Outsourcing and Offshoring</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285750" indent="-285750" algn="just" defTabSz="914400" rtl="0" eaLnBrk="1" latinLnBrk="0" hangingPunct="1">
                        <a:buFont typeface="Wingdings" panose="05000000000000000000" pitchFamily="2" charset="2"/>
                        <a:buChar char="§"/>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Outsourcing</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 is the practice of hiring other firms to do work previously performed by the organization itself. It is an increasingly popular strategy because it helps firms focus on their core activities and avoid getting sidetracked by secondary activities</a:t>
                      </a:r>
                    </a:p>
                    <a:p>
                      <a:pPr marL="285750" indent="-285750" algn="just" defTabSz="914400" rtl="0" eaLnBrk="1" latinLnBrk="0" hangingPunct="1">
                        <a:buFont typeface="Wingdings" panose="05000000000000000000" pitchFamily="2" charset="2"/>
                        <a:buChar char="§"/>
                      </a:pPr>
                      <a:r>
                        <a:rPr lang="en-US" sz="1800" b="1" i="0" u="none" kern="1200" dirty="0">
                          <a:solidFill>
                            <a:schemeClr val="tx1"/>
                          </a:solidFill>
                          <a:latin typeface="Times New Roman" panose="02020603050405020304" pitchFamily="18" charset="0"/>
                          <a:ea typeface="+mn-ea"/>
                          <a:cs typeface="Times New Roman" panose="02020603050405020304" pitchFamily="18" charset="0"/>
                        </a:rPr>
                        <a:t>Offshoring</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 the growing trend toward outsourcing to other countries in order to lower labor costs;</a:t>
                      </a:r>
                      <a:endParaRPr lang="ar-EG" sz="1800" b="0" i="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 typeface="Wingdings" panose="05000000000000000000" pitchFamily="2" charset="2"/>
                        <a:buNone/>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3340113436"/>
                  </a:ext>
                </a:extLst>
              </a:tr>
            </a:tbl>
          </a:graphicData>
        </a:graphic>
      </p:graphicFrame>
      <p:grpSp>
        <p:nvGrpSpPr>
          <p:cNvPr id="11" name="Group 10">
            <a:extLst>
              <a:ext uri="{FF2B5EF4-FFF2-40B4-BE49-F238E27FC236}">
                <a16:creationId xmlns:a16="http://schemas.microsoft.com/office/drawing/2014/main" id="{2F1D40E8-56A1-4350-AE37-5529E84A4401}"/>
              </a:ext>
            </a:extLst>
          </p:cNvPr>
          <p:cNvGrpSpPr/>
          <p:nvPr/>
        </p:nvGrpSpPr>
        <p:grpSpPr>
          <a:xfrm>
            <a:off x="1962643" y="3824928"/>
            <a:ext cx="9488991" cy="2129734"/>
            <a:chOff x="1881432" y="3554641"/>
            <a:chExt cx="9488991" cy="2762105"/>
          </a:xfrm>
        </p:grpSpPr>
        <p:pic>
          <p:nvPicPr>
            <p:cNvPr id="7" name="Picture 6">
              <a:extLst>
                <a:ext uri="{FF2B5EF4-FFF2-40B4-BE49-F238E27FC236}">
                  <a16:creationId xmlns:a16="http://schemas.microsoft.com/office/drawing/2014/main" id="{663B395A-9C21-4FF8-8DEE-91CD4F0DCC42}"/>
                </a:ext>
              </a:extLst>
            </p:cNvPr>
            <p:cNvPicPr>
              <a:picLocks noChangeAspect="1"/>
            </p:cNvPicPr>
            <p:nvPr/>
          </p:nvPicPr>
          <p:blipFill>
            <a:blip r:embed="rId6"/>
            <a:stretch>
              <a:fillRect/>
            </a:stretch>
          </p:blipFill>
          <p:spPr>
            <a:xfrm>
              <a:off x="8168599" y="3554641"/>
              <a:ext cx="3201824" cy="2608998"/>
            </a:xfrm>
            <a:prstGeom prst="rect">
              <a:avLst/>
            </a:prstGeom>
          </p:spPr>
        </p:pic>
        <p:sp>
          <p:nvSpPr>
            <p:cNvPr id="14" name="TextBox 13">
              <a:extLst>
                <a:ext uri="{FF2B5EF4-FFF2-40B4-BE49-F238E27FC236}">
                  <a16:creationId xmlns:a16="http://schemas.microsoft.com/office/drawing/2014/main" id="{6D4DC6C4-2543-4F7A-8ACE-CDC88C8C9E20}"/>
                </a:ext>
              </a:extLst>
            </p:cNvPr>
            <p:cNvSpPr txBox="1"/>
            <p:nvPr/>
          </p:nvSpPr>
          <p:spPr>
            <a:xfrm>
              <a:off x="1881432" y="3642354"/>
              <a:ext cx="6198689" cy="2674392"/>
            </a:xfrm>
            <a:prstGeom prst="rect">
              <a:avLst/>
            </a:prstGeom>
            <a:solidFill>
              <a:srgbClr val="FF9518"/>
            </a:solidFill>
          </p:spPr>
          <p:txBody>
            <a:bodyPr wrap="square">
              <a:spAutoFit/>
            </a:bodyPr>
            <a:lstStyle/>
            <a:p>
              <a:pPr algn="just"/>
              <a:r>
                <a:rPr lang="en-US" sz="1600" i="1" dirty="0"/>
                <a:t>Outsourcing and offshoring have become very popular business practices in recent years. Many companies that use call centers, for instance, have found it to be advantageous to contract with other firms to handle those services for them. To capitalize on this trend, many call center operations in India have sprung up to provide support for other companies. Indian workers such as these are usually fluent in English, can be trained to handle most questions and problems, and work for wages somewhat lower than U.S. counterparts.</a:t>
              </a:r>
            </a:p>
          </p:txBody>
        </p:sp>
      </p:grpSp>
      <p:grpSp>
        <p:nvGrpSpPr>
          <p:cNvPr id="15" name="Group 14">
            <a:extLst>
              <a:ext uri="{FF2B5EF4-FFF2-40B4-BE49-F238E27FC236}">
                <a16:creationId xmlns:a16="http://schemas.microsoft.com/office/drawing/2014/main" id="{4D7DC34A-295C-4A27-8E61-4D8BD30743CA}"/>
              </a:ext>
            </a:extLst>
          </p:cNvPr>
          <p:cNvGrpSpPr/>
          <p:nvPr/>
        </p:nvGrpSpPr>
        <p:grpSpPr>
          <a:xfrm>
            <a:off x="130613" y="576493"/>
            <a:ext cx="8979519" cy="693507"/>
            <a:chOff x="130614" y="576493"/>
            <a:chExt cx="8834318" cy="536623"/>
          </a:xfrm>
        </p:grpSpPr>
        <p:sp>
          <p:nvSpPr>
            <p:cNvPr id="16" name="TextBox 15">
              <a:extLst>
                <a:ext uri="{FF2B5EF4-FFF2-40B4-BE49-F238E27FC236}">
                  <a16:creationId xmlns:a16="http://schemas.microsoft.com/office/drawing/2014/main" id="{D39F2171-DB0C-4D3E-A90E-AD35DDEF01C4}"/>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7" name="Rectangle 16">
              <a:extLst>
                <a:ext uri="{FF2B5EF4-FFF2-40B4-BE49-F238E27FC236}">
                  <a16:creationId xmlns:a16="http://schemas.microsoft.com/office/drawing/2014/main" id="{10E2430D-C798-4518-9EB5-77604515E32D}"/>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184984980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New Employment Relationships:</a:t>
            </a:r>
          </a:p>
        </p:txBody>
      </p:sp>
      <p:graphicFrame>
        <p:nvGraphicFramePr>
          <p:cNvPr id="10" name="Table 7">
            <a:extLst>
              <a:ext uri="{FF2B5EF4-FFF2-40B4-BE49-F238E27FC236}">
                <a16:creationId xmlns:a16="http://schemas.microsoft.com/office/drawing/2014/main" id="{773655E5-1FAE-4315-97AB-DCC1DE1F9094}"/>
              </a:ext>
            </a:extLst>
          </p:cNvPr>
          <p:cNvGraphicFramePr>
            <a:graphicFrameLocks noGrp="1"/>
          </p:cNvGraphicFramePr>
          <p:nvPr>
            <p:extLst>
              <p:ext uri="{D42A27DB-BD31-4B8C-83A1-F6EECF244321}">
                <p14:modId xmlns:p14="http://schemas.microsoft.com/office/powerpoint/2010/main" val="17528104"/>
              </p:ext>
            </p:extLst>
          </p:nvPr>
        </p:nvGraphicFramePr>
        <p:xfrm>
          <a:off x="1962644" y="2068275"/>
          <a:ext cx="9739026" cy="3931920"/>
        </p:xfrm>
        <a:graphic>
          <a:graphicData uri="http://schemas.openxmlformats.org/drawingml/2006/table">
            <a:tbl>
              <a:tblPr firstRow="1" bandRow="1">
                <a:tableStyleId>{5C22544A-7EE6-4342-B048-85BDC9FD1C3A}</a:tableStyleId>
              </a:tblPr>
              <a:tblGrid>
                <a:gridCol w="2451198">
                  <a:extLst>
                    <a:ext uri="{9D8B030D-6E8A-4147-A177-3AD203B41FA5}">
                      <a16:colId xmlns:a16="http://schemas.microsoft.com/office/drawing/2014/main" val="3966072766"/>
                    </a:ext>
                  </a:extLst>
                </a:gridCol>
                <a:gridCol w="7287828">
                  <a:extLst>
                    <a:ext uri="{9D8B030D-6E8A-4147-A177-3AD203B41FA5}">
                      <a16:colId xmlns:a16="http://schemas.microsoft.com/office/drawing/2014/main" val="3536453227"/>
                    </a:ext>
                  </a:extLst>
                </a:gridCol>
              </a:tblGrid>
              <a:tr h="807448">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Temp and Contingent Workers:</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Tiered Workforce:</a:t>
                      </a:r>
                    </a:p>
                  </a:txBody>
                  <a:tcPr>
                    <a:noFill/>
                  </a:tcPr>
                </a:tc>
                <a:tc>
                  <a:txBody>
                    <a:bodyPr/>
                    <a:lstStyle/>
                    <a:p>
                      <a:pPr marL="285750" indent="-285750" algn="just" defTabSz="914400" rtl="0" eaLnBrk="1" latinLnBrk="0" hangingPunct="1">
                        <a:buFont typeface="Wingdings" panose="05000000000000000000" pitchFamily="2" charset="2"/>
                        <a:buChar char="§"/>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A contingent worker: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is a person who works for an organization on something other than a permanent or full-time basis. Categories of contingent workers include independent contractors, on-call workers, temporary employees (usually hired through outside agencies), and contract and leased employees. Another category is part-time workers. The financial services giant Citigroup, for example, makes extensive use of part-time sales agents to pursue new clients.</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1800" b="1" i="0" u="none" kern="1200" dirty="0">
                          <a:solidFill>
                            <a:schemeClr val="tx1"/>
                          </a:solidFill>
                          <a:latin typeface="Times New Roman" panose="02020603050405020304" pitchFamily="18" charset="0"/>
                          <a:ea typeface="+mn-ea"/>
                          <a:cs typeface="Times New Roman" panose="02020603050405020304" pitchFamily="18" charset="0"/>
                        </a:rPr>
                        <a:t>A tiered workforce: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exists when one group of an organization’s workforce has a contractual arrangement with the organization objectively different from that of another group performing the same jobs. For example, during the 2008–2010 recession, Harley-Davidson negotiated a new agreement with its labor union for wages and job security at its large motorcycle factory in York, Pennsylvania. </a:t>
                      </a:r>
                    </a:p>
                  </a:txBody>
                  <a:tcPr>
                    <a:noFill/>
                  </a:tcPr>
                </a:tc>
                <a:extLst>
                  <a:ext uri="{0D108BD9-81ED-4DB2-BD59-A6C34878D82A}">
                    <a16:rowId xmlns:a16="http://schemas.microsoft.com/office/drawing/2014/main" val="3340113436"/>
                  </a:ext>
                </a:extLst>
              </a:tr>
            </a:tbl>
          </a:graphicData>
        </a:graphic>
      </p:graphicFrame>
      <p:grpSp>
        <p:nvGrpSpPr>
          <p:cNvPr id="11" name="Group 10">
            <a:extLst>
              <a:ext uri="{FF2B5EF4-FFF2-40B4-BE49-F238E27FC236}">
                <a16:creationId xmlns:a16="http://schemas.microsoft.com/office/drawing/2014/main" id="{19BC1711-2449-4D71-9DCF-0F23FA90B7DC}"/>
              </a:ext>
            </a:extLst>
          </p:cNvPr>
          <p:cNvGrpSpPr/>
          <p:nvPr/>
        </p:nvGrpSpPr>
        <p:grpSpPr>
          <a:xfrm>
            <a:off x="130613" y="576493"/>
            <a:ext cx="8979519" cy="693507"/>
            <a:chOff x="130614" y="576493"/>
            <a:chExt cx="8834318" cy="536623"/>
          </a:xfrm>
        </p:grpSpPr>
        <p:sp>
          <p:nvSpPr>
            <p:cNvPr id="14" name="TextBox 13">
              <a:extLst>
                <a:ext uri="{FF2B5EF4-FFF2-40B4-BE49-F238E27FC236}">
                  <a16:creationId xmlns:a16="http://schemas.microsoft.com/office/drawing/2014/main" id="{E8CBC216-CADA-46FE-A302-81FCAED3D7B5}"/>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5" name="Rectangle 14">
              <a:extLst>
                <a:ext uri="{FF2B5EF4-FFF2-40B4-BE49-F238E27FC236}">
                  <a16:creationId xmlns:a16="http://schemas.microsoft.com/office/drawing/2014/main" id="{F56DD923-8670-4A27-BF7F-B5E0ED5C927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428076559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New Employment Relationships:</a:t>
            </a:r>
          </a:p>
        </p:txBody>
      </p:sp>
      <p:graphicFrame>
        <p:nvGraphicFramePr>
          <p:cNvPr id="10" name="Table 7">
            <a:extLst>
              <a:ext uri="{FF2B5EF4-FFF2-40B4-BE49-F238E27FC236}">
                <a16:creationId xmlns:a16="http://schemas.microsoft.com/office/drawing/2014/main" id="{773655E5-1FAE-4315-97AB-DCC1DE1F9094}"/>
              </a:ext>
            </a:extLst>
          </p:cNvPr>
          <p:cNvGraphicFramePr>
            <a:graphicFrameLocks noGrp="1"/>
          </p:cNvGraphicFramePr>
          <p:nvPr>
            <p:extLst>
              <p:ext uri="{D42A27DB-BD31-4B8C-83A1-F6EECF244321}">
                <p14:modId xmlns:p14="http://schemas.microsoft.com/office/powerpoint/2010/main" val="1488961906"/>
              </p:ext>
            </p:extLst>
          </p:nvPr>
        </p:nvGraphicFramePr>
        <p:xfrm>
          <a:off x="1962644" y="2068275"/>
          <a:ext cx="9739026" cy="1463040"/>
        </p:xfrm>
        <a:graphic>
          <a:graphicData uri="http://schemas.openxmlformats.org/drawingml/2006/table">
            <a:tbl>
              <a:tblPr firstRow="1" bandRow="1">
                <a:tableStyleId>{5C22544A-7EE6-4342-B048-85BDC9FD1C3A}</a:tableStyleId>
              </a:tblPr>
              <a:tblGrid>
                <a:gridCol w="2451198">
                  <a:extLst>
                    <a:ext uri="{9D8B030D-6E8A-4147-A177-3AD203B41FA5}">
                      <a16:colId xmlns:a16="http://schemas.microsoft.com/office/drawing/2014/main" val="3966072766"/>
                    </a:ext>
                  </a:extLst>
                </a:gridCol>
                <a:gridCol w="7287828">
                  <a:extLst>
                    <a:ext uri="{9D8B030D-6E8A-4147-A177-3AD203B41FA5}">
                      <a16:colId xmlns:a16="http://schemas.microsoft.com/office/drawing/2014/main" val="3536453227"/>
                    </a:ext>
                  </a:extLst>
                </a:gridCol>
              </a:tblGrid>
              <a:tr h="807448">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The Changing Nature of Psychological Contracts</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285750" indent="-285750" algn="just" defTabSz="914400" rtl="0" eaLnBrk="1" latinLnBrk="0" hangingPunct="1">
                        <a:buFont typeface="Wingdings" panose="05000000000000000000" pitchFamily="2" charset="2"/>
                        <a:buChar char="§"/>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 Psychological contract: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is a person’s overall set of expectations regarding what he or she will contribute to the organization and what the organization will provide in return.</a:t>
                      </a: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Times New Roman" panose="02020603050405020304" pitchFamily="18" charset="0"/>
                          <a:ea typeface="+mn-ea"/>
                          <a:cs typeface="Times New Roman" panose="02020603050405020304" pitchFamily="18" charset="0"/>
                        </a:rPr>
                        <a:t>Unlike any other kind of business contract, a psychological contract is not written on paper, nor are all of its terms explicitly negotiated.</a:t>
                      </a:r>
                    </a:p>
                  </a:txBody>
                  <a:tcPr>
                    <a:noFill/>
                  </a:tcPr>
                </a:tc>
                <a:extLst>
                  <a:ext uri="{0D108BD9-81ED-4DB2-BD59-A6C34878D82A}">
                    <a16:rowId xmlns:a16="http://schemas.microsoft.com/office/drawing/2014/main" val="3340113436"/>
                  </a:ext>
                </a:extLst>
              </a:tr>
            </a:tbl>
          </a:graphicData>
        </a:graphic>
      </p:graphicFrame>
      <p:grpSp>
        <p:nvGrpSpPr>
          <p:cNvPr id="11" name="Group 10">
            <a:extLst>
              <a:ext uri="{FF2B5EF4-FFF2-40B4-BE49-F238E27FC236}">
                <a16:creationId xmlns:a16="http://schemas.microsoft.com/office/drawing/2014/main" id="{4FD89F0A-0D88-41DF-AFC9-685C0985358C}"/>
              </a:ext>
            </a:extLst>
          </p:cNvPr>
          <p:cNvGrpSpPr/>
          <p:nvPr/>
        </p:nvGrpSpPr>
        <p:grpSpPr>
          <a:xfrm>
            <a:off x="1962644" y="3428896"/>
            <a:ext cx="9739026" cy="2525767"/>
            <a:chOff x="1962644" y="3428896"/>
            <a:chExt cx="9739026" cy="2525767"/>
          </a:xfrm>
        </p:grpSpPr>
        <p:pic>
          <p:nvPicPr>
            <p:cNvPr id="7" name="Picture 6">
              <a:extLst>
                <a:ext uri="{FF2B5EF4-FFF2-40B4-BE49-F238E27FC236}">
                  <a16:creationId xmlns:a16="http://schemas.microsoft.com/office/drawing/2014/main" id="{50B91BCD-2CE8-4C89-A84D-39DEE02C035B}"/>
                </a:ext>
              </a:extLst>
            </p:cNvPr>
            <p:cNvPicPr>
              <a:picLocks noChangeAspect="1"/>
            </p:cNvPicPr>
            <p:nvPr/>
          </p:nvPicPr>
          <p:blipFill>
            <a:blip r:embed="rId6"/>
            <a:stretch>
              <a:fillRect/>
            </a:stretch>
          </p:blipFill>
          <p:spPr>
            <a:xfrm>
              <a:off x="7023652" y="3428896"/>
              <a:ext cx="4678018" cy="2525767"/>
            </a:xfrm>
            <a:prstGeom prst="rect">
              <a:avLst/>
            </a:prstGeom>
          </p:spPr>
        </p:pic>
        <p:sp>
          <p:nvSpPr>
            <p:cNvPr id="14" name="TextBox 13">
              <a:extLst>
                <a:ext uri="{FF2B5EF4-FFF2-40B4-BE49-F238E27FC236}">
                  <a16:creationId xmlns:a16="http://schemas.microsoft.com/office/drawing/2014/main" id="{5B616DEE-D7EB-471D-BF31-BB1E125EBA43}"/>
                </a:ext>
              </a:extLst>
            </p:cNvPr>
            <p:cNvSpPr txBox="1"/>
            <p:nvPr/>
          </p:nvSpPr>
          <p:spPr>
            <a:xfrm>
              <a:off x="1962644" y="3876273"/>
              <a:ext cx="5172321" cy="2031325"/>
            </a:xfrm>
            <a:prstGeom prst="rect">
              <a:avLst/>
            </a:prstGeom>
            <a:solidFill>
              <a:srgbClr val="FF9518"/>
            </a:solidFill>
          </p:spPr>
          <p:txBody>
            <a:bodyPr wrap="square">
              <a:spAutoFit/>
            </a:bodyPr>
            <a:lstStyle/>
            <a:p>
              <a:pPr algn="just"/>
              <a:r>
                <a:rPr lang="en-US" i="1" dirty="0"/>
                <a:t>A psychological contract is an unwritten agreement about expectations between an organization and its employees. This manager and employee, for example, are finalizing an understanding about how a new project will be managed. The agreement is not written, but both sides understand what they are supposed to do and what they can expect in return.</a:t>
              </a:r>
            </a:p>
          </p:txBody>
        </p:sp>
      </p:grpSp>
      <p:grpSp>
        <p:nvGrpSpPr>
          <p:cNvPr id="15" name="Group 14">
            <a:extLst>
              <a:ext uri="{FF2B5EF4-FFF2-40B4-BE49-F238E27FC236}">
                <a16:creationId xmlns:a16="http://schemas.microsoft.com/office/drawing/2014/main" id="{6E783EFF-BF59-4D38-AA12-52902F126BFE}"/>
              </a:ext>
            </a:extLst>
          </p:cNvPr>
          <p:cNvGrpSpPr/>
          <p:nvPr/>
        </p:nvGrpSpPr>
        <p:grpSpPr>
          <a:xfrm>
            <a:off x="130613" y="576493"/>
            <a:ext cx="8979519" cy="693507"/>
            <a:chOff x="130614" y="576493"/>
            <a:chExt cx="8834318" cy="536623"/>
          </a:xfrm>
        </p:grpSpPr>
        <p:sp>
          <p:nvSpPr>
            <p:cNvPr id="16" name="TextBox 15">
              <a:extLst>
                <a:ext uri="{FF2B5EF4-FFF2-40B4-BE49-F238E27FC236}">
                  <a16:creationId xmlns:a16="http://schemas.microsoft.com/office/drawing/2014/main" id="{91FD43DA-351A-417B-BC8A-F7BE39A77C21}"/>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7" name="Rectangle 16">
              <a:extLst>
                <a:ext uri="{FF2B5EF4-FFF2-40B4-BE49-F238E27FC236}">
                  <a16:creationId xmlns:a16="http://schemas.microsoft.com/office/drawing/2014/main" id="{AE3D4FAE-4B6D-4187-A289-E3B5872CF633}"/>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207196139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New Employment Relationships:</a:t>
            </a:r>
          </a:p>
        </p:txBody>
      </p:sp>
      <p:grpSp>
        <p:nvGrpSpPr>
          <p:cNvPr id="15" name="Group 14">
            <a:extLst>
              <a:ext uri="{FF2B5EF4-FFF2-40B4-BE49-F238E27FC236}">
                <a16:creationId xmlns:a16="http://schemas.microsoft.com/office/drawing/2014/main" id="{C9EDAF1F-995D-480B-8B3A-96D8EE9DE641}"/>
              </a:ext>
            </a:extLst>
          </p:cNvPr>
          <p:cNvGrpSpPr/>
          <p:nvPr/>
        </p:nvGrpSpPr>
        <p:grpSpPr>
          <a:xfrm>
            <a:off x="2156820" y="2490787"/>
            <a:ext cx="9240048" cy="2862322"/>
            <a:chOff x="2156820" y="2490787"/>
            <a:chExt cx="9240048" cy="2862322"/>
          </a:xfrm>
        </p:grpSpPr>
        <p:pic>
          <p:nvPicPr>
            <p:cNvPr id="1026" name="Picture 2">
              <a:extLst>
                <a:ext uri="{FF2B5EF4-FFF2-40B4-BE49-F238E27FC236}">
                  <a16:creationId xmlns:a16="http://schemas.microsoft.com/office/drawing/2014/main" id="{D9240DFF-2932-4005-8CE3-5230A69AF8A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096000" y="2490787"/>
              <a:ext cx="5300868" cy="2757013"/>
            </a:xfrm>
            <a:prstGeom prst="rect">
              <a:avLst/>
            </a:prstGeom>
            <a:noFill/>
            <a:extLst>
              <a:ext uri="{909E8E84-426E-40DD-AFC4-6F175D3DCCD1}">
                <a14:hiddenFill xmlns:a14="http://schemas.microsoft.com/office/drawing/2010/main">
                  <a:solidFill>
                    <a:srgbClr val="FFFFFF"/>
                  </a:solidFill>
                </a14:hiddenFill>
              </a:ext>
            </a:extLst>
          </p:spPr>
        </p:pic>
        <p:sp>
          <p:nvSpPr>
            <p:cNvPr id="16" name="TextBox 15">
              <a:extLst>
                <a:ext uri="{FF2B5EF4-FFF2-40B4-BE49-F238E27FC236}">
                  <a16:creationId xmlns:a16="http://schemas.microsoft.com/office/drawing/2014/main" id="{17EA72E9-E630-4264-BD75-5D82A834BCD6}"/>
                </a:ext>
              </a:extLst>
            </p:cNvPr>
            <p:cNvSpPr txBox="1"/>
            <p:nvPr/>
          </p:nvSpPr>
          <p:spPr>
            <a:xfrm>
              <a:off x="2156820" y="2490787"/>
              <a:ext cx="3263374" cy="2862322"/>
            </a:xfrm>
            <a:prstGeom prst="rect">
              <a:avLst/>
            </a:prstGeom>
            <a:noFill/>
          </p:spPr>
          <p:txBody>
            <a:bodyPr wrap="square">
              <a:spAutoFit/>
            </a:bodyPr>
            <a:lstStyle/>
            <a:p>
              <a:pPr algn="just"/>
              <a:r>
                <a:rPr lang="en-US" b="1" dirty="0">
                  <a:solidFill>
                    <a:srgbClr val="C00000"/>
                  </a:solidFill>
                  <a:latin typeface="Times New Roman" panose="02020603050405020304" pitchFamily="18" charset="0"/>
                  <a:cs typeface="Times New Roman" panose="02020603050405020304" pitchFamily="18" charset="0"/>
                </a:rPr>
                <a:t>Figure 2.4 The Psychological Contract:</a:t>
              </a:r>
            </a:p>
            <a:p>
              <a:pPr algn="just"/>
              <a:r>
                <a:rPr lang="en-US" dirty="0"/>
                <a:t>Psychological contracts govern the basic relationship between people and organizations. Individuals contribute such things as effort and loyalty. In turn, organizations offer such inducements as pay and job security.</a:t>
              </a:r>
            </a:p>
          </p:txBody>
        </p:sp>
      </p:grpSp>
      <p:grpSp>
        <p:nvGrpSpPr>
          <p:cNvPr id="14" name="Group 13">
            <a:extLst>
              <a:ext uri="{FF2B5EF4-FFF2-40B4-BE49-F238E27FC236}">
                <a16:creationId xmlns:a16="http://schemas.microsoft.com/office/drawing/2014/main" id="{386A1983-6F6B-4328-8AC9-ED9B52D54350}"/>
              </a:ext>
            </a:extLst>
          </p:cNvPr>
          <p:cNvGrpSpPr/>
          <p:nvPr/>
        </p:nvGrpSpPr>
        <p:grpSpPr>
          <a:xfrm>
            <a:off x="130613" y="576493"/>
            <a:ext cx="8979519" cy="693507"/>
            <a:chOff x="130614" y="576493"/>
            <a:chExt cx="8834318" cy="536623"/>
          </a:xfrm>
        </p:grpSpPr>
        <p:sp>
          <p:nvSpPr>
            <p:cNvPr id="17" name="TextBox 16">
              <a:extLst>
                <a:ext uri="{FF2B5EF4-FFF2-40B4-BE49-F238E27FC236}">
                  <a16:creationId xmlns:a16="http://schemas.microsoft.com/office/drawing/2014/main" id="{66E71B1D-15D0-44F2-BA44-FFD1F1ECB419}"/>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8" name="Rectangle 17">
              <a:extLst>
                <a:ext uri="{FF2B5EF4-FFF2-40B4-BE49-F238E27FC236}">
                  <a16:creationId xmlns:a16="http://schemas.microsoft.com/office/drawing/2014/main" id="{2725B206-8994-403F-8420-1B95E2033378}"/>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331356896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Summary and Application:</a:t>
            </a:r>
          </a:p>
        </p:txBody>
      </p:sp>
      <p:sp>
        <p:nvSpPr>
          <p:cNvPr id="14" name="TextBox 13">
            <a:extLst>
              <a:ext uri="{FF2B5EF4-FFF2-40B4-BE49-F238E27FC236}">
                <a16:creationId xmlns:a16="http://schemas.microsoft.com/office/drawing/2014/main" id="{314C89A7-F6F4-4A27-8410-45D97D5A1357}"/>
              </a:ext>
            </a:extLst>
          </p:cNvPr>
          <p:cNvSpPr txBox="1"/>
          <p:nvPr/>
        </p:nvSpPr>
        <p:spPr>
          <a:xfrm>
            <a:off x="1874164" y="2120687"/>
            <a:ext cx="9902229" cy="3693319"/>
          </a:xfrm>
          <a:prstGeom prst="rect">
            <a:avLst/>
          </a:prstGeom>
          <a:noFill/>
        </p:spPr>
        <p:txBody>
          <a:bodyPr wrap="square">
            <a:spAutoFit/>
          </a:bodyPr>
          <a:lstStyle/>
          <a:p>
            <a:pPr marL="285750" indent="-285750">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Diversity</a:t>
            </a:r>
            <a:r>
              <a:rPr lang="en-US" dirty="0">
                <a:latin typeface="Times New Roman" panose="02020603050405020304" pitchFamily="18" charset="0"/>
                <a:cs typeface="Times New Roman" panose="02020603050405020304" pitchFamily="18" charset="0"/>
              </a:rPr>
              <a:t> is much more than demographics and can reflect combinations of characteristics in addition to a single attribute.</a:t>
            </a:r>
          </a:p>
          <a:p>
            <a:pPr marL="285750" indent="-285750">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Diversity</a:t>
            </a:r>
            <a:r>
              <a:rPr lang="en-US" dirty="0">
                <a:latin typeface="Times New Roman" panose="02020603050405020304" pitchFamily="18" charset="0"/>
                <a:cs typeface="Times New Roman" panose="02020603050405020304" pitchFamily="18" charset="0"/>
              </a:rPr>
              <a:t> affects individual and organizational outcomes through processes including social integration, differences in status and power, task conflict, relationship conflict, inclusion, and information processing.</a:t>
            </a:r>
          </a:p>
          <a:p>
            <a:pPr marL="285750" indent="-285750">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Barriers to inclusion </a:t>
            </a:r>
            <a:r>
              <a:rPr lang="en-US" dirty="0">
                <a:latin typeface="Times New Roman" panose="02020603050405020304" pitchFamily="18" charset="0"/>
                <a:cs typeface="Times New Roman" panose="02020603050405020304" pitchFamily="18" charset="0"/>
              </a:rPr>
              <a:t>include the “like me” bias, stereotypes, prejudice, perceptions of loss by persons who feel threatened by diversity initiatives, ethnocentrism, and unequal access to organizational networks. </a:t>
            </a:r>
          </a:p>
          <a:p>
            <a:pPr marL="285750" indent="-285750">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Societal culture </a:t>
            </a:r>
            <a:r>
              <a:rPr lang="en-US" dirty="0">
                <a:latin typeface="Times New Roman" panose="02020603050405020304" pitchFamily="18" charset="0"/>
                <a:cs typeface="Times New Roman" panose="02020603050405020304" pitchFamily="18" charset="0"/>
              </a:rPr>
              <a:t>reflects language, politics, religion, and values among other things, and societal culture can vary within a single country or across nearby countries.</a:t>
            </a:r>
          </a:p>
          <a:p>
            <a:pPr marL="285750" indent="-285750">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Globalization</a:t>
            </a:r>
            <a:r>
              <a:rPr lang="en-US" dirty="0">
                <a:latin typeface="Times New Roman" panose="02020603050405020304" pitchFamily="18" charset="0"/>
                <a:cs typeface="Times New Roman" panose="02020603050405020304" pitchFamily="18" charset="0"/>
              </a:rPr>
              <a:t> is playing a major role in the environment of many firms today. The volume of international trade has grown significantly and continues to grow at a very rapid pace. </a:t>
            </a:r>
          </a:p>
          <a:p>
            <a:pPr marL="285750" indent="-285750">
              <a:buFont typeface="Wingdings" panose="05000000000000000000" pitchFamily="2" charset="2"/>
              <a:buChar char="Ø"/>
            </a:pPr>
            <a:endParaRPr lang="en-US" dirty="0">
              <a:latin typeface="Times New Roman" panose="02020603050405020304" pitchFamily="18" charset="0"/>
              <a:cs typeface="Times New Roman" panose="02020603050405020304" pitchFamily="18" charset="0"/>
            </a:endParaRPr>
          </a:p>
        </p:txBody>
      </p:sp>
      <p:grpSp>
        <p:nvGrpSpPr>
          <p:cNvPr id="11" name="Group 10">
            <a:extLst>
              <a:ext uri="{FF2B5EF4-FFF2-40B4-BE49-F238E27FC236}">
                <a16:creationId xmlns:a16="http://schemas.microsoft.com/office/drawing/2014/main" id="{EB050B75-996B-455A-B49C-7EF658BBA0AB}"/>
              </a:ext>
            </a:extLst>
          </p:cNvPr>
          <p:cNvGrpSpPr/>
          <p:nvPr/>
        </p:nvGrpSpPr>
        <p:grpSpPr>
          <a:xfrm>
            <a:off x="130613" y="576493"/>
            <a:ext cx="8979519" cy="693507"/>
            <a:chOff x="130614" y="576493"/>
            <a:chExt cx="8834318" cy="536623"/>
          </a:xfrm>
        </p:grpSpPr>
        <p:sp>
          <p:nvSpPr>
            <p:cNvPr id="15" name="TextBox 14">
              <a:extLst>
                <a:ext uri="{FF2B5EF4-FFF2-40B4-BE49-F238E27FC236}">
                  <a16:creationId xmlns:a16="http://schemas.microsoft.com/office/drawing/2014/main" id="{C0952E48-7867-4D94-AB90-19975D8F3761}"/>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6" name="Rectangle 15">
              <a:extLst>
                <a:ext uri="{FF2B5EF4-FFF2-40B4-BE49-F238E27FC236}">
                  <a16:creationId xmlns:a16="http://schemas.microsoft.com/office/drawing/2014/main" id="{746052F7-A80C-4281-8102-EB8C9D7F3CFB}"/>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158451579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Summary and Application:</a:t>
            </a:r>
          </a:p>
        </p:txBody>
      </p:sp>
      <p:sp>
        <p:nvSpPr>
          <p:cNvPr id="14" name="TextBox 13">
            <a:extLst>
              <a:ext uri="{FF2B5EF4-FFF2-40B4-BE49-F238E27FC236}">
                <a16:creationId xmlns:a16="http://schemas.microsoft.com/office/drawing/2014/main" id="{314C89A7-F6F4-4A27-8410-45D97D5A1357}"/>
              </a:ext>
            </a:extLst>
          </p:cNvPr>
          <p:cNvSpPr txBox="1"/>
          <p:nvPr/>
        </p:nvSpPr>
        <p:spPr>
          <a:xfrm>
            <a:off x="1874165" y="2120687"/>
            <a:ext cx="8820340" cy="1754326"/>
          </a:xfrm>
          <a:prstGeom prst="rect">
            <a:avLst/>
          </a:prstGeom>
          <a:noFill/>
        </p:spPr>
        <p:txBody>
          <a:bodyPr wrap="square">
            <a:spAutoFit/>
          </a:bodyPr>
          <a:lstStyle/>
          <a:p>
            <a:pPr marL="285750" indent="-285750">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One special aspect of business: </a:t>
            </a:r>
            <a:r>
              <a:rPr lang="en-US" dirty="0">
                <a:latin typeface="Times New Roman" panose="02020603050405020304" pitchFamily="18" charset="0"/>
                <a:cs typeface="Times New Roman" panose="02020603050405020304" pitchFamily="18" charset="0"/>
              </a:rPr>
              <a:t>ethics, corporate governance, has also taken on increased importance.</a:t>
            </a:r>
          </a:p>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One special aspect of business ethics, corporate governance, has also taken on increased importance.</a:t>
            </a:r>
          </a:p>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A final significant area of organizational change facing organizations today involves new employment relationships.</a:t>
            </a:r>
          </a:p>
        </p:txBody>
      </p:sp>
      <p:grpSp>
        <p:nvGrpSpPr>
          <p:cNvPr id="11" name="Group 10">
            <a:extLst>
              <a:ext uri="{FF2B5EF4-FFF2-40B4-BE49-F238E27FC236}">
                <a16:creationId xmlns:a16="http://schemas.microsoft.com/office/drawing/2014/main" id="{1083F752-904F-4A06-B9A0-A48AB5484BB2}"/>
              </a:ext>
            </a:extLst>
          </p:cNvPr>
          <p:cNvGrpSpPr/>
          <p:nvPr/>
        </p:nvGrpSpPr>
        <p:grpSpPr>
          <a:xfrm>
            <a:off x="130613" y="576493"/>
            <a:ext cx="8979519" cy="693507"/>
            <a:chOff x="130614" y="576493"/>
            <a:chExt cx="8834318" cy="536623"/>
          </a:xfrm>
        </p:grpSpPr>
        <p:sp>
          <p:nvSpPr>
            <p:cNvPr id="15" name="TextBox 14">
              <a:extLst>
                <a:ext uri="{FF2B5EF4-FFF2-40B4-BE49-F238E27FC236}">
                  <a16:creationId xmlns:a16="http://schemas.microsoft.com/office/drawing/2014/main" id="{E4943DB6-86D4-4301-910B-5E21B375A6FD}"/>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6" name="Rectangle 15">
              <a:extLst>
                <a:ext uri="{FF2B5EF4-FFF2-40B4-BE49-F238E27FC236}">
                  <a16:creationId xmlns:a16="http://schemas.microsoft.com/office/drawing/2014/main" id="{7CA75DFC-7729-4260-8AEA-FD7E7755FACA}"/>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385731445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Discussion Questions:</a:t>
            </a:r>
          </a:p>
        </p:txBody>
      </p:sp>
      <p:sp>
        <p:nvSpPr>
          <p:cNvPr id="14" name="TextBox 13">
            <a:extLst>
              <a:ext uri="{FF2B5EF4-FFF2-40B4-BE49-F238E27FC236}">
                <a16:creationId xmlns:a16="http://schemas.microsoft.com/office/drawing/2014/main" id="{314C89A7-F6F4-4A27-8410-45D97D5A1357}"/>
              </a:ext>
            </a:extLst>
          </p:cNvPr>
          <p:cNvSpPr txBox="1"/>
          <p:nvPr/>
        </p:nvSpPr>
        <p:spPr>
          <a:xfrm>
            <a:off x="1874165" y="2120687"/>
            <a:ext cx="9902229" cy="3139321"/>
          </a:xfrm>
          <a:prstGeom prst="rect">
            <a:avLst/>
          </a:prstGeom>
          <a:noFill/>
        </p:spPr>
        <p:txBody>
          <a:bodyPr wrap="square">
            <a:spAutoFit/>
          </a:bodyPr>
          <a:lstStyle/>
          <a:p>
            <a:pPr marL="342900" indent="-342900">
              <a:buFont typeface="+mj-lt"/>
              <a:buAutoNum type="arabicPeriod"/>
            </a:pPr>
            <a:r>
              <a:rPr lang="en-US" dirty="0">
                <a:latin typeface="Times New Roman" panose="02020603050405020304" pitchFamily="18" charset="0"/>
                <a:cs typeface="Times New Roman" panose="02020603050405020304" pitchFamily="18" charset="0"/>
              </a:rPr>
              <a:t>Which do you think is more important to team performance: surface-level or deep-level diversity? Why?</a:t>
            </a:r>
          </a:p>
          <a:p>
            <a:pPr marL="342900" indent="-342900">
              <a:buFont typeface="+mj-lt"/>
              <a:buAutoNum type="arabicPeriod"/>
            </a:pPr>
            <a:endParaRPr lang="en-US" dirty="0">
              <a:latin typeface="Times New Roman" panose="02020603050405020304" pitchFamily="18" charset="0"/>
              <a:cs typeface="Times New Roman" panose="02020603050405020304" pitchFamily="18" charset="0"/>
            </a:endParaRPr>
          </a:p>
          <a:p>
            <a:pPr marL="342900" indent="-342900">
              <a:buFont typeface="+mj-lt"/>
              <a:buAutoNum type="arabicPeriod"/>
            </a:pPr>
            <a:r>
              <a:rPr lang="en-US" dirty="0">
                <a:latin typeface="Times New Roman" panose="02020603050405020304" pitchFamily="18" charset="0"/>
                <a:cs typeface="Times New Roman" panose="02020603050405020304" pitchFamily="18" charset="0"/>
              </a:rPr>
              <a:t>How can diversity create a competitive advantage for a firm?</a:t>
            </a:r>
          </a:p>
          <a:p>
            <a:pPr marL="342900" indent="-342900">
              <a:buFont typeface="+mj-lt"/>
              <a:buAutoNum type="arabicPeriod"/>
            </a:pPr>
            <a:endParaRPr lang="en-US" dirty="0">
              <a:latin typeface="Times New Roman" panose="02020603050405020304" pitchFamily="18" charset="0"/>
              <a:cs typeface="Times New Roman" panose="02020603050405020304" pitchFamily="18" charset="0"/>
            </a:endParaRPr>
          </a:p>
          <a:p>
            <a:pPr marL="342900" indent="-342900">
              <a:buFont typeface="+mj-lt"/>
              <a:buAutoNum type="arabicPeriod"/>
            </a:pPr>
            <a:r>
              <a:rPr lang="en-US" dirty="0">
                <a:latin typeface="Times New Roman" panose="02020603050405020304" pitchFamily="18" charset="0"/>
                <a:cs typeface="Times New Roman" panose="02020603050405020304" pitchFamily="18" charset="0"/>
              </a:rPr>
              <a:t>If a subordinate came to you and said that he or she felt the company’s new diversity hiring initiative was unfair and would compromise his or her well-deserved opportunities for advancement, how would you respond?</a:t>
            </a:r>
          </a:p>
          <a:p>
            <a:pPr marL="342900" indent="-342900">
              <a:buFont typeface="+mj-lt"/>
              <a:buAutoNum type="arabicPeriod"/>
            </a:pPr>
            <a:endParaRPr lang="en-US" dirty="0">
              <a:latin typeface="Times New Roman" panose="02020603050405020304" pitchFamily="18" charset="0"/>
              <a:cs typeface="Times New Roman" panose="02020603050405020304" pitchFamily="18" charset="0"/>
            </a:endParaRPr>
          </a:p>
          <a:p>
            <a:pPr marL="342900" indent="-342900">
              <a:buFont typeface="+mj-lt"/>
              <a:buAutoNum type="arabicPeriod"/>
            </a:pPr>
            <a:r>
              <a:rPr lang="en-US" dirty="0">
                <a:latin typeface="Times New Roman" panose="02020603050405020304" pitchFamily="18" charset="0"/>
                <a:cs typeface="Times New Roman" panose="02020603050405020304" pitchFamily="18" charset="0"/>
              </a:rPr>
              <a:t>What can leaders do to be effective when team members are from different cultures and have different expectations about how the leader should behave?</a:t>
            </a:r>
          </a:p>
        </p:txBody>
      </p:sp>
      <p:grpSp>
        <p:nvGrpSpPr>
          <p:cNvPr id="11" name="Group 10">
            <a:extLst>
              <a:ext uri="{FF2B5EF4-FFF2-40B4-BE49-F238E27FC236}">
                <a16:creationId xmlns:a16="http://schemas.microsoft.com/office/drawing/2014/main" id="{E94622B8-EDCD-4D80-A06F-E4D6790760CB}"/>
              </a:ext>
            </a:extLst>
          </p:cNvPr>
          <p:cNvGrpSpPr/>
          <p:nvPr/>
        </p:nvGrpSpPr>
        <p:grpSpPr>
          <a:xfrm>
            <a:off x="130613" y="576493"/>
            <a:ext cx="8979519" cy="693507"/>
            <a:chOff x="130614" y="576493"/>
            <a:chExt cx="8834318" cy="536623"/>
          </a:xfrm>
        </p:grpSpPr>
        <p:sp>
          <p:nvSpPr>
            <p:cNvPr id="15" name="TextBox 14">
              <a:extLst>
                <a:ext uri="{FF2B5EF4-FFF2-40B4-BE49-F238E27FC236}">
                  <a16:creationId xmlns:a16="http://schemas.microsoft.com/office/drawing/2014/main" id="{704187B3-16B0-43D6-B9F1-5B8A37A052C3}"/>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6" name="Rectangle 15">
              <a:extLst>
                <a:ext uri="{FF2B5EF4-FFF2-40B4-BE49-F238E27FC236}">
                  <a16:creationId xmlns:a16="http://schemas.microsoft.com/office/drawing/2014/main" id="{5A42CF49-9742-4B5D-8D71-18A29BEC2CA8}"/>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59130419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Discussion Questions:</a:t>
            </a:r>
          </a:p>
        </p:txBody>
      </p:sp>
      <p:sp>
        <p:nvSpPr>
          <p:cNvPr id="14" name="TextBox 13">
            <a:extLst>
              <a:ext uri="{FF2B5EF4-FFF2-40B4-BE49-F238E27FC236}">
                <a16:creationId xmlns:a16="http://schemas.microsoft.com/office/drawing/2014/main" id="{314C89A7-F6F4-4A27-8410-45D97D5A1357}"/>
              </a:ext>
            </a:extLst>
          </p:cNvPr>
          <p:cNvSpPr txBox="1"/>
          <p:nvPr/>
        </p:nvSpPr>
        <p:spPr>
          <a:xfrm>
            <a:off x="1874165" y="2120687"/>
            <a:ext cx="9902229" cy="2585323"/>
          </a:xfrm>
          <a:prstGeom prst="rect">
            <a:avLst/>
          </a:prstGeom>
          <a:noFill/>
        </p:spPr>
        <p:txBody>
          <a:bodyPr wrap="square">
            <a:spAutoFit/>
          </a:bodyPr>
          <a:lstStyle/>
          <a:p>
            <a:r>
              <a:rPr lang="en-US" dirty="0">
                <a:latin typeface="Times New Roman" panose="02020603050405020304" pitchFamily="18" charset="0"/>
                <a:cs typeface="Times New Roman" panose="02020603050405020304" pitchFamily="18" charset="0"/>
              </a:rPr>
              <a:t>5. Identify at least three ways in which the globalization of business affects businesses in your community.</a:t>
            </a:r>
          </a:p>
          <a:p>
            <a:pPr marL="342900" indent="-342900">
              <a:buFont typeface="+mj-lt"/>
              <a:buAutoNum type="arabicPeriod"/>
            </a:pPr>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6. What roles do changing technologies play in your daily activities?</a:t>
            </a:r>
          </a:p>
          <a:p>
            <a:pPr marL="342900" indent="-342900">
              <a:buFont typeface="+mj-lt"/>
              <a:buAutoNum type="arabicPeriod"/>
            </a:pPr>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7. Do you think that concerns regarding ethics will become more or less important in business? Why?</a:t>
            </a:r>
          </a:p>
          <a:p>
            <a:pPr marL="342900" indent="-342900">
              <a:buFont typeface="+mj-lt"/>
              <a:buAutoNum type="arabicPeriod"/>
            </a:pPr>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8. What are your personal opinions about international outsourcing in the garment industry? Do you think that lower prices are worth sending U.S. jobs to other countries? Explain your answer.</a:t>
            </a:r>
          </a:p>
        </p:txBody>
      </p:sp>
      <p:grpSp>
        <p:nvGrpSpPr>
          <p:cNvPr id="11" name="Group 10">
            <a:extLst>
              <a:ext uri="{FF2B5EF4-FFF2-40B4-BE49-F238E27FC236}">
                <a16:creationId xmlns:a16="http://schemas.microsoft.com/office/drawing/2014/main" id="{9A3DAE68-71EB-4F2B-823D-0C5751577787}"/>
              </a:ext>
            </a:extLst>
          </p:cNvPr>
          <p:cNvGrpSpPr/>
          <p:nvPr/>
        </p:nvGrpSpPr>
        <p:grpSpPr>
          <a:xfrm>
            <a:off x="130613" y="576493"/>
            <a:ext cx="8979519" cy="693507"/>
            <a:chOff x="130614" y="576493"/>
            <a:chExt cx="8834318" cy="536623"/>
          </a:xfrm>
        </p:grpSpPr>
        <p:sp>
          <p:nvSpPr>
            <p:cNvPr id="15" name="TextBox 14">
              <a:extLst>
                <a:ext uri="{FF2B5EF4-FFF2-40B4-BE49-F238E27FC236}">
                  <a16:creationId xmlns:a16="http://schemas.microsoft.com/office/drawing/2014/main" id="{39D12C74-D588-400D-B3C1-7BE869C22DD3}"/>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6" name="Rectangle 15">
              <a:extLst>
                <a:ext uri="{FF2B5EF4-FFF2-40B4-BE49-F238E27FC236}">
                  <a16:creationId xmlns:a16="http://schemas.microsoft.com/office/drawing/2014/main" id="{5D7AED65-7689-45E5-89AB-4BBE5E3DF74B}"/>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142098369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39757"/>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sp>
        <p:nvSpPr>
          <p:cNvPr id="13" name="TextBox 12">
            <a:extLst>
              <a:ext uri="{FF2B5EF4-FFF2-40B4-BE49-F238E27FC236}">
                <a16:creationId xmlns:a16="http://schemas.microsoft.com/office/drawing/2014/main" id="{3E73060D-F137-47E6-BE33-ECA29C518487}"/>
              </a:ext>
            </a:extLst>
          </p:cNvPr>
          <p:cNvSpPr txBox="1"/>
          <p:nvPr/>
        </p:nvSpPr>
        <p:spPr>
          <a:xfrm>
            <a:off x="183595" y="2451594"/>
            <a:ext cx="11836099" cy="2215991"/>
          </a:xfrm>
          <a:prstGeom prst="rect">
            <a:avLst/>
          </a:prstGeom>
          <a:noFill/>
        </p:spPr>
        <p:txBody>
          <a:bodyPr wrap="square" rtlCol="0">
            <a:spAutoFit/>
          </a:bodyPr>
          <a:lstStyle/>
          <a:p>
            <a:pPr algn="ctr"/>
            <a:r>
              <a:rPr lang="en-US" sz="8800" i="1" dirty="0">
                <a:solidFill>
                  <a:srgbClr val="002060"/>
                </a:solidFill>
                <a:latin typeface="Times New Roman" panose="02020603050405020304" pitchFamily="18" charset="0"/>
                <a:cs typeface="Times New Roman" panose="02020603050405020304" pitchFamily="18" charset="0"/>
              </a:rPr>
              <a:t>Thanks</a:t>
            </a:r>
            <a:r>
              <a:rPr lang="en-US" sz="13800" dirty="0">
                <a:solidFill>
                  <a:srgbClr val="002060"/>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228704918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3471</TotalTime>
  <Words>7427</Words>
  <Application>Microsoft Office PowerPoint</Application>
  <PresentationFormat>Widescreen</PresentationFormat>
  <Paragraphs>681</Paragraphs>
  <Slides>55</Slides>
  <Notes>27</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55</vt:i4>
      </vt:variant>
    </vt:vector>
  </HeadingPairs>
  <TitlesOfParts>
    <vt:vector size="67" baseType="lpstr">
      <vt:lpstr>Arial</vt:lpstr>
      <vt:lpstr>Calibri</vt:lpstr>
      <vt:lpstr>Calibri Light</vt:lpstr>
      <vt:lpstr>Cordale</vt:lpstr>
      <vt:lpstr>Helvetica</vt:lpstr>
      <vt:lpstr>Open-sans</vt:lpstr>
      <vt:lpstr>Open-sans</vt:lpstr>
      <vt:lpstr>Tahoma</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shaimaa</cp:lastModifiedBy>
  <cp:revision>380</cp:revision>
  <dcterms:created xsi:type="dcterms:W3CDTF">2021-08-03T13:03:26Z</dcterms:created>
  <dcterms:modified xsi:type="dcterms:W3CDTF">2022-06-03T13:17:48Z</dcterms:modified>
</cp:coreProperties>
</file>