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0"/>
  </p:notesMasterIdLst>
  <p:sldIdLst>
    <p:sldId id="256" r:id="rId2"/>
    <p:sldId id="257" r:id="rId3"/>
    <p:sldId id="259" r:id="rId4"/>
    <p:sldId id="261" r:id="rId5"/>
    <p:sldId id="265" r:id="rId6"/>
    <p:sldId id="271" r:id="rId7"/>
    <p:sldId id="272" r:id="rId8"/>
    <p:sldId id="273" r:id="rId9"/>
    <p:sldId id="274" r:id="rId10"/>
    <p:sldId id="275" r:id="rId11"/>
    <p:sldId id="276" r:id="rId12"/>
    <p:sldId id="277" r:id="rId13"/>
    <p:sldId id="279" r:id="rId14"/>
    <p:sldId id="280" r:id="rId15"/>
    <p:sldId id="281" r:id="rId16"/>
    <p:sldId id="282" r:id="rId17"/>
    <p:sldId id="283" r:id="rId18"/>
    <p:sldId id="284" r:id="rId19"/>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F0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0F9D0D-4AE4-4DA9-8950-081A2142B6A7}" v="1" dt="2026-04-20T09:31:18.798"/>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D083AE6-46FA-4A59-8FB0-9F97EB10719F}" styleName="نمط فاتح 3 - تمييز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00A15C55-8517-42AA-B614-E9B94910E393}" styleName="نمط متوسط 2 - تميي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B301B821-A1FF-4177-AEE7-76D212191A09}" styleName="نمط متوسط 1 - تميي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90" d="100"/>
          <a:sy n="90" d="100"/>
        </p:scale>
        <p:origin x="37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C0CEB9-E8BD-447A-92B8-6302B38328B7}" type="doc">
      <dgm:prSet loTypeId="urn:microsoft.com/office/officeart/2005/8/layout/chevron1" loCatId="process" qsTypeId="urn:microsoft.com/office/officeart/2005/8/quickstyle/simple5" qsCatId="simple" csTypeId="urn:microsoft.com/office/officeart/2005/8/colors/accent1_2" csCatId="accent1" phldr="1"/>
      <dgm:spPr/>
      <dgm:t>
        <a:bodyPr/>
        <a:lstStyle/>
        <a:p>
          <a:endParaRPr lang="en-US"/>
        </a:p>
      </dgm:t>
    </dgm:pt>
    <dgm:pt modelId="{71DFCF41-3B23-494B-B172-CD0541BD4080}">
      <dgm:prSet phldrT="[نص]" phldr="0" custT="1">
        <dgm:style>
          <a:lnRef idx="1">
            <a:schemeClr val="accent4"/>
          </a:lnRef>
          <a:fillRef idx="2">
            <a:schemeClr val="accent4"/>
          </a:fillRef>
          <a:effectRef idx="1">
            <a:schemeClr val="accent4"/>
          </a:effectRef>
          <a:fontRef idx="minor">
            <a:schemeClr val="dk1"/>
          </a:fontRef>
        </dgm:style>
      </dgm:prSet>
      <dgm:spPr/>
      <dgm:t>
        <a:bodyPr/>
        <a:lstStyle/>
        <a:p>
          <a:r>
            <a:rPr lang="en-US" sz="1400" b="0" dirty="0"/>
            <a:t>Data Collection</a:t>
          </a:r>
        </a:p>
      </dgm:t>
    </dgm:pt>
    <dgm:pt modelId="{82577EE7-E0C0-4BB7-88B8-D2997E767F2A}" type="parTrans" cxnId="{3EAD37D5-A778-4A9F-B622-A3BB907CE830}">
      <dgm:prSet/>
      <dgm:spPr/>
      <dgm:t>
        <a:bodyPr/>
        <a:lstStyle/>
        <a:p>
          <a:endParaRPr lang="en-US" sz="2400"/>
        </a:p>
      </dgm:t>
    </dgm:pt>
    <dgm:pt modelId="{EBE3DC58-0C91-4E86-942F-60B5B293D906}" type="sibTrans" cxnId="{3EAD37D5-A778-4A9F-B622-A3BB907CE830}">
      <dgm:prSet/>
      <dgm:spPr/>
      <dgm:t>
        <a:bodyPr/>
        <a:lstStyle/>
        <a:p>
          <a:endParaRPr lang="en-US" sz="2400"/>
        </a:p>
      </dgm:t>
    </dgm:pt>
    <dgm:pt modelId="{16A1BB51-1D6B-4859-AFFE-5D9314B18304}">
      <dgm:prSet phldrT="[نص]" phldr="0" custT="1">
        <dgm:style>
          <a:lnRef idx="1">
            <a:schemeClr val="accent4"/>
          </a:lnRef>
          <a:fillRef idx="2">
            <a:schemeClr val="accent4"/>
          </a:fillRef>
          <a:effectRef idx="1">
            <a:schemeClr val="accent4"/>
          </a:effectRef>
          <a:fontRef idx="minor">
            <a:schemeClr val="dk1"/>
          </a:fontRef>
        </dgm:style>
      </dgm:prSet>
      <dgm:spPr/>
      <dgm:t>
        <a:bodyPr/>
        <a:lstStyle/>
        <a:p>
          <a:r>
            <a:rPr lang="en-US" sz="1400" b="0" dirty="0"/>
            <a:t>Data augmentation</a:t>
          </a:r>
        </a:p>
      </dgm:t>
    </dgm:pt>
    <dgm:pt modelId="{2CA73C88-A1B5-4135-AFE2-1813A9D0E174}" type="parTrans" cxnId="{B135E00F-2949-431D-939E-D9BEAFDCC66B}">
      <dgm:prSet/>
      <dgm:spPr/>
      <dgm:t>
        <a:bodyPr/>
        <a:lstStyle/>
        <a:p>
          <a:endParaRPr lang="en-US" sz="2400"/>
        </a:p>
      </dgm:t>
    </dgm:pt>
    <dgm:pt modelId="{CA01AB38-981C-4820-95BA-E8CE9DE16821}" type="sibTrans" cxnId="{B135E00F-2949-431D-939E-D9BEAFDCC66B}">
      <dgm:prSet/>
      <dgm:spPr/>
      <dgm:t>
        <a:bodyPr/>
        <a:lstStyle/>
        <a:p>
          <a:endParaRPr lang="en-US" sz="2400"/>
        </a:p>
      </dgm:t>
    </dgm:pt>
    <dgm:pt modelId="{A655FF1B-B03E-4BBE-9866-D706AF0DA8DA}">
      <dgm:prSet phldrT="[نص]" custT="1">
        <dgm:style>
          <a:lnRef idx="1">
            <a:schemeClr val="accent4"/>
          </a:lnRef>
          <a:fillRef idx="2">
            <a:schemeClr val="accent4"/>
          </a:fillRef>
          <a:effectRef idx="1">
            <a:schemeClr val="accent4"/>
          </a:effectRef>
          <a:fontRef idx="minor">
            <a:schemeClr val="dk1"/>
          </a:fontRef>
        </dgm:style>
      </dgm:prSet>
      <dgm:spPr/>
      <dgm:t>
        <a:bodyPr/>
        <a:lstStyle/>
        <a:p>
          <a:pPr>
            <a:buNone/>
          </a:pPr>
          <a:r>
            <a:rPr lang="en-US" sz="1400" b="0" dirty="0"/>
            <a:t>Dataset Refinement</a:t>
          </a:r>
        </a:p>
      </dgm:t>
    </dgm:pt>
    <dgm:pt modelId="{404B841D-BC10-45FE-AF2D-7582D64577EA}" type="parTrans" cxnId="{AF830958-A104-49CA-9415-C1A6E8D95017}">
      <dgm:prSet/>
      <dgm:spPr/>
      <dgm:t>
        <a:bodyPr/>
        <a:lstStyle/>
        <a:p>
          <a:endParaRPr lang="en-US" sz="2400"/>
        </a:p>
      </dgm:t>
    </dgm:pt>
    <dgm:pt modelId="{5C8B24AF-5D58-460D-8F14-15111188B6BC}" type="sibTrans" cxnId="{AF830958-A104-49CA-9415-C1A6E8D95017}">
      <dgm:prSet/>
      <dgm:spPr/>
      <dgm:t>
        <a:bodyPr/>
        <a:lstStyle/>
        <a:p>
          <a:endParaRPr lang="en-US" sz="2400"/>
        </a:p>
      </dgm:t>
    </dgm:pt>
    <dgm:pt modelId="{CA9F5763-93F3-410B-9243-1C89EA5F162B}">
      <dgm:prSet custT="1">
        <dgm:style>
          <a:lnRef idx="1">
            <a:schemeClr val="accent4"/>
          </a:lnRef>
          <a:fillRef idx="2">
            <a:schemeClr val="accent4"/>
          </a:fillRef>
          <a:effectRef idx="1">
            <a:schemeClr val="accent4"/>
          </a:effectRef>
          <a:fontRef idx="minor">
            <a:schemeClr val="dk1"/>
          </a:fontRef>
        </dgm:style>
      </dgm:prSet>
      <dgm:spPr/>
      <dgm:t>
        <a:bodyPr/>
        <a:lstStyle/>
        <a:p>
          <a:pPr>
            <a:buNone/>
          </a:pPr>
          <a:r>
            <a:rPr lang="en-US" sz="1400" b="0"/>
            <a:t>preprocessing</a:t>
          </a:r>
        </a:p>
      </dgm:t>
    </dgm:pt>
    <dgm:pt modelId="{F0602863-0768-48FE-9E14-9DD7AF7E8A61}" type="parTrans" cxnId="{32975691-C4E0-453A-A64A-A061E9F96E02}">
      <dgm:prSet/>
      <dgm:spPr/>
      <dgm:t>
        <a:bodyPr/>
        <a:lstStyle/>
        <a:p>
          <a:endParaRPr lang="en-US" sz="2400"/>
        </a:p>
      </dgm:t>
    </dgm:pt>
    <dgm:pt modelId="{96C6C24B-0E3A-4F5D-BE4F-D24B18985C10}" type="sibTrans" cxnId="{32975691-C4E0-453A-A64A-A061E9F96E02}">
      <dgm:prSet/>
      <dgm:spPr/>
      <dgm:t>
        <a:bodyPr/>
        <a:lstStyle/>
        <a:p>
          <a:endParaRPr lang="en-US" sz="2400"/>
        </a:p>
      </dgm:t>
    </dgm:pt>
    <dgm:pt modelId="{B91847D7-2A80-4EBA-90F3-246BFFD0D9A4}">
      <dgm:prSet custT="1">
        <dgm:style>
          <a:lnRef idx="1">
            <a:schemeClr val="accent4"/>
          </a:lnRef>
          <a:fillRef idx="2">
            <a:schemeClr val="accent4"/>
          </a:fillRef>
          <a:effectRef idx="1">
            <a:schemeClr val="accent4"/>
          </a:effectRef>
          <a:fontRef idx="minor">
            <a:schemeClr val="dk1"/>
          </a:fontRef>
        </dgm:style>
      </dgm:prSet>
      <dgm:spPr/>
      <dgm:t>
        <a:bodyPr/>
        <a:lstStyle/>
        <a:p>
          <a:pPr>
            <a:buNone/>
          </a:pPr>
          <a:r>
            <a:rPr lang="en-US" sz="1400" b="0" dirty="0"/>
            <a:t>Fine tuning Bert</a:t>
          </a:r>
        </a:p>
      </dgm:t>
    </dgm:pt>
    <dgm:pt modelId="{DA2615A6-0A3A-4C62-9EA9-F44AC3DC3F09}" type="parTrans" cxnId="{5FBA3631-DB1E-4AA6-B05B-EA7C52CF9F48}">
      <dgm:prSet/>
      <dgm:spPr/>
      <dgm:t>
        <a:bodyPr/>
        <a:lstStyle/>
        <a:p>
          <a:endParaRPr lang="en-US" sz="2400"/>
        </a:p>
      </dgm:t>
    </dgm:pt>
    <dgm:pt modelId="{D2DABFEB-DBE4-4428-B8B3-C4CD885B6FAB}" type="sibTrans" cxnId="{5FBA3631-DB1E-4AA6-B05B-EA7C52CF9F48}">
      <dgm:prSet/>
      <dgm:spPr/>
      <dgm:t>
        <a:bodyPr/>
        <a:lstStyle/>
        <a:p>
          <a:endParaRPr lang="en-US" sz="2400"/>
        </a:p>
      </dgm:t>
    </dgm:pt>
    <dgm:pt modelId="{10BD55FF-18DE-4082-9E3F-230F635C5F61}">
      <dgm:prSet custT="1">
        <dgm:style>
          <a:lnRef idx="1">
            <a:schemeClr val="accent4"/>
          </a:lnRef>
          <a:fillRef idx="2">
            <a:schemeClr val="accent4"/>
          </a:fillRef>
          <a:effectRef idx="1">
            <a:schemeClr val="accent4"/>
          </a:effectRef>
          <a:fontRef idx="minor">
            <a:schemeClr val="dk1"/>
          </a:fontRef>
        </dgm:style>
      </dgm:prSet>
      <dgm:spPr/>
      <dgm:t>
        <a:bodyPr/>
        <a:lstStyle/>
        <a:p>
          <a:pPr>
            <a:buNone/>
          </a:pPr>
          <a:r>
            <a:rPr lang="en-US" sz="1400" b="0" dirty="0"/>
            <a:t>Evaluation Metrics</a:t>
          </a:r>
        </a:p>
      </dgm:t>
    </dgm:pt>
    <dgm:pt modelId="{626C7F24-F66A-480F-B244-715932E59A35}" type="parTrans" cxnId="{3240F99E-12D3-4BA5-BB15-A4DD8C4ED946}">
      <dgm:prSet/>
      <dgm:spPr/>
      <dgm:t>
        <a:bodyPr/>
        <a:lstStyle/>
        <a:p>
          <a:endParaRPr lang="en-US" sz="2400"/>
        </a:p>
      </dgm:t>
    </dgm:pt>
    <dgm:pt modelId="{B272C736-6B5F-45FD-BF86-EC39D0FAB39A}" type="sibTrans" cxnId="{3240F99E-12D3-4BA5-BB15-A4DD8C4ED946}">
      <dgm:prSet/>
      <dgm:spPr/>
      <dgm:t>
        <a:bodyPr/>
        <a:lstStyle/>
        <a:p>
          <a:endParaRPr lang="en-US" sz="2400"/>
        </a:p>
      </dgm:t>
    </dgm:pt>
    <dgm:pt modelId="{5FF2EA32-FF08-4CE7-8A6C-798D68286DED}" type="pres">
      <dgm:prSet presAssocID="{5FC0CEB9-E8BD-447A-92B8-6302B38328B7}" presName="Name0" presStyleCnt="0">
        <dgm:presLayoutVars>
          <dgm:dir/>
          <dgm:animLvl val="lvl"/>
          <dgm:resizeHandles val="exact"/>
        </dgm:presLayoutVars>
      </dgm:prSet>
      <dgm:spPr/>
    </dgm:pt>
    <dgm:pt modelId="{374B9687-4C66-4317-A39F-8A00A901EC4B}" type="pres">
      <dgm:prSet presAssocID="{71DFCF41-3B23-494B-B172-CD0541BD4080}" presName="parTxOnly" presStyleLbl="node1" presStyleIdx="0" presStyleCnt="6">
        <dgm:presLayoutVars>
          <dgm:chMax val="0"/>
          <dgm:chPref val="0"/>
          <dgm:bulletEnabled val="1"/>
        </dgm:presLayoutVars>
      </dgm:prSet>
      <dgm:spPr/>
    </dgm:pt>
    <dgm:pt modelId="{25221235-643F-4589-89CB-45D3295CDA62}" type="pres">
      <dgm:prSet presAssocID="{EBE3DC58-0C91-4E86-942F-60B5B293D906}" presName="parTxOnlySpace" presStyleCnt="0"/>
      <dgm:spPr/>
    </dgm:pt>
    <dgm:pt modelId="{7280FBB2-5791-4F16-A5A3-4D07ACF8CAE0}" type="pres">
      <dgm:prSet presAssocID="{16A1BB51-1D6B-4859-AFFE-5D9314B18304}" presName="parTxOnly" presStyleLbl="node1" presStyleIdx="1" presStyleCnt="6" custLinFactNeighborX="-31646" custLinFactNeighborY="-1409">
        <dgm:presLayoutVars>
          <dgm:chMax val="0"/>
          <dgm:chPref val="0"/>
          <dgm:bulletEnabled val="1"/>
        </dgm:presLayoutVars>
      </dgm:prSet>
      <dgm:spPr/>
    </dgm:pt>
    <dgm:pt modelId="{364D4476-17AE-4B91-9163-587C0E6AC3C3}" type="pres">
      <dgm:prSet presAssocID="{CA01AB38-981C-4820-95BA-E8CE9DE16821}" presName="parTxOnlySpace" presStyleCnt="0"/>
      <dgm:spPr/>
    </dgm:pt>
    <dgm:pt modelId="{D1DE14CF-F03F-4DE1-91DF-83718103E73D}" type="pres">
      <dgm:prSet presAssocID="{A655FF1B-B03E-4BBE-9866-D706AF0DA8DA}" presName="parTxOnly" presStyleLbl="node1" presStyleIdx="2" presStyleCnt="6">
        <dgm:presLayoutVars>
          <dgm:chMax val="0"/>
          <dgm:chPref val="0"/>
          <dgm:bulletEnabled val="1"/>
        </dgm:presLayoutVars>
      </dgm:prSet>
      <dgm:spPr/>
    </dgm:pt>
    <dgm:pt modelId="{B6C7AA48-8618-4F62-B1DC-5B5D840DEC06}" type="pres">
      <dgm:prSet presAssocID="{5C8B24AF-5D58-460D-8F14-15111188B6BC}" presName="parTxOnlySpace" presStyleCnt="0"/>
      <dgm:spPr/>
    </dgm:pt>
    <dgm:pt modelId="{6700D095-47D7-4FCF-9378-3722B86F658A}" type="pres">
      <dgm:prSet presAssocID="{CA9F5763-93F3-410B-9243-1C89EA5F162B}" presName="parTxOnly" presStyleLbl="node1" presStyleIdx="3" presStyleCnt="6">
        <dgm:presLayoutVars>
          <dgm:chMax val="0"/>
          <dgm:chPref val="0"/>
          <dgm:bulletEnabled val="1"/>
        </dgm:presLayoutVars>
      </dgm:prSet>
      <dgm:spPr/>
    </dgm:pt>
    <dgm:pt modelId="{BA39E910-308C-452E-AEF7-CA92C1BBECC0}" type="pres">
      <dgm:prSet presAssocID="{96C6C24B-0E3A-4F5D-BE4F-D24B18985C10}" presName="parTxOnlySpace" presStyleCnt="0"/>
      <dgm:spPr/>
    </dgm:pt>
    <dgm:pt modelId="{8722D9C4-C302-4DC0-B53C-367CF82B300D}" type="pres">
      <dgm:prSet presAssocID="{B91847D7-2A80-4EBA-90F3-246BFFD0D9A4}" presName="parTxOnly" presStyleLbl="node1" presStyleIdx="4" presStyleCnt="6">
        <dgm:presLayoutVars>
          <dgm:chMax val="0"/>
          <dgm:chPref val="0"/>
          <dgm:bulletEnabled val="1"/>
        </dgm:presLayoutVars>
      </dgm:prSet>
      <dgm:spPr/>
    </dgm:pt>
    <dgm:pt modelId="{6BD8F987-AF0F-48A2-9635-93E426E6F7B1}" type="pres">
      <dgm:prSet presAssocID="{D2DABFEB-DBE4-4428-B8B3-C4CD885B6FAB}" presName="parTxOnlySpace" presStyleCnt="0"/>
      <dgm:spPr/>
    </dgm:pt>
    <dgm:pt modelId="{9B696392-CB53-48E6-8B64-A14C607ECB8B}" type="pres">
      <dgm:prSet presAssocID="{10BD55FF-18DE-4082-9E3F-230F635C5F61}" presName="parTxOnly" presStyleLbl="node1" presStyleIdx="5" presStyleCnt="6">
        <dgm:presLayoutVars>
          <dgm:chMax val="0"/>
          <dgm:chPref val="0"/>
          <dgm:bulletEnabled val="1"/>
        </dgm:presLayoutVars>
      </dgm:prSet>
      <dgm:spPr/>
    </dgm:pt>
  </dgm:ptLst>
  <dgm:cxnLst>
    <dgm:cxn modelId="{B135E00F-2949-431D-939E-D9BEAFDCC66B}" srcId="{5FC0CEB9-E8BD-447A-92B8-6302B38328B7}" destId="{16A1BB51-1D6B-4859-AFFE-5D9314B18304}" srcOrd="1" destOrd="0" parTransId="{2CA73C88-A1B5-4135-AFE2-1813A9D0E174}" sibTransId="{CA01AB38-981C-4820-95BA-E8CE9DE16821}"/>
    <dgm:cxn modelId="{4C1A8F1C-4E2D-468E-A43C-D863E85FA232}" type="presOf" srcId="{B91847D7-2A80-4EBA-90F3-246BFFD0D9A4}" destId="{8722D9C4-C302-4DC0-B53C-367CF82B300D}" srcOrd="0" destOrd="0" presId="urn:microsoft.com/office/officeart/2005/8/layout/chevron1"/>
    <dgm:cxn modelId="{5FBA3631-DB1E-4AA6-B05B-EA7C52CF9F48}" srcId="{5FC0CEB9-E8BD-447A-92B8-6302B38328B7}" destId="{B91847D7-2A80-4EBA-90F3-246BFFD0D9A4}" srcOrd="4" destOrd="0" parTransId="{DA2615A6-0A3A-4C62-9EA9-F44AC3DC3F09}" sibTransId="{D2DABFEB-DBE4-4428-B8B3-C4CD885B6FAB}"/>
    <dgm:cxn modelId="{04A2305B-33DA-442E-930B-4EDBF4C40753}" type="presOf" srcId="{A655FF1B-B03E-4BBE-9866-D706AF0DA8DA}" destId="{D1DE14CF-F03F-4DE1-91DF-83718103E73D}" srcOrd="0" destOrd="0" presId="urn:microsoft.com/office/officeart/2005/8/layout/chevron1"/>
    <dgm:cxn modelId="{4B4E0043-46A1-46D0-A36D-1EA9D738C455}" type="presOf" srcId="{71DFCF41-3B23-494B-B172-CD0541BD4080}" destId="{374B9687-4C66-4317-A39F-8A00A901EC4B}" srcOrd="0" destOrd="0" presId="urn:microsoft.com/office/officeart/2005/8/layout/chevron1"/>
    <dgm:cxn modelId="{B4407666-C954-4B55-99A6-D677EBC6993B}" type="presOf" srcId="{CA9F5763-93F3-410B-9243-1C89EA5F162B}" destId="{6700D095-47D7-4FCF-9378-3722B86F658A}" srcOrd="0" destOrd="0" presId="urn:microsoft.com/office/officeart/2005/8/layout/chevron1"/>
    <dgm:cxn modelId="{AF830958-A104-49CA-9415-C1A6E8D95017}" srcId="{5FC0CEB9-E8BD-447A-92B8-6302B38328B7}" destId="{A655FF1B-B03E-4BBE-9866-D706AF0DA8DA}" srcOrd="2" destOrd="0" parTransId="{404B841D-BC10-45FE-AF2D-7582D64577EA}" sibTransId="{5C8B24AF-5D58-460D-8F14-15111188B6BC}"/>
    <dgm:cxn modelId="{DD2BA981-3047-4097-9AC1-A1DD90D800F7}" type="presOf" srcId="{5FC0CEB9-E8BD-447A-92B8-6302B38328B7}" destId="{5FF2EA32-FF08-4CE7-8A6C-798D68286DED}" srcOrd="0" destOrd="0" presId="urn:microsoft.com/office/officeart/2005/8/layout/chevron1"/>
    <dgm:cxn modelId="{32975691-C4E0-453A-A64A-A061E9F96E02}" srcId="{5FC0CEB9-E8BD-447A-92B8-6302B38328B7}" destId="{CA9F5763-93F3-410B-9243-1C89EA5F162B}" srcOrd="3" destOrd="0" parTransId="{F0602863-0768-48FE-9E14-9DD7AF7E8A61}" sibTransId="{96C6C24B-0E3A-4F5D-BE4F-D24B18985C10}"/>
    <dgm:cxn modelId="{3240F99E-12D3-4BA5-BB15-A4DD8C4ED946}" srcId="{5FC0CEB9-E8BD-447A-92B8-6302B38328B7}" destId="{10BD55FF-18DE-4082-9E3F-230F635C5F61}" srcOrd="5" destOrd="0" parTransId="{626C7F24-F66A-480F-B244-715932E59A35}" sibTransId="{B272C736-6B5F-45FD-BF86-EC39D0FAB39A}"/>
    <dgm:cxn modelId="{7E489BB7-E7D6-435E-BA8B-13E3E0320CD0}" type="presOf" srcId="{16A1BB51-1D6B-4859-AFFE-5D9314B18304}" destId="{7280FBB2-5791-4F16-A5A3-4D07ACF8CAE0}" srcOrd="0" destOrd="0" presId="urn:microsoft.com/office/officeart/2005/8/layout/chevron1"/>
    <dgm:cxn modelId="{3EAD37D5-A778-4A9F-B622-A3BB907CE830}" srcId="{5FC0CEB9-E8BD-447A-92B8-6302B38328B7}" destId="{71DFCF41-3B23-494B-B172-CD0541BD4080}" srcOrd="0" destOrd="0" parTransId="{82577EE7-E0C0-4BB7-88B8-D2997E767F2A}" sibTransId="{EBE3DC58-0C91-4E86-942F-60B5B293D906}"/>
    <dgm:cxn modelId="{0A0F47F0-56C9-4941-BE04-52D4B1E0F9C0}" type="presOf" srcId="{10BD55FF-18DE-4082-9E3F-230F635C5F61}" destId="{9B696392-CB53-48E6-8B64-A14C607ECB8B}" srcOrd="0" destOrd="0" presId="urn:microsoft.com/office/officeart/2005/8/layout/chevron1"/>
    <dgm:cxn modelId="{3EAE6296-3476-4941-8740-2CFBCB5AC40E}" type="presParOf" srcId="{5FF2EA32-FF08-4CE7-8A6C-798D68286DED}" destId="{374B9687-4C66-4317-A39F-8A00A901EC4B}" srcOrd="0" destOrd="0" presId="urn:microsoft.com/office/officeart/2005/8/layout/chevron1"/>
    <dgm:cxn modelId="{3CF4982F-CFE5-42EB-8C77-BBCFDE88AA6C}" type="presParOf" srcId="{5FF2EA32-FF08-4CE7-8A6C-798D68286DED}" destId="{25221235-643F-4589-89CB-45D3295CDA62}" srcOrd="1" destOrd="0" presId="urn:microsoft.com/office/officeart/2005/8/layout/chevron1"/>
    <dgm:cxn modelId="{A078D337-8444-4C17-89AB-FE6F742E0412}" type="presParOf" srcId="{5FF2EA32-FF08-4CE7-8A6C-798D68286DED}" destId="{7280FBB2-5791-4F16-A5A3-4D07ACF8CAE0}" srcOrd="2" destOrd="0" presId="urn:microsoft.com/office/officeart/2005/8/layout/chevron1"/>
    <dgm:cxn modelId="{685D40F8-1341-4B67-8D5D-29F5BC4A8912}" type="presParOf" srcId="{5FF2EA32-FF08-4CE7-8A6C-798D68286DED}" destId="{364D4476-17AE-4B91-9163-587C0E6AC3C3}" srcOrd="3" destOrd="0" presId="urn:microsoft.com/office/officeart/2005/8/layout/chevron1"/>
    <dgm:cxn modelId="{0C529762-3C36-4366-BCB9-F3544F562649}" type="presParOf" srcId="{5FF2EA32-FF08-4CE7-8A6C-798D68286DED}" destId="{D1DE14CF-F03F-4DE1-91DF-83718103E73D}" srcOrd="4" destOrd="0" presId="urn:microsoft.com/office/officeart/2005/8/layout/chevron1"/>
    <dgm:cxn modelId="{1E3C0E63-A967-428E-96B2-CEAC59E894E3}" type="presParOf" srcId="{5FF2EA32-FF08-4CE7-8A6C-798D68286DED}" destId="{B6C7AA48-8618-4F62-B1DC-5B5D840DEC06}" srcOrd="5" destOrd="0" presId="urn:microsoft.com/office/officeart/2005/8/layout/chevron1"/>
    <dgm:cxn modelId="{993531A2-CFF5-4C5C-9111-8DC9F7090644}" type="presParOf" srcId="{5FF2EA32-FF08-4CE7-8A6C-798D68286DED}" destId="{6700D095-47D7-4FCF-9378-3722B86F658A}" srcOrd="6" destOrd="0" presId="urn:microsoft.com/office/officeart/2005/8/layout/chevron1"/>
    <dgm:cxn modelId="{45C3AC00-C697-46CD-B551-1032EC43BB06}" type="presParOf" srcId="{5FF2EA32-FF08-4CE7-8A6C-798D68286DED}" destId="{BA39E910-308C-452E-AEF7-CA92C1BBECC0}" srcOrd="7" destOrd="0" presId="urn:microsoft.com/office/officeart/2005/8/layout/chevron1"/>
    <dgm:cxn modelId="{7EBA6B50-A0D6-44CC-A344-05619746ABEF}" type="presParOf" srcId="{5FF2EA32-FF08-4CE7-8A6C-798D68286DED}" destId="{8722D9C4-C302-4DC0-B53C-367CF82B300D}" srcOrd="8" destOrd="0" presId="urn:microsoft.com/office/officeart/2005/8/layout/chevron1"/>
    <dgm:cxn modelId="{A5734E69-C4BF-4F15-B61F-9CD70746A70E}" type="presParOf" srcId="{5FF2EA32-FF08-4CE7-8A6C-798D68286DED}" destId="{6BD8F987-AF0F-48A2-9635-93E426E6F7B1}" srcOrd="9" destOrd="0" presId="urn:microsoft.com/office/officeart/2005/8/layout/chevron1"/>
    <dgm:cxn modelId="{16EC2451-95A1-4E45-9689-BAF27897FC4C}" type="presParOf" srcId="{5FF2EA32-FF08-4CE7-8A6C-798D68286DED}" destId="{9B696392-CB53-48E6-8B64-A14C607ECB8B}" srcOrd="10"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4B9687-4C66-4317-A39F-8A00A901EC4B}">
      <dsp:nvSpPr>
        <dsp:cNvPr id="0" name=""/>
        <dsp:cNvSpPr/>
      </dsp:nvSpPr>
      <dsp:spPr>
        <a:xfrm>
          <a:off x="5278" y="845688"/>
          <a:ext cx="1963733" cy="785493"/>
        </a:xfrm>
        <a:prstGeom prst="chevron">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1270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0" kern="1200" dirty="0"/>
            <a:t>Data Collection</a:t>
          </a:r>
        </a:p>
      </dsp:txBody>
      <dsp:txXfrm>
        <a:off x="398025" y="845688"/>
        <a:ext cx="1178240" cy="785493"/>
      </dsp:txXfrm>
    </dsp:sp>
    <dsp:sp modelId="{7280FBB2-5791-4F16-A5A3-4D07ACF8CAE0}">
      <dsp:nvSpPr>
        <dsp:cNvPr id="0" name=""/>
        <dsp:cNvSpPr/>
      </dsp:nvSpPr>
      <dsp:spPr>
        <a:xfrm>
          <a:off x="1710494" y="834620"/>
          <a:ext cx="1963733" cy="785493"/>
        </a:xfrm>
        <a:prstGeom prst="chevron">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1270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0" kern="1200" dirty="0"/>
            <a:t>Data augmentation</a:t>
          </a:r>
        </a:p>
      </dsp:txBody>
      <dsp:txXfrm>
        <a:off x="2103241" y="834620"/>
        <a:ext cx="1178240" cy="785493"/>
      </dsp:txXfrm>
    </dsp:sp>
    <dsp:sp modelId="{D1DE14CF-F03F-4DE1-91DF-83718103E73D}">
      <dsp:nvSpPr>
        <dsp:cNvPr id="0" name=""/>
        <dsp:cNvSpPr/>
      </dsp:nvSpPr>
      <dsp:spPr>
        <a:xfrm>
          <a:off x="3539998" y="845688"/>
          <a:ext cx="1963733" cy="785493"/>
        </a:xfrm>
        <a:prstGeom prst="chevron">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1270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0" kern="1200" dirty="0"/>
            <a:t>Dataset Refinement</a:t>
          </a:r>
        </a:p>
      </dsp:txBody>
      <dsp:txXfrm>
        <a:off x="3932745" y="845688"/>
        <a:ext cx="1178240" cy="785493"/>
      </dsp:txXfrm>
    </dsp:sp>
    <dsp:sp modelId="{6700D095-47D7-4FCF-9378-3722B86F658A}">
      <dsp:nvSpPr>
        <dsp:cNvPr id="0" name=""/>
        <dsp:cNvSpPr/>
      </dsp:nvSpPr>
      <dsp:spPr>
        <a:xfrm>
          <a:off x="5307358" y="845688"/>
          <a:ext cx="1963733" cy="785493"/>
        </a:xfrm>
        <a:prstGeom prst="chevron">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1270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0" kern="1200"/>
            <a:t>preprocessing</a:t>
          </a:r>
        </a:p>
      </dsp:txBody>
      <dsp:txXfrm>
        <a:off x="5700105" y="845688"/>
        <a:ext cx="1178240" cy="785493"/>
      </dsp:txXfrm>
    </dsp:sp>
    <dsp:sp modelId="{8722D9C4-C302-4DC0-B53C-367CF82B300D}">
      <dsp:nvSpPr>
        <dsp:cNvPr id="0" name=""/>
        <dsp:cNvSpPr/>
      </dsp:nvSpPr>
      <dsp:spPr>
        <a:xfrm>
          <a:off x="7074718" y="845688"/>
          <a:ext cx="1963733" cy="785493"/>
        </a:xfrm>
        <a:prstGeom prst="chevron">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1270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0" kern="1200" dirty="0"/>
            <a:t>Fine tuning Bert</a:t>
          </a:r>
        </a:p>
      </dsp:txBody>
      <dsp:txXfrm>
        <a:off x="7467465" y="845688"/>
        <a:ext cx="1178240" cy="785493"/>
      </dsp:txXfrm>
    </dsp:sp>
    <dsp:sp modelId="{9B696392-CB53-48E6-8B64-A14C607ECB8B}">
      <dsp:nvSpPr>
        <dsp:cNvPr id="0" name=""/>
        <dsp:cNvSpPr/>
      </dsp:nvSpPr>
      <dsp:spPr>
        <a:xfrm>
          <a:off x="8842078" y="845688"/>
          <a:ext cx="1963733" cy="785493"/>
        </a:xfrm>
        <a:prstGeom prst="chevron">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1270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0" kern="1200" dirty="0"/>
            <a:t>Evaluation Metrics</a:t>
          </a:r>
        </a:p>
      </dsp:txBody>
      <dsp:txXfrm>
        <a:off x="9234825" y="845688"/>
        <a:ext cx="1178240" cy="785493"/>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4BF0BDDB-E9E0-458F-82D7-CB1FFE16393D}" type="datetimeFigureOut">
              <a:rPr lang="en-US" smtClean="0"/>
              <a:t>4/20/2026</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D28F4F0B-D0EB-4C35-AA1A-73574244A332}" type="slidenum">
              <a:rPr lang="en-US" smtClean="0"/>
              <a:t>‹#›</a:t>
            </a:fld>
            <a:endParaRPr lang="en-US"/>
          </a:p>
        </p:txBody>
      </p:sp>
    </p:spTree>
    <p:extLst>
      <p:ext uri="{BB962C8B-B14F-4D97-AF65-F5344CB8AC3E}">
        <p14:creationId xmlns:p14="http://schemas.microsoft.com/office/powerpoint/2010/main" val="236627469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C4CFEBE-44F3-2569-27D4-2C2F697EAE33}"/>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عنوان فرعي 2">
            <a:extLst>
              <a:ext uri="{FF2B5EF4-FFF2-40B4-BE49-F238E27FC236}">
                <a16:creationId xmlns:a16="http://schemas.microsoft.com/office/drawing/2014/main" id="{1343DC1C-3EC2-5F26-B286-B7FED4BAAE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عنصر نائب للتاريخ 3">
            <a:extLst>
              <a:ext uri="{FF2B5EF4-FFF2-40B4-BE49-F238E27FC236}">
                <a16:creationId xmlns:a16="http://schemas.microsoft.com/office/drawing/2014/main" id="{4D5E73F5-53CA-2E08-C02C-53E5D4D36E97}"/>
              </a:ext>
            </a:extLst>
          </p:cNvPr>
          <p:cNvSpPr>
            <a:spLocks noGrp="1"/>
          </p:cNvSpPr>
          <p:nvPr>
            <p:ph type="dt" sz="half" idx="10"/>
          </p:nvPr>
        </p:nvSpPr>
        <p:spPr/>
        <p:txBody>
          <a:bodyPr/>
          <a:lstStyle/>
          <a:p>
            <a:fld id="{CD091715-DAE7-4172-B15E-BA042E54D540}" type="datetime1">
              <a:rPr lang="en-US" smtClean="0"/>
              <a:t>4/20/2026</a:t>
            </a:fld>
            <a:endParaRPr lang="en-US"/>
          </a:p>
        </p:txBody>
      </p:sp>
      <p:sp>
        <p:nvSpPr>
          <p:cNvPr id="5" name="عنصر نائب للتذييل 4">
            <a:extLst>
              <a:ext uri="{FF2B5EF4-FFF2-40B4-BE49-F238E27FC236}">
                <a16:creationId xmlns:a16="http://schemas.microsoft.com/office/drawing/2014/main" id="{07261CC2-A737-93D3-8167-94039ADBF2D0}"/>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1F0153DA-E49F-C554-EB92-30A97FD03E4D}"/>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3886192157"/>
      </p:ext>
    </p:extLst>
  </p:cSld>
  <p:clrMapOvr>
    <a:masterClrMapping/>
  </p:clrMapOvr>
  <p:transition spd="med">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B078BA2-7DEC-FFC9-5934-A3C7FAB7519A}"/>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60E80172-AFA8-0F62-3EE9-B4BA67F56105}"/>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372BAC26-2D74-6976-DEB5-2581F44D07F6}"/>
              </a:ext>
            </a:extLst>
          </p:cNvPr>
          <p:cNvSpPr>
            <a:spLocks noGrp="1"/>
          </p:cNvSpPr>
          <p:nvPr>
            <p:ph type="dt" sz="half" idx="10"/>
          </p:nvPr>
        </p:nvSpPr>
        <p:spPr/>
        <p:txBody>
          <a:bodyPr/>
          <a:lstStyle/>
          <a:p>
            <a:fld id="{3E084B20-31AC-4311-9373-CCCE143CE64F}" type="datetime1">
              <a:rPr lang="en-US" smtClean="0"/>
              <a:t>4/20/2026</a:t>
            </a:fld>
            <a:endParaRPr lang="en-US"/>
          </a:p>
        </p:txBody>
      </p:sp>
      <p:sp>
        <p:nvSpPr>
          <p:cNvPr id="5" name="عنصر نائب للتذييل 4">
            <a:extLst>
              <a:ext uri="{FF2B5EF4-FFF2-40B4-BE49-F238E27FC236}">
                <a16:creationId xmlns:a16="http://schemas.microsoft.com/office/drawing/2014/main" id="{3170F419-CBFD-1801-0A66-5C08C031E1D3}"/>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617124E3-F376-245B-C5F4-A041B7EF0BCD}"/>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735069574"/>
      </p:ext>
    </p:extLst>
  </p:cSld>
  <p:clrMapOvr>
    <a:masterClrMapping/>
  </p:clrMapOvr>
  <p:transition spd="med">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4990AD9-242A-B901-F09B-8D99A5E0BC12}"/>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10DADEE3-2242-3973-20F1-EFE96E98082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E5AFC1B-CDE2-CAD7-5147-C0A6A5DE6C40}"/>
              </a:ext>
            </a:extLst>
          </p:cNvPr>
          <p:cNvSpPr>
            <a:spLocks noGrp="1"/>
          </p:cNvSpPr>
          <p:nvPr>
            <p:ph type="dt" sz="half" idx="10"/>
          </p:nvPr>
        </p:nvSpPr>
        <p:spPr/>
        <p:txBody>
          <a:bodyPr/>
          <a:lstStyle/>
          <a:p>
            <a:fld id="{07DB055E-8B29-4567-8CAF-B208C8EED046}" type="datetime1">
              <a:rPr lang="en-US" smtClean="0"/>
              <a:t>4/20/2026</a:t>
            </a:fld>
            <a:endParaRPr lang="en-US"/>
          </a:p>
        </p:txBody>
      </p:sp>
      <p:sp>
        <p:nvSpPr>
          <p:cNvPr id="5" name="عنصر نائب للتذييل 4">
            <a:extLst>
              <a:ext uri="{FF2B5EF4-FFF2-40B4-BE49-F238E27FC236}">
                <a16:creationId xmlns:a16="http://schemas.microsoft.com/office/drawing/2014/main" id="{DD3C5D05-F0AA-D8D6-166D-9BAF01050B6A}"/>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A6E02E44-C282-9DFF-3397-8421F6177914}"/>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177173193"/>
      </p:ext>
    </p:extLst>
  </p:cSld>
  <p:clrMapOvr>
    <a:masterClrMapping/>
  </p:clrMapOvr>
  <p:transition spd="med">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F5764C-F964-0117-98EF-B218362C4718}"/>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DF5D5D5E-6A7F-94D1-44FD-D68317B1519E}"/>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محتوى 3">
            <a:extLst>
              <a:ext uri="{FF2B5EF4-FFF2-40B4-BE49-F238E27FC236}">
                <a16:creationId xmlns:a16="http://schemas.microsoft.com/office/drawing/2014/main" id="{87B768E3-949A-AB81-85CF-C350204CB22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تاريخ 4">
            <a:extLst>
              <a:ext uri="{FF2B5EF4-FFF2-40B4-BE49-F238E27FC236}">
                <a16:creationId xmlns:a16="http://schemas.microsoft.com/office/drawing/2014/main" id="{C9F76598-B94E-9385-069B-C59D72CC4928}"/>
              </a:ext>
            </a:extLst>
          </p:cNvPr>
          <p:cNvSpPr>
            <a:spLocks noGrp="1"/>
          </p:cNvSpPr>
          <p:nvPr>
            <p:ph type="dt" sz="half" idx="10"/>
          </p:nvPr>
        </p:nvSpPr>
        <p:spPr/>
        <p:txBody>
          <a:bodyPr/>
          <a:lstStyle/>
          <a:p>
            <a:fld id="{52BFC404-34FD-46FC-AF74-7230C9A4A9BF}" type="datetime1">
              <a:rPr lang="en-US" smtClean="0"/>
              <a:t>4/20/2026</a:t>
            </a:fld>
            <a:endParaRPr lang="en-US"/>
          </a:p>
        </p:txBody>
      </p:sp>
      <p:sp>
        <p:nvSpPr>
          <p:cNvPr id="6" name="عنصر نائب للتذييل 5">
            <a:extLst>
              <a:ext uri="{FF2B5EF4-FFF2-40B4-BE49-F238E27FC236}">
                <a16:creationId xmlns:a16="http://schemas.microsoft.com/office/drawing/2014/main" id="{19CAA1E4-87A6-F2A6-101D-42D4677A4E64}"/>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290A9C95-1E0C-9E62-1361-FB4EC93690E8}"/>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2192424399"/>
      </p:ext>
    </p:extLst>
  </p:cSld>
  <p:clrMapOvr>
    <a:masterClrMapping/>
  </p:clrMapOvr>
  <p:transition spd="med">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0070DFB-1AAD-9C2C-1D40-D64612216486}"/>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143F64A8-C22E-F408-8854-6C0C161D8F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A85C5DA2-EB94-AE31-CBAF-6C7D903F36C7}"/>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نص 4">
            <a:extLst>
              <a:ext uri="{FF2B5EF4-FFF2-40B4-BE49-F238E27FC236}">
                <a16:creationId xmlns:a16="http://schemas.microsoft.com/office/drawing/2014/main" id="{CEBB724C-C8A7-0237-002B-14CDC75C4B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AD504633-42FF-C3D2-BDC9-6502F3D2C492}"/>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عنصر نائب للتاريخ 6">
            <a:extLst>
              <a:ext uri="{FF2B5EF4-FFF2-40B4-BE49-F238E27FC236}">
                <a16:creationId xmlns:a16="http://schemas.microsoft.com/office/drawing/2014/main" id="{1D4F3C9C-B458-083E-43AE-521C8D9AE420}"/>
              </a:ext>
            </a:extLst>
          </p:cNvPr>
          <p:cNvSpPr>
            <a:spLocks noGrp="1"/>
          </p:cNvSpPr>
          <p:nvPr>
            <p:ph type="dt" sz="half" idx="10"/>
          </p:nvPr>
        </p:nvSpPr>
        <p:spPr/>
        <p:txBody>
          <a:bodyPr/>
          <a:lstStyle/>
          <a:p>
            <a:fld id="{529D5850-4ABF-4818-A98D-7E44EFBF974B}" type="datetime1">
              <a:rPr lang="en-US" smtClean="0"/>
              <a:t>4/20/2026</a:t>
            </a:fld>
            <a:endParaRPr lang="en-US"/>
          </a:p>
        </p:txBody>
      </p:sp>
      <p:sp>
        <p:nvSpPr>
          <p:cNvPr id="8" name="عنصر نائب للتذييل 7">
            <a:extLst>
              <a:ext uri="{FF2B5EF4-FFF2-40B4-BE49-F238E27FC236}">
                <a16:creationId xmlns:a16="http://schemas.microsoft.com/office/drawing/2014/main" id="{FB3C4214-732F-D930-0869-CFF0B97659A1}"/>
              </a:ext>
            </a:extLst>
          </p:cNvPr>
          <p:cNvSpPr>
            <a:spLocks noGrp="1"/>
          </p:cNvSpPr>
          <p:nvPr>
            <p:ph type="ftr" sz="quarter" idx="11"/>
          </p:nvPr>
        </p:nvSpPr>
        <p:spPr/>
        <p:txBody>
          <a:bodyPr/>
          <a:lstStyle/>
          <a:p>
            <a:endParaRPr lang="en-US"/>
          </a:p>
        </p:txBody>
      </p:sp>
      <p:sp>
        <p:nvSpPr>
          <p:cNvPr id="9" name="عنصر نائب لرقم الشريحة 8">
            <a:extLst>
              <a:ext uri="{FF2B5EF4-FFF2-40B4-BE49-F238E27FC236}">
                <a16:creationId xmlns:a16="http://schemas.microsoft.com/office/drawing/2014/main" id="{960B462A-3F0A-1BAC-9BE7-230683328976}"/>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988918235"/>
      </p:ext>
    </p:extLst>
  </p:cSld>
  <p:clrMapOvr>
    <a:masterClrMapping/>
  </p:clrMapOvr>
  <p:transition spd="med">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7632A19-FE84-A4C8-3308-0A0297DFD53B}"/>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تاريخ 2">
            <a:extLst>
              <a:ext uri="{FF2B5EF4-FFF2-40B4-BE49-F238E27FC236}">
                <a16:creationId xmlns:a16="http://schemas.microsoft.com/office/drawing/2014/main" id="{97AF7498-EE5F-17CE-AEB0-742085FF287C}"/>
              </a:ext>
            </a:extLst>
          </p:cNvPr>
          <p:cNvSpPr>
            <a:spLocks noGrp="1"/>
          </p:cNvSpPr>
          <p:nvPr>
            <p:ph type="dt" sz="half" idx="10"/>
          </p:nvPr>
        </p:nvSpPr>
        <p:spPr/>
        <p:txBody>
          <a:bodyPr/>
          <a:lstStyle/>
          <a:p>
            <a:fld id="{18C414D6-211F-4BF7-BB13-039EC0B3C4D7}" type="datetime1">
              <a:rPr lang="en-US" smtClean="0"/>
              <a:t>4/20/2026</a:t>
            </a:fld>
            <a:endParaRPr lang="en-US"/>
          </a:p>
        </p:txBody>
      </p:sp>
      <p:sp>
        <p:nvSpPr>
          <p:cNvPr id="4" name="عنصر نائب للتذييل 3">
            <a:extLst>
              <a:ext uri="{FF2B5EF4-FFF2-40B4-BE49-F238E27FC236}">
                <a16:creationId xmlns:a16="http://schemas.microsoft.com/office/drawing/2014/main" id="{5195358E-942A-DD4B-E75B-1D1A917FF0E8}"/>
              </a:ext>
            </a:extLst>
          </p:cNvPr>
          <p:cNvSpPr>
            <a:spLocks noGrp="1"/>
          </p:cNvSpPr>
          <p:nvPr>
            <p:ph type="ftr" sz="quarter" idx="11"/>
          </p:nvPr>
        </p:nvSpPr>
        <p:spPr/>
        <p:txBody>
          <a:bodyPr/>
          <a:lstStyle/>
          <a:p>
            <a:endParaRPr lang="en-US"/>
          </a:p>
        </p:txBody>
      </p:sp>
      <p:sp>
        <p:nvSpPr>
          <p:cNvPr id="5" name="عنصر نائب لرقم الشريحة 4">
            <a:extLst>
              <a:ext uri="{FF2B5EF4-FFF2-40B4-BE49-F238E27FC236}">
                <a16:creationId xmlns:a16="http://schemas.microsoft.com/office/drawing/2014/main" id="{83FEA937-5C0A-2314-4AD9-3BFE98CFDB13}"/>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2633835508"/>
      </p:ext>
    </p:extLst>
  </p:cSld>
  <p:clrMapOvr>
    <a:masterClrMapping/>
  </p:clrMapOvr>
  <p:transition spd="med">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F05C8AC-6DCA-6F3C-73C4-626F8CBA8432}"/>
              </a:ext>
            </a:extLst>
          </p:cNvPr>
          <p:cNvSpPr>
            <a:spLocks noGrp="1"/>
          </p:cNvSpPr>
          <p:nvPr>
            <p:ph type="dt" sz="half" idx="10"/>
          </p:nvPr>
        </p:nvSpPr>
        <p:spPr/>
        <p:txBody>
          <a:bodyPr/>
          <a:lstStyle/>
          <a:p>
            <a:fld id="{4A49F952-B797-444F-AD25-4A4BBE2CF465}" type="datetime1">
              <a:rPr lang="en-US" smtClean="0"/>
              <a:t>4/20/2026</a:t>
            </a:fld>
            <a:endParaRPr lang="en-US"/>
          </a:p>
        </p:txBody>
      </p:sp>
      <p:sp>
        <p:nvSpPr>
          <p:cNvPr id="3" name="عنصر نائب للتذييل 2">
            <a:extLst>
              <a:ext uri="{FF2B5EF4-FFF2-40B4-BE49-F238E27FC236}">
                <a16:creationId xmlns:a16="http://schemas.microsoft.com/office/drawing/2014/main" id="{3D09D07D-8820-CD70-8494-3F327CA72170}"/>
              </a:ext>
            </a:extLst>
          </p:cNvPr>
          <p:cNvSpPr>
            <a:spLocks noGrp="1"/>
          </p:cNvSpPr>
          <p:nvPr>
            <p:ph type="ftr" sz="quarter" idx="11"/>
          </p:nvPr>
        </p:nvSpPr>
        <p:spPr/>
        <p:txBody>
          <a:bodyPr/>
          <a:lstStyle/>
          <a:p>
            <a:endParaRPr lang="en-US"/>
          </a:p>
        </p:txBody>
      </p:sp>
      <p:sp>
        <p:nvSpPr>
          <p:cNvPr id="4" name="عنصر نائب لرقم الشريحة 3">
            <a:extLst>
              <a:ext uri="{FF2B5EF4-FFF2-40B4-BE49-F238E27FC236}">
                <a16:creationId xmlns:a16="http://schemas.microsoft.com/office/drawing/2014/main" id="{32206468-1B2F-A656-68F4-7B36A76B2BB9}"/>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1784463067"/>
      </p:ext>
    </p:extLst>
  </p:cSld>
  <p:clrMapOvr>
    <a:masterClrMapping/>
  </p:clrMapOvr>
  <p:transition spd="med">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D7F32AE-D706-F0E3-6C4C-D73DCCFA8103}"/>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D4552243-5BA9-88C4-2843-7EA600FE86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نص 3">
            <a:extLst>
              <a:ext uri="{FF2B5EF4-FFF2-40B4-BE49-F238E27FC236}">
                <a16:creationId xmlns:a16="http://schemas.microsoft.com/office/drawing/2014/main" id="{ECD0E446-A29B-6D14-3F08-DC6CDC42B9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C740E188-2472-B365-57BC-BEA570F6D7AE}"/>
              </a:ext>
            </a:extLst>
          </p:cNvPr>
          <p:cNvSpPr>
            <a:spLocks noGrp="1"/>
          </p:cNvSpPr>
          <p:nvPr>
            <p:ph type="dt" sz="half" idx="10"/>
          </p:nvPr>
        </p:nvSpPr>
        <p:spPr/>
        <p:txBody>
          <a:bodyPr/>
          <a:lstStyle/>
          <a:p>
            <a:fld id="{65DC337F-E618-46DC-8268-22057DC4B758}" type="datetime1">
              <a:rPr lang="en-US" smtClean="0"/>
              <a:t>4/20/2026</a:t>
            </a:fld>
            <a:endParaRPr lang="en-US"/>
          </a:p>
        </p:txBody>
      </p:sp>
      <p:sp>
        <p:nvSpPr>
          <p:cNvPr id="6" name="عنصر نائب للتذييل 5">
            <a:extLst>
              <a:ext uri="{FF2B5EF4-FFF2-40B4-BE49-F238E27FC236}">
                <a16:creationId xmlns:a16="http://schemas.microsoft.com/office/drawing/2014/main" id="{D5436562-C931-75EC-C8EA-F1C46B5413F3}"/>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97700CC2-1039-7EDF-E1EE-6B290E589B27}"/>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378873300"/>
      </p:ext>
    </p:extLst>
  </p:cSld>
  <p:clrMapOvr>
    <a:masterClrMapping/>
  </p:clrMapOvr>
  <p:transition spd="med">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7A65925-94A4-10E4-8A95-9BD537FD4428}"/>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صورة 2">
            <a:extLst>
              <a:ext uri="{FF2B5EF4-FFF2-40B4-BE49-F238E27FC236}">
                <a16:creationId xmlns:a16="http://schemas.microsoft.com/office/drawing/2014/main" id="{58CC6022-4DA1-6B10-1228-579049D8DA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a:extLst>
              <a:ext uri="{FF2B5EF4-FFF2-40B4-BE49-F238E27FC236}">
                <a16:creationId xmlns:a16="http://schemas.microsoft.com/office/drawing/2014/main" id="{64E248C1-798E-9AFC-15A7-1034F5DD52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CFE58473-C664-0205-AFC4-A511E31A463E}"/>
              </a:ext>
            </a:extLst>
          </p:cNvPr>
          <p:cNvSpPr>
            <a:spLocks noGrp="1"/>
          </p:cNvSpPr>
          <p:nvPr>
            <p:ph type="dt" sz="half" idx="10"/>
          </p:nvPr>
        </p:nvSpPr>
        <p:spPr/>
        <p:txBody>
          <a:bodyPr/>
          <a:lstStyle/>
          <a:p>
            <a:fld id="{27106303-3CF4-49BD-A7C9-67CE71F2F8FA}" type="datetime1">
              <a:rPr lang="en-US" smtClean="0"/>
              <a:t>4/20/2026</a:t>
            </a:fld>
            <a:endParaRPr lang="en-US"/>
          </a:p>
        </p:txBody>
      </p:sp>
      <p:sp>
        <p:nvSpPr>
          <p:cNvPr id="6" name="عنصر نائب للتذييل 5">
            <a:extLst>
              <a:ext uri="{FF2B5EF4-FFF2-40B4-BE49-F238E27FC236}">
                <a16:creationId xmlns:a16="http://schemas.microsoft.com/office/drawing/2014/main" id="{14A623A7-9A0E-6333-079F-A0C9E92E6400}"/>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17AF5DC5-5848-7AD0-A83A-48A3CE532624}"/>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3864196216"/>
      </p:ext>
    </p:extLst>
  </p:cSld>
  <p:clrMapOvr>
    <a:masterClrMapping/>
  </p:clrMapOvr>
  <p:transition spd="med">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8BB2B78-1FD1-C2A2-4839-CC4217DE7480}"/>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70F051F3-50B6-4453-DF30-357D049A3ACC}"/>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2BC580B8-65D8-31E0-AA1C-6C79A8F2FB92}"/>
              </a:ext>
            </a:extLst>
          </p:cNvPr>
          <p:cNvSpPr>
            <a:spLocks noGrp="1"/>
          </p:cNvSpPr>
          <p:nvPr>
            <p:ph type="dt" sz="half" idx="10"/>
          </p:nvPr>
        </p:nvSpPr>
        <p:spPr/>
        <p:txBody>
          <a:bodyPr/>
          <a:lstStyle/>
          <a:p>
            <a:fld id="{8F7719A1-E264-4787-BE6A-75BAC72BBFEF}" type="datetime1">
              <a:rPr lang="en-US" smtClean="0"/>
              <a:t>4/20/2026</a:t>
            </a:fld>
            <a:endParaRPr lang="en-US"/>
          </a:p>
        </p:txBody>
      </p:sp>
      <p:sp>
        <p:nvSpPr>
          <p:cNvPr id="5" name="عنصر نائب للتذييل 4">
            <a:extLst>
              <a:ext uri="{FF2B5EF4-FFF2-40B4-BE49-F238E27FC236}">
                <a16:creationId xmlns:a16="http://schemas.microsoft.com/office/drawing/2014/main" id="{6F70B3CD-465B-F3C3-96AA-CC944852DFB5}"/>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55AF7E42-ACCE-0971-1EEB-4968F5F28BB3}"/>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895487640"/>
      </p:ext>
    </p:extLst>
  </p:cSld>
  <p:clrMapOvr>
    <a:masterClrMapping/>
  </p:clrMapOvr>
  <p:transition spd="med">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99BFC005-8184-0852-1867-A9B341F5AE70}"/>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23AC6AE2-40F6-DEDF-BC24-43B3EF699C02}"/>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1574E492-5D38-18AF-C859-A6F5E4BE2C47}"/>
              </a:ext>
            </a:extLst>
          </p:cNvPr>
          <p:cNvSpPr>
            <a:spLocks noGrp="1"/>
          </p:cNvSpPr>
          <p:nvPr>
            <p:ph type="dt" sz="half" idx="10"/>
          </p:nvPr>
        </p:nvSpPr>
        <p:spPr/>
        <p:txBody>
          <a:bodyPr/>
          <a:lstStyle/>
          <a:p>
            <a:fld id="{40FD9ADC-E9A5-44BB-A373-1E5294A8185B}" type="datetime1">
              <a:rPr lang="en-US" smtClean="0"/>
              <a:t>4/20/2026</a:t>
            </a:fld>
            <a:endParaRPr lang="en-US"/>
          </a:p>
        </p:txBody>
      </p:sp>
      <p:sp>
        <p:nvSpPr>
          <p:cNvPr id="5" name="عنصر نائب للتذييل 4">
            <a:extLst>
              <a:ext uri="{FF2B5EF4-FFF2-40B4-BE49-F238E27FC236}">
                <a16:creationId xmlns:a16="http://schemas.microsoft.com/office/drawing/2014/main" id="{BEB2184A-CB2C-E965-2169-459ACE5DBA3E}"/>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B4E0336C-7AF2-D76A-E89F-F26C44FCCA78}"/>
              </a:ext>
            </a:extLst>
          </p:cNvPr>
          <p:cNvSpPr>
            <a:spLocks noGrp="1"/>
          </p:cNvSpPr>
          <p:nvPr>
            <p:ph type="sldNum" sz="quarter" idx="12"/>
          </p:nvPr>
        </p:nvSpPr>
        <p:spPr/>
        <p:txBody>
          <a:bodyPr/>
          <a:lstStyle/>
          <a:p>
            <a:fld id="{75543BA0-12FD-45BF-923D-24EFF8EEFCC2}" type="slidenum">
              <a:rPr lang="en-US" smtClean="0"/>
              <a:t>‹#›</a:t>
            </a:fld>
            <a:endParaRPr lang="en-US"/>
          </a:p>
        </p:txBody>
      </p:sp>
    </p:spTree>
    <p:extLst>
      <p:ext uri="{BB962C8B-B14F-4D97-AF65-F5344CB8AC3E}">
        <p14:creationId xmlns:p14="http://schemas.microsoft.com/office/powerpoint/2010/main" val="1546789266"/>
      </p:ext>
    </p:extLst>
  </p:cSld>
  <p:clrMapOvr>
    <a:masterClrMapping/>
  </p:clrMapOvr>
  <p:transition spd="med">
    <p:pull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69B6C21-F71A-D03F-570F-41D7410B42EB}"/>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58055343-D8FC-2462-2DCF-1E55F0660EB6}"/>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83A4D3C5-0141-E895-2DD7-133F776E564B}"/>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0CA4EB74-5ECA-4515-B630-5E9B077B4B5E}" type="datetime1">
              <a:rPr lang="en-US" smtClean="0"/>
              <a:t>4/20/2026</a:t>
            </a:fld>
            <a:endParaRPr lang="en-US"/>
          </a:p>
        </p:txBody>
      </p:sp>
      <p:sp>
        <p:nvSpPr>
          <p:cNvPr id="5" name="عنصر نائب للتذييل 4">
            <a:extLst>
              <a:ext uri="{FF2B5EF4-FFF2-40B4-BE49-F238E27FC236}">
                <a16:creationId xmlns:a16="http://schemas.microsoft.com/office/drawing/2014/main" id="{D921663A-A38D-6A3D-EC35-8A823CCF5B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en-US"/>
          </a:p>
        </p:txBody>
      </p:sp>
      <p:sp>
        <p:nvSpPr>
          <p:cNvPr id="6" name="عنصر نائب لرقم الشريحة 5">
            <a:extLst>
              <a:ext uri="{FF2B5EF4-FFF2-40B4-BE49-F238E27FC236}">
                <a16:creationId xmlns:a16="http://schemas.microsoft.com/office/drawing/2014/main" id="{E7076FC4-E1CC-4E24-1AB7-A20CF605D294}"/>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75543BA0-12FD-45BF-923D-24EFF8EEFCC2}" type="slidenum">
              <a:rPr lang="en-US" smtClean="0"/>
              <a:t>‹#›</a:t>
            </a:fld>
            <a:endParaRPr lang="en-US"/>
          </a:p>
        </p:txBody>
      </p:sp>
    </p:spTree>
    <p:extLst>
      <p:ext uri="{BB962C8B-B14F-4D97-AF65-F5344CB8AC3E}">
        <p14:creationId xmlns:p14="http://schemas.microsoft.com/office/powerpoint/2010/main" val="2123830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pull dir="r"/>
  </p:transition>
  <p:hf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
            <a:extLst>
              <a:ext uri="{FF2B5EF4-FFF2-40B4-BE49-F238E27FC236}">
                <a16:creationId xmlns:a16="http://schemas.microsoft.com/office/drawing/2014/main" id="{F16A1ACC-A8F0-E7D5-7E0A-1837FA7B49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430598" y="-462536"/>
            <a:ext cx="3173482" cy="2804702"/>
          </a:xfrm>
          <a:prstGeom prst="rect">
            <a:avLst/>
          </a:prstGeom>
          <a:noFill/>
          <a:ln>
            <a:noFill/>
          </a:ln>
        </p:spPr>
      </p:pic>
      <p:sp>
        <p:nvSpPr>
          <p:cNvPr id="34"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ربع نص 5">
            <a:extLst>
              <a:ext uri="{FF2B5EF4-FFF2-40B4-BE49-F238E27FC236}">
                <a16:creationId xmlns:a16="http://schemas.microsoft.com/office/drawing/2014/main" id="{F2E9AD05-347E-4300-513E-E47BA2A45BCF}"/>
              </a:ext>
            </a:extLst>
          </p:cNvPr>
          <p:cNvSpPr txBox="1"/>
          <p:nvPr/>
        </p:nvSpPr>
        <p:spPr>
          <a:xfrm>
            <a:off x="2187947" y="1307097"/>
            <a:ext cx="8134350" cy="5663089"/>
          </a:xfrm>
          <a:prstGeom prst="rect">
            <a:avLst/>
          </a:prstGeom>
          <a:noFill/>
        </p:spPr>
        <p:txBody>
          <a:bodyPr wrap="square">
            <a:spAutoFit/>
          </a:bodyPr>
          <a:lstStyle/>
          <a:p>
            <a:pPr algn="ctr"/>
            <a:br>
              <a:rPr lang="en-US" altLang="en-US" sz="3600" b="1" dirty="0">
                <a:latin typeface="Calibri" panose="020F0502020204030204" pitchFamily="34" charset="0"/>
                <a:ea typeface="Calibri" panose="020F0502020204030204" pitchFamily="34" charset="0"/>
                <a:cs typeface="Calibri" panose="020F0502020204030204" pitchFamily="34" charset="0"/>
              </a:rPr>
            </a:br>
            <a:r>
              <a:rPr lang="en-US" sz="2800" b="1" dirty="0">
                <a:latin typeface="Calibri" panose="020F0502020204030204" pitchFamily="34" charset="0"/>
                <a:ea typeface="Calibri" panose="020F0502020204030204" pitchFamily="34" charset="0"/>
                <a:cs typeface="Calibri" panose="020F0502020204030204" pitchFamily="34" charset="0"/>
              </a:rPr>
              <a:t>Enhancing aspect Based sentiment Analysis of Saudi E-Commerce Reviews Using BERT Models </a:t>
            </a:r>
            <a:endParaRPr lang="en-US" sz="2800" dirty="0">
              <a:latin typeface="Calibri" panose="020F0502020204030204" pitchFamily="34" charset="0"/>
              <a:ea typeface="Calibri" panose="020F0502020204030204" pitchFamily="34" charset="0"/>
              <a:cs typeface="Calibri" panose="020F0502020204030204" pitchFamily="34" charset="0"/>
            </a:endParaRPr>
          </a:p>
          <a:p>
            <a:pPr algn="ctr"/>
            <a:r>
              <a:rPr lang="en-US" sz="2400" b="1" dirty="0"/>
              <a:t> </a:t>
            </a:r>
            <a:endParaRPr lang="ar-SA" sz="2400" b="1" dirty="0"/>
          </a:p>
          <a:p>
            <a:pPr algn="ctr"/>
            <a:br>
              <a:rPr lang="en-US" sz="2400" b="1" dirty="0"/>
            </a:br>
            <a:r>
              <a:rPr lang="en-US" sz="2400" b="1" dirty="0"/>
              <a:t>Prepared by </a:t>
            </a:r>
            <a:br>
              <a:rPr lang="en-US" sz="2400" b="1" dirty="0"/>
            </a:br>
            <a:r>
              <a:rPr lang="en-US" sz="2400" b="1" dirty="0"/>
              <a:t>Areej </a:t>
            </a:r>
            <a:r>
              <a:rPr lang="en-US" sz="2400" b="1" dirty="0" err="1"/>
              <a:t>Haddaj</a:t>
            </a:r>
            <a:r>
              <a:rPr lang="en-US" sz="2400" b="1" dirty="0"/>
              <a:t> Alqarni</a:t>
            </a:r>
            <a:br>
              <a:rPr lang="en-US" sz="2400" b="1" dirty="0"/>
            </a:br>
            <a:br>
              <a:rPr lang="en-US" sz="2400" b="1" dirty="0"/>
            </a:br>
            <a:r>
              <a:rPr lang="en-US" dirty="0"/>
              <a:t>Submitted in fulfillment of the requirements for the degree Master of Science in Artificial Intelligence</a:t>
            </a:r>
          </a:p>
          <a:p>
            <a:pPr algn="ctr"/>
            <a:br>
              <a:rPr lang="en-US" b="1" dirty="0"/>
            </a:br>
            <a:r>
              <a:rPr lang="en-US" b="1" dirty="0"/>
              <a:t>Supervised</a:t>
            </a:r>
            <a:br>
              <a:rPr lang="en-US" b="1" dirty="0"/>
            </a:br>
            <a:r>
              <a:rPr lang="en-US" b="1" dirty="0"/>
              <a:t>Dr. Yasser Abdul Hamid </a:t>
            </a:r>
          </a:p>
          <a:p>
            <a:pPr algn="ctr"/>
            <a:br>
              <a:rPr lang="en-US" dirty="0"/>
            </a:br>
            <a:r>
              <a:rPr lang="en-US" altLang="en-US" dirty="0">
                <a:latin typeface="Arial" panose="020B0604020202020204" pitchFamily="34" charset="0"/>
              </a:rPr>
              <a:t>College of Informatics Department of Artificial Intelligence</a:t>
            </a:r>
          </a:p>
          <a:p>
            <a:pPr algn="ctr"/>
            <a:endParaRPr lang="ar-SA" sz="2400" b="1" dirty="0"/>
          </a:p>
        </p:txBody>
      </p:sp>
      <p:sp>
        <p:nvSpPr>
          <p:cNvPr id="7" name="مستطيل 6">
            <a:extLst>
              <a:ext uri="{FF2B5EF4-FFF2-40B4-BE49-F238E27FC236}">
                <a16:creationId xmlns:a16="http://schemas.microsoft.com/office/drawing/2014/main" id="{B752EEC3-DF40-2B93-F397-D29D1027D29D}"/>
              </a:ext>
            </a:extLst>
          </p:cNvPr>
          <p:cNvSpPr/>
          <p:nvPr/>
        </p:nvSpPr>
        <p:spPr>
          <a:xfrm>
            <a:off x="152400" y="135467"/>
            <a:ext cx="11887200" cy="6604000"/>
          </a:xfrm>
          <a:prstGeom prst="rect">
            <a:avLst/>
          </a:prstGeom>
          <a:noFill/>
          <a:ln w="38100"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11" name="عنصر نائب لرقم الشريحة 10">
            <a:extLst>
              <a:ext uri="{FF2B5EF4-FFF2-40B4-BE49-F238E27FC236}">
                <a16:creationId xmlns:a16="http://schemas.microsoft.com/office/drawing/2014/main" id="{4D17C6E3-F0C9-6412-45EC-25493E0AD46E}"/>
              </a:ext>
            </a:extLst>
          </p:cNvPr>
          <p:cNvSpPr>
            <a:spLocks noGrp="1"/>
          </p:cNvSpPr>
          <p:nvPr>
            <p:ph type="sldNum" sz="quarter" idx="12"/>
          </p:nvPr>
        </p:nvSpPr>
        <p:spPr/>
        <p:txBody>
          <a:bodyPr/>
          <a:lstStyle/>
          <a:p>
            <a:fld id="{75543BA0-12FD-45BF-923D-24EFF8EEFCC2}" type="slidenum">
              <a:rPr lang="en-US" smtClean="0"/>
              <a:t>1</a:t>
            </a:fld>
            <a:endParaRPr lang="en-US"/>
          </a:p>
        </p:txBody>
      </p:sp>
    </p:spTree>
    <p:extLst>
      <p:ext uri="{BB962C8B-B14F-4D97-AF65-F5344CB8AC3E}">
        <p14:creationId xmlns:p14="http://schemas.microsoft.com/office/powerpoint/2010/main" val="3249159330"/>
      </p:ext>
    </p:extLst>
  </p:cSld>
  <p:clrMapOvr>
    <a:masterClrMapping/>
  </p:clrMapOvr>
  <p:transition spd="med">
    <p:pull dir="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F1DEE7F0-0C56-4708-B949-8067F1D67455}"/>
              </a:ext>
            </a:extLst>
          </p:cNvPr>
          <p:cNvSpPr>
            <a:spLocks noGrp="1"/>
          </p:cNvSpPr>
          <p:nvPr>
            <p:ph type="title"/>
          </p:nvPr>
        </p:nvSpPr>
        <p:spPr>
          <a:xfrm>
            <a:off x="853120" y="473829"/>
            <a:ext cx="9849751" cy="1349671"/>
          </a:xfrm>
        </p:spPr>
        <p:txBody>
          <a:bodyPr anchor="b">
            <a:normAutofit/>
          </a:bodyPr>
          <a:lstStyle/>
          <a:p>
            <a:pPr algn="l"/>
            <a:r>
              <a:rPr lang="en-US" sz="5400" dirty="0"/>
              <a:t>Outline </a:t>
            </a:r>
          </a:p>
        </p:txBody>
      </p:sp>
      <p:sp>
        <p:nvSpPr>
          <p:cNvPr id="4" name="مربع نص 3">
            <a:extLst>
              <a:ext uri="{FF2B5EF4-FFF2-40B4-BE49-F238E27FC236}">
                <a16:creationId xmlns:a16="http://schemas.microsoft.com/office/drawing/2014/main" id="{F4B4279A-6298-B172-5904-25B83873D48D}"/>
              </a:ext>
            </a:extLst>
          </p:cNvPr>
          <p:cNvSpPr txBox="1"/>
          <p:nvPr/>
        </p:nvSpPr>
        <p:spPr>
          <a:xfrm>
            <a:off x="853120" y="1864833"/>
            <a:ext cx="5033169" cy="3970318"/>
          </a:xfrm>
          <a:prstGeom prst="rect">
            <a:avLst/>
          </a:prstGeom>
          <a:noFill/>
        </p:spPr>
        <p:txBody>
          <a:bodyPr wrap="square" rtlCol="0">
            <a:spAutoFit/>
          </a:bodyPr>
          <a:lstStyle/>
          <a:p>
            <a:pPr marL="285750" indent="-285750" algn="l" rtl="0">
              <a:buFont typeface="Arial" panose="020B0604020202020204" pitchFamily="34" charset="0"/>
              <a:buChar char="•"/>
            </a:pPr>
            <a:r>
              <a:rPr lang="en-US" dirty="0"/>
              <a:t>Introduction </a:t>
            </a:r>
            <a:endParaRPr lang="ar-SA" dirty="0"/>
          </a:p>
          <a:p>
            <a:pPr marL="285750" indent="-285750" algn="l" rtl="0">
              <a:buFont typeface="Arial" panose="020B0604020202020204" pitchFamily="34" charset="0"/>
              <a:buChar char="•"/>
            </a:pPr>
            <a:r>
              <a:rPr lang="en-US" dirty="0"/>
              <a:t>Sentiment Analysis Overview</a:t>
            </a:r>
          </a:p>
          <a:p>
            <a:pPr marL="285750" indent="-285750" algn="l" rtl="0">
              <a:buFont typeface="Arial" panose="020B0604020202020204" pitchFamily="34" charset="0"/>
              <a:buChar char="•"/>
            </a:pPr>
            <a:r>
              <a:rPr lang="en-US" dirty="0"/>
              <a:t>Sentiment Analysis for Arabic Language</a:t>
            </a:r>
          </a:p>
          <a:p>
            <a:pPr marL="285750" indent="-285750" algn="l" rtl="0">
              <a:buFont typeface="Arial" panose="020B0604020202020204" pitchFamily="34" charset="0"/>
              <a:buChar char="•"/>
            </a:pPr>
            <a:r>
              <a:rPr lang="en-US" dirty="0"/>
              <a:t>Problem Definition</a:t>
            </a:r>
          </a:p>
          <a:p>
            <a:pPr marL="285750" indent="-285750" algn="l" rtl="0">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Research Objective</a:t>
            </a:r>
            <a:endParaRPr lang="en-US" dirty="0"/>
          </a:p>
          <a:p>
            <a:pPr marL="285750" indent="-285750" algn="l" rtl="0">
              <a:buFont typeface="Arial" panose="020B0604020202020204" pitchFamily="34" charset="0"/>
              <a:buChar char="•"/>
            </a:pPr>
            <a:r>
              <a:rPr lang="en-US" dirty="0"/>
              <a:t>Previous work</a:t>
            </a:r>
          </a:p>
          <a:p>
            <a:pPr marL="285750" indent="-285750" algn="l" rtl="0">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Proposed Approach</a:t>
            </a:r>
          </a:p>
          <a:p>
            <a:pPr marL="285750" indent="-285750" algn="l" rtl="0">
              <a:buFont typeface="Arial" panose="020B0604020202020204" pitchFamily="34" charset="0"/>
              <a:buChar char="•"/>
            </a:pPr>
            <a:r>
              <a:rPr lang="en-US" dirty="0"/>
              <a:t>Evaluation Results</a:t>
            </a:r>
          </a:p>
          <a:p>
            <a:pPr marL="285750" indent="-285750" algn="l" rtl="0">
              <a:buFont typeface="Arial" panose="020B0604020202020204" pitchFamily="34" charset="0"/>
              <a:buChar char="•"/>
            </a:pPr>
            <a:r>
              <a:rPr lang="en-US" dirty="0"/>
              <a:t>Conclusion</a:t>
            </a:r>
          </a:p>
          <a:p>
            <a:pPr marL="285750" indent="-285750" algn="l" rtl="0">
              <a:buFont typeface="Arial" panose="020B0604020202020204" pitchFamily="34" charset="0"/>
              <a:buChar char="•"/>
            </a:pPr>
            <a:r>
              <a:rPr lang="en-US" dirty="0"/>
              <a:t>Future Work </a:t>
            </a:r>
          </a:p>
          <a:p>
            <a:pPr marL="285750" indent="-285750" algn="l" rtl="0">
              <a:buFont typeface="Arial" panose="020B0604020202020204" pitchFamily="34" charset="0"/>
              <a:buChar char="•"/>
            </a:pPr>
            <a:endParaRPr lang="en-US" dirty="0"/>
          </a:p>
          <a:p>
            <a:pPr marL="285750" indent="-285750" algn="l" rtl="0">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marL="285750" indent="-285750" algn="l" rtl="0">
              <a:buFont typeface="Arial" panose="020B0604020202020204" pitchFamily="34" charset="0"/>
              <a:buChar char="•"/>
            </a:pPr>
            <a:endParaRPr lang="en-US" dirty="0"/>
          </a:p>
          <a:p>
            <a:pPr marL="285750" indent="-285750" algn="l" rtl="0">
              <a:buFont typeface="Arial" panose="020B0604020202020204" pitchFamily="34" charset="0"/>
              <a:buChar char="•"/>
            </a:pPr>
            <a:endParaRPr lang="en-US" dirty="0"/>
          </a:p>
        </p:txBody>
      </p:sp>
      <p:sp>
        <p:nvSpPr>
          <p:cNvPr id="3" name="عنصر نائب لرقم الشريحة 2">
            <a:extLst>
              <a:ext uri="{FF2B5EF4-FFF2-40B4-BE49-F238E27FC236}">
                <a16:creationId xmlns:a16="http://schemas.microsoft.com/office/drawing/2014/main" id="{2EAF38E7-24B4-19C8-E103-9F6DE1A99EDA}"/>
              </a:ext>
            </a:extLst>
          </p:cNvPr>
          <p:cNvSpPr>
            <a:spLocks noGrp="1"/>
          </p:cNvSpPr>
          <p:nvPr>
            <p:ph type="sldNum" sz="quarter" idx="12"/>
          </p:nvPr>
        </p:nvSpPr>
        <p:spPr/>
        <p:txBody>
          <a:bodyPr/>
          <a:lstStyle/>
          <a:p>
            <a:fld id="{75543BA0-12FD-45BF-923D-24EFF8EEFCC2}" type="slidenum">
              <a:rPr lang="en-US" smtClean="0"/>
              <a:t>2</a:t>
            </a:fld>
            <a:endParaRPr lang="en-US"/>
          </a:p>
        </p:txBody>
      </p:sp>
    </p:spTree>
    <p:extLst>
      <p:ext uri="{BB962C8B-B14F-4D97-AF65-F5344CB8AC3E}">
        <p14:creationId xmlns:p14="http://schemas.microsoft.com/office/powerpoint/2010/main" val="2462528080"/>
      </p:ext>
    </p:extLst>
  </p:cSld>
  <p:clrMapOvr>
    <a:masterClrMapping/>
  </p:clrMapOvr>
  <p:transition spd="med">
    <p:pull dir="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958792-1FF1-ABBD-0A91-BB2236F1D23A}"/>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7642D297-EB52-9754-2B6E-3C7D9843F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00CC5B8D-2794-AEC2-0661-3FD7002AFC8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BA2B01AA-0896-C937-7DD1-CDAA596E5E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1E65A6CF-BBE5-A346-77F7-47225B8169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117444F3-AE7E-6546-8C5B-BE5E7DDC1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F12A9D38-BE0E-C8EA-6E7D-2AA4B55E32C3}"/>
              </a:ext>
            </a:extLst>
          </p:cNvPr>
          <p:cNvSpPr>
            <a:spLocks noGrp="1"/>
          </p:cNvSpPr>
          <p:nvPr>
            <p:ph type="title"/>
          </p:nvPr>
        </p:nvSpPr>
        <p:spPr>
          <a:xfrm>
            <a:off x="838200" y="313973"/>
            <a:ext cx="9849751" cy="1349671"/>
          </a:xfrm>
        </p:spPr>
        <p:txBody>
          <a:bodyPr anchor="b">
            <a:normAutofit/>
          </a:bodyPr>
          <a:lstStyle/>
          <a:p>
            <a:pPr algn="l"/>
            <a:r>
              <a:rPr lang="en-US" sz="4000" b="1" dirty="0"/>
              <a:t>Introduction</a:t>
            </a:r>
            <a:endParaRPr lang="en-US" sz="5400" b="1" dirty="0"/>
          </a:p>
        </p:txBody>
      </p:sp>
      <p:sp>
        <p:nvSpPr>
          <p:cNvPr id="5" name="مربع نص 4">
            <a:extLst>
              <a:ext uri="{FF2B5EF4-FFF2-40B4-BE49-F238E27FC236}">
                <a16:creationId xmlns:a16="http://schemas.microsoft.com/office/drawing/2014/main" id="{ACEA6559-AC58-6F32-D45A-4A549E4EEDEF}"/>
              </a:ext>
            </a:extLst>
          </p:cNvPr>
          <p:cNvSpPr txBox="1"/>
          <p:nvPr/>
        </p:nvSpPr>
        <p:spPr>
          <a:xfrm>
            <a:off x="838200" y="1859021"/>
            <a:ext cx="9550400" cy="3139321"/>
          </a:xfrm>
          <a:prstGeom prst="rect">
            <a:avLst/>
          </a:prstGeom>
          <a:noFill/>
        </p:spPr>
        <p:txBody>
          <a:bodyPr wrap="square" rtlCol="0">
            <a:spAutoFit/>
          </a:bodyPr>
          <a:lstStyle/>
          <a:p>
            <a:pPr algn="l" rtl="0"/>
            <a:r>
              <a:rPr lang="en-US" dirty="0"/>
              <a:t>-E-commerce has experienced significant growth in recent years, leading to a substantial increase in the number of customers and the volume of reviews written about products and services. </a:t>
            </a:r>
          </a:p>
          <a:p>
            <a:pPr algn="l" rtl="0"/>
            <a:endParaRPr lang="en-US" dirty="0"/>
          </a:p>
          <a:p>
            <a:pPr algn="l" rtl="0"/>
            <a:r>
              <a:rPr lang="en-US" dirty="0"/>
              <a:t>-With this massive amount of data, manually analyzing customer opinions has become difficult and impractical, which reduces the ability of companies to effectively utilize this information to improve their services.</a:t>
            </a:r>
          </a:p>
          <a:p>
            <a:pPr algn="l" rtl="0"/>
            <a:endParaRPr lang="en-US" dirty="0"/>
          </a:p>
          <a:p>
            <a:pPr algn="l" rtl="0"/>
            <a:r>
              <a:rPr lang="en-US" dirty="0"/>
              <a:t> -Therefore, there is a need to develop a model capable of understanding the Saudi dialect and accurately classifying customer satisfaction levels, which supports businesses in making better decisions and enhancing the customer experience. </a:t>
            </a:r>
          </a:p>
        </p:txBody>
      </p:sp>
      <p:sp>
        <p:nvSpPr>
          <p:cNvPr id="3" name="عنصر نائب لرقم الشريحة 2">
            <a:extLst>
              <a:ext uri="{FF2B5EF4-FFF2-40B4-BE49-F238E27FC236}">
                <a16:creationId xmlns:a16="http://schemas.microsoft.com/office/drawing/2014/main" id="{31674F07-06CE-F023-4B83-2341D23442C3}"/>
              </a:ext>
            </a:extLst>
          </p:cNvPr>
          <p:cNvSpPr>
            <a:spLocks noGrp="1"/>
          </p:cNvSpPr>
          <p:nvPr>
            <p:ph type="sldNum" sz="quarter" idx="12"/>
          </p:nvPr>
        </p:nvSpPr>
        <p:spPr/>
        <p:txBody>
          <a:bodyPr/>
          <a:lstStyle/>
          <a:p>
            <a:fld id="{75543BA0-12FD-45BF-923D-24EFF8EEFCC2}" type="slidenum">
              <a:rPr lang="en-US" smtClean="0"/>
              <a:t>3</a:t>
            </a:fld>
            <a:endParaRPr lang="en-US"/>
          </a:p>
        </p:txBody>
      </p:sp>
    </p:spTree>
    <p:extLst>
      <p:ext uri="{BB962C8B-B14F-4D97-AF65-F5344CB8AC3E}">
        <p14:creationId xmlns:p14="http://schemas.microsoft.com/office/powerpoint/2010/main" val="1977507610"/>
      </p:ext>
    </p:extLst>
  </p:cSld>
  <p:clrMapOvr>
    <a:masterClrMapping/>
  </p:clrMapOvr>
  <p:transition spd="med">
    <p:pull dir="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3923336-35E6-E129-C2C4-B3AABC519BCC}"/>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439AC005-5C92-D414-08C7-4371CB1CC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9C9534E3-2B5C-943D-DFAA-AF41933F58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45BF7387-35FB-7E33-A834-98E3C8394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D25EE29D-1365-5DE4-14D3-DAFCB22937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01D22483-7BA0-5ECD-3C78-D60F69AB9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7C30155D-CA3C-3565-72CE-FB3D53DEB09B}"/>
              </a:ext>
            </a:extLst>
          </p:cNvPr>
          <p:cNvSpPr>
            <a:spLocks noGrp="1"/>
          </p:cNvSpPr>
          <p:nvPr>
            <p:ph type="title"/>
          </p:nvPr>
        </p:nvSpPr>
        <p:spPr>
          <a:xfrm>
            <a:off x="731746" y="195341"/>
            <a:ext cx="9849751" cy="1349671"/>
          </a:xfrm>
        </p:spPr>
        <p:txBody>
          <a:bodyPr anchor="b">
            <a:normAutofit/>
          </a:bodyPr>
          <a:lstStyle/>
          <a:p>
            <a:pPr algn="l"/>
            <a:r>
              <a:rPr lang="en-US" sz="4000" b="1" dirty="0"/>
              <a:t>Sentiment Analysis Overview</a:t>
            </a:r>
          </a:p>
        </p:txBody>
      </p:sp>
      <p:sp>
        <p:nvSpPr>
          <p:cNvPr id="11" name="مربع نص 10">
            <a:extLst>
              <a:ext uri="{FF2B5EF4-FFF2-40B4-BE49-F238E27FC236}">
                <a16:creationId xmlns:a16="http://schemas.microsoft.com/office/drawing/2014/main" id="{D4A0AC39-494F-6FB5-CB36-6E77F80FB100}"/>
              </a:ext>
            </a:extLst>
          </p:cNvPr>
          <p:cNvSpPr txBox="1"/>
          <p:nvPr/>
        </p:nvSpPr>
        <p:spPr>
          <a:xfrm>
            <a:off x="853120" y="1740340"/>
            <a:ext cx="9409001" cy="4247317"/>
          </a:xfrm>
          <a:prstGeom prst="rect">
            <a:avLst/>
          </a:prstGeom>
          <a:noFill/>
        </p:spPr>
        <p:txBody>
          <a:bodyPr wrap="square">
            <a:spAutoFit/>
          </a:bodyPr>
          <a:lstStyle/>
          <a:p>
            <a:pPr algn="just" rtl="0"/>
            <a:r>
              <a:rPr lang="en-US" dirty="0"/>
              <a:t>Sentiment Analysis is one of the Natural Language Processing (NLP) techniques that aims to understand the user's opinion through written texts, The system determines whether the sentiment in the text is positive, negative, or neutral.</a:t>
            </a:r>
          </a:p>
          <a:p>
            <a:pPr algn="just" rtl="0"/>
            <a:endParaRPr lang="ar-SA" dirty="0"/>
          </a:p>
          <a:p>
            <a:pPr lvl="0" algn="just" rtl="0" eaLnBrk="0" fontAlgn="base" hangingPunct="0">
              <a:spcBef>
                <a:spcPct val="0"/>
              </a:spcBef>
              <a:spcAft>
                <a:spcPct val="0"/>
              </a:spcAft>
            </a:pPr>
            <a:r>
              <a:rPr lang="en-US" altLang="en-US" b="1" dirty="0"/>
              <a:t>Sentiment analysis is divided into three main types:</a:t>
            </a:r>
          </a:p>
          <a:p>
            <a:pPr lvl="0" algn="just" rtl="0" eaLnBrk="0" fontAlgn="base" hangingPunct="0">
              <a:spcBef>
                <a:spcPct val="0"/>
              </a:spcBef>
              <a:spcAft>
                <a:spcPct val="0"/>
              </a:spcAft>
            </a:pPr>
            <a:endParaRPr lang="en-US" altLang="en-US" b="1" dirty="0"/>
          </a:p>
          <a:p>
            <a:pPr marL="342900" lvl="0" indent="-342900" algn="just" rtl="0" eaLnBrk="0" fontAlgn="base" hangingPunct="0">
              <a:spcBef>
                <a:spcPct val="0"/>
              </a:spcBef>
              <a:spcAft>
                <a:spcPct val="0"/>
              </a:spcAft>
              <a:buFont typeface="+mj-lt"/>
              <a:buAutoNum type="arabicPeriod"/>
            </a:pPr>
            <a:r>
              <a:rPr lang="en-US" altLang="en-US" b="1" dirty="0"/>
              <a:t>Document-Level Sentiment Analysis: </a:t>
            </a:r>
            <a:r>
              <a:rPr lang="en-US" altLang="en-US" dirty="0"/>
              <a:t>which evaluates sentiment at the level of the entire text and provides a single overall judgment.</a:t>
            </a:r>
          </a:p>
          <a:p>
            <a:pPr marL="342900" lvl="0" indent="-342900" algn="just" rtl="0" eaLnBrk="0" fontAlgn="base" hangingPunct="0">
              <a:spcBef>
                <a:spcPct val="0"/>
              </a:spcBef>
              <a:spcAft>
                <a:spcPct val="0"/>
              </a:spcAft>
              <a:buFont typeface="+mj-lt"/>
              <a:buAutoNum type="arabicPeriod"/>
            </a:pPr>
            <a:r>
              <a:rPr lang="en-US" altLang="en-US" b="1" dirty="0"/>
              <a:t>Sentence-Level Sentiment Analysis: </a:t>
            </a:r>
            <a:r>
              <a:rPr lang="en-US" altLang="en-US" dirty="0"/>
              <a:t>which analyzes each sentence separately to determine its specific sentiment.</a:t>
            </a:r>
          </a:p>
          <a:p>
            <a:pPr marL="342900" lvl="0" indent="-342900" algn="just" rtl="0" eaLnBrk="0" fontAlgn="base" hangingPunct="0">
              <a:spcBef>
                <a:spcPct val="0"/>
              </a:spcBef>
              <a:spcAft>
                <a:spcPct val="0"/>
              </a:spcAft>
              <a:buFont typeface="+mj-lt"/>
              <a:buAutoNum type="arabicPeriod"/>
            </a:pPr>
            <a:r>
              <a:rPr lang="en-US" altLang="en-US" b="1" dirty="0"/>
              <a:t>Aspect-Based Sentiment Analysis (ABSA): </a:t>
            </a:r>
            <a:r>
              <a:rPr lang="en-US" altLang="en-US" dirty="0"/>
              <a:t>as it focuses on analyzing sentiments associated with each specific aspect or feature within the text, allowing for the extraction of multiple and varied opinions from the same sentence.</a:t>
            </a:r>
          </a:p>
          <a:p>
            <a:pPr lvl="0" algn="just" rtl="0" eaLnBrk="0" fontAlgn="base" hangingPunct="0">
              <a:spcBef>
                <a:spcPct val="0"/>
              </a:spcBef>
              <a:spcAft>
                <a:spcPct val="0"/>
              </a:spcAft>
            </a:pPr>
            <a:br>
              <a:rPr lang="en-US" altLang="en-US" dirty="0">
                <a:latin typeface="Arial" panose="020B0604020202020204" pitchFamily="34" charset="0"/>
              </a:rPr>
            </a:br>
            <a:endParaRPr lang="en-US" altLang="en-US" dirty="0">
              <a:latin typeface="Arial" panose="020B0604020202020204" pitchFamily="34" charset="0"/>
            </a:endParaRPr>
          </a:p>
        </p:txBody>
      </p:sp>
      <p:sp>
        <p:nvSpPr>
          <p:cNvPr id="4" name="عنصر نائب لرقم الشريحة 3">
            <a:extLst>
              <a:ext uri="{FF2B5EF4-FFF2-40B4-BE49-F238E27FC236}">
                <a16:creationId xmlns:a16="http://schemas.microsoft.com/office/drawing/2014/main" id="{3AD9BD91-C541-BE4D-3331-0D8267F7910A}"/>
              </a:ext>
            </a:extLst>
          </p:cNvPr>
          <p:cNvSpPr>
            <a:spLocks noGrp="1"/>
          </p:cNvSpPr>
          <p:nvPr>
            <p:ph type="sldNum" sz="quarter" idx="12"/>
          </p:nvPr>
        </p:nvSpPr>
        <p:spPr/>
        <p:txBody>
          <a:bodyPr/>
          <a:lstStyle/>
          <a:p>
            <a:fld id="{75543BA0-12FD-45BF-923D-24EFF8EEFCC2}" type="slidenum">
              <a:rPr lang="en-US" smtClean="0"/>
              <a:t>4</a:t>
            </a:fld>
            <a:endParaRPr lang="en-US"/>
          </a:p>
        </p:txBody>
      </p:sp>
    </p:spTree>
    <p:extLst>
      <p:ext uri="{BB962C8B-B14F-4D97-AF65-F5344CB8AC3E}">
        <p14:creationId xmlns:p14="http://schemas.microsoft.com/office/powerpoint/2010/main" val="2047063783"/>
      </p:ext>
    </p:extLst>
  </p:cSld>
  <p:clrMapOvr>
    <a:masterClrMapping/>
  </p:clrMapOvr>
  <p:transition spd="med">
    <p:pull dir="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97D4621-DAC4-8E7E-16D7-1598B81CB48F}"/>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A906483F-6AE2-FD72-5742-AA558F2361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4F138943-433B-3B4F-EADF-45D767FB1D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D59B4F38-2066-9A7D-6CB5-7683645C2B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DE6BF8CA-E945-DBB2-4023-F84659CC5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C0FDE37F-17F3-DDCA-C723-1754F0EB6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9FDB40E2-805C-B21C-C707-5601A7A27D11}"/>
              </a:ext>
            </a:extLst>
          </p:cNvPr>
          <p:cNvSpPr>
            <a:spLocks noGrp="1"/>
          </p:cNvSpPr>
          <p:nvPr>
            <p:ph type="title"/>
          </p:nvPr>
        </p:nvSpPr>
        <p:spPr>
          <a:xfrm>
            <a:off x="748947" y="248083"/>
            <a:ext cx="9849751" cy="1349671"/>
          </a:xfrm>
        </p:spPr>
        <p:txBody>
          <a:bodyPr anchor="b">
            <a:noAutofit/>
          </a:bodyPr>
          <a:lstStyle/>
          <a:p>
            <a:pPr algn="l"/>
            <a:r>
              <a:rPr lang="en-US" sz="4000" b="1" dirty="0"/>
              <a:t>Sentiment Analysis for Arabic Language</a:t>
            </a:r>
          </a:p>
        </p:txBody>
      </p:sp>
      <p:sp>
        <p:nvSpPr>
          <p:cNvPr id="11" name="مربع نص 10">
            <a:extLst>
              <a:ext uri="{FF2B5EF4-FFF2-40B4-BE49-F238E27FC236}">
                <a16:creationId xmlns:a16="http://schemas.microsoft.com/office/drawing/2014/main" id="{9CB11442-38C6-D401-F916-E6920867C971}"/>
              </a:ext>
            </a:extLst>
          </p:cNvPr>
          <p:cNvSpPr txBox="1"/>
          <p:nvPr/>
        </p:nvSpPr>
        <p:spPr>
          <a:xfrm>
            <a:off x="1073494" y="1835016"/>
            <a:ext cx="9409001" cy="3939540"/>
          </a:xfrm>
          <a:prstGeom prst="rect">
            <a:avLst/>
          </a:prstGeom>
          <a:noFill/>
        </p:spPr>
        <p:txBody>
          <a:bodyPr wrap="square">
            <a:spAutoFit/>
          </a:bodyPr>
          <a:lstStyle/>
          <a:p>
            <a:pPr algn="just" rtl="0"/>
            <a:r>
              <a:rPr lang="en-US" sz="2000" dirty="0"/>
              <a:t>Arabic is one of the most widely used languages on the internet, as it is spoken in 22 countries</a:t>
            </a:r>
            <a:r>
              <a:rPr lang="ar-SA" sz="2000" dirty="0"/>
              <a:t> </a:t>
            </a:r>
            <a:r>
              <a:rPr lang="en-US" sz="2000" dirty="0"/>
              <a:t>,With the daily increase in e-commerce and social media activity, sentiment analysis of Arabic and its dialects has become essential for understanding customers in e-commerce. However, sentiment analysis faces certain challenges in Arabic, including:</a:t>
            </a:r>
          </a:p>
          <a:p>
            <a:pPr algn="just" rtl="0"/>
            <a:endParaRPr lang="en-US" sz="2000" dirty="0"/>
          </a:p>
          <a:p>
            <a:pPr marL="457200" indent="-457200" algn="just" rtl="0">
              <a:buFont typeface="+mj-lt"/>
              <a:buAutoNum type="arabicPeriod"/>
            </a:pPr>
            <a:r>
              <a:rPr lang="en-US" sz="2000" dirty="0"/>
              <a:t>The diversity of Arabic dialects and their differences.</a:t>
            </a:r>
          </a:p>
          <a:p>
            <a:pPr marL="457200" indent="-457200" algn="l" rtl="0">
              <a:lnSpc>
                <a:spcPct val="150000"/>
              </a:lnSpc>
              <a:buFont typeface="+mj-lt"/>
              <a:buAutoNum type="arabicPeriod"/>
            </a:pPr>
            <a:r>
              <a:rPr lang="en-US" sz="2000" dirty="0"/>
              <a:t> The complexity of morphology and syntax.</a:t>
            </a:r>
          </a:p>
          <a:p>
            <a:pPr marL="457200" indent="-457200" algn="l" rtl="0">
              <a:lnSpc>
                <a:spcPct val="150000"/>
              </a:lnSpc>
              <a:buFont typeface="+mj-lt"/>
              <a:buAutoNum type="arabicPeriod"/>
            </a:pPr>
            <a:r>
              <a:rPr lang="en-US" sz="2000" dirty="0"/>
              <a:t> The lack of resources and linguistic lexicons for the Arabic language.</a:t>
            </a:r>
          </a:p>
          <a:p>
            <a:pPr marL="457200" indent="-457200" algn="l" rtl="0">
              <a:lnSpc>
                <a:spcPct val="150000"/>
              </a:lnSpc>
              <a:buFont typeface="+mj-lt"/>
              <a:buAutoNum type="arabicPeriod"/>
            </a:pPr>
            <a:r>
              <a:rPr lang="en-US" sz="2000" dirty="0"/>
              <a:t>The use of loanwords from other languages and their Arabization </a:t>
            </a:r>
            <a:r>
              <a:rPr lang="ar-SA" sz="2000" dirty="0"/>
              <a:t>.</a:t>
            </a:r>
            <a:endParaRPr lang="en-US" sz="2000" dirty="0"/>
          </a:p>
          <a:p>
            <a:pPr algn="l" rtl="0"/>
            <a:endParaRPr lang="en-US" sz="2000" dirty="0"/>
          </a:p>
        </p:txBody>
      </p:sp>
      <p:sp>
        <p:nvSpPr>
          <p:cNvPr id="3" name="عنصر نائب لرقم الشريحة 2">
            <a:extLst>
              <a:ext uri="{FF2B5EF4-FFF2-40B4-BE49-F238E27FC236}">
                <a16:creationId xmlns:a16="http://schemas.microsoft.com/office/drawing/2014/main" id="{55254299-DE2F-7A7E-DB49-8C8E68927BCF}"/>
              </a:ext>
            </a:extLst>
          </p:cNvPr>
          <p:cNvSpPr>
            <a:spLocks noGrp="1"/>
          </p:cNvSpPr>
          <p:nvPr>
            <p:ph type="sldNum" sz="quarter" idx="12"/>
          </p:nvPr>
        </p:nvSpPr>
        <p:spPr/>
        <p:txBody>
          <a:bodyPr/>
          <a:lstStyle/>
          <a:p>
            <a:fld id="{75543BA0-12FD-45BF-923D-24EFF8EEFCC2}" type="slidenum">
              <a:rPr lang="en-US" smtClean="0"/>
              <a:t>5</a:t>
            </a:fld>
            <a:endParaRPr lang="en-US"/>
          </a:p>
        </p:txBody>
      </p:sp>
    </p:spTree>
    <p:extLst>
      <p:ext uri="{BB962C8B-B14F-4D97-AF65-F5344CB8AC3E}">
        <p14:creationId xmlns:p14="http://schemas.microsoft.com/office/powerpoint/2010/main" val="2088449788"/>
      </p:ext>
    </p:extLst>
  </p:cSld>
  <p:clrMapOvr>
    <a:masterClrMapping/>
  </p:clrMapOvr>
  <p:transition spd="med">
    <p:pull dir="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3F0A27F-7F71-E381-558A-8320F5EF25B8}"/>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0BB3DDFA-A581-0F8F-B14B-E6BE951B19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C6448E71-8A3D-9EE5-032B-4FD29290A6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9178CB0C-469A-4591-1374-99C8F04E93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60A031AD-58CA-CFD2-2882-A8AE14E8BA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98C20471-18BE-AA4E-3D10-44B39327E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BF115020-2922-E9EA-C703-0226AC61363E}"/>
              </a:ext>
            </a:extLst>
          </p:cNvPr>
          <p:cNvSpPr>
            <a:spLocks noGrp="1"/>
          </p:cNvSpPr>
          <p:nvPr>
            <p:ph type="title"/>
          </p:nvPr>
        </p:nvSpPr>
        <p:spPr>
          <a:xfrm>
            <a:off x="829400" y="602722"/>
            <a:ext cx="9849751" cy="1349671"/>
          </a:xfrm>
        </p:spPr>
        <p:txBody>
          <a:bodyPr anchor="b">
            <a:normAutofit/>
          </a:bodyPr>
          <a:lstStyle/>
          <a:p>
            <a:pPr algn="l" rtl="0"/>
            <a:r>
              <a:rPr lang="en-US" sz="4000" b="1" dirty="0"/>
              <a:t>Problem Definition</a:t>
            </a:r>
          </a:p>
        </p:txBody>
      </p:sp>
      <p:sp>
        <p:nvSpPr>
          <p:cNvPr id="7" name="مربع نص 6">
            <a:extLst>
              <a:ext uri="{FF2B5EF4-FFF2-40B4-BE49-F238E27FC236}">
                <a16:creationId xmlns:a16="http://schemas.microsoft.com/office/drawing/2014/main" id="{C7D1B96F-D194-E5E3-0B31-EF0B275BE796}"/>
              </a:ext>
            </a:extLst>
          </p:cNvPr>
          <p:cNvSpPr txBox="1"/>
          <p:nvPr/>
        </p:nvSpPr>
        <p:spPr>
          <a:xfrm>
            <a:off x="829400" y="2100207"/>
            <a:ext cx="8562252" cy="4031873"/>
          </a:xfrm>
          <a:prstGeom prst="rect">
            <a:avLst/>
          </a:prstGeom>
          <a:noFill/>
        </p:spPr>
        <p:txBody>
          <a:bodyPr wrap="square">
            <a:spAutoFit/>
          </a:bodyPr>
          <a:lstStyle/>
          <a:p>
            <a:pPr algn="l" rtl="0"/>
            <a:r>
              <a:rPr lang="en-US" sz="2000" dirty="0"/>
              <a:t>With the rapid growth of e-commerce in the Arab world, sentiment analysis in Arabic continues to face numerous challenges, including:</a:t>
            </a:r>
            <a:endParaRPr lang="ar-SA" sz="2000" dirty="0"/>
          </a:p>
          <a:p>
            <a:pPr algn="l" rtl="0"/>
            <a:endParaRPr lang="en-US" sz="2000" dirty="0"/>
          </a:p>
          <a:p>
            <a:pPr marL="342900" indent="-342900" algn="l" rtl="0">
              <a:buFont typeface="+mj-lt"/>
              <a:buAutoNum type="arabicPeriod"/>
            </a:pPr>
            <a:r>
              <a:rPr lang="en-US" sz="2000" dirty="0"/>
              <a:t>A scarcity of datasets, which has led some models to rely on datasets of limited size.</a:t>
            </a:r>
          </a:p>
          <a:p>
            <a:pPr marL="342900" indent="-342900" algn="l" rtl="0">
              <a:buFont typeface="+mj-lt"/>
              <a:buAutoNum type="arabicPeriod"/>
            </a:pPr>
            <a:r>
              <a:rPr lang="en-US" sz="2000" dirty="0"/>
              <a:t>Most models rely on machine learning techniques that hinder the understanding of complex linguistic contexts.</a:t>
            </a:r>
          </a:p>
          <a:p>
            <a:pPr marL="342900" indent="-342900" algn="l" rtl="0">
              <a:buFont typeface="+mj-lt"/>
              <a:buAutoNum type="arabicPeriod"/>
            </a:pPr>
            <a:r>
              <a:rPr lang="en-US" sz="2000" dirty="0"/>
              <a:t>The limited use of multi-dimensional sentiment analysis in analyzing customer reviews.</a:t>
            </a:r>
          </a:p>
          <a:p>
            <a:pPr marL="342900" indent="-342900" algn="l" rtl="0">
              <a:buFont typeface="+mj-lt"/>
              <a:buAutoNum type="arabicPeriod"/>
            </a:pPr>
            <a:r>
              <a:rPr lang="en-US" sz="2000" dirty="0"/>
              <a:t>Reviews being written in local dialects rather than Modern Standard Arabic.</a:t>
            </a:r>
          </a:p>
          <a:p>
            <a:pPr algn="l" rtl="0"/>
            <a:endParaRPr lang="en-US" sz="2000" dirty="0"/>
          </a:p>
          <a:p>
            <a:pPr algn="l"/>
            <a:r>
              <a:rPr lang="en-US" dirty="0"/>
              <a:t> </a:t>
            </a:r>
          </a:p>
        </p:txBody>
      </p:sp>
      <p:sp>
        <p:nvSpPr>
          <p:cNvPr id="8" name="عنصر نائب لرقم الشريحة 7">
            <a:extLst>
              <a:ext uri="{FF2B5EF4-FFF2-40B4-BE49-F238E27FC236}">
                <a16:creationId xmlns:a16="http://schemas.microsoft.com/office/drawing/2014/main" id="{6CC54284-0CF4-9D6F-A959-01A1552EF039}"/>
              </a:ext>
            </a:extLst>
          </p:cNvPr>
          <p:cNvSpPr>
            <a:spLocks noGrp="1"/>
          </p:cNvSpPr>
          <p:nvPr>
            <p:ph type="sldNum" sz="quarter" idx="12"/>
          </p:nvPr>
        </p:nvSpPr>
        <p:spPr/>
        <p:txBody>
          <a:bodyPr/>
          <a:lstStyle/>
          <a:p>
            <a:fld id="{75543BA0-12FD-45BF-923D-24EFF8EEFCC2}" type="slidenum">
              <a:rPr lang="en-US" smtClean="0"/>
              <a:t>6</a:t>
            </a:fld>
            <a:endParaRPr lang="en-US"/>
          </a:p>
        </p:txBody>
      </p:sp>
    </p:spTree>
    <p:extLst>
      <p:ext uri="{BB962C8B-B14F-4D97-AF65-F5344CB8AC3E}">
        <p14:creationId xmlns:p14="http://schemas.microsoft.com/office/powerpoint/2010/main" val="4099120571"/>
      </p:ext>
    </p:extLst>
  </p:cSld>
  <p:clrMapOvr>
    <a:masterClrMapping/>
  </p:clrMapOvr>
  <p:transition spd="med">
    <p:pull dir="r"/>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319BF9E-9D5E-13CF-857F-0B89945243E0}"/>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A02B82EC-2E3B-90B9-15F1-34E8CD75B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0237DF47-0899-3062-ACF6-9825D307C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0725EA68-4E8B-2677-CD1A-7BB2DE187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22E6D49A-A685-E6AE-943E-D221ECC97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23EA9D69-3521-4782-B6D1-885D161A7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8EE5AC9D-1815-FAEC-9F3A-B9B48EC77021}"/>
              </a:ext>
            </a:extLst>
          </p:cNvPr>
          <p:cNvSpPr>
            <a:spLocks noGrp="1"/>
          </p:cNvSpPr>
          <p:nvPr>
            <p:ph type="title"/>
          </p:nvPr>
        </p:nvSpPr>
        <p:spPr>
          <a:xfrm>
            <a:off x="1040848" y="248083"/>
            <a:ext cx="9849751" cy="1349671"/>
          </a:xfrm>
        </p:spPr>
        <p:txBody>
          <a:bodyPr anchor="b">
            <a:normAutofit/>
          </a:bodyPr>
          <a:lstStyle/>
          <a:p>
            <a:pPr algn="l" rtl="0"/>
            <a:r>
              <a:rPr lang="en-US" sz="4000" b="1" dirty="0">
                <a:latin typeface="Calibri" panose="020F0502020204030204" pitchFamily="34" charset="0"/>
                <a:ea typeface="Calibri" panose="020F0502020204030204" pitchFamily="34" charset="0"/>
                <a:cs typeface="Calibri" panose="020F0502020204030204" pitchFamily="34" charset="0"/>
              </a:rPr>
              <a:t>Research Objective</a:t>
            </a:r>
          </a:p>
        </p:txBody>
      </p:sp>
      <p:sp>
        <p:nvSpPr>
          <p:cNvPr id="7" name="مربع نص 6">
            <a:extLst>
              <a:ext uri="{FF2B5EF4-FFF2-40B4-BE49-F238E27FC236}">
                <a16:creationId xmlns:a16="http://schemas.microsoft.com/office/drawing/2014/main" id="{36F14F74-6D0D-C754-0515-A3676899C8AD}"/>
              </a:ext>
            </a:extLst>
          </p:cNvPr>
          <p:cNvSpPr txBox="1"/>
          <p:nvPr/>
        </p:nvSpPr>
        <p:spPr>
          <a:xfrm>
            <a:off x="767256" y="1450121"/>
            <a:ext cx="8562252" cy="3447098"/>
          </a:xfrm>
          <a:prstGeom prst="rect">
            <a:avLst/>
          </a:prstGeom>
          <a:noFill/>
        </p:spPr>
        <p:txBody>
          <a:bodyPr wrap="square">
            <a:spAutoFit/>
          </a:bodyPr>
          <a:lstStyle/>
          <a:p>
            <a:pPr algn="l" rtl="0"/>
            <a:endParaRPr lang="en-US" sz="2000" dirty="0"/>
          </a:p>
          <a:p>
            <a:pPr marL="342900" indent="-342900" algn="just" rtl="0">
              <a:buFont typeface="+mj-lt"/>
              <a:buAutoNum type="arabicPeriod"/>
            </a:pPr>
            <a:r>
              <a:rPr lang="en-US" sz="2000" dirty="0"/>
              <a:t> </a:t>
            </a:r>
            <a:r>
              <a:rPr lang="en-US" sz="2000" dirty="0">
                <a:latin typeface="Calibri" panose="020F0502020204030204" pitchFamily="34" charset="0"/>
                <a:ea typeface="Calibri" panose="020F0502020204030204" pitchFamily="34" charset="0"/>
                <a:cs typeface="Calibri" panose="020F0502020204030204" pitchFamily="34" charset="0"/>
              </a:rPr>
              <a:t>To collect and prepare a dataset of customer reviews written in the Saudi dialect from e-commerce platforms.</a:t>
            </a:r>
          </a:p>
          <a:p>
            <a:pPr marL="342900" indent="-342900" algn="just" rtl="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apply Natural Language Processing techniques to preprocess, clean, and analyze informal text written in Saudi dialect.</a:t>
            </a:r>
          </a:p>
          <a:p>
            <a:pPr marL="342900" indent="-342900" algn="just" rtl="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develop a sentiment analysis model, including Aspect-Based Sentiment Analysis (ABSA), capable of classifying customer satisfaction levels (positive, negative, and neutral).</a:t>
            </a:r>
          </a:p>
          <a:p>
            <a:pPr marL="342900" indent="-342900" algn="just" rtl="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Evaluating the Performance of BERT Models in aspect-based Sentiment Analysis on Saudi Dialect.</a:t>
            </a:r>
          </a:p>
          <a:p>
            <a:pPr algn="l" rtl="0"/>
            <a:r>
              <a:rPr lang="en-US" dirty="0"/>
              <a:t> </a:t>
            </a:r>
          </a:p>
        </p:txBody>
      </p:sp>
      <p:sp>
        <p:nvSpPr>
          <p:cNvPr id="3" name="عنصر نائب لرقم الشريحة 2">
            <a:extLst>
              <a:ext uri="{FF2B5EF4-FFF2-40B4-BE49-F238E27FC236}">
                <a16:creationId xmlns:a16="http://schemas.microsoft.com/office/drawing/2014/main" id="{0D36FFBB-F7CA-D50A-4E7D-BD1E1AB3A25C}"/>
              </a:ext>
            </a:extLst>
          </p:cNvPr>
          <p:cNvSpPr>
            <a:spLocks noGrp="1"/>
          </p:cNvSpPr>
          <p:nvPr>
            <p:ph type="sldNum" sz="quarter" idx="12"/>
          </p:nvPr>
        </p:nvSpPr>
        <p:spPr/>
        <p:txBody>
          <a:bodyPr/>
          <a:lstStyle/>
          <a:p>
            <a:fld id="{75543BA0-12FD-45BF-923D-24EFF8EEFCC2}" type="slidenum">
              <a:rPr lang="en-US" smtClean="0"/>
              <a:t>7</a:t>
            </a:fld>
            <a:endParaRPr lang="en-US"/>
          </a:p>
        </p:txBody>
      </p:sp>
    </p:spTree>
    <p:extLst>
      <p:ext uri="{BB962C8B-B14F-4D97-AF65-F5344CB8AC3E}">
        <p14:creationId xmlns:p14="http://schemas.microsoft.com/office/powerpoint/2010/main" val="600375387"/>
      </p:ext>
    </p:extLst>
  </p:cSld>
  <p:clrMapOvr>
    <a:masterClrMapping/>
  </p:clrMapOvr>
  <p:transition spd="med">
    <p:pull dir="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0578BC1-CAAC-E1CB-3F86-59BB1D62F03C}"/>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7E3ECBC0-25AA-A36B-1D69-1F557D9A6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7C374A24-1DC3-44CC-0A3C-5AAB63FF39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B38E4D69-552E-3241-4E1F-5EAB72D39C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7CB465C-54C1-1F58-9825-4F980492C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9E3B3384-8D23-3A10-ED9F-12EBACFA54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22E257D8-8EF2-161E-39AD-C2E1BDDEEE4D}"/>
              </a:ext>
            </a:extLst>
          </p:cNvPr>
          <p:cNvSpPr>
            <a:spLocks noGrp="1"/>
          </p:cNvSpPr>
          <p:nvPr>
            <p:ph type="title"/>
          </p:nvPr>
        </p:nvSpPr>
        <p:spPr>
          <a:xfrm>
            <a:off x="853120" y="294531"/>
            <a:ext cx="9849751" cy="703405"/>
          </a:xfrm>
        </p:spPr>
        <p:txBody>
          <a:bodyPr anchor="b">
            <a:normAutofit/>
          </a:bodyPr>
          <a:lstStyle/>
          <a:p>
            <a:pPr algn="l" rtl="0"/>
            <a:r>
              <a:rPr lang="en-US" sz="4000" b="1" dirty="0"/>
              <a:t>Previous work</a:t>
            </a:r>
          </a:p>
        </p:txBody>
      </p:sp>
      <p:graphicFrame>
        <p:nvGraphicFramePr>
          <p:cNvPr id="5" name="جدول 4">
            <a:extLst>
              <a:ext uri="{FF2B5EF4-FFF2-40B4-BE49-F238E27FC236}">
                <a16:creationId xmlns:a16="http://schemas.microsoft.com/office/drawing/2014/main" id="{47B72243-9924-20A9-F053-E1F98AE2FF58}"/>
              </a:ext>
            </a:extLst>
          </p:cNvPr>
          <p:cNvGraphicFramePr>
            <a:graphicFrameLocks noGrp="1"/>
          </p:cNvGraphicFramePr>
          <p:nvPr>
            <p:extLst>
              <p:ext uri="{D42A27DB-BD31-4B8C-83A1-F6EECF244321}">
                <p14:modId xmlns:p14="http://schemas.microsoft.com/office/powerpoint/2010/main" val="930080722"/>
              </p:ext>
            </p:extLst>
          </p:nvPr>
        </p:nvGraphicFramePr>
        <p:xfrm>
          <a:off x="853120" y="1090967"/>
          <a:ext cx="9532448" cy="4675430"/>
        </p:xfrm>
        <a:graphic>
          <a:graphicData uri="http://schemas.openxmlformats.org/drawingml/2006/table">
            <a:tbl>
              <a:tblPr firstRow="1" firstCol="1" bandRow="1">
                <a:tableStyleId>{00A15C55-8517-42AA-B614-E9B94910E393}</a:tableStyleId>
              </a:tblPr>
              <a:tblGrid>
                <a:gridCol w="1930786">
                  <a:extLst>
                    <a:ext uri="{9D8B030D-6E8A-4147-A177-3AD203B41FA5}">
                      <a16:colId xmlns:a16="http://schemas.microsoft.com/office/drawing/2014/main" val="4048717740"/>
                    </a:ext>
                  </a:extLst>
                </a:gridCol>
                <a:gridCol w="2340533">
                  <a:extLst>
                    <a:ext uri="{9D8B030D-6E8A-4147-A177-3AD203B41FA5}">
                      <a16:colId xmlns:a16="http://schemas.microsoft.com/office/drawing/2014/main" val="290187841"/>
                    </a:ext>
                  </a:extLst>
                </a:gridCol>
                <a:gridCol w="2019788">
                  <a:extLst>
                    <a:ext uri="{9D8B030D-6E8A-4147-A177-3AD203B41FA5}">
                      <a16:colId xmlns:a16="http://schemas.microsoft.com/office/drawing/2014/main" val="87952532"/>
                    </a:ext>
                  </a:extLst>
                </a:gridCol>
                <a:gridCol w="3241341">
                  <a:extLst>
                    <a:ext uri="{9D8B030D-6E8A-4147-A177-3AD203B41FA5}">
                      <a16:colId xmlns:a16="http://schemas.microsoft.com/office/drawing/2014/main" val="3656162365"/>
                    </a:ext>
                  </a:extLst>
                </a:gridCol>
              </a:tblGrid>
              <a:tr h="666529">
                <a:tc>
                  <a:txBody>
                    <a:bodyPr/>
                    <a:lstStyle/>
                    <a:p>
                      <a:pPr algn="ctr">
                        <a:lnSpc>
                          <a:spcPct val="115000"/>
                        </a:lnSpc>
                        <a:spcAft>
                          <a:spcPts val="800"/>
                        </a:spcAft>
                        <a:buNone/>
                      </a:pPr>
                      <a:r>
                        <a:rPr lang="en-US" sz="1200" kern="100" dirty="0">
                          <a:effectLst/>
                        </a:rPr>
                        <a:t>Study</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nchor="ctr"/>
                </a:tc>
                <a:tc>
                  <a:txBody>
                    <a:bodyPr/>
                    <a:lstStyle/>
                    <a:p>
                      <a:pPr algn="ctr">
                        <a:lnSpc>
                          <a:spcPct val="115000"/>
                        </a:lnSpc>
                        <a:spcAft>
                          <a:spcPts val="800"/>
                        </a:spcAft>
                        <a:buNone/>
                      </a:pPr>
                      <a:r>
                        <a:rPr lang="en-US" sz="1200" kern="100" dirty="0">
                          <a:effectLst/>
                        </a:rPr>
                        <a:t>Algorithm</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nchor="ctr"/>
                </a:tc>
                <a:tc>
                  <a:txBody>
                    <a:bodyPr/>
                    <a:lstStyle/>
                    <a:p>
                      <a:pPr algn="ctr">
                        <a:lnSpc>
                          <a:spcPct val="115000"/>
                        </a:lnSpc>
                        <a:spcAft>
                          <a:spcPts val="800"/>
                        </a:spcAft>
                        <a:buNone/>
                      </a:pPr>
                      <a:r>
                        <a:rPr lang="en-US" sz="1200" kern="100" dirty="0">
                          <a:effectLst/>
                        </a:rPr>
                        <a:t>Dataset</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nchor="ctr"/>
                </a:tc>
                <a:tc>
                  <a:txBody>
                    <a:bodyPr/>
                    <a:lstStyle/>
                    <a:p>
                      <a:pPr algn="ctr">
                        <a:lnSpc>
                          <a:spcPct val="115000"/>
                        </a:lnSpc>
                        <a:spcAft>
                          <a:spcPts val="800"/>
                        </a:spcAft>
                        <a:buNone/>
                      </a:pPr>
                      <a:r>
                        <a:rPr lang="en-US" sz="1200" kern="100" dirty="0">
                          <a:effectLst/>
                        </a:rPr>
                        <a:t>Key Findings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nchor="ctr"/>
                </a:tc>
                <a:extLst>
                  <a:ext uri="{0D108BD9-81ED-4DB2-BD59-A6C34878D82A}">
                    <a16:rowId xmlns:a16="http://schemas.microsoft.com/office/drawing/2014/main" val="536569073"/>
                  </a:ext>
                </a:extLst>
              </a:tr>
              <a:tr h="1622226">
                <a:tc>
                  <a:txBody>
                    <a:bodyPr/>
                    <a:lstStyle/>
                    <a:p>
                      <a:pPr algn="l">
                        <a:lnSpc>
                          <a:spcPct val="115000"/>
                        </a:lnSpc>
                        <a:spcAft>
                          <a:spcPts val="800"/>
                        </a:spcAft>
                        <a:buNone/>
                      </a:pPr>
                      <a:r>
                        <a:rPr lang="en-US" sz="1200" kern="100" dirty="0">
                          <a:solidFill>
                            <a:schemeClr val="tx1"/>
                          </a:solidFill>
                          <a:effectLst/>
                        </a:rPr>
                        <a:t>(</a:t>
                      </a:r>
                      <a:r>
                        <a:rPr lang="en-US" sz="1200" kern="100" dirty="0" err="1">
                          <a:solidFill>
                            <a:schemeClr val="tx1"/>
                          </a:solidFill>
                          <a:effectLst/>
                        </a:rPr>
                        <a:t>Alrefae</a:t>
                      </a:r>
                      <a:r>
                        <a:rPr lang="en-US" sz="1200" kern="100" dirty="0">
                          <a:solidFill>
                            <a:schemeClr val="tx1"/>
                          </a:solidFill>
                          <a:effectLst/>
                        </a:rPr>
                        <a:t>, et al., 2024)</a:t>
                      </a:r>
                      <a:endParaRPr lang="en-US" sz="12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SVM, Random Forest (RF), Naïve Bayes (NB), KNN</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Amazon, Jarir, Shein, Noon, and  X (Twitter)</a:t>
                      </a:r>
                    </a:p>
                    <a:p>
                      <a:pPr algn="l">
                        <a:lnSpc>
                          <a:spcPct val="115000"/>
                        </a:lnSpc>
                        <a:spcAft>
                          <a:spcPts val="800"/>
                        </a:spcAft>
                        <a:buNone/>
                      </a:pPr>
                      <a:r>
                        <a:rPr lang="en-US" sz="1200" kern="10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marL="342900" lvl="0" indent="-342900" algn="l" rtl="0">
                        <a:lnSpc>
                          <a:spcPct val="115000"/>
                        </a:lnSpc>
                        <a:buFont typeface="+mj-lt"/>
                        <a:buAutoNum type="arabicPeriod"/>
                      </a:pPr>
                      <a:r>
                        <a:rPr lang="en-US" sz="1200" kern="0" dirty="0">
                          <a:effectLst/>
                        </a:rPr>
                        <a:t>For the electronics dataset, the RF algorithm worked well with TF-IDF, POS tagging, and trigrams, achieving an average accuracy of 86.26% per aspect.</a:t>
                      </a:r>
                      <a:endParaRPr lang="en-US" sz="1200" kern="100" dirty="0">
                        <a:effectLst/>
                      </a:endParaRPr>
                    </a:p>
                    <a:p>
                      <a:pPr marL="342900" lvl="0" indent="-342900" algn="l" rtl="0">
                        <a:lnSpc>
                          <a:spcPct val="115000"/>
                        </a:lnSpc>
                        <a:spcAft>
                          <a:spcPts val="800"/>
                        </a:spcAft>
                        <a:buFont typeface="+mj-lt"/>
                        <a:buAutoNum type="arabicPeriod"/>
                      </a:pPr>
                      <a:r>
                        <a:rPr lang="en-US" sz="1200" kern="0" dirty="0">
                          <a:effectLst/>
                        </a:rPr>
                        <a:t>For the clothing dataset, using TF-IDF along with POS tagging and bigrams, an average accuracy of 86.51% per aspect was achieved.</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extLst>
                  <a:ext uri="{0D108BD9-81ED-4DB2-BD59-A6C34878D82A}">
                    <a16:rowId xmlns:a16="http://schemas.microsoft.com/office/drawing/2014/main" val="3769274417"/>
                  </a:ext>
                </a:extLst>
              </a:tr>
              <a:tr h="904632">
                <a:tc>
                  <a:txBody>
                    <a:bodyPr/>
                    <a:lstStyle/>
                    <a:p>
                      <a:pPr algn="l">
                        <a:lnSpc>
                          <a:spcPct val="115000"/>
                        </a:lnSpc>
                        <a:spcAft>
                          <a:spcPts val="800"/>
                        </a:spcAft>
                        <a:buNone/>
                      </a:pPr>
                      <a:r>
                        <a:rPr lang="en-US" sz="1200" kern="100" dirty="0">
                          <a:solidFill>
                            <a:schemeClr val="tx1"/>
                          </a:solidFill>
                          <a:effectLst/>
                        </a:rPr>
                        <a:t>(Alomari, et al.,2017)</a:t>
                      </a:r>
                      <a:endParaRPr lang="en-US" sz="12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SVM , Naïve Bayes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collected from the X (Twitter)</a:t>
                      </a:r>
                    </a:p>
                    <a:p>
                      <a:pPr algn="l">
                        <a:lnSpc>
                          <a:spcPct val="115000"/>
                        </a:lnSpc>
                        <a:spcAft>
                          <a:spcPts val="800"/>
                        </a:spcAft>
                        <a:buNone/>
                      </a:pPr>
                      <a:r>
                        <a:rPr lang="en-US" sz="1200" kern="10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The best results SVM –TF-IDF-stemmerBigrams88.72%,Naïve Bayes-TF-light stemmer-Trigrams 83.61%.</a:t>
                      </a:r>
                    </a:p>
                    <a:p>
                      <a:pPr algn="l">
                        <a:lnSpc>
                          <a:spcPct val="115000"/>
                        </a:lnSpc>
                        <a:spcAft>
                          <a:spcPts val="800"/>
                        </a:spcAft>
                        <a:buNone/>
                      </a:pPr>
                      <a:r>
                        <a:rPr lang="en-US" sz="1200" kern="10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extLst>
                  <a:ext uri="{0D108BD9-81ED-4DB2-BD59-A6C34878D82A}">
                    <a16:rowId xmlns:a16="http://schemas.microsoft.com/office/drawing/2014/main" val="2932792374"/>
                  </a:ext>
                </a:extLst>
              </a:tr>
              <a:tr h="1404385">
                <a:tc>
                  <a:txBody>
                    <a:bodyPr/>
                    <a:lstStyle/>
                    <a:p>
                      <a:pPr algn="l">
                        <a:lnSpc>
                          <a:spcPct val="115000"/>
                        </a:lnSpc>
                        <a:spcAft>
                          <a:spcPts val="800"/>
                        </a:spcAft>
                        <a:buNone/>
                      </a:pPr>
                      <a:r>
                        <a:rPr lang="ar-SA" sz="1200" kern="100" dirty="0">
                          <a:solidFill>
                            <a:schemeClr val="tx1"/>
                          </a:solidFill>
                          <a:effectLst/>
                        </a:rPr>
                        <a:t> </a:t>
                      </a:r>
                      <a:endParaRPr lang="en-US" sz="1200" kern="100" dirty="0">
                        <a:solidFill>
                          <a:schemeClr val="tx1"/>
                        </a:solidFill>
                        <a:effectLst/>
                      </a:endParaRPr>
                    </a:p>
                    <a:p>
                      <a:pPr algn="l">
                        <a:lnSpc>
                          <a:spcPct val="115000"/>
                        </a:lnSpc>
                        <a:spcAft>
                          <a:spcPts val="800"/>
                        </a:spcAft>
                        <a:buNone/>
                      </a:pPr>
                      <a:r>
                        <a:rPr lang="en-US" sz="1200" kern="100" dirty="0">
                          <a:solidFill>
                            <a:schemeClr val="tx1"/>
                          </a:solidFill>
                          <a:effectLst/>
                        </a:rPr>
                        <a:t>(</a:t>
                      </a:r>
                      <a:r>
                        <a:rPr lang="en-US" sz="1200" kern="100" dirty="0" err="1">
                          <a:solidFill>
                            <a:schemeClr val="tx1"/>
                          </a:solidFill>
                          <a:effectLst/>
                        </a:rPr>
                        <a:t>Dahbi,et</a:t>
                      </a:r>
                      <a:r>
                        <a:rPr lang="en-US" sz="1200" kern="100" dirty="0">
                          <a:solidFill>
                            <a:schemeClr val="tx1"/>
                          </a:solidFill>
                          <a:effectLst/>
                        </a:rPr>
                        <a:t> al.,2019)</a:t>
                      </a:r>
                    </a:p>
                    <a:p>
                      <a:pPr algn="l">
                        <a:lnSpc>
                          <a:spcPct val="115000"/>
                        </a:lnSpc>
                        <a:spcAft>
                          <a:spcPts val="800"/>
                        </a:spcAft>
                        <a:buNone/>
                      </a:pPr>
                      <a:r>
                        <a:rPr lang="ar-SA" sz="1200" kern="100" dirty="0">
                          <a:solidFill>
                            <a:schemeClr val="tx1"/>
                          </a:solidFill>
                          <a:effectLst/>
                        </a:rPr>
                        <a:t> </a:t>
                      </a:r>
                      <a:endParaRPr lang="en-US" sz="1200" kern="100" dirty="0">
                        <a:solidFill>
                          <a:schemeClr val="tx1"/>
                        </a:solidFill>
                        <a:effectLst/>
                      </a:endParaRPr>
                    </a:p>
                  </a:txBody>
                  <a:tcPr marL="34403" marR="34403" marT="0" marB="0"/>
                </a:tc>
                <a:tc>
                  <a:txBody>
                    <a:bodyPr/>
                    <a:lstStyle/>
                    <a:p>
                      <a:pPr algn="l">
                        <a:lnSpc>
                          <a:spcPct val="115000"/>
                        </a:lnSpc>
                        <a:spcAft>
                          <a:spcPts val="800"/>
                        </a:spcAft>
                        <a:buNone/>
                      </a:pPr>
                      <a:r>
                        <a:rPr lang="en-US" sz="1200" kern="100">
                          <a:effectLst/>
                        </a:rPr>
                        <a:t>Naive Bayes, SVM,KNN, Decision Tree</a:t>
                      </a:r>
                    </a:p>
                    <a:p>
                      <a:pPr algn="l">
                        <a:lnSpc>
                          <a:spcPct val="115000"/>
                        </a:lnSpc>
                        <a:spcAft>
                          <a:spcPts val="800"/>
                        </a:spcAft>
                        <a:buNone/>
                      </a:pPr>
                      <a:r>
                        <a:rPr lang="en-US" sz="1200" kern="100">
                          <a:effectLst/>
                        </a:rPr>
                        <a:t>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using a Python script from  X (Twitter) and Facebook</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tc>
                  <a:txBody>
                    <a:bodyPr/>
                    <a:lstStyle/>
                    <a:p>
                      <a:pPr algn="l">
                        <a:lnSpc>
                          <a:spcPct val="115000"/>
                        </a:lnSpc>
                        <a:spcAft>
                          <a:spcPts val="800"/>
                        </a:spcAft>
                        <a:buNone/>
                      </a:pPr>
                      <a:r>
                        <a:rPr lang="en-US" sz="1200" kern="100" dirty="0">
                          <a:effectLst/>
                        </a:rPr>
                        <a:t>SVM algorithm achieved the highest performance after converting the texts from the Moroccan dialect to Modern  Standard Arabic (MSA) with accuracy 94%.</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34403" marR="34403" marT="0" marB="0"/>
                </a:tc>
                <a:extLst>
                  <a:ext uri="{0D108BD9-81ED-4DB2-BD59-A6C34878D82A}">
                    <a16:rowId xmlns:a16="http://schemas.microsoft.com/office/drawing/2014/main" val="1680012653"/>
                  </a:ext>
                </a:extLst>
              </a:tr>
            </a:tbl>
          </a:graphicData>
        </a:graphic>
      </p:graphicFrame>
      <p:sp>
        <p:nvSpPr>
          <p:cNvPr id="6" name="عنصر نائب لرقم الشريحة 5">
            <a:extLst>
              <a:ext uri="{FF2B5EF4-FFF2-40B4-BE49-F238E27FC236}">
                <a16:creationId xmlns:a16="http://schemas.microsoft.com/office/drawing/2014/main" id="{8D278EC9-8526-ED59-EB8B-169D5831FD6C}"/>
              </a:ext>
            </a:extLst>
          </p:cNvPr>
          <p:cNvSpPr>
            <a:spLocks noGrp="1"/>
          </p:cNvSpPr>
          <p:nvPr>
            <p:ph type="sldNum" sz="quarter" idx="12"/>
          </p:nvPr>
        </p:nvSpPr>
        <p:spPr/>
        <p:txBody>
          <a:bodyPr/>
          <a:lstStyle/>
          <a:p>
            <a:fld id="{75543BA0-12FD-45BF-923D-24EFF8EEFCC2}" type="slidenum">
              <a:rPr lang="en-US" smtClean="0"/>
              <a:t>8</a:t>
            </a:fld>
            <a:endParaRPr lang="en-US"/>
          </a:p>
        </p:txBody>
      </p:sp>
    </p:spTree>
    <p:extLst>
      <p:ext uri="{BB962C8B-B14F-4D97-AF65-F5344CB8AC3E}">
        <p14:creationId xmlns:p14="http://schemas.microsoft.com/office/powerpoint/2010/main" val="2022286490"/>
      </p:ext>
    </p:extLst>
  </p:cSld>
  <p:clrMapOvr>
    <a:masterClrMapping/>
  </p:clrMapOvr>
  <p:transition spd="med">
    <p:pull dir="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878BFC5-4EF3-B0FE-20D6-C7F176EE3F93}"/>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7850D9F1-398A-106A-B8C6-A45C35AB3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C134C9B5-DB3B-171C-5BC6-5932D48F978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4FE578E5-D77D-170B-D233-A18FB9A6BF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224498FD-AB31-618F-C53B-FCB9C47A32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7C6535CE-86C0-874D-9005-BFFB2408D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291892EB-D2B1-0D89-07C3-0B2CC3AC1CEA}"/>
              </a:ext>
            </a:extLst>
          </p:cNvPr>
          <p:cNvSpPr>
            <a:spLocks noGrp="1"/>
          </p:cNvSpPr>
          <p:nvPr>
            <p:ph type="title"/>
          </p:nvPr>
        </p:nvSpPr>
        <p:spPr>
          <a:xfrm>
            <a:off x="853120" y="294531"/>
            <a:ext cx="9849751" cy="703405"/>
          </a:xfrm>
        </p:spPr>
        <p:txBody>
          <a:bodyPr anchor="b">
            <a:normAutofit/>
          </a:bodyPr>
          <a:lstStyle/>
          <a:p>
            <a:pPr algn="l" rtl="0"/>
            <a:r>
              <a:rPr lang="en-US" sz="4000" b="1" dirty="0"/>
              <a:t>Previous work (cont.)</a:t>
            </a:r>
          </a:p>
        </p:txBody>
      </p:sp>
      <p:graphicFrame>
        <p:nvGraphicFramePr>
          <p:cNvPr id="3" name="جدول 2">
            <a:extLst>
              <a:ext uri="{FF2B5EF4-FFF2-40B4-BE49-F238E27FC236}">
                <a16:creationId xmlns:a16="http://schemas.microsoft.com/office/drawing/2014/main" id="{9057E7DB-99CF-D9E3-8A2B-6547D97F40CD}"/>
              </a:ext>
            </a:extLst>
          </p:cNvPr>
          <p:cNvGraphicFramePr>
            <a:graphicFrameLocks noGrp="1"/>
          </p:cNvGraphicFramePr>
          <p:nvPr>
            <p:extLst>
              <p:ext uri="{D42A27DB-BD31-4B8C-83A1-F6EECF244321}">
                <p14:modId xmlns:p14="http://schemas.microsoft.com/office/powerpoint/2010/main" val="1431781062"/>
              </p:ext>
            </p:extLst>
          </p:nvPr>
        </p:nvGraphicFramePr>
        <p:xfrm>
          <a:off x="920168" y="1127279"/>
          <a:ext cx="9849751" cy="4351338"/>
        </p:xfrm>
        <a:graphic>
          <a:graphicData uri="http://schemas.openxmlformats.org/drawingml/2006/table">
            <a:tbl>
              <a:tblPr firstRow="1" firstCol="1" bandRow="1">
                <a:tableStyleId>{00A15C55-8517-42AA-B614-E9B94910E393}</a:tableStyleId>
              </a:tblPr>
              <a:tblGrid>
                <a:gridCol w="2494633">
                  <a:extLst>
                    <a:ext uri="{9D8B030D-6E8A-4147-A177-3AD203B41FA5}">
                      <a16:colId xmlns:a16="http://schemas.microsoft.com/office/drawing/2014/main" val="3436288479"/>
                    </a:ext>
                  </a:extLst>
                </a:gridCol>
                <a:gridCol w="1918866">
                  <a:extLst>
                    <a:ext uri="{9D8B030D-6E8A-4147-A177-3AD203B41FA5}">
                      <a16:colId xmlns:a16="http://schemas.microsoft.com/office/drawing/2014/main" val="3464650809"/>
                    </a:ext>
                  </a:extLst>
                </a:gridCol>
                <a:gridCol w="2087019">
                  <a:extLst>
                    <a:ext uri="{9D8B030D-6E8A-4147-A177-3AD203B41FA5}">
                      <a16:colId xmlns:a16="http://schemas.microsoft.com/office/drawing/2014/main" val="2467224190"/>
                    </a:ext>
                  </a:extLst>
                </a:gridCol>
                <a:gridCol w="3349233">
                  <a:extLst>
                    <a:ext uri="{9D8B030D-6E8A-4147-A177-3AD203B41FA5}">
                      <a16:colId xmlns:a16="http://schemas.microsoft.com/office/drawing/2014/main" val="1200748194"/>
                    </a:ext>
                  </a:extLst>
                </a:gridCol>
              </a:tblGrid>
              <a:tr h="1518328">
                <a:tc>
                  <a:txBody>
                    <a:bodyPr/>
                    <a:lstStyle/>
                    <a:p>
                      <a:pPr algn="l">
                        <a:lnSpc>
                          <a:spcPct val="115000"/>
                        </a:lnSpc>
                        <a:spcAft>
                          <a:spcPts val="800"/>
                        </a:spcAft>
                        <a:buNone/>
                      </a:pPr>
                      <a:r>
                        <a:rPr lang="en-US" sz="1200" kern="100">
                          <a:solidFill>
                            <a:schemeClr val="tx1"/>
                          </a:solidFill>
                          <a:effectLst/>
                        </a:rPr>
                        <a:t>(Louati, et al., 2023)</a:t>
                      </a:r>
                      <a:endParaRPr lang="en-US" sz="1200" kern="10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b="0" kern="100" dirty="0">
                          <a:solidFill>
                            <a:schemeClr val="tx1"/>
                          </a:solidFill>
                          <a:effectLst/>
                        </a:rPr>
                        <a:t>SVM</a:t>
                      </a:r>
                      <a:endParaRPr lang="en-US" sz="1200" b="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solidFill>
                      <a:srgbClr val="E7F0F7"/>
                    </a:solidFill>
                  </a:tcPr>
                </a:tc>
                <a:tc>
                  <a:txBody>
                    <a:bodyPr/>
                    <a:lstStyle/>
                    <a:p>
                      <a:pPr algn="l">
                        <a:lnSpc>
                          <a:spcPct val="115000"/>
                        </a:lnSpc>
                        <a:spcAft>
                          <a:spcPts val="800"/>
                        </a:spcAft>
                        <a:buNone/>
                      </a:pPr>
                      <a:r>
                        <a:rPr lang="en-US" sz="1200" b="0" kern="100" dirty="0">
                          <a:solidFill>
                            <a:schemeClr val="tx1"/>
                          </a:solidFill>
                          <a:effectLst/>
                        </a:rPr>
                        <a:t>real student opinions from the Department of Computer Science and Information Systems at Prince Sattam University.</a:t>
                      </a:r>
                    </a:p>
                    <a:p>
                      <a:pPr algn="l">
                        <a:lnSpc>
                          <a:spcPct val="115000"/>
                        </a:lnSpc>
                        <a:spcAft>
                          <a:spcPts val="800"/>
                        </a:spcAft>
                        <a:buNone/>
                      </a:pPr>
                      <a:r>
                        <a:rPr lang="ar-SA" sz="1200" b="0" kern="100" dirty="0">
                          <a:solidFill>
                            <a:schemeClr val="tx1"/>
                          </a:solidFill>
                          <a:effectLst/>
                        </a:rPr>
                        <a:t> </a:t>
                      </a:r>
                      <a:endParaRPr lang="en-US" sz="1200" b="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solidFill>
                      <a:srgbClr val="E7F0F7"/>
                    </a:solidFill>
                  </a:tcPr>
                </a:tc>
                <a:tc>
                  <a:txBody>
                    <a:bodyPr/>
                    <a:lstStyle/>
                    <a:p>
                      <a:pPr algn="l">
                        <a:lnSpc>
                          <a:spcPct val="115000"/>
                        </a:lnSpc>
                        <a:spcAft>
                          <a:spcPts val="800"/>
                        </a:spcAft>
                        <a:buNone/>
                      </a:pPr>
                      <a:r>
                        <a:rPr lang="en-US" sz="1200" b="0" kern="100" dirty="0">
                          <a:solidFill>
                            <a:schemeClr val="tx1"/>
                          </a:solidFill>
                          <a:effectLst/>
                        </a:rPr>
                        <a:t>The SVM-SAA-SCR model achieved strong performance with an accuracy of 84.7% ,Precision of 86% and Recall 85%.</a:t>
                      </a:r>
                    </a:p>
                    <a:p>
                      <a:pPr algn="l">
                        <a:lnSpc>
                          <a:spcPct val="115000"/>
                        </a:lnSpc>
                        <a:spcAft>
                          <a:spcPts val="800"/>
                        </a:spcAft>
                        <a:buNone/>
                      </a:pPr>
                      <a:r>
                        <a:rPr lang="ar-SA" sz="1200" b="0" kern="100" dirty="0">
                          <a:solidFill>
                            <a:schemeClr val="tx1"/>
                          </a:solidFill>
                          <a:effectLst/>
                        </a:rPr>
                        <a:t> </a:t>
                      </a:r>
                      <a:endParaRPr lang="en-US" sz="1200" b="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solidFill>
                      <a:srgbClr val="E7F0F7"/>
                    </a:solidFill>
                  </a:tcPr>
                </a:tc>
                <a:extLst>
                  <a:ext uri="{0D108BD9-81ED-4DB2-BD59-A6C34878D82A}">
                    <a16:rowId xmlns:a16="http://schemas.microsoft.com/office/drawing/2014/main" val="3887051569"/>
                  </a:ext>
                </a:extLst>
              </a:tr>
              <a:tr h="1055508">
                <a:tc>
                  <a:txBody>
                    <a:bodyPr/>
                    <a:lstStyle/>
                    <a:p>
                      <a:pPr algn="l" rtl="0">
                        <a:lnSpc>
                          <a:spcPct val="115000"/>
                        </a:lnSpc>
                        <a:spcAft>
                          <a:spcPts val="800"/>
                        </a:spcAft>
                        <a:buNone/>
                      </a:pPr>
                      <a:r>
                        <a:rPr lang="en-US" sz="1200" kern="100">
                          <a:solidFill>
                            <a:schemeClr val="tx1"/>
                          </a:solidFill>
                          <a:effectLst/>
                        </a:rPr>
                        <a:t>(Musleh, et al.,2023)</a:t>
                      </a:r>
                      <a:endParaRPr lang="en-US" sz="1200" kern="10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a:effectLst/>
                        </a:rPr>
                        <a:t>NB, SVM,KNN, DT,RF.</a:t>
                      </a:r>
                    </a:p>
                    <a:p>
                      <a:pPr algn="l">
                        <a:lnSpc>
                          <a:spcPct val="115000"/>
                        </a:lnSpc>
                        <a:spcAft>
                          <a:spcPts val="800"/>
                        </a:spcAft>
                        <a:buNone/>
                      </a:pPr>
                      <a:r>
                        <a:rPr lang="en-US" sz="1200" kern="100">
                          <a:effectLst/>
                        </a:rPr>
                        <a:t>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dirty="0">
                          <a:effectLst/>
                        </a:rPr>
                        <a:t>Collect data from YouTube comments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a:effectLst/>
                        </a:rPr>
                        <a:t>Achieved an accuracy of 94.62%, precision of 94.64%, recall of 94.64%, and F1-score of 94.62%, making it the best-performing classifier among the six evaluated classifiers.</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extLst>
                  <a:ext uri="{0D108BD9-81ED-4DB2-BD59-A6C34878D82A}">
                    <a16:rowId xmlns:a16="http://schemas.microsoft.com/office/drawing/2014/main" val="49400155"/>
                  </a:ext>
                </a:extLst>
              </a:tr>
              <a:tr h="1056431">
                <a:tc>
                  <a:txBody>
                    <a:bodyPr/>
                    <a:lstStyle/>
                    <a:p>
                      <a:pPr algn="l" rtl="0">
                        <a:lnSpc>
                          <a:spcPct val="115000"/>
                        </a:lnSpc>
                        <a:spcAft>
                          <a:spcPts val="800"/>
                        </a:spcAft>
                        <a:buNone/>
                      </a:pPr>
                      <a:r>
                        <a:rPr lang="en-US" sz="1200" kern="100">
                          <a:solidFill>
                            <a:schemeClr val="tx1"/>
                          </a:solidFill>
                          <a:effectLst/>
                        </a:rPr>
                        <a:t>(Abo,et al. ,2024)</a:t>
                      </a:r>
                      <a:endParaRPr lang="en-US" sz="1200" kern="10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dirty="0">
                          <a:effectLst/>
                        </a:rPr>
                        <a:t>SVM , NB.</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dirty="0">
                          <a:effectLst/>
                        </a:rPr>
                        <a:t>Collect data in X( Twitter).</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solidFill>
                      <a:srgbClr val="E7F0F7"/>
                    </a:solidFill>
                  </a:tcPr>
                </a:tc>
                <a:tc>
                  <a:txBody>
                    <a:bodyPr/>
                    <a:lstStyle/>
                    <a:p>
                      <a:pPr algn="l">
                        <a:lnSpc>
                          <a:spcPct val="115000"/>
                        </a:lnSpc>
                        <a:spcAft>
                          <a:spcPts val="800"/>
                        </a:spcAft>
                        <a:buNone/>
                      </a:pPr>
                      <a:r>
                        <a:rPr lang="en-US" sz="1200" kern="100" dirty="0">
                          <a:effectLst/>
                        </a:rPr>
                        <a:t>SVM achieved 85% accuracy and 88% Precision .</a:t>
                      </a:r>
                      <a:br>
                        <a:rPr lang="en-US" sz="1200" kern="100" dirty="0">
                          <a:effectLst/>
                        </a:rPr>
                      </a:br>
                      <a:r>
                        <a:rPr lang="en-US" sz="1200" kern="100" dirty="0">
                          <a:effectLst/>
                        </a:rPr>
                        <a:t>NB  achieved 94% accuracy and 78% Precision .</a:t>
                      </a:r>
                      <a:br>
                        <a:rPr lang="en-US" sz="1200" kern="100" dirty="0">
                          <a:effectLst/>
                        </a:rPr>
                      </a:br>
                      <a:br>
                        <a:rPr lang="en-US" sz="1200" kern="100" dirty="0">
                          <a:effectLst/>
                        </a:rPr>
                      </a:b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extLst>
                  <a:ext uri="{0D108BD9-81ED-4DB2-BD59-A6C34878D82A}">
                    <a16:rowId xmlns:a16="http://schemas.microsoft.com/office/drawing/2014/main" val="4211021609"/>
                  </a:ext>
                </a:extLst>
              </a:tr>
              <a:tr h="721071">
                <a:tc>
                  <a:txBody>
                    <a:bodyPr/>
                    <a:lstStyle/>
                    <a:p>
                      <a:pPr algn="l">
                        <a:lnSpc>
                          <a:spcPct val="115000"/>
                        </a:lnSpc>
                        <a:spcAft>
                          <a:spcPts val="800"/>
                        </a:spcAft>
                        <a:buNone/>
                      </a:pPr>
                      <a:r>
                        <a:rPr lang="en-US" sz="1200" kern="100" dirty="0">
                          <a:solidFill>
                            <a:schemeClr val="tx1"/>
                          </a:solidFill>
                          <a:effectLst/>
                        </a:rPr>
                        <a:t>(Sridhar, et al., 2025)</a:t>
                      </a:r>
                      <a:endParaRPr lang="en-US" sz="12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a:effectLst/>
                        </a:rPr>
                        <a:t>HCABSA</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a:effectLst/>
                        </a:rPr>
                        <a:t>Food Amazon reviews from Kaggle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tc>
                  <a:txBody>
                    <a:bodyPr/>
                    <a:lstStyle/>
                    <a:p>
                      <a:pPr algn="l">
                        <a:lnSpc>
                          <a:spcPct val="115000"/>
                        </a:lnSpc>
                        <a:spcAft>
                          <a:spcPts val="800"/>
                        </a:spcAft>
                        <a:buNone/>
                      </a:pPr>
                      <a:r>
                        <a:rPr lang="en-US" sz="1200" kern="100" dirty="0">
                          <a:effectLst/>
                        </a:rPr>
                        <a:t>HCABSA achieved 98% accuracy ,  97% Precision and 97% Recall and 97% F1-score.</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3329" marR="43329" marT="0" marB="0"/>
                </a:tc>
                <a:extLst>
                  <a:ext uri="{0D108BD9-81ED-4DB2-BD59-A6C34878D82A}">
                    <a16:rowId xmlns:a16="http://schemas.microsoft.com/office/drawing/2014/main" val="295633723"/>
                  </a:ext>
                </a:extLst>
              </a:tr>
            </a:tbl>
          </a:graphicData>
        </a:graphic>
      </p:graphicFrame>
      <p:sp>
        <p:nvSpPr>
          <p:cNvPr id="4" name="عنصر نائب لرقم الشريحة 3">
            <a:extLst>
              <a:ext uri="{FF2B5EF4-FFF2-40B4-BE49-F238E27FC236}">
                <a16:creationId xmlns:a16="http://schemas.microsoft.com/office/drawing/2014/main" id="{201F723A-A553-FA92-FD13-777FCB643395}"/>
              </a:ext>
            </a:extLst>
          </p:cNvPr>
          <p:cNvSpPr>
            <a:spLocks noGrp="1"/>
          </p:cNvSpPr>
          <p:nvPr>
            <p:ph type="sldNum" sz="quarter" idx="12"/>
          </p:nvPr>
        </p:nvSpPr>
        <p:spPr/>
        <p:txBody>
          <a:bodyPr/>
          <a:lstStyle/>
          <a:p>
            <a:fld id="{75543BA0-12FD-45BF-923D-24EFF8EEFCC2}" type="slidenum">
              <a:rPr lang="en-US" smtClean="0"/>
              <a:t>9</a:t>
            </a:fld>
            <a:endParaRPr lang="en-US"/>
          </a:p>
        </p:txBody>
      </p:sp>
    </p:spTree>
    <p:extLst>
      <p:ext uri="{BB962C8B-B14F-4D97-AF65-F5344CB8AC3E}">
        <p14:creationId xmlns:p14="http://schemas.microsoft.com/office/powerpoint/2010/main" val="3935394045"/>
      </p:ext>
    </p:extLst>
  </p:cSld>
  <p:clrMapOvr>
    <a:masterClrMapping/>
  </p:clrMapOvr>
  <p:transition spd="med">
    <p:pull dir="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F895509-6C76-8051-1ABA-2609A62A3825}"/>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9469842C-F259-FFDE-7CFF-A72DABE28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1CF9C53E-2DC0-02CD-AC94-A88A7AFE4A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4254A09A-E9E5-8B38-CF9D-17CEC2D48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9BDFA1A9-8D5D-D542-0A2B-D013CE001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07CC4F19-5D74-B3FA-B81F-72C58AD8D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A4745220-B978-FA19-7511-25B4AE67315B}"/>
              </a:ext>
            </a:extLst>
          </p:cNvPr>
          <p:cNvSpPr txBox="1"/>
          <p:nvPr/>
        </p:nvSpPr>
        <p:spPr>
          <a:xfrm>
            <a:off x="500743" y="1254803"/>
            <a:ext cx="6094520" cy="707886"/>
          </a:xfrm>
          <a:prstGeom prst="rect">
            <a:avLst/>
          </a:prstGeom>
          <a:noFill/>
        </p:spPr>
        <p:txBody>
          <a:bodyPr wrap="square">
            <a:spAutoFit/>
          </a:bodyPr>
          <a:lstStyle/>
          <a:p>
            <a:r>
              <a:rPr lang="en-US" sz="4000" b="1" dirty="0"/>
              <a:t>The Proposed Approach</a:t>
            </a:r>
          </a:p>
        </p:txBody>
      </p:sp>
      <p:graphicFrame>
        <p:nvGraphicFramePr>
          <p:cNvPr id="7" name="رسم تخطيطي 6">
            <a:extLst>
              <a:ext uri="{FF2B5EF4-FFF2-40B4-BE49-F238E27FC236}">
                <a16:creationId xmlns:a16="http://schemas.microsoft.com/office/drawing/2014/main" id="{9D2CDCF4-C346-B718-8FCE-B6B53C37271E}"/>
              </a:ext>
            </a:extLst>
          </p:cNvPr>
          <p:cNvGraphicFramePr/>
          <p:nvPr>
            <p:extLst>
              <p:ext uri="{D42A27DB-BD31-4B8C-83A1-F6EECF244321}">
                <p14:modId xmlns:p14="http://schemas.microsoft.com/office/powerpoint/2010/main" val="1714017061"/>
              </p:ext>
            </p:extLst>
          </p:nvPr>
        </p:nvGraphicFramePr>
        <p:xfrm>
          <a:off x="801381" y="1962689"/>
          <a:ext cx="10811091" cy="2476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عنصر نائب لرقم الشريحة 7">
            <a:extLst>
              <a:ext uri="{FF2B5EF4-FFF2-40B4-BE49-F238E27FC236}">
                <a16:creationId xmlns:a16="http://schemas.microsoft.com/office/drawing/2014/main" id="{63BBFDCD-5F43-C448-76D5-0252C07E5F27}"/>
              </a:ext>
            </a:extLst>
          </p:cNvPr>
          <p:cNvSpPr>
            <a:spLocks noGrp="1"/>
          </p:cNvSpPr>
          <p:nvPr>
            <p:ph type="sldNum" sz="quarter" idx="12"/>
          </p:nvPr>
        </p:nvSpPr>
        <p:spPr/>
        <p:txBody>
          <a:bodyPr/>
          <a:lstStyle/>
          <a:p>
            <a:fld id="{75543BA0-12FD-45BF-923D-24EFF8EEFCC2}" type="slidenum">
              <a:rPr lang="en-US" smtClean="0"/>
              <a:t>10</a:t>
            </a:fld>
            <a:endParaRPr lang="en-US"/>
          </a:p>
        </p:txBody>
      </p:sp>
    </p:spTree>
    <p:extLst>
      <p:ext uri="{BB962C8B-B14F-4D97-AF65-F5344CB8AC3E}">
        <p14:creationId xmlns:p14="http://schemas.microsoft.com/office/powerpoint/2010/main" val="1071086138"/>
      </p:ext>
    </p:extLst>
  </p:cSld>
  <p:clrMapOvr>
    <a:masterClrMapping/>
  </p:clrMapOvr>
  <p:transition spd="med">
    <p:pull dir="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DDC359C-298C-B2E5-E96F-9979F84E217C}"/>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BF86F4A5-2417-AB10-B2F6-54DFDDD1B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9F3941E8-3E50-C779-7671-1042F9A6F2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49F8609F-5FD0-9195-104B-5FD4F997F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568BA0E8-89DB-DDE2-D574-CD93FCFCE9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CF4ADB95-7807-EDD4-52F0-4BB2650A2F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EC31FE98-1D77-93C4-31CF-8E040D0095DC}"/>
              </a:ext>
            </a:extLst>
          </p:cNvPr>
          <p:cNvSpPr txBox="1"/>
          <p:nvPr/>
        </p:nvSpPr>
        <p:spPr>
          <a:xfrm>
            <a:off x="718329" y="997936"/>
            <a:ext cx="7857500" cy="707886"/>
          </a:xfrm>
          <a:prstGeom prst="rect">
            <a:avLst/>
          </a:prstGeom>
          <a:noFill/>
        </p:spPr>
        <p:txBody>
          <a:bodyPr wrap="square">
            <a:spAutoFit/>
          </a:bodyPr>
          <a:lstStyle/>
          <a:p>
            <a:pPr algn="l"/>
            <a:r>
              <a:rPr lang="en-US" sz="4000" b="1" dirty="0">
                <a:latin typeface="Calibri" panose="020F0502020204030204" pitchFamily="34" charset="0"/>
                <a:ea typeface="Calibri" panose="020F0502020204030204" pitchFamily="34" charset="0"/>
                <a:cs typeface="Calibri" panose="020F0502020204030204" pitchFamily="34" charset="0"/>
              </a:rPr>
              <a:t>Proposed Approach (cont.) </a:t>
            </a:r>
          </a:p>
        </p:txBody>
      </p:sp>
      <p:sp>
        <p:nvSpPr>
          <p:cNvPr id="4" name="مربع نص 3">
            <a:extLst>
              <a:ext uri="{FF2B5EF4-FFF2-40B4-BE49-F238E27FC236}">
                <a16:creationId xmlns:a16="http://schemas.microsoft.com/office/drawing/2014/main" id="{CB7AE616-A555-F253-5191-CA73B80D4179}"/>
              </a:ext>
            </a:extLst>
          </p:cNvPr>
          <p:cNvSpPr txBox="1"/>
          <p:nvPr/>
        </p:nvSpPr>
        <p:spPr>
          <a:xfrm>
            <a:off x="934375" y="1870514"/>
            <a:ext cx="6094520" cy="369332"/>
          </a:xfrm>
          <a:prstGeom prst="rect">
            <a:avLst/>
          </a:prstGeom>
          <a:noFill/>
        </p:spPr>
        <p:txBody>
          <a:bodyPr wrap="square">
            <a:spAutoFit/>
          </a:bodyPr>
          <a:lstStyle/>
          <a:p>
            <a:pPr algn="l"/>
            <a:r>
              <a:rPr 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Data Collection</a:t>
            </a:r>
          </a:p>
        </p:txBody>
      </p:sp>
      <p:sp>
        <p:nvSpPr>
          <p:cNvPr id="9" name="مربع نص 8">
            <a:extLst>
              <a:ext uri="{FF2B5EF4-FFF2-40B4-BE49-F238E27FC236}">
                <a16:creationId xmlns:a16="http://schemas.microsoft.com/office/drawing/2014/main" id="{36B8CE7C-0FE2-9734-B22B-DED48061FBFA}"/>
              </a:ext>
            </a:extLst>
          </p:cNvPr>
          <p:cNvSpPr txBox="1"/>
          <p:nvPr/>
        </p:nvSpPr>
        <p:spPr>
          <a:xfrm>
            <a:off x="934374" y="2444062"/>
            <a:ext cx="9238325" cy="1200329"/>
          </a:xfrm>
          <a:prstGeom prst="rect">
            <a:avLst/>
          </a:prstGeom>
          <a:noFill/>
        </p:spPr>
        <p:txBody>
          <a:bodyPr wrap="square">
            <a:spAutoFit/>
          </a:bodyPr>
          <a:lstStyle/>
          <a:p>
            <a:pPr marL="285750" indent="-285750" algn="l" rtl="0">
              <a:buFont typeface="Arial" panose="020B0604020202020204" pitchFamily="34" charset="0"/>
              <a:buChar cha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Dataset obtained from the website IEEE </a:t>
            </a:r>
            <a:r>
              <a:rPr lang="en-US"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Dataport</a:t>
            </a: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rPr>
              <a:t>specializing in clothing reviews in the Saudi dialect </a:t>
            </a: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marL="285750" indent="-285750" algn="l" rtl="0">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The dataset contains 2,142 rows and 10 columns</a:t>
            </a:r>
            <a:r>
              <a:rPr lang="ar-SA" dirty="0">
                <a:latin typeface="Calibri" panose="020F0502020204030204" pitchFamily="34" charset="0"/>
                <a:ea typeface="Calibri" panose="020F0502020204030204" pitchFamily="34" charset="0"/>
                <a:cs typeface="Calibri" panose="020F0502020204030204" pitchFamily="34" charset="0"/>
              </a:rPr>
              <a:t>.</a:t>
            </a:r>
          </a:p>
          <a:p>
            <a:pPr algn="l" rtl="0"/>
            <a:endParaRPr lang="ar-SA" dirty="0"/>
          </a:p>
        </p:txBody>
      </p:sp>
      <p:pic>
        <p:nvPicPr>
          <p:cNvPr id="10" name="صورة 9">
            <a:extLst>
              <a:ext uri="{FF2B5EF4-FFF2-40B4-BE49-F238E27FC236}">
                <a16:creationId xmlns:a16="http://schemas.microsoft.com/office/drawing/2014/main" id="{08620CAA-6D19-9A91-EECF-786C2F2425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0840" y="3580190"/>
            <a:ext cx="5943600" cy="2342515"/>
          </a:xfrm>
          <a:prstGeom prst="rect">
            <a:avLst/>
          </a:prstGeom>
          <a:ln>
            <a:solidFill>
              <a:schemeClr val="tx1"/>
            </a:solidFill>
          </a:ln>
        </p:spPr>
      </p:pic>
      <p:sp>
        <p:nvSpPr>
          <p:cNvPr id="11" name="عنصر نائب لرقم الشريحة 10">
            <a:extLst>
              <a:ext uri="{FF2B5EF4-FFF2-40B4-BE49-F238E27FC236}">
                <a16:creationId xmlns:a16="http://schemas.microsoft.com/office/drawing/2014/main" id="{B3396AF9-F878-D9B3-3F34-6CE2B325D89F}"/>
              </a:ext>
            </a:extLst>
          </p:cNvPr>
          <p:cNvSpPr>
            <a:spLocks noGrp="1"/>
          </p:cNvSpPr>
          <p:nvPr>
            <p:ph type="sldNum" sz="quarter" idx="12"/>
          </p:nvPr>
        </p:nvSpPr>
        <p:spPr/>
        <p:txBody>
          <a:bodyPr/>
          <a:lstStyle/>
          <a:p>
            <a:fld id="{75543BA0-12FD-45BF-923D-24EFF8EEFCC2}" type="slidenum">
              <a:rPr lang="en-US" smtClean="0"/>
              <a:t>11</a:t>
            </a:fld>
            <a:endParaRPr lang="en-US"/>
          </a:p>
        </p:txBody>
      </p:sp>
    </p:spTree>
    <p:extLst>
      <p:ext uri="{BB962C8B-B14F-4D97-AF65-F5344CB8AC3E}">
        <p14:creationId xmlns:p14="http://schemas.microsoft.com/office/powerpoint/2010/main" val="4062336438"/>
      </p:ext>
    </p:extLst>
  </p:cSld>
  <p:clrMapOvr>
    <a:masterClrMapping/>
  </p:clrMapOvr>
  <p:transition spd="med">
    <p:pull dir="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B6037D5-1E6C-1FDD-4919-D5586ED10399}"/>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4931E670-B045-7F2B-9EF0-92CE207AB9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4BCB0A88-49EA-D425-804A-D789FF577A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C69A1515-E719-8909-F346-89640C7FA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07B23C9-3240-6904-A56E-758F1525C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E39E3509-3C27-3692-C9BF-E325B9C3C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4483CB1C-183F-D3F2-1B37-D0C9054E077B}"/>
              </a:ext>
            </a:extLst>
          </p:cNvPr>
          <p:cNvSpPr txBox="1"/>
          <p:nvPr/>
        </p:nvSpPr>
        <p:spPr>
          <a:xfrm>
            <a:off x="718329" y="997936"/>
            <a:ext cx="7857500" cy="707886"/>
          </a:xfrm>
          <a:prstGeom prst="rect">
            <a:avLst/>
          </a:prstGeom>
          <a:noFill/>
        </p:spPr>
        <p:txBody>
          <a:bodyPr wrap="square">
            <a:spAutoFit/>
          </a:bodyPr>
          <a:lstStyle/>
          <a:p>
            <a:pPr algn="l"/>
            <a:r>
              <a:rPr lang="en-US" sz="4000" b="1" dirty="0">
                <a:latin typeface="Calibri" panose="020F0502020204030204" pitchFamily="34" charset="0"/>
                <a:ea typeface="Calibri" panose="020F0502020204030204" pitchFamily="34" charset="0"/>
                <a:cs typeface="Calibri" panose="020F0502020204030204" pitchFamily="34" charset="0"/>
              </a:rPr>
              <a:t>Proposed Approach (cont.) </a:t>
            </a:r>
          </a:p>
        </p:txBody>
      </p:sp>
      <p:sp>
        <p:nvSpPr>
          <p:cNvPr id="4" name="مربع نص 3">
            <a:extLst>
              <a:ext uri="{FF2B5EF4-FFF2-40B4-BE49-F238E27FC236}">
                <a16:creationId xmlns:a16="http://schemas.microsoft.com/office/drawing/2014/main" id="{E8770EAA-E2BD-B5F6-5B8B-C8331A7C1D8F}"/>
              </a:ext>
            </a:extLst>
          </p:cNvPr>
          <p:cNvSpPr txBox="1"/>
          <p:nvPr/>
        </p:nvSpPr>
        <p:spPr>
          <a:xfrm>
            <a:off x="934375" y="1870514"/>
            <a:ext cx="6094520" cy="677108"/>
          </a:xfrm>
          <a:prstGeom prst="rect">
            <a:avLst/>
          </a:prstGeom>
          <a:noFill/>
        </p:spPr>
        <p:txBody>
          <a:bodyPr wrap="square">
            <a:spAutoFit/>
          </a:bodyPr>
          <a:lstStyle/>
          <a:p>
            <a:pPr algn="l"/>
            <a:r>
              <a:rPr lang="en-US" sz="2000" dirty="0">
                <a:solidFill>
                  <a:schemeClr val="tx2">
                    <a:lumMod val="50000"/>
                    <a:lumOff val="50000"/>
                  </a:schemeClr>
                </a:solidFill>
              </a:rPr>
              <a:t>Dataset Refinement</a:t>
            </a:r>
          </a:p>
          <a:p>
            <a:pPr algn="l"/>
            <a:endParaRPr 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 name="عنصر نائب لرقم الشريحة 1">
            <a:extLst>
              <a:ext uri="{FF2B5EF4-FFF2-40B4-BE49-F238E27FC236}">
                <a16:creationId xmlns:a16="http://schemas.microsoft.com/office/drawing/2014/main" id="{820FADCD-A2B8-AE4A-229B-3A01106C9C46}"/>
              </a:ext>
            </a:extLst>
          </p:cNvPr>
          <p:cNvSpPr>
            <a:spLocks noGrp="1"/>
          </p:cNvSpPr>
          <p:nvPr>
            <p:ph type="sldNum" sz="quarter" idx="12"/>
          </p:nvPr>
        </p:nvSpPr>
        <p:spPr/>
        <p:txBody>
          <a:bodyPr/>
          <a:lstStyle/>
          <a:p>
            <a:fld id="{75543BA0-12FD-45BF-923D-24EFF8EEFCC2}" type="slidenum">
              <a:rPr lang="en-US" smtClean="0"/>
              <a:t>12</a:t>
            </a:fld>
            <a:endParaRPr lang="en-US"/>
          </a:p>
        </p:txBody>
      </p:sp>
      <p:pic>
        <p:nvPicPr>
          <p:cNvPr id="5" name="صورة 4">
            <a:extLst>
              <a:ext uri="{FF2B5EF4-FFF2-40B4-BE49-F238E27FC236}">
                <a16:creationId xmlns:a16="http://schemas.microsoft.com/office/drawing/2014/main" id="{C0E284CB-7800-D804-8794-A57D2E4AA26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606" t="33570" r="29012" b="18327"/>
          <a:stretch>
            <a:fillRect/>
          </a:stretch>
        </p:blipFill>
        <p:spPr bwMode="auto">
          <a:xfrm>
            <a:off x="1178848" y="2613658"/>
            <a:ext cx="4817684" cy="2278381"/>
          </a:xfrm>
          <a:prstGeom prst="rect">
            <a:avLst/>
          </a:prstGeom>
          <a:ln>
            <a:noFill/>
          </a:ln>
          <a:extLst>
            <a:ext uri="{53640926-AAD7-44D8-BBD7-CCE9431645EC}">
              <a14:shadowObscured xmlns:a14="http://schemas.microsoft.com/office/drawing/2010/main"/>
            </a:ext>
          </a:extLst>
        </p:spPr>
      </p:pic>
      <p:pic>
        <p:nvPicPr>
          <p:cNvPr id="6" name="صورة 5">
            <a:extLst>
              <a:ext uri="{FF2B5EF4-FFF2-40B4-BE49-F238E27FC236}">
                <a16:creationId xmlns:a16="http://schemas.microsoft.com/office/drawing/2014/main" id="{FC22E3D5-F479-0E3C-5F36-166DF0050C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5470" y="2674935"/>
            <a:ext cx="4377055" cy="2155825"/>
          </a:xfrm>
          <a:prstGeom prst="rect">
            <a:avLst/>
          </a:prstGeom>
        </p:spPr>
      </p:pic>
    </p:spTree>
    <p:extLst>
      <p:ext uri="{BB962C8B-B14F-4D97-AF65-F5344CB8AC3E}">
        <p14:creationId xmlns:p14="http://schemas.microsoft.com/office/powerpoint/2010/main" val="3575215870"/>
      </p:ext>
    </p:extLst>
  </p:cSld>
  <p:clrMapOvr>
    <a:masterClrMapping/>
  </p:clrMapOvr>
  <p:transition spd="med">
    <p:pull dir="r"/>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AEBD21-2905-EE9E-5F08-7C10892A34BE}"/>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C30B83D5-D489-0F17-F6B1-60AE9914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E385EEB5-E3D6-90F7-ED0B-29454E4E18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69AD72C9-495A-79CD-B05C-CF6B2BD6B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C9A27098-4A86-131E-94FC-89015AECB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9495EC67-8E6B-4EA6-DDD4-28DDE6119B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BF06521B-6D34-73B3-ED26-9998C35EF542}"/>
              </a:ext>
            </a:extLst>
          </p:cNvPr>
          <p:cNvSpPr txBox="1"/>
          <p:nvPr/>
        </p:nvSpPr>
        <p:spPr>
          <a:xfrm>
            <a:off x="718329" y="997936"/>
            <a:ext cx="7857500" cy="707886"/>
          </a:xfrm>
          <a:prstGeom prst="rect">
            <a:avLst/>
          </a:prstGeom>
          <a:noFill/>
        </p:spPr>
        <p:txBody>
          <a:bodyPr wrap="square">
            <a:spAutoFit/>
          </a:bodyPr>
          <a:lstStyle/>
          <a:p>
            <a:pPr algn="l"/>
            <a:r>
              <a:rPr lang="en-US" sz="4000" b="1" dirty="0">
                <a:latin typeface="Calibri" panose="020F0502020204030204" pitchFamily="34" charset="0"/>
                <a:ea typeface="Calibri" panose="020F0502020204030204" pitchFamily="34" charset="0"/>
                <a:cs typeface="Calibri" panose="020F0502020204030204" pitchFamily="34" charset="0"/>
              </a:rPr>
              <a:t>Proposed Approach (cont.) </a:t>
            </a:r>
          </a:p>
        </p:txBody>
      </p:sp>
      <p:sp>
        <p:nvSpPr>
          <p:cNvPr id="4" name="مربع نص 3">
            <a:extLst>
              <a:ext uri="{FF2B5EF4-FFF2-40B4-BE49-F238E27FC236}">
                <a16:creationId xmlns:a16="http://schemas.microsoft.com/office/drawing/2014/main" id="{F5E64D7F-72A3-AE1C-4041-CFECF804CDA0}"/>
              </a:ext>
            </a:extLst>
          </p:cNvPr>
          <p:cNvSpPr txBox="1"/>
          <p:nvPr/>
        </p:nvSpPr>
        <p:spPr>
          <a:xfrm>
            <a:off x="949615" y="1937302"/>
            <a:ext cx="10741642" cy="3600986"/>
          </a:xfrm>
          <a:prstGeom prst="rect">
            <a:avLst/>
          </a:prstGeom>
          <a:noFill/>
        </p:spPr>
        <p:txBody>
          <a:bodyPr wrap="square">
            <a:spAutoFit/>
          </a:bodyPr>
          <a:lstStyle/>
          <a:p>
            <a:pPr lvl="0" algn="l" rtl="0"/>
            <a:r>
              <a:rPr lang="en-US" sz="2400"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Preprocessing :</a:t>
            </a:r>
          </a:p>
          <a:p>
            <a:pPr marL="285750" lvl="0" indent="-285750" algn="l" rtl="0">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Handling missing values.</a:t>
            </a:r>
          </a:p>
          <a:p>
            <a:pPr marL="285750" lvl="0" indent="-285750" algn="l" rtl="0">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Data cleaning.</a:t>
            </a:r>
          </a:p>
          <a:p>
            <a:pPr marL="285750" lvl="0" indent="-285750" algn="l" rtl="0">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Arabic text normalization</a:t>
            </a:r>
            <a:r>
              <a:rPr lang="en-US" sz="2000" b="1" dirty="0">
                <a:latin typeface="Calibri" panose="020F0502020204030204" pitchFamily="34" charset="0"/>
                <a:ea typeface="Calibri" panose="020F0502020204030204" pitchFamily="34" charset="0"/>
                <a:cs typeface="Calibri" panose="020F0502020204030204" pitchFamily="34" charset="0"/>
              </a:rPr>
              <a:t>.</a:t>
            </a:r>
            <a:endParaRPr lang="en-US" sz="2000"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a:p>
            <a:pPr algn="l" rtl="0"/>
            <a:r>
              <a:rPr lang="en-US" sz="2400"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Data Splitting:</a:t>
            </a:r>
          </a:p>
          <a:p>
            <a:pPr marL="285750" lvl="0" indent="-285750" algn="l" rtl="0" eaLnBrk="0" fontAlgn="base" hangingPunct="0">
              <a:spcBef>
                <a:spcPct val="0"/>
              </a:spcBef>
              <a:spcAft>
                <a:spcPct val="0"/>
              </a:spcAft>
              <a:buFont typeface="Arial" panose="020B0604020202020204" pitchFamily="34" charset="0"/>
              <a:buChar char="•"/>
            </a:pPr>
            <a:r>
              <a:rPr lang="en-US" altLang="en-US" sz="2000" dirty="0">
                <a:latin typeface="Calibri" panose="020F0502020204030204" pitchFamily="34" charset="0"/>
                <a:ea typeface="Calibri" panose="020F0502020204030204" pitchFamily="34" charset="0"/>
                <a:cs typeface="Calibri" panose="020F0502020204030204" pitchFamily="34" charset="0"/>
              </a:rPr>
              <a:t>Training 70%</a:t>
            </a:r>
          </a:p>
          <a:p>
            <a:pPr marL="285750" lvl="0" indent="-285750" algn="l" rtl="0" eaLnBrk="0" fontAlgn="base" hangingPunct="0">
              <a:spcBef>
                <a:spcPct val="0"/>
              </a:spcBef>
              <a:spcAft>
                <a:spcPct val="0"/>
              </a:spcAft>
              <a:buFont typeface="Arial" panose="020B0604020202020204" pitchFamily="34" charset="0"/>
              <a:buChar char="•"/>
            </a:pPr>
            <a:r>
              <a:rPr lang="en-US" altLang="en-US" sz="2000" dirty="0">
                <a:latin typeface="Calibri" panose="020F0502020204030204" pitchFamily="34" charset="0"/>
                <a:ea typeface="Calibri" panose="020F0502020204030204" pitchFamily="34" charset="0"/>
                <a:cs typeface="Calibri" panose="020F0502020204030204" pitchFamily="34" charset="0"/>
              </a:rPr>
              <a:t>Validation 15%: </a:t>
            </a:r>
          </a:p>
          <a:p>
            <a:pPr marL="285750" lvl="0" indent="-285750" algn="l" rtl="0" eaLnBrk="0" fontAlgn="base" hangingPunct="0">
              <a:spcBef>
                <a:spcPct val="0"/>
              </a:spcBef>
              <a:spcAft>
                <a:spcPct val="0"/>
              </a:spcAft>
              <a:buFont typeface="Arial" panose="020B0604020202020204" pitchFamily="34" charset="0"/>
              <a:buChar char="•"/>
            </a:pPr>
            <a:r>
              <a:rPr lang="en-US" altLang="en-US" sz="2000" dirty="0">
                <a:latin typeface="Calibri" panose="020F0502020204030204" pitchFamily="34" charset="0"/>
                <a:ea typeface="Calibri" panose="020F0502020204030204" pitchFamily="34" charset="0"/>
                <a:cs typeface="Calibri" panose="020F0502020204030204" pitchFamily="34" charset="0"/>
              </a:rPr>
              <a:t>Testing15%</a:t>
            </a:r>
          </a:p>
          <a:p>
            <a:pPr algn="l" rtl="0"/>
            <a:r>
              <a:rPr lang="en-US" sz="2000" dirty="0">
                <a:solidFill>
                  <a:schemeClr val="tx2">
                    <a:lumMod val="50000"/>
                    <a:lumOff val="50000"/>
                  </a:schemeClr>
                </a:solidFill>
              </a:rPr>
              <a:t>Data Augmentation: </a:t>
            </a:r>
          </a:p>
          <a:p>
            <a:pPr algn="l" rtl="0"/>
            <a:r>
              <a:rPr lang="en-US" sz="20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Oversampling was applied exclusively to the training set.</a:t>
            </a:r>
          </a:p>
          <a:p>
            <a:pPr lvl="0" algn="l" rtl="0"/>
            <a:endParaRPr lang="en-US" sz="2000" dirty="0">
              <a:solidFill>
                <a:schemeClr val="tx2">
                  <a:lumMod val="50000"/>
                  <a:lumOff val="50000"/>
                </a:schemeClr>
              </a:solidFill>
            </a:endParaRPr>
          </a:p>
        </p:txBody>
      </p:sp>
      <p:sp>
        <p:nvSpPr>
          <p:cNvPr id="2" name="عنصر نائب لرقم الشريحة 1">
            <a:extLst>
              <a:ext uri="{FF2B5EF4-FFF2-40B4-BE49-F238E27FC236}">
                <a16:creationId xmlns:a16="http://schemas.microsoft.com/office/drawing/2014/main" id="{B4A4C5B2-C730-39F4-50B6-6BE296B47402}"/>
              </a:ext>
            </a:extLst>
          </p:cNvPr>
          <p:cNvSpPr>
            <a:spLocks noGrp="1"/>
          </p:cNvSpPr>
          <p:nvPr>
            <p:ph type="sldNum" sz="quarter" idx="12"/>
          </p:nvPr>
        </p:nvSpPr>
        <p:spPr/>
        <p:txBody>
          <a:bodyPr/>
          <a:lstStyle/>
          <a:p>
            <a:fld id="{75543BA0-12FD-45BF-923D-24EFF8EEFCC2}" type="slidenum">
              <a:rPr lang="en-US" smtClean="0"/>
              <a:t>13</a:t>
            </a:fld>
            <a:endParaRPr lang="en-US"/>
          </a:p>
        </p:txBody>
      </p:sp>
    </p:spTree>
    <p:extLst>
      <p:ext uri="{BB962C8B-B14F-4D97-AF65-F5344CB8AC3E}">
        <p14:creationId xmlns:p14="http://schemas.microsoft.com/office/powerpoint/2010/main" val="2229587353"/>
      </p:ext>
    </p:extLst>
  </p:cSld>
  <p:clrMapOvr>
    <a:masterClrMapping/>
  </p:clrMapOvr>
  <p:transition spd="med">
    <p:pull dir="r"/>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DB4037D-39CA-6569-253B-4A719AB416AF}"/>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3D44B0B6-AD30-9C42-C5DE-E052C16ED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79D0D472-3BE9-BD74-B236-05112BAFC9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36CADCB1-1749-71DA-F43D-D18AC6C35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E1E25993-03C7-E346-6FC3-1384A508C6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7CEC5EA0-8DB5-35F9-F534-ED923D7C18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96BF626C-D8D8-C154-5AAB-BBBF76F9582F}"/>
              </a:ext>
            </a:extLst>
          </p:cNvPr>
          <p:cNvSpPr txBox="1"/>
          <p:nvPr/>
        </p:nvSpPr>
        <p:spPr>
          <a:xfrm>
            <a:off x="718329" y="997936"/>
            <a:ext cx="7857500" cy="707886"/>
          </a:xfrm>
          <a:prstGeom prst="rect">
            <a:avLst/>
          </a:prstGeom>
          <a:noFill/>
        </p:spPr>
        <p:txBody>
          <a:bodyPr wrap="square">
            <a:spAutoFit/>
          </a:bodyPr>
          <a:lstStyle/>
          <a:p>
            <a:pPr algn="l"/>
            <a:r>
              <a:rPr lang="en-US" sz="4000" dirty="0">
                <a:latin typeface="Calibri" panose="020F0502020204030204" pitchFamily="34" charset="0"/>
                <a:ea typeface="Calibri" panose="020F0502020204030204" pitchFamily="34" charset="0"/>
                <a:cs typeface="Calibri" panose="020F0502020204030204" pitchFamily="34" charset="0"/>
              </a:rPr>
              <a:t>Proposed Approach (cont.) </a:t>
            </a:r>
          </a:p>
        </p:txBody>
      </p:sp>
      <p:sp>
        <p:nvSpPr>
          <p:cNvPr id="4" name="مربع نص 3">
            <a:extLst>
              <a:ext uri="{FF2B5EF4-FFF2-40B4-BE49-F238E27FC236}">
                <a16:creationId xmlns:a16="http://schemas.microsoft.com/office/drawing/2014/main" id="{14D665A0-8B48-EF47-0EA9-4CE0E1902B0F}"/>
              </a:ext>
            </a:extLst>
          </p:cNvPr>
          <p:cNvSpPr txBox="1"/>
          <p:nvPr/>
        </p:nvSpPr>
        <p:spPr>
          <a:xfrm>
            <a:off x="949615" y="1937302"/>
            <a:ext cx="6094520" cy="1046440"/>
          </a:xfrm>
          <a:prstGeom prst="rect">
            <a:avLst/>
          </a:prstGeom>
          <a:noFill/>
        </p:spPr>
        <p:txBody>
          <a:bodyPr wrap="square">
            <a:spAutoFit/>
          </a:bodyPr>
          <a:lstStyle/>
          <a:p>
            <a:pPr lvl="0" algn="l" rtl="0"/>
            <a:r>
              <a:rPr lang="en-US" sz="2400" dirty="0">
                <a:solidFill>
                  <a:srgbClr val="00B0F0"/>
                </a:solidFill>
              </a:rPr>
              <a:t>Training Configuration</a:t>
            </a:r>
            <a:endPar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lvl="0" algn="l" rtl="0"/>
            <a:endParaRPr lang="en-US" sz="2000" dirty="0">
              <a:solidFill>
                <a:schemeClr val="tx2">
                  <a:lumMod val="50000"/>
                  <a:lumOff val="50000"/>
                </a:schemeClr>
              </a:solidFill>
            </a:endParaRPr>
          </a:p>
          <a:p>
            <a:pPr algn="r" rtl="0"/>
            <a:endParaRPr 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 name="عنصر نائب لرقم الشريحة 1">
            <a:extLst>
              <a:ext uri="{FF2B5EF4-FFF2-40B4-BE49-F238E27FC236}">
                <a16:creationId xmlns:a16="http://schemas.microsoft.com/office/drawing/2014/main" id="{FB5F0044-AB5D-C991-FC79-7516A8B702A1}"/>
              </a:ext>
            </a:extLst>
          </p:cNvPr>
          <p:cNvSpPr>
            <a:spLocks noGrp="1"/>
          </p:cNvSpPr>
          <p:nvPr>
            <p:ph type="sldNum" sz="quarter" idx="12"/>
          </p:nvPr>
        </p:nvSpPr>
        <p:spPr/>
        <p:txBody>
          <a:bodyPr/>
          <a:lstStyle/>
          <a:p>
            <a:fld id="{75543BA0-12FD-45BF-923D-24EFF8EEFCC2}" type="slidenum">
              <a:rPr lang="en-US" smtClean="0"/>
              <a:t>14</a:t>
            </a:fld>
            <a:endParaRPr lang="en-US"/>
          </a:p>
        </p:txBody>
      </p:sp>
      <p:sp>
        <p:nvSpPr>
          <p:cNvPr id="6" name="مربع نص 5">
            <a:extLst>
              <a:ext uri="{FF2B5EF4-FFF2-40B4-BE49-F238E27FC236}">
                <a16:creationId xmlns:a16="http://schemas.microsoft.com/office/drawing/2014/main" id="{28AE237E-E352-AA93-5ECC-297A2841210F}"/>
              </a:ext>
            </a:extLst>
          </p:cNvPr>
          <p:cNvSpPr txBox="1"/>
          <p:nvPr/>
        </p:nvSpPr>
        <p:spPr>
          <a:xfrm>
            <a:off x="1178848" y="2510532"/>
            <a:ext cx="7771183" cy="1938992"/>
          </a:xfrm>
          <a:prstGeom prst="rect">
            <a:avLst/>
          </a:prstGeom>
          <a:noFill/>
        </p:spPr>
        <p:txBody>
          <a:bodyPr wrap="square">
            <a:spAutoFit/>
          </a:bodyPr>
          <a:lstStyle/>
          <a:p>
            <a:pPr marL="285750" indent="-285750" algn="just" rtl="0">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Base Model: </a:t>
            </a:r>
            <a:r>
              <a:rPr lang="en-US" sz="2000" dirty="0">
                <a:latin typeface="Calibri" panose="020F0502020204030204" pitchFamily="34" charset="0"/>
                <a:ea typeface="Calibri" panose="020F0502020204030204" pitchFamily="34" charset="0"/>
                <a:cs typeface="Calibri" panose="020F0502020204030204" pitchFamily="34" charset="0"/>
              </a:rPr>
              <a:t>Use of pre-trained transformer models (</a:t>
            </a:r>
            <a:r>
              <a:rPr lang="en-US" sz="2000" dirty="0" err="1">
                <a:latin typeface="Calibri" panose="020F0502020204030204" pitchFamily="34" charset="0"/>
                <a:ea typeface="Calibri" panose="020F0502020204030204" pitchFamily="34" charset="0"/>
                <a:cs typeface="Calibri" panose="020F0502020204030204" pitchFamily="34" charset="0"/>
              </a:rPr>
              <a:t>SaudiBERT</a:t>
            </a:r>
            <a:r>
              <a:rPr lang="en-US" sz="2000" dirty="0">
                <a:latin typeface="Calibri" panose="020F0502020204030204" pitchFamily="34" charset="0"/>
                <a:ea typeface="Calibri" panose="020F0502020204030204" pitchFamily="34" charset="0"/>
                <a:cs typeface="Calibri" panose="020F0502020204030204" pitchFamily="34" charset="0"/>
              </a:rPr>
              <a:t> and </a:t>
            </a:r>
            <a:r>
              <a:rPr lang="en-US" sz="2000" dirty="0" err="1">
                <a:latin typeface="Calibri" panose="020F0502020204030204" pitchFamily="34" charset="0"/>
                <a:ea typeface="Calibri" panose="020F0502020204030204" pitchFamily="34" charset="0"/>
                <a:cs typeface="Calibri" panose="020F0502020204030204" pitchFamily="34" charset="0"/>
              </a:rPr>
              <a:t>CamelBERT</a:t>
            </a:r>
            <a:r>
              <a:rPr lang="en-US" sz="2000" dirty="0">
                <a:latin typeface="Calibri" panose="020F0502020204030204" pitchFamily="34" charset="0"/>
                <a:ea typeface="Calibri" panose="020F0502020204030204" pitchFamily="34" charset="0"/>
                <a:cs typeface="Calibri" panose="020F0502020204030204" pitchFamily="34" charset="0"/>
              </a:rPr>
              <a:t>-AD).</a:t>
            </a:r>
          </a:p>
          <a:p>
            <a:pPr marL="285750" indent="-285750" algn="just" rtl="0">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Task: </a:t>
            </a:r>
            <a:r>
              <a:rPr lang="en-US" sz="2000" dirty="0">
                <a:latin typeface="Calibri" panose="020F0502020204030204" pitchFamily="34" charset="0"/>
                <a:ea typeface="Calibri" panose="020F0502020204030204" pitchFamily="34" charset="0"/>
                <a:cs typeface="Calibri" panose="020F0502020204030204" pitchFamily="34" charset="0"/>
              </a:rPr>
              <a:t>Aspect-Based Sentiment Analysis (ABSA) for eight different aspects.</a:t>
            </a:r>
          </a:p>
          <a:p>
            <a:pPr marL="285750" indent="-285750" algn="just" rtl="0">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 </a:t>
            </a:r>
            <a:r>
              <a:rPr lang="en-US" sz="2000" b="1" dirty="0">
                <a:latin typeface="Calibri" panose="020F0502020204030204" pitchFamily="34" charset="0"/>
                <a:ea typeface="Calibri" panose="020F0502020204030204" pitchFamily="34" charset="0"/>
                <a:cs typeface="Calibri" panose="020F0502020204030204" pitchFamily="34" charset="0"/>
              </a:rPr>
              <a:t>libraries: </a:t>
            </a:r>
            <a:r>
              <a:rPr lang="en-US" sz="2000" dirty="0">
                <a:latin typeface="Calibri" panose="020F0502020204030204" pitchFamily="34" charset="0"/>
                <a:ea typeface="Calibri" panose="020F0502020204030204" pitchFamily="34" charset="0"/>
                <a:cs typeface="Calibri" panose="020F0502020204030204" pitchFamily="34" charset="0"/>
              </a:rPr>
              <a:t>Use of the </a:t>
            </a:r>
            <a:r>
              <a:rPr lang="en-US" sz="2000" dirty="0" err="1">
                <a:latin typeface="Calibri" panose="020F0502020204030204" pitchFamily="34" charset="0"/>
                <a:ea typeface="Calibri" panose="020F0502020204030204" pitchFamily="34" charset="0"/>
                <a:cs typeface="Calibri" panose="020F0502020204030204" pitchFamily="34" charset="0"/>
              </a:rPr>
              <a:t>PyTorch</a:t>
            </a:r>
            <a:r>
              <a:rPr lang="en-US" sz="2000" dirty="0">
                <a:latin typeface="Calibri" panose="020F0502020204030204" pitchFamily="34" charset="0"/>
                <a:ea typeface="Calibri" panose="020F0502020204030204" pitchFamily="34" charset="0"/>
                <a:cs typeface="Calibri" panose="020F0502020204030204" pitchFamily="34" charset="0"/>
              </a:rPr>
              <a:t> framework with the Hugging Face Transformers library.</a:t>
            </a:r>
          </a:p>
        </p:txBody>
      </p:sp>
    </p:spTree>
    <p:extLst>
      <p:ext uri="{BB962C8B-B14F-4D97-AF65-F5344CB8AC3E}">
        <p14:creationId xmlns:p14="http://schemas.microsoft.com/office/powerpoint/2010/main" val="4160726227"/>
      </p:ext>
    </p:extLst>
  </p:cSld>
  <p:clrMapOvr>
    <a:masterClrMapping/>
  </p:clrMapOvr>
  <p:transition spd="med">
    <p:pull dir="r"/>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76A0A5C-4ACA-4727-F4C1-DE733BF4F78B}"/>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619A0DEA-61DF-5940-CA55-47C9AD4F3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340A1596-B325-FF96-3D8A-9FAA5F58CC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3A2CD9A5-A412-08C4-3BEF-1C091DE660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D14875FD-52CF-0A05-4BD8-AAB9012B39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7F615B98-F4F9-BFC4-F61A-72DF6F5C3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872178DA-8E0E-98FC-429D-7808D6C2A600}"/>
              </a:ext>
            </a:extLst>
          </p:cNvPr>
          <p:cNvSpPr txBox="1"/>
          <p:nvPr/>
        </p:nvSpPr>
        <p:spPr>
          <a:xfrm>
            <a:off x="718329" y="997936"/>
            <a:ext cx="7857500" cy="707886"/>
          </a:xfrm>
          <a:prstGeom prst="rect">
            <a:avLst/>
          </a:prstGeom>
          <a:noFill/>
        </p:spPr>
        <p:txBody>
          <a:bodyPr wrap="square">
            <a:spAutoFit/>
          </a:bodyPr>
          <a:lstStyle/>
          <a:p>
            <a:pPr algn="l"/>
            <a:r>
              <a:rPr lang="en-US" sz="4000" b="1" dirty="0"/>
              <a:t>Evaluation Results</a:t>
            </a:r>
            <a:endParaRPr lang="en-US" sz="4000" b="1" dirty="0">
              <a:latin typeface="Calibri" panose="020F0502020204030204" pitchFamily="34" charset="0"/>
              <a:ea typeface="Calibri" panose="020F0502020204030204" pitchFamily="34" charset="0"/>
              <a:cs typeface="Calibri" panose="020F0502020204030204" pitchFamily="34" charset="0"/>
            </a:endParaRPr>
          </a:p>
        </p:txBody>
      </p:sp>
      <p:sp>
        <p:nvSpPr>
          <p:cNvPr id="2" name="عنصر نائب لرقم الشريحة 1">
            <a:extLst>
              <a:ext uri="{FF2B5EF4-FFF2-40B4-BE49-F238E27FC236}">
                <a16:creationId xmlns:a16="http://schemas.microsoft.com/office/drawing/2014/main" id="{AB67AED4-19F5-6340-76A4-5FFEC52DE6D1}"/>
              </a:ext>
            </a:extLst>
          </p:cNvPr>
          <p:cNvSpPr>
            <a:spLocks noGrp="1"/>
          </p:cNvSpPr>
          <p:nvPr>
            <p:ph type="sldNum" sz="quarter" idx="12"/>
          </p:nvPr>
        </p:nvSpPr>
        <p:spPr/>
        <p:txBody>
          <a:bodyPr/>
          <a:lstStyle/>
          <a:p>
            <a:fld id="{75543BA0-12FD-45BF-923D-24EFF8EEFCC2}" type="slidenum">
              <a:rPr lang="en-US" smtClean="0"/>
              <a:t>15</a:t>
            </a:fld>
            <a:endParaRPr lang="en-US"/>
          </a:p>
        </p:txBody>
      </p:sp>
      <p:graphicFrame>
        <p:nvGraphicFramePr>
          <p:cNvPr id="5" name="جدول 4">
            <a:extLst>
              <a:ext uri="{FF2B5EF4-FFF2-40B4-BE49-F238E27FC236}">
                <a16:creationId xmlns:a16="http://schemas.microsoft.com/office/drawing/2014/main" id="{CDDB78BE-9A2F-6922-6F67-F3D1FA9365D6}"/>
              </a:ext>
            </a:extLst>
          </p:cNvPr>
          <p:cNvGraphicFramePr>
            <a:graphicFrameLocks noGrp="1"/>
          </p:cNvGraphicFramePr>
          <p:nvPr>
            <p:extLst>
              <p:ext uri="{D42A27DB-BD31-4B8C-83A1-F6EECF244321}">
                <p14:modId xmlns:p14="http://schemas.microsoft.com/office/powerpoint/2010/main" val="1484558506"/>
              </p:ext>
            </p:extLst>
          </p:nvPr>
        </p:nvGraphicFramePr>
        <p:xfrm>
          <a:off x="997774" y="1954571"/>
          <a:ext cx="7578055" cy="2466957"/>
        </p:xfrm>
        <a:graphic>
          <a:graphicData uri="http://schemas.openxmlformats.org/drawingml/2006/table">
            <a:tbl>
              <a:tblPr firstRow="1" firstCol="1" bandRow="1">
                <a:tableStyleId>{00A15C55-8517-42AA-B614-E9B94910E393}</a:tableStyleId>
              </a:tblPr>
              <a:tblGrid>
                <a:gridCol w="1551349">
                  <a:extLst>
                    <a:ext uri="{9D8B030D-6E8A-4147-A177-3AD203B41FA5}">
                      <a16:colId xmlns:a16="http://schemas.microsoft.com/office/drawing/2014/main" val="820564288"/>
                    </a:ext>
                  </a:extLst>
                </a:gridCol>
                <a:gridCol w="1638257">
                  <a:extLst>
                    <a:ext uri="{9D8B030D-6E8A-4147-A177-3AD203B41FA5}">
                      <a16:colId xmlns:a16="http://schemas.microsoft.com/office/drawing/2014/main" val="369326116"/>
                    </a:ext>
                  </a:extLst>
                </a:gridCol>
                <a:gridCol w="1602519">
                  <a:extLst>
                    <a:ext uri="{9D8B030D-6E8A-4147-A177-3AD203B41FA5}">
                      <a16:colId xmlns:a16="http://schemas.microsoft.com/office/drawing/2014/main" val="1823574093"/>
                    </a:ext>
                  </a:extLst>
                </a:gridCol>
                <a:gridCol w="1443323">
                  <a:extLst>
                    <a:ext uri="{9D8B030D-6E8A-4147-A177-3AD203B41FA5}">
                      <a16:colId xmlns:a16="http://schemas.microsoft.com/office/drawing/2014/main" val="342551754"/>
                    </a:ext>
                  </a:extLst>
                </a:gridCol>
                <a:gridCol w="1342607">
                  <a:extLst>
                    <a:ext uri="{9D8B030D-6E8A-4147-A177-3AD203B41FA5}">
                      <a16:colId xmlns:a16="http://schemas.microsoft.com/office/drawing/2014/main" val="2161380759"/>
                    </a:ext>
                  </a:extLst>
                </a:gridCol>
              </a:tblGrid>
              <a:tr h="846391">
                <a:tc>
                  <a:txBody>
                    <a:bodyPr/>
                    <a:lstStyle/>
                    <a:p>
                      <a:pPr algn="ctr">
                        <a:lnSpc>
                          <a:spcPct val="115000"/>
                        </a:lnSpc>
                        <a:spcAft>
                          <a:spcPts val="800"/>
                        </a:spcAft>
                        <a:buNone/>
                      </a:pPr>
                      <a:r>
                        <a:rPr lang="en-US" sz="1400" kern="100">
                          <a:effectLst/>
                        </a:rPr>
                        <a:t>Model</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dirty="0">
                          <a:effectLst/>
                        </a:rPr>
                        <a:t>Accuracy</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Precision</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F1-Score</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Recall</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22161946"/>
                  </a:ext>
                </a:extLst>
              </a:tr>
              <a:tr h="810283">
                <a:tc>
                  <a:txBody>
                    <a:bodyPr/>
                    <a:lstStyle/>
                    <a:p>
                      <a:pPr algn="ctr">
                        <a:lnSpc>
                          <a:spcPct val="115000"/>
                        </a:lnSpc>
                        <a:spcAft>
                          <a:spcPts val="800"/>
                        </a:spcAft>
                        <a:buNone/>
                      </a:pPr>
                      <a:r>
                        <a:rPr lang="en-US" sz="1400" kern="100">
                          <a:effectLst/>
                        </a:rPr>
                        <a:t>SaudiBERT</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dirty="0">
                          <a:effectLst/>
                        </a:rPr>
                        <a:t>92%</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85%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79%</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77%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952770938"/>
                  </a:ext>
                </a:extLst>
              </a:tr>
              <a:tr h="810283">
                <a:tc>
                  <a:txBody>
                    <a:bodyPr/>
                    <a:lstStyle/>
                    <a:p>
                      <a:pPr algn="ctr">
                        <a:lnSpc>
                          <a:spcPct val="115000"/>
                        </a:lnSpc>
                        <a:spcAft>
                          <a:spcPts val="800"/>
                        </a:spcAft>
                        <a:buNone/>
                      </a:pPr>
                      <a:r>
                        <a:rPr lang="en-US" sz="1400" kern="100">
                          <a:effectLst/>
                        </a:rPr>
                        <a:t>CAMeLBERT</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91%</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79%</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a:effectLst/>
                        </a:rPr>
                        <a:t>75%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buNone/>
                      </a:pPr>
                      <a:r>
                        <a:rPr lang="en-US" sz="1400" kern="100" dirty="0">
                          <a:effectLst/>
                        </a:rPr>
                        <a:t>73%</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66244595"/>
                  </a:ext>
                </a:extLst>
              </a:tr>
            </a:tbl>
          </a:graphicData>
        </a:graphic>
      </p:graphicFrame>
    </p:spTree>
    <p:extLst>
      <p:ext uri="{BB962C8B-B14F-4D97-AF65-F5344CB8AC3E}">
        <p14:creationId xmlns:p14="http://schemas.microsoft.com/office/powerpoint/2010/main" val="215660259"/>
      </p:ext>
    </p:extLst>
  </p:cSld>
  <p:clrMapOvr>
    <a:masterClrMapping/>
  </p:clrMapOvr>
  <p:transition spd="med">
    <p:pull dir="r"/>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AADB8C-039F-FFD0-5282-6FBF32E778EA}"/>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929D0E5A-0486-410E-278A-686C5E50D1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3369005D-2226-242E-8115-6F4C7276480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4C3D036C-2A79-EB3C-FF05-CA8FCAE1C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FB7B2165-92BB-2BDA-C003-36338FAB0E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9AA76B12-4C80-83D1-7AB2-60808C8261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7CD981A9-D5A4-FD37-DE34-1367F950956B}"/>
              </a:ext>
            </a:extLst>
          </p:cNvPr>
          <p:cNvSpPr txBox="1"/>
          <p:nvPr/>
        </p:nvSpPr>
        <p:spPr>
          <a:xfrm>
            <a:off x="718329" y="997936"/>
            <a:ext cx="7857500" cy="707886"/>
          </a:xfrm>
          <a:prstGeom prst="rect">
            <a:avLst/>
          </a:prstGeom>
          <a:noFill/>
        </p:spPr>
        <p:txBody>
          <a:bodyPr wrap="square">
            <a:spAutoFit/>
          </a:bodyPr>
          <a:lstStyle/>
          <a:p>
            <a:pPr algn="l"/>
            <a:r>
              <a:rPr lang="en-US" sz="4000" b="1" dirty="0"/>
              <a:t>Conclusion</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2" name="عنصر نائب لرقم الشريحة 1">
            <a:extLst>
              <a:ext uri="{FF2B5EF4-FFF2-40B4-BE49-F238E27FC236}">
                <a16:creationId xmlns:a16="http://schemas.microsoft.com/office/drawing/2014/main" id="{8DF1B2CD-1D8C-5D32-71C9-B0166C1DC000}"/>
              </a:ext>
            </a:extLst>
          </p:cNvPr>
          <p:cNvSpPr>
            <a:spLocks noGrp="1"/>
          </p:cNvSpPr>
          <p:nvPr>
            <p:ph type="sldNum" sz="quarter" idx="12"/>
          </p:nvPr>
        </p:nvSpPr>
        <p:spPr/>
        <p:txBody>
          <a:bodyPr/>
          <a:lstStyle/>
          <a:p>
            <a:fld id="{75543BA0-12FD-45BF-923D-24EFF8EEFCC2}" type="slidenum">
              <a:rPr lang="en-US" smtClean="0"/>
              <a:t>16</a:t>
            </a:fld>
            <a:endParaRPr lang="en-US"/>
          </a:p>
        </p:txBody>
      </p:sp>
      <p:sp>
        <p:nvSpPr>
          <p:cNvPr id="6" name="مربع نص 5">
            <a:extLst>
              <a:ext uri="{FF2B5EF4-FFF2-40B4-BE49-F238E27FC236}">
                <a16:creationId xmlns:a16="http://schemas.microsoft.com/office/drawing/2014/main" id="{8CE6DDCA-92DB-F25C-9588-1EEEBBC01F13}"/>
              </a:ext>
            </a:extLst>
          </p:cNvPr>
          <p:cNvSpPr txBox="1"/>
          <p:nvPr/>
        </p:nvSpPr>
        <p:spPr>
          <a:xfrm>
            <a:off x="949124" y="2083444"/>
            <a:ext cx="9977377" cy="2308324"/>
          </a:xfrm>
          <a:prstGeom prst="rect">
            <a:avLst/>
          </a:prstGeom>
          <a:noFill/>
        </p:spPr>
        <p:txBody>
          <a:bodyPr wrap="square" rtlCol="0">
            <a:spAutoFit/>
          </a:bodyPr>
          <a:lstStyle/>
          <a:p>
            <a:pPr marL="285750" indent="-285750" algn="l" rtl="0">
              <a:buFont typeface="Arial" panose="020B0604020202020204" pitchFamily="34" charset="0"/>
              <a:buChar char="•"/>
            </a:pPr>
            <a:r>
              <a:rPr lang="en-US" b="1" dirty="0"/>
              <a:t>Model Success: </a:t>
            </a:r>
            <a:r>
              <a:rPr lang="en-US" dirty="0"/>
              <a:t>The study demonstrated the success of the proposed model in accurately classifying consumer reviews across eight different dimensions.</a:t>
            </a:r>
          </a:p>
          <a:p>
            <a:pPr algn="l" rtl="0"/>
            <a:endParaRPr lang="en-US" b="1" dirty="0"/>
          </a:p>
          <a:p>
            <a:pPr marL="285750" indent="-285750" algn="l" rtl="0">
              <a:buFont typeface="Arial" panose="020B0604020202020204" pitchFamily="34" charset="0"/>
              <a:buChar char="•"/>
            </a:pPr>
            <a:r>
              <a:rPr lang="en-US" b="1" dirty="0" err="1"/>
              <a:t>SaudiBERT’s</a:t>
            </a:r>
            <a:r>
              <a:rPr lang="en-US" b="1" dirty="0"/>
              <a:t> Superiority: </a:t>
            </a:r>
            <a:r>
              <a:rPr lang="en-US" dirty="0"/>
              <a:t>The model specialized in the Saudi dialect achieved the highest performance with 92% accuracy, outperforming general models. </a:t>
            </a:r>
          </a:p>
          <a:p>
            <a:pPr algn="l" rtl="0"/>
            <a:endParaRPr lang="en-US" dirty="0"/>
          </a:p>
          <a:p>
            <a:pPr marL="285750" indent="-285750" algn="l" rtl="0">
              <a:buFont typeface="Arial" panose="020B0604020202020204" pitchFamily="34" charset="0"/>
              <a:buChar char="•"/>
            </a:pPr>
            <a:r>
              <a:rPr lang="en-US" b="1" dirty="0"/>
              <a:t>Practical Value: </a:t>
            </a:r>
            <a:r>
              <a:rPr lang="en-US" dirty="0"/>
              <a:t>An effective AI tool was developed to help e-commerce companies understand the Saudi dialect and improve product quality based on accurate data.</a:t>
            </a:r>
          </a:p>
        </p:txBody>
      </p:sp>
    </p:spTree>
    <p:extLst>
      <p:ext uri="{BB962C8B-B14F-4D97-AF65-F5344CB8AC3E}">
        <p14:creationId xmlns:p14="http://schemas.microsoft.com/office/powerpoint/2010/main" val="3874511494"/>
      </p:ext>
    </p:extLst>
  </p:cSld>
  <p:clrMapOvr>
    <a:masterClrMapping/>
  </p:clrMapOvr>
  <p:transition spd="med">
    <p:pull dir="r"/>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9F2B8E-88C1-0AB8-14FC-52BBFCDFB141}"/>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9818CE78-B5F1-18B2-A1BD-FCE51366AF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C4F17F86-422C-5661-9298-57E76128DD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8" name="Rectangle 37">
              <a:extLst>
                <a:ext uri="{FF2B5EF4-FFF2-40B4-BE49-F238E27FC236}">
                  <a16:creationId xmlns:a16="http://schemas.microsoft.com/office/drawing/2014/main" id="{2E58FCA0-C32D-0BE6-2D07-660376204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EA8F91D6-46CD-5F27-12AA-9BDF946729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4DDE5785-0F97-6BFD-8413-9C387A0BD3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93B1684D-7060-8B8F-9FD2-F4D8918D8303}"/>
              </a:ext>
            </a:extLst>
          </p:cNvPr>
          <p:cNvSpPr txBox="1"/>
          <p:nvPr/>
        </p:nvSpPr>
        <p:spPr>
          <a:xfrm>
            <a:off x="718329" y="997936"/>
            <a:ext cx="7857500" cy="707886"/>
          </a:xfrm>
          <a:prstGeom prst="rect">
            <a:avLst/>
          </a:prstGeom>
          <a:noFill/>
        </p:spPr>
        <p:txBody>
          <a:bodyPr wrap="square">
            <a:spAutoFit/>
          </a:bodyPr>
          <a:lstStyle/>
          <a:p>
            <a:pPr algn="l"/>
            <a:r>
              <a:rPr lang="en-US" sz="4000" b="1" dirty="0"/>
              <a:t>Future Work </a:t>
            </a:r>
            <a:endParaRPr lang="en-US" sz="4000" dirty="0"/>
          </a:p>
        </p:txBody>
      </p:sp>
      <p:sp>
        <p:nvSpPr>
          <p:cNvPr id="2" name="عنصر نائب لرقم الشريحة 1">
            <a:extLst>
              <a:ext uri="{FF2B5EF4-FFF2-40B4-BE49-F238E27FC236}">
                <a16:creationId xmlns:a16="http://schemas.microsoft.com/office/drawing/2014/main" id="{3CC93918-E1D7-597D-55E8-21D69DA154CE}"/>
              </a:ext>
            </a:extLst>
          </p:cNvPr>
          <p:cNvSpPr>
            <a:spLocks noGrp="1"/>
          </p:cNvSpPr>
          <p:nvPr>
            <p:ph type="sldNum" sz="quarter" idx="12"/>
          </p:nvPr>
        </p:nvSpPr>
        <p:spPr/>
        <p:txBody>
          <a:bodyPr/>
          <a:lstStyle/>
          <a:p>
            <a:fld id="{75543BA0-12FD-45BF-923D-24EFF8EEFCC2}" type="slidenum">
              <a:rPr lang="en-US" smtClean="0"/>
              <a:t>17</a:t>
            </a:fld>
            <a:endParaRPr lang="en-US"/>
          </a:p>
        </p:txBody>
      </p:sp>
      <p:sp>
        <p:nvSpPr>
          <p:cNvPr id="6" name="مربع نص 5">
            <a:extLst>
              <a:ext uri="{FF2B5EF4-FFF2-40B4-BE49-F238E27FC236}">
                <a16:creationId xmlns:a16="http://schemas.microsoft.com/office/drawing/2014/main" id="{C756E067-E0F2-D81A-B2E6-303F315EE4BC}"/>
              </a:ext>
            </a:extLst>
          </p:cNvPr>
          <p:cNvSpPr txBox="1"/>
          <p:nvPr/>
        </p:nvSpPr>
        <p:spPr>
          <a:xfrm>
            <a:off x="1107310" y="2453160"/>
            <a:ext cx="9977377" cy="1569660"/>
          </a:xfrm>
          <a:prstGeom prst="rect">
            <a:avLst/>
          </a:prstGeom>
          <a:noFill/>
        </p:spPr>
        <p:txBody>
          <a:bodyPr wrap="square" rtlCol="0">
            <a:spAutoFit/>
          </a:bodyPr>
          <a:lstStyle/>
          <a:p>
            <a:pPr marL="285750" lvl="0" indent="-285750" algn="l" rtl="0">
              <a:buFont typeface="Arial" panose="020B0604020202020204" pitchFamily="34" charset="0"/>
              <a:buChar char="•"/>
            </a:pPr>
            <a:r>
              <a:rPr lang="en-US" sz="2400" dirty="0"/>
              <a:t>Inclusion of local dialects.</a:t>
            </a:r>
          </a:p>
          <a:p>
            <a:pPr marL="285750" lvl="0" indent="-285750" algn="l" rtl="0">
              <a:buFont typeface="Arial" panose="020B0604020202020204" pitchFamily="34" charset="0"/>
              <a:buChar char="•"/>
            </a:pPr>
            <a:r>
              <a:rPr lang="en-US" sz="2400" dirty="0"/>
              <a:t> Developing an API.</a:t>
            </a:r>
          </a:p>
          <a:p>
            <a:pPr marL="285750" lvl="0" indent="-285750" algn="l" rtl="0">
              <a:buFont typeface="Arial" panose="020B0604020202020204" pitchFamily="34" charset="0"/>
              <a:buChar char="•"/>
            </a:pPr>
            <a:r>
              <a:rPr lang="en-US" sz="2400" dirty="0"/>
              <a:t>Sentiment analysis using Emojis.</a:t>
            </a:r>
          </a:p>
          <a:p>
            <a:pPr marL="285750" lvl="0" indent="-285750" algn="l" rtl="0">
              <a:buFont typeface="Arial" panose="020B0604020202020204" pitchFamily="34" charset="0"/>
              <a:buChar char="•"/>
            </a:pPr>
            <a:r>
              <a:rPr lang="en-US" sz="2400" dirty="0"/>
              <a:t>Expanding the Dataset.</a:t>
            </a:r>
          </a:p>
        </p:txBody>
      </p:sp>
    </p:spTree>
    <p:extLst>
      <p:ext uri="{BB962C8B-B14F-4D97-AF65-F5344CB8AC3E}">
        <p14:creationId xmlns:p14="http://schemas.microsoft.com/office/powerpoint/2010/main" val="2929854238"/>
      </p:ext>
    </p:extLst>
  </p:cSld>
  <p:clrMapOvr>
    <a:masterClrMapping/>
  </p:clrMapOvr>
  <p:transition spd="med">
    <p:pull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3">
            <a:extLst>
              <a:ext uri="{FF2B5EF4-FFF2-40B4-BE49-F238E27FC236}">
                <a16:creationId xmlns:a16="http://schemas.microsoft.com/office/drawing/2014/main" id="{C64C276F-55E9-F128-0EB4-6BB614916BA5}"/>
              </a:ext>
            </a:extLst>
          </p:cNvPr>
          <p:cNvSpPr>
            <a:spLocks noGrp="1"/>
          </p:cNvSpPr>
          <p:nvPr>
            <p:ph type="sldNum" sz="quarter" idx="12"/>
          </p:nvPr>
        </p:nvSpPr>
        <p:spPr/>
        <p:txBody>
          <a:bodyPr/>
          <a:lstStyle/>
          <a:p>
            <a:fld id="{75543BA0-12FD-45BF-923D-24EFF8EEFCC2}" type="slidenum">
              <a:rPr lang="en-US" smtClean="0"/>
              <a:t>18</a:t>
            </a:fld>
            <a:endParaRPr lang="en-US"/>
          </a:p>
        </p:txBody>
      </p:sp>
      <p:pic>
        <p:nvPicPr>
          <p:cNvPr id="8" name="صورة 7">
            <a:extLst>
              <a:ext uri="{FF2B5EF4-FFF2-40B4-BE49-F238E27FC236}">
                <a16:creationId xmlns:a16="http://schemas.microsoft.com/office/drawing/2014/main" id="{B66B14C1-5232-E304-B1D4-23672AAD4E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1600"/>
            <a:ext cx="12049246" cy="6654800"/>
          </a:xfrm>
          <a:prstGeom prst="rect">
            <a:avLst/>
          </a:prstGeom>
        </p:spPr>
      </p:pic>
    </p:spTree>
    <p:extLst>
      <p:ext uri="{BB962C8B-B14F-4D97-AF65-F5344CB8AC3E}">
        <p14:creationId xmlns:p14="http://schemas.microsoft.com/office/powerpoint/2010/main" val="1466582140"/>
      </p:ext>
    </p:extLst>
  </p:cSld>
  <p:clrMapOvr>
    <a:masterClrMapping/>
  </p:clrMapOvr>
  <p:transition spd="med">
    <p:pull dir="r"/>
  </p:transition>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6423</TotalTime>
  <Words>1229</Words>
  <Application>Microsoft Office PowerPoint</Application>
  <PresentationFormat>شاشة عريضة</PresentationFormat>
  <Paragraphs>174</Paragraphs>
  <Slides>18</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18</vt:i4>
      </vt:variant>
    </vt:vector>
  </HeadingPairs>
  <TitlesOfParts>
    <vt:vector size="23" baseType="lpstr">
      <vt:lpstr>Aptos</vt:lpstr>
      <vt:lpstr>Aptos Display</vt:lpstr>
      <vt:lpstr>Arial</vt:lpstr>
      <vt:lpstr>Calibri</vt:lpstr>
      <vt:lpstr>نسق Office</vt:lpstr>
      <vt:lpstr>عرض تقديمي في PowerPoint</vt:lpstr>
      <vt:lpstr>Outline </vt:lpstr>
      <vt:lpstr>Introduction</vt:lpstr>
      <vt:lpstr>Sentiment Analysis Overview</vt:lpstr>
      <vt:lpstr>Sentiment Analysis for Arabic Language</vt:lpstr>
      <vt:lpstr>Problem Definition</vt:lpstr>
      <vt:lpstr>Research Objective</vt:lpstr>
      <vt:lpstr>Previous work</vt:lpstr>
      <vt:lpstr>Previous work (cont.)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Areej alqarni</dc:creator>
  <cp:lastModifiedBy>Areej alqarni</cp:lastModifiedBy>
  <cp:revision>3</cp:revision>
  <dcterms:created xsi:type="dcterms:W3CDTF">2025-11-19T16:02:57Z</dcterms:created>
  <dcterms:modified xsi:type="dcterms:W3CDTF">2026-04-20T09:32:12Z</dcterms:modified>
</cp:coreProperties>
</file>