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66"/>
  </p:notesMasterIdLst>
  <p:sldIdLst>
    <p:sldId id="449" r:id="rId2"/>
    <p:sldId id="469" r:id="rId3"/>
    <p:sldId id="492" r:id="rId4"/>
    <p:sldId id="471" r:id="rId5"/>
    <p:sldId id="493" r:id="rId6"/>
    <p:sldId id="473" r:id="rId7"/>
    <p:sldId id="494" r:id="rId8"/>
    <p:sldId id="475" r:id="rId9"/>
    <p:sldId id="495" r:id="rId10"/>
    <p:sldId id="477" r:id="rId11"/>
    <p:sldId id="496" r:id="rId12"/>
    <p:sldId id="479" r:id="rId13"/>
    <p:sldId id="497" r:id="rId14"/>
    <p:sldId id="481" r:id="rId15"/>
    <p:sldId id="482" r:id="rId16"/>
    <p:sldId id="498" r:id="rId17"/>
    <p:sldId id="484" r:id="rId18"/>
    <p:sldId id="499" r:id="rId19"/>
    <p:sldId id="486" r:id="rId20"/>
    <p:sldId id="500" r:id="rId21"/>
    <p:sldId id="488" r:id="rId22"/>
    <p:sldId id="501" r:id="rId23"/>
    <p:sldId id="490" r:id="rId24"/>
    <p:sldId id="502" r:id="rId25"/>
    <p:sldId id="416" r:id="rId26"/>
    <p:sldId id="450" r:id="rId27"/>
    <p:sldId id="452" r:id="rId28"/>
    <p:sldId id="453" r:id="rId29"/>
    <p:sldId id="454" r:id="rId30"/>
    <p:sldId id="455" r:id="rId31"/>
    <p:sldId id="456" r:id="rId32"/>
    <p:sldId id="457" r:id="rId33"/>
    <p:sldId id="460" r:id="rId34"/>
    <p:sldId id="458" r:id="rId35"/>
    <p:sldId id="461" r:id="rId36"/>
    <p:sldId id="459" r:id="rId37"/>
    <p:sldId id="462" r:id="rId38"/>
    <p:sldId id="503" r:id="rId39"/>
    <p:sldId id="418" r:id="rId40"/>
    <p:sldId id="421" r:id="rId41"/>
    <p:sldId id="422" r:id="rId42"/>
    <p:sldId id="423" r:id="rId43"/>
    <p:sldId id="424" r:id="rId44"/>
    <p:sldId id="425" r:id="rId45"/>
    <p:sldId id="426" r:id="rId46"/>
    <p:sldId id="429" r:id="rId47"/>
    <p:sldId id="431" r:id="rId48"/>
    <p:sldId id="504" r:id="rId49"/>
    <p:sldId id="433" r:id="rId50"/>
    <p:sldId id="434" r:id="rId51"/>
    <p:sldId id="505" r:id="rId52"/>
    <p:sldId id="436" r:id="rId53"/>
    <p:sldId id="437" r:id="rId54"/>
    <p:sldId id="506" r:id="rId55"/>
    <p:sldId id="439" r:id="rId56"/>
    <p:sldId id="507" r:id="rId57"/>
    <p:sldId id="441" r:id="rId58"/>
    <p:sldId id="508" r:id="rId59"/>
    <p:sldId id="442" r:id="rId60"/>
    <p:sldId id="464" r:id="rId61"/>
    <p:sldId id="465" r:id="rId62"/>
    <p:sldId id="444" r:id="rId63"/>
    <p:sldId id="445" r:id="rId64"/>
    <p:sldId id="468"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6" d="100"/>
          <a:sy n="66" d="100"/>
        </p:scale>
        <p:origin x="668"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609E54-0FD4-42BB-9926-66B5135369D5}" type="datetimeFigureOut">
              <a:rPr lang="en-US" smtClean="0"/>
              <a:t>2/25/2026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E5766B-2A5A-4B83-9245-48B27A5380A3}" type="slidenum">
              <a:rPr lang="en-US" smtClean="0"/>
              <a:t>‹#›</a:t>
            </a:fld>
            <a:endParaRPr lang="en-US"/>
          </a:p>
        </p:txBody>
      </p:sp>
    </p:spTree>
    <p:extLst>
      <p:ext uri="{BB962C8B-B14F-4D97-AF65-F5344CB8AC3E}">
        <p14:creationId xmlns:p14="http://schemas.microsoft.com/office/powerpoint/2010/main" val="3751905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22342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8C74A31B-FF56-417B-8DEE-958FFCC6BCD5}" type="datetimeFigureOut">
              <a:rPr lang="en-US" smtClean="0"/>
              <a:t>2/25/2026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49406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8C74A31B-FF56-417B-8DEE-958FFCC6BCD5}" type="datetimeFigureOut">
              <a:rPr lang="en-US" smtClean="0"/>
              <a:t>2/25/2026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2072101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8C74A31B-FF56-417B-8DEE-958FFCC6BCD5}" type="datetimeFigureOut">
              <a:rPr lang="en-US" smtClean="0"/>
              <a:t>2/25/2026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8453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8C74A31B-FF56-417B-8DEE-958FFCC6BCD5}" type="datetimeFigureOut">
              <a:rPr lang="en-US" smtClean="0"/>
              <a:t>2/25/2026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043801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8C74A31B-FF56-417B-8DEE-958FFCC6BCD5}" type="datetimeFigureOut">
              <a:rPr lang="en-US" smtClean="0"/>
              <a:t>2/25/2026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97145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8C74A31B-FF56-417B-8DEE-958FFCC6BCD5}" type="datetimeFigureOut">
              <a:rPr lang="en-US" smtClean="0"/>
              <a:t>2/25/2026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64627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8C74A31B-FF56-417B-8DEE-958FFCC6BCD5}" type="datetimeFigureOut">
              <a:rPr lang="en-US" smtClean="0"/>
              <a:t>2/25/2026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18620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8C74A31B-FF56-417B-8DEE-958FFCC6BCD5}" type="datetimeFigureOut">
              <a:rPr lang="en-US" smtClean="0"/>
              <a:t>2/25/2026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0757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8C74A31B-FF56-417B-8DEE-958FFCC6BCD5}" type="datetimeFigureOut">
              <a:rPr lang="en-US" smtClean="0"/>
              <a:t>2/25/2026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88146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8C74A31B-FF56-417B-8DEE-958FFCC6BCD5}" type="datetimeFigureOut">
              <a:rPr lang="en-US" smtClean="0"/>
              <a:t>2/25/2026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88810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8C74A31B-FF56-417B-8DEE-958FFCC6BCD5}" type="datetimeFigureOut">
              <a:rPr lang="en-US" smtClean="0"/>
              <a:t>2/25/2026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63908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8171756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20922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4548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78239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929975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56876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2/25/2026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41223584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2" r:id="rId13"/>
    <p:sldLayoutId id="2147483693" r:id="rId14"/>
    <p:sldLayoutId id="2147483694" r:id="rId15"/>
    <p:sldLayoutId id="2147483695" r:id="rId16"/>
    <p:sldLayoutId id="214748369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06</a:t>
            </a: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18210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67512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4052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Analyzing and Reporting Variances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2793842"/>
          </a:xfrm>
          <a:prstGeom prst="rect">
            <a:avLst/>
          </a:prstGeom>
          <a:noFill/>
        </p:spPr>
        <p:txBody>
          <a:bodyPr wrap="square" rtlCol="0">
            <a:spAutoFit/>
          </a:bodyPr>
          <a:lstStyle/>
          <a:p>
            <a:pPr marL="342900" lvl="0" indent="-342900" eaLnBrk="0" fontAlgn="base" hangingPunct="0">
              <a:lnSpc>
                <a:spcPct val="150000"/>
              </a:lnSpc>
              <a:spcBef>
                <a:spcPct val="0"/>
              </a:spcBef>
              <a:spcAft>
                <a:spcPct val="0"/>
              </a:spcAft>
              <a:buFont typeface="Wingdings" panose="05000000000000000000" pitchFamily="2" charset="2"/>
              <a:buChar char="Ø"/>
            </a:pPr>
            <a:r>
              <a:rPr lang="en-US" altLang="en-US" sz="2400" dirty="0">
                <a:latin typeface="Arial" panose="020B0604020202020204" pitchFamily="34" charset="0"/>
              </a:rPr>
              <a:t>Project manager reviews data if schedule or cost deviates from plan</a:t>
            </a:r>
          </a:p>
          <a:p>
            <a:pPr marL="342900" lvl="0" indent="-342900" eaLnBrk="0" fontAlgn="base" hangingPunct="0">
              <a:lnSpc>
                <a:spcPct val="150000"/>
              </a:lnSpc>
              <a:spcBef>
                <a:spcPct val="0"/>
              </a:spcBef>
              <a:spcAft>
                <a:spcPct val="0"/>
              </a:spcAft>
              <a:buFont typeface="Wingdings" panose="05000000000000000000" pitchFamily="2" charset="2"/>
              <a:buChar char="Ø"/>
            </a:pPr>
            <a:r>
              <a:rPr lang="en-US" altLang="en-US" sz="2400" dirty="0">
                <a:latin typeface="Arial" panose="020B0604020202020204" pitchFamily="34" charset="0"/>
              </a:rPr>
              <a:t>Determine whether variance requires corrective action or is normal</a:t>
            </a:r>
          </a:p>
          <a:p>
            <a:pPr marL="342900" lvl="0" indent="-342900" eaLnBrk="0" fontAlgn="base" hangingPunct="0">
              <a:lnSpc>
                <a:spcPct val="150000"/>
              </a:lnSpc>
              <a:spcBef>
                <a:spcPct val="0"/>
              </a:spcBef>
              <a:spcAft>
                <a:spcPct val="0"/>
              </a:spcAft>
              <a:buFont typeface="Wingdings" panose="05000000000000000000" pitchFamily="2" charset="2"/>
              <a:buChar char="Ø"/>
            </a:pPr>
            <a:r>
              <a:rPr lang="en-US" altLang="en-US" sz="2400" dirty="0">
                <a:latin typeface="Arial" panose="020B0604020202020204" pitchFamily="34" charset="0"/>
              </a:rPr>
              <a:t>Use earned value and efficiency ratios for analysis</a:t>
            </a:r>
          </a:p>
          <a:p>
            <a:pPr marL="342900" lvl="0" indent="-342900" eaLnBrk="0" fontAlgn="base" hangingPunct="0">
              <a:lnSpc>
                <a:spcPct val="150000"/>
              </a:lnSpc>
              <a:spcBef>
                <a:spcPct val="0"/>
              </a:spcBef>
              <a:spcAft>
                <a:spcPct val="0"/>
              </a:spcAft>
              <a:buFont typeface="Wingdings" panose="05000000000000000000" pitchFamily="2" charset="2"/>
              <a:buChar char="Ø"/>
            </a:pPr>
            <a:r>
              <a:rPr lang="en-US" altLang="en-US" sz="2400" dirty="0">
                <a:latin typeface="Arial" panose="020B0604020202020204" pitchFamily="34" charset="0"/>
              </a:rPr>
              <a:t>Assess impact of variances on overall project</a:t>
            </a:r>
          </a:p>
          <a:p>
            <a:pPr marL="342900" lvl="0" indent="-342900" eaLnBrk="0" fontAlgn="base" hangingPunct="0">
              <a:lnSpc>
                <a:spcPct val="150000"/>
              </a:lnSpc>
              <a:spcBef>
                <a:spcPct val="0"/>
              </a:spcBef>
              <a:spcAft>
                <a:spcPct val="0"/>
              </a:spcAft>
              <a:buFont typeface="Wingdings" panose="05000000000000000000" pitchFamily="2" charset="2"/>
              <a:buChar char="Ø"/>
            </a:pPr>
            <a:r>
              <a:rPr lang="en-US" altLang="en-US" sz="2400" dirty="0">
                <a:latin typeface="Arial" panose="020B0604020202020204" pitchFamily="34" charset="0"/>
              </a:rPr>
              <a:t>Identify potential causes and root causes of variances</a:t>
            </a:r>
          </a:p>
        </p:txBody>
      </p:sp>
    </p:spTree>
    <p:extLst>
      <p:ext uri="{BB962C8B-B14F-4D97-AF65-F5344CB8AC3E}">
        <p14:creationId xmlns:p14="http://schemas.microsoft.com/office/powerpoint/2010/main" val="3842777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344885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Understanding Project Analyses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2251065"/>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US" sz="2400" dirty="0"/>
              <a:t>Project data comes from multiple sources and must be compiled</a:t>
            </a:r>
          </a:p>
          <a:p>
            <a:pPr marL="342900" indent="-342900">
              <a:lnSpc>
                <a:spcPct val="150000"/>
              </a:lnSpc>
              <a:buFont typeface="Wingdings" panose="05000000000000000000" pitchFamily="2" charset="2"/>
              <a:buChar char="Ø"/>
            </a:pPr>
            <a:r>
              <a:rPr lang="en-US" sz="2400" dirty="0"/>
              <a:t>Graphical representation helps in understanding trends</a:t>
            </a:r>
          </a:p>
          <a:p>
            <a:pPr marL="342900" indent="-342900">
              <a:lnSpc>
                <a:spcPct val="150000"/>
              </a:lnSpc>
              <a:buFont typeface="Wingdings" panose="05000000000000000000" pitchFamily="2" charset="2"/>
              <a:buChar char="Ø"/>
            </a:pPr>
            <a:r>
              <a:rPr lang="en-US" sz="2400" dirty="0"/>
              <a:t>Common graphical tools: S-Curves, Gantt charts, Control charts, SPI/CPI charts</a:t>
            </a:r>
          </a:p>
          <a:p>
            <a:pPr marL="342900" indent="-342900">
              <a:lnSpc>
                <a:spcPct val="150000"/>
              </a:lnSpc>
              <a:buFont typeface="Wingdings" panose="05000000000000000000" pitchFamily="2" charset="2"/>
              <a:buChar char="Ø"/>
            </a:pPr>
            <a:r>
              <a:rPr lang="en-US" sz="2400" dirty="0"/>
              <a:t>Visual analysis aids in quick decision-making and problem detection</a:t>
            </a:r>
          </a:p>
        </p:txBody>
      </p:sp>
    </p:spTree>
    <p:extLst>
      <p:ext uri="{BB962C8B-B14F-4D97-AF65-F5344CB8AC3E}">
        <p14:creationId xmlns:p14="http://schemas.microsoft.com/office/powerpoint/2010/main" val="10723294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45123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S-Curve Overview</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155119"/>
            <a:ext cx="6060230" cy="4154984"/>
          </a:xfrm>
          <a:prstGeom prst="rect">
            <a:avLst/>
          </a:prstGeom>
          <a:noFill/>
        </p:spPr>
        <p:txBody>
          <a:bodyPr wrap="square" rtlCol="0">
            <a:spAutoFit/>
          </a:bodyPr>
          <a:lstStyle/>
          <a:p>
            <a:pPr marL="285750" lvl="0" indent="-285750" eaLnBrk="0" fontAlgn="base" hangingPunct="0">
              <a:lnSpc>
                <a:spcPct val="150000"/>
              </a:lnSpc>
              <a:spcBef>
                <a:spcPct val="0"/>
              </a:spcBef>
              <a:spcAft>
                <a:spcPct val="0"/>
              </a:spcAft>
              <a:buFont typeface="Wingdings" panose="05000000000000000000" pitchFamily="2" charset="2"/>
              <a:buChar char="Ø"/>
            </a:pPr>
            <a:r>
              <a:rPr lang="en-US" altLang="en-US" dirty="0">
                <a:solidFill>
                  <a:prstClr val="black"/>
                </a:solidFill>
                <a:latin typeface="Arial" panose="020B0604020202020204" pitchFamily="34" charset="0"/>
              </a:rPr>
              <a:t>A graph that shows </a:t>
            </a:r>
            <a:r>
              <a:rPr lang="en-US" altLang="en-US" b="1" dirty="0">
                <a:solidFill>
                  <a:prstClr val="black"/>
                </a:solidFill>
                <a:latin typeface="Arial" panose="020B0604020202020204" pitchFamily="34" charset="0"/>
              </a:rPr>
              <a:t>how the project is progressing over time</a:t>
            </a:r>
            <a:endParaRPr lang="en-US" altLang="en-US" dirty="0">
              <a:solidFill>
                <a:prstClr val="black"/>
              </a:solidFill>
              <a:latin typeface="Arial" panose="020B0604020202020204" pitchFamily="34" charset="0"/>
            </a:endParaRPr>
          </a:p>
          <a:p>
            <a:pPr marL="285750" lvl="0" indent="-285750" eaLnBrk="0" fontAlgn="base" hangingPunct="0">
              <a:lnSpc>
                <a:spcPct val="150000"/>
              </a:lnSpc>
              <a:spcBef>
                <a:spcPct val="0"/>
              </a:spcBef>
              <a:spcAft>
                <a:spcPct val="0"/>
              </a:spcAft>
              <a:buFont typeface="Wingdings" panose="05000000000000000000" pitchFamily="2" charset="2"/>
              <a:buChar char="Ø"/>
            </a:pPr>
            <a:r>
              <a:rPr lang="en-US" altLang="en-US" b="1" dirty="0">
                <a:solidFill>
                  <a:prstClr val="black"/>
                </a:solidFill>
                <a:latin typeface="Arial" panose="020B0604020202020204" pitchFamily="34" charset="0"/>
              </a:rPr>
              <a:t>S-shape</a:t>
            </a:r>
            <a:r>
              <a:rPr lang="en-US" altLang="en-US" dirty="0">
                <a:solidFill>
                  <a:prstClr val="black"/>
                </a:solidFill>
                <a:latin typeface="Arial" panose="020B0604020202020204" pitchFamily="34" charset="0"/>
              </a:rPr>
              <a:t>: starts slow → speeds up → slows down at the end</a:t>
            </a:r>
          </a:p>
          <a:p>
            <a:pPr marL="285750" lvl="0" indent="-285750" eaLnBrk="0" fontAlgn="base" hangingPunct="0">
              <a:lnSpc>
                <a:spcPct val="150000"/>
              </a:lnSpc>
              <a:spcBef>
                <a:spcPct val="0"/>
              </a:spcBef>
              <a:spcAft>
                <a:spcPct val="0"/>
              </a:spcAft>
              <a:buFont typeface="Wingdings" panose="05000000000000000000" pitchFamily="2" charset="2"/>
              <a:buChar char="Ø"/>
            </a:pPr>
            <a:r>
              <a:rPr lang="en-US" altLang="en-US" b="1" dirty="0">
                <a:solidFill>
                  <a:prstClr val="black"/>
                </a:solidFill>
                <a:latin typeface="Arial" panose="020B0604020202020204" pitchFamily="34" charset="0"/>
              </a:rPr>
              <a:t>Planned line</a:t>
            </a:r>
            <a:r>
              <a:rPr lang="en-US" altLang="en-US" dirty="0">
                <a:solidFill>
                  <a:prstClr val="black"/>
                </a:solidFill>
                <a:latin typeface="Arial" panose="020B0604020202020204" pitchFamily="34" charset="0"/>
              </a:rPr>
              <a:t> = what we expected to finish</a:t>
            </a:r>
          </a:p>
          <a:p>
            <a:pPr marL="285750" lvl="0" indent="-285750" eaLnBrk="0" fontAlgn="base" hangingPunct="0">
              <a:lnSpc>
                <a:spcPct val="150000"/>
              </a:lnSpc>
              <a:spcBef>
                <a:spcPct val="0"/>
              </a:spcBef>
              <a:spcAft>
                <a:spcPct val="0"/>
              </a:spcAft>
              <a:buFont typeface="Wingdings" panose="05000000000000000000" pitchFamily="2" charset="2"/>
              <a:buChar char="Ø"/>
            </a:pPr>
            <a:r>
              <a:rPr lang="en-US" altLang="en-US" b="1" dirty="0">
                <a:solidFill>
                  <a:prstClr val="black"/>
                </a:solidFill>
                <a:latin typeface="Arial" panose="020B0604020202020204" pitchFamily="34" charset="0"/>
              </a:rPr>
              <a:t>Actual line</a:t>
            </a:r>
            <a:r>
              <a:rPr lang="en-US" altLang="en-US" dirty="0">
                <a:solidFill>
                  <a:prstClr val="black"/>
                </a:solidFill>
                <a:latin typeface="Arial" panose="020B0604020202020204" pitchFamily="34" charset="0"/>
              </a:rPr>
              <a:t> = what we really did</a:t>
            </a:r>
          </a:p>
          <a:p>
            <a:pPr marL="285750" lvl="0" indent="-285750" eaLnBrk="0" fontAlgn="base" hangingPunct="0">
              <a:lnSpc>
                <a:spcPct val="150000"/>
              </a:lnSpc>
              <a:spcBef>
                <a:spcPct val="0"/>
              </a:spcBef>
              <a:spcAft>
                <a:spcPct val="0"/>
              </a:spcAft>
              <a:buFont typeface="Wingdings" panose="05000000000000000000" pitchFamily="2" charset="2"/>
              <a:buChar char="Ø"/>
            </a:pPr>
            <a:r>
              <a:rPr lang="en-US" altLang="en-US" b="1" dirty="0">
                <a:solidFill>
                  <a:prstClr val="black"/>
                </a:solidFill>
                <a:latin typeface="Arial" panose="020B0604020202020204" pitchFamily="34" charset="0"/>
              </a:rPr>
              <a:t>Earned line</a:t>
            </a:r>
            <a:r>
              <a:rPr lang="en-US" altLang="en-US" dirty="0">
                <a:solidFill>
                  <a:prstClr val="black"/>
                </a:solidFill>
                <a:latin typeface="Arial" panose="020B0604020202020204" pitchFamily="34" charset="0"/>
              </a:rPr>
              <a:t> = value of work completed</a:t>
            </a:r>
          </a:p>
          <a:p>
            <a:pPr marL="285750" lvl="0" indent="-285750" eaLnBrk="0" fontAlgn="base" hangingPunct="0">
              <a:lnSpc>
                <a:spcPct val="150000"/>
              </a:lnSpc>
              <a:spcBef>
                <a:spcPct val="0"/>
              </a:spcBef>
              <a:spcAft>
                <a:spcPct val="0"/>
              </a:spcAft>
              <a:buFont typeface="Wingdings" panose="05000000000000000000" pitchFamily="2" charset="2"/>
              <a:buChar char="Ø"/>
            </a:pPr>
            <a:r>
              <a:rPr lang="en-US" altLang="en-US" dirty="0">
                <a:solidFill>
                  <a:prstClr val="black"/>
                </a:solidFill>
                <a:latin typeface="Arial" panose="020B0604020202020204" pitchFamily="34" charset="0"/>
              </a:rPr>
              <a:t>Helps the manager </a:t>
            </a:r>
            <a:r>
              <a:rPr lang="en-US" altLang="en-US" b="1" dirty="0">
                <a:solidFill>
                  <a:prstClr val="black"/>
                </a:solidFill>
                <a:latin typeface="Arial" panose="020B0604020202020204" pitchFamily="34" charset="0"/>
              </a:rPr>
              <a:t>see delays or extra costs quickly</a:t>
            </a:r>
            <a:endParaRPr lang="en-US" altLang="en-US" dirty="0">
              <a:solidFill>
                <a:prstClr val="black"/>
              </a:solidFill>
              <a:latin typeface="Arial" panose="020B0604020202020204" pitchFamily="34"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238729" y="2101396"/>
            <a:ext cx="4134666" cy="3790950"/>
          </a:xfrm>
          <a:prstGeom prst="rect">
            <a:avLst/>
          </a:prstGeom>
        </p:spPr>
      </p:pic>
    </p:spTree>
    <p:extLst>
      <p:ext uri="{BB962C8B-B14F-4D97-AF65-F5344CB8AC3E}">
        <p14:creationId xmlns:p14="http://schemas.microsoft.com/office/powerpoint/2010/main" val="33175835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b="1"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766321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777148" y="452754"/>
            <a:ext cx="8977880" cy="523220"/>
          </a:xfrm>
          <a:prstGeom prst="rect">
            <a:avLst/>
          </a:prstGeom>
          <a:noFill/>
        </p:spPr>
        <p:txBody>
          <a:bodyPr wrap="square" rtlCol="0">
            <a:spAutoFit/>
          </a:bodyPr>
          <a:lstStyle/>
          <a:p>
            <a:r>
              <a:rPr lang="en-US" sz="2800" b="1" dirty="0"/>
              <a:t>Tracking Gantt Chart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3600986"/>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US" sz="2400" dirty="0"/>
              <a:t>Compares actual vs baseline start/finish times for tasks</a:t>
            </a:r>
          </a:p>
          <a:p>
            <a:pPr marL="342900" indent="-342900">
              <a:lnSpc>
                <a:spcPct val="150000"/>
              </a:lnSpc>
              <a:buFont typeface="Wingdings" panose="05000000000000000000" pitchFamily="2" charset="2"/>
              <a:buChar char="Ø"/>
            </a:pPr>
            <a:r>
              <a:rPr lang="en-US" sz="2400" dirty="0"/>
              <a:t>Visual format shows critical path impact</a:t>
            </a:r>
          </a:p>
          <a:p>
            <a:pPr marL="342900" indent="-342900">
              <a:lnSpc>
                <a:spcPct val="150000"/>
              </a:lnSpc>
              <a:buFont typeface="Wingdings" panose="05000000000000000000" pitchFamily="2" charset="2"/>
              <a:buChar char="Ø"/>
            </a:pPr>
            <a:r>
              <a:rPr lang="en-US" sz="2400" dirty="0"/>
              <a:t>Updates reveal trends and causes of delays</a:t>
            </a:r>
          </a:p>
          <a:p>
            <a:pPr marL="342900" indent="-342900">
              <a:lnSpc>
                <a:spcPct val="150000"/>
              </a:lnSpc>
              <a:buFont typeface="Wingdings" panose="05000000000000000000" pitchFamily="2" charset="2"/>
              <a:buChar char="Ø"/>
            </a:pPr>
            <a:r>
              <a:rPr lang="en-US" sz="2400" dirty="0"/>
              <a:t>Useful for cost monitoring alongside schedule</a:t>
            </a:r>
          </a:p>
          <a:p>
            <a:pPr marL="342900" indent="-342900">
              <a:lnSpc>
                <a:spcPct val="150000"/>
              </a:lnSpc>
              <a:buFont typeface="Wingdings" panose="05000000000000000000" pitchFamily="2" charset="2"/>
              <a:buChar char="Ø"/>
            </a:pPr>
            <a:r>
              <a:rPr lang="en-US" sz="2400" dirty="0"/>
              <a:t>Immediate visual impact aids in corrective action</a:t>
            </a: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6307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b="1"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b="1"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34940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Control Charts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4154984"/>
          </a:xfrm>
          <a:prstGeom prst="rect">
            <a:avLst/>
          </a:prstGeom>
          <a:noFill/>
        </p:spPr>
        <p:txBody>
          <a:bodyPr wrap="square" rtlCol="0">
            <a:spAutoFit/>
          </a:bodyPr>
          <a:lstStyle/>
          <a:p>
            <a:pPr marL="342900" lvl="0" indent="-342900" eaLnBrk="0" fontAlgn="base" hangingPunct="0">
              <a:lnSpc>
                <a:spcPct val="150000"/>
              </a:lnSpc>
              <a:spcBef>
                <a:spcPct val="0"/>
              </a:spcBef>
              <a:spcAft>
                <a:spcPct val="0"/>
              </a:spcAft>
              <a:buFont typeface="Wingdings" panose="05000000000000000000" pitchFamily="2" charset="2"/>
              <a:buChar char="Ø"/>
            </a:pPr>
            <a:r>
              <a:rPr lang="en-US" altLang="en-US" sz="2400" dirty="0">
                <a:latin typeface="Arial" panose="020B0604020202020204" pitchFamily="34" charset="0"/>
              </a:rPr>
              <a:t>Used to track </a:t>
            </a:r>
            <a:r>
              <a:rPr lang="en-US" altLang="en-US" sz="2400" b="1" dirty="0">
                <a:latin typeface="Arial" panose="020B0604020202020204" pitchFamily="34" charset="0"/>
              </a:rPr>
              <a:t>schedule performance over time</a:t>
            </a:r>
            <a:endParaRPr lang="en-US" altLang="en-US" sz="2400" dirty="0">
              <a:latin typeface="Arial" panose="020B0604020202020204" pitchFamily="34" charset="0"/>
            </a:endParaRPr>
          </a:p>
          <a:p>
            <a:pPr marL="342900" lvl="0" indent="-342900" eaLnBrk="0" fontAlgn="base" hangingPunct="0">
              <a:lnSpc>
                <a:spcPct val="150000"/>
              </a:lnSpc>
              <a:spcBef>
                <a:spcPct val="0"/>
              </a:spcBef>
              <a:spcAft>
                <a:spcPct val="0"/>
              </a:spcAft>
              <a:buFont typeface="Wingdings" panose="05000000000000000000" pitchFamily="2" charset="2"/>
              <a:buChar char="Ø"/>
            </a:pPr>
            <a:r>
              <a:rPr lang="en-US" altLang="en-US" sz="2400" dirty="0">
                <a:latin typeface="Arial" panose="020B0604020202020204" pitchFamily="34" charset="0"/>
              </a:rPr>
              <a:t>Shows if the project is </a:t>
            </a:r>
            <a:r>
              <a:rPr lang="en-US" altLang="en-US" sz="2400" b="1" dirty="0">
                <a:latin typeface="Arial" panose="020B0604020202020204" pitchFamily="34" charset="0"/>
              </a:rPr>
              <a:t>ahead or behind schedule</a:t>
            </a:r>
            <a:endParaRPr lang="en-US" altLang="en-US" sz="2400" dirty="0">
              <a:latin typeface="Arial" panose="020B0604020202020204" pitchFamily="34" charset="0"/>
            </a:endParaRPr>
          </a:p>
          <a:p>
            <a:pPr marL="342900" lvl="0" indent="-342900" eaLnBrk="0" fontAlgn="base" hangingPunct="0">
              <a:lnSpc>
                <a:spcPct val="150000"/>
              </a:lnSpc>
              <a:spcBef>
                <a:spcPct val="0"/>
              </a:spcBef>
              <a:spcAft>
                <a:spcPct val="0"/>
              </a:spcAft>
              <a:buFont typeface="Wingdings" panose="05000000000000000000" pitchFamily="2" charset="2"/>
              <a:buChar char="Ø"/>
            </a:pPr>
            <a:r>
              <a:rPr lang="en-US" altLang="en-US" sz="2400" dirty="0">
                <a:latin typeface="Arial" panose="020B0604020202020204" pitchFamily="34" charset="0"/>
              </a:rPr>
              <a:t>Middle line = planned schedule (baseline)</a:t>
            </a:r>
          </a:p>
          <a:p>
            <a:pPr marL="342900" lvl="0" indent="-342900" eaLnBrk="0" fontAlgn="base" hangingPunct="0">
              <a:lnSpc>
                <a:spcPct val="150000"/>
              </a:lnSpc>
              <a:spcBef>
                <a:spcPct val="0"/>
              </a:spcBef>
              <a:spcAft>
                <a:spcPct val="0"/>
              </a:spcAft>
              <a:buFont typeface="Wingdings" panose="05000000000000000000" pitchFamily="2" charset="2"/>
              <a:buChar char="Ø"/>
            </a:pPr>
            <a:r>
              <a:rPr lang="en-US" altLang="en-US" sz="2400" dirty="0">
                <a:latin typeface="Arial" panose="020B0604020202020204" pitchFamily="34" charset="0"/>
              </a:rPr>
              <a:t>Points above the line = ahead of schedule</a:t>
            </a:r>
          </a:p>
          <a:p>
            <a:pPr marL="342900" lvl="0" indent="-342900" eaLnBrk="0" fontAlgn="base" hangingPunct="0">
              <a:lnSpc>
                <a:spcPct val="150000"/>
              </a:lnSpc>
              <a:spcBef>
                <a:spcPct val="0"/>
              </a:spcBef>
              <a:spcAft>
                <a:spcPct val="0"/>
              </a:spcAft>
              <a:buFont typeface="Wingdings" panose="05000000000000000000" pitchFamily="2" charset="2"/>
              <a:buChar char="Ø"/>
            </a:pPr>
            <a:r>
              <a:rPr lang="en-US" altLang="en-US" sz="2400" dirty="0">
                <a:latin typeface="Arial" panose="020B0604020202020204" pitchFamily="34" charset="0"/>
              </a:rPr>
              <a:t>Points below the line = behind schedule</a:t>
            </a:r>
          </a:p>
          <a:p>
            <a:pPr marL="342900" lvl="0" indent="-342900" eaLnBrk="0" fontAlgn="base" hangingPunct="0">
              <a:lnSpc>
                <a:spcPct val="150000"/>
              </a:lnSpc>
              <a:spcBef>
                <a:spcPct val="0"/>
              </a:spcBef>
              <a:spcAft>
                <a:spcPct val="0"/>
              </a:spcAft>
              <a:buFont typeface="Wingdings" panose="05000000000000000000" pitchFamily="2" charset="2"/>
              <a:buChar char="Ø"/>
            </a:pPr>
            <a:r>
              <a:rPr lang="en-US" altLang="en-US" sz="2400" dirty="0">
                <a:latin typeface="Arial" panose="020B0604020202020204" pitchFamily="34" charset="0"/>
              </a:rPr>
              <a:t>Helps managers see </a:t>
            </a:r>
            <a:r>
              <a:rPr lang="en-US" altLang="en-US" sz="2400" b="1" dirty="0">
                <a:latin typeface="Arial" panose="020B0604020202020204" pitchFamily="34" charset="0"/>
              </a:rPr>
              <a:t>performance trends quickly</a:t>
            </a:r>
            <a:endParaRPr lang="en-US" altLang="en-US" sz="2400" dirty="0">
              <a:latin typeface="Arial" panose="020B0604020202020204" pitchFamily="34"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93717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b="1"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b="1"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b="1"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41668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SPI and CPI Charts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3323987"/>
          </a:xfrm>
          <a:prstGeom prst="rect">
            <a:avLst/>
          </a:prstGeom>
          <a:noFill/>
        </p:spPr>
        <p:txBody>
          <a:bodyPr wrap="square" rtlCol="0">
            <a:spAutoFit/>
          </a:bodyPr>
          <a:lstStyle/>
          <a:p>
            <a:pPr>
              <a:lnSpc>
                <a:spcPct val="150000"/>
              </a:lnSpc>
            </a:pPr>
            <a:r>
              <a:rPr lang="en-US" dirty="0"/>
              <a:t>Used to measure </a:t>
            </a:r>
            <a:r>
              <a:rPr lang="en-US" b="1" dirty="0"/>
              <a:t>project efficiency</a:t>
            </a:r>
            <a:endParaRPr lang="en-US" dirty="0"/>
          </a:p>
          <a:p>
            <a:pPr>
              <a:lnSpc>
                <a:spcPct val="150000"/>
              </a:lnSpc>
            </a:pPr>
            <a:r>
              <a:rPr lang="en-US" b="1" dirty="0"/>
              <a:t>SPI (Schedule Performance Index)</a:t>
            </a:r>
            <a:r>
              <a:rPr lang="en-US" dirty="0"/>
              <a:t> → shows schedule performance</a:t>
            </a:r>
          </a:p>
          <a:p>
            <a:pPr lvl="1">
              <a:lnSpc>
                <a:spcPct val="150000"/>
              </a:lnSpc>
            </a:pPr>
            <a:r>
              <a:rPr lang="en-US" dirty="0"/>
              <a:t>SPI = 1.00 → on schedule</a:t>
            </a:r>
          </a:p>
          <a:p>
            <a:pPr lvl="1">
              <a:lnSpc>
                <a:spcPct val="150000"/>
              </a:lnSpc>
            </a:pPr>
            <a:r>
              <a:rPr lang="en-US" dirty="0"/>
              <a:t>SPI &lt; 1.00 → behind schedule</a:t>
            </a:r>
          </a:p>
          <a:p>
            <a:pPr lvl="1">
              <a:lnSpc>
                <a:spcPct val="150000"/>
              </a:lnSpc>
            </a:pPr>
            <a:r>
              <a:rPr lang="en-US" dirty="0"/>
              <a:t>SPI &gt; 1.00 → ahead of schedule</a:t>
            </a:r>
          </a:p>
          <a:p>
            <a:pPr>
              <a:lnSpc>
                <a:spcPct val="150000"/>
              </a:lnSpc>
            </a:pPr>
            <a:r>
              <a:rPr lang="en-US" dirty="0"/>
              <a:t>Charts help track performance trends over reporting periods</a:t>
            </a: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45370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SPI and CPI Charts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3626955"/>
          </a:xfrm>
          <a:prstGeom prst="rect">
            <a:avLst/>
          </a:prstGeom>
          <a:noFill/>
        </p:spPr>
        <p:txBody>
          <a:bodyPr wrap="square" rtlCol="0">
            <a:spAutoFit/>
          </a:bodyPr>
          <a:lstStyle/>
          <a:p>
            <a:pPr>
              <a:lnSpc>
                <a:spcPct val="150000"/>
              </a:lnSpc>
            </a:pPr>
            <a:r>
              <a:rPr lang="en-US" dirty="0"/>
              <a:t>Used to measure </a:t>
            </a:r>
            <a:r>
              <a:rPr lang="en-US" b="1" dirty="0"/>
              <a:t>project efficiency</a:t>
            </a:r>
            <a:endParaRPr lang="en-US" dirty="0"/>
          </a:p>
          <a:p>
            <a:pPr>
              <a:lnSpc>
                <a:spcPct val="150000"/>
              </a:lnSpc>
            </a:pPr>
            <a:r>
              <a:rPr lang="en-US" b="1" dirty="0"/>
              <a:t>CPI (Cost Performance Index)</a:t>
            </a:r>
            <a:r>
              <a:rPr lang="en-US" dirty="0"/>
              <a:t> → shows cost performance</a:t>
            </a:r>
          </a:p>
          <a:p>
            <a:pPr lvl="1">
              <a:lnSpc>
                <a:spcPct val="150000"/>
              </a:lnSpc>
            </a:pPr>
            <a:r>
              <a:rPr lang="en-US" dirty="0"/>
              <a:t>CPI = 1.00 → on budget</a:t>
            </a:r>
          </a:p>
          <a:p>
            <a:pPr lvl="1">
              <a:lnSpc>
                <a:spcPct val="150000"/>
              </a:lnSpc>
            </a:pPr>
            <a:r>
              <a:rPr lang="en-US" dirty="0"/>
              <a:t>CPI &lt; 1.00 → over budget</a:t>
            </a:r>
          </a:p>
          <a:p>
            <a:pPr lvl="1">
              <a:lnSpc>
                <a:spcPct val="150000"/>
              </a:lnSpc>
            </a:pPr>
            <a:r>
              <a:rPr lang="en-US" dirty="0"/>
              <a:t>CPI &gt; 1.00 → under budget</a:t>
            </a:r>
          </a:p>
          <a:p>
            <a:pPr>
              <a:lnSpc>
                <a:spcPct val="150000"/>
              </a:lnSpc>
            </a:pPr>
            <a:r>
              <a:rPr lang="en-US" dirty="0"/>
              <a:t>Charts help track performance trends over reporting periods</a:t>
            </a:r>
          </a:p>
          <a:p>
            <a:pPr>
              <a:lnSpc>
                <a:spcPct val="150000"/>
              </a:lnSpc>
            </a:pPr>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nSpc>
                <a:spcPct val="150000"/>
              </a:lnSpc>
            </a:pPr>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1729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b="1"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b="1"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b="1"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b="1"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405151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Causes of Variances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3785652"/>
          </a:xfrm>
          <a:prstGeom prst="rect">
            <a:avLst/>
          </a:prstGeom>
          <a:noFill/>
        </p:spPr>
        <p:txBody>
          <a:bodyPr wrap="square" rtlCol="0">
            <a:spAutoFit/>
          </a:bodyPr>
          <a:lstStyle/>
          <a:p>
            <a:r>
              <a:rPr lang="en-US" sz="2400" b="1" dirty="0"/>
              <a:t>Cost Variances:</a:t>
            </a:r>
            <a:endParaRPr lang="en-US" sz="2400" dirty="0"/>
          </a:p>
          <a:p>
            <a:pPr>
              <a:buFont typeface="Arial" panose="020B0604020202020204" pitchFamily="34" charset="0"/>
              <a:buChar char="•"/>
            </a:pPr>
            <a:r>
              <a:rPr lang="en-US" sz="2400" dirty="0"/>
              <a:t>Poorly defined scope, incorrect budgeting, excessive front-loading</a:t>
            </a:r>
          </a:p>
          <a:p>
            <a:pPr>
              <a:buFont typeface="Arial" panose="020B0604020202020204" pitchFamily="34" charset="0"/>
              <a:buChar char="•"/>
            </a:pPr>
            <a:r>
              <a:rPr lang="en-US" sz="2400" dirty="0"/>
              <a:t>Performing work out of sequence, scope creep</a:t>
            </a:r>
          </a:p>
          <a:p>
            <a:pPr>
              <a:buFont typeface="Arial" panose="020B0604020202020204" pitchFamily="34" charset="0"/>
              <a:buChar char="•"/>
            </a:pPr>
            <a:r>
              <a:rPr lang="en-US" sz="2400" dirty="0"/>
              <a:t>Premium wages, inefficient crew sizes, material delays</a:t>
            </a:r>
          </a:p>
          <a:p>
            <a:r>
              <a:rPr lang="en-US" sz="2400" b="1" dirty="0"/>
              <a:t>Schedule Variances:</a:t>
            </a:r>
            <a:endParaRPr lang="en-US" sz="2400" dirty="0"/>
          </a:p>
          <a:p>
            <a:pPr>
              <a:buFont typeface="Arial" panose="020B0604020202020204" pitchFamily="34" charset="0"/>
              <a:buChar char="•"/>
            </a:pPr>
            <a:r>
              <a:rPr lang="en-US" sz="2400" dirty="0"/>
              <a:t>Interruptions, inadequate supervision, rework</a:t>
            </a:r>
          </a:p>
          <a:p>
            <a:pPr>
              <a:buFont typeface="Arial" panose="020B0604020202020204" pitchFamily="34" charset="0"/>
              <a:buChar char="•"/>
            </a:pPr>
            <a:r>
              <a:rPr lang="en-US" sz="2400" dirty="0"/>
              <a:t>Late starts, incorrect task linkage, equipment breakdown</a:t>
            </a:r>
          </a:p>
          <a:p>
            <a:pPr>
              <a:buFont typeface="Arial" panose="020B0604020202020204" pitchFamily="34" charset="0"/>
              <a:buChar char="•"/>
            </a:pPr>
            <a:r>
              <a:rPr lang="en-US" sz="2400" dirty="0"/>
              <a:t>Crew issues, scope changes, insufficient resources</a:t>
            </a: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9581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b="1"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b="1"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b="1"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b="1"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507964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Variance Thresholds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3231654"/>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US" sz="2400" dirty="0"/>
              <a:t>Variances may not always require immediate action</a:t>
            </a:r>
          </a:p>
          <a:p>
            <a:pPr marL="342900" indent="-342900">
              <a:lnSpc>
                <a:spcPct val="150000"/>
              </a:lnSpc>
              <a:buFont typeface="Wingdings" panose="05000000000000000000" pitchFamily="2" charset="2"/>
              <a:buChar char="Ø"/>
            </a:pPr>
            <a:r>
              <a:rPr lang="en-US" sz="2400" dirty="0"/>
              <a:t>Thresholds set based on risk tolerance and project size</a:t>
            </a:r>
          </a:p>
          <a:p>
            <a:pPr marL="342900" indent="-342900">
              <a:lnSpc>
                <a:spcPct val="150000"/>
              </a:lnSpc>
              <a:buFont typeface="Wingdings" panose="05000000000000000000" pitchFamily="2" charset="2"/>
              <a:buChar char="Ø"/>
            </a:pPr>
            <a:r>
              <a:rPr lang="en-US" sz="2400" dirty="0"/>
              <a:t>Example: SPI ±5%, CPI ±8% → triggers investigation if exceeded</a:t>
            </a:r>
          </a:p>
          <a:p>
            <a:pPr marL="342900" indent="-342900">
              <a:lnSpc>
                <a:spcPct val="150000"/>
              </a:lnSpc>
              <a:buFont typeface="Wingdings" panose="05000000000000000000" pitchFamily="2" charset="2"/>
              <a:buChar char="Ø"/>
            </a:pPr>
            <a:r>
              <a:rPr lang="en-US" sz="2400" dirty="0"/>
              <a:t>Helps distinguish normal fluctuations from serious issues</a:t>
            </a:r>
          </a:p>
          <a:p>
            <a:pPr marL="342900" indent="-342900">
              <a:lnSpc>
                <a:spcPct val="150000"/>
              </a:lnSpc>
              <a:buFont typeface="Wingdings" panose="05000000000000000000" pitchFamily="2" charset="2"/>
              <a:buChar char="Ø"/>
            </a:pPr>
            <a:r>
              <a:rPr lang="en-US" sz="2400" dirty="0"/>
              <a:t>Thresholds may vary over project life cycle</a:t>
            </a: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83293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b="1"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b="1"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b="1"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b="1"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b="1"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981573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Root Cause Analysis (RCA)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3293209"/>
          </a:xfrm>
          <a:prstGeom prst="rect">
            <a:avLst/>
          </a:prstGeom>
          <a:noFill/>
        </p:spPr>
        <p:txBody>
          <a:bodyPr wrap="square" rtlCol="0">
            <a:spAutoFit/>
          </a:bodyPr>
          <a:lstStyle/>
          <a:p>
            <a:r>
              <a:rPr lang="en-US" sz="2000" dirty="0"/>
              <a:t>Systematic approach to identify causes of variances</a:t>
            </a:r>
          </a:p>
          <a:p>
            <a:r>
              <a:rPr lang="en-US" sz="2000" dirty="0"/>
              <a:t>Steps:</a:t>
            </a:r>
          </a:p>
          <a:p>
            <a:pPr marL="800100" lvl="1" indent="-342900">
              <a:buFont typeface="+mj-lt"/>
              <a:buAutoNum type="arabicParenR"/>
            </a:pPr>
            <a:r>
              <a:rPr lang="en-US" sz="2000" dirty="0"/>
              <a:t>Collect data</a:t>
            </a:r>
          </a:p>
          <a:p>
            <a:pPr marL="800100" lvl="1" indent="-342900">
              <a:buFont typeface="+mj-lt"/>
              <a:buAutoNum type="arabicParenR"/>
            </a:pPr>
            <a:r>
              <a:rPr lang="en-US" sz="2000" dirty="0"/>
              <a:t>Organize contributing factors</a:t>
            </a:r>
          </a:p>
          <a:p>
            <a:pPr marL="800100" lvl="1" indent="-342900">
              <a:buFont typeface="+mj-lt"/>
              <a:buAutoNum type="arabicParenR"/>
            </a:pPr>
            <a:r>
              <a:rPr lang="en-US" sz="2000" dirty="0"/>
              <a:t>Identify root causes</a:t>
            </a:r>
          </a:p>
          <a:p>
            <a:pPr marL="800100" lvl="1" indent="-342900">
              <a:buFont typeface="+mj-lt"/>
              <a:buAutoNum type="arabicParenR"/>
            </a:pPr>
            <a:r>
              <a:rPr lang="en-US" sz="2000" dirty="0"/>
              <a:t>Recommend solutions and track implementation</a:t>
            </a:r>
          </a:p>
          <a:p>
            <a:pPr lvl="1"/>
            <a:endParaRPr lang="en-US" sz="2000" dirty="0"/>
          </a:p>
          <a:p>
            <a:r>
              <a:rPr lang="en-US" sz="2000" dirty="0"/>
              <a:t>Focuses on correcting underlying issues, not symptoms</a:t>
            </a: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35331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b="1"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b="1"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b="1"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b="1"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b="1"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b="1"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803073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Reporting Project Status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3600986"/>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US" sz="2400" dirty="0"/>
              <a:t>Consolidate data from reports, schedules, and cost tracking</a:t>
            </a:r>
          </a:p>
          <a:p>
            <a:pPr marL="342900" indent="-342900">
              <a:lnSpc>
                <a:spcPct val="150000"/>
              </a:lnSpc>
              <a:buFont typeface="Wingdings" panose="05000000000000000000" pitchFamily="2" charset="2"/>
              <a:buChar char="Ø"/>
            </a:pPr>
            <a:r>
              <a:rPr lang="en-US" sz="2400" dirty="0"/>
              <a:t>Status reports summarize project progress, not opinions</a:t>
            </a:r>
          </a:p>
          <a:p>
            <a:pPr marL="342900" indent="-342900">
              <a:lnSpc>
                <a:spcPct val="150000"/>
              </a:lnSpc>
              <a:buFont typeface="Wingdings" panose="05000000000000000000" pitchFamily="2" charset="2"/>
              <a:buChar char="Ø"/>
            </a:pPr>
            <a:r>
              <a:rPr lang="en-US" sz="2400" dirty="0"/>
              <a:t>Include: completed tasks, delayed tasks, milestones, issues</a:t>
            </a:r>
          </a:p>
          <a:p>
            <a:pPr marL="342900" indent="-342900">
              <a:lnSpc>
                <a:spcPct val="150000"/>
              </a:lnSpc>
              <a:buFont typeface="Wingdings" panose="05000000000000000000" pitchFamily="2" charset="2"/>
              <a:buChar char="Ø"/>
            </a:pPr>
            <a:r>
              <a:rPr lang="en-US" sz="2400" dirty="0"/>
              <a:t>Use concise, third-person, bullet format</a:t>
            </a:r>
          </a:p>
          <a:p>
            <a:pPr marL="342900" indent="-342900">
              <a:lnSpc>
                <a:spcPct val="150000"/>
              </a:lnSpc>
              <a:buFont typeface="Wingdings" panose="05000000000000000000" pitchFamily="2" charset="2"/>
              <a:buChar char="Ø"/>
            </a:pPr>
            <a:r>
              <a:rPr lang="en-US" sz="2400" dirty="0"/>
              <a:t>Regular distribution ensures team alignment and proactive action</a:t>
            </a: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73239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b="1"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b="1"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b="1"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b="1"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b="1"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b="1"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b="1"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38699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CE342514-BEC1-FD28-5B52-B9426FAEE2B3}"/>
              </a:ext>
            </a:extLst>
          </p:cNvPr>
          <p:cNvPicPr>
            <a:picLocks noChangeAspect="1"/>
          </p:cNvPicPr>
          <p:nvPr/>
        </p:nvPicPr>
        <p:blipFill>
          <a:blip r:embed="rId2"/>
          <a:stretch>
            <a:fillRect/>
          </a:stretch>
        </p:blipFill>
        <p:spPr>
          <a:xfrm>
            <a:off x="1016951" y="2155119"/>
            <a:ext cx="10028821" cy="4031747"/>
          </a:xfrm>
          <a:prstGeom prst="rect">
            <a:avLst/>
          </a:prstGeom>
        </p:spPr>
      </p:pic>
    </p:spTree>
    <p:extLst>
      <p:ext uri="{BB962C8B-B14F-4D97-AF65-F5344CB8AC3E}">
        <p14:creationId xmlns:p14="http://schemas.microsoft.com/office/powerpoint/2010/main" val="25946940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72358" y="2097472"/>
            <a:ext cx="10565364" cy="3354765"/>
          </a:xfrm>
          <a:prstGeom prst="rect">
            <a:avLst/>
          </a:prstGeom>
        </p:spPr>
        <p:txBody>
          <a:bodyPr wrap="square">
            <a:spAutoFit/>
          </a:bodyPr>
          <a:lstStyle/>
          <a:p>
            <a:r>
              <a:rPr lang="en-US" sz="2800" b="1" dirty="0"/>
              <a:t>🔹 Phase Gates (Decision Points)</a:t>
            </a:r>
          </a:p>
          <a:p>
            <a:r>
              <a:rPr lang="en-US" sz="2800" dirty="0"/>
              <a:t>Represent </a:t>
            </a:r>
            <a:r>
              <a:rPr lang="en-US" sz="2800" b="1" dirty="0"/>
              <a:t>checkpoints</a:t>
            </a:r>
            <a:r>
              <a:rPr lang="en-US" sz="2800" dirty="0"/>
              <a:t> between phases (e.g., “Start → Plan → Execute → Close”).</a:t>
            </a:r>
          </a:p>
          <a:p>
            <a:r>
              <a:rPr lang="en-US" sz="2400" dirty="0"/>
              <a:t>Purpose: Decide whether the project should </a:t>
            </a:r>
            <a:r>
              <a:rPr lang="en-US" sz="2400" b="1" dirty="0"/>
              <a:t>Continue, Stop, or Be Adjusted</a:t>
            </a:r>
            <a:r>
              <a:rPr lang="en-US" sz="2400" dirty="0"/>
              <a:t>.</a:t>
            </a:r>
          </a:p>
          <a:p>
            <a:r>
              <a:rPr lang="en-US" sz="2800" dirty="0"/>
              <a:t>They ensure resources are not wasted on projects that are no longer viable.</a:t>
            </a:r>
          </a:p>
          <a:p>
            <a:r>
              <a:rPr lang="en-US" sz="2400" dirty="0"/>
              <a:t>Example: Before moving from “Organizing &amp; Preparing” to “Carrying out the project,” management reviews cost, risks, and scope.</a:t>
            </a:r>
          </a:p>
        </p:txBody>
      </p:sp>
    </p:spTree>
    <p:extLst>
      <p:ext uri="{BB962C8B-B14F-4D97-AF65-F5344CB8AC3E}">
        <p14:creationId xmlns:p14="http://schemas.microsoft.com/office/powerpoint/2010/main" val="25367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72358" y="2097472"/>
            <a:ext cx="10565364" cy="3108543"/>
          </a:xfrm>
          <a:prstGeom prst="rect">
            <a:avLst/>
          </a:prstGeom>
        </p:spPr>
        <p:txBody>
          <a:bodyPr wrap="square">
            <a:spAutoFit/>
          </a:bodyPr>
          <a:lstStyle/>
          <a:p>
            <a:r>
              <a:rPr lang="en-US" sz="2800" b="1" dirty="0"/>
              <a:t>🔹 Process Groups</a:t>
            </a:r>
          </a:p>
          <a:p>
            <a:pPr>
              <a:buFont typeface="Arial" panose="020B0604020202020204" pitchFamily="34" charset="0"/>
              <a:buChar char="•"/>
            </a:pPr>
            <a:r>
              <a:rPr lang="en-US" sz="2800" dirty="0"/>
              <a:t>The </a:t>
            </a:r>
            <a:r>
              <a:rPr lang="en-US" sz="2800" b="1" dirty="0"/>
              <a:t>work performed inside each phase</a:t>
            </a:r>
            <a:r>
              <a:rPr lang="en-US" sz="2800" dirty="0"/>
              <a:t>.</a:t>
            </a:r>
          </a:p>
          <a:p>
            <a:pPr>
              <a:buFont typeface="Arial" panose="020B0604020202020204" pitchFamily="34" charset="0"/>
              <a:buChar char="•"/>
            </a:pPr>
            <a:r>
              <a:rPr lang="en-US" sz="2800" dirty="0"/>
              <a:t>They are </a:t>
            </a:r>
            <a:r>
              <a:rPr lang="en-US" sz="2800" b="1" dirty="0"/>
              <a:t>ongoing management activities</a:t>
            </a:r>
            <a:r>
              <a:rPr lang="en-US" sz="2800" dirty="0"/>
              <a:t> that happen across all phases.</a:t>
            </a:r>
          </a:p>
          <a:p>
            <a:pPr>
              <a:buFont typeface="Arial" panose="020B0604020202020204" pitchFamily="34" charset="0"/>
              <a:buChar char="•"/>
            </a:pPr>
            <a:r>
              <a:rPr lang="en-US" sz="2800" dirty="0"/>
              <a:t>5 groups: </a:t>
            </a:r>
            <a:r>
              <a:rPr lang="en-US" sz="2800" b="1" dirty="0"/>
              <a:t>Initiating, Planning, Executing, Controlling, Closing</a:t>
            </a:r>
            <a:r>
              <a:rPr lang="en-US" sz="2800" dirty="0"/>
              <a:t>.</a:t>
            </a:r>
          </a:p>
          <a:p>
            <a:pPr>
              <a:buFont typeface="Arial" panose="020B0604020202020204" pitchFamily="34" charset="0"/>
              <a:buChar char="•"/>
            </a:pPr>
            <a:r>
              <a:rPr lang="en-US" sz="2800" dirty="0"/>
              <a:t>Example: While carrying out the project, the team is executing work, controlling progress, and sometimes re-planning.</a:t>
            </a:r>
          </a:p>
        </p:txBody>
      </p:sp>
    </p:spTree>
    <p:extLst>
      <p:ext uri="{BB962C8B-B14F-4D97-AF65-F5344CB8AC3E}">
        <p14:creationId xmlns:p14="http://schemas.microsoft.com/office/powerpoint/2010/main" val="17846915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72358" y="2097472"/>
            <a:ext cx="10565364" cy="3970318"/>
          </a:xfrm>
          <a:prstGeom prst="rect">
            <a:avLst/>
          </a:prstGeom>
        </p:spPr>
        <p:txBody>
          <a:bodyPr wrap="square">
            <a:spAutoFit/>
          </a:bodyPr>
          <a:lstStyle/>
          <a:p>
            <a:r>
              <a:rPr lang="en-US" sz="2800" b="1" dirty="0"/>
              <a:t>🔹 Relationship Between Them</a:t>
            </a:r>
          </a:p>
          <a:p>
            <a:r>
              <a:rPr lang="en-US" sz="2800" b="1" dirty="0"/>
              <a:t>Phase gates are “WHERE” decisions happen</a:t>
            </a:r>
            <a:r>
              <a:rPr lang="en-US" sz="2800" dirty="0"/>
              <a:t> (end of a phase).</a:t>
            </a:r>
          </a:p>
          <a:p>
            <a:r>
              <a:rPr lang="en-US" sz="2800" b="1" dirty="0"/>
              <a:t>Process groups are “WHAT” you do inside phases</a:t>
            </a:r>
            <a:r>
              <a:rPr lang="en-US" sz="2800" dirty="0"/>
              <a:t> to manage the work.</a:t>
            </a:r>
          </a:p>
          <a:p>
            <a:r>
              <a:rPr lang="en-US" sz="2800" dirty="0"/>
              <a:t>At each </a:t>
            </a:r>
            <a:r>
              <a:rPr lang="en-US" sz="2800" b="1" dirty="0"/>
              <a:t>gate</a:t>
            </a:r>
            <a:r>
              <a:rPr lang="en-US" sz="2800" dirty="0"/>
              <a:t>, outputs from the process groups are reviewed:</a:t>
            </a:r>
          </a:p>
          <a:p>
            <a:pPr lvl="1"/>
            <a:r>
              <a:rPr lang="en-US" sz="2800" b="1" dirty="0"/>
              <a:t>Initiating</a:t>
            </a:r>
            <a:r>
              <a:rPr lang="en-US" sz="2800" dirty="0"/>
              <a:t> → provides project charter for approval at Gate 1.</a:t>
            </a:r>
          </a:p>
          <a:p>
            <a:pPr lvl="1"/>
            <a:r>
              <a:rPr lang="en-US" sz="2800" b="1" dirty="0"/>
              <a:t>Planning</a:t>
            </a:r>
            <a:r>
              <a:rPr lang="en-US" sz="2800" dirty="0"/>
              <a:t> → provides detailed project plan for review at Gate 2.</a:t>
            </a:r>
          </a:p>
          <a:p>
            <a:pPr lvl="1"/>
            <a:r>
              <a:rPr lang="en-US" sz="2800" b="1" dirty="0"/>
              <a:t>Executing + Controlling</a:t>
            </a:r>
            <a:r>
              <a:rPr lang="en-US" sz="2800" dirty="0"/>
              <a:t> → progress reports &amp; performance data reviewed at Gate 3.</a:t>
            </a:r>
          </a:p>
          <a:p>
            <a:pPr lvl="1"/>
            <a:r>
              <a:rPr lang="en-US" sz="2800" b="1" dirty="0"/>
              <a:t>Closing</a:t>
            </a:r>
            <a:r>
              <a:rPr lang="en-US" sz="2800" dirty="0"/>
              <a:t> → final deliverables reviewed at the last gate.</a:t>
            </a:r>
          </a:p>
        </p:txBody>
      </p:sp>
    </p:spTree>
    <p:extLst>
      <p:ext uri="{BB962C8B-B14F-4D97-AF65-F5344CB8AC3E}">
        <p14:creationId xmlns:p14="http://schemas.microsoft.com/office/powerpoint/2010/main" val="4633232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72358" y="2097472"/>
            <a:ext cx="10565364" cy="3108543"/>
          </a:xfrm>
          <a:prstGeom prst="rect">
            <a:avLst/>
          </a:prstGeom>
        </p:spPr>
        <p:txBody>
          <a:bodyPr wrap="square">
            <a:spAutoFit/>
          </a:bodyPr>
          <a:lstStyle/>
          <a:p>
            <a:r>
              <a:rPr lang="en-US" sz="2800" dirty="0"/>
              <a:t>✅ </a:t>
            </a:r>
            <a:r>
              <a:rPr lang="en-US" sz="2800" b="1" dirty="0"/>
              <a:t>In short:</a:t>
            </a:r>
          </a:p>
          <a:p>
            <a:endParaRPr lang="en-US" sz="2800" dirty="0"/>
          </a:p>
          <a:p>
            <a:r>
              <a:rPr lang="en-US" sz="2800" b="1" dirty="0"/>
              <a:t>Gates = Decision checkpoints between phases.</a:t>
            </a:r>
            <a:endParaRPr lang="en-US" sz="2800" dirty="0"/>
          </a:p>
          <a:p>
            <a:r>
              <a:rPr lang="en-US" sz="2800" b="1" dirty="0"/>
              <a:t>Process Groups = Management actions within the phases.</a:t>
            </a:r>
            <a:endParaRPr lang="en-US" sz="2800" dirty="0"/>
          </a:p>
          <a:p>
            <a:r>
              <a:rPr lang="en-US" sz="2800" dirty="0"/>
              <a:t>The </a:t>
            </a:r>
            <a:r>
              <a:rPr lang="en-US" sz="2800" b="1" dirty="0"/>
              <a:t>process groups produce deliverables and reports</a:t>
            </a:r>
            <a:r>
              <a:rPr lang="en-US" sz="2800" dirty="0"/>
              <a:t> → which are then evaluated at </a:t>
            </a:r>
            <a:r>
              <a:rPr lang="en-US" sz="2800" b="1" dirty="0"/>
              <a:t>gates</a:t>
            </a:r>
            <a:r>
              <a:rPr lang="en-US" sz="2800" dirty="0"/>
              <a:t> to decide whether the project should move forward.</a:t>
            </a:r>
          </a:p>
        </p:txBody>
      </p:sp>
    </p:spTree>
    <p:extLst>
      <p:ext uri="{BB962C8B-B14F-4D97-AF65-F5344CB8AC3E}">
        <p14:creationId xmlns:p14="http://schemas.microsoft.com/office/powerpoint/2010/main" val="13409486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72358" y="2097472"/>
            <a:ext cx="10565364" cy="3539430"/>
          </a:xfrm>
          <a:prstGeom prst="rect">
            <a:avLst/>
          </a:prstGeom>
        </p:spPr>
        <p:txBody>
          <a:bodyPr wrap="square">
            <a:spAutoFit/>
          </a:bodyPr>
          <a:lstStyle/>
          <a:p>
            <a:r>
              <a:rPr lang="en-US" sz="2800" i="1" dirty="0"/>
              <a:t>Project Management Phases &amp; Process Groups</a:t>
            </a:r>
            <a:br>
              <a:rPr lang="en-US" sz="2800" dirty="0"/>
            </a:br>
            <a:r>
              <a:rPr lang="en-US" sz="2800" b="1" dirty="0"/>
              <a:t>The Four Project Phases:</a:t>
            </a:r>
          </a:p>
          <a:p>
            <a:endParaRPr lang="en-US" sz="2800" b="1" dirty="0"/>
          </a:p>
          <a:p>
            <a:pPr marL="457200" indent="-457200">
              <a:buFont typeface="Arial" panose="020B0604020202020204" pitchFamily="34" charset="0"/>
              <a:buChar char="•"/>
            </a:pPr>
            <a:r>
              <a:rPr lang="en-US" sz="2800" dirty="0"/>
              <a:t>Starting the Project</a:t>
            </a:r>
          </a:p>
          <a:p>
            <a:pPr marL="457200" indent="-457200">
              <a:buFont typeface="Arial" panose="020B0604020202020204" pitchFamily="34" charset="0"/>
              <a:buChar char="•"/>
            </a:pPr>
            <a:r>
              <a:rPr lang="en-US" sz="2800" dirty="0"/>
              <a:t>Organizing and Preparing</a:t>
            </a:r>
          </a:p>
          <a:p>
            <a:pPr marL="457200" indent="-457200">
              <a:buFont typeface="Arial" panose="020B0604020202020204" pitchFamily="34" charset="0"/>
              <a:buChar char="•"/>
            </a:pPr>
            <a:r>
              <a:rPr lang="en-US" sz="2800" dirty="0"/>
              <a:t>Carrying Out the Project</a:t>
            </a:r>
          </a:p>
          <a:p>
            <a:pPr marL="457200" indent="-457200">
              <a:buFont typeface="Arial" panose="020B0604020202020204" pitchFamily="34" charset="0"/>
              <a:buChar char="•"/>
            </a:pPr>
            <a:r>
              <a:rPr lang="en-US" sz="2800" dirty="0"/>
              <a:t>Ending the Project</a:t>
            </a:r>
          </a:p>
          <a:p>
            <a:endParaRPr lang="en-US" sz="2800" dirty="0"/>
          </a:p>
        </p:txBody>
      </p:sp>
    </p:spTree>
    <p:extLst>
      <p:ext uri="{BB962C8B-B14F-4D97-AF65-F5344CB8AC3E}">
        <p14:creationId xmlns:p14="http://schemas.microsoft.com/office/powerpoint/2010/main" val="25771628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72358" y="2097472"/>
            <a:ext cx="10565364" cy="2677656"/>
          </a:xfrm>
          <a:prstGeom prst="rect">
            <a:avLst/>
          </a:prstGeom>
        </p:spPr>
        <p:txBody>
          <a:bodyPr wrap="square">
            <a:spAutoFit/>
          </a:bodyPr>
          <a:lstStyle/>
          <a:p>
            <a:r>
              <a:rPr lang="en-US" sz="2800" b="1" dirty="0"/>
              <a:t>Phase Gates</a:t>
            </a:r>
          </a:p>
          <a:p>
            <a:endParaRPr lang="en-US" sz="2800" b="1" dirty="0"/>
          </a:p>
          <a:p>
            <a:r>
              <a:rPr lang="en-US" sz="2800" dirty="0"/>
              <a:t>Represent decision points before moving to next stage</a:t>
            </a:r>
          </a:p>
          <a:p>
            <a:r>
              <a:rPr lang="en-US" sz="2800" dirty="0"/>
              <a:t>Key checks: Feasibility, Resources, Risks, Approval</a:t>
            </a:r>
          </a:p>
          <a:p>
            <a:r>
              <a:rPr lang="en-US" sz="2800" dirty="0"/>
              <a:t>Diamond symbols in diagram = “Go / Kill / Hold / Recycle” decisions</a:t>
            </a:r>
          </a:p>
          <a:p>
            <a:endParaRPr lang="en-US" sz="2800" dirty="0"/>
          </a:p>
        </p:txBody>
      </p:sp>
    </p:spTree>
    <p:extLst>
      <p:ext uri="{BB962C8B-B14F-4D97-AF65-F5344CB8AC3E}">
        <p14:creationId xmlns:p14="http://schemas.microsoft.com/office/powerpoint/2010/main" val="5810962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72358" y="2097472"/>
            <a:ext cx="10565364" cy="2646878"/>
          </a:xfrm>
          <a:prstGeom prst="rect">
            <a:avLst/>
          </a:prstGeom>
        </p:spPr>
        <p:txBody>
          <a:bodyPr wrap="square">
            <a:spAutoFit/>
          </a:bodyPr>
          <a:lstStyle/>
          <a:p>
            <a:r>
              <a:rPr lang="en-US" sz="2800" b="1" dirty="0"/>
              <a:t>Process Groups Overview</a:t>
            </a:r>
          </a:p>
          <a:p>
            <a:endParaRPr lang="en-US" sz="2800" b="1" dirty="0"/>
          </a:p>
          <a:p>
            <a:r>
              <a:rPr lang="en-US" sz="2800" dirty="0"/>
              <a:t>Initiating</a:t>
            </a:r>
          </a:p>
          <a:p>
            <a:pPr lvl="0" indent="-457200" eaLnBrk="0" fontAlgn="base" hangingPunct="0">
              <a:spcBef>
                <a:spcPct val="0"/>
              </a:spcBef>
              <a:spcAft>
                <a:spcPct val="0"/>
              </a:spcAft>
              <a:buFontTx/>
              <a:buChar char="•"/>
            </a:pPr>
            <a:r>
              <a:rPr lang="en-US" altLang="en-US" dirty="0">
                <a:latin typeface="Arial" panose="020B0604020202020204" pitchFamily="34" charset="0"/>
              </a:rPr>
              <a:t>Define objectives &amp; scope</a:t>
            </a:r>
          </a:p>
          <a:p>
            <a:pPr lvl="0" indent="-457200" eaLnBrk="0" fontAlgn="base" hangingPunct="0">
              <a:spcBef>
                <a:spcPct val="0"/>
              </a:spcBef>
              <a:spcAft>
                <a:spcPct val="0"/>
              </a:spcAft>
              <a:buFontTx/>
              <a:buChar char="•"/>
            </a:pPr>
            <a:r>
              <a:rPr lang="en-US" altLang="en-US" dirty="0">
                <a:latin typeface="Arial" panose="020B0604020202020204" pitchFamily="34" charset="0"/>
              </a:rPr>
              <a:t>Identify stakeholders</a:t>
            </a:r>
          </a:p>
          <a:p>
            <a:pPr lvl="0" indent="-457200" eaLnBrk="0" fontAlgn="base" hangingPunct="0">
              <a:spcBef>
                <a:spcPct val="0"/>
              </a:spcBef>
              <a:spcAft>
                <a:spcPct val="0"/>
              </a:spcAft>
              <a:buFontTx/>
              <a:buChar char="•"/>
            </a:pPr>
            <a:r>
              <a:rPr lang="en-US" altLang="en-US" dirty="0">
                <a:latin typeface="Arial" panose="020B0604020202020204" pitchFamily="34" charset="0"/>
              </a:rPr>
              <a:t>Secure approvals &amp; resources</a:t>
            </a:r>
          </a:p>
          <a:p>
            <a:pPr lvl="7" eaLnBrk="0" fontAlgn="base" hangingPunct="0">
              <a:spcBef>
                <a:spcPct val="0"/>
              </a:spcBef>
              <a:spcAft>
                <a:spcPct val="0"/>
              </a:spcAft>
              <a:buFontTx/>
              <a:buChar char="•"/>
            </a:pPr>
            <a:endParaRPr lang="en-US" sz="2800" dirty="0"/>
          </a:p>
        </p:txBody>
      </p:sp>
    </p:spTree>
    <p:extLst>
      <p:ext uri="{BB962C8B-B14F-4D97-AF65-F5344CB8AC3E}">
        <p14:creationId xmlns:p14="http://schemas.microsoft.com/office/powerpoint/2010/main" val="16758738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72358" y="2097472"/>
            <a:ext cx="10565364" cy="2646878"/>
          </a:xfrm>
          <a:prstGeom prst="rect">
            <a:avLst/>
          </a:prstGeom>
        </p:spPr>
        <p:txBody>
          <a:bodyPr wrap="square">
            <a:spAutoFit/>
          </a:bodyPr>
          <a:lstStyle/>
          <a:p>
            <a:r>
              <a:rPr lang="en-US" sz="2800" b="1" dirty="0"/>
              <a:t>Process Groups Overview</a:t>
            </a:r>
          </a:p>
          <a:p>
            <a:pPr lvl="0" eaLnBrk="0" fontAlgn="base" hangingPunct="0">
              <a:spcBef>
                <a:spcPct val="0"/>
              </a:spcBef>
              <a:spcAft>
                <a:spcPct val="0"/>
              </a:spcAft>
              <a:buFontTx/>
              <a:buChar char="•"/>
            </a:pPr>
            <a:endParaRPr lang="en-US" sz="2800" dirty="0"/>
          </a:p>
          <a:p>
            <a:r>
              <a:rPr lang="en-US" sz="2800" dirty="0"/>
              <a:t>Planning</a:t>
            </a:r>
          </a:p>
          <a:p>
            <a:pPr indent="-457200" eaLnBrk="0" fontAlgn="base" hangingPunct="0">
              <a:spcBef>
                <a:spcPct val="0"/>
              </a:spcBef>
              <a:spcAft>
                <a:spcPct val="0"/>
              </a:spcAft>
              <a:buFontTx/>
              <a:buChar char="•"/>
            </a:pPr>
            <a:r>
              <a:rPr lang="en-US" altLang="en-US" dirty="0">
                <a:latin typeface="Arial" panose="020B0604020202020204" pitchFamily="34" charset="0"/>
              </a:rPr>
              <a:t>Develop project plan (schedule, cost, resources)</a:t>
            </a:r>
          </a:p>
          <a:p>
            <a:pPr indent="-457200" eaLnBrk="0" fontAlgn="base" hangingPunct="0">
              <a:spcBef>
                <a:spcPct val="0"/>
              </a:spcBef>
              <a:spcAft>
                <a:spcPct val="0"/>
              </a:spcAft>
              <a:buFontTx/>
              <a:buChar char="•"/>
            </a:pPr>
            <a:r>
              <a:rPr lang="en-US" altLang="en-US" dirty="0">
                <a:latin typeface="Arial" panose="020B0604020202020204" pitchFamily="34" charset="0"/>
              </a:rPr>
              <a:t>Risk management planning</a:t>
            </a:r>
          </a:p>
          <a:p>
            <a:pPr indent="-457200" eaLnBrk="0" fontAlgn="base" hangingPunct="0">
              <a:spcBef>
                <a:spcPct val="0"/>
              </a:spcBef>
              <a:spcAft>
                <a:spcPct val="0"/>
              </a:spcAft>
              <a:buFontTx/>
              <a:buChar char="•"/>
            </a:pPr>
            <a:r>
              <a:rPr lang="en-US" altLang="en-US" dirty="0">
                <a:latin typeface="Arial" panose="020B0604020202020204" pitchFamily="34" charset="0"/>
              </a:rPr>
              <a:t>Communication planning</a:t>
            </a:r>
          </a:p>
          <a:p>
            <a:endParaRPr lang="en-US" sz="2800" dirty="0"/>
          </a:p>
        </p:txBody>
      </p:sp>
    </p:spTree>
    <p:extLst>
      <p:ext uri="{BB962C8B-B14F-4D97-AF65-F5344CB8AC3E}">
        <p14:creationId xmlns:p14="http://schemas.microsoft.com/office/powerpoint/2010/main" val="16666454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72358" y="2097472"/>
            <a:ext cx="10565364" cy="2646878"/>
          </a:xfrm>
          <a:prstGeom prst="rect">
            <a:avLst/>
          </a:prstGeom>
        </p:spPr>
        <p:txBody>
          <a:bodyPr wrap="square">
            <a:spAutoFit/>
          </a:bodyPr>
          <a:lstStyle/>
          <a:p>
            <a:r>
              <a:rPr lang="en-US" sz="2800" b="1" dirty="0"/>
              <a:t>Process Groups Overview</a:t>
            </a:r>
          </a:p>
          <a:p>
            <a:endParaRPr lang="en-US" sz="2800" b="1" dirty="0"/>
          </a:p>
          <a:p>
            <a:r>
              <a:rPr lang="en-US" sz="2800" dirty="0"/>
              <a:t>Executing</a:t>
            </a:r>
          </a:p>
          <a:p>
            <a:pPr lvl="0" indent="-457200" eaLnBrk="0" fontAlgn="base" hangingPunct="0">
              <a:spcBef>
                <a:spcPct val="0"/>
              </a:spcBef>
              <a:spcAft>
                <a:spcPct val="0"/>
              </a:spcAft>
              <a:buFontTx/>
              <a:buChar char="•"/>
            </a:pPr>
            <a:r>
              <a:rPr lang="en-US" altLang="en-US" dirty="0">
                <a:latin typeface="Arial" panose="020B0604020202020204" pitchFamily="34" charset="0"/>
              </a:rPr>
              <a:t>Assign and manage teams</a:t>
            </a:r>
          </a:p>
          <a:p>
            <a:pPr lvl="0" indent="-457200" eaLnBrk="0" fontAlgn="base" hangingPunct="0">
              <a:spcBef>
                <a:spcPct val="0"/>
              </a:spcBef>
              <a:spcAft>
                <a:spcPct val="0"/>
              </a:spcAft>
              <a:buFontTx/>
              <a:buChar char="•"/>
            </a:pPr>
            <a:r>
              <a:rPr lang="en-US" altLang="en-US" dirty="0">
                <a:latin typeface="Arial" panose="020B0604020202020204" pitchFamily="34" charset="0"/>
              </a:rPr>
              <a:t>Coordinate resources</a:t>
            </a:r>
          </a:p>
          <a:p>
            <a:pPr lvl="0" indent="-457200" eaLnBrk="0" fontAlgn="base" hangingPunct="0">
              <a:spcBef>
                <a:spcPct val="0"/>
              </a:spcBef>
              <a:spcAft>
                <a:spcPct val="0"/>
              </a:spcAft>
              <a:buFontTx/>
              <a:buChar char="•"/>
            </a:pPr>
            <a:r>
              <a:rPr lang="en-US" altLang="en-US" dirty="0">
                <a:latin typeface="Arial" panose="020B0604020202020204" pitchFamily="34" charset="0"/>
              </a:rPr>
              <a:t>Deliver project outputs</a:t>
            </a:r>
          </a:p>
          <a:p>
            <a:pPr lvl="0" indent="-457200" eaLnBrk="0" fontAlgn="base" hangingPunct="0">
              <a:spcBef>
                <a:spcPct val="0"/>
              </a:spcBef>
              <a:spcAft>
                <a:spcPct val="0"/>
              </a:spcAft>
              <a:buFontTx/>
              <a:buChar char="•"/>
            </a:pPr>
            <a:endParaRPr lang="en-US" sz="2800" dirty="0"/>
          </a:p>
        </p:txBody>
      </p:sp>
    </p:spTree>
    <p:extLst>
      <p:ext uri="{BB962C8B-B14F-4D97-AF65-F5344CB8AC3E}">
        <p14:creationId xmlns:p14="http://schemas.microsoft.com/office/powerpoint/2010/main" val="5314938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72358" y="2097472"/>
            <a:ext cx="10565364" cy="2462213"/>
          </a:xfrm>
          <a:prstGeom prst="rect">
            <a:avLst/>
          </a:prstGeom>
        </p:spPr>
        <p:txBody>
          <a:bodyPr wrap="square">
            <a:spAutoFit/>
          </a:bodyPr>
          <a:lstStyle/>
          <a:p>
            <a:r>
              <a:rPr lang="en-US" sz="2800" b="1" dirty="0"/>
              <a:t>Process Groups Overview</a:t>
            </a:r>
          </a:p>
          <a:p>
            <a:pPr lvl="0" indent="-457200" eaLnBrk="0" fontAlgn="base" hangingPunct="0">
              <a:spcBef>
                <a:spcPct val="0"/>
              </a:spcBef>
              <a:spcAft>
                <a:spcPct val="0"/>
              </a:spcAft>
              <a:buFontTx/>
              <a:buChar char="•"/>
            </a:pPr>
            <a:endParaRPr lang="en-US" sz="2800" dirty="0"/>
          </a:p>
          <a:p>
            <a:r>
              <a:rPr lang="en-US" sz="2800" dirty="0"/>
              <a:t>Controlling</a:t>
            </a:r>
          </a:p>
          <a:p>
            <a:pPr indent="-457200" eaLnBrk="0" fontAlgn="base" hangingPunct="0">
              <a:spcBef>
                <a:spcPct val="0"/>
              </a:spcBef>
              <a:spcAft>
                <a:spcPct val="0"/>
              </a:spcAft>
              <a:buFontTx/>
              <a:buChar char="•"/>
            </a:pPr>
            <a:r>
              <a:rPr lang="en-US" altLang="en-US" dirty="0">
                <a:latin typeface="Arial" panose="020B0604020202020204" pitchFamily="34" charset="0"/>
              </a:rPr>
              <a:t>Track progress vs. plan</a:t>
            </a:r>
          </a:p>
          <a:p>
            <a:pPr indent="-457200" eaLnBrk="0" fontAlgn="base" hangingPunct="0">
              <a:spcBef>
                <a:spcPct val="0"/>
              </a:spcBef>
              <a:spcAft>
                <a:spcPct val="0"/>
              </a:spcAft>
              <a:buFontTx/>
              <a:buChar char="•"/>
            </a:pPr>
            <a:r>
              <a:rPr lang="en-US" altLang="en-US" dirty="0">
                <a:latin typeface="Arial" panose="020B0604020202020204" pitchFamily="34" charset="0"/>
              </a:rPr>
              <a:t>Manage changes</a:t>
            </a:r>
          </a:p>
          <a:p>
            <a:pPr indent="-457200" eaLnBrk="0" fontAlgn="base" hangingPunct="0">
              <a:spcBef>
                <a:spcPct val="0"/>
              </a:spcBef>
              <a:spcAft>
                <a:spcPct val="0"/>
              </a:spcAft>
              <a:buFontTx/>
              <a:buChar char="•"/>
            </a:pPr>
            <a:r>
              <a:rPr lang="en-US" altLang="en-US" dirty="0">
                <a:latin typeface="Arial" panose="020B0604020202020204" pitchFamily="34" charset="0"/>
              </a:rPr>
              <a:t>Monitor risks and quality</a:t>
            </a:r>
          </a:p>
          <a:p>
            <a:pPr indent="-457200" eaLnBrk="0" fontAlgn="base" hangingPunct="0">
              <a:spcBef>
                <a:spcPct val="0"/>
              </a:spcBef>
              <a:spcAft>
                <a:spcPct val="0"/>
              </a:spcAft>
              <a:buFontTx/>
              <a:buChar char="•"/>
            </a:pPr>
            <a:endParaRPr lang="en-US" sz="1600" dirty="0">
              <a:latin typeface="Arial" panose="020B0604020202020204" pitchFamily="34" charset="0"/>
            </a:endParaRPr>
          </a:p>
        </p:txBody>
      </p:sp>
    </p:spTree>
    <p:extLst>
      <p:ext uri="{BB962C8B-B14F-4D97-AF65-F5344CB8AC3E}">
        <p14:creationId xmlns:p14="http://schemas.microsoft.com/office/powerpoint/2010/main" val="2500396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72358" y="2097472"/>
            <a:ext cx="10565364" cy="2893100"/>
          </a:xfrm>
          <a:prstGeom prst="rect">
            <a:avLst/>
          </a:prstGeom>
        </p:spPr>
        <p:txBody>
          <a:bodyPr wrap="square">
            <a:spAutoFit/>
          </a:bodyPr>
          <a:lstStyle/>
          <a:p>
            <a:r>
              <a:rPr lang="en-US" sz="2800" b="1" dirty="0"/>
              <a:t>Process Groups Overview</a:t>
            </a:r>
          </a:p>
          <a:p>
            <a:pPr eaLnBrk="0" fontAlgn="base" hangingPunct="0">
              <a:spcBef>
                <a:spcPct val="0"/>
              </a:spcBef>
              <a:spcAft>
                <a:spcPct val="0"/>
              </a:spcAft>
            </a:pPr>
            <a:endParaRPr lang="en-US" sz="1600" dirty="0">
              <a:latin typeface="Arial" panose="020B0604020202020204" pitchFamily="34" charset="0"/>
            </a:endParaRPr>
          </a:p>
          <a:p>
            <a:r>
              <a:rPr lang="en-US" sz="2800" dirty="0"/>
              <a:t>Closing</a:t>
            </a:r>
          </a:p>
          <a:p>
            <a:pPr lvl="0" indent="-457200" eaLnBrk="0" fontAlgn="base" hangingPunct="0">
              <a:spcBef>
                <a:spcPct val="0"/>
              </a:spcBef>
              <a:spcAft>
                <a:spcPct val="0"/>
              </a:spcAft>
              <a:buFontTx/>
              <a:buChar char="•"/>
            </a:pPr>
            <a:r>
              <a:rPr lang="en-US" altLang="en-US" dirty="0">
                <a:latin typeface="Arial" panose="020B0604020202020204" pitchFamily="34" charset="0"/>
              </a:rPr>
              <a:t>Formal project closure</a:t>
            </a:r>
          </a:p>
          <a:p>
            <a:pPr lvl="0" indent="-457200" eaLnBrk="0" fontAlgn="base" hangingPunct="0">
              <a:spcBef>
                <a:spcPct val="0"/>
              </a:spcBef>
              <a:spcAft>
                <a:spcPct val="0"/>
              </a:spcAft>
              <a:buFontTx/>
              <a:buChar char="•"/>
            </a:pPr>
            <a:r>
              <a:rPr lang="en-US" altLang="en-US" dirty="0">
                <a:latin typeface="Arial" panose="020B0604020202020204" pitchFamily="34" charset="0"/>
              </a:rPr>
              <a:t>Deliverables handover</a:t>
            </a:r>
          </a:p>
          <a:p>
            <a:pPr lvl="0" indent="-457200" eaLnBrk="0" fontAlgn="base" hangingPunct="0">
              <a:spcBef>
                <a:spcPct val="0"/>
              </a:spcBef>
              <a:spcAft>
                <a:spcPct val="0"/>
              </a:spcAft>
              <a:buFontTx/>
              <a:buChar char="•"/>
            </a:pPr>
            <a:r>
              <a:rPr lang="en-US" altLang="en-US" dirty="0">
                <a:latin typeface="Arial" panose="020B0604020202020204" pitchFamily="34" charset="0"/>
              </a:rPr>
              <a:t>Lessons learned &amp; documentation</a:t>
            </a:r>
          </a:p>
          <a:p>
            <a:endParaRPr lang="en-US" sz="2800" dirty="0"/>
          </a:p>
          <a:p>
            <a:endParaRPr lang="en-US" sz="2800" dirty="0"/>
          </a:p>
        </p:txBody>
      </p:sp>
    </p:spTree>
    <p:extLst>
      <p:ext uri="{BB962C8B-B14F-4D97-AF65-F5344CB8AC3E}">
        <p14:creationId xmlns:p14="http://schemas.microsoft.com/office/powerpoint/2010/main" val="16872224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72358" y="2097472"/>
            <a:ext cx="10565364" cy="4278094"/>
          </a:xfrm>
          <a:prstGeom prst="rect">
            <a:avLst/>
          </a:prstGeom>
        </p:spPr>
        <p:txBody>
          <a:bodyPr wrap="square">
            <a:spAutoFit/>
          </a:bodyPr>
          <a:lstStyle/>
          <a:p>
            <a:r>
              <a:rPr lang="en-US" sz="2800" b="1" dirty="0"/>
              <a:t>Process Groups Overview</a:t>
            </a:r>
          </a:p>
          <a:p>
            <a:pPr eaLnBrk="0" fontAlgn="base" hangingPunct="0">
              <a:spcBef>
                <a:spcPct val="0"/>
              </a:spcBef>
              <a:spcAft>
                <a:spcPct val="0"/>
              </a:spcAft>
            </a:pPr>
            <a:endParaRPr lang="en-US" sz="1600" dirty="0">
              <a:latin typeface="Arial" panose="020B0604020202020204" pitchFamily="34" charset="0"/>
            </a:endParaRPr>
          </a:p>
          <a:p>
            <a:r>
              <a:rPr lang="en-US" sz="2800" b="1" dirty="0"/>
              <a:t>Key Pitfalls to Avoid</a:t>
            </a:r>
          </a:p>
          <a:p>
            <a:r>
              <a:rPr lang="en-US" sz="2400" dirty="0"/>
              <a:t>(Based on the list we built earlier)</a:t>
            </a:r>
          </a:p>
          <a:p>
            <a:pPr marL="342900" indent="-342900">
              <a:buFont typeface="Arial" panose="020B0604020202020204" pitchFamily="34" charset="0"/>
              <a:buChar char="•"/>
            </a:pPr>
            <a:r>
              <a:rPr lang="en-US" sz="2400" dirty="0"/>
              <a:t>Weak gatekeeping</a:t>
            </a:r>
          </a:p>
          <a:p>
            <a:pPr marL="342900" indent="-342900">
              <a:buFont typeface="Arial" panose="020B0604020202020204" pitchFamily="34" charset="0"/>
              <a:buChar char="•"/>
            </a:pPr>
            <a:r>
              <a:rPr lang="en-US" sz="2400" dirty="0"/>
              <a:t>Unrealistic deadlines</a:t>
            </a:r>
          </a:p>
          <a:p>
            <a:pPr marL="342900" indent="-342900">
              <a:buFont typeface="Arial" panose="020B0604020202020204" pitchFamily="34" charset="0"/>
              <a:buChar char="•"/>
            </a:pPr>
            <a:r>
              <a:rPr lang="en-US" sz="2400" dirty="0"/>
              <a:t>Poor communication</a:t>
            </a:r>
          </a:p>
          <a:p>
            <a:pPr marL="342900" indent="-342900">
              <a:buFont typeface="Arial" panose="020B0604020202020204" pitchFamily="34" charset="0"/>
              <a:buChar char="•"/>
            </a:pPr>
            <a:r>
              <a:rPr lang="en-US" sz="2400" dirty="0"/>
              <a:t>Lack of risk management</a:t>
            </a:r>
          </a:p>
          <a:p>
            <a:pPr marL="342900" indent="-342900">
              <a:buFont typeface="Arial" panose="020B0604020202020204" pitchFamily="34" charset="0"/>
              <a:buChar char="•"/>
            </a:pPr>
            <a:r>
              <a:rPr lang="en-US" sz="2400" dirty="0"/>
              <a:t>Misaligned objectives</a:t>
            </a:r>
          </a:p>
          <a:p>
            <a:endParaRPr lang="en-US" sz="2800" dirty="0"/>
          </a:p>
          <a:p>
            <a:endParaRPr lang="en-US" sz="2800" dirty="0"/>
          </a:p>
        </p:txBody>
      </p:sp>
    </p:spTree>
    <p:extLst>
      <p:ext uri="{BB962C8B-B14F-4D97-AF65-F5344CB8AC3E}">
        <p14:creationId xmlns:p14="http://schemas.microsoft.com/office/powerpoint/2010/main" val="34004781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b="1"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b="1"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b="1"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b="1"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b="1"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b="1"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b="1"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b="1"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472686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Oval 11">
            <a:extLst>
              <a:ext uri="{FF2B5EF4-FFF2-40B4-BE49-F238E27FC236}">
                <a16:creationId xmlns:a16="http://schemas.microsoft.com/office/drawing/2014/main" id="{722534C3-7C0C-C353-5E4B-8F1FD4BF8110}"/>
              </a:ext>
            </a:extLst>
          </p:cNvPr>
          <p:cNvSpPr/>
          <p:nvPr/>
        </p:nvSpPr>
        <p:spPr>
          <a:xfrm>
            <a:off x="1564244" y="2686062"/>
            <a:ext cx="423148"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1</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13" name="Rectangle 12">
            <a:extLst>
              <a:ext uri="{FF2B5EF4-FFF2-40B4-BE49-F238E27FC236}">
                <a16:creationId xmlns:a16="http://schemas.microsoft.com/office/drawing/2014/main" id="{FCFCCF49-EBCB-C4C5-52DB-409D8899B05A}"/>
              </a:ext>
            </a:extLst>
          </p:cNvPr>
          <p:cNvSpPr/>
          <p:nvPr/>
        </p:nvSpPr>
        <p:spPr>
          <a:xfrm>
            <a:off x="2037055" y="2511208"/>
            <a:ext cx="5752267"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Provides a project delivery systematic process</a:t>
            </a:r>
          </a:p>
        </p:txBody>
      </p:sp>
      <p:sp>
        <p:nvSpPr>
          <p:cNvPr id="14" name="Rectangle 13">
            <a:extLst>
              <a:ext uri="{FF2B5EF4-FFF2-40B4-BE49-F238E27FC236}">
                <a16:creationId xmlns:a16="http://schemas.microsoft.com/office/drawing/2014/main" id="{730E7E0F-F820-35B9-2048-6A943A4AD88D}"/>
              </a:ext>
            </a:extLst>
          </p:cNvPr>
          <p:cNvSpPr/>
          <p:nvPr/>
        </p:nvSpPr>
        <p:spPr>
          <a:xfrm>
            <a:off x="2080595" y="4443830"/>
            <a:ext cx="5752266" cy="707886"/>
          </a:xfrm>
          <a:prstGeom prst="rect">
            <a:avLst/>
          </a:prstGeom>
        </p:spPr>
        <p:txBody>
          <a:bodyPr wrap="square">
            <a:spAutoFit/>
          </a:bodyPr>
          <a:lstStyle/>
          <a:p>
            <a:pPr lvl="0">
              <a:defRPr/>
            </a:pPr>
            <a:r>
              <a:rPr lang="en-GB" sz="2000" b="1" dirty="0">
                <a:solidFill>
                  <a:prstClr val="black"/>
                </a:solidFill>
              </a:rPr>
              <a:t>Contains a list of critical deliverables for each of the 8 stages over the life cycle of the project</a:t>
            </a:r>
          </a:p>
        </p:txBody>
      </p:sp>
      <p:sp>
        <p:nvSpPr>
          <p:cNvPr id="15" name="Oval 14">
            <a:extLst>
              <a:ext uri="{FF2B5EF4-FFF2-40B4-BE49-F238E27FC236}">
                <a16:creationId xmlns:a16="http://schemas.microsoft.com/office/drawing/2014/main" id="{770BDD20-60DB-CFBB-FD21-3D464D2E471B}"/>
              </a:ext>
            </a:extLst>
          </p:cNvPr>
          <p:cNvSpPr/>
          <p:nvPr/>
        </p:nvSpPr>
        <p:spPr>
          <a:xfrm>
            <a:off x="1535469" y="4632905"/>
            <a:ext cx="423148"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3</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16" name="Oval 15">
            <a:extLst>
              <a:ext uri="{FF2B5EF4-FFF2-40B4-BE49-F238E27FC236}">
                <a16:creationId xmlns:a16="http://schemas.microsoft.com/office/drawing/2014/main" id="{A99539BC-2F1B-FB6E-2285-4E0BDDF6DBC3}"/>
              </a:ext>
            </a:extLst>
          </p:cNvPr>
          <p:cNvSpPr/>
          <p:nvPr/>
        </p:nvSpPr>
        <p:spPr>
          <a:xfrm>
            <a:off x="1530758" y="3590599"/>
            <a:ext cx="423148"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2</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17" name="Rectangle 16">
            <a:extLst>
              <a:ext uri="{FF2B5EF4-FFF2-40B4-BE49-F238E27FC236}">
                <a16:creationId xmlns:a16="http://schemas.microsoft.com/office/drawing/2014/main" id="{1320934F-1699-D9B2-06EA-0BC520424BBD}"/>
              </a:ext>
            </a:extLst>
          </p:cNvPr>
          <p:cNvSpPr/>
          <p:nvPr/>
        </p:nvSpPr>
        <p:spPr>
          <a:xfrm>
            <a:off x="2037055" y="3368379"/>
            <a:ext cx="5569693"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Contains a list of critical deliverables for each of the 8 stages over the life cycle of the project</a:t>
            </a:r>
          </a:p>
        </p:txBody>
      </p:sp>
      <p:pic>
        <p:nvPicPr>
          <p:cNvPr id="18" name="Picture 17">
            <a:extLst>
              <a:ext uri="{FF2B5EF4-FFF2-40B4-BE49-F238E27FC236}">
                <a16:creationId xmlns:a16="http://schemas.microsoft.com/office/drawing/2014/main" id="{4EBC7093-8861-4199-4A1E-7843B8A7BB97}"/>
              </a:ext>
            </a:extLst>
          </p:cNvPr>
          <p:cNvPicPr>
            <a:picLocks noChangeAspect="1"/>
          </p:cNvPicPr>
          <p:nvPr/>
        </p:nvPicPr>
        <p:blipFill>
          <a:blip r:embed="rId2"/>
          <a:stretch>
            <a:fillRect/>
          </a:stretch>
        </p:blipFill>
        <p:spPr>
          <a:xfrm>
            <a:off x="7789322" y="1237973"/>
            <a:ext cx="4194038" cy="5357174"/>
          </a:xfrm>
          <a:prstGeom prst="rect">
            <a:avLst/>
          </a:prstGeom>
        </p:spPr>
      </p:pic>
    </p:spTree>
    <p:extLst>
      <p:ext uri="{BB962C8B-B14F-4D97-AF65-F5344CB8AC3E}">
        <p14:creationId xmlns:p14="http://schemas.microsoft.com/office/powerpoint/2010/main" val="15970417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randombar(horizontal)">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43"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100"/>
                                        <p:tgtEl>
                                          <p:spTgt spid="17"/>
                                        </p:tgtEl>
                                      </p:cBhvr>
                                    </p:animEffect>
                                    <p:anim calcmode="lin" valueType="num">
                                      <p:cBhvr>
                                        <p:cTn id="16" dur="400" fill="hold"/>
                                        <p:tgtEl>
                                          <p:spTgt spid="17"/>
                                        </p:tgtEl>
                                        <p:attrNameLst>
                                          <p:attrName>ppt_x</p:attrName>
                                        </p:attrNameLst>
                                      </p:cBhvr>
                                      <p:tavLst>
                                        <p:tav tm="0">
                                          <p:val>
                                            <p:strVal val="#ppt_x"/>
                                          </p:val>
                                        </p:tav>
                                        <p:tav tm="100000">
                                          <p:val>
                                            <p:strVal val="#ppt_x"/>
                                          </p:val>
                                        </p:tav>
                                      </p:tavLst>
                                    </p:anim>
                                    <p:anim calcmode="lin" valueType="num">
                                      <p:cBhvr>
                                        <p:cTn id="17" dur="400" fill="hold"/>
                                        <p:tgtEl>
                                          <p:spTgt spid="17"/>
                                        </p:tgtEl>
                                        <p:attrNameLst>
                                          <p:attrName>ppt_y</p:attrName>
                                        </p:attrNameLst>
                                      </p:cBhvr>
                                      <p:tavLst>
                                        <p:tav tm="0">
                                          <p:val>
                                            <p:strVal val="#ppt_y+0.31"/>
                                          </p:val>
                                        </p:tav>
                                        <p:tav tm="100000">
                                          <p:val>
                                            <p:strVal val="#ppt_y+0.31"/>
                                          </p:val>
                                        </p:tav>
                                      </p:tavLst>
                                    </p:anim>
                                    <p:anim calcmode="lin" valueType="num">
                                      <p:cBhvr>
                                        <p:cTn id="18" dur="600" decel="50000" fill="hold">
                                          <p:stCondLst>
                                            <p:cond delay="400"/>
                                          </p:stCondLst>
                                        </p:cTn>
                                        <p:tgtEl>
                                          <p:spTgt spid="1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9" dur="600" decel="50000" fill="hold">
                                          <p:stCondLst>
                                            <p:cond delay="400"/>
                                          </p:stCondLst>
                                        </p:cTn>
                                        <p:tgtEl>
                                          <p:spTgt spid="1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0" presetID="43"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
                                        <p:tgtEl>
                                          <p:spTgt spid="16"/>
                                        </p:tgtEl>
                                      </p:cBhvr>
                                    </p:animEffect>
                                    <p:anim calcmode="lin" valueType="num">
                                      <p:cBhvr>
                                        <p:cTn id="23" dur="400" fill="hold"/>
                                        <p:tgtEl>
                                          <p:spTgt spid="16"/>
                                        </p:tgtEl>
                                        <p:attrNameLst>
                                          <p:attrName>ppt_x</p:attrName>
                                        </p:attrNameLst>
                                      </p:cBhvr>
                                      <p:tavLst>
                                        <p:tav tm="0">
                                          <p:val>
                                            <p:strVal val="#ppt_x"/>
                                          </p:val>
                                        </p:tav>
                                        <p:tav tm="100000">
                                          <p:val>
                                            <p:strVal val="#ppt_x"/>
                                          </p:val>
                                        </p:tav>
                                      </p:tavLst>
                                    </p:anim>
                                    <p:anim calcmode="lin" valueType="num">
                                      <p:cBhvr>
                                        <p:cTn id="24" dur="400" fill="hold"/>
                                        <p:tgtEl>
                                          <p:spTgt spid="16"/>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1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1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1000" fill="hold"/>
                                        <p:tgtEl>
                                          <p:spTgt spid="15"/>
                                        </p:tgtEl>
                                        <p:attrNameLst>
                                          <p:attrName>ppt_w</p:attrName>
                                        </p:attrNameLst>
                                      </p:cBhvr>
                                      <p:tavLst>
                                        <p:tav tm="0">
                                          <p:val>
                                            <p:strVal val="#ppt_w*0.70"/>
                                          </p:val>
                                        </p:tav>
                                        <p:tav tm="100000">
                                          <p:val>
                                            <p:strVal val="#ppt_w"/>
                                          </p:val>
                                        </p:tav>
                                      </p:tavLst>
                                    </p:anim>
                                    <p:anim calcmode="lin" valueType="num">
                                      <p:cBhvr>
                                        <p:cTn id="32" dur="1000" fill="hold"/>
                                        <p:tgtEl>
                                          <p:spTgt spid="15"/>
                                        </p:tgtEl>
                                        <p:attrNameLst>
                                          <p:attrName>ppt_h</p:attrName>
                                        </p:attrNameLst>
                                      </p:cBhvr>
                                      <p:tavLst>
                                        <p:tav tm="0">
                                          <p:val>
                                            <p:strVal val="#ppt_h"/>
                                          </p:val>
                                        </p:tav>
                                        <p:tav tm="100000">
                                          <p:val>
                                            <p:strVal val="#ppt_h"/>
                                          </p:val>
                                        </p:tav>
                                      </p:tavLst>
                                    </p:anim>
                                    <p:animEffect transition="in" filter="fade">
                                      <p:cBhvr>
                                        <p:cTn id="33" dur="1000"/>
                                        <p:tgtEl>
                                          <p:spTgt spid="15"/>
                                        </p:tgtEl>
                                      </p:cBhvr>
                                    </p:animEffect>
                                  </p:childTnLst>
                                </p:cTn>
                              </p:par>
                              <p:par>
                                <p:cTn id="34" presetID="55"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1000" fill="hold"/>
                                        <p:tgtEl>
                                          <p:spTgt spid="14"/>
                                        </p:tgtEl>
                                        <p:attrNameLst>
                                          <p:attrName>ppt_w</p:attrName>
                                        </p:attrNameLst>
                                      </p:cBhvr>
                                      <p:tavLst>
                                        <p:tav tm="0">
                                          <p:val>
                                            <p:strVal val="#ppt_w*0.70"/>
                                          </p:val>
                                        </p:tav>
                                        <p:tav tm="100000">
                                          <p:val>
                                            <p:strVal val="#ppt_w"/>
                                          </p:val>
                                        </p:tav>
                                      </p:tavLst>
                                    </p:anim>
                                    <p:anim calcmode="lin" valueType="num">
                                      <p:cBhvr>
                                        <p:cTn id="37" dur="1000" fill="hold"/>
                                        <p:tgtEl>
                                          <p:spTgt spid="14"/>
                                        </p:tgtEl>
                                        <p:attrNameLst>
                                          <p:attrName>ppt_h</p:attrName>
                                        </p:attrNameLst>
                                      </p:cBhvr>
                                      <p:tavLst>
                                        <p:tav tm="0">
                                          <p:val>
                                            <p:strVal val="#ppt_h"/>
                                          </p:val>
                                        </p:tav>
                                        <p:tav tm="100000">
                                          <p:val>
                                            <p:strVal val="#ppt_h"/>
                                          </p:val>
                                        </p:tav>
                                      </p:tavLst>
                                    </p:anim>
                                    <p:animEffect transition="in" filter="fade">
                                      <p:cBhvr>
                                        <p:cTn id="3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P spid="16" grpId="0" animBg="1"/>
      <p:bldP spid="1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15CE2BE4-2EA8-AAB3-01F2-298F5A2F2773}"/>
              </a:ext>
            </a:extLst>
          </p:cNvPr>
          <p:cNvPicPr>
            <a:picLocks noChangeAspect="1"/>
          </p:cNvPicPr>
          <p:nvPr/>
        </p:nvPicPr>
        <p:blipFill>
          <a:blip r:embed="rId2"/>
          <a:stretch>
            <a:fillRect/>
          </a:stretch>
        </p:blipFill>
        <p:spPr>
          <a:xfrm>
            <a:off x="486587" y="2016492"/>
            <a:ext cx="11737793" cy="2434227"/>
          </a:xfrm>
          <a:prstGeom prst="rect">
            <a:avLst/>
          </a:prstGeom>
        </p:spPr>
      </p:pic>
      <p:sp>
        <p:nvSpPr>
          <p:cNvPr id="13" name="Rectangle 12">
            <a:extLst>
              <a:ext uri="{FF2B5EF4-FFF2-40B4-BE49-F238E27FC236}">
                <a16:creationId xmlns:a16="http://schemas.microsoft.com/office/drawing/2014/main" id="{EC27F09C-5C72-43A6-E99D-24F83649095E}"/>
              </a:ext>
            </a:extLst>
          </p:cNvPr>
          <p:cNvSpPr/>
          <p:nvPr/>
        </p:nvSpPr>
        <p:spPr>
          <a:xfrm>
            <a:off x="189240" y="5206809"/>
            <a:ext cx="3613282" cy="584775"/>
          </a:xfrm>
          <a:prstGeom prst="rect">
            <a:avLst/>
          </a:prstGeom>
        </p:spPr>
        <p:txBody>
          <a:bodyPr wrap="square">
            <a:spAutoFit/>
          </a:bodyPr>
          <a:lstStyle/>
          <a:p>
            <a:r>
              <a:rPr lang="en-GB" sz="3200" b="1" dirty="0">
                <a:latin typeface="MV Boli" panose="02000500030200090000" pitchFamily="2" charset="0"/>
                <a:cs typeface="MV Boli" panose="02000500030200090000" pitchFamily="2" charset="0"/>
              </a:rPr>
              <a:t>Gate Keeper</a:t>
            </a:r>
          </a:p>
        </p:txBody>
      </p:sp>
      <p:sp>
        <p:nvSpPr>
          <p:cNvPr id="14" name="Rectangle 13">
            <a:extLst>
              <a:ext uri="{FF2B5EF4-FFF2-40B4-BE49-F238E27FC236}">
                <a16:creationId xmlns:a16="http://schemas.microsoft.com/office/drawing/2014/main" id="{813B1235-979D-F90C-ACC2-5E96D6E00B59}"/>
              </a:ext>
            </a:extLst>
          </p:cNvPr>
          <p:cNvSpPr/>
          <p:nvPr/>
        </p:nvSpPr>
        <p:spPr>
          <a:xfrm>
            <a:off x="3058058" y="4606645"/>
            <a:ext cx="8379664" cy="1785104"/>
          </a:xfrm>
          <a:prstGeom prst="rect">
            <a:avLst/>
          </a:prstGeom>
        </p:spPr>
        <p:txBody>
          <a:bodyPr wrap="square">
            <a:spAutoFit/>
          </a:bodyPr>
          <a:lstStyle/>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latin typeface="MV Boli" panose="02000500030200090000" pitchFamily="2" charset="0"/>
                <a:cs typeface="MV Boli" panose="02000500030200090000" pitchFamily="2" charset="0"/>
              </a:rPr>
              <a:t>Align Kick-off meeting and Gate Review Meeting to the project schedule</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latin typeface="MV Boli" panose="02000500030200090000" pitchFamily="2" charset="0"/>
                <a:cs typeface="MV Boli" panose="02000500030200090000" pitchFamily="2" charset="0"/>
              </a:rPr>
              <a:t>Participate in the kick-off meeting</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latin typeface="MV Boli" panose="02000500030200090000" pitchFamily="2" charset="0"/>
                <a:cs typeface="MV Boli" panose="02000500030200090000" pitchFamily="2" charset="0"/>
              </a:rPr>
              <a:t>Approve the stage deliverables.</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latin typeface="MV Boli" panose="02000500030200090000" pitchFamily="2" charset="0"/>
                <a:cs typeface="MV Boli" panose="02000500030200090000" pitchFamily="2" charset="0"/>
              </a:rPr>
              <a:t>Decide on “Go / No-go” to the next stage.</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latin typeface="MV Boli" panose="02000500030200090000" pitchFamily="2" charset="0"/>
                <a:cs typeface="MV Boli" panose="02000500030200090000" pitchFamily="2" charset="0"/>
              </a:rPr>
              <a:t>Assign the Gate Coordinator.</a:t>
            </a:r>
          </a:p>
        </p:txBody>
      </p:sp>
    </p:spTree>
    <p:extLst>
      <p:ext uri="{BB962C8B-B14F-4D97-AF65-F5344CB8AC3E}">
        <p14:creationId xmlns:p14="http://schemas.microsoft.com/office/powerpoint/2010/main" val="12500513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4" dur="500"/>
                                        <p:tgtEl>
                                          <p:spTgt spid="14">
                                            <p:txEl>
                                              <p:pRg st="0" end="0"/>
                                            </p:txEl>
                                          </p:spTgt>
                                        </p:tgtEl>
                                      </p:cBhvr>
                                    </p:animEffect>
                                  </p:childTnLst>
                                </p:cTn>
                              </p:par>
                              <p:par>
                                <p:cTn id="15" presetID="14" presetClass="entr" presetSubtype="10" fill="hold" nodeType="withEffect">
                                  <p:stCondLst>
                                    <p:cond delay="0"/>
                                  </p:stCondLst>
                                  <p:childTnLst>
                                    <p:set>
                                      <p:cBhvr>
                                        <p:cTn id="16"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7" dur="500"/>
                                        <p:tgtEl>
                                          <p:spTgt spid="14">
                                            <p:txEl>
                                              <p:pRg st="1" end="1"/>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0" dur="500"/>
                                        <p:tgtEl>
                                          <p:spTgt spid="14">
                                            <p:txEl>
                                              <p:pRg st="2" end="2"/>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Effect transition="in" filter="randombar(horizontal)">
                                      <p:cBhvr>
                                        <p:cTn id="23" dur="500"/>
                                        <p:tgtEl>
                                          <p:spTgt spid="14">
                                            <p:txEl>
                                              <p:pRg st="3" end="3"/>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14">
                                            <p:txEl>
                                              <p:pRg st="4" end="4"/>
                                            </p:txEl>
                                          </p:spTgt>
                                        </p:tgtEl>
                                        <p:attrNameLst>
                                          <p:attrName>style.visibility</p:attrName>
                                        </p:attrNameLst>
                                      </p:cBhvr>
                                      <p:to>
                                        <p:strVal val="visible"/>
                                      </p:to>
                                    </p:set>
                                    <p:animEffect transition="in" filter="randombar(horizontal)">
                                      <p:cBhvr>
                                        <p:cTn id="26"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15CE2BE4-2EA8-AAB3-01F2-298F5A2F2773}"/>
              </a:ext>
            </a:extLst>
          </p:cNvPr>
          <p:cNvPicPr>
            <a:picLocks noChangeAspect="1"/>
          </p:cNvPicPr>
          <p:nvPr/>
        </p:nvPicPr>
        <p:blipFill>
          <a:blip r:embed="rId2"/>
          <a:stretch>
            <a:fillRect/>
          </a:stretch>
        </p:blipFill>
        <p:spPr>
          <a:xfrm>
            <a:off x="454207" y="2052493"/>
            <a:ext cx="11737793" cy="2434227"/>
          </a:xfrm>
          <a:prstGeom prst="rect">
            <a:avLst/>
          </a:prstGeom>
        </p:spPr>
      </p:pic>
      <p:sp>
        <p:nvSpPr>
          <p:cNvPr id="15" name="Rectangle 14">
            <a:extLst>
              <a:ext uri="{FF2B5EF4-FFF2-40B4-BE49-F238E27FC236}">
                <a16:creationId xmlns:a16="http://schemas.microsoft.com/office/drawing/2014/main" id="{EC27F09C-5C72-43A6-E99D-24F83649095E}"/>
              </a:ext>
            </a:extLst>
          </p:cNvPr>
          <p:cNvSpPr/>
          <p:nvPr/>
        </p:nvSpPr>
        <p:spPr>
          <a:xfrm>
            <a:off x="245511" y="5122171"/>
            <a:ext cx="3266315" cy="523220"/>
          </a:xfrm>
          <a:prstGeom prst="rect">
            <a:avLst/>
          </a:prstGeom>
        </p:spPr>
        <p:txBody>
          <a:bodyPr wrap="square">
            <a:spAutoFit/>
          </a:bodyPr>
          <a:lstStyle/>
          <a:p>
            <a:pPr lvl="0"/>
            <a:r>
              <a:rPr lang="en-GB" sz="2800" b="1" dirty="0">
                <a:latin typeface="MV Boli" panose="02000500030200090000" pitchFamily="2" charset="0"/>
                <a:cs typeface="MV Boli" panose="02000500030200090000" pitchFamily="2" charset="0"/>
              </a:rPr>
              <a:t>Gate Coordinator</a:t>
            </a:r>
          </a:p>
        </p:txBody>
      </p:sp>
      <p:sp>
        <p:nvSpPr>
          <p:cNvPr id="16" name="Rectangle 15">
            <a:extLst>
              <a:ext uri="{FF2B5EF4-FFF2-40B4-BE49-F238E27FC236}">
                <a16:creationId xmlns:a16="http://schemas.microsoft.com/office/drawing/2014/main" id="{813B1235-979D-F90C-ACC2-5E96D6E00B59}"/>
              </a:ext>
            </a:extLst>
          </p:cNvPr>
          <p:cNvSpPr/>
          <p:nvPr/>
        </p:nvSpPr>
        <p:spPr>
          <a:xfrm>
            <a:off x="3511826" y="4606645"/>
            <a:ext cx="7845287" cy="1554272"/>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Establish the Gate Committee.</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Issue the Stage Gate Checklist.</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Chair the Stage Kick-off Meeting.</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Finalize the Stage Deliverable Checklist </a:t>
            </a:r>
          </a:p>
        </p:txBody>
      </p:sp>
    </p:spTree>
    <p:extLst>
      <p:ext uri="{BB962C8B-B14F-4D97-AF65-F5344CB8AC3E}">
        <p14:creationId xmlns:p14="http://schemas.microsoft.com/office/powerpoint/2010/main" val="24633553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6">
                                            <p:txEl>
                                              <p:pRg st="0" end="0"/>
                                            </p:txEl>
                                          </p:spTgt>
                                        </p:tgtEl>
                                        <p:attrNameLst>
                                          <p:attrName>style.visibility</p:attrName>
                                        </p:attrNameLst>
                                      </p:cBhvr>
                                      <p:to>
                                        <p:strVal val="visible"/>
                                      </p:to>
                                    </p:set>
                                    <p:animEffect transition="in" filter="randombar(horizontal)">
                                      <p:cBhvr>
                                        <p:cTn id="14" dur="500"/>
                                        <p:tgtEl>
                                          <p:spTgt spid="16">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6">
                                            <p:txEl>
                                              <p:pRg st="1" end="1"/>
                                            </p:txEl>
                                          </p:spTgt>
                                        </p:tgtEl>
                                        <p:attrNameLst>
                                          <p:attrName>style.visibility</p:attrName>
                                        </p:attrNameLst>
                                      </p:cBhvr>
                                      <p:to>
                                        <p:strVal val="visible"/>
                                      </p:to>
                                    </p:set>
                                    <p:animEffect transition="in" filter="randombar(horizontal)">
                                      <p:cBhvr>
                                        <p:cTn id="19" dur="500"/>
                                        <p:tgtEl>
                                          <p:spTgt spid="16">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6">
                                            <p:txEl>
                                              <p:pRg st="2" end="2"/>
                                            </p:txEl>
                                          </p:spTgt>
                                        </p:tgtEl>
                                        <p:attrNameLst>
                                          <p:attrName>style.visibility</p:attrName>
                                        </p:attrNameLst>
                                      </p:cBhvr>
                                      <p:to>
                                        <p:strVal val="visible"/>
                                      </p:to>
                                    </p:set>
                                    <p:animEffect transition="in" filter="randombar(horizontal)">
                                      <p:cBhvr>
                                        <p:cTn id="24" dur="500"/>
                                        <p:tgtEl>
                                          <p:spTgt spid="16">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6">
                                            <p:txEl>
                                              <p:pRg st="3" end="3"/>
                                            </p:txEl>
                                          </p:spTgt>
                                        </p:tgtEl>
                                        <p:attrNameLst>
                                          <p:attrName>style.visibility</p:attrName>
                                        </p:attrNameLst>
                                      </p:cBhvr>
                                      <p:to>
                                        <p:strVal val="visible"/>
                                      </p:to>
                                    </p:set>
                                    <p:animEffect transition="in" filter="randombar(horizontal)">
                                      <p:cBhvr>
                                        <p:cTn id="29" dur="500"/>
                                        <p:tgtEl>
                                          <p:spTgt spid="1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15CE2BE4-2EA8-AAB3-01F2-298F5A2F2773}"/>
              </a:ext>
            </a:extLst>
          </p:cNvPr>
          <p:cNvPicPr>
            <a:picLocks noChangeAspect="1"/>
          </p:cNvPicPr>
          <p:nvPr/>
        </p:nvPicPr>
        <p:blipFill>
          <a:blip r:embed="rId2"/>
          <a:stretch>
            <a:fillRect/>
          </a:stretch>
        </p:blipFill>
        <p:spPr>
          <a:xfrm>
            <a:off x="143032" y="2141974"/>
            <a:ext cx="11737793" cy="2434227"/>
          </a:xfrm>
          <a:prstGeom prst="rect">
            <a:avLst/>
          </a:prstGeom>
        </p:spPr>
      </p:pic>
      <p:sp>
        <p:nvSpPr>
          <p:cNvPr id="13" name="Rectangle 12">
            <a:extLst>
              <a:ext uri="{FF2B5EF4-FFF2-40B4-BE49-F238E27FC236}">
                <a16:creationId xmlns:a16="http://schemas.microsoft.com/office/drawing/2014/main" id="{EC27F09C-5C72-43A6-E99D-24F83649095E}"/>
              </a:ext>
            </a:extLst>
          </p:cNvPr>
          <p:cNvSpPr/>
          <p:nvPr/>
        </p:nvSpPr>
        <p:spPr>
          <a:xfrm>
            <a:off x="312868" y="5286193"/>
            <a:ext cx="3266315" cy="523220"/>
          </a:xfrm>
          <a:prstGeom prst="rect">
            <a:avLst/>
          </a:prstGeom>
        </p:spPr>
        <p:txBody>
          <a:bodyPr wrap="square">
            <a:spAutoFit/>
          </a:bodyPr>
          <a:lstStyle/>
          <a:p>
            <a:pPr lvl="0"/>
            <a:r>
              <a:rPr lang="en-GB" sz="2800" b="1" dirty="0">
                <a:latin typeface="MV Boli" panose="02000500030200090000" pitchFamily="2" charset="0"/>
                <a:cs typeface="MV Boli" panose="02000500030200090000" pitchFamily="2" charset="0"/>
              </a:rPr>
              <a:t>Gate Coordinator</a:t>
            </a:r>
          </a:p>
        </p:txBody>
      </p:sp>
      <p:sp>
        <p:nvSpPr>
          <p:cNvPr id="17" name="Rectangle 16">
            <a:extLst>
              <a:ext uri="{FF2B5EF4-FFF2-40B4-BE49-F238E27FC236}">
                <a16:creationId xmlns:a16="http://schemas.microsoft.com/office/drawing/2014/main" id="{813B1235-979D-F90C-ACC2-5E96D6E00B59}"/>
              </a:ext>
            </a:extLst>
          </p:cNvPr>
          <p:cNvSpPr/>
          <p:nvPr/>
        </p:nvSpPr>
        <p:spPr>
          <a:xfrm>
            <a:off x="3579183" y="4616779"/>
            <a:ext cx="7858539" cy="1862048"/>
          </a:xfrm>
          <a:prstGeom prst="rect">
            <a:avLst/>
          </a:prstGeom>
        </p:spPr>
        <p:txBody>
          <a:bodyPr wrap="square">
            <a:spAutoFit/>
          </a:bodyPr>
          <a:lstStyle/>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Schedule the Gate Review Meeting</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Chair the Gate Review Meeting</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Prepare the Gate Review Summary sheet</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Coordinate resolution of any deliverable deficiencies with Functional Departments</a:t>
            </a:r>
          </a:p>
        </p:txBody>
      </p:sp>
    </p:spTree>
    <p:extLst>
      <p:ext uri="{BB962C8B-B14F-4D97-AF65-F5344CB8AC3E}">
        <p14:creationId xmlns:p14="http://schemas.microsoft.com/office/powerpoint/2010/main" val="3706962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7">
                                            <p:txEl>
                                              <p:pRg st="0" end="0"/>
                                            </p:txEl>
                                          </p:spTgt>
                                        </p:tgtEl>
                                        <p:attrNameLst>
                                          <p:attrName>style.visibility</p:attrName>
                                        </p:attrNameLst>
                                      </p:cBhvr>
                                      <p:to>
                                        <p:strVal val="visible"/>
                                      </p:to>
                                    </p:set>
                                    <p:animEffect transition="in" filter="randombar(horizontal)">
                                      <p:cBhvr>
                                        <p:cTn id="14" dur="500"/>
                                        <p:tgtEl>
                                          <p:spTgt spid="1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7">
                                            <p:txEl>
                                              <p:pRg st="1" end="1"/>
                                            </p:txEl>
                                          </p:spTgt>
                                        </p:tgtEl>
                                        <p:attrNameLst>
                                          <p:attrName>style.visibility</p:attrName>
                                        </p:attrNameLst>
                                      </p:cBhvr>
                                      <p:to>
                                        <p:strVal val="visible"/>
                                      </p:to>
                                    </p:set>
                                    <p:animEffect transition="in" filter="randombar(horizontal)">
                                      <p:cBhvr>
                                        <p:cTn id="19" dur="500"/>
                                        <p:tgtEl>
                                          <p:spTgt spid="17">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7">
                                            <p:txEl>
                                              <p:pRg st="2" end="2"/>
                                            </p:txEl>
                                          </p:spTgt>
                                        </p:tgtEl>
                                        <p:attrNameLst>
                                          <p:attrName>style.visibility</p:attrName>
                                        </p:attrNameLst>
                                      </p:cBhvr>
                                      <p:to>
                                        <p:strVal val="visible"/>
                                      </p:to>
                                    </p:set>
                                    <p:animEffect transition="in" filter="randombar(horizontal)">
                                      <p:cBhvr>
                                        <p:cTn id="24" dur="500"/>
                                        <p:tgtEl>
                                          <p:spTgt spid="17">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7">
                                            <p:txEl>
                                              <p:pRg st="3" end="3"/>
                                            </p:txEl>
                                          </p:spTgt>
                                        </p:tgtEl>
                                        <p:attrNameLst>
                                          <p:attrName>style.visibility</p:attrName>
                                        </p:attrNameLst>
                                      </p:cBhvr>
                                      <p:to>
                                        <p:strVal val="visible"/>
                                      </p:to>
                                    </p:set>
                                    <p:animEffect transition="in" filter="randombar(horizontal)">
                                      <p:cBhvr>
                                        <p:cTn id="29" dur="500"/>
                                        <p:tgtEl>
                                          <p:spTgt spid="1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15CE2BE4-2EA8-AAB3-01F2-298F5A2F2773}"/>
              </a:ext>
            </a:extLst>
          </p:cNvPr>
          <p:cNvPicPr>
            <a:picLocks noChangeAspect="1"/>
          </p:cNvPicPr>
          <p:nvPr/>
        </p:nvPicPr>
        <p:blipFill>
          <a:blip r:embed="rId2"/>
          <a:stretch>
            <a:fillRect/>
          </a:stretch>
        </p:blipFill>
        <p:spPr>
          <a:xfrm>
            <a:off x="328550" y="2017815"/>
            <a:ext cx="11737793" cy="2434227"/>
          </a:xfrm>
          <a:prstGeom prst="rect">
            <a:avLst/>
          </a:prstGeom>
        </p:spPr>
      </p:pic>
      <p:sp>
        <p:nvSpPr>
          <p:cNvPr id="14" name="Rectangle 13">
            <a:extLst>
              <a:ext uri="{FF2B5EF4-FFF2-40B4-BE49-F238E27FC236}">
                <a16:creationId xmlns:a16="http://schemas.microsoft.com/office/drawing/2014/main" id="{EC27F09C-5C72-43A6-E99D-24F83649095E}"/>
              </a:ext>
            </a:extLst>
          </p:cNvPr>
          <p:cNvSpPr/>
          <p:nvPr/>
        </p:nvSpPr>
        <p:spPr>
          <a:xfrm>
            <a:off x="245511" y="5208132"/>
            <a:ext cx="3266315" cy="523220"/>
          </a:xfrm>
          <a:prstGeom prst="rect">
            <a:avLst/>
          </a:prstGeom>
        </p:spPr>
        <p:txBody>
          <a:bodyPr wrap="square">
            <a:spAutoFit/>
          </a:bodyPr>
          <a:lstStyle/>
          <a:p>
            <a:pPr lvl="0"/>
            <a:r>
              <a:rPr kumimoji="0" lang="en-GB" sz="28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Gate </a:t>
            </a:r>
            <a:r>
              <a:rPr lang="en-GB" sz="2800" b="1" dirty="0">
                <a:latin typeface="MV Boli" panose="02000500030200090000" pitchFamily="2" charset="0"/>
                <a:cs typeface="MV Boli" panose="02000500030200090000" pitchFamily="2" charset="0"/>
              </a:rPr>
              <a:t>Committee</a:t>
            </a:r>
            <a:endParaRPr kumimoji="0" lang="en-GB" sz="2800" b="1" i="0" u="none" strike="noStrike" kern="1200" cap="none" spc="0" normalizeH="0" baseline="0" noProof="0" dirty="0">
              <a:ln>
                <a:noFill/>
              </a:ln>
              <a:effectLst/>
              <a:uLnTx/>
              <a:uFillTx/>
              <a:latin typeface="MV Boli" panose="02000500030200090000" pitchFamily="2" charset="0"/>
              <a:cs typeface="MV Boli" panose="02000500030200090000" pitchFamily="2" charset="0"/>
            </a:endParaRPr>
          </a:p>
        </p:txBody>
      </p:sp>
      <p:sp>
        <p:nvSpPr>
          <p:cNvPr id="15" name="Rectangle 14">
            <a:extLst>
              <a:ext uri="{FF2B5EF4-FFF2-40B4-BE49-F238E27FC236}">
                <a16:creationId xmlns:a16="http://schemas.microsoft.com/office/drawing/2014/main" id="{813B1235-979D-F90C-ACC2-5E96D6E00B59}"/>
              </a:ext>
            </a:extLst>
          </p:cNvPr>
          <p:cNvSpPr/>
          <p:nvPr/>
        </p:nvSpPr>
        <p:spPr>
          <a:xfrm>
            <a:off x="3180522" y="4538718"/>
            <a:ext cx="8885821" cy="1862048"/>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Participate in the Stage Kick-off Meeting.</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Agree on the Stage Deliverable Checklist.</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Confirm all Gate deliverables are complete.</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Typical make-up:  Project level Functional Department representatives from Engineering, Construction, Safety, Contracts, Quality, etc.</a:t>
            </a:r>
          </a:p>
        </p:txBody>
      </p:sp>
    </p:spTree>
    <p:extLst>
      <p:ext uri="{BB962C8B-B14F-4D97-AF65-F5344CB8AC3E}">
        <p14:creationId xmlns:p14="http://schemas.microsoft.com/office/powerpoint/2010/main" val="7748509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5">
                                            <p:txEl>
                                              <p:pRg st="0" end="0"/>
                                            </p:txEl>
                                          </p:spTgt>
                                        </p:tgtEl>
                                        <p:attrNameLst>
                                          <p:attrName>style.visibility</p:attrName>
                                        </p:attrNameLst>
                                      </p:cBhvr>
                                      <p:to>
                                        <p:strVal val="visible"/>
                                      </p:to>
                                    </p:set>
                                    <p:animEffect transition="in" filter="randombar(horizontal)">
                                      <p:cBhvr>
                                        <p:cTn id="14" dur="500"/>
                                        <p:tgtEl>
                                          <p:spTgt spid="1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5">
                                            <p:txEl>
                                              <p:pRg st="1" end="1"/>
                                            </p:txEl>
                                          </p:spTgt>
                                        </p:tgtEl>
                                        <p:attrNameLst>
                                          <p:attrName>style.visibility</p:attrName>
                                        </p:attrNameLst>
                                      </p:cBhvr>
                                      <p:to>
                                        <p:strVal val="visible"/>
                                      </p:to>
                                    </p:set>
                                    <p:animEffect transition="in" filter="randombar(horizontal)">
                                      <p:cBhvr>
                                        <p:cTn id="19" dur="500"/>
                                        <p:tgtEl>
                                          <p:spTgt spid="15">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5">
                                            <p:txEl>
                                              <p:pRg st="2" end="2"/>
                                            </p:txEl>
                                          </p:spTgt>
                                        </p:tgtEl>
                                        <p:attrNameLst>
                                          <p:attrName>style.visibility</p:attrName>
                                        </p:attrNameLst>
                                      </p:cBhvr>
                                      <p:to>
                                        <p:strVal val="visible"/>
                                      </p:to>
                                    </p:set>
                                    <p:animEffect transition="in" filter="randombar(horizontal)">
                                      <p:cBhvr>
                                        <p:cTn id="24" dur="500"/>
                                        <p:tgtEl>
                                          <p:spTgt spid="15">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5">
                                            <p:txEl>
                                              <p:pRg st="3" end="3"/>
                                            </p:txEl>
                                          </p:spTgt>
                                        </p:tgtEl>
                                        <p:attrNameLst>
                                          <p:attrName>style.visibility</p:attrName>
                                        </p:attrNameLst>
                                      </p:cBhvr>
                                      <p:to>
                                        <p:strVal val="visible"/>
                                      </p:to>
                                    </p:set>
                                    <p:animEffect transition="in" filter="randombar(horizontal)">
                                      <p:cBhvr>
                                        <p:cTn id="2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15CE2BE4-2EA8-AAB3-01F2-298F5A2F2773}"/>
              </a:ext>
            </a:extLst>
          </p:cNvPr>
          <p:cNvPicPr>
            <a:picLocks noChangeAspect="1"/>
          </p:cNvPicPr>
          <p:nvPr/>
        </p:nvPicPr>
        <p:blipFill>
          <a:blip r:embed="rId2"/>
          <a:stretch>
            <a:fillRect/>
          </a:stretch>
        </p:blipFill>
        <p:spPr>
          <a:xfrm>
            <a:off x="720541" y="2101097"/>
            <a:ext cx="11737793" cy="2434227"/>
          </a:xfrm>
          <a:prstGeom prst="rect">
            <a:avLst/>
          </a:prstGeom>
        </p:spPr>
      </p:pic>
      <p:sp>
        <p:nvSpPr>
          <p:cNvPr id="17" name="Rectangle 16">
            <a:extLst>
              <a:ext uri="{FF2B5EF4-FFF2-40B4-BE49-F238E27FC236}">
                <a16:creationId xmlns:a16="http://schemas.microsoft.com/office/drawing/2014/main" id="{EC27F09C-5C72-43A6-E99D-24F83649095E}"/>
              </a:ext>
            </a:extLst>
          </p:cNvPr>
          <p:cNvSpPr/>
          <p:nvPr/>
        </p:nvSpPr>
        <p:spPr>
          <a:xfrm>
            <a:off x="546158" y="4722039"/>
            <a:ext cx="2635300" cy="954107"/>
          </a:xfrm>
          <a:prstGeom prst="rect">
            <a:avLst/>
          </a:prstGeom>
        </p:spPr>
        <p:txBody>
          <a:bodyPr wrap="square">
            <a:spAutoFit/>
          </a:bodyPr>
          <a:lstStyle/>
          <a:p>
            <a:pPr lvl="0"/>
            <a:r>
              <a:rPr lang="en-GB" sz="2800" b="1" dirty="0">
                <a:latin typeface="MV Boli" panose="02000500030200090000" pitchFamily="2" charset="0"/>
                <a:cs typeface="MV Boli" panose="02000500030200090000" pitchFamily="2" charset="0"/>
              </a:rPr>
              <a:t>Functional Departments</a:t>
            </a:r>
          </a:p>
        </p:txBody>
      </p:sp>
      <p:sp>
        <p:nvSpPr>
          <p:cNvPr id="18" name="Rectangle 17">
            <a:extLst>
              <a:ext uri="{FF2B5EF4-FFF2-40B4-BE49-F238E27FC236}">
                <a16:creationId xmlns:a16="http://schemas.microsoft.com/office/drawing/2014/main" id="{813B1235-979D-F90C-ACC2-5E96D6E00B59}"/>
              </a:ext>
            </a:extLst>
          </p:cNvPr>
          <p:cNvSpPr/>
          <p:nvPr/>
        </p:nvSpPr>
        <p:spPr>
          <a:xfrm>
            <a:off x="3474830" y="4603898"/>
            <a:ext cx="7858539" cy="1477328"/>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Agree on the key stage deliverables.</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Complete the assigned stage deliverables.</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Support the Gate Committee by resolving any deliverable deficiencies.</a:t>
            </a:r>
          </a:p>
        </p:txBody>
      </p:sp>
    </p:spTree>
    <p:extLst>
      <p:ext uri="{BB962C8B-B14F-4D97-AF65-F5344CB8AC3E}">
        <p14:creationId xmlns:p14="http://schemas.microsoft.com/office/powerpoint/2010/main" val="18301311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8">
                                            <p:txEl>
                                              <p:pRg st="0" end="0"/>
                                            </p:txEl>
                                          </p:spTgt>
                                        </p:tgtEl>
                                        <p:attrNameLst>
                                          <p:attrName>style.visibility</p:attrName>
                                        </p:attrNameLst>
                                      </p:cBhvr>
                                      <p:to>
                                        <p:strVal val="visible"/>
                                      </p:to>
                                    </p:set>
                                    <p:animEffect transition="in" filter="randombar(horizontal)">
                                      <p:cBhvr>
                                        <p:cTn id="14" dur="500"/>
                                        <p:tgtEl>
                                          <p:spTgt spid="18">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8">
                                            <p:txEl>
                                              <p:pRg st="1" end="1"/>
                                            </p:txEl>
                                          </p:spTgt>
                                        </p:tgtEl>
                                        <p:attrNameLst>
                                          <p:attrName>style.visibility</p:attrName>
                                        </p:attrNameLst>
                                      </p:cBhvr>
                                      <p:to>
                                        <p:strVal val="visible"/>
                                      </p:to>
                                    </p:set>
                                    <p:animEffect transition="in" filter="randombar(horizontal)">
                                      <p:cBhvr>
                                        <p:cTn id="19" dur="500"/>
                                        <p:tgtEl>
                                          <p:spTgt spid="18">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8">
                                            <p:txEl>
                                              <p:pRg st="2" end="2"/>
                                            </p:txEl>
                                          </p:spTgt>
                                        </p:tgtEl>
                                        <p:attrNameLst>
                                          <p:attrName>style.visibility</p:attrName>
                                        </p:attrNameLst>
                                      </p:cBhvr>
                                      <p:to>
                                        <p:strVal val="visible"/>
                                      </p:to>
                                    </p:set>
                                    <p:animEffect transition="in" filter="randombar(horizontal)">
                                      <p:cBhvr>
                                        <p:cTn id="24" dur="500"/>
                                        <p:tgtEl>
                                          <p:spTgt spid="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872358" y="2492019"/>
            <a:ext cx="10565364" cy="2554545"/>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stage-gate process was created because the traditional organizational structure was designed primarily for top-down, centralized management, control, and communications, all of which were no longer practical for organizations that use project management and horizontal work flow. </a:t>
            </a:r>
          </a:p>
        </p:txBody>
      </p:sp>
    </p:spTree>
    <p:extLst>
      <p:ext uri="{BB962C8B-B14F-4D97-AF65-F5344CB8AC3E}">
        <p14:creationId xmlns:p14="http://schemas.microsoft.com/office/powerpoint/2010/main" val="38781214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972548" y="1979804"/>
            <a:ext cx="10465174" cy="400109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is used to manage the stages between the gates, and can shorten the time between the gates.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This is a critical success factor if the stage-gate process is to be used for the development and launch of new products.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 good corporate methodology for project management will provide checklists, forms, and guidelines to make sure that critical steps are not omitted. </a:t>
            </a:r>
          </a:p>
        </p:txBody>
      </p:sp>
    </p:spTree>
    <p:extLst>
      <p:ext uri="{BB962C8B-B14F-4D97-AF65-F5344CB8AC3E}">
        <p14:creationId xmlns:p14="http://schemas.microsoft.com/office/powerpoint/2010/main" val="1731267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Checklists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935667" y="2031993"/>
            <a:ext cx="10320666" cy="403187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Checklists for gate reviews are critical. Without these checklists, project managers can waste hours preparing gate review reports. Good checklists focus on answering these questions: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Where are we today (i.e., time and cost)?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Where will we end up (i.e., time and cost)?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What are the present and future risks?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What assistance is needed from management?</a:t>
            </a:r>
          </a:p>
        </p:txBody>
      </p:sp>
    </p:spTree>
    <p:extLst>
      <p:ext uri="{BB962C8B-B14F-4D97-AF65-F5344CB8AC3E}">
        <p14:creationId xmlns:p14="http://schemas.microsoft.com/office/powerpoint/2010/main" val="29092297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b="1"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b="1"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b="1"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b="1"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b="1"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b="1"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b="1"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b="1"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b="1"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1584034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Gatekeepers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1153149" y="2322712"/>
            <a:ext cx="9805511" cy="327782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Project managers are never allowed to function as their own gatekeepers.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gatekeepers are either individuals (i.e., sponsors) or groups of individuals designated by senior management and empowered to enforce the structured decision-making process. </a:t>
            </a:r>
          </a:p>
        </p:txBody>
      </p:sp>
    </p:spTree>
    <p:extLst>
      <p:ext uri="{BB962C8B-B14F-4D97-AF65-F5344CB8AC3E}">
        <p14:creationId xmlns:p14="http://schemas.microsoft.com/office/powerpoint/2010/main" val="42466050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Gatekeepers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800439" y="2387447"/>
            <a:ext cx="10591122" cy="278537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gatekeepers are authorized to evaluate the performance to date against predetermined criteria and to provide the project team with additional business and technical information.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Gatekeepers must be willing to make decisions</a:t>
            </a:r>
          </a:p>
        </p:txBody>
      </p:sp>
    </p:spTree>
    <p:extLst>
      <p:ext uri="{BB962C8B-B14F-4D97-AF65-F5344CB8AC3E}">
        <p14:creationId xmlns:p14="http://schemas.microsoft.com/office/powerpoint/2010/main" val="25562510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b="1"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b="1"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b="1"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b="1"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b="1"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b="1"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b="1"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b="1"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b="1"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b="1"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422763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Most Common Decisions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942308" y="2295656"/>
            <a:ext cx="10320666" cy="317009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four most common decisions are:</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Proceed to the next gate based upon the original objectives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 Proceed to the next gate based upon revised objectives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Delay making a gate decision until further information is obtained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Cancel the project</a:t>
            </a:r>
          </a:p>
        </p:txBody>
      </p:sp>
    </p:spTree>
    <p:extLst>
      <p:ext uri="{BB962C8B-B14F-4D97-AF65-F5344CB8AC3E}">
        <p14:creationId xmlns:p14="http://schemas.microsoft.com/office/powerpoint/2010/main" val="37262790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Most Common Decisions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689640" y="2635729"/>
            <a:ext cx="10465174" cy="255454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Sponsors must also have the courage to terminate a project. The purpose of the gates is not only to obtain authorization to proceed, but to identify failure early enough so that resources will not be wasted but will be assigned to more promising activities. </a:t>
            </a:r>
          </a:p>
        </p:txBody>
      </p:sp>
    </p:spTree>
    <p:extLst>
      <p:ext uri="{BB962C8B-B14F-4D97-AF65-F5344CB8AC3E}">
        <p14:creationId xmlns:p14="http://schemas.microsoft.com/office/powerpoint/2010/main" val="18557489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b="1"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b="1"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b="1"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b="1"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b="1"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b="1"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b="1"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b="1"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b="1"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b="1"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b="1"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2781917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Major Benefits of the Stage-Gate: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942308" y="2820747"/>
            <a:ext cx="10331696" cy="252376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Providing structure to project management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Providing possible standardization in planning, scheduling, and control (i.e., forms, checklists, and guidelines)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Allowing for a structured decision-making process</a:t>
            </a:r>
          </a:p>
        </p:txBody>
      </p:sp>
    </p:spTree>
    <p:extLst>
      <p:ext uri="{BB962C8B-B14F-4D97-AF65-F5344CB8AC3E}">
        <p14:creationId xmlns:p14="http://schemas.microsoft.com/office/powerpoint/2010/main" val="6925822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b="1"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b="1"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b="1"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b="1"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b="1"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b="1"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b="1"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b="1"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b="1"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b="1"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b="1"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b="1"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225431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Pitfalls That May Disrupt the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863652" y="2257252"/>
            <a:ext cx="10574070" cy="286232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Assigning gatekeepers and not empowering them to make decisions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Assigning gatekeepers who are afraid to terminate a project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Denying the project team access to critical information </a:t>
            </a:r>
          </a:p>
          <a:p>
            <a:pPr lvl="0" algn="just">
              <a:spcAft>
                <a:spcPts val="1800"/>
              </a:spcAf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Allowing the project team to focus more on the gates than on the </a:t>
            </a:r>
            <a:r>
              <a:rPr lang="en-US" sz="2400" dirty="0">
                <a:solidFill>
                  <a:prstClr val="black"/>
                </a:solidFill>
              </a:rPr>
              <a:t>stages</a:t>
            </a:r>
          </a:p>
          <a:p>
            <a:pPr lvl="0" algn="just">
              <a:spcAft>
                <a:spcPts val="1800"/>
              </a:spcAft>
              <a:defRPr/>
            </a:pPr>
            <a:r>
              <a:rPr lang="en-US" sz="2400" dirty="0">
                <a:solidFill>
                  <a:prstClr val="black"/>
                </a:solidFill>
              </a:rPr>
              <a:t>● Treating the Stage-Gate process as a formality rather than a decision-making tool</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85617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29275" y="965844"/>
            <a:ext cx="9902228" cy="6001643"/>
          </a:xfrm>
          <a:prstGeom prst="rect">
            <a:avLst/>
          </a:prstGeom>
          <a:noFill/>
        </p:spPr>
        <p:txBody>
          <a:bodyPr wrap="square">
            <a:spAutoFit/>
          </a:bodyPr>
          <a:lstStyle/>
          <a:p>
            <a:r>
              <a:rPr lang="en-US" sz="2400" b="1" dirty="0"/>
              <a:t>Analyzing and Reporting Variances in Schedule and Cost</a:t>
            </a:r>
          </a:p>
          <a:p>
            <a:pPr marL="342900" indent="-342900">
              <a:buFont typeface="Wingdings" panose="05000000000000000000" pitchFamily="2" charset="2"/>
              <a:buChar char="Ø"/>
            </a:pPr>
            <a:r>
              <a:rPr lang="en-US" sz="2000" b="1" dirty="0">
                <a:solidFill>
                  <a:schemeClr val="tx1">
                    <a:lumMod val="65000"/>
                    <a:lumOff val="35000"/>
                  </a:schemeClr>
                </a:solidFill>
              </a:rPr>
              <a:t>    Analyzing and Reporting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Understanding Project Analyses</a:t>
            </a:r>
          </a:p>
          <a:p>
            <a:pPr marL="571500" indent="-571500">
              <a:buFont typeface="Wingdings" panose="05000000000000000000" pitchFamily="2" charset="2"/>
              <a:buChar char="Ø"/>
              <a:defRPr/>
            </a:pPr>
            <a:r>
              <a:rPr lang="en-US" sz="2000" b="1" dirty="0">
                <a:solidFill>
                  <a:schemeClr val="tx1">
                    <a:lumMod val="65000"/>
                    <a:lumOff val="35000"/>
                  </a:schemeClr>
                </a:solidFill>
              </a:rPr>
              <a:t>S-Curve Overview</a:t>
            </a:r>
          </a:p>
          <a:p>
            <a:pPr marL="571500" indent="-571500">
              <a:buFont typeface="Wingdings" panose="05000000000000000000" pitchFamily="2" charset="2"/>
              <a:buChar char="Ø"/>
              <a:defRPr/>
            </a:pPr>
            <a:r>
              <a:rPr lang="en-US" sz="2000" b="1" dirty="0">
                <a:solidFill>
                  <a:schemeClr val="tx1">
                    <a:lumMod val="65000"/>
                    <a:lumOff val="35000"/>
                  </a:schemeClr>
                </a:solidFill>
              </a:rPr>
              <a:t>Tracking Gantt Chart</a:t>
            </a:r>
          </a:p>
          <a:p>
            <a:pPr marL="571500" indent="-571500">
              <a:buFont typeface="Wingdings" panose="05000000000000000000" pitchFamily="2" charset="2"/>
              <a:buChar char="Ø"/>
              <a:defRPr/>
            </a:pPr>
            <a:r>
              <a:rPr lang="en-US" sz="2000" b="1" dirty="0">
                <a:solidFill>
                  <a:schemeClr val="tx1">
                    <a:lumMod val="65000"/>
                    <a:lumOff val="35000"/>
                  </a:schemeClr>
                </a:solidFill>
              </a:rPr>
              <a:t>Control Charts</a:t>
            </a:r>
          </a:p>
          <a:p>
            <a:pPr marL="571500" indent="-571500">
              <a:buFont typeface="Wingdings" panose="05000000000000000000" pitchFamily="2" charset="2"/>
              <a:buChar char="Ø"/>
              <a:defRPr/>
            </a:pPr>
            <a:r>
              <a:rPr lang="en-US" sz="2000" b="1" dirty="0">
                <a:solidFill>
                  <a:schemeClr val="tx1">
                    <a:lumMod val="65000"/>
                    <a:lumOff val="35000"/>
                  </a:schemeClr>
                </a:solidFill>
              </a:rPr>
              <a:t>SPI and CPI Charts</a:t>
            </a:r>
          </a:p>
          <a:p>
            <a:pPr marL="571500" indent="-571500">
              <a:buFont typeface="Wingdings" panose="05000000000000000000" pitchFamily="2" charset="2"/>
              <a:buChar char="Ø"/>
              <a:defRPr/>
            </a:pPr>
            <a:r>
              <a:rPr lang="en-US" sz="2000" b="1" dirty="0">
                <a:solidFill>
                  <a:schemeClr val="tx1">
                    <a:lumMod val="65000"/>
                    <a:lumOff val="35000"/>
                  </a:schemeClr>
                </a:solidFill>
              </a:rPr>
              <a:t>Causes of Variances</a:t>
            </a:r>
          </a:p>
          <a:p>
            <a:pPr marL="571500" indent="-571500">
              <a:buFont typeface="Wingdings" panose="05000000000000000000" pitchFamily="2" charset="2"/>
              <a:buChar char="Ø"/>
              <a:defRPr/>
            </a:pPr>
            <a:r>
              <a:rPr lang="en-US" sz="2000" b="1" dirty="0">
                <a:solidFill>
                  <a:schemeClr val="tx1">
                    <a:lumMod val="65000"/>
                    <a:lumOff val="35000"/>
                  </a:schemeClr>
                </a:solidFill>
              </a:rPr>
              <a:t>Variance Thresholds</a:t>
            </a:r>
          </a:p>
          <a:p>
            <a:pPr marL="571500" indent="-571500">
              <a:buFont typeface="Wingdings" panose="05000000000000000000" pitchFamily="2" charset="2"/>
              <a:buChar char="Ø"/>
              <a:defRPr/>
            </a:pPr>
            <a:r>
              <a:rPr lang="en-US" sz="2000" b="1" dirty="0">
                <a:solidFill>
                  <a:schemeClr val="tx1">
                    <a:lumMod val="65000"/>
                    <a:lumOff val="35000"/>
                  </a:schemeClr>
                </a:solidFill>
              </a:rPr>
              <a:t>Root Cause Analysis (RCA)</a:t>
            </a:r>
          </a:p>
          <a:p>
            <a:pPr marL="571500" indent="-571500">
              <a:buFont typeface="Wingdings" panose="05000000000000000000" pitchFamily="2" charset="2"/>
              <a:buChar char="Ø"/>
              <a:defRPr/>
            </a:pPr>
            <a:r>
              <a:rPr lang="en-US" sz="2000" b="1" dirty="0">
                <a:solidFill>
                  <a:schemeClr val="tx1">
                    <a:lumMod val="65000"/>
                    <a:lumOff val="35000"/>
                  </a:schemeClr>
                </a:solidFill>
              </a:rPr>
              <a:t>Reporting Project Status</a:t>
            </a:r>
            <a:endParaRPr lang="en-US" sz="2000" b="1" dirty="0">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000" b="1"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000" b="1"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000" b="1"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000" b="1"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000" b="1"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000" b="1"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000" b="1"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
        <p:nvSpPr>
          <p:cNvPr id="19" name="TextBox 18"/>
          <p:cNvSpPr txBox="1"/>
          <p:nvPr/>
        </p:nvSpPr>
        <p:spPr>
          <a:xfrm>
            <a:off x="605497" y="529115"/>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3784762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Vs life-cycle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971588" y="2295656"/>
            <a:ext cx="10248823" cy="156966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stage-gate process appears to have been replaced by life-cycle phases. Although there is some truth in this, the stage-gate process is making a comeback. </a:t>
            </a:r>
          </a:p>
        </p:txBody>
      </p:sp>
      <p:pic>
        <p:nvPicPr>
          <p:cNvPr id="4" name="Picture 3"/>
          <p:cNvPicPr>
            <a:picLocks noChangeAspect="1"/>
          </p:cNvPicPr>
          <p:nvPr/>
        </p:nvPicPr>
        <p:blipFill>
          <a:blip r:embed="rId2"/>
          <a:stretch>
            <a:fillRect/>
          </a:stretch>
        </p:blipFill>
        <p:spPr>
          <a:xfrm>
            <a:off x="3553914" y="4153988"/>
            <a:ext cx="5467350" cy="2176462"/>
          </a:xfrm>
          <a:prstGeom prst="rect">
            <a:avLst/>
          </a:prstGeom>
        </p:spPr>
      </p:pic>
    </p:spTree>
    <p:extLst>
      <p:ext uri="{BB962C8B-B14F-4D97-AF65-F5344CB8AC3E}">
        <p14:creationId xmlns:p14="http://schemas.microsoft.com/office/powerpoint/2010/main" val="41672050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Vs life-cycle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942308" y="2155119"/>
            <a:ext cx="10248823" cy="206210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Since the stage-gate process focuses on decision-making more than life-cycle phases, the stage gate process is being used as an internal, decision-making tool within each of the lifecycle phases. </a:t>
            </a:r>
          </a:p>
        </p:txBody>
      </p:sp>
      <p:pic>
        <p:nvPicPr>
          <p:cNvPr id="8" name="Picture 7"/>
          <p:cNvPicPr>
            <a:picLocks noChangeAspect="1"/>
          </p:cNvPicPr>
          <p:nvPr/>
        </p:nvPicPr>
        <p:blipFill>
          <a:blip r:embed="rId2"/>
          <a:stretch>
            <a:fillRect/>
          </a:stretch>
        </p:blipFill>
        <p:spPr>
          <a:xfrm>
            <a:off x="3553914" y="4153988"/>
            <a:ext cx="5467350" cy="2176462"/>
          </a:xfrm>
          <a:prstGeom prst="rect">
            <a:avLst/>
          </a:prstGeom>
        </p:spPr>
      </p:pic>
    </p:spTree>
    <p:extLst>
      <p:ext uri="{BB962C8B-B14F-4D97-AF65-F5344CB8AC3E}">
        <p14:creationId xmlns:p14="http://schemas.microsoft.com/office/powerpoint/2010/main" val="17284582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Vs life-cycle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942308" y="1993528"/>
            <a:ext cx="10248823" cy="156966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stage-gate process appears to have been replaced by life-cycle phases. Although there is some truth in this, the stage-gate process is making a comeback. </a:t>
            </a:r>
          </a:p>
        </p:txBody>
      </p:sp>
      <p:pic>
        <p:nvPicPr>
          <p:cNvPr id="8" name="Picture 7"/>
          <p:cNvPicPr>
            <a:picLocks noChangeAspect="1"/>
          </p:cNvPicPr>
          <p:nvPr/>
        </p:nvPicPr>
        <p:blipFill>
          <a:blip r:embed="rId2"/>
          <a:stretch>
            <a:fillRect/>
          </a:stretch>
        </p:blipFill>
        <p:spPr>
          <a:xfrm>
            <a:off x="3553914" y="4153988"/>
            <a:ext cx="5467350" cy="2176462"/>
          </a:xfrm>
          <a:prstGeom prst="rect">
            <a:avLst/>
          </a:prstGeom>
        </p:spPr>
      </p:pic>
    </p:spTree>
    <p:extLst>
      <p:ext uri="{BB962C8B-B14F-4D97-AF65-F5344CB8AC3E}">
        <p14:creationId xmlns:p14="http://schemas.microsoft.com/office/powerpoint/2010/main" val="33894818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Vs life-cycle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899374" y="2141974"/>
            <a:ext cx="10393251" cy="206210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advantage is that, while life-cycle phases are the same for every project, the stage-gate process can be custom-designed for each project to facilitate decision making and risk management.</a:t>
            </a:r>
          </a:p>
        </p:txBody>
      </p:sp>
      <p:pic>
        <p:nvPicPr>
          <p:cNvPr id="11" name="Picture 10"/>
          <p:cNvPicPr>
            <a:picLocks noChangeAspect="1"/>
          </p:cNvPicPr>
          <p:nvPr/>
        </p:nvPicPr>
        <p:blipFill>
          <a:blip r:embed="rId2"/>
          <a:stretch>
            <a:fillRect/>
          </a:stretch>
        </p:blipFill>
        <p:spPr>
          <a:xfrm>
            <a:off x="3553914" y="4153988"/>
            <a:ext cx="5467350" cy="2176462"/>
          </a:xfrm>
          <a:prstGeom prst="rect">
            <a:avLst/>
          </a:prstGeom>
        </p:spPr>
      </p:pic>
    </p:spTree>
    <p:extLst>
      <p:ext uri="{BB962C8B-B14F-4D97-AF65-F5344CB8AC3E}">
        <p14:creationId xmlns:p14="http://schemas.microsoft.com/office/powerpoint/2010/main" val="41775362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Vs life-cycle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57916" y="2257252"/>
            <a:ext cx="10283817" cy="229293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Every program, project, or product has certain phases of development known as life-cycle phases.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 clear understanding of these phases permits managers and executives to better control resources to achieve goals. </a:t>
            </a:r>
          </a:p>
        </p:txBody>
      </p:sp>
      <p:pic>
        <p:nvPicPr>
          <p:cNvPr id="12" name="Picture 11"/>
          <p:cNvPicPr>
            <a:picLocks noChangeAspect="1"/>
          </p:cNvPicPr>
          <p:nvPr/>
        </p:nvPicPr>
        <p:blipFill>
          <a:blip r:embed="rId2"/>
          <a:stretch>
            <a:fillRect/>
          </a:stretch>
        </p:blipFill>
        <p:spPr>
          <a:xfrm>
            <a:off x="3597457" y="4550187"/>
            <a:ext cx="5467350" cy="2176462"/>
          </a:xfrm>
          <a:prstGeom prst="rect">
            <a:avLst/>
          </a:prstGeom>
        </p:spPr>
      </p:pic>
    </p:spTree>
    <p:extLst>
      <p:ext uri="{BB962C8B-B14F-4D97-AF65-F5344CB8AC3E}">
        <p14:creationId xmlns:p14="http://schemas.microsoft.com/office/powerpoint/2010/main" val="42259756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835672739"/>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DCC943E-B3AC-42FC-8792-36359B7AC131}"/>
</file>

<file path=customXml/itemProps2.xml><?xml version="1.0" encoding="utf-8"?>
<ds:datastoreItem xmlns:ds="http://schemas.openxmlformats.org/officeDocument/2006/customXml" ds:itemID="{EDCF4F5A-28E5-4F0E-B1EB-98E4503343CA}"/>
</file>

<file path=customXml/itemProps3.xml><?xml version="1.0" encoding="utf-8"?>
<ds:datastoreItem xmlns:ds="http://schemas.openxmlformats.org/officeDocument/2006/customXml" ds:itemID="{98B00A27-C48C-416C-ADB4-7904D06F70DF}"/>
</file>

<file path=docProps/app.xml><?xml version="1.0" encoding="utf-8"?>
<Properties xmlns="http://schemas.openxmlformats.org/officeDocument/2006/extended-properties" xmlns:vt="http://schemas.openxmlformats.org/officeDocument/2006/docPropsVTypes">
  <Template/>
  <TotalTime>5654</TotalTime>
  <Words>3267</Words>
  <Application>Microsoft Office PowerPoint</Application>
  <PresentationFormat>Widescreen</PresentationFormat>
  <Paragraphs>682</Paragraphs>
  <Slides>64</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64</vt:i4>
      </vt:variant>
    </vt:vector>
  </HeadingPairs>
  <TitlesOfParts>
    <vt:vector size="74" baseType="lpstr">
      <vt:lpstr>Alexandria</vt:lpstr>
      <vt:lpstr>Arial</vt:lpstr>
      <vt:lpstr>Calibri</vt:lpstr>
      <vt:lpstr>Calibri Light</vt:lpstr>
      <vt:lpstr>Century Gothic</vt:lpstr>
      <vt:lpstr>MV Boli</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win10</cp:lastModifiedBy>
  <cp:revision>347</cp:revision>
  <dcterms:created xsi:type="dcterms:W3CDTF">2021-08-03T13:03:26Z</dcterms:created>
  <dcterms:modified xsi:type="dcterms:W3CDTF">2026-02-25T11:16:06Z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