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5"/>
  </p:notesMasterIdLst>
  <p:sldIdLst>
    <p:sldId id="480" r:id="rId5"/>
    <p:sldId id="529" r:id="rId6"/>
    <p:sldId id="530" r:id="rId7"/>
    <p:sldId id="633" r:id="rId8"/>
    <p:sldId id="600" r:id="rId9"/>
    <p:sldId id="604" r:id="rId10"/>
    <p:sldId id="612" r:id="rId11"/>
    <p:sldId id="605" r:id="rId12"/>
    <p:sldId id="606" r:id="rId13"/>
    <p:sldId id="607" r:id="rId14"/>
    <p:sldId id="587" r:id="rId15"/>
    <p:sldId id="608" r:id="rId16"/>
    <p:sldId id="609" r:id="rId17"/>
    <p:sldId id="610" r:id="rId18"/>
    <p:sldId id="611" r:id="rId19"/>
    <p:sldId id="601" r:id="rId20"/>
    <p:sldId id="613" r:id="rId21"/>
    <p:sldId id="602" r:id="rId22"/>
    <p:sldId id="546" r:id="rId23"/>
    <p:sldId id="614" r:id="rId24"/>
    <p:sldId id="615" r:id="rId25"/>
    <p:sldId id="616" r:id="rId26"/>
    <p:sldId id="617" r:id="rId27"/>
    <p:sldId id="618" r:id="rId28"/>
    <p:sldId id="603" r:id="rId29"/>
    <p:sldId id="625" r:id="rId30"/>
    <p:sldId id="628" r:id="rId31"/>
    <p:sldId id="634" r:id="rId32"/>
    <p:sldId id="597" r:id="rId33"/>
    <p:sldId id="34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9"/>
            <p14:sldId id="530"/>
            <p14:sldId id="633"/>
            <p14:sldId id="600"/>
            <p14:sldId id="604"/>
            <p14:sldId id="612"/>
            <p14:sldId id="605"/>
            <p14:sldId id="606"/>
            <p14:sldId id="607"/>
            <p14:sldId id="587"/>
            <p14:sldId id="608"/>
            <p14:sldId id="609"/>
            <p14:sldId id="610"/>
            <p14:sldId id="611"/>
            <p14:sldId id="601"/>
            <p14:sldId id="613"/>
            <p14:sldId id="602"/>
            <p14:sldId id="546"/>
            <p14:sldId id="614"/>
            <p14:sldId id="615"/>
            <p14:sldId id="616"/>
            <p14:sldId id="617"/>
            <p14:sldId id="618"/>
            <p14:sldId id="603"/>
            <p14:sldId id="625"/>
            <p14:sldId id="628"/>
            <p14:sldId id="634"/>
            <p14:sldId id="59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E7F"/>
    <a:srgbClr val="006682"/>
    <a:srgbClr val="FF8D16"/>
    <a:srgbClr val="00AABA"/>
    <a:srgbClr val="FF4058"/>
    <a:srgbClr val="F8F8F9"/>
    <a:srgbClr val="203E5F"/>
    <a:srgbClr val="00AEEF"/>
    <a:srgbClr val="FFD200"/>
    <a:srgbClr val="F58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49" autoAdjust="0"/>
    <p:restoredTop sz="93738" autoAdjust="0"/>
  </p:normalViewPr>
  <p:slideViewPr>
    <p:cSldViewPr snapToGrid="0">
      <p:cViewPr varScale="1">
        <p:scale>
          <a:sx n="71" d="100"/>
          <a:sy n="71" d="100"/>
        </p:scale>
        <p:origin x="420"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7"/>
        <p:cNvGrpSpPr/>
        <p:nvPr/>
      </p:nvGrpSpPr>
      <p:grpSpPr>
        <a:xfrm>
          <a:off x="0" y="0"/>
          <a:ext cx="0" cy="0"/>
          <a:chOff x="0" y="0"/>
          <a:chExt cx="0" cy="0"/>
        </a:xfrm>
      </p:grpSpPr>
      <p:sp>
        <p:nvSpPr>
          <p:cNvPr id="858" name="Google Shape;858;gb0da56bb78_1_3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9" name="Google Shape;859;gb0da56bb78_1_3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307483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7"/>
        <p:cNvGrpSpPr/>
        <p:nvPr/>
      </p:nvGrpSpPr>
      <p:grpSpPr>
        <a:xfrm>
          <a:off x="0" y="0"/>
          <a:ext cx="0" cy="0"/>
          <a:chOff x="0" y="0"/>
          <a:chExt cx="0" cy="0"/>
        </a:xfrm>
      </p:grpSpPr>
      <p:sp>
        <p:nvSpPr>
          <p:cNvPr id="858" name="Google Shape;858;gb0da56bb78_1_3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9" name="Google Shape;859;gb0da56bb78_1_3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140633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09600" y="547200"/>
            <a:ext cx="10972800" cy="763600"/>
          </a:xfrm>
          <a:prstGeom prst="rect">
            <a:avLst/>
          </a:prstGeom>
        </p:spPr>
        <p:txBody>
          <a:bodyPr spcFirstLastPara="1" wrap="square" lIns="91425" tIns="91425" rIns="91425" bIns="91425" anchor="t" anchorCtr="0">
            <a:noAutofit/>
          </a:bodyPr>
          <a:lstStyle>
            <a:lvl1pPr lvl="0" algn="ctr">
              <a:spcBef>
                <a:spcPts val="0"/>
              </a:spcBef>
              <a:spcAft>
                <a:spcPts val="0"/>
              </a:spcAft>
              <a:buSzPts val="2400"/>
              <a:buNone/>
              <a:defRPr sz="3200"/>
            </a:lvl1pPr>
            <a:lvl2pPr lvl="1" algn="ctr">
              <a:spcBef>
                <a:spcPts val="0"/>
              </a:spcBef>
              <a:spcAft>
                <a:spcPts val="0"/>
              </a:spcAft>
              <a:buSzPts val="2400"/>
              <a:buNone/>
              <a:defRPr sz="3200"/>
            </a:lvl2pPr>
            <a:lvl3pPr lvl="2" algn="ctr">
              <a:spcBef>
                <a:spcPts val="0"/>
              </a:spcBef>
              <a:spcAft>
                <a:spcPts val="0"/>
              </a:spcAft>
              <a:buSzPts val="2400"/>
              <a:buNone/>
              <a:defRPr sz="3200"/>
            </a:lvl3pPr>
            <a:lvl4pPr lvl="3" algn="ctr">
              <a:spcBef>
                <a:spcPts val="0"/>
              </a:spcBef>
              <a:spcAft>
                <a:spcPts val="0"/>
              </a:spcAft>
              <a:buSzPts val="2400"/>
              <a:buNone/>
              <a:defRPr sz="3200"/>
            </a:lvl4pPr>
            <a:lvl5pPr lvl="4" algn="ctr">
              <a:spcBef>
                <a:spcPts val="0"/>
              </a:spcBef>
              <a:spcAft>
                <a:spcPts val="0"/>
              </a:spcAft>
              <a:buSzPts val="2400"/>
              <a:buNone/>
              <a:defRPr sz="3200"/>
            </a:lvl5pPr>
            <a:lvl6pPr lvl="5" algn="ctr">
              <a:spcBef>
                <a:spcPts val="0"/>
              </a:spcBef>
              <a:spcAft>
                <a:spcPts val="0"/>
              </a:spcAft>
              <a:buSzPts val="2400"/>
              <a:buNone/>
              <a:defRPr sz="3200"/>
            </a:lvl6pPr>
            <a:lvl7pPr lvl="6" algn="ctr">
              <a:spcBef>
                <a:spcPts val="0"/>
              </a:spcBef>
              <a:spcAft>
                <a:spcPts val="0"/>
              </a:spcAft>
              <a:buSzPts val="2400"/>
              <a:buNone/>
              <a:defRPr sz="3200"/>
            </a:lvl7pPr>
            <a:lvl8pPr lvl="7" algn="ctr">
              <a:spcBef>
                <a:spcPts val="0"/>
              </a:spcBef>
              <a:spcAft>
                <a:spcPts val="0"/>
              </a:spcAft>
              <a:buSzPts val="2400"/>
              <a:buNone/>
              <a:defRPr sz="3200"/>
            </a:lvl8pPr>
            <a:lvl9pPr lvl="8" algn="ctr">
              <a:spcBef>
                <a:spcPts val="0"/>
              </a:spcBef>
              <a:spcAft>
                <a:spcPts val="0"/>
              </a:spcAft>
              <a:buSzPts val="2400"/>
              <a:buNone/>
              <a:defRPr sz="3200"/>
            </a:lvl9pPr>
          </a:lstStyle>
          <a:p>
            <a:endParaRPr/>
          </a:p>
        </p:txBody>
      </p:sp>
      <p:sp>
        <p:nvSpPr>
          <p:cNvPr id="18" name="Google Shape;18;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083071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6/30/2024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2.sv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73371" y="1396243"/>
            <a:ext cx="4209142" cy="4108107"/>
          </a:xfrm>
          <a:prstGeom prst="ellipse">
            <a:avLst/>
          </a:prstGeom>
          <a:blipFill>
            <a:blip r:embed="rId3"/>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31" name="TextBox 30"/>
          <p:cNvSpPr txBox="1"/>
          <p:nvPr/>
        </p:nvSpPr>
        <p:spPr>
          <a:xfrm>
            <a:off x="267958" y="2427448"/>
            <a:ext cx="4600940" cy="1077218"/>
          </a:xfrm>
          <a:prstGeom prst="rect">
            <a:avLst/>
          </a:prstGeom>
          <a:noFill/>
        </p:spPr>
        <p:txBody>
          <a:bodyPr wrap="none" rtlCol="0">
            <a:spAutoFit/>
          </a:bodyPr>
          <a:lstStyle/>
          <a:p>
            <a:r>
              <a:rPr lang="en-US" sz="3200" b="1" dirty="0" smtClean="0">
                <a:solidFill>
                  <a:srgbClr val="00B0F0"/>
                </a:solidFill>
                <a:latin typeface="Alexandria" charset="0"/>
                <a:cs typeface="Alexandria" charset="0"/>
              </a:rPr>
              <a:t>The Evolving/Strategic</a:t>
            </a:r>
          </a:p>
          <a:p>
            <a:r>
              <a:rPr lang="en-US" sz="3200" b="1" dirty="0" smtClean="0">
                <a:solidFill>
                  <a:srgbClr val="00B0F0"/>
                </a:solidFill>
                <a:latin typeface="Alexandria" charset="0"/>
                <a:cs typeface="Alexandria" charset="0"/>
              </a:rPr>
              <a:t> </a:t>
            </a:r>
            <a:r>
              <a:rPr lang="en-US" sz="3200" b="1" dirty="0">
                <a:solidFill>
                  <a:srgbClr val="00B0F0"/>
                </a:solidFill>
                <a:latin typeface="Alexandria" charset="0"/>
                <a:cs typeface="Alexandria" charset="0"/>
              </a:rPr>
              <a:t>Role </a:t>
            </a:r>
            <a:r>
              <a:rPr lang="en-US" sz="3200" b="1" dirty="0" smtClean="0">
                <a:solidFill>
                  <a:srgbClr val="00B0F0"/>
                </a:solidFill>
                <a:latin typeface="Alexandria" charset="0"/>
                <a:cs typeface="Alexandria" charset="0"/>
              </a:rPr>
              <a:t>of HRM</a:t>
            </a:r>
            <a:endParaRPr lang="en-US" sz="3200" b="1" dirty="0">
              <a:solidFill>
                <a:srgbClr val="00B0F0"/>
              </a:solidFill>
              <a:latin typeface="Alexandria" charset="0"/>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3</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433598" cy="400110"/>
          </a:xfrm>
          <a:prstGeom prst="rect">
            <a:avLst/>
          </a:prstGeom>
          <a:noFill/>
        </p:spPr>
        <p:txBody>
          <a:bodyPr wrap="none" rtlCol="0">
            <a:spAutoFit/>
          </a:bodyPr>
          <a:lstStyle/>
          <a:p>
            <a:r>
              <a:rPr lang="en-US" sz="2000" dirty="0">
                <a:latin typeface="Alexandria" charset="0"/>
                <a:cs typeface="Alexandria" charset="0"/>
              </a:rPr>
              <a:t>Week </a:t>
            </a:r>
            <a:r>
              <a:rPr lang="en-US" sz="2000" dirty="0" smtClean="0">
                <a:latin typeface="Alexandria" charset="0"/>
                <a:cs typeface="Alexandria" charset="0"/>
              </a:rPr>
              <a:t>Four</a:t>
            </a:r>
            <a:endParaRPr lang="en-US" sz="2000" dirty="0">
              <a:latin typeface="Alexandria" charset="0"/>
              <a:cs typeface="Alexandria" charset="0"/>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70"/>
    </mc:Choice>
    <mc:Fallback xmlns="">
      <p:transition spd="slow" advTm="827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 name="TextBox 413">
            <a:extLst>
              <a:ext uri="{FF2B5EF4-FFF2-40B4-BE49-F238E27FC236}">
                <a16:creationId xmlns:a16="http://schemas.microsoft.com/office/drawing/2014/main" xmlns="" id="{7DB3554E-EB1F-4BEA-A4E2-2AA9758249CA}"/>
              </a:ext>
            </a:extLst>
          </p:cNvPr>
          <p:cNvSpPr txBox="1"/>
          <p:nvPr/>
        </p:nvSpPr>
        <p:spPr>
          <a:xfrm>
            <a:off x="0" y="108035"/>
            <a:ext cx="12192000" cy="400110"/>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000" b="1" dirty="0" smtClean="0">
                <a:latin typeface="Alexandria"/>
                <a:ea typeface="Cambria" panose="02040503050406030204" pitchFamily="18" charset="0"/>
                <a:cs typeface="+mj-cs"/>
              </a:rPr>
              <a:t>Learning Outcome</a:t>
            </a:r>
            <a:endParaRPr lang="en-US" sz="2000" b="1" dirty="0">
              <a:latin typeface="Alexandria"/>
              <a:ea typeface="Cambria" panose="02040503050406030204" pitchFamily="18" charset="0"/>
              <a:cs typeface="+mj-cs"/>
            </a:endParaRPr>
          </a:p>
        </p:txBody>
      </p:sp>
      <p:grpSp>
        <p:nvGrpSpPr>
          <p:cNvPr id="384" name="Group 383">
            <a:extLst>
              <a:ext uri="{FF2B5EF4-FFF2-40B4-BE49-F238E27FC236}">
                <a16:creationId xmlns:a16="http://schemas.microsoft.com/office/drawing/2014/main" xmlns="" id="{E491DA3A-021F-4620-804B-B49B45C093B1}"/>
              </a:ext>
            </a:extLst>
          </p:cNvPr>
          <p:cNvGrpSpPr/>
          <p:nvPr/>
        </p:nvGrpSpPr>
        <p:grpSpPr>
          <a:xfrm>
            <a:off x="1362450" y="929873"/>
            <a:ext cx="9521640" cy="5346998"/>
            <a:chOff x="1362450" y="929873"/>
            <a:chExt cx="9521640" cy="5346998"/>
          </a:xfrm>
        </p:grpSpPr>
        <p:grpSp>
          <p:nvGrpSpPr>
            <p:cNvPr id="385" name="Group 384">
              <a:extLst>
                <a:ext uri="{FF2B5EF4-FFF2-40B4-BE49-F238E27FC236}">
                  <a16:creationId xmlns:a16="http://schemas.microsoft.com/office/drawing/2014/main" xmlns="" id="{0025845F-1E03-46BC-B863-ECCB9E9F46B5}"/>
                </a:ext>
              </a:extLst>
            </p:cNvPr>
            <p:cNvGrpSpPr/>
            <p:nvPr/>
          </p:nvGrpSpPr>
          <p:grpSpPr>
            <a:xfrm>
              <a:off x="1362450" y="929873"/>
              <a:ext cx="9521640" cy="964504"/>
              <a:chOff x="1250206" y="1252603"/>
              <a:chExt cx="9521640" cy="964504"/>
            </a:xfrm>
          </p:grpSpPr>
          <p:grpSp>
            <p:nvGrpSpPr>
              <p:cNvPr id="410" name="Group 409">
                <a:extLst>
                  <a:ext uri="{FF2B5EF4-FFF2-40B4-BE49-F238E27FC236}">
                    <a16:creationId xmlns:a16="http://schemas.microsoft.com/office/drawing/2014/main" xmlns="" id="{E0EFA31F-A4D2-4E5C-8287-A2E8D579C6BB}"/>
                  </a:ext>
                </a:extLst>
              </p:cNvPr>
              <p:cNvGrpSpPr/>
              <p:nvPr/>
            </p:nvGrpSpPr>
            <p:grpSpPr>
              <a:xfrm>
                <a:off x="1250206" y="1252603"/>
                <a:ext cx="9467100" cy="964504"/>
                <a:chOff x="1250206" y="1252603"/>
                <a:chExt cx="9467100" cy="964504"/>
              </a:xfrm>
            </p:grpSpPr>
            <p:sp>
              <p:nvSpPr>
                <p:cNvPr id="415" name="Rectangle 414">
                  <a:extLst>
                    <a:ext uri="{FF2B5EF4-FFF2-40B4-BE49-F238E27FC236}">
                      <a16:creationId xmlns:a16="http://schemas.microsoft.com/office/drawing/2014/main" xmlns="" id="{3151DC32-750A-49A4-AB53-8A7B3C1034BA}"/>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16" name="Rectangle 415">
                  <a:extLst>
                    <a:ext uri="{FF2B5EF4-FFF2-40B4-BE49-F238E27FC236}">
                      <a16:creationId xmlns:a16="http://schemas.microsoft.com/office/drawing/2014/main" xmlns="" id="{F83E3677-46A5-477E-98B2-2DE0106630EC}"/>
                    </a:ext>
                  </a:extLst>
                </p:cNvPr>
                <p:cNvSpPr/>
                <p:nvPr/>
              </p:nvSpPr>
              <p:spPr>
                <a:xfrm>
                  <a:off x="1250207" y="1252603"/>
                  <a:ext cx="3066300" cy="964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17" name="Hexagon 416">
                  <a:extLst>
                    <a:ext uri="{FF2B5EF4-FFF2-40B4-BE49-F238E27FC236}">
                      <a16:creationId xmlns:a16="http://schemas.microsoft.com/office/drawing/2014/main" xmlns="" id="{8DCE10EC-4A42-414C-9271-7F7B6D7EA3CE}"/>
                    </a:ext>
                  </a:extLst>
                </p:cNvPr>
                <p:cNvSpPr/>
                <p:nvPr/>
              </p:nvSpPr>
              <p:spPr>
                <a:xfrm>
                  <a:off x="3852584" y="1334921"/>
                  <a:ext cx="927847" cy="799868"/>
                </a:xfrm>
                <a:prstGeom prst="hexagon">
                  <a:avLst/>
                </a:prstGeom>
                <a:solidFill>
                  <a:schemeClr val="accent2"/>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411" name="TextBox 410">
                <a:extLst>
                  <a:ext uri="{FF2B5EF4-FFF2-40B4-BE49-F238E27FC236}">
                    <a16:creationId xmlns:a16="http://schemas.microsoft.com/office/drawing/2014/main" xmlns="" id="{F12E7D4E-E290-4F0C-9C4C-ABE907E5EAFA}"/>
                  </a:ext>
                </a:extLst>
              </p:cNvPr>
              <p:cNvSpPr txBox="1"/>
              <p:nvPr/>
            </p:nvSpPr>
            <p:spPr>
              <a:xfrm>
                <a:off x="4780430" y="1292950"/>
                <a:ext cx="5991416" cy="646331"/>
              </a:xfrm>
              <a:prstGeom prst="rect">
                <a:avLst/>
              </a:prstGeom>
              <a:noFill/>
            </p:spPr>
            <p:txBody>
              <a:bodyPr wrap="square" rtlCol="0">
                <a:spAutoFit/>
              </a:bodyPr>
              <a:lstStyle/>
              <a:p>
                <a:pPr lvl="0">
                  <a:defRPr/>
                </a:pPr>
                <a:r>
                  <a:rPr lang="en-US" dirty="0">
                    <a:latin typeface="Alexandria"/>
                  </a:rPr>
                  <a:t>Understand the fundamental differences between traditional and strategic human resource</a:t>
                </a:r>
                <a:endParaRPr kumimoji="0" lang="en-US" b="0" i="0" u="none" strike="noStrike" kern="1200" cap="none" spc="0" normalizeH="0" baseline="0" noProof="0" dirty="0">
                  <a:ln>
                    <a:noFill/>
                  </a:ln>
                  <a:solidFill>
                    <a:prstClr val="black"/>
                  </a:solidFill>
                  <a:effectLst/>
                  <a:uLnTx/>
                  <a:uFillTx/>
                  <a:latin typeface="Alexandria"/>
                </a:endParaRPr>
              </a:p>
            </p:txBody>
          </p:sp>
          <p:sp>
            <p:nvSpPr>
              <p:cNvPr id="413" name="TextBox 412">
                <a:extLst>
                  <a:ext uri="{FF2B5EF4-FFF2-40B4-BE49-F238E27FC236}">
                    <a16:creationId xmlns:a16="http://schemas.microsoft.com/office/drawing/2014/main" xmlns="" id="{96AC926A-E4B9-45F4-8E9A-E36AACD87F37}"/>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01</a:t>
                </a:r>
              </a:p>
            </p:txBody>
          </p:sp>
        </p:grpSp>
        <p:grpSp>
          <p:nvGrpSpPr>
            <p:cNvPr id="386" name="Group 385">
              <a:extLst>
                <a:ext uri="{FF2B5EF4-FFF2-40B4-BE49-F238E27FC236}">
                  <a16:creationId xmlns:a16="http://schemas.microsoft.com/office/drawing/2014/main" xmlns="" id="{4339CB72-8D61-402A-B385-845E7AF2A316}"/>
                </a:ext>
              </a:extLst>
            </p:cNvPr>
            <p:cNvGrpSpPr/>
            <p:nvPr/>
          </p:nvGrpSpPr>
          <p:grpSpPr>
            <a:xfrm>
              <a:off x="1362450" y="2371919"/>
              <a:ext cx="9521640" cy="964504"/>
              <a:chOff x="1250206" y="1252603"/>
              <a:chExt cx="9521640" cy="964504"/>
            </a:xfrm>
          </p:grpSpPr>
          <p:grpSp>
            <p:nvGrpSpPr>
              <p:cNvPr id="403" name="Group 402">
                <a:extLst>
                  <a:ext uri="{FF2B5EF4-FFF2-40B4-BE49-F238E27FC236}">
                    <a16:creationId xmlns:a16="http://schemas.microsoft.com/office/drawing/2014/main" xmlns="" id="{D8A4C06D-4382-49FF-92AE-A36CED782558}"/>
                  </a:ext>
                </a:extLst>
              </p:cNvPr>
              <p:cNvGrpSpPr/>
              <p:nvPr/>
            </p:nvGrpSpPr>
            <p:grpSpPr>
              <a:xfrm>
                <a:off x="1250206" y="1252603"/>
                <a:ext cx="9467100" cy="964504"/>
                <a:chOff x="1250206" y="1252603"/>
                <a:chExt cx="9467100" cy="964504"/>
              </a:xfrm>
            </p:grpSpPr>
            <p:sp>
              <p:nvSpPr>
                <p:cNvPr id="407" name="Rectangle 406">
                  <a:extLst>
                    <a:ext uri="{FF2B5EF4-FFF2-40B4-BE49-F238E27FC236}">
                      <a16:creationId xmlns:a16="http://schemas.microsoft.com/office/drawing/2014/main" xmlns="" id="{E42557AC-61DB-4EC5-BB01-04FCA784FDB7}"/>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8" name="Rectangle 407">
                  <a:extLst>
                    <a:ext uri="{FF2B5EF4-FFF2-40B4-BE49-F238E27FC236}">
                      <a16:creationId xmlns:a16="http://schemas.microsoft.com/office/drawing/2014/main" xmlns="" id="{28A53185-5A10-41B4-B039-D4C911E8A3B6}"/>
                    </a:ext>
                  </a:extLst>
                </p:cNvPr>
                <p:cNvSpPr/>
                <p:nvPr/>
              </p:nvSpPr>
              <p:spPr>
                <a:xfrm>
                  <a:off x="1250207" y="1252603"/>
                  <a:ext cx="3066300" cy="964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9" name="Hexagon 408">
                  <a:extLst>
                    <a:ext uri="{FF2B5EF4-FFF2-40B4-BE49-F238E27FC236}">
                      <a16:creationId xmlns:a16="http://schemas.microsoft.com/office/drawing/2014/main" xmlns="" id="{729FAECD-4E43-451B-9030-AA165C128030}"/>
                    </a:ext>
                  </a:extLst>
                </p:cNvPr>
                <p:cNvSpPr/>
                <p:nvPr/>
              </p:nvSpPr>
              <p:spPr>
                <a:xfrm>
                  <a:off x="3852584" y="1334921"/>
                  <a:ext cx="927847" cy="799868"/>
                </a:xfrm>
                <a:prstGeom prst="hexagon">
                  <a:avLst/>
                </a:prstGeom>
                <a:solidFill>
                  <a:schemeClr val="accent1"/>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404" name="TextBox 403">
                <a:extLst>
                  <a:ext uri="{FF2B5EF4-FFF2-40B4-BE49-F238E27FC236}">
                    <a16:creationId xmlns:a16="http://schemas.microsoft.com/office/drawing/2014/main" xmlns="" id="{A8645454-A1B0-4F02-B322-E7E45673A4BB}"/>
                  </a:ext>
                </a:extLst>
              </p:cNvPr>
              <p:cNvSpPr txBox="1"/>
              <p:nvPr/>
            </p:nvSpPr>
            <p:spPr>
              <a:xfrm>
                <a:off x="4780430" y="1372392"/>
                <a:ext cx="5991416" cy="646331"/>
              </a:xfrm>
              <a:prstGeom prst="rect">
                <a:avLst/>
              </a:prstGeom>
              <a:noFill/>
            </p:spPr>
            <p:txBody>
              <a:bodyPr wrap="square" rtlCol="0">
                <a:spAutoFit/>
              </a:bodyPr>
              <a:lstStyle/>
              <a:p>
                <a:pPr lvl="0">
                  <a:defRPr/>
                </a:pPr>
                <a:r>
                  <a:rPr lang="en-US" dirty="0">
                    <a:latin typeface="Alexandria"/>
                  </a:rPr>
                  <a:t>Explain why some organizations still fail to deliver human resource strategically</a:t>
                </a:r>
                <a:endParaRPr kumimoji="0" lang="en-US" b="0" i="0" u="none" strike="noStrike" kern="1200" cap="none" spc="0" normalizeH="0" baseline="0" noProof="0" dirty="0">
                  <a:ln>
                    <a:noFill/>
                  </a:ln>
                  <a:solidFill>
                    <a:prstClr val="black"/>
                  </a:solidFill>
                  <a:effectLst/>
                  <a:uLnTx/>
                  <a:uFillTx/>
                  <a:latin typeface="Alexandria"/>
                </a:endParaRPr>
              </a:p>
            </p:txBody>
          </p:sp>
          <p:sp>
            <p:nvSpPr>
              <p:cNvPr id="406" name="TextBox 405">
                <a:extLst>
                  <a:ext uri="{FF2B5EF4-FFF2-40B4-BE49-F238E27FC236}">
                    <a16:creationId xmlns:a16="http://schemas.microsoft.com/office/drawing/2014/main" xmlns="" id="{FE38FD99-9FE2-4594-B693-042C7130886B}"/>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02</a:t>
                </a:r>
              </a:p>
            </p:txBody>
          </p:sp>
        </p:grpSp>
        <p:grpSp>
          <p:nvGrpSpPr>
            <p:cNvPr id="387" name="Group 386">
              <a:extLst>
                <a:ext uri="{FF2B5EF4-FFF2-40B4-BE49-F238E27FC236}">
                  <a16:creationId xmlns:a16="http://schemas.microsoft.com/office/drawing/2014/main" xmlns="" id="{A21482E0-F5BC-4987-A7A7-16DDB118F72F}"/>
                </a:ext>
              </a:extLst>
            </p:cNvPr>
            <p:cNvGrpSpPr/>
            <p:nvPr/>
          </p:nvGrpSpPr>
          <p:grpSpPr>
            <a:xfrm>
              <a:off x="1362450" y="3774481"/>
              <a:ext cx="9521640" cy="1003988"/>
              <a:chOff x="1250206" y="1213119"/>
              <a:chExt cx="9521640" cy="1003988"/>
            </a:xfrm>
          </p:grpSpPr>
          <p:grpSp>
            <p:nvGrpSpPr>
              <p:cNvPr id="396" name="Group 395">
                <a:extLst>
                  <a:ext uri="{FF2B5EF4-FFF2-40B4-BE49-F238E27FC236}">
                    <a16:creationId xmlns:a16="http://schemas.microsoft.com/office/drawing/2014/main" xmlns="" id="{CB4C36C3-52E2-4FA4-98F5-FCEB3AEC8E2B}"/>
                  </a:ext>
                </a:extLst>
              </p:cNvPr>
              <p:cNvGrpSpPr/>
              <p:nvPr/>
            </p:nvGrpSpPr>
            <p:grpSpPr>
              <a:xfrm>
                <a:off x="1250206" y="1252603"/>
                <a:ext cx="9467100" cy="964504"/>
                <a:chOff x="1250206" y="1252603"/>
                <a:chExt cx="9467100" cy="964504"/>
              </a:xfrm>
            </p:grpSpPr>
            <p:sp>
              <p:nvSpPr>
                <p:cNvPr id="400" name="Rectangle 399">
                  <a:extLst>
                    <a:ext uri="{FF2B5EF4-FFF2-40B4-BE49-F238E27FC236}">
                      <a16:creationId xmlns:a16="http://schemas.microsoft.com/office/drawing/2014/main" xmlns="" id="{71C0B54D-4B88-44BE-A021-B62A77EFB985}"/>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1" name="Rectangle 400">
                  <a:extLst>
                    <a:ext uri="{FF2B5EF4-FFF2-40B4-BE49-F238E27FC236}">
                      <a16:creationId xmlns:a16="http://schemas.microsoft.com/office/drawing/2014/main" xmlns="" id="{1E377603-B09E-43A5-ABEE-CA71EC55DB4F}"/>
                    </a:ext>
                  </a:extLst>
                </p:cNvPr>
                <p:cNvSpPr/>
                <p:nvPr/>
              </p:nvSpPr>
              <p:spPr>
                <a:xfrm>
                  <a:off x="1250207" y="1252603"/>
                  <a:ext cx="3066300" cy="964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2" name="Hexagon 401">
                  <a:extLst>
                    <a:ext uri="{FF2B5EF4-FFF2-40B4-BE49-F238E27FC236}">
                      <a16:creationId xmlns:a16="http://schemas.microsoft.com/office/drawing/2014/main" xmlns="" id="{2E29A2EF-4D39-4E0D-9080-D46CAEFAFA4D}"/>
                    </a:ext>
                  </a:extLst>
                </p:cNvPr>
                <p:cNvSpPr/>
                <p:nvPr/>
              </p:nvSpPr>
              <p:spPr>
                <a:xfrm>
                  <a:off x="3852584" y="1334921"/>
                  <a:ext cx="927847" cy="799868"/>
                </a:xfrm>
                <a:prstGeom prst="hexagon">
                  <a:avLst/>
                </a:prstGeom>
                <a:solidFill>
                  <a:schemeClr val="accent2"/>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397" name="TextBox 396">
                <a:extLst>
                  <a:ext uri="{FF2B5EF4-FFF2-40B4-BE49-F238E27FC236}">
                    <a16:creationId xmlns:a16="http://schemas.microsoft.com/office/drawing/2014/main" xmlns="" id="{0B7852DD-0BFF-4E65-8060-ED460CB81716}"/>
                  </a:ext>
                </a:extLst>
              </p:cNvPr>
              <p:cNvSpPr txBox="1"/>
              <p:nvPr/>
            </p:nvSpPr>
            <p:spPr>
              <a:xfrm>
                <a:off x="4776450" y="1213119"/>
                <a:ext cx="5995396" cy="923330"/>
              </a:xfrm>
              <a:prstGeom prst="rect">
                <a:avLst/>
              </a:prstGeom>
              <a:noFill/>
            </p:spPr>
            <p:txBody>
              <a:bodyPr wrap="square" rtlCol="0">
                <a:spAutoFit/>
              </a:bodyPr>
              <a:lstStyle/>
              <a:p>
                <a:pPr lvl="0">
                  <a:defRPr/>
                </a:pPr>
                <a:endParaRPr lang="en-US" dirty="0" smtClean="0">
                  <a:latin typeface="Alexandria"/>
                </a:endParaRPr>
              </a:p>
              <a:p>
                <a:pPr lvl="0">
                  <a:defRPr/>
                </a:pPr>
                <a:r>
                  <a:rPr lang="en-US" dirty="0" smtClean="0">
                    <a:latin typeface="Alexandria"/>
                  </a:rPr>
                  <a:t>Describe </a:t>
                </a:r>
                <a:r>
                  <a:rPr lang="en-US" dirty="0">
                    <a:latin typeface="Alexandria"/>
                  </a:rPr>
                  <a:t>the outcomes and benefits of strategic human resource</a:t>
                </a:r>
                <a:endParaRPr kumimoji="0" lang="en-US" b="0" i="0" u="none" strike="noStrike" kern="1200" cap="none" spc="0" normalizeH="0" baseline="0" noProof="0" dirty="0">
                  <a:ln>
                    <a:noFill/>
                  </a:ln>
                  <a:solidFill>
                    <a:prstClr val="black"/>
                  </a:solidFill>
                  <a:effectLst/>
                  <a:uLnTx/>
                  <a:uFillTx/>
                  <a:latin typeface="Alexandria"/>
                </a:endParaRPr>
              </a:p>
            </p:txBody>
          </p:sp>
          <p:sp>
            <p:nvSpPr>
              <p:cNvPr id="399" name="TextBox 398">
                <a:extLst>
                  <a:ext uri="{FF2B5EF4-FFF2-40B4-BE49-F238E27FC236}">
                    <a16:creationId xmlns:a16="http://schemas.microsoft.com/office/drawing/2014/main" xmlns="" id="{6868B0FC-EEFA-4A54-89A6-769268728640}"/>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03</a:t>
                </a:r>
              </a:p>
            </p:txBody>
          </p:sp>
        </p:grpSp>
        <p:grpSp>
          <p:nvGrpSpPr>
            <p:cNvPr id="388" name="Group 387">
              <a:extLst>
                <a:ext uri="{FF2B5EF4-FFF2-40B4-BE49-F238E27FC236}">
                  <a16:creationId xmlns:a16="http://schemas.microsoft.com/office/drawing/2014/main" xmlns="" id="{AA276188-ED93-45D3-904F-DE21B6EF9E29}"/>
                </a:ext>
              </a:extLst>
            </p:cNvPr>
            <p:cNvGrpSpPr/>
            <p:nvPr/>
          </p:nvGrpSpPr>
          <p:grpSpPr>
            <a:xfrm>
              <a:off x="1362450" y="5256010"/>
              <a:ext cx="9494370" cy="1020861"/>
              <a:chOff x="1250206" y="1252603"/>
              <a:chExt cx="9494370" cy="1020861"/>
            </a:xfrm>
          </p:grpSpPr>
          <p:grpSp>
            <p:nvGrpSpPr>
              <p:cNvPr id="389" name="Group 388">
                <a:extLst>
                  <a:ext uri="{FF2B5EF4-FFF2-40B4-BE49-F238E27FC236}">
                    <a16:creationId xmlns:a16="http://schemas.microsoft.com/office/drawing/2014/main" xmlns="" id="{45BAA5AF-58CC-402F-931C-717F4409CA14}"/>
                  </a:ext>
                </a:extLst>
              </p:cNvPr>
              <p:cNvGrpSpPr/>
              <p:nvPr/>
            </p:nvGrpSpPr>
            <p:grpSpPr>
              <a:xfrm>
                <a:off x="1250206" y="1252603"/>
                <a:ext cx="9467100" cy="964504"/>
                <a:chOff x="1250206" y="1252603"/>
                <a:chExt cx="9467100" cy="964504"/>
              </a:xfrm>
            </p:grpSpPr>
            <p:sp>
              <p:nvSpPr>
                <p:cNvPr id="393" name="Rectangle 392">
                  <a:extLst>
                    <a:ext uri="{FF2B5EF4-FFF2-40B4-BE49-F238E27FC236}">
                      <a16:creationId xmlns:a16="http://schemas.microsoft.com/office/drawing/2014/main" xmlns="" id="{2816420A-19E1-4BC5-9577-5A465C7F4DD7}"/>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394" name="Rectangle 393">
                  <a:extLst>
                    <a:ext uri="{FF2B5EF4-FFF2-40B4-BE49-F238E27FC236}">
                      <a16:creationId xmlns:a16="http://schemas.microsoft.com/office/drawing/2014/main" xmlns="" id="{E91F1D0C-838D-4639-A27F-9E353D43D568}"/>
                    </a:ext>
                  </a:extLst>
                </p:cNvPr>
                <p:cNvSpPr/>
                <p:nvPr/>
              </p:nvSpPr>
              <p:spPr>
                <a:xfrm>
                  <a:off x="1250207" y="1252603"/>
                  <a:ext cx="3066300" cy="964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395" name="Hexagon 394">
                  <a:extLst>
                    <a:ext uri="{FF2B5EF4-FFF2-40B4-BE49-F238E27FC236}">
                      <a16:creationId xmlns:a16="http://schemas.microsoft.com/office/drawing/2014/main" xmlns="" id="{0562CD1C-7108-49A5-83C5-B2044EF6858E}"/>
                    </a:ext>
                  </a:extLst>
                </p:cNvPr>
                <p:cNvSpPr/>
                <p:nvPr/>
              </p:nvSpPr>
              <p:spPr>
                <a:xfrm>
                  <a:off x="3852584" y="1334921"/>
                  <a:ext cx="927847" cy="799868"/>
                </a:xfrm>
                <a:prstGeom prst="hexagon">
                  <a:avLst/>
                </a:prstGeom>
                <a:solidFill>
                  <a:schemeClr val="accent1"/>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390" name="TextBox 389">
                <a:extLst>
                  <a:ext uri="{FF2B5EF4-FFF2-40B4-BE49-F238E27FC236}">
                    <a16:creationId xmlns:a16="http://schemas.microsoft.com/office/drawing/2014/main" xmlns="" id="{C4AB7D0F-A27F-4543-9F41-96B831E85BFF}"/>
                  </a:ext>
                </a:extLst>
              </p:cNvPr>
              <p:cNvSpPr txBox="1"/>
              <p:nvPr/>
            </p:nvSpPr>
            <p:spPr>
              <a:xfrm>
                <a:off x="4788585" y="1350134"/>
                <a:ext cx="5955991" cy="923330"/>
              </a:xfrm>
              <a:prstGeom prst="rect">
                <a:avLst/>
              </a:prstGeom>
              <a:noFill/>
            </p:spPr>
            <p:txBody>
              <a:bodyPr wrap="square" rtlCol="0">
                <a:spAutoFit/>
              </a:bodyPr>
              <a:lstStyle/>
              <a:p>
                <a:pPr lvl="0">
                  <a:defRPr/>
                </a:pPr>
                <a:r>
                  <a:rPr lang="en-US" dirty="0">
                    <a:latin typeface="Alexandria"/>
                  </a:rPr>
                  <a:t>Understand how different company strategies might result in the need for human resource to assume different primary roles</a:t>
                </a:r>
                <a:endParaRPr kumimoji="0" lang="en-US" b="0" i="0" u="none" strike="noStrike" kern="1200" cap="none" spc="0" normalizeH="0" baseline="0" noProof="0" dirty="0">
                  <a:ln>
                    <a:noFill/>
                  </a:ln>
                  <a:solidFill>
                    <a:prstClr val="black"/>
                  </a:solidFill>
                  <a:effectLst/>
                  <a:uLnTx/>
                  <a:uFillTx/>
                  <a:latin typeface="Alexandria"/>
                </a:endParaRPr>
              </a:p>
            </p:txBody>
          </p:sp>
          <p:sp>
            <p:nvSpPr>
              <p:cNvPr id="392" name="TextBox 391">
                <a:extLst>
                  <a:ext uri="{FF2B5EF4-FFF2-40B4-BE49-F238E27FC236}">
                    <a16:creationId xmlns:a16="http://schemas.microsoft.com/office/drawing/2014/main" xmlns="" id="{C548C040-15C0-4BC6-AC64-24E75F72C58E}"/>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04</a:t>
                </a:r>
              </a:p>
            </p:txBody>
          </p:sp>
        </p:grpSp>
      </p:grpSp>
    </p:spTree>
    <p:extLst>
      <p:ext uri="{BB962C8B-B14F-4D97-AF65-F5344CB8AC3E}">
        <p14:creationId xmlns:p14="http://schemas.microsoft.com/office/powerpoint/2010/main" val="11001142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632896" y="817449"/>
            <a:ext cx="8082279" cy="461665"/>
          </a:xfrm>
          <a:prstGeom prst="rect">
            <a:avLst/>
          </a:prstGeom>
          <a:noFill/>
        </p:spPr>
        <p:txBody>
          <a:bodyPr wrap="square" rtlCol="0">
            <a:spAutoFit/>
          </a:bodyPr>
          <a:lstStyle/>
          <a:p>
            <a:pPr algn="ctr"/>
            <a:r>
              <a:rPr lang="en-US" sz="2400" b="1" dirty="0" smtClean="0">
                <a:latin typeface="Alexandria"/>
                <a:cs typeface="Alexandria" charset="0"/>
              </a:rPr>
              <a:t>Evolution of HRM</a:t>
            </a:r>
            <a:endParaRPr lang="en-US" sz="2400" b="1" dirty="0">
              <a:latin typeface="Alexandria"/>
              <a:cs typeface="Alexandria" charset="0"/>
            </a:endParaRPr>
          </a:p>
        </p:txBody>
      </p:sp>
      <p:pic>
        <p:nvPicPr>
          <p:cNvPr id="2" name="Picture 1"/>
          <p:cNvPicPr>
            <a:picLocks noChangeAspect="1"/>
          </p:cNvPicPr>
          <p:nvPr/>
        </p:nvPicPr>
        <p:blipFill>
          <a:blip r:embed="rId3"/>
          <a:stretch>
            <a:fillRect/>
          </a:stretch>
        </p:blipFill>
        <p:spPr>
          <a:xfrm>
            <a:off x="1632896" y="1500187"/>
            <a:ext cx="7544441" cy="4722564"/>
          </a:xfrm>
          <a:prstGeom prst="rect">
            <a:avLst/>
          </a:prstGeom>
        </p:spPr>
      </p:pic>
      <p:sp>
        <p:nvSpPr>
          <p:cNvPr id="5" name="Rounded Rectangle 4"/>
          <p:cNvSpPr/>
          <p:nvPr/>
        </p:nvSpPr>
        <p:spPr>
          <a:xfrm>
            <a:off x="2518117" y="5809957"/>
            <a:ext cx="1420837" cy="482674"/>
          </a:xfrm>
          <a:prstGeom prst="round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1945-1997</a:t>
            </a:r>
            <a:endParaRPr lang="en-US" dirty="0"/>
          </a:p>
        </p:txBody>
      </p:sp>
      <p:sp>
        <p:nvSpPr>
          <p:cNvPr id="107" name="Rounded Rectangle 106"/>
          <p:cNvSpPr/>
          <p:nvPr/>
        </p:nvSpPr>
        <p:spPr>
          <a:xfrm>
            <a:off x="4828406" y="5819406"/>
            <a:ext cx="1420837" cy="482674"/>
          </a:xfrm>
          <a:prstGeom prst="round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1980-1990</a:t>
            </a:r>
            <a:endParaRPr lang="en-US" dirty="0"/>
          </a:p>
        </p:txBody>
      </p:sp>
      <p:sp>
        <p:nvSpPr>
          <p:cNvPr id="108" name="Rounded Rectangle 107"/>
          <p:cNvSpPr/>
          <p:nvPr/>
        </p:nvSpPr>
        <p:spPr>
          <a:xfrm>
            <a:off x="7138695" y="5819406"/>
            <a:ext cx="1420837" cy="482674"/>
          </a:xfrm>
          <a:prstGeom prst="round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2000-Now</a:t>
            </a:r>
            <a:endParaRPr lang="en-US" dirty="0"/>
          </a:p>
        </p:txBody>
      </p:sp>
    </p:spTree>
    <p:extLst>
      <p:ext uri="{BB962C8B-B14F-4D97-AF65-F5344CB8AC3E}">
        <p14:creationId xmlns:p14="http://schemas.microsoft.com/office/powerpoint/2010/main" val="1839303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71279" y="2163736"/>
            <a:ext cx="8577521" cy="3416320"/>
          </a:xfrm>
          <a:prstGeom prst="rect">
            <a:avLst/>
          </a:prstGeom>
          <a:noFill/>
        </p:spPr>
        <p:txBody>
          <a:bodyPr wrap="square" rtlCol="0">
            <a:spAutoFit/>
          </a:bodyPr>
          <a:lstStyle/>
          <a:p>
            <a:r>
              <a:rPr lang="en-US" b="1" dirty="0"/>
              <a:t>Challenge:</a:t>
            </a:r>
            <a:endParaRPr lang="en-US" dirty="0"/>
          </a:p>
          <a:p>
            <a:r>
              <a:rPr lang="en-US" dirty="0"/>
              <a:t>Attract and retain top talent in a competitive market.</a:t>
            </a:r>
          </a:p>
          <a:p>
            <a:r>
              <a:rPr lang="en-US" b="1" dirty="0"/>
              <a:t>Solution:</a:t>
            </a:r>
            <a:endParaRPr lang="en-US" dirty="0"/>
          </a:p>
          <a:p>
            <a:r>
              <a:rPr lang="en-US" dirty="0"/>
              <a:t>Cultivate a unique company culture that emphasizes:</a:t>
            </a:r>
          </a:p>
          <a:p>
            <a:pPr lvl="1"/>
            <a:r>
              <a:rPr lang="en-US" dirty="0"/>
              <a:t>Flexibility: No set work hours, virtual meetings, and freedom to come and go.</a:t>
            </a:r>
          </a:p>
          <a:p>
            <a:pPr lvl="1"/>
            <a:r>
              <a:rPr lang="en-US" dirty="0"/>
              <a:t>Trust: Employees manage their own vacation time and expenses.</a:t>
            </a:r>
          </a:p>
          <a:p>
            <a:pPr lvl="1"/>
            <a:r>
              <a:rPr lang="en-US" dirty="0"/>
              <a:t>High Performance: Attracts individuals who thrive in a results-oriented environment.</a:t>
            </a:r>
          </a:p>
          <a:p>
            <a:pPr lvl="1"/>
            <a:r>
              <a:rPr lang="en-US" dirty="0"/>
              <a:t>Competitive Compensation: High salaries adjusted annually with stock options.</a:t>
            </a:r>
          </a:p>
          <a:p>
            <a:pPr lvl="1"/>
            <a:r>
              <a:rPr lang="en-US" dirty="0"/>
              <a:t>Self-Directed Development: Employees take ownership of their career </a:t>
            </a:r>
            <a:r>
              <a:rPr lang="en-US" dirty="0" smtClean="0"/>
              <a:t>growth</a:t>
            </a:r>
          </a:p>
          <a:p>
            <a:r>
              <a:rPr lang="en-US" b="1" dirty="0"/>
              <a:t>Outcome:</a:t>
            </a:r>
            <a:endParaRPr lang="en-US" dirty="0"/>
          </a:p>
          <a:p>
            <a:r>
              <a:rPr lang="en-US" dirty="0"/>
              <a:t>Netflix's approach is reflected in its success: significant growth in revenue, profits, and reputation from 2009 to 2011.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dirty="0"/>
              <a:t>Strategic HR at </a:t>
            </a:r>
            <a:r>
              <a:rPr lang="en-US" sz="2400" dirty="0" smtClean="0"/>
              <a:t>Netflix</a:t>
            </a:r>
            <a:endParaRPr lang="en-US" sz="2400" b="1" dirty="0">
              <a:latin typeface="Alexandria"/>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48800" y="5021073"/>
            <a:ext cx="1909031" cy="1011079"/>
          </a:xfrm>
          <a:prstGeom prst="rect">
            <a:avLst/>
          </a:prstGeom>
        </p:spPr>
      </p:pic>
    </p:spTree>
    <p:extLst>
      <p:ext uri="{BB962C8B-B14F-4D97-AF65-F5344CB8AC3E}">
        <p14:creationId xmlns:p14="http://schemas.microsoft.com/office/powerpoint/2010/main" val="1240578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p:cNvSpPr txBox="1"/>
          <p:nvPr/>
        </p:nvSpPr>
        <p:spPr>
          <a:xfrm>
            <a:off x="2006852" y="752836"/>
            <a:ext cx="8082279" cy="461665"/>
          </a:xfrm>
          <a:prstGeom prst="rect">
            <a:avLst/>
          </a:prstGeom>
          <a:noFill/>
        </p:spPr>
        <p:txBody>
          <a:bodyPr wrap="square" rtlCol="0">
            <a:spAutoFit/>
          </a:bodyPr>
          <a:lstStyle/>
          <a:p>
            <a:pPr algn="ctr"/>
            <a:r>
              <a:rPr lang="en-US" sz="2400" b="1" dirty="0" smtClean="0">
                <a:latin typeface="Alexandria"/>
                <a:cs typeface="Alexandria" charset="0"/>
              </a:rPr>
              <a:t>Possible Roles of HR Functions</a:t>
            </a:r>
            <a:endParaRPr lang="en-US" sz="2400" b="1" dirty="0">
              <a:latin typeface="Alexandria"/>
              <a:cs typeface="Alexandria" charset="0"/>
            </a:endParaRPr>
          </a:p>
        </p:txBody>
      </p:sp>
      <p:pic>
        <p:nvPicPr>
          <p:cNvPr id="2" name="Picture 1"/>
          <p:cNvPicPr>
            <a:picLocks noChangeAspect="1"/>
          </p:cNvPicPr>
          <p:nvPr/>
        </p:nvPicPr>
        <p:blipFill>
          <a:blip r:embed="rId3"/>
          <a:stretch>
            <a:fillRect/>
          </a:stretch>
        </p:blipFill>
        <p:spPr>
          <a:xfrm>
            <a:off x="2006852" y="1475779"/>
            <a:ext cx="8199465" cy="5016907"/>
          </a:xfrm>
          <a:prstGeom prst="rect">
            <a:avLst/>
          </a:prstGeom>
        </p:spPr>
      </p:pic>
    </p:spTree>
    <p:extLst>
      <p:ext uri="{BB962C8B-B14F-4D97-AF65-F5344CB8AC3E}">
        <p14:creationId xmlns:p14="http://schemas.microsoft.com/office/powerpoint/2010/main" val="3407423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71279" y="2163736"/>
            <a:ext cx="10558721" cy="3477875"/>
          </a:xfrm>
          <a:prstGeom prst="rect">
            <a:avLst/>
          </a:prstGeom>
          <a:noFill/>
        </p:spPr>
        <p:txBody>
          <a:bodyPr wrap="square" rtlCol="0">
            <a:spAutoFit/>
          </a:bodyPr>
          <a:lstStyle/>
          <a:p>
            <a:pPr marL="342900" indent="-342900">
              <a:buFont typeface="Arial" panose="020B0604020202020204" pitchFamily="34" charset="0"/>
              <a:buChar char="•"/>
              <a:defRPr/>
            </a:pPr>
            <a:r>
              <a:rPr lang="en-US" sz="2000" dirty="0" smtClean="0">
                <a:latin typeface="Alexandria"/>
              </a:rPr>
              <a:t>Traditional </a:t>
            </a:r>
            <a:r>
              <a:rPr lang="en-US" sz="2000" dirty="0">
                <a:latin typeface="Alexandria"/>
              </a:rPr>
              <a:t>HR Strategic HR can be contrasted to the more traditional administrative focus of HR through an examination of four different roles that HR can play in an organization</a:t>
            </a:r>
            <a:r>
              <a:rPr lang="en-US" sz="2000" dirty="0" smtClean="0">
                <a:latin typeface="Alexandria"/>
              </a:rPr>
              <a:t>.</a:t>
            </a:r>
          </a:p>
          <a:p>
            <a:pPr marL="342900" indent="-342900">
              <a:buFont typeface="Arial" panose="020B0604020202020204" pitchFamily="34" charset="0"/>
              <a:buChar char="•"/>
              <a:defRPr/>
            </a:pPr>
            <a:endParaRPr lang="en-US" sz="2000" dirty="0" smtClean="0">
              <a:latin typeface="Alexandria"/>
            </a:endParaRPr>
          </a:p>
          <a:p>
            <a:pPr marL="342900" indent="-342900">
              <a:buFont typeface="Arial" panose="020B0604020202020204" pitchFamily="34" charset="0"/>
              <a:buChar char="•"/>
              <a:defRPr/>
            </a:pPr>
            <a:r>
              <a:rPr lang="en-US" sz="2000" dirty="0" smtClean="0">
                <a:latin typeface="Alexandria"/>
              </a:rPr>
              <a:t> </a:t>
            </a:r>
            <a:r>
              <a:rPr lang="en-US" sz="2000" dirty="0">
                <a:latin typeface="Alexandria"/>
              </a:rPr>
              <a:t>Ulrich developed a </a:t>
            </a:r>
            <a:r>
              <a:rPr lang="en-US" sz="2000" dirty="0" smtClean="0">
                <a:latin typeface="Alexandria"/>
              </a:rPr>
              <a:t>framework which </a:t>
            </a:r>
            <a:r>
              <a:rPr lang="en-US" sz="2000" dirty="0">
                <a:latin typeface="Alexandria"/>
              </a:rPr>
              <a:t>proposes an entirely new role and agenda for HR that focuses less on traditional functional activities, such as compensation and staffing, and more on outcomes</a:t>
            </a:r>
            <a:r>
              <a:rPr lang="en-US" sz="2000" dirty="0" smtClean="0">
                <a:latin typeface="Alexandria"/>
              </a:rPr>
              <a:t>.</a:t>
            </a:r>
          </a:p>
          <a:p>
            <a:pPr marL="342900" indent="-342900">
              <a:buFont typeface="Arial" panose="020B0604020202020204" pitchFamily="34" charset="0"/>
              <a:buChar char="•"/>
              <a:defRPr/>
            </a:pPr>
            <a:endParaRPr lang="en-US" sz="2000" dirty="0" smtClean="0">
              <a:latin typeface="Alexandria"/>
            </a:endParaRPr>
          </a:p>
          <a:p>
            <a:pPr marL="342900" indent="-342900">
              <a:buFont typeface="Arial" panose="020B0604020202020204" pitchFamily="34" charset="0"/>
              <a:buChar char="•"/>
              <a:defRPr/>
            </a:pPr>
            <a:r>
              <a:rPr lang="en-US" sz="2000" dirty="0" smtClean="0">
                <a:latin typeface="Alexandria"/>
              </a:rPr>
              <a:t>In </a:t>
            </a:r>
            <a:r>
              <a:rPr lang="en-US" sz="2000" dirty="0">
                <a:latin typeface="Alexandria"/>
              </a:rPr>
              <a:t>this scenario, HR would be defined not by what it does but rather by what it delivers. Ideally, HR should deliver results that enrich the organization’s value to its customers, its investors, and its employees. </a:t>
            </a: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dirty="0"/>
              <a:t>Strategic HR Versus Traditional HR </a:t>
            </a:r>
            <a:endParaRPr lang="en-US" sz="2400" b="1" dirty="0">
              <a:latin typeface="Alexandria"/>
              <a:cs typeface="Alexandria" charset="0"/>
            </a:endParaRPr>
          </a:p>
        </p:txBody>
      </p:sp>
    </p:spTree>
    <p:extLst>
      <p:ext uri="{BB962C8B-B14F-4D97-AF65-F5344CB8AC3E}">
        <p14:creationId xmlns:p14="http://schemas.microsoft.com/office/powerpoint/2010/main" val="1224368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02759" y="2163736"/>
            <a:ext cx="10558721" cy="2862322"/>
          </a:xfrm>
          <a:prstGeom prst="rect">
            <a:avLst/>
          </a:prstGeom>
          <a:noFill/>
        </p:spPr>
        <p:txBody>
          <a:bodyPr wrap="square" rtlCol="0">
            <a:spAutoFit/>
          </a:bodyPr>
          <a:lstStyle/>
          <a:p>
            <a:pPr>
              <a:defRPr/>
            </a:pPr>
            <a:r>
              <a:rPr lang="en-US" sz="2000" b="1" dirty="0" smtClean="0">
                <a:latin typeface="Alexandria"/>
              </a:rPr>
              <a:t>1- Strategic Partner</a:t>
            </a:r>
          </a:p>
          <a:p>
            <a:pPr>
              <a:defRPr/>
            </a:pPr>
            <a:endParaRPr lang="en-US" sz="2000" b="1" dirty="0" smtClean="0">
              <a:latin typeface="Alexandria"/>
            </a:endParaRPr>
          </a:p>
          <a:p>
            <a:pPr>
              <a:defRPr/>
            </a:pPr>
            <a:r>
              <a:rPr lang="en-US" sz="2000" dirty="0" smtClean="0">
                <a:latin typeface="Alexandria"/>
              </a:rPr>
              <a:t>Conduct </a:t>
            </a:r>
            <a:r>
              <a:rPr lang="en-US" sz="2000" dirty="0">
                <a:latin typeface="Alexandria"/>
              </a:rPr>
              <a:t>an organizational audit to help managers identify those </a:t>
            </a:r>
            <a:r>
              <a:rPr lang="en-US" sz="2000" dirty="0" smtClean="0">
                <a:latin typeface="Alexandria"/>
              </a:rPr>
              <a:t>components of </a:t>
            </a:r>
            <a:r>
              <a:rPr lang="en-US" sz="2000" dirty="0">
                <a:latin typeface="Alexandria"/>
              </a:rPr>
              <a:t>architecture or structure </a:t>
            </a:r>
            <a:r>
              <a:rPr lang="en-US" sz="2000" dirty="0" smtClean="0">
                <a:latin typeface="Alexandria"/>
              </a:rPr>
              <a:t>that </a:t>
            </a:r>
            <a:r>
              <a:rPr lang="en-US" sz="2000" dirty="0">
                <a:latin typeface="Alexandria"/>
              </a:rPr>
              <a:t>need to be changed to facilitate strategy execution. </a:t>
            </a:r>
            <a:endParaRPr lang="en-US" sz="2000" dirty="0" smtClean="0">
              <a:latin typeface="Alexandria"/>
            </a:endParaRPr>
          </a:p>
          <a:p>
            <a:pPr>
              <a:defRPr/>
            </a:pPr>
            <a:endParaRPr lang="en-US" sz="2000" dirty="0">
              <a:latin typeface="Alexandria"/>
            </a:endParaRPr>
          </a:p>
          <a:p>
            <a:pPr>
              <a:defRPr/>
            </a:pPr>
            <a:r>
              <a:rPr lang="en-US" sz="2000" dirty="0">
                <a:latin typeface="Alexandria"/>
              </a:rPr>
              <a:t>I</a:t>
            </a:r>
            <a:r>
              <a:rPr lang="en-US" sz="2000" dirty="0" smtClean="0">
                <a:latin typeface="Alexandria"/>
              </a:rPr>
              <a:t>dentify </a:t>
            </a:r>
            <a:r>
              <a:rPr lang="en-US" sz="2000" dirty="0">
                <a:latin typeface="Alexandria"/>
              </a:rPr>
              <a:t>methods for renovating the parts of the organizational architecture that need it. </a:t>
            </a:r>
            <a:endParaRPr lang="en-US" sz="2000" dirty="0" smtClean="0">
              <a:latin typeface="Alexandria"/>
            </a:endParaRPr>
          </a:p>
          <a:p>
            <a:pPr>
              <a:defRPr/>
            </a:pPr>
            <a:endParaRPr lang="en-US" sz="2000" dirty="0">
              <a:latin typeface="Alexandria"/>
            </a:endParaRPr>
          </a:p>
          <a:p>
            <a:pPr>
              <a:defRPr/>
            </a:pPr>
            <a:r>
              <a:rPr lang="en-US" sz="2000" dirty="0">
                <a:latin typeface="Alexandria"/>
              </a:rPr>
              <a:t>S</a:t>
            </a:r>
            <a:r>
              <a:rPr lang="en-US" sz="2000" dirty="0" smtClean="0">
                <a:latin typeface="Alexandria"/>
              </a:rPr>
              <a:t>et </a:t>
            </a:r>
            <a:r>
              <a:rPr lang="en-US" sz="2000" dirty="0">
                <a:latin typeface="Alexandria"/>
              </a:rPr>
              <a:t>clear priorities to ensure delivery of </a:t>
            </a:r>
            <a:r>
              <a:rPr lang="en-US" sz="2000" dirty="0" smtClean="0">
                <a:latin typeface="Alexandria"/>
              </a:rPr>
              <a:t>results, acquire </a:t>
            </a:r>
            <a:r>
              <a:rPr lang="en-US" sz="2000" dirty="0">
                <a:latin typeface="Alexandria"/>
              </a:rPr>
              <a:t>new skills and capabilities to allow </a:t>
            </a:r>
            <a:r>
              <a:rPr lang="en-US" sz="2000" dirty="0" smtClean="0">
                <a:latin typeface="Alexandria"/>
              </a:rPr>
              <a:t>adding </a:t>
            </a:r>
            <a:r>
              <a:rPr lang="en-US" sz="2000" dirty="0">
                <a:latin typeface="Alexandria"/>
              </a:rPr>
              <a:t>value for the executive </a:t>
            </a:r>
            <a:r>
              <a:rPr lang="en-US" sz="2000" dirty="0" smtClean="0">
                <a:latin typeface="Alexandria"/>
              </a:rPr>
              <a:t>team.</a:t>
            </a: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Possible Roles of HR Functions</a:t>
            </a:r>
          </a:p>
        </p:txBody>
      </p:sp>
    </p:spTree>
    <p:extLst>
      <p:ext uri="{BB962C8B-B14F-4D97-AF65-F5344CB8AC3E}">
        <p14:creationId xmlns:p14="http://schemas.microsoft.com/office/powerpoint/2010/main" val="1133363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1938992"/>
          </a:xfrm>
          <a:prstGeom prst="rect">
            <a:avLst/>
          </a:prstGeom>
          <a:noFill/>
        </p:spPr>
        <p:txBody>
          <a:bodyPr wrap="square" rtlCol="0">
            <a:spAutoFit/>
          </a:bodyPr>
          <a:lstStyle/>
          <a:p>
            <a:pPr>
              <a:defRPr/>
            </a:pPr>
            <a:r>
              <a:rPr lang="en-US" sz="2000" b="1" dirty="0" smtClean="0">
                <a:latin typeface="Alexandria"/>
              </a:rPr>
              <a:t>2- Administrative Expert</a:t>
            </a:r>
          </a:p>
          <a:p>
            <a:pPr>
              <a:defRPr/>
            </a:pPr>
            <a:endParaRPr lang="en-US" sz="2000" b="1" dirty="0" smtClean="0">
              <a:latin typeface="Alexandria"/>
            </a:endParaRPr>
          </a:p>
          <a:p>
            <a:pPr>
              <a:defRPr/>
            </a:pPr>
            <a:r>
              <a:rPr lang="en-US" sz="2000" dirty="0">
                <a:latin typeface="Alexandria"/>
                <a:cs typeface="Alexandria" charset="0"/>
              </a:rPr>
              <a:t>Streamline Administration work, ensure effectiveness and efficiency</a:t>
            </a:r>
          </a:p>
          <a:p>
            <a:pPr>
              <a:defRPr/>
            </a:pPr>
            <a:endParaRPr lang="en-US" sz="2000" dirty="0">
              <a:latin typeface="Alexandria"/>
              <a:cs typeface="Alexandria" charset="0"/>
            </a:endParaRPr>
          </a:p>
          <a:p>
            <a:pPr>
              <a:defRPr/>
            </a:pPr>
            <a:r>
              <a:rPr lang="en-US" sz="2000" dirty="0">
                <a:latin typeface="Alexandria"/>
                <a:cs typeface="Alexandria" charset="0"/>
              </a:rPr>
              <a:t>Utilize technology to automate HR functions, and hence focusing on its new role </a:t>
            </a:r>
            <a:r>
              <a:rPr lang="en-US" sz="2000" dirty="0" smtClean="0">
                <a:latin typeface="Alexandria"/>
                <a:cs typeface="Alexandria" charset="0"/>
              </a:rPr>
              <a:t>as a strategic partner</a:t>
            </a: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Possible Roles of HR Functions</a:t>
            </a:r>
          </a:p>
        </p:txBody>
      </p:sp>
    </p:spTree>
    <p:extLst>
      <p:ext uri="{BB962C8B-B14F-4D97-AF65-F5344CB8AC3E}">
        <p14:creationId xmlns:p14="http://schemas.microsoft.com/office/powerpoint/2010/main" val="3904172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2862322"/>
          </a:xfrm>
          <a:prstGeom prst="rect">
            <a:avLst/>
          </a:prstGeom>
          <a:noFill/>
        </p:spPr>
        <p:txBody>
          <a:bodyPr wrap="square" rtlCol="0">
            <a:spAutoFit/>
          </a:bodyPr>
          <a:lstStyle/>
          <a:p>
            <a:pPr>
              <a:defRPr/>
            </a:pPr>
            <a:r>
              <a:rPr lang="en-US" sz="2000" b="1" dirty="0" smtClean="0">
                <a:latin typeface="Alexandria"/>
              </a:rPr>
              <a:t>3- Employee Champion</a:t>
            </a:r>
          </a:p>
          <a:p>
            <a:pPr>
              <a:defRPr/>
            </a:pPr>
            <a:endParaRPr lang="en-US" sz="2000" b="1" dirty="0" smtClean="0">
              <a:latin typeface="Alexandria"/>
            </a:endParaRPr>
          </a:p>
          <a:p>
            <a:pPr>
              <a:defRPr/>
            </a:pPr>
            <a:r>
              <a:rPr lang="en-US" sz="2000" dirty="0">
                <a:latin typeface="Alexandria"/>
              </a:rPr>
              <a:t>E</a:t>
            </a:r>
            <a:r>
              <a:rPr lang="en-US" sz="2000" dirty="0" smtClean="0">
                <a:latin typeface="Alexandria"/>
              </a:rPr>
              <a:t>nsuring </a:t>
            </a:r>
            <a:r>
              <a:rPr lang="en-US" sz="2000" dirty="0">
                <a:latin typeface="Alexandria"/>
              </a:rPr>
              <a:t>that employees are fully engaged in and committed to the </a:t>
            </a:r>
            <a:r>
              <a:rPr lang="en-US" sz="2000" dirty="0" smtClean="0">
                <a:latin typeface="Alexandria"/>
              </a:rPr>
              <a:t>organization</a:t>
            </a:r>
          </a:p>
          <a:p>
            <a:pPr>
              <a:defRPr/>
            </a:pPr>
            <a:endParaRPr lang="en-US" sz="2000" dirty="0">
              <a:latin typeface="Alexandria"/>
            </a:endParaRPr>
          </a:p>
          <a:p>
            <a:pPr>
              <a:defRPr/>
            </a:pPr>
            <a:r>
              <a:rPr lang="en-US" sz="2000" dirty="0">
                <a:latin typeface="Alexandria"/>
              </a:rPr>
              <a:t>P</a:t>
            </a:r>
            <a:r>
              <a:rPr lang="en-US" sz="2000" dirty="0" smtClean="0">
                <a:latin typeface="Alexandria"/>
              </a:rPr>
              <a:t>artnering </a:t>
            </a:r>
            <a:r>
              <a:rPr lang="en-US" sz="2000" dirty="0">
                <a:latin typeface="Alexandria"/>
              </a:rPr>
              <a:t>with line management to enhance employee morale and training line managers to recognize—and avoid—the causes of low morale, such as unclear </a:t>
            </a:r>
            <a:r>
              <a:rPr lang="en-US" sz="2000" dirty="0" smtClean="0">
                <a:latin typeface="Alexandria"/>
              </a:rPr>
              <a:t>goals</a:t>
            </a:r>
          </a:p>
          <a:p>
            <a:pPr>
              <a:defRPr/>
            </a:pPr>
            <a:endParaRPr lang="en-US" sz="2000" dirty="0">
              <a:latin typeface="Alexandria"/>
              <a:cs typeface="Alexandria" charset="0"/>
            </a:endParaRPr>
          </a:p>
          <a:p>
            <a:pPr>
              <a:defRPr/>
            </a:pPr>
            <a:r>
              <a:rPr lang="en-US" sz="2000" dirty="0">
                <a:latin typeface="Alexandria"/>
              </a:rPr>
              <a:t> A</a:t>
            </a:r>
            <a:r>
              <a:rPr lang="en-US" sz="2000" dirty="0" smtClean="0">
                <a:latin typeface="Alexandria"/>
              </a:rPr>
              <a:t>cting </a:t>
            </a:r>
            <a:r>
              <a:rPr lang="en-US" sz="2000" dirty="0">
                <a:latin typeface="Alexandria"/>
              </a:rPr>
              <a:t>as an advocate for employees, representing them and being their voice with senior management</a:t>
            </a: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Possible Roles of HR Functions</a:t>
            </a:r>
          </a:p>
        </p:txBody>
      </p:sp>
    </p:spTree>
    <p:extLst>
      <p:ext uri="{BB962C8B-B14F-4D97-AF65-F5344CB8AC3E}">
        <p14:creationId xmlns:p14="http://schemas.microsoft.com/office/powerpoint/2010/main" val="992366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2246769"/>
          </a:xfrm>
          <a:prstGeom prst="rect">
            <a:avLst/>
          </a:prstGeom>
          <a:noFill/>
        </p:spPr>
        <p:txBody>
          <a:bodyPr wrap="square" rtlCol="0">
            <a:spAutoFit/>
          </a:bodyPr>
          <a:lstStyle/>
          <a:p>
            <a:pPr>
              <a:defRPr/>
            </a:pPr>
            <a:r>
              <a:rPr lang="en-US" sz="2000" b="1" dirty="0" smtClean="0"/>
              <a:t>4- </a:t>
            </a:r>
            <a:r>
              <a:rPr lang="en-US" sz="2000" b="1" dirty="0" smtClean="0">
                <a:latin typeface="Alexandria"/>
              </a:rPr>
              <a:t>Change Agent</a:t>
            </a:r>
          </a:p>
          <a:p>
            <a:pPr>
              <a:defRPr/>
            </a:pPr>
            <a:endParaRPr lang="en-US" sz="2000" b="1" dirty="0" smtClean="0">
              <a:latin typeface="Alexandria"/>
            </a:endParaRPr>
          </a:p>
          <a:p>
            <a:pPr>
              <a:defRPr/>
            </a:pPr>
            <a:r>
              <a:rPr lang="en-US" sz="2000" dirty="0">
                <a:latin typeface="Alexandria"/>
              </a:rPr>
              <a:t>B</a:t>
            </a:r>
            <a:r>
              <a:rPr lang="en-US" sz="2000" dirty="0" smtClean="0">
                <a:latin typeface="Alexandria"/>
              </a:rPr>
              <a:t>uild </a:t>
            </a:r>
            <a:r>
              <a:rPr lang="en-US" sz="2000" dirty="0">
                <a:latin typeface="Alexandria"/>
              </a:rPr>
              <a:t>the organization’s capacity to embrace and capitalize on new </a:t>
            </a:r>
            <a:r>
              <a:rPr lang="en-US" sz="2000" dirty="0" smtClean="0">
                <a:latin typeface="Alexandria"/>
              </a:rPr>
              <a:t>situations</a:t>
            </a:r>
          </a:p>
          <a:p>
            <a:pPr>
              <a:defRPr/>
            </a:pPr>
            <a:r>
              <a:rPr lang="en-US" sz="2000" dirty="0">
                <a:latin typeface="Alexandria"/>
              </a:rPr>
              <a:t>E</a:t>
            </a:r>
            <a:r>
              <a:rPr lang="en-US" sz="2000" dirty="0" smtClean="0">
                <a:latin typeface="Alexandria"/>
              </a:rPr>
              <a:t>nsuring </a:t>
            </a:r>
            <a:r>
              <a:rPr lang="en-US" sz="2000" dirty="0">
                <a:latin typeface="Alexandria"/>
              </a:rPr>
              <a:t>that change initiatives are defined, developed, and delivered in a timely manner. </a:t>
            </a:r>
            <a:endParaRPr lang="en-US" sz="2000" dirty="0" smtClean="0">
              <a:latin typeface="Alexandria"/>
            </a:endParaRPr>
          </a:p>
          <a:p>
            <a:pPr>
              <a:defRPr/>
            </a:pPr>
            <a:endParaRPr lang="en-US" sz="2000" dirty="0">
              <a:latin typeface="Alexandria"/>
            </a:endParaRPr>
          </a:p>
          <a:p>
            <a:pPr>
              <a:defRPr/>
            </a:pPr>
            <a:r>
              <a:rPr lang="en-US" sz="2000" dirty="0" smtClean="0">
                <a:latin typeface="Alexandria"/>
              </a:rPr>
              <a:t>Help </a:t>
            </a:r>
            <a:r>
              <a:rPr lang="en-US" sz="2000" dirty="0">
                <a:latin typeface="Alexandria"/>
              </a:rPr>
              <a:t>the organization plan for and overcome any resistance to change that might present itself. </a:t>
            </a: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Possible Roles of HR Functions</a:t>
            </a:r>
          </a:p>
        </p:txBody>
      </p:sp>
    </p:spTree>
    <p:extLst>
      <p:ext uri="{BB962C8B-B14F-4D97-AF65-F5344CB8AC3E}">
        <p14:creationId xmlns:p14="http://schemas.microsoft.com/office/powerpoint/2010/main" val="2582148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2326341" y="1824083"/>
            <a:ext cx="6938284" cy="4468548"/>
          </a:xfrm>
          <a:prstGeom prst="rect">
            <a:avLst/>
          </a:prstGeom>
        </p:spPr>
      </p:pic>
      <p:sp>
        <p:nvSpPr>
          <p:cNvPr id="107" name="TextBox 106"/>
          <p:cNvSpPr txBox="1"/>
          <p:nvPr/>
        </p:nvSpPr>
        <p:spPr>
          <a:xfrm>
            <a:off x="1632896" y="817449"/>
            <a:ext cx="8082279" cy="461665"/>
          </a:xfrm>
          <a:prstGeom prst="rect">
            <a:avLst/>
          </a:prstGeom>
          <a:noFill/>
        </p:spPr>
        <p:txBody>
          <a:bodyPr wrap="square" rtlCol="0">
            <a:spAutoFit/>
          </a:bodyPr>
          <a:lstStyle/>
          <a:p>
            <a:pPr algn="ctr"/>
            <a:r>
              <a:rPr lang="en-US" sz="2400" b="1" dirty="0">
                <a:latin typeface="Alexandria"/>
                <a:cs typeface="Alexandria" charset="0"/>
              </a:rPr>
              <a:t>HR Roles in Knowledge-Based Economy</a:t>
            </a:r>
          </a:p>
        </p:txBody>
      </p:sp>
    </p:spTree>
    <p:extLst>
      <p:ext uri="{BB962C8B-B14F-4D97-AF65-F5344CB8AC3E}">
        <p14:creationId xmlns:p14="http://schemas.microsoft.com/office/powerpoint/2010/main" val="293162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3293209"/>
          </a:xfrm>
          <a:prstGeom prst="rect">
            <a:avLst/>
          </a:prstGeom>
          <a:noFill/>
        </p:spPr>
        <p:txBody>
          <a:bodyPr wrap="square" rtlCol="0">
            <a:spAutoFit/>
          </a:bodyPr>
          <a:lstStyle/>
          <a:p>
            <a:pPr>
              <a:defRPr/>
            </a:pPr>
            <a:r>
              <a:rPr lang="en-US" sz="2000" b="1" dirty="0" smtClean="0"/>
              <a:t>1-  </a:t>
            </a:r>
            <a:r>
              <a:rPr lang="en-US" sz="2000" b="1" dirty="0" smtClean="0">
                <a:latin typeface="Alexandria"/>
              </a:rPr>
              <a:t>Human Capital Steward</a:t>
            </a:r>
          </a:p>
          <a:p>
            <a:pPr>
              <a:defRPr/>
            </a:pPr>
            <a:endParaRPr lang="en-US" sz="2000" b="1" dirty="0" smtClean="0">
              <a:latin typeface="Alexandria"/>
            </a:endParaRPr>
          </a:p>
          <a:p>
            <a:pPr marL="342900" indent="-342900">
              <a:buFontTx/>
              <a:buChar char="-"/>
              <a:defRPr/>
            </a:pPr>
            <a:r>
              <a:rPr lang="en-US" sz="2400" dirty="0" smtClean="0"/>
              <a:t>Creating of </a:t>
            </a:r>
            <a:r>
              <a:rPr lang="en-US" sz="2400" dirty="0"/>
              <a:t>an environment and culture in which employees voluntarily want to contribute their skills, ideas, and energy. </a:t>
            </a:r>
            <a:endParaRPr lang="en-US" sz="2400" dirty="0" smtClean="0"/>
          </a:p>
          <a:p>
            <a:pPr marL="342900" indent="-342900">
              <a:buFontTx/>
              <a:buChar char="-"/>
              <a:defRPr/>
            </a:pPr>
            <a:r>
              <a:rPr lang="en-US" sz="2400" dirty="0" smtClean="0"/>
              <a:t>This </a:t>
            </a:r>
            <a:r>
              <a:rPr lang="en-US" sz="2400" dirty="0"/>
              <a:t>is based on the premise that unlike raw materials, plant, and equipment, human capital is not “owned” by the organization; it can move freely from organization to organization </a:t>
            </a:r>
            <a:endParaRPr lang="en-US" sz="2400" dirty="0" smtClean="0"/>
          </a:p>
          <a:p>
            <a:pPr marL="342900" indent="-342900">
              <a:buFontTx/>
              <a:buChar char="-"/>
              <a:defRPr/>
            </a:pPr>
            <a:r>
              <a:rPr lang="en-US" sz="2400" dirty="0" smtClean="0"/>
              <a:t>A </a:t>
            </a:r>
            <a:r>
              <a:rPr lang="en-US" sz="2400" dirty="0"/>
              <a:t>competitive advantage can be maintained only when the best employees are recruited, duly motivated, and retained</a:t>
            </a:r>
            <a:endParaRPr lang="en-US" sz="24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Possible Roles of HR Functions</a:t>
            </a:r>
          </a:p>
        </p:txBody>
      </p:sp>
    </p:spTree>
    <p:extLst>
      <p:ext uri="{BB962C8B-B14F-4D97-AF65-F5344CB8AC3E}">
        <p14:creationId xmlns:p14="http://schemas.microsoft.com/office/powerpoint/2010/main" val="3128070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2923877"/>
          </a:xfrm>
          <a:prstGeom prst="rect">
            <a:avLst/>
          </a:prstGeom>
          <a:noFill/>
        </p:spPr>
        <p:txBody>
          <a:bodyPr wrap="square" rtlCol="0">
            <a:spAutoFit/>
          </a:bodyPr>
          <a:lstStyle/>
          <a:p>
            <a:pPr>
              <a:defRPr/>
            </a:pPr>
            <a:r>
              <a:rPr lang="en-US" sz="2000" b="1" dirty="0" smtClean="0"/>
              <a:t>2- </a:t>
            </a:r>
            <a:r>
              <a:rPr lang="en-US" sz="2000" b="1" dirty="0" smtClean="0">
                <a:latin typeface="Alexandria"/>
              </a:rPr>
              <a:t>Knowledge Facilitator</a:t>
            </a:r>
          </a:p>
          <a:p>
            <a:pPr>
              <a:defRPr/>
            </a:pPr>
            <a:endParaRPr lang="en-US" sz="2000" b="1" dirty="0" smtClean="0">
              <a:latin typeface="Alexandria"/>
            </a:endParaRPr>
          </a:p>
          <a:p>
            <a:pPr marL="342900" indent="-342900">
              <a:buFontTx/>
              <a:buChar char="-"/>
              <a:defRPr/>
            </a:pPr>
            <a:r>
              <a:rPr lang="en-US" sz="2400" dirty="0" smtClean="0"/>
              <a:t>Involves the </a:t>
            </a:r>
            <a:r>
              <a:rPr lang="en-US" sz="2400" dirty="0"/>
              <a:t>procurement of the necessary employee knowledge and skill sets that allow information to be acquired, developed, and disseminated, providing a competitive advantage. </a:t>
            </a:r>
            <a:endParaRPr lang="en-US" sz="2400" dirty="0" smtClean="0"/>
          </a:p>
          <a:p>
            <a:pPr marL="342900" indent="-342900">
              <a:buFontTx/>
              <a:buChar char="-"/>
              <a:defRPr/>
            </a:pPr>
            <a:r>
              <a:rPr lang="en-US" sz="2400" dirty="0" smtClean="0"/>
              <a:t>This </a:t>
            </a:r>
            <a:r>
              <a:rPr lang="en-US" sz="2400" dirty="0"/>
              <a:t>process can succeed only as part of a strategically designed employee development plan, whereby employees teach and learn from each other and sharing knowledge </a:t>
            </a:r>
            <a:r>
              <a:rPr lang="en-US" sz="2400" dirty="0" smtClean="0"/>
              <a:t>becomes </a:t>
            </a:r>
            <a:r>
              <a:rPr lang="en-US" sz="2400" dirty="0"/>
              <a:t>valued and rewarded.</a:t>
            </a:r>
            <a:endParaRPr lang="en-US" sz="24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Possible Roles of HR Functions</a:t>
            </a:r>
          </a:p>
        </p:txBody>
      </p:sp>
    </p:spTree>
    <p:extLst>
      <p:ext uri="{BB962C8B-B14F-4D97-AF65-F5344CB8AC3E}">
        <p14:creationId xmlns:p14="http://schemas.microsoft.com/office/powerpoint/2010/main" val="3671397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2923877"/>
          </a:xfrm>
          <a:prstGeom prst="rect">
            <a:avLst/>
          </a:prstGeom>
          <a:noFill/>
        </p:spPr>
        <p:txBody>
          <a:bodyPr wrap="square" rtlCol="0">
            <a:spAutoFit/>
          </a:bodyPr>
          <a:lstStyle/>
          <a:p>
            <a:pPr>
              <a:defRPr/>
            </a:pPr>
            <a:r>
              <a:rPr lang="en-US" sz="2000" b="1" dirty="0" smtClean="0"/>
              <a:t>3- </a:t>
            </a:r>
            <a:r>
              <a:rPr lang="en-US" sz="2000" b="1" dirty="0" smtClean="0">
                <a:latin typeface="Alexandria"/>
              </a:rPr>
              <a:t>Relationship Builder</a:t>
            </a:r>
          </a:p>
          <a:p>
            <a:pPr>
              <a:defRPr/>
            </a:pPr>
            <a:endParaRPr lang="en-US" sz="2000" b="1" dirty="0" smtClean="0">
              <a:latin typeface="Alexandria"/>
            </a:endParaRPr>
          </a:p>
          <a:p>
            <a:pPr marL="342900" indent="-342900">
              <a:buFontTx/>
              <a:buChar char="-"/>
              <a:defRPr/>
            </a:pPr>
            <a:r>
              <a:rPr lang="en-US" sz="2400" dirty="0"/>
              <a:t>I</a:t>
            </a:r>
            <a:r>
              <a:rPr lang="en-US" sz="2400" dirty="0" smtClean="0"/>
              <a:t>nvolves </a:t>
            </a:r>
            <a:r>
              <a:rPr lang="en-US" sz="2400" dirty="0"/>
              <a:t>the development of structure, work practices, and </a:t>
            </a:r>
            <a:r>
              <a:rPr lang="en-US" sz="2400" dirty="0" smtClean="0"/>
              <a:t>organizational </a:t>
            </a:r>
            <a:r>
              <a:rPr lang="en-US" sz="2400" dirty="0"/>
              <a:t>culture that allow individuals to work together, across departments and functions</a:t>
            </a:r>
            <a:r>
              <a:rPr lang="en-US" sz="2400" dirty="0" smtClean="0"/>
              <a:t>.</a:t>
            </a:r>
          </a:p>
          <a:p>
            <a:pPr marL="342900" indent="-342900">
              <a:buFontTx/>
              <a:buChar char="-"/>
              <a:defRPr/>
            </a:pPr>
            <a:endParaRPr lang="en-US" sz="2400" dirty="0"/>
          </a:p>
          <a:p>
            <a:pPr marL="342900" indent="-342900">
              <a:buFontTx/>
              <a:buChar char="-"/>
              <a:defRPr/>
            </a:pPr>
            <a:r>
              <a:rPr lang="en-US" sz="2400" dirty="0" smtClean="0"/>
              <a:t> </a:t>
            </a:r>
            <a:r>
              <a:rPr lang="en-US" sz="2400" dirty="0"/>
              <a:t>To ensure competitiveness, networks need to be developed that focus on the strategic objectives of the organization and how synergies and teamwork that lead to outstanding performance are </a:t>
            </a:r>
            <a:r>
              <a:rPr lang="en-US" sz="2400" dirty="0" smtClean="0"/>
              <a:t>valued </a:t>
            </a:r>
            <a:r>
              <a:rPr lang="en-US" sz="2400" dirty="0"/>
              <a:t>and rewarded</a:t>
            </a:r>
            <a:endParaRPr lang="en-US" sz="24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Possible Roles of HR Functions</a:t>
            </a:r>
          </a:p>
        </p:txBody>
      </p:sp>
    </p:spTree>
    <p:extLst>
      <p:ext uri="{BB962C8B-B14F-4D97-AF65-F5344CB8AC3E}">
        <p14:creationId xmlns:p14="http://schemas.microsoft.com/office/powerpoint/2010/main" val="3719820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2369880"/>
          </a:xfrm>
          <a:prstGeom prst="rect">
            <a:avLst/>
          </a:prstGeom>
          <a:noFill/>
        </p:spPr>
        <p:txBody>
          <a:bodyPr wrap="square" rtlCol="0">
            <a:spAutoFit/>
          </a:bodyPr>
          <a:lstStyle/>
          <a:p>
            <a:pPr>
              <a:defRPr/>
            </a:pPr>
            <a:r>
              <a:rPr lang="en-US" sz="2400" dirty="0" smtClean="0">
                <a:latin typeface="Alexandria"/>
              </a:rPr>
              <a:t>4- </a:t>
            </a:r>
            <a:r>
              <a:rPr lang="en-US" sz="2000" b="1" dirty="0" smtClean="0">
                <a:latin typeface="Alexandria"/>
              </a:rPr>
              <a:t>Rapid </a:t>
            </a:r>
            <a:r>
              <a:rPr lang="en-US" sz="2000" b="1" dirty="0">
                <a:latin typeface="Alexandria"/>
              </a:rPr>
              <a:t>deployment </a:t>
            </a:r>
            <a:r>
              <a:rPr lang="en-US" sz="2000" b="1" dirty="0" smtClean="0">
                <a:latin typeface="Alexandria"/>
              </a:rPr>
              <a:t>specialist</a:t>
            </a:r>
          </a:p>
          <a:p>
            <a:pPr>
              <a:defRPr/>
            </a:pPr>
            <a:endParaRPr lang="en-US" sz="2400" dirty="0">
              <a:latin typeface="Alexandria"/>
            </a:endParaRPr>
          </a:p>
          <a:p>
            <a:pPr marL="342900" indent="-342900">
              <a:buFontTx/>
              <a:buChar char="-"/>
              <a:defRPr/>
            </a:pPr>
            <a:r>
              <a:rPr lang="en-US" sz="2000" dirty="0">
                <a:latin typeface="Alexandria"/>
              </a:rPr>
              <a:t>I</a:t>
            </a:r>
            <a:r>
              <a:rPr lang="en-US" sz="2000" dirty="0" smtClean="0">
                <a:latin typeface="Alexandria"/>
              </a:rPr>
              <a:t>nvolves </a:t>
            </a:r>
            <a:r>
              <a:rPr lang="en-US" sz="2000" dirty="0">
                <a:latin typeface="Alexandria"/>
              </a:rPr>
              <a:t>the creation of an organization structure and HR systems that are fluid and adaptable to rapid change in response to external opportunities and threats</a:t>
            </a:r>
            <a:r>
              <a:rPr lang="en-US" sz="2000" dirty="0" smtClean="0">
                <a:latin typeface="Alexandria"/>
              </a:rPr>
              <a:t>.</a:t>
            </a:r>
          </a:p>
          <a:p>
            <a:pPr marL="342900" indent="-342900">
              <a:buFontTx/>
              <a:buChar char="-"/>
              <a:defRPr/>
            </a:pPr>
            <a:endParaRPr lang="en-US" sz="2000" dirty="0">
              <a:latin typeface="Alexandria"/>
            </a:endParaRPr>
          </a:p>
          <a:p>
            <a:pPr marL="342900" indent="-342900">
              <a:buFontTx/>
              <a:buChar char="-"/>
              <a:defRPr/>
            </a:pPr>
            <a:r>
              <a:rPr lang="en-US" sz="2000" dirty="0" smtClean="0">
                <a:latin typeface="Alexandria"/>
              </a:rPr>
              <a:t> </a:t>
            </a:r>
            <a:r>
              <a:rPr lang="en-US" sz="2000" dirty="0">
                <a:latin typeface="Alexandria"/>
              </a:rPr>
              <a:t>The global, knowledge-based economy changes quickly and frequently, and success in such an environment mandates flexibility and a culture that embraces change. </a:t>
            </a: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Possible Roles of HR Functions</a:t>
            </a:r>
          </a:p>
        </p:txBody>
      </p:sp>
    </p:spTree>
    <p:extLst>
      <p:ext uri="{BB962C8B-B14F-4D97-AF65-F5344CB8AC3E}">
        <p14:creationId xmlns:p14="http://schemas.microsoft.com/office/powerpoint/2010/main" val="442803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7" name="TextBox 106"/>
          <p:cNvSpPr txBox="1"/>
          <p:nvPr/>
        </p:nvSpPr>
        <p:spPr>
          <a:xfrm>
            <a:off x="1632896" y="817449"/>
            <a:ext cx="8082279" cy="461665"/>
          </a:xfrm>
          <a:prstGeom prst="rect">
            <a:avLst/>
          </a:prstGeom>
          <a:noFill/>
        </p:spPr>
        <p:txBody>
          <a:bodyPr wrap="square" rtlCol="0">
            <a:spAutoFit/>
          </a:bodyPr>
          <a:lstStyle/>
          <a:p>
            <a:pPr algn="ctr"/>
            <a:r>
              <a:rPr lang="en-US" sz="2400" b="1" dirty="0" smtClean="0">
                <a:latin typeface="Alexandria"/>
                <a:cs typeface="Alexandria" charset="0"/>
              </a:rPr>
              <a:t>HR Professionals Competencies</a:t>
            </a:r>
            <a:endParaRPr lang="en-US" sz="2400" b="1" dirty="0">
              <a:latin typeface="Alexandria"/>
              <a:cs typeface="Alexandria" charset="0"/>
            </a:endParaRPr>
          </a:p>
        </p:txBody>
      </p:sp>
      <p:sp>
        <p:nvSpPr>
          <p:cNvPr id="6" name="Oval 5">
            <a:extLst>
              <a:ext uri="{FF2B5EF4-FFF2-40B4-BE49-F238E27FC236}">
                <a16:creationId xmlns="" xmlns:a16="http://schemas.microsoft.com/office/drawing/2014/main" id="{A69428A6-FA7C-431E-8C0F-829AF3ED3357}"/>
              </a:ext>
            </a:extLst>
          </p:cNvPr>
          <p:cNvSpPr/>
          <p:nvPr/>
        </p:nvSpPr>
        <p:spPr>
          <a:xfrm>
            <a:off x="5489529" y="3352804"/>
            <a:ext cx="1196553" cy="1196553"/>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schemeClr val="tx1"/>
              </a:solidFill>
              <a:latin typeface="Alexandria"/>
            </a:endParaRPr>
          </a:p>
        </p:txBody>
      </p:sp>
      <p:grpSp>
        <p:nvGrpSpPr>
          <p:cNvPr id="8" name="Group 7">
            <a:extLst>
              <a:ext uri="{FF2B5EF4-FFF2-40B4-BE49-F238E27FC236}">
                <a16:creationId xmlns="" xmlns:a16="http://schemas.microsoft.com/office/drawing/2014/main" id="{929101F4-56A6-4061-B854-AB8BA0894849}"/>
              </a:ext>
            </a:extLst>
          </p:cNvPr>
          <p:cNvGrpSpPr/>
          <p:nvPr/>
        </p:nvGrpSpPr>
        <p:grpSpPr>
          <a:xfrm>
            <a:off x="5571727" y="3435002"/>
            <a:ext cx="1032157" cy="1032157"/>
            <a:chOff x="4023402" y="3219622"/>
            <a:chExt cx="1080120" cy="1080120"/>
          </a:xfrm>
        </p:grpSpPr>
        <p:sp>
          <p:nvSpPr>
            <p:cNvPr id="9" name="Block Arc 8">
              <a:extLst>
                <a:ext uri="{FF2B5EF4-FFF2-40B4-BE49-F238E27FC236}">
                  <a16:creationId xmlns="" xmlns:a16="http://schemas.microsoft.com/office/drawing/2014/main" id="{1D329C36-7832-43B0-94AE-0DC097BCF3D1}"/>
                </a:ext>
              </a:extLst>
            </p:cNvPr>
            <p:cNvSpPr/>
            <p:nvPr/>
          </p:nvSpPr>
          <p:spPr>
            <a:xfrm rot="1800000">
              <a:off x="4023402" y="3219622"/>
              <a:ext cx="1080120" cy="1080120"/>
            </a:xfrm>
            <a:prstGeom prst="blockArc">
              <a:avLst>
                <a:gd name="adj1" fmla="val 10800000"/>
                <a:gd name="adj2" fmla="val 14902241"/>
                <a:gd name="adj3" fmla="val 20569"/>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schemeClr val="tx1"/>
                </a:solidFill>
                <a:latin typeface="Alexandria"/>
              </a:endParaRPr>
            </a:p>
          </p:txBody>
        </p:sp>
        <p:sp>
          <p:nvSpPr>
            <p:cNvPr id="10" name="Block Arc 9">
              <a:extLst>
                <a:ext uri="{FF2B5EF4-FFF2-40B4-BE49-F238E27FC236}">
                  <a16:creationId xmlns="" xmlns:a16="http://schemas.microsoft.com/office/drawing/2014/main" id="{6A474BAE-FD73-47CA-BF86-C3C54330E42A}"/>
                </a:ext>
              </a:extLst>
            </p:cNvPr>
            <p:cNvSpPr/>
            <p:nvPr/>
          </p:nvSpPr>
          <p:spPr>
            <a:xfrm rot="19080000">
              <a:off x="4023402" y="3219622"/>
              <a:ext cx="1080120" cy="1080120"/>
            </a:xfrm>
            <a:prstGeom prst="blockArc">
              <a:avLst>
                <a:gd name="adj1" fmla="val 10800000"/>
                <a:gd name="adj2" fmla="val 14902241"/>
                <a:gd name="adj3" fmla="val 20569"/>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schemeClr val="tx1"/>
                </a:solidFill>
                <a:latin typeface="Alexandria"/>
              </a:endParaRPr>
            </a:p>
          </p:txBody>
        </p:sp>
        <p:sp>
          <p:nvSpPr>
            <p:cNvPr id="11" name="Block Arc 10">
              <a:extLst>
                <a:ext uri="{FF2B5EF4-FFF2-40B4-BE49-F238E27FC236}">
                  <a16:creationId xmlns="" xmlns:a16="http://schemas.microsoft.com/office/drawing/2014/main" id="{40A816EC-D1CF-4933-A99F-A1F0A13049AB}"/>
                </a:ext>
              </a:extLst>
            </p:cNvPr>
            <p:cNvSpPr/>
            <p:nvPr/>
          </p:nvSpPr>
          <p:spPr>
            <a:xfrm rot="14700000">
              <a:off x="4023402" y="3219622"/>
              <a:ext cx="1080120" cy="1080120"/>
            </a:xfrm>
            <a:prstGeom prst="blockArc">
              <a:avLst>
                <a:gd name="adj1" fmla="val 10800000"/>
                <a:gd name="adj2" fmla="val 14902241"/>
                <a:gd name="adj3" fmla="val 2056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schemeClr val="tx1"/>
                </a:solidFill>
                <a:latin typeface="Alexandria"/>
              </a:endParaRPr>
            </a:p>
          </p:txBody>
        </p:sp>
        <p:sp>
          <p:nvSpPr>
            <p:cNvPr id="12" name="Block Arc 11">
              <a:extLst>
                <a:ext uri="{FF2B5EF4-FFF2-40B4-BE49-F238E27FC236}">
                  <a16:creationId xmlns="" xmlns:a16="http://schemas.microsoft.com/office/drawing/2014/main" id="{E474C0C6-DCCF-40B0-BAB6-3C882A5FA97A}"/>
                </a:ext>
              </a:extLst>
            </p:cNvPr>
            <p:cNvSpPr/>
            <p:nvPr/>
          </p:nvSpPr>
          <p:spPr>
            <a:xfrm rot="10440000">
              <a:off x="4023402" y="3219622"/>
              <a:ext cx="1080120" cy="1080120"/>
            </a:xfrm>
            <a:prstGeom prst="blockArc">
              <a:avLst>
                <a:gd name="adj1" fmla="val 10800000"/>
                <a:gd name="adj2" fmla="val 14902241"/>
                <a:gd name="adj3" fmla="val 2056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schemeClr val="tx1"/>
                </a:solidFill>
                <a:latin typeface="Alexandria"/>
              </a:endParaRPr>
            </a:p>
          </p:txBody>
        </p:sp>
        <p:sp>
          <p:nvSpPr>
            <p:cNvPr id="13" name="Block Arc 12">
              <a:extLst>
                <a:ext uri="{FF2B5EF4-FFF2-40B4-BE49-F238E27FC236}">
                  <a16:creationId xmlns="" xmlns:a16="http://schemas.microsoft.com/office/drawing/2014/main" id="{0CBCB141-94DB-4B03-A3EC-2F92837451BA}"/>
                </a:ext>
              </a:extLst>
            </p:cNvPr>
            <p:cNvSpPr/>
            <p:nvPr/>
          </p:nvSpPr>
          <p:spPr>
            <a:xfrm rot="6120000">
              <a:off x="4023402" y="3219622"/>
              <a:ext cx="1080120" cy="1080120"/>
            </a:xfrm>
            <a:prstGeom prst="blockArc">
              <a:avLst>
                <a:gd name="adj1" fmla="val 10800000"/>
                <a:gd name="adj2" fmla="val 14902241"/>
                <a:gd name="adj3" fmla="val 20569"/>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schemeClr val="tx1"/>
                </a:solidFill>
                <a:latin typeface="Alexandria"/>
              </a:endParaRPr>
            </a:p>
          </p:txBody>
        </p:sp>
      </p:grpSp>
      <p:grpSp>
        <p:nvGrpSpPr>
          <p:cNvPr id="14" name="Group 13">
            <a:extLst>
              <a:ext uri="{FF2B5EF4-FFF2-40B4-BE49-F238E27FC236}">
                <a16:creationId xmlns="" xmlns:a16="http://schemas.microsoft.com/office/drawing/2014/main" id="{B4056181-2ED0-4C46-814A-37C6AA14752D}"/>
              </a:ext>
            </a:extLst>
          </p:cNvPr>
          <p:cNvGrpSpPr/>
          <p:nvPr/>
        </p:nvGrpSpPr>
        <p:grpSpPr>
          <a:xfrm>
            <a:off x="3885422" y="1890935"/>
            <a:ext cx="4428772" cy="4259759"/>
            <a:chOff x="2185685" y="1605569"/>
            <a:chExt cx="4731783" cy="4551210"/>
          </a:xfrm>
        </p:grpSpPr>
        <p:grpSp>
          <p:nvGrpSpPr>
            <p:cNvPr id="15" name="Group 14">
              <a:extLst>
                <a:ext uri="{FF2B5EF4-FFF2-40B4-BE49-F238E27FC236}">
                  <a16:creationId xmlns="" xmlns:a16="http://schemas.microsoft.com/office/drawing/2014/main" id="{9B78B598-2128-4DDD-AC64-94E2120DEE58}"/>
                </a:ext>
              </a:extLst>
            </p:cNvPr>
            <p:cNvGrpSpPr/>
            <p:nvPr/>
          </p:nvGrpSpPr>
          <p:grpSpPr>
            <a:xfrm rot="3600000">
              <a:off x="4888007" y="1768971"/>
              <a:ext cx="1261779" cy="1898518"/>
              <a:chOff x="3970237" y="1678193"/>
              <a:chExt cx="1091921" cy="1642943"/>
            </a:xfrm>
          </p:grpSpPr>
          <p:sp>
            <p:nvSpPr>
              <p:cNvPr id="28" name="Teardrop 4">
                <a:extLst>
                  <a:ext uri="{FF2B5EF4-FFF2-40B4-BE49-F238E27FC236}">
                    <a16:creationId xmlns="" xmlns:a16="http://schemas.microsoft.com/office/drawing/2014/main" id="{9AD36516-8F77-470E-AECA-C9A4857AE42C}"/>
                  </a:ext>
                </a:extLst>
              </p:cNvPr>
              <p:cNvSpPr/>
              <p:nvPr/>
            </p:nvSpPr>
            <p:spPr>
              <a:xfrm rot="10800000">
                <a:off x="3970237" y="1678193"/>
                <a:ext cx="1091921" cy="1642943"/>
              </a:xfrm>
              <a:custGeom>
                <a:avLst/>
                <a:gdLst/>
                <a:ahLst/>
                <a:cxnLst/>
                <a:rect l="l" t="t" r="r" b="b"/>
                <a:pathLst>
                  <a:path w="1091921" h="1642943">
                    <a:moveTo>
                      <a:pt x="504056" y="1642943"/>
                    </a:moveTo>
                    <a:cubicBezTo>
                      <a:pt x="225674" y="1642943"/>
                      <a:pt x="0" y="1417269"/>
                      <a:pt x="0" y="1138887"/>
                    </a:cubicBezTo>
                    <a:cubicBezTo>
                      <a:pt x="0" y="894120"/>
                      <a:pt x="174465" y="690100"/>
                      <a:pt x="405888" y="644727"/>
                    </a:cubicBezTo>
                    <a:cubicBezTo>
                      <a:pt x="415871" y="637085"/>
                      <a:pt x="426805" y="631149"/>
                      <a:pt x="437891" y="625616"/>
                    </a:cubicBezTo>
                    <a:cubicBezTo>
                      <a:pt x="621825" y="533815"/>
                      <a:pt x="704331" y="158955"/>
                      <a:pt x="566414" y="0"/>
                    </a:cubicBezTo>
                    <a:cubicBezTo>
                      <a:pt x="1101455" y="231762"/>
                      <a:pt x="1193710" y="682767"/>
                      <a:pt x="996550" y="1248239"/>
                    </a:cubicBezTo>
                    <a:lnTo>
                      <a:pt x="990853" y="1263082"/>
                    </a:lnTo>
                    <a:cubicBezTo>
                      <a:pt x="937110" y="1481624"/>
                      <a:pt x="739422" y="1642943"/>
                      <a:pt x="504056" y="1642943"/>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schemeClr val="tx1"/>
                  </a:solidFill>
                  <a:latin typeface="Alexandria"/>
                </a:endParaRPr>
              </a:p>
            </p:txBody>
          </p:sp>
          <p:sp>
            <p:nvSpPr>
              <p:cNvPr id="29" name="Oval 28">
                <a:extLst>
                  <a:ext uri="{FF2B5EF4-FFF2-40B4-BE49-F238E27FC236}">
                    <a16:creationId xmlns="" xmlns:a16="http://schemas.microsoft.com/office/drawing/2014/main" id="{69A8E700-1E87-4809-98C0-28CD11D3ED09}"/>
                  </a:ext>
                </a:extLst>
              </p:cNvPr>
              <p:cNvSpPr/>
              <p:nvPr/>
            </p:nvSpPr>
            <p:spPr>
              <a:xfrm>
                <a:off x="4136683" y="1760831"/>
                <a:ext cx="842835" cy="842835"/>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dirty="0">
                  <a:solidFill>
                    <a:schemeClr val="tx1">
                      <a:lumMod val="65000"/>
                      <a:lumOff val="35000"/>
                    </a:schemeClr>
                  </a:solidFill>
                  <a:latin typeface="Alexandria"/>
                </a:endParaRPr>
              </a:p>
            </p:txBody>
          </p:sp>
        </p:grpSp>
        <p:grpSp>
          <p:nvGrpSpPr>
            <p:cNvPr id="16" name="Group 15">
              <a:extLst>
                <a:ext uri="{FF2B5EF4-FFF2-40B4-BE49-F238E27FC236}">
                  <a16:creationId xmlns="" xmlns:a16="http://schemas.microsoft.com/office/drawing/2014/main" id="{9AAE67F9-C2F9-4AEC-9D4D-A32C1CF75A80}"/>
                </a:ext>
              </a:extLst>
            </p:cNvPr>
            <p:cNvGrpSpPr/>
            <p:nvPr/>
          </p:nvGrpSpPr>
          <p:grpSpPr>
            <a:xfrm rot="20700000">
              <a:off x="3184574" y="1605569"/>
              <a:ext cx="1261779" cy="1898518"/>
              <a:chOff x="3954829" y="1674065"/>
              <a:chExt cx="1091921" cy="1642943"/>
            </a:xfrm>
          </p:grpSpPr>
          <p:sp>
            <p:nvSpPr>
              <p:cNvPr id="26" name="Teardrop 4">
                <a:extLst>
                  <a:ext uri="{FF2B5EF4-FFF2-40B4-BE49-F238E27FC236}">
                    <a16:creationId xmlns="" xmlns:a16="http://schemas.microsoft.com/office/drawing/2014/main" id="{8E7B0DF4-5384-4048-A536-6BB012DEE27B}"/>
                  </a:ext>
                </a:extLst>
              </p:cNvPr>
              <p:cNvSpPr/>
              <p:nvPr/>
            </p:nvSpPr>
            <p:spPr>
              <a:xfrm rot="10800000">
                <a:off x="3954829" y="1674065"/>
                <a:ext cx="1091921" cy="1642943"/>
              </a:xfrm>
              <a:custGeom>
                <a:avLst/>
                <a:gdLst/>
                <a:ahLst/>
                <a:cxnLst/>
                <a:rect l="l" t="t" r="r" b="b"/>
                <a:pathLst>
                  <a:path w="1091921" h="1642943">
                    <a:moveTo>
                      <a:pt x="504056" y="1642943"/>
                    </a:moveTo>
                    <a:cubicBezTo>
                      <a:pt x="225674" y="1642943"/>
                      <a:pt x="0" y="1417269"/>
                      <a:pt x="0" y="1138887"/>
                    </a:cubicBezTo>
                    <a:cubicBezTo>
                      <a:pt x="0" y="894120"/>
                      <a:pt x="174465" y="690100"/>
                      <a:pt x="405888" y="644727"/>
                    </a:cubicBezTo>
                    <a:cubicBezTo>
                      <a:pt x="415871" y="637085"/>
                      <a:pt x="426805" y="631149"/>
                      <a:pt x="437891" y="625616"/>
                    </a:cubicBezTo>
                    <a:cubicBezTo>
                      <a:pt x="621825" y="533815"/>
                      <a:pt x="704331" y="158955"/>
                      <a:pt x="566414" y="0"/>
                    </a:cubicBezTo>
                    <a:cubicBezTo>
                      <a:pt x="1101455" y="231762"/>
                      <a:pt x="1193710" y="682767"/>
                      <a:pt x="996550" y="1248239"/>
                    </a:cubicBezTo>
                    <a:lnTo>
                      <a:pt x="990853" y="1263082"/>
                    </a:lnTo>
                    <a:cubicBezTo>
                      <a:pt x="937110" y="1481624"/>
                      <a:pt x="739422" y="1642943"/>
                      <a:pt x="504056" y="1642943"/>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schemeClr val="tx1"/>
                  </a:solidFill>
                  <a:latin typeface="Alexandria"/>
                </a:endParaRPr>
              </a:p>
            </p:txBody>
          </p:sp>
          <p:sp>
            <p:nvSpPr>
              <p:cNvPr id="27" name="Oval 26">
                <a:extLst>
                  <a:ext uri="{FF2B5EF4-FFF2-40B4-BE49-F238E27FC236}">
                    <a16:creationId xmlns="" xmlns:a16="http://schemas.microsoft.com/office/drawing/2014/main" id="{D042C62F-BA85-4CAE-872D-276AAFA11281}"/>
                  </a:ext>
                </a:extLst>
              </p:cNvPr>
              <p:cNvSpPr/>
              <p:nvPr/>
            </p:nvSpPr>
            <p:spPr>
              <a:xfrm>
                <a:off x="4121275" y="1756703"/>
                <a:ext cx="842835" cy="842835"/>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dirty="0">
                  <a:solidFill>
                    <a:schemeClr val="tx1">
                      <a:lumMod val="65000"/>
                      <a:lumOff val="35000"/>
                    </a:schemeClr>
                  </a:solidFill>
                  <a:latin typeface="Alexandria"/>
                </a:endParaRPr>
              </a:p>
            </p:txBody>
          </p:sp>
        </p:grpSp>
        <p:grpSp>
          <p:nvGrpSpPr>
            <p:cNvPr id="17" name="Group 16">
              <a:extLst>
                <a:ext uri="{FF2B5EF4-FFF2-40B4-BE49-F238E27FC236}">
                  <a16:creationId xmlns="" xmlns:a16="http://schemas.microsoft.com/office/drawing/2014/main" id="{2248B30E-0B64-4762-A7EC-1B3541B2AB34}"/>
                </a:ext>
              </a:extLst>
            </p:cNvPr>
            <p:cNvGrpSpPr/>
            <p:nvPr/>
          </p:nvGrpSpPr>
          <p:grpSpPr>
            <a:xfrm rot="17100000">
              <a:off x="2504054" y="3011231"/>
              <a:ext cx="1261779" cy="1898518"/>
              <a:chOff x="3880957" y="1643161"/>
              <a:chExt cx="1091921" cy="1642943"/>
            </a:xfrm>
          </p:grpSpPr>
          <p:sp>
            <p:nvSpPr>
              <p:cNvPr id="24" name="Teardrop 4">
                <a:extLst>
                  <a:ext uri="{FF2B5EF4-FFF2-40B4-BE49-F238E27FC236}">
                    <a16:creationId xmlns="" xmlns:a16="http://schemas.microsoft.com/office/drawing/2014/main" id="{82FF7E94-9442-4367-B976-FB2462B367CF}"/>
                  </a:ext>
                </a:extLst>
              </p:cNvPr>
              <p:cNvSpPr/>
              <p:nvPr/>
            </p:nvSpPr>
            <p:spPr>
              <a:xfrm rot="10800000">
                <a:off x="3880957" y="1643161"/>
                <a:ext cx="1091921" cy="1642943"/>
              </a:xfrm>
              <a:custGeom>
                <a:avLst/>
                <a:gdLst/>
                <a:ahLst/>
                <a:cxnLst/>
                <a:rect l="l" t="t" r="r" b="b"/>
                <a:pathLst>
                  <a:path w="1091921" h="1642943">
                    <a:moveTo>
                      <a:pt x="504056" y="1642943"/>
                    </a:moveTo>
                    <a:cubicBezTo>
                      <a:pt x="225674" y="1642943"/>
                      <a:pt x="0" y="1417269"/>
                      <a:pt x="0" y="1138887"/>
                    </a:cubicBezTo>
                    <a:cubicBezTo>
                      <a:pt x="0" y="894120"/>
                      <a:pt x="174465" y="690100"/>
                      <a:pt x="405888" y="644727"/>
                    </a:cubicBezTo>
                    <a:cubicBezTo>
                      <a:pt x="415871" y="637085"/>
                      <a:pt x="426805" y="631149"/>
                      <a:pt x="437891" y="625616"/>
                    </a:cubicBezTo>
                    <a:cubicBezTo>
                      <a:pt x="621825" y="533815"/>
                      <a:pt x="704331" y="158955"/>
                      <a:pt x="566414" y="0"/>
                    </a:cubicBezTo>
                    <a:cubicBezTo>
                      <a:pt x="1101455" y="231762"/>
                      <a:pt x="1193710" y="682767"/>
                      <a:pt x="996550" y="1248239"/>
                    </a:cubicBezTo>
                    <a:lnTo>
                      <a:pt x="990853" y="1263082"/>
                    </a:lnTo>
                    <a:cubicBezTo>
                      <a:pt x="937110" y="1481624"/>
                      <a:pt x="739422" y="1642943"/>
                      <a:pt x="504056" y="1642943"/>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schemeClr val="tx1"/>
                  </a:solidFill>
                  <a:latin typeface="Alexandria"/>
                </a:endParaRPr>
              </a:p>
            </p:txBody>
          </p:sp>
          <p:sp>
            <p:nvSpPr>
              <p:cNvPr id="25" name="Oval 24">
                <a:extLst>
                  <a:ext uri="{FF2B5EF4-FFF2-40B4-BE49-F238E27FC236}">
                    <a16:creationId xmlns="" xmlns:a16="http://schemas.microsoft.com/office/drawing/2014/main" id="{133B7FB2-FE33-4972-9DB4-EDFC30E8DD21}"/>
                  </a:ext>
                </a:extLst>
              </p:cNvPr>
              <p:cNvSpPr/>
              <p:nvPr/>
            </p:nvSpPr>
            <p:spPr>
              <a:xfrm>
                <a:off x="4047404" y="1725799"/>
                <a:ext cx="842835" cy="842835"/>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dirty="0">
                  <a:solidFill>
                    <a:schemeClr val="tx1">
                      <a:lumMod val="65000"/>
                      <a:lumOff val="35000"/>
                    </a:schemeClr>
                  </a:solidFill>
                  <a:latin typeface="Alexandria"/>
                </a:endParaRPr>
              </a:p>
            </p:txBody>
          </p:sp>
        </p:grpSp>
        <p:grpSp>
          <p:nvGrpSpPr>
            <p:cNvPr id="18" name="Group 17">
              <a:extLst>
                <a:ext uri="{FF2B5EF4-FFF2-40B4-BE49-F238E27FC236}">
                  <a16:creationId xmlns="" xmlns:a16="http://schemas.microsoft.com/office/drawing/2014/main" id="{FCBB793F-AB1E-4C4E-96B9-C20CF59900B6}"/>
                </a:ext>
              </a:extLst>
            </p:cNvPr>
            <p:cNvGrpSpPr/>
            <p:nvPr/>
          </p:nvGrpSpPr>
          <p:grpSpPr>
            <a:xfrm rot="12600000">
              <a:off x="3694237" y="4258261"/>
              <a:ext cx="1261779" cy="1898518"/>
              <a:chOff x="3906991" y="1595327"/>
              <a:chExt cx="1091921" cy="1642943"/>
            </a:xfrm>
          </p:grpSpPr>
          <p:sp>
            <p:nvSpPr>
              <p:cNvPr id="22" name="Teardrop 4">
                <a:extLst>
                  <a:ext uri="{FF2B5EF4-FFF2-40B4-BE49-F238E27FC236}">
                    <a16:creationId xmlns="" xmlns:a16="http://schemas.microsoft.com/office/drawing/2014/main" id="{4ED08851-794E-4596-9EBB-07D60F641E82}"/>
                  </a:ext>
                </a:extLst>
              </p:cNvPr>
              <p:cNvSpPr/>
              <p:nvPr/>
            </p:nvSpPr>
            <p:spPr>
              <a:xfrm rot="10800000">
                <a:off x="3906991" y="1595327"/>
                <a:ext cx="1091921" cy="1642943"/>
              </a:xfrm>
              <a:custGeom>
                <a:avLst/>
                <a:gdLst/>
                <a:ahLst/>
                <a:cxnLst/>
                <a:rect l="l" t="t" r="r" b="b"/>
                <a:pathLst>
                  <a:path w="1091921" h="1642943">
                    <a:moveTo>
                      <a:pt x="504056" y="1642943"/>
                    </a:moveTo>
                    <a:cubicBezTo>
                      <a:pt x="225674" y="1642943"/>
                      <a:pt x="0" y="1417269"/>
                      <a:pt x="0" y="1138887"/>
                    </a:cubicBezTo>
                    <a:cubicBezTo>
                      <a:pt x="0" y="894120"/>
                      <a:pt x="174465" y="690100"/>
                      <a:pt x="405888" y="644727"/>
                    </a:cubicBezTo>
                    <a:cubicBezTo>
                      <a:pt x="415871" y="637085"/>
                      <a:pt x="426805" y="631149"/>
                      <a:pt x="437891" y="625616"/>
                    </a:cubicBezTo>
                    <a:cubicBezTo>
                      <a:pt x="621825" y="533815"/>
                      <a:pt x="704331" y="158955"/>
                      <a:pt x="566414" y="0"/>
                    </a:cubicBezTo>
                    <a:cubicBezTo>
                      <a:pt x="1101455" y="231762"/>
                      <a:pt x="1193710" y="682767"/>
                      <a:pt x="996550" y="1248239"/>
                    </a:cubicBezTo>
                    <a:lnTo>
                      <a:pt x="990853" y="1263082"/>
                    </a:lnTo>
                    <a:cubicBezTo>
                      <a:pt x="937110" y="1481624"/>
                      <a:pt x="739422" y="1642943"/>
                      <a:pt x="504056" y="1642943"/>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schemeClr val="tx1"/>
                  </a:solidFill>
                  <a:latin typeface="Alexandria"/>
                </a:endParaRPr>
              </a:p>
            </p:txBody>
          </p:sp>
          <p:sp>
            <p:nvSpPr>
              <p:cNvPr id="23" name="Oval 22">
                <a:extLst>
                  <a:ext uri="{FF2B5EF4-FFF2-40B4-BE49-F238E27FC236}">
                    <a16:creationId xmlns="" xmlns:a16="http://schemas.microsoft.com/office/drawing/2014/main" id="{611B975C-7EEB-4C41-B388-8AEC679846FF}"/>
                  </a:ext>
                </a:extLst>
              </p:cNvPr>
              <p:cNvSpPr/>
              <p:nvPr/>
            </p:nvSpPr>
            <p:spPr>
              <a:xfrm>
                <a:off x="4073437" y="1677965"/>
                <a:ext cx="842835" cy="842835"/>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dirty="0">
                  <a:solidFill>
                    <a:schemeClr val="tx1">
                      <a:lumMod val="65000"/>
                      <a:lumOff val="35000"/>
                    </a:schemeClr>
                  </a:solidFill>
                  <a:latin typeface="Alexandria"/>
                </a:endParaRPr>
              </a:p>
            </p:txBody>
          </p:sp>
        </p:grpSp>
        <p:grpSp>
          <p:nvGrpSpPr>
            <p:cNvPr id="19" name="Group 18">
              <a:extLst>
                <a:ext uri="{FF2B5EF4-FFF2-40B4-BE49-F238E27FC236}">
                  <a16:creationId xmlns="" xmlns:a16="http://schemas.microsoft.com/office/drawing/2014/main" id="{B57943A9-99F4-4BD6-A8CB-48778318D37E}"/>
                </a:ext>
              </a:extLst>
            </p:cNvPr>
            <p:cNvGrpSpPr/>
            <p:nvPr/>
          </p:nvGrpSpPr>
          <p:grpSpPr>
            <a:xfrm rot="7200000">
              <a:off x="5337319" y="3276515"/>
              <a:ext cx="1261779" cy="1898518"/>
              <a:chOff x="3983024" y="1653099"/>
              <a:chExt cx="1091921" cy="1642943"/>
            </a:xfrm>
          </p:grpSpPr>
          <p:sp>
            <p:nvSpPr>
              <p:cNvPr id="20" name="Teardrop 4">
                <a:extLst>
                  <a:ext uri="{FF2B5EF4-FFF2-40B4-BE49-F238E27FC236}">
                    <a16:creationId xmlns="" xmlns:a16="http://schemas.microsoft.com/office/drawing/2014/main" id="{78956FA9-E936-42E0-921F-9F5D79D6B4DA}"/>
                  </a:ext>
                </a:extLst>
              </p:cNvPr>
              <p:cNvSpPr/>
              <p:nvPr/>
            </p:nvSpPr>
            <p:spPr>
              <a:xfrm rot="10800000">
                <a:off x="3983024" y="1653099"/>
                <a:ext cx="1091921" cy="1642943"/>
              </a:xfrm>
              <a:custGeom>
                <a:avLst/>
                <a:gdLst/>
                <a:ahLst/>
                <a:cxnLst/>
                <a:rect l="l" t="t" r="r" b="b"/>
                <a:pathLst>
                  <a:path w="1091921" h="1642943">
                    <a:moveTo>
                      <a:pt x="504056" y="1642943"/>
                    </a:moveTo>
                    <a:cubicBezTo>
                      <a:pt x="225674" y="1642943"/>
                      <a:pt x="0" y="1417269"/>
                      <a:pt x="0" y="1138887"/>
                    </a:cubicBezTo>
                    <a:cubicBezTo>
                      <a:pt x="0" y="894120"/>
                      <a:pt x="174465" y="690100"/>
                      <a:pt x="405888" y="644727"/>
                    </a:cubicBezTo>
                    <a:cubicBezTo>
                      <a:pt x="415871" y="637085"/>
                      <a:pt x="426805" y="631149"/>
                      <a:pt x="437891" y="625616"/>
                    </a:cubicBezTo>
                    <a:cubicBezTo>
                      <a:pt x="621825" y="533815"/>
                      <a:pt x="704331" y="158955"/>
                      <a:pt x="566414" y="0"/>
                    </a:cubicBezTo>
                    <a:cubicBezTo>
                      <a:pt x="1101455" y="231762"/>
                      <a:pt x="1193710" y="682767"/>
                      <a:pt x="996550" y="1248239"/>
                    </a:cubicBezTo>
                    <a:lnTo>
                      <a:pt x="990853" y="1263082"/>
                    </a:lnTo>
                    <a:cubicBezTo>
                      <a:pt x="937110" y="1481624"/>
                      <a:pt x="739422" y="1642943"/>
                      <a:pt x="504056" y="164294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schemeClr val="tx1"/>
                  </a:solidFill>
                  <a:latin typeface="Alexandria"/>
                </a:endParaRPr>
              </a:p>
            </p:txBody>
          </p:sp>
          <p:sp>
            <p:nvSpPr>
              <p:cNvPr id="21" name="Oval 20">
                <a:extLst>
                  <a:ext uri="{FF2B5EF4-FFF2-40B4-BE49-F238E27FC236}">
                    <a16:creationId xmlns="" xmlns:a16="http://schemas.microsoft.com/office/drawing/2014/main" id="{01698E9E-007C-4F7C-8E5E-D69F03F3A05E}"/>
                  </a:ext>
                </a:extLst>
              </p:cNvPr>
              <p:cNvSpPr/>
              <p:nvPr/>
            </p:nvSpPr>
            <p:spPr>
              <a:xfrm>
                <a:off x="4149466" y="1735740"/>
                <a:ext cx="842835" cy="842835"/>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dirty="0">
                  <a:solidFill>
                    <a:schemeClr val="tx1">
                      <a:lumMod val="65000"/>
                      <a:lumOff val="35000"/>
                    </a:schemeClr>
                  </a:solidFill>
                  <a:latin typeface="Alexandria"/>
                </a:endParaRPr>
              </a:p>
            </p:txBody>
          </p:sp>
        </p:grpSp>
      </p:grpSp>
      <p:grpSp>
        <p:nvGrpSpPr>
          <p:cNvPr id="30" name="Group 29">
            <a:extLst>
              <a:ext uri="{FF2B5EF4-FFF2-40B4-BE49-F238E27FC236}">
                <a16:creationId xmlns="" xmlns:a16="http://schemas.microsoft.com/office/drawing/2014/main" id="{11F3DEFC-6D86-411F-9CA5-6AA38D25F1BE}"/>
              </a:ext>
            </a:extLst>
          </p:cNvPr>
          <p:cNvGrpSpPr/>
          <p:nvPr/>
        </p:nvGrpSpPr>
        <p:grpSpPr>
          <a:xfrm>
            <a:off x="736737" y="3432478"/>
            <a:ext cx="3014929" cy="1015664"/>
            <a:chOff x="819819" y="3646109"/>
            <a:chExt cx="1906666" cy="1015664"/>
          </a:xfrm>
          <a:noFill/>
        </p:grpSpPr>
        <p:sp>
          <p:nvSpPr>
            <p:cNvPr id="31" name="TextBox 30">
              <a:extLst>
                <a:ext uri="{FF2B5EF4-FFF2-40B4-BE49-F238E27FC236}">
                  <a16:creationId xmlns="" xmlns:a16="http://schemas.microsoft.com/office/drawing/2014/main" id="{38BBEE13-9456-491C-9F55-F58BF6472072}"/>
                </a:ext>
              </a:extLst>
            </p:cNvPr>
            <p:cNvSpPr txBox="1"/>
            <p:nvPr/>
          </p:nvSpPr>
          <p:spPr>
            <a:xfrm>
              <a:off x="819821" y="3646109"/>
              <a:ext cx="1906664" cy="307777"/>
            </a:xfrm>
            <a:prstGeom prst="rect">
              <a:avLst/>
            </a:prstGeom>
            <a:grpFill/>
          </p:spPr>
          <p:txBody>
            <a:bodyPr wrap="square" rtlCol="0">
              <a:spAutoFit/>
            </a:bodyPr>
            <a:lstStyle/>
            <a:p>
              <a:pPr algn="r"/>
              <a:r>
                <a:rPr lang="en-US" sz="1400" b="1" dirty="0">
                  <a:latin typeface="Alexandria"/>
                </a:rPr>
                <a:t>HR technology</a:t>
              </a:r>
              <a:endParaRPr lang="ko-KR" altLang="en-US" sz="1400" b="1" dirty="0">
                <a:latin typeface="Alexandria"/>
              </a:endParaRPr>
            </a:p>
          </p:txBody>
        </p:sp>
        <p:sp>
          <p:nvSpPr>
            <p:cNvPr id="32" name="TextBox 31">
              <a:extLst>
                <a:ext uri="{FF2B5EF4-FFF2-40B4-BE49-F238E27FC236}">
                  <a16:creationId xmlns="" xmlns:a16="http://schemas.microsoft.com/office/drawing/2014/main" id="{B6480BA8-0643-4634-92EF-6A15C5485A33}"/>
                </a:ext>
              </a:extLst>
            </p:cNvPr>
            <p:cNvSpPr txBox="1"/>
            <p:nvPr/>
          </p:nvSpPr>
          <p:spPr>
            <a:xfrm>
              <a:off x="819819" y="3923109"/>
              <a:ext cx="1906663" cy="738664"/>
            </a:xfrm>
            <a:prstGeom prst="rect">
              <a:avLst/>
            </a:prstGeom>
            <a:grpFill/>
          </p:spPr>
          <p:txBody>
            <a:bodyPr wrap="square" rtlCol="0">
              <a:spAutoFit/>
            </a:bodyPr>
            <a:lstStyle/>
            <a:p>
              <a:pPr lvl="1">
                <a:defRPr/>
              </a:pPr>
              <a:r>
                <a:rPr lang="en-US" sz="1400" dirty="0">
                  <a:solidFill>
                    <a:schemeClr val="tx1">
                      <a:lumMod val="75000"/>
                      <a:lumOff val="25000"/>
                    </a:schemeClr>
                  </a:solidFill>
                  <a:latin typeface="Alexandria"/>
                  <a:cs typeface="Arial" pitchFamily="34" charset="0"/>
                </a:rPr>
                <a:t>U</a:t>
              </a:r>
              <a:r>
                <a:rPr lang="en-US" sz="1400" dirty="0" smtClean="0">
                  <a:solidFill>
                    <a:schemeClr val="tx1">
                      <a:lumMod val="75000"/>
                      <a:lumOff val="25000"/>
                    </a:schemeClr>
                  </a:solidFill>
                  <a:latin typeface="Alexandria"/>
                  <a:cs typeface="Arial" pitchFamily="34" charset="0"/>
                </a:rPr>
                <a:t>sing </a:t>
              </a:r>
              <a:r>
                <a:rPr lang="en-US" sz="1400" dirty="0">
                  <a:solidFill>
                    <a:schemeClr val="tx1">
                      <a:lumMod val="75000"/>
                      <a:lumOff val="25000"/>
                    </a:schemeClr>
                  </a:solidFill>
                  <a:latin typeface="Alexandria"/>
                  <a:cs typeface="Arial" pitchFamily="34" charset="0"/>
                </a:rPr>
                <a:t>technology to improve organization’s management of people</a:t>
              </a:r>
            </a:p>
          </p:txBody>
        </p:sp>
      </p:grpSp>
      <p:grpSp>
        <p:nvGrpSpPr>
          <p:cNvPr id="33" name="Group 32">
            <a:extLst>
              <a:ext uri="{FF2B5EF4-FFF2-40B4-BE49-F238E27FC236}">
                <a16:creationId xmlns="" xmlns:a16="http://schemas.microsoft.com/office/drawing/2014/main" id="{1A6675CF-F849-41B6-87DC-754887A95B15}"/>
              </a:ext>
            </a:extLst>
          </p:cNvPr>
          <p:cNvGrpSpPr/>
          <p:nvPr/>
        </p:nvGrpSpPr>
        <p:grpSpPr>
          <a:xfrm>
            <a:off x="1670800" y="1723816"/>
            <a:ext cx="3014929" cy="584777"/>
            <a:chOff x="819819" y="3646109"/>
            <a:chExt cx="1906666" cy="584777"/>
          </a:xfrm>
          <a:noFill/>
        </p:grpSpPr>
        <p:sp>
          <p:nvSpPr>
            <p:cNvPr id="34" name="TextBox 33">
              <a:extLst>
                <a:ext uri="{FF2B5EF4-FFF2-40B4-BE49-F238E27FC236}">
                  <a16:creationId xmlns="" xmlns:a16="http://schemas.microsoft.com/office/drawing/2014/main" id="{4D002816-E2E1-4FC3-8582-CE1CCF9CD8DF}"/>
                </a:ext>
              </a:extLst>
            </p:cNvPr>
            <p:cNvSpPr txBox="1"/>
            <p:nvPr/>
          </p:nvSpPr>
          <p:spPr>
            <a:xfrm>
              <a:off x="819821" y="3646109"/>
              <a:ext cx="1906664" cy="307777"/>
            </a:xfrm>
            <a:prstGeom prst="rect">
              <a:avLst/>
            </a:prstGeom>
            <a:grpFill/>
          </p:spPr>
          <p:txBody>
            <a:bodyPr wrap="square" rtlCol="0">
              <a:spAutoFit/>
            </a:bodyPr>
            <a:lstStyle/>
            <a:p>
              <a:pPr algn="r"/>
              <a:r>
                <a:rPr lang="en-US" sz="1400" b="1" dirty="0">
                  <a:latin typeface="Alexandria"/>
                </a:rPr>
                <a:t>Strategic contribution</a:t>
              </a:r>
              <a:endParaRPr lang="ko-KR" altLang="en-US" sz="1400" b="1" dirty="0">
                <a:solidFill>
                  <a:schemeClr val="tx1">
                    <a:lumMod val="75000"/>
                    <a:lumOff val="25000"/>
                  </a:schemeClr>
                </a:solidFill>
                <a:latin typeface="Alexandria"/>
                <a:cs typeface="Arial" pitchFamily="34" charset="0"/>
              </a:endParaRPr>
            </a:p>
          </p:txBody>
        </p:sp>
        <p:sp>
          <p:nvSpPr>
            <p:cNvPr id="35" name="TextBox 34">
              <a:extLst>
                <a:ext uri="{FF2B5EF4-FFF2-40B4-BE49-F238E27FC236}">
                  <a16:creationId xmlns="" xmlns:a16="http://schemas.microsoft.com/office/drawing/2014/main" id="{62D2DC2F-B3C7-4161-88B5-11908FF2D540}"/>
                </a:ext>
              </a:extLst>
            </p:cNvPr>
            <p:cNvSpPr txBox="1"/>
            <p:nvPr/>
          </p:nvSpPr>
          <p:spPr>
            <a:xfrm>
              <a:off x="819819" y="3923109"/>
              <a:ext cx="1906663" cy="307777"/>
            </a:xfrm>
            <a:prstGeom prst="rect">
              <a:avLst/>
            </a:prstGeom>
            <a:grpFill/>
          </p:spPr>
          <p:txBody>
            <a:bodyPr wrap="square" rtlCol="0">
              <a:spAutoFit/>
            </a:bodyPr>
            <a:lstStyle/>
            <a:p>
              <a:pPr algn="r"/>
              <a:r>
                <a:rPr lang="en-US" altLang="ko-KR" sz="1400" dirty="0" smtClean="0">
                  <a:solidFill>
                    <a:schemeClr val="tx1">
                      <a:lumMod val="75000"/>
                      <a:lumOff val="25000"/>
                    </a:schemeClr>
                  </a:solidFill>
                  <a:latin typeface="Alexandria"/>
                  <a:cs typeface="Arial" pitchFamily="34" charset="0"/>
                </a:rPr>
                <a:t>Development of strategy</a:t>
              </a:r>
              <a:endParaRPr lang="ko-KR" altLang="en-US" sz="1400" dirty="0">
                <a:solidFill>
                  <a:schemeClr val="tx1">
                    <a:lumMod val="75000"/>
                    <a:lumOff val="25000"/>
                  </a:schemeClr>
                </a:solidFill>
                <a:latin typeface="Alexandria"/>
                <a:cs typeface="Arial" pitchFamily="34" charset="0"/>
              </a:endParaRPr>
            </a:p>
          </p:txBody>
        </p:sp>
      </p:grpSp>
      <p:grpSp>
        <p:nvGrpSpPr>
          <p:cNvPr id="36" name="Group 35">
            <a:extLst>
              <a:ext uri="{FF2B5EF4-FFF2-40B4-BE49-F238E27FC236}">
                <a16:creationId xmlns="" xmlns:a16="http://schemas.microsoft.com/office/drawing/2014/main" id="{A44D5717-0316-4B90-A805-F1F575ED5262}"/>
              </a:ext>
            </a:extLst>
          </p:cNvPr>
          <p:cNvGrpSpPr/>
          <p:nvPr/>
        </p:nvGrpSpPr>
        <p:grpSpPr>
          <a:xfrm>
            <a:off x="1995855" y="5141140"/>
            <a:ext cx="3014929" cy="738665"/>
            <a:chOff x="819819" y="3646109"/>
            <a:chExt cx="1906666" cy="738665"/>
          </a:xfrm>
          <a:noFill/>
        </p:grpSpPr>
        <p:sp>
          <p:nvSpPr>
            <p:cNvPr id="37" name="TextBox 36">
              <a:extLst>
                <a:ext uri="{FF2B5EF4-FFF2-40B4-BE49-F238E27FC236}">
                  <a16:creationId xmlns="" xmlns:a16="http://schemas.microsoft.com/office/drawing/2014/main" id="{B6FB5DA6-9EA3-489C-ADE9-72F2CBC104B8}"/>
                </a:ext>
              </a:extLst>
            </p:cNvPr>
            <p:cNvSpPr txBox="1"/>
            <p:nvPr/>
          </p:nvSpPr>
          <p:spPr>
            <a:xfrm>
              <a:off x="819821" y="3646109"/>
              <a:ext cx="1906664" cy="307777"/>
            </a:xfrm>
            <a:prstGeom prst="rect">
              <a:avLst/>
            </a:prstGeom>
            <a:grpFill/>
          </p:spPr>
          <p:txBody>
            <a:bodyPr wrap="square" rtlCol="0">
              <a:spAutoFit/>
            </a:bodyPr>
            <a:lstStyle/>
            <a:p>
              <a:r>
                <a:rPr lang="en-US" sz="1400" b="1" dirty="0">
                  <a:latin typeface="Alexandria"/>
                </a:rPr>
                <a:t>HR delivery</a:t>
              </a:r>
              <a:endParaRPr lang="ko-KR" altLang="en-US" sz="1400" b="1" dirty="0">
                <a:latin typeface="Alexandria"/>
              </a:endParaRPr>
            </a:p>
          </p:txBody>
        </p:sp>
        <p:sp>
          <p:nvSpPr>
            <p:cNvPr id="38" name="TextBox 37">
              <a:extLst>
                <a:ext uri="{FF2B5EF4-FFF2-40B4-BE49-F238E27FC236}">
                  <a16:creationId xmlns="" xmlns:a16="http://schemas.microsoft.com/office/drawing/2014/main" id="{271867AE-2B0A-470B-A6A8-960A9BB2DB98}"/>
                </a:ext>
              </a:extLst>
            </p:cNvPr>
            <p:cNvSpPr txBox="1"/>
            <p:nvPr/>
          </p:nvSpPr>
          <p:spPr>
            <a:xfrm>
              <a:off x="819819" y="3923109"/>
              <a:ext cx="1906663" cy="461665"/>
            </a:xfrm>
            <a:prstGeom prst="rect">
              <a:avLst/>
            </a:prstGeom>
            <a:grpFill/>
          </p:spPr>
          <p:txBody>
            <a:bodyPr wrap="square" rtlCol="0">
              <a:spAutoFit/>
            </a:bodyPr>
            <a:lstStyle/>
            <a:p>
              <a:pPr marL="0" lvl="1">
                <a:defRPr/>
              </a:pPr>
              <a:r>
                <a:rPr lang="en-US" sz="1200" dirty="0">
                  <a:solidFill>
                    <a:schemeClr val="tx1">
                      <a:lumMod val="75000"/>
                      <a:lumOff val="25000"/>
                    </a:schemeClr>
                  </a:solidFill>
                  <a:latin typeface="Alexandria"/>
                  <a:cs typeface="Arial" pitchFamily="34" charset="0"/>
                </a:rPr>
                <a:t>S</a:t>
              </a:r>
              <a:r>
                <a:rPr lang="en-US" sz="1200" dirty="0" smtClean="0">
                  <a:solidFill>
                    <a:schemeClr val="tx1">
                      <a:lumMod val="75000"/>
                      <a:lumOff val="25000"/>
                    </a:schemeClr>
                  </a:solidFill>
                  <a:latin typeface="Alexandria"/>
                  <a:cs typeface="Arial" pitchFamily="34" charset="0"/>
                </a:rPr>
                <a:t>erving </a:t>
              </a:r>
              <a:r>
                <a:rPr lang="en-US" sz="1200" dirty="0">
                  <a:solidFill>
                    <a:schemeClr val="tx1">
                      <a:lumMod val="75000"/>
                      <a:lumOff val="25000"/>
                    </a:schemeClr>
                  </a:solidFill>
                  <a:latin typeface="Alexandria"/>
                  <a:cs typeface="Arial" pitchFamily="34" charset="0"/>
                </a:rPr>
                <a:t>internal customers through effective &amp; efficient programs</a:t>
              </a:r>
            </a:p>
          </p:txBody>
        </p:sp>
      </p:grpSp>
      <p:grpSp>
        <p:nvGrpSpPr>
          <p:cNvPr id="39" name="Group 38">
            <a:extLst>
              <a:ext uri="{FF2B5EF4-FFF2-40B4-BE49-F238E27FC236}">
                <a16:creationId xmlns="" xmlns:a16="http://schemas.microsoft.com/office/drawing/2014/main" id="{19CFA56B-F1DD-47A4-B3DB-B39368474A19}"/>
              </a:ext>
            </a:extLst>
          </p:cNvPr>
          <p:cNvGrpSpPr/>
          <p:nvPr/>
        </p:nvGrpSpPr>
        <p:grpSpPr>
          <a:xfrm>
            <a:off x="7993070" y="2578147"/>
            <a:ext cx="3016800" cy="800220"/>
            <a:chOff x="819819" y="3646109"/>
            <a:chExt cx="1906666" cy="800220"/>
          </a:xfrm>
          <a:noFill/>
        </p:grpSpPr>
        <p:sp>
          <p:nvSpPr>
            <p:cNvPr id="40" name="TextBox 39">
              <a:extLst>
                <a:ext uri="{FF2B5EF4-FFF2-40B4-BE49-F238E27FC236}">
                  <a16:creationId xmlns="" xmlns:a16="http://schemas.microsoft.com/office/drawing/2014/main" id="{64B828A5-34EF-4B44-92EA-C88A54BA0E2B}"/>
                </a:ext>
              </a:extLst>
            </p:cNvPr>
            <p:cNvSpPr txBox="1"/>
            <p:nvPr/>
          </p:nvSpPr>
          <p:spPr>
            <a:xfrm>
              <a:off x="819821" y="3646109"/>
              <a:ext cx="1906664" cy="307777"/>
            </a:xfrm>
            <a:prstGeom prst="rect">
              <a:avLst/>
            </a:prstGeom>
            <a:grpFill/>
          </p:spPr>
          <p:txBody>
            <a:bodyPr wrap="square" rtlCol="0">
              <a:spAutoFit/>
            </a:bodyPr>
            <a:lstStyle/>
            <a:p>
              <a:r>
                <a:rPr lang="en-US" sz="1400" b="1" dirty="0">
                  <a:latin typeface="Alexandria"/>
                </a:rPr>
                <a:t>Business knowledge</a:t>
              </a:r>
              <a:endParaRPr lang="ko-KR" altLang="en-US" sz="1400" b="1" dirty="0">
                <a:latin typeface="Alexandria"/>
              </a:endParaRPr>
            </a:p>
          </p:txBody>
        </p:sp>
        <p:sp>
          <p:nvSpPr>
            <p:cNvPr id="41" name="TextBox 40">
              <a:extLst>
                <a:ext uri="{FF2B5EF4-FFF2-40B4-BE49-F238E27FC236}">
                  <a16:creationId xmlns="" xmlns:a16="http://schemas.microsoft.com/office/drawing/2014/main" id="{34C00328-2D79-408B-9128-46C11D677630}"/>
                </a:ext>
              </a:extLst>
            </p:cNvPr>
            <p:cNvSpPr txBox="1"/>
            <p:nvPr/>
          </p:nvSpPr>
          <p:spPr>
            <a:xfrm>
              <a:off x="819819" y="3923109"/>
              <a:ext cx="1906663" cy="523220"/>
            </a:xfrm>
            <a:prstGeom prst="rect">
              <a:avLst/>
            </a:prstGeom>
            <a:grpFill/>
          </p:spPr>
          <p:txBody>
            <a:bodyPr wrap="square" rtlCol="0">
              <a:spAutoFit/>
            </a:bodyPr>
            <a:lstStyle/>
            <a:p>
              <a:pPr marL="0" lvl="1">
                <a:defRPr/>
              </a:pPr>
              <a:r>
                <a:rPr lang="en-US" sz="1400" dirty="0">
                  <a:solidFill>
                    <a:schemeClr val="tx1">
                      <a:lumMod val="75000"/>
                      <a:lumOff val="25000"/>
                    </a:schemeClr>
                  </a:solidFill>
                  <a:latin typeface="Alexandria"/>
                  <a:cs typeface="Arial" pitchFamily="34" charset="0"/>
                </a:rPr>
                <a:t>understanding nuts &amp; bolts of organization</a:t>
              </a:r>
            </a:p>
          </p:txBody>
        </p:sp>
      </p:grpSp>
      <p:grpSp>
        <p:nvGrpSpPr>
          <p:cNvPr id="47" name="Group 46">
            <a:extLst>
              <a:ext uri="{FF2B5EF4-FFF2-40B4-BE49-F238E27FC236}">
                <a16:creationId xmlns="" xmlns:a16="http://schemas.microsoft.com/office/drawing/2014/main" id="{EF500B56-85A8-4C41-ABD2-4922C38CF0FD}"/>
              </a:ext>
            </a:extLst>
          </p:cNvPr>
          <p:cNvGrpSpPr/>
          <p:nvPr/>
        </p:nvGrpSpPr>
        <p:grpSpPr>
          <a:xfrm>
            <a:off x="8385611" y="4286809"/>
            <a:ext cx="3016800" cy="800220"/>
            <a:chOff x="819819" y="3646109"/>
            <a:chExt cx="1906666" cy="800220"/>
          </a:xfrm>
          <a:noFill/>
        </p:grpSpPr>
        <p:sp>
          <p:nvSpPr>
            <p:cNvPr id="48" name="TextBox 47">
              <a:extLst>
                <a:ext uri="{FF2B5EF4-FFF2-40B4-BE49-F238E27FC236}">
                  <a16:creationId xmlns="" xmlns:a16="http://schemas.microsoft.com/office/drawing/2014/main" id="{81385004-0734-44FF-84A9-2D6ABB6FBE51}"/>
                </a:ext>
              </a:extLst>
            </p:cNvPr>
            <p:cNvSpPr txBox="1"/>
            <p:nvPr/>
          </p:nvSpPr>
          <p:spPr>
            <a:xfrm>
              <a:off x="819821" y="3646109"/>
              <a:ext cx="1906664" cy="307777"/>
            </a:xfrm>
            <a:prstGeom prst="rect">
              <a:avLst/>
            </a:prstGeom>
            <a:grpFill/>
          </p:spPr>
          <p:txBody>
            <a:bodyPr wrap="square" rtlCol="0">
              <a:spAutoFit/>
            </a:bodyPr>
            <a:lstStyle/>
            <a:p>
              <a:r>
                <a:rPr lang="en-US" sz="1400" b="1" dirty="0">
                  <a:latin typeface="Alexandria"/>
                </a:rPr>
                <a:t>Personal credibility</a:t>
              </a:r>
              <a:endParaRPr lang="ko-KR" altLang="en-US" sz="1400" b="1" dirty="0">
                <a:latin typeface="Alexandria"/>
              </a:endParaRPr>
            </a:p>
          </p:txBody>
        </p:sp>
        <p:sp>
          <p:nvSpPr>
            <p:cNvPr id="49" name="TextBox 48">
              <a:extLst>
                <a:ext uri="{FF2B5EF4-FFF2-40B4-BE49-F238E27FC236}">
                  <a16:creationId xmlns="" xmlns:a16="http://schemas.microsoft.com/office/drawing/2014/main" id="{7A64E1D2-1CC0-4E73-AB04-681982631C75}"/>
                </a:ext>
              </a:extLst>
            </p:cNvPr>
            <p:cNvSpPr txBox="1"/>
            <p:nvPr/>
          </p:nvSpPr>
          <p:spPr>
            <a:xfrm>
              <a:off x="819819" y="3923109"/>
              <a:ext cx="1906663" cy="523220"/>
            </a:xfrm>
            <a:prstGeom prst="rect">
              <a:avLst/>
            </a:prstGeom>
            <a:grpFill/>
          </p:spPr>
          <p:txBody>
            <a:bodyPr wrap="square" rtlCol="0">
              <a:spAutoFit/>
            </a:bodyPr>
            <a:lstStyle/>
            <a:p>
              <a:pPr marL="0" lvl="1">
                <a:defRPr/>
              </a:pPr>
              <a:r>
                <a:rPr lang="en-US" sz="1400" dirty="0">
                  <a:solidFill>
                    <a:schemeClr val="tx1">
                      <a:lumMod val="75000"/>
                      <a:lumOff val="25000"/>
                    </a:schemeClr>
                  </a:solidFill>
                  <a:latin typeface="Alexandria"/>
                  <a:cs typeface="Arial" pitchFamily="34" charset="0"/>
                </a:rPr>
                <a:t>M</a:t>
              </a:r>
              <a:r>
                <a:rPr lang="en-US" sz="1400" dirty="0" smtClean="0">
                  <a:solidFill>
                    <a:schemeClr val="tx1">
                      <a:lumMod val="75000"/>
                      <a:lumOff val="25000"/>
                    </a:schemeClr>
                  </a:solidFill>
                  <a:latin typeface="Alexandria"/>
                  <a:cs typeface="Arial" pitchFamily="34" charset="0"/>
                </a:rPr>
                <a:t>easurable </a:t>
              </a:r>
              <a:r>
                <a:rPr lang="en-US" sz="1400" dirty="0">
                  <a:solidFill>
                    <a:schemeClr val="tx1">
                      <a:lumMod val="75000"/>
                      <a:lumOff val="25000"/>
                    </a:schemeClr>
                  </a:solidFill>
                  <a:latin typeface="Alexandria"/>
                  <a:cs typeface="Arial" pitchFamily="34" charset="0"/>
                </a:rPr>
                <a:t>value demonstrated in programs &amp; policies</a:t>
              </a:r>
            </a:p>
          </p:txBody>
        </p:sp>
      </p:grpSp>
      <p:sp>
        <p:nvSpPr>
          <p:cNvPr id="50" name="TextBox 49">
            <a:extLst>
              <a:ext uri="{FF2B5EF4-FFF2-40B4-BE49-F238E27FC236}">
                <a16:creationId xmlns="" xmlns:a16="http://schemas.microsoft.com/office/drawing/2014/main" id="{09DC8851-D13D-4A68-82E0-0C2F298E8C3B}"/>
              </a:ext>
            </a:extLst>
          </p:cNvPr>
          <p:cNvSpPr txBox="1"/>
          <p:nvPr/>
        </p:nvSpPr>
        <p:spPr>
          <a:xfrm>
            <a:off x="4986307" y="2096152"/>
            <a:ext cx="765296" cy="646331"/>
          </a:xfrm>
          <a:prstGeom prst="rect">
            <a:avLst/>
          </a:prstGeom>
          <a:noFill/>
        </p:spPr>
        <p:txBody>
          <a:bodyPr wrap="square" rtlCol="0">
            <a:spAutoFit/>
          </a:bodyPr>
          <a:lstStyle/>
          <a:p>
            <a:pPr algn="ctr"/>
            <a:r>
              <a:rPr lang="en-US" altLang="ko-KR" sz="3600" b="1" dirty="0" smtClean="0">
                <a:solidFill>
                  <a:schemeClr val="tx1">
                    <a:lumMod val="75000"/>
                    <a:lumOff val="25000"/>
                  </a:schemeClr>
                </a:solidFill>
                <a:latin typeface="Alexandria"/>
                <a:cs typeface="Arial" pitchFamily="34" charset="0"/>
              </a:rPr>
              <a:t>01</a:t>
            </a:r>
            <a:endParaRPr lang="ko-KR" altLang="en-US" sz="3600" b="1" dirty="0">
              <a:solidFill>
                <a:schemeClr val="tx1">
                  <a:lumMod val="75000"/>
                  <a:lumOff val="25000"/>
                </a:schemeClr>
              </a:solidFill>
              <a:latin typeface="Alexandria"/>
              <a:cs typeface="Arial" pitchFamily="34" charset="0"/>
            </a:endParaRPr>
          </a:p>
        </p:txBody>
      </p:sp>
      <p:sp>
        <p:nvSpPr>
          <p:cNvPr id="51" name="TextBox 50">
            <a:extLst>
              <a:ext uri="{FF2B5EF4-FFF2-40B4-BE49-F238E27FC236}">
                <a16:creationId xmlns="" xmlns:a16="http://schemas.microsoft.com/office/drawing/2014/main" id="{09DC8851-D13D-4A68-82E0-0C2F298E8C3B}"/>
              </a:ext>
            </a:extLst>
          </p:cNvPr>
          <p:cNvSpPr txBox="1"/>
          <p:nvPr/>
        </p:nvSpPr>
        <p:spPr>
          <a:xfrm>
            <a:off x="6952459" y="2413761"/>
            <a:ext cx="765296" cy="646331"/>
          </a:xfrm>
          <a:prstGeom prst="rect">
            <a:avLst/>
          </a:prstGeom>
          <a:noFill/>
        </p:spPr>
        <p:txBody>
          <a:bodyPr wrap="square" rtlCol="0">
            <a:spAutoFit/>
          </a:bodyPr>
          <a:lstStyle/>
          <a:p>
            <a:pPr algn="ctr"/>
            <a:r>
              <a:rPr lang="en-US" altLang="ko-KR" sz="3600" b="1" dirty="0" smtClean="0">
                <a:solidFill>
                  <a:schemeClr val="tx1">
                    <a:lumMod val="75000"/>
                    <a:lumOff val="25000"/>
                  </a:schemeClr>
                </a:solidFill>
                <a:latin typeface="Alexandria"/>
                <a:cs typeface="Arial" pitchFamily="34" charset="0"/>
              </a:rPr>
              <a:t>02</a:t>
            </a:r>
            <a:endParaRPr lang="ko-KR" altLang="en-US" sz="3600" b="1" dirty="0">
              <a:solidFill>
                <a:schemeClr val="tx1">
                  <a:lumMod val="75000"/>
                  <a:lumOff val="25000"/>
                </a:schemeClr>
              </a:solidFill>
              <a:latin typeface="Alexandria"/>
              <a:cs typeface="Arial" pitchFamily="34" charset="0"/>
            </a:endParaRPr>
          </a:p>
        </p:txBody>
      </p:sp>
      <p:sp>
        <p:nvSpPr>
          <p:cNvPr id="52" name="TextBox 51">
            <a:extLst>
              <a:ext uri="{FF2B5EF4-FFF2-40B4-BE49-F238E27FC236}">
                <a16:creationId xmlns="" xmlns:a16="http://schemas.microsoft.com/office/drawing/2014/main" id="{09DC8851-D13D-4A68-82E0-0C2F298E8C3B}"/>
              </a:ext>
            </a:extLst>
          </p:cNvPr>
          <p:cNvSpPr txBox="1"/>
          <p:nvPr/>
        </p:nvSpPr>
        <p:spPr>
          <a:xfrm>
            <a:off x="7264759" y="4249015"/>
            <a:ext cx="765296" cy="646331"/>
          </a:xfrm>
          <a:prstGeom prst="rect">
            <a:avLst/>
          </a:prstGeom>
          <a:noFill/>
        </p:spPr>
        <p:txBody>
          <a:bodyPr wrap="square" rtlCol="0">
            <a:spAutoFit/>
          </a:bodyPr>
          <a:lstStyle/>
          <a:p>
            <a:pPr algn="ctr"/>
            <a:r>
              <a:rPr lang="en-US" altLang="ko-KR" sz="3600" b="1" dirty="0" smtClean="0">
                <a:solidFill>
                  <a:schemeClr val="tx1">
                    <a:lumMod val="75000"/>
                    <a:lumOff val="25000"/>
                  </a:schemeClr>
                </a:solidFill>
                <a:latin typeface="Alexandria"/>
                <a:cs typeface="Arial" pitchFamily="34" charset="0"/>
              </a:rPr>
              <a:t>03</a:t>
            </a:r>
            <a:endParaRPr lang="ko-KR" altLang="en-US" sz="3600" b="1" dirty="0">
              <a:solidFill>
                <a:schemeClr val="tx1">
                  <a:lumMod val="75000"/>
                  <a:lumOff val="25000"/>
                </a:schemeClr>
              </a:solidFill>
              <a:latin typeface="Alexandria"/>
              <a:cs typeface="Arial" pitchFamily="34" charset="0"/>
            </a:endParaRPr>
          </a:p>
        </p:txBody>
      </p:sp>
      <p:sp>
        <p:nvSpPr>
          <p:cNvPr id="53" name="TextBox 52">
            <a:extLst>
              <a:ext uri="{FF2B5EF4-FFF2-40B4-BE49-F238E27FC236}">
                <a16:creationId xmlns="" xmlns:a16="http://schemas.microsoft.com/office/drawing/2014/main" id="{09DC8851-D13D-4A68-82E0-0C2F298E8C3B}"/>
              </a:ext>
            </a:extLst>
          </p:cNvPr>
          <p:cNvSpPr txBox="1"/>
          <p:nvPr/>
        </p:nvSpPr>
        <p:spPr>
          <a:xfrm>
            <a:off x="5263994" y="5195808"/>
            <a:ext cx="765296" cy="646331"/>
          </a:xfrm>
          <a:prstGeom prst="rect">
            <a:avLst/>
          </a:prstGeom>
          <a:noFill/>
        </p:spPr>
        <p:txBody>
          <a:bodyPr wrap="square" rtlCol="0">
            <a:spAutoFit/>
          </a:bodyPr>
          <a:lstStyle/>
          <a:p>
            <a:pPr algn="ctr"/>
            <a:r>
              <a:rPr lang="en-US" altLang="ko-KR" sz="3600" b="1" dirty="0" smtClean="0">
                <a:solidFill>
                  <a:schemeClr val="tx1">
                    <a:lumMod val="75000"/>
                    <a:lumOff val="25000"/>
                  </a:schemeClr>
                </a:solidFill>
                <a:latin typeface="Alexandria"/>
                <a:cs typeface="Arial" pitchFamily="34" charset="0"/>
              </a:rPr>
              <a:t>04</a:t>
            </a:r>
            <a:endParaRPr lang="ko-KR" altLang="en-US" sz="3600" b="1" dirty="0">
              <a:solidFill>
                <a:schemeClr val="tx1">
                  <a:lumMod val="75000"/>
                  <a:lumOff val="25000"/>
                </a:schemeClr>
              </a:solidFill>
              <a:latin typeface="Alexandria"/>
              <a:cs typeface="Arial" pitchFamily="34" charset="0"/>
            </a:endParaRPr>
          </a:p>
        </p:txBody>
      </p:sp>
      <p:sp>
        <p:nvSpPr>
          <p:cNvPr id="54" name="TextBox 53">
            <a:extLst>
              <a:ext uri="{FF2B5EF4-FFF2-40B4-BE49-F238E27FC236}">
                <a16:creationId xmlns="" xmlns:a16="http://schemas.microsoft.com/office/drawing/2014/main" id="{09DC8851-D13D-4A68-82E0-0C2F298E8C3B}"/>
              </a:ext>
            </a:extLst>
          </p:cNvPr>
          <p:cNvSpPr txBox="1"/>
          <p:nvPr/>
        </p:nvSpPr>
        <p:spPr>
          <a:xfrm>
            <a:off x="4084466" y="3600957"/>
            <a:ext cx="765296" cy="646331"/>
          </a:xfrm>
          <a:prstGeom prst="rect">
            <a:avLst/>
          </a:prstGeom>
          <a:noFill/>
        </p:spPr>
        <p:txBody>
          <a:bodyPr wrap="square" rtlCol="0">
            <a:spAutoFit/>
          </a:bodyPr>
          <a:lstStyle/>
          <a:p>
            <a:pPr algn="ctr"/>
            <a:r>
              <a:rPr lang="en-US" altLang="ko-KR" sz="3600" b="1" dirty="0" smtClean="0">
                <a:solidFill>
                  <a:schemeClr val="tx1">
                    <a:lumMod val="75000"/>
                    <a:lumOff val="25000"/>
                  </a:schemeClr>
                </a:solidFill>
                <a:latin typeface="Alexandria"/>
                <a:cs typeface="Arial" pitchFamily="34" charset="0"/>
              </a:rPr>
              <a:t>05</a:t>
            </a:r>
            <a:endParaRPr lang="ko-KR" altLang="en-US" sz="3600" b="1" dirty="0">
              <a:solidFill>
                <a:schemeClr val="tx1">
                  <a:lumMod val="75000"/>
                  <a:lumOff val="25000"/>
                </a:schemeClr>
              </a:solidFill>
              <a:latin typeface="Alexandria"/>
              <a:cs typeface="Arial" pitchFamily="34" charset="0"/>
            </a:endParaRPr>
          </a:p>
        </p:txBody>
      </p:sp>
    </p:spTree>
    <p:extLst>
      <p:ext uri="{BB962C8B-B14F-4D97-AF65-F5344CB8AC3E}">
        <p14:creationId xmlns:p14="http://schemas.microsoft.com/office/powerpoint/2010/main" val="3029107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44279" y="2387807"/>
            <a:ext cx="10558721" cy="2862322"/>
          </a:xfrm>
          <a:prstGeom prst="rect">
            <a:avLst/>
          </a:prstGeom>
          <a:noFill/>
        </p:spPr>
        <p:txBody>
          <a:bodyPr wrap="square" rtlCol="0">
            <a:spAutoFit/>
          </a:bodyPr>
          <a:lstStyle/>
          <a:p>
            <a:pPr>
              <a:defRPr/>
            </a:pPr>
            <a:r>
              <a:rPr lang="en-US" sz="2000" b="1" dirty="0"/>
              <a:t>S</a:t>
            </a:r>
            <a:r>
              <a:rPr lang="en-US" sz="2000" b="1" dirty="0" smtClean="0"/>
              <a:t>trategic </a:t>
            </a:r>
            <a:r>
              <a:rPr lang="en-US" sz="2000" b="1" dirty="0"/>
              <a:t>contribution</a:t>
            </a:r>
            <a:r>
              <a:rPr lang="en-US" sz="2000" dirty="0"/>
              <a:t>—requires the development of strategy, </a:t>
            </a:r>
            <a:r>
              <a:rPr lang="en-US" sz="2000" dirty="0" smtClean="0"/>
              <a:t>connecting </a:t>
            </a:r>
            <a:r>
              <a:rPr lang="en-US" sz="2000" dirty="0"/>
              <a:t>organizations to external constituents, and implementing systems that align employee </a:t>
            </a:r>
            <a:r>
              <a:rPr lang="en-US" sz="2000" dirty="0" smtClean="0"/>
              <a:t>performance </a:t>
            </a:r>
            <a:r>
              <a:rPr lang="en-US" sz="2000" dirty="0"/>
              <a:t>with company strategy. </a:t>
            </a:r>
            <a:endParaRPr lang="en-US" sz="2000" dirty="0" smtClean="0"/>
          </a:p>
          <a:p>
            <a:pPr>
              <a:defRPr/>
            </a:pPr>
            <a:r>
              <a:rPr lang="en-US" sz="2000" b="1" dirty="0" smtClean="0"/>
              <a:t>Business </a:t>
            </a:r>
            <a:r>
              <a:rPr lang="en-US" sz="2000" b="1" dirty="0"/>
              <a:t>knowledge</a:t>
            </a:r>
            <a:r>
              <a:rPr lang="en-US" sz="2000" dirty="0"/>
              <a:t>—involves understanding the nuts and bolts of the organization’s operations and leveraging this knowledge into results</a:t>
            </a:r>
            <a:r>
              <a:rPr lang="en-US" sz="2000" dirty="0" smtClean="0"/>
              <a:t>.</a:t>
            </a:r>
          </a:p>
          <a:p>
            <a:pPr>
              <a:defRPr/>
            </a:pPr>
            <a:r>
              <a:rPr lang="en-US" sz="2000" dirty="0" smtClean="0"/>
              <a:t> </a:t>
            </a:r>
            <a:r>
              <a:rPr lang="en-US" sz="2000" b="1" dirty="0" smtClean="0"/>
              <a:t>Personal </a:t>
            </a:r>
            <a:r>
              <a:rPr lang="en-US" sz="2000" b="1" dirty="0"/>
              <a:t>credibility</a:t>
            </a:r>
            <a:r>
              <a:rPr lang="en-US" sz="2000" dirty="0"/>
              <a:t>—requires that measurable value be demonstrated in programs and policies </a:t>
            </a:r>
            <a:r>
              <a:rPr lang="en-US" sz="2000" dirty="0" smtClean="0"/>
              <a:t>implemented</a:t>
            </a:r>
            <a:r>
              <a:rPr lang="en-US" sz="2000" dirty="0"/>
              <a:t>. </a:t>
            </a:r>
            <a:endParaRPr lang="en-US" sz="2000" dirty="0" smtClean="0"/>
          </a:p>
          <a:p>
            <a:pPr>
              <a:defRPr/>
            </a:pPr>
            <a:r>
              <a:rPr lang="en-US" sz="2000" b="1" dirty="0" smtClean="0"/>
              <a:t>HR </a:t>
            </a:r>
            <a:r>
              <a:rPr lang="en-US" sz="2000" b="1" dirty="0"/>
              <a:t>delivery</a:t>
            </a:r>
            <a:r>
              <a:rPr lang="en-US" sz="2000" dirty="0"/>
              <a:t>—involves serving internal customers through effective and efficient programs related to staffing, performance management, and employee development</a:t>
            </a:r>
            <a:r>
              <a:rPr lang="en-US" sz="2000" dirty="0" smtClean="0"/>
              <a:t>.</a:t>
            </a:r>
          </a:p>
          <a:p>
            <a:pPr>
              <a:defRPr/>
            </a:pPr>
            <a:r>
              <a:rPr lang="en-US" sz="2000" b="1" dirty="0" smtClean="0"/>
              <a:t>HR </a:t>
            </a:r>
            <a:r>
              <a:rPr lang="en-US" sz="2000" b="1" dirty="0"/>
              <a:t>technology</a:t>
            </a:r>
            <a:r>
              <a:rPr lang="en-US" sz="2000" dirty="0"/>
              <a:t>—involves using technology to improve the organization’s management of its people.</a:t>
            </a: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HR Professionals Competencies</a:t>
            </a:r>
          </a:p>
        </p:txBody>
      </p:sp>
    </p:spTree>
    <p:extLst>
      <p:ext uri="{BB962C8B-B14F-4D97-AF65-F5344CB8AC3E}">
        <p14:creationId xmlns:p14="http://schemas.microsoft.com/office/powerpoint/2010/main" val="4167247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7" name="TextBox 106"/>
          <p:cNvSpPr txBox="1"/>
          <p:nvPr/>
        </p:nvSpPr>
        <p:spPr>
          <a:xfrm>
            <a:off x="1632896" y="817449"/>
            <a:ext cx="8082279" cy="461665"/>
          </a:xfrm>
          <a:prstGeom prst="rect">
            <a:avLst/>
          </a:prstGeom>
          <a:noFill/>
        </p:spPr>
        <p:txBody>
          <a:bodyPr wrap="square" rtlCol="0">
            <a:spAutoFit/>
          </a:bodyPr>
          <a:lstStyle/>
          <a:p>
            <a:pPr algn="ctr"/>
            <a:r>
              <a:rPr lang="en-US" sz="2400" b="1" dirty="0" smtClean="0">
                <a:latin typeface="Alexandria"/>
                <a:cs typeface="Alexandria" charset="0"/>
              </a:rPr>
              <a:t>Other Roles/ Competencies of HR Professionals</a:t>
            </a:r>
            <a:endParaRPr lang="en-US" sz="2400" b="1" dirty="0">
              <a:latin typeface="Alexandria"/>
              <a:cs typeface="Alexandria" charset="0"/>
            </a:endParaRPr>
          </a:p>
        </p:txBody>
      </p:sp>
      <p:pic>
        <p:nvPicPr>
          <p:cNvPr id="3" name="Picture 2"/>
          <p:cNvPicPr>
            <a:picLocks noChangeAspect="1"/>
          </p:cNvPicPr>
          <p:nvPr/>
        </p:nvPicPr>
        <p:blipFill>
          <a:blip r:embed="rId3"/>
          <a:stretch>
            <a:fillRect/>
          </a:stretch>
        </p:blipFill>
        <p:spPr>
          <a:xfrm>
            <a:off x="1468267" y="1557865"/>
            <a:ext cx="8899416" cy="5300135"/>
          </a:xfrm>
          <a:prstGeom prst="rect">
            <a:avLst/>
          </a:prstGeom>
        </p:spPr>
      </p:pic>
    </p:spTree>
    <p:extLst>
      <p:ext uri="{BB962C8B-B14F-4D97-AF65-F5344CB8AC3E}">
        <p14:creationId xmlns:p14="http://schemas.microsoft.com/office/powerpoint/2010/main" val="7509124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60"/>
        <p:cNvGrpSpPr/>
        <p:nvPr/>
      </p:nvGrpSpPr>
      <p:grpSpPr>
        <a:xfrm>
          <a:off x="0" y="0"/>
          <a:ext cx="0" cy="0"/>
          <a:chOff x="0" y="0"/>
          <a:chExt cx="0" cy="0"/>
        </a:xfrm>
      </p:grpSpPr>
      <p:sp>
        <p:nvSpPr>
          <p:cNvPr id="861" name="Google Shape;861;p29"/>
          <p:cNvSpPr txBox="1">
            <a:spLocks noGrp="1"/>
          </p:cNvSpPr>
          <p:nvPr>
            <p:ph type="title"/>
          </p:nvPr>
        </p:nvSpPr>
        <p:spPr>
          <a:xfrm>
            <a:off x="609600" y="547200"/>
            <a:ext cx="10972800" cy="763600"/>
          </a:xfrm>
          <a:prstGeom prst="rect">
            <a:avLst/>
          </a:prstGeom>
        </p:spPr>
        <p:txBody>
          <a:bodyPr spcFirstLastPara="1" vert="horz" wrap="square" lIns="121900" tIns="121900" rIns="121900" bIns="121900" rtlCol="0" anchor="t" anchorCtr="0">
            <a:noAutofit/>
          </a:bodyPr>
          <a:lstStyle/>
          <a:p>
            <a:r>
              <a:rPr lang="en-US" sz="2400" b="1" dirty="0">
                <a:latin typeface="Alexandria"/>
                <a:ea typeface="+mn-ea"/>
                <a:cs typeface="Alexandria" charset="0"/>
              </a:rPr>
              <a:t>Lepak &amp; Snell’s Employment Models</a:t>
            </a:r>
          </a:p>
        </p:txBody>
      </p:sp>
      <p:sp>
        <p:nvSpPr>
          <p:cNvPr id="14" name="Rectangle 13">
            <a:extLst>
              <a:ext uri="{FF2B5EF4-FFF2-40B4-BE49-F238E27FC236}">
                <a16:creationId xmlns="" xmlns:a16="http://schemas.microsoft.com/office/drawing/2014/main" id="{73674B7D-14F6-414B-BC31-B386F8470FA7}"/>
              </a:ext>
            </a:extLst>
          </p:cNvPr>
          <p:cNvSpPr/>
          <p:nvPr/>
        </p:nvSpPr>
        <p:spPr>
          <a:xfrm>
            <a:off x="3082525" y="1485002"/>
            <a:ext cx="3448904" cy="1971130"/>
          </a:xfrm>
          <a:prstGeom prst="rect">
            <a:avLst/>
          </a:prstGeom>
          <a:solidFill>
            <a:schemeClr val="accent1">
              <a:lumMod val="50000"/>
            </a:schemeClr>
          </a:solidFill>
          <a:ln w="6350">
            <a:solidFill>
              <a:schemeClr val="tx2"/>
            </a:solidFill>
            <a:prstDash val="sysDash"/>
          </a:ln>
          <a:scene3d>
            <a:camera prst="orthographicFront"/>
            <a:lightRig rig="balanced" dir="t">
              <a:rot lat="0" lon="0" rev="0"/>
            </a:lightRig>
          </a:scene3d>
          <a:sp3d prstMaterial="plastic"/>
        </p:spPr>
        <p:style>
          <a:lnRef idx="2">
            <a:schemeClr val="accent1">
              <a:shade val="50000"/>
            </a:schemeClr>
          </a:lnRef>
          <a:fillRef idx="1">
            <a:schemeClr val="accent1"/>
          </a:fillRef>
          <a:effectRef idx="0">
            <a:schemeClr val="accent1"/>
          </a:effectRef>
          <a:fontRef idx="minor">
            <a:schemeClr val="lt1"/>
          </a:fontRef>
        </p:style>
        <p:txBody>
          <a:bodyPr vert="horz" lIns="540000" rtlCol="0" anchor="t" anchorCtr="1">
            <a:flatTx/>
          </a:bodyPr>
          <a:lstStyle/>
          <a:p>
            <a:pPr algn="ctr" defTabSz="285750"/>
            <a:endParaRPr lang="en-IN" sz="1400" dirty="0">
              <a:solidFill>
                <a:schemeClr val="tx1"/>
              </a:solidFill>
              <a:latin typeface="Arial" pitchFamily="34" charset="0"/>
              <a:cs typeface="Arial" pitchFamily="34" charset="0"/>
            </a:endParaRPr>
          </a:p>
          <a:p>
            <a:pPr algn="ctr" defTabSz="285750"/>
            <a:r>
              <a:rPr lang="en-IN" dirty="0" smtClean="0">
                <a:solidFill>
                  <a:schemeClr val="bg1"/>
                </a:solidFill>
                <a:latin typeface="Arial" pitchFamily="34" charset="0"/>
                <a:cs typeface="Arial" pitchFamily="34" charset="0"/>
              </a:rPr>
              <a:t>Quadrant 4</a:t>
            </a:r>
          </a:p>
          <a:p>
            <a:pPr algn="ctr" defTabSz="285750"/>
            <a:r>
              <a:rPr lang="en-IN" dirty="0" smtClean="0">
                <a:solidFill>
                  <a:schemeClr val="bg1"/>
                </a:solidFill>
                <a:latin typeface="Arial" pitchFamily="34" charset="0"/>
                <a:cs typeface="Arial" pitchFamily="34" charset="0"/>
              </a:rPr>
              <a:t>Alliance/ Partnership</a:t>
            </a:r>
          </a:p>
          <a:p>
            <a:pPr algn="ctr" defTabSz="285750"/>
            <a:endParaRPr lang="en-IN" dirty="0">
              <a:solidFill>
                <a:schemeClr val="bg1"/>
              </a:solidFill>
              <a:latin typeface="Arial" pitchFamily="34" charset="0"/>
              <a:cs typeface="Arial" pitchFamily="34" charset="0"/>
            </a:endParaRPr>
          </a:p>
          <a:p>
            <a:pPr algn="ctr" defTabSz="285750"/>
            <a:r>
              <a:rPr lang="en-IN" dirty="0" smtClean="0">
                <a:solidFill>
                  <a:schemeClr val="bg1"/>
                </a:solidFill>
                <a:latin typeface="Arial" pitchFamily="34" charset="0"/>
                <a:cs typeface="Arial" pitchFamily="34" charset="0"/>
              </a:rPr>
              <a:t>Collaborative- based HRM Configuration</a:t>
            </a:r>
            <a:endParaRPr lang="en-IN" dirty="0">
              <a:solidFill>
                <a:schemeClr val="tx1"/>
              </a:solidFill>
              <a:latin typeface="Arial" pitchFamily="34" charset="0"/>
              <a:cs typeface="Arial" pitchFamily="34" charset="0"/>
            </a:endParaRPr>
          </a:p>
        </p:txBody>
      </p:sp>
      <p:sp>
        <p:nvSpPr>
          <p:cNvPr id="15" name="Freeform 19">
            <a:extLst>
              <a:ext uri="{FF2B5EF4-FFF2-40B4-BE49-F238E27FC236}">
                <a16:creationId xmlns="" xmlns:a16="http://schemas.microsoft.com/office/drawing/2014/main" id="{9DE7B1D0-6DA5-4B0C-BB7D-29A56469A557}"/>
              </a:ext>
            </a:extLst>
          </p:cNvPr>
          <p:cNvSpPr>
            <a:spLocks/>
          </p:cNvSpPr>
          <p:nvPr/>
        </p:nvSpPr>
        <p:spPr bwMode="auto">
          <a:xfrm>
            <a:off x="4816054" y="5023759"/>
            <a:ext cx="6291" cy="14747"/>
          </a:xfrm>
          <a:custGeom>
            <a:avLst/>
            <a:gdLst/>
            <a:ahLst/>
            <a:cxnLst>
              <a:cxn ang="0">
                <a:pos x="0" y="0"/>
              </a:cxn>
              <a:cxn ang="0">
                <a:pos x="4" y="0"/>
              </a:cxn>
              <a:cxn ang="0">
                <a:pos x="4" y="2"/>
              </a:cxn>
              <a:cxn ang="0">
                <a:pos x="5" y="4"/>
              </a:cxn>
              <a:cxn ang="0">
                <a:pos x="5" y="7"/>
              </a:cxn>
              <a:cxn ang="0">
                <a:pos x="6" y="10"/>
              </a:cxn>
              <a:cxn ang="0">
                <a:pos x="6" y="16"/>
              </a:cxn>
              <a:cxn ang="0">
                <a:pos x="5" y="15"/>
              </a:cxn>
              <a:cxn ang="0">
                <a:pos x="4" y="11"/>
              </a:cxn>
              <a:cxn ang="0">
                <a:pos x="3" y="6"/>
              </a:cxn>
              <a:cxn ang="0">
                <a:pos x="0" y="0"/>
              </a:cxn>
            </a:cxnLst>
            <a:rect l="0" t="0" r="r" b="b"/>
            <a:pathLst>
              <a:path w="6" h="16">
                <a:moveTo>
                  <a:pt x="0" y="0"/>
                </a:moveTo>
                <a:lnTo>
                  <a:pt x="4" y="0"/>
                </a:lnTo>
                <a:lnTo>
                  <a:pt x="4" y="2"/>
                </a:lnTo>
                <a:lnTo>
                  <a:pt x="5" y="4"/>
                </a:lnTo>
                <a:lnTo>
                  <a:pt x="5" y="7"/>
                </a:lnTo>
                <a:lnTo>
                  <a:pt x="6" y="10"/>
                </a:lnTo>
                <a:lnTo>
                  <a:pt x="6" y="16"/>
                </a:lnTo>
                <a:lnTo>
                  <a:pt x="5" y="15"/>
                </a:lnTo>
                <a:lnTo>
                  <a:pt x="4" y="11"/>
                </a:lnTo>
                <a:lnTo>
                  <a:pt x="3" y="6"/>
                </a:lnTo>
                <a:lnTo>
                  <a:pt x="0" y="0"/>
                </a:lnTo>
                <a:close/>
              </a:path>
            </a:pathLst>
          </a:custGeom>
          <a:solidFill>
            <a:schemeClr val="bg1">
              <a:lumMod val="50000"/>
            </a:schemeClr>
          </a:solidFill>
          <a:ln w="0">
            <a:noFill/>
            <a:prstDash val="solid"/>
            <a:round/>
            <a:headEnd/>
            <a:tailEnd/>
          </a:ln>
          <a:scene3d>
            <a:camera prst="orthographicFront"/>
            <a:lightRig rig="balanced" dir="t">
              <a:rot lat="0" lon="0" rev="4200000"/>
            </a:lightRig>
          </a:scene3d>
          <a:sp3d prstMaterial="metal"/>
        </p:spPr>
        <p:txBody>
          <a:bodyPr vert="horz" wrap="square" lIns="91440" tIns="45720" rIns="91440" bIns="45720" numCol="1" anchor="t" anchorCtr="0" compatLnSpc="1">
            <a:prstTxWarp prst="textNoShape">
              <a:avLst/>
            </a:prstTxWarp>
          </a:bodyPr>
          <a:lstStyle/>
          <a:p>
            <a:endParaRPr lang="en-IN">
              <a:solidFill>
                <a:schemeClr val="bg1">
                  <a:lumMod val="50000"/>
                </a:schemeClr>
              </a:solidFill>
            </a:endParaRPr>
          </a:p>
        </p:txBody>
      </p:sp>
      <p:sp>
        <p:nvSpPr>
          <p:cNvPr id="17" name="Rectangle 16">
            <a:extLst>
              <a:ext uri="{FF2B5EF4-FFF2-40B4-BE49-F238E27FC236}">
                <a16:creationId xmlns="" xmlns:a16="http://schemas.microsoft.com/office/drawing/2014/main" id="{CA3176A8-F4CD-4168-A7B9-EB2040B0D53D}"/>
              </a:ext>
            </a:extLst>
          </p:cNvPr>
          <p:cNvSpPr/>
          <p:nvPr/>
        </p:nvSpPr>
        <p:spPr>
          <a:xfrm rot="5400000">
            <a:off x="1335850" y="2450035"/>
            <a:ext cx="454568" cy="1896311"/>
          </a:xfrm>
          <a:prstGeom prst="rect">
            <a:avLst/>
          </a:prstGeom>
          <a:noFill/>
          <a:ln w="9525">
            <a:noFill/>
            <a:miter lim="800000"/>
            <a:headEnd/>
            <a:tailEnd/>
          </a:ln>
        </p:spPr>
        <p:txBody>
          <a:bodyPr vert="vert270" wrap="none" anchor="ctr"/>
          <a:lstStyle/>
          <a:p>
            <a:pPr algn="ctr"/>
            <a:r>
              <a:rPr lang="en-US" dirty="0" smtClean="0">
                <a:latin typeface="Arial" charset="0"/>
                <a:cs typeface="Arial" charset="0"/>
              </a:rPr>
              <a:t>Uniqueness</a:t>
            </a:r>
            <a:endParaRPr lang="en-IN" dirty="0">
              <a:latin typeface="Arial" charset="0"/>
              <a:cs typeface="Arial" charset="0"/>
            </a:endParaRPr>
          </a:p>
        </p:txBody>
      </p:sp>
      <p:sp>
        <p:nvSpPr>
          <p:cNvPr id="18" name="Rectangle 17">
            <a:extLst>
              <a:ext uri="{FF2B5EF4-FFF2-40B4-BE49-F238E27FC236}">
                <a16:creationId xmlns="" xmlns:a16="http://schemas.microsoft.com/office/drawing/2014/main" id="{05D490F5-5E74-41F3-BAAB-59F6DE027145}"/>
              </a:ext>
            </a:extLst>
          </p:cNvPr>
          <p:cNvSpPr/>
          <p:nvPr/>
        </p:nvSpPr>
        <p:spPr>
          <a:xfrm>
            <a:off x="6609496" y="1472231"/>
            <a:ext cx="3685732" cy="1908215"/>
          </a:xfrm>
          <a:prstGeom prst="rect">
            <a:avLst/>
          </a:prstGeom>
          <a:solidFill>
            <a:srgbClr val="00B0F0"/>
          </a:solidFill>
        </p:spPr>
        <p:txBody>
          <a:bodyPr wrap="square" rtlCol="0">
            <a:spAutoFit/>
          </a:bodyPr>
          <a:lstStyle/>
          <a:p>
            <a:endParaRPr lang="en-IN" b="1" dirty="0">
              <a:solidFill>
                <a:prstClr val="white"/>
              </a:solidFill>
              <a:latin typeface="Arial"/>
              <a:ea typeface="Arial Unicode MS"/>
              <a:cs typeface="Arial" pitchFamily="34" charset="0"/>
            </a:endParaRPr>
          </a:p>
          <a:p>
            <a:pPr algn="ctr" defTabSz="285750"/>
            <a:r>
              <a:rPr lang="en-IN" dirty="0" smtClean="0">
                <a:solidFill>
                  <a:schemeClr val="bg1"/>
                </a:solidFill>
                <a:latin typeface="Arial" pitchFamily="34" charset="0"/>
                <a:cs typeface="Arial" pitchFamily="34" charset="0"/>
              </a:rPr>
              <a:t>Quadrant 1</a:t>
            </a:r>
            <a:endParaRPr lang="en-IN" dirty="0">
              <a:solidFill>
                <a:schemeClr val="bg1"/>
              </a:solidFill>
              <a:latin typeface="Arial" pitchFamily="34" charset="0"/>
              <a:cs typeface="Arial" pitchFamily="34" charset="0"/>
            </a:endParaRPr>
          </a:p>
          <a:p>
            <a:pPr algn="ctr" defTabSz="285750"/>
            <a:r>
              <a:rPr lang="en-IN" dirty="0" smtClean="0">
                <a:solidFill>
                  <a:schemeClr val="bg1"/>
                </a:solidFill>
                <a:latin typeface="Arial" pitchFamily="34" charset="0"/>
                <a:cs typeface="Arial" pitchFamily="34" charset="0"/>
              </a:rPr>
              <a:t>Knowledge- based employment</a:t>
            </a:r>
            <a:endParaRPr lang="en-IN" dirty="0">
              <a:solidFill>
                <a:schemeClr val="bg1"/>
              </a:solidFill>
              <a:latin typeface="Arial" pitchFamily="34" charset="0"/>
              <a:cs typeface="Arial" pitchFamily="34" charset="0"/>
            </a:endParaRPr>
          </a:p>
          <a:p>
            <a:pPr algn="ctr" defTabSz="285750"/>
            <a:endParaRPr lang="en-IN" sz="2800" dirty="0">
              <a:solidFill>
                <a:schemeClr val="bg1"/>
              </a:solidFill>
              <a:latin typeface="Arial" pitchFamily="34" charset="0"/>
              <a:cs typeface="Arial" pitchFamily="34" charset="0"/>
            </a:endParaRPr>
          </a:p>
          <a:p>
            <a:pPr algn="ctr" defTabSz="285750"/>
            <a:r>
              <a:rPr lang="en-IN" dirty="0" smtClean="0">
                <a:solidFill>
                  <a:schemeClr val="bg1"/>
                </a:solidFill>
                <a:latin typeface="Arial" pitchFamily="34" charset="0"/>
                <a:cs typeface="Arial" pitchFamily="34" charset="0"/>
              </a:rPr>
              <a:t>Commitment-based HRM Configuration</a:t>
            </a:r>
            <a:endParaRPr lang="en-IN" dirty="0">
              <a:solidFill>
                <a:schemeClr val="bg1"/>
              </a:solidFill>
              <a:latin typeface="Arial" pitchFamily="34" charset="0"/>
              <a:cs typeface="Arial" pitchFamily="34" charset="0"/>
            </a:endParaRPr>
          </a:p>
        </p:txBody>
      </p:sp>
      <p:sp>
        <p:nvSpPr>
          <p:cNvPr id="19" name="Rectangle 18">
            <a:extLst>
              <a:ext uri="{FF2B5EF4-FFF2-40B4-BE49-F238E27FC236}">
                <a16:creationId xmlns="" xmlns:a16="http://schemas.microsoft.com/office/drawing/2014/main" id="{A0E6923A-E123-49A1-8EDA-82292DF27198}"/>
              </a:ext>
            </a:extLst>
          </p:cNvPr>
          <p:cNvSpPr/>
          <p:nvPr/>
        </p:nvSpPr>
        <p:spPr>
          <a:xfrm>
            <a:off x="6609496" y="3533654"/>
            <a:ext cx="3685732" cy="1971130"/>
          </a:xfrm>
          <a:prstGeom prst="rect">
            <a:avLst/>
          </a:prstGeom>
          <a:solidFill>
            <a:srgbClr val="0070C0"/>
          </a:solidFill>
          <a:ln w="6350">
            <a:solidFill>
              <a:schemeClr val="bg1">
                <a:lumMod val="50000"/>
              </a:schemeClr>
            </a:solidFill>
            <a:prstDash val="sysDash"/>
          </a:ln>
          <a:scene3d>
            <a:camera prst="orthographicFront"/>
            <a:lightRig rig="balanced" dir="t">
              <a:rot lat="0" lon="0" rev="0"/>
            </a:lightRig>
          </a:scene3d>
          <a:sp3d prstMaterial="plastic"/>
        </p:spPr>
        <p:style>
          <a:lnRef idx="2">
            <a:schemeClr val="accent1">
              <a:shade val="50000"/>
            </a:schemeClr>
          </a:lnRef>
          <a:fillRef idx="1">
            <a:schemeClr val="accent1"/>
          </a:fillRef>
          <a:effectRef idx="0">
            <a:schemeClr val="accent1"/>
          </a:effectRef>
          <a:fontRef idx="minor">
            <a:schemeClr val="lt1"/>
          </a:fontRef>
        </p:style>
        <p:txBody>
          <a:bodyPr vert="horz" lIns="540000" rtlCol="0" anchor="t" anchorCtr="1">
            <a:flatTx/>
          </a:bodyPr>
          <a:lstStyle/>
          <a:p>
            <a:pPr algn="ctr" defTabSz="285750"/>
            <a:r>
              <a:rPr lang="en-IN" dirty="0">
                <a:solidFill>
                  <a:schemeClr val="bg1"/>
                </a:solidFill>
                <a:latin typeface="Arial" pitchFamily="34" charset="0"/>
                <a:cs typeface="Arial" pitchFamily="34" charset="0"/>
              </a:rPr>
              <a:t>Quadrant </a:t>
            </a:r>
            <a:r>
              <a:rPr lang="en-IN" dirty="0" smtClean="0">
                <a:solidFill>
                  <a:schemeClr val="bg1"/>
                </a:solidFill>
                <a:latin typeface="Arial" pitchFamily="34" charset="0"/>
                <a:cs typeface="Arial" pitchFamily="34" charset="0"/>
              </a:rPr>
              <a:t>2</a:t>
            </a:r>
            <a:endParaRPr lang="en-IN" dirty="0">
              <a:solidFill>
                <a:schemeClr val="bg1"/>
              </a:solidFill>
              <a:latin typeface="Arial" pitchFamily="34" charset="0"/>
              <a:cs typeface="Arial" pitchFamily="34" charset="0"/>
            </a:endParaRPr>
          </a:p>
          <a:p>
            <a:pPr algn="ctr" defTabSz="285750"/>
            <a:r>
              <a:rPr lang="en-IN" dirty="0" smtClean="0">
                <a:solidFill>
                  <a:schemeClr val="bg1"/>
                </a:solidFill>
                <a:latin typeface="Arial" pitchFamily="34" charset="0"/>
                <a:cs typeface="Arial" pitchFamily="34" charset="0"/>
              </a:rPr>
              <a:t>Job-based Employment</a:t>
            </a:r>
            <a:endParaRPr lang="en-IN" dirty="0">
              <a:solidFill>
                <a:schemeClr val="bg1"/>
              </a:solidFill>
              <a:latin typeface="Arial" pitchFamily="34" charset="0"/>
              <a:cs typeface="Arial" pitchFamily="34" charset="0"/>
            </a:endParaRPr>
          </a:p>
          <a:p>
            <a:pPr algn="ctr" defTabSz="285750"/>
            <a:endParaRPr lang="en-IN" dirty="0">
              <a:solidFill>
                <a:schemeClr val="bg1"/>
              </a:solidFill>
              <a:latin typeface="Arial" pitchFamily="34" charset="0"/>
              <a:cs typeface="Arial" pitchFamily="34" charset="0"/>
            </a:endParaRPr>
          </a:p>
          <a:p>
            <a:pPr algn="ctr" defTabSz="285750"/>
            <a:endParaRPr lang="en-IN" dirty="0" smtClean="0">
              <a:solidFill>
                <a:schemeClr val="bg1"/>
              </a:solidFill>
              <a:latin typeface="Arial" pitchFamily="34" charset="0"/>
              <a:cs typeface="Arial" pitchFamily="34" charset="0"/>
            </a:endParaRPr>
          </a:p>
          <a:p>
            <a:pPr algn="ctr" defTabSz="285750"/>
            <a:r>
              <a:rPr lang="en-IN" dirty="0" smtClean="0">
                <a:solidFill>
                  <a:schemeClr val="bg1"/>
                </a:solidFill>
                <a:latin typeface="Arial" pitchFamily="34" charset="0"/>
                <a:cs typeface="Arial" pitchFamily="34" charset="0"/>
              </a:rPr>
              <a:t>Productivity-based </a:t>
            </a:r>
            <a:r>
              <a:rPr lang="en-IN" dirty="0">
                <a:solidFill>
                  <a:schemeClr val="bg1"/>
                </a:solidFill>
                <a:latin typeface="Arial" pitchFamily="34" charset="0"/>
                <a:cs typeface="Arial" pitchFamily="34" charset="0"/>
              </a:rPr>
              <a:t>HRM Configuration</a:t>
            </a:r>
          </a:p>
          <a:p>
            <a:pPr algn="ctr" defTabSz="285750"/>
            <a:endParaRPr lang="en-IN" dirty="0">
              <a:solidFill>
                <a:schemeClr val="bg1"/>
              </a:solidFill>
              <a:latin typeface="Arial" pitchFamily="34" charset="0"/>
              <a:cs typeface="Arial" pitchFamily="34" charset="0"/>
            </a:endParaRPr>
          </a:p>
          <a:p>
            <a:pPr algn="ctr" defTabSz="285750"/>
            <a:endParaRPr lang="en-IN" dirty="0">
              <a:solidFill>
                <a:schemeClr val="bg1"/>
              </a:solidFill>
              <a:latin typeface="Arial" pitchFamily="34" charset="0"/>
              <a:cs typeface="Arial" pitchFamily="34" charset="0"/>
            </a:endParaRPr>
          </a:p>
        </p:txBody>
      </p:sp>
      <p:sp>
        <p:nvSpPr>
          <p:cNvPr id="20" name="Rectangle 19">
            <a:extLst>
              <a:ext uri="{FF2B5EF4-FFF2-40B4-BE49-F238E27FC236}">
                <a16:creationId xmlns="" xmlns:a16="http://schemas.microsoft.com/office/drawing/2014/main" id="{14BC7CD5-C3E5-4901-8762-EB1D38A717D5}"/>
              </a:ext>
            </a:extLst>
          </p:cNvPr>
          <p:cNvSpPr/>
          <p:nvPr/>
        </p:nvSpPr>
        <p:spPr>
          <a:xfrm>
            <a:off x="3091602" y="3558306"/>
            <a:ext cx="3448904" cy="1971130"/>
          </a:xfrm>
          <a:prstGeom prst="rect">
            <a:avLst/>
          </a:prstGeom>
          <a:solidFill>
            <a:schemeClr val="accent1"/>
          </a:solidFill>
          <a:ln w="6350">
            <a:solidFill>
              <a:schemeClr val="bg1">
                <a:lumMod val="50000"/>
              </a:schemeClr>
            </a:solidFill>
            <a:prstDash val="sysDash"/>
          </a:ln>
          <a:scene3d>
            <a:camera prst="orthographicFront"/>
            <a:lightRig rig="balanced" dir="t">
              <a:rot lat="0" lon="0" rev="0"/>
            </a:lightRig>
          </a:scene3d>
          <a:sp3d prstMaterial="plastic"/>
        </p:spPr>
        <p:style>
          <a:lnRef idx="2">
            <a:schemeClr val="accent1">
              <a:shade val="50000"/>
            </a:schemeClr>
          </a:lnRef>
          <a:fillRef idx="1">
            <a:schemeClr val="accent1"/>
          </a:fillRef>
          <a:effectRef idx="0">
            <a:schemeClr val="accent1"/>
          </a:effectRef>
          <a:fontRef idx="minor">
            <a:schemeClr val="lt1"/>
          </a:fontRef>
        </p:style>
        <p:txBody>
          <a:bodyPr vert="horz" lIns="540000" rtlCol="0" anchor="t" anchorCtr="1">
            <a:flatTx/>
          </a:bodyPr>
          <a:lstStyle/>
          <a:p>
            <a:pPr algn="ctr" defTabSz="285750"/>
            <a:r>
              <a:rPr lang="en-IN" dirty="0">
                <a:solidFill>
                  <a:schemeClr val="bg1"/>
                </a:solidFill>
                <a:latin typeface="Arial" pitchFamily="34" charset="0"/>
                <a:cs typeface="Arial" pitchFamily="34" charset="0"/>
              </a:rPr>
              <a:t>Quadrant 3</a:t>
            </a:r>
          </a:p>
          <a:p>
            <a:pPr algn="ctr" defTabSz="285750"/>
            <a:r>
              <a:rPr lang="en-IN" dirty="0">
                <a:solidFill>
                  <a:schemeClr val="bg1"/>
                </a:solidFill>
                <a:latin typeface="Arial" pitchFamily="34" charset="0"/>
                <a:cs typeface="Arial" pitchFamily="34" charset="0"/>
              </a:rPr>
              <a:t>Contractual Work </a:t>
            </a:r>
          </a:p>
          <a:p>
            <a:pPr algn="ctr" defTabSz="285750"/>
            <a:r>
              <a:rPr lang="en-IN" dirty="0">
                <a:solidFill>
                  <a:schemeClr val="bg1"/>
                </a:solidFill>
                <a:latin typeface="Arial" pitchFamily="34" charset="0"/>
                <a:cs typeface="Arial" pitchFamily="34" charset="0"/>
              </a:rPr>
              <a:t>Arrangements</a:t>
            </a:r>
          </a:p>
          <a:p>
            <a:pPr algn="ctr" defTabSz="285750"/>
            <a:endParaRPr lang="en-IN" dirty="0">
              <a:solidFill>
                <a:schemeClr val="bg1"/>
              </a:solidFill>
              <a:latin typeface="Arial" pitchFamily="34" charset="0"/>
              <a:cs typeface="Arial" pitchFamily="34" charset="0"/>
            </a:endParaRPr>
          </a:p>
          <a:p>
            <a:pPr algn="ctr" defTabSz="285750"/>
            <a:r>
              <a:rPr lang="en-IN" dirty="0">
                <a:solidFill>
                  <a:schemeClr val="bg1"/>
                </a:solidFill>
                <a:latin typeface="Arial" pitchFamily="34" charset="0"/>
                <a:cs typeface="Arial" pitchFamily="34" charset="0"/>
              </a:rPr>
              <a:t>Compliance-based HRM Configuration</a:t>
            </a:r>
          </a:p>
          <a:p>
            <a:pPr algn="ctr" defTabSz="285750"/>
            <a:endParaRPr lang="en-IN" dirty="0">
              <a:solidFill>
                <a:schemeClr val="bg1"/>
              </a:solidFill>
              <a:latin typeface="Arial" pitchFamily="34" charset="0"/>
              <a:cs typeface="Arial" pitchFamily="34" charset="0"/>
            </a:endParaRPr>
          </a:p>
        </p:txBody>
      </p:sp>
      <p:sp>
        <p:nvSpPr>
          <p:cNvPr id="22" name="Rectangle 21">
            <a:extLst>
              <a:ext uri="{FF2B5EF4-FFF2-40B4-BE49-F238E27FC236}">
                <a16:creationId xmlns="" xmlns:a16="http://schemas.microsoft.com/office/drawing/2014/main" id="{CA3176A8-F4CD-4168-A7B9-EB2040B0D53D}"/>
              </a:ext>
            </a:extLst>
          </p:cNvPr>
          <p:cNvSpPr/>
          <p:nvPr/>
        </p:nvSpPr>
        <p:spPr>
          <a:xfrm rot="5400000">
            <a:off x="2508527" y="3400748"/>
            <a:ext cx="454568" cy="1896311"/>
          </a:xfrm>
          <a:prstGeom prst="rect">
            <a:avLst/>
          </a:prstGeom>
          <a:noFill/>
          <a:ln w="9525">
            <a:noFill/>
            <a:miter lim="800000"/>
            <a:headEnd/>
            <a:tailEnd/>
          </a:ln>
        </p:spPr>
        <p:txBody>
          <a:bodyPr vert="vert270" wrap="none" anchor="ctr"/>
          <a:lstStyle/>
          <a:p>
            <a:pPr algn="ctr"/>
            <a:r>
              <a:rPr lang="en-US" dirty="0" smtClean="0">
                <a:latin typeface="Arial" charset="0"/>
                <a:cs typeface="Arial" charset="0"/>
              </a:rPr>
              <a:t>Low</a:t>
            </a:r>
            <a:endParaRPr lang="en-IN" dirty="0">
              <a:latin typeface="Arial" charset="0"/>
              <a:cs typeface="Arial" charset="0"/>
            </a:endParaRPr>
          </a:p>
        </p:txBody>
      </p:sp>
      <p:sp>
        <p:nvSpPr>
          <p:cNvPr id="23" name="Rectangle 22">
            <a:extLst>
              <a:ext uri="{FF2B5EF4-FFF2-40B4-BE49-F238E27FC236}">
                <a16:creationId xmlns="" xmlns:a16="http://schemas.microsoft.com/office/drawing/2014/main" id="{CA3176A8-F4CD-4168-A7B9-EB2040B0D53D}"/>
              </a:ext>
            </a:extLst>
          </p:cNvPr>
          <p:cNvSpPr/>
          <p:nvPr/>
        </p:nvSpPr>
        <p:spPr>
          <a:xfrm rot="5400000">
            <a:off x="8062924" y="4910739"/>
            <a:ext cx="454568" cy="1896311"/>
          </a:xfrm>
          <a:prstGeom prst="rect">
            <a:avLst/>
          </a:prstGeom>
          <a:noFill/>
          <a:ln w="9525">
            <a:noFill/>
            <a:miter lim="800000"/>
            <a:headEnd/>
            <a:tailEnd/>
          </a:ln>
        </p:spPr>
        <p:txBody>
          <a:bodyPr vert="vert270" wrap="none" anchor="ctr"/>
          <a:lstStyle/>
          <a:p>
            <a:pPr algn="ctr"/>
            <a:r>
              <a:rPr lang="en-US" dirty="0" smtClean="0">
                <a:latin typeface="Arial" charset="0"/>
                <a:cs typeface="Arial" charset="0"/>
              </a:rPr>
              <a:t>High</a:t>
            </a:r>
            <a:endParaRPr lang="en-IN" dirty="0">
              <a:latin typeface="Arial" charset="0"/>
              <a:cs typeface="Arial" charset="0"/>
            </a:endParaRPr>
          </a:p>
        </p:txBody>
      </p:sp>
      <p:sp>
        <p:nvSpPr>
          <p:cNvPr id="24" name="Rectangle 23">
            <a:extLst>
              <a:ext uri="{FF2B5EF4-FFF2-40B4-BE49-F238E27FC236}">
                <a16:creationId xmlns="" xmlns:a16="http://schemas.microsoft.com/office/drawing/2014/main" id="{CA3176A8-F4CD-4168-A7B9-EB2040B0D53D}"/>
              </a:ext>
            </a:extLst>
          </p:cNvPr>
          <p:cNvSpPr/>
          <p:nvPr/>
        </p:nvSpPr>
        <p:spPr>
          <a:xfrm rot="5400000">
            <a:off x="4579693" y="4910739"/>
            <a:ext cx="454568" cy="1896311"/>
          </a:xfrm>
          <a:prstGeom prst="rect">
            <a:avLst/>
          </a:prstGeom>
          <a:noFill/>
          <a:ln w="9525">
            <a:noFill/>
            <a:miter lim="800000"/>
            <a:headEnd/>
            <a:tailEnd/>
          </a:ln>
        </p:spPr>
        <p:txBody>
          <a:bodyPr vert="vert270" wrap="none" anchor="ctr"/>
          <a:lstStyle/>
          <a:p>
            <a:pPr algn="ctr"/>
            <a:r>
              <a:rPr lang="en-US" dirty="0" smtClean="0">
                <a:latin typeface="Arial" charset="0"/>
                <a:cs typeface="Arial" charset="0"/>
              </a:rPr>
              <a:t>Low</a:t>
            </a:r>
            <a:endParaRPr lang="en-IN" dirty="0">
              <a:latin typeface="Arial" charset="0"/>
              <a:cs typeface="Arial" charset="0"/>
            </a:endParaRPr>
          </a:p>
        </p:txBody>
      </p:sp>
      <p:sp>
        <p:nvSpPr>
          <p:cNvPr id="37" name="Rectangle 36">
            <a:extLst>
              <a:ext uri="{FF2B5EF4-FFF2-40B4-BE49-F238E27FC236}">
                <a16:creationId xmlns="" xmlns:a16="http://schemas.microsoft.com/office/drawing/2014/main" id="{CA3176A8-F4CD-4168-A7B9-EB2040B0D53D}"/>
              </a:ext>
            </a:extLst>
          </p:cNvPr>
          <p:cNvSpPr/>
          <p:nvPr/>
        </p:nvSpPr>
        <p:spPr>
          <a:xfrm rot="5400000">
            <a:off x="2487631" y="1951233"/>
            <a:ext cx="454568" cy="1896311"/>
          </a:xfrm>
          <a:prstGeom prst="rect">
            <a:avLst/>
          </a:prstGeom>
          <a:noFill/>
          <a:ln w="9525">
            <a:noFill/>
            <a:miter lim="800000"/>
            <a:headEnd/>
            <a:tailEnd/>
          </a:ln>
        </p:spPr>
        <p:txBody>
          <a:bodyPr vert="vert270" wrap="none" anchor="ctr"/>
          <a:lstStyle/>
          <a:p>
            <a:pPr algn="ctr"/>
            <a:r>
              <a:rPr lang="en-US" dirty="0" smtClean="0">
                <a:latin typeface="Arial" charset="0"/>
                <a:cs typeface="Arial" charset="0"/>
              </a:rPr>
              <a:t>High</a:t>
            </a:r>
            <a:endParaRPr lang="en-IN" dirty="0">
              <a:latin typeface="Arial" charset="0"/>
              <a:cs typeface="Arial" charset="0"/>
            </a:endParaRPr>
          </a:p>
        </p:txBody>
      </p:sp>
      <p:sp>
        <p:nvSpPr>
          <p:cNvPr id="38" name="Rectangle 37">
            <a:extLst>
              <a:ext uri="{FF2B5EF4-FFF2-40B4-BE49-F238E27FC236}">
                <a16:creationId xmlns="" xmlns:a16="http://schemas.microsoft.com/office/drawing/2014/main" id="{CA3176A8-F4CD-4168-A7B9-EB2040B0D53D}"/>
              </a:ext>
            </a:extLst>
          </p:cNvPr>
          <p:cNvSpPr/>
          <p:nvPr/>
        </p:nvSpPr>
        <p:spPr>
          <a:xfrm rot="5400000">
            <a:off x="6304145" y="5240198"/>
            <a:ext cx="454568" cy="1896311"/>
          </a:xfrm>
          <a:prstGeom prst="rect">
            <a:avLst/>
          </a:prstGeom>
          <a:noFill/>
          <a:ln w="9525">
            <a:noFill/>
            <a:miter lim="800000"/>
            <a:headEnd/>
            <a:tailEnd/>
          </a:ln>
        </p:spPr>
        <p:txBody>
          <a:bodyPr vert="vert270" wrap="none" anchor="ctr"/>
          <a:lstStyle/>
          <a:p>
            <a:pPr algn="ctr"/>
            <a:r>
              <a:rPr lang="en-US" dirty="0" smtClean="0">
                <a:latin typeface="Arial" charset="0"/>
                <a:cs typeface="Arial" charset="0"/>
              </a:rPr>
              <a:t>Strategic Value</a:t>
            </a:r>
            <a:endParaRPr lang="en-IN" dirty="0">
              <a:latin typeface="Arial" charset="0"/>
              <a:cs typeface="Arial" charset="0"/>
            </a:endParaRPr>
          </a:p>
        </p:txBody>
      </p:sp>
    </p:spTree>
    <p:extLst>
      <p:ext uri="{BB962C8B-B14F-4D97-AF65-F5344CB8AC3E}">
        <p14:creationId xmlns:p14="http://schemas.microsoft.com/office/powerpoint/2010/main" val="410456876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44279" y="2387807"/>
            <a:ext cx="10558721" cy="4093428"/>
          </a:xfrm>
          <a:prstGeom prst="rect">
            <a:avLst/>
          </a:prstGeom>
          <a:noFill/>
        </p:spPr>
        <p:txBody>
          <a:bodyPr wrap="square" rtlCol="0">
            <a:spAutoFit/>
          </a:bodyPr>
          <a:lstStyle/>
          <a:p>
            <a:pPr>
              <a:defRPr/>
            </a:pPr>
            <a:r>
              <a:rPr lang="en-US" sz="2000" dirty="0"/>
              <a:t>Lepak and </a:t>
            </a:r>
            <a:r>
              <a:rPr lang="en-US" sz="2000" dirty="0" smtClean="0"/>
              <a:t>Snell developed a </a:t>
            </a:r>
            <a:r>
              <a:rPr lang="en-US" sz="2000" dirty="0"/>
              <a:t>system </a:t>
            </a:r>
            <a:r>
              <a:rPr lang="en-US" sz="2000" dirty="0" smtClean="0"/>
              <a:t>that </a:t>
            </a:r>
            <a:r>
              <a:rPr lang="en-US" sz="2000" dirty="0"/>
              <a:t>identifies four different employment models and examines the types of HR systems required by </a:t>
            </a:r>
            <a:r>
              <a:rPr lang="en-US" sz="2000" dirty="0" smtClean="0"/>
              <a:t>each.</a:t>
            </a:r>
          </a:p>
          <a:p>
            <a:pPr>
              <a:defRPr/>
            </a:pPr>
            <a:endParaRPr lang="en-US" sz="2000" dirty="0"/>
          </a:p>
          <a:p>
            <a:pPr>
              <a:defRPr/>
            </a:pPr>
            <a:r>
              <a:rPr lang="en-US" sz="2000" dirty="0" smtClean="0"/>
              <a:t>They first </a:t>
            </a:r>
            <a:r>
              <a:rPr lang="en-US" sz="2000" dirty="0"/>
              <a:t>analyzed the characteristics of human capital by using two dimensions</a:t>
            </a:r>
            <a:r>
              <a:rPr lang="en-US" sz="2000" dirty="0" smtClean="0"/>
              <a:t>.</a:t>
            </a:r>
          </a:p>
          <a:p>
            <a:pPr>
              <a:defRPr/>
            </a:pPr>
            <a:endParaRPr lang="en-US" sz="2000" dirty="0"/>
          </a:p>
          <a:p>
            <a:pPr>
              <a:defRPr/>
            </a:pPr>
            <a:r>
              <a:rPr lang="en-US" sz="2000" b="1" dirty="0" smtClean="0"/>
              <a:t>1</a:t>
            </a:r>
            <a:r>
              <a:rPr lang="en-US" sz="2000" b="1" baseline="30000" dirty="0" smtClean="0"/>
              <a:t>ST</a:t>
            </a:r>
            <a:r>
              <a:rPr lang="en-US" sz="2000" b="1" dirty="0" smtClean="0"/>
              <a:t> Strategic </a:t>
            </a:r>
            <a:r>
              <a:rPr lang="en-US" sz="2000" b="1" dirty="0"/>
              <a:t>value</a:t>
            </a:r>
            <a:r>
              <a:rPr lang="en-US" sz="2000" dirty="0"/>
              <a:t>, or the extent of its potential to improve efficiency and effectiveness, exploit market opportunities, and/or neutralize potential threats</a:t>
            </a:r>
            <a:r>
              <a:rPr lang="en-US" sz="2000" dirty="0" smtClean="0"/>
              <a:t>.</a:t>
            </a:r>
          </a:p>
          <a:p>
            <a:pPr>
              <a:defRPr/>
            </a:pPr>
            <a:r>
              <a:rPr lang="en-US" sz="2000" dirty="0" smtClean="0"/>
              <a:t>2</a:t>
            </a:r>
            <a:r>
              <a:rPr lang="en-US" sz="2000" baseline="30000" dirty="0" smtClean="0"/>
              <a:t>nd</a:t>
            </a:r>
            <a:r>
              <a:rPr lang="en-US" sz="2000" dirty="0" smtClean="0"/>
              <a:t> </a:t>
            </a:r>
            <a:r>
              <a:rPr lang="en-US" sz="2000" b="1" dirty="0"/>
              <a:t>U</a:t>
            </a:r>
            <a:r>
              <a:rPr lang="en-US" sz="2000" b="1" dirty="0" smtClean="0"/>
              <a:t>niqueness</a:t>
            </a:r>
            <a:r>
              <a:rPr lang="en-US" sz="2000" dirty="0"/>
              <a:t>, or the degree to which it is specialized and not widely available. </a:t>
            </a:r>
            <a:endParaRPr lang="en-US" sz="2000" dirty="0" smtClean="0"/>
          </a:p>
          <a:p>
            <a:pPr>
              <a:defRPr/>
            </a:pPr>
            <a:endParaRPr lang="en-US" sz="2000" dirty="0"/>
          </a:p>
          <a:p>
            <a:pPr>
              <a:defRPr/>
            </a:pPr>
            <a:r>
              <a:rPr lang="en-US" sz="2000" dirty="0"/>
              <a:t>These two dimensions form the matrix, </a:t>
            </a:r>
            <a:r>
              <a:rPr lang="en-US" sz="2000" dirty="0" smtClean="0"/>
              <a:t>which </a:t>
            </a:r>
            <a:r>
              <a:rPr lang="en-US" sz="2000" dirty="0"/>
              <a:t>identifies the four types of employment modes</a:t>
            </a:r>
          </a:p>
          <a:p>
            <a:pPr>
              <a:defRPr/>
            </a:pPr>
            <a:endParaRPr lang="en-US" sz="2000" dirty="0"/>
          </a:p>
          <a:p>
            <a:pPr>
              <a:defRPr/>
            </a:pPr>
            <a:r>
              <a:rPr lang="en-US" sz="2000" dirty="0" smtClean="0"/>
              <a:t> </a:t>
            </a:r>
            <a:endParaRPr lang="en-US" sz="2000" dirty="0"/>
          </a:p>
          <a:p>
            <a:pPr>
              <a:defRPr/>
            </a:pP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Lepak &amp; Snell’s Employment Models</a:t>
            </a:r>
          </a:p>
        </p:txBody>
      </p:sp>
    </p:spTree>
    <p:extLst>
      <p:ext uri="{BB962C8B-B14F-4D97-AF65-F5344CB8AC3E}">
        <p14:creationId xmlns:p14="http://schemas.microsoft.com/office/powerpoint/2010/main" val="640817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44279" y="1962479"/>
            <a:ext cx="10558721" cy="2862322"/>
          </a:xfrm>
          <a:prstGeom prst="rect">
            <a:avLst/>
          </a:prstGeom>
          <a:noFill/>
        </p:spPr>
        <p:txBody>
          <a:bodyPr wrap="square" rtlCol="0">
            <a:spAutoFit/>
          </a:bodyPr>
          <a:lstStyle/>
          <a:p>
            <a:pPr>
              <a:defRPr/>
            </a:pPr>
            <a:r>
              <a:rPr lang="en-US" sz="2000" b="1" dirty="0"/>
              <a:t>Quadrant </a:t>
            </a:r>
            <a:r>
              <a:rPr lang="en-US" sz="2000" b="1" dirty="0" smtClean="0"/>
              <a:t>1: </a:t>
            </a:r>
            <a:r>
              <a:rPr lang="en-US" sz="2000" b="1" dirty="0"/>
              <a:t>Knowledge-based employment: </a:t>
            </a:r>
          </a:p>
          <a:p>
            <a:pPr>
              <a:defRPr/>
            </a:pPr>
            <a:endParaRPr lang="en-US" sz="2000" b="1" dirty="0"/>
          </a:p>
          <a:p>
            <a:pPr>
              <a:defRPr/>
            </a:pPr>
            <a:r>
              <a:rPr lang="en-US" sz="2000" dirty="0" smtClean="0"/>
              <a:t>Human </a:t>
            </a:r>
            <a:r>
              <a:rPr lang="en-US" sz="2000" dirty="0"/>
              <a:t>capital that is unique and has high strategic value to the organization. </a:t>
            </a:r>
            <a:endParaRPr lang="en-US" sz="2000" dirty="0" smtClean="0"/>
          </a:p>
          <a:p>
            <a:pPr>
              <a:defRPr/>
            </a:pPr>
            <a:r>
              <a:rPr lang="en-US" sz="2000" dirty="0" smtClean="0"/>
              <a:t>This type </a:t>
            </a:r>
            <a:r>
              <a:rPr lang="en-US" sz="2000" dirty="0"/>
              <a:t>of employment requires commitment-based HR management. </a:t>
            </a:r>
            <a:endParaRPr lang="en-US" sz="2000" dirty="0" smtClean="0"/>
          </a:p>
          <a:p>
            <a:pPr>
              <a:defRPr/>
            </a:pPr>
            <a:endParaRPr lang="en-US" sz="2000" dirty="0"/>
          </a:p>
          <a:p>
            <a:pPr>
              <a:defRPr/>
            </a:pPr>
            <a:r>
              <a:rPr lang="en-US" sz="2000" b="1" dirty="0" smtClean="0"/>
              <a:t>Commitment-based </a:t>
            </a:r>
            <a:r>
              <a:rPr lang="en-US" sz="2000" b="1" dirty="0"/>
              <a:t>HR </a:t>
            </a:r>
            <a:r>
              <a:rPr lang="en-US" sz="2000" dirty="0"/>
              <a:t>involves heavy investment in training and development, employee autonomy and participation, employment security, and compensation systems that are long term (i.e., stock options) and knowledge based. </a:t>
            </a:r>
          </a:p>
          <a:p>
            <a:pPr>
              <a:defRPr/>
            </a:pP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Lepak &amp; Snell’s Employment Models</a:t>
            </a:r>
          </a:p>
        </p:txBody>
      </p:sp>
    </p:spTree>
    <p:extLst>
      <p:ext uri="{BB962C8B-B14F-4D97-AF65-F5344CB8AC3E}">
        <p14:creationId xmlns:p14="http://schemas.microsoft.com/office/powerpoint/2010/main" val="2299726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44279" y="1962479"/>
            <a:ext cx="10558721" cy="3477875"/>
          </a:xfrm>
          <a:prstGeom prst="rect">
            <a:avLst/>
          </a:prstGeom>
          <a:noFill/>
        </p:spPr>
        <p:txBody>
          <a:bodyPr wrap="square" rtlCol="0">
            <a:spAutoFit/>
          </a:bodyPr>
          <a:lstStyle/>
          <a:p>
            <a:pPr>
              <a:defRPr/>
            </a:pPr>
            <a:r>
              <a:rPr lang="en-US" sz="2000" b="1" dirty="0"/>
              <a:t>Quadrant 2</a:t>
            </a:r>
            <a:r>
              <a:rPr lang="en-US" sz="2000" b="1" dirty="0" smtClean="0"/>
              <a:t>: </a:t>
            </a:r>
            <a:r>
              <a:rPr lang="en-US" sz="2000" b="1" dirty="0"/>
              <a:t>Job-based employment</a:t>
            </a:r>
          </a:p>
          <a:p>
            <a:pPr>
              <a:defRPr/>
            </a:pPr>
            <a:endParaRPr lang="en-US" sz="2000" b="1" dirty="0"/>
          </a:p>
          <a:p>
            <a:r>
              <a:rPr lang="en-US" sz="2000" dirty="0" smtClean="0"/>
              <a:t>Human </a:t>
            </a:r>
            <a:r>
              <a:rPr lang="en-US" sz="2000" dirty="0"/>
              <a:t>capital that has limited uniqueness but is of high strategic value to the organization. </a:t>
            </a:r>
            <a:endParaRPr lang="en-US" sz="2000" dirty="0" smtClean="0"/>
          </a:p>
          <a:p>
            <a:endParaRPr lang="en-US" sz="2000" dirty="0"/>
          </a:p>
          <a:p>
            <a:r>
              <a:rPr lang="en-US" sz="2000" dirty="0" smtClean="0"/>
              <a:t>This </a:t>
            </a:r>
            <a:r>
              <a:rPr lang="en-US" sz="2000" dirty="0"/>
              <a:t>type of employment requires </a:t>
            </a:r>
            <a:r>
              <a:rPr lang="en-US" sz="2000" b="1" dirty="0"/>
              <a:t>productivity-based HR management</a:t>
            </a:r>
            <a:r>
              <a:rPr lang="en-US" sz="2000" dirty="0"/>
              <a:t>. Less investment will be made in employees, and the organization will seek to acquire individuals with the requisite skills rather than provide training in skills that are generic. </a:t>
            </a:r>
            <a:endParaRPr lang="en-US" sz="2000" dirty="0" smtClean="0"/>
          </a:p>
          <a:p>
            <a:endParaRPr lang="en-US" sz="2000" dirty="0"/>
          </a:p>
          <a:p>
            <a:r>
              <a:rPr lang="en-US" sz="2000" dirty="0" smtClean="0"/>
              <a:t>Shorter </a:t>
            </a:r>
            <a:r>
              <a:rPr lang="en-US" sz="2000" dirty="0"/>
              <a:t>time frames will be established for performance and rewards, and jobs will be more standardized. </a:t>
            </a:r>
          </a:p>
          <a:p>
            <a:pPr>
              <a:defRPr/>
            </a:pP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Lepak &amp; Snell’s Employment Models</a:t>
            </a:r>
          </a:p>
        </p:txBody>
      </p:sp>
    </p:spTree>
    <p:extLst>
      <p:ext uri="{BB962C8B-B14F-4D97-AF65-F5344CB8AC3E}">
        <p14:creationId xmlns:p14="http://schemas.microsoft.com/office/powerpoint/2010/main" val="3478688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44279" y="1962479"/>
            <a:ext cx="10558721" cy="3477875"/>
          </a:xfrm>
          <a:prstGeom prst="rect">
            <a:avLst/>
          </a:prstGeom>
          <a:noFill/>
        </p:spPr>
        <p:txBody>
          <a:bodyPr wrap="square" rtlCol="0">
            <a:spAutoFit/>
          </a:bodyPr>
          <a:lstStyle/>
          <a:p>
            <a:r>
              <a:rPr lang="en-US" sz="2000" b="1" dirty="0"/>
              <a:t>Quadrant </a:t>
            </a:r>
            <a:r>
              <a:rPr lang="en-US" sz="2000" b="1" dirty="0" smtClean="0"/>
              <a:t>3: contractual employment</a:t>
            </a:r>
          </a:p>
          <a:p>
            <a:endParaRPr lang="en-US" sz="2000" dirty="0"/>
          </a:p>
          <a:p>
            <a:r>
              <a:rPr lang="en-US" sz="2000" dirty="0" smtClean="0"/>
              <a:t> </a:t>
            </a:r>
            <a:r>
              <a:rPr lang="en-US" sz="2000" dirty="0"/>
              <a:t>H</a:t>
            </a:r>
            <a:r>
              <a:rPr lang="en-US" sz="2000" dirty="0" smtClean="0"/>
              <a:t>uman </a:t>
            </a:r>
            <a:r>
              <a:rPr lang="en-US" sz="2000" dirty="0"/>
              <a:t>capital that is neither unique nor of strategic value to the organization</a:t>
            </a:r>
            <a:r>
              <a:rPr lang="en-US" sz="2000" dirty="0" smtClean="0"/>
              <a:t>.</a:t>
            </a:r>
          </a:p>
          <a:p>
            <a:endParaRPr lang="en-US" sz="2000" dirty="0"/>
          </a:p>
          <a:p>
            <a:r>
              <a:rPr lang="en-US" sz="2000" dirty="0" smtClean="0"/>
              <a:t> </a:t>
            </a:r>
            <a:r>
              <a:rPr lang="en-US" sz="2000" dirty="0"/>
              <a:t>This type of employment requires compliance-based HR </a:t>
            </a:r>
            <a:r>
              <a:rPr lang="en-US" sz="2000" dirty="0" smtClean="0"/>
              <a:t>management</a:t>
            </a:r>
            <a:r>
              <a:rPr lang="en-US" sz="2000" dirty="0"/>
              <a:t>. </a:t>
            </a:r>
            <a:endParaRPr lang="en-US" sz="2000" dirty="0" smtClean="0"/>
          </a:p>
          <a:p>
            <a:endParaRPr lang="en-US" sz="2000" dirty="0"/>
          </a:p>
          <a:p>
            <a:r>
              <a:rPr lang="en-US" sz="2000" dirty="0" smtClean="0"/>
              <a:t>Structure </a:t>
            </a:r>
            <a:r>
              <a:rPr lang="en-US" sz="2000" dirty="0"/>
              <a:t>and direction would be provided for employees and systems established to ensure that employees comply with rules, regulations, and procedures. </a:t>
            </a:r>
            <a:endParaRPr lang="en-US" sz="2000" dirty="0" smtClean="0"/>
          </a:p>
          <a:p>
            <a:endParaRPr lang="en-US" sz="2000" dirty="0"/>
          </a:p>
          <a:p>
            <a:r>
              <a:rPr lang="en-US" sz="2000" dirty="0" smtClean="0"/>
              <a:t>Workers </a:t>
            </a:r>
            <a:r>
              <a:rPr lang="en-US" sz="2000" dirty="0"/>
              <a:t>would receive little discretion, and any training, performance management, and compensation would be based on ensuring compliance with the set work structures.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Lepak &amp; Snell’s Employment Models</a:t>
            </a:r>
          </a:p>
        </p:txBody>
      </p:sp>
    </p:spTree>
    <p:extLst>
      <p:ext uri="{BB962C8B-B14F-4D97-AF65-F5344CB8AC3E}">
        <p14:creationId xmlns:p14="http://schemas.microsoft.com/office/powerpoint/2010/main" val="1075181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44279" y="1962479"/>
            <a:ext cx="10558721" cy="3785652"/>
          </a:xfrm>
          <a:prstGeom prst="rect">
            <a:avLst/>
          </a:prstGeom>
          <a:noFill/>
        </p:spPr>
        <p:txBody>
          <a:bodyPr wrap="square" rtlCol="0">
            <a:spAutoFit/>
          </a:bodyPr>
          <a:lstStyle/>
          <a:p>
            <a:r>
              <a:rPr lang="en-US" sz="2000" b="1" dirty="0"/>
              <a:t>Quadrant </a:t>
            </a:r>
            <a:r>
              <a:rPr lang="en-US" sz="2000" b="1" dirty="0" smtClean="0"/>
              <a:t>4: Alliance/partnership employment</a:t>
            </a:r>
          </a:p>
          <a:p>
            <a:endParaRPr lang="en-US" sz="2000" dirty="0"/>
          </a:p>
          <a:p>
            <a:r>
              <a:rPr lang="en-US" sz="2000" dirty="0"/>
              <a:t>H</a:t>
            </a:r>
            <a:r>
              <a:rPr lang="en-US" sz="2000" dirty="0" smtClean="0"/>
              <a:t>uman </a:t>
            </a:r>
            <a:r>
              <a:rPr lang="en-US" sz="2000" dirty="0"/>
              <a:t>capital that is unique but of limited strategic value to the organization. </a:t>
            </a:r>
            <a:endParaRPr lang="en-US" sz="2000" dirty="0" smtClean="0"/>
          </a:p>
          <a:p>
            <a:endParaRPr lang="en-US" sz="2000" dirty="0"/>
          </a:p>
          <a:p>
            <a:r>
              <a:rPr lang="en-US" sz="2000" dirty="0" smtClean="0"/>
              <a:t>This </a:t>
            </a:r>
            <a:r>
              <a:rPr lang="en-US" sz="2000" dirty="0"/>
              <a:t>type of employment requires collaborative-based HR management</a:t>
            </a:r>
            <a:r>
              <a:rPr lang="en-US" sz="2000" dirty="0" smtClean="0"/>
              <a:t>.</a:t>
            </a:r>
          </a:p>
          <a:p>
            <a:endParaRPr lang="en-US" sz="2000" dirty="0"/>
          </a:p>
          <a:p>
            <a:r>
              <a:rPr lang="en-US" sz="2000" dirty="0" smtClean="0"/>
              <a:t> </a:t>
            </a:r>
            <a:r>
              <a:rPr lang="en-US" sz="2000" dirty="0"/>
              <a:t>Much of the work would be outsourced to an outside vendor based on the </a:t>
            </a:r>
            <a:r>
              <a:rPr lang="en-US" sz="2000" dirty="0" smtClean="0"/>
              <a:t>sharing </a:t>
            </a:r>
            <a:r>
              <a:rPr lang="en-US" sz="2000" dirty="0"/>
              <a:t>of information and establishment of trust. </a:t>
            </a:r>
            <a:endParaRPr lang="en-US" sz="2000" dirty="0" smtClean="0"/>
          </a:p>
          <a:p>
            <a:endParaRPr lang="en-US" sz="2000" dirty="0" smtClean="0"/>
          </a:p>
          <a:p>
            <a:r>
              <a:rPr lang="en-US" sz="2000" dirty="0" smtClean="0"/>
              <a:t>The </a:t>
            </a:r>
            <a:r>
              <a:rPr lang="en-US" sz="2000" dirty="0"/>
              <a:t>organization would select alliance partners who are committed to the relationship as well as the organization’s success. Performance standards and incentives would be established that mutually benefit both partners.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Lepak &amp; Snell’s Employment Models</a:t>
            </a:r>
          </a:p>
        </p:txBody>
      </p:sp>
    </p:spTree>
    <p:extLst>
      <p:ext uri="{BB962C8B-B14F-4D97-AF65-F5344CB8AC3E}">
        <p14:creationId xmlns:p14="http://schemas.microsoft.com/office/powerpoint/2010/main" val="140450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60"/>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0" y="632012"/>
            <a:ext cx="11954402" cy="5728447"/>
          </a:xfrm>
          <a:prstGeom prst="rect">
            <a:avLst/>
          </a:prstGeom>
        </p:spPr>
      </p:pic>
    </p:spTree>
    <p:extLst>
      <p:ext uri="{BB962C8B-B14F-4D97-AF65-F5344CB8AC3E}">
        <p14:creationId xmlns:p14="http://schemas.microsoft.com/office/powerpoint/2010/main" val="47655074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4250" y="269621"/>
            <a:ext cx="2305141" cy="1076343"/>
          </a:xfrm>
          <a:prstGeom prst="rect">
            <a:avLst/>
          </a:prstGeom>
        </p:spPr>
      </p:pic>
      <p:sp>
        <p:nvSpPr>
          <p:cNvPr id="14" name="TextBox 13"/>
          <p:cNvSpPr txBox="1"/>
          <p:nvPr/>
        </p:nvSpPr>
        <p:spPr>
          <a:xfrm>
            <a:off x="1016000" y="724645"/>
            <a:ext cx="8890000" cy="461665"/>
          </a:xfrm>
          <a:prstGeom prst="rect">
            <a:avLst/>
          </a:prstGeom>
          <a:noFill/>
        </p:spPr>
        <p:txBody>
          <a:bodyPr wrap="square" rtlCol="0">
            <a:spAutoFit/>
          </a:bodyPr>
          <a:lstStyle/>
          <a:p>
            <a:pPr algn="ctr"/>
            <a:r>
              <a:rPr lang="en-US" sz="2400" b="1" dirty="0" smtClean="0">
                <a:latin typeface="Alexandria"/>
              </a:rPr>
              <a:t>HR Adding Value through effective management of 4 Flows</a:t>
            </a:r>
            <a:endParaRPr lang="en-US" sz="2400" b="1" dirty="0">
              <a:latin typeface="Alexandria"/>
            </a:endParaRPr>
          </a:p>
        </p:txBody>
      </p:sp>
      <p:sp>
        <p:nvSpPr>
          <p:cNvPr id="51" name="Rectangle: Rounded Corners 5">
            <a:extLst>
              <a:ext uri="{FF2B5EF4-FFF2-40B4-BE49-F238E27FC236}">
                <a16:creationId xmlns="" xmlns:a16="http://schemas.microsoft.com/office/drawing/2014/main" id="{8673B700-8FA5-394C-A53E-CF1AF4A3A0C9}"/>
              </a:ext>
            </a:extLst>
          </p:cNvPr>
          <p:cNvSpPr/>
          <p:nvPr/>
        </p:nvSpPr>
        <p:spPr bwMode="auto">
          <a:xfrm>
            <a:off x="609695" y="2446966"/>
            <a:ext cx="2236306" cy="3244216"/>
          </a:xfrm>
          <a:prstGeom prst="roundRect">
            <a:avLst>
              <a:gd name="adj" fmla="val 6835"/>
            </a:avLst>
          </a:prstGeom>
          <a:solidFill>
            <a:schemeClr val="accent1"/>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52" name="Rectangle: Rounded Corners 14">
            <a:extLst>
              <a:ext uri="{FF2B5EF4-FFF2-40B4-BE49-F238E27FC236}">
                <a16:creationId xmlns="" xmlns:a16="http://schemas.microsoft.com/office/drawing/2014/main" id="{6936A521-D393-844F-9FDA-631E4039C8C7}"/>
              </a:ext>
            </a:extLst>
          </p:cNvPr>
          <p:cNvSpPr/>
          <p:nvPr/>
        </p:nvSpPr>
        <p:spPr bwMode="auto">
          <a:xfrm>
            <a:off x="3160153" y="2446966"/>
            <a:ext cx="2104285" cy="3244216"/>
          </a:xfrm>
          <a:prstGeom prst="roundRect">
            <a:avLst>
              <a:gd name="adj" fmla="val 6835"/>
            </a:avLst>
          </a:prstGeom>
          <a:solidFill>
            <a:schemeClr val="accent2"/>
          </a:solidFill>
          <a:ln>
            <a:solidFill>
              <a:schemeClr val="accent2">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53" name="Rectangle: Rounded Corners 15">
            <a:extLst>
              <a:ext uri="{FF2B5EF4-FFF2-40B4-BE49-F238E27FC236}">
                <a16:creationId xmlns="" xmlns:a16="http://schemas.microsoft.com/office/drawing/2014/main" id="{AA92EC6B-2C87-2646-BB5E-E64EB0F2F2D3}"/>
              </a:ext>
            </a:extLst>
          </p:cNvPr>
          <p:cNvSpPr/>
          <p:nvPr/>
        </p:nvSpPr>
        <p:spPr bwMode="auto">
          <a:xfrm>
            <a:off x="5767388" y="2446966"/>
            <a:ext cx="1972264" cy="3244216"/>
          </a:xfrm>
          <a:prstGeom prst="roundRect">
            <a:avLst>
              <a:gd name="adj" fmla="val 6835"/>
            </a:avLst>
          </a:prstGeom>
          <a:solidFill>
            <a:schemeClr val="accent3"/>
          </a:solidFill>
          <a:ln>
            <a:solidFill>
              <a:schemeClr val="accent3">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54" name="Rectangle: Rounded Corners 16">
            <a:extLst>
              <a:ext uri="{FF2B5EF4-FFF2-40B4-BE49-F238E27FC236}">
                <a16:creationId xmlns="" xmlns:a16="http://schemas.microsoft.com/office/drawing/2014/main" id="{9B505190-3300-C846-8462-F37702CCFFF1}"/>
              </a:ext>
            </a:extLst>
          </p:cNvPr>
          <p:cNvSpPr/>
          <p:nvPr/>
        </p:nvSpPr>
        <p:spPr bwMode="auto">
          <a:xfrm>
            <a:off x="8253531" y="2461537"/>
            <a:ext cx="2161132" cy="3244216"/>
          </a:xfrm>
          <a:prstGeom prst="roundRect">
            <a:avLst>
              <a:gd name="adj" fmla="val 6835"/>
            </a:avLst>
          </a:prstGeom>
          <a:solidFill>
            <a:schemeClr val="accent4"/>
          </a:solidFill>
          <a:ln>
            <a:solidFill>
              <a:schemeClr val="accent4">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55" name="TextBox 54">
            <a:extLst>
              <a:ext uri="{FF2B5EF4-FFF2-40B4-BE49-F238E27FC236}">
                <a16:creationId xmlns="" xmlns:a16="http://schemas.microsoft.com/office/drawing/2014/main" id="{19D034B1-0C1B-7D49-8935-760A8F274EDF}"/>
              </a:ext>
            </a:extLst>
          </p:cNvPr>
          <p:cNvSpPr txBox="1"/>
          <p:nvPr/>
        </p:nvSpPr>
        <p:spPr>
          <a:xfrm>
            <a:off x="3262680" y="2510262"/>
            <a:ext cx="2133780" cy="2031325"/>
          </a:xfrm>
          <a:prstGeom prst="rect">
            <a:avLst/>
          </a:prstGeom>
          <a:noFill/>
        </p:spPr>
        <p:txBody>
          <a:bodyPr wrap="square">
            <a:spAutoFit/>
          </a:bodyPr>
          <a:lstStyle/>
          <a:p>
            <a:r>
              <a:rPr lang="en-US" dirty="0">
                <a:solidFill>
                  <a:schemeClr val="bg1"/>
                </a:solidFill>
              </a:rPr>
              <a:t>C</a:t>
            </a:r>
            <a:r>
              <a:rPr lang="en-US" dirty="0" smtClean="0">
                <a:solidFill>
                  <a:schemeClr val="bg1"/>
                </a:solidFill>
              </a:rPr>
              <a:t>onsiders </a:t>
            </a:r>
            <a:r>
              <a:rPr lang="en-US" dirty="0">
                <a:solidFill>
                  <a:schemeClr val="bg1"/>
                </a:solidFill>
              </a:rPr>
              <a:t>the development of standards and rewards that are consistent with the interests of stakeholders</a:t>
            </a:r>
          </a:p>
        </p:txBody>
      </p:sp>
      <p:sp>
        <p:nvSpPr>
          <p:cNvPr id="56" name="TextBox 55">
            <a:extLst>
              <a:ext uri="{FF2B5EF4-FFF2-40B4-BE49-F238E27FC236}">
                <a16:creationId xmlns="" xmlns:a16="http://schemas.microsoft.com/office/drawing/2014/main" id="{19D034B1-0C1B-7D49-8935-760A8F274EDF}"/>
              </a:ext>
            </a:extLst>
          </p:cNvPr>
          <p:cNvSpPr txBox="1"/>
          <p:nvPr/>
        </p:nvSpPr>
        <p:spPr>
          <a:xfrm>
            <a:off x="8385553" y="2648761"/>
            <a:ext cx="2133780" cy="1754326"/>
          </a:xfrm>
          <a:prstGeom prst="rect">
            <a:avLst/>
          </a:prstGeom>
          <a:noFill/>
        </p:spPr>
        <p:txBody>
          <a:bodyPr wrap="square">
            <a:spAutoFit/>
          </a:bodyPr>
          <a:lstStyle/>
          <a:p>
            <a:r>
              <a:rPr lang="en-US" dirty="0">
                <a:solidFill>
                  <a:schemeClr val="bg1"/>
                </a:solidFill>
              </a:rPr>
              <a:t>C</a:t>
            </a:r>
            <a:r>
              <a:rPr lang="en-US" dirty="0" smtClean="0">
                <a:solidFill>
                  <a:schemeClr val="bg1"/>
                </a:solidFill>
              </a:rPr>
              <a:t>onsiders </a:t>
            </a:r>
            <a:r>
              <a:rPr lang="en-US" dirty="0">
                <a:solidFill>
                  <a:schemeClr val="bg1"/>
                </a:solidFill>
              </a:rPr>
              <a:t>the processes in which employees engage and the appropriate responsibility for these processes</a:t>
            </a:r>
          </a:p>
        </p:txBody>
      </p:sp>
      <p:sp>
        <p:nvSpPr>
          <p:cNvPr id="57" name="TextBox 56">
            <a:extLst>
              <a:ext uri="{FF2B5EF4-FFF2-40B4-BE49-F238E27FC236}">
                <a16:creationId xmlns="" xmlns:a16="http://schemas.microsoft.com/office/drawing/2014/main" id="{19D034B1-0C1B-7D49-8935-760A8F274EDF}"/>
              </a:ext>
            </a:extLst>
          </p:cNvPr>
          <p:cNvSpPr txBox="1"/>
          <p:nvPr/>
        </p:nvSpPr>
        <p:spPr>
          <a:xfrm>
            <a:off x="5847074" y="2647938"/>
            <a:ext cx="2133780" cy="1477328"/>
          </a:xfrm>
          <a:prstGeom prst="rect">
            <a:avLst/>
          </a:prstGeom>
          <a:noFill/>
        </p:spPr>
        <p:txBody>
          <a:bodyPr wrap="square">
            <a:spAutoFit/>
          </a:bodyPr>
          <a:lstStyle/>
          <a:p>
            <a:r>
              <a:rPr lang="en-US" dirty="0">
                <a:solidFill>
                  <a:schemeClr val="bg1"/>
                </a:solidFill>
              </a:rPr>
              <a:t>C</a:t>
            </a:r>
            <a:r>
              <a:rPr lang="en-US" dirty="0" smtClean="0">
                <a:solidFill>
                  <a:schemeClr val="bg1"/>
                </a:solidFill>
              </a:rPr>
              <a:t>onsiders </a:t>
            </a:r>
            <a:r>
              <a:rPr lang="en-US" dirty="0">
                <a:solidFill>
                  <a:schemeClr val="bg1"/>
                </a:solidFill>
              </a:rPr>
              <a:t>how employees are made aware of priorities and activities and provided feedback.</a:t>
            </a:r>
          </a:p>
        </p:txBody>
      </p:sp>
      <p:sp>
        <p:nvSpPr>
          <p:cNvPr id="58" name="TextBox 57">
            <a:extLst>
              <a:ext uri="{FF2B5EF4-FFF2-40B4-BE49-F238E27FC236}">
                <a16:creationId xmlns="" xmlns:a16="http://schemas.microsoft.com/office/drawing/2014/main" id="{19D034B1-0C1B-7D49-8935-760A8F274EDF}"/>
              </a:ext>
            </a:extLst>
          </p:cNvPr>
          <p:cNvSpPr txBox="1"/>
          <p:nvPr/>
        </p:nvSpPr>
        <p:spPr>
          <a:xfrm>
            <a:off x="712221" y="2551861"/>
            <a:ext cx="2133780" cy="1477328"/>
          </a:xfrm>
          <a:prstGeom prst="rect">
            <a:avLst/>
          </a:prstGeom>
          <a:noFill/>
        </p:spPr>
        <p:txBody>
          <a:bodyPr wrap="square">
            <a:spAutoFit/>
          </a:bodyPr>
          <a:lstStyle/>
          <a:p>
            <a:r>
              <a:rPr lang="en-US" dirty="0" smtClean="0">
                <a:solidFill>
                  <a:schemeClr val="bg1"/>
                </a:solidFill>
              </a:rPr>
              <a:t>Consider how </a:t>
            </a:r>
            <a:r>
              <a:rPr lang="en-US" dirty="0">
                <a:solidFill>
                  <a:schemeClr val="bg1"/>
                </a:solidFill>
              </a:rPr>
              <a:t>employees enter, move through, and eventually leave the organization. </a:t>
            </a:r>
          </a:p>
        </p:txBody>
      </p:sp>
      <p:sp>
        <p:nvSpPr>
          <p:cNvPr id="60" name="Rectangle: Rounded Corners 5">
            <a:extLst>
              <a:ext uri="{FF2B5EF4-FFF2-40B4-BE49-F238E27FC236}">
                <a16:creationId xmlns="" xmlns:a16="http://schemas.microsoft.com/office/drawing/2014/main" id="{8673B700-8FA5-394C-A53E-CF1AF4A3A0C9}"/>
              </a:ext>
            </a:extLst>
          </p:cNvPr>
          <p:cNvSpPr/>
          <p:nvPr/>
        </p:nvSpPr>
        <p:spPr bwMode="auto">
          <a:xfrm>
            <a:off x="609695" y="1866169"/>
            <a:ext cx="2236306" cy="531988"/>
          </a:xfrm>
          <a:prstGeom prst="roundRect">
            <a:avLst>
              <a:gd name="adj" fmla="val 6835"/>
            </a:avLst>
          </a:prstGeom>
          <a:solidFill>
            <a:schemeClr val="accent1"/>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61" name="TextBox 60">
            <a:extLst>
              <a:ext uri="{FF2B5EF4-FFF2-40B4-BE49-F238E27FC236}">
                <a16:creationId xmlns="" xmlns:a16="http://schemas.microsoft.com/office/drawing/2014/main" id="{19D034B1-0C1B-7D49-8935-760A8F274EDF}"/>
              </a:ext>
            </a:extLst>
          </p:cNvPr>
          <p:cNvSpPr txBox="1"/>
          <p:nvPr/>
        </p:nvSpPr>
        <p:spPr>
          <a:xfrm>
            <a:off x="563830" y="1924086"/>
            <a:ext cx="2133780" cy="369332"/>
          </a:xfrm>
          <a:prstGeom prst="rect">
            <a:avLst/>
          </a:prstGeom>
          <a:noFill/>
        </p:spPr>
        <p:txBody>
          <a:bodyPr wrap="square">
            <a:spAutoFit/>
          </a:bodyPr>
          <a:lstStyle/>
          <a:p>
            <a:pPr algn="ctr"/>
            <a:r>
              <a:rPr lang="en-US" dirty="0" smtClean="0">
                <a:solidFill>
                  <a:schemeClr val="bg1"/>
                </a:solidFill>
              </a:rPr>
              <a:t>People Flow</a:t>
            </a:r>
            <a:endParaRPr lang="en-US" dirty="0">
              <a:solidFill>
                <a:schemeClr val="bg1"/>
              </a:solidFill>
            </a:endParaRPr>
          </a:p>
        </p:txBody>
      </p:sp>
      <p:sp>
        <p:nvSpPr>
          <p:cNvPr id="62" name="Rectangle: Rounded Corners 5">
            <a:extLst>
              <a:ext uri="{FF2B5EF4-FFF2-40B4-BE49-F238E27FC236}">
                <a16:creationId xmlns="" xmlns:a16="http://schemas.microsoft.com/office/drawing/2014/main" id="{8673B700-8FA5-394C-A53E-CF1AF4A3A0C9}"/>
              </a:ext>
            </a:extLst>
          </p:cNvPr>
          <p:cNvSpPr/>
          <p:nvPr/>
        </p:nvSpPr>
        <p:spPr bwMode="auto">
          <a:xfrm>
            <a:off x="3188575" y="1866169"/>
            <a:ext cx="2047440" cy="531988"/>
          </a:xfrm>
          <a:prstGeom prst="roundRect">
            <a:avLst>
              <a:gd name="adj" fmla="val 6835"/>
            </a:avLst>
          </a:prstGeom>
          <a:solidFill>
            <a:schemeClr val="accent2"/>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63" name="TextBox 62">
            <a:extLst>
              <a:ext uri="{FF2B5EF4-FFF2-40B4-BE49-F238E27FC236}">
                <a16:creationId xmlns="" xmlns:a16="http://schemas.microsoft.com/office/drawing/2014/main" id="{19D034B1-0C1B-7D49-8935-760A8F274EDF}"/>
              </a:ext>
            </a:extLst>
          </p:cNvPr>
          <p:cNvSpPr txBox="1"/>
          <p:nvPr/>
        </p:nvSpPr>
        <p:spPr>
          <a:xfrm>
            <a:off x="3130658" y="1977698"/>
            <a:ext cx="2133780" cy="369332"/>
          </a:xfrm>
          <a:prstGeom prst="rect">
            <a:avLst/>
          </a:prstGeom>
          <a:noFill/>
        </p:spPr>
        <p:txBody>
          <a:bodyPr wrap="square">
            <a:spAutoFit/>
          </a:bodyPr>
          <a:lstStyle/>
          <a:p>
            <a:pPr algn="ctr"/>
            <a:r>
              <a:rPr lang="en-US" dirty="0" smtClean="0">
                <a:solidFill>
                  <a:schemeClr val="bg1"/>
                </a:solidFill>
              </a:rPr>
              <a:t>Performance Flow</a:t>
            </a:r>
            <a:endParaRPr lang="en-US" dirty="0">
              <a:solidFill>
                <a:schemeClr val="bg1"/>
              </a:solidFill>
            </a:endParaRPr>
          </a:p>
        </p:txBody>
      </p:sp>
      <p:sp>
        <p:nvSpPr>
          <p:cNvPr id="64" name="Rectangle: Rounded Corners 5">
            <a:extLst>
              <a:ext uri="{FF2B5EF4-FFF2-40B4-BE49-F238E27FC236}">
                <a16:creationId xmlns="" xmlns:a16="http://schemas.microsoft.com/office/drawing/2014/main" id="{8673B700-8FA5-394C-A53E-CF1AF4A3A0C9}"/>
              </a:ext>
            </a:extLst>
          </p:cNvPr>
          <p:cNvSpPr/>
          <p:nvPr/>
        </p:nvSpPr>
        <p:spPr bwMode="auto">
          <a:xfrm>
            <a:off x="5802171" y="1856165"/>
            <a:ext cx="1937481" cy="531988"/>
          </a:xfrm>
          <a:prstGeom prst="roundRect">
            <a:avLst>
              <a:gd name="adj" fmla="val 6835"/>
            </a:avLst>
          </a:prstGeom>
          <a:solidFill>
            <a:schemeClr val="accent3"/>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65" name="TextBox 64">
            <a:extLst>
              <a:ext uri="{FF2B5EF4-FFF2-40B4-BE49-F238E27FC236}">
                <a16:creationId xmlns="" xmlns:a16="http://schemas.microsoft.com/office/drawing/2014/main" id="{19D034B1-0C1B-7D49-8935-760A8F274EDF}"/>
              </a:ext>
            </a:extLst>
          </p:cNvPr>
          <p:cNvSpPr txBox="1"/>
          <p:nvPr/>
        </p:nvSpPr>
        <p:spPr>
          <a:xfrm>
            <a:off x="5679881" y="2008373"/>
            <a:ext cx="2133780" cy="369332"/>
          </a:xfrm>
          <a:prstGeom prst="rect">
            <a:avLst/>
          </a:prstGeom>
          <a:noFill/>
        </p:spPr>
        <p:txBody>
          <a:bodyPr wrap="square">
            <a:spAutoFit/>
          </a:bodyPr>
          <a:lstStyle/>
          <a:p>
            <a:pPr algn="ctr"/>
            <a:r>
              <a:rPr lang="en-US" dirty="0" smtClean="0">
                <a:solidFill>
                  <a:schemeClr val="bg1"/>
                </a:solidFill>
              </a:rPr>
              <a:t>Information Flow</a:t>
            </a:r>
            <a:endParaRPr lang="en-US" dirty="0">
              <a:solidFill>
                <a:schemeClr val="bg1"/>
              </a:solidFill>
            </a:endParaRPr>
          </a:p>
        </p:txBody>
      </p:sp>
      <p:sp>
        <p:nvSpPr>
          <p:cNvPr id="66" name="Rectangle: Rounded Corners 5">
            <a:extLst>
              <a:ext uri="{FF2B5EF4-FFF2-40B4-BE49-F238E27FC236}">
                <a16:creationId xmlns="" xmlns:a16="http://schemas.microsoft.com/office/drawing/2014/main" id="{8673B700-8FA5-394C-A53E-CF1AF4A3A0C9}"/>
              </a:ext>
            </a:extLst>
          </p:cNvPr>
          <p:cNvSpPr/>
          <p:nvPr/>
        </p:nvSpPr>
        <p:spPr bwMode="auto">
          <a:xfrm>
            <a:off x="8253531" y="1896370"/>
            <a:ext cx="2161132" cy="531988"/>
          </a:xfrm>
          <a:prstGeom prst="roundRect">
            <a:avLst>
              <a:gd name="adj" fmla="val 6835"/>
            </a:avLst>
          </a:prstGeom>
          <a:solidFill>
            <a:schemeClr val="accent4"/>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67" name="TextBox 66">
            <a:extLst>
              <a:ext uri="{FF2B5EF4-FFF2-40B4-BE49-F238E27FC236}">
                <a16:creationId xmlns="" xmlns:a16="http://schemas.microsoft.com/office/drawing/2014/main" id="{19D034B1-0C1B-7D49-8935-760A8F274EDF}"/>
              </a:ext>
            </a:extLst>
          </p:cNvPr>
          <p:cNvSpPr txBox="1"/>
          <p:nvPr/>
        </p:nvSpPr>
        <p:spPr>
          <a:xfrm>
            <a:off x="8092037" y="1977698"/>
            <a:ext cx="2293152" cy="369332"/>
          </a:xfrm>
          <a:prstGeom prst="rect">
            <a:avLst/>
          </a:prstGeom>
          <a:noFill/>
        </p:spPr>
        <p:txBody>
          <a:bodyPr wrap="square">
            <a:spAutoFit/>
          </a:bodyPr>
          <a:lstStyle/>
          <a:p>
            <a:pPr algn="ctr"/>
            <a:r>
              <a:rPr lang="en-US" dirty="0" smtClean="0">
                <a:solidFill>
                  <a:schemeClr val="bg1"/>
                </a:solidFill>
              </a:rPr>
              <a:t>Work Flow</a:t>
            </a:r>
            <a:endParaRPr lang="en-US" dirty="0">
              <a:solidFill>
                <a:schemeClr val="bg1"/>
              </a:solidFill>
            </a:endParaRPr>
          </a:p>
        </p:txBody>
      </p:sp>
    </p:spTree>
    <p:extLst>
      <p:ext uri="{BB962C8B-B14F-4D97-AF65-F5344CB8AC3E}">
        <p14:creationId xmlns:p14="http://schemas.microsoft.com/office/powerpoint/2010/main" val="2131460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4250" y="269621"/>
            <a:ext cx="2305141" cy="1076343"/>
          </a:xfrm>
          <a:prstGeom prst="rect">
            <a:avLst/>
          </a:prstGeom>
        </p:spPr>
      </p:pic>
      <p:sp>
        <p:nvSpPr>
          <p:cNvPr id="14" name="TextBox 13"/>
          <p:cNvSpPr txBox="1"/>
          <p:nvPr/>
        </p:nvSpPr>
        <p:spPr>
          <a:xfrm>
            <a:off x="1016000" y="724645"/>
            <a:ext cx="8890000" cy="461665"/>
          </a:xfrm>
          <a:prstGeom prst="rect">
            <a:avLst/>
          </a:prstGeom>
          <a:noFill/>
        </p:spPr>
        <p:txBody>
          <a:bodyPr wrap="square" rtlCol="0">
            <a:spAutoFit/>
          </a:bodyPr>
          <a:lstStyle/>
          <a:p>
            <a:pPr algn="ctr"/>
            <a:r>
              <a:rPr lang="en-US" sz="2400" b="1" dirty="0" smtClean="0">
                <a:latin typeface="Alexandria"/>
              </a:rPr>
              <a:t>Barriers to </a:t>
            </a:r>
            <a:r>
              <a:rPr lang="en-US" sz="2400" b="1" dirty="0">
                <a:latin typeface="Alexandria"/>
              </a:rPr>
              <a:t>Strategic HR</a:t>
            </a:r>
          </a:p>
        </p:txBody>
      </p:sp>
      <p:pic>
        <p:nvPicPr>
          <p:cNvPr id="3" name="Picture 2"/>
          <p:cNvPicPr>
            <a:picLocks noChangeAspect="1"/>
          </p:cNvPicPr>
          <p:nvPr/>
        </p:nvPicPr>
        <p:blipFill>
          <a:blip r:embed="rId3"/>
          <a:stretch>
            <a:fillRect/>
          </a:stretch>
        </p:blipFill>
        <p:spPr>
          <a:xfrm>
            <a:off x="127226" y="1484414"/>
            <a:ext cx="11882165" cy="4631377"/>
          </a:xfrm>
          <a:prstGeom prst="rect">
            <a:avLst/>
          </a:prstGeom>
        </p:spPr>
      </p:pic>
    </p:spTree>
    <p:extLst>
      <p:ext uri="{BB962C8B-B14F-4D97-AF65-F5344CB8AC3E}">
        <p14:creationId xmlns:p14="http://schemas.microsoft.com/office/powerpoint/2010/main" val="4153201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935482" y="2419679"/>
            <a:ext cx="10558721" cy="2246769"/>
          </a:xfrm>
          <a:prstGeom prst="rect">
            <a:avLst/>
          </a:prstGeom>
          <a:noFill/>
        </p:spPr>
        <p:txBody>
          <a:bodyPr wrap="square" rtlCol="0">
            <a:spAutoFit/>
          </a:bodyPr>
          <a:lstStyle/>
          <a:p>
            <a:pPr marL="342900" indent="-342900">
              <a:buFont typeface="Arial" panose="020B0604020202020204" pitchFamily="34" charset="0"/>
              <a:buChar char="•"/>
            </a:pPr>
            <a:r>
              <a:rPr lang="en-US" sz="2000" b="1" dirty="0" smtClean="0"/>
              <a:t>The evolution of SHRM</a:t>
            </a:r>
          </a:p>
          <a:p>
            <a:pPr marL="342900" indent="-342900">
              <a:buFont typeface="Arial" panose="020B0604020202020204" pitchFamily="34" charset="0"/>
              <a:buChar char="•"/>
            </a:pPr>
            <a:r>
              <a:rPr lang="en-US" sz="2000" b="1" dirty="0" smtClean="0"/>
              <a:t>Differences between HRM &amp; Strategic HRM</a:t>
            </a:r>
          </a:p>
          <a:p>
            <a:pPr marL="342900" indent="-342900">
              <a:buFont typeface="Arial" panose="020B0604020202020204" pitchFamily="34" charset="0"/>
              <a:buChar char="•"/>
            </a:pPr>
            <a:r>
              <a:rPr lang="en-US" sz="2000" b="1" dirty="0" smtClean="0"/>
              <a:t>Four main new roles of HRM professionals</a:t>
            </a:r>
          </a:p>
          <a:p>
            <a:pPr marL="342900" indent="-342900">
              <a:buFont typeface="Arial" panose="020B0604020202020204" pitchFamily="34" charset="0"/>
              <a:buChar char="•"/>
            </a:pPr>
            <a:r>
              <a:rPr lang="en-US" sz="2000" b="1" dirty="0" smtClean="0"/>
              <a:t>New competencies for HRM Professionals</a:t>
            </a:r>
          </a:p>
          <a:p>
            <a:pPr marL="342900" indent="-342900">
              <a:buFont typeface="Arial" panose="020B0604020202020204" pitchFamily="34" charset="0"/>
              <a:buChar char="•"/>
            </a:pPr>
            <a:r>
              <a:rPr lang="en-US" sz="2000" b="1" dirty="0" err="1" smtClean="0"/>
              <a:t>Lepak</a:t>
            </a:r>
            <a:r>
              <a:rPr lang="en-US" sz="2000" b="1" dirty="0" smtClean="0"/>
              <a:t> &amp; Snell employment model</a:t>
            </a:r>
          </a:p>
          <a:p>
            <a:pPr marL="342900" indent="-342900">
              <a:buFont typeface="Arial" panose="020B0604020202020204" pitchFamily="34" charset="0"/>
              <a:buChar char="•"/>
            </a:pPr>
            <a:r>
              <a:rPr lang="en-US" sz="2000" b="1" dirty="0" smtClean="0"/>
              <a:t>HR adding value through effective management of four flows</a:t>
            </a:r>
          </a:p>
          <a:p>
            <a:pPr marL="342900" indent="-342900">
              <a:buFont typeface="Arial" panose="020B0604020202020204" pitchFamily="34" charset="0"/>
              <a:buChar char="•"/>
            </a:pPr>
            <a:r>
              <a:rPr lang="en-US" sz="2000" b="1" dirty="0" smtClean="0"/>
              <a:t>Barriers to Strategic HRM implementation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cs typeface="Alexandria" charset="0"/>
              </a:rPr>
              <a:t>Conclusion</a:t>
            </a:r>
            <a:endParaRPr lang="en-US" sz="2400" b="1" dirty="0">
              <a:latin typeface="Alexandria"/>
              <a:cs typeface="Alexandria" charset="0"/>
            </a:endParaRPr>
          </a:p>
        </p:txBody>
      </p:sp>
    </p:spTree>
    <p:extLst>
      <p:ext uri="{BB962C8B-B14F-4D97-AF65-F5344CB8AC3E}">
        <p14:creationId xmlns:p14="http://schemas.microsoft.com/office/powerpoint/2010/main" val="3414857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References</a:t>
            </a:r>
            <a:endParaRPr lang="en-US" sz="2400" dirty="0"/>
          </a:p>
        </p:txBody>
      </p:sp>
      <p:sp>
        <p:nvSpPr>
          <p:cNvPr id="3" name="Rectangle: Rounded Corners 2">
            <a:extLst>
              <a:ext uri="{FF2B5EF4-FFF2-40B4-BE49-F238E27FC236}">
                <a16:creationId xmlns:a16="http://schemas.microsoft.com/office/drawing/2014/main" xmlns=""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xmlns=""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xmlns="" id="{43B83AB6-6534-0177-6CE7-F339C07F8C71}"/>
              </a:ext>
            </a:extLst>
          </p:cNvPr>
          <p:cNvSpPr txBox="1"/>
          <p:nvPr/>
        </p:nvSpPr>
        <p:spPr>
          <a:xfrm>
            <a:off x="2270311" y="2045223"/>
            <a:ext cx="8417320" cy="3170099"/>
          </a:xfrm>
          <a:prstGeom prst="rect">
            <a:avLst/>
          </a:prstGeom>
          <a:noFill/>
        </p:spPr>
        <p:txBody>
          <a:bodyPr wrap="square" rtlCol="0">
            <a:spAutoFit/>
          </a:bodyPr>
          <a:lstStyle/>
          <a:p>
            <a:r>
              <a:rPr lang="en-US" sz="2000" b="1" dirty="0">
                <a:latin typeface="Alexandria"/>
              </a:rPr>
              <a:t>Main Reference</a:t>
            </a:r>
            <a:endParaRPr lang="en-US" sz="2000" dirty="0">
              <a:latin typeface="Alexandria"/>
            </a:endParaRPr>
          </a:p>
          <a:p>
            <a:pPr marL="342900" indent="-342900">
              <a:buFont typeface="Arial" panose="020B0604020202020204" pitchFamily="34" charset="0"/>
              <a:buChar char="•"/>
            </a:pPr>
            <a:r>
              <a:rPr lang="en-US" sz="2000" dirty="0">
                <a:latin typeface="Alexandria"/>
              </a:rPr>
              <a:t> Mello A .Jeffrey (2011). Strategic Management of Human Resources (3rd ed.) South-Western </a:t>
            </a:r>
            <a:r>
              <a:rPr lang="en-US" sz="2000" dirty="0" err="1">
                <a:latin typeface="Alexandria"/>
              </a:rPr>
              <a:t>Cengage</a:t>
            </a:r>
            <a:r>
              <a:rPr lang="en-US" sz="2000" dirty="0">
                <a:latin typeface="Alexandria"/>
              </a:rPr>
              <a:t> Learning</a:t>
            </a:r>
            <a:r>
              <a:rPr lang="en-US" sz="2000" dirty="0" smtClean="0">
                <a:latin typeface="Alexandria"/>
              </a:rPr>
              <a:t>.</a:t>
            </a:r>
          </a:p>
          <a:p>
            <a:endParaRPr lang="en-US" sz="2000" dirty="0">
              <a:latin typeface="Alexandria"/>
            </a:endParaRPr>
          </a:p>
          <a:p>
            <a:r>
              <a:rPr lang="en-US" sz="2000" b="1" dirty="0">
                <a:latin typeface="Alexandria"/>
              </a:rPr>
              <a:t>Additional Resources for extra reading</a:t>
            </a:r>
            <a:r>
              <a:rPr lang="en-US" sz="2000" dirty="0" smtClean="0">
                <a:latin typeface="Alexandria"/>
              </a:rPr>
              <a:t>.</a:t>
            </a:r>
          </a:p>
          <a:p>
            <a:endParaRPr lang="en-US" sz="2000" dirty="0">
              <a:latin typeface="Alexandria"/>
            </a:endParaRPr>
          </a:p>
          <a:p>
            <a:pPr marL="342900" indent="-342900">
              <a:buFont typeface="Arial" panose="020B0604020202020204" pitchFamily="34" charset="0"/>
              <a:buChar char="•"/>
            </a:pPr>
            <a:r>
              <a:rPr lang="en-US" sz="2000" dirty="0" err="1">
                <a:latin typeface="Alexandria"/>
              </a:rPr>
              <a:t>Boselie</a:t>
            </a:r>
            <a:r>
              <a:rPr lang="en-US" sz="2000" dirty="0">
                <a:latin typeface="Alexandria"/>
              </a:rPr>
              <a:t>, Paul (2014). Strategic Human Resource Management: A Balanced Approach .McGraw Hill Companies.</a:t>
            </a:r>
          </a:p>
          <a:p>
            <a:pPr marL="342900" indent="-342900">
              <a:buFont typeface="Arial" panose="020B0604020202020204" pitchFamily="34" charset="0"/>
              <a:buChar char="•"/>
            </a:pPr>
            <a:r>
              <a:rPr lang="en-US" sz="2000" dirty="0" err="1">
                <a:latin typeface="Alexandria"/>
              </a:rPr>
              <a:t>Millmor</a:t>
            </a:r>
            <a:r>
              <a:rPr lang="en-US" sz="2000" dirty="0">
                <a:latin typeface="Alexandria"/>
              </a:rPr>
              <a:t>, Mike, Philip Lewis, and others (2007), Strategic Human Resource Management Contemporary issues. Ft Prentice Hall.</a:t>
            </a:r>
          </a:p>
        </p:txBody>
      </p:sp>
    </p:spTree>
    <p:extLst>
      <p:ext uri="{BB962C8B-B14F-4D97-AF65-F5344CB8AC3E}">
        <p14:creationId xmlns:p14="http://schemas.microsoft.com/office/powerpoint/2010/main" val="4176052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338572" y="-76200"/>
            <a:ext cx="13762801" cy="7725519"/>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terms/"/>
    <ds:schemaRef ds:uri="http://schemas.microsoft.com/office/2006/documentManagement/types"/>
    <ds:schemaRef ds:uri="http://schemas.microsoft.com/office/infopath/2007/PartnerControls"/>
    <ds:schemaRef ds:uri="http://purl.org/dc/dcmitype/"/>
    <ds:schemaRef ds:uri="http://schemas.microsoft.com/office/2006/metadata/properties"/>
    <ds:schemaRef ds:uri="aca13214-df29-4e3c-a050-857c0bf7bd8e"/>
    <ds:schemaRef ds:uri="http://purl.org/dc/elements/1.1/"/>
    <ds:schemaRef ds:uri="http://www.w3.org/XML/1998/namespace"/>
    <ds:schemaRef ds:uri="http://schemas.openxmlformats.org/package/2006/metadata/core-properties"/>
    <ds:schemaRef ds:uri="688354b5-287c-4cda-825e-1d7935aea40e"/>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3087</TotalTime>
  <Words>1652</Words>
  <Application>Microsoft Office PowerPoint</Application>
  <PresentationFormat>Widescreen</PresentationFormat>
  <Paragraphs>254</Paragraphs>
  <Slides>30</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Arial Unicode MS</vt:lpstr>
      <vt:lpstr>맑은 고딕</vt:lpstr>
      <vt:lpstr>Alexandria</vt:lpstr>
      <vt:lpstr>Arial</vt:lpstr>
      <vt:lpstr>Calibri</vt:lpstr>
      <vt:lpstr>Calibri Light</vt:lpstr>
      <vt:lpstr>Cambria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Lepak &amp; Snell’s Employment Models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244</cp:revision>
  <dcterms:created xsi:type="dcterms:W3CDTF">2023-04-29T09:08:00Z</dcterms:created>
  <dcterms:modified xsi:type="dcterms:W3CDTF">2024-06-30T14:17:36Z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