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5"/>
  </p:notesMasterIdLst>
  <p:sldIdLst>
    <p:sldId id="480" r:id="rId5"/>
    <p:sldId id="303" r:id="rId6"/>
    <p:sldId id="271" r:id="rId7"/>
    <p:sldId id="313" r:id="rId8"/>
    <p:sldId id="276" r:id="rId9"/>
    <p:sldId id="497" r:id="rId10"/>
    <p:sldId id="504" r:id="rId11"/>
    <p:sldId id="506" r:id="rId12"/>
    <p:sldId id="507" r:id="rId13"/>
    <p:sldId id="511" r:id="rId14"/>
    <p:sldId id="510" r:id="rId15"/>
    <p:sldId id="505" r:id="rId16"/>
    <p:sldId id="500" r:id="rId17"/>
    <p:sldId id="508" r:id="rId18"/>
    <p:sldId id="501" r:id="rId19"/>
    <p:sldId id="509" r:id="rId20"/>
    <p:sldId id="496" r:id="rId21"/>
    <p:sldId id="502" r:id="rId22"/>
    <p:sldId id="503" r:id="rId23"/>
    <p:sldId id="34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97"/>
            <p14:sldId id="504"/>
            <p14:sldId id="506"/>
            <p14:sldId id="507"/>
            <p14:sldId id="511"/>
            <p14:sldId id="510"/>
            <p14:sldId id="505"/>
            <p14:sldId id="500"/>
            <p14:sldId id="508"/>
            <p14:sldId id="501"/>
            <p14:sldId id="509"/>
            <p14:sldId id="496"/>
            <p14:sldId id="502"/>
            <p14:sldId id="50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65" autoAdjust="0"/>
    <p:restoredTop sz="94660"/>
  </p:normalViewPr>
  <p:slideViewPr>
    <p:cSldViewPr snapToGrid="0">
      <p:cViewPr>
        <p:scale>
          <a:sx n="80" d="100"/>
          <a:sy n="80" d="100"/>
        </p:scale>
        <p:origin x="763" y="-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3478254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3.jp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2.jpg"/></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4.jpeg"/></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7.xml"/><Relationship Id="rId5" Type="http://schemas.openxmlformats.org/officeDocument/2006/relationships/image" Target="../media/image30.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Sanaa Hashem </a:t>
            </a:r>
            <a:r>
              <a:rPr lang="en-US" sz="2000" dirty="0" err="1" smtClean="0">
                <a:latin typeface="Alexandria" charset="0"/>
                <a:cs typeface="Alexandria" charset="0"/>
              </a:rPr>
              <a:t>Alshowa</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46" name="TextBox 45"/>
          <p:cNvSpPr txBox="1"/>
          <p:nvPr/>
        </p:nvSpPr>
        <p:spPr>
          <a:xfrm>
            <a:off x="329269" y="5104240"/>
            <a:ext cx="4272323" cy="707886"/>
          </a:xfrm>
          <a:prstGeom prst="rect">
            <a:avLst/>
          </a:prstGeom>
          <a:noFill/>
        </p:spPr>
        <p:txBody>
          <a:bodyPr wrap="none" rtlCol="0">
            <a:spAutoFit/>
          </a:bodyPr>
          <a:lstStyle/>
          <a:p>
            <a:pPr rtl="1"/>
            <a:r>
              <a:rPr lang="en-US" sz="2000" dirty="0" smtClean="0">
                <a:latin typeface="Alexandria"/>
              </a:rPr>
              <a:t>MKT 337</a:t>
            </a:r>
            <a:endParaRPr lang="en-US" sz="2000" dirty="0">
              <a:latin typeface="Alexandria"/>
            </a:endParaRPr>
          </a:p>
          <a:p>
            <a:r>
              <a:rPr lang="en-US" sz="2000" dirty="0">
                <a:latin typeface="Alexandria" charset="0"/>
                <a:cs typeface="Alexandria" charset="0"/>
              </a:rPr>
              <a:t>Corporate Reputation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مستطيل مستدير الزوايا 2"/>
          <p:cNvSpPr/>
          <p:nvPr/>
        </p:nvSpPr>
        <p:spPr>
          <a:xfrm>
            <a:off x="606490" y="2239348"/>
            <a:ext cx="4907902" cy="141825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3200" b="1" dirty="0" smtClean="0">
                <a:solidFill>
                  <a:srgbClr val="00AEEF"/>
                </a:solidFill>
                <a:latin typeface="Alexandria"/>
              </a:rPr>
              <a:t>إدارة السمعة المؤسسية</a:t>
            </a:r>
          </a:p>
          <a:p>
            <a:pPr algn="ctr"/>
            <a:r>
              <a:rPr lang="en-US" sz="2800" b="1" dirty="0">
                <a:solidFill>
                  <a:srgbClr val="FF0000"/>
                </a:solidFill>
                <a:latin typeface="Alexandria"/>
              </a:rPr>
              <a:t>Corporate Reputation Management</a:t>
            </a:r>
            <a:endParaRPr lang="ar-SA" sz="2800" b="1" dirty="0">
              <a:solidFill>
                <a:srgbClr val="FF0000"/>
              </a:solidFill>
              <a:latin typeface="Alexandria"/>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938793" y="2371080"/>
            <a:ext cx="4054607" cy="1446550"/>
          </a:xfrm>
          <a:prstGeom prst="rect">
            <a:avLst/>
          </a:prstGeom>
          <a:noFill/>
        </p:spPr>
        <p:txBody>
          <a:bodyPr wrap="square" rtlCol="0">
            <a:spAutoFit/>
          </a:bodyPr>
          <a:lstStyle/>
          <a:p>
            <a:pPr algn="ctr" rtl="1"/>
            <a:r>
              <a:rPr lang="ar-SA" sz="4400" b="1" dirty="0" smtClean="0">
                <a:solidFill>
                  <a:srgbClr val="00AEEF"/>
                </a:solidFill>
                <a:latin typeface="Alexandria"/>
              </a:rPr>
              <a:t>إدارة السمعة المؤسسية</a:t>
            </a:r>
            <a:endParaRPr lang="en-US" sz="4400" b="1" dirty="0">
              <a:solidFill>
                <a:srgbClr val="00AEEF"/>
              </a:solidFill>
              <a:latin typeface="Alexandri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rPr>
              <a:t>Intro Lecture</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4272323" cy="707886"/>
          </a:xfrm>
          <a:prstGeom prst="rect">
            <a:avLst/>
          </a:prstGeom>
          <a:noFill/>
        </p:spPr>
        <p:txBody>
          <a:bodyPr wrap="none" rtlCol="0">
            <a:spAutoFit/>
          </a:bodyPr>
          <a:lstStyle/>
          <a:p>
            <a:pPr rtl="1"/>
            <a:r>
              <a:rPr lang="en-US" sz="2000" dirty="0" smtClean="0">
                <a:latin typeface="Alexandria"/>
              </a:rPr>
              <a:t>MKT 337</a:t>
            </a:r>
            <a:endParaRPr lang="en-US" sz="2000" dirty="0">
              <a:latin typeface="Alexandria"/>
            </a:endParaRPr>
          </a:p>
          <a:p>
            <a:r>
              <a:rPr lang="en-US" sz="2000" dirty="0">
                <a:latin typeface="Alexandria" charset="0"/>
                <a:cs typeface="Alexandria" charset="0"/>
              </a:rPr>
              <a:t>Corporate Reputation Management</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smtClean="0">
                <a:solidFill>
                  <a:srgbClr val="00B0F0"/>
                </a:solidFill>
                <a:latin typeface="Alexandria" charset="0"/>
                <a:cs typeface="Alexandria" charset="0"/>
              </a:rPr>
              <a:t>Sanaa Hashem </a:t>
            </a:r>
            <a:r>
              <a:rPr lang="en-US" sz="2800" b="1" dirty="0" err="1" smtClean="0">
                <a:solidFill>
                  <a:srgbClr val="00B0F0"/>
                </a:solidFill>
                <a:latin typeface="Alexandria" charset="0"/>
                <a:cs typeface="Alexandria" charset="0"/>
              </a:rPr>
              <a:t>Alshowa</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80" y="520216"/>
            <a:ext cx="547258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8033453" y="195681"/>
            <a:ext cx="3759362" cy="646331"/>
          </a:xfrm>
          <a:prstGeom prst="rect">
            <a:avLst/>
          </a:prstGeom>
          <a:solidFill>
            <a:srgbClr val="00AEEF"/>
          </a:solidFill>
        </p:spPr>
        <p:txBody>
          <a:bodyPr wrap="none" rtlCol="0">
            <a:spAutoFit/>
          </a:bodyPr>
          <a:lstStyle/>
          <a:p>
            <a:pPr algn="r" rtl="1"/>
            <a:r>
              <a:rPr lang="ar-SA" sz="3600" b="1" dirty="0" smtClean="0">
                <a:solidFill>
                  <a:schemeClr val="bg1"/>
                </a:solidFill>
                <a:latin typeface="Alexandria" charset="0"/>
                <a:cs typeface="Alexandria" charset="0"/>
              </a:rPr>
              <a:t>تعريف عن أستاذ المقرر</a:t>
            </a:r>
            <a:endParaRPr lang="en-US" sz="36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82743" y="1539550"/>
            <a:ext cx="3069771" cy="4525347"/>
          </a:xfrm>
          <a:prstGeom prst="rect">
            <a:avLst/>
          </a:prstGeom>
        </p:spPr>
      </p:pic>
      <p:sp>
        <p:nvSpPr>
          <p:cNvPr id="7" name="مستطيل 6"/>
          <p:cNvSpPr/>
          <p:nvPr/>
        </p:nvSpPr>
        <p:spPr>
          <a:xfrm rot="10800000" flipV="1">
            <a:off x="8882742" y="6259905"/>
            <a:ext cx="3069771" cy="502529"/>
          </a:xfrm>
          <a:prstGeom prst="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3200" b="1" dirty="0" smtClean="0">
                <a:latin typeface="Alexandria"/>
              </a:rPr>
              <a:t>د. سناء هاشم الشوا</a:t>
            </a:r>
            <a:endParaRPr lang="ar-SA" sz="3200" b="1" dirty="0">
              <a:latin typeface="Alexandria"/>
            </a:endParaRPr>
          </a:p>
        </p:txBody>
      </p:sp>
      <p:sp>
        <p:nvSpPr>
          <p:cNvPr id="8" name="مستطيل مستدير الزوايا 7"/>
          <p:cNvSpPr/>
          <p:nvPr/>
        </p:nvSpPr>
        <p:spPr>
          <a:xfrm rot="10800000" flipH="1" flipV="1">
            <a:off x="180431" y="1072669"/>
            <a:ext cx="8444203" cy="5595888"/>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latin typeface="Alexandria"/>
              </a:rPr>
              <a:t>مدرس إدارة السمعة المؤسسية في كلية الإعلام والتسويق.</a:t>
            </a:r>
          </a:p>
          <a:p>
            <a:pPr algn="justLow" rtl="1"/>
            <a:r>
              <a:rPr lang="ar-SA" sz="2800" dirty="0" smtClean="0">
                <a:solidFill>
                  <a:schemeClr val="tx1"/>
                </a:solidFill>
                <a:latin typeface="Alexandria"/>
              </a:rPr>
              <a:t>حاصلة على درجة الدكتوراه في إدارة الأعمال تخصص تسويق إلكتروني، لديها خبرة أكاديمية متنوعة بالعمل لدى جامعات الجمهورية العربية السورية، كما لديها خبرة في العمل كمدير موارد بشرية في عدد من القطاعات الحكومية السورية، ومدير تنفيذي في المسوقون السوريون، تحمل عدد من الشهادات في مجال التسويق الرقمي، والتسويق عبر منصات التواصل الاجتماعي، مُدربة في مجال حاضنات الأعمال في الجمهورية العربية السورية.</a:t>
            </a:r>
          </a:p>
          <a:p>
            <a:pPr algn="justLow" rtl="1"/>
            <a:r>
              <a:rPr lang="ar-SA" sz="2800" dirty="0" smtClean="0">
                <a:solidFill>
                  <a:schemeClr val="tx1"/>
                </a:solidFill>
                <a:latin typeface="Alexandria"/>
              </a:rPr>
              <a:t>من اهتماماتها البحثية: نشر أبحاث في مجال التسويق الإلكتروني، تحسين تصنيف الجامعات، معايير تصنيف الجامعات، التعليم عن بعد، التسويق عبر المؤثرين، وعدد من الأبحاث في مجال إدارة الأعمال.</a:t>
            </a:r>
            <a:endParaRPr lang="ar-SA" sz="2800" dirty="0">
              <a:solidFill>
                <a:schemeClr val="tx1"/>
              </a:solidFill>
              <a:latin typeface="Alexandria"/>
            </a:endParaRPr>
          </a:p>
        </p:txBody>
      </p:sp>
      <p:sp>
        <p:nvSpPr>
          <p:cNvPr id="17" name="Rectangle: Rounded Corners 33"/>
          <p:cNvSpPr/>
          <p:nvPr/>
        </p:nvSpPr>
        <p:spPr>
          <a:xfrm>
            <a:off x="-503792" y="622691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Tree>
  </p:cSld>
  <p:clrMapOvr>
    <a:masterClrMapping/>
  </p:clrMapOvr>
  <p:transition spd="slow">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621982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60909" y="4020577"/>
            <a:ext cx="5573486" cy="263493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en-US" sz="4800" b="1" dirty="0" smtClean="0">
                <a:solidFill>
                  <a:srgbClr val="00B0F0"/>
                </a:solidFill>
                <a:latin typeface="Alexandria" charset="0"/>
                <a:cs typeface="Alexandria" charset="0"/>
              </a:rPr>
              <a:t>Content</a:t>
            </a:r>
            <a:endParaRPr lang="en-US" sz="48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flipH="1">
            <a:off x="3924298" y="2657115"/>
            <a:ext cx="7829551" cy="303038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SA" sz="2800" b="1" dirty="0" smtClean="0">
                <a:latin typeface="Alexandria"/>
              </a:rPr>
              <a:t>1- توصيف المقرر        </a:t>
            </a:r>
            <a:r>
              <a:rPr lang="en-US" sz="2800" b="1" dirty="0" smtClean="0">
                <a:latin typeface="Alexandria"/>
              </a:rPr>
              <a:t>Course Description</a:t>
            </a:r>
            <a:endParaRPr lang="ar-SA" sz="2800" b="1" dirty="0" smtClean="0">
              <a:latin typeface="Alexandria"/>
            </a:endParaRPr>
          </a:p>
          <a:p>
            <a:pPr algn="ctr" rtl="1"/>
            <a:r>
              <a:rPr lang="ar-SA" sz="2800" b="1" dirty="0" smtClean="0">
                <a:latin typeface="Alexandria"/>
              </a:rPr>
              <a:t>2- مخرجات التعلم        </a:t>
            </a:r>
            <a:r>
              <a:rPr lang="en-US" sz="2800" b="1" dirty="0" smtClean="0">
                <a:latin typeface="Alexandria"/>
              </a:rPr>
              <a:t>Learning Outcomes</a:t>
            </a:r>
            <a:r>
              <a:rPr lang="ar-SA" sz="2800" b="1" dirty="0" smtClean="0">
                <a:latin typeface="Alexandria"/>
              </a:rPr>
              <a:t> </a:t>
            </a:r>
            <a:endParaRPr lang="ar-SA" sz="2800" b="1" dirty="0">
              <a:latin typeface="Alexandria"/>
            </a:endParaRPr>
          </a:p>
          <a:p>
            <a:pPr algn="ctr" rtl="1"/>
            <a:r>
              <a:rPr lang="ar-SA" sz="2800" b="1" dirty="0" smtClean="0">
                <a:latin typeface="Alexandria"/>
              </a:rPr>
              <a:t>3- موضوعات المقرر             </a:t>
            </a:r>
            <a:r>
              <a:rPr lang="en-US" sz="2800" b="1" dirty="0" smtClean="0">
                <a:latin typeface="Alexandria"/>
              </a:rPr>
              <a:t>Course Topics</a:t>
            </a:r>
            <a:endParaRPr lang="ar-SA" sz="2800" b="1" dirty="0">
              <a:latin typeface="Alexandria"/>
            </a:endParaRPr>
          </a:p>
          <a:p>
            <a:pPr algn="ctr" rtl="1"/>
            <a:r>
              <a:rPr lang="ar-SA" sz="2800" b="1" dirty="0" smtClean="0">
                <a:latin typeface="Alexandria"/>
              </a:rPr>
              <a:t>4- التقييم الطلابي       </a:t>
            </a:r>
            <a:r>
              <a:rPr lang="en-US" sz="2800" b="1" dirty="0" smtClean="0">
                <a:latin typeface="Alexandria"/>
              </a:rPr>
              <a:t>Student Assessment</a:t>
            </a:r>
            <a:endParaRPr lang="ar-SA" sz="2800" b="1" dirty="0">
              <a:latin typeface="Alexandria"/>
            </a:endParaRPr>
          </a:p>
          <a:p>
            <a:pPr algn="ctr" rtl="1"/>
            <a:r>
              <a:rPr lang="ar-SA" sz="2800" b="1" dirty="0" smtClean="0">
                <a:latin typeface="Alexandria"/>
              </a:rPr>
              <a:t>5- حلقات النقاش       </a:t>
            </a:r>
            <a:r>
              <a:rPr lang="en-US" sz="2800" b="1" dirty="0" smtClean="0">
                <a:latin typeface="Alexandria"/>
              </a:rPr>
              <a:t>Discussion Sessions</a:t>
            </a:r>
            <a:endParaRPr lang="ar-SA" sz="2800" b="1" dirty="0">
              <a:latin typeface="Alexandria"/>
            </a:endParaRPr>
          </a:p>
          <a:p>
            <a:pPr algn="ctr" rtl="1"/>
            <a:r>
              <a:rPr lang="ar-SA" sz="2800" b="1" dirty="0" smtClean="0">
                <a:latin typeface="Alexandria"/>
              </a:rPr>
              <a:t>      </a:t>
            </a:r>
            <a:endParaRPr lang="ar-SA" sz="2800" b="1" dirty="0">
              <a:latin typeface="Alexandria"/>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57199" y="935749"/>
            <a:ext cx="7604449" cy="56170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SA" sz="2800" dirty="0" smtClean="0">
                <a:solidFill>
                  <a:schemeClr val="tx1"/>
                </a:solidFill>
                <a:latin typeface="Alexandria"/>
              </a:rPr>
              <a:t>مقرر إدارة السمعة المؤسسية هو تجربة أكاديمية تعليمية حديثة تستهدف تطوير قدرات الطلاب في مجال إدارة السمعة المؤسسية، لما لهذا الموضوع من أهمية خاصة في بيئة </a:t>
            </a:r>
            <a:r>
              <a:rPr lang="ar-SA" sz="2800" dirty="0">
                <a:solidFill>
                  <a:schemeClr val="tx1"/>
                </a:solidFill>
                <a:latin typeface="Alexandria"/>
              </a:rPr>
              <a:t>الأعمال سريعة التغير التي نعيشها اليوم، ودخول التكنولوجيا المتطورة، والذكاء الاصطناعي في كافة </a:t>
            </a:r>
            <a:r>
              <a:rPr lang="ar-SA" sz="2800" dirty="0" smtClean="0">
                <a:solidFill>
                  <a:schemeClr val="tx1"/>
                </a:solidFill>
                <a:latin typeface="Alexandria"/>
              </a:rPr>
              <a:t>المجالات، واشتداد المنافسة بين المؤسسات، حيث يُقدم المقرر للطلاب الذين يرغبون في تطوير مهاراتهم في مجال إدارة السمعة المؤسسية، المادة العلمية، والتدريب اللازم للخوض في هذا المجال الحيوي بما يسهم في تعزيز قدرات الطلاب في ابتكار وسائل إعلامية وتسويقية فعالة ومؤثرة لإدارة السمعة المؤسسية ومواجهة المشاكل التي تواجهها، إذ يركز المقرر على دراسة مفهوم إدارة السمعة المؤسسية، وقياسها وتقييمها والعمل على مواجهة الأزمات التي تعترضها وتحسين السمعة المؤسسية. </a:t>
            </a:r>
            <a:endParaRPr lang="en-US" sz="2800" dirty="0">
              <a:solidFill>
                <a:schemeClr val="tx1"/>
              </a:solidFill>
              <a:latin typeface="Alexandria"/>
            </a:endParaRPr>
          </a:p>
        </p:txBody>
      </p:sp>
      <p:sp>
        <p:nvSpPr>
          <p:cNvPr id="3" name="TextBox 2"/>
          <p:cNvSpPr txBox="1"/>
          <p:nvPr/>
        </p:nvSpPr>
        <p:spPr>
          <a:xfrm>
            <a:off x="251927" y="179313"/>
            <a:ext cx="8294914" cy="769441"/>
          </a:xfrm>
          <a:prstGeom prst="rect">
            <a:avLst/>
          </a:prstGeom>
          <a:noFill/>
        </p:spPr>
        <p:txBody>
          <a:bodyPr wrap="square" rtlCol="0">
            <a:spAutoFit/>
          </a:bodyPr>
          <a:lstStyle/>
          <a:p>
            <a:pPr algn="r" rtl="1"/>
            <a:r>
              <a:rPr lang="ar-SA" sz="4400" b="1" dirty="0" smtClean="0">
                <a:solidFill>
                  <a:srgbClr val="00AEEF"/>
                </a:solidFill>
                <a:latin typeface="Alexandria" charset="0"/>
                <a:cs typeface="Alexandria" charset="0"/>
              </a:rPr>
              <a:t>توصيف المقرر </a:t>
            </a:r>
            <a:r>
              <a:rPr lang="en-US" sz="4000" b="1" dirty="0">
                <a:solidFill>
                  <a:srgbClr val="00AEEF"/>
                </a:solidFill>
                <a:latin typeface="Alexandria"/>
              </a:rPr>
              <a:t>Course Description</a:t>
            </a:r>
            <a:endParaRPr lang="en-US" sz="4000" b="1" dirty="0">
              <a:solidFill>
                <a:srgbClr val="00AEEF"/>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Placeholder 4"/>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t="12315" b="12315"/>
          <a:stretch>
            <a:fillRect/>
          </a:stretch>
        </p:blipFill>
        <p:spPr>
          <a:xfrm>
            <a:off x="7931020" y="1890161"/>
            <a:ext cx="4144161" cy="3708206"/>
          </a:xfrm>
          <a:prstGeom prst="rect">
            <a:avLst/>
          </a:prstGeom>
        </p:spPr>
      </p:pic>
      <p:sp>
        <p:nvSpPr>
          <p:cNvPr id="11" name="Rectangle: Rounded Corners 33"/>
          <p:cNvSpPr/>
          <p:nvPr/>
        </p:nvSpPr>
        <p:spPr>
          <a:xfrm>
            <a:off x="-1094689" y="6023611"/>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280687" cy="693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55912" y="1709823"/>
            <a:ext cx="8373484" cy="50449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ts val="4000"/>
              </a:lnSpc>
            </a:pPr>
            <a:r>
              <a:rPr lang="ar-SA" sz="2800" b="1" u="sng" dirty="0">
                <a:solidFill>
                  <a:schemeClr val="tx1"/>
                </a:solidFill>
                <a:latin typeface="Alexandria"/>
              </a:rPr>
              <a:t>في نهاية المقرر سيكون </a:t>
            </a:r>
            <a:r>
              <a:rPr lang="ar-SA" sz="2800" b="1" u="sng" dirty="0" smtClean="0">
                <a:solidFill>
                  <a:schemeClr val="tx1"/>
                </a:solidFill>
                <a:latin typeface="Alexandria"/>
              </a:rPr>
              <a:t>الطلاب قادرين </a:t>
            </a:r>
            <a:r>
              <a:rPr lang="ar-SA" sz="2800" b="1" u="sng" dirty="0">
                <a:solidFill>
                  <a:schemeClr val="tx1"/>
                </a:solidFill>
                <a:latin typeface="Alexandria"/>
              </a:rPr>
              <a:t>على:</a:t>
            </a:r>
            <a:endParaRPr lang="en-US" sz="2800" u="sng" dirty="0">
              <a:solidFill>
                <a:schemeClr val="tx1"/>
              </a:solidFill>
              <a:latin typeface="Alexandria"/>
            </a:endParaRPr>
          </a:p>
          <a:p>
            <a:pPr marL="457200" lvl="0" indent="-457200" algn="r" rtl="1">
              <a:lnSpc>
                <a:spcPts val="4000"/>
              </a:lnSpc>
              <a:buFont typeface="Arial" panose="020B0604020202020204" pitchFamily="34" charset="0"/>
              <a:buChar char="•"/>
            </a:pPr>
            <a:r>
              <a:rPr lang="ar-SA" sz="2800" dirty="0">
                <a:solidFill>
                  <a:schemeClr val="tx1"/>
                </a:solidFill>
                <a:latin typeface="Alexandria"/>
              </a:rPr>
              <a:t>فهم مفهوم السمعة المؤسسية وأبعادها المختلفة.</a:t>
            </a:r>
            <a:endParaRPr lang="en-US" sz="2800" dirty="0">
              <a:solidFill>
                <a:schemeClr val="tx1"/>
              </a:solidFill>
              <a:latin typeface="Alexandria"/>
            </a:endParaRPr>
          </a:p>
          <a:p>
            <a:pPr marL="457200" lvl="0" indent="-457200" algn="r" rtl="1">
              <a:lnSpc>
                <a:spcPts val="4000"/>
              </a:lnSpc>
              <a:buFont typeface="Arial" panose="020B0604020202020204" pitchFamily="34" charset="0"/>
              <a:buChar char="•"/>
            </a:pPr>
            <a:r>
              <a:rPr lang="ar-SA" sz="2800" dirty="0">
                <a:solidFill>
                  <a:schemeClr val="tx1"/>
                </a:solidFill>
                <a:latin typeface="Alexandria"/>
              </a:rPr>
              <a:t>تحديد واستيعاب العلاقة بين السمعة، الهوية، الصورة الذهنية.</a:t>
            </a:r>
            <a:endParaRPr lang="en-US" sz="2800" dirty="0">
              <a:solidFill>
                <a:schemeClr val="tx1"/>
              </a:solidFill>
              <a:latin typeface="Alexandria"/>
            </a:endParaRPr>
          </a:p>
          <a:p>
            <a:pPr marL="457200" lvl="0" indent="-457200" algn="r" rtl="1">
              <a:lnSpc>
                <a:spcPts val="4000"/>
              </a:lnSpc>
              <a:buFont typeface="Arial" panose="020B0604020202020204" pitchFamily="34" charset="0"/>
              <a:buChar char="•"/>
            </a:pPr>
            <a:r>
              <a:rPr lang="ar-SA" sz="2800" dirty="0">
                <a:solidFill>
                  <a:schemeClr val="tx1"/>
                </a:solidFill>
                <a:latin typeface="Alexandria"/>
              </a:rPr>
              <a:t>تحليل العوامل المؤثرة في السمعة المؤسسية داخلياً وخارجياً.</a:t>
            </a:r>
            <a:endParaRPr lang="en-US" sz="2800" dirty="0">
              <a:solidFill>
                <a:schemeClr val="tx1"/>
              </a:solidFill>
              <a:latin typeface="Alexandria"/>
            </a:endParaRPr>
          </a:p>
          <a:p>
            <a:pPr marL="457200" lvl="0" indent="-457200" algn="r" rtl="1">
              <a:lnSpc>
                <a:spcPts val="5000"/>
              </a:lnSpc>
              <a:buFont typeface="Arial" panose="020B0604020202020204" pitchFamily="34" charset="0"/>
              <a:buChar char="•"/>
            </a:pPr>
            <a:r>
              <a:rPr lang="ar-SA" sz="2800" dirty="0">
                <a:solidFill>
                  <a:schemeClr val="tx1"/>
                </a:solidFill>
                <a:latin typeface="Alexandria"/>
              </a:rPr>
              <a:t>تطبيق استراتيجيات فعّالة لبناء وإدارة السمعة المؤسسية.</a:t>
            </a:r>
            <a:endParaRPr lang="en-US" sz="2800" dirty="0">
              <a:solidFill>
                <a:schemeClr val="tx1"/>
              </a:solidFill>
              <a:latin typeface="Alexandria"/>
            </a:endParaRPr>
          </a:p>
          <a:p>
            <a:pPr marL="457200" lvl="0" indent="-457200" algn="r" rtl="1">
              <a:lnSpc>
                <a:spcPts val="4000"/>
              </a:lnSpc>
              <a:buFont typeface="Arial" panose="020B0604020202020204" pitchFamily="34" charset="0"/>
              <a:buChar char="•"/>
            </a:pPr>
            <a:r>
              <a:rPr lang="ar-SA" sz="2800" dirty="0">
                <a:solidFill>
                  <a:schemeClr val="tx1"/>
                </a:solidFill>
                <a:latin typeface="Alexandria"/>
              </a:rPr>
              <a:t>فهم كيفية التعامل مع الأزمات التي قد تواجه السمعة المؤسسية.</a:t>
            </a:r>
            <a:endParaRPr lang="en-US" sz="2800" dirty="0">
              <a:solidFill>
                <a:schemeClr val="tx1"/>
              </a:solidFill>
              <a:latin typeface="Alexandria"/>
            </a:endParaRPr>
          </a:p>
          <a:p>
            <a:pPr marL="457200" lvl="0" indent="-457200" algn="r" rtl="1">
              <a:lnSpc>
                <a:spcPts val="4000"/>
              </a:lnSpc>
              <a:buFont typeface="Arial" panose="020B0604020202020204" pitchFamily="34" charset="0"/>
              <a:buChar char="•"/>
            </a:pPr>
            <a:r>
              <a:rPr lang="ar-SA" sz="2800" dirty="0">
                <a:solidFill>
                  <a:schemeClr val="tx1"/>
                </a:solidFill>
                <a:latin typeface="Alexandria"/>
              </a:rPr>
              <a:t>تقييم السمعة المؤسسية.</a:t>
            </a:r>
            <a:endParaRPr lang="en-US" sz="2800" dirty="0">
              <a:solidFill>
                <a:schemeClr val="tx1"/>
              </a:solidFill>
              <a:latin typeface="Alexandria"/>
            </a:endParaRPr>
          </a:p>
          <a:p>
            <a:pPr algn="r"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66347" y="575699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401216" y="945640"/>
            <a:ext cx="8257591" cy="764184"/>
          </a:xfrm>
          <a:prstGeom prst="rect">
            <a:avLst/>
          </a:prstGeom>
        </p:spPr>
        <p:txBody>
          <a:bodyPr wrap="square">
            <a:spAutoFit/>
          </a:bodyPr>
          <a:lstStyle/>
          <a:p>
            <a:pPr algn="r" rtl="1">
              <a:lnSpc>
                <a:spcPct val="107000"/>
              </a:lnSpc>
              <a:spcAft>
                <a:spcPts val="800"/>
              </a:spcAft>
            </a:pPr>
            <a:r>
              <a:rPr lang="ar-SA" sz="4400" dirty="0">
                <a:solidFill>
                  <a:srgbClr val="00AEEF"/>
                </a:solidFill>
                <a:latin typeface="Alexandria"/>
                <a:ea typeface="Calibri" panose="020F0502020204030204" pitchFamily="34" charset="0"/>
              </a:rPr>
              <a:t>مخرجات التعلم</a:t>
            </a:r>
            <a:r>
              <a:rPr lang="ar-SA" sz="4400" dirty="0" smtClean="0">
                <a:solidFill>
                  <a:srgbClr val="00AEEF"/>
                </a:solidFill>
                <a:latin typeface="Alexandria"/>
                <a:ea typeface="Calibri" panose="020F0502020204030204" pitchFamily="34" charset="0"/>
              </a:rPr>
              <a:t>: </a:t>
            </a:r>
            <a:r>
              <a:rPr lang="en-US" sz="4000" b="1" dirty="0">
                <a:solidFill>
                  <a:srgbClr val="00AEEF"/>
                </a:solidFill>
                <a:latin typeface="Alexandria"/>
              </a:rPr>
              <a:t>Learning Outcomes</a:t>
            </a:r>
            <a:r>
              <a:rPr lang="ar-SA" sz="4000" b="1" dirty="0">
                <a:solidFill>
                  <a:srgbClr val="00AEEF"/>
                </a:solidFill>
                <a:latin typeface="Alexandria"/>
              </a:rPr>
              <a:t> </a:t>
            </a:r>
            <a:endParaRPr lang="en-US" sz="4000" dirty="0">
              <a:solidFill>
                <a:srgbClr val="00AEEF"/>
              </a:solidFill>
              <a:latin typeface="Alexandria"/>
              <a:ea typeface="Calibri" panose="020F0502020204030204" pitchFamily="34" charset="0"/>
              <a:cs typeface="Arial" panose="020B0604020202020204" pitchFamily="34" charset="0"/>
            </a:endParaRPr>
          </a:p>
        </p:txBody>
      </p:sp>
      <p:grpSp>
        <p:nvGrpSpPr>
          <p:cNvPr id="11" name="Google Shape;8414;p58"/>
          <p:cNvGrpSpPr/>
          <p:nvPr/>
        </p:nvGrpSpPr>
        <p:grpSpPr>
          <a:xfrm>
            <a:off x="656531" y="1824453"/>
            <a:ext cx="1352939" cy="1631978"/>
            <a:chOff x="1049375" y="2680675"/>
            <a:chExt cx="297725" cy="297725"/>
          </a:xfrm>
          <a:solidFill>
            <a:srgbClr val="FF0000"/>
          </a:solidFill>
        </p:grpSpPr>
        <p:sp>
          <p:nvSpPr>
            <p:cNvPr id="12" name="Google Shape;8415;p58"/>
            <p:cNvSpPr/>
            <p:nvPr/>
          </p:nvSpPr>
          <p:spPr>
            <a:xfrm>
              <a:off x="1113175" y="2752350"/>
              <a:ext cx="161475" cy="155975"/>
            </a:xfrm>
            <a:custGeom>
              <a:avLst/>
              <a:gdLst/>
              <a:ahLst/>
              <a:cxnLst/>
              <a:rect l="l" t="t" r="r" b="b"/>
              <a:pathLst>
                <a:path w="6459" h="6239" extrusionOk="0">
                  <a:moveTo>
                    <a:pt x="3403" y="2079"/>
                  </a:moveTo>
                  <a:cubicBezTo>
                    <a:pt x="3781" y="2079"/>
                    <a:pt x="4096" y="2394"/>
                    <a:pt x="4096" y="2773"/>
                  </a:cubicBezTo>
                  <a:cubicBezTo>
                    <a:pt x="4096" y="3182"/>
                    <a:pt x="3781" y="3497"/>
                    <a:pt x="3403" y="3497"/>
                  </a:cubicBezTo>
                  <a:cubicBezTo>
                    <a:pt x="2993" y="3434"/>
                    <a:pt x="2678" y="3119"/>
                    <a:pt x="2678" y="2773"/>
                  </a:cubicBezTo>
                  <a:cubicBezTo>
                    <a:pt x="2678" y="2394"/>
                    <a:pt x="2993" y="2079"/>
                    <a:pt x="3403" y="2079"/>
                  </a:cubicBezTo>
                  <a:close/>
                  <a:moveTo>
                    <a:pt x="3371" y="693"/>
                  </a:moveTo>
                  <a:cubicBezTo>
                    <a:pt x="4694" y="693"/>
                    <a:pt x="5765" y="1796"/>
                    <a:pt x="5765" y="3119"/>
                  </a:cubicBezTo>
                  <a:cubicBezTo>
                    <a:pt x="5765" y="3686"/>
                    <a:pt x="5545" y="4222"/>
                    <a:pt x="5198" y="4663"/>
                  </a:cubicBezTo>
                  <a:cubicBezTo>
                    <a:pt x="5072" y="4442"/>
                    <a:pt x="4915" y="4190"/>
                    <a:pt x="4694" y="4001"/>
                  </a:cubicBezTo>
                  <a:cubicBezTo>
                    <a:pt x="4568" y="3907"/>
                    <a:pt x="4442" y="3812"/>
                    <a:pt x="4348" y="3749"/>
                  </a:cubicBezTo>
                  <a:cubicBezTo>
                    <a:pt x="4568" y="3529"/>
                    <a:pt x="4726" y="3182"/>
                    <a:pt x="4726" y="2804"/>
                  </a:cubicBezTo>
                  <a:cubicBezTo>
                    <a:pt x="4726" y="2079"/>
                    <a:pt x="4096" y="1449"/>
                    <a:pt x="3340" y="1449"/>
                  </a:cubicBezTo>
                  <a:cubicBezTo>
                    <a:pt x="2615" y="1449"/>
                    <a:pt x="1985" y="2079"/>
                    <a:pt x="1985" y="2804"/>
                  </a:cubicBezTo>
                  <a:cubicBezTo>
                    <a:pt x="1985" y="3182"/>
                    <a:pt x="2142" y="3529"/>
                    <a:pt x="2363" y="3749"/>
                  </a:cubicBezTo>
                  <a:lnTo>
                    <a:pt x="2016" y="4001"/>
                  </a:lnTo>
                  <a:cubicBezTo>
                    <a:pt x="1827" y="4190"/>
                    <a:pt x="1607" y="4442"/>
                    <a:pt x="1512" y="4663"/>
                  </a:cubicBezTo>
                  <a:cubicBezTo>
                    <a:pt x="1040" y="4064"/>
                    <a:pt x="882" y="3434"/>
                    <a:pt x="945" y="2773"/>
                  </a:cubicBezTo>
                  <a:cubicBezTo>
                    <a:pt x="1103" y="1670"/>
                    <a:pt x="2111" y="693"/>
                    <a:pt x="3371" y="693"/>
                  </a:cubicBezTo>
                  <a:close/>
                  <a:moveTo>
                    <a:pt x="3371" y="4159"/>
                  </a:moveTo>
                  <a:cubicBezTo>
                    <a:pt x="4001" y="4159"/>
                    <a:pt x="4505" y="4600"/>
                    <a:pt x="4694" y="5135"/>
                  </a:cubicBezTo>
                  <a:cubicBezTo>
                    <a:pt x="4316" y="5387"/>
                    <a:pt x="3875" y="5545"/>
                    <a:pt x="3371" y="5545"/>
                  </a:cubicBezTo>
                  <a:cubicBezTo>
                    <a:pt x="2898" y="5545"/>
                    <a:pt x="2426" y="5387"/>
                    <a:pt x="2016" y="5135"/>
                  </a:cubicBezTo>
                  <a:cubicBezTo>
                    <a:pt x="2174" y="4537"/>
                    <a:pt x="2741" y="4159"/>
                    <a:pt x="3371" y="4159"/>
                  </a:cubicBezTo>
                  <a:close/>
                  <a:moveTo>
                    <a:pt x="3308" y="0"/>
                  </a:moveTo>
                  <a:cubicBezTo>
                    <a:pt x="1701" y="0"/>
                    <a:pt x="441" y="1229"/>
                    <a:pt x="252" y="2710"/>
                  </a:cubicBezTo>
                  <a:cubicBezTo>
                    <a:pt x="0" y="4600"/>
                    <a:pt x="1512" y="6238"/>
                    <a:pt x="3371" y="6238"/>
                  </a:cubicBezTo>
                  <a:cubicBezTo>
                    <a:pt x="5104" y="6238"/>
                    <a:pt x="6459" y="4820"/>
                    <a:pt x="6459" y="3119"/>
                  </a:cubicBezTo>
                  <a:cubicBezTo>
                    <a:pt x="6459" y="1386"/>
                    <a:pt x="5041" y="0"/>
                    <a:pt x="3308"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8416;p58"/>
            <p:cNvSpPr/>
            <p:nvPr/>
          </p:nvSpPr>
          <p:spPr>
            <a:xfrm>
              <a:off x="1049375" y="2680675"/>
              <a:ext cx="297725" cy="297725"/>
            </a:xfrm>
            <a:custGeom>
              <a:avLst/>
              <a:gdLst/>
              <a:ahLst/>
              <a:cxnLst/>
              <a:rect l="l" t="t" r="r" b="b"/>
              <a:pathLst>
                <a:path w="11909" h="11909" extrusionOk="0">
                  <a:moveTo>
                    <a:pt x="6270" y="1512"/>
                  </a:moveTo>
                  <a:cubicBezTo>
                    <a:pt x="8475" y="1670"/>
                    <a:pt x="10239" y="3434"/>
                    <a:pt x="10397" y="5640"/>
                  </a:cubicBezTo>
                  <a:lnTo>
                    <a:pt x="10082" y="5640"/>
                  </a:lnTo>
                  <a:cubicBezTo>
                    <a:pt x="9893" y="5640"/>
                    <a:pt x="9735" y="5797"/>
                    <a:pt x="9735" y="5986"/>
                  </a:cubicBezTo>
                  <a:cubicBezTo>
                    <a:pt x="9735" y="6207"/>
                    <a:pt x="9893" y="6364"/>
                    <a:pt x="10082" y="6364"/>
                  </a:cubicBezTo>
                  <a:lnTo>
                    <a:pt x="10397" y="6364"/>
                  </a:lnTo>
                  <a:cubicBezTo>
                    <a:pt x="10239" y="8569"/>
                    <a:pt x="8475" y="10334"/>
                    <a:pt x="6270" y="10491"/>
                  </a:cubicBezTo>
                  <a:lnTo>
                    <a:pt x="6270" y="10176"/>
                  </a:lnTo>
                  <a:cubicBezTo>
                    <a:pt x="6270" y="9987"/>
                    <a:pt x="6112" y="9830"/>
                    <a:pt x="5923" y="9830"/>
                  </a:cubicBezTo>
                  <a:cubicBezTo>
                    <a:pt x="5703" y="9830"/>
                    <a:pt x="5545" y="9987"/>
                    <a:pt x="5545" y="10176"/>
                  </a:cubicBezTo>
                  <a:lnTo>
                    <a:pt x="5545" y="10491"/>
                  </a:lnTo>
                  <a:cubicBezTo>
                    <a:pt x="3340" y="10334"/>
                    <a:pt x="1575" y="8569"/>
                    <a:pt x="1418" y="6364"/>
                  </a:cubicBezTo>
                  <a:lnTo>
                    <a:pt x="1733" y="6364"/>
                  </a:lnTo>
                  <a:cubicBezTo>
                    <a:pt x="1922" y="6364"/>
                    <a:pt x="2079" y="6207"/>
                    <a:pt x="2079" y="5986"/>
                  </a:cubicBezTo>
                  <a:cubicBezTo>
                    <a:pt x="2142" y="5797"/>
                    <a:pt x="1985" y="5640"/>
                    <a:pt x="1764" y="5640"/>
                  </a:cubicBezTo>
                  <a:lnTo>
                    <a:pt x="1418" y="5640"/>
                  </a:lnTo>
                  <a:cubicBezTo>
                    <a:pt x="1575" y="3434"/>
                    <a:pt x="3340" y="1670"/>
                    <a:pt x="5545" y="1512"/>
                  </a:cubicBezTo>
                  <a:lnTo>
                    <a:pt x="5545" y="1827"/>
                  </a:lnTo>
                  <a:cubicBezTo>
                    <a:pt x="5545" y="2016"/>
                    <a:pt x="5703" y="2174"/>
                    <a:pt x="5923" y="2174"/>
                  </a:cubicBezTo>
                  <a:cubicBezTo>
                    <a:pt x="6112" y="2174"/>
                    <a:pt x="6270" y="2016"/>
                    <a:pt x="6270" y="1827"/>
                  </a:cubicBezTo>
                  <a:lnTo>
                    <a:pt x="6270" y="1512"/>
                  </a:lnTo>
                  <a:close/>
                  <a:moveTo>
                    <a:pt x="5955" y="0"/>
                  </a:moveTo>
                  <a:cubicBezTo>
                    <a:pt x="5766" y="0"/>
                    <a:pt x="5608" y="158"/>
                    <a:pt x="5608" y="347"/>
                  </a:cubicBezTo>
                  <a:lnTo>
                    <a:pt x="5608" y="756"/>
                  </a:lnTo>
                  <a:cubicBezTo>
                    <a:pt x="2993" y="914"/>
                    <a:pt x="914" y="2993"/>
                    <a:pt x="756" y="5608"/>
                  </a:cubicBezTo>
                  <a:lnTo>
                    <a:pt x="347" y="5608"/>
                  </a:lnTo>
                  <a:cubicBezTo>
                    <a:pt x="158" y="5608"/>
                    <a:pt x="0" y="5766"/>
                    <a:pt x="0" y="5955"/>
                  </a:cubicBezTo>
                  <a:cubicBezTo>
                    <a:pt x="0" y="6144"/>
                    <a:pt x="158" y="6301"/>
                    <a:pt x="347" y="6301"/>
                  </a:cubicBezTo>
                  <a:lnTo>
                    <a:pt x="756" y="6301"/>
                  </a:lnTo>
                  <a:cubicBezTo>
                    <a:pt x="914" y="8916"/>
                    <a:pt x="2993" y="10995"/>
                    <a:pt x="5608" y="11153"/>
                  </a:cubicBezTo>
                  <a:lnTo>
                    <a:pt x="5608" y="11562"/>
                  </a:lnTo>
                  <a:cubicBezTo>
                    <a:pt x="5608" y="11751"/>
                    <a:pt x="5766" y="11909"/>
                    <a:pt x="5955" y="11909"/>
                  </a:cubicBezTo>
                  <a:cubicBezTo>
                    <a:pt x="6144" y="11909"/>
                    <a:pt x="6301" y="11751"/>
                    <a:pt x="6301" y="11562"/>
                  </a:cubicBezTo>
                  <a:lnTo>
                    <a:pt x="6301" y="11153"/>
                  </a:lnTo>
                  <a:cubicBezTo>
                    <a:pt x="8916" y="10995"/>
                    <a:pt x="10995" y="8916"/>
                    <a:pt x="11153" y="6301"/>
                  </a:cubicBezTo>
                  <a:lnTo>
                    <a:pt x="11531" y="6301"/>
                  </a:lnTo>
                  <a:cubicBezTo>
                    <a:pt x="11751" y="6301"/>
                    <a:pt x="11909" y="6144"/>
                    <a:pt x="11909" y="5955"/>
                  </a:cubicBezTo>
                  <a:cubicBezTo>
                    <a:pt x="11909" y="5766"/>
                    <a:pt x="11751" y="5608"/>
                    <a:pt x="11531" y="5608"/>
                  </a:cubicBezTo>
                  <a:lnTo>
                    <a:pt x="11153" y="5608"/>
                  </a:lnTo>
                  <a:cubicBezTo>
                    <a:pt x="10995" y="2993"/>
                    <a:pt x="8916" y="914"/>
                    <a:pt x="6301" y="756"/>
                  </a:cubicBezTo>
                  <a:lnTo>
                    <a:pt x="6301" y="347"/>
                  </a:lnTo>
                  <a:cubicBezTo>
                    <a:pt x="6301" y="158"/>
                    <a:pt x="6144" y="0"/>
                    <a:pt x="5955" y="0"/>
                  </a:cubicBezTo>
                  <a:close/>
                </a:path>
              </a:pathLst>
            </a:custGeom>
            <a:grpFill/>
            <a:ln>
              <a:noFill/>
            </a:ln>
          </p:spPr>
          <p:txBody>
            <a:bodyPr spcFirstLastPara="1" wrap="square" lIns="121900" tIns="121900" rIns="121900" bIns="121900" anchor="ctr" anchorCtr="0">
              <a:noAutofit/>
            </a:bodyPr>
            <a:lstStyle/>
            <a:p>
              <a:endParaRPr sz="1865"/>
            </a:p>
          </p:txBody>
        </p:sp>
      </p:gr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48731" y="1376029"/>
            <a:ext cx="3793875" cy="5378732"/>
          </a:xfrm>
          <a:prstGeom prst="rect">
            <a:avLst/>
          </a:prstGeom>
        </p:spPr>
      </p:pic>
    </p:spTree>
    <p:extLst>
      <p:ext uri="{BB962C8B-B14F-4D97-AF65-F5344CB8AC3E}">
        <p14:creationId xmlns:p14="http://schemas.microsoft.com/office/powerpoint/2010/main" val="328415011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7" dur="500"/>
                                        <p:tgtEl>
                                          <p:spTgt spid="2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randombar(horizont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7" dur="500"/>
                                        <p:tgtEl>
                                          <p:spTgt spid="25">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32" dur="500"/>
                                        <p:tgtEl>
                                          <p:spTgt spid="25">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37" dur="500"/>
                                        <p:tgtEl>
                                          <p:spTgt spid="25">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42" dur="500"/>
                                        <p:tgtEl>
                                          <p:spTgt spid="25">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25">
                                            <p:txEl>
                                              <p:pRg st="5" end="5"/>
                                            </p:txEl>
                                          </p:spTgt>
                                        </p:tgtEl>
                                        <p:attrNameLst>
                                          <p:attrName>style.visibility</p:attrName>
                                        </p:attrNameLst>
                                      </p:cBhvr>
                                      <p:to>
                                        <p:strVal val="visible"/>
                                      </p:to>
                                    </p:set>
                                    <p:animEffect transition="in" filter="randombar(horizontal)">
                                      <p:cBhvr>
                                        <p:cTn id="47" dur="500"/>
                                        <p:tgtEl>
                                          <p:spTgt spid="25">
                                            <p:txEl>
                                              <p:pRg st="5" end="5"/>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nodeType="clickEffect">
                                  <p:stCondLst>
                                    <p:cond delay="0"/>
                                  </p:stCondLst>
                                  <p:childTnLst>
                                    <p:set>
                                      <p:cBhvr>
                                        <p:cTn id="51" dur="1" fill="hold">
                                          <p:stCondLst>
                                            <p:cond delay="0"/>
                                          </p:stCondLst>
                                        </p:cTn>
                                        <p:tgtEl>
                                          <p:spTgt spid="25">
                                            <p:txEl>
                                              <p:pRg st="6" end="6"/>
                                            </p:txEl>
                                          </p:spTgt>
                                        </p:tgtEl>
                                        <p:attrNameLst>
                                          <p:attrName>style.visibility</p:attrName>
                                        </p:attrNameLst>
                                      </p:cBhvr>
                                      <p:to>
                                        <p:strVal val="visible"/>
                                      </p:to>
                                    </p:set>
                                    <p:animEffect transition="in" filter="randombar(horizontal)">
                                      <p:cBhvr>
                                        <p:cTn id="52" dur="500"/>
                                        <p:tgtEl>
                                          <p:spTgt spid="2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2905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425303" y="601822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1984210" y="997925"/>
            <a:ext cx="7595119"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المقرر: </a:t>
            </a:r>
            <a:r>
              <a:rPr lang="en-US" sz="4000" b="1" dirty="0">
                <a:solidFill>
                  <a:srgbClr val="00AEEF"/>
                </a:solidFill>
                <a:latin typeface="Alexandria"/>
              </a:rPr>
              <a:t>Course Topics</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4903" y="1641986"/>
            <a:ext cx="10382865" cy="4640827"/>
          </a:xfrm>
          <a:prstGeom prst="rect">
            <a:avLst/>
          </a:prstGeom>
        </p:spPr>
      </p:pic>
    </p:spTree>
    <p:extLst>
      <p:ext uri="{BB962C8B-B14F-4D97-AF65-F5344CB8AC3E}">
        <p14:creationId xmlns:p14="http://schemas.microsoft.com/office/powerpoint/2010/main" val="263349405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8" y="442453"/>
            <a:ext cx="8621925" cy="5844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742969"/>
            <a:ext cx="11618278" cy="47697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SA" sz="2800" b="1" u="sng" dirty="0" smtClean="0">
                <a:solidFill>
                  <a:schemeClr val="tx1"/>
                </a:solidFill>
                <a:latin typeface="Alexandria"/>
              </a:rPr>
              <a:t>سيتناول هذا المقرر البحث في الأمور الآتية:</a:t>
            </a:r>
            <a:endParaRPr lang="en-US" sz="2800" u="sng" dirty="0">
              <a:solidFill>
                <a:schemeClr val="tx1"/>
              </a:solidFill>
              <a:latin typeface="Alexandria"/>
            </a:endParaRPr>
          </a:p>
          <a:p>
            <a:pPr marL="457200" indent="-457200" algn="justLow" rtl="1">
              <a:buFont typeface="Arial" panose="020B0604020202020204" pitchFamily="34" charset="0"/>
              <a:buChar char="•"/>
            </a:pPr>
            <a:r>
              <a:rPr lang="ar-SA" sz="2800" dirty="0" smtClean="0">
                <a:solidFill>
                  <a:schemeClr val="tx1"/>
                </a:solidFill>
                <a:latin typeface="Alexandria"/>
              </a:rPr>
              <a:t>مدخل إلى السمعة المؤسسية:</a:t>
            </a:r>
          </a:p>
          <a:p>
            <a:pPr marL="457200" indent="-457200" algn="justLow" rtl="1">
              <a:buFont typeface="Wingdings" panose="05000000000000000000" pitchFamily="2" charset="2"/>
              <a:buChar char="ü"/>
            </a:pPr>
            <a:r>
              <a:rPr lang="ar-SA" sz="2800" dirty="0" smtClean="0">
                <a:solidFill>
                  <a:schemeClr val="tx1"/>
                </a:solidFill>
                <a:latin typeface="Alexandria"/>
              </a:rPr>
              <a:t>تعريف السمعة المؤسسية وتطور المفهوم.</a:t>
            </a:r>
          </a:p>
          <a:p>
            <a:pPr marL="457200" indent="-457200" algn="justLow" rtl="1">
              <a:buFont typeface="Wingdings" panose="05000000000000000000" pitchFamily="2" charset="2"/>
              <a:buChar char="ü"/>
            </a:pPr>
            <a:r>
              <a:rPr lang="ar-SA" sz="2800" dirty="0" smtClean="0">
                <a:solidFill>
                  <a:schemeClr val="tx1"/>
                </a:solidFill>
                <a:latin typeface="Alexandria"/>
              </a:rPr>
              <a:t>السمعة </a:t>
            </a:r>
            <a:r>
              <a:rPr lang="ar-SA" sz="2800" dirty="0" smtClean="0">
                <a:solidFill>
                  <a:schemeClr val="tx1"/>
                </a:solidFill>
                <a:latin typeface="Alexandria"/>
              </a:rPr>
              <a:t>المؤسسية كأصل استراتيجي غير ملموس. </a:t>
            </a:r>
            <a:endParaRPr lang="en-US" sz="2800" dirty="0" smtClean="0">
              <a:solidFill>
                <a:schemeClr val="tx1"/>
              </a:solidFill>
              <a:latin typeface="Alexandria"/>
            </a:endParaRPr>
          </a:p>
          <a:p>
            <a:pPr marL="457200" indent="-457200" algn="justLow" rtl="1">
              <a:buFont typeface="Wingdings" panose="05000000000000000000" pitchFamily="2" charset="2"/>
              <a:buChar char="ü"/>
            </a:pPr>
            <a:r>
              <a:rPr lang="ar-SA" sz="2800" dirty="0" smtClean="0">
                <a:solidFill>
                  <a:schemeClr val="tx1"/>
                </a:solidFill>
                <a:latin typeface="Alexandria"/>
              </a:rPr>
              <a:t>السمعة والهوية والصورة الذهنية:</a:t>
            </a:r>
          </a:p>
          <a:p>
            <a:pPr marL="457200" indent="-457200" algn="justLow" rtl="1">
              <a:buFont typeface="Wingdings" panose="05000000000000000000" pitchFamily="2" charset="2"/>
              <a:buChar char="ü"/>
            </a:pPr>
            <a:r>
              <a:rPr lang="ar-SA" sz="2800" dirty="0" smtClean="0">
                <a:solidFill>
                  <a:schemeClr val="tx1"/>
                </a:solidFill>
                <a:latin typeface="Alexandria"/>
              </a:rPr>
              <a:t>الفروق بين الهوية المؤسسية، الصورة الذهنية، والسمعة</a:t>
            </a:r>
            <a:r>
              <a:rPr lang="ar-SA" sz="2800" dirty="0" smtClean="0">
                <a:solidFill>
                  <a:schemeClr val="tx1"/>
                </a:solidFill>
                <a:latin typeface="Alexandria"/>
              </a:rPr>
              <a:t>.</a:t>
            </a:r>
          </a:p>
          <a:p>
            <a:pPr marL="457200" indent="-457200" algn="justLow" rtl="1">
              <a:buFont typeface="Wingdings" panose="05000000000000000000" pitchFamily="2" charset="2"/>
              <a:buChar char="ü"/>
            </a:pPr>
            <a:r>
              <a:rPr lang="ar-SA" sz="2800" dirty="0">
                <a:solidFill>
                  <a:schemeClr val="tx1"/>
                </a:solidFill>
                <a:latin typeface="Alexandria"/>
              </a:rPr>
              <a:t>أهمية السمعة المؤسسية في تحقيق الميزة التنافسية</a:t>
            </a:r>
            <a:r>
              <a:rPr lang="ar-SA" sz="2800" dirty="0" smtClean="0">
                <a:solidFill>
                  <a:schemeClr val="tx1"/>
                </a:solidFill>
                <a:latin typeface="Alexandria"/>
              </a:rPr>
              <a:t>.</a:t>
            </a:r>
            <a:endParaRPr lang="ar-SA" sz="2800" dirty="0" smtClean="0">
              <a:solidFill>
                <a:schemeClr val="tx1"/>
              </a:solidFill>
              <a:latin typeface="Alexandria"/>
            </a:endParaRPr>
          </a:p>
          <a:p>
            <a:pPr marL="457200" indent="-457200" algn="justLow" rtl="1">
              <a:buFont typeface="Arial" panose="020B0604020202020204" pitchFamily="34" charset="0"/>
              <a:buChar char="•"/>
            </a:pPr>
            <a:r>
              <a:rPr lang="ar-SA" sz="2800" dirty="0" smtClean="0">
                <a:solidFill>
                  <a:schemeClr val="tx1"/>
                </a:solidFill>
                <a:latin typeface="Alexandria"/>
              </a:rPr>
              <a:t>أبعاد إدارة السمعة المؤسساتية</a:t>
            </a:r>
          </a:p>
          <a:p>
            <a:pPr marL="457200" indent="-457200" algn="justLow" rtl="1">
              <a:buFont typeface="Wingdings" panose="05000000000000000000" pitchFamily="2" charset="2"/>
              <a:buChar char="ü"/>
            </a:pPr>
            <a:r>
              <a:rPr lang="ar-SA" sz="2800" dirty="0" smtClean="0">
                <a:solidFill>
                  <a:schemeClr val="tx1"/>
                </a:solidFill>
                <a:latin typeface="Alexandria"/>
              </a:rPr>
              <a:t>مدارس أبعاد إدارة السمعة المؤسساتية.</a:t>
            </a: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425303" y="587884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2485572" y="817776"/>
            <a:ext cx="7595119"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المقرر: </a:t>
            </a:r>
            <a:r>
              <a:rPr lang="en-US" sz="4000" b="1" dirty="0">
                <a:solidFill>
                  <a:srgbClr val="00AEEF"/>
                </a:solidFill>
                <a:latin typeface="Alexandria"/>
              </a:rPr>
              <a:t>Course Topics</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1987" y="1979786"/>
            <a:ext cx="2747963" cy="1831122"/>
          </a:xfrm>
          <a:prstGeom prst="rect">
            <a:avLst/>
          </a:prstGeom>
        </p:spPr>
      </p:pic>
      <p:pic>
        <p:nvPicPr>
          <p:cNvPr id="4" name="صورة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43100" y="4127867"/>
            <a:ext cx="2642506" cy="1511941"/>
          </a:xfrm>
          <a:prstGeom prst="rect">
            <a:avLst/>
          </a:prstGeom>
        </p:spPr>
      </p:pic>
    </p:spTree>
    <p:extLst>
      <p:ext uri="{BB962C8B-B14F-4D97-AF65-F5344CB8AC3E}">
        <p14:creationId xmlns:p14="http://schemas.microsoft.com/office/powerpoint/2010/main" val="244262330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7" dur="500"/>
                                        <p:tgtEl>
                                          <p:spTgt spid="2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2" dur="500"/>
                                        <p:tgtEl>
                                          <p:spTgt spid="25">
                                            <p:txEl>
                                              <p:pRg st="1" end="1"/>
                                            </p:txEl>
                                          </p:spTgt>
                                        </p:tgtEl>
                                      </p:cBhvr>
                                    </p:animEffect>
                                  </p:childTnLst>
                                </p:cTn>
                              </p:par>
                              <p:par>
                                <p:cTn id="23" presetID="14" presetClass="entr" presetSubtype="10" fill="hold" nodeType="withEffect">
                                  <p:stCondLst>
                                    <p:cond delay="0"/>
                                  </p:stCondLst>
                                  <p:childTnLst>
                                    <p:set>
                                      <p:cBhvr>
                                        <p:cTn id="24"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5" dur="500"/>
                                        <p:tgtEl>
                                          <p:spTgt spid="25">
                                            <p:txEl>
                                              <p:pRg st="2" end="2"/>
                                            </p:txEl>
                                          </p:spTgt>
                                        </p:tgtEl>
                                      </p:cBhvr>
                                    </p:animEffect>
                                  </p:childTnLst>
                                </p:cTn>
                              </p:par>
                              <p:par>
                                <p:cTn id="26" presetID="14" presetClass="entr" presetSubtype="10" fill="hold" nodeType="withEffect">
                                  <p:stCondLst>
                                    <p:cond delay="0"/>
                                  </p:stCondLst>
                                  <p:childTnLst>
                                    <p:set>
                                      <p:cBhvr>
                                        <p:cTn id="27"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28" dur="500"/>
                                        <p:tgtEl>
                                          <p:spTgt spid="25">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randombar(horizontal)">
                                      <p:cBhvr>
                                        <p:cTn id="33" dur="500"/>
                                        <p:tgtEl>
                                          <p:spTgt spid="2"/>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nodeType="clickEffect">
                                  <p:stCondLst>
                                    <p:cond delay="0"/>
                                  </p:stCondLst>
                                  <p:childTnLst>
                                    <p:set>
                                      <p:cBhvr>
                                        <p:cTn id="37"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38" dur="500"/>
                                        <p:tgtEl>
                                          <p:spTgt spid="25">
                                            <p:txEl>
                                              <p:pRg st="4" end="4"/>
                                            </p:txEl>
                                          </p:spTgt>
                                        </p:tgtEl>
                                      </p:cBhvr>
                                    </p:animEffect>
                                  </p:childTnLst>
                                </p:cTn>
                              </p:par>
                              <p:par>
                                <p:cTn id="39" presetID="14" presetClass="entr" presetSubtype="10" fill="hold" nodeType="withEffect">
                                  <p:stCondLst>
                                    <p:cond delay="0"/>
                                  </p:stCondLst>
                                  <p:childTnLst>
                                    <p:set>
                                      <p:cBhvr>
                                        <p:cTn id="40" dur="1" fill="hold">
                                          <p:stCondLst>
                                            <p:cond delay="0"/>
                                          </p:stCondLst>
                                        </p:cTn>
                                        <p:tgtEl>
                                          <p:spTgt spid="25">
                                            <p:txEl>
                                              <p:pRg st="5" end="5"/>
                                            </p:txEl>
                                          </p:spTgt>
                                        </p:tgtEl>
                                        <p:attrNameLst>
                                          <p:attrName>style.visibility</p:attrName>
                                        </p:attrNameLst>
                                      </p:cBhvr>
                                      <p:to>
                                        <p:strVal val="visible"/>
                                      </p:to>
                                    </p:set>
                                    <p:animEffect transition="in" filter="randombar(horizontal)">
                                      <p:cBhvr>
                                        <p:cTn id="41" dur="500"/>
                                        <p:tgtEl>
                                          <p:spTgt spid="25">
                                            <p:txEl>
                                              <p:pRg st="5" end="5"/>
                                            </p:txEl>
                                          </p:spTgt>
                                        </p:tgtEl>
                                      </p:cBhvr>
                                    </p:animEffect>
                                  </p:childTnLst>
                                </p:cTn>
                              </p:par>
                              <p:par>
                                <p:cTn id="42" presetID="14" presetClass="entr" presetSubtype="10" fill="hold" nodeType="withEffect">
                                  <p:stCondLst>
                                    <p:cond delay="0"/>
                                  </p:stCondLst>
                                  <p:childTnLst>
                                    <p:set>
                                      <p:cBhvr>
                                        <p:cTn id="43" dur="1" fill="hold">
                                          <p:stCondLst>
                                            <p:cond delay="0"/>
                                          </p:stCondLst>
                                        </p:cTn>
                                        <p:tgtEl>
                                          <p:spTgt spid="25">
                                            <p:txEl>
                                              <p:pRg st="6" end="6"/>
                                            </p:txEl>
                                          </p:spTgt>
                                        </p:tgtEl>
                                        <p:attrNameLst>
                                          <p:attrName>style.visibility</p:attrName>
                                        </p:attrNameLst>
                                      </p:cBhvr>
                                      <p:to>
                                        <p:strVal val="visible"/>
                                      </p:to>
                                    </p:set>
                                    <p:animEffect transition="in" filter="randombar(horizontal)">
                                      <p:cBhvr>
                                        <p:cTn id="44" dur="500"/>
                                        <p:tgtEl>
                                          <p:spTgt spid="25">
                                            <p:txEl>
                                              <p:pRg st="6" end="6"/>
                                            </p:txEl>
                                          </p:spTgt>
                                        </p:tgtEl>
                                      </p:cBhvr>
                                    </p:animEffect>
                                  </p:childTnLst>
                                </p:cTn>
                              </p:par>
                              <p:par>
                                <p:cTn id="45" presetID="14" presetClass="entr" presetSubtype="10" fill="hold" nodeType="withEffect">
                                  <p:stCondLst>
                                    <p:cond delay="0"/>
                                  </p:stCondLst>
                                  <p:childTnLst>
                                    <p:set>
                                      <p:cBhvr>
                                        <p:cTn id="46" dur="1" fill="hold">
                                          <p:stCondLst>
                                            <p:cond delay="0"/>
                                          </p:stCondLst>
                                        </p:cTn>
                                        <p:tgtEl>
                                          <p:spTgt spid="25">
                                            <p:txEl>
                                              <p:pRg st="7" end="7"/>
                                            </p:txEl>
                                          </p:spTgt>
                                        </p:tgtEl>
                                        <p:attrNameLst>
                                          <p:attrName>style.visibility</p:attrName>
                                        </p:attrNameLst>
                                      </p:cBhvr>
                                      <p:to>
                                        <p:strVal val="visible"/>
                                      </p:to>
                                    </p:set>
                                    <p:animEffect transition="in" filter="randombar(horizontal)">
                                      <p:cBhvr>
                                        <p:cTn id="47" dur="500"/>
                                        <p:tgtEl>
                                          <p:spTgt spid="25">
                                            <p:txEl>
                                              <p:pRg st="7" end="7"/>
                                            </p:txEl>
                                          </p:spTgt>
                                        </p:tgtEl>
                                      </p:cBhvr>
                                    </p:animEffect>
                                  </p:childTnLst>
                                </p:cTn>
                              </p:par>
                              <p:par>
                                <p:cTn id="48" presetID="14" presetClass="entr" presetSubtype="10" fill="hold" nodeType="withEffect">
                                  <p:stCondLst>
                                    <p:cond delay="0"/>
                                  </p:stCondLst>
                                  <p:childTnLst>
                                    <p:set>
                                      <p:cBhvr>
                                        <p:cTn id="49" dur="1" fill="hold">
                                          <p:stCondLst>
                                            <p:cond delay="0"/>
                                          </p:stCondLst>
                                        </p:cTn>
                                        <p:tgtEl>
                                          <p:spTgt spid="25">
                                            <p:txEl>
                                              <p:pRg st="8" end="8"/>
                                            </p:txEl>
                                          </p:spTgt>
                                        </p:tgtEl>
                                        <p:attrNameLst>
                                          <p:attrName>style.visibility</p:attrName>
                                        </p:attrNameLst>
                                      </p:cBhvr>
                                      <p:to>
                                        <p:strVal val="visible"/>
                                      </p:to>
                                    </p:set>
                                    <p:animEffect transition="in" filter="randombar(horizontal)">
                                      <p:cBhvr>
                                        <p:cTn id="50" dur="500"/>
                                        <p:tgtEl>
                                          <p:spTgt spid="25">
                                            <p:txEl>
                                              <p:pRg st="8" end="8"/>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14" presetClass="entr" presetSubtype="10" fill="hold" nodeType="click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randombar(horizontal)">
                                      <p:cBhvr>
                                        <p:cTn id="5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11353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59089" y="1702372"/>
            <a:ext cx="11687103" cy="51556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Low" rtl="1">
              <a:lnSpc>
                <a:spcPts val="5000"/>
              </a:lnSpc>
              <a:buFont typeface="Arial" panose="020B0604020202020204" pitchFamily="34" charset="0"/>
              <a:buChar char="•"/>
            </a:pPr>
            <a:r>
              <a:rPr lang="ar-SA" sz="2800" dirty="0" smtClean="0">
                <a:solidFill>
                  <a:schemeClr val="tx1"/>
                </a:solidFill>
                <a:latin typeface="Alexandria"/>
              </a:rPr>
              <a:t>خطوات بناء السمعة المؤسسية:</a:t>
            </a:r>
            <a:endParaRPr lang="ar-SA" sz="2800" dirty="0" smtClean="0">
              <a:solidFill>
                <a:schemeClr val="tx1"/>
              </a:solidFill>
              <a:latin typeface="Alexandria"/>
            </a:endParaRP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تحليل الفجوة والوضع الراهن.</a:t>
            </a:r>
            <a:endParaRPr lang="ar-SA" sz="2800" dirty="0" smtClean="0">
              <a:solidFill>
                <a:schemeClr val="tx1"/>
              </a:solidFill>
              <a:latin typeface="Alexandria"/>
            </a:endParaRP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صياغة الوعود والقيم الجوهرية.</a:t>
            </a:r>
            <a:endParaRPr lang="ar-SA" sz="2800" dirty="0" smtClean="0">
              <a:solidFill>
                <a:schemeClr val="tx1"/>
              </a:solidFill>
              <a:latin typeface="Alexandria"/>
            </a:endParaRP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إدارة </a:t>
            </a:r>
            <a:r>
              <a:rPr lang="ar-SA" sz="2800" dirty="0" smtClean="0">
                <a:solidFill>
                  <a:schemeClr val="tx1"/>
                </a:solidFill>
                <a:latin typeface="Alexandria"/>
              </a:rPr>
              <a:t>الاتصال الاستراتيجي والظهور.</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الاستدامة والقياس.</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معوقات بناء السمعة المؤسسية.</a:t>
            </a:r>
            <a:endParaRPr lang="ar-SA" sz="2800" dirty="0" smtClean="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1944881" y="938187"/>
            <a:ext cx="7595119" cy="764184"/>
          </a:xfrm>
          <a:prstGeom prst="rect">
            <a:avLst/>
          </a:prstGeom>
        </p:spPr>
        <p:txBody>
          <a:bodyPr wrap="square">
            <a:spAutoFit/>
          </a:bodyPr>
          <a:lstStyle/>
          <a:p>
            <a:pPr algn="ct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المقرر: </a:t>
            </a:r>
            <a:r>
              <a:rPr lang="en-US" sz="4000" b="1" dirty="0">
                <a:solidFill>
                  <a:srgbClr val="00AEEF"/>
                </a:solidFill>
                <a:latin typeface="Alexandria"/>
              </a:rPr>
              <a:t>Course Topics</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9" name="صورة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5432" y="2311622"/>
            <a:ext cx="6324633" cy="3287772"/>
          </a:xfrm>
          <a:prstGeom prst="rect">
            <a:avLst/>
          </a:prstGeom>
        </p:spPr>
      </p:pic>
    </p:spTree>
    <p:extLst>
      <p:ext uri="{BB962C8B-B14F-4D97-AF65-F5344CB8AC3E}">
        <p14:creationId xmlns:p14="http://schemas.microsoft.com/office/powerpoint/2010/main" val="22575027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fade">
                                      <p:cBhvr>
                                        <p:cTn id="17" dur="1000"/>
                                        <p:tgtEl>
                                          <p:spTgt spid="25">
                                            <p:txEl>
                                              <p:pRg st="0" end="0"/>
                                            </p:txEl>
                                          </p:spTgt>
                                        </p:tgtEl>
                                      </p:cBhvr>
                                    </p:animEffect>
                                    <p:anim calcmode="lin" valueType="num">
                                      <p:cBhvr>
                                        <p:cTn id="18" dur="1000" fill="hold"/>
                                        <p:tgtEl>
                                          <p:spTgt spid="25">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2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nodeType="clickEffect">
                                  <p:stCondLst>
                                    <p:cond delay="0"/>
                                  </p:stCondLst>
                                  <p:childTnLst>
                                    <p:set>
                                      <p:cBhvr>
                                        <p:cTn id="29" dur="1" fill="hold">
                                          <p:stCondLst>
                                            <p:cond delay="0"/>
                                          </p:stCondLst>
                                        </p:cTn>
                                        <p:tgtEl>
                                          <p:spTgt spid="25">
                                            <p:txEl>
                                              <p:pRg st="1" end="1"/>
                                            </p:txEl>
                                          </p:spTgt>
                                        </p:tgtEl>
                                        <p:attrNameLst>
                                          <p:attrName>style.visibility</p:attrName>
                                        </p:attrNameLst>
                                      </p:cBhvr>
                                      <p:to>
                                        <p:strVal val="visible"/>
                                      </p:to>
                                    </p:set>
                                    <p:animEffect transition="in" filter="fade">
                                      <p:cBhvr>
                                        <p:cTn id="30" dur="1000"/>
                                        <p:tgtEl>
                                          <p:spTgt spid="25">
                                            <p:txEl>
                                              <p:pRg st="1" end="1"/>
                                            </p:txEl>
                                          </p:spTgt>
                                        </p:tgtEl>
                                      </p:cBhvr>
                                    </p:animEffect>
                                    <p:anim calcmode="lin" valueType="num">
                                      <p:cBhvr>
                                        <p:cTn id="31" dur="1000" fill="hold"/>
                                        <p:tgtEl>
                                          <p:spTgt spid="25">
                                            <p:txEl>
                                              <p:pRg st="1" end="1"/>
                                            </p:txEl>
                                          </p:spTgt>
                                        </p:tgtEl>
                                        <p:attrNameLst>
                                          <p:attrName>ppt_x</p:attrName>
                                        </p:attrNameLst>
                                      </p:cBhvr>
                                      <p:tavLst>
                                        <p:tav tm="0">
                                          <p:val>
                                            <p:strVal val="#ppt_x"/>
                                          </p:val>
                                        </p:tav>
                                        <p:tav tm="100000">
                                          <p:val>
                                            <p:strVal val="#ppt_x"/>
                                          </p:val>
                                        </p:tav>
                                      </p:tavLst>
                                    </p:anim>
                                    <p:anim calcmode="lin" valueType="num">
                                      <p:cBhvr>
                                        <p:cTn id="32" dur="1000" fill="hold"/>
                                        <p:tgtEl>
                                          <p:spTgt spid="2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25">
                                            <p:txEl>
                                              <p:pRg st="2" end="2"/>
                                            </p:txEl>
                                          </p:spTgt>
                                        </p:tgtEl>
                                        <p:attrNameLst>
                                          <p:attrName>style.visibility</p:attrName>
                                        </p:attrNameLst>
                                      </p:cBhvr>
                                      <p:to>
                                        <p:strVal val="visible"/>
                                      </p:to>
                                    </p:set>
                                    <p:animEffect transition="in" filter="fade">
                                      <p:cBhvr>
                                        <p:cTn id="37" dur="1000"/>
                                        <p:tgtEl>
                                          <p:spTgt spid="25">
                                            <p:txEl>
                                              <p:pRg st="2" end="2"/>
                                            </p:txEl>
                                          </p:spTgt>
                                        </p:tgtEl>
                                      </p:cBhvr>
                                    </p:animEffect>
                                    <p:anim calcmode="lin" valueType="num">
                                      <p:cBhvr>
                                        <p:cTn id="38" dur="1000" fill="hold"/>
                                        <p:tgtEl>
                                          <p:spTgt spid="25">
                                            <p:txEl>
                                              <p:pRg st="2" end="2"/>
                                            </p:txEl>
                                          </p:spTgt>
                                        </p:tgtEl>
                                        <p:attrNameLst>
                                          <p:attrName>ppt_x</p:attrName>
                                        </p:attrNameLst>
                                      </p:cBhvr>
                                      <p:tavLst>
                                        <p:tav tm="0">
                                          <p:val>
                                            <p:strVal val="#ppt_x"/>
                                          </p:val>
                                        </p:tav>
                                        <p:tav tm="100000">
                                          <p:val>
                                            <p:strVal val="#ppt_x"/>
                                          </p:val>
                                        </p:tav>
                                      </p:tavLst>
                                    </p:anim>
                                    <p:anim calcmode="lin" valueType="num">
                                      <p:cBhvr>
                                        <p:cTn id="39" dur="1000" fill="hold"/>
                                        <p:tgtEl>
                                          <p:spTgt spid="2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25">
                                            <p:txEl>
                                              <p:pRg st="3" end="3"/>
                                            </p:txEl>
                                          </p:spTgt>
                                        </p:tgtEl>
                                        <p:attrNameLst>
                                          <p:attrName>style.visibility</p:attrName>
                                        </p:attrNameLst>
                                      </p:cBhvr>
                                      <p:to>
                                        <p:strVal val="visible"/>
                                      </p:to>
                                    </p:set>
                                    <p:animEffect transition="in" filter="fade">
                                      <p:cBhvr>
                                        <p:cTn id="44" dur="1000"/>
                                        <p:tgtEl>
                                          <p:spTgt spid="25">
                                            <p:txEl>
                                              <p:pRg st="3" end="3"/>
                                            </p:txEl>
                                          </p:spTgt>
                                        </p:tgtEl>
                                      </p:cBhvr>
                                    </p:animEffect>
                                    <p:anim calcmode="lin" valueType="num">
                                      <p:cBhvr>
                                        <p:cTn id="45" dur="1000" fill="hold"/>
                                        <p:tgtEl>
                                          <p:spTgt spid="25">
                                            <p:txEl>
                                              <p:pRg st="3" end="3"/>
                                            </p:txEl>
                                          </p:spTgt>
                                        </p:tgtEl>
                                        <p:attrNameLst>
                                          <p:attrName>ppt_x</p:attrName>
                                        </p:attrNameLst>
                                      </p:cBhvr>
                                      <p:tavLst>
                                        <p:tav tm="0">
                                          <p:val>
                                            <p:strVal val="#ppt_x"/>
                                          </p:val>
                                        </p:tav>
                                        <p:tav tm="100000">
                                          <p:val>
                                            <p:strVal val="#ppt_x"/>
                                          </p:val>
                                        </p:tav>
                                      </p:tavLst>
                                    </p:anim>
                                    <p:anim calcmode="lin" valueType="num">
                                      <p:cBhvr>
                                        <p:cTn id="46" dur="1000" fill="hold"/>
                                        <p:tgtEl>
                                          <p:spTgt spid="2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nodeType="clickEffect">
                                  <p:stCondLst>
                                    <p:cond delay="0"/>
                                  </p:stCondLst>
                                  <p:childTnLst>
                                    <p:set>
                                      <p:cBhvr>
                                        <p:cTn id="50" dur="1" fill="hold">
                                          <p:stCondLst>
                                            <p:cond delay="0"/>
                                          </p:stCondLst>
                                        </p:cTn>
                                        <p:tgtEl>
                                          <p:spTgt spid="25">
                                            <p:txEl>
                                              <p:pRg st="4" end="4"/>
                                            </p:txEl>
                                          </p:spTgt>
                                        </p:tgtEl>
                                        <p:attrNameLst>
                                          <p:attrName>style.visibility</p:attrName>
                                        </p:attrNameLst>
                                      </p:cBhvr>
                                      <p:to>
                                        <p:strVal val="visible"/>
                                      </p:to>
                                    </p:set>
                                    <p:animEffect transition="in" filter="fade">
                                      <p:cBhvr>
                                        <p:cTn id="51" dur="1000"/>
                                        <p:tgtEl>
                                          <p:spTgt spid="25">
                                            <p:txEl>
                                              <p:pRg st="4" end="4"/>
                                            </p:txEl>
                                          </p:spTgt>
                                        </p:tgtEl>
                                      </p:cBhvr>
                                    </p:animEffect>
                                    <p:anim calcmode="lin" valueType="num">
                                      <p:cBhvr>
                                        <p:cTn id="52" dur="1000" fill="hold"/>
                                        <p:tgtEl>
                                          <p:spTgt spid="25">
                                            <p:txEl>
                                              <p:pRg st="4" end="4"/>
                                            </p:txEl>
                                          </p:spTgt>
                                        </p:tgtEl>
                                        <p:attrNameLst>
                                          <p:attrName>ppt_x</p:attrName>
                                        </p:attrNameLst>
                                      </p:cBhvr>
                                      <p:tavLst>
                                        <p:tav tm="0">
                                          <p:val>
                                            <p:strVal val="#ppt_x"/>
                                          </p:val>
                                        </p:tav>
                                        <p:tav tm="100000">
                                          <p:val>
                                            <p:strVal val="#ppt_x"/>
                                          </p:val>
                                        </p:tav>
                                      </p:tavLst>
                                    </p:anim>
                                    <p:anim calcmode="lin" valueType="num">
                                      <p:cBhvr>
                                        <p:cTn id="53" dur="1000" fill="hold"/>
                                        <p:tgtEl>
                                          <p:spTgt spid="2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nodeType="clickEffect">
                                  <p:stCondLst>
                                    <p:cond delay="0"/>
                                  </p:stCondLst>
                                  <p:childTnLst>
                                    <p:set>
                                      <p:cBhvr>
                                        <p:cTn id="57" dur="1" fill="hold">
                                          <p:stCondLst>
                                            <p:cond delay="0"/>
                                          </p:stCondLst>
                                        </p:cTn>
                                        <p:tgtEl>
                                          <p:spTgt spid="25">
                                            <p:txEl>
                                              <p:pRg st="5" end="5"/>
                                            </p:txEl>
                                          </p:spTgt>
                                        </p:tgtEl>
                                        <p:attrNameLst>
                                          <p:attrName>style.visibility</p:attrName>
                                        </p:attrNameLst>
                                      </p:cBhvr>
                                      <p:to>
                                        <p:strVal val="visible"/>
                                      </p:to>
                                    </p:set>
                                    <p:animEffect transition="in" filter="fade">
                                      <p:cBhvr>
                                        <p:cTn id="58" dur="1000"/>
                                        <p:tgtEl>
                                          <p:spTgt spid="25">
                                            <p:txEl>
                                              <p:pRg st="5" end="5"/>
                                            </p:txEl>
                                          </p:spTgt>
                                        </p:tgtEl>
                                      </p:cBhvr>
                                    </p:animEffect>
                                    <p:anim calcmode="lin" valueType="num">
                                      <p:cBhvr>
                                        <p:cTn id="59" dur="1000" fill="hold"/>
                                        <p:tgtEl>
                                          <p:spTgt spid="25">
                                            <p:txEl>
                                              <p:pRg st="5" end="5"/>
                                            </p:txEl>
                                          </p:spTgt>
                                        </p:tgtEl>
                                        <p:attrNameLst>
                                          <p:attrName>ppt_x</p:attrName>
                                        </p:attrNameLst>
                                      </p:cBhvr>
                                      <p:tavLst>
                                        <p:tav tm="0">
                                          <p:val>
                                            <p:strVal val="#ppt_x"/>
                                          </p:val>
                                        </p:tav>
                                        <p:tav tm="100000">
                                          <p:val>
                                            <p:strVal val="#ppt_x"/>
                                          </p:val>
                                        </p:tav>
                                      </p:tavLst>
                                    </p:anim>
                                    <p:anim calcmode="lin" valueType="num">
                                      <p:cBhvr>
                                        <p:cTn id="60" dur="1000" fill="hold"/>
                                        <p:tgtEl>
                                          <p:spTgt spid="25">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11353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59089" y="1702372"/>
            <a:ext cx="11687103" cy="51556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Low" rtl="1">
              <a:lnSpc>
                <a:spcPts val="5000"/>
              </a:lnSpc>
              <a:buFont typeface="Arial" panose="020B0604020202020204" pitchFamily="34" charset="0"/>
              <a:buChar char="•"/>
            </a:pPr>
            <a:r>
              <a:rPr lang="ar-SA" sz="2800" dirty="0" smtClean="0">
                <a:solidFill>
                  <a:schemeClr val="tx1"/>
                </a:solidFill>
                <a:latin typeface="Alexandria"/>
              </a:rPr>
              <a:t>الثقافة التنظيمية ودورها في تشكيل السمعة:</a:t>
            </a:r>
            <a:endParaRPr lang="ar-SA" sz="2800" dirty="0" smtClean="0">
              <a:solidFill>
                <a:schemeClr val="tx1"/>
              </a:solidFill>
              <a:latin typeface="Alexandria"/>
            </a:endParaRP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الثقافة والسمعة المرآة والانعكاس.</a:t>
            </a:r>
            <a:endParaRPr lang="ar-SA" sz="2800" dirty="0" smtClean="0">
              <a:solidFill>
                <a:schemeClr val="tx1"/>
              </a:solidFill>
              <a:latin typeface="Alexandria"/>
            </a:endParaRP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الموظف كسفير للسمعة.</a:t>
            </a:r>
            <a:endParaRPr lang="ar-SA" sz="2800" dirty="0" smtClean="0">
              <a:solidFill>
                <a:schemeClr val="tx1"/>
              </a:solidFill>
              <a:latin typeface="Alexandria"/>
            </a:endParaRP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الثقافة التنظيمية كصمام أمان في الأزمات.</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قياس وإدارة الأثر الثقافي على السمعة.</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العلامة التجارية المؤسسية.</a:t>
            </a:r>
            <a:endParaRPr lang="ar-SA" sz="2800" dirty="0" smtClean="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1944881" y="938187"/>
            <a:ext cx="7595119" cy="764184"/>
          </a:xfrm>
          <a:prstGeom prst="rect">
            <a:avLst/>
          </a:prstGeom>
        </p:spPr>
        <p:txBody>
          <a:bodyPr wrap="square">
            <a:spAutoFit/>
          </a:bodyPr>
          <a:lstStyle/>
          <a:p>
            <a:pPr algn="ct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المقرر: </a:t>
            </a:r>
            <a:r>
              <a:rPr lang="en-US" sz="4000" b="1" dirty="0">
                <a:solidFill>
                  <a:srgbClr val="00AEEF"/>
                </a:solidFill>
                <a:latin typeface="Alexandria"/>
              </a:rPr>
              <a:t>Course Topics</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10" name="صورة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9625" y="2014530"/>
            <a:ext cx="5219699" cy="4024320"/>
          </a:xfrm>
          <a:prstGeom prst="rect">
            <a:avLst/>
          </a:prstGeom>
        </p:spPr>
      </p:pic>
    </p:spTree>
    <p:extLst>
      <p:ext uri="{BB962C8B-B14F-4D97-AF65-F5344CB8AC3E}">
        <p14:creationId xmlns:p14="http://schemas.microsoft.com/office/powerpoint/2010/main" val="193166221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fade">
                                      <p:cBhvr>
                                        <p:cTn id="17" dur="1000"/>
                                        <p:tgtEl>
                                          <p:spTgt spid="25">
                                            <p:txEl>
                                              <p:pRg st="0" end="0"/>
                                            </p:txEl>
                                          </p:spTgt>
                                        </p:tgtEl>
                                      </p:cBhvr>
                                    </p:animEffect>
                                    <p:anim calcmode="lin" valueType="num">
                                      <p:cBhvr>
                                        <p:cTn id="18" dur="1000" fill="hold"/>
                                        <p:tgtEl>
                                          <p:spTgt spid="25">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2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
                                          </p:val>
                                        </p:tav>
                                        <p:tav tm="100000">
                                          <p:val>
                                            <p:strVal val="#ppt_x"/>
                                          </p:val>
                                        </p:tav>
                                      </p:tavLst>
                                    </p:anim>
                                    <p:anim calcmode="lin" valueType="num">
                                      <p:cBhvr>
                                        <p:cTn id="2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25">
                                            <p:txEl>
                                              <p:pRg st="1" end="1"/>
                                            </p:txEl>
                                          </p:spTgt>
                                        </p:tgtEl>
                                        <p:attrNameLst>
                                          <p:attrName>style.visibility</p:attrName>
                                        </p:attrNameLst>
                                      </p:cBhvr>
                                      <p:to>
                                        <p:strVal val="visible"/>
                                      </p:to>
                                    </p:set>
                                    <p:animEffect transition="in" filter="fade">
                                      <p:cBhvr>
                                        <p:cTn id="31" dur="1000"/>
                                        <p:tgtEl>
                                          <p:spTgt spid="25">
                                            <p:txEl>
                                              <p:pRg st="1" end="1"/>
                                            </p:txEl>
                                          </p:spTgt>
                                        </p:tgtEl>
                                      </p:cBhvr>
                                    </p:animEffect>
                                    <p:anim calcmode="lin" valueType="num">
                                      <p:cBhvr>
                                        <p:cTn id="32" dur="1000" fill="hold"/>
                                        <p:tgtEl>
                                          <p:spTgt spid="25">
                                            <p:txEl>
                                              <p:pRg st="1" end="1"/>
                                            </p:txEl>
                                          </p:spTgt>
                                        </p:tgtEl>
                                        <p:attrNameLst>
                                          <p:attrName>ppt_x</p:attrName>
                                        </p:attrNameLst>
                                      </p:cBhvr>
                                      <p:tavLst>
                                        <p:tav tm="0">
                                          <p:val>
                                            <p:strVal val="#ppt_x"/>
                                          </p:val>
                                        </p:tav>
                                        <p:tav tm="100000">
                                          <p:val>
                                            <p:strVal val="#ppt_x"/>
                                          </p:val>
                                        </p:tav>
                                      </p:tavLst>
                                    </p:anim>
                                    <p:anim calcmode="lin" valueType="num">
                                      <p:cBhvr>
                                        <p:cTn id="33" dur="1000" fill="hold"/>
                                        <p:tgtEl>
                                          <p:spTgt spid="2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25">
                                            <p:txEl>
                                              <p:pRg st="2" end="2"/>
                                            </p:txEl>
                                          </p:spTgt>
                                        </p:tgtEl>
                                        <p:attrNameLst>
                                          <p:attrName>style.visibility</p:attrName>
                                        </p:attrNameLst>
                                      </p:cBhvr>
                                      <p:to>
                                        <p:strVal val="visible"/>
                                      </p:to>
                                    </p:set>
                                    <p:animEffect transition="in" filter="fade">
                                      <p:cBhvr>
                                        <p:cTn id="38" dur="1000"/>
                                        <p:tgtEl>
                                          <p:spTgt spid="25">
                                            <p:txEl>
                                              <p:pRg st="2" end="2"/>
                                            </p:txEl>
                                          </p:spTgt>
                                        </p:tgtEl>
                                      </p:cBhvr>
                                    </p:animEffect>
                                    <p:anim calcmode="lin" valueType="num">
                                      <p:cBhvr>
                                        <p:cTn id="39" dur="1000" fill="hold"/>
                                        <p:tgtEl>
                                          <p:spTgt spid="25">
                                            <p:txEl>
                                              <p:pRg st="2" end="2"/>
                                            </p:txEl>
                                          </p:spTgt>
                                        </p:tgtEl>
                                        <p:attrNameLst>
                                          <p:attrName>ppt_x</p:attrName>
                                        </p:attrNameLst>
                                      </p:cBhvr>
                                      <p:tavLst>
                                        <p:tav tm="0">
                                          <p:val>
                                            <p:strVal val="#ppt_x"/>
                                          </p:val>
                                        </p:tav>
                                        <p:tav tm="100000">
                                          <p:val>
                                            <p:strVal val="#ppt_x"/>
                                          </p:val>
                                        </p:tav>
                                      </p:tavLst>
                                    </p:anim>
                                    <p:anim calcmode="lin" valueType="num">
                                      <p:cBhvr>
                                        <p:cTn id="40" dur="1000" fill="hold"/>
                                        <p:tgtEl>
                                          <p:spTgt spid="2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25">
                                            <p:txEl>
                                              <p:pRg st="3" end="3"/>
                                            </p:txEl>
                                          </p:spTgt>
                                        </p:tgtEl>
                                        <p:attrNameLst>
                                          <p:attrName>style.visibility</p:attrName>
                                        </p:attrNameLst>
                                      </p:cBhvr>
                                      <p:to>
                                        <p:strVal val="visible"/>
                                      </p:to>
                                    </p:set>
                                    <p:animEffect transition="in" filter="fade">
                                      <p:cBhvr>
                                        <p:cTn id="45" dur="1000"/>
                                        <p:tgtEl>
                                          <p:spTgt spid="25">
                                            <p:txEl>
                                              <p:pRg st="3" end="3"/>
                                            </p:txEl>
                                          </p:spTgt>
                                        </p:tgtEl>
                                      </p:cBhvr>
                                    </p:animEffect>
                                    <p:anim calcmode="lin" valueType="num">
                                      <p:cBhvr>
                                        <p:cTn id="46" dur="1000" fill="hold"/>
                                        <p:tgtEl>
                                          <p:spTgt spid="25">
                                            <p:txEl>
                                              <p:pRg st="3" end="3"/>
                                            </p:txEl>
                                          </p:spTgt>
                                        </p:tgtEl>
                                        <p:attrNameLst>
                                          <p:attrName>ppt_x</p:attrName>
                                        </p:attrNameLst>
                                      </p:cBhvr>
                                      <p:tavLst>
                                        <p:tav tm="0">
                                          <p:val>
                                            <p:strVal val="#ppt_x"/>
                                          </p:val>
                                        </p:tav>
                                        <p:tav tm="100000">
                                          <p:val>
                                            <p:strVal val="#ppt_x"/>
                                          </p:val>
                                        </p:tav>
                                      </p:tavLst>
                                    </p:anim>
                                    <p:anim calcmode="lin" valueType="num">
                                      <p:cBhvr>
                                        <p:cTn id="47" dur="1000" fill="hold"/>
                                        <p:tgtEl>
                                          <p:spTgt spid="2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25">
                                            <p:txEl>
                                              <p:pRg st="4" end="4"/>
                                            </p:txEl>
                                          </p:spTgt>
                                        </p:tgtEl>
                                        <p:attrNameLst>
                                          <p:attrName>style.visibility</p:attrName>
                                        </p:attrNameLst>
                                      </p:cBhvr>
                                      <p:to>
                                        <p:strVal val="visible"/>
                                      </p:to>
                                    </p:set>
                                    <p:animEffect transition="in" filter="fade">
                                      <p:cBhvr>
                                        <p:cTn id="52" dur="1000"/>
                                        <p:tgtEl>
                                          <p:spTgt spid="25">
                                            <p:txEl>
                                              <p:pRg st="4" end="4"/>
                                            </p:txEl>
                                          </p:spTgt>
                                        </p:tgtEl>
                                      </p:cBhvr>
                                    </p:animEffect>
                                    <p:anim calcmode="lin" valueType="num">
                                      <p:cBhvr>
                                        <p:cTn id="53" dur="1000" fill="hold"/>
                                        <p:tgtEl>
                                          <p:spTgt spid="25">
                                            <p:txEl>
                                              <p:pRg st="4" end="4"/>
                                            </p:txEl>
                                          </p:spTgt>
                                        </p:tgtEl>
                                        <p:attrNameLst>
                                          <p:attrName>ppt_x</p:attrName>
                                        </p:attrNameLst>
                                      </p:cBhvr>
                                      <p:tavLst>
                                        <p:tav tm="0">
                                          <p:val>
                                            <p:strVal val="#ppt_x"/>
                                          </p:val>
                                        </p:tav>
                                        <p:tav tm="100000">
                                          <p:val>
                                            <p:strVal val="#ppt_x"/>
                                          </p:val>
                                        </p:tav>
                                      </p:tavLst>
                                    </p:anim>
                                    <p:anim calcmode="lin" valueType="num">
                                      <p:cBhvr>
                                        <p:cTn id="54" dur="1000" fill="hold"/>
                                        <p:tgtEl>
                                          <p:spTgt spid="2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25">
                                            <p:txEl>
                                              <p:pRg st="5" end="5"/>
                                            </p:txEl>
                                          </p:spTgt>
                                        </p:tgtEl>
                                        <p:attrNameLst>
                                          <p:attrName>style.visibility</p:attrName>
                                        </p:attrNameLst>
                                      </p:cBhvr>
                                      <p:to>
                                        <p:strVal val="visible"/>
                                      </p:to>
                                    </p:set>
                                    <p:animEffect transition="in" filter="fade">
                                      <p:cBhvr>
                                        <p:cTn id="59" dur="1000"/>
                                        <p:tgtEl>
                                          <p:spTgt spid="25">
                                            <p:txEl>
                                              <p:pRg st="5" end="5"/>
                                            </p:txEl>
                                          </p:spTgt>
                                        </p:tgtEl>
                                      </p:cBhvr>
                                    </p:animEffect>
                                    <p:anim calcmode="lin" valueType="num">
                                      <p:cBhvr>
                                        <p:cTn id="60" dur="1000" fill="hold"/>
                                        <p:tgtEl>
                                          <p:spTgt spid="25">
                                            <p:txEl>
                                              <p:pRg st="5" end="5"/>
                                            </p:txEl>
                                          </p:spTgt>
                                        </p:tgtEl>
                                        <p:attrNameLst>
                                          <p:attrName>ppt_x</p:attrName>
                                        </p:attrNameLst>
                                      </p:cBhvr>
                                      <p:tavLst>
                                        <p:tav tm="0">
                                          <p:val>
                                            <p:strVal val="#ppt_x"/>
                                          </p:val>
                                        </p:tav>
                                        <p:tav tm="100000">
                                          <p:val>
                                            <p:strVal val="#ppt_x"/>
                                          </p:val>
                                        </p:tav>
                                      </p:tavLst>
                                    </p:anim>
                                    <p:anim calcmode="lin" valueType="num">
                                      <p:cBhvr>
                                        <p:cTn id="61" dur="1000" fill="hold"/>
                                        <p:tgtEl>
                                          <p:spTgt spid="25">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11353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59089" y="1702372"/>
            <a:ext cx="11687103" cy="51556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Low" rtl="1">
              <a:lnSpc>
                <a:spcPts val="5000"/>
              </a:lnSpc>
              <a:buFont typeface="Arial" panose="020B0604020202020204" pitchFamily="34" charset="0"/>
              <a:buChar char="•"/>
            </a:pPr>
            <a:r>
              <a:rPr lang="ar-SA" sz="2800" dirty="0" smtClean="0">
                <a:solidFill>
                  <a:schemeClr val="tx1"/>
                </a:solidFill>
                <a:latin typeface="Alexandria"/>
              </a:rPr>
              <a:t>أصحاب المصلحة:</a:t>
            </a:r>
            <a:endParaRPr lang="ar-SA" sz="2800" dirty="0" smtClean="0">
              <a:solidFill>
                <a:schemeClr val="tx1"/>
              </a:solidFill>
              <a:latin typeface="Alexandria"/>
            </a:endParaRP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تحديد وتحليل أصحاب المصلحة.</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توقعاتهم وتأثيرها على السمعة.</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إدارة العلاقات مع أصحاب المصلحة.</a:t>
            </a:r>
          </a:p>
          <a:p>
            <a:pPr marL="457200" indent="-457200" algn="justLow" rtl="1">
              <a:lnSpc>
                <a:spcPts val="5000"/>
              </a:lnSpc>
              <a:buFont typeface="Arial" panose="020B0604020202020204" pitchFamily="34" charset="0"/>
              <a:buChar char="•"/>
            </a:pPr>
            <a:r>
              <a:rPr lang="ar-SA" sz="2800" dirty="0" smtClean="0">
                <a:solidFill>
                  <a:schemeClr val="tx1"/>
                </a:solidFill>
                <a:latin typeface="Alexandria"/>
              </a:rPr>
              <a:t>الاتصال المؤسسي وإدارة السمعة:</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استراتيجيات الاتصال المؤسسي.</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الاتصال الداخلي </a:t>
            </a:r>
            <a:r>
              <a:rPr lang="ar-SA" sz="2800" dirty="0" smtClean="0">
                <a:solidFill>
                  <a:schemeClr val="tx1"/>
                </a:solidFill>
                <a:latin typeface="Alexandria"/>
              </a:rPr>
              <a:t>والخارجي ودوره </a:t>
            </a:r>
            <a:r>
              <a:rPr lang="ar-SA" sz="2800" dirty="0" smtClean="0">
                <a:solidFill>
                  <a:schemeClr val="tx1"/>
                </a:solidFill>
                <a:latin typeface="Alexandria"/>
              </a:rPr>
              <a:t>في بناء السمعة.</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الاعلام والعلاقات العامة.</a:t>
            </a: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1944881" y="938187"/>
            <a:ext cx="7595119" cy="764184"/>
          </a:xfrm>
          <a:prstGeom prst="rect">
            <a:avLst/>
          </a:prstGeom>
        </p:spPr>
        <p:txBody>
          <a:bodyPr wrap="square">
            <a:spAutoFit/>
          </a:bodyPr>
          <a:lstStyle/>
          <a:p>
            <a:pPr algn="ct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المقرر: </a:t>
            </a:r>
            <a:r>
              <a:rPr lang="en-US" sz="4000" b="1" dirty="0">
                <a:solidFill>
                  <a:srgbClr val="00AEEF"/>
                </a:solidFill>
                <a:latin typeface="Alexandria"/>
              </a:rPr>
              <a:t>Course Topics</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5593" y="2093939"/>
            <a:ext cx="2785872" cy="1724025"/>
          </a:xfrm>
          <a:prstGeom prst="rect">
            <a:avLst/>
          </a:prstGeom>
        </p:spPr>
      </p:pic>
      <p:pic>
        <p:nvPicPr>
          <p:cNvPr id="4" name="صورة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42622" y="4208116"/>
            <a:ext cx="3619953" cy="1695969"/>
          </a:xfrm>
          <a:prstGeom prst="rect">
            <a:avLst/>
          </a:prstGeom>
        </p:spPr>
      </p:pic>
    </p:spTree>
    <p:extLst>
      <p:ext uri="{BB962C8B-B14F-4D97-AF65-F5344CB8AC3E}">
        <p14:creationId xmlns:p14="http://schemas.microsoft.com/office/powerpoint/2010/main" val="54141450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7" dur="500"/>
                                        <p:tgtEl>
                                          <p:spTgt spid="25">
                                            <p:txEl>
                                              <p:pRg st="0" end="0"/>
                                            </p:txEl>
                                          </p:spTgt>
                                        </p:tgtEl>
                                      </p:cBhvr>
                                    </p:animEffect>
                                  </p:childTnLst>
                                </p:cTn>
                              </p:par>
                              <p:par>
                                <p:cTn id="18" presetID="14" presetClass="entr" presetSubtype="10" fill="hold" nodeType="withEffect">
                                  <p:stCondLst>
                                    <p:cond delay="0"/>
                                  </p:stCondLst>
                                  <p:childTnLst>
                                    <p:set>
                                      <p:cBhvr>
                                        <p:cTn id="19"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0" dur="500"/>
                                        <p:tgtEl>
                                          <p:spTgt spid="25">
                                            <p:txEl>
                                              <p:pRg st="1" end="1"/>
                                            </p:txEl>
                                          </p:spTgt>
                                        </p:tgtEl>
                                      </p:cBhvr>
                                    </p:animEffect>
                                  </p:childTnLst>
                                </p:cTn>
                              </p:par>
                              <p:par>
                                <p:cTn id="21" presetID="14" presetClass="entr" presetSubtype="10" fill="hold" nodeType="withEffect">
                                  <p:stCondLst>
                                    <p:cond delay="0"/>
                                  </p:stCondLst>
                                  <p:childTnLst>
                                    <p:set>
                                      <p:cBhvr>
                                        <p:cTn id="22"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3" dur="500"/>
                                        <p:tgtEl>
                                          <p:spTgt spid="25">
                                            <p:txEl>
                                              <p:pRg st="2" end="2"/>
                                            </p:txEl>
                                          </p:spTgt>
                                        </p:tgtEl>
                                      </p:cBhvr>
                                    </p:animEffect>
                                  </p:childTnLst>
                                </p:cTn>
                              </p:par>
                              <p:par>
                                <p:cTn id="24" presetID="14" presetClass="entr" presetSubtype="10" fill="hold" nodeType="withEffect">
                                  <p:stCondLst>
                                    <p:cond delay="0"/>
                                  </p:stCondLst>
                                  <p:childTnLst>
                                    <p:set>
                                      <p:cBhvr>
                                        <p:cTn id="25"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26" dur="500"/>
                                        <p:tgtEl>
                                          <p:spTgt spid="25">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nodeType="click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randombar(horizontal)">
                                      <p:cBhvr>
                                        <p:cTn id="31" dur="500"/>
                                        <p:tgtEl>
                                          <p:spTgt spid="2"/>
                                        </p:tgtEl>
                                      </p:cBhvr>
                                    </p:animEffect>
                                  </p:childTnLst>
                                </p:cTn>
                              </p:par>
                            </p:childTnLst>
                          </p:cTn>
                        </p:par>
                      </p:childTnLst>
                    </p:cTn>
                  </p:par>
                  <p:par>
                    <p:cTn id="32" fill="hold">
                      <p:stCondLst>
                        <p:cond delay="indefinite"/>
                      </p:stCondLst>
                      <p:childTnLst>
                        <p:par>
                          <p:cTn id="33" fill="hold">
                            <p:stCondLst>
                              <p:cond delay="0"/>
                            </p:stCondLst>
                            <p:childTnLst>
                              <p:par>
                                <p:cTn id="34" presetID="14" presetClass="entr" presetSubtype="10" fill="hold" nodeType="clickEffect">
                                  <p:stCondLst>
                                    <p:cond delay="0"/>
                                  </p:stCondLst>
                                  <p:childTnLst>
                                    <p:set>
                                      <p:cBhvr>
                                        <p:cTn id="35"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36" dur="500"/>
                                        <p:tgtEl>
                                          <p:spTgt spid="25">
                                            <p:txEl>
                                              <p:pRg st="4" end="4"/>
                                            </p:txEl>
                                          </p:spTgt>
                                        </p:tgtEl>
                                      </p:cBhvr>
                                    </p:animEffect>
                                  </p:childTnLst>
                                </p:cTn>
                              </p:par>
                              <p:par>
                                <p:cTn id="37" presetID="14" presetClass="entr" presetSubtype="10" fill="hold" nodeType="withEffect">
                                  <p:stCondLst>
                                    <p:cond delay="0"/>
                                  </p:stCondLst>
                                  <p:childTnLst>
                                    <p:set>
                                      <p:cBhvr>
                                        <p:cTn id="38" dur="1" fill="hold">
                                          <p:stCondLst>
                                            <p:cond delay="0"/>
                                          </p:stCondLst>
                                        </p:cTn>
                                        <p:tgtEl>
                                          <p:spTgt spid="25">
                                            <p:txEl>
                                              <p:pRg st="5" end="5"/>
                                            </p:txEl>
                                          </p:spTgt>
                                        </p:tgtEl>
                                        <p:attrNameLst>
                                          <p:attrName>style.visibility</p:attrName>
                                        </p:attrNameLst>
                                      </p:cBhvr>
                                      <p:to>
                                        <p:strVal val="visible"/>
                                      </p:to>
                                    </p:set>
                                    <p:animEffect transition="in" filter="randombar(horizontal)">
                                      <p:cBhvr>
                                        <p:cTn id="39" dur="500"/>
                                        <p:tgtEl>
                                          <p:spTgt spid="25">
                                            <p:txEl>
                                              <p:pRg st="5" end="5"/>
                                            </p:txEl>
                                          </p:spTgt>
                                        </p:tgtEl>
                                      </p:cBhvr>
                                    </p:animEffect>
                                  </p:childTnLst>
                                </p:cTn>
                              </p:par>
                              <p:par>
                                <p:cTn id="40" presetID="14" presetClass="entr" presetSubtype="10" fill="hold" nodeType="withEffect">
                                  <p:stCondLst>
                                    <p:cond delay="0"/>
                                  </p:stCondLst>
                                  <p:childTnLst>
                                    <p:set>
                                      <p:cBhvr>
                                        <p:cTn id="41" dur="1" fill="hold">
                                          <p:stCondLst>
                                            <p:cond delay="0"/>
                                          </p:stCondLst>
                                        </p:cTn>
                                        <p:tgtEl>
                                          <p:spTgt spid="25">
                                            <p:txEl>
                                              <p:pRg st="6" end="6"/>
                                            </p:txEl>
                                          </p:spTgt>
                                        </p:tgtEl>
                                        <p:attrNameLst>
                                          <p:attrName>style.visibility</p:attrName>
                                        </p:attrNameLst>
                                      </p:cBhvr>
                                      <p:to>
                                        <p:strVal val="visible"/>
                                      </p:to>
                                    </p:set>
                                    <p:animEffect transition="in" filter="randombar(horizontal)">
                                      <p:cBhvr>
                                        <p:cTn id="42" dur="500"/>
                                        <p:tgtEl>
                                          <p:spTgt spid="25">
                                            <p:txEl>
                                              <p:pRg st="6" end="6"/>
                                            </p:txEl>
                                          </p:spTgt>
                                        </p:tgtEl>
                                      </p:cBhvr>
                                    </p:animEffect>
                                  </p:childTnLst>
                                </p:cTn>
                              </p:par>
                              <p:par>
                                <p:cTn id="43" presetID="14" presetClass="entr" presetSubtype="10" fill="hold" nodeType="withEffect">
                                  <p:stCondLst>
                                    <p:cond delay="0"/>
                                  </p:stCondLst>
                                  <p:childTnLst>
                                    <p:set>
                                      <p:cBhvr>
                                        <p:cTn id="44" dur="1" fill="hold">
                                          <p:stCondLst>
                                            <p:cond delay="0"/>
                                          </p:stCondLst>
                                        </p:cTn>
                                        <p:tgtEl>
                                          <p:spTgt spid="25">
                                            <p:txEl>
                                              <p:pRg st="7" end="7"/>
                                            </p:txEl>
                                          </p:spTgt>
                                        </p:tgtEl>
                                        <p:attrNameLst>
                                          <p:attrName>style.visibility</p:attrName>
                                        </p:attrNameLst>
                                      </p:cBhvr>
                                      <p:to>
                                        <p:strVal val="visible"/>
                                      </p:to>
                                    </p:set>
                                    <p:animEffect transition="in" filter="randombar(horizontal)">
                                      <p:cBhvr>
                                        <p:cTn id="45" dur="500"/>
                                        <p:tgtEl>
                                          <p:spTgt spid="25">
                                            <p:txEl>
                                              <p:pRg st="7" end="7"/>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4" presetClass="entr" presetSubtype="10" fill="hold" nodeType="click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randombar(horizontal)">
                                      <p:cBhvr>
                                        <p:cTn id="5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452285"/>
            <a:ext cx="9015216" cy="4861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858297"/>
            <a:ext cx="11746097"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Low" rtl="1">
              <a:lnSpc>
                <a:spcPts val="5000"/>
              </a:lnSpc>
              <a:buFont typeface="Arial" panose="020B0604020202020204" pitchFamily="34" charset="0"/>
              <a:buChar char="•"/>
            </a:pPr>
            <a:r>
              <a:rPr lang="ar-SA" sz="2800" dirty="0" smtClean="0">
                <a:solidFill>
                  <a:schemeClr val="tx1"/>
                </a:solidFill>
                <a:latin typeface="Alexandria"/>
              </a:rPr>
              <a:t>السمعة والمسؤولية الاجتماعية والاستدامة:</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دور المسؤولية الاجتماعية في تعزيز السمعة.</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الأخلاقيات المؤسسية </a:t>
            </a:r>
            <a:r>
              <a:rPr lang="ar-SA" sz="2800" dirty="0" err="1">
                <a:solidFill>
                  <a:schemeClr val="tx1"/>
                </a:solidFill>
                <a:latin typeface="Alexandria"/>
              </a:rPr>
              <a:t>والحوكمة</a:t>
            </a:r>
            <a:r>
              <a:rPr lang="ar-SA" sz="2800" dirty="0" smtClean="0">
                <a:solidFill>
                  <a:schemeClr val="tx1"/>
                </a:solidFill>
                <a:latin typeface="Alexandria"/>
              </a:rPr>
              <a:t>.</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الاستدامة وتأثيرها على الثقة </a:t>
            </a:r>
            <a:r>
              <a:rPr lang="ar-SA" sz="2800" dirty="0" smtClean="0">
                <a:solidFill>
                  <a:schemeClr val="tx1"/>
                </a:solidFill>
                <a:latin typeface="Alexandria"/>
              </a:rPr>
              <a:t>العامة</a:t>
            </a: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2131693" y="953514"/>
            <a:ext cx="7595119"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المقرر: </a:t>
            </a:r>
            <a:r>
              <a:rPr lang="en-US" sz="4000" b="1" dirty="0">
                <a:solidFill>
                  <a:srgbClr val="00AEEF"/>
                </a:solidFill>
                <a:latin typeface="Alexandria"/>
              </a:rPr>
              <a:t>Course Topics</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38250" y="2316117"/>
            <a:ext cx="2724150" cy="1551033"/>
          </a:xfrm>
          <a:prstGeom prst="rect">
            <a:avLst/>
          </a:prstGeom>
        </p:spPr>
      </p:pic>
      <p:pic>
        <p:nvPicPr>
          <p:cNvPr id="4" name="صورة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31693" y="4311445"/>
            <a:ext cx="3428621" cy="1687072"/>
          </a:xfrm>
          <a:prstGeom prst="rect">
            <a:avLst/>
          </a:prstGeom>
        </p:spPr>
      </p:pic>
    </p:spTree>
    <p:extLst>
      <p:ext uri="{BB962C8B-B14F-4D97-AF65-F5344CB8AC3E}">
        <p14:creationId xmlns:p14="http://schemas.microsoft.com/office/powerpoint/2010/main" val="331706959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7" dur="500"/>
                                        <p:tgtEl>
                                          <p:spTgt spid="25">
                                            <p:txEl>
                                              <p:pRg st="0" end="0"/>
                                            </p:txEl>
                                          </p:spTgt>
                                        </p:tgtEl>
                                      </p:cBhvr>
                                    </p:animEffect>
                                  </p:childTnLst>
                                </p:cTn>
                              </p:par>
                              <p:par>
                                <p:cTn id="18" presetID="14" presetClass="entr" presetSubtype="10" fill="hold" nodeType="withEffect">
                                  <p:stCondLst>
                                    <p:cond delay="0"/>
                                  </p:stCondLst>
                                  <p:childTnLst>
                                    <p:set>
                                      <p:cBhvr>
                                        <p:cTn id="19"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0" dur="500"/>
                                        <p:tgtEl>
                                          <p:spTgt spid="25">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randombar(horizontal)">
                                      <p:cBhvr>
                                        <p:cTn id="25" dur="500"/>
                                        <p:tgtEl>
                                          <p:spTgt spid="4"/>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nodeType="clickEffect">
                                  <p:stCondLst>
                                    <p:cond delay="0"/>
                                  </p:stCondLst>
                                  <p:childTnLst>
                                    <p:set>
                                      <p:cBhvr>
                                        <p:cTn id="29"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30" dur="500"/>
                                        <p:tgtEl>
                                          <p:spTgt spid="25">
                                            <p:txEl>
                                              <p:pRg st="2" end="2"/>
                                            </p:txEl>
                                          </p:spTgt>
                                        </p:tgtEl>
                                      </p:cBhvr>
                                    </p:animEffect>
                                  </p:childTnLst>
                                </p:cTn>
                              </p:par>
                              <p:par>
                                <p:cTn id="31" presetID="14" presetClass="entr" presetSubtype="10" fill="hold" nodeType="withEffect">
                                  <p:stCondLst>
                                    <p:cond delay="0"/>
                                  </p:stCondLst>
                                  <p:childTnLst>
                                    <p:set>
                                      <p:cBhvr>
                                        <p:cTn id="32"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33" dur="500"/>
                                        <p:tgtEl>
                                          <p:spTgt spid="25">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nodeType="click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randombar(horizontal)">
                                      <p:cBhvr>
                                        <p:cTn id="3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2216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2" y="1866782"/>
            <a:ext cx="11775594" cy="491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Low" rtl="1">
              <a:lnSpc>
                <a:spcPts val="5000"/>
              </a:lnSpc>
              <a:buFont typeface="Arial" panose="020B0604020202020204" pitchFamily="34" charset="0"/>
              <a:buChar char="•"/>
            </a:pPr>
            <a:r>
              <a:rPr lang="ar-SA" sz="2800" dirty="0">
                <a:solidFill>
                  <a:schemeClr val="tx1"/>
                </a:solidFill>
                <a:latin typeface="Alexandria"/>
              </a:rPr>
              <a:t>إدارة الأزمات والسمعة </a:t>
            </a:r>
            <a:r>
              <a:rPr lang="ar-SA" sz="2800" dirty="0" smtClean="0">
                <a:solidFill>
                  <a:schemeClr val="tx1"/>
                </a:solidFill>
                <a:latin typeface="Alexandria"/>
              </a:rPr>
              <a:t>:</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أنواع الأزمات المؤسسية</a:t>
            </a:r>
            <a:r>
              <a:rPr lang="ar-SA" sz="2800" dirty="0" smtClean="0">
                <a:solidFill>
                  <a:schemeClr val="tx1"/>
                </a:solidFill>
                <a:latin typeface="Alexandria"/>
              </a:rPr>
              <a:t>.</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استراتيجيات إدارة الأزمات الإعلامية</a:t>
            </a:r>
            <a:r>
              <a:rPr lang="ar-SA" sz="2800" dirty="0" smtClean="0">
                <a:solidFill>
                  <a:schemeClr val="tx1"/>
                </a:solidFill>
                <a:latin typeface="Alexandria"/>
              </a:rPr>
              <a:t>.</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استعادة السمعة بعد الأزمات</a:t>
            </a:r>
            <a:endParaRPr lang="en-US" sz="2800" dirty="0">
              <a:solidFill>
                <a:schemeClr val="tx1"/>
              </a:solidFill>
              <a:latin typeface="Alexandria"/>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2485572" y="747142"/>
            <a:ext cx="7595119"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المقرر: </a:t>
            </a:r>
            <a:r>
              <a:rPr lang="en-US" sz="4000" b="1" dirty="0">
                <a:solidFill>
                  <a:srgbClr val="00AEEF"/>
                </a:solidFill>
                <a:latin typeface="Alexandria"/>
              </a:rPr>
              <a:t>Course Topics</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05754" y="2364472"/>
            <a:ext cx="4562475" cy="3143250"/>
          </a:xfrm>
          <a:prstGeom prst="rect">
            <a:avLst/>
          </a:prstGeom>
        </p:spPr>
      </p:pic>
    </p:spTree>
    <p:extLst>
      <p:ext uri="{BB962C8B-B14F-4D97-AF65-F5344CB8AC3E}">
        <p14:creationId xmlns:p14="http://schemas.microsoft.com/office/powerpoint/2010/main" val="35296403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7" dur="500"/>
                                        <p:tgtEl>
                                          <p:spTgt spid="25">
                                            <p:txEl>
                                              <p:pRg st="0" end="0"/>
                                            </p:txEl>
                                          </p:spTgt>
                                        </p:tgtEl>
                                      </p:cBhvr>
                                    </p:animEffect>
                                  </p:childTnLst>
                                </p:cTn>
                              </p:par>
                              <p:par>
                                <p:cTn id="18" presetID="14" presetClass="entr" presetSubtype="10" fill="hold" nodeType="withEffect">
                                  <p:stCondLst>
                                    <p:cond delay="0"/>
                                  </p:stCondLst>
                                  <p:childTnLst>
                                    <p:set>
                                      <p:cBhvr>
                                        <p:cTn id="19"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0" dur="500"/>
                                        <p:tgtEl>
                                          <p:spTgt spid="25">
                                            <p:txEl>
                                              <p:pRg st="1" end="1"/>
                                            </p:txEl>
                                          </p:spTgt>
                                        </p:tgtEl>
                                      </p:cBhvr>
                                    </p:animEffect>
                                  </p:childTnLst>
                                </p:cTn>
                              </p:par>
                              <p:par>
                                <p:cTn id="21" presetID="14" presetClass="entr" presetSubtype="10" fill="hold" nodeType="withEffect">
                                  <p:stCondLst>
                                    <p:cond delay="0"/>
                                  </p:stCondLst>
                                  <p:childTnLst>
                                    <p:set>
                                      <p:cBhvr>
                                        <p:cTn id="22"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3" dur="500"/>
                                        <p:tgtEl>
                                          <p:spTgt spid="25">
                                            <p:txEl>
                                              <p:pRg st="2" end="2"/>
                                            </p:txEl>
                                          </p:spTgt>
                                        </p:tgtEl>
                                      </p:cBhvr>
                                    </p:animEffect>
                                  </p:childTnLst>
                                </p:cTn>
                              </p:par>
                              <p:par>
                                <p:cTn id="24" presetID="14" presetClass="entr" presetSubtype="10" fill="hold" nodeType="withEffect">
                                  <p:stCondLst>
                                    <p:cond delay="0"/>
                                  </p:stCondLst>
                                  <p:childTnLst>
                                    <p:set>
                                      <p:cBhvr>
                                        <p:cTn id="25"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26" dur="500"/>
                                        <p:tgtEl>
                                          <p:spTgt spid="25">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nodeType="click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randombar(horizontal)">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23758"/>
            <a:ext cx="924431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866782"/>
            <a:ext cx="11687103" cy="49076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Low" rtl="1">
              <a:lnSpc>
                <a:spcPts val="5000"/>
              </a:lnSpc>
              <a:buFont typeface="Arial" panose="020B0604020202020204" pitchFamily="34" charset="0"/>
              <a:buChar char="•"/>
            </a:pPr>
            <a:r>
              <a:rPr lang="ar-SA" sz="2800" dirty="0">
                <a:solidFill>
                  <a:schemeClr val="tx1"/>
                </a:solidFill>
              </a:rPr>
              <a:t>السمعة في البيئة الرقمية </a:t>
            </a:r>
            <a:r>
              <a:rPr lang="ar-SA" sz="2800" dirty="0" smtClean="0">
                <a:solidFill>
                  <a:schemeClr val="tx1"/>
                </a:solidFill>
                <a:latin typeface="Alexandria"/>
              </a:rPr>
              <a:t>:</a:t>
            </a:r>
            <a:endParaRPr lang="ar-SA" sz="2800" dirty="0" smtClean="0">
              <a:solidFill>
                <a:schemeClr val="tx1"/>
              </a:solidFill>
              <a:latin typeface="Alexandria"/>
            </a:endParaRPr>
          </a:p>
          <a:p>
            <a:pPr marL="457200" indent="-457200" algn="justLow" rtl="1">
              <a:lnSpc>
                <a:spcPts val="5000"/>
              </a:lnSpc>
              <a:buFont typeface="Wingdings" panose="05000000000000000000" pitchFamily="2" charset="2"/>
              <a:buChar char="ü"/>
            </a:pPr>
            <a:r>
              <a:rPr lang="ar-SA" sz="2800" dirty="0" smtClean="0">
                <a:solidFill>
                  <a:schemeClr val="tx1"/>
                </a:solidFill>
              </a:rPr>
              <a:t>أبعاد إدارة السمعة المؤسساتية الرقمية</a:t>
            </a:r>
          </a:p>
          <a:p>
            <a:pPr marL="457200" indent="-457200" algn="justLow" rtl="1">
              <a:lnSpc>
                <a:spcPts val="5000"/>
              </a:lnSpc>
              <a:buFont typeface="Wingdings" panose="05000000000000000000" pitchFamily="2" charset="2"/>
              <a:buChar char="ü"/>
            </a:pPr>
            <a:r>
              <a:rPr lang="ar-SA" sz="2800" dirty="0" smtClean="0">
                <a:solidFill>
                  <a:schemeClr val="tx1"/>
                </a:solidFill>
              </a:rPr>
              <a:t>وسائل </a:t>
            </a:r>
            <a:r>
              <a:rPr lang="ar-SA" sz="2800" dirty="0">
                <a:solidFill>
                  <a:schemeClr val="tx1"/>
                </a:solidFill>
              </a:rPr>
              <a:t>التواصل الاجتماعي وتأثيرها على السمعة</a:t>
            </a:r>
            <a:r>
              <a:rPr lang="ar-SA" sz="2800" dirty="0" smtClean="0">
                <a:solidFill>
                  <a:schemeClr val="tx1"/>
                </a:solidFill>
                <a:latin typeface="Alexandria"/>
              </a:rPr>
              <a:t>.</a:t>
            </a:r>
          </a:p>
          <a:p>
            <a:pPr marL="457200" indent="-457200" algn="justLow" rtl="1">
              <a:lnSpc>
                <a:spcPts val="5000"/>
              </a:lnSpc>
              <a:buFont typeface="Wingdings" panose="05000000000000000000" pitchFamily="2" charset="2"/>
              <a:buChar char="ü"/>
            </a:pPr>
            <a:r>
              <a:rPr lang="ar-SA" sz="2800" dirty="0">
                <a:solidFill>
                  <a:schemeClr val="tx1"/>
                </a:solidFill>
              </a:rPr>
              <a:t>إدارة السمعة الإلكترونية</a:t>
            </a:r>
            <a:r>
              <a:rPr lang="ar-SA" sz="2800" dirty="0" smtClean="0">
                <a:solidFill>
                  <a:schemeClr val="tx1"/>
                </a:solidFill>
                <a:latin typeface="Alexandria"/>
              </a:rPr>
              <a:t>.</a:t>
            </a:r>
          </a:p>
          <a:p>
            <a:pPr marL="457200" indent="-457200" algn="justLow" rtl="1">
              <a:lnSpc>
                <a:spcPts val="5000"/>
              </a:lnSpc>
              <a:buFont typeface="Wingdings" panose="05000000000000000000" pitchFamily="2" charset="2"/>
              <a:buChar char="ü"/>
            </a:pPr>
            <a:r>
              <a:rPr lang="ar-SA" sz="2800" dirty="0" smtClean="0">
                <a:solidFill>
                  <a:schemeClr val="tx1"/>
                </a:solidFill>
              </a:rPr>
              <a:t>الأخبار </a:t>
            </a:r>
            <a:r>
              <a:rPr lang="ar-SA" sz="2800" dirty="0">
                <a:solidFill>
                  <a:schemeClr val="tx1"/>
                </a:solidFill>
              </a:rPr>
              <a:t>الزائفة والرأي العام الرقمي</a:t>
            </a:r>
            <a:r>
              <a:rPr lang="ar-SA" sz="2800" dirty="0" smtClean="0">
                <a:solidFill>
                  <a:schemeClr val="tx1"/>
                </a:solidFill>
                <a:latin typeface="Alexandria"/>
              </a:rPr>
              <a: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2354294" y="824608"/>
            <a:ext cx="7595119"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المقرر: </a:t>
            </a:r>
            <a:r>
              <a:rPr lang="en-US" sz="4000" b="1" dirty="0">
                <a:solidFill>
                  <a:srgbClr val="00AEEF"/>
                </a:solidFill>
                <a:latin typeface="Alexandria"/>
              </a:rPr>
              <a:t>Course Topics</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410" y="4083865"/>
            <a:ext cx="4303961" cy="1905000"/>
          </a:xfrm>
          <a:prstGeom prst="rect">
            <a:avLst/>
          </a:prstGeom>
        </p:spPr>
      </p:pic>
      <p:pic>
        <p:nvPicPr>
          <p:cNvPr id="4" name="صورة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04865" y="2070460"/>
            <a:ext cx="4419117" cy="1809728"/>
          </a:xfrm>
          <a:prstGeom prst="rect">
            <a:avLst/>
          </a:prstGeom>
        </p:spPr>
      </p:pic>
    </p:spTree>
    <p:extLst>
      <p:ext uri="{BB962C8B-B14F-4D97-AF65-F5344CB8AC3E}">
        <p14:creationId xmlns:p14="http://schemas.microsoft.com/office/powerpoint/2010/main" val="334152760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7" dur="500"/>
                                        <p:tgtEl>
                                          <p:spTgt spid="2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2" dur="500"/>
                                        <p:tgtEl>
                                          <p:spTgt spid="25">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randombar(horizontal)">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32" dur="500"/>
                                        <p:tgtEl>
                                          <p:spTgt spid="25">
                                            <p:txEl>
                                              <p:pRg st="2" end="2"/>
                                            </p:txEl>
                                          </p:spTgt>
                                        </p:tgtEl>
                                      </p:cBhvr>
                                    </p:animEffect>
                                  </p:childTnLst>
                                </p:cTn>
                              </p:par>
                              <p:par>
                                <p:cTn id="33" presetID="14" presetClass="entr" presetSubtype="10" fill="hold" nodeType="withEffect">
                                  <p:stCondLst>
                                    <p:cond delay="0"/>
                                  </p:stCondLst>
                                  <p:childTnLst>
                                    <p:set>
                                      <p:cBhvr>
                                        <p:cTn id="34"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35" dur="500"/>
                                        <p:tgtEl>
                                          <p:spTgt spid="25">
                                            <p:txEl>
                                              <p:pRg st="3" end="3"/>
                                            </p:txEl>
                                          </p:spTgt>
                                        </p:tgtEl>
                                      </p:cBhvr>
                                    </p:animEffect>
                                  </p:childTnLst>
                                </p:cTn>
                              </p:par>
                              <p:par>
                                <p:cTn id="36" presetID="14" presetClass="entr" presetSubtype="10" fill="hold" nodeType="withEffect">
                                  <p:stCondLst>
                                    <p:cond delay="0"/>
                                  </p:stCondLst>
                                  <p:childTnLst>
                                    <p:set>
                                      <p:cBhvr>
                                        <p:cTn id="37"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38" dur="500"/>
                                        <p:tgtEl>
                                          <p:spTgt spid="25">
                                            <p:txEl>
                                              <p:pRg st="4" end="4"/>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4" presetClass="entr" presetSubtype="10" fill="hold" nodeType="click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randombar(horizontal)">
                                      <p:cBhvr>
                                        <p:cTn id="4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68922" y="1673052"/>
            <a:ext cx="11775594" cy="4991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Low" rtl="1">
              <a:lnSpc>
                <a:spcPts val="5000"/>
              </a:lnSpc>
              <a:buFont typeface="Arial" panose="020B0604020202020204" pitchFamily="34" charset="0"/>
              <a:buChar char="•"/>
            </a:pPr>
            <a:r>
              <a:rPr lang="ar-SA" sz="2800" dirty="0">
                <a:solidFill>
                  <a:schemeClr val="tx1"/>
                </a:solidFill>
              </a:rPr>
              <a:t>قياس وتقييم السمعة المؤسسية </a:t>
            </a:r>
            <a:r>
              <a:rPr lang="ar-SA" sz="2800" dirty="0" smtClean="0">
                <a:solidFill>
                  <a:schemeClr val="tx1"/>
                </a:solidFill>
                <a:latin typeface="Alexandria"/>
              </a:rPr>
              <a:t>:</a:t>
            </a:r>
          </a:p>
          <a:p>
            <a:pPr marL="457200" indent="-457200" algn="justLow" rtl="1">
              <a:lnSpc>
                <a:spcPts val="5000"/>
              </a:lnSpc>
              <a:buFont typeface="Wingdings" panose="05000000000000000000" pitchFamily="2" charset="2"/>
              <a:buChar char="ü"/>
            </a:pPr>
            <a:r>
              <a:rPr lang="ar-SA" sz="2800" dirty="0">
                <a:solidFill>
                  <a:schemeClr val="tx1"/>
                </a:solidFill>
              </a:rPr>
              <a:t>نماذج قياس السمعة مثل (</a:t>
            </a:r>
            <a:r>
              <a:rPr lang="en-US" sz="2800" dirty="0">
                <a:solidFill>
                  <a:schemeClr val="tx1"/>
                </a:solidFill>
              </a:rPr>
              <a:t>Rep </a:t>
            </a:r>
            <a:r>
              <a:rPr lang="en-US" sz="2800" dirty="0" err="1">
                <a:solidFill>
                  <a:schemeClr val="tx1"/>
                </a:solidFill>
              </a:rPr>
              <a:t>Trak</a:t>
            </a:r>
            <a:r>
              <a:rPr lang="ar-SA" sz="2800" dirty="0">
                <a:solidFill>
                  <a:schemeClr val="tx1"/>
                </a:solidFill>
              </a:rPr>
              <a:t>)</a:t>
            </a:r>
            <a:r>
              <a:rPr lang="ar-SA" sz="2800" dirty="0" smtClean="0">
                <a:solidFill>
                  <a:schemeClr val="tx1"/>
                </a:solidFill>
                <a:latin typeface="Alexandria"/>
              </a:rPr>
              <a:t>.</a:t>
            </a:r>
          </a:p>
          <a:p>
            <a:pPr marL="457200" indent="-457200" algn="justLow" rtl="1">
              <a:lnSpc>
                <a:spcPts val="5000"/>
              </a:lnSpc>
              <a:buFont typeface="Wingdings" panose="05000000000000000000" pitchFamily="2" charset="2"/>
              <a:buChar char="ü"/>
            </a:pPr>
            <a:r>
              <a:rPr lang="ar-SA" sz="2800" dirty="0">
                <a:solidFill>
                  <a:schemeClr val="tx1"/>
                </a:solidFill>
              </a:rPr>
              <a:t>مؤشرات الأداء المرتبطة بالسمعة</a:t>
            </a:r>
            <a:r>
              <a:rPr lang="ar-SA" sz="2800" dirty="0" smtClean="0">
                <a:solidFill>
                  <a:schemeClr val="tx1"/>
                </a:solidFill>
                <a:latin typeface="Alexandria"/>
              </a:rPr>
              <a:t>.</a:t>
            </a:r>
          </a:p>
          <a:p>
            <a:pPr marL="457200" indent="-457200" algn="justLow" rtl="1">
              <a:lnSpc>
                <a:spcPts val="5000"/>
              </a:lnSpc>
              <a:buFont typeface="Wingdings" panose="05000000000000000000" pitchFamily="2" charset="2"/>
              <a:buChar char="ü"/>
            </a:pPr>
            <a:r>
              <a:rPr lang="ar-SA" sz="2800" dirty="0">
                <a:solidFill>
                  <a:schemeClr val="tx1"/>
                </a:solidFill>
              </a:rPr>
              <a:t>أدوات البحث والاستقصاء وتحليل البيانات</a:t>
            </a:r>
            <a:r>
              <a:rPr lang="ar-SA" sz="2800" dirty="0" smtClean="0">
                <a:solidFill>
                  <a:schemeClr val="tx1"/>
                </a:solidFill>
                <a:latin typeface="Alexandria"/>
              </a:rPr>
              <a: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425303" y="586235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2377500" y="875440"/>
            <a:ext cx="7595119"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المقرر: </a:t>
            </a:r>
            <a:r>
              <a:rPr lang="en-US" sz="4000" b="1" dirty="0">
                <a:solidFill>
                  <a:srgbClr val="00AEEF"/>
                </a:solidFill>
                <a:latin typeface="Alexandria"/>
              </a:rPr>
              <a:t>Course Topics</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3475" y="1951783"/>
            <a:ext cx="4505325" cy="1924892"/>
          </a:xfrm>
          <a:prstGeom prst="rect">
            <a:avLst/>
          </a:prstGeom>
        </p:spPr>
      </p:pic>
      <p:pic>
        <p:nvPicPr>
          <p:cNvPr id="4" name="صورة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99249" y="4005885"/>
            <a:ext cx="3725376" cy="1838324"/>
          </a:xfrm>
          <a:prstGeom prst="rect">
            <a:avLst/>
          </a:prstGeom>
        </p:spPr>
      </p:pic>
    </p:spTree>
    <p:extLst>
      <p:ext uri="{BB962C8B-B14F-4D97-AF65-F5344CB8AC3E}">
        <p14:creationId xmlns:p14="http://schemas.microsoft.com/office/powerpoint/2010/main" val="221071041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7" dur="500"/>
                                        <p:tgtEl>
                                          <p:spTgt spid="25">
                                            <p:txEl>
                                              <p:pRg st="0" end="0"/>
                                            </p:txEl>
                                          </p:spTgt>
                                        </p:tgtEl>
                                      </p:cBhvr>
                                    </p:animEffect>
                                  </p:childTnLst>
                                </p:cTn>
                              </p:par>
                              <p:par>
                                <p:cTn id="18" presetID="14" presetClass="entr" presetSubtype="10" fill="hold" nodeType="withEffect">
                                  <p:stCondLst>
                                    <p:cond delay="0"/>
                                  </p:stCondLst>
                                  <p:childTnLst>
                                    <p:set>
                                      <p:cBhvr>
                                        <p:cTn id="19"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0" dur="500"/>
                                        <p:tgtEl>
                                          <p:spTgt spid="25">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randombar(horizontal)">
                                      <p:cBhvr>
                                        <p:cTn id="25" dur="500"/>
                                        <p:tgtEl>
                                          <p:spTgt spid="2"/>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nodeType="clickEffect">
                                  <p:stCondLst>
                                    <p:cond delay="0"/>
                                  </p:stCondLst>
                                  <p:childTnLst>
                                    <p:set>
                                      <p:cBhvr>
                                        <p:cTn id="29"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30" dur="500"/>
                                        <p:tgtEl>
                                          <p:spTgt spid="25">
                                            <p:txEl>
                                              <p:pRg st="2" end="2"/>
                                            </p:txEl>
                                          </p:spTgt>
                                        </p:tgtEl>
                                      </p:cBhvr>
                                    </p:animEffect>
                                  </p:childTnLst>
                                </p:cTn>
                              </p:par>
                              <p:par>
                                <p:cTn id="31" presetID="14" presetClass="entr" presetSubtype="10" fill="hold" nodeType="withEffect">
                                  <p:stCondLst>
                                    <p:cond delay="0"/>
                                  </p:stCondLst>
                                  <p:childTnLst>
                                    <p:set>
                                      <p:cBhvr>
                                        <p:cTn id="32"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33" dur="500"/>
                                        <p:tgtEl>
                                          <p:spTgt spid="25">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nodeType="click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randombar(horizontal)">
                                      <p:cBhvr>
                                        <p:cTn id="3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876307"/>
            <a:ext cx="11736265" cy="46459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Low" rtl="1">
              <a:lnSpc>
                <a:spcPts val="5000"/>
              </a:lnSpc>
              <a:buFont typeface="Arial" panose="020B0604020202020204" pitchFamily="34" charset="0"/>
              <a:buChar char="•"/>
            </a:pPr>
            <a:r>
              <a:rPr lang="ar-SA" sz="2800" dirty="0">
                <a:solidFill>
                  <a:schemeClr val="tx1"/>
                </a:solidFill>
                <a:latin typeface="Alexandria"/>
              </a:rPr>
              <a:t>دراسات حالة وتطبيقات عملية</a:t>
            </a:r>
            <a:r>
              <a:rPr lang="ar-SA" sz="2800" dirty="0" smtClean="0">
                <a:solidFill>
                  <a:schemeClr val="tx1"/>
                </a:solidFill>
                <a:latin typeface="Alexandria"/>
              </a:rPr>
              <a:t>:</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تحليل حالات محلية وعالمية</a:t>
            </a:r>
            <a:r>
              <a:rPr lang="ar-SA" sz="2800" dirty="0" smtClean="0">
                <a:solidFill>
                  <a:schemeClr val="tx1"/>
                </a:solidFill>
                <a:latin typeface="Alexandria"/>
              </a:rPr>
              <a:t>.</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نجاحات وإخفاقات في إدارة السمعة.</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مشاريع تطبيقية.</a:t>
            </a: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35873" y="5851501"/>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2062868" y="970499"/>
            <a:ext cx="7595119"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المقرر: </a:t>
            </a:r>
            <a:r>
              <a:rPr lang="en-US" sz="4000" b="1" dirty="0">
                <a:solidFill>
                  <a:srgbClr val="00AEEF"/>
                </a:solidFill>
                <a:latin typeface="Alexandria"/>
              </a:rPr>
              <a:t>Course Topics</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5851" y="2445596"/>
            <a:ext cx="5562600" cy="3235876"/>
          </a:xfrm>
          <a:prstGeom prst="rect">
            <a:avLst/>
          </a:prstGeom>
        </p:spPr>
      </p:pic>
    </p:spTree>
    <p:extLst>
      <p:ext uri="{BB962C8B-B14F-4D97-AF65-F5344CB8AC3E}">
        <p14:creationId xmlns:p14="http://schemas.microsoft.com/office/powerpoint/2010/main" val="360638009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7" dur="500"/>
                                        <p:tgtEl>
                                          <p:spTgt spid="25">
                                            <p:txEl>
                                              <p:pRg st="0" end="0"/>
                                            </p:txEl>
                                          </p:spTgt>
                                        </p:tgtEl>
                                      </p:cBhvr>
                                    </p:animEffect>
                                  </p:childTnLst>
                                </p:cTn>
                              </p:par>
                              <p:par>
                                <p:cTn id="18" presetID="14" presetClass="entr" presetSubtype="10" fill="hold" nodeType="withEffect">
                                  <p:stCondLst>
                                    <p:cond delay="0"/>
                                  </p:stCondLst>
                                  <p:childTnLst>
                                    <p:set>
                                      <p:cBhvr>
                                        <p:cTn id="19"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0" dur="500"/>
                                        <p:tgtEl>
                                          <p:spTgt spid="25">
                                            <p:txEl>
                                              <p:pRg st="1" end="1"/>
                                            </p:txEl>
                                          </p:spTgt>
                                        </p:tgtEl>
                                      </p:cBhvr>
                                    </p:animEffect>
                                  </p:childTnLst>
                                </p:cTn>
                              </p:par>
                              <p:par>
                                <p:cTn id="21" presetID="14" presetClass="entr" presetSubtype="10" fill="hold" nodeType="withEffect">
                                  <p:stCondLst>
                                    <p:cond delay="0"/>
                                  </p:stCondLst>
                                  <p:childTnLst>
                                    <p:set>
                                      <p:cBhvr>
                                        <p:cTn id="22"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3" dur="500"/>
                                        <p:tgtEl>
                                          <p:spTgt spid="25">
                                            <p:txEl>
                                              <p:pRg st="2" end="2"/>
                                            </p:txEl>
                                          </p:spTgt>
                                        </p:tgtEl>
                                      </p:cBhvr>
                                    </p:animEffect>
                                  </p:childTnLst>
                                </p:cTn>
                              </p:par>
                              <p:par>
                                <p:cTn id="24" presetID="14" presetClass="entr" presetSubtype="10" fill="hold" nodeType="withEffect">
                                  <p:stCondLst>
                                    <p:cond delay="0"/>
                                  </p:stCondLst>
                                  <p:childTnLst>
                                    <p:set>
                                      <p:cBhvr>
                                        <p:cTn id="25"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26" dur="500"/>
                                        <p:tgtEl>
                                          <p:spTgt spid="25">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nodeType="click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randombar(horizontal)">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ستطيل 3"/>
          <p:cNvSpPr/>
          <p:nvPr/>
        </p:nvSpPr>
        <p:spPr>
          <a:xfrm>
            <a:off x="1531315" y="1653776"/>
            <a:ext cx="8284639" cy="769441"/>
          </a:xfrm>
          <a:prstGeom prst="rect">
            <a:avLst/>
          </a:prstGeom>
        </p:spPr>
        <p:txBody>
          <a:bodyPr wrap="none">
            <a:spAutoFit/>
          </a:bodyPr>
          <a:lstStyle/>
          <a:p>
            <a:pPr algn="ctr" rtl="1"/>
            <a:r>
              <a:rPr lang="ar-SA" sz="4400" b="1" dirty="0">
                <a:solidFill>
                  <a:srgbClr val="00AEEF"/>
                </a:solidFill>
                <a:latin typeface="Alexandria"/>
              </a:rPr>
              <a:t>حلقات </a:t>
            </a:r>
            <a:r>
              <a:rPr lang="ar-SA" sz="4400" b="1" dirty="0" smtClean="0">
                <a:solidFill>
                  <a:srgbClr val="00AEEF"/>
                </a:solidFill>
                <a:latin typeface="Alexandria"/>
              </a:rPr>
              <a:t>النقاش   </a:t>
            </a:r>
            <a:r>
              <a:rPr lang="en-US" sz="4000" b="1" dirty="0">
                <a:solidFill>
                  <a:srgbClr val="00AEEF"/>
                </a:solidFill>
                <a:latin typeface="Alexandria"/>
              </a:rPr>
              <a:t>Discussion Sessions</a:t>
            </a:r>
            <a:endParaRPr lang="ar-SA" sz="4000" b="1" dirty="0">
              <a:solidFill>
                <a:srgbClr val="00AEEF"/>
              </a:solidFill>
              <a:latin typeface="Alexandria"/>
            </a:endParaRPr>
          </a:p>
        </p:txBody>
      </p:sp>
      <p:pic>
        <p:nvPicPr>
          <p:cNvPr id="9" name="صورة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39802" y="2489562"/>
            <a:ext cx="7689668" cy="3972197"/>
          </a:xfrm>
          <a:prstGeom prst="rect">
            <a:avLst/>
          </a:prstGeom>
        </p:spPr>
      </p:pic>
      <p:sp>
        <p:nvSpPr>
          <p:cNvPr id="15"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Tree>
    <p:extLst>
      <p:ext uri="{BB962C8B-B14F-4D97-AF65-F5344CB8AC3E}">
        <p14:creationId xmlns:p14="http://schemas.microsoft.com/office/powerpoint/2010/main" val="174101426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flipV="1">
            <a:off x="2626179" y="455181"/>
            <a:ext cx="824211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ستطيل 3"/>
          <p:cNvSpPr/>
          <p:nvPr/>
        </p:nvSpPr>
        <p:spPr>
          <a:xfrm>
            <a:off x="1791567" y="1202748"/>
            <a:ext cx="8304068" cy="769441"/>
          </a:xfrm>
          <a:prstGeom prst="rect">
            <a:avLst/>
          </a:prstGeom>
        </p:spPr>
        <p:txBody>
          <a:bodyPr wrap="none">
            <a:spAutoFit/>
          </a:bodyPr>
          <a:lstStyle/>
          <a:p>
            <a:pPr algn="ctr" rtl="1"/>
            <a:r>
              <a:rPr lang="ar-SA" sz="4400" b="1" dirty="0">
                <a:solidFill>
                  <a:srgbClr val="00AEEF"/>
                </a:solidFill>
                <a:latin typeface="Alexandria"/>
              </a:rPr>
              <a:t>التقييم </a:t>
            </a:r>
            <a:r>
              <a:rPr lang="ar-SA" sz="4400" b="1" dirty="0" smtClean="0">
                <a:solidFill>
                  <a:srgbClr val="00AEEF"/>
                </a:solidFill>
                <a:latin typeface="Alexandria"/>
              </a:rPr>
              <a:t>الطلابي   </a:t>
            </a:r>
            <a:r>
              <a:rPr lang="en-US" sz="4000" b="1" dirty="0">
                <a:solidFill>
                  <a:srgbClr val="00AEEF"/>
                </a:solidFill>
                <a:latin typeface="Alexandria"/>
              </a:rPr>
              <a:t>Student </a:t>
            </a:r>
            <a:r>
              <a:rPr lang="en-US" sz="4000" b="1" dirty="0" smtClean="0">
                <a:solidFill>
                  <a:srgbClr val="00AEEF"/>
                </a:solidFill>
                <a:latin typeface="Alexandria"/>
              </a:rPr>
              <a:t>Assessment</a:t>
            </a:r>
            <a:endParaRPr lang="ar-SA" sz="4000" b="1" dirty="0">
              <a:solidFill>
                <a:srgbClr val="00AEEF"/>
              </a:solidFill>
              <a:latin typeface="Alexandria"/>
            </a:endParaRPr>
          </a:p>
        </p:txBody>
      </p:sp>
      <p:sp>
        <p:nvSpPr>
          <p:cNvPr id="15"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pic>
        <p:nvPicPr>
          <p:cNvPr id="5" name="صورة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7589" y="2019068"/>
            <a:ext cx="10432024" cy="4097904"/>
          </a:xfrm>
          <a:prstGeom prst="rect">
            <a:avLst/>
          </a:prstGeom>
        </p:spPr>
      </p:pic>
    </p:spTree>
    <p:extLst>
      <p:ext uri="{BB962C8B-B14F-4D97-AF65-F5344CB8AC3E}">
        <p14:creationId xmlns:p14="http://schemas.microsoft.com/office/powerpoint/2010/main" val="80498140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214369" cy="6609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19431" y="1711848"/>
            <a:ext cx="8776755" cy="49342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SA" sz="2800" b="1" u="sng" dirty="0" smtClean="0">
                <a:solidFill>
                  <a:schemeClr val="tx1"/>
                </a:solidFill>
                <a:latin typeface="Alexandria"/>
              </a:rPr>
              <a:t>ستتمحور المحاضرة القادمة حول الأمور الآتية:</a:t>
            </a:r>
          </a:p>
          <a:p>
            <a:pPr marL="457200" indent="-457200" algn="justLow" rtl="1">
              <a:lnSpc>
                <a:spcPts val="5000"/>
              </a:lnSpc>
              <a:buFont typeface="Arial" panose="020B0604020202020204" pitchFamily="34" charset="0"/>
              <a:buChar char="•"/>
            </a:pPr>
            <a:r>
              <a:rPr lang="ar-SA" sz="2800" dirty="0" smtClean="0">
                <a:solidFill>
                  <a:schemeClr val="tx1"/>
                </a:solidFill>
                <a:latin typeface="Alexandria"/>
              </a:rPr>
              <a:t>مدخل </a:t>
            </a:r>
            <a:r>
              <a:rPr lang="ar-SA" sz="2800" dirty="0">
                <a:solidFill>
                  <a:schemeClr val="tx1"/>
                </a:solidFill>
                <a:latin typeface="Alexandria"/>
              </a:rPr>
              <a:t>إلى </a:t>
            </a:r>
            <a:r>
              <a:rPr lang="ar-SA" sz="2800" dirty="0" smtClean="0">
                <a:solidFill>
                  <a:schemeClr val="tx1"/>
                </a:solidFill>
                <a:latin typeface="Alexandria"/>
              </a:rPr>
              <a:t>السمعة </a:t>
            </a:r>
            <a:r>
              <a:rPr lang="ar-SA" sz="2800" dirty="0">
                <a:solidFill>
                  <a:schemeClr val="tx1"/>
                </a:solidFill>
                <a:latin typeface="Alexandria"/>
              </a:rPr>
              <a:t>المؤسسية:</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تعريف السمعة </a:t>
            </a:r>
            <a:r>
              <a:rPr lang="ar-SA" sz="2800" dirty="0" smtClean="0">
                <a:solidFill>
                  <a:schemeClr val="tx1"/>
                </a:solidFill>
                <a:latin typeface="Alexandria"/>
              </a:rPr>
              <a:t>المؤسسية </a:t>
            </a:r>
            <a:r>
              <a:rPr lang="ar-SA" sz="2800" dirty="0">
                <a:solidFill>
                  <a:schemeClr val="tx1"/>
                </a:solidFill>
                <a:latin typeface="Alexandria"/>
              </a:rPr>
              <a:t>وتطور المفهوم.</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أهمية السمعة المؤسسية في تحقيق الميزة التنافسية.</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السمعة المؤسسية كأصل استراتيجي غير ملموس. </a:t>
            </a: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25733" y="5889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2139671" y="833005"/>
            <a:ext cx="7595119" cy="764184"/>
          </a:xfrm>
          <a:prstGeom prst="rect">
            <a:avLst/>
          </a:prstGeom>
        </p:spPr>
        <p:txBody>
          <a:bodyPr wrap="square">
            <a:spAutoFit/>
          </a:bodyPr>
          <a:lstStyle/>
          <a:p>
            <a:pPr algn="ct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المحاضرة القادمة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grpSp>
        <p:nvGrpSpPr>
          <p:cNvPr id="9" name="Google Shape;5364;p51"/>
          <p:cNvGrpSpPr/>
          <p:nvPr/>
        </p:nvGrpSpPr>
        <p:grpSpPr>
          <a:xfrm>
            <a:off x="9293602" y="2133600"/>
            <a:ext cx="2713703" cy="3755922"/>
            <a:chOff x="-48237000" y="2342650"/>
            <a:chExt cx="256800" cy="300225"/>
          </a:xfrm>
          <a:solidFill>
            <a:srgbClr val="FF0000"/>
          </a:solidFill>
        </p:grpSpPr>
        <p:sp>
          <p:nvSpPr>
            <p:cNvPr id="10" name="Google Shape;5365;p51"/>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1" name="Google Shape;5366;p51"/>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2" name="Google Shape;5367;p51"/>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grpSp>
    </p:spTree>
    <p:extLst>
      <p:ext uri="{BB962C8B-B14F-4D97-AF65-F5344CB8AC3E}">
        <p14:creationId xmlns:p14="http://schemas.microsoft.com/office/powerpoint/2010/main" val="297601238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par>
                                <p:cTn id="23" presetID="14" presetClass="entr" presetSubtype="10" fill="hold" nodeType="withEffect">
                                  <p:stCondLst>
                                    <p:cond delay="0"/>
                                  </p:stCondLst>
                                  <p:childTnLst>
                                    <p:set>
                                      <p:cBhvr>
                                        <p:cTn id="24"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5" dur="500"/>
                                        <p:tgtEl>
                                          <p:spTgt spid="25">
                                            <p:txEl>
                                              <p:pRg st="1" end="1"/>
                                            </p:txEl>
                                          </p:spTgt>
                                        </p:tgtEl>
                                      </p:cBhvr>
                                    </p:animEffect>
                                  </p:childTnLst>
                                </p:cTn>
                              </p:par>
                              <p:par>
                                <p:cTn id="26" presetID="14" presetClass="entr" presetSubtype="10" fill="hold" nodeType="withEffect">
                                  <p:stCondLst>
                                    <p:cond delay="0"/>
                                  </p:stCondLst>
                                  <p:childTnLst>
                                    <p:set>
                                      <p:cBhvr>
                                        <p:cTn id="27"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8" dur="500"/>
                                        <p:tgtEl>
                                          <p:spTgt spid="25">
                                            <p:txEl>
                                              <p:pRg st="2" end="2"/>
                                            </p:txEl>
                                          </p:spTgt>
                                        </p:tgtEl>
                                      </p:cBhvr>
                                    </p:animEffect>
                                  </p:childTnLst>
                                </p:cTn>
                              </p:par>
                              <p:par>
                                <p:cTn id="29" presetID="14" presetClass="entr" presetSubtype="10" fill="hold" nodeType="withEffect">
                                  <p:stCondLst>
                                    <p:cond delay="0"/>
                                  </p:stCondLst>
                                  <p:childTnLst>
                                    <p:set>
                                      <p:cBhvr>
                                        <p:cTn id="30"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31" dur="500"/>
                                        <p:tgtEl>
                                          <p:spTgt spid="25">
                                            <p:txEl>
                                              <p:pRg st="3" end="3"/>
                                            </p:txEl>
                                          </p:spTgt>
                                        </p:tgtEl>
                                      </p:cBhvr>
                                    </p:animEffect>
                                  </p:childTnLst>
                                </p:cTn>
                              </p:par>
                              <p:par>
                                <p:cTn id="32" presetID="14" presetClass="entr" presetSubtype="10" fill="hold" nodeType="withEffect">
                                  <p:stCondLst>
                                    <p:cond delay="0"/>
                                  </p:stCondLst>
                                  <p:childTnLst>
                                    <p:set>
                                      <p:cBhvr>
                                        <p:cTn id="33"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34" dur="500"/>
                                        <p:tgtEl>
                                          <p:spTgt spid="2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comb/>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8A74DBDD-89D9-4110-9CEB-03AF3F9FFD9C}"/>
</file>

<file path=customXml/itemProps3.xml><?xml version="1.0" encoding="utf-8"?>
<ds:datastoreItem xmlns:ds="http://schemas.openxmlformats.org/officeDocument/2006/customXml" ds:itemID="{ACC9A911-23AF-4D6B-960B-1A780C58D828}">
  <ds:schemaRefs>
    <ds:schemaRef ds:uri="http://purl.org/dc/elements/1.1/"/>
    <ds:schemaRef ds:uri="http://schemas.microsoft.com/office/2006/metadata/properties"/>
    <ds:schemaRef ds:uri="688354b5-287c-4cda-825e-1d7935aea40e"/>
    <ds:schemaRef ds:uri="http://purl.org/dc/terms/"/>
    <ds:schemaRef ds:uri="http://schemas.openxmlformats.org/package/2006/metadata/core-properties"/>
    <ds:schemaRef ds:uri="http://schemas.microsoft.com/office/infopath/2007/PartnerControls"/>
    <ds:schemaRef ds:uri="http://schemas.microsoft.com/office/2006/documentManagement/types"/>
    <ds:schemaRef ds:uri="aca13214-df29-4e3c-a050-857c0bf7bd8e"/>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625</TotalTime>
  <Words>772</Words>
  <Application>Microsoft Office PowerPoint</Application>
  <PresentationFormat>شاشة عريضة</PresentationFormat>
  <Paragraphs>124</Paragraphs>
  <Slides>20</Slides>
  <Notes>4</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20</vt:i4>
      </vt:variant>
    </vt:vector>
  </HeadingPairs>
  <TitlesOfParts>
    <vt:vector size="26" baseType="lpstr">
      <vt:lpstr>Alexandria</vt:lpstr>
      <vt:lpstr>Arial</vt:lpstr>
      <vt:lpstr>Calibri</vt:lpstr>
      <vt:lpstr>Calibri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VIVOBOOK</cp:lastModifiedBy>
  <cp:revision>64</cp:revision>
  <dcterms:created xsi:type="dcterms:W3CDTF">2023-04-29T09:08:00Z</dcterms:created>
  <dcterms:modified xsi:type="dcterms:W3CDTF">2026-09-09T11:46:17Z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