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49.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5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7.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0.xml" ContentType="application/vnd.openxmlformats-officedocument.presentationml.slide+xml"/>
  <Override PartName="/ppt/slides/slide44.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21.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35.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4.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31.xml" ContentType="application/vnd.openxmlformats-officedocument.presentationml.notesSlide+xml"/>
  <Override PartName="/ppt/notesSlides/notesSlide27.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52"/>
  </p:notesMasterIdLst>
  <p:sldIdLst>
    <p:sldId id="729" r:id="rId2"/>
    <p:sldId id="258" r:id="rId3"/>
    <p:sldId id="259" r:id="rId4"/>
    <p:sldId id="260" r:id="rId5"/>
    <p:sldId id="356" r:id="rId6"/>
    <p:sldId id="473" r:id="rId7"/>
    <p:sldId id="594" r:id="rId8"/>
    <p:sldId id="595" r:id="rId9"/>
    <p:sldId id="596" r:id="rId10"/>
    <p:sldId id="706" r:id="rId11"/>
    <p:sldId id="707" r:id="rId12"/>
    <p:sldId id="650" r:id="rId13"/>
    <p:sldId id="649" r:id="rId14"/>
    <p:sldId id="600" r:id="rId15"/>
    <p:sldId id="651" r:id="rId16"/>
    <p:sldId id="652" r:id="rId17"/>
    <p:sldId id="708" r:id="rId18"/>
    <p:sldId id="709" r:id="rId19"/>
    <p:sldId id="653" r:id="rId20"/>
    <p:sldId id="655" r:id="rId21"/>
    <p:sldId id="710" r:id="rId22"/>
    <p:sldId id="656" r:id="rId23"/>
    <p:sldId id="657" r:id="rId24"/>
    <p:sldId id="711" r:id="rId25"/>
    <p:sldId id="658" r:id="rId26"/>
    <p:sldId id="712" r:id="rId27"/>
    <p:sldId id="659" r:id="rId28"/>
    <p:sldId id="713" r:id="rId29"/>
    <p:sldId id="660" r:id="rId30"/>
    <p:sldId id="714" r:id="rId31"/>
    <p:sldId id="661" r:id="rId32"/>
    <p:sldId id="662" r:id="rId33"/>
    <p:sldId id="715" r:id="rId34"/>
    <p:sldId id="563" r:id="rId35"/>
    <p:sldId id="663" r:id="rId36"/>
    <p:sldId id="716" r:id="rId37"/>
    <p:sldId id="717" r:id="rId38"/>
    <p:sldId id="718" r:id="rId39"/>
    <p:sldId id="719" r:id="rId40"/>
    <p:sldId id="720" r:id="rId41"/>
    <p:sldId id="721" r:id="rId42"/>
    <p:sldId id="664" r:id="rId43"/>
    <p:sldId id="722" r:id="rId44"/>
    <p:sldId id="723" r:id="rId45"/>
    <p:sldId id="668" r:id="rId46"/>
    <p:sldId id="724" r:id="rId47"/>
    <p:sldId id="725" r:id="rId48"/>
    <p:sldId id="705" r:id="rId49"/>
    <p:sldId id="727" r:id="rId50"/>
    <p:sldId id="728" r:id="rId5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115"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30715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8068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257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6460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10897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3939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6049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3779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2870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1518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28944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4264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59350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27532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48444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9837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99609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66485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5023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653197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3911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19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5612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95003360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01165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58579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982625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179494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349162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008380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29755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6527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9265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3477975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4976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017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4916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32961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532478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03801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18263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36962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67904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6041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8799" y="365125"/>
            <a:ext cx="2615397" cy="654204"/>
          </a:xfrm>
          <a:prstGeom prst="rect">
            <a:avLst/>
          </a:prstGeom>
        </p:spPr>
      </p:pic>
      <p:sp>
        <p:nvSpPr>
          <p:cNvPr id="8" name="Google Shape;135;p3"/>
          <p:cNvSpPr txBox="1"/>
          <p:nvPr userDrawn="1"/>
        </p:nvSpPr>
        <p:spPr>
          <a:xfrm>
            <a:off x="4787900" y="6444516"/>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smtClean="0">
                <a:solidFill>
                  <a:schemeClr val="tx1"/>
                </a:solidFill>
                <a:latin typeface="Alexandria" pitchFamily="2" charset="-78"/>
                <a:ea typeface="Calibri"/>
                <a:cs typeface="Alexandria" pitchFamily="2" charset="-78"/>
                <a:sym typeface="Calibri"/>
              </a:rPr>
              <a:t>www.midocean.km</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6842419"/>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9</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865015098"/>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84832" y="2228413"/>
            <a:ext cx="11451332"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0F0"/>
                </a:solidFill>
                <a:latin typeface="Alexandria" pitchFamily="2" charset="-78"/>
                <a:cs typeface="Alexandria" pitchFamily="2" charset="-78"/>
              </a:rPr>
              <a:t>ESTABLISHING THE REQUIREMENTS</a:t>
            </a:r>
            <a:endParaRPr sz="36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AE" sz="2000" b="1" dirty="0">
                <a:solidFill>
                  <a:schemeClr val="dk1"/>
                </a:solidFill>
                <a:latin typeface="Alexandria" pitchFamily="2" charset="-78"/>
                <a:ea typeface="Times New Roman"/>
                <a:cs typeface="Alexandria" pitchFamily="2" charset="-78"/>
                <a:sym typeface="Times New Roman"/>
              </a:rPr>
              <a:t>9</a:t>
            </a:r>
            <a:r>
              <a:rPr lang="en-US" sz="2000" b="1" baseline="30000" dirty="0" err="1" smtClean="0">
                <a:solidFill>
                  <a:schemeClr val="dk1"/>
                </a:solidFill>
                <a:latin typeface="Alexandria" pitchFamily="2" charset="-78"/>
                <a:ea typeface="Times New Roman"/>
                <a:cs typeface="Alexandria" pitchFamily="2" charset="-78"/>
                <a:sym typeface="Times New Roman"/>
              </a:rPr>
              <a:t>th</a:t>
            </a: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chemeClr val="dk1"/>
                </a:solidFill>
                <a:latin typeface="Alexandria" pitchFamily="2" charset="-78"/>
                <a:ea typeface="Times New Roman"/>
                <a:cs typeface="Alexandria" pitchFamily="2" charset="-78"/>
                <a:sym typeface="Times New Roman"/>
              </a:rPr>
              <a:t> </a:t>
            </a:r>
            <a:r>
              <a:rPr lang="en-US" sz="1800" b="1" dirty="0" smtClean="0">
                <a:solidFill>
                  <a:schemeClr val="dk1"/>
                </a:solidFill>
                <a:latin typeface="Alexandria" pitchFamily="2" charset="-78"/>
                <a:ea typeface="Times New Roman"/>
                <a:cs typeface="Alexandria" pitchFamily="2" charset="-78"/>
                <a:sym typeface="Times New Roman"/>
              </a:rPr>
              <a:t>FNT613</a:t>
            </a:r>
            <a:endParaRPr sz="1800" b="1" dirty="0">
              <a:solidFill>
                <a:schemeClr val="dk1"/>
              </a:solidFill>
              <a:latin typeface="Alexandria" pitchFamily="2" charset="-78"/>
              <a:ea typeface="Times New Roman"/>
              <a:cs typeface="Alexandria" pitchFamily="2" charset="-78"/>
              <a:sym typeface="Times New Roman"/>
            </a:endParaRPr>
          </a:p>
        </p:txBody>
      </p:sp>
      <p:pic>
        <p:nvPicPr>
          <p:cNvPr id="134" name="Google Shape;134;p3"/>
          <p:cNvPicPr preferRelativeResize="0"/>
          <p:nvPr/>
        </p:nvPicPr>
        <p:blipFill rotWithShape="1">
          <a:blip r:embed="rId4">
            <a:alphaModFix/>
          </a:blip>
          <a:srcRect/>
          <a:stretch/>
        </p:blipFill>
        <p:spPr>
          <a:xfrm>
            <a:off x="9264624" y="162196"/>
            <a:ext cx="2470340" cy="708661"/>
          </a:xfrm>
          <a:prstGeom prst="rect">
            <a:avLst/>
          </a:prstGeom>
          <a:noFill/>
          <a:ln>
            <a:noFill/>
          </a:ln>
        </p:spPr>
      </p:pic>
      <p:sp>
        <p:nvSpPr>
          <p:cNvPr id="14"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7344"/>
    </mc:Choice>
    <mc:Fallback xmlns="">
      <p:transition spd="slow" advTm="2734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862684" y="2986170"/>
            <a:ext cx="9773938" cy="6393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3600" b="1" dirty="0">
                <a:solidFill>
                  <a:srgbClr val="00B0F0"/>
                </a:solidFill>
                <a:latin typeface="Alexandria" pitchFamily="2" charset="-78"/>
                <a:cs typeface="Alexandria" pitchFamily="2" charset="-78"/>
              </a:rPr>
              <a:t>ESTABLISHING THE REQUIREMENTS</a:t>
            </a:r>
            <a:endParaRPr lang="en-US" sz="36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Week9</a:t>
            </a:r>
          </a:p>
          <a:p>
            <a:r>
              <a:rPr lang="en-US" sz="2000" b="1" dirty="0" smtClean="0">
                <a:solidFill>
                  <a:srgbClr val="00B0F0"/>
                </a:solidFill>
                <a:latin typeface="Alexandria" pitchFamily="2" charset="-78"/>
                <a:ea typeface="Calibri"/>
                <a:cs typeface="Alexandria" pitchFamily="2" charset="-78"/>
                <a:sym typeface="Calibri"/>
              </a:rPr>
              <a:t>Chapter 10</a:t>
            </a:r>
            <a:endParaRPr lang="en-US" sz="2000" b="1" dirty="0">
              <a:solidFill>
                <a:srgbClr val="00B0F0"/>
              </a:solidFill>
              <a:latin typeface="Alexandria" pitchFamily="2" charset="-78"/>
              <a:cs typeface="Alexandria" pitchFamily="2" charset="-78"/>
            </a:endParaRPr>
          </a:p>
        </p:txBody>
      </p:sp>
      <p:cxnSp>
        <p:nvCxnSpPr>
          <p:cNvPr id="4" name="Straight Connector 3"/>
          <p:cNvCxnSpPr/>
          <p:nvPr/>
        </p:nvCxnSpPr>
        <p:spPr>
          <a:xfrm flipH="1">
            <a:off x="862684" y="696686"/>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8234"/>
    </mc:Choice>
    <mc:Fallback xmlns="">
      <p:transition spd="slow" advTm="282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68571" y="1511710"/>
            <a:ext cx="524372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12332"/>
            <a:ext cx="6330332" cy="372393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Tx/>
              <a:buFont typeface="+mj-lt"/>
              <a:buAutoNum type="arabicPeriod"/>
            </a:pPr>
            <a:r>
              <a:rPr lang="en-US" sz="1600" dirty="0">
                <a:solidFill>
                  <a:schemeClr val="tx1"/>
                </a:solidFill>
                <a:latin typeface="Alexandria" pitchFamily="2" charset="-78"/>
                <a:cs typeface="Alexandria" pitchFamily="2" charset="-78"/>
              </a:rPr>
              <a:t>Understand the diverse range of stakeholders involved in a project or decision and identify their needs and expectations. </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skills to gather comprehensive data and information about what the solution must accomplish.</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skills to analyze and prioritize the gathered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Ability to create clear and well-documented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Ability to ensure the validity and correctness of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Learn how to manage and adapt to changing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effective communication skills for sharing requirements with team members and stakeholders.</a:t>
            </a:r>
          </a:p>
          <a:p>
            <a:pPr marL="457200" indent="-457200">
              <a:buClrTx/>
              <a:buFont typeface="+mj-lt"/>
              <a:buAutoNum type="arabicPeriod"/>
            </a:pPr>
            <a:endParaRPr lang="en-US" sz="1600" dirty="0">
              <a:solidFill>
                <a:schemeClr val="tx1"/>
              </a:solidFill>
              <a:latin typeface="Alexandria" pitchFamily="2" charset="-78"/>
              <a:cs typeface="Alexandria" pitchFamily="2" charset="-78"/>
            </a:endParaRPr>
          </a:p>
        </p:txBody>
      </p:sp>
      <p:cxnSp>
        <p:nvCxnSpPr>
          <p:cNvPr id="4" name="Straight Connector 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248229"/>
            <a:ext cx="1077294" cy="7207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9756"/>
    </mc:Choice>
    <mc:Fallback xmlns="">
      <p:transition spd="slow" advTm="2397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70171" y="1320108"/>
            <a:ext cx="3808144" cy="45629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5930308" cy="3446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Introduction</a:t>
            </a:r>
            <a:endParaRPr lang="en-US" sz="1600" dirty="0">
              <a:solidFill>
                <a:schemeClr val="tx1"/>
              </a:solidFill>
              <a:latin typeface="Alexandria" pitchFamily="2" charset="-78"/>
              <a:cs typeface="Alexandria" pitchFamily="2" charset="-78"/>
            </a:endParaRP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The Problems with Requirements.</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A Framework for Requirement Engineering</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Actors.</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Requirements Election</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 </a:t>
            </a:r>
            <a:r>
              <a:rPr lang="en-US" sz="1600" dirty="0">
                <a:solidFill>
                  <a:schemeClr val="tx1"/>
                </a:solidFill>
                <a:latin typeface="Alexandria" pitchFamily="2" charset="-78"/>
                <a:cs typeface="Alexandria" pitchFamily="2" charset="-78"/>
              </a:rPr>
              <a:t>Requirements </a:t>
            </a:r>
            <a:r>
              <a:rPr lang="en-US" sz="1600" dirty="0" smtClean="0">
                <a:solidFill>
                  <a:schemeClr val="tx1"/>
                </a:solidFill>
                <a:latin typeface="Alexandria" pitchFamily="2" charset="-78"/>
                <a:cs typeface="Alexandria" pitchFamily="2" charset="-78"/>
              </a:rPr>
              <a:t>Election Techniques.</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Building the Requirements List  </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Requirements Analysis </a:t>
            </a:r>
          </a:p>
          <a:p>
            <a:pPr marL="514350" indent="-514350" algn="just">
              <a:buClrTx/>
              <a:buFont typeface="+mj-lt"/>
              <a:buAutoNum type="arabicPeriod"/>
            </a:pP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Requirements Validation </a:t>
            </a:r>
          </a:p>
          <a:p>
            <a:pPr marL="514350" indent="-514350" algn="just">
              <a:buClrTx/>
              <a:buFont typeface="+mj-lt"/>
              <a:buAutoNum type="arabicPeriod"/>
            </a:pPr>
            <a:r>
              <a:rPr lang="en-US" sz="1600" dirty="0" smtClean="0">
                <a:solidFill>
                  <a:schemeClr val="tx1"/>
                </a:solidFill>
                <a:latin typeface="Alexandria" pitchFamily="2" charset="-78"/>
                <a:cs typeface="Alexandria" pitchFamily="2" charset="-78"/>
              </a:rPr>
              <a:t>Agile Approach to Requirements </a:t>
            </a:r>
          </a:p>
          <a:p>
            <a:pPr marL="457200" indent="-457200" algn="just">
              <a:buClrTx/>
              <a:buFont typeface="+mj-lt"/>
              <a:buAutoNum type="arabicPeriod"/>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17106" y="1146629"/>
            <a:ext cx="1077294" cy="8223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72704"/>
    </mc:Choice>
    <mc:Fallback xmlns="">
      <p:transition spd="slow" advTm="17270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477724"/>
            <a:ext cx="6177050" cy="33425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solidFill>
                  <a:schemeClr val="tx1"/>
                </a:solidFill>
                <a:latin typeface="Alexandria" pitchFamily="2" charset="-78"/>
                <a:cs typeface="Alexandria" pitchFamily="2" charset="-78"/>
              </a:rPr>
              <a:t>1.Introduction</a:t>
            </a:r>
          </a:p>
          <a:p>
            <a:pPr marL="0" indent="0" algn="just">
              <a:buNone/>
            </a:pPr>
            <a:r>
              <a:rPr lang="en-US" sz="1600" dirty="0">
                <a:solidFill>
                  <a:schemeClr val="tx1"/>
                </a:solidFill>
                <a:latin typeface="Alexandria" pitchFamily="2" charset="-78"/>
                <a:cs typeface="Alexandria" pitchFamily="2" charset="-78"/>
              </a:rPr>
              <a:t>Requirements, apparently regarded by business users as the uncomplicated area of a new systems development, are actually the most problematic aspect, and yet, the time allocated is often far less than for the other phases. </a:t>
            </a:r>
            <a:endParaRPr lang="en-US" sz="1600" dirty="0" smtClean="0">
              <a:solidFill>
                <a:schemeClr val="tx1"/>
              </a:solidFill>
              <a:latin typeface="Alexandria" pitchFamily="2" charset="-78"/>
              <a:cs typeface="Alexandria" pitchFamily="2" charset="-78"/>
            </a:endParaRPr>
          </a:p>
          <a:p>
            <a:pPr marL="0" indent="0" algn="just">
              <a:buNone/>
            </a:pPr>
            <a:endParaRPr lang="en-US" sz="1600" dirty="0">
              <a:solidFill>
                <a:schemeClr val="tx1"/>
              </a:solidFill>
              <a:latin typeface="Alexandria" pitchFamily="2" charset="-78"/>
              <a:cs typeface="Alexandria" pitchFamily="2" charset="-78"/>
            </a:endParaRPr>
          </a:p>
          <a:p>
            <a:pPr marL="0" indent="0" algn="just">
              <a:buNone/>
            </a:pPr>
            <a:r>
              <a:rPr lang="en-US" sz="1600" dirty="0">
                <a:solidFill>
                  <a:schemeClr val="tx1"/>
                </a:solidFill>
                <a:latin typeface="Alexandria" pitchFamily="2" charset="-78"/>
                <a:cs typeface="Alexandria" pitchFamily="2" charset="-78"/>
              </a:rPr>
              <a:t>Requirements Engineering (RE) is the Information Systems (IS) industry’s response to the problem of requirements for new systems not being met, or even not being offered clearly in the first place. However, without sufficient time to understand and define the requirements properly, the product that is delivered on time may not provide the solution that the business thought had been requested</a:t>
            </a:r>
            <a:r>
              <a:rPr lang="en-US" sz="1600" dirty="0" smtClean="0">
                <a:solidFill>
                  <a:schemeClr val="tx1"/>
                </a:solidFill>
                <a:latin typeface="Alexandria" pitchFamily="2" charset="-78"/>
                <a:cs typeface="Alexandria" pitchFamily="2" charset="-78"/>
              </a:rPr>
              <a:t>.</a:t>
            </a:r>
          </a:p>
          <a:p>
            <a:pPr marL="0" indent="0" algn="just">
              <a:buNone/>
            </a:pPr>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1" y="1611824"/>
            <a:ext cx="5604329" cy="4901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5011847" y="117976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15933"/>
    </mc:Choice>
    <mc:Fallback xmlns="">
      <p:transition spd="slow" advTm="1159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227247"/>
            <a:ext cx="10174515" cy="1815882"/>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Applying the process of requirements engineering should help to rectify these problems. As many organizations are adopting an Agile mode of software development, there are new pressures on the requirements phase, where an IT systems forms part of the </a:t>
            </a:r>
            <a:r>
              <a:rPr lang="en-US" sz="1600" dirty="0" smtClean="0">
                <a:latin typeface="Alexandria" pitchFamily="2" charset="-78"/>
                <a:cs typeface="Alexandria" pitchFamily="2" charset="-78"/>
              </a:rPr>
              <a:t>solution. So </a:t>
            </a:r>
            <a:r>
              <a:rPr lang="en-US" sz="1600" dirty="0">
                <a:latin typeface="Alexandria" pitchFamily="2" charset="-78"/>
                <a:cs typeface="Alexandria" pitchFamily="2" charset="-78"/>
              </a:rPr>
              <a:t>although high-level requirements are required right from the start, the level of detail for those requirements evolves just in </a:t>
            </a:r>
            <a:r>
              <a:rPr lang="en-US" sz="1600" dirty="0" smtClean="0">
                <a:latin typeface="Alexandria" pitchFamily="2" charset="-78"/>
                <a:cs typeface="Alexandria" pitchFamily="2" charset="-78"/>
              </a:rPr>
              <a:t>time. For </a:t>
            </a:r>
            <a:r>
              <a:rPr lang="en-US" sz="1600" dirty="0">
                <a:latin typeface="Alexandria" pitchFamily="2" charset="-78"/>
                <a:cs typeface="Alexandria" pitchFamily="2" charset="-78"/>
              </a:rPr>
              <a:t>example, at the beginning of a project, the requirements document may contain some high-level process models and a set of general business and technical requirements, supplemented by a use case diagram showing the scope of the proposed IT system</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28542"/>
    </mc:Choice>
    <mc:Fallback xmlns="">
      <p:transition spd="slow" advTm="12854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120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09599" y="2214810"/>
            <a:ext cx="10130971" cy="1569660"/>
          </a:xfrm>
          <a:prstGeom prst="rect">
            <a:avLst/>
          </a:prstGeom>
        </p:spPr>
        <p:txBody>
          <a:bodyPr wrap="square">
            <a:spAutoFit/>
          </a:bodyPr>
          <a:lstStyle/>
          <a:p>
            <a:pPr marL="0" indent="0" algn="just">
              <a:buNone/>
            </a:pP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initial requirements have been prioritized, outline use case descriptions can be developed for the high-priority requirements and then more detailed requirements regarding the solution can be elaborated later during development. However, it will be important to produce a requirements document that has enough information to evaluate the package and ensure that there is sufficient ‘fit’ with the requirements.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51047" y="102575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54647"/>
    </mc:Choice>
    <mc:Fallback xmlns="">
      <p:transition spd="slow" advTm="5464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10359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192286"/>
            <a:ext cx="9942286" cy="353943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2. THE PROBLEMS WITH </a:t>
            </a:r>
            <a:r>
              <a:rPr lang="en-US" sz="1600" b="1" dirty="0" smtClean="0">
                <a:latin typeface="Alexandria" pitchFamily="2" charset="-78"/>
                <a:cs typeface="Alexandria" pitchFamily="2" charset="-78"/>
              </a:rPr>
              <a:t>REQUIRMENTS</a:t>
            </a:r>
            <a:r>
              <a:rPr lang="en-US" sz="1600" dirty="0">
                <a:latin typeface="Alexandria" pitchFamily="2" charset="-78"/>
                <a:cs typeface="Alexandria" pitchFamily="2" charset="-78"/>
              </a:rPr>
              <a:t> </a:t>
            </a: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problems highlighted included: </a:t>
            </a:r>
            <a:endParaRPr lang="en-US" sz="1600" b="1" dirty="0" smtClean="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dirty="0">
                <a:latin typeface="Alexandria" pitchFamily="2" charset="-78"/>
                <a:cs typeface="Alexandria" pitchFamily="2" charset="-78"/>
              </a:rPr>
              <a:t>a large proportion of errors (over 80 per cent) are introduced at the requirements analysis stage; </a:t>
            </a:r>
          </a:p>
          <a:p>
            <a:pPr marL="342900" indent="-342900" algn="just">
              <a:buFont typeface="Arial" panose="020B0604020202020204" pitchFamily="34" charset="0"/>
              <a:buChar char="•"/>
            </a:pPr>
            <a:r>
              <a:rPr lang="en-US" sz="1600" dirty="0">
                <a:latin typeface="Alexandria" pitchFamily="2" charset="-78"/>
                <a:cs typeface="Alexandria" pitchFamily="2" charset="-78"/>
              </a:rPr>
              <a:t>very few faults, (fewer than 10 per cent) are introduced at the development stage – developers are programming things right, but frequently not programming the right things; </a:t>
            </a:r>
          </a:p>
          <a:p>
            <a:pPr marL="342900" indent="-342900" algn="just">
              <a:buFont typeface="Arial" panose="020B0604020202020204" pitchFamily="34" charset="0"/>
              <a:buChar char="•"/>
            </a:pPr>
            <a:r>
              <a:rPr lang="en-US" sz="1600" dirty="0">
                <a:latin typeface="Alexandria" pitchFamily="2" charset="-78"/>
                <a:cs typeface="Alexandria" pitchFamily="2" charset="-78"/>
              </a:rPr>
              <a:t>most of the project time is allocated to the development and testing phases of the project;</a:t>
            </a:r>
          </a:p>
          <a:p>
            <a:pPr marL="342900" indent="-342900" algn="just">
              <a:buFont typeface="Arial" panose="020B0604020202020204" pitchFamily="34" charset="0"/>
              <a:buChar char="•"/>
            </a:pPr>
            <a:r>
              <a:rPr lang="en-US" sz="1600" dirty="0">
                <a:latin typeface="Alexandria" pitchFamily="2" charset="-78"/>
                <a:cs typeface="Alexandria" pitchFamily="2" charset="-78"/>
              </a:rPr>
              <a:t>less than 12 per cent of the project time is allocated to the requirements analysis phase; </a:t>
            </a:r>
          </a:p>
          <a:p>
            <a:pPr marL="342900" indent="-342900" algn="just">
              <a:buFont typeface="Arial" panose="020B0604020202020204" pitchFamily="34" charset="0"/>
              <a:buChar char="•"/>
            </a:pPr>
            <a:r>
              <a:rPr lang="en-US" sz="1600" dirty="0">
                <a:latin typeface="Alexandria" pitchFamily="2" charset="-78"/>
                <a:cs typeface="Alexandria" pitchFamily="2" charset="-78"/>
              </a:rPr>
              <a:t>there is poor alignment of the developed system to business strategy and objectives; there is poor requirements management. </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These findings are particularly significant because the cost of correcting errors in requirements increases dramatically if they are discovered as the work progresses further through the development lifecycle.</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171557"/>
    </mc:Choice>
    <mc:Fallback xmlns="">
      <p:transition spd="slow" advTm="1715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4" y="2084976"/>
            <a:ext cx="10116457" cy="3785652"/>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the studies previously quoted identify requirements analysis as the most error-prone stage of the development lifecycle. </a:t>
            </a:r>
            <a:r>
              <a:rPr lang="en-US" sz="1600" dirty="0" err="1">
                <a:latin typeface="Alexandria" pitchFamily="2" charset="-78"/>
                <a:cs typeface="Alexandria" pitchFamily="2" charset="-78"/>
              </a:rPr>
              <a:t>Walia</a:t>
            </a:r>
            <a:r>
              <a:rPr lang="en-US" sz="1600" dirty="0">
                <a:latin typeface="Alexandria" pitchFamily="2" charset="-78"/>
                <a:cs typeface="Alexandria" pitchFamily="2" charset="-78"/>
              </a:rPr>
              <a:t> and Carver (2009) identified over 90 causes of requirements errors in a meta-study they carried out on 149 papers.</a:t>
            </a: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Typical </a:t>
            </a:r>
            <a:r>
              <a:rPr lang="en-US" sz="1600" b="1" dirty="0">
                <a:latin typeface="Alexandria" pitchFamily="2" charset="-78"/>
                <a:cs typeface="Alexandria" pitchFamily="2" charset="-78"/>
              </a:rPr>
              <a:t>problems with requirements that these causes have brought about include: </a:t>
            </a:r>
          </a:p>
          <a:p>
            <a:pPr marL="342900" indent="-342900" algn="just">
              <a:buFont typeface="Arial" panose="020B0604020202020204" pitchFamily="34" charset="0"/>
              <a:buChar char="•"/>
            </a:pPr>
            <a:r>
              <a:rPr lang="en-US" sz="1600" dirty="0">
                <a:latin typeface="Alexandria" pitchFamily="2" charset="-78"/>
                <a:cs typeface="Alexandria" pitchFamily="2" charset="-78"/>
              </a:rPr>
              <a:t>lack of relevance to the objectives of the project; </a:t>
            </a:r>
          </a:p>
          <a:p>
            <a:pPr marL="342900" indent="-342900" algn="just">
              <a:buFont typeface="Arial" panose="020B0604020202020204" pitchFamily="34" charset="0"/>
              <a:buChar char="•"/>
            </a:pPr>
            <a:r>
              <a:rPr lang="en-US" sz="1600" dirty="0">
                <a:latin typeface="Alexandria" pitchFamily="2" charset="-78"/>
                <a:cs typeface="Alexandria" pitchFamily="2" charset="-78"/>
              </a:rPr>
              <a:t>lack of clarity in the wording; ambiguity; duplication and overlap across requirements; </a:t>
            </a:r>
          </a:p>
          <a:p>
            <a:pPr marL="342900" indent="-342900" algn="just">
              <a:buFont typeface="Arial" panose="020B0604020202020204" pitchFamily="34" charset="0"/>
              <a:buChar char="•"/>
            </a:pPr>
            <a:r>
              <a:rPr lang="en-US" sz="1600" dirty="0">
                <a:latin typeface="Alexandria" pitchFamily="2" charset="-78"/>
                <a:cs typeface="Alexandria" pitchFamily="2" charset="-78"/>
              </a:rPr>
              <a:t>conflicts between requirements; requirements expressed in such a way that it is difficult to assess whether or not they have been achieved; </a:t>
            </a:r>
          </a:p>
          <a:p>
            <a:pPr marL="342900" indent="-342900" algn="just">
              <a:buFont typeface="Arial" panose="020B0604020202020204" pitchFamily="34" charset="0"/>
              <a:buChar char="•"/>
            </a:pPr>
            <a:r>
              <a:rPr lang="en-US" sz="1600" dirty="0">
                <a:latin typeface="Alexandria" pitchFamily="2" charset="-78"/>
                <a:cs typeface="Alexandria" pitchFamily="2" charset="-78"/>
              </a:rPr>
              <a:t>requirements that assume a solution, rather than stating what is to be delivered by the </a:t>
            </a:r>
            <a:r>
              <a:rPr lang="en-US" sz="1600" dirty="0" smtClean="0">
                <a:latin typeface="Alexandria" pitchFamily="2" charset="-78"/>
                <a:cs typeface="Alexandria" pitchFamily="2" charset="-78"/>
              </a:rPr>
              <a:t>system;</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uncertainty </a:t>
            </a:r>
            <a:r>
              <a:rPr lang="en-US" sz="1600" dirty="0">
                <a:latin typeface="Alexandria" pitchFamily="2" charset="-78"/>
                <a:cs typeface="Alexandria" pitchFamily="2" charset="-78"/>
              </a:rPr>
              <a:t>amongst business users about what they need from the new system</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dirty="0">
                <a:latin typeface="Alexandria" pitchFamily="2" charset="-78"/>
                <a:cs typeface="Alexandria" pitchFamily="2" charset="-78"/>
              </a:rPr>
              <a:t>inconsistent levels of detail; </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users and analysts taking certain knowledge for granted and failing to ensure that there is a common understanding. </a:t>
            </a:r>
          </a:p>
          <a:p>
            <a:pPr marL="0" indent="0" algn="just">
              <a:buNone/>
            </a:pPr>
            <a:r>
              <a:rPr lang="en-US" sz="1600" dirty="0">
                <a:latin typeface="Alexandria" pitchFamily="2" charset="-78"/>
                <a:cs typeface="Alexandria" pitchFamily="2" charset="-78"/>
              </a:rPr>
              <a:t>The first point often results from a lack of terms of reference for the project</a:t>
            </a:r>
            <a:r>
              <a:rPr lang="en-US" sz="1600" dirty="0" smtClean="0">
                <a:latin typeface="Alexandria" pitchFamily="2" charset="-78"/>
                <a:cs typeface="Alexandria" pitchFamily="2" charset="-78"/>
              </a:rPr>
              <a: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4835037"/>
      </p:ext>
    </p:extLst>
  </p:cSld>
  <p:clrMapOvr>
    <a:masterClrMapping/>
  </p:clrMapOvr>
  <mc:AlternateContent xmlns:mc="http://schemas.openxmlformats.org/markup-compatibility/2006" xmlns:p14="http://schemas.microsoft.com/office/powerpoint/2010/main">
    <mc:Choice Requires="p14">
      <p:transition spd="slow" p14:dur="2000" advTm="198948"/>
    </mc:Choice>
    <mc:Fallback xmlns="">
      <p:transition spd="slow" advTm="1989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5375" y="2214810"/>
            <a:ext cx="10377715" cy="2092881"/>
          </a:xfrm>
          <a:prstGeom prst="rect">
            <a:avLst/>
          </a:prstGeom>
        </p:spPr>
        <p:txBody>
          <a:bodyPr wrap="square">
            <a:spAutoFit/>
          </a:bodyPr>
          <a:lstStyle/>
          <a:p>
            <a:pPr marL="0" indent="0" algn="just">
              <a:buNone/>
            </a:pPr>
            <a:r>
              <a:rPr lang="en-US" sz="1800" b="1" dirty="0" smtClean="0">
                <a:latin typeface="Alexandria" pitchFamily="2" charset="-78"/>
                <a:cs typeface="Alexandria" pitchFamily="2" charset="-78"/>
              </a:rPr>
              <a:t>Constraints</a:t>
            </a: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budget, timescale and standards to which the project must adhere. Authority – </a:t>
            </a: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authority for the project, thus ensuring that there is an ultimate arbiter to handle any conflicts between business users and their requirements.</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business analyst is the person who must help the business staff to rigor precisely what they need the new system to perform, and then to articulate it. Another source of difficulties for the business analyst is recognizing the different stakeholder </a:t>
            </a:r>
            <a:r>
              <a:rPr lang="en-US" sz="1600" dirty="0" smtClean="0">
                <a:latin typeface="Alexandria" pitchFamily="2" charset="-78"/>
                <a:cs typeface="Alexandria" pitchFamily="2" charset="-78"/>
              </a:rPr>
              <a:t>viewpoints. </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8863727"/>
      </p:ext>
    </p:extLst>
  </p:cSld>
  <p:clrMapOvr>
    <a:masterClrMapping/>
  </p:clrMapOvr>
  <mc:AlternateContent xmlns:mc="http://schemas.openxmlformats.org/markup-compatibility/2006" xmlns:p14="http://schemas.microsoft.com/office/powerpoint/2010/main">
    <mc:Choice Requires="p14">
      <p:transition spd="slow" p14:dur="2000" advTm="89733"/>
    </mc:Choice>
    <mc:Fallback xmlns="">
      <p:transition spd="slow" advTm="8973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89000" y="2170059"/>
            <a:ext cx="10185400" cy="830997"/>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Recognizing the existence of a </a:t>
            </a:r>
            <a:r>
              <a:rPr lang="en-US" sz="1600" dirty="0" err="1">
                <a:latin typeface="Alexandria" pitchFamily="2" charset="-78"/>
                <a:cs typeface="Alexandria" pitchFamily="2" charset="-78"/>
              </a:rPr>
              <a:t>duckrabbit</a:t>
            </a:r>
            <a:r>
              <a:rPr lang="en-US" sz="1600" dirty="0">
                <a:latin typeface="Alexandria" pitchFamily="2" charset="-78"/>
                <a:cs typeface="Alexandria" pitchFamily="2" charset="-78"/>
              </a:rPr>
              <a:t>, or multiple world views, helps to anticipate scoping issues and potential requirements conflicts before they arise</a:t>
            </a:r>
          </a:p>
          <a:p>
            <a:pPr marL="0" indent="0" algn="just">
              <a:buNone/>
            </a:pPr>
            <a:endParaRPr lang="en-US" sz="160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003300" y="2897449"/>
            <a:ext cx="7569200" cy="2777637"/>
          </a:xfrm>
          <a:prstGeom prst="rect">
            <a:avLst/>
          </a:prstGeom>
        </p:spPr>
      </p:pic>
      <p:sp>
        <p:nvSpPr>
          <p:cNvPr id="10"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2" name="Rectangle 11"/>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90324"/>
    </mc:Choice>
    <mc:Fallback xmlns="">
      <p:transition spd="slow" advTm="903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25714" y="2296000"/>
            <a:ext cx="10043886"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3. A FRAMEWORK FOR REQUIREMENTS ENGINEERING </a:t>
            </a:r>
          </a:p>
          <a:p>
            <a:pPr marL="0" indent="0" algn="just">
              <a:buNone/>
            </a:pPr>
            <a:r>
              <a:rPr lang="en-US" sz="1600" dirty="0">
                <a:latin typeface="Alexandria" pitchFamily="2" charset="-78"/>
                <a:cs typeface="Alexandria" pitchFamily="2" charset="-78"/>
              </a:rPr>
              <a:t>In the same way that ‘software engineering’ suggests a more structured and scientific approach to the development of software than is implied by the older term ‘programming’, so requirements engineering encapsulates a more disciplined and rigorous approach to requirements definition.</a:t>
            </a:r>
          </a:p>
          <a:p>
            <a:pPr marL="0" indent="0" algn="just">
              <a:buNone/>
            </a:pPr>
            <a:r>
              <a:rPr lang="en-US" sz="1600" dirty="0">
                <a:latin typeface="Alexandria" pitchFamily="2" charset="-78"/>
                <a:cs typeface="Alexandria" pitchFamily="2" charset="-78"/>
              </a:rPr>
              <a:t>The business analyst must understand and document requirements carefully in order to avoid the mistakes and oversights identified </a:t>
            </a:r>
            <a:r>
              <a:rPr lang="en-US" sz="1600" dirty="0" smtClean="0">
                <a:latin typeface="Alexandria" pitchFamily="2" charset="-78"/>
                <a:cs typeface="Alexandria" pitchFamily="2" charset="-78"/>
              </a:rPr>
              <a:t>above. To </a:t>
            </a:r>
            <a:r>
              <a:rPr lang="en-US" sz="1600" dirty="0">
                <a:latin typeface="Alexandria" pitchFamily="2" charset="-78"/>
                <a:cs typeface="Alexandria" pitchFamily="2" charset="-78"/>
              </a:rPr>
              <a:t>achieve this rigor, the business analyst should follow a roadmap that guides them through the key steps required to develop a well-defined requirements document.</a:t>
            </a:r>
          </a:p>
          <a:p>
            <a:pPr marL="0" indent="0" algn="just">
              <a:buNone/>
            </a:pPr>
            <a:r>
              <a:rPr lang="en-US" sz="1600" b="1" i="1" dirty="0">
                <a:latin typeface="Alexandria" pitchFamily="2" charset="-78"/>
                <a:cs typeface="Alexandria" pitchFamily="2" charset="-78"/>
              </a:rPr>
              <a:t>Figure 10.2 show the Requirements engineering framework. </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96179"/>
    </mc:Choice>
    <mc:Fallback xmlns="">
      <p:transition spd="slow" advTm="9617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73001" y="1685494"/>
            <a:ext cx="1068848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957942" y="2390398"/>
            <a:ext cx="8850087" cy="3642102"/>
          </a:xfrm>
          <a:prstGeom prst="rect">
            <a:avLst/>
          </a:prstGeom>
        </p:spPr>
      </p:pic>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76959"/>
    </mc:Choice>
    <mc:Fallback xmlns="">
      <p:transition spd="slow" advTm="769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11086"/>
            <a:ext cx="10962463" cy="43107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582" y="2119655"/>
            <a:ext cx="10029372" cy="2308324"/>
          </a:xfrm>
          <a:prstGeom prst="rect">
            <a:avLst/>
          </a:prstGeom>
        </p:spPr>
        <p:txBody>
          <a:bodyPr wrap="square">
            <a:spAutoFit/>
          </a:bodyPr>
          <a:lstStyle/>
          <a:p>
            <a:pPr marL="0" indent="0" algn="just">
              <a:buNone/>
            </a:pPr>
            <a:r>
              <a:rPr lang="en-US" sz="1600" b="1" i="1" dirty="0">
                <a:latin typeface="Alexandria" pitchFamily="2" charset="-78"/>
                <a:cs typeface="Alexandria" pitchFamily="2" charset="-78"/>
              </a:rPr>
              <a:t>Requirements elicitation </a:t>
            </a:r>
            <a:r>
              <a:rPr lang="en-US" sz="1600" dirty="0">
                <a:latin typeface="Alexandria" pitchFamily="2" charset="-78"/>
                <a:cs typeface="Alexandria" pitchFamily="2" charset="-78"/>
              </a:rPr>
              <a:t>is concerned with drawing out information and requirements from the business stakeholders. Before the requirements are formally entered into a requirements document, the business analyst needs to subject the initial requirements list to careful scrutiny in order to ensure that they are well-formed.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is done during the requirements analysis stage which focuses on examining and organizing the elicited </a:t>
            </a:r>
            <a:r>
              <a:rPr lang="en-US" sz="1600" dirty="0" smtClean="0">
                <a:latin typeface="Alexandria" pitchFamily="2" charset="-78"/>
                <a:cs typeface="Alexandria" pitchFamily="2" charset="-78"/>
              </a:rPr>
              <a:t>requirements. This </a:t>
            </a:r>
            <a:r>
              <a:rPr lang="en-US" sz="1600" dirty="0">
                <a:latin typeface="Alexandria" pitchFamily="2" charset="-78"/>
                <a:cs typeface="Alexandria" pitchFamily="2" charset="-78"/>
              </a:rPr>
              <a:t>may involve identifying requirements that overlap, are in conflict with other requirements or are </a:t>
            </a:r>
            <a:r>
              <a:rPr lang="en-US" sz="1600" dirty="0" smtClean="0">
                <a:latin typeface="Alexandria" pitchFamily="2" charset="-78"/>
                <a:cs typeface="Alexandria" pitchFamily="2" charset="-78"/>
              </a:rPr>
              <a:t>duplicates. Once </a:t>
            </a:r>
            <a:r>
              <a:rPr lang="en-US" sz="1600" dirty="0">
                <a:latin typeface="Alexandria" pitchFamily="2" charset="-78"/>
                <a:cs typeface="Alexandria" pitchFamily="2" charset="-78"/>
              </a:rPr>
              <a:t>the set of unique requirements have been identified, it is important to check them against the business objectives; if a requirement is not supporting the achievement of a business objective then it is questionable that it is required.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115021"/>
    </mc:Choice>
    <mc:Fallback xmlns="">
      <p:transition spd="slow" advTm="11502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3" y="2237942"/>
            <a:ext cx="10450286" cy="2308324"/>
          </a:xfrm>
          <a:prstGeom prst="rect">
            <a:avLst/>
          </a:prstGeom>
        </p:spPr>
        <p:txBody>
          <a:bodyPr wrap="square">
            <a:spAutoFit/>
          </a:bodyPr>
          <a:lstStyle/>
          <a:p>
            <a:pPr marL="0" indent="0" algn="just">
              <a:buNone/>
            </a:pPr>
            <a:r>
              <a:rPr lang="en-US" sz="1600" b="1" i="1" dirty="0">
                <a:latin typeface="Alexandria" pitchFamily="2" charset="-78"/>
                <a:cs typeface="Alexandria" pitchFamily="2" charset="-78"/>
              </a:rPr>
              <a:t>In requirements analysis</a:t>
            </a:r>
            <a:r>
              <a:rPr lang="en-US" sz="1600" dirty="0">
                <a:latin typeface="Alexandria" pitchFamily="2" charset="-78"/>
                <a:cs typeface="Alexandria" pitchFamily="2" charset="-78"/>
              </a:rPr>
              <a:t>, the business analyst has a gatekeeper role, ensuring only those requirements that pass the scrutiny will be entered in the </a:t>
            </a:r>
            <a:r>
              <a:rPr lang="en-US" sz="1600" dirty="0" smtClean="0">
                <a:latin typeface="Alexandria" pitchFamily="2" charset="-78"/>
                <a:cs typeface="Alexandria" pitchFamily="2" charset="-78"/>
              </a:rPr>
              <a:t>document.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iterative process continues until the analyst is content that the requirements have been defined to the desired level of detail and quality. </a:t>
            </a:r>
          </a:p>
          <a:p>
            <a:pPr marL="0" indent="0" algn="just">
              <a:buNone/>
            </a:pPr>
            <a:endParaRPr lang="en-US" sz="1600" dirty="0">
              <a:latin typeface="Alexandria" pitchFamily="2" charset="-78"/>
              <a:cs typeface="Alexandria" pitchFamily="2" charset="-78"/>
            </a:endParaRPr>
          </a:p>
          <a:p>
            <a:pPr marL="0" indent="0" algn="just">
              <a:buNone/>
            </a:pPr>
            <a:r>
              <a:rPr lang="en-US" sz="1600" b="1" i="1" dirty="0">
                <a:latin typeface="Alexandria" pitchFamily="2" charset="-78"/>
                <a:cs typeface="Alexandria" pitchFamily="2" charset="-78"/>
              </a:rPr>
              <a:t>Requirements validation </a:t>
            </a:r>
            <a:r>
              <a:rPr lang="en-US" sz="1600" dirty="0">
                <a:latin typeface="Alexandria" pitchFamily="2" charset="-78"/>
                <a:cs typeface="Alexandria" pitchFamily="2" charset="-78"/>
              </a:rPr>
              <a:t>involves the external stakeholders reviewing the requirements in order to agree and sign off the requirements document. The requirements catalogue is one part of the full requirements document, which also contains models of the business processes and IT system.</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112654"/>
    </mc:Choice>
    <mc:Fallback xmlns="">
      <p:transition spd="slow" advTm="11265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9002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43170"/>
            <a:ext cx="10058400" cy="1323439"/>
          </a:xfrm>
          <a:prstGeom prst="rect">
            <a:avLst/>
          </a:prstGeom>
        </p:spPr>
        <p:txBody>
          <a:bodyPr wrap="square">
            <a:spAutoFit/>
          </a:bodyPr>
          <a:lstStyle/>
          <a:p>
            <a:pPr marL="0" indent="0" algn="just">
              <a:buNone/>
            </a:pPr>
            <a:r>
              <a:rPr lang="en-US" sz="1600" b="1" dirty="0" smtClean="0">
                <a:latin typeface="Alexandria" pitchFamily="2" charset="-78"/>
                <a:cs typeface="Alexandria" pitchFamily="2" charset="-78"/>
              </a:rPr>
              <a:t>There </a:t>
            </a:r>
            <a:r>
              <a:rPr lang="en-US" sz="1600" b="1" dirty="0">
                <a:latin typeface="Alexandria" pitchFamily="2" charset="-78"/>
                <a:cs typeface="Alexandria" pitchFamily="2" charset="-78"/>
              </a:rPr>
              <a:t>are two other aspects that complete the requirements engineering work: </a:t>
            </a:r>
          </a:p>
          <a:p>
            <a:pPr marL="0" indent="0" algn="just">
              <a:buNone/>
            </a:pPr>
            <a:r>
              <a:rPr lang="en-US" sz="1600" b="1" i="1" dirty="0">
                <a:latin typeface="Alexandria" pitchFamily="2" charset="-78"/>
                <a:cs typeface="Alexandria" pitchFamily="2" charset="-78"/>
              </a:rPr>
              <a:t>requirements documentation </a:t>
            </a:r>
            <a:r>
              <a:rPr lang="en-US" sz="1600" dirty="0">
                <a:latin typeface="Alexandria" pitchFamily="2" charset="-78"/>
                <a:cs typeface="Alexandria" pitchFamily="2" charset="-78"/>
              </a:rPr>
              <a:t>is concerned with the development of a well-organized requirements document; </a:t>
            </a:r>
          </a:p>
          <a:p>
            <a:pPr marL="0" indent="0" algn="just">
              <a:buNone/>
            </a:pPr>
            <a:r>
              <a:rPr lang="en-US" sz="1600" b="1" i="1" dirty="0">
                <a:latin typeface="Alexandria" pitchFamily="2" charset="-78"/>
                <a:cs typeface="Alexandria" pitchFamily="2" charset="-78"/>
              </a:rPr>
              <a:t>requirements management </a:t>
            </a:r>
            <a:r>
              <a:rPr lang="en-US" sz="1600" dirty="0">
                <a:latin typeface="Alexandria" pitchFamily="2" charset="-78"/>
                <a:cs typeface="Alexandria" pitchFamily="2" charset="-78"/>
              </a:rPr>
              <a:t>covers the activities needed to manage any changes to the requirements.</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04492547"/>
      </p:ext>
    </p:extLst>
  </p:cSld>
  <p:clrMapOvr>
    <a:masterClrMapping/>
  </p:clrMapOvr>
  <mc:AlternateContent xmlns:mc="http://schemas.openxmlformats.org/markup-compatibility/2006" xmlns:p14="http://schemas.microsoft.com/office/powerpoint/2010/main">
    <mc:Choice Requires="p14">
      <p:transition spd="slow" p14:dur="2000" advTm="50739"/>
    </mc:Choice>
    <mc:Fallback xmlns="">
      <p:transition spd="slow" advTm="5073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5" y="1685495"/>
            <a:ext cx="106099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9886" y="2214810"/>
            <a:ext cx="9535885" cy="3785652"/>
          </a:xfrm>
          <a:prstGeom prst="rect">
            <a:avLst/>
          </a:prstGeom>
        </p:spPr>
        <p:txBody>
          <a:bodyPr wrap="square">
            <a:spAutoFit/>
          </a:bodyPr>
          <a:lstStyle/>
          <a:p>
            <a:pPr marL="0" indent="0">
              <a:buNone/>
            </a:pPr>
            <a:r>
              <a:rPr lang="en-US" sz="1600" b="1" dirty="0">
                <a:latin typeface="Alexandria" pitchFamily="2" charset="-78"/>
                <a:cs typeface="Alexandria" pitchFamily="2" charset="-78"/>
              </a:rPr>
              <a:t>4.  ACTORS</a:t>
            </a:r>
          </a:p>
          <a:p>
            <a:pPr marL="0" indent="0">
              <a:buNone/>
            </a:pPr>
            <a:r>
              <a:rPr lang="en-US" sz="1600" dirty="0">
                <a:latin typeface="Alexandria" pitchFamily="2" charset="-78"/>
                <a:cs typeface="Alexandria" pitchFamily="2" charset="-78"/>
              </a:rPr>
              <a:t>There are some roles we would expect to be represented during the requirements work and they represent two broad stakeholder groups:</a:t>
            </a:r>
          </a:p>
          <a:p>
            <a:pPr marL="342900" indent="-342900">
              <a:buFont typeface="Arial" panose="020B0604020202020204" pitchFamily="34" charset="0"/>
              <a:buChar char="•"/>
            </a:pPr>
            <a:r>
              <a:rPr lang="en-US" sz="1600" dirty="0">
                <a:latin typeface="Alexandria" pitchFamily="2" charset="-78"/>
                <a:cs typeface="Alexandria" pitchFamily="2" charset="-78"/>
              </a:rPr>
              <a:t>the business representatives; and </a:t>
            </a:r>
            <a:endParaRPr lang="en-US" sz="1600" dirty="0" smtClean="0">
              <a:latin typeface="Alexandria" pitchFamily="2" charset="-78"/>
              <a:cs typeface="Alexandria" pitchFamily="2" charset="-78"/>
            </a:endParaRPr>
          </a:p>
          <a:p>
            <a:pPr marL="342900" indent="-342900">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project team.</a:t>
            </a:r>
          </a:p>
          <a:p>
            <a:pPr marL="0" indent="0">
              <a:buNone/>
            </a:pPr>
            <a:endParaRPr lang="en-US" sz="1600" b="1" dirty="0">
              <a:latin typeface="Alexandria" pitchFamily="2" charset="-78"/>
              <a:cs typeface="Alexandria" pitchFamily="2" charset="-78"/>
            </a:endParaRPr>
          </a:p>
          <a:p>
            <a:pPr marL="0" indent="0">
              <a:buNone/>
            </a:pPr>
            <a:r>
              <a:rPr lang="en-US" sz="1600" b="1" dirty="0">
                <a:latin typeface="Alexandria" pitchFamily="2" charset="-78"/>
                <a:cs typeface="Alexandria" pitchFamily="2" charset="-78"/>
              </a:rPr>
              <a:t>1. The business representatives</a:t>
            </a:r>
          </a:p>
          <a:p>
            <a:pPr marL="0" indent="0">
              <a:buNone/>
            </a:pPr>
            <a:r>
              <a:rPr lang="en-US" sz="1600" dirty="0">
                <a:latin typeface="Alexandria" pitchFamily="2" charset="-78"/>
                <a:cs typeface="Alexandria" pitchFamily="2" charset="-78"/>
              </a:rPr>
              <a:t>The business is represented </a:t>
            </a:r>
            <a:r>
              <a:rPr lang="en-US" sz="1600" dirty="0" smtClean="0">
                <a:latin typeface="Alexandria" pitchFamily="2" charset="-78"/>
                <a:cs typeface="Alexandria" pitchFamily="2" charset="-78"/>
              </a:rPr>
              <a:t>by</a:t>
            </a:r>
          </a:p>
          <a:p>
            <a:pPr marL="342900" lvl="1" indent="-342900">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project sponsor, </a:t>
            </a:r>
            <a:endParaRPr lang="en-US" sz="1600" dirty="0" smtClean="0">
              <a:latin typeface="Alexandria" pitchFamily="2" charset="-78"/>
              <a:cs typeface="Alexandria" pitchFamily="2" charset="-78"/>
            </a:endParaRPr>
          </a:p>
          <a:p>
            <a:pPr marL="342900" lvl="1" indent="-342900">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subject matter expert (</a:t>
            </a:r>
            <a:r>
              <a:rPr lang="en-US" sz="1600" b="1" dirty="0" smtClean="0">
                <a:latin typeface="Alexandria" pitchFamily="2" charset="-78"/>
                <a:cs typeface="Alexandria" pitchFamily="2" charset="-78"/>
              </a:rPr>
              <a:t>SME), </a:t>
            </a:r>
            <a:r>
              <a:rPr lang="en-US" sz="1600" dirty="0" smtClean="0">
                <a:latin typeface="Alexandria" pitchFamily="2" charset="-78"/>
                <a:cs typeface="Alexandria" pitchFamily="2" charset="-78"/>
              </a:rPr>
              <a:t>and </a:t>
            </a:r>
          </a:p>
          <a:p>
            <a:pPr marL="342900" lvl="1" indent="-342900">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users. </a:t>
            </a:r>
            <a:endParaRPr lang="en-US" sz="1600" dirty="0" smtClean="0">
              <a:latin typeface="Alexandria" pitchFamily="2" charset="-78"/>
              <a:cs typeface="Alexandria" pitchFamily="2" charset="-78"/>
            </a:endParaRPr>
          </a:p>
          <a:p>
            <a:endParaRPr lang="en-US" sz="1600" dirty="0" smtClean="0">
              <a:latin typeface="Alexandria" pitchFamily="2" charset="-78"/>
              <a:cs typeface="Alexandria" pitchFamily="2" charset="-78"/>
            </a:endParaRPr>
          </a:p>
          <a:p>
            <a:pPr marL="342900" lvl="1" indent="-342900">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project sponsor </a:t>
            </a:r>
            <a:r>
              <a:rPr lang="en-US" sz="1600" dirty="0">
                <a:latin typeface="Alexandria" pitchFamily="2" charset="-78"/>
                <a:cs typeface="Alexandria" pitchFamily="2" charset="-78"/>
              </a:rPr>
              <a:t>represents the business in ensuring that business objectives are met.</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687790"/>
      </p:ext>
    </p:extLst>
  </p:cSld>
  <p:clrMapOvr>
    <a:masterClrMapping/>
  </p:clrMapOvr>
  <mc:AlternateContent xmlns:mc="http://schemas.openxmlformats.org/markup-compatibility/2006" xmlns:p14="http://schemas.microsoft.com/office/powerpoint/2010/main">
    <mc:Choice Requires="p14">
      <p:transition spd="slow" p14:dur="2000" advTm="129392"/>
    </mc:Choice>
    <mc:Fallback xmlns="">
      <p:transition spd="slow" advTm="12939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30265" y="2214810"/>
            <a:ext cx="9955450" cy="2554545"/>
          </a:xfrm>
          <a:prstGeom prst="rect">
            <a:avLst/>
          </a:prstGeom>
        </p:spPr>
        <p:txBody>
          <a:bodyPr wrap="square">
            <a:spAutoFit/>
          </a:bodyPr>
          <a:lstStyle/>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responsibilities of the sponsor </a:t>
            </a:r>
          </a:p>
          <a:p>
            <a:pPr marL="342900" indent="-342900" algn="just">
              <a:buFont typeface="Arial" panose="020B0604020202020204" pitchFamily="34" charset="0"/>
              <a:buChar char="•"/>
            </a:pPr>
            <a:r>
              <a:rPr lang="en-US" sz="1600" dirty="0">
                <a:latin typeface="Alexandria" pitchFamily="2" charset="-78"/>
                <a:cs typeface="Alexandria" pitchFamily="2" charset="-78"/>
              </a:rPr>
              <a:t>to agree the project initiation document that approves the requirements engineering study;</a:t>
            </a:r>
          </a:p>
          <a:p>
            <a:pPr marL="342900" indent="-342900" algn="just">
              <a:buFont typeface="Arial" panose="020B0604020202020204" pitchFamily="34" charset="0"/>
              <a:buChar char="•"/>
            </a:pPr>
            <a:r>
              <a:rPr lang="en-US" sz="1600" dirty="0">
                <a:latin typeface="Alexandria" pitchFamily="2" charset="-78"/>
                <a:cs typeface="Alexandria" pitchFamily="2" charset="-78"/>
              </a:rPr>
              <a:t>to deliver the specific and agreed business benefits predicted in the business case;</a:t>
            </a:r>
          </a:p>
          <a:p>
            <a:pPr marL="342900" indent="-342900" algn="just">
              <a:buFont typeface="Arial" panose="020B0604020202020204" pitchFamily="34" charset="0"/>
              <a:buChar char="•"/>
            </a:pPr>
            <a:r>
              <a:rPr lang="en-US" sz="1600" dirty="0">
                <a:latin typeface="Alexandria" pitchFamily="2" charset="-78"/>
                <a:cs typeface="Alexandria" pitchFamily="2" charset="-78"/>
              </a:rPr>
              <a:t>to make funds and other resources available for the project;</a:t>
            </a:r>
          </a:p>
          <a:p>
            <a:pPr marL="342900" indent="-342900" algn="just">
              <a:buFont typeface="Arial" panose="020B0604020202020204" pitchFamily="34" charset="0"/>
              <a:buChar char="•"/>
            </a:pPr>
            <a:r>
              <a:rPr lang="en-US" sz="1600" dirty="0">
                <a:latin typeface="Alexandria" pitchFamily="2" charset="-78"/>
                <a:cs typeface="Alexandria" pitchFamily="2" charset="-78"/>
              </a:rPr>
              <a:t>to accept the deliverables at the end of the project;</a:t>
            </a:r>
          </a:p>
          <a:p>
            <a:pPr marL="342900" indent="-342900" algn="just">
              <a:buFont typeface="Arial" panose="020B0604020202020204" pitchFamily="34" charset="0"/>
              <a:buChar char="•"/>
            </a:pPr>
            <a:r>
              <a:rPr lang="en-US" sz="1600" dirty="0">
                <a:latin typeface="Alexandria" pitchFamily="2" charset="-78"/>
                <a:cs typeface="Alexandria" pitchFamily="2" charset="-78"/>
              </a:rPr>
              <a:t>to approve and sign off the requirements document as a true statement of the business needs;</a:t>
            </a:r>
          </a:p>
          <a:p>
            <a:pPr marL="342900" indent="-342900" algn="just">
              <a:buFont typeface="Arial" panose="020B0604020202020204" pitchFamily="34" charset="0"/>
              <a:buChar char="•"/>
            </a:pPr>
            <a:r>
              <a:rPr lang="en-US" sz="1600" dirty="0">
                <a:latin typeface="Alexandria" pitchFamily="2" charset="-78"/>
                <a:cs typeface="Alexandria" pitchFamily="2" charset="-78"/>
              </a:rPr>
              <a:t>to rule on any conflicting requirements where the business analyst </a:t>
            </a:r>
            <a:r>
              <a:rPr lang="en-US" sz="1600" b="1" dirty="0">
                <a:latin typeface="Alexandria" pitchFamily="2" charset="-78"/>
                <a:cs typeface="Alexandria" pitchFamily="2" charset="-78"/>
              </a:rPr>
              <a:t>cannot</a:t>
            </a:r>
            <a:r>
              <a:rPr lang="en-US" sz="1600" dirty="0">
                <a:latin typeface="Alexandria" pitchFamily="2" charset="-78"/>
                <a:cs typeface="Alexandria" pitchFamily="2" charset="-78"/>
              </a:rPr>
              <a:t> negotiate agreement;</a:t>
            </a:r>
          </a:p>
          <a:p>
            <a:pPr marL="342900" indent="-342900" algn="just">
              <a:buFont typeface="Arial" panose="020B0604020202020204" pitchFamily="34" charset="0"/>
              <a:buChar char="•"/>
            </a:pPr>
            <a:r>
              <a:rPr lang="en-US" sz="1600" dirty="0">
                <a:latin typeface="Alexandria" pitchFamily="2" charset="-78"/>
                <a:cs typeface="Alexandria" pitchFamily="2" charset="-78"/>
              </a:rPr>
              <a:t>to confirm that the benefits in the business case have been realized as promised.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162814"/>
    </mc:Choice>
    <mc:Fallback xmlns="">
      <p:transition spd="slow" advTm="16281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88747" y="2214810"/>
            <a:ext cx="10130972" cy="2062103"/>
          </a:xfrm>
          <a:prstGeom prst="rect">
            <a:avLst/>
          </a:prstGeom>
        </p:spPr>
        <p:txBody>
          <a:bodyPr wrap="square">
            <a:spAutoFit/>
          </a:bodyPr>
          <a:lstStyle/>
          <a:p>
            <a:pPr marL="0" indent="0">
              <a:buNone/>
            </a:pPr>
            <a:r>
              <a:rPr lang="en-US" sz="1600" b="1" dirty="0">
                <a:latin typeface="Alexandria" pitchFamily="2" charset="-78"/>
                <a:cs typeface="Alexandria" pitchFamily="2" charset="-78"/>
              </a:rPr>
              <a:t>The role of the project sponsor, the subject matter expert (SME) is to;</a:t>
            </a:r>
          </a:p>
          <a:p>
            <a:pPr marL="342900" indent="-342900">
              <a:buFont typeface="Arial" panose="020B0604020202020204" pitchFamily="34" charset="0"/>
              <a:buChar char="•"/>
            </a:pPr>
            <a:r>
              <a:rPr lang="en-US" sz="1600" dirty="0">
                <a:latin typeface="Alexandria" pitchFamily="2" charset="-78"/>
                <a:cs typeface="Alexandria" pitchFamily="2" charset="-78"/>
              </a:rPr>
              <a:t>give business advice regarding the requirements.</a:t>
            </a:r>
          </a:p>
          <a:p>
            <a:r>
              <a:rPr lang="en-US" sz="1600" dirty="0" smtClean="0">
                <a:latin typeface="Alexandria" pitchFamily="2" charset="-78"/>
                <a:cs typeface="Alexandria" pitchFamily="2" charset="-78"/>
              </a:rPr>
              <a:t>The particular </a:t>
            </a:r>
            <a:r>
              <a:rPr lang="en-US" sz="1600" dirty="0">
                <a:latin typeface="Alexandria" pitchFamily="2" charset="-78"/>
                <a:cs typeface="Alexandria" pitchFamily="2" charset="-78"/>
              </a:rPr>
              <a:t>situations when this may be relevant are:</a:t>
            </a:r>
          </a:p>
          <a:p>
            <a:pPr marL="342900" indent="-342900">
              <a:buFont typeface="Arial" panose="020B0604020202020204" pitchFamily="34" charset="0"/>
              <a:buChar char="•"/>
            </a:pPr>
            <a:r>
              <a:rPr lang="en-US" sz="1600" dirty="0">
                <a:latin typeface="Alexandria" pitchFamily="2" charset="-78"/>
                <a:cs typeface="Alexandria" pitchFamily="2" charset="-78"/>
              </a:rPr>
              <a:t>the requirements cover more than one business function; </a:t>
            </a:r>
          </a:p>
          <a:p>
            <a:pPr marL="342900" indent="-342900">
              <a:buFont typeface="Arial" panose="020B0604020202020204" pitchFamily="34" charset="0"/>
              <a:buChar char="•"/>
            </a:pPr>
            <a:r>
              <a:rPr lang="en-US" sz="1600" dirty="0">
                <a:latin typeface="Alexandria" pitchFamily="2" charset="-78"/>
                <a:cs typeface="Alexandria" pitchFamily="2" charset="-78"/>
              </a:rPr>
              <a:t>the requirements relate to a redesigned business process;</a:t>
            </a:r>
          </a:p>
          <a:p>
            <a:pPr marL="342900" indent="-342900">
              <a:buFont typeface="Arial" panose="020B0604020202020204" pitchFamily="34" charset="0"/>
              <a:buChar char="•"/>
            </a:pPr>
            <a:r>
              <a:rPr lang="en-US" sz="1600" dirty="0">
                <a:latin typeface="Alexandria" pitchFamily="2" charset="-78"/>
                <a:cs typeface="Alexandria" pitchFamily="2" charset="-78"/>
              </a:rPr>
              <a:t>the organization wishes to introduce a new product or process that the company does not yet fully understand;</a:t>
            </a:r>
          </a:p>
          <a:p>
            <a:pPr marL="342900" indent="-342900">
              <a:buFont typeface="Arial" panose="020B0604020202020204" pitchFamily="34" charset="0"/>
              <a:buChar char="•"/>
            </a:pPr>
            <a:r>
              <a:rPr lang="en-US" sz="1600" dirty="0">
                <a:latin typeface="Alexandria" pitchFamily="2" charset="-78"/>
                <a:cs typeface="Alexandria" pitchFamily="2" charset="-78"/>
              </a:rPr>
              <a:t>the organization wishes to adopt the latest industry best practice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151588"/>
    </mc:Choice>
    <mc:Fallback xmlns="">
      <p:transition spd="slow" advTm="15158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85495"/>
            <a:ext cx="106698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9885" y="2227247"/>
            <a:ext cx="9695543" cy="2062103"/>
          </a:xfrm>
          <a:prstGeom prst="rect">
            <a:avLst/>
          </a:prstGeom>
        </p:spPr>
        <p:txBody>
          <a:bodyPr wrap="square">
            <a:spAutoFit/>
          </a:bodyPr>
          <a:lstStyle/>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may make their preferred approach to the solution inappropriate. They may be unaware of political undercurrents in the organization that can affect the project’s success or otherwise. They may be regarded as an outsider and so be resented by internal workers who feel they too have suitable expertise. There may be no knowledge transfer to internal stakeholders; the skills and knowledge gained on the project leave the organization when the consultant SME leaves. </a:t>
            </a:r>
          </a:p>
          <a:p>
            <a:pPr marL="0" indent="0" algn="just">
              <a:buNone/>
            </a:pPr>
            <a:endParaRPr lang="en-US" sz="1600"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0793329"/>
      </p:ext>
    </p:extLst>
  </p:cSld>
  <p:clrMapOvr>
    <a:masterClrMapping/>
  </p:clrMapOvr>
  <mc:AlternateContent xmlns:mc="http://schemas.openxmlformats.org/markup-compatibility/2006" xmlns:p14="http://schemas.microsoft.com/office/powerpoint/2010/main">
    <mc:Choice Requires="p14">
      <p:transition spd="slow" p14:dur="2000" advTm="132718"/>
    </mc:Choice>
    <mc:Fallback xmlns="">
      <p:transition spd="slow" advTm="13271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67543"/>
            <a:ext cx="10885714" cy="44649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899534"/>
            <a:ext cx="10160001" cy="3785652"/>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The business users </a:t>
            </a:r>
            <a:r>
              <a:rPr lang="en-US" sz="1600" dirty="0">
                <a:latin typeface="Alexandria" pitchFamily="2" charset="-78"/>
                <a:cs typeface="Alexandria" pitchFamily="2" charset="-78"/>
              </a:rPr>
              <a:t>are the individuals or groups who will need to apply the new business processes and use the new IT </a:t>
            </a:r>
            <a:r>
              <a:rPr lang="en-US" sz="1600" dirty="0" smtClean="0">
                <a:latin typeface="Alexandria" pitchFamily="2" charset="-78"/>
                <a:cs typeface="Alexandria" pitchFamily="2" charset="-78"/>
              </a:rPr>
              <a:t>system. They </a:t>
            </a:r>
            <a:r>
              <a:rPr lang="en-US" sz="1600" dirty="0">
                <a:latin typeface="Alexandria" pitchFamily="2" charset="-78"/>
                <a:cs typeface="Alexandria" pitchFamily="2" charset="-78"/>
              </a:rPr>
              <a:t>should be able to help the business. They will be able to assist with the definition of non-functional requirements that apply to their tasks, although some specific aspects may need management </a:t>
            </a:r>
            <a:r>
              <a:rPr lang="en-US" sz="1600" dirty="0" smtClean="0">
                <a:latin typeface="Alexandria" pitchFamily="2" charset="-78"/>
                <a:cs typeface="Alexandria" pitchFamily="2" charset="-78"/>
              </a:rPr>
              <a:t>involvement. In </a:t>
            </a:r>
            <a:r>
              <a:rPr lang="en-US" sz="1600" dirty="0">
                <a:latin typeface="Alexandria" pitchFamily="2" charset="-78"/>
                <a:cs typeface="Alexandria" pitchFamily="2" charset="-78"/>
              </a:rPr>
              <a:t>this case care needs to be taken to ensure that the requirements are gathered accurately and appropriate techniques, such as the use of focus groups, are used to acquire the relevant information.</a:t>
            </a:r>
          </a:p>
          <a:p>
            <a:pPr marL="0" indent="0" algn="just">
              <a:buNone/>
            </a:pPr>
            <a:r>
              <a:rPr lang="en-US" sz="1600" b="1" dirty="0" smtClean="0">
                <a:latin typeface="Alexandria" pitchFamily="2" charset="-78"/>
                <a:cs typeface="Alexandria" pitchFamily="2" charset="-78"/>
              </a:rPr>
              <a:t>2</a:t>
            </a:r>
            <a:r>
              <a:rPr lang="en-US" sz="1600" b="1" dirty="0">
                <a:latin typeface="Alexandria" pitchFamily="2" charset="-78"/>
                <a:cs typeface="Alexandria" pitchFamily="2" charset="-78"/>
              </a:rPr>
              <a:t>. The project team</a:t>
            </a:r>
          </a:p>
          <a:p>
            <a:pPr marL="0" indent="0" algn="just">
              <a:buNone/>
            </a:pPr>
            <a:r>
              <a:rPr lang="en-US" sz="1600" b="1" dirty="0">
                <a:latin typeface="Alexandria" pitchFamily="2" charset="-78"/>
                <a:cs typeface="Alexandria" pitchFamily="2" charset="-78"/>
              </a:rPr>
              <a:t>The project team </a:t>
            </a:r>
            <a:r>
              <a:rPr lang="en-US" sz="1600" b="1" dirty="0" smtClean="0">
                <a:latin typeface="Alexandria" pitchFamily="2" charset="-78"/>
                <a:cs typeface="Alexandria" pitchFamily="2" charset="-78"/>
              </a:rPr>
              <a:t>comprises;</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project manager, </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business analyst, and </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developers or technical architects.</a:t>
            </a:r>
          </a:p>
          <a:p>
            <a:pPr algn="just"/>
            <a:r>
              <a:rPr lang="en-US" sz="1600" dirty="0" smtClean="0">
                <a:latin typeface="Alexandria" pitchFamily="2" charset="-78"/>
                <a:cs typeface="Alexandria" pitchFamily="2" charset="-78"/>
              </a:rPr>
              <a:t>There will also be communication with representatives from the project support office and with the software testers. </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project manager is mindful of the need to meet the business requirements and satisfy the business imperatives that drive the project.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856984"/>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180439"/>
    </mc:Choice>
    <mc:Fallback xmlns="">
      <p:transition spd="slow" advTm="18043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14810"/>
            <a:ext cx="10130971"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The project manager will report to the project sponsor and will be concerned to:</a:t>
            </a:r>
          </a:p>
          <a:p>
            <a:pPr marL="342900" indent="-342900" algn="just">
              <a:buFont typeface="Arial" panose="020B0604020202020204" pitchFamily="34" charset="0"/>
              <a:buChar char="•"/>
            </a:pPr>
            <a:r>
              <a:rPr lang="en-US" sz="1600" dirty="0">
                <a:latin typeface="Alexandria" pitchFamily="2" charset="-78"/>
                <a:cs typeface="Alexandria" pitchFamily="2" charset="-78"/>
              </a:rPr>
              <a:t>break the project down into identifiable and measurable pieces of work, each with its deliverable;</a:t>
            </a:r>
          </a:p>
          <a:p>
            <a:pPr marL="342900" indent="-342900" algn="just">
              <a:buFont typeface="Arial" panose="020B0604020202020204" pitchFamily="34" charset="0"/>
              <a:buChar char="•"/>
            </a:pPr>
            <a:r>
              <a:rPr lang="en-US" sz="1600" dirty="0">
                <a:latin typeface="Alexandria" pitchFamily="2" charset="-78"/>
                <a:cs typeface="Alexandria" pitchFamily="2" charset="-78"/>
              </a:rPr>
              <a:t>allocate the pieces of work to competent people to perform; </a:t>
            </a:r>
          </a:p>
          <a:p>
            <a:pPr marL="342900" indent="-342900" algn="just">
              <a:buFont typeface="Arial" panose="020B0604020202020204" pitchFamily="34" charset="0"/>
              <a:buChar char="•"/>
            </a:pPr>
            <a:r>
              <a:rPr lang="en-US" sz="1600" dirty="0">
                <a:latin typeface="Alexandria" pitchFamily="2" charset="-78"/>
                <a:cs typeface="Alexandria" pitchFamily="2" charset="-78"/>
              </a:rPr>
              <a:t>schedule the tasks with their start and end times, recognizing dependencies between tasks; </a:t>
            </a:r>
          </a:p>
          <a:p>
            <a:pPr marL="342900" indent="-342900" algn="just">
              <a:buFont typeface="Arial" panose="020B0604020202020204" pitchFamily="34" charset="0"/>
              <a:buChar char="•"/>
            </a:pPr>
            <a:r>
              <a:rPr lang="en-US" sz="1600" dirty="0">
                <a:latin typeface="Alexandria" pitchFamily="2" charset="-78"/>
                <a:cs typeface="Alexandria" pitchFamily="2" charset="-78"/>
              </a:rPr>
              <a:t>monitor the progress of the various tasks and be alerted of any likely slippage;</a:t>
            </a:r>
          </a:p>
          <a:p>
            <a:pPr marL="342900" indent="-342900" algn="just">
              <a:buFont typeface="Arial" panose="020B0604020202020204" pitchFamily="34" charset="0"/>
              <a:buChar char="•"/>
            </a:pPr>
            <a:r>
              <a:rPr lang="en-US" sz="1600" dirty="0">
                <a:latin typeface="Alexandria" pitchFamily="2" charset="-78"/>
                <a:cs typeface="Alexandria" pitchFamily="2" charset="-78"/>
              </a:rPr>
              <a:t>take any corrective action should there be slippage, or risk of non-completion of a task for any reason;</a:t>
            </a:r>
          </a:p>
          <a:p>
            <a:pPr marL="342900" indent="-342900" algn="just">
              <a:buFont typeface="Arial" panose="020B0604020202020204" pitchFamily="34" charset="0"/>
              <a:buChar char="•"/>
            </a:pPr>
            <a:r>
              <a:rPr lang="en-US" sz="1600" dirty="0">
                <a:latin typeface="Alexandria" pitchFamily="2" charset="-78"/>
                <a:cs typeface="Alexandria" pitchFamily="2" charset="-78"/>
              </a:rPr>
              <a:t>ensure that the project is completed on time and within the agreed budget.</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128304"/>
    </mc:Choice>
    <mc:Fallback xmlns="">
      <p:transition spd="slow" advTm="12830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6" y="1685495"/>
            <a:ext cx="109147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0" y="2214810"/>
            <a:ext cx="10348687" cy="2554545"/>
          </a:xfrm>
          <a:prstGeom prst="rect">
            <a:avLst/>
          </a:prstGeom>
        </p:spPr>
        <p:txBody>
          <a:bodyPr wrap="square">
            <a:spAutoFit/>
          </a:bodyPr>
          <a:lstStyle/>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business analysts </a:t>
            </a:r>
            <a:r>
              <a:rPr lang="en-US" sz="1600" dirty="0">
                <a:latin typeface="Alexandria" pitchFamily="2" charset="-78"/>
                <a:cs typeface="Alexandria" pitchFamily="2" charset="-78"/>
              </a:rPr>
              <a:t>will be responsible for carrying out the requirements engineering work. Working closely with the business staff, they gather and analyze the requirements, and are responsible to the sponsor for the quality of the requirements </a:t>
            </a:r>
            <a:r>
              <a:rPr lang="en-US" sz="1600" dirty="0" smtClean="0">
                <a:latin typeface="Alexandria" pitchFamily="2" charset="-78"/>
                <a:cs typeface="Alexandria" pitchFamily="2" charset="-78"/>
              </a:rPr>
              <a:t>document. Many </a:t>
            </a:r>
            <a:r>
              <a:rPr lang="en-US" sz="1600" dirty="0">
                <a:latin typeface="Alexandria" pitchFamily="2" charset="-78"/>
                <a:cs typeface="Alexandria" pitchFamily="2" charset="-78"/>
              </a:rPr>
              <a:t>organizations assign the project manager role to the business analyst on a project, but this can be problematic as the two roles call for different aptitudes, priorities and skills. The project manager is most concerned with meeting cost and time targets, while the business analyst’s primary consideration is satisfying the quality criteria.  </a:t>
            </a: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developer </a:t>
            </a:r>
            <a:r>
              <a:rPr lang="en-US" sz="1600" dirty="0">
                <a:latin typeface="Alexandria" pitchFamily="2" charset="-78"/>
                <a:cs typeface="Alexandria" pitchFamily="2" charset="-78"/>
              </a:rPr>
              <a:t>will be able to check the technical feasibility of some of the requirements and help the analyst appreciate the implications of some of the </a:t>
            </a:r>
            <a:r>
              <a:rPr lang="en-US" sz="1600" dirty="0" smtClean="0">
                <a:latin typeface="Alexandria" pitchFamily="2" charset="-78"/>
                <a:cs typeface="Alexandria" pitchFamily="2" charset="-78"/>
              </a:rPr>
              <a:t>requests.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will help confirm the analysts’ understanding of the requirements, as well as encouraging the users to identify new features they would like to see.</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0364316"/>
      </p:ext>
    </p:extLst>
  </p:cSld>
  <p:clrMapOvr>
    <a:masterClrMapping/>
  </p:clrMapOvr>
  <mc:AlternateContent xmlns:mc="http://schemas.openxmlformats.org/markup-compatibility/2006" xmlns:p14="http://schemas.microsoft.com/office/powerpoint/2010/main">
    <mc:Choice Requires="p14">
      <p:transition spd="slow" p14:dur="2000" advTm="170370"/>
    </mc:Choice>
    <mc:Fallback xmlns="">
      <p:transition spd="slow" advTm="17037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495"/>
            <a:ext cx="1085668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0" y="2214810"/>
            <a:ext cx="10058400" cy="156966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5. REQUIREMENTS ELICITATION</a:t>
            </a:r>
          </a:p>
          <a:p>
            <a:pPr marL="0" indent="0" algn="just">
              <a:buNone/>
            </a:pPr>
            <a:r>
              <a:rPr lang="en-US" sz="1600" dirty="0">
                <a:latin typeface="Alexandria" pitchFamily="2" charset="-78"/>
                <a:cs typeface="Alexandria" pitchFamily="2" charset="-78"/>
              </a:rPr>
              <a:t>In the early days of systems analysis, this activity was often known as ‘requirements capture</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To </a:t>
            </a:r>
            <a:r>
              <a:rPr lang="en-US" sz="1600" dirty="0">
                <a:latin typeface="Alexandria" pitchFamily="2" charset="-78"/>
                <a:cs typeface="Alexandria" pitchFamily="2" charset="-78"/>
              </a:rPr>
              <a:t>that extent, each task performed by a person could be regarded as a requirement, or set of requirements, to be delivered by the system, so requirements capture was not an unreasonable term to </a:t>
            </a:r>
            <a:r>
              <a:rPr lang="en-US" sz="1600" dirty="0" smtClean="0">
                <a:latin typeface="Alexandria" pitchFamily="2" charset="-78"/>
                <a:cs typeface="Alexandria" pitchFamily="2" charset="-78"/>
              </a:rPr>
              <a:t>use. Whereas </a:t>
            </a:r>
            <a:r>
              <a:rPr lang="en-US" sz="1600" dirty="0">
                <a:latin typeface="Alexandria" pitchFamily="2" charset="-78"/>
                <a:cs typeface="Alexandria" pitchFamily="2" charset="-78"/>
              </a:rPr>
              <a:t>earlier approaches placed the onus on the business user to identify the requirements, requirements elicitation is a proactive approach to uncovering the requirements</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130638"/>
    </mc:Choice>
    <mc:Fallback xmlns="">
      <p:transition spd="slow" advTm="13063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5"/>
            <a:ext cx="10843986"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214810"/>
            <a:ext cx="10392229" cy="2308324"/>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5. REQUIREMENTS ELICITATION</a:t>
            </a:r>
          </a:p>
          <a:p>
            <a:pPr marL="0" indent="0" algn="just">
              <a:buNone/>
            </a:pPr>
            <a:r>
              <a:rPr lang="en-US" sz="1600" b="1" dirty="0" smtClean="0">
                <a:latin typeface="Alexandria" pitchFamily="2" charset="-78"/>
                <a:cs typeface="Alexandria" pitchFamily="2" charset="-78"/>
              </a:rPr>
              <a:t>Conceptualizing </a:t>
            </a:r>
            <a:r>
              <a:rPr lang="en-US" sz="1600" b="1" dirty="0">
                <a:latin typeface="Alexandria" pitchFamily="2" charset="-78"/>
                <a:cs typeface="Alexandria" pitchFamily="2" charset="-78"/>
              </a:rPr>
              <a:t>requirements </a:t>
            </a:r>
          </a:p>
          <a:p>
            <a:pPr marL="0" indent="0" algn="just">
              <a:buNone/>
            </a:pPr>
            <a:r>
              <a:rPr lang="en-US" sz="1600" dirty="0">
                <a:latin typeface="Alexandria" pitchFamily="2" charset="-78"/>
                <a:cs typeface="Alexandria" pitchFamily="2" charset="-78"/>
              </a:rPr>
              <a:t>If the study is required to examine a new business system and there is a lack of expertise and knowledge in our organization, it is very difficult for the business stakeholders to imagine what they require the solution to </a:t>
            </a:r>
            <a:r>
              <a:rPr lang="en-US" sz="1600" dirty="0" smtClean="0">
                <a:latin typeface="Alexandria" pitchFamily="2" charset="-78"/>
                <a:cs typeface="Alexandria" pitchFamily="2" charset="-78"/>
              </a:rPr>
              <a:t>offer. While </a:t>
            </a:r>
            <a:r>
              <a:rPr lang="en-US" sz="1600" dirty="0">
                <a:latin typeface="Alexandria" pitchFamily="2" charset="-78"/>
                <a:cs typeface="Alexandria" pitchFamily="2" charset="-78"/>
              </a:rPr>
              <a:t>the information about the business context, for example, the business strategy or the legal constraints, will provide a degree of understanding, it will be extremely difficult to produce a more detailed definition of the requirements</a:t>
            </a:r>
            <a:r>
              <a:rPr lang="en-US" sz="1600" dirty="0" smtClean="0">
                <a:latin typeface="Alexandria" pitchFamily="2" charset="-78"/>
                <a:cs typeface="Alexandria" pitchFamily="2" charset="-78"/>
              </a:rPr>
              <a:t>. However</a:t>
            </a:r>
            <a:r>
              <a:rPr lang="en-US" sz="1600" dirty="0">
                <a:latin typeface="Alexandria" pitchFamily="2" charset="-78"/>
                <a:cs typeface="Alexandria" pitchFamily="2" charset="-78"/>
              </a:rPr>
              <a:t>, without a detailed investigation approach the analysts will not be sure that they have sufficient understanding and knowledge to be able to define the business requirements.</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13839970"/>
      </p:ext>
    </p:extLst>
  </p:cSld>
  <p:clrMapOvr>
    <a:masterClrMapping/>
  </p:clrMapOvr>
  <mc:AlternateContent xmlns:mc="http://schemas.openxmlformats.org/markup-compatibility/2006" xmlns:p14="http://schemas.microsoft.com/office/powerpoint/2010/main">
    <mc:Choice Requires="p14">
      <p:transition spd="slow" p14:dur="2000" advTm="141605"/>
    </mc:Choice>
    <mc:Fallback xmlns="">
      <p:transition spd="slow" advTm="1416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9719" y="2214810"/>
            <a:ext cx="10189028"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6. REQUIREMENTS ELICITATION TECHNIQUES</a:t>
            </a:r>
          </a:p>
          <a:p>
            <a:pPr marL="0" indent="0" algn="just">
              <a:buNone/>
            </a:pPr>
            <a:r>
              <a:rPr lang="en-US" sz="1600" dirty="0">
                <a:latin typeface="Alexandria" pitchFamily="2" charset="-78"/>
                <a:cs typeface="Alexandria" pitchFamily="2" charset="-78"/>
              </a:rPr>
              <a:t>There are a number of best practice techniques available to the analyst to help elicit tacit knowledge and requirements from all levels of the </a:t>
            </a:r>
            <a:r>
              <a:rPr lang="en-US" sz="1600" dirty="0" smtClean="0">
                <a:latin typeface="Alexandria" pitchFamily="2" charset="-78"/>
                <a:cs typeface="Alexandria" pitchFamily="2" charset="-78"/>
              </a:rPr>
              <a:t>organization. These </a:t>
            </a:r>
            <a:r>
              <a:rPr lang="en-US" sz="1600" dirty="0">
                <a:latin typeface="Alexandria" pitchFamily="2" charset="-78"/>
                <a:cs typeface="Alexandria" pitchFamily="2" charset="-78"/>
              </a:rPr>
              <a:t>approaches include:</a:t>
            </a:r>
          </a:p>
          <a:p>
            <a:pPr marL="342900" indent="-342900" algn="just">
              <a:buFont typeface="Arial" panose="020B0604020202020204" pitchFamily="34" charset="0"/>
              <a:buChar char="•"/>
            </a:pPr>
            <a:r>
              <a:rPr lang="en-US" sz="1600" dirty="0">
                <a:latin typeface="Alexandria" pitchFamily="2" charset="-78"/>
                <a:cs typeface="Alexandria" pitchFamily="2" charset="-78"/>
              </a:rPr>
              <a:t>apprentice – shadowing, protocol analysis;</a:t>
            </a:r>
          </a:p>
          <a:p>
            <a:pPr marL="342900" indent="-342900" algn="just">
              <a:buFont typeface="Arial" panose="020B0604020202020204" pitchFamily="34" charset="0"/>
              <a:buChar char="•"/>
            </a:pPr>
            <a:r>
              <a:rPr lang="en-US" sz="1600" dirty="0">
                <a:latin typeface="Alexandria" pitchFamily="2" charset="-78"/>
                <a:cs typeface="Alexandria" pitchFamily="2" charset="-78"/>
              </a:rPr>
              <a:t>observe – observation, perhaps using the STROBE </a:t>
            </a:r>
            <a:r>
              <a:rPr lang="en-US" sz="1600" dirty="0" smtClean="0">
                <a:latin typeface="Alexandria" pitchFamily="2" charset="-78"/>
                <a:cs typeface="Alexandria" pitchFamily="2" charset="-78"/>
              </a:rPr>
              <a:t>approach, </a:t>
            </a:r>
            <a:r>
              <a:rPr lang="en-US" sz="1600" dirty="0">
                <a:latin typeface="Alexandria" pitchFamily="2" charset="-78"/>
                <a:cs typeface="Alexandria" pitchFamily="2" charset="-78"/>
              </a:rPr>
              <a:t>shadowing</a:t>
            </a:r>
            <a:r>
              <a:rPr lang="en-US" sz="1600" dirty="0" smtClean="0">
                <a:latin typeface="Alexandria" pitchFamily="2" charset="-78"/>
                <a:cs typeface="Alexandria" pitchFamily="2" charset="-78"/>
              </a:rPr>
              <a:t>; “</a:t>
            </a:r>
            <a:r>
              <a:rPr lang="en-US" sz="1600" b="1" dirty="0">
                <a:latin typeface="Alexandria" pitchFamily="2" charset="-78"/>
                <a:cs typeface="Alexandria" pitchFamily="2" charset="-78"/>
              </a:rPr>
              <a:t>STROBE</a:t>
            </a:r>
            <a:r>
              <a:rPr lang="en-US" sz="1600" dirty="0">
                <a:latin typeface="Alexandria" pitchFamily="2" charset="-78"/>
                <a:cs typeface="Alexandria" pitchFamily="2" charset="-78"/>
              </a:rPr>
              <a:t> A technique that represents a formal checklist approach to observation, </a:t>
            </a:r>
            <a:r>
              <a:rPr lang="en-US" sz="1600" dirty="0" smtClean="0">
                <a:latin typeface="Alexandria" pitchFamily="2" charset="-78"/>
                <a:cs typeface="Alexandria" pitchFamily="2" charset="-78"/>
              </a:rPr>
              <a:t>where </a:t>
            </a:r>
            <a:r>
              <a:rPr lang="en-US" sz="1600" dirty="0">
                <a:latin typeface="Alexandria" pitchFamily="2" charset="-78"/>
                <a:cs typeface="Alexandria" pitchFamily="2" charset="-78"/>
              </a:rPr>
              <a:t>the analyst is investigating specific issues. STROBE stands for </a:t>
            </a:r>
            <a:r>
              <a:rPr lang="en-US" sz="1600" dirty="0" err="1">
                <a:latin typeface="Alexandria" pitchFamily="2" charset="-78"/>
                <a:cs typeface="Alexandria" pitchFamily="2" charset="-78"/>
              </a:rPr>
              <a:t>STRuctured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	Observation </a:t>
            </a:r>
            <a:r>
              <a:rPr lang="en-US" sz="1600" dirty="0">
                <a:latin typeface="Alexandria" pitchFamily="2" charset="-78"/>
                <a:cs typeface="Alexandria" pitchFamily="2" charset="-78"/>
              </a:rPr>
              <a:t>of the Business Environment and is used to appraise a working </a:t>
            </a:r>
            <a:r>
              <a:rPr lang="en-US" sz="1600" dirty="0" smtClean="0">
                <a:latin typeface="Alexandria" pitchFamily="2" charset="-78"/>
                <a:cs typeface="Alexandria" pitchFamily="2" charset="-78"/>
              </a:rPr>
              <a:t>	environment</a:t>
            </a:r>
            <a:r>
              <a:rPr lang="en-US" sz="1600" dirty="0">
                <a:latin typeface="Alexandria" pitchFamily="2" charset="-78"/>
                <a:cs typeface="Alexandria" pitchFamily="2" charset="-78"/>
              </a:rPr>
              <a:t>.” </a:t>
            </a:r>
          </a:p>
          <a:p>
            <a:pPr marL="342900" indent="-342900" algn="just">
              <a:buFont typeface="Arial" panose="020B0604020202020204" pitchFamily="34" charset="0"/>
              <a:buChar char="•"/>
            </a:pPr>
            <a:r>
              <a:rPr lang="en-US" sz="1600" dirty="0">
                <a:latin typeface="Alexandria" pitchFamily="2" charset="-78"/>
                <a:cs typeface="Alexandria" pitchFamily="2" charset="-78"/>
              </a:rPr>
              <a:t>recount – story-telling, scenario;</a:t>
            </a:r>
          </a:p>
          <a:p>
            <a:pPr marL="342900" indent="-342900" algn="just">
              <a:buFont typeface="Arial" panose="020B0604020202020204" pitchFamily="34" charset="0"/>
              <a:buChar char="•"/>
            </a:pPr>
            <a:r>
              <a:rPr lang="en-US" sz="1600" dirty="0">
                <a:latin typeface="Alexandria" pitchFamily="2" charset="-78"/>
                <a:cs typeface="Alexandria" pitchFamily="2" charset="-78"/>
              </a:rPr>
              <a:t>enact – prototype, scenario role-play</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200562"/>
    </mc:Choice>
    <mc:Fallback xmlns="">
      <p:transition spd="slow" advTm="20056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5"/>
            <a:ext cx="107133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01485" y="2214810"/>
            <a:ext cx="9898743" cy="156966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6. REQUIREMENTS ELICITATION TECHNIQUES</a:t>
            </a:r>
          </a:p>
          <a:p>
            <a:pPr marL="0" indent="0" algn="just">
              <a:buNone/>
            </a:pP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important that business analysts have a toolkit of techniques so that they can tailor their approach when eliciting </a:t>
            </a:r>
            <a:r>
              <a:rPr lang="en-US" sz="1600" dirty="0" smtClean="0">
                <a:latin typeface="Alexandria" pitchFamily="2" charset="-78"/>
                <a:cs typeface="Alexandria" pitchFamily="2" charset="-78"/>
              </a:rPr>
              <a:t>requirements. This </a:t>
            </a:r>
            <a:r>
              <a:rPr lang="en-US" sz="1600" dirty="0">
                <a:latin typeface="Alexandria" pitchFamily="2" charset="-78"/>
                <a:cs typeface="Alexandria" pitchFamily="2" charset="-78"/>
              </a:rPr>
              <a:t>mapping of techniques to knowledge types provides a good indication of where certain techniques can be particularly useful and where they can still be useful but to a lesser extent.</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5354972"/>
      </p:ext>
    </p:extLst>
  </p:cSld>
  <p:clrMapOvr>
    <a:masterClrMapping/>
  </p:clrMapOvr>
  <mc:AlternateContent xmlns:mc="http://schemas.openxmlformats.org/markup-compatibility/2006" xmlns:p14="http://schemas.microsoft.com/office/powerpoint/2010/main">
    <mc:Choice Requires="p14">
      <p:transition spd="slow" p14:dur="2000" advTm="74480"/>
    </mc:Choice>
    <mc:Fallback xmlns="">
      <p:transition spd="slow" advTm="7448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2199615"/>
            <a:ext cx="10130971"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7. BUILDING THE REQUIREMENTS LIST</a:t>
            </a:r>
          </a:p>
          <a:p>
            <a:pPr marL="0" indent="0" algn="just">
              <a:buNone/>
            </a:pPr>
            <a:r>
              <a:rPr lang="en-US" sz="1600" dirty="0">
                <a:latin typeface="Alexandria" pitchFamily="2" charset="-78"/>
                <a:cs typeface="Alexandria" pitchFamily="2" charset="-78"/>
              </a:rPr>
              <a:t>As we elicit the requirements from our various business stakeholders, we need to document them.</a:t>
            </a:r>
          </a:p>
          <a:p>
            <a:pPr marL="0" indent="0" algn="just">
              <a:buNone/>
            </a:pPr>
            <a:r>
              <a:rPr lang="en-US" sz="1600" b="1" dirty="0">
                <a:latin typeface="Alexandria" pitchFamily="2" charset="-78"/>
                <a:cs typeface="Alexandria" pitchFamily="2" charset="-78"/>
              </a:rPr>
              <a:t>This is best done in two distinct passes; </a:t>
            </a:r>
          </a:p>
          <a:p>
            <a:pPr marL="342900" indent="-342900" algn="just">
              <a:buFont typeface="Arial" panose="020B0604020202020204" pitchFamily="34" charset="0"/>
              <a:buChar char="•"/>
            </a:pPr>
            <a:r>
              <a:rPr lang="en-US" sz="1600" dirty="0">
                <a:latin typeface="Alexandria" pitchFamily="2" charset="-78"/>
                <a:cs typeface="Alexandria" pitchFamily="2" charset="-78"/>
              </a:rPr>
              <a:t>building the initial requirements list, and later, </a:t>
            </a:r>
          </a:p>
          <a:p>
            <a:pPr marL="342900" indent="-342900" algn="just">
              <a:buFont typeface="Arial" panose="020B0604020202020204" pitchFamily="34" charset="0"/>
              <a:buChar char="•"/>
            </a:pPr>
            <a:r>
              <a:rPr lang="en-US" sz="1600" dirty="0">
                <a:latin typeface="Alexandria" pitchFamily="2" charset="-78"/>
                <a:cs typeface="Alexandria" pitchFamily="2" charset="-78"/>
              </a:rPr>
              <a:t>developing an organized requirements catalogue.</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 list tends to be an informal document and can be presented using three columns, as shown in </a:t>
            </a:r>
            <a:r>
              <a:rPr lang="en-US" sz="1600" b="1" dirty="0">
                <a:latin typeface="Alexandria" pitchFamily="2" charset="-78"/>
                <a:cs typeface="Alexandria" pitchFamily="2" charset="-78"/>
              </a:rPr>
              <a:t>Table 10.3 </a:t>
            </a:r>
            <a:r>
              <a:rPr lang="en-US" sz="1600" dirty="0">
                <a:latin typeface="Alexandria" pitchFamily="2" charset="-78"/>
                <a:cs typeface="Alexandria" pitchFamily="2" charset="-78"/>
              </a:rPr>
              <a:t>below, which represents a preliminary requirements list from an inventory project: the comments are added during the first pass at analysis, when each requirement is inspected for acceptability</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172499"/>
    </mc:Choice>
    <mc:Fallback xmlns="">
      <p:transition spd="slow" advTm="17249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214810"/>
            <a:ext cx="10218058"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7. BUILDING THE REQUIREMENTS LIST</a:t>
            </a:r>
          </a:p>
          <a:p>
            <a:pPr marL="0" indent="0" algn="just">
              <a:buNone/>
            </a:pP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can be useful to ask another analyst, who was not present at the elicitation session, to inspect the requirements as a fresh perspective can often identify clarifying questions that may have been missed during the conversation with the stakeholder.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requirements list is begun following an initial interview or workshop and is developed further as more requirements are </a:t>
            </a:r>
            <a:r>
              <a:rPr lang="en-US" sz="1600" dirty="0" smtClean="0">
                <a:latin typeface="Alexandria" pitchFamily="2" charset="-78"/>
                <a:cs typeface="Alexandria" pitchFamily="2" charset="-78"/>
              </a:rPr>
              <a:t>identified. The </a:t>
            </a:r>
            <a:r>
              <a:rPr lang="en-US" sz="1600" dirty="0">
                <a:latin typeface="Alexandria" pitchFamily="2" charset="-78"/>
                <a:cs typeface="Alexandria" pitchFamily="2" charset="-78"/>
              </a:rPr>
              <a:t>requirements identified at this stage will not be well-formed and the level and scope will vary considerably; some may be detailed and specific whilst others will be defined at an overview level only or may represent several potential requirements.</a:t>
            </a:r>
          </a:p>
          <a:p>
            <a:pPr marL="0" indent="0" algn="just">
              <a:buNone/>
            </a:pPr>
            <a:r>
              <a:rPr lang="en-US" sz="1600" dirty="0">
                <a:latin typeface="Alexandria" pitchFamily="2" charset="-78"/>
                <a:cs typeface="Alexandria" pitchFamily="2" charset="-78"/>
              </a:rPr>
              <a:t>This is vital to embed traceability in the requirements.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7152025"/>
      </p:ext>
    </p:extLst>
  </p:cSld>
  <p:clrMapOvr>
    <a:masterClrMapping/>
  </p:clrMapOvr>
  <mc:AlternateContent xmlns:mc="http://schemas.openxmlformats.org/markup-compatibility/2006" xmlns:p14="http://schemas.microsoft.com/office/powerpoint/2010/main">
    <mc:Choice Requires="p14">
      <p:transition spd="slow" p14:dur="2000" advTm="177498"/>
    </mc:Choice>
    <mc:Fallback xmlns="">
      <p:transition spd="slow" advTm="17749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6244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86971" y="2214811"/>
            <a:ext cx="9757229" cy="3692504"/>
          </a:xfrm>
          <a:prstGeom prst="rect">
            <a:avLst/>
          </a:prstGeom>
        </p:spPr>
      </p:pic>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38009"/>
    </mc:Choice>
    <mc:Fallback xmlns="">
      <p:transition spd="slow" advTm="3800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4"/>
            <a:ext cx="1075690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199615"/>
            <a:ext cx="10087429"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8. REQUIREMENTS ANALYSIS</a:t>
            </a:r>
          </a:p>
          <a:p>
            <a:pPr marL="0" indent="0" algn="just">
              <a:buNone/>
            </a:pPr>
            <a:r>
              <a:rPr lang="en-US" sz="1600" dirty="0">
                <a:latin typeface="Alexandria" pitchFamily="2" charset="-78"/>
                <a:cs typeface="Alexandria" pitchFamily="2" charset="-78"/>
              </a:rPr>
              <a:t>Once a set of requirements has been elicited and entered onto the requirements list, the next step in the requirements engineering framework can </a:t>
            </a:r>
            <a:r>
              <a:rPr lang="en-US" sz="1600" dirty="0" smtClean="0">
                <a:latin typeface="Alexandria" pitchFamily="2" charset="-78"/>
                <a:cs typeface="Alexandria" pitchFamily="2" charset="-78"/>
              </a:rPr>
              <a:t>begin.</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analysis </a:t>
            </a:r>
            <a:r>
              <a:rPr lang="en-US" sz="1600" dirty="0">
                <a:latin typeface="Alexandria" pitchFamily="2" charset="-78"/>
                <a:cs typeface="Alexandria" pitchFamily="2" charset="-78"/>
              </a:rPr>
              <a:t>is concerned with ensuring that all of the requirements identified during requirements elicitation have been developed into clear, organized, well-documented </a:t>
            </a:r>
            <a:r>
              <a:rPr lang="en-US" sz="1600" dirty="0" smtClean="0">
                <a:latin typeface="Alexandria" pitchFamily="2" charset="-78"/>
                <a:cs typeface="Alexandria" pitchFamily="2" charset="-78"/>
              </a:rPr>
              <a:t>requirements.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separation of requirements elicitation from requirements analysis is one of the strengths of requirements </a:t>
            </a:r>
            <a:r>
              <a:rPr lang="en-US" sz="1600" dirty="0" smtClean="0">
                <a:latin typeface="Alexandria" pitchFamily="2" charset="-78"/>
                <a:cs typeface="Alexandria" pitchFamily="2" charset="-78"/>
              </a:rPr>
              <a:t>engineering. The </a:t>
            </a:r>
            <a:r>
              <a:rPr lang="en-US" sz="1600" dirty="0">
                <a:latin typeface="Alexandria" pitchFamily="2" charset="-78"/>
                <a:cs typeface="Alexandria" pitchFamily="2" charset="-78"/>
              </a:rPr>
              <a:t>analysts are encouraged during elicitation to draw out information, uncover tacit knowledge and identify requirements; during analysis, the business analysts examine the results of this work in detail in order to develop the requirement documentation that will take the project forward.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171585"/>
    </mc:Choice>
    <mc:Fallback xmlns="">
      <p:transition spd="slow" advTm="17158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4"/>
            <a:ext cx="10771414" cy="4454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6026" y="2195489"/>
            <a:ext cx="10111288" cy="3785652"/>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8. REQUIREMENTS </a:t>
            </a:r>
            <a:r>
              <a:rPr lang="en-US" sz="1600" b="1" dirty="0" smtClean="0">
                <a:latin typeface="Alexandria" pitchFamily="2" charset="-78"/>
                <a:cs typeface="Alexandria" pitchFamily="2" charset="-78"/>
              </a:rPr>
              <a:t>ANALYSIS</a:t>
            </a:r>
          </a:p>
          <a:p>
            <a:pPr marL="0" indent="0" algn="just">
              <a:buNone/>
            </a:pPr>
            <a:r>
              <a:rPr lang="en-US" sz="1600" dirty="0">
                <a:latin typeface="Alexandria" pitchFamily="2" charset="-78"/>
                <a:cs typeface="Alexandria" pitchFamily="2" charset="-78"/>
              </a:rPr>
              <a:t>Only those requirements that are clearly stated, unambiguous, atomic, feasible, aligned with the project objectives, not in conflict with any other requirements and not overlapping with or duplicating other requirements, will be documented fully for implementation. In order to confirm that requirements are in scope, and also that the set of requirements is complete, it is helpful to draw some models that incorporate all the requirements</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use case diagram may be used to define the scope of the system and the features to be delivered; </a:t>
            </a:r>
          </a:p>
          <a:p>
            <a:pPr marL="342900" indent="-342900" algn="just">
              <a:buFont typeface="Arial" panose="020B0604020202020204" pitchFamily="34" charset="0"/>
              <a:buChar char="•"/>
            </a:pPr>
            <a:r>
              <a:rPr lang="en-US" sz="1600" dirty="0">
                <a:latin typeface="Alexandria" pitchFamily="2" charset="-78"/>
                <a:cs typeface="Alexandria" pitchFamily="2" charset="-78"/>
              </a:rPr>
              <a:t>a business process model may be used to illustrate how the work is to be conducted and the flow of the process; </a:t>
            </a:r>
          </a:p>
          <a:p>
            <a:pPr marL="342900" indent="-342900" algn="just">
              <a:buFont typeface="Arial" panose="020B0604020202020204" pitchFamily="34" charset="0"/>
              <a:buChar char="•"/>
            </a:pPr>
            <a:r>
              <a:rPr lang="en-US" sz="1600" dirty="0">
                <a:latin typeface="Alexandria" pitchFamily="2" charset="-78"/>
                <a:cs typeface="Alexandria" pitchFamily="2" charset="-78"/>
              </a:rPr>
              <a:t>a data model may be used to clarify the data to be held and the business rules to be implemented.</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As this work is carried out, many additional questions will be raised and you may need to investigate the requirements further using requirements elicitation techniques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37107327"/>
      </p:ext>
    </p:extLst>
  </p:cSld>
  <p:clrMapOvr>
    <a:masterClrMapping/>
  </p:clrMapOvr>
  <mc:AlternateContent xmlns:mc="http://schemas.openxmlformats.org/markup-compatibility/2006" xmlns:p14="http://schemas.microsoft.com/office/powerpoint/2010/main">
    <mc:Choice Requires="p14">
      <p:transition spd="slow" p14:dur="2000" advTm="251814"/>
    </mc:Choice>
    <mc:Fallback xmlns="">
      <p:transition spd="slow" advTm="2518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724891"/>
            <a:ext cx="5614763" cy="4183823"/>
          </a:xfrm>
          <a:prstGeom prst="rect">
            <a:avLst/>
          </a:prstGeom>
          <a:solidFill>
            <a:schemeClr val="lt1"/>
          </a:solidFill>
          <a:ln>
            <a:noFill/>
          </a:ln>
        </p:spPr>
        <p:txBody>
          <a:bodyPr spcFirstLastPara="1" wrap="square" lIns="91425" tIns="45700" rIns="91425" bIns="45700" anchor="ctr" anchorCtr="0">
            <a:noAutofit/>
          </a:bodyPr>
          <a:lstStyle/>
          <a:p>
            <a:endParaRPr lang="en-US" sz="1600" b="1" dirty="0">
              <a:latin typeface="Alexandria" pitchFamily="2" charset="-78"/>
              <a:cs typeface="Alexandria" pitchFamily="2" charset="-78"/>
            </a:endParaRPr>
          </a:p>
          <a:p>
            <a:r>
              <a:rPr lang="en-US" sz="1600" b="1" dirty="0" smtClean="0">
                <a:latin typeface="Alexandria" pitchFamily="2" charset="-78"/>
                <a:cs typeface="Alexandria" pitchFamily="2" charset="-78"/>
              </a:rPr>
              <a:t>8. REQUIREMENTS ANALYSIS includes;</a:t>
            </a:r>
          </a:p>
          <a:p>
            <a:pPr marL="342900" indent="-342900">
              <a:buFont typeface="Arial" panose="020B0604020202020204" pitchFamily="34" charset="0"/>
              <a:buChar char="•"/>
            </a:pPr>
            <a:r>
              <a:rPr lang="en-US" sz="1600" b="1" dirty="0" smtClean="0">
                <a:latin typeface="Alexandria" pitchFamily="2" charset="-78"/>
                <a:cs typeface="Alexandria" pitchFamily="2" charset="-78"/>
              </a:rPr>
              <a:t>Categorization of the requirements</a:t>
            </a:r>
          </a:p>
          <a:p>
            <a:pPr marL="342900" indent="-342900">
              <a:buFont typeface="Arial" panose="020B0604020202020204" pitchFamily="34" charset="0"/>
              <a:buChar char="•"/>
            </a:pPr>
            <a:r>
              <a:rPr lang="en-US" sz="1600" b="1" dirty="0" smtClean="0">
                <a:latin typeface="Alexandria" pitchFamily="2" charset="-78"/>
                <a:cs typeface="Alexandria" pitchFamily="2" charset="-78"/>
              </a:rPr>
              <a:t>Grouping requirements</a:t>
            </a:r>
          </a:p>
          <a:p>
            <a:pPr marL="342900" indent="-342900">
              <a:buFont typeface="Arial" panose="020B0604020202020204" pitchFamily="34" charset="0"/>
              <a:buChar char="•"/>
            </a:pPr>
            <a:r>
              <a:rPr lang="en-US" sz="1600" b="1" dirty="0" smtClean="0">
                <a:latin typeface="Alexandria" pitchFamily="2" charset="-78"/>
                <a:cs typeface="Alexandria" pitchFamily="2" charset="-78"/>
              </a:rPr>
              <a:t>Requirements filters</a:t>
            </a:r>
          </a:p>
          <a:p>
            <a:pPr marL="342900" indent="-342900">
              <a:buFont typeface="Arial" panose="020B0604020202020204" pitchFamily="34" charset="0"/>
              <a:buChar char="•"/>
            </a:pPr>
            <a:r>
              <a:rPr lang="en-US" sz="1600" b="1" dirty="0" smtClean="0">
                <a:latin typeface="Alexandria" pitchFamily="2" charset="-78"/>
                <a:cs typeface="Alexandria" pitchFamily="2" charset="-78"/>
              </a:rPr>
              <a:t>Checking </a:t>
            </a:r>
            <a:r>
              <a:rPr lang="en-US" sz="1600" b="1" dirty="0">
                <a:latin typeface="Alexandria" pitchFamily="2" charset="-78"/>
                <a:cs typeface="Alexandria" pitchFamily="2" charset="-78"/>
              </a:rPr>
              <a:t>for overlapping or duplicate </a:t>
            </a:r>
            <a:r>
              <a:rPr lang="en-US" sz="16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600" b="1" dirty="0">
                <a:latin typeface="Alexandria" pitchFamily="2" charset="-78"/>
                <a:cs typeface="Alexandria" pitchFamily="2" charset="-78"/>
              </a:rPr>
              <a:t>Unravelling multiple </a:t>
            </a:r>
            <a:r>
              <a:rPr lang="en-US" sz="16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600" b="1" dirty="0">
                <a:latin typeface="Alexandria" pitchFamily="2" charset="-78"/>
                <a:cs typeface="Alexandria" pitchFamily="2" charset="-78"/>
              </a:rPr>
              <a:t>Each needs to be documented.</a:t>
            </a:r>
          </a:p>
          <a:p>
            <a:pPr marL="342900" indent="-342900">
              <a:buFont typeface="Arial" panose="020B0604020202020204" pitchFamily="34" charset="0"/>
              <a:buChar char="•"/>
            </a:pPr>
            <a:r>
              <a:rPr lang="en-US" sz="1600" b="1" dirty="0">
                <a:latin typeface="Alexandria" pitchFamily="2" charset="-78"/>
                <a:cs typeface="Alexandria" pitchFamily="2" charset="-78"/>
              </a:rPr>
              <a:t>Confirming relevance of the requirement:</a:t>
            </a:r>
          </a:p>
          <a:p>
            <a:pPr marL="342900" indent="-342900">
              <a:buFont typeface="Arial" panose="020B0604020202020204" pitchFamily="34" charset="0"/>
              <a:buChar char="•"/>
            </a:pPr>
            <a:r>
              <a:rPr lang="en-US" sz="1600" b="1" dirty="0">
                <a:latin typeface="Alexandria" pitchFamily="2" charset="-78"/>
                <a:cs typeface="Alexandria" pitchFamily="2" charset="-78"/>
              </a:rPr>
              <a:t> Feasibility evaluation:</a:t>
            </a:r>
          </a:p>
          <a:p>
            <a:pPr marL="342900" indent="-342900">
              <a:buFont typeface="Arial" panose="020B0604020202020204" pitchFamily="34" charset="0"/>
              <a:buChar char="•"/>
            </a:pPr>
            <a:r>
              <a:rPr lang="en-US" sz="1600" b="1" dirty="0">
                <a:latin typeface="Alexandria" pitchFamily="2" charset="-78"/>
                <a:cs typeface="Alexandria" pitchFamily="2" charset="-78"/>
              </a:rPr>
              <a:t>Removing conflicts</a:t>
            </a:r>
            <a:r>
              <a:rPr lang="en-US" sz="1600" b="1" dirty="0" smtClean="0">
                <a:latin typeface="Alexandria" pitchFamily="2" charset="-78"/>
                <a:cs typeface="Alexandria" pitchFamily="2" charset="-78"/>
              </a:rPr>
              <a:t>:</a:t>
            </a:r>
          </a:p>
          <a:p>
            <a:pPr marL="342900" indent="-342900">
              <a:buFont typeface="Arial" panose="020B0604020202020204" pitchFamily="34" charset="0"/>
              <a:buChar char="•"/>
            </a:pPr>
            <a:r>
              <a:rPr lang="en-US" sz="1600" b="1" dirty="0">
                <a:latin typeface="Alexandria" pitchFamily="2" charset="-78"/>
                <a:cs typeface="Alexandria" pitchFamily="2" charset="-78"/>
              </a:rPr>
              <a:t>Checking for </a:t>
            </a:r>
            <a:r>
              <a:rPr lang="en-US" sz="1600" b="1" dirty="0" smtClean="0">
                <a:latin typeface="Alexandria" pitchFamily="2" charset="-78"/>
                <a:cs typeface="Alexandria" pitchFamily="2" charset="-78"/>
              </a:rPr>
              <a:t>solutions</a:t>
            </a:r>
          </a:p>
          <a:p>
            <a:pPr marL="342900" indent="-342900">
              <a:buFont typeface="Arial" panose="020B0604020202020204" pitchFamily="34" charset="0"/>
              <a:buChar char="•"/>
            </a:pPr>
            <a:r>
              <a:rPr lang="en-US" sz="1600" b="1" dirty="0">
                <a:latin typeface="Alexandria" pitchFamily="2" charset="-78"/>
                <a:cs typeface="Alexandria" pitchFamily="2" charset="-78"/>
              </a:rPr>
              <a:t>Confirm standard of quality</a:t>
            </a:r>
            <a:r>
              <a:rPr lang="en-US" sz="1600" b="1" dirty="0" smtClean="0">
                <a:latin typeface="Alexandria" pitchFamily="2" charset="-78"/>
                <a:cs typeface="Alexandria" pitchFamily="2" charset="-78"/>
              </a:rPr>
              <a:t>:</a:t>
            </a:r>
          </a:p>
          <a:p>
            <a:pPr marL="342900" indent="-342900">
              <a:buFont typeface="Arial" panose="020B0604020202020204" pitchFamily="34" charset="0"/>
              <a:buChar char="•"/>
            </a:pPr>
            <a:r>
              <a:rPr lang="en-US" sz="1600" b="1" dirty="0">
                <a:latin typeface="Alexandria" pitchFamily="2" charset="-78"/>
                <a:cs typeface="Alexandria" pitchFamily="2" charset="-78"/>
              </a:rPr>
              <a:t>Unambiguous</a:t>
            </a:r>
            <a:endParaRPr lang="en-US" sz="1600" b="1" dirty="0" smtClean="0">
              <a:latin typeface="Alexandria" pitchFamily="2" charset="-78"/>
              <a:cs typeface="Alexandria" pitchFamily="2" charset="-78"/>
            </a:endParaRPr>
          </a:p>
          <a:p>
            <a:pPr marL="0" indent="0">
              <a:buNone/>
            </a:pPr>
            <a:endParaRPr lang="en-US" sz="1600" b="1" dirty="0" smtClean="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21252"/>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6521028" y="4459026"/>
            <a:ext cx="6184900" cy="7722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5443734" y="351643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862684" y="696686"/>
            <a:ext cx="8528059"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187211">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4"/>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800" y="2251736"/>
            <a:ext cx="9811657" cy="353943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analysis includes the following tasks:</a:t>
            </a:r>
          </a:p>
          <a:p>
            <a:pPr marL="342900" indent="-342900" algn="just">
              <a:buFont typeface="Arial" panose="020B0604020202020204" pitchFamily="34" charset="0"/>
              <a:buChar char="•"/>
            </a:pPr>
            <a:r>
              <a:rPr lang="en-US" sz="1600" b="1" dirty="0">
                <a:latin typeface="Alexandria" pitchFamily="2" charset="-78"/>
                <a:cs typeface="Alexandria" pitchFamily="2" charset="-78"/>
              </a:rPr>
              <a:t>Categorization of the requirements </a:t>
            </a:r>
            <a:r>
              <a:rPr lang="en-US" sz="1600" dirty="0">
                <a:latin typeface="Alexandria" pitchFamily="2" charset="-78"/>
                <a:cs typeface="Alexandria" pitchFamily="2" charset="-78"/>
              </a:rPr>
              <a:t>– as a first pass at the analysis, the requirements should be categorized into specific requirement types.</a:t>
            </a:r>
          </a:p>
          <a:p>
            <a:pPr marL="0" indent="0" algn="just">
              <a:buNone/>
            </a:pPr>
            <a:r>
              <a:rPr lang="en-US" sz="1600" dirty="0">
                <a:latin typeface="Alexandria" pitchFamily="2" charset="-78"/>
                <a:cs typeface="Alexandria" pitchFamily="2" charset="-78"/>
              </a:rPr>
              <a:t>There are four major types of requirements:</a:t>
            </a:r>
          </a:p>
          <a:p>
            <a:pPr lvl="1" algn="just">
              <a:buFont typeface="Wingdings" panose="05000000000000000000" pitchFamily="2" charset="2"/>
              <a:buChar char="§"/>
            </a:pPr>
            <a:r>
              <a:rPr lang="en-US" sz="1600" dirty="0">
                <a:latin typeface="Alexandria" pitchFamily="2" charset="-78"/>
                <a:cs typeface="Alexandria" pitchFamily="2" charset="-78"/>
              </a:rPr>
              <a:t>general (business), </a:t>
            </a:r>
          </a:p>
          <a:p>
            <a:pPr lvl="1" algn="just">
              <a:buFont typeface="Wingdings" panose="05000000000000000000" pitchFamily="2" charset="2"/>
              <a:buChar char="§"/>
            </a:pPr>
            <a:r>
              <a:rPr lang="en-US" sz="1600" dirty="0">
                <a:latin typeface="Alexandria" pitchFamily="2" charset="-78"/>
                <a:cs typeface="Alexandria" pitchFamily="2" charset="-78"/>
              </a:rPr>
              <a:t>technical, </a:t>
            </a:r>
          </a:p>
          <a:p>
            <a:pPr lvl="1" algn="just">
              <a:buFont typeface="Wingdings" panose="05000000000000000000" pitchFamily="2" charset="2"/>
              <a:buChar char="§"/>
            </a:pPr>
            <a:r>
              <a:rPr lang="en-US" sz="1600" dirty="0">
                <a:latin typeface="Alexandria" pitchFamily="2" charset="-78"/>
                <a:cs typeface="Alexandria" pitchFamily="2" charset="-78"/>
              </a:rPr>
              <a:t>Functional, and </a:t>
            </a:r>
          </a:p>
          <a:p>
            <a:pPr lvl="1" algn="just">
              <a:buFont typeface="Wingdings" panose="05000000000000000000" pitchFamily="2" charset="2"/>
              <a:buChar char="§"/>
            </a:pPr>
            <a:r>
              <a:rPr lang="en-US" sz="1600" dirty="0">
                <a:latin typeface="Alexandria" pitchFamily="2" charset="-78"/>
                <a:cs typeface="Alexandria" pitchFamily="2" charset="-78"/>
              </a:rPr>
              <a:t>non-functional requirements.</a:t>
            </a:r>
          </a:p>
          <a:p>
            <a:pPr marL="457200" lvl="1" indent="0" algn="just">
              <a:buNone/>
            </a:pP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Grouping requirements- </a:t>
            </a:r>
            <a:r>
              <a:rPr lang="en-US" sz="1600" dirty="0">
                <a:latin typeface="Alexandria" pitchFamily="2" charset="-78"/>
                <a:cs typeface="Alexandria" pitchFamily="2" charset="-78"/>
              </a:rPr>
              <a:t>this way helps the analyst to examine the related requirements as a coherent group.</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This helps check for completeness of requirements, and makes it easier for a business stakeholder to validate a particular set of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185398"/>
    </mc:Choice>
    <mc:Fallback xmlns="">
      <p:transition spd="slow" advTm="18539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4"/>
            <a:ext cx="108439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94404" y="2082214"/>
            <a:ext cx="10134853"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analysis includes the following tasks:</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filters- </a:t>
            </a:r>
            <a:r>
              <a:rPr lang="en-US" sz="1600" dirty="0">
                <a:latin typeface="Alexandria" pitchFamily="2" charset="-78"/>
                <a:cs typeface="Alexandria" pitchFamily="2" charset="-78"/>
              </a:rPr>
              <a:t>Applying a series of filters in order to ensure that the requirements are well defined. The requirements filtering should be used to examine the requirements and build a well-formed, clearly documented requirements set.</a:t>
            </a:r>
          </a:p>
          <a:p>
            <a:pPr algn="just"/>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Checking for overlapping or duplicate requirements: - </a:t>
            </a:r>
            <a:r>
              <a:rPr lang="en-US" sz="1600" dirty="0">
                <a:latin typeface="Alexandria" pitchFamily="2" charset="-78"/>
                <a:cs typeface="Alexandria" pitchFamily="2" charset="-78"/>
              </a:rPr>
              <a:t>once requirements that cover a similar area are grouped together, it is much easier to find the duplicate or overlapping requirements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Where there is duplication, the requirements should be merged; </a:t>
            </a:r>
            <a:r>
              <a:rPr lang="en-US" sz="1600" dirty="0" smtClean="0">
                <a:latin typeface="Alexandria" pitchFamily="2" charset="-78"/>
                <a:cs typeface="Alexandria" pitchFamily="2" charset="-78"/>
              </a:rPr>
              <a:t>where </a:t>
            </a:r>
            <a:r>
              <a:rPr lang="en-US" sz="1600" dirty="0">
                <a:latin typeface="Alexandria" pitchFamily="2" charset="-78"/>
                <a:cs typeface="Alexandria" pitchFamily="2" charset="-78"/>
              </a:rPr>
              <a:t>there are overlapping requirements they should either be merged or separated into distinct requirements.</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0342855"/>
      </p:ext>
    </p:extLst>
  </p:cSld>
  <p:clrMapOvr>
    <a:masterClrMapping/>
  </p:clrMapOvr>
  <mc:AlternateContent xmlns:mc="http://schemas.openxmlformats.org/markup-compatibility/2006" xmlns:p14="http://schemas.microsoft.com/office/powerpoint/2010/main">
    <mc:Choice Requires="p14">
      <p:transition spd="slow" p14:dur="2000" advTm="131258"/>
    </mc:Choice>
    <mc:Fallback xmlns="">
      <p:transition spd="slow" advTm="1312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4"/>
            <a:ext cx="10713357" cy="41492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3" y="2067123"/>
            <a:ext cx="10174514" cy="2800767"/>
          </a:xfrm>
          <a:prstGeom prst="rect">
            <a:avLst/>
          </a:prstGeom>
        </p:spPr>
        <p:txBody>
          <a:bodyPr wrap="square">
            <a:spAutoFit/>
          </a:bodyPr>
          <a:lstStyle/>
          <a:p>
            <a:pPr marL="0" indent="0">
              <a:buNone/>
            </a:pPr>
            <a:r>
              <a:rPr lang="en-US" sz="1600" b="1" dirty="0">
                <a:latin typeface="Alexandria" pitchFamily="2" charset="-78"/>
                <a:cs typeface="Alexandria" pitchFamily="2" charset="-78"/>
              </a:rPr>
              <a:t>Requirements analysis includes the following tasks:</a:t>
            </a:r>
          </a:p>
          <a:p>
            <a:pPr marL="342900" indent="-342900">
              <a:buFont typeface="Arial" panose="020B0604020202020204" pitchFamily="34" charset="0"/>
              <a:buChar char="•"/>
            </a:pPr>
            <a:r>
              <a:rPr lang="en-US" sz="1600" b="1" dirty="0">
                <a:latin typeface="Alexandria" pitchFamily="2" charset="-78"/>
                <a:cs typeface="Alexandria" pitchFamily="2" charset="-78"/>
              </a:rPr>
              <a:t>Unravelling multiple requirements: </a:t>
            </a:r>
            <a:r>
              <a:rPr lang="en-US" sz="1600" dirty="0">
                <a:latin typeface="Alexandria" pitchFamily="2" charset="-78"/>
                <a:cs typeface="Alexandria" pitchFamily="2" charset="-78"/>
              </a:rPr>
              <a:t>some requirements may have been listed that cover a number of different aspects rather than stating one requirement. It is important that these grouped requirements are split into individual, atomic requirements.</a:t>
            </a:r>
            <a:br>
              <a:rPr lang="en-US" sz="1600" dirty="0">
                <a:latin typeface="Alexandria" pitchFamily="2" charset="-78"/>
                <a:cs typeface="Alexandria" pitchFamily="2" charset="-78"/>
              </a:rPr>
            </a:br>
            <a:endParaRPr lang="en-US" sz="1600" dirty="0" smtClean="0">
              <a:latin typeface="Alexandria" pitchFamily="2" charset="-78"/>
              <a:cs typeface="Alexandria" pitchFamily="2" charset="-78"/>
            </a:endParaRPr>
          </a:p>
          <a:p>
            <a:pPr marL="342900" indent="-342900">
              <a:buFont typeface="Arial" panose="020B0604020202020204" pitchFamily="34" charset="0"/>
              <a:buChar char="•"/>
            </a:pPr>
            <a:r>
              <a:rPr lang="en-US" sz="1600" b="1" dirty="0" smtClean="0">
                <a:latin typeface="Alexandria" pitchFamily="2" charset="-78"/>
                <a:cs typeface="Alexandria" pitchFamily="2" charset="-78"/>
              </a:rPr>
              <a:t>Each </a:t>
            </a:r>
            <a:r>
              <a:rPr lang="en-US" sz="1600" b="1" dirty="0">
                <a:latin typeface="Alexandria" pitchFamily="2" charset="-78"/>
                <a:cs typeface="Alexandria" pitchFamily="2" charset="-78"/>
              </a:rPr>
              <a:t>needs to be documented.</a:t>
            </a:r>
          </a:p>
          <a:p>
            <a:pPr marL="0" indent="0">
              <a:buNone/>
            </a:pPr>
            <a:endParaRPr lang="en-US" sz="1600" b="1"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Confirming relevance of the requirement: </a:t>
            </a:r>
            <a:r>
              <a:rPr lang="en-US" sz="1600" dirty="0">
                <a:latin typeface="Alexandria" pitchFamily="2" charset="-78"/>
                <a:cs typeface="Alexandria" pitchFamily="2" charset="-78"/>
              </a:rPr>
              <a:t>all requirements should be aligned to the business and project objectives.</a:t>
            </a:r>
            <a:br>
              <a:rPr lang="en-US" sz="1600" dirty="0">
                <a:latin typeface="Alexandria" pitchFamily="2" charset="-78"/>
                <a:cs typeface="Alexandria" pitchFamily="2" charset="-78"/>
              </a:rPr>
            </a:br>
            <a:r>
              <a:rPr lang="en-US" sz="1600" dirty="0">
                <a:latin typeface="Alexandria" pitchFamily="2" charset="-78"/>
                <a:cs typeface="Alexandria" pitchFamily="2" charset="-78"/>
              </a:rPr>
              <a:t>If a requirement statement does not support these areas, it is likely that this is not actually a business need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09044586"/>
      </p:ext>
    </p:extLst>
  </p:cSld>
  <p:clrMapOvr>
    <a:masterClrMapping/>
  </p:clrMapOvr>
  <mc:AlternateContent xmlns:mc="http://schemas.openxmlformats.org/markup-compatibility/2006" xmlns:p14="http://schemas.microsoft.com/office/powerpoint/2010/main">
    <mc:Choice Requires="p14">
      <p:transition spd="slow" p14:dur="2000" advTm="144410"/>
    </mc:Choice>
    <mc:Fallback xmlns="">
      <p:transition spd="slow" advTm="14441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83657"/>
            <a:ext cx="10624458" cy="41801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6685" y="2221370"/>
            <a:ext cx="10087430" cy="3293209"/>
          </a:xfrm>
          <a:prstGeom prst="rect">
            <a:avLst/>
          </a:prstGeom>
        </p:spPr>
        <p:txBody>
          <a:bodyPr wrap="square">
            <a:spAutoFit/>
          </a:bodyPr>
          <a:lstStyle/>
          <a:p>
            <a:pPr marL="0" indent="0">
              <a:buNone/>
            </a:pPr>
            <a:r>
              <a:rPr lang="en-US" sz="1600" b="1" dirty="0">
                <a:latin typeface="Alexandria" pitchFamily="2" charset="-78"/>
                <a:cs typeface="Alexandria" pitchFamily="2" charset="-78"/>
              </a:rPr>
              <a:t>Requirements analysis includes the following tasks:</a:t>
            </a:r>
          </a:p>
          <a:p>
            <a:pPr marL="342900" indent="-342900">
              <a:buFont typeface="Arial" panose="020B0604020202020204" pitchFamily="34" charset="0"/>
              <a:buChar char="•"/>
            </a:pPr>
            <a:r>
              <a:rPr lang="en-US" sz="1600" b="1" dirty="0" smtClean="0">
                <a:latin typeface="Alexandria" pitchFamily="2" charset="-78"/>
                <a:cs typeface="Alexandria" pitchFamily="2" charset="-78"/>
              </a:rPr>
              <a:t>Feasibility </a:t>
            </a:r>
            <a:r>
              <a:rPr lang="en-US" sz="1600" b="1" dirty="0">
                <a:latin typeface="Alexandria" pitchFamily="2" charset="-78"/>
                <a:cs typeface="Alexandria" pitchFamily="2" charset="-78"/>
              </a:rPr>
              <a:t>evaluation: </a:t>
            </a:r>
            <a:r>
              <a:rPr lang="en-US" sz="1600" dirty="0">
                <a:latin typeface="Alexandria" pitchFamily="2" charset="-78"/>
                <a:cs typeface="Alexandria" pitchFamily="2" charset="-78"/>
              </a:rPr>
              <a:t>all requirements should be evaluated to see if they would be feasible.</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Removing conflicts: </a:t>
            </a:r>
            <a:r>
              <a:rPr lang="en-US" sz="1600" dirty="0">
                <a:latin typeface="Alexandria" pitchFamily="2" charset="-78"/>
                <a:cs typeface="Alexandria" pitchFamily="2" charset="-78"/>
              </a:rPr>
              <a:t>some requirements may contradict or conflict with other requirements such that only one may be implemented</a:t>
            </a:r>
            <a:r>
              <a:rPr lang="en-US" sz="1600" dirty="0" smtClean="0">
                <a:latin typeface="Alexandria" pitchFamily="2" charset="-78"/>
                <a:cs typeface="Alexandria" pitchFamily="2" charset="-78"/>
              </a:rPr>
              <a:t>.</a:t>
            </a:r>
          </a:p>
          <a:p>
            <a:endParaRPr lang="en-US" sz="1600" dirty="0">
              <a:latin typeface="Alexandria" pitchFamily="2" charset="-78"/>
              <a:cs typeface="Alexandria" pitchFamily="2" charset="-78"/>
            </a:endParaRPr>
          </a:p>
          <a:p>
            <a:r>
              <a:rPr lang="en-US" sz="1600" dirty="0">
                <a:latin typeface="Alexandria" pitchFamily="2" charset="-78"/>
                <a:cs typeface="Alexandria" pitchFamily="2" charset="-78"/>
              </a:rPr>
              <a:t>Failing to do this, is likely to result in conflicting requirements which are difficult to resolve because the opinions are so entrenched</a:t>
            </a:r>
            <a:r>
              <a:rPr lang="en-US" sz="1600" dirty="0" smtClean="0">
                <a:latin typeface="Alexandria" pitchFamily="2" charset="-78"/>
                <a:cs typeface="Alexandria" pitchFamily="2" charset="-78"/>
              </a:rPr>
              <a:t>.</a:t>
            </a:r>
          </a:p>
          <a:p>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Checking for solutions: </a:t>
            </a:r>
            <a:r>
              <a:rPr lang="en-US" sz="1600" dirty="0">
                <a:latin typeface="Alexandria" pitchFamily="2" charset="-78"/>
                <a:cs typeface="Alexandria" pitchFamily="2" charset="-78"/>
              </a:rPr>
              <a:t>on examination, a requirement may not be something the business needs to happen or have addressed, but may be a pre-determined solution.</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a requirement may dictate that a specific software package should be used rather than express the business requirements to be satisfied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2371616"/>
      </p:ext>
    </p:extLst>
  </p:cSld>
  <p:clrMapOvr>
    <a:masterClrMapping/>
  </p:clrMapOvr>
  <mc:AlternateContent xmlns:mc="http://schemas.openxmlformats.org/markup-compatibility/2006" xmlns:p14="http://schemas.microsoft.com/office/powerpoint/2010/main">
    <mc:Choice Requires="p14">
      <p:transition spd="slow" p14:dur="2000" advTm="148807"/>
    </mc:Choice>
    <mc:Fallback xmlns="">
      <p:transition spd="slow" advTm="14880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596571"/>
            <a:ext cx="10640786" cy="44359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01486" y="1994552"/>
            <a:ext cx="10029371" cy="2800767"/>
          </a:xfrm>
          <a:prstGeom prst="rect">
            <a:avLst/>
          </a:prstGeom>
        </p:spPr>
        <p:txBody>
          <a:bodyPr wrap="square">
            <a:spAutoFit/>
          </a:bodyPr>
          <a:lstStyle/>
          <a:p>
            <a:pPr marL="0" indent="0">
              <a:buNone/>
            </a:pPr>
            <a:r>
              <a:rPr lang="en-US" sz="1600" b="1" dirty="0">
                <a:latin typeface="Alexandria" pitchFamily="2" charset="-78"/>
                <a:cs typeface="Alexandria" pitchFamily="2" charset="-78"/>
              </a:rPr>
              <a:t>Requirements analysis includes the following tasks:</a:t>
            </a:r>
          </a:p>
          <a:p>
            <a:endParaRPr lang="en-US" sz="1600" b="1"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Confirm standard of quality: </a:t>
            </a:r>
            <a:r>
              <a:rPr lang="en-US" sz="1600" dirty="0">
                <a:latin typeface="Alexandria" pitchFamily="2" charset="-78"/>
                <a:cs typeface="Alexandria" pitchFamily="2" charset="-78"/>
              </a:rPr>
              <a:t>all requirements should meet the quality criteria and should be clear. the requirement must be expressed in clear language, avoiding vague adjectives and adverbs and using precise verbs and nouns.</a:t>
            </a:r>
            <a:br>
              <a:rPr lang="en-US" sz="1600" dirty="0">
                <a:latin typeface="Alexandria" pitchFamily="2" charset="-78"/>
                <a:cs typeface="Alexandria" pitchFamily="2" charset="-78"/>
              </a:rPr>
            </a:br>
            <a:r>
              <a:rPr lang="en-US" sz="1600" dirty="0">
                <a:latin typeface="Alexandria" pitchFamily="2" charset="-78"/>
                <a:cs typeface="Alexandria" pitchFamily="2" charset="-78"/>
              </a:rPr>
              <a:t>The analyst and the </a:t>
            </a:r>
            <a:r>
              <a:rPr lang="en-US" sz="1600" b="1" dirty="0">
                <a:latin typeface="Alexandria" pitchFamily="2" charset="-78"/>
                <a:cs typeface="Alexandria" pitchFamily="2" charset="-78"/>
              </a:rPr>
              <a:t>S</a:t>
            </a:r>
            <a:r>
              <a:rPr lang="en-US" sz="1600" b="1" dirty="0" smtClean="0">
                <a:latin typeface="Alexandria" pitchFamily="2" charset="-78"/>
                <a:cs typeface="Alexandria" pitchFamily="2" charset="-78"/>
              </a:rPr>
              <a:t>ubject Matter Expert </a:t>
            </a:r>
            <a:r>
              <a:rPr lang="en-US" sz="1600" dirty="0">
                <a:latin typeface="Alexandria" pitchFamily="2" charset="-78"/>
                <a:cs typeface="Alexandria" pitchFamily="2" charset="-78"/>
              </a:rPr>
              <a:t>(SME) must distinguish between a business need for this project, and an individual user’s ‘want’, which may add no value overall. </a:t>
            </a:r>
          </a:p>
          <a:p>
            <a:pPr marL="342900" indent="-342900">
              <a:buFont typeface="Arial" panose="020B0604020202020204" pitchFamily="34" charset="0"/>
              <a:buChar char="•"/>
            </a:pPr>
            <a:endParaRPr lang="en-US" sz="1600" dirty="0">
              <a:latin typeface="Alexandria" pitchFamily="2" charset="-78"/>
              <a:cs typeface="Alexandria" pitchFamily="2" charset="-78"/>
            </a:endParaRPr>
          </a:p>
          <a:p>
            <a:pPr marL="342900" indent="-342900">
              <a:buFont typeface="Arial" panose="020B0604020202020204" pitchFamily="34" charset="0"/>
              <a:buChar char="•"/>
            </a:pPr>
            <a:r>
              <a:rPr lang="en-US" sz="1600" b="1" dirty="0">
                <a:latin typeface="Alexandria" pitchFamily="2" charset="-78"/>
                <a:cs typeface="Alexandria" pitchFamily="2" charset="-78"/>
              </a:rPr>
              <a:t>Unambiguous</a:t>
            </a:r>
            <a:r>
              <a:rPr lang="en-US" sz="1600" dirty="0">
                <a:latin typeface="Alexandria" pitchFamily="2" charset="-78"/>
                <a:cs typeface="Alexandria" pitchFamily="2" charset="-78"/>
              </a:rPr>
              <a:t> – the description of the requirement must not contain any ambiguity.</a:t>
            </a:r>
            <a:br>
              <a:rPr lang="en-US" sz="1600" dirty="0">
                <a:latin typeface="Alexandria" pitchFamily="2" charset="-78"/>
                <a:cs typeface="Alexandria" pitchFamily="2" charset="-78"/>
              </a:rPr>
            </a:br>
            <a:r>
              <a:rPr lang="en-US" sz="1600" dirty="0">
                <a:latin typeface="Alexandria" pitchFamily="2" charset="-78"/>
                <a:cs typeface="Alexandria" pitchFamily="2" charset="-78"/>
              </a:rPr>
              <a:t>The requirements phase is concerned with finding out the individual business requirements that such a system (if it were to be implemented) must satisfy.</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60948592"/>
      </p:ext>
    </p:extLst>
  </p:cSld>
  <p:clrMapOvr>
    <a:masterClrMapping/>
  </p:clrMapOvr>
  <mc:AlternateContent xmlns:mc="http://schemas.openxmlformats.org/markup-compatibility/2006" xmlns:p14="http://schemas.microsoft.com/office/powerpoint/2010/main">
    <mc:Choice Requires="p14">
      <p:transition spd="slow" p14:dur="2000" advTm="135758"/>
    </mc:Choice>
    <mc:Fallback xmlns="">
      <p:transition spd="slow" advTm="13575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3" y="1567542"/>
            <a:ext cx="10987315" cy="42962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1200" y="2081637"/>
            <a:ext cx="10043885" cy="2308324"/>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analysis includes the following tasks:</a:t>
            </a:r>
          </a:p>
          <a:p>
            <a:pPr marL="0" indent="0" algn="just">
              <a:buNone/>
            </a:pPr>
            <a:r>
              <a:rPr lang="en-US" sz="1600" dirty="0" smtClean="0">
                <a:latin typeface="Alexandria" pitchFamily="2" charset="-78"/>
                <a:cs typeface="Alexandria" pitchFamily="2" charset="-78"/>
              </a:rPr>
              <a:t>While </a:t>
            </a:r>
            <a:r>
              <a:rPr lang="en-US" sz="1600" dirty="0">
                <a:latin typeface="Alexandria" pitchFamily="2" charset="-78"/>
                <a:cs typeface="Alexandria" pitchFamily="2" charset="-78"/>
              </a:rPr>
              <a:t>this may seem an onerous process to go through, especially when we have a long list of requirements, it is a necessary step and helps ensure that we deliver a set of requirements that are clear, and that all stakeholders agree are needed, to satisfy the project </a:t>
            </a:r>
            <a:r>
              <a:rPr lang="en-US" sz="1600" dirty="0" smtClean="0">
                <a:latin typeface="Alexandria" pitchFamily="2" charset="-78"/>
                <a:cs typeface="Alexandria" pitchFamily="2" charset="-78"/>
              </a:rPr>
              <a:t>objectives. As </a:t>
            </a:r>
            <a:r>
              <a:rPr lang="en-US" sz="1600" dirty="0">
                <a:latin typeface="Alexandria" pitchFamily="2" charset="-78"/>
                <a:cs typeface="Alexandria" pitchFamily="2" charset="-78"/>
              </a:rPr>
              <a:t>the requirements are likely to be elicited over a period of time, this analysis can be done in parallel as a fresh list of requirements is entered, rather than waiting until the list is complete and then beginning .We will complete the third column in the requirements list with these comments, or a précis of each.</a:t>
            </a:r>
          </a:p>
          <a:p>
            <a:pPr marL="0" indent="0" algn="just">
              <a:buNone/>
            </a:pPr>
            <a:endParaRPr lang="en-US" sz="1600" b="1"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12451"/>
      </p:ext>
    </p:extLst>
  </p:cSld>
  <p:clrMapOvr>
    <a:masterClrMapping/>
  </p:clrMapOvr>
  <mc:AlternateContent xmlns:mc="http://schemas.openxmlformats.org/markup-compatibility/2006" xmlns:p14="http://schemas.microsoft.com/office/powerpoint/2010/main">
    <mc:Choice Requires="p14">
      <p:transition spd="slow" p14:dur="2000" advTm="100123"/>
    </mc:Choice>
    <mc:Fallback xmlns="">
      <p:transition spd="slow" advTm="10012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524000"/>
            <a:ext cx="10756900" cy="43978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50951"/>
            <a:ext cx="9898742" cy="3046988"/>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Requirements </a:t>
            </a:r>
            <a:r>
              <a:rPr lang="en-US" sz="1600" b="1" dirty="0" smtClean="0">
                <a:latin typeface="Alexandria" pitchFamily="2" charset="-78"/>
                <a:cs typeface="Alexandria" pitchFamily="2" charset="-78"/>
              </a:rPr>
              <a:t>analysis</a:t>
            </a:r>
            <a:endParaRPr lang="en-US" sz="1600" b="1" dirty="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potential outcomes for each requirement</a:t>
            </a:r>
          </a:p>
          <a:p>
            <a:pPr marL="0" indent="0" algn="just">
              <a:buNone/>
            </a:pPr>
            <a:r>
              <a:rPr lang="en-US" sz="1600" b="1" dirty="0">
                <a:latin typeface="Alexandria" pitchFamily="2" charset="-78"/>
                <a:cs typeface="Alexandria" pitchFamily="2" charset="-78"/>
              </a:rPr>
              <a:t>There are several potential outcomes for each requirement from this exercise: </a:t>
            </a:r>
          </a:p>
          <a:p>
            <a:pPr marL="342900" indent="-342900" algn="just">
              <a:buFont typeface="Arial" panose="020B0604020202020204" pitchFamily="34" charset="0"/>
              <a:buChar char="•"/>
            </a:pPr>
            <a:r>
              <a:rPr lang="en-US" sz="1600" dirty="0">
                <a:latin typeface="Alexandria" pitchFamily="2" charset="-78"/>
                <a:cs typeface="Alexandria" pitchFamily="2" charset="-78"/>
              </a:rPr>
              <a:t>to accept the requirement as it stands and document it in more detail in the requirements catalogue;</a:t>
            </a:r>
          </a:p>
          <a:p>
            <a:pPr marL="342900" indent="-342900" algn="just">
              <a:buFont typeface="Arial" panose="020B0604020202020204" pitchFamily="34" charset="0"/>
              <a:buChar char="•"/>
            </a:pPr>
            <a:r>
              <a:rPr lang="en-US" sz="1600" dirty="0">
                <a:latin typeface="Alexandria" pitchFamily="2" charset="-78"/>
                <a:cs typeface="Alexandria" pitchFamily="2" charset="-78"/>
              </a:rPr>
              <a:t>to re-word the requirement to remove jargon and ambiguity; </a:t>
            </a:r>
          </a:p>
          <a:p>
            <a:pPr marL="342900" indent="-342900" algn="just">
              <a:buFont typeface="Arial" panose="020B0604020202020204" pitchFamily="34" charset="0"/>
              <a:buChar char="•"/>
            </a:pPr>
            <a:r>
              <a:rPr lang="en-US" sz="1600" dirty="0">
                <a:latin typeface="Alexandria" pitchFamily="2" charset="-78"/>
                <a:cs typeface="Alexandria" pitchFamily="2" charset="-78"/>
              </a:rPr>
              <a:t>to merge duplicated/overlapping requirements and re-word them;</a:t>
            </a:r>
          </a:p>
          <a:p>
            <a:pPr marL="342900" indent="-342900" algn="just">
              <a:buFont typeface="Arial" panose="020B0604020202020204" pitchFamily="34" charset="0"/>
              <a:buChar char="•"/>
            </a:pPr>
            <a:r>
              <a:rPr lang="en-US" sz="1600" dirty="0">
                <a:latin typeface="Alexandria" pitchFamily="2" charset="-78"/>
                <a:cs typeface="Alexandria" pitchFamily="2" charset="-78"/>
              </a:rPr>
              <a:t>to split composite requirements into their individual entries;</a:t>
            </a:r>
          </a:p>
          <a:p>
            <a:pPr marL="342900" indent="-342900" algn="just">
              <a:buFont typeface="Arial" panose="020B0604020202020204" pitchFamily="34" charset="0"/>
              <a:buChar char="•"/>
            </a:pPr>
            <a:r>
              <a:rPr lang="en-US" sz="1600" dirty="0">
                <a:latin typeface="Alexandria" pitchFamily="2" charset="-78"/>
                <a:cs typeface="Alexandria" pitchFamily="2" charset="-78"/>
              </a:rPr>
              <a:t>to take unclear, ambiguous or conflicting requirements back to the business users for </a:t>
            </a:r>
            <a:r>
              <a:rPr lang="en-US" sz="1600" dirty="0" smtClean="0">
                <a:latin typeface="Alexandria" pitchFamily="2" charset="-78"/>
                <a:cs typeface="Alexandria" pitchFamily="2" charset="-78"/>
              </a:rPr>
              <a:t>clarification.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Requirements </a:t>
            </a:r>
            <a:r>
              <a:rPr lang="en-US" sz="1600" dirty="0">
                <a:latin typeface="Alexandria" pitchFamily="2" charset="-78"/>
                <a:cs typeface="Alexandria" pitchFamily="2" charset="-78"/>
              </a:rPr>
              <a:t>that are in conflict, are unrealistic, or are out of alignment with the business objectives, still need to be recorded in the requirements catalogue in order to ensure that an audit trail is kept of all requirements raised and any subsequent action taken.</a:t>
            </a:r>
          </a:p>
        </p:txBody>
      </p:sp>
      <p:sp>
        <p:nvSpPr>
          <p:cNvPr id="8" name="Title 1"/>
          <p:cNvSpPr txBox="1">
            <a:spLocks/>
          </p:cNvSpPr>
          <p:nvPr/>
        </p:nvSpPr>
        <p:spPr>
          <a:xfrm>
            <a:off x="2452640" y="947376"/>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871574"/>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69367398"/>
      </p:ext>
    </p:extLst>
  </p:cSld>
  <p:clrMapOvr>
    <a:masterClrMapping/>
  </p:clrMapOvr>
  <mc:AlternateContent xmlns:mc="http://schemas.openxmlformats.org/markup-compatibility/2006" xmlns:p14="http://schemas.microsoft.com/office/powerpoint/2010/main">
    <mc:Choice Requires="p14">
      <p:transition spd="slow" p14:dur="2000" advTm="126899"/>
    </mc:Choice>
    <mc:Fallback xmlns="">
      <p:transition spd="slow" advTm="12689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6"/>
            <a:ext cx="10698843" cy="42091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93413" y="2222288"/>
            <a:ext cx="9695543"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9. REQUIREMENTS VALIDATION</a:t>
            </a:r>
          </a:p>
          <a:p>
            <a:pPr marL="0" indent="0" algn="just">
              <a:buNone/>
            </a:pPr>
            <a:r>
              <a:rPr lang="en-US" sz="1600" dirty="0">
                <a:latin typeface="Alexandria" pitchFamily="2" charset="-78"/>
                <a:cs typeface="Alexandria" pitchFamily="2" charset="-78"/>
              </a:rPr>
              <a:t>Once the analysts have completed the analysis activity and have deemed the requirements document to be complete and correct, the business and project representatives need to confirm that the document provides an accurate statement of the </a:t>
            </a:r>
            <a:r>
              <a:rPr lang="en-US" sz="1600" dirty="0" smtClean="0">
                <a:latin typeface="Alexandria" pitchFamily="2" charset="-78"/>
                <a:cs typeface="Alexandria" pitchFamily="2" charset="-78"/>
              </a:rPr>
              <a:t>requirements. Once </a:t>
            </a:r>
            <a:r>
              <a:rPr lang="en-US" sz="1600" dirty="0">
                <a:latin typeface="Alexandria" pitchFamily="2" charset="-78"/>
                <a:cs typeface="Alexandria" pitchFamily="2" charset="-78"/>
              </a:rPr>
              <a:t>the reviewers have been identified, the requirements document should be issued for review. The review group must include representatives from the key stakeholder groups and different representatives will review different aspects of the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The reviewers should include the following representatives:</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business sponsor </a:t>
            </a:r>
            <a:r>
              <a:rPr lang="en-US" sz="1600" dirty="0">
                <a:latin typeface="Alexandria" pitchFamily="2" charset="-78"/>
                <a:cs typeface="Alexandria" pitchFamily="2" charset="-78"/>
              </a:rPr>
              <a:t>should review the document to ensure that the requirements are all in alignment with the business objectives and do not address areas that are outside the scope of the project. </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163856"/>
    </mc:Choice>
    <mc:Fallback xmlns="">
      <p:transition spd="slow" advTm="16385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54629"/>
            <a:ext cx="10742386" cy="437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2" y="2084652"/>
            <a:ext cx="10247086" cy="3785652"/>
          </a:xfrm>
          <a:prstGeom prst="rect">
            <a:avLst/>
          </a:prstGeom>
        </p:spPr>
        <p:txBody>
          <a:bodyPr wrap="square">
            <a:spAutoFit/>
          </a:bodyPr>
          <a:lstStyle/>
          <a:p>
            <a:pPr marL="342900" indent="-342900" algn="just">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business owners of the individual requirements, or their representatives</a:t>
            </a:r>
            <a:r>
              <a:rPr lang="en-US" sz="1600" dirty="0">
                <a:latin typeface="Alexandria" pitchFamily="2" charset="-78"/>
                <a:cs typeface="Alexandria" pitchFamily="2" charset="-78"/>
              </a:rPr>
              <a:t>, should review the requirements to ensure that they express the business needs clearly and correctly, without ambiguity.</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the business representatives’ responsibility – and their last opportunity – to be satisfied with the requirements before accepting them.</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subject matter expert </a:t>
            </a:r>
            <a:r>
              <a:rPr lang="en-US" sz="1600" dirty="0">
                <a:latin typeface="Alexandria" pitchFamily="2" charset="-78"/>
                <a:cs typeface="Alexandria" pitchFamily="2" charset="-78"/>
              </a:rPr>
              <a:t>should review the requirements to ensure that they reflect correct business practice.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developers </a:t>
            </a:r>
            <a:r>
              <a:rPr lang="en-US" sz="1600" dirty="0">
                <a:latin typeface="Alexandria" pitchFamily="2" charset="-78"/>
                <a:cs typeface="Alexandria" pitchFamily="2" charset="-78"/>
              </a:rPr>
              <a:t>should review the requirements to ensure that they are technically feasible.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testers </a:t>
            </a:r>
            <a:r>
              <a:rPr lang="en-US" sz="1600" dirty="0">
                <a:latin typeface="Alexandria" pitchFamily="2" charset="-78"/>
                <a:cs typeface="Alexandria" pitchFamily="2" charset="-78"/>
              </a:rPr>
              <a:t>should review the requirements to ensure that they are testable.</a:t>
            </a:r>
          </a:p>
          <a:p>
            <a:pPr marL="342900" indent="-342900" algn="just">
              <a:buFont typeface="Arial" panose="020B0604020202020204" pitchFamily="34" charset="0"/>
              <a:buChar char="•"/>
            </a:pPr>
            <a:r>
              <a:rPr lang="en-US" sz="1600" b="1" dirty="0">
                <a:latin typeface="Alexandria" pitchFamily="2" charset="-78"/>
                <a:cs typeface="Alexandria" pitchFamily="2" charset="-78"/>
              </a:rPr>
              <a:t>Project office representatives </a:t>
            </a:r>
            <a:r>
              <a:rPr lang="en-US" sz="1600" dirty="0">
                <a:latin typeface="Alexandria" pitchFamily="2" charset="-78"/>
                <a:cs typeface="Alexandria" pitchFamily="2" charset="-78"/>
              </a:rPr>
              <a:t>should ensure that the requirements are compliant with business standards and policies, and that correct quality review procedures have been followed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group may meet to discuss the requirements document in a formal review meeting, may have a virtual meeting whereby comments are submitted electronically via a shared forum, or possibly, individual responses via email may be provided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1004332"/>
      </p:ext>
    </p:extLst>
  </p:cSld>
  <p:clrMapOvr>
    <a:masterClrMapping/>
  </p:clrMapOvr>
  <mc:AlternateContent xmlns:mc="http://schemas.openxmlformats.org/markup-compatibility/2006" xmlns:p14="http://schemas.microsoft.com/office/powerpoint/2010/main">
    <mc:Choice Requires="p14">
      <p:transition spd="slow" p14:dur="2000" advTm="199449"/>
    </mc:Choice>
    <mc:Fallback xmlns="">
      <p:transition spd="slow" advTm="19944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8294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7249" y="2085675"/>
            <a:ext cx="10189029" cy="3046988"/>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9. REQUIREMENTS VALIDATION</a:t>
            </a:r>
          </a:p>
          <a:p>
            <a:pPr marL="0" indent="0" algn="just">
              <a:buNone/>
            </a:pPr>
            <a:r>
              <a:rPr lang="en-US" sz="1600" b="1" dirty="0">
                <a:latin typeface="Alexandria" pitchFamily="2" charset="-78"/>
                <a:cs typeface="Alexandria" pitchFamily="2" charset="-78"/>
              </a:rPr>
              <a:t>Whichever approach is taken to the review, there are two important roles to be filled: </a:t>
            </a:r>
          </a:p>
          <a:p>
            <a:pPr marL="342900" indent="-342900" algn="just">
              <a:buFont typeface="Arial" panose="020B0604020202020204" pitchFamily="34" charset="0"/>
              <a:buChar char="•"/>
            </a:pPr>
            <a:r>
              <a:rPr lang="en-US" sz="1600" dirty="0">
                <a:latin typeface="Alexandria" pitchFamily="2" charset="-78"/>
                <a:cs typeface="Alexandria" pitchFamily="2" charset="-78"/>
              </a:rPr>
              <a:t>there should be a chairperson, who is responsible for controlling the review, and </a:t>
            </a:r>
          </a:p>
          <a:p>
            <a:pPr marL="342900" indent="-342900" algn="just">
              <a:buFont typeface="Arial" panose="020B0604020202020204" pitchFamily="34" charset="0"/>
              <a:buChar char="•"/>
            </a:pPr>
            <a:r>
              <a:rPr lang="en-US" sz="1600" dirty="0">
                <a:latin typeface="Alexandria" pitchFamily="2" charset="-78"/>
                <a:cs typeface="Alexandria" pitchFamily="2" charset="-78"/>
              </a:rPr>
              <a:t>a business analyst, who is responsible for providing information about the requirements document or possibly presenting it to the review meeting.</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Where the requirements have been well-organized, for example, grouped by business area or use case, it is possible to conduct a set of shorter review </a:t>
            </a:r>
            <a:r>
              <a:rPr lang="en-US" sz="1600" dirty="0" smtClean="0">
                <a:latin typeface="Alexandria" pitchFamily="2" charset="-78"/>
                <a:cs typeface="Alexandria" pitchFamily="2" charset="-78"/>
              </a:rPr>
              <a:t>meetings.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requirements document is confirmed as a satisfactory statement of the business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outcome of the review should be an agreement that the entire requirements document is complete, consistent, conformant and a true reflection of what the business requires to be delivered</a:t>
            </a:r>
            <a:r>
              <a:rPr lang="en-US" sz="1600" dirty="0" smtClean="0">
                <a:latin typeface="Alexandria" pitchFamily="2" charset="-78"/>
                <a:cs typeface="Alexandria" pitchFamily="2" charset="-78"/>
              </a:rPr>
              <a: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4737238"/>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685495"/>
            <a:ext cx="1088571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61318" y="2214810"/>
            <a:ext cx="9985829" cy="3293209"/>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10. AGILE APPROACH TO REQUIREMENTS</a:t>
            </a:r>
          </a:p>
          <a:p>
            <a:pPr marL="0" indent="0" algn="just">
              <a:buNone/>
            </a:pPr>
            <a:r>
              <a:rPr lang="en-US" sz="1600" dirty="0">
                <a:latin typeface="Alexandria" pitchFamily="2" charset="-78"/>
                <a:cs typeface="Alexandria" pitchFamily="2" charset="-78"/>
              </a:rPr>
              <a:t>The Requirements Engineering (RE) approach described above ensures that the project has understood and incorporated all business needs and user requirements before the solution is designed for implementation.</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traceability features allow all changes to the requirements, for whatever reason, to be incorporated in the document with no loss of quality, and the reasons for those changes recorded in case of query or conflict further down the line. However, the RE approach can be time-consuming and make demands on resources; many organizations need to produce new systems in a shorter timespan than this allows so have adopted an Agile approach to development. The key differences between defining requirements when using an incremental or waterfall approach and the Agile philosophy, is in the level and type of documentation that is produced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180230"/>
    </mc:Choice>
    <mc:Fallback xmlns="">
      <p:transition spd="slow" advTm="18023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0" y="1685494"/>
            <a:ext cx="106843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59543" y="2386116"/>
            <a:ext cx="9985828" cy="3293209"/>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10. AGILE APPROACH TO </a:t>
            </a:r>
            <a:r>
              <a:rPr lang="en-US" sz="1600" b="1" dirty="0" smtClean="0">
                <a:latin typeface="Alexandria" pitchFamily="2" charset="-78"/>
                <a:cs typeface="Alexandria" pitchFamily="2" charset="-78"/>
              </a:rPr>
              <a:t>REQUIREMENTS</a:t>
            </a:r>
          </a:p>
          <a:p>
            <a:pPr marL="0" indent="0" algn="just">
              <a:buNone/>
            </a:pPr>
            <a:r>
              <a:rPr lang="en-US" sz="1600" dirty="0" smtClean="0">
                <a:latin typeface="Alexandria" pitchFamily="2" charset="-78"/>
                <a:cs typeface="Alexandria" pitchFamily="2" charset="-78"/>
              </a:rPr>
              <a:t>If </a:t>
            </a:r>
            <a:r>
              <a:rPr lang="en-US" sz="1600" dirty="0">
                <a:latin typeface="Alexandria" pitchFamily="2" charset="-78"/>
                <a:cs typeface="Alexandria" pitchFamily="2" charset="-78"/>
              </a:rPr>
              <a:t>RE is employed in an incremental or waterfall-style project, the aim is to produce a baselined set of good, complete, relevant well-formed requirements before a solution is specified and designed; this ensures that the development is driven by business requirements, and not by the technology.</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Despite the less detailed nature of the requirements definitions, it is still important to use the RE framework to ensure that the requirements are clear and meet the quality criteria described earlier</a:t>
            </a:r>
            <a:r>
              <a:rPr lang="en-US" sz="1600" dirty="0" smtClean="0">
                <a:latin typeface="Alexandria" pitchFamily="2" charset="-78"/>
                <a:cs typeface="Alexandria" pitchFamily="2" charset="-78"/>
              </a:rPr>
              <a:t>.</a:t>
            </a:r>
          </a:p>
          <a:p>
            <a:pPr marL="0" indent="0" algn="just">
              <a:buNone/>
            </a:pPr>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details of the requirements evolve during the development process and, if desired, the detailed definition of the requirements is completed once the development has been completed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19776516"/>
      </p:ext>
    </p:extLst>
  </p:cSld>
  <p:clrMapOvr>
    <a:masterClrMapping/>
  </p:clrMapOvr>
  <mc:AlternateContent xmlns:mc="http://schemas.openxmlformats.org/markup-compatibility/2006" xmlns:p14="http://schemas.microsoft.com/office/powerpoint/2010/main">
    <mc:Choice Requires="p14">
      <p:transition spd="slow" p14:dur="2000" advTm="144228"/>
    </mc:Choice>
    <mc:Fallback xmlns="">
      <p:transition spd="slow" advTm="14422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257324"/>
            <a:ext cx="9782630" cy="2554545"/>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10. AGILE APPROACH TO </a:t>
            </a:r>
            <a:r>
              <a:rPr lang="en-US" sz="1600" b="1" dirty="0" smtClean="0">
                <a:latin typeface="Alexandria" pitchFamily="2" charset="-78"/>
                <a:cs typeface="Alexandria" pitchFamily="2" charset="-78"/>
              </a:rPr>
              <a:t>REQUIREMENTS</a:t>
            </a:r>
          </a:p>
          <a:p>
            <a:pPr marL="0" indent="0" algn="just">
              <a:buNone/>
            </a:pPr>
            <a:r>
              <a:rPr lang="en-US" sz="1600" dirty="0">
                <a:latin typeface="Alexandria" pitchFamily="2" charset="-78"/>
                <a:cs typeface="Alexandria" pitchFamily="2" charset="-78"/>
              </a:rPr>
              <a:t>The outcome of the workshop should be the scope, a set of high-level requirements, a priority for implementing the requirements and some way of representing which actors need to interact with the </a:t>
            </a:r>
            <a:r>
              <a:rPr lang="en-US" sz="1600" dirty="0" smtClean="0">
                <a:latin typeface="Alexandria" pitchFamily="2" charset="-78"/>
                <a:cs typeface="Alexandria" pitchFamily="2" charset="-78"/>
              </a:rPr>
              <a:t>system. Each </a:t>
            </a:r>
            <a:r>
              <a:rPr lang="en-US" sz="1600" dirty="0">
                <a:latin typeface="Alexandria" pitchFamily="2" charset="-78"/>
                <a:cs typeface="Alexandria" pitchFamily="2" charset="-78"/>
              </a:rPr>
              <a:t>use case represents a piece of functionality that is needed to meet an actor’s needs, and may contain a number of requirements to satisfy them; these requirements need not be defined absolutely until just before they are due to be </a:t>
            </a:r>
            <a:r>
              <a:rPr lang="en-US" sz="1600" dirty="0" smtClean="0">
                <a:latin typeface="Alexandria" pitchFamily="2" charset="-78"/>
                <a:cs typeface="Alexandria" pitchFamily="2" charset="-78"/>
              </a:rPr>
              <a:t>built. The </a:t>
            </a:r>
            <a:r>
              <a:rPr lang="en-US" sz="1600" dirty="0">
                <a:latin typeface="Alexandria" pitchFamily="2" charset="-78"/>
                <a:cs typeface="Alexandria" pitchFamily="2" charset="-78"/>
              </a:rPr>
              <a:t>developer, using a prototyping approach and technology, sits with the business user and business analyst, to elaborate on the requirements that will deliver the user story and meet its defined goal.</a:t>
            </a:r>
          </a:p>
          <a:p>
            <a:pPr marL="0" indent="0" algn="just">
              <a:buNone/>
            </a:pPr>
            <a:endParaRPr lang="en-US" sz="1600" b="1" dirty="0" smtClean="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ESTABLISHING THE REQUIREMENTS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93679035"/>
      </p:ext>
    </p:extLst>
  </p:cSld>
  <p:clrMapOvr>
    <a:masterClrMapping/>
  </p:clrMapOvr>
  <mc:AlternateContent xmlns:mc="http://schemas.openxmlformats.org/markup-compatibility/2006" xmlns:p14="http://schemas.microsoft.com/office/powerpoint/2010/main">
    <mc:Choice Requires="p14">
      <p:transition spd="slow" p14:dur="2000" advTm="187215"/>
    </mc:Choice>
    <mc:Fallback xmlns="">
      <p:transition spd="slow" advTm="18721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770704"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605972" y="1718506"/>
            <a:ext cx="10932886" cy="3675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23256" y="1889617"/>
            <a:ext cx="9477830" cy="29630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the journey of problem-solving and decision-making, the "Establishing the Requirements" chapter plays a pivotal role in shaping the path forward. This chapter is dedicated to the crucial process of defining and understanding the specific requirements and needs that a solution must meet. As we conclude this chapter, we reflect on its key takeaways and the importance of its learning objectives. </a:t>
            </a:r>
            <a:r>
              <a:rPr lang="en-US" sz="1600" b="1" dirty="0">
                <a:latin typeface="Alexandria" pitchFamily="2" charset="-78"/>
                <a:cs typeface="Alexandria" pitchFamily="2" charset="-78"/>
              </a:rPr>
              <a:t>Defining Stakeholder Needs; Gathering Requirements; Analyzing and Prioritizing Requirements; Documenting Requirements; Validation and Verification; Managing Changes; Communicating </a:t>
            </a:r>
            <a:r>
              <a:rPr lang="en-US" sz="1600" b="1" dirty="0" smtClean="0">
                <a:latin typeface="Alexandria" pitchFamily="2" charset="-78"/>
                <a:cs typeface="Alexandria" pitchFamily="2" charset="-78"/>
              </a:rPr>
              <a:t>Requirements.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the broader context of problem-solving, the ability to establish requirements serves as the compass that points us in the right direction. It ensures that our solutions are not only effective but also aligned with the needs and expectations of those they serve.</a:t>
            </a:r>
          </a:p>
        </p:txBody>
      </p:sp>
      <p:sp>
        <p:nvSpPr>
          <p:cNvPr id="13" name="Title 1"/>
          <p:cNvSpPr txBox="1">
            <a:spLocks/>
          </p:cNvSpPr>
          <p:nvPr/>
        </p:nvSpPr>
        <p:spPr>
          <a:xfrm>
            <a:off x="908328" y="78121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834915" y="147601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195530"/>
    </mc:Choice>
    <mc:Fallback xmlns="">
      <p:transition spd="slow" advTm="19553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40718422"/>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736313" y="6535999"/>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3909118676"/>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D739A1-133A-4651-BE85-FC47171977DE}"/>
</file>

<file path=customXml/itemProps2.xml><?xml version="1.0" encoding="utf-8"?>
<ds:datastoreItem xmlns:ds="http://schemas.openxmlformats.org/officeDocument/2006/customXml" ds:itemID="{BCCDDA77-902B-4926-98E9-F0D87719B41B}"/>
</file>

<file path=customXml/itemProps3.xml><?xml version="1.0" encoding="utf-8"?>
<ds:datastoreItem xmlns:ds="http://schemas.openxmlformats.org/officeDocument/2006/customXml" ds:itemID="{6A9C7428-8E57-4391-A575-1A5298AF524E}"/>
</file>

<file path=docProps/app.xml><?xml version="1.0" encoding="utf-8"?>
<Properties xmlns="http://schemas.openxmlformats.org/officeDocument/2006/extended-properties" xmlns:vt="http://schemas.openxmlformats.org/officeDocument/2006/docPropsVTypes">
  <Template>Theme3</Template>
  <TotalTime>5971</TotalTime>
  <Words>4240</Words>
  <Application>Microsoft Office PowerPoint</Application>
  <PresentationFormat>Widescreen</PresentationFormat>
  <Paragraphs>345</Paragraphs>
  <Slides>50</Slides>
  <Notes>49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389</cp:revision>
  <dcterms:created xsi:type="dcterms:W3CDTF">2023-04-29T09:08:23Z</dcterms:created>
  <dcterms:modified xsi:type="dcterms:W3CDTF">2024-11-27T11:16:58Z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