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9" r:id="rId11"/>
    <p:sldId id="270" r:id="rId12"/>
    <p:sldId id="271" r:id="rId13"/>
    <p:sldId id="272" r:id="rId14"/>
    <p:sldId id="264" r:id="rId15"/>
    <p:sldId id="265" r:id="rId16"/>
    <p:sldId id="267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-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1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307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951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275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277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727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391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155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8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66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6211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44326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1276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4429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993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64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404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2025-04-07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0697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lms.midocean.ae/course/view.php?id=3397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345" y="1235292"/>
            <a:ext cx="8229600" cy="1260908"/>
          </a:xfrm>
        </p:spPr>
        <p:txBody>
          <a:bodyPr>
            <a:noAutofit/>
          </a:bodyPr>
          <a:lstStyle/>
          <a:p>
            <a:r>
              <a:rPr sz="3200" b="1" dirty="0">
                <a:solidFill>
                  <a:srgbClr val="FFFF00"/>
                </a:solidFill>
              </a:rPr>
              <a:t>A Deep Learning Approach to Job Recommendation Analysis with NLP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33073"/>
            <a:ext cx="8229600" cy="4525963"/>
          </a:xfrm>
        </p:spPr>
        <p:txBody>
          <a:bodyPr/>
          <a:lstStyle/>
          <a:p>
            <a:r>
              <a:rPr dirty="0"/>
              <a:t>Presented by: </a:t>
            </a:r>
            <a:r>
              <a:rPr lang="en-US" dirty="0" smtClean="0"/>
              <a:t>Ahmad Moneer Mzayek</a:t>
            </a:r>
            <a:r>
              <a:rPr lang="en-US" dirty="0"/>
              <a:t> </a:t>
            </a:r>
          </a:p>
          <a:p>
            <a:r>
              <a:rPr lang="en-GB" b="1" dirty="0"/>
              <a:t>Name:</a:t>
            </a:r>
            <a:r>
              <a:rPr lang="en-GB" dirty="0"/>
              <a:t> Ahmad Moneer Mzayek </a:t>
            </a:r>
          </a:p>
          <a:p>
            <a:r>
              <a:rPr lang="en-GB" b="1" dirty="0"/>
              <a:t>Course Title:</a:t>
            </a:r>
            <a:r>
              <a:rPr lang="en-GB" dirty="0"/>
              <a:t> </a:t>
            </a:r>
            <a:r>
              <a:rPr lang="en-GB" dirty="0">
                <a:hlinkClick r:id="rId2" tooltip="Thesis_AI900_Dr_Ashraf_Elsayed_First Trimester 2025"/>
              </a:rPr>
              <a:t>Graduation</a:t>
            </a:r>
            <a:r>
              <a:rPr lang="en-GB" dirty="0"/>
              <a:t> project </a:t>
            </a:r>
          </a:p>
          <a:p>
            <a:r>
              <a:rPr lang="en-GB" b="1" dirty="0"/>
              <a:t>Course Code:</a:t>
            </a:r>
            <a:r>
              <a:rPr lang="en-GB" dirty="0"/>
              <a:t> </a:t>
            </a:r>
            <a:r>
              <a:rPr lang="en-GB" dirty="0">
                <a:hlinkClick r:id="rId2" tooltip="Thesis_AI900_Dr_Ashraf_Elsayed_First Trimester 2025"/>
              </a:rPr>
              <a:t>Thesis_AI900</a:t>
            </a:r>
            <a:r>
              <a:rPr lang="ar-SA" dirty="0"/>
              <a:t>	</a:t>
            </a:r>
            <a:endParaRPr lang="en-GB" dirty="0"/>
          </a:p>
          <a:p>
            <a:r>
              <a:rPr lang="en-GB" b="1" dirty="0"/>
              <a:t>Lecturer:</a:t>
            </a:r>
            <a:r>
              <a:rPr lang="en-GB" dirty="0"/>
              <a:t> </a:t>
            </a:r>
            <a:r>
              <a:rPr lang="en-GB" dirty="0" err="1"/>
              <a:t>Dr.Ashraf</a:t>
            </a:r>
            <a:r>
              <a:rPr lang="en-GB" dirty="0"/>
              <a:t> </a:t>
            </a:r>
            <a:r>
              <a:rPr lang="en-GB" dirty="0" err="1"/>
              <a:t>Elsayed</a:t>
            </a:r>
            <a:endParaRPr lang="en-GB" dirty="0"/>
          </a:p>
          <a:p>
            <a:r>
              <a:rPr lang="en-GB" b="1" dirty="0"/>
              <a:t>Hand-in Method:</a:t>
            </a:r>
            <a:r>
              <a:rPr lang="en-GB" dirty="0"/>
              <a:t> Online Submission via E-Learning.</a:t>
            </a:r>
          </a:p>
          <a:p>
            <a:r>
              <a:rPr lang="en-GB" b="1" dirty="0"/>
              <a:t>University:</a:t>
            </a:r>
            <a:r>
              <a:rPr lang="en-GB" dirty="0"/>
              <a:t> </a:t>
            </a:r>
            <a:r>
              <a:rPr lang="en-GB" dirty="0" err="1"/>
              <a:t>Midocean</a:t>
            </a:r>
            <a:endParaRPr lang="en-GB" dirty="0"/>
          </a:p>
          <a:p>
            <a:r>
              <a:rPr lang="en-GB" b="1" dirty="0"/>
              <a:t>Assignment Report: </a:t>
            </a:r>
            <a:r>
              <a:rPr lang="en-GB" dirty="0"/>
              <a:t>Intelligent Job Recommendation System for Job Seekers Using Artificial Intelligence.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2274598"/>
            <a:ext cx="8123581" cy="4195481"/>
          </a:xfrm>
        </p:spPr>
        <p:txBody>
          <a:bodyPr/>
          <a:lstStyle/>
          <a:p>
            <a:r>
              <a:rPr dirty="0"/>
              <a:t>Title: A Deep Learning Approach to Job Recommendation Analysis with NLP</a:t>
            </a:r>
          </a:p>
          <a:p>
            <a:r>
              <a:rPr dirty="0"/>
              <a:t>Authors: </a:t>
            </a:r>
            <a:r>
              <a:rPr dirty="0" smtClean="0"/>
              <a:t>[</a:t>
            </a:r>
            <a:r>
              <a:rPr lang="en-GB" dirty="0" err="1" smtClean="0"/>
              <a:t>Uday</a:t>
            </a:r>
            <a:r>
              <a:rPr lang="en-GB" dirty="0" smtClean="0"/>
              <a:t> </a:t>
            </a:r>
            <a:r>
              <a:rPr lang="en-GB" dirty="0"/>
              <a:t>Jain1, Daksh Jain2, Aditya Raj Varshney3 </a:t>
            </a:r>
            <a:r>
              <a:rPr dirty="0" smtClean="0"/>
              <a:t>]</a:t>
            </a:r>
            <a:endParaRPr dirty="0"/>
          </a:p>
          <a:p>
            <a:r>
              <a:rPr dirty="0"/>
              <a:t>Published in: </a:t>
            </a:r>
            <a:r>
              <a:rPr dirty="0" smtClean="0"/>
              <a:t>[</a:t>
            </a:r>
            <a:r>
              <a:rPr lang="en-US" dirty="0" smtClean="0"/>
              <a:t> </a:t>
            </a:r>
            <a:r>
              <a:rPr lang="en-US" dirty="0"/>
              <a:t>International Journal of Innovative Science and Research Technology ISSN No:-2456-2165 </a:t>
            </a:r>
            <a:r>
              <a:rPr dirty="0" smtClean="0"/>
              <a:t>]</a:t>
            </a:r>
            <a:endParaRPr dirty="0"/>
          </a:p>
          <a:p>
            <a:r>
              <a:rPr dirty="0"/>
              <a:t>Year: </a:t>
            </a:r>
            <a:r>
              <a:rPr dirty="0" smtClean="0"/>
              <a:t>[</a:t>
            </a:r>
            <a:r>
              <a:rPr lang="en-US" dirty="0" smtClean="0"/>
              <a:t>Nov 2023</a:t>
            </a:r>
            <a:r>
              <a:rPr dirty="0" smtClean="0"/>
              <a:t>]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Objective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320780"/>
            <a:ext cx="6711654" cy="4195481"/>
          </a:xfrm>
        </p:spPr>
        <p:txBody>
          <a:bodyPr/>
          <a:lstStyle/>
          <a:p>
            <a:r>
              <a:rPr dirty="0" smtClean="0"/>
              <a:t> </a:t>
            </a:r>
            <a:r>
              <a:rPr dirty="0"/>
              <a:t>Improve job recommendation accuracy using Deep Learning and NLP.</a:t>
            </a:r>
          </a:p>
          <a:p>
            <a:r>
              <a:rPr dirty="0" smtClean="0"/>
              <a:t> </a:t>
            </a:r>
            <a:r>
              <a:rPr dirty="0"/>
              <a:t>Overcome limitations of traditional keyword-based job search methods.</a:t>
            </a:r>
          </a:p>
          <a:p>
            <a:r>
              <a:rPr dirty="0" smtClean="0"/>
              <a:t> </a:t>
            </a:r>
            <a:r>
              <a:rPr dirty="0"/>
              <a:t>Provide personalized job suggestions based on </a:t>
            </a:r>
            <a:r>
              <a:rPr lang="en-GB" dirty="0"/>
              <a:t>textual similarity</a:t>
            </a:r>
            <a:r>
              <a:rPr dirty="0" smtClean="0"/>
              <a:t>.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Methodology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237652"/>
            <a:ext cx="6711654" cy="4195481"/>
          </a:xfrm>
        </p:spPr>
        <p:txBody>
          <a:bodyPr/>
          <a:lstStyle/>
          <a:p>
            <a:r>
              <a:rPr lang="en-US" dirty="0" smtClean="0"/>
              <a:t>Use </a:t>
            </a:r>
            <a:r>
              <a:rPr lang="en-US" dirty="0"/>
              <a:t>The study utilizes </a:t>
            </a:r>
            <a:r>
              <a:rPr lang="en-US" b="1" dirty="0"/>
              <a:t>Deep Neural Networks (DNNs)</a:t>
            </a:r>
            <a:r>
              <a:rPr lang="en-US" dirty="0"/>
              <a:t>, specifically the </a:t>
            </a:r>
            <a:r>
              <a:rPr lang="en-US" b="1" dirty="0"/>
              <a:t>Long Short-Term Memory (LSTM)</a:t>
            </a:r>
            <a:r>
              <a:rPr lang="en-US" dirty="0"/>
              <a:t> </a:t>
            </a:r>
            <a:r>
              <a:rPr lang="en-US" dirty="0" smtClean="0"/>
              <a:t>model </a:t>
            </a:r>
            <a:r>
              <a:rPr lang="en-GB" dirty="0"/>
              <a:t>used to </a:t>
            </a:r>
            <a:r>
              <a:rPr lang="en-GB" dirty="0" err="1"/>
              <a:t>analyze</a:t>
            </a:r>
            <a:r>
              <a:rPr lang="en-GB" dirty="0"/>
              <a:t> sequence</a:t>
            </a:r>
            <a:r>
              <a:rPr lang="en-US" dirty="0" smtClean="0"/>
              <a:t>, </a:t>
            </a:r>
            <a:r>
              <a:rPr lang="en-US" dirty="0"/>
              <a:t>which is a type of </a:t>
            </a:r>
            <a:r>
              <a:rPr lang="en-US" b="1" dirty="0"/>
              <a:t>Recurrent Neural Network (RNN</a:t>
            </a:r>
            <a:r>
              <a:rPr lang="en-US" b="1" dirty="0" smtClean="0"/>
              <a:t>)</a:t>
            </a:r>
            <a:r>
              <a:rPr lang="en-US" dirty="0" smtClean="0"/>
              <a:t>.</a:t>
            </a:r>
          </a:p>
          <a:p>
            <a:r>
              <a:rPr lang="en-US" b="1" dirty="0"/>
              <a:t>Word </a:t>
            </a:r>
            <a:r>
              <a:rPr lang="en-US" b="1" dirty="0" err="1"/>
              <a:t>embeddings</a:t>
            </a:r>
            <a:r>
              <a:rPr lang="en-US" dirty="0"/>
              <a:t> to represent text </a:t>
            </a:r>
            <a:r>
              <a:rPr lang="en-US" dirty="0" smtClean="0"/>
              <a:t>numerically</a:t>
            </a:r>
          </a:p>
          <a:p>
            <a:r>
              <a:rPr lang="en-GB" dirty="0"/>
              <a:t>Matching through </a:t>
            </a:r>
            <a:r>
              <a:rPr lang="en-GB" b="1" dirty="0"/>
              <a:t>Cosine Similarity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Why This Model?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2209943"/>
            <a:ext cx="8437617" cy="4195481"/>
          </a:xfrm>
        </p:spPr>
        <p:txBody>
          <a:bodyPr/>
          <a:lstStyle/>
          <a:p>
            <a:r>
              <a:rPr dirty="0" smtClean="0"/>
              <a:t>Captures </a:t>
            </a:r>
            <a:r>
              <a:rPr dirty="0"/>
              <a:t>semantic relationships in job descriptions.</a:t>
            </a:r>
          </a:p>
          <a:p>
            <a:r>
              <a:rPr dirty="0" smtClean="0"/>
              <a:t>Improves </a:t>
            </a:r>
            <a:r>
              <a:rPr dirty="0"/>
              <a:t>matching accuracy between job postings and candidate profiles.</a:t>
            </a:r>
          </a:p>
          <a:p>
            <a:r>
              <a:rPr dirty="0" smtClean="0"/>
              <a:t>Outperforms </a:t>
            </a:r>
            <a:r>
              <a:rPr dirty="0"/>
              <a:t>traditional keyword-based matching methods.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Data Preprocessing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110795"/>
            <a:ext cx="6711654" cy="4195481"/>
          </a:xfrm>
        </p:spPr>
        <p:txBody>
          <a:bodyPr/>
          <a:lstStyle/>
          <a:p>
            <a:r>
              <a:rPr dirty="0" smtClean="0"/>
              <a:t>Text </a:t>
            </a:r>
            <a:r>
              <a:rPr dirty="0"/>
              <a:t>Cleaning: Removing </a:t>
            </a:r>
            <a:r>
              <a:rPr dirty="0" smtClean="0"/>
              <a:t>stop words, </a:t>
            </a:r>
            <a:r>
              <a:rPr dirty="0"/>
              <a:t>punctuation, and special </a:t>
            </a:r>
            <a:r>
              <a:rPr dirty="0" smtClean="0"/>
              <a:t>characters</a:t>
            </a:r>
            <a:r>
              <a:rPr lang="en-US" dirty="0" smtClean="0"/>
              <a:t>, converting text to Lowercase for consistency. </a:t>
            </a:r>
            <a:endParaRPr dirty="0"/>
          </a:p>
          <a:p>
            <a:r>
              <a:rPr dirty="0" smtClean="0"/>
              <a:t>Tokenization</a:t>
            </a:r>
            <a:r>
              <a:rPr dirty="0"/>
              <a:t>: Splitting text into words.</a:t>
            </a:r>
          </a:p>
          <a:p>
            <a:r>
              <a:rPr dirty="0" smtClean="0"/>
              <a:t>Stemming/Lemmatization</a:t>
            </a:r>
            <a:r>
              <a:rPr dirty="0"/>
              <a:t>: Converting words to their root forms</a:t>
            </a:r>
            <a:r>
              <a:rPr dirty="0" smtClean="0"/>
              <a:t>.</a:t>
            </a:r>
            <a:endParaRPr lang="en-US" dirty="0" smtClean="0"/>
          </a:p>
          <a:p>
            <a:r>
              <a:rPr lang="en-US" dirty="0"/>
              <a:t>POS Tagging</a:t>
            </a:r>
            <a:r>
              <a:rPr lang="en-US" b="1" dirty="0"/>
              <a:t>:</a:t>
            </a:r>
            <a:r>
              <a:rPr lang="en-US" dirty="0"/>
              <a:t> Classifying words based on their function in a sentence (verb, noun, adjective, etc.).</a:t>
            </a:r>
            <a:endParaRPr dirty="0"/>
          </a:p>
          <a:p>
            <a:r>
              <a:rPr dirty="0" smtClean="0"/>
              <a:t>Vectorization</a:t>
            </a:r>
            <a:r>
              <a:rPr dirty="0"/>
              <a:t>: Using Word2Vec or TF-IDF.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solidFill>
                  <a:srgbClr val="FFFF00"/>
                </a:solidFill>
              </a:rPr>
              <a:t>Data Description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609" y="1295543"/>
            <a:ext cx="7799064" cy="5022130"/>
          </a:xfrm>
        </p:spPr>
        <p:txBody>
          <a:bodyPr>
            <a:normAutofit/>
          </a:bodyPr>
          <a:lstStyle/>
          <a:p>
            <a:r>
              <a:rPr dirty="0" smtClean="0"/>
              <a:t>Dataset</a:t>
            </a:r>
            <a:r>
              <a:rPr dirty="0"/>
              <a:t>: </a:t>
            </a:r>
            <a:r>
              <a:rPr lang="en-US" dirty="0"/>
              <a:t>The dataset used for this study was compiled from poll data from Stack Overflow [8], which was then </a:t>
            </a:r>
            <a:r>
              <a:rPr lang="en-US" dirty="0" smtClean="0"/>
              <a:t>modeled </a:t>
            </a:r>
            <a:r>
              <a:rPr lang="en-US" dirty="0"/>
              <a:t>after user data. There are around 89,000 observations in the data set, with 87 columns, 85 of which are of the text data type, </a:t>
            </a:r>
            <a:r>
              <a:rPr dirty="0" smtClean="0"/>
              <a:t>Job </a:t>
            </a:r>
            <a:r>
              <a:rPr dirty="0"/>
              <a:t>descriptions and resumes from online portals</a:t>
            </a:r>
            <a:r>
              <a:rPr dirty="0" smtClean="0"/>
              <a:t>.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/>
              <a:t>The file includes 615 </a:t>
            </a:r>
            <a:r>
              <a:rPr lang="en-US" dirty="0" smtClean="0"/>
              <a:t>observations </a:t>
            </a:r>
            <a:r>
              <a:rPr lang="en-US" dirty="0"/>
              <a:t>from a well-known employment website </a:t>
            </a:r>
          </a:p>
          <a:p>
            <a:r>
              <a:rPr lang="en-US" altLang="en-US" b="1" dirty="0" smtClean="0">
                <a:latin typeface="Arial" panose="020B0604020202020204" pitchFamily="34" charset="0"/>
              </a:rPr>
              <a:t>Data </a:t>
            </a:r>
            <a:r>
              <a:rPr lang="en-US" altLang="en-US" b="1" dirty="0">
                <a:latin typeface="Arial" panose="020B0604020202020204" pitchFamily="34" charset="0"/>
              </a:rPr>
              <a:t>Type:</a:t>
            </a:r>
            <a:r>
              <a:rPr lang="en-US" altLang="en-US" dirty="0">
                <a:latin typeface="Arial" panose="020B0604020202020204" pitchFamily="34" charset="0"/>
              </a:rPr>
              <a:t> Text-based job descriptions and resumes processed for </a:t>
            </a:r>
            <a:r>
              <a:rPr lang="en-US" altLang="en-US" dirty="0" smtClean="0">
                <a:latin typeface="Arial" panose="020B0604020202020204" pitchFamily="34" charset="0"/>
              </a:rPr>
              <a:t>analysis.</a:t>
            </a:r>
          </a:p>
          <a:p>
            <a:r>
              <a:rPr lang="en-US" altLang="en-US" b="1" dirty="0" smtClean="0">
                <a:latin typeface="Arial" panose="020B0604020202020204" pitchFamily="34" charset="0"/>
              </a:rPr>
              <a:t>Extracted </a:t>
            </a:r>
            <a:r>
              <a:rPr lang="en-US" altLang="en-US" b="1" dirty="0">
                <a:latin typeface="Arial" panose="020B0604020202020204" pitchFamily="34" charset="0"/>
              </a:rPr>
              <a:t>Features:</a:t>
            </a:r>
            <a:endParaRPr lang="en-US" altLang="en-US" dirty="0">
              <a:latin typeface="Arial" panose="020B0604020202020204" pitchFamily="34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Job title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Job description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Required skills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Experience level</a:t>
            </a:r>
          </a:p>
          <a:p>
            <a:endParaRPr lang="en-US" dirty="0" smtClean="0"/>
          </a:p>
          <a:p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</a:t>
            </a:r>
            <a:r>
              <a:rPr lang="en-US" sz="4000" dirty="0" smtClean="0">
                <a:solidFill>
                  <a:srgbClr val="FFFF00"/>
                </a:solidFill>
              </a:rPr>
              <a:t>Results 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163762"/>
            <a:ext cx="7957326" cy="2980894"/>
          </a:xfrm>
        </p:spPr>
        <p:txBody>
          <a:bodyPr>
            <a:normAutofit/>
          </a:bodyPr>
          <a:lstStyle/>
          <a:p>
            <a:r>
              <a:rPr dirty="0" smtClean="0"/>
              <a:t>Performance </a:t>
            </a:r>
            <a:r>
              <a:rPr dirty="0"/>
              <a:t>Metrics: </a:t>
            </a:r>
            <a:r>
              <a:rPr lang="en-US" dirty="0"/>
              <a:t/>
            </a:r>
            <a:br>
              <a:rPr lang="en-US" dirty="0"/>
            </a:br>
            <a:r>
              <a:rPr dirty="0" smtClean="0"/>
              <a:t>Accuracy</a:t>
            </a:r>
            <a:r>
              <a:rPr lang="ar-SA" dirty="0" smtClean="0"/>
              <a:t> تقيس </a:t>
            </a:r>
            <a:r>
              <a:rPr lang="ar-SA" dirty="0"/>
              <a:t>نسبة التوصيات الصحيحة مقارنةً بجميع التوصيات </a:t>
            </a:r>
            <a:r>
              <a:rPr lang="ar-SA" dirty="0" smtClean="0"/>
              <a:t>المقدمة.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dirty="0" smtClean="0"/>
              <a:t>Precision</a:t>
            </a:r>
            <a:r>
              <a:rPr lang="ar-SA" dirty="0" smtClean="0"/>
              <a:t> </a:t>
            </a:r>
            <a:r>
              <a:rPr lang="ar-SA" dirty="0"/>
              <a:t>تقيس نسبة التوصيات الصحيحة مقارنةً بجميع التوصيات التي قدمها النظام</a:t>
            </a:r>
            <a:r>
              <a:rPr dirty="0" smtClean="0"/>
              <a:t>,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dirty="0" smtClean="0"/>
              <a:t>Recall</a:t>
            </a:r>
            <a:r>
              <a:rPr lang="ar-SA" dirty="0" smtClean="0"/>
              <a:t> </a:t>
            </a:r>
            <a:r>
              <a:rPr lang="ar-SA" dirty="0"/>
              <a:t>تقيس نسبة الوظائف المناسبة التي تم ترشيحها مقارنةً بجميع الوظائف المناسبة الموجودة في قاعدة البيانات.</a:t>
            </a:r>
            <a:r>
              <a:rPr dirty="0" smtClean="0"/>
              <a:t>,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dirty="0" smtClean="0"/>
              <a:t>F1-score</a:t>
            </a:r>
            <a:r>
              <a:rPr lang="ar-SA" dirty="0" smtClean="0"/>
              <a:t>  </a:t>
            </a:r>
            <a:r>
              <a:rPr lang="ar-SA" dirty="0"/>
              <a:t>مقياس يجمع بين </a:t>
            </a:r>
            <a:r>
              <a:rPr lang="ar-SA" b="1" dirty="0"/>
              <a:t>الدقة والاسترجاع</a:t>
            </a:r>
            <a:r>
              <a:rPr lang="ar-SA" dirty="0"/>
              <a:t> لضمان تقييم شامل للنظام.</a:t>
            </a:r>
            <a:r>
              <a:rPr dirty="0" smtClean="0"/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Cosine </a:t>
            </a:r>
            <a:r>
              <a:rPr lang="en-US" dirty="0" err="1" smtClean="0"/>
              <a:t>similarty</a:t>
            </a:r>
            <a:r>
              <a:rPr lang="en-US" dirty="0" smtClean="0"/>
              <a:t> 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</a:t>
            </a:r>
            <a:r>
              <a:rPr lang="en-US" sz="4000" dirty="0" smtClean="0">
                <a:solidFill>
                  <a:srgbClr val="FFFF00"/>
                </a:solidFill>
              </a:rPr>
              <a:t>Results 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1230888"/>
            <a:ext cx="7957326" cy="5437767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Table 1 - Evaluation Metrics (Precision &amp; F1 Score):</a:t>
            </a:r>
          </a:p>
          <a:p>
            <a:endParaRPr lang="en-GB" dirty="0"/>
          </a:p>
          <a:p>
            <a:r>
              <a:rPr lang="en-GB" dirty="0"/>
              <a:t>User ID | F1 Score | Precision</a:t>
            </a:r>
          </a:p>
          <a:p>
            <a:pPr marL="0" indent="0">
              <a:buNone/>
            </a:pPr>
            <a:r>
              <a:rPr lang="en-GB" dirty="0" smtClean="0"/>
              <a:t>          --------|----------|----------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          3       </a:t>
            </a:r>
            <a:r>
              <a:rPr lang="en-GB" dirty="0"/>
              <a:t>| 0.630    | 0.515</a:t>
            </a:r>
          </a:p>
          <a:p>
            <a:pPr marL="0" indent="0">
              <a:buNone/>
            </a:pPr>
            <a:r>
              <a:rPr lang="en-GB" dirty="0" smtClean="0"/>
              <a:t>          8       </a:t>
            </a:r>
            <a:r>
              <a:rPr lang="en-GB" dirty="0"/>
              <a:t>| 0.610    | 0.498</a:t>
            </a:r>
          </a:p>
          <a:p>
            <a:pPr marL="0" indent="0">
              <a:buNone/>
            </a:pPr>
            <a:r>
              <a:rPr lang="en-GB" dirty="0" smtClean="0"/>
              <a:t>         10      </a:t>
            </a:r>
            <a:r>
              <a:rPr lang="en-GB" dirty="0"/>
              <a:t>| 0.698    | </a:t>
            </a:r>
            <a:r>
              <a:rPr lang="en-GB" dirty="0" smtClean="0"/>
              <a:t>0.589</a:t>
            </a:r>
          </a:p>
          <a:p>
            <a:pPr marL="0" indent="0">
              <a:buNone/>
            </a:pPr>
            <a:r>
              <a:rPr lang="en-GB" dirty="0" smtClean="0"/>
              <a:t>         14      | 0.595    | 0.473</a:t>
            </a:r>
          </a:p>
          <a:p>
            <a:pPr marL="0" indent="0">
              <a:buNone/>
            </a:pPr>
            <a:r>
              <a:rPr lang="en-GB" dirty="0" smtClean="0"/>
              <a:t>         16      </a:t>
            </a:r>
            <a:r>
              <a:rPr lang="en-GB" dirty="0"/>
              <a:t>| 0.536    | 0.391</a:t>
            </a:r>
          </a:p>
          <a:p>
            <a:pPr marL="0" indent="0">
              <a:buNone/>
            </a:pPr>
            <a:r>
              <a:rPr lang="en-GB" dirty="0" smtClean="0"/>
              <a:t>         25      </a:t>
            </a:r>
            <a:r>
              <a:rPr lang="en-GB" dirty="0"/>
              <a:t>| 0.471    | 0.354</a:t>
            </a:r>
          </a:p>
          <a:p>
            <a:pPr marL="0" indent="0">
              <a:buNone/>
            </a:pPr>
            <a:r>
              <a:rPr lang="en-GB" dirty="0" smtClean="0"/>
              <a:t>Average </a:t>
            </a:r>
            <a:r>
              <a:rPr lang="en-GB" dirty="0"/>
              <a:t>| 0.59     | </a:t>
            </a:r>
            <a:r>
              <a:rPr lang="en-GB" dirty="0" smtClean="0"/>
              <a:t>0.47</a:t>
            </a:r>
            <a:endParaRPr lang="ar-SA" dirty="0"/>
          </a:p>
          <a:p>
            <a:pPr marL="0" indent="0">
              <a:buNone/>
            </a:pPr>
            <a:r>
              <a:rPr lang="en-US" dirty="0"/>
              <a:t>- Highest F1 Score: User 10 (0.698)</a:t>
            </a:r>
          </a:p>
          <a:p>
            <a:pPr marL="0" indent="0">
              <a:buNone/>
            </a:pPr>
            <a:r>
              <a:rPr lang="en-US" dirty="0"/>
              <a:t>- Lowest F1 Score: User 25 (0.471)</a:t>
            </a:r>
          </a:p>
          <a:p>
            <a:pPr marL="0" indent="0">
              <a:buNone/>
            </a:pPr>
            <a:r>
              <a:rPr lang="en-US" dirty="0"/>
              <a:t>- Overall Average F1 Score: 0.59</a:t>
            </a:r>
          </a:p>
          <a:p>
            <a:pPr marL="0" indent="0">
              <a:buNone/>
            </a:pPr>
            <a:r>
              <a:rPr lang="en-US" dirty="0"/>
              <a:t>- Overall Average Precision: </a:t>
            </a:r>
            <a:r>
              <a:rPr lang="en-US" dirty="0" smtClean="0"/>
              <a:t>0.47</a:t>
            </a:r>
            <a:endParaRPr lang="en-US" dirty="0"/>
          </a:p>
          <a:p>
            <a:r>
              <a:rPr lang="en-US" dirty="0"/>
              <a:t>Conclusion: The system provides acceptable recommendations but there's room for improvement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1051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</a:t>
            </a:r>
            <a:r>
              <a:rPr lang="en-US" sz="4000" dirty="0" smtClean="0">
                <a:solidFill>
                  <a:srgbClr val="FFFF00"/>
                </a:solidFill>
              </a:rPr>
              <a:t>Results 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163760"/>
            <a:ext cx="7957326" cy="419085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Table 2 - Features Extracted from Job Postings and Resumes</a:t>
            </a:r>
            <a:r>
              <a:rPr lang="en-US" dirty="0" smtClean="0"/>
              <a:t>:</a:t>
            </a:r>
            <a:endParaRPr lang="en-US" dirty="0"/>
          </a:p>
          <a:p>
            <a:r>
              <a:rPr lang="en-US" dirty="0"/>
              <a:t>- Job Title</a:t>
            </a:r>
          </a:p>
          <a:p>
            <a:r>
              <a:rPr lang="en-US" dirty="0"/>
              <a:t>- Job Description</a:t>
            </a:r>
          </a:p>
          <a:p>
            <a:r>
              <a:rPr lang="en-US" dirty="0"/>
              <a:t>- Skills</a:t>
            </a:r>
          </a:p>
          <a:p>
            <a:r>
              <a:rPr lang="en-US" dirty="0"/>
              <a:t>- Education</a:t>
            </a:r>
          </a:p>
          <a:p>
            <a:r>
              <a:rPr lang="en-US" dirty="0"/>
              <a:t>- Experience</a:t>
            </a:r>
          </a:p>
          <a:p>
            <a:r>
              <a:rPr lang="en-US" dirty="0"/>
              <a:t>- Industry</a:t>
            </a:r>
          </a:p>
          <a:p>
            <a:r>
              <a:rPr lang="en-US" dirty="0"/>
              <a:t>- Company Size</a:t>
            </a:r>
          </a:p>
          <a:p>
            <a:r>
              <a:rPr lang="en-US" dirty="0"/>
              <a:t>- Job Location</a:t>
            </a:r>
          </a:p>
          <a:p>
            <a:r>
              <a:rPr lang="en-US" dirty="0"/>
              <a:t>- </a:t>
            </a:r>
            <a:r>
              <a:rPr lang="en-US" dirty="0" smtClean="0"/>
              <a:t>Salary</a:t>
            </a:r>
            <a:endParaRPr lang="ar-SA" dirty="0"/>
          </a:p>
          <a:p>
            <a:pPr marL="0" indent="0">
              <a:buNone/>
            </a:pPr>
            <a:r>
              <a:rPr lang="en-US" dirty="0" smtClean="0"/>
              <a:t>these </a:t>
            </a:r>
            <a:r>
              <a:rPr lang="en-US" dirty="0"/>
              <a:t>features were used to create numerical representations (vectors), and then comparisons between users and jobs were made using Cosine </a:t>
            </a:r>
            <a:r>
              <a:rPr lang="en-US" dirty="0" err="1"/>
              <a:t>Similarit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970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</a:t>
            </a:r>
            <a:r>
              <a:rPr lang="en-US" sz="4000" dirty="0" smtClean="0">
                <a:solidFill>
                  <a:srgbClr val="FFFF00"/>
                </a:solidFill>
              </a:rPr>
              <a:t>Results 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163760"/>
            <a:ext cx="7957326" cy="4190857"/>
          </a:xfrm>
        </p:spPr>
        <p:txBody>
          <a:bodyPr>
            <a:normAutofit/>
          </a:bodyPr>
          <a:lstStyle/>
          <a:p>
            <a:r>
              <a:rPr lang="en-US" dirty="0"/>
              <a:t>Table 3 - Sample Similarity Scores:</a:t>
            </a:r>
          </a:p>
          <a:p>
            <a:endParaRPr lang="en-US" dirty="0"/>
          </a:p>
          <a:p>
            <a:r>
              <a:rPr lang="en-US" dirty="0"/>
              <a:t>Job A: 0.86</a:t>
            </a:r>
          </a:p>
          <a:p>
            <a:r>
              <a:rPr lang="en-US" dirty="0"/>
              <a:t>Job B: 0.72</a:t>
            </a:r>
          </a:p>
          <a:p>
            <a:r>
              <a:rPr lang="en-US" dirty="0"/>
              <a:t>Job C: 0.60</a:t>
            </a:r>
          </a:p>
          <a:p>
            <a:r>
              <a:rPr lang="en-US" dirty="0"/>
              <a:t>Job D: 0.45</a:t>
            </a:r>
          </a:p>
          <a:p>
            <a:r>
              <a:rPr lang="en-US" dirty="0"/>
              <a:t>Job E: 0.23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Higher </a:t>
            </a:r>
            <a:r>
              <a:rPr lang="en-US" dirty="0"/>
              <a:t>score = higher match with user profile</a:t>
            </a:r>
          </a:p>
        </p:txBody>
      </p:sp>
    </p:spTree>
    <p:extLst>
      <p:ext uri="{BB962C8B-B14F-4D97-AF65-F5344CB8AC3E}">
        <p14:creationId xmlns:p14="http://schemas.microsoft.com/office/powerpoint/2010/main" val="14733540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>
                <a:solidFill>
                  <a:srgbClr val="FFFF00"/>
                </a:solidFill>
              </a:rPr>
              <a:t>Research </a:t>
            </a:r>
            <a:r>
              <a:rPr lang="en-US" sz="4000" dirty="0" smtClean="0">
                <a:solidFill>
                  <a:srgbClr val="FFFF00"/>
                </a:solidFill>
              </a:rPr>
              <a:t>Results 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163760"/>
            <a:ext cx="7957326" cy="4190857"/>
          </a:xfrm>
        </p:spPr>
        <p:txBody>
          <a:bodyPr>
            <a:normAutofit/>
          </a:bodyPr>
          <a:lstStyle/>
          <a:p>
            <a:r>
              <a:rPr lang="en-US" dirty="0"/>
              <a:t>Table 4 - Recommended Jobs Based on Similarity:</a:t>
            </a:r>
          </a:p>
          <a:p>
            <a:endParaRPr lang="en-US" dirty="0"/>
          </a:p>
          <a:p>
            <a:r>
              <a:rPr lang="en-US" dirty="0"/>
              <a:t>1. Job A (0.86)</a:t>
            </a:r>
          </a:p>
          <a:p>
            <a:r>
              <a:rPr lang="en-US" dirty="0"/>
              <a:t>2. Job B (0.72)</a:t>
            </a:r>
          </a:p>
          <a:p>
            <a:endParaRPr lang="en-US" dirty="0"/>
          </a:p>
          <a:p>
            <a:r>
              <a:rPr lang="en-US" dirty="0"/>
              <a:t>Jobs are ranked and presented based on cosine similarity values.</a:t>
            </a:r>
          </a:p>
        </p:txBody>
      </p:sp>
    </p:spTree>
    <p:extLst>
      <p:ext uri="{BB962C8B-B14F-4D97-AF65-F5344CB8AC3E}">
        <p14:creationId xmlns:p14="http://schemas.microsoft.com/office/powerpoint/2010/main" val="31694094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4000" dirty="0"/>
              <a:t>Research </a:t>
            </a:r>
            <a:r>
              <a:rPr lang="en-US" sz="4000" dirty="0" smtClean="0"/>
              <a:t>Results </a:t>
            </a:r>
            <a:endParaRPr sz="4000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484710" y="1547094"/>
            <a:ext cx="812800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Summary of Results:</a:t>
            </a: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The system succeeds in providing relatively acceptable recommendations.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An average F1 Score of </a:t>
            </a: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0.59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indicates that the model is not perfect but has room for improvement.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Performance can be enhanced by using deeper models or combining multiple recommendation algorithms (Hybrid).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55864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>
                <a:solidFill>
                  <a:srgbClr val="FFFF00"/>
                </a:solidFill>
              </a:rPr>
              <a:t>Advantages</a:t>
            </a:r>
            <a:r>
              <a:rPr sz="4000" dirty="0" smtClean="0">
                <a:solidFill>
                  <a:srgbClr val="FFFF00"/>
                </a:solidFill>
              </a:rPr>
              <a:t> an</a:t>
            </a:r>
            <a:r>
              <a:rPr lang="en-US" sz="4000" dirty="0" smtClean="0">
                <a:solidFill>
                  <a:srgbClr val="FFFF00"/>
                </a:solidFill>
              </a:rPr>
              <a:t>d Disadvantages </a:t>
            </a:r>
            <a:endParaRPr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2052925"/>
            <a:ext cx="6711654" cy="4195481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/>
              <a:t>Advantages:</a:t>
            </a:r>
          </a:p>
          <a:p>
            <a:r>
              <a:rPr lang="en-US" b="1" dirty="0"/>
              <a:t>Accurate text-based job analysis</a:t>
            </a:r>
            <a:r>
              <a:rPr lang="en-US" dirty="0"/>
              <a:t> using deep learning.</a:t>
            </a:r>
          </a:p>
          <a:p>
            <a:r>
              <a:rPr lang="en-US" b="1" dirty="0"/>
              <a:t>Handles large datasets efficiently</a:t>
            </a:r>
            <a:r>
              <a:rPr lang="en-US" dirty="0"/>
              <a:t> using LSTM.</a:t>
            </a:r>
          </a:p>
          <a:p>
            <a:r>
              <a:rPr lang="en-US" b="1" dirty="0"/>
              <a:t>Higher recommendation accuracy</a:t>
            </a:r>
            <a:r>
              <a:rPr lang="en-US" dirty="0"/>
              <a:t> compared to traditional Content-Based Filtering.</a:t>
            </a:r>
          </a:p>
          <a:p>
            <a:r>
              <a:rPr lang="en-US" b="1" dirty="0"/>
              <a:t>❌ Disadvantages:</a:t>
            </a:r>
          </a:p>
          <a:p>
            <a:r>
              <a:rPr lang="en-US" b="1" dirty="0"/>
              <a:t>Requires large datasets for optimal training</a:t>
            </a:r>
            <a:r>
              <a:rPr lang="en-US" dirty="0"/>
              <a:t>.</a:t>
            </a:r>
          </a:p>
          <a:p>
            <a:r>
              <a:rPr lang="en-US" b="1" dirty="0"/>
              <a:t>High computational cost</a:t>
            </a:r>
            <a:r>
              <a:rPr lang="en-US" dirty="0"/>
              <a:t> due to LSTM processing.</a:t>
            </a:r>
          </a:p>
          <a:p>
            <a:r>
              <a:rPr lang="en-US" b="1" dirty="0"/>
              <a:t>Performance drops when dealing with inconsistent or small datasets</a:t>
            </a:r>
            <a:r>
              <a:rPr lang="en-US" dirty="0"/>
              <a:t>.</a:t>
            </a:r>
          </a:p>
          <a:p>
            <a:r>
              <a:rPr lang="en-US" b="1" dirty="0"/>
              <a:t>Does not consider external factors</a:t>
            </a:r>
            <a:r>
              <a:rPr lang="en-US" dirty="0"/>
              <a:t> like candidate job preferences outside textual data.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</p:spPr>
        <p:txBody>
          <a:bodyPr/>
          <a:lstStyle/>
          <a:p>
            <a:r>
              <a:rPr lang="en-US" sz="4000" dirty="0" smtClean="0">
                <a:solidFill>
                  <a:srgbClr val="FFFF00"/>
                </a:solidFill>
              </a:rPr>
              <a:t>Conclusion </a:t>
            </a:r>
            <a:r>
              <a:rPr lang="en-US" sz="4000" dirty="0" smtClean="0">
                <a:solidFill>
                  <a:srgbClr val="FFFF00"/>
                </a:solidFill>
              </a:rPr>
              <a:t>and </a:t>
            </a:r>
            <a:r>
              <a:rPr sz="4000" dirty="0" smtClean="0">
                <a:solidFill>
                  <a:srgbClr val="FFFF00"/>
                </a:solidFill>
              </a:rPr>
              <a:t>Next </a:t>
            </a:r>
            <a:r>
              <a:rPr sz="4000" dirty="0">
                <a:solidFill>
                  <a:srgbClr val="FFFF00"/>
                </a:solidFill>
              </a:rPr>
              <a:t>Steps for Implementation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10" y="1864931"/>
            <a:ext cx="7800308" cy="448968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</a:t>
            </a:r>
            <a:r>
              <a:rPr lang="en-US" dirty="0"/>
              <a:t>study presents a </a:t>
            </a:r>
            <a:r>
              <a:rPr lang="en-US" b="1" dirty="0"/>
              <a:t>Deep Learning-based job recommendation system</a:t>
            </a:r>
            <a:r>
              <a:rPr lang="en-US" dirty="0"/>
              <a:t> using </a:t>
            </a:r>
            <a:r>
              <a:rPr lang="en-US" b="1" dirty="0"/>
              <a:t>LSTM and NLP techniques</a:t>
            </a:r>
            <a:r>
              <a:rPr lang="en-US" dirty="0"/>
              <a:t>.</a:t>
            </a:r>
          </a:p>
          <a:p>
            <a:r>
              <a:rPr lang="en-US" b="1" dirty="0"/>
              <a:t>Cosine Similarity</a:t>
            </a:r>
            <a:r>
              <a:rPr lang="en-US" dirty="0"/>
              <a:t> was used to compare job postings and candidate profiles.</a:t>
            </a:r>
          </a:p>
          <a:p>
            <a:r>
              <a:rPr lang="en-US" dirty="0"/>
              <a:t>The model achieved an </a:t>
            </a:r>
            <a:r>
              <a:rPr lang="en-US" b="1" dirty="0"/>
              <a:t>average F1-score of 0.59</a:t>
            </a:r>
            <a:r>
              <a:rPr lang="en-US" dirty="0"/>
              <a:t>, indicating </a:t>
            </a:r>
            <a:r>
              <a:rPr lang="en-US" b="1" dirty="0"/>
              <a:t>moderate accuracy</a:t>
            </a:r>
            <a:r>
              <a:rPr lang="en-US" dirty="0"/>
              <a:t>.</a:t>
            </a:r>
          </a:p>
          <a:p>
            <a:r>
              <a:rPr lang="en-US" b="1" dirty="0"/>
              <a:t>Challenges include data quality and computational cost</a:t>
            </a:r>
            <a:r>
              <a:rPr lang="en-US" dirty="0"/>
              <a:t>.</a:t>
            </a:r>
          </a:p>
          <a:p>
            <a:r>
              <a:rPr lang="en-US" dirty="0"/>
              <a:t>💡 </a:t>
            </a:r>
            <a:r>
              <a:rPr lang="en-US" b="1" dirty="0"/>
              <a:t>Potential Improvements:</a:t>
            </a:r>
            <a:endParaRPr lang="en-US" dirty="0"/>
          </a:p>
          <a:p>
            <a:r>
              <a:rPr lang="en-US" dirty="0"/>
              <a:t>Testing </a:t>
            </a:r>
            <a:r>
              <a:rPr lang="en-US" b="1" dirty="0"/>
              <a:t>newer Transformer models</a:t>
            </a:r>
            <a:r>
              <a:rPr lang="en-US" dirty="0"/>
              <a:t> like </a:t>
            </a:r>
            <a:r>
              <a:rPr lang="en-US" b="1" dirty="0"/>
              <a:t>BERT or GPT</a:t>
            </a:r>
            <a:r>
              <a:rPr lang="en-US" dirty="0"/>
              <a:t> for enhanced accuracy.</a:t>
            </a:r>
          </a:p>
          <a:p>
            <a:r>
              <a:rPr lang="en-US" dirty="0"/>
              <a:t>Integrating </a:t>
            </a:r>
            <a:r>
              <a:rPr lang="en-US" b="1" dirty="0"/>
              <a:t>additional features</a:t>
            </a:r>
            <a:r>
              <a:rPr lang="en-US" dirty="0"/>
              <a:t> such as user engagement data or historical job applications.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6165" y="803700"/>
            <a:ext cx="7055380" cy="1400530"/>
          </a:xfrm>
        </p:spPr>
        <p:txBody>
          <a:bodyPr/>
          <a:lstStyle/>
          <a:p>
            <a:r>
              <a:t>Q&amp;A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8572" y="2683444"/>
            <a:ext cx="6711654" cy="4195481"/>
          </a:xfrm>
        </p:spPr>
        <p:txBody>
          <a:bodyPr/>
          <a:lstStyle/>
          <a:p>
            <a:r>
              <a:rPr dirty="0"/>
              <a:t>Thank You!</a:t>
            </a:r>
          </a:p>
          <a:p>
            <a:r>
              <a:rPr dirty="0"/>
              <a:t>Any Questions?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403</TotalTime>
  <Words>771</Words>
  <Application>Microsoft Office PowerPoint</Application>
  <PresentationFormat>On-screen Show (4:3)</PresentationFormat>
  <Paragraphs>114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Times New Roman</vt:lpstr>
      <vt:lpstr>Wingdings 3</vt:lpstr>
      <vt:lpstr>Ion</vt:lpstr>
      <vt:lpstr>A Deep Learning Approach to Job Recommendation Analysis with NLP</vt:lpstr>
      <vt:lpstr>Research Information</vt:lpstr>
      <vt:lpstr>Research Objective</vt:lpstr>
      <vt:lpstr>Research Methodology</vt:lpstr>
      <vt:lpstr>Why This Model?</vt:lpstr>
      <vt:lpstr>Data Preprocessing Steps</vt:lpstr>
      <vt:lpstr>Data Description</vt:lpstr>
      <vt:lpstr>Research Results </vt:lpstr>
      <vt:lpstr>Research Results </vt:lpstr>
      <vt:lpstr>Research Results </vt:lpstr>
      <vt:lpstr>Research Results </vt:lpstr>
      <vt:lpstr>Research Results </vt:lpstr>
      <vt:lpstr>Research Results </vt:lpstr>
      <vt:lpstr>Advantages and Disadvantages </vt:lpstr>
      <vt:lpstr>Conclusion and Next Steps for Implementation</vt:lpstr>
      <vt:lpstr>Q&amp;A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Deep Learning Approach to Job Recommendation Analysis with NLP</dc:title>
  <dc:subject/>
  <dc:creator/>
  <cp:keywords/>
  <dc:description>generated using python-pptx</dc:description>
  <cp:lastModifiedBy>Moneer Mzayek</cp:lastModifiedBy>
  <cp:revision>22</cp:revision>
  <dcterms:created xsi:type="dcterms:W3CDTF">2013-01-27T09:14:16Z</dcterms:created>
  <dcterms:modified xsi:type="dcterms:W3CDTF">2025-04-07T12:14:11Z</dcterms:modified>
  <cp:category/>
</cp:coreProperties>
</file>