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6"/>
  </p:notesMasterIdLst>
  <p:sldIdLst>
    <p:sldId id="480" r:id="rId5"/>
    <p:sldId id="592" r:id="rId6"/>
    <p:sldId id="591" r:id="rId7"/>
    <p:sldId id="551" r:id="rId8"/>
    <p:sldId id="595" r:id="rId9"/>
    <p:sldId id="596" r:id="rId10"/>
    <p:sldId id="597" r:id="rId11"/>
    <p:sldId id="598" r:id="rId12"/>
    <p:sldId id="599" r:id="rId13"/>
    <p:sldId id="552" r:id="rId14"/>
    <p:sldId id="553" r:id="rId15"/>
    <p:sldId id="607" r:id="rId16"/>
    <p:sldId id="620" r:id="rId17"/>
    <p:sldId id="537" r:id="rId18"/>
    <p:sldId id="538" r:id="rId19"/>
    <p:sldId id="539" r:id="rId20"/>
    <p:sldId id="540" r:id="rId21"/>
    <p:sldId id="541" r:id="rId22"/>
    <p:sldId id="611" r:id="rId23"/>
    <p:sldId id="613" r:id="rId24"/>
    <p:sldId id="614" r:id="rId25"/>
    <p:sldId id="603" r:id="rId26"/>
    <p:sldId id="542" r:id="rId27"/>
    <p:sldId id="616" r:id="rId28"/>
    <p:sldId id="615" r:id="rId29"/>
    <p:sldId id="617" r:id="rId30"/>
    <p:sldId id="618" r:id="rId31"/>
    <p:sldId id="619" r:id="rId32"/>
    <p:sldId id="543" r:id="rId33"/>
    <p:sldId id="546" r:id="rId34"/>
    <p:sldId id="548" r:id="rId35"/>
    <p:sldId id="554" r:id="rId36"/>
    <p:sldId id="608" r:id="rId37"/>
    <p:sldId id="555" r:id="rId38"/>
    <p:sldId id="609" r:id="rId39"/>
    <p:sldId id="557" r:id="rId40"/>
    <p:sldId id="558" r:id="rId41"/>
    <p:sldId id="562" r:id="rId42"/>
    <p:sldId id="610" r:id="rId43"/>
    <p:sldId id="563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92"/>
            <p14:sldId id="591"/>
            <p14:sldId id="551"/>
            <p14:sldId id="595"/>
            <p14:sldId id="596"/>
            <p14:sldId id="597"/>
            <p14:sldId id="598"/>
            <p14:sldId id="599"/>
            <p14:sldId id="552"/>
            <p14:sldId id="553"/>
            <p14:sldId id="607"/>
            <p14:sldId id="620"/>
            <p14:sldId id="537"/>
            <p14:sldId id="538"/>
            <p14:sldId id="539"/>
            <p14:sldId id="540"/>
            <p14:sldId id="541"/>
            <p14:sldId id="611"/>
            <p14:sldId id="613"/>
            <p14:sldId id="614"/>
            <p14:sldId id="603"/>
            <p14:sldId id="542"/>
            <p14:sldId id="616"/>
            <p14:sldId id="615"/>
            <p14:sldId id="617"/>
            <p14:sldId id="618"/>
            <p14:sldId id="619"/>
            <p14:sldId id="543"/>
            <p14:sldId id="546"/>
            <p14:sldId id="548"/>
            <p14:sldId id="554"/>
            <p14:sldId id="608"/>
            <p14:sldId id="555"/>
            <p14:sldId id="609"/>
            <p14:sldId id="557"/>
            <p14:sldId id="558"/>
            <p14:sldId id="562"/>
            <p14:sldId id="610"/>
            <p14:sldId id="56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70" d="100"/>
          <a:sy n="70" d="100"/>
        </p:scale>
        <p:origin x="714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4/10/2026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52711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42876405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7302776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6000386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8400706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7919902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0583228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6927557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4644056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9813616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9734498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4575410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40891532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9679541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6683726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0375608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5309956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15272701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88491629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30241526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1728046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55665060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06618355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34944214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6978002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80776739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415048466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93999436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67048204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42158062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38889180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73388405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84358513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95741645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2279305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15742186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553968996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72988539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17159855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51448260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6501606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50242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6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2.png"/><Relationship Id="rId5" Type="http://schemas.openxmlformats.org/officeDocument/2006/relationships/image" Target="../media/image32.svg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000" dirty="0">
                <a:latin typeface="Alexandria" charset="0"/>
                <a:cs typeface="Alexandria" charset="0"/>
              </a:rPr>
              <a:t>إعداد </a:t>
            </a:r>
          </a:p>
          <a:p>
            <a:pPr algn="r"/>
            <a:r>
              <a:rPr lang="en-US" sz="2000" dirty="0" err="1">
                <a:latin typeface="Alexandria" charset="0"/>
                <a:cs typeface="Alexandria" charset="0"/>
              </a:rPr>
              <a:t>أحمد</a:t>
            </a:r>
            <a:r>
              <a:rPr lang="en-US" sz="2000" dirty="0">
                <a:latin typeface="Alexandria" charset="0"/>
                <a:cs typeface="Alexandria" charset="0"/>
              </a:rPr>
              <a:t> ر</a:t>
            </a:r>
            <a:r>
              <a:rPr lang="ar-EG" sz="2000" dirty="0">
                <a:latin typeface="Alexandria" charset="0"/>
                <a:cs typeface="Alexandria" charset="0"/>
              </a:rPr>
              <a:t>ا</a:t>
            </a:r>
            <a:r>
              <a:rPr lang="en-US" sz="2000" dirty="0">
                <a:latin typeface="Alexandria" charset="0"/>
                <a:cs typeface="Alexandria" charset="0"/>
              </a:rPr>
              <a:t>ج</a:t>
            </a:r>
            <a:r>
              <a:rPr lang="ar-EG" sz="2000" dirty="0">
                <a:latin typeface="Alexandria" charset="0"/>
                <a:cs typeface="Alexandria" charset="0"/>
              </a:rPr>
              <a:t>ح</a:t>
            </a:r>
            <a:r>
              <a:rPr lang="en-US" sz="2000" dirty="0">
                <a:latin typeface="Alexandria" charset="0"/>
                <a:cs typeface="Alexandria" charset="0"/>
              </a:rPr>
              <a:t> إسماعيل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073027" y="2424037"/>
            <a:ext cx="252184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مقدمة إلى</a:t>
            </a:r>
          </a:p>
          <a:p>
            <a:pPr algn="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طرق البحث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29139" y="600406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٩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139" y="5252988"/>
            <a:ext cx="42727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MGM333</a:t>
            </a:r>
          </a:p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مقدمة إلى طرق البحث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6316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نتائج التعلم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49030" y="2334902"/>
            <a:ext cx="10749220" cy="25442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r" rtl="1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  <a:defRPr/>
            </a:pPr>
            <a:r>
              <a:rPr lang="en-US" sz="2800" dirty="0">
                <a:solidFill>
                  <a:prstClr val="black"/>
                </a:solidFill>
                <a:latin typeface="Calibri"/>
              </a:rPr>
              <a:t>فهم هدف التحليل النوعي في تطوير النظرية.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  <a:defRPr/>
            </a:pPr>
            <a:endParaRPr lang="en-US" sz="2800" dirty="0">
              <a:solidFill>
                <a:prstClr val="black"/>
              </a:solidFill>
              <a:latin typeface="Calibri"/>
            </a:endParaRPr>
          </a:p>
          <a:p>
            <a:pPr marL="514350" indent="-514350" algn="r" rtl="1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  <a:defRPr/>
            </a:pPr>
            <a:r>
              <a:rPr lang="en-US" sz="2800" dirty="0">
                <a:solidFill>
                  <a:prstClr val="black"/>
                </a:solidFill>
                <a:latin typeface="Calibri"/>
              </a:rPr>
              <a:t>تحديد وتطبيق استراتيجيات تحليل نوعية متنوعة.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  <a:defRPr/>
            </a:pPr>
            <a:endParaRPr lang="en-US" sz="2800" dirty="0">
              <a:solidFill>
                <a:prstClr val="black"/>
              </a:solidFill>
              <a:latin typeface="Calibri"/>
            </a:endParaRPr>
          </a:p>
          <a:p>
            <a:pPr marL="514350" indent="-514350" algn="r" rtl="1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  <a:defRPr/>
            </a:pPr>
            <a:r>
              <a:rPr lang="en-US" sz="2800" dirty="0">
                <a:solidFill>
                  <a:prstClr val="black"/>
                </a:solidFill>
                <a:latin typeface="Calibri"/>
              </a:rPr>
              <a:t>تنفيذ تقنيات الترميز المفتوح والمحوري في النظرية المستندة.</a:t>
            </a: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049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6316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نواتج التعلم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17280" y="2141974"/>
            <a:ext cx="10749220" cy="3060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14350" marR="0" lvl="0" indent="-51435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AutoNum type="arabicPeriod" startAt="4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معرفة برنامج NVivo لتنظيم وتحليل البيانات النوعية.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AutoNum type="arabicPeriod" startAt="4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14350" marR="0" lvl="0" indent="-51435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AutoNum type="arabicPeriod" startAt="4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عرض نتائج البحث النوعي بشكل فعال دون التكميم.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AutoNum type="arabicPeriod" startAt="4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14350" marR="0" lvl="0" indent="-51435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AutoNum type="arabicPeriod" startAt="4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تطبيق العينة النظرية لمعالجة فجوات البيانات خلال التحليل.</a:t>
            </a:r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060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32520" y="1696341"/>
            <a:ext cx="10812720" cy="47826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1020741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مقدمة في التحليل النوعي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86563" y="1957872"/>
            <a:ext cx="6528637" cy="40924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الغرض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تطوير النظريات من البيانات التفصيلية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الأساليب الرئيسية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المقابلات، الملاحظات، المناقشات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النهج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جمع البيانات وتحليلها بشكل متزامن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FA92F94-AEB5-2223-F96F-184D777D53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15003" y="2544746"/>
            <a:ext cx="3567660" cy="3246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969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32520" y="1696341"/>
            <a:ext cx="10812720" cy="47826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1020741"/>
            <a:ext cx="7545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الخطوات الرئيسية في التحليل النوعي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78887" y="2075346"/>
            <a:ext cx="9814228" cy="40924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افهم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افهم الموضوع بعمق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اتصل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ابحث عن العلاقات داخل البيانات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اشرح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طور نظريات لشرح النتائج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ضعها في السياق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ربط الرؤى الجديدة بالمعرفة الموجودة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451CA75E-F937-B8A7-56EB-B363439924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3149" y="2304906"/>
            <a:ext cx="4766283" cy="3181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38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32520" y="1696341"/>
            <a:ext cx="10812720" cy="47826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5431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6760" y="2333490"/>
            <a:ext cx="4668201" cy="2028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التحليل المقارن المستمر</a:t>
            </a:r>
          </a:p>
          <a:p>
            <a:pPr marL="514350" marR="0" lvl="0" indent="-51435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استراتيجيات الظواهر</a:t>
            </a:r>
          </a:p>
          <a:p>
            <a:pPr marL="514350" marR="0" lvl="0" indent="-51435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طرق إثنوغرافية</a:t>
            </a:r>
          </a:p>
          <a:p>
            <a:pPr marL="514350" marR="0" lvl="0" indent="-51435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تحليل السرد والخطاب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4A6CD17-FDFA-0C19-6077-72F84F35F88C}"/>
              </a:ext>
            </a:extLst>
          </p:cNvPr>
          <p:cNvSpPr txBox="1"/>
          <p:nvPr/>
        </p:nvSpPr>
        <p:spPr>
          <a:xfrm>
            <a:off x="2557606" y="1020741"/>
            <a:ext cx="7545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استراتيجيات التحليل الرئيسية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9E120F53-F20A-FFF1-C8AB-F6399405B8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29201" y="2304905"/>
            <a:ext cx="5766139" cy="3841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939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47510" y="1681351"/>
            <a:ext cx="10812720" cy="51275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81547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6760" y="1830826"/>
            <a:ext cx="10502932" cy="4608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التركيز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تجارب فردية بالتفصيل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لا مقارنات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حسابات فريدة، غير متكررة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النتيجة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سرد مفصل لحدث</a:t>
            </a:r>
          </a:p>
          <a:p>
            <a:pPr algn="r" rtl="1">
              <a:lnSpc>
                <a:spcPct val="90000"/>
              </a:lnSpc>
              <a:spcBef>
                <a:spcPts val="1000"/>
              </a:spcBef>
              <a:defRPr/>
            </a:pPr>
            <a:r>
              <a:rPr lang="en-US" sz="2800" b="1" dirty="0"/>
              <a:t>مثال</a:t>
            </a:r>
          </a:p>
          <a:p>
            <a:pPr marL="457200" indent="-457200" algn="r" rtl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/>
              <a:t>دراسة ظاهراتية لتجربة الممرضين في رعاية مرضى COVID-19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5AD868A-CBEF-B7CF-8F7B-1F4591F3C324}"/>
              </a:ext>
            </a:extLst>
          </p:cNvPr>
          <p:cNvSpPr txBox="1"/>
          <p:nvPr/>
        </p:nvSpPr>
        <p:spPr>
          <a:xfrm>
            <a:off x="2557606" y="1036944"/>
            <a:ext cx="7545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استراتيجيات ظاهراتية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56DAE45-5B63-1935-B237-0206F22781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3148" y="2035080"/>
            <a:ext cx="4422761" cy="3317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880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32521" y="1696341"/>
            <a:ext cx="10812720" cy="499640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6759" y="1936763"/>
            <a:ext cx="10121110" cy="44802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التركيز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التجارب الإنسانية في السياق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الغمر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يعيش الباحثون ضمن الثقافة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النتيجة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نظرة شاملة للمعتقدات وأنماط الحياة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مثال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قد يدرس عالم الأنثروبولوجيا قرية من السكان الأصليين في جزيرة لملاحظة ثقافتهم وعاداتهم خارج الحضارة الحديثة.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D2CEEB0-B2CA-602D-BA90-82235FB4203B}"/>
              </a:ext>
            </a:extLst>
          </p:cNvPr>
          <p:cNvSpPr txBox="1"/>
          <p:nvPr/>
        </p:nvSpPr>
        <p:spPr>
          <a:xfrm>
            <a:off x="2557606" y="1020741"/>
            <a:ext cx="7545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طرق الأنثروبولوجيا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E5796AA6-4543-8415-EA08-31CB4DA624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4440" y="2382079"/>
            <a:ext cx="5044441" cy="2594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63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32520" y="1696341"/>
            <a:ext cx="10812720" cy="4944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6760" y="2055676"/>
            <a:ext cx="10076138" cy="44802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التركيز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كيف يصف الناس تجاربهم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اللغة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تحليل الكلام والروايات المكتوبة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النتيجة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فهم المعاني والافتراضات المشتركة.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b="1" dirty="0">
                <a:solidFill>
                  <a:prstClr val="black"/>
                </a:solidFill>
                <a:latin typeface="Calibri"/>
              </a:rPr>
              <a:t>مثال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يمكن أن يكون تحليل الخطاب أداة مناسبة لدراسة القضايا الاجتماعية مثل عدم توازن السلطة.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B1B61D60-D09F-1360-4ABC-B75D7C84CC65}"/>
              </a:ext>
            </a:extLst>
          </p:cNvPr>
          <p:cNvSpPr txBox="1"/>
          <p:nvPr/>
        </p:nvSpPr>
        <p:spPr>
          <a:xfrm>
            <a:off x="2557606" y="1020741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تحليل السرد والخطاب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EA127A3C-B143-BF62-7DF4-EF26E7CC73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3149" y="2501076"/>
            <a:ext cx="4288735" cy="2412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688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53365" y="1621133"/>
            <a:ext cx="10812720" cy="50200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260461" y="2084959"/>
            <a:ext cx="5709796" cy="40924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90000"/>
              </a:lnSpc>
              <a:spcBef>
                <a:spcPts val="1000"/>
              </a:spcBef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الأصل</a:t>
            </a:r>
          </a:p>
          <a:p>
            <a:pPr marL="457200" indent="-457200" algn="r" rtl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نظرية grounded لـ غلاسر وسراوس</a:t>
            </a:r>
          </a:p>
          <a:p>
            <a:pPr algn="r" rtl="1">
              <a:lnSpc>
                <a:spcPct val="90000"/>
              </a:lnSpc>
              <a:spcBef>
                <a:spcPts val="1000"/>
              </a:spcBef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algn="r" rtl="1">
              <a:lnSpc>
                <a:spcPct val="90000"/>
              </a:lnSpc>
              <a:spcBef>
                <a:spcPts val="1000"/>
              </a:spcBef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الطريقة</a:t>
            </a:r>
          </a:p>
          <a:p>
            <a:pPr marL="457200" indent="-457200" algn="r" rtl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قارن كل قطعة بيانات مع الأخرى</a:t>
            </a:r>
          </a:p>
          <a:p>
            <a:pPr algn="r" rtl="1">
              <a:lnSpc>
                <a:spcPct val="90000"/>
              </a:lnSpc>
              <a:spcBef>
                <a:spcPts val="1000"/>
              </a:spcBef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algn="r" rtl="1">
              <a:lnSpc>
                <a:spcPct val="90000"/>
              </a:lnSpc>
              <a:spcBef>
                <a:spcPts val="1000"/>
              </a:spcBef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الفئات</a:t>
            </a:r>
          </a:p>
          <a:p>
            <a:pPr marL="457200" indent="-457200" algn="r" rtl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تتطور مباشرة من البيانات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367791" y="64381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E01081E8-D773-1E01-FD27-994F726439F2}"/>
              </a:ext>
            </a:extLst>
          </p:cNvPr>
          <p:cNvSpPr txBox="1"/>
          <p:nvPr/>
        </p:nvSpPr>
        <p:spPr>
          <a:xfrm>
            <a:off x="2557606" y="1020741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التحليل المقارن المستمر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271C6C68-F88C-B77C-AC07-0ED326FA4F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1743" y="2627066"/>
            <a:ext cx="3776262" cy="2503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703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9640" y="1681822"/>
            <a:ext cx="10812720" cy="46108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70884" y="2060827"/>
            <a:ext cx="8962663" cy="40924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التشفير المفتوح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حدد الفئات الأولية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التشفير المحوري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ابحث عن الروابط بين الفئات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التشفير الانتقائي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صقل الفئات إلى نظرية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0DAB7EDF-A0EA-BA59-8EDA-E57829E1410D}"/>
              </a:ext>
            </a:extLst>
          </p:cNvPr>
          <p:cNvSpPr txBox="1"/>
          <p:nvPr/>
        </p:nvSpPr>
        <p:spPr>
          <a:xfrm>
            <a:off x="2557606" y="1020741"/>
            <a:ext cx="69548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خطوات في تحليل المقارنة الثابتة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A3527A12-FDDB-96E1-9887-C6661B5BEA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884" y="2239257"/>
            <a:ext cx="4090860" cy="3470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084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E6DC7340-8854-A63C-01D4-40B11CEADF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264" y="1364105"/>
            <a:ext cx="10993255" cy="3823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3901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F48BEF0-46C2-661D-D995-A1CDB791EBF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75" b="11855"/>
          <a:stretch/>
        </p:blipFill>
        <p:spPr>
          <a:xfrm>
            <a:off x="1341554" y="854439"/>
            <a:ext cx="9736178" cy="4678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2622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3740" y="1518396"/>
            <a:ext cx="10812720" cy="45217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6316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غرض التشفير في التحليل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0541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741878" y="2603068"/>
            <a:ext cx="8708244" cy="25442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بناء نظرية: إنشاء نظريات جديدة من البيانات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تنظيم البيانات: إدارة كميات كبيرة من المعلومات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استكشاف المعاني: النظر في تفسيرات متنوعة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التوازن: كن كلا من مبدع ومنهجي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تطوير المفاهيم: استخدمها لبناء النظريات</a:t>
            </a:r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57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975974"/>
            <a:ext cx="76501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الاعتبارات الأخلاقية في ملاحظة المشاركين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173247"/>
            <a:ext cx="10132307" cy="3576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التعريف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تحديد المفاهيم واكتشاف الخصائص في البيانات (ستراوس وكوربين، 1998).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العملية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تفكيك البيانات: قم بتقسيمها إلى أجزاء (كلمات، جمل، فقرات).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استجواب البيانات: اسأل عن وجهات النظر، والمعتقدات، والمواضيع.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الغرض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حدد المفاهيم المنفصلة كوحدات أساسية للتحليل..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525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22210" y="1696778"/>
            <a:ext cx="10812720" cy="45958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97110" y="2086329"/>
            <a:ext cx="5718680" cy="34481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ابحث عن أوجه التشابه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سمِّ المفاهيم المتشابهة بنفس الاسم لإنشاء فئات.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حدد الفئات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صف الخصائص والأبعاد.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فرز الفئات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تجميع الظواهر المتشابهة لتشكيل أساس النظرية الناشئة.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F74FEDA7-596D-5C5D-B495-6996FFC109DD}"/>
              </a:ext>
            </a:extLst>
          </p:cNvPr>
          <p:cNvSpPr txBox="1"/>
          <p:nvPr/>
        </p:nvSpPr>
        <p:spPr>
          <a:xfrm>
            <a:off x="2513149" y="975974"/>
            <a:ext cx="7949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خطوات في الترميز المفتوح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2D8FE2C7-0761-0404-503C-57CC3837B6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90544" y="2495510"/>
            <a:ext cx="4314043" cy="2876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78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67129" y="1621134"/>
            <a:ext cx="10812720" cy="46079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12150" y="2005359"/>
            <a:ext cx="9980767" cy="40924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التعريف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ربط الفئات بالفئات الفرعية (ستراوس وكوربين، 1998).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العملية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تحديد الظروف المسببة للظواهر.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فحص السياق والظروف المتداخلة.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حدد الإجراءات والعواقب.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هدف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تطوير الروابط والفرضيات العملية.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B2C6EFC3-95EA-C015-48FF-448AEC72A6C9}"/>
              </a:ext>
            </a:extLst>
          </p:cNvPr>
          <p:cNvSpPr txBox="1"/>
          <p:nvPr/>
        </p:nvSpPr>
        <p:spPr>
          <a:xfrm>
            <a:off x="2592546" y="977587"/>
            <a:ext cx="70069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التشفير المحوري</a:t>
            </a:r>
          </a:p>
        </p:txBody>
      </p:sp>
    </p:spTree>
    <p:extLst>
      <p:ext uri="{BB962C8B-B14F-4D97-AF65-F5344CB8AC3E}">
        <p14:creationId xmlns:p14="http://schemas.microsoft.com/office/powerpoint/2010/main" val="4114146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2172" y="2026849"/>
            <a:ext cx="5213828" cy="34481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تحقق من الصلة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التحقق من الفئات مع البيانات.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ابحث عن الأنماط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ابحث عن العلاقات بين الفئات.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تكرار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الإشارة بشكل مستمر إلى البيانات الأصلية.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0394BF0F-C634-6BE7-E0C8-FD0E65C8AF35}"/>
              </a:ext>
            </a:extLst>
          </p:cNvPr>
          <p:cNvSpPr txBox="1"/>
          <p:nvPr/>
        </p:nvSpPr>
        <p:spPr>
          <a:xfrm>
            <a:off x="2346765" y="1069547"/>
            <a:ext cx="70069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خطوات في الترميز المحوري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34B8510E-4146-FA60-DD21-5C38BBECAA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66155" y="2367262"/>
            <a:ext cx="5213828" cy="3143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081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4739665" y="1888620"/>
            <a:ext cx="6238156" cy="396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الدراسة: مقابلات مع سكان نيويورك خلال إغلاق كوفيد-19.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الرموز المفتوحة: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"صعوبة في النوم"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"تعرض لنوبة هلع"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"الشعور بالانفصال"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"إرهاق زوم"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0394BF0F-C634-6BE7-E0C8-FD0E65C8AF35}"/>
              </a:ext>
            </a:extLst>
          </p:cNvPr>
          <p:cNvSpPr txBox="1"/>
          <p:nvPr/>
        </p:nvSpPr>
        <p:spPr>
          <a:xfrm>
            <a:off x="2346765" y="1069547"/>
            <a:ext cx="70069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مثال على الترميز المحوري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E18BD363-4609-AD40-6238-35B0EA9A59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2172" y="2490230"/>
            <a:ext cx="4735420" cy="2956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8685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462149D-F4FF-B5EC-3069-39C92173C6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470" y="-264242"/>
            <a:ext cx="10388183" cy="7590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7502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346867" y="2261599"/>
            <a:ext cx="8796678" cy="3060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الفئة الفرعية 1 - الظاهرة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مثال: "الظاهرة: القلق"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"مشكلة في النوم"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"تعرض لنوبة ذعر"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"مضطرب بشأن ما سيحدث"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0394BF0F-C634-6BE7-E0C8-FD0E65C8AF35}"/>
              </a:ext>
            </a:extLst>
          </p:cNvPr>
          <p:cNvSpPr txBox="1"/>
          <p:nvPr/>
        </p:nvSpPr>
        <p:spPr>
          <a:xfrm>
            <a:off x="2346765" y="1069547"/>
            <a:ext cx="70069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مثال على الترميز المحوري</a:t>
            </a:r>
          </a:p>
        </p:txBody>
      </p:sp>
    </p:spTree>
    <p:extLst>
      <p:ext uri="{BB962C8B-B14F-4D97-AF65-F5344CB8AC3E}">
        <p14:creationId xmlns:p14="http://schemas.microsoft.com/office/powerpoint/2010/main" val="2919571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80635" y="2188035"/>
            <a:ext cx="9992164" cy="3576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التعريف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دمج وتنقيح النظرية (ستراوس وكوربين، 1998).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العملية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تحديد الفئات الأساسية التي تربط الفئات الفرعية.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ضمان التشبع النظري: لا خصائص جديدة أو أبعاد.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الهدف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تشكيل نظرية متماسكة من البيانات.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0394BF0F-C634-6BE7-E0C8-FD0E65C8AF35}"/>
              </a:ext>
            </a:extLst>
          </p:cNvPr>
          <p:cNvSpPr txBox="1"/>
          <p:nvPr/>
        </p:nvSpPr>
        <p:spPr>
          <a:xfrm>
            <a:off x="2442646" y="1082517"/>
            <a:ext cx="70069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ترميز انتقائي</a:t>
            </a:r>
          </a:p>
        </p:txBody>
      </p:sp>
    </p:spTree>
    <p:extLst>
      <p:ext uri="{BB962C8B-B14F-4D97-AF65-F5344CB8AC3E}">
        <p14:creationId xmlns:p14="http://schemas.microsoft.com/office/powerpoint/2010/main" val="1017624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21134"/>
            <a:ext cx="10360541" cy="48331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923"/>
            <a:ext cx="8219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خطوات في الترميز الانتقائي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97338" y="2023513"/>
            <a:ext cx="4843897" cy="34481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الفئة المركزية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اربط جميع الفئات الأخرى بها.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التطور المنطقي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دع الفئات تتطور بشكل طبيعي.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تجنب فرض البيانات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لا تقم بالتلاعب بالبيانات لتناسب النظرية.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06D163B0-8A30-D1C9-B9A6-53CB7B2B75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6158" y="2422005"/>
            <a:ext cx="5028570" cy="3352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298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21134"/>
            <a:ext cx="10360541" cy="48331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923"/>
            <a:ext cx="8219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مثال على الترميز الانتقائي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153149" y="2508504"/>
            <a:ext cx="9061570" cy="3319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الترميز الانتقائي: صياغة السرد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الترميز الانتقائي هو المكان الذي يتكشف فيه القصة. يتعلق الأمر بنسج تلك الفئات الأساسية في نظرية متماسكة. إليك كيف يحدث ذلك: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يتضمن الترميز الانتقائي التركيز على فئات محددة (غالبًا الفئات الأساسية) وتطوير سرد حولها.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074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21134"/>
            <a:ext cx="10360541" cy="48331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923"/>
            <a:ext cx="8219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مثال على الترميز الانتقائي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214179" y="2356198"/>
            <a:ext cx="9061570" cy="3319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العملية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800" dirty="0">
              <a:solidFill>
                <a:prstClr val="black"/>
              </a:solidFill>
              <a:latin typeface="Calibri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1. اختيار الفئات الأساسية: يقوم الباحثون باختيار أكثر الفئات أهمية التي تم تحديدها خلال الترميز المحوري.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 سرد القصص: يقومون بصياغة رواية مقنعة تشرح كيف تتفاعل هذه الفئات. تصبح هذه الرواية العمود الفقري للنظرية.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640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21134"/>
            <a:ext cx="10360541" cy="48331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923"/>
            <a:ext cx="8219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مثال على الترميز الانتقائي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153149" y="2527126"/>
            <a:ext cx="9061570" cy="3319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3. التنقيح: يقوم الباحثون بتنقيح النظرية من خلال إضافة التفاصيل والاستثناءات والرؤى المرتبطة بالسياق.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4. المقارنة المستمرة: على مدار العملية، يقارنون البيانات الجديدة بالنظرية الموجودة، مما يضمن التناسق والترابط.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439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21134"/>
            <a:ext cx="10360541" cy="48331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923"/>
            <a:ext cx="8219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مثال على الترميز الانتقائي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1774791"/>
            <a:ext cx="6822597" cy="357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لنقل إن الفئات الأساسية الخاصة بك هي "الثقة" و "المراجعات عبر الإنترنت."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يتضمن الترميز الانتقائي بناء نظرية تشرح كيف يؤثر الثقة على اعتمادية المستهلكين على المراجعات على الإنترنت عند اتخاذ قرارات الشراء.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يمكنك استكشاف عوامل مثل مصداقية المصدر، حجم </a:t>
            </a:r>
            <a:r>
              <a:rPr kumimoji="0" lang="en-US" sz="28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المراجعات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،.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3F0DA920-0477-8ED7-F296-A8D95DBD33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8231" y="2956432"/>
            <a:ext cx="3372787" cy="2379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556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C7C1B798-F698-E4B6-7B01-F5314006F9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410" y="179883"/>
            <a:ext cx="11729121" cy="6550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39773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72310" y="174545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72311" y="1884957"/>
            <a:ext cx="6148214" cy="396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الهدف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علق على المواضيع الناشئة والتناقضات.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العملية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اكتب ملاحظات مرتبطة بالبيانات.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استخدم الملاحظات لتنقيح النظرية.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الأهمية</a:t>
            </a:r>
          </a:p>
          <a:p>
            <a:pPr marL="457200" lvl="0" indent="-457200" algn="r" rtl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ar-EG" sz="2800" dirty="0">
                <a:solidFill>
                  <a:prstClr val="black"/>
                </a:solidFill>
              </a:rPr>
              <a:t>احرص على فصل المذكرات عن البيانات لتجنب الالتباس.</a:t>
            </a: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291A2933-DE9F-C39F-3555-28747824E78A}"/>
              </a:ext>
            </a:extLst>
          </p:cNvPr>
          <p:cNvSpPr txBox="1"/>
          <p:nvPr/>
        </p:nvSpPr>
        <p:spPr>
          <a:xfrm>
            <a:off x="2513149" y="1008923"/>
            <a:ext cx="64659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كتابة الملاحظات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48711CD0-FA2C-CDA7-E583-1C27EAED94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1256" y="2342202"/>
            <a:ext cx="4295703" cy="3445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684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17280" y="2165757"/>
            <a:ext cx="6563010" cy="3060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b="1" dirty="0"/>
              <a:t>تحدي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dirty="0"/>
              <a:t>تحديد ما وكيفية تمثيل كميات هائلة من البيانات.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b="1" dirty="0"/>
              <a:t>نصيحة رئيسية</a:t>
            </a:r>
          </a:p>
          <a:p>
            <a:pPr marL="457200" lvl="0" indent="-457200" algn="r" rtl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ar-EG" sz="2800" dirty="0"/>
              <a:t>لا تُحوّل البيانات النوعية إلى بيانات </a:t>
            </a:r>
            <a:r>
              <a:rPr lang="ar-EG" sz="2800" dirty="0" smtClean="0"/>
              <a:t>كمية.</a:t>
            </a:r>
          </a:p>
          <a:p>
            <a:pPr marL="457200" lvl="0" indent="-457200" algn="r" rtl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 err="1" smtClean="0"/>
              <a:t>ركز</a:t>
            </a:r>
            <a:r>
              <a:rPr lang="en-US" sz="2800" dirty="0" smtClean="0"/>
              <a:t> </a:t>
            </a:r>
            <a:r>
              <a:rPr lang="en-US" sz="2800" dirty="0"/>
              <a:t>على التفاصيل، لا تقلل البيانات.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dirty="0"/>
              <a:t>قُم بمقاومة إغراء خلق اليقين من خلال التقدير.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5B65B51E-647A-C616-5036-06EA848B0B5A}"/>
              </a:ext>
            </a:extLst>
          </p:cNvPr>
          <p:cNvSpPr txBox="1"/>
          <p:nvPr/>
        </p:nvSpPr>
        <p:spPr>
          <a:xfrm>
            <a:off x="2513149" y="1008923"/>
            <a:ext cx="64659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تقديم النتائج النوعية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EB04298B-8C1F-D313-525A-389D13248B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39442" y="2165757"/>
            <a:ext cx="3331405" cy="3316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977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9640" y="1621133"/>
            <a:ext cx="10812720" cy="51178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36950" y="2751683"/>
            <a:ext cx="5593830" cy="3319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السرد الوصفي (القصة)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استخدم السرد المفصل لشرح ما تم العثور عليه.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نظرية مكتوبة مع أدلة داعمة.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السؤال: "ماذا سأفعل بكل هذه البيانات؟"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الإجابة: استخدم السرد الوصفي لتنظيم وعرض النتائج.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CA0F3B21-A31C-8B5B-7617-A8A6485D2614}"/>
              </a:ext>
            </a:extLst>
          </p:cNvPr>
          <p:cNvSpPr txBox="1"/>
          <p:nvPr/>
        </p:nvSpPr>
        <p:spPr>
          <a:xfrm>
            <a:off x="2513149" y="1008745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خيارات تقديم البيانات النوعية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715E2CA-62BD-160A-FE11-391743E521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30780" y="2649893"/>
            <a:ext cx="5021562" cy="3060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687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3074659" y="1889796"/>
            <a:ext cx="7227757" cy="396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تخطيط المفاهيم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الغرض: إظهار الروابط والاتصالات في نظريتك.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الطريقة: إنشاء خريطة بصرية توضح العلاقات بين المفاهيم.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المكونات: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الفكرة أو النظرية المركزية.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المفاهيم ذات الصلة وروابطها.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تمثيل بصري لبنية البيانات.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3F5AEE7B-0B08-0B1E-D34B-F1F10EF5FE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2308" y="3319175"/>
            <a:ext cx="4264702" cy="2562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867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40EAE12-58D3-A53E-E2BE-48A8487618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30" y="65699"/>
            <a:ext cx="11982113" cy="6756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36980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7083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08367" y="2099792"/>
            <a:ext cx="10375266" cy="3576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b="1" dirty="0">
                <a:solidFill>
                  <a:prstClr val="black"/>
                </a:solidFill>
                <a:latin typeface="Calibri"/>
              </a:rPr>
              <a:t>صورة غنية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b="1" dirty="0">
                <a:solidFill>
                  <a:prstClr val="black"/>
                </a:solidFill>
                <a:latin typeface="Calibri"/>
              </a:rPr>
              <a:t>الغرض: تقديم عرض بصري واضح لنظريتك.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الطريقة: استخدام العناصر البصرية لتصوير العلاقات المعقدة للبيانات والنتائج.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المكونات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عناصر بصرية تمثل المفاهيم الرئيسية.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رسوم توضيحية تظهر التفاعلات والعلاقات.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تساعد القراء على فهم النظرية بسرعة.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812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2B5D0440-131C-40DA-A92C-A0064F6A5E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9987" y="653417"/>
            <a:ext cx="8892026" cy="5551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56721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385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1023775"/>
            <a:ext cx="7455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نصائح لتقديم فعال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95935" y="2359728"/>
            <a:ext cx="10395450" cy="338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كن واضحًا: تأكد من أن سردك أو خريطة المفاهيم أو الصورة الغنية مفهومة.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كن محددًا: ركز على النتائج التفصيلية والمحددة.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استخدم المرئيات: عزز الفهم بمرئيات واضحة وملائمة.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احكِ قصة: اجذب جمهورك بسرد مُشوق.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89674" y="620268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325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17280" y="2255954"/>
            <a:ext cx="5983575" cy="2894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600" b="1" dirty="0">
              <a:solidFill>
                <a:prstClr val="black"/>
              </a:solidFill>
              <a:latin typeface="Calibri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فوائد استخدام البرمجيات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الكفاءة: نظم كميات كبيرة من البيانات بسرعة.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المرونة: إدارة وتحليل البيانات بشكل شامل.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الاعتمادية: زيادة الدقة في التعامل مع البيانات.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A6FE1D1B-2506-1D4E-D93C-37E86D2A6490}"/>
              </a:ext>
            </a:extLst>
          </p:cNvPr>
          <p:cNvSpPr txBox="1"/>
          <p:nvPr/>
        </p:nvSpPr>
        <p:spPr>
          <a:xfrm>
            <a:off x="2557606" y="1023775"/>
            <a:ext cx="7455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برمجيات للتحليل النوعي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C09C611B-7C16-9BF3-CCA6-1872567354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5574" y="2451709"/>
            <a:ext cx="4067683" cy="3159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875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500724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97384"/>
            <a:ext cx="10120433" cy="42309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تم تطويره بواسطة لين وتوم ريتشاردز، كيو إس آر إنترناشيونال. التعامل مع بيانات نوعية معقدة وغنية.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600" dirty="0">
              <a:solidFill>
                <a:prstClr val="black"/>
              </a:solidFill>
              <a:latin typeface="Calibri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600" b="1" dirty="0">
                <a:solidFill>
                  <a:prstClr val="black"/>
                </a:solidFill>
                <a:latin typeface="Calibri"/>
              </a:rPr>
              <a:t>الميزات</a:t>
            </a: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نظام الوثائق: تخزين الوثائق دون فقدان السياق.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التكامل: دمج الوثائق عبر الإنترنت وغير المتصل.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استرجاع النص: البحث واسترجاع النص.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كتابة الملاحظات: تسجيل وتحرير الملاحظات.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الفهرسة: فهرسة نتائج البحث تلقائيًا.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C5818699-D7A4-6EA7-55AC-34D3F6263B12}"/>
              </a:ext>
            </a:extLst>
          </p:cNvPr>
          <p:cNvSpPr txBox="1"/>
          <p:nvPr/>
        </p:nvSpPr>
        <p:spPr>
          <a:xfrm>
            <a:off x="2557606" y="1039567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مقدمة في NVivo</a:t>
            </a:r>
          </a:p>
        </p:txBody>
      </p:sp>
    </p:spTree>
    <p:extLst>
      <p:ext uri="{BB962C8B-B14F-4D97-AF65-F5344CB8AC3E}">
        <p14:creationId xmlns:p14="http://schemas.microsoft.com/office/powerpoint/2010/main" val="2564372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56B04B6-9D6D-F3E2-0C20-B7A3526F3F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195" y="0"/>
            <a:ext cx="120276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76468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5" y="988200"/>
            <a:ext cx="77556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إمكانيات البرمجيات النوعية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7543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98275" y="2204834"/>
            <a:ext cx="10395450" cy="2894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التصنيف: إنشاء وإدارة الفئات.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الفهرسة: نظام مرن لتنظيم البيانات.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تقسيم النص: فهرسة وتحليل مقاطع النص.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استكشاف الأنماط: البحث عن الأنماط واختبار الفرضيات.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اختبار النظرية: تسجيل واختبار النظريات الناشئة.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885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err="1">
                <a:solidFill>
                  <a:schemeClr val="bg1"/>
                </a:solidFill>
                <a:latin typeface="Alexandria" charset="0"/>
                <a:cs typeface="Alexandria" charset="0"/>
              </a:rPr>
              <a:t>شكراً</a:t>
            </a:r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 </a:t>
            </a:r>
            <a:r>
              <a:rPr lang="en-US" sz="4800" b="1" dirty="0" err="1">
                <a:solidFill>
                  <a:schemeClr val="bg1"/>
                </a:solidFill>
                <a:latin typeface="Alexandria" charset="0"/>
                <a:cs typeface="Alexandria" charset="0"/>
              </a:rPr>
              <a:t>لك</a:t>
            </a:r>
            <a:r>
              <a:rPr lang="ar-EG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م</a:t>
            </a:r>
            <a:endParaRPr lang="en-US" sz="4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</ds:schemaRefs>
</ds:datastoreItem>
</file>

<file path=customXml/itemProps3.xml><?xml version="1.0" encoding="utf-8"?>
<ds:datastoreItem xmlns:ds="http://schemas.openxmlformats.org/officeDocument/2006/customXml" ds:itemID="{01F37DF6-44CB-4806-BC5F-3CBF13C386B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ca13214-df29-4e3c-a050-857c0bf7bd8e"/>
    <ds:schemaRef ds:uri="688354b5-287c-4cda-825e-1d7935aea40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2720</TotalTime>
  <Words>1257</Words>
  <Application>Microsoft Office PowerPoint</Application>
  <PresentationFormat>Widescreen</PresentationFormat>
  <Paragraphs>341</Paragraphs>
  <Slides>41</Slides>
  <Notes>41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7" baseType="lpstr">
      <vt:lpstr>Alexandria</vt:lpstr>
      <vt:lpstr>Arial</vt:lpstr>
      <vt:lpstr>Calibri</vt:lpstr>
      <vt:lpstr>Calibri Light</vt:lpstr>
      <vt:lpstr>Roboto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Saleem</cp:lastModifiedBy>
  <cp:revision>415</cp:revision>
  <dcterms:created xsi:type="dcterms:W3CDTF">2023-04-29T09:08:00Z</dcterms:created>
  <dcterms:modified xsi:type="dcterms:W3CDTF">2026-04-10T20:07:34Z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</Properties>
</file>