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08" r:id="rId7"/>
    <p:sldId id="584" r:id="rId8"/>
    <p:sldId id="495" r:id="rId9"/>
    <p:sldId id="554" r:id="rId10"/>
    <p:sldId id="588" r:id="rId11"/>
    <p:sldId id="563" r:id="rId12"/>
    <p:sldId id="580" r:id="rId13"/>
    <p:sldId id="501" r:id="rId14"/>
    <p:sldId id="256" r:id="rId15"/>
    <p:sldId id="565" r:id="rId16"/>
    <p:sldId id="566" r:id="rId17"/>
    <p:sldId id="570" r:id="rId18"/>
    <p:sldId id="306" r:id="rId19"/>
    <p:sldId id="497" r:id="rId20"/>
    <p:sldId id="494" r:id="rId21"/>
    <p:sldId id="572" r:id="rId22"/>
    <p:sldId id="581" r:id="rId23"/>
    <p:sldId id="573" r:id="rId24"/>
    <p:sldId id="567" r:id="rId25"/>
    <p:sldId id="496" r:id="rId26"/>
    <p:sldId id="587" r:id="rId27"/>
    <p:sldId id="582" r:id="rId28"/>
    <p:sldId id="514" r:id="rId29"/>
    <p:sldId id="498" r:id="rId30"/>
    <p:sldId id="507" r:id="rId31"/>
    <p:sldId id="513" r:id="rId32"/>
    <p:sldId id="499" r:id="rId33"/>
    <p:sldId id="585" r:id="rId34"/>
    <p:sldId id="500" r:id="rId35"/>
    <p:sldId id="538" r:id="rId36"/>
    <p:sldId id="515" r:id="rId37"/>
    <p:sldId id="516" r:id="rId38"/>
    <p:sldId id="583" r:id="rId39"/>
    <p:sldId id="552" r:id="rId40"/>
    <p:sldId id="558" r:id="rId41"/>
    <p:sldId id="536" r:id="rId42"/>
    <p:sldId id="57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584"/>
            <p14:sldId id="495"/>
            <p14:sldId id="554"/>
            <p14:sldId id="588"/>
            <p14:sldId id="563"/>
            <p14:sldId id="580"/>
            <p14:sldId id="501"/>
            <p14:sldId id="256"/>
            <p14:sldId id="565"/>
            <p14:sldId id="566"/>
            <p14:sldId id="570"/>
            <p14:sldId id="306"/>
            <p14:sldId id="497"/>
            <p14:sldId id="494"/>
            <p14:sldId id="572"/>
            <p14:sldId id="581"/>
            <p14:sldId id="573"/>
            <p14:sldId id="567"/>
            <p14:sldId id="496"/>
            <p14:sldId id="587"/>
            <p14:sldId id="582"/>
            <p14:sldId id="514"/>
            <p14:sldId id="498"/>
            <p14:sldId id="507"/>
            <p14:sldId id="513"/>
            <p14:sldId id="499"/>
            <p14:sldId id="585"/>
            <p14:sldId id="500"/>
            <p14:sldId id="538"/>
            <p14:sldId id="515"/>
            <p14:sldId id="516"/>
            <p14:sldId id="583"/>
            <p14:sldId id="552"/>
            <p14:sldId id="558"/>
            <p14:sldId id="536"/>
            <p14:sldId id="5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29" autoAdjust="0"/>
    <p:restoredTop sz="92529" autoAdjust="0"/>
  </p:normalViewPr>
  <p:slideViewPr>
    <p:cSldViewPr snapToGrid="0">
      <p:cViewPr varScale="1">
        <p:scale>
          <a:sx n="69" d="100"/>
          <a:sy n="69" d="100"/>
        </p:scale>
        <p:origin x="94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3/30/2026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1898938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5045942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2204162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0CD7C1D-6F21-EDCE-B91E-238879C64266}"/>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904795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0CD7C1D-6F21-EDCE-B91E-238879C64266}"/>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869841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057341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4593458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0CD7C1D-6F21-EDCE-B91E-238879C64266}"/>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27608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3/30/2026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9.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22.jpe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38.xml.rels><?xml version="1.0" encoding="UTF-8" standalone="yes"?>
<Relationships xmlns="http://schemas.openxmlformats.org/package/2006/relationships"><Relationship Id="rId3" Type="http://schemas.openxmlformats.org/officeDocument/2006/relationships/hyperlink" Target="https://www.iedunote.com/ar/%D8%A7%D9%84%D8%AB%D9%82%D8%A7%D9%81%D8%A9-%D8%A7%D9%84%D8%AA%D9%86%D8%B8%D9%8A%D9%85%D9%8A%D8%A9" TargetMode="External"/><Relationship Id="rId2" Type="http://schemas.openxmlformats.org/officeDocument/2006/relationships/hyperlink" Target="https://www.linkedin.com/pulse/%D8%A7%D9%84%D8%AB%D9%82%D8%A7%D9%81%D8%A9-%D8%A7%D9%84%D8%AA%D9%86%D8%B8%D9%8A%D9%85%D9%8A%D8%A9-organizational-culture-ibrahim-assiry/?originalSubdomain=ae"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hyperlink" Target="https://www.iedunote.com/ar/%D8%A7%D9%84%D8%AB%D9%82%D8%A7%D9%81%D8%A9-%D8%A7%D9%84%D9%82%D9%88%D9%8A%D8%A9-%D9%85%D9%82%D8%A7%D8%A8%D9%84-%D8%A7%D9%84%D8%AB%D9%82%D8%A7%D9%81%D8%A9-%D8%A7%D9%84%D8%B6%D8%B9%D9%8A%D9%81%D8%A9" TargetMode="External"/><Relationship Id="rId2" Type="http://schemas.openxmlformats.org/officeDocument/2006/relationships/hyperlink" Target="https://almerja.com/reading.php?idm=159774" TargetMode="Externa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hyperlink" Target="https://mawdoo3.com/%D9%85%D9%81%D9%87%D9%88%D9%85_%D8%A7%D9%84%D8%AB%D9%82%D8%A7%D9%81%D8%A9_%D8%A7%D9%84%D8%AA%D9%86%D8%B8%D9%8A%D9%85%D9%8A%D8%A9"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6.xml"/><Relationship Id="rId5" Type="http://schemas.openxmlformats.org/officeDocument/2006/relationships/image" Target="../media/image30.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Segoe UI" panose="020B0502040204020203" pitchFamily="34" charset="0"/>
                <a:cs typeface="Segoe UI" panose="020B0502040204020203" pitchFamily="34" charset="0"/>
              </a:rPr>
              <a:t>communication and </a:t>
            </a: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en-US" altLang="en-US" sz="3200" b="1" dirty="0">
                <a:solidFill>
                  <a:srgbClr val="00B0F0"/>
                </a:solidFill>
                <a:latin typeface="Segoe UI" panose="020B0502040204020203" pitchFamily="34" charset="0"/>
                <a:cs typeface="Segoe UI" panose="020B0502040204020203" pitchFamily="34" charset="0"/>
              </a:rPr>
              <a:t>Leadership</a:t>
            </a: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ar-JO" altLang="en-US" sz="3200" b="1" dirty="0">
                <a:solidFill>
                  <a:srgbClr val="00B0F0"/>
                </a:solidFill>
                <a:latin typeface="Segoe UI" panose="020B0502040204020203" pitchFamily="34" charset="0"/>
                <a:cs typeface="Segoe UI" panose="020B0502040204020203" pitchFamily="34" charset="0"/>
              </a:rPr>
              <a:t>الاتصال والقيادة</a:t>
            </a:r>
            <a:endParaRPr lang="en-US" altLang="en-US" sz="3200" b="1" dirty="0">
              <a:solidFill>
                <a:srgbClr val="00B0F0"/>
              </a:solidFill>
              <a:latin typeface="Segoe UI" panose="020B0502040204020203" pitchFamily="34" charset="0"/>
              <a:cs typeface="Segoe UI" panose="020B0502040204020203" pitchFamily="34" charset="0"/>
            </a:endParaRPr>
          </a:p>
          <a:p>
            <a:pPr algn="ctr"/>
            <a:endParaRPr lang="ar-JO" altLang="en-US" b="1" dirty="0">
              <a:solidFill>
                <a:srgbClr val="00B0F0"/>
              </a:solidFill>
              <a:latin typeface="Segoe UI" panose="020B0502040204020203" pitchFamily="34" charset="0"/>
              <a:cs typeface="Segoe UI" panose="020B0502040204020203" pitchFamily="34" charset="0"/>
            </a:endParaRPr>
          </a:p>
          <a:p>
            <a:pPr algn="ctr"/>
            <a:r>
              <a:rPr lang="en-US" sz="2400" dirty="0">
                <a:latin typeface="Segoe UI" panose="020B0502040204020203" pitchFamily="34" charset="0"/>
                <a:cs typeface="Segoe UI" panose="020B0502040204020203" pitchFamily="34" charset="0"/>
              </a:rPr>
              <a:t>Prepared by Dr. Eman almasri</a:t>
            </a: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502796" y="59907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الثامنة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2706"/>
    </mc:Choice>
    <mc:Fallback xmlns="">
      <p:transition spd="slow" advTm="627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771335" y="4679421"/>
            <a:ext cx="6325367"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Segoe UI" panose="020B0502040204020203" pitchFamily="34" charset="0"/>
                <a:cs typeface="Segoe UI" panose="020B0502040204020203" pitchFamily="34" charset="0"/>
              </a:rPr>
              <a:t>المحاضرة الثامنة:</a:t>
            </a:r>
          </a:p>
          <a:p>
            <a:pPr algn="ctr"/>
            <a:r>
              <a:rPr lang="ar-JO" sz="2800" b="1" dirty="0">
                <a:solidFill>
                  <a:schemeClr val="tx1"/>
                </a:solidFill>
                <a:latin typeface="Segoe UI" panose="020B0502040204020203" pitchFamily="34" charset="0"/>
                <a:cs typeface="Segoe UI" panose="020B0502040204020203" pitchFamily="34" charset="0"/>
              </a:rPr>
              <a:t> </a:t>
            </a:r>
            <a:r>
              <a:rPr lang="ar-JO" sz="2800"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الثقافة التنظيمية</a:t>
            </a:r>
            <a:endParaRPr lang="en-US" sz="1600" dirty="0">
              <a:solidFill>
                <a:schemeClr val="tx1"/>
              </a:solidFill>
              <a:effectLst/>
              <a:latin typeface="Segoe UI" panose="020B0502040204020203" pitchFamily="34" charset="0"/>
              <a:ea typeface="Arial" panose="020B0604020202020204" pitchFamily="34" charset="0"/>
              <a:cs typeface="Segoe UI" panose="020B0502040204020203" pitchFamily="34" charset="0"/>
            </a:endParaRPr>
          </a:p>
          <a:p>
            <a:pPr algn="ctr"/>
            <a:endParaRPr lang="en-US" sz="2800" b="1" dirty="0">
              <a:solidFill>
                <a:schemeClr val="tx1"/>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Eman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Segoe UI" panose="020B0502040204020203" pitchFamily="34" charset="0"/>
                <a:cs typeface="Segoe UI" panose="020B0502040204020203" pitchFamily="34" charset="0"/>
              </a:rPr>
              <a:t>communication and leadership</a:t>
            </a:r>
            <a:endParaRPr lang="ar-JO" altLang="en-US" sz="3200" b="1" dirty="0">
              <a:latin typeface="Segoe UI" panose="020B0502040204020203" pitchFamily="34" charset="0"/>
              <a:cs typeface="Segoe UI" panose="020B0502040204020203" pitchFamily="34" charset="0"/>
            </a:endParaRPr>
          </a:p>
          <a:p>
            <a:pPr algn="ctr"/>
            <a:r>
              <a:rPr lang="ar-JO" altLang="en-US" sz="3200" b="1" dirty="0">
                <a:solidFill>
                  <a:srgbClr val="00B0F0"/>
                </a:solidFill>
                <a:latin typeface="Segoe UI" panose="020B0502040204020203" pitchFamily="34" charset="0"/>
                <a:cs typeface="Segoe UI" panose="020B0502040204020203" pitchFamily="34" charset="0"/>
              </a:rPr>
              <a:t>الاتصال والقيادة</a:t>
            </a:r>
          </a:p>
        </p:txBody>
      </p:sp>
      <p:sp>
        <p:nvSpPr>
          <p:cNvPr id="8" name="TextBox 7">
            <a:extLst>
              <a:ext uri="{FF2B5EF4-FFF2-40B4-BE49-F238E27FC236}">
                <a16:creationId xmlns:a16="http://schemas.microsoft.com/office/drawing/2014/main" xmlns=""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xmlns=""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8</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7334"/>
    </mc:Choice>
    <mc:Fallback xmlns="">
      <p:transition spd="slow" advTm="3733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Segoe UI" panose="020B0502040204020203" pitchFamily="34" charset="0"/>
                <a:cs typeface="Segoe UI" panose="020B0502040204020203" pitchFamily="34" charset="0"/>
              </a:rPr>
              <a:t>مادة الاتصالات والقيادة </a:t>
            </a: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r>
              <a:rPr lang="ar-JO" sz="1600" b="1" dirty="0">
                <a:solidFill>
                  <a:schemeClr val="bg1"/>
                </a:solidFill>
                <a:latin typeface="Segoe UI" panose="020B0502040204020203" pitchFamily="34" charset="0"/>
                <a:cs typeface="Segoe UI" panose="020B0502040204020203" pitchFamily="34" charset="0"/>
              </a:rPr>
              <a:t>هي إحدى مقررات برنامج</a:t>
            </a: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r>
              <a:rPr lang="ar-JO" sz="1600" b="1" dirty="0">
                <a:solidFill>
                  <a:schemeClr val="bg1"/>
                </a:solidFill>
                <a:latin typeface="Segoe UI" panose="020B0502040204020203" pitchFamily="34" charset="0"/>
                <a:cs typeface="Segoe UI" panose="020B0502040204020203" pitchFamily="34" charset="0"/>
              </a:rPr>
              <a:t>ماجستير القيادة التربوية</a:t>
            </a:r>
            <a:endParaRPr lang="en-US" sz="1600" b="1" dirty="0">
              <a:solidFill>
                <a:schemeClr val="bg1"/>
              </a:solidFill>
              <a:latin typeface="Segoe UI" panose="020B0502040204020203" pitchFamily="34" charset="0"/>
              <a:cs typeface="Segoe UI" panose="020B0502040204020203" pitchFamily="34" charset="0"/>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99226"/>
    </mc:Choice>
    <mc:Fallback xmlns="">
      <p:transition spd="slow" advTm="9922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السابقة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عوامل ظهور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أهمية وأهداف وفوائد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وظائف وأدوات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أنواع ومبادئ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المسميات الوظيفية ومهارات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إيجابيات وسلبيات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endPar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endParaRPr>
          </a:p>
        </p:txBody>
      </p:sp>
      <p:pic>
        <p:nvPicPr>
          <p:cNvPr id="6" name="Graphic 21">
            <a:extLst>
              <a:ext uri="{FF2B5EF4-FFF2-40B4-BE49-F238E27FC236}">
                <a16:creationId xmlns:a16="http://schemas.microsoft.com/office/drawing/2014/main" xmlns=""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xmlns=""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1529940"/>
          </a:xfrm>
          <a:prstGeom prst="rect">
            <a:avLst/>
          </a:prstGeom>
        </p:spPr>
      </p:pic>
    </p:spTree>
    <p:extLst>
      <p:ext uri="{BB962C8B-B14F-4D97-AF65-F5344CB8AC3E}">
        <p14:creationId xmlns:p14="http://schemas.microsoft.com/office/powerpoint/2010/main" val="3523686588"/>
      </p:ext>
    </p:extLst>
  </p:cSld>
  <p:clrMapOvr>
    <a:masterClrMapping/>
  </p:clrMapOvr>
  <mc:AlternateContent xmlns:mc="http://schemas.openxmlformats.org/markup-compatibility/2006" xmlns:p14="http://schemas.microsoft.com/office/powerpoint/2010/main">
    <mc:Choice Requires="p14">
      <p:transition spd="slow" p14:dur="2000" advTm="89160"/>
    </mc:Choice>
    <mc:Fallback xmlns="">
      <p:transition spd="slow" advTm="8916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Segoe UI" panose="020B0502040204020203" pitchFamily="34" charset="0"/>
                <a:cs typeface="Segoe UI" panose="020B0502040204020203" pitchFamily="34" charset="0"/>
              </a:rPr>
              <a:t>محتوى المادة الدراسية والجدول الزمني</a:t>
            </a:r>
            <a:endParaRPr lang="en-US" sz="2000"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xmlns="" id="{3F4FE775-3F97-DE5A-EB30-8652EDB5B522}"/>
              </a:ext>
            </a:extLst>
          </p:cNvPr>
          <p:cNvGraphicFramePr>
            <a:graphicFrameLocks noGrp="1"/>
          </p:cNvGraphicFramePr>
          <p:nvPr>
            <p:extLst>
              <p:ext uri="{D42A27DB-BD31-4B8C-83A1-F6EECF244321}">
                <p14:modId xmlns:p14="http://schemas.microsoft.com/office/powerpoint/2010/main" val="3954869659"/>
              </p:ext>
            </p:extLst>
          </p:nvPr>
        </p:nvGraphicFramePr>
        <p:xfrm>
          <a:off x="2485572" y="1356534"/>
          <a:ext cx="7985783" cy="4949827"/>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xmlns="" val="1807025547"/>
                    </a:ext>
                  </a:extLst>
                </a:gridCol>
                <a:gridCol w="4896464">
                  <a:extLst>
                    <a:ext uri="{9D8B030D-6E8A-4147-A177-3AD203B41FA5}">
                      <a16:colId xmlns:a16="http://schemas.microsoft.com/office/drawing/2014/main" xmlns="" val="1615406851"/>
                    </a:ext>
                  </a:extLst>
                </a:gridCol>
                <a:gridCol w="988142">
                  <a:extLst>
                    <a:ext uri="{9D8B030D-6E8A-4147-A177-3AD203B41FA5}">
                      <a16:colId xmlns:a16="http://schemas.microsoft.com/office/drawing/2014/main" xmlns="" val="3921856315"/>
                    </a:ext>
                  </a:extLst>
                </a:gridCol>
                <a:gridCol w="1150373">
                  <a:extLst>
                    <a:ext uri="{9D8B030D-6E8A-4147-A177-3AD203B41FA5}">
                      <a16:colId xmlns:a16="http://schemas.microsoft.com/office/drawing/2014/main" xmlns="" val="123633427"/>
                    </a:ext>
                  </a:extLst>
                </a:gridCol>
              </a:tblGrid>
              <a:tr h="413272">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المحاضرة</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الموضوع</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التاريخ</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ملاحظات</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1</a:t>
                      </a:r>
                      <a:r>
                        <a:rPr lang="en-GB"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والقيادة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lang="ar-JO" sz="1800" b="1" dirty="0">
                          <a:effectLst/>
                          <a:latin typeface="Segoe UI" panose="020B0502040204020203" pitchFamily="34" charset="0"/>
                          <a:cs typeface="Segoe UI" panose="020B0502040204020203" pitchFamily="34" charset="0"/>
                        </a:rPr>
                        <a:t>/</a:t>
                      </a:r>
                      <a:endParaRPr lang="en-US" sz="10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2</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الاتصال التنظيمي</a:t>
                      </a:r>
                      <a:r>
                        <a:rPr lang="ar-SA" sz="1600">
                          <a:effectLst/>
                          <a:latin typeface="Segoe UI" panose="020B0502040204020203" pitchFamily="34" charset="0"/>
                          <a:ea typeface="Simplified Arabic" panose="02020603050405020304" pitchFamily="18" charset="-78"/>
                          <a:cs typeface="Segoe UI" panose="020B0502040204020203" pitchFamily="34" charset="0"/>
                        </a:rPr>
                        <a:t> </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Segoe UI" panose="020B0502040204020203" pitchFamily="34" charset="0"/>
                          <a:ea typeface="+mn-ea"/>
                          <a:cs typeface="Segoe UI" panose="020B0502040204020203" pitchFamily="34" charset="0"/>
                        </a:rPr>
                        <a:t>/</a:t>
                      </a:r>
                      <a:r>
                        <a:rPr lang="ar-SA" sz="1800" b="1" kern="1200" dirty="0">
                          <a:solidFill>
                            <a:schemeClr val="dk1"/>
                          </a:solidFill>
                          <a:effectLst/>
                          <a:latin typeface="Segoe UI" panose="020B0502040204020203" pitchFamily="34" charset="0"/>
                          <a:ea typeface="+mn-ea"/>
                          <a:cs typeface="Segoe UI" panose="020B0502040204020203" pitchFamily="34" charset="0"/>
                        </a:rPr>
                        <a:t> </a:t>
                      </a:r>
                      <a:endParaRPr lang="en-US" sz="1800" b="1" kern="1200" dirty="0">
                        <a:solidFill>
                          <a:schemeClr val="dk1"/>
                        </a:solidFill>
                        <a:effectLst/>
                        <a:latin typeface="Segoe UI" panose="020B0502040204020203" pitchFamily="34" charset="0"/>
                        <a:ea typeface="+mn-ea"/>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3</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التنظيم الإداري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2400" b="1" dirty="0">
                          <a:effectLst/>
                          <a:latin typeface="Segoe UI" panose="020B0502040204020203" pitchFamily="34" charset="0"/>
                          <a:cs typeface="Segoe UI" panose="020B0502040204020203" pitchFamily="34" charset="0"/>
                        </a:rPr>
                        <a:t>/</a:t>
                      </a:r>
                      <a:r>
                        <a:rPr lang="ar-SA" sz="2400" b="1" dirty="0">
                          <a:effectLst/>
                          <a:latin typeface="Segoe UI" panose="020B0502040204020203" pitchFamily="34" charset="0"/>
                          <a:cs typeface="Segoe UI" panose="020B0502040204020203" pitchFamily="34" charset="0"/>
                        </a:rPr>
                        <a:t> </a:t>
                      </a:r>
                      <a:endParaRPr lang="en-US" sz="14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4</a:t>
                      </a:r>
                      <a:r>
                        <a:rPr lang="en-GB"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التطوير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defTabSz="914400" rtl="1" eaLnBrk="1" latinLnBrk="0" hangingPunct="1">
                        <a:lnSpc>
                          <a:spcPct val="115000"/>
                        </a:lnSpc>
                        <a:spcBef>
                          <a:spcPts val="0"/>
                        </a:spcBef>
                        <a:spcAft>
                          <a:spcPts val="0"/>
                        </a:spcAft>
                      </a:pPr>
                      <a:r>
                        <a:rPr lang="ar-JO" sz="2400" b="1" kern="1200" dirty="0">
                          <a:solidFill>
                            <a:schemeClr val="dk1"/>
                          </a:solidFill>
                          <a:effectLst/>
                          <a:latin typeface="Segoe UI" panose="020B0502040204020203" pitchFamily="34" charset="0"/>
                          <a:ea typeface="+mn-ea"/>
                          <a:cs typeface="Segoe UI" panose="020B0502040204020203" pitchFamily="34" charset="0"/>
                        </a:rPr>
                        <a:t>/</a:t>
                      </a:r>
                      <a:r>
                        <a:rPr lang="ar-SA" sz="2400" b="1" kern="1200" dirty="0">
                          <a:solidFill>
                            <a:schemeClr val="dk1"/>
                          </a:solidFill>
                          <a:effectLst/>
                          <a:latin typeface="Segoe UI" panose="020B0502040204020203" pitchFamily="34" charset="0"/>
                          <a:ea typeface="+mn-ea"/>
                          <a:cs typeface="Segoe UI" panose="020B0502040204020203" pitchFamily="34" charset="0"/>
                        </a:rPr>
                        <a:t> </a:t>
                      </a:r>
                      <a:endParaRPr lang="en-US" sz="2400" b="1" kern="1200" dirty="0">
                        <a:solidFill>
                          <a:schemeClr val="dk1"/>
                        </a:solidFill>
                        <a:effectLst/>
                        <a:latin typeface="Segoe UI" panose="020B0502040204020203" pitchFamily="34" charset="0"/>
                        <a:ea typeface="+mn-ea"/>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5 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الأداء الوظيفي و تقييم الأداء الوظيفي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lang="ar-SA" sz="2000" b="1" dirty="0">
                          <a:effectLst/>
                          <a:latin typeface="Segoe UI" panose="020B0502040204020203" pitchFamily="34" charset="0"/>
                          <a:cs typeface="Segoe UI" panose="020B0502040204020203" pitchFamily="34" charset="0"/>
                        </a:rPr>
                        <a:t>/</a:t>
                      </a:r>
                      <a:endParaRPr lang="en-US" sz="10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latin typeface="Segoe UI" panose="020B0502040204020203" pitchFamily="34" charset="0"/>
                          <a:cs typeface="Segoe UI" panose="020B0502040204020203" pitchFamily="34" charset="0"/>
                        </a:rPr>
                        <a:t>6 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والإدارة الإلكترونية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 </a:t>
                      </a:r>
                      <a:r>
                        <a:rPr kumimoji="0" lang="ar-SA" sz="20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latin typeface="Segoe UI" panose="020B0502040204020203" pitchFamily="34" charset="0"/>
                          <a:cs typeface="Segoe UI" panose="020B0502040204020203" pitchFamily="34" charset="0"/>
                        </a:rPr>
                        <a:t>7 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العلاقات العامة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lvl="0" indent="0" algn="ctr" defTabSz="914400" rtl="1" eaLnBrk="1" fontAlgn="auto" latinLnBrk="0" hangingPunct="1">
                        <a:lnSpc>
                          <a:spcPct val="115000"/>
                        </a:lnSpc>
                        <a:spcBef>
                          <a:spcPts val="0"/>
                        </a:spcBef>
                        <a:spcAft>
                          <a:spcPts val="0"/>
                        </a:spcAft>
                        <a:buClrTx/>
                        <a:buSzTx/>
                        <a:buFontTx/>
                        <a:buNone/>
                        <a:tabLst/>
                        <a:defRPr/>
                      </a:pPr>
                      <a:r>
                        <a:rPr lang="ar-SA" sz="1400" dirty="0">
                          <a:effectLst/>
                          <a:latin typeface="Segoe UI" panose="020B0502040204020203" pitchFamily="34" charset="0"/>
                          <a:cs typeface="Segoe UI" panose="020B0502040204020203" pitchFamily="34" charset="0"/>
                        </a:rPr>
                        <a:t> </a:t>
                      </a:r>
                      <a:r>
                        <a:rPr lang="ar-SA" sz="2000" b="1" dirty="0">
                          <a:effectLst/>
                          <a:latin typeface="Segoe UI" panose="020B0502040204020203" pitchFamily="34" charset="0"/>
                          <a:cs typeface="Segoe UI" panose="020B0502040204020203" pitchFamily="34" charset="0"/>
                        </a:rPr>
                        <a:t> /</a:t>
                      </a:r>
                    </a:p>
                    <a:p>
                      <a:pPr marL="0" marR="0" lvl="0" indent="0" algn="ctr" defTabSz="914400" rtl="1" eaLnBrk="1" fontAlgn="auto" latinLnBrk="0" hangingPunct="1">
                        <a:lnSpc>
                          <a:spcPct val="115000"/>
                        </a:lnSpc>
                        <a:spcBef>
                          <a:spcPts val="0"/>
                        </a:spcBef>
                        <a:spcAft>
                          <a:spcPts val="0"/>
                        </a:spcAft>
                        <a:buClrTx/>
                        <a:buSzTx/>
                        <a:buFontTx/>
                        <a:buNone/>
                        <a:tabLst/>
                        <a:defRPr/>
                      </a:pP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8 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الثقافة التنظيمية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9</a:t>
                      </a:r>
                      <a:r>
                        <a:rPr lang="ar-SA" sz="1400" dirty="0">
                          <a:solidFill>
                            <a:schemeClr val="bg1"/>
                          </a:solidFill>
                          <a:effectLst/>
                          <a:latin typeface="Segoe UI" panose="020B0502040204020203" pitchFamily="34" charset="0"/>
                          <a:cs typeface="Segoe UI" panose="020B0502040204020203" pitchFamily="34" charset="0"/>
                        </a:rPr>
                        <a:t>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الانتماء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10 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البيئة التنظيمي</a:t>
                      </a:r>
                      <a:r>
                        <a:rPr lang="ar-JO" sz="1600" dirty="0">
                          <a:effectLst/>
                          <a:latin typeface="Segoe UI" panose="020B0502040204020203" pitchFamily="34" charset="0"/>
                          <a:ea typeface="Simplified Arabic" panose="02020603050405020304" pitchFamily="18" charset="-78"/>
                          <a:cs typeface="Segoe UI" panose="020B0502040204020203" pitchFamily="34" charset="0"/>
                        </a:rPr>
                        <a:t>ة</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1640285340"/>
                  </a:ext>
                </a:extLst>
              </a:tr>
              <a:tr h="345987">
                <a:tc>
                  <a:txBody>
                    <a:bodyPr/>
                    <a:lstStyle/>
                    <a:p>
                      <a:pPr marL="0" marR="0" algn="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Segoe UI" panose="020B0502040204020203" pitchFamily="34" charset="0"/>
                          <a:cs typeface="Segoe UI" panose="020B0502040204020203" pitchFamily="34" charset="0"/>
                        </a:rPr>
                        <a:t>الامتحان النهائي </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125925656"/>
                  </a:ext>
                </a:extLst>
              </a:tr>
            </a:tbl>
          </a:graphicData>
        </a:graphic>
      </p:graphicFrame>
      <p:pic>
        <p:nvPicPr>
          <p:cNvPr id="4" name="Audio 3">
            <a:hlinkClick r:id="" action="ppaction://media"/>
            <a:extLst>
              <a:ext uri="{FF2B5EF4-FFF2-40B4-BE49-F238E27FC236}">
                <a16:creationId xmlns:a16="http://schemas.microsoft.com/office/drawing/2014/main" xmlns="" id="{2BD8B933-D65B-A151-1F5B-0004A8D9ABA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0000" t="-90625" r="-200000" b="-90625"/>
          <a:stretch>
            <a:fillRect/>
          </a:stretch>
        </p:blipFill>
        <p:spPr>
          <a:xfrm>
            <a:off x="261462" y="5063974"/>
            <a:ext cx="3048000" cy="1714500"/>
          </a:xfrm>
          <a:prstGeom prst="rect">
            <a:avLst/>
          </a:prstGeom>
        </p:spPr>
      </p:pic>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7401"/>
    </mc:Choice>
    <mc:Fallback xmlns="">
      <p:transition spd="slow" advTm="74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95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mod="1">
    <p:ext uri="{E180D4A7-C9FB-4DFB-919C-405C955672EB}">
      <p14:showEvtLst xmlns:p14="http://schemas.microsoft.com/office/powerpoint/2010/main">
        <p14:playEvt time="125" objId="4"/>
        <p14:stopEvt time="7401" objId="4"/>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09E0218-0BDE-D955-04E5-A8F2DEDD8E96}"/>
              </a:ext>
            </a:extLst>
          </p:cNvPr>
          <p:cNvSpPr txBox="1"/>
          <p:nvPr/>
        </p:nvSpPr>
        <p:spPr>
          <a:xfrm>
            <a:off x="8914127" y="1614789"/>
            <a:ext cx="2286001"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مقدمة</a:t>
            </a:r>
            <a:endParaRPr lang="ar-JO" altLang="en-US" sz="2000" b="1" dirty="0">
              <a:solidFill>
                <a:srgbClr val="00B0F0"/>
              </a:solidFill>
              <a:latin typeface="Segoe UI" panose="020B0502040204020203" pitchFamily="34" charset="0"/>
              <a:cs typeface="Segoe UI" panose="020B0502040204020203" pitchFamily="34" charset="0"/>
            </a:endParaRPr>
          </a:p>
        </p:txBody>
      </p:sp>
      <p:sp>
        <p:nvSpPr>
          <p:cNvPr id="48" name="TextBox 47">
            <a:extLst>
              <a:ext uri="{FF2B5EF4-FFF2-40B4-BE49-F238E27FC236}">
                <a16:creationId xmlns:a16="http://schemas.microsoft.com/office/drawing/2014/main" xmlns="" id="{3DC493B7-3193-86AB-F79A-F3A703F183F7}"/>
              </a:ext>
            </a:extLst>
          </p:cNvPr>
          <p:cNvSpPr txBox="1"/>
          <p:nvPr/>
        </p:nvSpPr>
        <p:spPr>
          <a:xfrm>
            <a:off x="614516" y="2039531"/>
            <a:ext cx="10962968" cy="3723455"/>
          </a:xfrm>
          <a:prstGeom prst="rect">
            <a:avLst/>
          </a:prstGeom>
          <a:noFill/>
        </p:spPr>
        <p:txBody>
          <a:bodyPr wrap="square" rtlCol="0">
            <a:spAutoFit/>
          </a:bodyPr>
          <a:lstStyle/>
          <a:p>
            <a:pPr algn="just" rtl="1">
              <a:lnSpc>
                <a:spcPct val="150000"/>
              </a:lnSpc>
              <a:spcAft>
                <a:spcPts val="800"/>
              </a:spcAft>
            </a:pPr>
            <a:r>
              <a:rPr lang="ar-JO" sz="1600" dirty="0">
                <a:solidFill>
                  <a:srgbClr val="000000"/>
                </a:solidFill>
                <a:latin typeface="Segoe UI" panose="020B0502040204020203" pitchFamily="34" charset="0"/>
                <a:cs typeface="Segoe UI" panose="020B0502040204020203" pitchFamily="34" charset="0"/>
              </a:rPr>
              <a:t> حرصت المنظمات على التكيف مع متغيرات العصر بإدخال المفاهيم الإدارية الحديث إلى نظمها مثل التنظيم الإداري والتطوير التنظيمي والعلاقات العامة والثقافة التنظيمية وغيرها من المفاهيم لضمان سمعتها و استمراريتها وتحقيق المنافسة.</a:t>
            </a:r>
          </a:p>
          <a:p>
            <a:pPr algn="just" rtl="1">
              <a:lnSpc>
                <a:spcPct val="150000"/>
              </a:lnSpc>
              <a:spcAft>
                <a:spcPts val="800"/>
              </a:spcAft>
            </a:pPr>
            <a:r>
              <a:rPr lang="ar-JO" sz="1600" dirty="0">
                <a:solidFill>
                  <a:srgbClr val="000000"/>
                </a:solidFill>
                <a:latin typeface="Segoe UI" panose="020B0502040204020203" pitchFamily="34" charset="0"/>
                <a:cs typeface="Segoe UI" panose="020B0502040204020203" pitchFamily="34" charset="0"/>
              </a:rPr>
              <a:t>   وتعتبر الثقافة التنظيمية من العوامل الهامة التي تؤثر في السمعة التسويقية للمؤسسة، وكيفية إدارتها لأعمالها التشغيلية. حيث تشكل دورا هاماً لمختلف المؤسسات، وكيفية تواجدها بالسوق وقدرتها التنافسية.</a:t>
            </a:r>
          </a:p>
          <a:p>
            <a:pPr algn="just" rtl="1">
              <a:lnSpc>
                <a:spcPct val="150000"/>
              </a:lnSpc>
              <a:spcAft>
                <a:spcPts val="800"/>
              </a:spcAft>
            </a:pPr>
            <a:r>
              <a:rPr lang="ar-JO" sz="1600" dirty="0">
                <a:solidFill>
                  <a:srgbClr val="000000"/>
                </a:solidFill>
                <a:latin typeface="Segoe UI" panose="020B0502040204020203" pitchFamily="34" charset="0"/>
                <a:cs typeface="Segoe UI" panose="020B0502040204020203" pitchFamily="34" charset="0"/>
              </a:rPr>
              <a:t> فالثقافة التي تعتمد في اتخاذ قرارتها التنظيمية على الاعتبارات الأخلاقية والعمل على تحقيق مصالح ومتطلبات العملاء تساعد على حماية العاملين والمستثمرين وتحقيق نزاهة وتكامل الأسواق. في المقابل، نجد أن الإخفاق في ايجاد ثقافة تنظيمية جيدة يُعرض المؤسسة للعديد من المخاطر الهامة والتي قد تلحق بها أضرار كبيرة مثل فرض الغرامات والعقوبات وفقدان السمعة والميزة التنافسية للمؤسسة..    </a:t>
            </a:r>
          </a:p>
          <a:p>
            <a:pPr algn="just" rtl="1">
              <a:lnSpc>
                <a:spcPct val="150000"/>
              </a:lnSpc>
              <a:spcAft>
                <a:spcPts val="800"/>
              </a:spcAft>
            </a:pPr>
            <a:r>
              <a:rPr lang="ar-JO" b="1" dirty="0">
                <a:solidFill>
                  <a:srgbClr val="00B0F0"/>
                </a:solidFill>
                <a:latin typeface="Segoe UI" panose="020B0502040204020203" pitchFamily="34" charset="0"/>
                <a:cs typeface="Segoe UI" panose="020B0502040204020203" pitchFamily="34" charset="0"/>
              </a:rPr>
              <a:t> فما المقصود بالثقافة التنظيمية؟</a:t>
            </a:r>
            <a:endParaRPr lang="en-US" b="1" dirty="0">
              <a:solidFill>
                <a:srgbClr val="00B0F0"/>
              </a:solidFill>
              <a:latin typeface="Segoe UI" panose="020B0502040204020203" pitchFamily="34" charset="0"/>
              <a:cs typeface="Segoe UI" panose="020B0502040204020203" pitchFamily="34" charset="0"/>
            </a:endParaRPr>
          </a:p>
        </p:txBody>
      </p:sp>
      <p:pic>
        <p:nvPicPr>
          <p:cNvPr id="7" name="Graphic 21">
            <a:extLst>
              <a:ext uri="{FF2B5EF4-FFF2-40B4-BE49-F238E27FC236}">
                <a16:creationId xmlns:a16="http://schemas.microsoft.com/office/drawing/2014/main" xmlns=""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170423"/>
    </mc:Choice>
    <mc:Fallback xmlns="">
      <p:transition advTm="17042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الثامنة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مكونات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أهمية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خصائص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أنواع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أدوار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أبعاد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محددات  الثقافة التنظيمية</a:t>
            </a:r>
          </a:p>
        </p:txBody>
      </p:sp>
      <p:pic>
        <p:nvPicPr>
          <p:cNvPr id="6" name="Graphic 21">
            <a:extLst>
              <a:ext uri="{FF2B5EF4-FFF2-40B4-BE49-F238E27FC236}">
                <a16:creationId xmlns:a16="http://schemas.microsoft.com/office/drawing/2014/main" xmlns=""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xmlns=""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3656254189"/>
      </p:ext>
    </p:extLst>
  </p:cSld>
  <p:clrMapOvr>
    <a:masterClrMapping/>
  </p:clrMapOvr>
  <mc:AlternateContent xmlns:mc="http://schemas.openxmlformats.org/markup-compatibility/2006" xmlns:p14="http://schemas.microsoft.com/office/powerpoint/2010/main">
    <mc:Choice Requires="p14">
      <p:transition spd="slow" p14:dur="2000" advTm="66364"/>
    </mc:Choice>
    <mc:Fallback xmlns="">
      <p:transition spd="slow" advTm="6636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84DFDDD-DE9E-3AA7-17BA-FDA7425E7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EC79A8C-AC89-5EB5-DE9D-4C391BD99B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40ABF64-F96A-F6F1-37F1-0F7226F3EBAF}"/>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مفهوم الثقافة :</a:t>
            </a:r>
          </a:p>
          <a:p>
            <a:pPr marL="285750" indent="-285750" algn="just"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تعرف الثقافة بأنها مجموعة القيم والمعتقدات والعادات التي تؤثر في سلوك البشر وتصرفاته. </a:t>
            </a:r>
          </a:p>
          <a:p>
            <a:pPr marL="285750" indent="-285750" algn="just"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 جوانب الثقافة : الجانب المعنوي والجانب المادي.</a:t>
            </a:r>
          </a:p>
          <a:p>
            <a:pPr marL="285750" indent="-285750" algn="just"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يتمثل الجانب المعنوي للثقافة في جميع القيم والعادات والتقاليد والسلوك لدى الإنسان وهذه الأشياء تسمى بـ(المعرفة). </a:t>
            </a:r>
          </a:p>
          <a:p>
            <a:pPr marL="285750" indent="-285750" algn="just"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أما الجانب المادي فيتمثل في كل ما هو ملموس من أدوات وتقنيات ماديه يستخدمها الإنسان في حياته، </a:t>
            </a:r>
          </a:p>
          <a:p>
            <a:pPr marL="285750" indent="-285750" algn="just"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وبالتالي فكلما زادت المعرفة لدى الإنسان والمتمثلة في القيم والمبادئ والمعتقدات أدى ذلك إلى زيادة الجانب المادي للثقافة والمتمثلة في قدرته في التعامل مع النظم والأدوات التكنولوجية الحديثة لذلك توجب الاهتمام بالشق المادي والمعنوي معًا</a:t>
            </a:r>
          </a:p>
        </p:txBody>
      </p:sp>
      <p:pic>
        <p:nvPicPr>
          <p:cNvPr id="5" name="Graphic 21">
            <a:extLst>
              <a:ext uri="{FF2B5EF4-FFF2-40B4-BE49-F238E27FC236}">
                <a16:creationId xmlns:a16="http://schemas.microsoft.com/office/drawing/2014/main" xmlns="" id="{0949F417-C02E-8723-B884-9658C60EC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FDA3E27F-35C8-AAD2-D602-DF263F7710D4}"/>
              </a:ext>
            </a:extLst>
          </p:cNvPr>
          <p:cNvSpPr txBox="1"/>
          <p:nvPr/>
        </p:nvSpPr>
        <p:spPr>
          <a:xfrm>
            <a:off x="3915283" y="831984"/>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الثقافة التنظيمية</a:t>
            </a:r>
          </a:p>
          <a:p>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517966077"/>
      </p:ext>
    </p:extLst>
  </p:cSld>
  <p:clrMapOvr>
    <a:masterClrMapping/>
  </p:clrMapOvr>
  <mc:AlternateContent xmlns:mc="http://schemas.openxmlformats.org/markup-compatibility/2006" xmlns:p14="http://schemas.microsoft.com/office/powerpoint/2010/main">
    <mc:Choice Requires="p14">
      <p:transition spd="slow" p14:dur="2000" advTm="136945"/>
    </mc:Choice>
    <mc:Fallback xmlns="">
      <p:transition spd="slow" advTm="13694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200000"/>
              </a:lnSpc>
            </a:pP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الثقافة التنظيمية </a:t>
            </a:r>
          </a:p>
          <a:p>
            <a:pPr marL="285750" indent="-285750" algn="r" rtl="1">
              <a:lnSpc>
                <a:spcPct val="200000"/>
              </a:lnSpc>
              <a:buFont typeface="Wingdings" panose="05000000000000000000" pitchFamily="2" charset="2"/>
              <a:buChar char="ü"/>
            </a:pPr>
            <a:r>
              <a:rPr lang="ar-JO" sz="1600" b="1" dirty="0">
                <a:solidFill>
                  <a:schemeClr val="tx1"/>
                </a:solidFill>
                <a:latin typeface="Segoe UI" panose="020B0502040204020203" pitchFamily="34" charset="0"/>
                <a:cs typeface="Segoe UI" panose="020B0502040204020203" pitchFamily="34" charset="0"/>
              </a:rPr>
              <a:t>      </a:t>
            </a:r>
            <a:r>
              <a:rPr lang="ar-JO" sz="1600" dirty="0">
                <a:solidFill>
                  <a:schemeClr val="tx1"/>
                </a:solidFill>
                <a:latin typeface="Segoe UI" panose="020B0502040204020203" pitchFamily="34" charset="0"/>
                <a:cs typeface="Segoe UI" panose="020B0502040204020203" pitchFamily="34" charset="0"/>
              </a:rPr>
              <a:t>تُعرف بأنها مجموعة القيم والمفاهيم التنظيمية الأساسية التي تحرص الإدارة العليا على إيجادها وتدعيمها بين أعضاء المؤسسة والتي تحكم توجهات وأسلوب عمل المؤسسة، وكيفية إيجاد قيمة مضافة للأعمال التي تقدمها والاتجاهات المستخدمة في حل المشكلات وكيفية التعامل معها.</a:t>
            </a:r>
          </a:p>
          <a:p>
            <a:pPr marL="285750" indent="-285750" algn="r" rtl="1">
              <a:lnSpc>
                <a:spcPct val="200000"/>
              </a:lnSpc>
              <a:buFont typeface="Wingdings" panose="05000000000000000000" pitchFamily="2" charset="2"/>
              <a:buChar char="ü"/>
            </a:pPr>
            <a:r>
              <a:rPr lang="ar-JO" sz="1600" i="0" u="none" strike="noStrike" baseline="0" dirty="0">
                <a:solidFill>
                  <a:schemeClr val="tx1"/>
                </a:solidFill>
                <a:latin typeface="Segoe UI" panose="020B0502040204020203" pitchFamily="34" charset="0"/>
                <a:cs typeface="Segoe UI" panose="020B0502040204020203" pitchFamily="34" charset="0"/>
              </a:rPr>
              <a:t>منظومة من المعاني والرموز والممارسات والمعتقدات التي تطورت مع مرور الزمن لتصبح من السمات الخاصة بالتنظيم والتي ساعدت في فهم أعضاء التنظيم للسلوك الذي يتوقعونه من أعضاء المنظم</a:t>
            </a:r>
          </a:p>
          <a:p>
            <a:pPr marL="285750" indent="-285750" algn="r" rtl="1">
              <a:lnSpc>
                <a:spcPct val="200000"/>
              </a:lnSpc>
              <a:buFont typeface="Wingdings" panose="05000000000000000000" pitchFamily="2" charset="2"/>
              <a:buChar char="ü"/>
            </a:pPr>
            <a:endParaRPr lang="ar-JO" sz="1600" i="0" u="none" strike="noStrike" baseline="0" dirty="0">
              <a:solidFill>
                <a:schemeClr val="tx1"/>
              </a:solidFill>
              <a:latin typeface="Segoe UI" panose="020B0502040204020203" pitchFamily="34" charset="0"/>
              <a:cs typeface="Segoe UI" panose="020B0502040204020203" pitchFamily="34" charset="0"/>
            </a:endParaRPr>
          </a:p>
          <a:p>
            <a:pPr algn="r" rtl="1"/>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EE52B36-20BF-1F29-52C8-1F67F6425B53}"/>
              </a:ext>
            </a:extLst>
          </p:cNvPr>
          <p:cNvSpPr txBox="1"/>
          <p:nvPr/>
        </p:nvSpPr>
        <p:spPr>
          <a:xfrm>
            <a:off x="3459281" y="757266"/>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الثقافة التنظيمية</a:t>
            </a:r>
          </a:p>
          <a:p>
            <a:endParaRPr lang="en-US" dirty="0">
              <a:latin typeface="Segoe UI" panose="020B0502040204020203" pitchFamily="34" charset="0"/>
              <a:cs typeface="Segoe UI" panose="020B0502040204020203" pitchFamily="34" charset="0"/>
            </a:endParaRPr>
          </a:p>
        </p:txBody>
      </p:sp>
      <p:pic>
        <p:nvPicPr>
          <p:cNvPr id="7" name="Picture 6">
            <a:extLst>
              <a:ext uri="{FF2B5EF4-FFF2-40B4-BE49-F238E27FC236}">
                <a16:creationId xmlns:a16="http://schemas.microsoft.com/office/drawing/2014/main" xmlns="" id="{3C2AA451-6AB4-1E93-2D95-4EF4F54F90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062" y="1533985"/>
            <a:ext cx="4476750" cy="1163640"/>
          </a:xfrm>
          <a:prstGeom prst="rect">
            <a:avLst/>
          </a:prstGeom>
        </p:spPr>
      </p:pic>
    </p:spTree>
    <p:extLst>
      <p:ext uri="{BB962C8B-B14F-4D97-AF65-F5344CB8AC3E}">
        <p14:creationId xmlns:p14="http://schemas.microsoft.com/office/powerpoint/2010/main" val="1592132060"/>
      </p:ext>
    </p:extLst>
  </p:cSld>
  <p:clrMapOvr>
    <a:masterClrMapping/>
  </p:clrMapOvr>
  <mc:AlternateContent xmlns:mc="http://schemas.openxmlformats.org/markup-compatibility/2006" xmlns:p14="http://schemas.microsoft.com/office/powerpoint/2010/main">
    <mc:Choice Requires="p14">
      <p:transition spd="slow" p14:dur="2000" advTm="154411"/>
    </mc:Choice>
    <mc:Fallback xmlns="">
      <p:transition spd="slow" advTm="15441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الثقافة التنظيمية</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  وكذلك تعني مجموعةٌ من المفاهيم، والمصطلحات المرتبطة بالأفكار السائدة في داخل المنظمة، </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وتعرف الثقافة التنظيميّة أيضاً بأنّها الصفات التي يجب أن تتميزَ بها بيئة </a:t>
            </a:r>
            <a:r>
              <a:rPr lang="ar-JO" sz="1600" dirty="0" smtClean="0">
                <a:solidFill>
                  <a:schemeClr val="tx1"/>
                </a:solidFill>
                <a:latin typeface="Segoe UI" panose="020B0502040204020203" pitchFamily="34" charset="0"/>
                <a:cs typeface="Segoe UI" panose="020B0502040204020203" pitchFamily="34" charset="0"/>
              </a:rPr>
              <a:t>العمل</a:t>
            </a:r>
            <a:r>
              <a:rPr lang="en-US" sz="1600" dirty="0" smtClean="0">
                <a:solidFill>
                  <a:schemeClr val="tx1"/>
                </a:solidFill>
                <a:latin typeface="Segoe UI" panose="020B0502040204020203" pitchFamily="34" charset="0"/>
                <a:cs typeface="Segoe UI" panose="020B0502040204020203" pitchFamily="34" charset="0"/>
              </a:rPr>
              <a:t> </a:t>
            </a:r>
            <a:r>
              <a:rPr lang="ar-SA" sz="1600" dirty="0" smtClean="0">
                <a:solidFill>
                  <a:schemeClr val="tx1"/>
                </a:solidFill>
                <a:latin typeface="Segoe UI" panose="020B0502040204020203" pitchFamily="34" charset="0"/>
                <a:cs typeface="Segoe UI" panose="020B0502040204020203" pitchFamily="34" charset="0"/>
              </a:rPr>
              <a:t> في</a:t>
            </a:r>
            <a:r>
              <a:rPr lang="ar-JO" sz="1600" dirty="0" smtClean="0">
                <a:solidFill>
                  <a:schemeClr val="tx1"/>
                </a:solidFill>
                <a:latin typeface="Segoe UI" panose="020B0502040204020203" pitchFamily="34" charset="0"/>
                <a:cs typeface="Segoe UI" panose="020B0502040204020203" pitchFamily="34" charset="0"/>
              </a:rPr>
              <a:t> </a:t>
            </a:r>
            <a:r>
              <a:rPr lang="ar-JO" sz="1600" dirty="0">
                <a:solidFill>
                  <a:schemeClr val="tx1"/>
                </a:solidFill>
                <a:latin typeface="Segoe UI" panose="020B0502040204020203" pitchFamily="34" charset="0"/>
                <a:cs typeface="Segoe UI" panose="020B0502040204020203" pitchFamily="34" charset="0"/>
              </a:rPr>
              <a:t>المنظمة حتى تصنفَ بأنها تعتمدُ على نظامٍ ثابتٍ، وخاصٍ فيها وقادرٍ على تحقيق العديد من النتائج الإيجابي، والتي تساهم في زيادة نمو، وتطور الموظفين في مختلف المجالات المهنيّة، ممّا يؤدي إلى تحقيقِ العديد من الأهداف التي انبثقت عن خطةٍ تنظيمية ناجحة.</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وكذلك هي </a:t>
            </a:r>
            <a:r>
              <a:rPr lang="ar-JO" sz="1600" b="0" i="0" u="none" strike="noStrike" baseline="0" dirty="0">
                <a:solidFill>
                  <a:schemeClr val="tx1"/>
                </a:solidFill>
                <a:latin typeface="Segoe UI" panose="020B0502040204020203" pitchFamily="34" charset="0"/>
                <a:cs typeface="Segoe UI" panose="020B0502040204020203" pitchFamily="34" charset="0"/>
              </a:rPr>
              <a:t> المعتقدات المتجذرة في المنظمة  والتي تشير إلى كيفية ممارسة السلطة في المنظمة، وكيفية مراقبة العاملين فيها وتحفيزهم، بالإضافة إلى العديد من الأمور المرتبطة بالرقابة الفردية، وساعات العمل، وحق الموظفين والمرؤوسين بالابتكار وما تحتاجه المنظمة من التخطيط المستمر.</a:t>
            </a:r>
          </a:p>
          <a:p>
            <a:pPr algn="r" rtl="1"/>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EE52B36-20BF-1F29-52C8-1F67F6425B53}"/>
              </a:ext>
            </a:extLst>
          </p:cNvPr>
          <p:cNvSpPr txBox="1"/>
          <p:nvPr/>
        </p:nvSpPr>
        <p:spPr>
          <a:xfrm>
            <a:off x="3459281" y="757266"/>
            <a:ext cx="5227519" cy="646331"/>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مفهوم   الثقافة التنظيمية</a:t>
            </a:r>
          </a:p>
          <a:p>
            <a:pPr algn="r" rtl="1"/>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57453"/>
    </mc:Choice>
    <mc:Fallback xmlns="">
      <p:transition spd="slow" advTm="15745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540979" y="9208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86810" y="749443"/>
            <a:ext cx="8417320" cy="400110"/>
          </a:xfrm>
          <a:prstGeom prst="rect">
            <a:avLst/>
          </a:prstGeom>
          <a:noFill/>
        </p:spPr>
        <p:txBody>
          <a:bodyPr wrap="square" rtlCol="0">
            <a:spAutoFit/>
          </a:bodyPr>
          <a:lstStyle/>
          <a:p>
            <a:pPr algn="ctr"/>
            <a:r>
              <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مفهوم الثقافة التنظيمية</a:t>
            </a:r>
            <a:endParaRPr lang="en-US" sz="20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xmlns="" id="{71AFC805-1B9D-BFE7-0243-317274C5587C}"/>
              </a:ext>
            </a:extLst>
          </p:cNvPr>
          <p:cNvSpPr/>
          <p:nvPr/>
        </p:nvSpPr>
        <p:spPr>
          <a:xfrm>
            <a:off x="413899" y="1443071"/>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1"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 الثقافة التنظيمية هي نظام من الافتراضات والقيم والمعتقدات المشتركة التي تحكم سلوك الأفراد في المنظمات. تتضمن الثقافة التنظيمية توقعات المنظمة وخبراتها وفلسفتها وقيمها التي تربطها ببعضها البعض ويتم التعبير عنها في صورتها الذاتية وأعمالها الداخلية وتفاعلاتها مع العالم الخارجي وتوقعاتها المستقبلية</a:t>
            </a:r>
          </a:p>
          <a:p>
            <a:pPr marL="285750" lvl="1"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الثقافة التنظيمية هي المعتقدات المختلفة التي يتعمق الفرد بها والتي من شأنها أن تنظم طريقة العمل، ومراقبة الأفراد في المؤسسة، وطرق مكافئتهم على أعمالهم، والتي تعبر عن التخطيط وكيفية ممارسة السلطة والطريقة التي ينظر بها الرؤساء إلى المرؤوسين داخل المنظمة. </a:t>
            </a:r>
          </a:p>
          <a:p>
            <a:pPr marL="285750" lvl="1"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وكذلك هي قيم وقواعد ومعايير وفرضيات وقواعد يصنعها الإنسان بنفسه، ويضيف أنّ ثقافة المنظمة هي شخصيتها ومناخها.</a:t>
            </a:r>
          </a:p>
        </p:txBody>
      </p:sp>
    </p:spTree>
  </p:cSld>
  <p:clrMapOvr>
    <a:masterClrMapping/>
  </p:clrMapOvr>
  <mc:AlternateContent xmlns:mc="http://schemas.openxmlformats.org/markup-compatibility/2006" xmlns:p14="http://schemas.microsoft.com/office/powerpoint/2010/main">
    <mc:Choice Requires="p14">
      <p:transition spd="slow" p14:dur="2000" advTm="125761"/>
    </mc:Choice>
    <mc:Fallback xmlns="">
      <p:transition spd="slow" advTm="12576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0F8DA48-9083-96DD-5AC3-8D5573C46B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6426BB1-42C9-9B15-2287-7075B2F638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904C4BC5-6DDB-B57E-41DA-48A77EC40CC1}"/>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وتأسيسًا على ما سبق فإن اثقافة التنظيمية تحمل في معانيها عدة أمور منها:</a:t>
            </a:r>
          </a:p>
          <a:p>
            <a:pPr marL="285750" lvl="1"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هي مجموعةٌ من المفاهيم، والمصطلحات المرتبطة بالأفكار السائدة في المنظمة.</a:t>
            </a:r>
          </a:p>
          <a:p>
            <a:pPr marL="285750" lvl="1"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تضم مجموع الصفات التي يجب أن تتميزَ بها بيئة العمل المنظمة .</a:t>
            </a:r>
          </a:p>
          <a:p>
            <a:pPr marL="285750" lvl="1"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هي قيم وقواعد ومعايير وفرضيات وقواعد يلتزم بها من يعمل في المنظمة ( مشتركة).</a:t>
            </a:r>
          </a:p>
          <a:p>
            <a:pPr marL="285750" lvl="1"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تشكل البيئة التي ينجز الإنسان فيها مختلف أعماله، وهي كذلك  أمر معنوي لا يمكن مشاهدته أو لمسه، إلّا أنّها تتواجد في كل مكان في المنظمة وتؤثر فيها من خلال الاثر المترتب عليها..</a:t>
            </a:r>
          </a:p>
          <a:p>
            <a:pPr algn="just" rtl="1">
              <a:lnSpc>
                <a:spcPct val="200000"/>
              </a:lnSpc>
            </a:pPr>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4A1F2B66-4D85-127A-374E-1A3FA3E8B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74139BA-A089-DA77-3A38-211BFD8E0B9B}"/>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الثقافة التنظيمية</a:t>
            </a:r>
          </a:p>
          <a:p>
            <a:endParaRPr lang="en-US" dirty="0">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3DCFDA02-D6CA-8ECA-D680-767BF7023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671" y="1765119"/>
            <a:ext cx="1920507" cy="2075838"/>
          </a:xfrm>
          <a:prstGeom prst="rect">
            <a:avLst/>
          </a:prstGeom>
        </p:spPr>
      </p:pic>
    </p:spTree>
    <p:extLst>
      <p:ext uri="{BB962C8B-B14F-4D97-AF65-F5344CB8AC3E}">
        <p14:creationId xmlns:p14="http://schemas.microsoft.com/office/powerpoint/2010/main" val="3803942275"/>
      </p:ext>
    </p:extLst>
  </p:cSld>
  <p:clrMapOvr>
    <a:masterClrMapping/>
  </p:clrMapOvr>
  <mc:AlternateContent xmlns:mc="http://schemas.openxmlformats.org/markup-compatibility/2006" xmlns:p14="http://schemas.microsoft.com/office/powerpoint/2010/main">
    <mc:Choice Requires="p14">
      <p:transition spd="slow" p14:dur="2000" advTm="122872"/>
    </mc:Choice>
    <mc:Fallback xmlns="">
      <p:transition spd="slow" advTm="12287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u="sng" dirty="0">
                <a:solidFill>
                  <a:schemeClr val="tx1"/>
                </a:solidFill>
                <a:latin typeface="Segoe UI" panose="020B0502040204020203" pitchFamily="34" charset="0"/>
                <a:cs typeface="Segoe UI" panose="020B0502040204020203" pitchFamily="34" charset="0"/>
              </a:rPr>
              <a:t>الثقافة التنظيمية أو الثقافة المؤسسية تشمل ما يأتي</a:t>
            </a:r>
            <a:r>
              <a:rPr lang="ar-JO" dirty="0">
                <a:solidFill>
                  <a:schemeClr val="tx1"/>
                </a:solidFill>
                <a:latin typeface="Segoe UI" panose="020B0502040204020203" pitchFamily="34" charset="0"/>
                <a:cs typeface="Segoe UI" panose="020B0502040204020203" pitchFamily="34" charset="0"/>
              </a:rPr>
              <a:t>:</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-الطرق التي تدير بها المنظمة أعمالها  و التعامل مع جمهورها  ومدى الحرية المسموح بها في اتخاذ القرار، </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-تطوير الأفكار الجديدة، والتعبير الشخصي، ومدى التزام الموظفين تجاه الأهداف الجماعية.</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-كما تؤثر الثقافة التنظيمية على المنظمة في الإنتاجية والأداء والالتزام بالمواعيد والاهتمام بالبيئة. ويمتد أيضًا إلى أساليب الإنتاج وممارسات التسويق والإعلان. وتعد الثقافة التنظيمية خاصة بكل منظمة </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-وتختص بالقيم والمعتقدات والمواقف التي تتخلل الأعمال التجارية.</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-غالبًا ما يُشار إلى الثقافة المؤسسية على أنها "طابع المنظمة"، والتي تمثل السلوك الجماعي للأشخاص الذين يستخدمون رؤية الشركة المشتركة، والأهداف، والقيم المشتركة، والمواقف، </a:t>
            </a:r>
          </a:p>
        </p:txBody>
      </p:sp>
      <p:pic>
        <p:nvPicPr>
          <p:cNvPr id="5" name="Graphic 21">
            <a:extLst>
              <a:ext uri="{FF2B5EF4-FFF2-40B4-BE49-F238E27FC236}">
                <a16:creationId xmlns:a16="http://schemas.microsoft.com/office/drawing/2014/main" xmlns=""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9CD28B9-364A-CFD4-4094-A5EEB962485F}"/>
              </a:ext>
            </a:extLst>
          </p:cNvPr>
          <p:cNvSpPr txBox="1"/>
          <p:nvPr/>
        </p:nvSpPr>
        <p:spPr>
          <a:xfrm>
            <a:off x="2788617" y="827801"/>
            <a:ext cx="5796276" cy="923330"/>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الثقافة التنظيمية</a:t>
            </a:r>
          </a:p>
          <a:p>
            <a:pPr algn="r" rtl="1"/>
            <a:endParaRPr lang="ar-JO" dirty="0">
              <a:solidFill>
                <a:srgbClr val="00B0F0"/>
              </a:solidFill>
              <a:latin typeface="Segoe UI" panose="020B0502040204020203" pitchFamily="34" charset="0"/>
              <a:cs typeface="Segoe UI" panose="020B0502040204020203" pitchFamily="34" charset="0"/>
            </a:endParaRPr>
          </a:p>
          <a:p>
            <a:pPr algn="r" rtl="1"/>
            <a:endParaRPr lang="ar-JO"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268578137"/>
      </p:ext>
    </p:extLst>
  </p:cSld>
  <p:clrMapOvr>
    <a:masterClrMapping/>
  </p:clrMapOvr>
  <mc:AlternateContent xmlns:mc="http://schemas.openxmlformats.org/markup-compatibility/2006" xmlns:p14="http://schemas.microsoft.com/office/powerpoint/2010/main">
    <mc:Choice Requires="p14">
      <p:transition spd="slow" p14:dur="2000" advTm="131571"/>
    </mc:Choice>
    <mc:Fallback xmlns="">
      <p:transition spd="slow" advTm="13157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BAA1C1B-8365-63FE-F71A-E5159B0E26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FA688F6-F723-A742-7F9B-B03839983B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B25C1CC-FAD9-FB38-0082-A78E0A260B3D}"/>
              </a:ext>
            </a:extLst>
          </p:cNvPr>
          <p:cNvSpPr/>
          <p:nvPr/>
        </p:nvSpPr>
        <p:spPr>
          <a:xfrm>
            <a:off x="488731" y="1382283"/>
            <a:ext cx="10777239" cy="4734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فالمكونات هيا لعناصر الأساسية التـي تشكل الثقافة التنظيمية وتتمثل في ما يأتي:</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1) القيم التنظيمية </a:t>
            </a:r>
            <a:r>
              <a:rPr lang="en-US" dirty="0">
                <a:solidFill>
                  <a:schemeClr val="tx1"/>
                </a:solidFill>
                <a:latin typeface="Segoe UI" panose="020B0502040204020203" pitchFamily="34" charset="0"/>
                <a:cs typeface="Segoe UI" panose="020B0502040204020203" pitchFamily="34" charset="0"/>
              </a:rPr>
              <a:t>Organizational Values: </a:t>
            </a:r>
            <a:r>
              <a:rPr lang="ar-JO" dirty="0">
                <a:solidFill>
                  <a:schemeClr val="tx1"/>
                </a:solidFill>
                <a:latin typeface="Segoe UI" panose="020B0502040204020203" pitchFamily="34" charset="0"/>
                <a:cs typeface="Segoe UI" panose="020B0502040204020203" pitchFamily="34" charset="0"/>
              </a:rPr>
              <a:t> </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مجموعه من القناعات التي يتبناها الأفراد وتشكل قواعـد ثابتـة في تحديد السلوك المقبول والمرفوض. مثل أن تتبنى المنظمة قيمة العدل أو المساوة بين منسوبيها. </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2) المعتقدات التنظيمية </a:t>
            </a:r>
            <a:r>
              <a:rPr lang="en-US" dirty="0">
                <a:solidFill>
                  <a:schemeClr val="tx1"/>
                </a:solidFill>
                <a:latin typeface="Segoe UI" panose="020B0502040204020203" pitchFamily="34" charset="0"/>
                <a:cs typeface="Segoe UI" panose="020B0502040204020203" pitchFamily="34" charset="0"/>
              </a:rPr>
              <a:t>Organizational Beliefs: </a:t>
            </a:r>
            <a:r>
              <a:rPr lang="ar-JO" dirty="0">
                <a:solidFill>
                  <a:schemeClr val="tx1"/>
                </a:solidFill>
                <a:latin typeface="Segoe UI" panose="020B0502040204020203" pitchFamily="34" charset="0"/>
                <a:cs typeface="Segoe UI" panose="020B0502040204020203" pitchFamily="34" charset="0"/>
              </a:rPr>
              <a:t>  </a:t>
            </a: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وتمثل التصورات والأفكار المشتركة الراسخة في أذهان العاملين في المنظمة. ومن هذه المعتقدات أهمية المشاركة في عملية صنع القرارات والمساهمة في العمل الجماعي. </a:t>
            </a:r>
          </a:p>
        </p:txBody>
      </p:sp>
      <p:pic>
        <p:nvPicPr>
          <p:cNvPr id="5" name="Graphic 21">
            <a:extLst>
              <a:ext uri="{FF2B5EF4-FFF2-40B4-BE49-F238E27FC236}">
                <a16:creationId xmlns:a16="http://schemas.microsoft.com/office/drawing/2014/main" xmlns="" id="{11319949-AF85-2F4E-8F85-E20598D2EB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EFD1527-8336-234A-21D2-AEC770FF73A3}"/>
              </a:ext>
            </a:extLst>
          </p:cNvPr>
          <p:cNvSpPr txBox="1"/>
          <p:nvPr/>
        </p:nvSpPr>
        <p:spPr>
          <a:xfrm>
            <a:off x="3253130" y="757266"/>
            <a:ext cx="4856813" cy="646331"/>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مكونات الثقافة التنظيمية</a:t>
            </a:r>
          </a:p>
          <a:p>
            <a:pPr algn="r" rtl="1"/>
            <a:endParaRPr lang="ar-JO"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893970739"/>
      </p:ext>
    </p:extLst>
  </p:cSld>
  <p:clrMapOvr>
    <a:masterClrMapping/>
  </p:clrMapOvr>
  <mc:AlternateContent xmlns:mc="http://schemas.openxmlformats.org/markup-compatibility/2006" xmlns:p14="http://schemas.microsoft.com/office/powerpoint/2010/main">
    <mc:Choice Requires="p14">
      <p:transition spd="slow" p14:dur="2000" advTm="72130"/>
    </mc:Choice>
    <mc:Fallback xmlns="">
      <p:transition spd="slow" advTm="721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1265" y="100278"/>
            <a:ext cx="2305141" cy="1076343"/>
          </a:xfrm>
          <a:prstGeom prst="rect">
            <a:avLst/>
          </a:prstGeom>
        </p:spPr>
      </p:pic>
      <p:sp>
        <p:nvSpPr>
          <p:cNvPr id="11" name="TextBox 10">
            <a:extLst>
              <a:ext uri="{FF2B5EF4-FFF2-40B4-BE49-F238E27FC236}">
                <a16:creationId xmlns:a16="http://schemas.microsoft.com/office/drawing/2014/main" xmlns="" id="{6199EBCB-7B72-8BD8-C40E-AFF383964031}"/>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مكونات الثقافة التنظيمية</a:t>
            </a:r>
            <a:endParaRPr lang="en-US" sz="2000" dirty="0">
              <a:solidFill>
                <a:srgbClr val="00B0F0"/>
              </a:solidFill>
              <a:latin typeface="Segoe UI" panose="020B0502040204020203" pitchFamily="34" charset="0"/>
              <a:cs typeface="Segoe UI" panose="020B0502040204020203" pitchFamily="34" charset="0"/>
            </a:endParaRPr>
          </a:p>
        </p:txBody>
      </p:sp>
      <p:sp>
        <p:nvSpPr>
          <p:cNvPr id="15" name="TextBox 14">
            <a:extLst>
              <a:ext uri="{FF2B5EF4-FFF2-40B4-BE49-F238E27FC236}">
                <a16:creationId xmlns:a16="http://schemas.microsoft.com/office/drawing/2014/main" xmlns="" id="{65037DF1-D33B-3621-58C9-E2C15FCC5169}"/>
              </a:ext>
            </a:extLst>
          </p:cNvPr>
          <p:cNvSpPr txBox="1"/>
          <p:nvPr/>
        </p:nvSpPr>
        <p:spPr>
          <a:xfrm>
            <a:off x="467194" y="1266558"/>
            <a:ext cx="11257613" cy="4913525"/>
          </a:xfrm>
          <a:prstGeom prst="rect">
            <a:avLst/>
          </a:prstGeom>
          <a:solidFill>
            <a:schemeClr val="bg1"/>
          </a:solidFill>
        </p:spPr>
        <p:txBody>
          <a:bodyPr wrap="square" rtlCol="0">
            <a:spAutoFit/>
          </a:bodyPr>
          <a:lstStyle/>
          <a:p>
            <a:pPr algn="just" rtl="1">
              <a:lnSpc>
                <a:spcPct val="200000"/>
              </a:lnSpc>
            </a:pPr>
            <a:endParaRPr lang="ar-JO" sz="1600" dirty="0">
              <a:latin typeface="Segoe UI" panose="020B0502040204020203" pitchFamily="34" charset="0"/>
              <a:ea typeface="Simplified Arabic" panose="02020603050405020304" pitchFamily="18" charset="-78"/>
              <a:cs typeface="Segoe UI" panose="020B0502040204020203" pitchFamily="34" charset="0"/>
            </a:endParaRP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3) الأعراف التنظيمية </a:t>
            </a:r>
            <a:r>
              <a:rPr lang="en-US" sz="1600" dirty="0">
                <a:latin typeface="Segoe UI" panose="020B0502040204020203" pitchFamily="34" charset="0"/>
                <a:ea typeface="Simplified Arabic" panose="02020603050405020304" pitchFamily="18" charset="-78"/>
                <a:cs typeface="Segoe UI" panose="020B0502040204020203" pitchFamily="34" charset="0"/>
              </a:rPr>
              <a:t>Organizational Norms: </a:t>
            </a:r>
            <a:r>
              <a:rPr lang="ar-JO" sz="1600" dirty="0">
                <a:latin typeface="Segoe UI" panose="020B0502040204020203" pitchFamily="34" charset="0"/>
                <a:ea typeface="Simplified Arabic" panose="02020603050405020304" pitchFamily="18" charset="-78"/>
                <a:cs typeface="Segoe UI" panose="020B0502040204020203" pitchFamily="34" charset="0"/>
              </a:rPr>
              <a:t>  </a:t>
            </a: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هي المعايير التي يلتزم بها العاملون في المنظمة، وغالبًا ما تكون هذه الأعراف غير مكتوبة وواجبة الاتباع. مثل الالتزام بعـدم توظيف اثنيـن مـن العائلة نفسها في نفس القسم أو المنظمة أو عدم إعادة تعيين موظف قد استقال من المنظمة سابقًا. </a:t>
            </a: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4) التوقعات التنظيمية </a:t>
            </a:r>
            <a:r>
              <a:rPr lang="en-US" sz="1600" dirty="0">
                <a:latin typeface="Segoe UI" panose="020B0502040204020203" pitchFamily="34" charset="0"/>
                <a:ea typeface="Simplified Arabic" panose="02020603050405020304" pitchFamily="18" charset="-78"/>
                <a:cs typeface="Segoe UI" panose="020B0502040204020203" pitchFamily="34" charset="0"/>
              </a:rPr>
              <a:t>Organizational Expectations: </a:t>
            </a:r>
            <a:endParaRPr lang="ar-JO" sz="1600" dirty="0">
              <a:latin typeface="Segoe UI" panose="020B0502040204020203" pitchFamily="34" charset="0"/>
              <a:ea typeface="Simplified Arabic" panose="02020603050405020304" pitchFamily="18" charset="-78"/>
              <a:cs typeface="Segoe UI" panose="020B0502040204020203" pitchFamily="34" charset="0"/>
            </a:endParaRPr>
          </a:p>
          <a:p>
            <a:pPr algn="just" rtl="1">
              <a:lnSpc>
                <a:spcPct val="250000"/>
              </a:lnSpc>
            </a:pPr>
            <a:r>
              <a:rPr lang="ar-JO" sz="1600" dirty="0">
                <a:latin typeface="Segoe UI" panose="020B0502040204020203" pitchFamily="34" charset="0"/>
                <a:cs typeface="Segoe UI" panose="020B0502040204020203" pitchFamily="34" charset="0"/>
              </a:rPr>
              <a:t>وهي عبارة عن مجموعة من الأشياء المتوقعة التي يحددها أو يتوقعها الفرد من المنظمة وكذلك تتوقعها المنظمة من الفرد، خلال فترة عمل الفرد في المنظمة. مثال ذلك توقعات الرؤساء من المرؤوسين، والمرؤوسين من الرؤساء، والزملاء من الزملاء الآخرين والمتمثلة بالتقدير والاحترام المتبادل، وتوفير بيئة تنظيمية ومناخ تنظيمي يساعد ويدعم احتياجات العامل النفسية والاقتصادية</a:t>
            </a:r>
          </a:p>
          <a:p>
            <a:pPr algn="just" rtl="1">
              <a:lnSpc>
                <a:spcPct val="250000"/>
              </a:lnSpc>
            </a:pPr>
            <a:endParaRPr lang="ar-JO" sz="1600" dirty="0">
              <a:latin typeface="Segoe UI" panose="020B0502040204020203" pitchFamily="34" charset="0"/>
              <a:cs typeface="Segoe UI" panose="020B0502040204020203" pitchFamily="34" charset="0"/>
            </a:endParaRPr>
          </a:p>
        </p:txBody>
      </p:sp>
      <p:pic>
        <p:nvPicPr>
          <p:cNvPr id="5" name="Picture 4">
            <a:extLst>
              <a:ext uri="{FF2B5EF4-FFF2-40B4-BE49-F238E27FC236}">
                <a16:creationId xmlns:a16="http://schemas.microsoft.com/office/drawing/2014/main" xmlns="" id="{3858DC1E-5AE3-E1E7-370D-DBDB0BBE9951}"/>
              </a:ext>
            </a:extLst>
          </p:cNvPr>
          <p:cNvPicPr>
            <a:picLocks noChangeAspect="1"/>
          </p:cNvPicPr>
          <p:nvPr/>
        </p:nvPicPr>
        <p:blipFill>
          <a:blip r:embed="rId3"/>
          <a:stretch>
            <a:fillRect/>
          </a:stretch>
        </p:blipFill>
        <p:spPr>
          <a:xfrm>
            <a:off x="515709" y="1286354"/>
            <a:ext cx="3220689" cy="954284"/>
          </a:xfrm>
          <a:prstGeom prst="rect">
            <a:avLst/>
          </a:prstGeom>
        </p:spPr>
      </p:pic>
    </p:spTree>
  </p:cSld>
  <p:clrMapOvr>
    <a:masterClrMapping/>
  </p:clrMapOvr>
  <p:transition spd="slow" advTm="123296">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2966" y="1407163"/>
            <a:ext cx="11407859"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Alexandria ExtraBold" pitchFamily="2" charset="-78"/>
              <a:ea typeface="Times New Roman" panose="02020603050405020304" pitchFamily="18" charset="0"/>
              <a:cs typeface="Alexandria ExtraBold"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r" rtl="1"/>
            <a:endParaRPr lang="ar-JO" sz="2000" b="1" dirty="0">
              <a:solidFill>
                <a:srgbClr val="00B0F0"/>
              </a:solidFill>
              <a:latin typeface="Alexandria Black" pitchFamily="2" charset="-78"/>
              <a:cs typeface="Alexandria Black" pitchFamily="2" charset="-78"/>
            </a:endParaRP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endParaRPr lang="ar-JO" sz="1400" dirty="0">
              <a:solidFill>
                <a:schemeClr val="tx1"/>
              </a:solidFill>
              <a:latin typeface="Alexandria Light" pitchFamily="2" charset="-78"/>
              <a:cs typeface="Alexandria Light" pitchFamily="2" charset="-78"/>
            </a:endParaRPr>
          </a:p>
          <a:p>
            <a:pPr algn="ctr"/>
            <a:endParaRPr lang="ar-JO" sz="2000" b="1" dirty="0">
              <a:solidFill>
                <a:srgbClr val="00B0F0"/>
              </a:solidFill>
              <a:latin typeface="Alexandria ExtraLight" pitchFamily="2" charset="-78"/>
              <a:cs typeface="Alexandria ExtraLight" pitchFamily="2" charset="-78"/>
            </a:endParaRPr>
          </a:p>
          <a:p>
            <a:pPr algn="ctr"/>
            <a:endParaRPr lang="ar-JO" sz="2000" b="1" dirty="0">
              <a:solidFill>
                <a:srgbClr val="00B0F0"/>
              </a:solidFill>
              <a:latin typeface="Alexandria ExtraLight" pitchFamily="2" charset="-78"/>
              <a:cs typeface="Alexandria ExtraLight" pitchFamily="2" charset="-78"/>
            </a:endParaRPr>
          </a:p>
          <a:p>
            <a:pPr algn="ctr"/>
            <a:endParaRPr lang="ar-JO" sz="2000" b="1" dirty="0">
              <a:solidFill>
                <a:srgbClr val="00B0F0"/>
              </a:solidFill>
              <a:latin typeface="Alexandria ExtraLight" pitchFamily="2" charset="-78"/>
              <a:cs typeface="Alexandria ExtraLight" pitchFamily="2" charset="-78"/>
            </a:endParaRPr>
          </a:p>
          <a:p>
            <a:pPr algn="ctr"/>
            <a:endParaRPr lang="ar-JO" sz="1600" b="1" dirty="0">
              <a:solidFill>
                <a:schemeClr val="tx1"/>
              </a:solidFill>
              <a:latin typeface="Alexandria ExtraLight" pitchFamily="2" charset="-78"/>
              <a:cs typeface="Alexandria ExtraLight" pitchFamily="2" charset="-78"/>
            </a:endParaRPr>
          </a:p>
          <a:p>
            <a:pPr algn="just" rtl="1">
              <a:lnSpc>
                <a:spcPct val="250000"/>
              </a:lnSpc>
            </a:pPr>
            <a:r>
              <a:rPr lang="ar-JO" sz="1600" b="0" i="0" dirty="0">
                <a:solidFill>
                  <a:schemeClr val="tx1"/>
                </a:solidFill>
                <a:effectLst/>
                <a:latin typeface="Alexandria ExtraLight" pitchFamily="2" charset="-78"/>
                <a:cs typeface="Alexandria ExtraLight" pitchFamily="2" charset="-78"/>
              </a:rPr>
              <a:t>     </a:t>
            </a:r>
            <a:endParaRPr lang="en-US" sz="3600" b="1" dirty="0">
              <a:solidFill>
                <a:srgbClr val="00B0F0"/>
              </a:solidFill>
              <a:latin typeface="Alexandria ExtraLight" pitchFamily="2" charset="-78"/>
              <a:cs typeface="Alexandria ExtraLight"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6D2223F5-E4A2-7FC3-799F-BB17E957C3B3}"/>
              </a:ext>
            </a:extLst>
          </p:cNvPr>
          <p:cNvSpPr txBox="1"/>
          <p:nvPr/>
        </p:nvSpPr>
        <p:spPr>
          <a:xfrm>
            <a:off x="3273472" y="881406"/>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مكونات الثقافة التنظيمية</a:t>
            </a:r>
            <a:endParaRPr lang="en-US" sz="2000" dirty="0">
              <a:solidFill>
                <a:srgbClr val="00B0F0"/>
              </a:solidFill>
              <a:latin typeface="Segoe UI" panose="020B0502040204020203" pitchFamily="34" charset="0"/>
              <a:cs typeface="Segoe UI" panose="020B0502040204020203" pitchFamily="34" charset="0"/>
            </a:endParaRPr>
          </a:p>
        </p:txBody>
      </p:sp>
      <p:pic>
        <p:nvPicPr>
          <p:cNvPr id="8" name="Picture 7">
            <a:extLst>
              <a:ext uri="{FF2B5EF4-FFF2-40B4-BE49-F238E27FC236}">
                <a16:creationId xmlns:a16="http://schemas.microsoft.com/office/drawing/2014/main" xmlns="" id="{A1949687-AB29-F9AF-B960-870DC33CE5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8994" y="1616302"/>
            <a:ext cx="10121462" cy="4484953"/>
          </a:xfrm>
          <a:prstGeom prst="rect">
            <a:avLst/>
          </a:prstGeom>
        </p:spPr>
      </p:pic>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86149"/>
    </mc:Choice>
    <mc:Fallback xmlns="">
      <p:transition spd="slow" advTm="8614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i="0" dirty="0">
              <a:solidFill>
                <a:schemeClr val="tx1"/>
              </a:solidFill>
              <a:effectLst/>
              <a:latin typeface="Segoe UI" panose="020B0502040204020203" pitchFamily="34" charset="0"/>
              <a:cs typeface="Segoe UI" panose="020B0502040204020203" pitchFamily="34" charset="0"/>
            </a:endParaRPr>
          </a:p>
          <a:p>
            <a:pPr algn="r" rtl="1">
              <a:lnSpc>
                <a:spcPct val="150000"/>
              </a:lnSpc>
            </a:pPr>
            <a:r>
              <a:rPr lang="ar-JO" sz="1600" i="0" dirty="0">
                <a:solidFill>
                  <a:schemeClr val="tx1"/>
                </a:solidFill>
                <a:effectLst/>
                <a:latin typeface="Segoe UI" panose="020B0502040204020203" pitchFamily="34" charset="0"/>
                <a:cs typeface="Segoe UI" panose="020B0502040204020203" pitchFamily="34" charset="0"/>
              </a:rPr>
              <a:t>تتلخص أهمية الثقافة التنظيمية في جوانب عديدة ومنها: </a:t>
            </a:r>
          </a:p>
          <a:p>
            <a:pPr marL="342900" indent="-342900" algn="r" rtl="1">
              <a:lnSpc>
                <a:spcPct val="250000"/>
              </a:lnSpc>
              <a:buFont typeface="+mj-lt"/>
              <a:buAutoNum type="arabicPeriod"/>
            </a:pPr>
            <a:r>
              <a:rPr lang="ar-JO" i="0" dirty="0">
                <a:solidFill>
                  <a:schemeClr val="tx1"/>
                </a:solidFill>
                <a:effectLst/>
                <a:latin typeface="Segoe UI" panose="020B0502040204020203" pitchFamily="34" charset="0"/>
                <a:cs typeface="Segoe UI" panose="020B0502040204020203" pitchFamily="34" charset="0"/>
              </a:rPr>
              <a:t>تكوين أنماط السلوك والعلاقات التي يجب أن يتبعها أفراد المنظمة الواحدة سواء كانوا العاملين بها أم مدرائها. </a:t>
            </a:r>
          </a:p>
          <a:p>
            <a:pPr marL="342900" indent="-342900" algn="r" rtl="1">
              <a:lnSpc>
                <a:spcPct val="250000"/>
              </a:lnSpc>
              <a:buFont typeface="+mj-lt"/>
              <a:buAutoNum type="arabicPeriod"/>
            </a:pPr>
            <a:r>
              <a:rPr lang="ar-JO" i="0" dirty="0">
                <a:solidFill>
                  <a:schemeClr val="tx1"/>
                </a:solidFill>
                <a:effectLst/>
                <a:latin typeface="Segoe UI" panose="020B0502040204020203" pitchFamily="34" charset="0"/>
                <a:cs typeface="Segoe UI" panose="020B0502040204020203" pitchFamily="34" charset="0"/>
              </a:rPr>
              <a:t>رفع قدرة المنظمة على التغيير والتطوير ومواكبة التطورات التي تحدث في المنظمات من حولها.</a:t>
            </a:r>
          </a:p>
          <a:p>
            <a:pPr marL="342900" indent="-342900" algn="r" rtl="1">
              <a:lnSpc>
                <a:spcPct val="250000"/>
              </a:lnSpc>
              <a:buFont typeface="+mj-lt"/>
              <a:buAutoNum type="arabicPeriod"/>
            </a:pPr>
            <a:r>
              <a:rPr lang="ar-JO" i="0" dirty="0">
                <a:solidFill>
                  <a:schemeClr val="tx1"/>
                </a:solidFill>
                <a:effectLst/>
                <a:latin typeface="Segoe UI" panose="020B0502040204020203" pitchFamily="34" charset="0"/>
                <a:cs typeface="Segoe UI" panose="020B0502040204020203" pitchFamily="34" charset="0"/>
              </a:rPr>
              <a:t> تحديد السلوك الوظيفي المتوقع من الأفراد العاملين في المنظمة، </a:t>
            </a:r>
          </a:p>
          <a:p>
            <a:pPr marL="342900" indent="-342900" algn="r" rtl="1">
              <a:lnSpc>
                <a:spcPct val="250000"/>
              </a:lnSpc>
              <a:buFont typeface="+mj-lt"/>
              <a:buAutoNum type="arabicPeriod"/>
            </a:pPr>
            <a:r>
              <a:rPr lang="ar-JO" i="0" dirty="0">
                <a:solidFill>
                  <a:schemeClr val="tx1"/>
                </a:solidFill>
                <a:effectLst/>
                <a:latin typeface="Segoe UI" panose="020B0502040204020203" pitchFamily="34" charset="0"/>
                <a:cs typeface="Segoe UI" panose="020B0502040204020203" pitchFamily="34" charset="0"/>
              </a:rPr>
              <a:t>تحديد طبيعة علاقاتهم ببعضهم وعلاقاتهم مع العملاء. </a:t>
            </a:r>
          </a:p>
          <a:p>
            <a:pPr marL="342900" indent="-342900" algn="r" rtl="1">
              <a:lnSpc>
                <a:spcPct val="250000"/>
              </a:lnSpc>
              <a:buFont typeface="+mj-lt"/>
              <a:buAutoNum type="arabicPeriod"/>
            </a:pPr>
            <a:r>
              <a:rPr lang="ar-JO" i="0" dirty="0">
                <a:solidFill>
                  <a:schemeClr val="tx1"/>
                </a:solidFill>
                <a:effectLst/>
                <a:latin typeface="Segoe UI" panose="020B0502040204020203" pitchFamily="34" charset="0"/>
                <a:cs typeface="Segoe UI" panose="020B0502040204020203" pitchFamily="34" charset="0"/>
              </a:rPr>
              <a:t>تحديد طريقة اللبس للموظفين واللغة التي يتحدثون بها. </a:t>
            </a:r>
          </a:p>
          <a:p>
            <a:pPr marL="342900" indent="-342900" algn="r" rtl="1">
              <a:lnSpc>
                <a:spcPct val="250000"/>
              </a:lnSpc>
              <a:buFont typeface="+mj-lt"/>
              <a:buAutoNum type="arabicPeriod"/>
            </a:pPr>
            <a:r>
              <a:rPr lang="ar-JO" i="0" dirty="0">
                <a:solidFill>
                  <a:schemeClr val="tx1"/>
                </a:solidFill>
                <a:effectLst/>
                <a:latin typeface="Segoe UI" panose="020B0502040204020203" pitchFamily="34" charset="0"/>
                <a:cs typeface="Segoe UI" panose="020B0502040204020203" pitchFamily="34" charset="0"/>
              </a:rPr>
              <a:t>الحفاظ على استقرار المنظمة.</a:t>
            </a:r>
          </a:p>
          <a:p>
            <a:pPr algn="r" rtl="1">
              <a:lnSpc>
                <a:spcPct val="200000"/>
              </a:lnSpc>
              <a:buFont typeface="+mj-lt"/>
              <a:buAutoNum type="arabicPeriod"/>
            </a:pPr>
            <a:endParaRPr lang="ar-JO" sz="1600"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8228E11B-B6EF-60BC-A853-4989EDA5D52D}"/>
              </a:ext>
            </a:extLst>
          </p:cNvPr>
          <p:cNvSpPr txBox="1"/>
          <p:nvPr/>
        </p:nvSpPr>
        <p:spPr>
          <a:xfrm>
            <a:off x="3815255" y="797666"/>
            <a:ext cx="3720662" cy="369332"/>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أهمية الثقافة التنظيمية</a:t>
            </a:r>
          </a:p>
        </p:txBody>
      </p:sp>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58397"/>
    </mc:Choice>
    <mc:Fallback xmlns="">
      <p:transition spd="slow" advTm="15839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D373316-008A-9CAF-13EA-E65F09F07A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C4087E-1967-AD5D-757F-2065F4CC8B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8AF762B0-291B-203E-33A2-053DB2AB56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CB69E360-E1CF-B8E4-509D-F4E6DF3691B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20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dirty="0">
                <a:solidFill>
                  <a:schemeClr val="tx1"/>
                </a:solidFill>
                <a:latin typeface="Segoe UI" panose="020B0502040204020203" pitchFamily="34" charset="0"/>
                <a:cs typeface="Segoe UI" panose="020B0502040204020203" pitchFamily="34" charset="0"/>
              </a:rPr>
              <a:t>7. تعدّ الثقافة التنظيمية عنصرًا مساعدًا  ومؤيدًا  لإدارة المنظمة وتساعدها على تحقيق طموحاتها وأهدافها. </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8. الحث على الابتكار في العمل وتجنب الروتين والطاعة العمياء.</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 9. توجيه الأفراد العاملين في المنظمة الواحدة، والعمل على تنظيم أعمالهم، وإنجازاتهم وعلاقاتهم ببعضهم. </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10. </a:t>
            </a:r>
            <a:r>
              <a:rPr lang="ar-SA" dirty="0">
                <a:solidFill>
                  <a:schemeClr val="tx1"/>
                </a:solidFill>
                <a:latin typeface="Segoe UI" panose="020B0502040204020203" pitchFamily="34" charset="0"/>
                <a:cs typeface="Segoe UI" panose="020B0502040204020203" pitchFamily="34" charset="0"/>
              </a:rPr>
              <a:t>ا</a:t>
            </a:r>
            <a:r>
              <a:rPr lang="ar-JO" dirty="0" smtClean="0">
                <a:solidFill>
                  <a:schemeClr val="tx1"/>
                </a:solidFill>
                <a:latin typeface="Segoe UI" panose="020B0502040204020203" pitchFamily="34" charset="0"/>
                <a:cs typeface="Segoe UI" panose="020B0502040204020203" pitchFamily="34" charset="0"/>
              </a:rPr>
              <a:t>ستقطاب </a:t>
            </a:r>
            <a:r>
              <a:rPr lang="ar-JO" dirty="0">
                <a:solidFill>
                  <a:schemeClr val="tx1"/>
                </a:solidFill>
                <a:latin typeface="Segoe UI" panose="020B0502040204020203" pitchFamily="34" charset="0"/>
                <a:cs typeface="Segoe UI" panose="020B0502040204020203" pitchFamily="34" charset="0"/>
              </a:rPr>
              <a:t>العاملين الطموحين والمبدعين والمطلوبين لتحقيق أهداف المنظمة. </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11. تسهيل مهام الإدارة والتخفيف من حالات اللجوء إلى الإجراءات الرسمية لتحقيق الموظفين للسلوكيات المطلوبة منهم</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12. تحافظ على وحدة التنظيم وتكامله  والتي تتمثل باتفاق العاملين على عناصر محددة،</a:t>
            </a:r>
          </a:p>
          <a:p>
            <a:pPr algn="r" rtl="1">
              <a:lnSpc>
                <a:spcPct val="200000"/>
              </a:lnSpc>
            </a:pPr>
            <a:endParaRPr lang="ar-JO" sz="160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ECB83931-910E-AFB5-3B69-182B3F707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3C97AECF-A941-8A3F-BE8A-39C96A5397A6}"/>
              </a:ext>
            </a:extLst>
          </p:cNvPr>
          <p:cNvPicPr>
            <a:picLocks noChangeAspect="1"/>
          </p:cNvPicPr>
          <p:nvPr/>
        </p:nvPicPr>
        <p:blipFill>
          <a:blip r:embed="rId3"/>
          <a:stretch>
            <a:fillRect/>
          </a:stretch>
        </p:blipFill>
        <p:spPr>
          <a:xfrm>
            <a:off x="3329303" y="779308"/>
            <a:ext cx="3767655" cy="499915"/>
          </a:xfrm>
          <a:prstGeom prst="rect">
            <a:avLst/>
          </a:prstGeom>
        </p:spPr>
      </p:pic>
    </p:spTree>
    <p:extLst>
      <p:ext uri="{BB962C8B-B14F-4D97-AF65-F5344CB8AC3E}">
        <p14:creationId xmlns:p14="http://schemas.microsoft.com/office/powerpoint/2010/main" val="2089857921"/>
      </p:ext>
    </p:extLst>
  </p:cSld>
  <p:clrMapOvr>
    <a:masterClrMapping/>
  </p:clrMapOvr>
  <mc:AlternateContent xmlns:mc="http://schemas.openxmlformats.org/markup-compatibility/2006" xmlns:p14="http://schemas.microsoft.com/office/powerpoint/2010/main">
    <mc:Choice Requires="p14">
      <p:transition spd="slow" p14:dur="2000" advTm="116250"/>
    </mc:Choice>
    <mc:Fallback xmlns="">
      <p:transition spd="slow" advTm="11625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D373316-008A-9CAF-13EA-E65F09F07A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C4087E-1967-AD5D-757F-2065F4CC8B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8AF762B0-291B-203E-33A2-053DB2AB56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CB69E360-E1CF-B8E4-509D-F4E6DF3691B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Segoe UI" panose="020B0502040204020203" pitchFamily="34" charset="0"/>
                <a:cs typeface="Segoe UI" panose="020B0502040204020203" pitchFamily="34" charset="0"/>
              </a:rPr>
              <a:t>تتكون الثقافة التنظيمية من عدة خصائص إذ أن لكل </a:t>
            </a:r>
            <a:r>
              <a:rPr lang="ar-JO" u="sng" dirty="0">
                <a:solidFill>
                  <a:schemeClr val="tx1"/>
                </a:solidFill>
                <a:latin typeface="Segoe UI" panose="020B0502040204020203" pitchFamily="34" charset="0"/>
                <a:cs typeface="Segoe UI" panose="020B0502040204020203" pitchFamily="34" charset="0"/>
              </a:rPr>
              <a:t>منظمة قيمة مميزة لكل من هذه الخصائص</a:t>
            </a:r>
            <a:r>
              <a:rPr lang="ar-JO" dirty="0">
                <a:solidFill>
                  <a:schemeClr val="tx1"/>
                </a:solidFill>
                <a:latin typeface="Segoe UI" panose="020B0502040204020203" pitchFamily="34" charset="0"/>
                <a:cs typeface="Segoe UI" panose="020B0502040204020203" pitchFamily="34" charset="0"/>
              </a:rPr>
              <a:t>.</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و يقوم أعضاء المنظمات </a:t>
            </a:r>
            <a:r>
              <a:rPr lang="ar-JO" u="sng" dirty="0">
                <a:solidFill>
                  <a:schemeClr val="tx1"/>
                </a:solidFill>
                <a:latin typeface="Segoe UI" panose="020B0502040204020203" pitchFamily="34" charset="0"/>
                <a:cs typeface="Segoe UI" panose="020B0502040204020203" pitchFamily="34" charset="0"/>
              </a:rPr>
              <a:t>بإصدار أحكام على القيمة التي تضعها </a:t>
            </a:r>
            <a:r>
              <a:rPr lang="ar-JO" dirty="0">
                <a:solidFill>
                  <a:schemeClr val="tx1"/>
                </a:solidFill>
                <a:latin typeface="Segoe UI" panose="020B0502040204020203" pitchFamily="34" charset="0"/>
                <a:cs typeface="Segoe UI" panose="020B0502040204020203" pitchFamily="34" charset="0"/>
              </a:rPr>
              <a:t>مؤسستهم بناءً على هذه الخصائص ويتخذون القرارات بتعديل السلوك والمعتقدات  بما يتوافق مع هذه الخصائص ومنها:</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أولًا: </a:t>
            </a:r>
            <a:r>
              <a:rPr lang="ar-YE" dirty="0">
                <a:solidFill>
                  <a:schemeClr val="tx1"/>
                </a:solidFill>
                <a:latin typeface="Segoe UI" panose="020B0502040204020203" pitchFamily="34" charset="0"/>
                <a:cs typeface="Segoe UI" panose="020B0502040204020203" pitchFamily="34" charset="0"/>
              </a:rPr>
              <a:t>الابتكار (التوجيه نحو المخاطر)</a:t>
            </a:r>
            <a:endParaRPr lang="ar-JO"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dirty="0">
                <a:solidFill>
                  <a:schemeClr val="tx1"/>
                </a:solidFill>
                <a:latin typeface="Segoe UI" panose="020B0502040204020203" pitchFamily="34" charset="0"/>
                <a:cs typeface="Segoe UI" panose="020B0502040204020203" pitchFamily="34" charset="0"/>
              </a:rPr>
              <a:t>إن المنظمات التي تدرك أهمية الابتكار وتعطيه قيمة مرتفعة  </a:t>
            </a:r>
            <a:r>
              <a:rPr lang="ar-YE" dirty="0">
                <a:solidFill>
                  <a:schemeClr val="tx1"/>
                </a:solidFill>
                <a:latin typeface="Segoe UI" panose="020B0502040204020203" pitchFamily="34" charset="0"/>
                <a:cs typeface="Segoe UI" panose="020B0502040204020203" pitchFamily="34" charset="0"/>
              </a:rPr>
              <a:t>تشجع موظفيها على تحمل المخاطر والابتكار في أداء وظائفهم.</a:t>
            </a:r>
            <a:r>
              <a:rPr lang="ar-JO" dirty="0">
                <a:solidFill>
                  <a:schemeClr val="tx1"/>
                </a:solidFill>
                <a:latin typeface="Segoe UI" panose="020B0502040204020203" pitchFamily="34" charset="0"/>
                <a:cs typeface="Segoe UI" panose="020B0502040204020203" pitchFamily="34" charset="0"/>
              </a:rPr>
              <a:t> و</a:t>
            </a:r>
            <a:r>
              <a:rPr lang="ar-YE" dirty="0">
                <a:solidFill>
                  <a:schemeClr val="tx1"/>
                </a:solidFill>
                <a:latin typeface="Segoe UI" panose="020B0502040204020203" pitchFamily="34" charset="0"/>
                <a:cs typeface="Segoe UI" panose="020B0502040204020203" pitchFamily="34" charset="0"/>
              </a:rPr>
              <a:t>تتوقع </a:t>
            </a:r>
            <a:r>
              <a:rPr lang="ar-JO" dirty="0">
                <a:solidFill>
                  <a:schemeClr val="tx1"/>
                </a:solidFill>
                <a:latin typeface="Segoe UI" panose="020B0502040204020203" pitchFamily="34" charset="0"/>
                <a:cs typeface="Segoe UI" panose="020B0502040204020203" pitchFamily="34" charset="0"/>
              </a:rPr>
              <a:t>المنظمات </a:t>
            </a:r>
            <a:r>
              <a:rPr lang="ar-YE" dirty="0">
                <a:solidFill>
                  <a:schemeClr val="tx1"/>
                </a:solidFill>
                <a:latin typeface="Segoe UI" panose="020B0502040204020203" pitchFamily="34" charset="0"/>
                <a:cs typeface="Segoe UI" panose="020B0502040204020203" pitchFamily="34" charset="0"/>
              </a:rPr>
              <a:t>ذات الثقافات التي تعطي قيمة منخفضة للابتكار أن يقوم موظفوها بعملهم بنفس الطريقة التي تدربوا بها، دون البحث عن طرق لتحسين أدائهم. </a:t>
            </a:r>
            <a:endParaRPr lang="en-US"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ECB83931-910E-AFB5-3B69-182B3F707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68FA8D3-7B25-6B21-AE1A-9114E6F5638D}"/>
              </a:ext>
            </a:extLst>
          </p:cNvPr>
          <p:cNvSpPr txBox="1"/>
          <p:nvPr/>
        </p:nvSpPr>
        <p:spPr>
          <a:xfrm>
            <a:off x="2070717" y="797666"/>
            <a:ext cx="5796276" cy="369332"/>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خصائص الثقافة التنظيمية</a:t>
            </a:r>
          </a:p>
        </p:txBody>
      </p:sp>
    </p:spTree>
    <p:extLst>
      <p:ext uri="{BB962C8B-B14F-4D97-AF65-F5344CB8AC3E}">
        <p14:creationId xmlns:p14="http://schemas.microsoft.com/office/powerpoint/2010/main" val="388759026"/>
      </p:ext>
    </p:extLst>
  </p:cSld>
  <p:clrMapOvr>
    <a:masterClrMapping/>
  </p:clrMapOvr>
  <mc:AlternateContent xmlns:mc="http://schemas.openxmlformats.org/markup-compatibility/2006" xmlns:p14="http://schemas.microsoft.com/office/powerpoint/2010/main">
    <mc:Choice Requires="p14">
      <p:transition spd="slow" p14:dur="2000" advTm="168158"/>
    </mc:Choice>
    <mc:Fallback xmlns="">
      <p:transition spd="slow" advTm="16815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A84E6D4-7288-F5CD-B8BF-7743BDAACB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A4B650-1F11-7F23-3952-9FA5BC897F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AFF2C16-36FC-BF74-5FFB-9671A10C660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4E019E3-ADA1-532F-F81F-DD9F1F2EFA3A}"/>
              </a:ext>
            </a:extLst>
          </p:cNvPr>
          <p:cNvSpPr/>
          <p:nvPr/>
        </p:nvSpPr>
        <p:spPr>
          <a:xfrm>
            <a:off x="378373" y="1388558"/>
            <a:ext cx="11240254"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Segoe UI" panose="020B0502040204020203" pitchFamily="34" charset="0"/>
                <a:cs typeface="Segoe UI" panose="020B0502040204020203" pitchFamily="34" charset="0"/>
              </a:rPr>
              <a:t>ثانيًا: الاهتمام بالتفاصيل (الاتجاه الدقيق)</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تحدد هذه الخاصية للثقافة التنظيمية الدرجة التي يُتوقع بها من الموظفين أن يكونوا دقيقين في عملهم. فالثقافة التي تهتم بالتفاصيل بشكل مرتفع تتوقع من موظفيها أن يؤدوا عملهم بدقة، أما الثقافة التي تعطي قيمة منخفضة لهذه الخاصية فلا تفعل ذلك.</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ثالثًا: التركيز على النتيجة (توجه الإنجاز)</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فالمنظمات  التي تركز على النتائج و ليس على كيفية تحقيق النتائج. أما المنظمات  التي تقودها كمية المبيعات فإن القيام بكل ما يلزم للحصول على زيادة المبيعات له ثقافة مختلفة بحيث تضع قيمة عالية على التركيز على خصائص النتائج لزيادة المبيعات.</a:t>
            </a:r>
            <a:endParaRPr lang="en-US"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3E30627D-0238-B829-6C5F-600C09FBB3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xmlns="" id="{9308F8DE-B9A3-8CA7-522F-828B5B2E8B87}"/>
              </a:ext>
            </a:extLst>
          </p:cNvPr>
          <p:cNvPicPr>
            <a:picLocks noChangeAspect="1"/>
          </p:cNvPicPr>
          <p:nvPr/>
        </p:nvPicPr>
        <p:blipFill>
          <a:blip r:embed="rId3"/>
          <a:stretch>
            <a:fillRect/>
          </a:stretch>
        </p:blipFill>
        <p:spPr>
          <a:xfrm>
            <a:off x="2485572" y="797848"/>
            <a:ext cx="5846571" cy="499915"/>
          </a:xfrm>
          <a:prstGeom prst="rect">
            <a:avLst/>
          </a:prstGeom>
        </p:spPr>
      </p:pic>
    </p:spTree>
    <p:extLst>
      <p:ext uri="{BB962C8B-B14F-4D97-AF65-F5344CB8AC3E}">
        <p14:creationId xmlns:p14="http://schemas.microsoft.com/office/powerpoint/2010/main" val="220787633"/>
      </p:ext>
    </p:extLst>
  </p:cSld>
  <p:clrMapOvr>
    <a:masterClrMapping/>
  </p:clrMapOvr>
  <mc:AlternateContent xmlns:mc="http://schemas.openxmlformats.org/markup-compatibility/2006" xmlns:p14="http://schemas.microsoft.com/office/powerpoint/2010/main">
    <mc:Choice Requires="p14">
      <p:transition spd="slow" p14:dur="2000" advTm="128105"/>
    </mc:Choice>
    <mc:Fallback xmlns="">
      <p:transition spd="slow" advTm="12810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Segoe UI" panose="020B0502040204020203" pitchFamily="34" charset="0"/>
                <a:cs typeface="Segoe UI" panose="020B0502040204020203" pitchFamily="34" charset="0"/>
              </a:rPr>
              <a:t> رابعًا: التركيز على العنصر البشري (التوجيه نحو العدالة)</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إذ أن المنظمات  التي تعطي قيمة عالية لهذه الخاصية من الثقافة التنظيمية تولي أهمية كبيرة لكيفية تأثير قراراتها على الأشخاص في مؤسساتها.  وبالنسبة لهذه الشركات من المهم معاملة موظفيها باحترام وكرامة.</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خامسًا: العمل الجماعي (التوجيه التعاوني)</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الشركات التي تنظم أنشطة العمل لفِرَق بدلاً من الأفراد تضع قيمة عالية على هذه الخاصية المميزة للثقافة التنظيمية.  فالقادة </a:t>
            </a:r>
            <a:r>
              <a:rPr lang="ar-YE" dirty="0">
                <a:solidFill>
                  <a:schemeClr val="tx1"/>
                </a:solidFill>
                <a:latin typeface="Segoe UI" panose="020B0502040204020203" pitchFamily="34" charset="0"/>
                <a:cs typeface="Segoe UI" panose="020B0502040204020203" pitchFamily="34" charset="0"/>
              </a:rPr>
              <a:t> الذين يعملون من أجل </a:t>
            </a:r>
            <a:r>
              <a:rPr lang="ar-JO" dirty="0">
                <a:solidFill>
                  <a:schemeClr val="tx1"/>
                </a:solidFill>
                <a:latin typeface="Segoe UI" panose="020B0502040204020203" pitchFamily="34" charset="0"/>
                <a:cs typeface="Segoe UI" panose="020B0502040204020203" pitchFamily="34" charset="0"/>
              </a:rPr>
              <a:t>بث روح العمل الجماعي يميل موظفيهم </a:t>
            </a:r>
            <a:r>
              <a:rPr lang="ar-YE" dirty="0">
                <a:solidFill>
                  <a:schemeClr val="tx1"/>
                </a:solidFill>
                <a:latin typeface="Segoe UI" panose="020B0502040204020203" pitchFamily="34" charset="0"/>
                <a:cs typeface="Segoe UI" panose="020B0502040204020203" pitchFamily="34" charset="0"/>
              </a:rPr>
              <a:t>إلى إقامة علاقة إيجابية مع زملائهم ومديريهم.</a:t>
            </a:r>
            <a:endParaRPr lang="en-US"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7AD716CB-4FFE-1232-1776-82C0863D1A9E}"/>
              </a:ext>
            </a:extLst>
          </p:cNvPr>
          <p:cNvPicPr>
            <a:picLocks noChangeAspect="1"/>
          </p:cNvPicPr>
          <p:nvPr/>
        </p:nvPicPr>
        <p:blipFill>
          <a:blip r:embed="rId3"/>
          <a:stretch>
            <a:fillRect/>
          </a:stretch>
        </p:blipFill>
        <p:spPr>
          <a:xfrm>
            <a:off x="2337141" y="888643"/>
            <a:ext cx="5846571" cy="499915"/>
          </a:xfrm>
          <a:prstGeom prst="rect">
            <a:avLst/>
          </a:prstGeom>
        </p:spPr>
      </p:pic>
    </p:spTree>
    <p:extLst>
      <p:ext uri="{BB962C8B-B14F-4D97-AF65-F5344CB8AC3E}">
        <p14:creationId xmlns:p14="http://schemas.microsoft.com/office/powerpoint/2010/main" val="1359989202"/>
      </p:ext>
    </p:extLst>
  </p:cSld>
  <p:clrMapOvr>
    <a:masterClrMapping/>
  </p:clrMapOvr>
  <mc:AlternateContent xmlns:mc="http://schemas.openxmlformats.org/markup-compatibility/2006" xmlns:p14="http://schemas.microsoft.com/office/powerpoint/2010/main">
    <mc:Choice Requires="p14">
      <p:transition spd="slow" p14:dur="2000" advTm="87205"/>
    </mc:Choice>
    <mc:Fallback xmlns="">
      <p:transition spd="slow" advTm="8720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A7B5BB0-CBB6-5272-347E-60875DA83ABF}"/>
              </a:ext>
            </a:extLst>
          </p:cNvPr>
          <p:cNvSpPr txBox="1"/>
          <p:nvPr/>
        </p:nvSpPr>
        <p:spPr>
          <a:xfrm>
            <a:off x="536029" y="1435576"/>
            <a:ext cx="11051368" cy="4007187"/>
          </a:xfrm>
          <a:prstGeom prst="rect">
            <a:avLst/>
          </a:prstGeom>
          <a:solidFill>
            <a:schemeClr val="bg1"/>
          </a:solidFill>
          <a:ln w="57150">
            <a:solidFill>
              <a:srgbClr val="00B0F0"/>
            </a:solidFill>
          </a:ln>
        </p:spPr>
        <p:txBody>
          <a:bodyPr wrap="square">
            <a:spAutoFit/>
          </a:bodyPr>
          <a:lstStyle/>
          <a:p>
            <a:pPr algn="r" rtl="1">
              <a:lnSpc>
                <a:spcPct val="200000"/>
              </a:lnSpc>
            </a:pPr>
            <a:r>
              <a:rPr lang="ar-JO" sz="2000" dirty="0">
                <a:solidFill>
                  <a:srgbClr val="000000"/>
                </a:solidFill>
                <a:latin typeface="Segoe UI" panose="020B0502040204020203" pitchFamily="34" charset="0"/>
                <a:cs typeface="Segoe UI" panose="020B0502040204020203" pitchFamily="34" charset="0"/>
              </a:rPr>
              <a:t>سادسًا: (التوجه التنافسي)</a:t>
            </a:r>
          </a:p>
          <a:p>
            <a:pPr algn="r">
              <a:lnSpc>
                <a:spcPct val="200000"/>
              </a:lnSpc>
            </a:pPr>
            <a:r>
              <a:rPr lang="ar-JO" dirty="0">
                <a:solidFill>
                  <a:srgbClr val="000000"/>
                </a:solidFill>
                <a:latin typeface="Segoe UI" panose="020B0502040204020203" pitchFamily="34" charset="0"/>
                <a:cs typeface="Segoe UI" panose="020B0502040204020203" pitchFamily="34" charset="0"/>
              </a:rPr>
              <a:t>تحدد هذه الخاصية للثقافة التنظيمية ما إذا كان من المتوقع من أعضاء المجموعة أن يكونوا حازمين أو متساهلين عند التعامل مع الشركات التي يتنافسون معها داخل السوق. إذ تضع الشركات ذات الثقافة العدوانية قيمة عالية على القدرة التنافسية وتتفوق على المنافسة بأي ثمن.</a:t>
            </a:r>
          </a:p>
          <a:p>
            <a:pPr algn="r">
              <a:lnSpc>
                <a:spcPct val="200000"/>
              </a:lnSpc>
            </a:pPr>
            <a:r>
              <a:rPr lang="ar-JO" sz="2000" dirty="0">
                <a:solidFill>
                  <a:srgbClr val="000000"/>
                </a:solidFill>
                <a:latin typeface="Segoe UI" panose="020B0502040204020203" pitchFamily="34" charset="0"/>
                <a:cs typeface="Segoe UI" panose="020B0502040204020203" pitchFamily="34" charset="0"/>
              </a:rPr>
              <a:t>سابعًا: الاستقرار (اتجاه القاعدة) </a:t>
            </a:r>
          </a:p>
          <a:p>
            <a:pPr algn="r">
              <a:lnSpc>
                <a:spcPct val="200000"/>
              </a:lnSpc>
            </a:pPr>
            <a:r>
              <a:rPr lang="ar-JO" dirty="0">
                <a:solidFill>
                  <a:srgbClr val="000000"/>
                </a:solidFill>
                <a:latin typeface="Segoe UI" panose="020B0502040204020203" pitchFamily="34" charset="0"/>
                <a:cs typeface="Segoe UI" panose="020B0502040204020203" pitchFamily="34" charset="0"/>
              </a:rPr>
              <a:t>إن المنظمات  التي تتضمن  ثقافتها قيمة عالية للاستقرار هي منظمة  موجهة نحو القواعد، ويمكن التنبؤ بها،. فهذه المنظمات توفر مستويات إنتاج متسقة ويمكن التنبؤ بها وتعمل بشكل أفضل في ظروف السوق غير المتغيرة.</a:t>
            </a:r>
            <a:endParaRPr lang="ar-YE" dirty="0">
              <a:solidFill>
                <a:srgbClr val="000000"/>
              </a:solidFill>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34E477B1-273F-0A09-FBA6-EA2EF0BB9722}"/>
              </a:ext>
            </a:extLst>
          </p:cNvPr>
          <p:cNvPicPr>
            <a:picLocks noChangeAspect="1"/>
          </p:cNvPicPr>
          <p:nvPr/>
        </p:nvPicPr>
        <p:blipFill>
          <a:blip r:embed="rId3"/>
          <a:stretch>
            <a:fillRect/>
          </a:stretch>
        </p:blipFill>
        <p:spPr>
          <a:xfrm>
            <a:off x="2337141" y="888643"/>
            <a:ext cx="5846571" cy="499915"/>
          </a:xfrm>
          <a:prstGeom prst="rect">
            <a:avLst/>
          </a:prstGeom>
        </p:spPr>
      </p:pic>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92282"/>
    </mc:Choice>
    <mc:Fallback xmlns="">
      <p:transition spd="slow" advTm="9228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Segoe UI" panose="020B0502040204020203" pitchFamily="34" charset="0"/>
                <a:cs typeface="Segoe UI" panose="020B0502040204020203" pitchFamily="34" charset="0"/>
              </a:rPr>
              <a:t> وقد أشار بعض المختصين إلى أن خصائص الثقافة التنظيمية تتمثل في:</a:t>
            </a:r>
          </a:p>
          <a:p>
            <a:pPr marL="342900" indent="-342900" algn="r"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الإنسانية</a:t>
            </a:r>
          </a:p>
          <a:p>
            <a:pPr marL="342900" indent="-342900" algn="r"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اكتساب التعلم</a:t>
            </a:r>
          </a:p>
          <a:p>
            <a:pPr marL="342900" indent="-342900" algn="r"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الاستمرارية والمرونة</a:t>
            </a:r>
          </a:p>
          <a:p>
            <a:pPr marL="342900" indent="-342900" algn="r"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الانتقائية</a:t>
            </a:r>
          </a:p>
          <a:p>
            <a:pPr marL="342900" indent="-342900" algn="r"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التراكمية</a:t>
            </a:r>
          </a:p>
          <a:p>
            <a:pPr marL="342900" indent="-342900" algn="r"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القابلية للانتشار</a:t>
            </a:r>
          </a:p>
          <a:p>
            <a:pPr marL="342900" indent="-342900" algn="r"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أنها نظام مركب</a:t>
            </a:r>
          </a:p>
          <a:p>
            <a:pPr marL="342900" indent="-342900" algn="r"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التكامل</a:t>
            </a:r>
            <a:endParaRPr lang="en-US" sz="160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7AD716CB-4FFE-1232-1776-82C0863D1A9E}"/>
              </a:ext>
            </a:extLst>
          </p:cNvPr>
          <p:cNvPicPr>
            <a:picLocks noChangeAspect="1"/>
          </p:cNvPicPr>
          <p:nvPr/>
        </p:nvPicPr>
        <p:blipFill>
          <a:blip r:embed="rId3"/>
          <a:stretch>
            <a:fillRect/>
          </a:stretch>
        </p:blipFill>
        <p:spPr>
          <a:xfrm>
            <a:off x="2337141" y="888643"/>
            <a:ext cx="5846571" cy="499915"/>
          </a:xfrm>
          <a:prstGeom prst="rect">
            <a:avLst/>
          </a:prstGeom>
        </p:spPr>
      </p:pic>
      <p:pic>
        <p:nvPicPr>
          <p:cNvPr id="6" name="Picture 5">
            <a:extLst>
              <a:ext uri="{FF2B5EF4-FFF2-40B4-BE49-F238E27FC236}">
                <a16:creationId xmlns:a16="http://schemas.microsoft.com/office/drawing/2014/main" xmlns="" id="{887DBB71-4C64-1467-04E2-3A0B38B290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15334" y="3044058"/>
            <a:ext cx="2381250" cy="1905000"/>
          </a:xfrm>
          <a:prstGeom prst="rect">
            <a:avLst/>
          </a:prstGeom>
        </p:spPr>
      </p:pic>
    </p:spTree>
    <p:extLst>
      <p:ext uri="{BB962C8B-B14F-4D97-AF65-F5344CB8AC3E}">
        <p14:creationId xmlns:p14="http://schemas.microsoft.com/office/powerpoint/2010/main" val="2457083105"/>
      </p:ext>
    </p:extLst>
  </p:cSld>
  <p:clrMapOvr>
    <a:masterClrMapping/>
  </p:clrMapOvr>
  <mc:AlternateContent xmlns:mc="http://schemas.openxmlformats.org/markup-compatibility/2006" xmlns:p14="http://schemas.microsoft.com/office/powerpoint/2010/main">
    <mc:Choice Requires="p14">
      <p:transition spd="slow" p14:dur="2000" advTm="195583"/>
    </mc:Choice>
    <mc:Fallback xmlns="">
      <p:transition spd="slow" advTm="1955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A7B5BB0-CBB6-5272-347E-60875DA83ABF}"/>
              </a:ext>
            </a:extLst>
          </p:cNvPr>
          <p:cNvSpPr txBox="1"/>
          <p:nvPr/>
        </p:nvSpPr>
        <p:spPr>
          <a:xfrm>
            <a:off x="536029" y="1435576"/>
            <a:ext cx="11051368" cy="4842992"/>
          </a:xfrm>
          <a:prstGeom prst="rect">
            <a:avLst/>
          </a:prstGeom>
          <a:solidFill>
            <a:schemeClr val="bg1"/>
          </a:solidFill>
          <a:ln w="57150">
            <a:solidFill>
              <a:srgbClr val="00B0F0"/>
            </a:solidFill>
          </a:ln>
        </p:spPr>
        <p:txBody>
          <a:bodyPr wrap="square">
            <a:spAutoFit/>
          </a:bodyPr>
          <a:lstStyle/>
          <a:p>
            <a:pPr algn="r" rtl="1">
              <a:lnSpc>
                <a:spcPct val="200000"/>
              </a:lnSpc>
            </a:pPr>
            <a:endParaRPr lang="ar-JO" sz="1100" dirty="0">
              <a:solidFill>
                <a:srgbClr val="000000"/>
              </a:solidFill>
              <a:latin typeface="Segoe UI" panose="020B0502040204020203" pitchFamily="34" charset="0"/>
              <a:cs typeface="Segoe UI" panose="020B0502040204020203" pitchFamily="34" charset="0"/>
            </a:endParaRPr>
          </a:p>
          <a:p>
            <a:pPr algn="r" rtl="1">
              <a:lnSpc>
                <a:spcPct val="200000"/>
              </a:lnSpc>
            </a:pPr>
            <a:r>
              <a:rPr lang="ar-JO" sz="2000" dirty="0">
                <a:solidFill>
                  <a:srgbClr val="000000"/>
                </a:solidFill>
                <a:latin typeface="Segoe UI" panose="020B0502040204020203" pitchFamily="34" charset="0"/>
                <a:cs typeface="Segoe UI" panose="020B0502040204020203" pitchFamily="34" charset="0"/>
              </a:rPr>
              <a:t>من المتوقع ان تؤدي الثقافة التنظيمية أدوار عديدة في المنظمة ومنها:</a:t>
            </a:r>
          </a:p>
          <a:p>
            <a:pPr marL="342900" indent="-342900" algn="r" rtl="1">
              <a:lnSpc>
                <a:spcPct val="200000"/>
              </a:lnSpc>
              <a:buFont typeface="+mj-lt"/>
              <a:buAutoNum type="arabicPeriod"/>
            </a:pPr>
            <a:r>
              <a:rPr lang="ar-YE" b="0" i="0" dirty="0">
                <a:solidFill>
                  <a:srgbClr val="000000"/>
                </a:solidFill>
                <a:effectLst/>
                <a:latin typeface="Segoe UI" panose="020B0502040204020203" pitchFamily="34" charset="0"/>
                <a:cs typeface="Segoe UI" panose="020B0502040204020203" pitchFamily="34" charset="0"/>
              </a:rPr>
              <a:t>توحد الثقافة الموظفين من خلال توفير الشعور بالهوية مع المنظمة</a:t>
            </a:r>
            <a:r>
              <a:rPr lang="ar-JO" b="0" i="0" dirty="0">
                <a:solidFill>
                  <a:srgbClr val="000000"/>
                </a:solidFill>
                <a:effectLst/>
                <a:latin typeface="Segoe UI" panose="020B0502040204020203" pitchFamily="34" charset="0"/>
                <a:cs typeface="Segoe UI" panose="020B0502040204020203" pitchFamily="34" charset="0"/>
              </a:rPr>
              <a:t> وبالتالي توجد عوامل مشتركة بين جميع الموظفين والإداريين على جميع المستويات.</a:t>
            </a:r>
          </a:p>
          <a:p>
            <a:pPr marL="342900" indent="-342900" algn="r" rtl="1">
              <a:lnSpc>
                <a:spcPct val="200000"/>
              </a:lnSpc>
              <a:buFont typeface="+mj-lt"/>
              <a:buAutoNum type="arabicPeriod"/>
            </a:pPr>
            <a:r>
              <a:rPr lang="ar-JO" b="0" i="0" dirty="0">
                <a:solidFill>
                  <a:srgbClr val="000000"/>
                </a:solidFill>
                <a:effectLst/>
                <a:latin typeface="Segoe UI" panose="020B0502040204020203" pitchFamily="34" charset="0"/>
                <a:cs typeface="Segoe UI" panose="020B0502040204020203" pitchFamily="34" charset="0"/>
              </a:rPr>
              <a:t>تلعب الثقافة التنظيمة دور ال</a:t>
            </a:r>
            <a:r>
              <a:rPr lang="ar-YE" b="0" i="0" dirty="0">
                <a:solidFill>
                  <a:srgbClr val="000000"/>
                </a:solidFill>
                <a:effectLst/>
                <a:latin typeface="Segoe UI" panose="020B0502040204020203" pitchFamily="34" charset="0"/>
                <a:cs typeface="Segoe UI" panose="020B0502040204020203" pitchFamily="34" charset="0"/>
              </a:rPr>
              <a:t>مراقبة غير </a:t>
            </a:r>
            <a:r>
              <a:rPr lang="ar-JO" b="0" i="0" dirty="0">
                <a:solidFill>
                  <a:srgbClr val="000000"/>
                </a:solidFill>
                <a:effectLst/>
                <a:latin typeface="Segoe UI" panose="020B0502040204020203" pitchFamily="34" charset="0"/>
                <a:cs typeface="Segoe UI" panose="020B0502040204020203" pitchFamily="34" charset="0"/>
              </a:rPr>
              <a:t>ال</a:t>
            </a:r>
            <a:r>
              <a:rPr lang="ar-YE" b="0" i="0" dirty="0">
                <a:solidFill>
                  <a:srgbClr val="000000"/>
                </a:solidFill>
                <a:effectLst/>
                <a:latin typeface="Segoe UI" panose="020B0502040204020203" pitchFamily="34" charset="0"/>
                <a:cs typeface="Segoe UI" panose="020B0502040204020203" pitchFamily="34" charset="0"/>
              </a:rPr>
              <a:t>رسمية.</a:t>
            </a:r>
            <a:r>
              <a:rPr lang="ar-JO" b="0" i="0" dirty="0">
                <a:solidFill>
                  <a:srgbClr val="000000"/>
                </a:solidFill>
                <a:effectLst/>
                <a:latin typeface="Segoe UI" panose="020B0502040204020203" pitchFamily="34" charset="0"/>
                <a:cs typeface="Segoe UI" panose="020B0502040204020203" pitchFamily="34" charset="0"/>
              </a:rPr>
              <a:t>بحيث </a:t>
            </a:r>
            <a:r>
              <a:rPr lang="ar-YE" b="0" i="0" dirty="0">
                <a:solidFill>
                  <a:srgbClr val="000000"/>
                </a:solidFill>
                <a:effectLst/>
                <a:latin typeface="Segoe UI" panose="020B0502040204020203" pitchFamily="34" charset="0"/>
                <a:cs typeface="Segoe UI" panose="020B0502040204020203" pitchFamily="34" charset="0"/>
              </a:rPr>
              <a:t>تسهيل التواصل المفتوح.</a:t>
            </a:r>
            <a:endParaRPr lang="ar-JO" b="0" i="0" dirty="0">
              <a:solidFill>
                <a:srgbClr val="000000"/>
              </a:solidFill>
              <a:effectLst/>
              <a:latin typeface="Segoe UI" panose="020B0502040204020203" pitchFamily="34" charset="0"/>
              <a:cs typeface="Segoe UI" panose="020B0502040204020203" pitchFamily="34" charset="0"/>
            </a:endParaRPr>
          </a:p>
          <a:p>
            <a:pPr marL="342900" indent="-342900" algn="r" rtl="1">
              <a:lnSpc>
                <a:spcPct val="200000"/>
              </a:lnSpc>
              <a:buFont typeface="+mj-lt"/>
              <a:buAutoNum type="arabicPeriod"/>
            </a:pPr>
            <a:r>
              <a:rPr lang="ar-YE" b="0" i="0" dirty="0">
                <a:solidFill>
                  <a:srgbClr val="000000"/>
                </a:solidFill>
                <a:effectLst/>
                <a:latin typeface="Segoe UI" panose="020B0502040204020203" pitchFamily="34" charset="0"/>
                <a:cs typeface="Segoe UI" panose="020B0502040204020203" pitchFamily="34" charset="0"/>
              </a:rPr>
              <a:t>الثقافة تمكن المنظمات من تمييز نفسها عن بعضها البعض.</a:t>
            </a:r>
            <a:endParaRPr lang="ar-JO" b="0" i="0" dirty="0">
              <a:solidFill>
                <a:srgbClr val="000000"/>
              </a:solidFill>
              <a:effectLst/>
              <a:latin typeface="Segoe UI" panose="020B0502040204020203" pitchFamily="34" charset="0"/>
              <a:cs typeface="Segoe UI" panose="020B0502040204020203" pitchFamily="34" charset="0"/>
            </a:endParaRPr>
          </a:p>
          <a:p>
            <a:pPr marL="342900" indent="-342900" algn="r" rtl="1">
              <a:lnSpc>
                <a:spcPct val="200000"/>
              </a:lnSpc>
              <a:buFont typeface="+mj-lt"/>
              <a:buAutoNum type="arabicPeriod"/>
            </a:pPr>
            <a:r>
              <a:rPr lang="ar-YE" b="0" i="0" dirty="0">
                <a:solidFill>
                  <a:srgbClr val="000000"/>
                </a:solidFill>
                <a:effectLst/>
                <a:latin typeface="Segoe UI" panose="020B0502040204020203" pitchFamily="34" charset="0"/>
                <a:cs typeface="Segoe UI" panose="020B0502040204020203" pitchFamily="34" charset="0"/>
              </a:rPr>
              <a:t>الثقافة غالبا ما تول</a:t>
            </a:r>
            <a:r>
              <a:rPr lang="ar-JO" b="0" i="0" dirty="0">
                <a:solidFill>
                  <a:srgbClr val="000000"/>
                </a:solidFill>
                <a:effectLst/>
                <a:latin typeface="Segoe UI" panose="020B0502040204020203" pitchFamily="34" charset="0"/>
                <a:cs typeface="Segoe UI" panose="020B0502040204020203" pitchFamily="34" charset="0"/>
              </a:rPr>
              <a:t>ِّ</a:t>
            </a:r>
            <a:r>
              <a:rPr lang="ar-YE" b="0" i="0" dirty="0">
                <a:solidFill>
                  <a:srgbClr val="000000"/>
                </a:solidFill>
                <a:effectLst/>
                <a:latin typeface="Segoe UI" panose="020B0502040204020203" pitchFamily="34" charset="0"/>
                <a:cs typeface="Segoe UI" panose="020B0502040204020203" pitchFamily="34" charset="0"/>
              </a:rPr>
              <a:t>د الالتزام، وتحل محل المصالح الشخصية.</a:t>
            </a:r>
            <a:endParaRPr lang="ar-JO" b="0" i="0" dirty="0">
              <a:solidFill>
                <a:srgbClr val="000000"/>
              </a:solidFill>
              <a:effectLst/>
              <a:latin typeface="Segoe UI" panose="020B0502040204020203" pitchFamily="34" charset="0"/>
              <a:cs typeface="Segoe UI" panose="020B0502040204020203" pitchFamily="34" charset="0"/>
            </a:endParaRPr>
          </a:p>
          <a:p>
            <a:pPr marL="342900" indent="-342900" algn="r" rtl="1">
              <a:lnSpc>
                <a:spcPct val="200000"/>
              </a:lnSpc>
              <a:buFont typeface="+mj-lt"/>
              <a:buAutoNum type="arabicPeriod"/>
            </a:pPr>
            <a:r>
              <a:rPr lang="ar-YE" b="0" i="0" dirty="0">
                <a:solidFill>
                  <a:srgbClr val="000000"/>
                </a:solidFill>
                <a:effectLst/>
                <a:latin typeface="Segoe UI" panose="020B0502040204020203" pitchFamily="34" charset="0"/>
                <a:cs typeface="Segoe UI" panose="020B0502040204020203" pitchFamily="34" charset="0"/>
              </a:rPr>
              <a:t>تحدد الثقافة قواعد المنظمة وقواعدها ومعاييرها. وبالتالي، تمكن الثقافة الموظفين من العمل في المنظمة، من خلال تعليمهم كيفية التصرف.</a:t>
            </a:r>
            <a:r>
              <a:rPr lang="ar-JO" dirty="0">
                <a:solidFill>
                  <a:srgbClr val="000000"/>
                </a:solidFill>
                <a:latin typeface="Segoe UI" panose="020B0502040204020203" pitchFamily="34" charset="0"/>
                <a:cs typeface="Segoe UI" panose="020B0502040204020203" pitchFamily="34" charset="0"/>
              </a:rPr>
              <a:t>تحقق ال</a:t>
            </a:r>
            <a:r>
              <a:rPr lang="ar-YE" b="0" i="0" dirty="0">
                <a:solidFill>
                  <a:srgbClr val="000000"/>
                </a:solidFill>
                <a:effectLst/>
                <a:latin typeface="Segoe UI" panose="020B0502040204020203" pitchFamily="34" charset="0"/>
                <a:cs typeface="Segoe UI" panose="020B0502040204020203" pitchFamily="34" charset="0"/>
              </a:rPr>
              <a:t>تفاهم </a:t>
            </a:r>
            <a:r>
              <a:rPr lang="ar-JO" b="0" i="0" dirty="0">
                <a:solidFill>
                  <a:srgbClr val="000000"/>
                </a:solidFill>
                <a:effectLst/>
                <a:latin typeface="Segoe UI" panose="020B0502040204020203" pitchFamily="34" charset="0"/>
                <a:cs typeface="Segoe UI" panose="020B0502040204020203" pitchFamily="34" charset="0"/>
              </a:rPr>
              <a:t>ال</a:t>
            </a:r>
            <a:r>
              <a:rPr lang="ar-YE" b="0" i="0" dirty="0">
                <a:solidFill>
                  <a:srgbClr val="000000"/>
                </a:solidFill>
                <a:effectLst/>
                <a:latin typeface="Segoe UI" panose="020B0502040204020203" pitchFamily="34" charset="0"/>
                <a:cs typeface="Segoe UI" panose="020B0502040204020203" pitchFamily="34" charset="0"/>
              </a:rPr>
              <a:t>مشترك</a:t>
            </a:r>
            <a:r>
              <a:rPr lang="ar-JO" b="0" i="0" dirty="0">
                <a:solidFill>
                  <a:srgbClr val="000000"/>
                </a:solidFill>
                <a:effectLst/>
                <a:latin typeface="Segoe UI" panose="020B0502040204020203" pitchFamily="34" charset="0"/>
                <a:cs typeface="Segoe UI" panose="020B0502040204020203" pitchFamily="34" charset="0"/>
              </a:rPr>
              <a:t> بين الجميع</a:t>
            </a:r>
            <a:endParaRPr lang="ar-YE" b="0" i="0" dirty="0">
              <a:solidFill>
                <a:srgbClr val="000000"/>
              </a:solidFill>
              <a:effectLst/>
              <a:latin typeface="Segoe UI" panose="020B0502040204020203" pitchFamily="34" charset="0"/>
              <a:cs typeface="Segoe UI" panose="020B0502040204020203" pitchFamily="34" charset="0"/>
            </a:endParaRPr>
          </a:p>
        </p:txBody>
      </p:sp>
      <p:sp>
        <p:nvSpPr>
          <p:cNvPr id="6" name="TextBox 5">
            <a:extLst>
              <a:ext uri="{FF2B5EF4-FFF2-40B4-BE49-F238E27FC236}">
                <a16:creationId xmlns:a16="http://schemas.microsoft.com/office/drawing/2014/main" xmlns="" id="{B2AF2A93-139C-B783-1506-170FA0ACF8E8}"/>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أدوار الثقافة التنظيمية</a:t>
            </a:r>
            <a:endParaRPr lang="en-US" sz="2000" dirty="0">
              <a:solidFill>
                <a:srgbClr val="00B0F0"/>
              </a:solidFill>
              <a:latin typeface="Segoe UI" panose="020B0502040204020203" pitchFamily="34" charset="0"/>
              <a:cs typeface="Segoe UI" panose="020B0502040204020203" pitchFamily="34" charset="0"/>
            </a:endParaRPr>
          </a:p>
        </p:txBody>
      </p:sp>
      <p:pic>
        <p:nvPicPr>
          <p:cNvPr id="7" name="Picture 6">
            <a:extLst>
              <a:ext uri="{FF2B5EF4-FFF2-40B4-BE49-F238E27FC236}">
                <a16:creationId xmlns:a16="http://schemas.microsoft.com/office/drawing/2014/main" xmlns="" id="{B4F4D2A8-571B-7E40-74FD-8A48B96BF6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063" y="3429000"/>
            <a:ext cx="1909434" cy="1466850"/>
          </a:xfrm>
          <a:prstGeom prst="rect">
            <a:avLst/>
          </a:prstGeom>
        </p:spPr>
      </p:pic>
    </p:spTree>
    <p:extLst>
      <p:ext uri="{BB962C8B-B14F-4D97-AF65-F5344CB8AC3E}">
        <p14:creationId xmlns:p14="http://schemas.microsoft.com/office/powerpoint/2010/main" val="1788302839"/>
      </p:ext>
    </p:extLst>
  </p:cSld>
  <p:clrMapOvr>
    <a:masterClrMapping/>
  </p:clrMapOvr>
  <mc:AlternateContent xmlns:mc="http://schemas.openxmlformats.org/markup-compatibility/2006" xmlns:p14="http://schemas.microsoft.com/office/powerpoint/2010/main">
    <mc:Choice Requires="p14">
      <p:transition spd="slow" p14:dur="2000" advTm="129747"/>
    </mc:Choice>
    <mc:Fallback xmlns="">
      <p:transition spd="slow" advTm="12974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72686" y="1734020"/>
            <a:ext cx="11161297" cy="4442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rgbClr val="000000"/>
                </a:solidFill>
                <a:latin typeface="Segoe UI" panose="020B0502040204020203" pitchFamily="34" charset="0"/>
                <a:cs typeface="Segoe UI" panose="020B0502040204020203" pitchFamily="34" charset="0"/>
              </a:rPr>
              <a:t>6. تصبح الثقافة ذات أهمية خاصة في المنظمة القائمة على البرنامج/المشروع. في مثل هذه المنظمة، </a:t>
            </a:r>
          </a:p>
          <a:p>
            <a:pPr algn="just" rtl="1">
              <a:lnSpc>
                <a:spcPct val="200000"/>
              </a:lnSpc>
            </a:pPr>
            <a:r>
              <a:rPr lang="ar-JO" dirty="0">
                <a:solidFill>
                  <a:srgbClr val="000000"/>
                </a:solidFill>
                <a:latin typeface="Segoe UI" panose="020B0502040204020203" pitchFamily="34" charset="0"/>
                <a:cs typeface="Segoe UI" panose="020B0502040204020203" pitchFamily="34" charset="0"/>
              </a:rPr>
              <a:t>7. يكون شكل  التسلسل الهرمي أفقي  ويتم نقل عملية صنع القرار إلى وحدات وأقسام غرض المشروع/البرنامج. </a:t>
            </a:r>
          </a:p>
          <a:p>
            <a:pPr algn="just" rtl="1">
              <a:lnSpc>
                <a:spcPct val="200000"/>
              </a:lnSpc>
            </a:pPr>
            <a:r>
              <a:rPr lang="ar-JO" dirty="0">
                <a:solidFill>
                  <a:srgbClr val="000000"/>
                </a:solidFill>
                <a:latin typeface="Segoe UI" panose="020B0502040204020203" pitchFamily="34" charset="0"/>
                <a:cs typeface="Segoe UI" panose="020B0502040204020203" pitchFamily="34" charset="0"/>
              </a:rPr>
              <a:t>8. توفر الثقافة الضوء الهادي نحو تحقيق الأهداف والغايات.</a:t>
            </a:r>
          </a:p>
          <a:p>
            <a:pPr algn="just" rtl="1">
              <a:lnSpc>
                <a:spcPct val="200000"/>
              </a:lnSpc>
            </a:pPr>
            <a:r>
              <a:rPr lang="ar-JO" dirty="0">
                <a:solidFill>
                  <a:srgbClr val="000000"/>
                </a:solidFill>
                <a:latin typeface="Segoe UI" panose="020B0502040204020203" pitchFamily="34" charset="0"/>
                <a:cs typeface="Segoe UI" panose="020B0502040204020203" pitchFamily="34" charset="0"/>
              </a:rPr>
              <a:t>9. تعزيز الثقة والتعاون المتبادلين</a:t>
            </a:r>
          </a:p>
          <a:p>
            <a:pPr algn="just" rtl="1">
              <a:lnSpc>
                <a:spcPct val="200000"/>
              </a:lnSpc>
            </a:pPr>
            <a:r>
              <a:rPr lang="ar-JO" dirty="0">
                <a:solidFill>
                  <a:srgbClr val="000000"/>
                </a:solidFill>
                <a:latin typeface="Segoe UI" panose="020B0502040204020203" pitchFamily="34" charset="0"/>
                <a:cs typeface="Segoe UI" panose="020B0502040204020203" pitchFamily="34" charset="0"/>
              </a:rPr>
              <a:t>.10. تقليل الخلافات وتصبح عمليات صنع القرار أكثر كفاءة.</a:t>
            </a:r>
          </a:p>
          <a:p>
            <a:pPr algn="just" rtl="1">
              <a:lnSpc>
                <a:spcPct val="200000"/>
              </a:lnSpc>
            </a:pPr>
            <a:r>
              <a:rPr lang="ar-JO" dirty="0">
                <a:solidFill>
                  <a:srgbClr val="000000"/>
                </a:solidFill>
                <a:latin typeface="Segoe UI" panose="020B0502040204020203" pitchFamily="34" charset="0"/>
                <a:cs typeface="Segoe UI" panose="020B0502040204020203" pitchFamily="34" charset="0"/>
              </a:rPr>
              <a:t>11. تعزيز الشعور القوي بالهوية الخاصة بالمنظمة لدى كافة العاملين فيها.</a:t>
            </a:r>
          </a:p>
          <a:p>
            <a:pPr algn="just" rtl="1">
              <a:lnSpc>
                <a:spcPct val="200000"/>
              </a:lnSpc>
            </a:pPr>
            <a:r>
              <a:rPr lang="ar-JO" dirty="0">
                <a:solidFill>
                  <a:srgbClr val="000000"/>
                </a:solidFill>
                <a:latin typeface="Segoe UI" panose="020B0502040204020203" pitchFamily="34" charset="0"/>
                <a:cs typeface="Segoe UI" panose="020B0502040204020203" pitchFamily="34" charset="0"/>
              </a:rPr>
              <a:t>12. مساعدة الموظفين على فهم سلوكياتهم من خلال توفير مبررات للسلوكيات.</a:t>
            </a:r>
            <a:endParaRPr lang="ar-YE" dirty="0">
              <a:solidFill>
                <a:srgbClr val="00000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4E5B585D-D723-3DDE-F382-8369397DA863}"/>
              </a:ext>
            </a:extLst>
          </p:cNvPr>
          <p:cNvSpPr txBox="1"/>
          <p:nvPr/>
        </p:nvSpPr>
        <p:spPr>
          <a:xfrm>
            <a:off x="5817476" y="2971800"/>
            <a:ext cx="914400" cy="914400"/>
          </a:xfrm>
          <a:prstGeom prst="rect">
            <a:avLst/>
          </a:prstGeom>
          <a:noFill/>
        </p:spPr>
        <p:txBody>
          <a:bodyPr wrap="square" rtlCol="0">
            <a:spAutoFit/>
          </a:bodyPr>
          <a:lstStyle/>
          <a:p>
            <a:endParaRPr lang="en-US" dirty="0"/>
          </a:p>
        </p:txBody>
      </p:sp>
      <p:pic>
        <p:nvPicPr>
          <p:cNvPr id="4" name="Picture 3">
            <a:extLst>
              <a:ext uri="{FF2B5EF4-FFF2-40B4-BE49-F238E27FC236}">
                <a16:creationId xmlns:a16="http://schemas.microsoft.com/office/drawing/2014/main" xmlns="" id="{E207AC76-EA37-390B-CF84-6D1A5EA4C176}"/>
              </a:ext>
            </a:extLst>
          </p:cNvPr>
          <p:cNvPicPr>
            <a:picLocks noChangeAspect="1"/>
          </p:cNvPicPr>
          <p:nvPr/>
        </p:nvPicPr>
        <p:blipFill>
          <a:blip r:embed="rId3"/>
          <a:stretch>
            <a:fillRect/>
          </a:stretch>
        </p:blipFill>
        <p:spPr>
          <a:xfrm>
            <a:off x="3016081" y="731867"/>
            <a:ext cx="6517189" cy="542591"/>
          </a:xfrm>
          <a:prstGeom prst="rect">
            <a:avLst/>
          </a:prstGeom>
        </p:spPr>
      </p:pic>
      <p:pic>
        <p:nvPicPr>
          <p:cNvPr id="7" name="Picture 6">
            <a:extLst>
              <a:ext uri="{FF2B5EF4-FFF2-40B4-BE49-F238E27FC236}">
                <a16:creationId xmlns:a16="http://schemas.microsoft.com/office/drawing/2014/main" xmlns="" id="{BB66FB55-B924-342E-BC3E-205FDFF115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3603" y="3429000"/>
            <a:ext cx="3105150" cy="1476375"/>
          </a:xfrm>
          <a:prstGeom prst="rect">
            <a:avLst/>
          </a:prstGeom>
        </p:spPr>
      </p:pic>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95418"/>
    </mc:Choice>
    <mc:Fallback xmlns="">
      <p:transition spd="slow" advTm="9541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D8AAE1A6-ED4F-9FD7-946F-6DA301F97E2B}"/>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أنواع الثقافة التنظيمية</a:t>
            </a:r>
          </a:p>
        </p:txBody>
      </p:sp>
      <p:sp>
        <p:nvSpPr>
          <p:cNvPr id="3" name="Rectangle: Rounded Corners 2">
            <a:extLst>
              <a:ext uri="{FF2B5EF4-FFF2-40B4-BE49-F238E27FC236}">
                <a16:creationId xmlns:a16="http://schemas.microsoft.com/office/drawing/2014/main" xmlns="" id="{BFAA4048-2D7E-3F87-5B11-AF49A4E5E4A2}"/>
              </a:ext>
            </a:extLst>
          </p:cNvPr>
          <p:cNvSpPr/>
          <p:nvPr/>
        </p:nvSpPr>
        <p:spPr>
          <a:xfrm>
            <a:off x="441434" y="1324842"/>
            <a:ext cx="11083159" cy="496131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dirty="0">
                <a:solidFill>
                  <a:schemeClr val="tx1"/>
                </a:solidFill>
                <a:latin typeface="Segoe UI" panose="020B0502040204020203" pitchFamily="34" charset="0"/>
                <a:cs typeface="Segoe UI" panose="020B0502040204020203" pitchFamily="34" charset="0"/>
              </a:rPr>
              <a:t>ذكر علماء الإدارة أن للثقافة التنظيمية عدة أنواع ومنها:</a:t>
            </a:r>
            <a:endParaRPr lang="en-US" dirty="0">
              <a:solidFill>
                <a:schemeClr val="tx1"/>
              </a:solidFill>
              <a:latin typeface="Segoe UI" panose="020B0502040204020203" pitchFamily="34" charset="0"/>
              <a:cs typeface="Segoe UI" panose="020B0502040204020203" pitchFamily="34" charset="0"/>
            </a:endParaRPr>
          </a:p>
          <a:p>
            <a:pPr algn="r" rtl="1">
              <a:lnSpc>
                <a:spcPct val="150000"/>
              </a:lnSpc>
            </a:pPr>
            <a:r>
              <a:rPr lang="ar-YE" dirty="0">
                <a:solidFill>
                  <a:schemeClr val="tx1"/>
                </a:solidFill>
                <a:latin typeface="Segoe UI" panose="020B0502040204020203" pitchFamily="34" charset="0"/>
                <a:cs typeface="Segoe UI" panose="020B0502040204020203" pitchFamily="34" charset="0"/>
              </a:rPr>
              <a:t>1 ـ الثقافة البيروقراطية</a:t>
            </a:r>
            <a:endParaRPr lang="en-US" dirty="0">
              <a:solidFill>
                <a:schemeClr val="tx1"/>
              </a:solidFill>
              <a:latin typeface="Segoe UI" panose="020B0502040204020203" pitchFamily="34" charset="0"/>
              <a:cs typeface="Segoe UI" panose="020B0502040204020203" pitchFamily="34" charset="0"/>
            </a:endParaRPr>
          </a:p>
          <a:p>
            <a:pPr algn="r" rtl="1">
              <a:lnSpc>
                <a:spcPct val="150000"/>
              </a:lnSpc>
            </a:pPr>
            <a:r>
              <a:rPr lang="ar-YE" dirty="0">
                <a:solidFill>
                  <a:schemeClr val="tx1"/>
                </a:solidFill>
                <a:latin typeface="Segoe UI" panose="020B0502040204020203" pitchFamily="34" charset="0"/>
                <a:cs typeface="Segoe UI" panose="020B0502040204020203" pitchFamily="34" charset="0"/>
              </a:rPr>
              <a:t>ثقافة التنظيم هذه ت</a:t>
            </a:r>
            <a:r>
              <a:rPr lang="ar-JO" dirty="0">
                <a:solidFill>
                  <a:schemeClr val="tx1"/>
                </a:solidFill>
                <a:latin typeface="Segoe UI" panose="020B0502040204020203" pitchFamily="34" charset="0"/>
                <a:cs typeface="Segoe UI" panose="020B0502040204020203" pitchFamily="34" charset="0"/>
              </a:rPr>
              <a:t>ُ</a:t>
            </a:r>
            <a:r>
              <a:rPr lang="ar-YE" dirty="0">
                <a:solidFill>
                  <a:schemeClr val="tx1"/>
                </a:solidFill>
                <a:latin typeface="Segoe UI" panose="020B0502040204020203" pitchFamily="34" charset="0"/>
                <a:cs typeface="Segoe UI" panose="020B0502040204020203" pitchFamily="34" charset="0"/>
              </a:rPr>
              <a:t>حدد المسئوليات والسلطات. فالعمل منظم وموزع وهناك تنسيق بين الوحدات المختلفة ،</a:t>
            </a:r>
            <a:r>
              <a:rPr lang="ar-JO" dirty="0">
                <a:solidFill>
                  <a:schemeClr val="tx1"/>
                </a:solidFill>
                <a:latin typeface="Segoe UI" panose="020B0502040204020203" pitchFamily="34" charset="0"/>
                <a:cs typeface="Segoe UI" panose="020B0502040204020203" pitchFamily="34" charset="0"/>
              </a:rPr>
              <a:t>و</a:t>
            </a:r>
            <a:r>
              <a:rPr lang="ar-YE" dirty="0">
                <a:solidFill>
                  <a:schemeClr val="tx1"/>
                </a:solidFill>
                <a:latin typeface="Segoe UI" panose="020B0502040204020203" pitchFamily="34" charset="0"/>
                <a:cs typeface="Segoe UI" panose="020B0502040204020203" pitchFamily="34" charset="0"/>
              </a:rPr>
              <a:t> تسلسل السلطة </a:t>
            </a:r>
            <a:r>
              <a:rPr lang="ar-JO" dirty="0">
                <a:solidFill>
                  <a:schemeClr val="tx1"/>
                </a:solidFill>
                <a:latin typeface="Segoe UI" panose="020B0502040204020203" pitchFamily="34" charset="0"/>
                <a:cs typeface="Segoe UI" panose="020B0502040204020203" pitchFamily="34" charset="0"/>
              </a:rPr>
              <a:t>واضح </a:t>
            </a:r>
            <a:r>
              <a:rPr lang="ar-YE" dirty="0">
                <a:solidFill>
                  <a:schemeClr val="tx1"/>
                </a:solidFill>
                <a:latin typeface="Segoe UI" panose="020B0502040204020203" pitchFamily="34" charset="0"/>
                <a:cs typeface="Segoe UI" panose="020B0502040204020203" pitchFamily="34" charset="0"/>
              </a:rPr>
              <a:t>وانتقال المعلومات تأخذ شكلاً هرمياً وتعتمد على التحكم والالتزام .</a:t>
            </a:r>
          </a:p>
          <a:p>
            <a:pPr algn="r" rtl="1">
              <a:lnSpc>
                <a:spcPct val="150000"/>
              </a:lnSpc>
            </a:pPr>
            <a:r>
              <a:rPr lang="ar-YE" dirty="0">
                <a:solidFill>
                  <a:schemeClr val="tx1"/>
                </a:solidFill>
                <a:latin typeface="Segoe UI" panose="020B0502040204020203" pitchFamily="34" charset="0"/>
                <a:cs typeface="Segoe UI" panose="020B0502040204020203" pitchFamily="34" charset="0"/>
              </a:rPr>
              <a:t>2- الثقافة الإبداعية</a:t>
            </a:r>
            <a:endParaRPr lang="en-US" dirty="0">
              <a:solidFill>
                <a:schemeClr val="tx1"/>
              </a:solidFill>
              <a:latin typeface="Segoe UI" panose="020B0502040204020203" pitchFamily="34" charset="0"/>
              <a:cs typeface="Segoe UI" panose="020B0502040204020203" pitchFamily="34" charset="0"/>
            </a:endParaRPr>
          </a:p>
          <a:p>
            <a:pPr algn="r" rtl="1">
              <a:lnSpc>
                <a:spcPct val="150000"/>
              </a:lnSpc>
            </a:pPr>
            <a:r>
              <a:rPr lang="ar-YE" dirty="0">
                <a:solidFill>
                  <a:schemeClr val="tx1"/>
                </a:solidFill>
                <a:latin typeface="Segoe UI" panose="020B0502040204020203" pitchFamily="34" charset="0"/>
                <a:cs typeface="Segoe UI" panose="020B0502040204020203" pitchFamily="34" charset="0"/>
              </a:rPr>
              <a:t>وتتميز بوجود بيئة عمل تساعد على الإبداع، ويتسم أفرادها بحب المخاطرة في اتخاذ القرارات ومواجهة التحديات.</a:t>
            </a:r>
            <a:endParaRPr lang="en-US" dirty="0">
              <a:solidFill>
                <a:schemeClr val="tx1"/>
              </a:solidFill>
              <a:latin typeface="Segoe UI" panose="020B0502040204020203" pitchFamily="34" charset="0"/>
              <a:cs typeface="Segoe UI" panose="020B0502040204020203" pitchFamily="34" charset="0"/>
            </a:endParaRPr>
          </a:p>
          <a:p>
            <a:pPr algn="r" rtl="1">
              <a:lnSpc>
                <a:spcPct val="150000"/>
              </a:lnSpc>
            </a:pPr>
            <a:r>
              <a:rPr lang="ar-YE" dirty="0">
                <a:solidFill>
                  <a:schemeClr val="tx1"/>
                </a:solidFill>
                <a:latin typeface="Segoe UI" panose="020B0502040204020203" pitchFamily="34" charset="0"/>
                <a:cs typeface="Segoe UI" panose="020B0502040204020203" pitchFamily="34" charset="0"/>
              </a:rPr>
              <a:t>3 ـ الثقافة المساندة </a:t>
            </a:r>
            <a:r>
              <a:rPr lang="en-US" dirty="0">
                <a:solidFill>
                  <a:schemeClr val="tx1"/>
                </a:solidFill>
                <a:latin typeface="Segoe UI" panose="020B0502040204020203" pitchFamily="34" charset="0"/>
                <a:cs typeface="Segoe UI" panose="020B0502040204020203" pitchFamily="34" charset="0"/>
              </a:rPr>
              <a:t>:</a:t>
            </a:r>
          </a:p>
          <a:p>
            <a:pPr algn="r" rtl="1">
              <a:lnSpc>
                <a:spcPct val="150000"/>
              </a:lnSpc>
            </a:pPr>
            <a:r>
              <a:rPr lang="ar-YE" dirty="0">
                <a:solidFill>
                  <a:schemeClr val="tx1"/>
                </a:solidFill>
                <a:latin typeface="Segoe UI" panose="020B0502040204020203" pitchFamily="34" charset="0"/>
                <a:cs typeface="Segoe UI" panose="020B0502040204020203" pitchFamily="34" charset="0"/>
              </a:rPr>
              <a:t>تتسم بيئة العمل هنا بالصداقة ومساعدة العاملين بعضهم لبعض، فيتولد لدى العاملين إحساس بأنهم أسرة واحدة تعمل بانسجام وتوافق. وتعمل المنظمة على </a:t>
            </a:r>
            <a:r>
              <a:rPr lang="ar-JO" dirty="0">
                <a:solidFill>
                  <a:schemeClr val="tx1"/>
                </a:solidFill>
                <a:latin typeface="Segoe UI" panose="020B0502040204020203" pitchFamily="34" charset="0"/>
                <a:cs typeface="Segoe UI" panose="020B0502040204020203" pitchFamily="34" charset="0"/>
              </a:rPr>
              <a:t>لإيجاد </a:t>
            </a:r>
            <a:r>
              <a:rPr lang="ar-YE" dirty="0">
                <a:solidFill>
                  <a:schemeClr val="tx1"/>
                </a:solidFill>
                <a:latin typeface="Segoe UI" panose="020B0502040204020203" pitchFamily="34" charset="0"/>
                <a:cs typeface="Segoe UI" panose="020B0502040204020203" pitchFamily="34" charset="0"/>
              </a:rPr>
              <a:t>جو من الثقة والمساواة </a:t>
            </a:r>
            <a:r>
              <a:rPr lang="ar-JO" dirty="0">
                <a:solidFill>
                  <a:schemeClr val="tx1"/>
                </a:solidFill>
                <a:latin typeface="Segoe UI" panose="020B0502040204020203" pitchFamily="34" charset="0"/>
                <a:cs typeface="Segoe UI" panose="020B0502040204020203" pitchFamily="34" charset="0"/>
              </a:rPr>
              <a:t>والود</a:t>
            </a:r>
            <a:r>
              <a:rPr lang="ar-YE" dirty="0">
                <a:solidFill>
                  <a:schemeClr val="tx1"/>
                </a:solidFill>
                <a:latin typeface="Segoe UI" panose="020B0502040204020203" pitchFamily="34" charset="0"/>
                <a:cs typeface="Segoe UI" panose="020B0502040204020203" pitchFamily="34" charset="0"/>
              </a:rPr>
              <a:t>، </a:t>
            </a:r>
            <a:r>
              <a:rPr lang="ar-JO" dirty="0">
                <a:solidFill>
                  <a:schemeClr val="tx1"/>
                </a:solidFill>
                <a:latin typeface="Segoe UI" panose="020B0502040204020203" pitchFamily="34" charset="0"/>
                <a:cs typeface="Segoe UI" panose="020B0502040204020203" pitchFamily="34" charset="0"/>
              </a:rPr>
              <a:t>و</a:t>
            </a:r>
            <a:r>
              <a:rPr lang="ar-YE" dirty="0">
                <a:solidFill>
                  <a:schemeClr val="tx1"/>
                </a:solidFill>
                <a:latin typeface="Segoe UI" panose="020B0502040204020203" pitchFamily="34" charset="0"/>
                <a:cs typeface="Segoe UI" panose="020B0502040204020203" pitchFamily="34" charset="0"/>
              </a:rPr>
              <a:t>يتم التركيز على الجانب الإنساني في التعامل .</a:t>
            </a:r>
            <a:endParaRPr lang="en-US" dirty="0">
              <a:solidFill>
                <a:schemeClr val="tx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132712"/>
    </mc:Choice>
    <mc:Fallback xmlns="">
      <p:transition spd="slow" advTm="13271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YE" dirty="0">
                <a:solidFill>
                  <a:schemeClr val="tx1"/>
                </a:solidFill>
                <a:latin typeface="Segoe UI" panose="020B0502040204020203" pitchFamily="34" charset="0"/>
                <a:cs typeface="Segoe UI" panose="020B0502040204020203" pitchFamily="34" charset="0"/>
              </a:rPr>
              <a:t>4- ثقافة العمليات</a:t>
            </a:r>
            <a:endParaRPr lang="ar-JO"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dirty="0">
                <a:solidFill>
                  <a:schemeClr val="tx1"/>
                </a:solidFill>
                <a:latin typeface="Segoe UI" panose="020B0502040204020203" pitchFamily="34" charset="0"/>
                <a:cs typeface="Segoe UI" panose="020B0502040204020203" pitchFamily="34" charset="0"/>
              </a:rPr>
              <a:t>تؤكد هذه الثقافة على </a:t>
            </a:r>
            <a:r>
              <a:rPr lang="ar-YE" dirty="0">
                <a:solidFill>
                  <a:schemeClr val="tx1"/>
                </a:solidFill>
                <a:latin typeface="Segoe UI" panose="020B0502040204020203" pitchFamily="34" charset="0"/>
                <a:cs typeface="Segoe UI" panose="020B0502040204020203" pitchFamily="34" charset="0"/>
              </a:rPr>
              <a:t>طريقة إنجاز العمل وليس على النتائج التي تم تحقيقها. فيسود الحذر بين أعضاء التنظيم ويعمل الكل على حماية أنفسهم. وبالتالي تقل الرغبة في تحمل المخاطرة. والفرد الناجح هو الذي يكون أكثر تنظيماً ودقة، والذي يولي اهتماماً أكبر بالتفاصيل عند أداء عمله .</a:t>
            </a:r>
          </a:p>
          <a:p>
            <a:pPr algn="r" rtl="1">
              <a:lnSpc>
                <a:spcPct val="200000"/>
              </a:lnSpc>
            </a:pPr>
            <a:r>
              <a:rPr lang="ar-YE" dirty="0">
                <a:solidFill>
                  <a:schemeClr val="tx1"/>
                </a:solidFill>
                <a:latin typeface="Segoe UI" panose="020B0502040204020203" pitchFamily="34" charset="0"/>
                <a:cs typeface="Segoe UI" panose="020B0502040204020203" pitchFamily="34" charset="0"/>
              </a:rPr>
              <a:t> 5 ـ ثقافة المهمة </a:t>
            </a:r>
            <a:r>
              <a:rPr lang="en-US" dirty="0">
                <a:solidFill>
                  <a:schemeClr val="tx1"/>
                </a:solidFill>
                <a:latin typeface="Segoe UI" panose="020B0502040204020203" pitchFamily="34" charset="0"/>
                <a:cs typeface="Segoe UI" panose="020B0502040204020203" pitchFamily="34" charset="0"/>
              </a:rPr>
              <a:t>: </a:t>
            </a:r>
            <a:r>
              <a:rPr lang="ar-JO" dirty="0">
                <a:solidFill>
                  <a:schemeClr val="tx1"/>
                </a:solidFill>
                <a:latin typeface="Segoe UI" panose="020B0502040204020203" pitchFamily="34" charset="0"/>
                <a:cs typeface="Segoe UI" panose="020B0502040204020203" pitchFamily="34" charset="0"/>
              </a:rPr>
              <a:t> </a:t>
            </a:r>
          </a:p>
          <a:p>
            <a:pPr algn="r" rtl="1">
              <a:lnSpc>
                <a:spcPct val="200000"/>
              </a:lnSpc>
            </a:pPr>
            <a:r>
              <a:rPr lang="ar-YE" dirty="0">
                <a:solidFill>
                  <a:schemeClr val="tx1"/>
                </a:solidFill>
                <a:latin typeface="Segoe UI" panose="020B0502040204020203" pitchFamily="34" charset="0"/>
                <a:cs typeface="Segoe UI" panose="020B0502040204020203" pitchFamily="34" charset="0"/>
              </a:rPr>
              <a:t>وتكون موجهة نحو تحقيق الهدف وإنجاز العمل والتركيز على النتائج. كما تُعط</a:t>
            </a:r>
            <a:r>
              <a:rPr lang="ar-JO" dirty="0">
                <a:solidFill>
                  <a:schemeClr val="tx1"/>
                </a:solidFill>
                <a:latin typeface="Segoe UI" panose="020B0502040204020203" pitchFamily="34" charset="0"/>
                <a:cs typeface="Segoe UI" panose="020B0502040204020203" pitchFamily="34" charset="0"/>
              </a:rPr>
              <a:t>ي</a:t>
            </a:r>
            <a:r>
              <a:rPr lang="ar-YE" dirty="0">
                <a:solidFill>
                  <a:schemeClr val="tx1"/>
                </a:solidFill>
                <a:latin typeface="Segoe UI" panose="020B0502040204020203" pitchFamily="34" charset="0"/>
                <a:cs typeface="Segoe UI" panose="020B0502040204020203" pitchFamily="34" charset="0"/>
              </a:rPr>
              <a:t> هذه الثقافة أهمية خاصة لاستخدام الموارد بطريقة مثالية لتحقيق أفضل النتائج بأقل تكلفة، وبالتالي فهي تحتوي على قواعد وأنظمة قليلة وتركز على الخبرة التي تلعب دور</a:t>
            </a:r>
            <a:r>
              <a:rPr lang="ar-JO" dirty="0">
                <a:solidFill>
                  <a:schemeClr val="tx1"/>
                </a:solidFill>
                <a:latin typeface="Segoe UI" panose="020B0502040204020203" pitchFamily="34" charset="0"/>
                <a:cs typeface="Segoe UI" panose="020B0502040204020203" pitchFamily="34" charset="0"/>
              </a:rPr>
              <a:t>ًا  </a:t>
            </a:r>
            <a:r>
              <a:rPr lang="ar-YE" dirty="0">
                <a:solidFill>
                  <a:schemeClr val="tx1"/>
                </a:solidFill>
                <a:latin typeface="Segoe UI" panose="020B0502040204020203" pitchFamily="34" charset="0"/>
                <a:cs typeface="Segoe UI" panose="020B0502040204020203" pitchFamily="34" charset="0"/>
              </a:rPr>
              <a:t>بارز</a:t>
            </a:r>
            <a:r>
              <a:rPr lang="ar-JO" dirty="0">
                <a:solidFill>
                  <a:schemeClr val="tx1"/>
                </a:solidFill>
                <a:latin typeface="Segoe UI" panose="020B0502040204020203" pitchFamily="34" charset="0"/>
                <a:cs typeface="Segoe UI" panose="020B0502040204020203" pitchFamily="34" charset="0"/>
              </a:rPr>
              <a:t>ًا </a:t>
            </a:r>
            <a:r>
              <a:rPr lang="ar-YE" dirty="0">
                <a:solidFill>
                  <a:schemeClr val="tx1"/>
                </a:solidFill>
                <a:latin typeface="Segoe UI" panose="020B0502040204020203" pitchFamily="34" charset="0"/>
                <a:cs typeface="Segoe UI" panose="020B0502040204020203" pitchFamily="34" charset="0"/>
              </a:rPr>
              <a:t>في التأثير على صناعة القرارات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DCB47572-CC4A-E234-4179-2239799C6B7F}"/>
              </a:ext>
            </a:extLst>
          </p:cNvPr>
          <p:cNvPicPr>
            <a:picLocks noChangeAspect="1"/>
          </p:cNvPicPr>
          <p:nvPr/>
        </p:nvPicPr>
        <p:blipFill>
          <a:blip r:embed="rId3"/>
          <a:stretch>
            <a:fillRect/>
          </a:stretch>
        </p:blipFill>
        <p:spPr>
          <a:xfrm>
            <a:off x="3486686" y="836566"/>
            <a:ext cx="5218628" cy="493819"/>
          </a:xfrm>
          <a:prstGeom prst="rect">
            <a:avLst/>
          </a:prstGeom>
        </p:spPr>
      </p:pic>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110172"/>
    </mc:Choice>
    <mc:Fallback xmlns="">
      <p:transition spd="slow" advTm="11017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8276" y="1656937"/>
            <a:ext cx="10573579" cy="4209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sz="1600" b="1" dirty="0">
              <a:solidFill>
                <a:srgbClr val="003E61"/>
              </a:solidFill>
              <a:latin typeface="Segoe UI" panose="020B0502040204020203" pitchFamily="34" charset="0"/>
              <a:cs typeface="Segoe UI" panose="020B0502040204020203" pitchFamily="34" charset="0"/>
            </a:endParaRPr>
          </a:p>
          <a:p>
            <a:pPr algn="r" rtl="1"/>
            <a:r>
              <a:rPr lang="ar-JO" b="1" i="0" dirty="0">
                <a:solidFill>
                  <a:srgbClr val="003E61"/>
                </a:solidFill>
                <a:effectLst/>
                <a:latin typeface="Segoe UI" panose="020B0502040204020203" pitchFamily="34" charset="0"/>
                <a:cs typeface="Segoe UI" panose="020B0502040204020203" pitchFamily="34" charset="0"/>
              </a:rPr>
              <a:t>6 ـ ثقافة الدور</a:t>
            </a:r>
            <a:endParaRPr lang="ar-JO" i="0" dirty="0">
              <a:solidFill>
                <a:srgbClr val="003E61"/>
              </a:solidFill>
              <a:effectLst/>
              <a:latin typeface="Segoe UI" panose="020B0502040204020203" pitchFamily="34" charset="0"/>
              <a:cs typeface="Segoe UI" panose="020B0502040204020203" pitchFamily="34" charset="0"/>
            </a:endParaRPr>
          </a:p>
          <a:p>
            <a:pPr algn="r" rtl="1">
              <a:lnSpc>
                <a:spcPct val="200000"/>
              </a:lnSpc>
            </a:pPr>
            <a:r>
              <a:rPr lang="ar-JO" i="0" dirty="0">
                <a:solidFill>
                  <a:srgbClr val="003E61"/>
                </a:solidFill>
                <a:effectLst/>
                <a:latin typeface="Segoe UI" panose="020B0502040204020203" pitchFamily="34" charset="0"/>
                <a:cs typeface="Segoe UI" panose="020B0502040204020203" pitchFamily="34" charset="0"/>
              </a:rPr>
              <a:t> تؤكد هذه الثقافة على نوعية التخصصات الوظيفية وبالتالي على الأدوار الوظيفية أكثر من الأفراد. كما تعطي أهمية للقواعد والأنظمة، وتوفر هذه الثقافة الأمن الوظيفي والاستمرارية والثبات في الأداء، وتكون ملائمة للمنظمات البيروقراطية والمؤسسات العامة التي تركز على المسؤولية الوظيفية</a:t>
            </a:r>
            <a:endParaRPr lang="en-US" sz="2000"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F3F8DBF2-06BE-03FB-EA0B-E736CFFD3A49}"/>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أنواع الثقافة التنظيمية</a:t>
            </a:r>
          </a:p>
        </p:txBody>
      </p:sp>
      <p:pic>
        <p:nvPicPr>
          <p:cNvPr id="6" name="Picture 5">
            <a:extLst>
              <a:ext uri="{FF2B5EF4-FFF2-40B4-BE49-F238E27FC236}">
                <a16:creationId xmlns:a16="http://schemas.microsoft.com/office/drawing/2014/main" xmlns="" id="{4CDC9F80-B326-B93E-1C7D-0B2E6BEC5A0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33022" y="1797268"/>
            <a:ext cx="2705100" cy="1316643"/>
          </a:xfrm>
          <a:prstGeom prst="rect">
            <a:avLst/>
          </a:prstGeom>
        </p:spPr>
      </p:pic>
    </p:spTree>
    <p:extLst>
      <p:ext uri="{BB962C8B-B14F-4D97-AF65-F5344CB8AC3E}">
        <p14:creationId xmlns:p14="http://schemas.microsoft.com/office/powerpoint/2010/main" val="160897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1012"/>
    </mc:Choice>
    <mc:Fallback xmlns="">
      <p:transition spd="slow" advTm="5101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0"/>
              </a:spcAft>
            </a:pPr>
            <a:r>
              <a:rPr lang="ar-JO" sz="1600" kern="0" dirty="0">
                <a:solidFill>
                  <a:srgbClr val="2C2F34"/>
                </a:solidFill>
                <a:effectLst/>
                <a:latin typeface="Segoe UI" panose="020B0502040204020203" pitchFamily="34" charset="0"/>
                <a:ea typeface="Times New Roman" panose="02020603050405020304" pitchFamily="18" charset="0"/>
                <a:cs typeface="Segoe UI" panose="020B0502040204020203" pitchFamily="34" charset="0"/>
              </a:rPr>
              <a:t>     </a:t>
            </a:r>
          </a:p>
          <a:p>
            <a:pPr marL="0" marR="0" algn="r" rtl="1">
              <a:lnSpc>
                <a:spcPct val="150000"/>
              </a:lnSpc>
              <a:spcBef>
                <a:spcPts val="0"/>
              </a:spcBef>
              <a:spcAft>
                <a:spcPts val="0"/>
              </a:spcAft>
            </a:pPr>
            <a:r>
              <a:rPr lang="ar-JO" dirty="0">
                <a:solidFill>
                  <a:schemeClr val="tx1"/>
                </a:solidFill>
                <a:latin typeface="Segoe UI" panose="020B0502040204020203" pitchFamily="34" charset="0"/>
                <a:cs typeface="Segoe UI" panose="020B0502040204020203" pitchFamily="34" charset="0"/>
              </a:rPr>
              <a:t>يوجد العديد من الأبعاد للثقافة التنظيمية ومنها </a:t>
            </a:r>
          </a:p>
          <a:p>
            <a:pPr marL="0" marR="0" algn="r" rtl="1">
              <a:lnSpc>
                <a:spcPct val="150000"/>
              </a:lnSpc>
              <a:spcBef>
                <a:spcPts val="0"/>
              </a:spcBef>
              <a:spcAft>
                <a:spcPts val="0"/>
              </a:spcAft>
            </a:pPr>
            <a:r>
              <a:rPr lang="ar-JO" dirty="0">
                <a:solidFill>
                  <a:schemeClr val="tx1"/>
                </a:solidFill>
                <a:latin typeface="Segoe UI" panose="020B0502040204020203" pitchFamily="34" charset="0"/>
                <a:cs typeface="Segoe UI" panose="020B0502040204020203" pitchFamily="34" charset="0"/>
              </a:rPr>
              <a:t>الثقافة القوية  والثقافة الضعيفة.</a:t>
            </a:r>
          </a:p>
          <a:p>
            <a:pPr marL="0" marR="0" algn="r" rtl="1">
              <a:lnSpc>
                <a:spcPct val="150000"/>
              </a:lnSpc>
              <a:spcBef>
                <a:spcPts val="0"/>
              </a:spcBef>
              <a:spcAft>
                <a:spcPts val="0"/>
              </a:spcAft>
            </a:pPr>
            <a:r>
              <a:rPr lang="ar-JO" dirty="0">
                <a:solidFill>
                  <a:schemeClr val="tx1"/>
                </a:solidFill>
                <a:latin typeface="Segoe UI" panose="020B0502040204020203" pitchFamily="34" charset="0"/>
                <a:cs typeface="Segoe UI" panose="020B0502040204020203" pitchFamily="34" charset="0"/>
              </a:rPr>
              <a:t>أولًا: ثقافة القوة  </a:t>
            </a:r>
          </a:p>
          <a:p>
            <a:pPr marL="0" marR="0" algn="r" rtl="1">
              <a:lnSpc>
                <a:spcPct val="150000"/>
              </a:lnSpc>
              <a:spcBef>
                <a:spcPts val="0"/>
              </a:spcBef>
              <a:spcAft>
                <a:spcPts val="0"/>
              </a:spcAft>
            </a:pPr>
            <a:r>
              <a:rPr lang="ar-JO" dirty="0">
                <a:solidFill>
                  <a:schemeClr val="tx1"/>
                </a:solidFill>
                <a:latin typeface="Segoe UI" panose="020B0502040204020203" pitchFamily="34" charset="0"/>
                <a:cs typeface="Segoe UI" panose="020B0502040204020203" pitchFamily="34" charset="0"/>
              </a:rPr>
              <a:t>تتميز الثقافة القوية بمجموعة من الصفات ومنها </a:t>
            </a:r>
          </a:p>
          <a:p>
            <a:pPr marL="285750" marR="0" indent="-285750" algn="r" rtl="1">
              <a:lnSpc>
                <a:spcPct val="150000"/>
              </a:lnSpc>
              <a:spcBef>
                <a:spcPts val="0"/>
              </a:spcBef>
              <a:spcAft>
                <a:spcPts val="0"/>
              </a:spcAft>
              <a:buFont typeface="Arial" panose="020B0604020202020204" pitchFamily="34" charset="0"/>
              <a:buChar char="•"/>
            </a:pPr>
            <a:r>
              <a:rPr lang="ar-JO" dirty="0">
                <a:solidFill>
                  <a:schemeClr val="tx1"/>
                </a:solidFill>
                <a:latin typeface="Segoe UI" panose="020B0502040204020203" pitchFamily="34" charset="0"/>
                <a:cs typeface="Segoe UI" panose="020B0502040204020203" pitchFamily="34" charset="0"/>
              </a:rPr>
              <a:t>القيادة القوية: وهو يرمز لقوة أو متانة أعضاء المنظمة بالقيم الأساسية.</a:t>
            </a:r>
          </a:p>
          <a:p>
            <a:pPr marL="285750" marR="0" indent="-285750" algn="r" rtl="1">
              <a:lnSpc>
                <a:spcPct val="150000"/>
              </a:lnSpc>
              <a:spcBef>
                <a:spcPts val="0"/>
              </a:spcBef>
              <a:spcAft>
                <a:spcPts val="0"/>
              </a:spcAft>
              <a:buFont typeface="Arial" panose="020B0604020202020204" pitchFamily="34" charset="0"/>
              <a:buChar char="•"/>
            </a:pPr>
            <a:r>
              <a:rPr lang="ar-JO" dirty="0">
                <a:solidFill>
                  <a:schemeClr val="tx1"/>
                </a:solidFill>
                <a:latin typeface="Segoe UI" panose="020B0502040204020203" pitchFamily="34" charset="0"/>
                <a:cs typeface="Segoe UI" panose="020B0502040204020203" pitchFamily="34" charset="0"/>
              </a:rPr>
              <a:t>يتم تقاسم الثقافة القوية في المنظمة بصورة واسعة. وهذا يشير إلى مدى امتلاك أعضاء المنظمة ذات القيم الأساسية.</a:t>
            </a:r>
          </a:p>
          <a:p>
            <a:pPr marL="285750" marR="0" indent="-285750" algn="r" rtl="1">
              <a:lnSpc>
                <a:spcPct val="150000"/>
              </a:lnSpc>
              <a:spcBef>
                <a:spcPts val="0"/>
              </a:spcBef>
              <a:spcAft>
                <a:spcPts val="0"/>
              </a:spcAft>
              <a:buFont typeface="Arial" panose="020B0604020202020204" pitchFamily="34" charset="0"/>
              <a:buChar char="•"/>
            </a:pPr>
            <a:r>
              <a:rPr lang="ar-JO" dirty="0">
                <a:solidFill>
                  <a:schemeClr val="tx1"/>
                </a:solidFill>
                <a:latin typeface="Segoe UI" panose="020B0502040204020203" pitchFamily="34" charset="0"/>
                <a:cs typeface="Segoe UI" panose="020B0502040204020203" pitchFamily="34" charset="0"/>
              </a:rPr>
              <a:t>ثقافة قوية يتم الاحتفاظ بها بشكل مكثف. وهذا يشير إلى مدى التزام أفراد المنظمة بالقيم الأساسية.</a:t>
            </a:r>
          </a:p>
          <a:p>
            <a:pPr marL="285750" marR="0" indent="-285750" algn="r" rtl="1">
              <a:lnSpc>
                <a:spcPct val="150000"/>
              </a:lnSpc>
              <a:spcBef>
                <a:spcPts val="0"/>
              </a:spcBef>
              <a:spcAft>
                <a:spcPts val="0"/>
              </a:spcAft>
              <a:buFont typeface="Arial" panose="020B0604020202020204" pitchFamily="34" charset="0"/>
              <a:buChar char="•"/>
            </a:pPr>
            <a:r>
              <a:rPr lang="ar-YE" dirty="0">
                <a:solidFill>
                  <a:schemeClr val="tx1"/>
                </a:solidFill>
                <a:latin typeface="Segoe UI" panose="020B0502040204020203" pitchFamily="34" charset="0"/>
                <a:cs typeface="Segoe UI" panose="020B0502040204020203" pitchFamily="34" charset="0"/>
              </a:rPr>
              <a:t>إن فوائد الثقافة القوية تتمثل في موقف الموظف الإيجابي. حيث تظهر هذه الثقافة اتفاقاً كبيراً بين الموظفين حول أهداف المنظمة. مما يؤسس للتماسك والالتزام التنظيمي. فيتكون لدى الأعضاء موقف إيجابي تجاه المنظمة.</a:t>
            </a:r>
            <a:r>
              <a:rPr lang="ar-YE" sz="2000" dirty="0">
                <a:solidFill>
                  <a:schemeClr val="tx1"/>
                </a:solidFill>
                <a:latin typeface="Segoe UI" panose="020B0502040204020203" pitchFamily="34" charset="0"/>
                <a:cs typeface="Segoe UI" panose="020B0502040204020203" pitchFamily="34" charset="0"/>
              </a:rPr>
              <a:t/>
            </a:r>
            <a:br>
              <a:rPr lang="ar-YE" sz="2000" dirty="0">
                <a:solidFill>
                  <a:schemeClr val="tx1"/>
                </a:solidFill>
                <a:latin typeface="Segoe UI" panose="020B0502040204020203" pitchFamily="34" charset="0"/>
                <a:cs typeface="Segoe UI" panose="020B0502040204020203" pitchFamily="34" charset="0"/>
              </a:rPr>
            </a:br>
            <a:r>
              <a:rPr lang="ar-YE" sz="2000" dirty="0">
                <a:solidFill>
                  <a:schemeClr val="tx1"/>
                </a:solidFill>
                <a:latin typeface="Segoe UI" panose="020B0502040204020203" pitchFamily="34" charset="0"/>
                <a:cs typeface="Segoe UI" panose="020B0502040204020203" pitchFamily="34" charset="0"/>
              </a:rPr>
              <a:t/>
            </a:r>
            <a:br>
              <a:rPr lang="ar-YE" sz="2000" dirty="0">
                <a:solidFill>
                  <a:schemeClr val="tx1"/>
                </a:solidFill>
                <a:latin typeface="Segoe UI" panose="020B0502040204020203" pitchFamily="34" charset="0"/>
                <a:cs typeface="Segoe UI" panose="020B0502040204020203" pitchFamily="34" charset="0"/>
              </a:rPr>
            </a:b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0DE5FF65-297D-0324-2FC3-F4F0CF63D568}"/>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أبعاد الثقافة التنظيمية</a:t>
            </a: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122154"/>
    </mc:Choice>
    <mc:Fallback xmlns="">
      <p:transition spd="slow" advTm="12215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Segoe UI" panose="020B0502040204020203" pitchFamily="34" charset="0"/>
              <a:cs typeface="Segoe UI" panose="020B0502040204020203" pitchFamily="34" charset="0"/>
            </a:endParaRPr>
          </a:p>
          <a:p>
            <a:pPr marL="342900" marR="0" indent="-342900" algn="r" rtl="1">
              <a:lnSpc>
                <a:spcPct val="200000"/>
              </a:lnSpc>
              <a:spcBef>
                <a:spcPts val="0"/>
              </a:spcBef>
              <a:spcAft>
                <a:spcPts val="0"/>
              </a:spcAft>
              <a:buFont typeface="+mj-lt"/>
              <a:buAutoNum type="arabicPeriod"/>
            </a:pPr>
            <a:r>
              <a:rPr lang="ar-JO" kern="0" dirty="0">
                <a:solidFill>
                  <a:srgbClr val="2C2F34"/>
                </a:solidFill>
                <a:effectLst/>
                <a:latin typeface="Segoe UI" panose="020B0502040204020203" pitchFamily="34" charset="0"/>
                <a:ea typeface="Times New Roman" panose="02020603050405020304" pitchFamily="18" charset="0"/>
                <a:cs typeface="Segoe UI" panose="020B0502040204020203" pitchFamily="34" charset="0"/>
              </a:rPr>
              <a:t>وجود تسلسل قيادي واضح والاتصالات المفتوحة بكافة الاتجاهات. </a:t>
            </a:r>
          </a:p>
          <a:p>
            <a:pPr marL="342900" marR="0" indent="-342900" algn="r" rtl="1">
              <a:lnSpc>
                <a:spcPct val="200000"/>
              </a:lnSpc>
              <a:spcBef>
                <a:spcPts val="0"/>
              </a:spcBef>
              <a:spcAft>
                <a:spcPts val="0"/>
              </a:spcAft>
              <a:buFont typeface="+mj-lt"/>
              <a:buAutoNum type="arabicPeriod"/>
            </a:pPr>
            <a:r>
              <a:rPr lang="ar-JO" kern="0" dirty="0">
                <a:solidFill>
                  <a:srgbClr val="2C2F34"/>
                </a:solidFill>
                <a:effectLst/>
                <a:latin typeface="Segoe UI" panose="020B0502040204020203" pitchFamily="34" charset="0"/>
                <a:ea typeface="Times New Roman" panose="02020603050405020304" pitchFamily="18" charset="0"/>
                <a:cs typeface="Segoe UI" panose="020B0502040204020203" pitchFamily="34" charset="0"/>
              </a:rPr>
              <a:t>الشعور بالرفاهية لدى الموظفين ويساعدهم على العمل لتحقيق الصالح العام للشركة. </a:t>
            </a:r>
          </a:p>
          <a:p>
            <a:pPr marL="342900" marR="0" indent="-342900" algn="r" rtl="1">
              <a:lnSpc>
                <a:spcPct val="200000"/>
              </a:lnSpc>
              <a:spcBef>
                <a:spcPts val="0"/>
              </a:spcBef>
              <a:spcAft>
                <a:spcPts val="0"/>
              </a:spcAft>
              <a:buFont typeface="+mj-lt"/>
              <a:buAutoNum type="arabicPeriod"/>
            </a:pPr>
            <a:r>
              <a:rPr lang="ar-JO" kern="0" dirty="0">
                <a:solidFill>
                  <a:srgbClr val="2C2F34"/>
                </a:solidFill>
                <a:effectLst/>
                <a:latin typeface="Segoe UI" panose="020B0502040204020203" pitchFamily="34" charset="0"/>
                <a:ea typeface="Times New Roman" panose="02020603050405020304" pitchFamily="18" charset="0"/>
                <a:cs typeface="Segoe UI" panose="020B0502040204020203" pitchFamily="34" charset="0"/>
              </a:rPr>
              <a:t>يتم الحفاظ على القيم الأساسية للمنظمة بشكل مكثف ويتم مشاركتها على نطاق واسع. </a:t>
            </a:r>
          </a:p>
          <a:p>
            <a:pPr marL="342900" marR="0" indent="-342900" algn="r" rtl="1">
              <a:lnSpc>
                <a:spcPct val="200000"/>
              </a:lnSpc>
              <a:spcBef>
                <a:spcPts val="0"/>
              </a:spcBef>
              <a:spcAft>
                <a:spcPts val="0"/>
              </a:spcAft>
              <a:buFont typeface="+mj-lt"/>
              <a:buAutoNum type="arabicPeriod"/>
            </a:pPr>
            <a:r>
              <a:rPr lang="ar-JO" kern="0" dirty="0">
                <a:solidFill>
                  <a:srgbClr val="2C2F34"/>
                </a:solidFill>
                <a:effectLst/>
                <a:latin typeface="Segoe UI" panose="020B0502040204020203" pitchFamily="34" charset="0"/>
                <a:ea typeface="Times New Roman" panose="02020603050405020304" pitchFamily="18" charset="0"/>
                <a:cs typeface="Segoe UI" panose="020B0502040204020203" pitchFamily="34" charset="0"/>
              </a:rPr>
              <a:t>حاجة أقل لسياسات وإجراءات مفصلة لأن "الطريقة التي تتم بها الأمور مفهومة ومقبولة جيدًا</a:t>
            </a:r>
          </a:p>
          <a:p>
            <a:pPr marL="342900" marR="0" indent="-342900" algn="r" rtl="1">
              <a:lnSpc>
                <a:spcPct val="200000"/>
              </a:lnSpc>
              <a:spcBef>
                <a:spcPts val="0"/>
              </a:spcBef>
              <a:spcAft>
                <a:spcPts val="0"/>
              </a:spcAft>
              <a:buFont typeface="+mj-lt"/>
              <a:buAutoNum type="arabicPeriod"/>
            </a:pPr>
            <a:r>
              <a:rPr lang="ar-JO" kern="0" dirty="0">
                <a:solidFill>
                  <a:srgbClr val="2C2F34"/>
                </a:solidFill>
                <a:latin typeface="Segoe UI" panose="020B0502040204020203" pitchFamily="34" charset="0"/>
                <a:cs typeface="Segoe UI" panose="020B0502040204020203" pitchFamily="34" charset="0"/>
              </a:rPr>
              <a:t>وجود اهداف مشتركة</a:t>
            </a:r>
          </a:p>
          <a:p>
            <a:pPr marL="342900" marR="0" indent="-342900" algn="r" rtl="1">
              <a:lnSpc>
                <a:spcPct val="200000"/>
              </a:lnSpc>
              <a:spcBef>
                <a:spcPts val="0"/>
              </a:spcBef>
              <a:spcAft>
                <a:spcPts val="0"/>
              </a:spcAft>
              <a:buFont typeface="+mj-lt"/>
              <a:buAutoNum type="arabicPeriod"/>
            </a:pPr>
            <a:r>
              <a:rPr lang="ar-JO" kern="0" dirty="0">
                <a:solidFill>
                  <a:srgbClr val="2C2F34"/>
                </a:solidFill>
                <a:latin typeface="Segoe UI" panose="020B0502040204020203" pitchFamily="34" charset="0"/>
                <a:cs typeface="Segoe UI" panose="020B0502040204020203" pitchFamily="34" charset="0"/>
              </a:rPr>
              <a:t>دوران وظيفي أقل</a:t>
            </a:r>
          </a:p>
          <a:p>
            <a:pPr marL="342900" marR="0" indent="-342900" algn="r" rtl="1">
              <a:lnSpc>
                <a:spcPct val="200000"/>
              </a:lnSpc>
              <a:spcBef>
                <a:spcPts val="0"/>
              </a:spcBef>
              <a:spcAft>
                <a:spcPts val="0"/>
              </a:spcAft>
              <a:buFont typeface="+mj-lt"/>
              <a:buAutoNum type="arabicPeriod"/>
            </a:pPr>
            <a:r>
              <a:rPr lang="ar-JO" kern="0" dirty="0">
                <a:solidFill>
                  <a:srgbClr val="2C2F34"/>
                </a:solidFill>
                <a:latin typeface="Segoe UI" panose="020B0502040204020203" pitchFamily="34" charset="0"/>
                <a:cs typeface="Segoe UI" panose="020B0502040204020203" pitchFamily="34" charset="0"/>
              </a:rPr>
              <a:t>الانتماء والرضا الوظيفي</a:t>
            </a:r>
          </a:p>
          <a:p>
            <a:pPr marL="0" marR="0" algn="r" rtl="1">
              <a:lnSpc>
                <a:spcPct val="200000"/>
              </a:lnSpc>
              <a:spcBef>
                <a:spcPts val="0"/>
              </a:spcBef>
              <a:spcAft>
                <a:spcPts val="0"/>
              </a:spcAft>
            </a:pPr>
            <a:r>
              <a:rPr lang="ar-YE" sz="2000" dirty="0">
                <a:solidFill>
                  <a:schemeClr val="tx1"/>
                </a:solidFill>
                <a:latin typeface="Segoe UI" panose="020B0502040204020203" pitchFamily="34" charset="0"/>
                <a:cs typeface="Segoe UI" panose="020B0502040204020203" pitchFamily="34" charset="0"/>
              </a:rPr>
              <a:t/>
            </a:r>
            <a:br>
              <a:rPr lang="ar-YE" sz="2000" dirty="0">
                <a:solidFill>
                  <a:schemeClr val="tx1"/>
                </a:solidFill>
                <a:latin typeface="Segoe UI" panose="020B0502040204020203" pitchFamily="34" charset="0"/>
                <a:cs typeface="Segoe UI" panose="020B0502040204020203" pitchFamily="34" charset="0"/>
              </a:rPr>
            </a:b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0DE5FF65-297D-0324-2FC3-F4F0CF63D568}"/>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أمثلة على  الثقافة التنظيمية القوية </a:t>
            </a:r>
          </a:p>
        </p:txBody>
      </p:sp>
      <p:pic>
        <p:nvPicPr>
          <p:cNvPr id="6" name="Picture 5">
            <a:extLst>
              <a:ext uri="{FF2B5EF4-FFF2-40B4-BE49-F238E27FC236}">
                <a16:creationId xmlns:a16="http://schemas.microsoft.com/office/drawing/2014/main" xmlns="" id="{F8775DAC-1804-79C1-23B5-78C883144B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136" y="4066190"/>
            <a:ext cx="2609850" cy="1752600"/>
          </a:xfrm>
          <a:prstGeom prst="rect">
            <a:avLst/>
          </a:prstGeom>
        </p:spPr>
      </p:pic>
    </p:spTree>
    <p:extLst>
      <p:ext uri="{BB962C8B-B14F-4D97-AF65-F5344CB8AC3E}">
        <p14:creationId xmlns:p14="http://schemas.microsoft.com/office/powerpoint/2010/main" val="1350279448"/>
      </p:ext>
    </p:extLst>
  </p:cSld>
  <p:clrMapOvr>
    <a:masterClrMapping/>
  </p:clrMapOvr>
  <mc:AlternateContent xmlns:mc="http://schemas.openxmlformats.org/markup-compatibility/2006" xmlns:p14="http://schemas.microsoft.com/office/powerpoint/2010/main">
    <mc:Choice Requires="p14">
      <p:transition spd="slow" p14:dur="2000" advTm="138794"/>
    </mc:Choice>
    <mc:Fallback xmlns="">
      <p:transition spd="slow" advTm="13879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322726"/>
            <a:ext cx="11446110" cy="4878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200000"/>
              </a:lnSpc>
              <a:spcBef>
                <a:spcPts val="0"/>
              </a:spcBef>
              <a:spcAft>
                <a:spcPts val="1000"/>
              </a:spcAft>
            </a:pPr>
            <a:endParaRPr lang="ar-JO" dirty="0">
              <a:solidFill>
                <a:schemeClr val="tx1"/>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1000"/>
              </a:spcAft>
            </a:pPr>
            <a:r>
              <a:rPr lang="ar-JO" dirty="0">
                <a:solidFill>
                  <a:schemeClr val="tx1"/>
                </a:solidFill>
                <a:latin typeface="Segoe UI" panose="020B0502040204020203" pitchFamily="34" charset="0"/>
                <a:cs typeface="Segoe UI" panose="020B0502040204020203" pitchFamily="34" charset="0"/>
              </a:rPr>
              <a:t>ثانيًا: ثقافة الضعف أو الثقافة الضعيفة</a:t>
            </a:r>
          </a:p>
          <a:p>
            <a:pPr marL="0" marR="0" algn="r" rtl="1">
              <a:lnSpc>
                <a:spcPct val="200000"/>
              </a:lnSpc>
              <a:spcBef>
                <a:spcPts val="0"/>
              </a:spcBef>
              <a:spcAft>
                <a:spcPts val="1000"/>
              </a:spcAft>
            </a:pPr>
            <a:r>
              <a:rPr lang="ar-JO" sz="1600" dirty="0">
                <a:solidFill>
                  <a:schemeClr val="tx1"/>
                </a:solidFill>
                <a:latin typeface="Segoe UI" panose="020B0502040204020203" pitchFamily="34" charset="0"/>
                <a:cs typeface="Segoe UI" panose="020B0502040204020203" pitchFamily="34" charset="0"/>
              </a:rPr>
              <a:t>وتمثل </a:t>
            </a:r>
            <a:r>
              <a:rPr lang="ar-YE" sz="1600" dirty="0">
                <a:solidFill>
                  <a:schemeClr val="tx1"/>
                </a:solidFill>
                <a:latin typeface="Segoe UI" panose="020B0502040204020203" pitchFamily="34" charset="0"/>
                <a:cs typeface="Segoe UI" panose="020B0502040204020203" pitchFamily="34" charset="0"/>
              </a:rPr>
              <a:t>الحالة التي لا يكون </a:t>
            </a:r>
            <a:r>
              <a:rPr lang="ar-JO" sz="1600" dirty="0">
                <a:solidFill>
                  <a:schemeClr val="tx1"/>
                </a:solidFill>
                <a:latin typeface="Segoe UI" panose="020B0502040204020203" pitchFamily="34" charset="0"/>
                <a:cs typeface="Segoe UI" panose="020B0502040204020203" pitchFamily="34" charset="0"/>
              </a:rPr>
              <a:t>تكون أهداف المنظمة أو الموظفين واضحة </a:t>
            </a:r>
            <a:r>
              <a:rPr lang="ar-YE" sz="1600" dirty="0">
                <a:solidFill>
                  <a:schemeClr val="tx1"/>
                </a:solidFill>
                <a:latin typeface="Segoe UI" panose="020B0502040204020203" pitchFamily="34" charset="0"/>
                <a:cs typeface="Segoe UI" panose="020B0502040204020203" pitchFamily="34" charset="0"/>
              </a:rPr>
              <a:t>. </a:t>
            </a:r>
            <a:r>
              <a:rPr lang="ar-JO" sz="1600" dirty="0">
                <a:solidFill>
                  <a:schemeClr val="tx1"/>
                </a:solidFill>
                <a:latin typeface="Segoe UI" panose="020B0502040204020203" pitchFamily="34" charset="0"/>
                <a:cs typeface="Segoe UI" panose="020B0502040204020203" pitchFamily="34" charset="0"/>
              </a:rPr>
              <a:t>و</a:t>
            </a:r>
            <a:r>
              <a:rPr lang="ar-YE" sz="1600" dirty="0">
                <a:solidFill>
                  <a:schemeClr val="tx1"/>
                </a:solidFill>
                <a:latin typeface="Segoe UI" panose="020B0502040204020203" pitchFamily="34" charset="0"/>
                <a:cs typeface="Segoe UI" panose="020B0502040204020203" pitchFamily="34" charset="0"/>
              </a:rPr>
              <a:t>عندما يكون لدى معظم الموظفين آراء متنوعة حول مهمة المنظمة وقيمها</a:t>
            </a:r>
            <a:r>
              <a:rPr lang="ar-JO" sz="1600" dirty="0">
                <a:solidFill>
                  <a:schemeClr val="tx1"/>
                </a:solidFill>
                <a:latin typeface="Segoe UI" panose="020B0502040204020203" pitchFamily="34" charset="0"/>
                <a:cs typeface="Segoe UI" panose="020B0502040204020203" pitchFamily="34" charset="0"/>
              </a:rPr>
              <a:t> مما ي</a:t>
            </a:r>
            <a:r>
              <a:rPr lang="ar-YE" sz="1600" dirty="0">
                <a:solidFill>
                  <a:schemeClr val="tx1"/>
                </a:solidFill>
                <a:latin typeface="Segoe UI" panose="020B0502040204020203" pitchFamily="34" charset="0"/>
                <a:cs typeface="Segoe UI" panose="020B0502040204020203" pitchFamily="34" charset="0"/>
              </a:rPr>
              <a:t>تطلب المزيد من الجهد والوقت لتحقيق الهدف. </a:t>
            </a:r>
            <a:endParaRPr lang="ar-JO" sz="1600" dirty="0">
              <a:solidFill>
                <a:schemeClr val="tx1"/>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1000"/>
              </a:spcAft>
            </a:pPr>
            <a:r>
              <a:rPr lang="ar-YE" sz="1600" dirty="0">
                <a:solidFill>
                  <a:schemeClr val="tx1"/>
                </a:solidFill>
                <a:latin typeface="Segoe UI" panose="020B0502040204020203" pitchFamily="34" charset="0"/>
                <a:cs typeface="Segoe UI" panose="020B0502040204020203" pitchFamily="34" charset="0"/>
              </a:rPr>
              <a:t>تسمح الثقافة التنظيمية الضعيفة بزيادة معدل دوران الموظفين بسبب الافتقار إلى تماسك الشركة ورسالتها. ويؤدي هذا إلى انخفاض معنويات الموظفين وانفصالهم عن العمل.</a:t>
            </a:r>
            <a:endParaRPr lang="ar-JO" sz="1600" dirty="0">
              <a:solidFill>
                <a:schemeClr val="tx1"/>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1000"/>
              </a:spcAft>
            </a:pPr>
            <a:r>
              <a:rPr lang="ar-JO" sz="1600" dirty="0">
                <a:solidFill>
                  <a:schemeClr val="tx1"/>
                </a:solidFill>
                <a:latin typeface="Segoe UI" panose="020B0502040204020203" pitchFamily="34" charset="0"/>
                <a:cs typeface="Segoe UI" panose="020B0502040204020203" pitchFamily="34" charset="0"/>
              </a:rPr>
              <a:t>و</a:t>
            </a:r>
            <a:r>
              <a:rPr lang="ar-YE" sz="1600" dirty="0">
                <a:solidFill>
                  <a:schemeClr val="tx1"/>
                </a:solidFill>
                <a:latin typeface="Segoe UI" panose="020B0502040204020203" pitchFamily="34" charset="0"/>
                <a:cs typeface="Segoe UI" panose="020B0502040204020203" pitchFamily="34" charset="0"/>
              </a:rPr>
              <a:t>نتيجة للثقافة الضعيفة </a:t>
            </a:r>
            <a:r>
              <a:rPr lang="ar-JO" sz="1600" dirty="0">
                <a:solidFill>
                  <a:schemeClr val="tx1"/>
                </a:solidFill>
                <a:latin typeface="Segoe UI" panose="020B0502040204020203" pitchFamily="34" charset="0"/>
                <a:cs typeface="Segoe UI" panose="020B0502040204020203" pitchFamily="34" charset="0"/>
              </a:rPr>
              <a:t>تظهر </a:t>
            </a:r>
            <a:r>
              <a:rPr lang="ar-YE" sz="1600" dirty="0">
                <a:solidFill>
                  <a:schemeClr val="tx1"/>
                </a:solidFill>
                <a:latin typeface="Segoe UI" panose="020B0502040204020203" pitchFamily="34" charset="0"/>
                <a:cs typeface="Segoe UI" panose="020B0502040204020203" pitchFamily="34" charset="0"/>
              </a:rPr>
              <a:t>حاجة أكبر للإجراءات والسياسات لإنجاز الأمور بالطريقة المرغوبة، الأمر الذي </a:t>
            </a:r>
            <a:r>
              <a:rPr lang="ar-JO" sz="1600" dirty="0">
                <a:solidFill>
                  <a:schemeClr val="tx1"/>
                </a:solidFill>
                <a:latin typeface="Segoe UI" panose="020B0502040204020203" pitchFamily="34" charset="0"/>
                <a:cs typeface="Segoe UI" panose="020B0502040204020203" pitchFamily="34" charset="0"/>
              </a:rPr>
              <a:t>يزيد من </a:t>
            </a:r>
            <a:r>
              <a:rPr lang="ar-YE" sz="1600" dirty="0">
                <a:solidFill>
                  <a:schemeClr val="tx1"/>
                </a:solidFill>
                <a:latin typeface="Segoe UI" panose="020B0502040204020203" pitchFamily="34" charset="0"/>
                <a:cs typeface="Segoe UI" panose="020B0502040204020203" pitchFamily="34" charset="0"/>
              </a:rPr>
              <a:t> التكاليف التنظيمية.</a:t>
            </a:r>
            <a:r>
              <a:rPr lang="ar-JO" sz="1600" dirty="0">
                <a:solidFill>
                  <a:schemeClr val="tx1"/>
                </a:solidFill>
                <a:latin typeface="Segoe UI" panose="020B0502040204020203" pitchFamily="34" charset="0"/>
                <a:cs typeface="Segoe UI" panose="020B0502040204020203" pitchFamily="34" charset="0"/>
              </a:rPr>
              <a:t> </a:t>
            </a:r>
            <a:r>
              <a:rPr lang="ar-YE" sz="1600" dirty="0">
                <a:solidFill>
                  <a:schemeClr val="tx1"/>
                </a:solidFill>
                <a:latin typeface="Segoe UI" panose="020B0502040204020203" pitchFamily="34" charset="0"/>
                <a:cs typeface="Segoe UI" panose="020B0502040204020203" pitchFamily="34" charset="0"/>
              </a:rPr>
              <a:t>يمكن أن تكون الثقافات الضعيفة مفيدة للمنظمات التي تستفيد من الفكر المستقل والابتكار من قبل أعضائها. غالبًا ما تعمل المنظمات ذات الثقافات الضعيفة بشكل أفضل في بيئة غير مستقرة لأنها أكثر قدرة على التكيف مع التغيير.</a:t>
            </a:r>
            <a:endParaRPr lang="ar-JO"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093FD568-A5D0-B639-C5CF-C0EEFDF58FB9}"/>
              </a:ext>
            </a:extLst>
          </p:cNvPr>
          <p:cNvPicPr>
            <a:picLocks noChangeAspect="1"/>
          </p:cNvPicPr>
          <p:nvPr/>
        </p:nvPicPr>
        <p:blipFill>
          <a:blip r:embed="rId3"/>
          <a:stretch>
            <a:fillRect/>
          </a:stretch>
        </p:blipFill>
        <p:spPr>
          <a:xfrm>
            <a:off x="3486686" y="745479"/>
            <a:ext cx="5218628" cy="493819"/>
          </a:xfrm>
          <a:prstGeom prst="rect">
            <a:avLst/>
          </a:prstGeom>
        </p:spPr>
      </p:pic>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115254"/>
    </mc:Choice>
    <mc:Fallback xmlns="">
      <p:transition spd="slow" advTm="11525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548779"/>
            <a:ext cx="11446110" cy="44322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dirty="0">
              <a:solidFill>
                <a:schemeClr val="tx1"/>
              </a:solidFill>
              <a:latin typeface="Segoe UI" panose="020B0502040204020203" pitchFamily="34" charset="0"/>
              <a:cs typeface="Segoe UI" panose="020B0502040204020203" pitchFamily="34" charset="0"/>
            </a:endParaRPr>
          </a:p>
          <a:p>
            <a:pPr algn="r" rtl="1">
              <a:lnSpc>
                <a:spcPct val="150000"/>
              </a:lnSpc>
            </a:pPr>
            <a:endParaRPr lang="ar-JO" dirty="0">
              <a:solidFill>
                <a:schemeClr val="tx1"/>
              </a:solidFill>
              <a:latin typeface="Segoe UI" panose="020B0502040204020203" pitchFamily="34" charset="0"/>
              <a:cs typeface="Segoe UI" panose="020B0502040204020203" pitchFamily="34" charset="0"/>
            </a:endParaRPr>
          </a:p>
          <a:p>
            <a:pPr marL="342900" indent="-342900" algn="r"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غياب أو نقص الاحترام المتبادل والقيم داخل المؤسسة.</a:t>
            </a:r>
          </a:p>
          <a:p>
            <a:pPr marL="342900" indent="-342900" algn="r"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 عدم أخذ أفكار العاملين وآرائهم أو تصوراتهم في الحسبان.</a:t>
            </a:r>
          </a:p>
          <a:p>
            <a:pPr marL="342900" indent="-342900" algn="r"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اتباع بعض التجاوزات القانونية أو المخالفات غير العادلة (مثل تقديم بعض الهدايا – الرشاوي-...) في سبيل الحصول على الخدمات او التعاقدات.</a:t>
            </a:r>
          </a:p>
          <a:p>
            <a:pPr marL="342900" indent="-342900" algn="r"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 نقص أو عدم العدالة في اتخاذ القرارات داخل المؤسسة</a:t>
            </a:r>
          </a:p>
          <a:p>
            <a:pPr marL="342900" indent="-342900" algn="r"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 عدم وجود بيئة منافسة صحية بين العاملين، وعدم وجود مشاركة متبادلة بينهم.</a:t>
            </a:r>
          </a:p>
          <a:p>
            <a:pPr marL="342900" indent="-342900" algn="r"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عدم وجود تعاون في أداء المهام بين العاملين والتي تشير الى عدم وجود شعور العمل كوحدة واحدة.</a:t>
            </a:r>
          </a:p>
          <a:p>
            <a:pPr marL="0" marR="0" algn="justLow" rtl="1">
              <a:lnSpc>
                <a:spcPct val="115000"/>
              </a:lnSpc>
              <a:spcBef>
                <a:spcPts val="0"/>
              </a:spcBef>
              <a:spcAft>
                <a:spcPts val="1000"/>
              </a:spcAft>
            </a:pPr>
            <a:endParaRPr lang="ar-JO" dirty="0">
              <a:solidFill>
                <a:srgbClr val="000000"/>
              </a:solidFill>
              <a:latin typeface="Segoe UI" panose="020B0502040204020203" pitchFamily="34" charset="0"/>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34217A2A-58B2-F6B4-5240-ED7DFAB04A4E}"/>
              </a:ext>
            </a:extLst>
          </p:cNvPr>
          <p:cNvSpPr txBox="1"/>
          <p:nvPr/>
        </p:nvSpPr>
        <p:spPr>
          <a:xfrm>
            <a:off x="2155405" y="911527"/>
            <a:ext cx="8417320" cy="446276"/>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أمثلة تدل على وجود ثقافة تنظيمية سلبية في المنظمة</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4" name="Picture 3">
            <a:extLst>
              <a:ext uri="{FF2B5EF4-FFF2-40B4-BE49-F238E27FC236}">
                <a16:creationId xmlns:a16="http://schemas.microsoft.com/office/drawing/2014/main" xmlns="" id="{AB6D0465-A2E6-D94F-4305-78359F116589}"/>
              </a:ext>
            </a:extLst>
          </p:cNvPr>
          <p:cNvPicPr>
            <a:picLocks noChangeAspect="1"/>
          </p:cNvPicPr>
          <p:nvPr/>
        </p:nvPicPr>
        <p:blipFill>
          <a:blip r:embed="rId3"/>
          <a:stretch>
            <a:fillRect/>
          </a:stretch>
        </p:blipFill>
        <p:spPr>
          <a:xfrm>
            <a:off x="583324" y="1575810"/>
            <a:ext cx="1732603" cy="1164437"/>
          </a:xfrm>
          <a:prstGeom prst="rect">
            <a:avLst/>
          </a:prstGeom>
        </p:spPr>
      </p:pic>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118194"/>
    </mc:Choice>
    <mc:Fallback xmlns="">
      <p:transition spd="slow" advTm="11819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56290" y="1646790"/>
            <a:ext cx="10198913" cy="436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b="1" u="sng"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SA" dirty="0">
              <a:solidFill>
                <a:srgbClr val="000000"/>
              </a:solidFill>
              <a:latin typeface="Segoe UI" panose="020B0502040204020203" pitchFamily="34" charset="0"/>
              <a:cs typeface="Segoe UI" panose="020B0502040204020203" pitchFamily="34" charset="0"/>
            </a:endParaRPr>
          </a:p>
          <a:p>
            <a:pPr marR="0" algn="r" rtl="1">
              <a:lnSpc>
                <a:spcPct val="200000"/>
              </a:lnSpc>
              <a:spcBef>
                <a:spcPts val="0"/>
              </a:spcBef>
              <a:spcAft>
                <a:spcPts val="1000"/>
              </a:spcAft>
            </a:pPr>
            <a:r>
              <a:rPr lang="ar-JO" dirty="0">
                <a:solidFill>
                  <a:schemeClr val="tx1"/>
                </a:solidFill>
                <a:latin typeface="Segoe UI" panose="020B0502040204020203" pitchFamily="34" charset="0"/>
                <a:cs typeface="Segoe UI" panose="020B0502040204020203" pitchFamily="34" charset="0"/>
              </a:rPr>
              <a:t> 6. غياب دور القائد وتحديد المسؤولية عن العمليات، واعطاء التوجيهات السليمة للأداء.</a:t>
            </a:r>
          </a:p>
          <a:p>
            <a:pPr marR="0" algn="r" rtl="1">
              <a:lnSpc>
                <a:spcPct val="200000"/>
              </a:lnSpc>
              <a:spcBef>
                <a:spcPts val="0"/>
              </a:spcBef>
              <a:spcAft>
                <a:spcPts val="1000"/>
              </a:spcAft>
            </a:pPr>
            <a:r>
              <a:rPr lang="ar-JO" dirty="0">
                <a:solidFill>
                  <a:schemeClr val="tx1"/>
                </a:solidFill>
                <a:latin typeface="Segoe UI" panose="020B0502040204020203" pitchFamily="34" charset="0"/>
                <a:cs typeface="Segoe UI" panose="020B0502040204020203" pitchFamily="34" charset="0"/>
              </a:rPr>
              <a:t>7. عدم وجود وصف وظيفي واضح للعاملين يحدد مستويات النجاح في اتمام الأعمال أو المحاسبة عن التقصير أو الأخطاء.</a:t>
            </a:r>
          </a:p>
          <a:p>
            <a:pPr marR="0" algn="r" rtl="1">
              <a:lnSpc>
                <a:spcPct val="200000"/>
              </a:lnSpc>
              <a:spcBef>
                <a:spcPts val="0"/>
              </a:spcBef>
              <a:spcAft>
                <a:spcPts val="1000"/>
              </a:spcAft>
            </a:pPr>
            <a:r>
              <a:rPr lang="ar-JO" dirty="0">
                <a:solidFill>
                  <a:schemeClr val="tx1"/>
                </a:solidFill>
                <a:latin typeface="Segoe UI" panose="020B0502040204020203" pitchFamily="34" charset="0"/>
                <a:cs typeface="Segoe UI" panose="020B0502040204020203" pitchFamily="34" charset="0"/>
              </a:rPr>
              <a:t>8. عدم وجود أسس عادلة في تقييم العاملين أو سياسات تحفيزية عادلة لتمييز الأكفاء منهم عن غيرهم.</a:t>
            </a:r>
          </a:p>
          <a:p>
            <a:pPr marR="0" algn="r" rtl="1">
              <a:lnSpc>
                <a:spcPct val="200000"/>
              </a:lnSpc>
              <a:spcBef>
                <a:spcPts val="0"/>
              </a:spcBef>
              <a:spcAft>
                <a:spcPts val="1000"/>
              </a:spcAft>
            </a:pPr>
            <a:r>
              <a:rPr lang="ar-JO" dirty="0">
                <a:solidFill>
                  <a:schemeClr val="tx1"/>
                </a:solidFill>
                <a:latin typeface="Segoe UI" panose="020B0502040204020203" pitchFamily="34" charset="0"/>
                <a:cs typeface="Segoe UI" panose="020B0502040204020203" pitchFamily="34" charset="0"/>
              </a:rPr>
              <a:t>9. غياب العدالة في توزيع الأعمال فقد نجد بعض الإدارات التي تتسم بوجود ضغط عمل عالي جدا مقارنة بباقي الإدارات.</a:t>
            </a:r>
          </a:p>
          <a:p>
            <a:pPr marL="0" marR="0" algn="justLow" rtl="1">
              <a:lnSpc>
                <a:spcPct val="115000"/>
              </a:lnSpc>
              <a:spcBef>
                <a:spcPts val="0"/>
              </a:spcBef>
              <a:spcAft>
                <a:spcPts val="1000"/>
              </a:spcAft>
            </a:pPr>
            <a:endParaRPr lang="en-US" dirty="0">
              <a:solidFill>
                <a:srgbClr val="000000"/>
              </a:solidFill>
              <a:latin typeface="Segoe UI" panose="020B0502040204020203" pitchFamily="34" charset="0"/>
              <a:cs typeface="Segoe UI" panose="020B0502040204020203" pitchFamily="34" charset="0"/>
            </a:endParaRPr>
          </a:p>
          <a:p>
            <a:pPr algn="r" rtl="1">
              <a:lnSpc>
                <a:spcPct val="150000"/>
              </a:lnSpc>
            </a:pPr>
            <a:r>
              <a:rPr lang="ar-YE" dirty="0">
                <a:latin typeface="Segoe UI" panose="020B0502040204020203" pitchFamily="34" charset="0"/>
                <a:cs typeface="Segoe UI" panose="020B0502040204020203" pitchFamily="34" charset="0"/>
              </a:rPr>
              <a:t/>
            </a:r>
            <a:br>
              <a:rPr lang="ar-YE" dirty="0">
                <a:latin typeface="Segoe UI" panose="020B0502040204020203" pitchFamily="34" charset="0"/>
                <a:cs typeface="Segoe UI" panose="020B0502040204020203" pitchFamily="34" charset="0"/>
              </a:rPr>
            </a:br>
            <a:r>
              <a:rPr lang="ar-YE" dirty="0">
                <a:latin typeface="Segoe UI" panose="020B0502040204020203" pitchFamily="34" charset="0"/>
                <a:cs typeface="Segoe UI" panose="020B0502040204020203" pitchFamily="34" charset="0"/>
              </a:rPr>
              <a:t/>
            </a:r>
            <a:br>
              <a:rPr lang="ar-YE" dirty="0">
                <a:latin typeface="Segoe UI" panose="020B0502040204020203" pitchFamily="34" charset="0"/>
                <a:cs typeface="Segoe UI" panose="020B0502040204020203" pitchFamily="34" charset="0"/>
              </a:rPr>
            </a:br>
            <a:endParaRPr lang="ar-JO"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150000"/>
              </a:lnSpc>
            </a:pPr>
            <a:endParaRPr lang="ar-JO"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7E8308AF-033A-9507-C65A-F1CBD7B79768}"/>
              </a:ext>
            </a:extLst>
          </p:cNvPr>
          <p:cNvPicPr>
            <a:picLocks noChangeAspect="1"/>
          </p:cNvPicPr>
          <p:nvPr/>
        </p:nvPicPr>
        <p:blipFill>
          <a:blip r:embed="rId3"/>
          <a:stretch>
            <a:fillRect/>
          </a:stretch>
        </p:blipFill>
        <p:spPr>
          <a:xfrm>
            <a:off x="2159516" y="827101"/>
            <a:ext cx="8413209" cy="560881"/>
          </a:xfrm>
          <a:prstGeom prst="rect">
            <a:avLst/>
          </a:prstGeom>
        </p:spPr>
      </p:pic>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119107"/>
    </mc:Choice>
    <mc:Fallback xmlns="">
      <p:transition spd="slow" advTm="11910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6757" y="1418633"/>
            <a:ext cx="10978486" cy="4873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sz="2000" kern="100" dirty="0">
                <a:solidFill>
                  <a:schemeClr val="tx1"/>
                </a:solidFill>
                <a:latin typeface="Segoe UI" panose="020B0502040204020203" pitchFamily="34" charset="0"/>
                <a:ea typeface="Calibri" panose="020F0502020204030204" pitchFamily="34" charset="0"/>
                <a:cs typeface="Segoe UI" panose="020B0502040204020203" pitchFamily="34" charset="0"/>
              </a:rPr>
              <a:t>أشار علماء الإدارة إلى أن للثقافة التنظيمية عدة محددات ومنها ما يأتي: </a:t>
            </a:r>
          </a:p>
          <a:p>
            <a:pPr marL="457200" indent="-457200" algn="r" rtl="1">
              <a:lnSpc>
                <a:spcPct val="150000"/>
              </a:lnSpc>
              <a:buFont typeface="+mj-lt"/>
              <a:buAutoNum type="arabicPeriod"/>
            </a:pPr>
            <a:r>
              <a:rPr lang="ar-JO" sz="2000" kern="100" dirty="0">
                <a:solidFill>
                  <a:schemeClr val="tx1"/>
                </a:solidFill>
                <a:latin typeface="Segoe UI" panose="020B0502040204020203" pitchFamily="34" charset="0"/>
                <a:cs typeface="Segoe UI" panose="020B0502040204020203" pitchFamily="34" charset="0"/>
              </a:rPr>
              <a:t>البيئة: </a:t>
            </a:r>
          </a:p>
          <a:p>
            <a:pPr algn="r" rtl="1">
              <a:lnSpc>
                <a:spcPct val="150000"/>
              </a:lnSpc>
            </a:pPr>
            <a:r>
              <a:rPr lang="ar-JO"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إنّ الطريقة التي تتعامل بها المؤسسة مع عناصر بيئتها الداخلية أو الخارجية سواء كانوا من العاملين أو العملاء أو المنافسين تؤثر في طريقة تنظيم الموارد والأنشطة وتشكيل ثقافتها. </a:t>
            </a:r>
          </a:p>
          <a:p>
            <a:pPr algn="r" rtl="1">
              <a:lnSpc>
                <a:spcPct val="150000"/>
              </a:lnSpc>
            </a:pPr>
            <a:r>
              <a:rPr lang="ar-JO" sz="2000" kern="100" dirty="0">
                <a:solidFill>
                  <a:schemeClr val="tx1"/>
                </a:solidFill>
                <a:latin typeface="Segoe UI" panose="020B0502040204020203" pitchFamily="34" charset="0"/>
                <a:cs typeface="Segoe UI" panose="020B0502040204020203" pitchFamily="34" charset="0"/>
              </a:rPr>
              <a:t>2. الحجم: </a:t>
            </a:r>
          </a:p>
          <a:p>
            <a:pPr algn="r" rtl="1">
              <a:lnSpc>
                <a:spcPct val="150000"/>
              </a:lnSpc>
            </a:pPr>
            <a:r>
              <a:rPr lang="ar-JO" sz="1600" kern="100" dirty="0">
                <a:solidFill>
                  <a:schemeClr val="tx1"/>
                </a:solidFill>
                <a:latin typeface="Segoe UI" panose="020B0502040204020203" pitchFamily="34" charset="0"/>
                <a:ea typeface="Calibri" panose="020F0502020204030204" pitchFamily="34" charset="0"/>
                <a:cs typeface="Segoe UI" panose="020B0502040204020203" pitchFamily="34" charset="0"/>
              </a:rPr>
              <a:t>إ</a:t>
            </a:r>
            <a:r>
              <a:rPr lang="ar-JO"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نّ اختلاف حجم المؤسسة لا يؤثر بالضرورة على تنظيمها، وإنّما الذي يؤثر هو طريقة إدارة المنظمة وأساليب التصرف في المواقف المختلفة التي تتأثر بدورها في حجم المؤسسة</a:t>
            </a:r>
            <a:r>
              <a:rPr lang="ar-JO"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p>
          <a:p>
            <a:pPr algn="r" rtl="1">
              <a:lnSpc>
                <a:spcPct val="150000"/>
              </a:lnSpc>
            </a:pPr>
            <a:r>
              <a:rPr lang="ar-JO" sz="2000" kern="100" dirty="0">
                <a:solidFill>
                  <a:schemeClr val="tx1"/>
                </a:solidFill>
                <a:latin typeface="Segoe UI" panose="020B0502040204020203" pitchFamily="34" charset="0"/>
                <a:cs typeface="Segoe UI" panose="020B0502040204020203" pitchFamily="34" charset="0"/>
              </a:rPr>
              <a:t>3. الأهداف: </a:t>
            </a:r>
          </a:p>
          <a:p>
            <a:pPr algn="r" rtl="1">
              <a:lnSpc>
                <a:spcPct val="150000"/>
              </a:lnSpc>
            </a:pPr>
            <a:r>
              <a:rPr lang="ar-JO"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تتأثر الثقافة التنظيمية في أهداف المؤسسة التي تسعى جاهدة لتحقيقها، فمثلاً لو أرادت المؤسسة أن ترفع من مستوى خدمة العملاء فإنّه يجب أن تركز في ثقافتها التنظيمية على ترسيخ القيم المرتبطة بعلاقات العملاء والعاملين.</a:t>
            </a:r>
          </a:p>
          <a:p>
            <a:pPr algn="r" rtl="1">
              <a:lnSpc>
                <a:spcPct val="150000"/>
              </a:lnSpc>
            </a:pPr>
            <a:endParaRPr lang="ar-JO"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4054BC44-31F1-EDD2-6FE4-B7A70B3DC950}"/>
              </a:ext>
            </a:extLst>
          </p:cNvPr>
          <p:cNvSpPr txBox="1"/>
          <p:nvPr/>
        </p:nvSpPr>
        <p:spPr>
          <a:xfrm>
            <a:off x="2485572" y="809382"/>
            <a:ext cx="8417320" cy="415883"/>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محددات الثقافة التنظيمية</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89521"/>
    </mc:Choice>
    <mc:Fallback xmlns="">
      <p:transition spd="slow" advTm="8952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4. التكنولوجيا: </a:t>
            </a:r>
          </a:p>
          <a:p>
            <a:pPr algn="r" rtl="1">
              <a:lnSpc>
                <a:spcPct val="150000"/>
              </a:lnSpc>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فالمؤسسات المتخصصة في استخدام التكنولوجيا تقوم على القيم المتعلقة بالمهارات الفنية في ثقافتها التنظيمية، أما المؤسسات الخدمية فتقوم على خدمة العملاء والمهارات الشخصية في ثقافتها التنظيمية. </a:t>
            </a:r>
          </a:p>
          <a:p>
            <a:pPr algn="r" rtl="1">
              <a:lnSpc>
                <a:spcPct val="150000"/>
              </a:lnSpc>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5. </a:t>
            </a:r>
            <a:r>
              <a:rPr lang="ar-JO" kern="100" dirty="0">
                <a:solidFill>
                  <a:schemeClr val="tx1"/>
                </a:solidFill>
                <a:latin typeface="Segoe UI" panose="020B0502040204020203" pitchFamily="34" charset="0"/>
                <a:cs typeface="Segoe UI" panose="020B0502040204020203" pitchFamily="34" charset="0"/>
              </a:rPr>
              <a:t>الأفراد: </a:t>
            </a:r>
          </a:p>
          <a:p>
            <a:pPr algn="r" rtl="1">
              <a:lnSpc>
                <a:spcPct val="150000"/>
              </a:lnSpc>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للأفراد دور كبير في تحديد الثقافة التنظيمية، فالإدارة لا تستطيع أن تفرض ثقافة لا يؤمن بها أفراد المنظمة، كما أنّه لا يمكن للأفراد تفضيل ثقافة تنظيمية معينة لا ترغب بها إدارة المنظمة. </a:t>
            </a:r>
          </a:p>
          <a:p>
            <a:pPr algn="r" rtl="1">
              <a:lnSpc>
                <a:spcPct val="150000"/>
              </a:lnSpc>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5</a:t>
            </a:r>
            <a:r>
              <a:rPr lang="ar-JO" kern="100" dirty="0">
                <a:solidFill>
                  <a:schemeClr val="tx1"/>
                </a:solidFill>
                <a:latin typeface="Segoe UI" panose="020B0502040204020203" pitchFamily="34" charset="0"/>
                <a:cs typeface="Segoe UI" panose="020B0502040204020203" pitchFamily="34" charset="0"/>
              </a:rPr>
              <a:t>. التاريخ والملكية: </a:t>
            </a:r>
          </a:p>
          <a:p>
            <a:pPr algn="r" rtl="1">
              <a:lnSpc>
                <a:spcPct val="150000"/>
              </a:lnSpc>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فتاريخ تطور المنظمة ونوعية القيادة التي تتولاها هو ما يعكس ثقافتها، كما أنّ لنوع الملكية أيضاً دوراً كبيراً في تحديد الثقافة التنظيمية سواء كانت عامة أم خاصة، وسواء كانت محلية أم دولية.</a:t>
            </a:r>
          </a:p>
          <a:p>
            <a:pPr marL="457200" indent="-457200" algn="r" rtl="1">
              <a:lnSpc>
                <a:spcPct val="150000"/>
              </a:lnSpc>
              <a:buFont typeface="+mj-lt"/>
              <a:buAutoNum type="arabicPeriod"/>
            </a:pPr>
            <a:endPar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AF95E2D0-313A-5277-592D-97829AA2C76E}"/>
              </a:ext>
            </a:extLst>
          </p:cNvPr>
          <p:cNvPicPr>
            <a:picLocks noChangeAspect="1"/>
          </p:cNvPicPr>
          <p:nvPr/>
        </p:nvPicPr>
        <p:blipFill>
          <a:blip r:embed="rId4"/>
          <a:stretch>
            <a:fillRect/>
          </a:stretch>
        </p:blipFill>
        <p:spPr>
          <a:xfrm>
            <a:off x="2153419" y="875428"/>
            <a:ext cx="8419306" cy="560881"/>
          </a:xfrm>
          <a:prstGeom prst="rect">
            <a:avLst/>
          </a:prstGeom>
        </p:spPr>
      </p:pic>
    </p:spTree>
    <p:extLst>
      <p:ext uri="{BB962C8B-B14F-4D97-AF65-F5344CB8AC3E}">
        <p14:creationId xmlns:p14="http://schemas.microsoft.com/office/powerpoint/2010/main" val="1835052173"/>
      </p:ext>
    </p:extLst>
  </p:cSld>
  <p:clrMapOvr>
    <a:masterClrMapping/>
  </p:clrMapOvr>
  <mc:AlternateContent xmlns:mc="http://schemas.openxmlformats.org/markup-compatibility/2006" xmlns:p14="http://schemas.microsoft.com/office/powerpoint/2010/main">
    <mc:Choice Requires="p14">
      <p:transition spd="slow" p14:dur="2000" advTm="160619"/>
    </mc:Choice>
    <mc:Fallback xmlns="">
      <p:transition spd="slow" advTm="16061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Segoe UI" panose="020B0502040204020203" pitchFamily="34" charset="0"/>
                <a:cs typeface="Segoe UI" panose="020B0502040204020203" pitchFamily="34" charset="0"/>
              </a:rPr>
              <a:t>خاتمة</a:t>
            </a:r>
            <a:endParaRPr lang="ar-JO" sz="2000" b="0" i="0" dirty="0">
              <a:solidFill>
                <a:schemeClr val="tx1"/>
              </a:solidFill>
              <a:effectLst/>
              <a:latin typeface="Segoe UI" panose="020B0502040204020203" pitchFamily="34" charset="0"/>
              <a:cs typeface="Segoe UI" panose="020B0502040204020203" pitchFamily="34" charset="0"/>
            </a:endParaRPr>
          </a:p>
          <a:p>
            <a:pPr algn="r">
              <a:lnSpc>
                <a:spcPct val="200000"/>
              </a:lnSpc>
            </a:pPr>
            <a:r>
              <a:rPr lang="ar-JO" dirty="0">
                <a:solidFill>
                  <a:srgbClr val="333333"/>
                </a:solidFill>
                <a:latin typeface="Segoe UI" panose="020B0502040204020203" pitchFamily="34" charset="0"/>
                <a:cs typeface="Segoe UI" panose="020B0502040204020203" pitchFamily="34" charset="0"/>
              </a:rPr>
              <a:t>    حتى تتمكن المنظمات على اختلاف مجالاتها  النجاح وتحقيق التنافسية خاصة في وقت تتميز فيه الأعمال بتغيرات سريعة من شأنها التأثير على الأداء وتحقيق الأهداف، لا بد للمنظمات  أن  تملك ثقافة تنظيمية  قوية تمكن أعضائها الالتزام والانضباط الذاتي واحترام وقت العمل والمشاركة في اتخاذ القرارات والشعور بالمسؤولية والعدالة في توزيع الحوافز مما يدفع بهم إلى تحقيق أداء فردي متميز يُمكن المؤسسة من تحقيق أهدافها فجميع المنظمات تطمح إلى تطوير ثقافتها الخاصة لتعبر عن هويتها المتفردة عن غيرها مما يشجيع العاملين ليكونوا مبدعين ولديهم روح المبادرة في الإنتاج وقيادة </a:t>
            </a:r>
            <a:r>
              <a:rPr lang="ar-JO">
                <a:solidFill>
                  <a:srgbClr val="333333"/>
                </a:solidFill>
                <a:latin typeface="Segoe UI" panose="020B0502040204020203" pitchFamily="34" charset="0"/>
                <a:cs typeface="Segoe UI" panose="020B0502040204020203" pitchFamily="34" charset="0"/>
              </a:rPr>
              <a:t>فرق العمل، وعلينا أن لا نغفل عن دور القيادة في إيجاد ثقافة تنظيمية متفردة ومميزة عن غيرها وغرسها في نفوس موظفيها لتجويد الاداء وتحقيق التنافسية.</a:t>
            </a:r>
            <a:endParaRPr lang="ar-YE" sz="1600" b="1"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105261"/>
    </mc:Choice>
    <mc:Fallback xmlns="">
      <p:transition spd="slow" advTm="10526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الثامنة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مكونات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أهمية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خصائص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أنواع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أدوار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أبعاد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محددات  الثقافة التنظيمية</a:t>
            </a:r>
          </a:p>
        </p:txBody>
      </p:sp>
      <p:pic>
        <p:nvPicPr>
          <p:cNvPr id="6" name="Graphic 21">
            <a:extLst>
              <a:ext uri="{FF2B5EF4-FFF2-40B4-BE49-F238E27FC236}">
                <a16:creationId xmlns:a16="http://schemas.microsoft.com/office/drawing/2014/main" xmlns=""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xmlns=""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1848100879"/>
      </p:ext>
    </p:extLst>
  </p:cSld>
  <p:clrMapOvr>
    <a:masterClrMapping/>
  </p:clrMapOvr>
  <mc:AlternateContent xmlns:mc="http://schemas.openxmlformats.org/markup-compatibility/2006" xmlns:p14="http://schemas.microsoft.com/office/powerpoint/2010/main">
    <mc:Choice Requires="p14">
      <p:transition spd="slow" p14:dur="2000" advTm="90416"/>
    </mc:Choice>
    <mc:Fallback xmlns="">
      <p:transition spd="slow" advTm="9041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r>
              <a:rPr lang="ar-YE" sz="1800" b="0" i="0" dirty="0">
                <a:solidFill>
                  <a:srgbClr val="333333"/>
                </a:solidFill>
                <a:effectLst/>
                <a:latin typeface="arial" panose="020B0604020202020204" pitchFamily="34" charset="0"/>
              </a:rPr>
              <a:t>.</a:t>
            </a:r>
            <a:endParaRPr lang="ar-JO" sz="1800" b="0" i="0" dirty="0">
              <a:solidFill>
                <a:srgbClr val="333333"/>
              </a:solidFill>
              <a:effectLst/>
              <a:latin typeface="arial" panose="020B0604020202020204" pitchFamily="34" charset="0"/>
            </a:endParaRPr>
          </a:p>
          <a:p>
            <a:pPr algn="r" rtl="1"/>
            <a:r>
              <a:rPr lang="ar-JO" sz="1600" dirty="0">
                <a:solidFill>
                  <a:schemeClr val="tx1"/>
                </a:solidFill>
                <a:latin typeface="Alexandria Light" pitchFamily="2" charset="-78"/>
                <a:cs typeface="Alexandria Light" pitchFamily="2" charset="-78"/>
              </a:rPr>
              <a:t>عسيري، إبراهيم (2023). الثقافة التنظيمية </a:t>
            </a:r>
          </a:p>
          <a:p>
            <a:pPr algn="r" rtl="1"/>
            <a:r>
              <a:rPr lang="en-US" sz="1600" dirty="0">
                <a:solidFill>
                  <a:schemeClr val="tx1"/>
                </a:solidFill>
                <a:latin typeface="Alexandria Light" pitchFamily="2" charset="-78"/>
                <a:cs typeface="Alexandria Light" pitchFamily="2" charset="-78"/>
                <a:hlinkClick r:id="rId2"/>
              </a:rPr>
              <a:t>https://www.linkedin.com/pulse/%D8%A7%D9%84%D8%AB%D9%82%D8%A7%D9%81%D8%A9-%D8%A7%D9%84%D8%AA%D9%86%D8%B8%D9%8A%D9%85%D9%8A%D8%A9-organizational-culture-ibrahim-assiry/?originalSubdomain=ae</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r>
              <a:rPr lang="en-US" sz="1600" dirty="0">
                <a:solidFill>
                  <a:schemeClr val="tx1"/>
                </a:solidFill>
                <a:latin typeface="Alexandria Light" pitchFamily="2" charset="-78"/>
                <a:cs typeface="Alexandria Light" pitchFamily="2" charset="-78"/>
                <a:hlinkClick r:id="rId3"/>
              </a:rPr>
              <a:t>https://www.iedunote.com/ar/%D8%A7%D9%84%D8%AB%D9%82%D8%A7%D9%81%D8%A9-%D8%A7%D9%84%D8%AA%D9%86%D8%B8%D9%8A%D9%85%D9%8A%D8%A9</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الدكتورة ميرفت حسين السيد </a:t>
            </a:r>
            <a:r>
              <a:rPr lang="en-US" sz="1600" dirty="0">
                <a:solidFill>
                  <a:schemeClr val="tx1"/>
                </a:solidFill>
                <a:latin typeface="Alexandria Light" pitchFamily="2" charset="-78"/>
                <a:cs typeface="Alexandria Light" pitchFamily="2" charset="-78"/>
              </a:rPr>
              <a:t>CIA،CCO، </a:t>
            </a:r>
            <a:r>
              <a:rPr lang="ar-JO" sz="1600" dirty="0">
                <a:solidFill>
                  <a:schemeClr val="tx1"/>
                </a:solidFill>
                <a:latin typeface="Alexandria Light" pitchFamily="2" charset="-78"/>
                <a:cs typeface="Alexandria Light" pitchFamily="2" charset="-78"/>
              </a:rPr>
              <a:t>مدير تدقيق داخلي بقطاع سوق المال، مصر</a:t>
            </a:r>
          </a:p>
          <a:p>
            <a:pPr algn="r" rtl="1"/>
            <a:r>
              <a:rPr lang="ar-JO" sz="1600" dirty="0">
                <a:solidFill>
                  <a:schemeClr val="tx1"/>
                </a:solidFill>
                <a:latin typeface="Alexandria Light" pitchFamily="2" charset="-78"/>
                <a:cs typeface="Alexandria Light" pitchFamily="2" charset="-78"/>
              </a:rPr>
              <a:t>نشر المقال بالعدد الثاني من مجلة أوديتورز -الأولى في التدقيق</a:t>
            </a: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57789"/>
    </mc:Choice>
    <mc:Fallback xmlns="">
      <p:transition spd="slow" advTm="5778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ECB4FC7-4E65-7CEB-D83E-E20C5A7C2A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E6A7531-26ED-F958-4BFA-EEFAC759B7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B519ABC-0A30-FC46-0F0B-A1E3987BFD15}"/>
              </a:ext>
            </a:extLst>
          </p:cNvPr>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p>
          <a:p>
            <a:endParaRPr lang="ar-JO" b="1" dirty="0">
              <a:solidFill>
                <a:srgbClr val="00B0F0"/>
              </a:solidFill>
              <a:latin typeface="Alexandria Black" pitchFamily="2" charset="-78"/>
              <a:cs typeface="Alexandria Black" pitchFamily="2" charset="-78"/>
            </a:endParaRPr>
          </a:p>
          <a:p>
            <a:r>
              <a:rPr lang="en-US" b="1" dirty="0">
                <a:solidFill>
                  <a:srgbClr val="00B0F0"/>
                </a:solidFill>
                <a:cs typeface="Alexandria Black" pitchFamily="2" charset="-78"/>
                <a:hlinkClick r:id="rId2">
                  <a:extLst>
                    <a:ext uri="{A12FA001-AC4F-418D-AE19-62706E023703}">
                      <ahyp:hlinkClr xmlns:ahyp="http://schemas.microsoft.com/office/drawing/2018/hyperlinkcolor" xmlns="" val="tx"/>
                    </a:ext>
                  </a:extLst>
                </a:hlinkClick>
              </a:rPr>
              <a:t>https://almerja.com/reading.php?idm=159774</a:t>
            </a:r>
            <a:endParaRPr lang="ar-JO" b="1" dirty="0">
              <a:solidFill>
                <a:srgbClr val="00B0F0"/>
              </a:solidFill>
              <a:cs typeface="Alexandria Black" pitchFamily="2" charset="-78"/>
            </a:endParaRPr>
          </a:p>
          <a:p>
            <a:endParaRPr lang="ar-JO" b="1" dirty="0">
              <a:solidFill>
                <a:srgbClr val="00B0F0"/>
              </a:solidFill>
              <a:latin typeface="Alexandria Black" pitchFamily="2" charset="-78"/>
              <a:cs typeface="Alexandria Black" pitchFamily="2" charset="-78"/>
            </a:endParaRPr>
          </a:p>
          <a:p>
            <a:r>
              <a:rPr lang="en-US" b="1" dirty="0">
                <a:solidFill>
                  <a:srgbClr val="00B0F0"/>
                </a:solidFill>
                <a:cs typeface="Alexandria Black" pitchFamily="2" charset="-78"/>
                <a:hlinkClick r:id="rId3">
                  <a:extLst>
                    <a:ext uri="{A12FA001-AC4F-418D-AE19-62706E023703}">
                      <ahyp:hlinkClr xmlns:ahyp="http://schemas.microsoft.com/office/drawing/2018/hyperlinkcolor" xmlns="" val="tx"/>
                    </a:ext>
                  </a:extLst>
                </a:hlinkClick>
              </a:rPr>
              <a:t>https://www.iedunote.com/ar/%D8%A7%D9%84%D8%AB%D9%82%D8%A7%D9%81%D8%A9-%D8%A7%D9%84%D9%82%D9%88%D9%8A%D8%A9-%D9%85%D9%82%D8%A7%D8%A8%D9%84-%D8%A7%D9%84%D8%AB%D9%82%D8%A7%D9%81%D8%A9-%D8%A7%D9%84%D8%B6%D8%B9%D9%8A%D9%81%D8%A9</a:t>
            </a:r>
            <a:endParaRPr lang="ar-JO" b="1" dirty="0">
              <a:solidFill>
                <a:srgbClr val="00B0F0"/>
              </a:solidFill>
              <a:cs typeface="Alexandria Black" pitchFamily="2" charset="-78"/>
            </a:endParaRPr>
          </a:p>
          <a:p>
            <a:endParaRPr lang="ar-JO" b="1" dirty="0">
              <a:solidFill>
                <a:srgbClr val="00B0F0"/>
              </a:solidFill>
              <a:latin typeface="Alexandria Black" pitchFamily="2" charset="-78"/>
              <a:cs typeface="Alexandria Black" pitchFamily="2" charset="-78"/>
            </a:endParaRPr>
          </a:p>
          <a:p>
            <a:pPr algn="r" rtl="1"/>
            <a:r>
              <a:rPr lang="ar-JO" dirty="0">
                <a:solidFill>
                  <a:schemeClr val="tx1"/>
                </a:solidFill>
                <a:latin typeface="Alexandria Light" pitchFamily="2" charset="-78"/>
                <a:cs typeface="Alexandria Light" pitchFamily="2" charset="-78"/>
              </a:rPr>
              <a:t>الحياري، إيمان (2018). مفهوم الثقافة التنظيمية. </a:t>
            </a:r>
            <a:endParaRPr lang="ar-JO" dirty="0">
              <a:solidFill>
                <a:schemeClr val="tx1"/>
              </a:solidFill>
              <a:cs typeface="Alexandria Light" pitchFamily="2" charset="-78"/>
            </a:endParaRPr>
          </a:p>
          <a:p>
            <a:pPr algn="r" rtl="1"/>
            <a:endParaRPr lang="ar-JO" sz="1600" dirty="0">
              <a:solidFill>
                <a:srgbClr val="00B0F0"/>
              </a:solidFill>
              <a:cs typeface="Alexandria Light" pitchFamily="2" charset="-78"/>
            </a:endParaRPr>
          </a:p>
          <a:p>
            <a:pPr algn="ctr"/>
            <a:r>
              <a:rPr lang="en-US" dirty="0">
                <a:solidFill>
                  <a:srgbClr val="00B0F0"/>
                </a:solidFill>
                <a:cs typeface="Alexandria Black" pitchFamily="2" charset="-78"/>
                <a:hlinkClick r:id="rId4">
                  <a:extLst>
                    <a:ext uri="{A12FA001-AC4F-418D-AE19-62706E023703}">
                      <ahyp:hlinkClr xmlns:ahyp="http://schemas.microsoft.com/office/drawing/2018/hyperlinkcolor" xmlns="" val="tx"/>
                    </a:ext>
                  </a:extLst>
                </a:hlinkClick>
              </a:rPr>
              <a:t>https://mawdoo3.com/%D9%85%D9%81%D9%87%D9%88%D9%85_%D8%A7%D9%84%D8%AB%D9%82%D8%A7%D9%81%D8%A9_%D8%A7%D9%84%D8%AA%D9%86%D8%B8%D9%8A%D9%85%D9%8A%D8%A9</a:t>
            </a:r>
            <a:endParaRPr lang="ar-JO" dirty="0">
              <a:solidFill>
                <a:srgbClr val="00B0F0"/>
              </a:solidFill>
              <a:cs typeface="Alexandria Black" pitchFamily="2" charset="-78"/>
            </a:endParaRPr>
          </a:p>
          <a:p>
            <a:pPr algn="ctr"/>
            <a:endParaRPr lang="ar-JO" dirty="0">
              <a:solidFill>
                <a:srgbClr val="00B0F0"/>
              </a:solidFill>
              <a:cs typeface="Alexandria Black" pitchFamily="2" charset="-78"/>
            </a:endParaRPr>
          </a:p>
          <a:p>
            <a:pPr algn="ctr"/>
            <a:endParaRPr lang="ar-JO" sz="1600"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xmlns="" id="{EC3B6B09-86FE-7C45-A816-B1B095D734E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9376016"/>
      </p:ext>
    </p:extLst>
  </p:cSld>
  <p:clrMapOvr>
    <a:masterClrMapping/>
  </p:clrMapOvr>
  <mc:AlternateContent xmlns:mc="http://schemas.openxmlformats.org/markup-compatibility/2006" xmlns:p14="http://schemas.microsoft.com/office/powerpoint/2010/main">
    <mc:Choice Requires="p14">
      <p:transition spd="slow" p14:dur="2000" advTm="17629"/>
    </mc:Choice>
    <mc:Fallback xmlns="">
      <p:transition spd="slow" advTm="17629"/>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7A59141-4C54-4B3A-839B-E2CF3D079AFD}">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0C31EE5-C0F5-4EF9-81C8-8116D3659F13}">
  <ds:schemaRefs>
    <ds:schemaRef ds:uri="http://schemas.microsoft.com/sharepoint/v3/contenttype/forms"/>
  </ds:schemaRefs>
</ds:datastoreItem>
</file>

<file path=customXml/itemProps3.xml><?xml version="1.0" encoding="utf-8"?>
<ds:datastoreItem xmlns:ds="http://schemas.openxmlformats.org/officeDocument/2006/customXml" ds:itemID="{A806E2E0-EB97-40AC-A2CE-D6E5BFA42356}">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4585</TotalTime>
  <Words>3111</Words>
  <Application>Microsoft Office PowerPoint</Application>
  <PresentationFormat>Widescreen</PresentationFormat>
  <Paragraphs>349</Paragraphs>
  <Slides>40</Slides>
  <Notes>8</Notes>
  <HiddenSlides>0</HiddenSlides>
  <MMClips>1</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40</vt:i4>
      </vt:variant>
    </vt:vector>
  </HeadingPairs>
  <TitlesOfParts>
    <vt:vector size="55" baseType="lpstr">
      <vt:lpstr>Alexandria Black</vt:lpstr>
      <vt:lpstr>Alexandria ExtraBold</vt:lpstr>
      <vt:lpstr>Alexandria ExtraLight</vt:lpstr>
      <vt:lpstr>Alexandria Light</vt:lpstr>
      <vt:lpstr>Alexandria SemiBold</vt:lpstr>
      <vt:lpstr>Arial</vt:lpstr>
      <vt:lpstr>Arial</vt:lpstr>
      <vt:lpstr>Calibri</vt:lpstr>
      <vt:lpstr>Calibri Light</vt:lpstr>
      <vt:lpstr>Segoe UI</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768</cp:revision>
  <dcterms:created xsi:type="dcterms:W3CDTF">2023-04-29T09:08:00Z</dcterms:created>
  <dcterms:modified xsi:type="dcterms:W3CDTF">2026-03-30T17:04:37Z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