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JPG" ContentType="image/.jpg"/>
  <Default Extension="png" ContentType="image/png"/>
  <Default Extension="rels" ContentType="application/vnd.openxmlformats-package.relationship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media/image14.svg" ContentType="image/svg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.xml" ContentType="application/vnd.openxmlformats-officedocument.presentationml.slide+xml"/>
  <Override PartName="/ppt/slides/slide40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"/>
  </p:notesMasterIdLst>
  <p:sldIdLst>
    <p:sldId id="541" r:id="rId3"/>
    <p:sldId id="542" r:id="rId5"/>
    <p:sldId id="313" r:id="rId6"/>
    <p:sldId id="568" r:id="rId7"/>
    <p:sldId id="592" r:id="rId8"/>
    <p:sldId id="591" r:id="rId9"/>
    <p:sldId id="590" r:id="rId10"/>
    <p:sldId id="580" r:id="rId11"/>
    <p:sldId id="594" r:id="rId12"/>
    <p:sldId id="596" r:id="rId13"/>
    <p:sldId id="599" r:id="rId14"/>
    <p:sldId id="601" r:id="rId15"/>
    <p:sldId id="570" r:id="rId16"/>
    <p:sldId id="359" r:id="rId17"/>
    <p:sldId id="360" r:id="rId18"/>
    <p:sldId id="576" r:id="rId19"/>
    <p:sldId id="602" r:id="rId20"/>
    <p:sldId id="603" r:id="rId21"/>
    <p:sldId id="604" r:id="rId22"/>
    <p:sldId id="605" r:id="rId23"/>
    <p:sldId id="509" r:id="rId24"/>
    <p:sldId id="606" r:id="rId25"/>
    <p:sldId id="385" r:id="rId26"/>
    <p:sldId id="386" r:id="rId27"/>
    <p:sldId id="387" r:id="rId28"/>
    <p:sldId id="519" r:id="rId29"/>
    <p:sldId id="516" r:id="rId30"/>
    <p:sldId id="518" r:id="rId31"/>
    <p:sldId id="312" r:id="rId32"/>
    <p:sldId id="324" r:id="rId33"/>
    <p:sldId id="325" r:id="rId34"/>
    <p:sldId id="326" r:id="rId35"/>
    <p:sldId id="332" r:id="rId36"/>
    <p:sldId id="289" r:id="rId37"/>
    <p:sldId id="339" r:id="rId38"/>
    <p:sldId id="290" r:id="rId39"/>
    <p:sldId id="291" r:id="rId40"/>
    <p:sldId id="539" r:id="rId41"/>
    <p:sldId id="555" r:id="rId42"/>
    <p:sldId id="349" r:id="rId4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541"/>
            <p14:sldId id="542"/>
            <p14:sldId id="313"/>
            <p14:sldId id="568"/>
            <p14:sldId id="592"/>
            <p14:sldId id="591"/>
            <p14:sldId id="590"/>
            <p14:sldId id="580"/>
            <p14:sldId id="594"/>
            <p14:sldId id="596"/>
            <p14:sldId id="599"/>
            <p14:sldId id="601"/>
            <p14:sldId id="570"/>
            <p14:sldId id="359"/>
            <p14:sldId id="360"/>
            <p14:sldId id="576"/>
            <p14:sldId id="602"/>
            <p14:sldId id="603"/>
            <p14:sldId id="604"/>
            <p14:sldId id="605"/>
            <p14:sldId id="509"/>
            <p14:sldId id="606"/>
            <p14:sldId id="385"/>
            <p14:sldId id="386"/>
            <p14:sldId id="387"/>
            <p14:sldId id="519"/>
            <p14:sldId id="516"/>
            <p14:sldId id="518"/>
            <p14:sldId id="312"/>
            <p14:sldId id="324"/>
            <p14:sldId id="325"/>
            <p14:sldId id="326"/>
            <p14:sldId id="332"/>
            <p14:sldId id="289"/>
            <p14:sldId id="339"/>
            <p14:sldId id="290"/>
            <p14:sldId id="291"/>
            <p14:sldId id="539"/>
            <p14:sldId id="555"/>
            <p14:sldId id="349"/>
          </p14:sldIdLst>
        </p14:section>
        <p14:section name="Untitled Section" id="{2F6AD2C2-46A9-4BC4-94FF-3A698A8E8EFB}">
          <p14:sldIdLst/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669BBC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4343" autoAdjust="0"/>
  </p:normalViewPr>
  <p:slideViewPr>
    <p:cSldViewPr snapToGrid="0">
      <p:cViewPr varScale="1">
        <p:scale>
          <a:sx n="63" d="100"/>
          <a:sy n="63" d="100"/>
        </p:scale>
        <p:origin x="780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9" Type="http://schemas.openxmlformats.org/officeDocument/2006/relationships/customXml" Target="../customXml/item3.xml"/><Relationship Id="rId48" Type="http://schemas.openxmlformats.org/officeDocument/2006/relationships/customXml" Target="../customXml/item2.xml"/><Relationship Id="rId47" Type="http://schemas.openxmlformats.org/officeDocument/2006/relationships/customXml" Target="../customXml/item1.xml"/><Relationship Id="rId46" Type="http://schemas.openxmlformats.org/officeDocument/2006/relationships/tableStyles" Target="tableStyles.xml"/><Relationship Id="rId45" Type="http://schemas.openxmlformats.org/officeDocument/2006/relationships/viewProps" Target="viewProps.xml"/><Relationship Id="rId44" Type="http://schemas.openxmlformats.org/officeDocument/2006/relationships/presProps" Target="presProps.xml"/><Relationship Id="rId43" Type="http://schemas.openxmlformats.org/officeDocument/2006/relationships/slide" Target="slides/slide40.xml"/><Relationship Id="rId42" Type="http://schemas.openxmlformats.org/officeDocument/2006/relationships/slide" Target="slides/slide39.xml"/><Relationship Id="rId41" Type="http://schemas.openxmlformats.org/officeDocument/2006/relationships/slide" Target="slides/slide38.xml"/><Relationship Id="rId40" Type="http://schemas.openxmlformats.org/officeDocument/2006/relationships/slide" Target="slides/slide37.xml"/><Relationship Id="rId4" Type="http://schemas.openxmlformats.org/officeDocument/2006/relationships/notesMaster" Target="notesMasters/notesMaster1.xml"/><Relationship Id="rId39" Type="http://schemas.openxmlformats.org/officeDocument/2006/relationships/slide" Target="slides/slide36.xml"/><Relationship Id="rId38" Type="http://schemas.openxmlformats.org/officeDocument/2006/relationships/slide" Target="slides/slide35.xml"/><Relationship Id="rId37" Type="http://schemas.openxmlformats.org/officeDocument/2006/relationships/slide" Target="slides/slide34.xml"/><Relationship Id="rId36" Type="http://schemas.openxmlformats.org/officeDocument/2006/relationships/slide" Target="slides/slide33.xml"/><Relationship Id="rId35" Type="http://schemas.openxmlformats.org/officeDocument/2006/relationships/slide" Target="slides/slide32.xml"/><Relationship Id="rId34" Type="http://schemas.openxmlformats.org/officeDocument/2006/relationships/slide" Target="slides/slide31.xml"/><Relationship Id="rId33" Type="http://schemas.openxmlformats.org/officeDocument/2006/relationships/slide" Target="slides/slide30.xml"/><Relationship Id="rId32" Type="http://schemas.openxmlformats.org/officeDocument/2006/relationships/slide" Target="slides/slide29.xml"/><Relationship Id="rId31" Type="http://schemas.openxmlformats.org/officeDocument/2006/relationships/slide" Target="slides/slide28.xml"/><Relationship Id="rId30" Type="http://schemas.openxmlformats.org/officeDocument/2006/relationships/slide" Target="slides/slide27.xml"/><Relationship Id="rId3" Type="http://schemas.openxmlformats.org/officeDocument/2006/relationships/slide" Target="slides/slide1.xml"/><Relationship Id="rId29" Type="http://schemas.openxmlformats.org/officeDocument/2006/relationships/slide" Target="slides/slide26.xml"/><Relationship Id="rId28" Type="http://schemas.openxmlformats.org/officeDocument/2006/relationships/slide" Target="slides/slide25.xml"/><Relationship Id="rId27" Type="http://schemas.openxmlformats.org/officeDocument/2006/relationships/slide" Target="slides/slide24.xml"/><Relationship Id="rId26" Type="http://schemas.openxmlformats.org/officeDocument/2006/relationships/slide" Target="slides/slide23.xml"/><Relationship Id="rId25" Type="http://schemas.openxmlformats.org/officeDocument/2006/relationships/slide" Target="slides/slide22.xml"/><Relationship Id="rId24" Type="http://schemas.openxmlformats.org/officeDocument/2006/relationships/slide" Target="slides/slide21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4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5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6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7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8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</a:fld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0C37FD97-F2CF-4F7F-832F-969A68C2F989}" type="slidenum">
              <a:rPr lang="en-US" altLang="en-US"/>
            </a:fld>
            <a:endParaRPr lang="en-US" altLang="en-US"/>
          </a:p>
        </p:txBody>
      </p:sp>
      <p:sp>
        <p:nvSpPr>
          <p:cNvPr id="1054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7763" y="684213"/>
            <a:ext cx="4565650" cy="3424237"/>
          </a:xfrm>
        </p:spPr>
      </p:sp>
      <p:sp>
        <p:nvSpPr>
          <p:cNvPr id="10547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54513"/>
            <a:ext cx="5029200" cy="43434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3019194F-864C-4E58-B7A8-7BF46333FDC5}" type="slidenum">
              <a:rPr lang="en-US" altLang="en-US"/>
            </a:fld>
            <a:endParaRPr lang="en-US" altLang="en-US"/>
          </a:p>
        </p:txBody>
      </p:sp>
      <p:sp>
        <p:nvSpPr>
          <p:cNvPr id="1064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7763" y="684213"/>
            <a:ext cx="4565650" cy="3424237"/>
          </a:xfrm>
        </p:spPr>
      </p:sp>
      <p:sp>
        <p:nvSpPr>
          <p:cNvPr id="10650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54513"/>
            <a:ext cx="5029200" cy="43434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5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44B3E779-58E0-47A4-B9A8-C6EB445D6FC1}" type="slidenum">
              <a:rPr lang="en-US" altLang="en-US"/>
            </a:fld>
            <a:endParaRPr lang="en-US" altLang="en-US"/>
          </a:p>
        </p:txBody>
      </p:sp>
      <p:sp>
        <p:nvSpPr>
          <p:cNvPr id="1105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7763" y="684213"/>
            <a:ext cx="4565650" cy="3424237"/>
          </a:xfrm>
        </p:spPr>
      </p:sp>
      <p:sp>
        <p:nvSpPr>
          <p:cNvPr id="11059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54513"/>
            <a:ext cx="5029200" cy="43434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61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0D8DA4FB-AEE9-4928-9C81-7E42DADB6D10}" type="slidenum">
              <a:rPr lang="en-US" altLang="en-US"/>
            </a:fld>
            <a:endParaRPr lang="en-US" altLang="en-US"/>
          </a:p>
        </p:txBody>
      </p:sp>
      <p:sp>
        <p:nvSpPr>
          <p:cNvPr id="11161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7763" y="684213"/>
            <a:ext cx="4565650" cy="3424237"/>
          </a:xfrm>
        </p:spPr>
      </p:sp>
      <p:sp>
        <p:nvSpPr>
          <p:cNvPr id="11162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54513"/>
            <a:ext cx="5029200" cy="43434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7" Type="http://schemas.openxmlformats.org/officeDocument/2006/relationships/theme" Target="../theme/theme1.xml"/><Relationship Id="rId16" Type="http://schemas.openxmlformats.org/officeDocument/2006/relationships/image" Target="../media/image1.png"/><Relationship Id="rId15" Type="http://schemas.openxmlformats.org/officeDocument/2006/relationships/slideLayout" Target="../slideLayouts/slideLayout15.xml"/><Relationship Id="rId14" Type="http://schemas.openxmlformats.org/officeDocument/2006/relationships/slideLayout" Target="../slideLayouts/slideLayout14.xml"/><Relationship Id="rId13" Type="http://schemas.openxmlformats.org/officeDocument/2006/relationships/slideLayout" Target="../slideLayouts/slideLayout13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.xml"/><Relationship Id="rId3" Type="http://schemas.openxmlformats.org/officeDocument/2006/relationships/slideLayout" Target="../slideLayouts/slideLayout12.xml"/><Relationship Id="rId2" Type="http://schemas.openxmlformats.org/officeDocument/2006/relationships/image" Target="../media/image3.png"/><Relationship Id="rId1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2.xml"/><Relationship Id="rId4" Type="http://schemas.openxmlformats.org/officeDocument/2006/relationships/slideLayout" Target="../slideLayouts/slideLayout13.xml"/><Relationship Id="rId3" Type="http://schemas.openxmlformats.org/officeDocument/2006/relationships/image" Target="../media/image3.png"/><Relationship Id="rId2" Type="http://schemas.openxmlformats.org/officeDocument/2006/relationships/image" Target="../media/image5.jpeg"/><Relationship Id="rId1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3.xml"/><Relationship Id="rId3" Type="http://schemas.openxmlformats.org/officeDocument/2006/relationships/slideLayout" Target="../slideLayouts/slideLayout14.xml"/><Relationship Id="rId2" Type="http://schemas.openxmlformats.org/officeDocument/2006/relationships/image" Target="../media/image3.png"/><Relationship Id="rId1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3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3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3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3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3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3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3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7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8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9.pn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0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3.pn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1.pn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3.pn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3.pn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3.pn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3.pn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3.png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3.png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3.png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3.png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3.png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3.png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3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3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3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3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6.xml"/><Relationship Id="rId1" Type="http://schemas.openxmlformats.org/officeDocument/2006/relationships/image" Target="../media/image3.png"/></Relationships>
</file>

<file path=ppt/slides/_rels/slide38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8.xml"/><Relationship Id="rId3" Type="http://schemas.openxmlformats.org/officeDocument/2006/relationships/slideLayout" Target="../slideLayouts/slideLayout14.xml"/><Relationship Id="rId2" Type="http://schemas.openxmlformats.org/officeDocument/2006/relationships/image" Target="../media/image3.png"/><Relationship Id="rId1" Type="http://schemas.openxmlformats.org/officeDocument/2006/relationships/image" Target="../media/image6.jpeg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3.png"/></Relationships>
</file>

<file path=ppt/slides/_rels/slide40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15.xml"/><Relationship Id="rId4" Type="http://schemas.openxmlformats.org/officeDocument/2006/relationships/image" Target="../media/image3.png"/><Relationship Id="rId3" Type="http://schemas.openxmlformats.org/officeDocument/2006/relationships/image" Target="../media/image14.svg"/><Relationship Id="rId2" Type="http://schemas.openxmlformats.org/officeDocument/2006/relationships/image" Target="../media/image13.jpeg"/><Relationship Id="rId1" Type="http://schemas.openxmlformats.org/officeDocument/2006/relationships/image" Target="../media/image1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6400800" y="-720725"/>
            <a:ext cx="7435986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/>
          <p:cNvSpPr txBox="1"/>
          <p:nvPr/>
        </p:nvSpPr>
        <p:spPr>
          <a:xfrm>
            <a:off x="329268" y="3936773"/>
            <a:ext cx="5430087" cy="5386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9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Prepared by Dr. Tarek Mohamed</a:t>
            </a:r>
            <a:endParaRPr lang="en-US" sz="29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194617" y="2128122"/>
            <a:ext cx="559658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5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Procurement and </a:t>
            </a:r>
            <a:endParaRPr lang="en-US" sz="35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35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Supply Chain Management</a:t>
            </a:r>
            <a:endParaRPr lang="en-US" sz="35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Rectangle: Rounded Corners 33"/>
          <p:cNvSpPr/>
          <p:nvPr/>
        </p:nvSpPr>
        <p:spPr>
          <a:xfrm>
            <a:off x="329268" y="5843657"/>
            <a:ext cx="2126549" cy="529167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US" sz="2800" b="1" dirty="0">
                <a:solidFill>
                  <a:srgbClr val="000000"/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  <a:sym typeface="Times New Roman" panose="02020603050405020304"/>
              </a:rPr>
              <a:t>Lecture 5</a:t>
            </a:r>
            <a:endParaRPr lang="en-US" sz="2800" dirty="0"/>
          </a:p>
        </p:txBody>
      </p:sp>
      <p:sp>
        <p:nvSpPr>
          <p:cNvPr id="46" name="TextBox 45"/>
          <p:cNvSpPr txBox="1"/>
          <p:nvPr/>
        </p:nvSpPr>
        <p:spPr>
          <a:xfrm>
            <a:off x="329269" y="5104240"/>
            <a:ext cx="176843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en-US" sz="2800" b="1" dirty="0">
                <a:latin typeface="Times New Roman" panose="02020603050405020304"/>
                <a:ea typeface="Times New Roman" panose="02020603050405020304"/>
                <a:cs typeface="Times New Roman" panose="02020603050405020304"/>
                <a:sym typeface="Times New Roman" panose="02020603050405020304"/>
              </a:rPr>
              <a:t>MGM 431</a:t>
            </a:r>
            <a:endParaRPr lang="en-US" sz="2800" dirty="0"/>
          </a:p>
        </p:txBody>
      </p:sp>
      <p:sp>
        <p:nvSpPr>
          <p:cNvPr id="14" name="Oval 13"/>
          <p:cNvSpPr/>
          <p:nvPr/>
        </p:nvSpPr>
        <p:spPr>
          <a:xfrm>
            <a:off x="6831873" y="-320675"/>
            <a:ext cx="6778919" cy="7410450"/>
          </a:xfrm>
          <a:prstGeom prst="ellipse">
            <a:avLst/>
          </a:prstGeom>
          <a:blipFill>
            <a:blip r:embed="rId1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4617" y="107093"/>
            <a:ext cx="2954655" cy="1379622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/>
          <p:cNvSpPr/>
          <p:nvPr/>
        </p:nvSpPr>
        <p:spPr>
          <a:xfrm flipV="1">
            <a:off x="175884" y="0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>
            <a:fillRect/>
          </a:stretch>
        </p:blipFill>
        <p:spPr>
          <a:xfrm>
            <a:off x="-59993" y="-14513"/>
            <a:ext cx="7980106" cy="5300798"/>
          </a:xfrm>
        </p:spPr>
      </p:pic>
      <p:sp>
        <p:nvSpPr>
          <p:cNvPr id="9" name="TextBox 8"/>
          <p:cNvSpPr txBox="1"/>
          <p:nvPr/>
        </p:nvSpPr>
        <p:spPr>
          <a:xfrm>
            <a:off x="3826158" y="3676383"/>
            <a:ext cx="8412368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Life cycle, processes and supply-chain integration</a:t>
            </a:r>
            <a:endParaRPr lang="en-US" sz="30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: Rounded Corners 9"/>
          <p:cNvSpPr/>
          <p:nvPr/>
        </p:nvSpPr>
        <p:spPr>
          <a:xfrm>
            <a:off x="3975384" y="4267811"/>
            <a:ext cx="2120614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en-US" sz="2800" b="1" dirty="0">
                <a:solidFill>
                  <a:srgbClr val="000000"/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  <a:sym typeface="Times New Roman" panose="02020603050405020304"/>
              </a:rPr>
              <a:t>Lecture 5</a:t>
            </a:r>
            <a:endParaRPr lang="en-US" sz="2800" dirty="0"/>
          </a:p>
        </p:txBody>
      </p:sp>
      <p:sp>
        <p:nvSpPr>
          <p:cNvPr id="11" name="TextBox 10"/>
          <p:cNvSpPr txBox="1"/>
          <p:nvPr/>
        </p:nvSpPr>
        <p:spPr>
          <a:xfrm>
            <a:off x="3975384" y="4964172"/>
            <a:ext cx="176843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en-US" sz="2800" b="1" dirty="0">
                <a:latin typeface="Times New Roman" panose="02020603050405020304"/>
                <a:ea typeface="Times New Roman" panose="02020603050405020304"/>
                <a:cs typeface="Times New Roman" panose="02020603050405020304"/>
                <a:sym typeface="Times New Roman" panose="02020603050405020304"/>
              </a:rPr>
              <a:t>MGM 431</a:t>
            </a:r>
            <a:endParaRPr lang="en-US" sz="2800" dirty="0"/>
          </a:p>
        </p:txBody>
      </p:sp>
      <p:sp>
        <p:nvSpPr>
          <p:cNvPr id="12" name="TextBox 11"/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Tarek Mohamed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  <a:endParaRPr lang="en-US" sz="2400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  <a:endParaRPr lang="en-US" sz="2000" b="1" dirty="0">
              <a:solidFill>
                <a:schemeClr val="bg1"/>
              </a:solidFill>
            </a:endParaRP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1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88265" y="59690"/>
            <a:ext cx="3437434" cy="5793117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5300000" flipV="1">
            <a:off x="-461010" y="3813175"/>
            <a:ext cx="3710305" cy="2006600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3754571" y="683286"/>
            <a:ext cx="411389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3600" b="1" dirty="0">
                <a:solidFill>
                  <a:srgbClr val="00B0F0"/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  <a:sym typeface="Times New Roman" panose="02020603050405020304"/>
              </a:rPr>
              <a:t>Course Agenda</a:t>
            </a:r>
            <a:endParaRPr lang="en-US" sz="3600" dirty="0"/>
          </a:p>
        </p:txBody>
      </p:sp>
      <p:sp>
        <p:nvSpPr>
          <p:cNvPr id="31" name="TextBox 30"/>
          <p:cNvSpPr txBox="1"/>
          <p:nvPr/>
        </p:nvSpPr>
        <p:spPr>
          <a:xfrm>
            <a:off x="2267608" y="2141383"/>
            <a:ext cx="9613217" cy="28931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lvl="0" indent="-457200" algn="just">
              <a:buFont typeface="+mj-lt"/>
              <a:buAutoNum type="arabicPeriod"/>
            </a:pPr>
            <a:r>
              <a:rPr lang="en-US" sz="2600" dirty="0">
                <a:latin typeface="Times New Roman" panose="02020603050405020304" pitchFamily="18" charset="0"/>
                <a:ea typeface="Times New Roman" panose="02020603050405020304"/>
                <a:cs typeface="Times New Roman" panose="02020603050405020304" pitchFamily="18" charset="0"/>
                <a:sym typeface="Times New Roman" panose="02020603050405020304"/>
              </a:rPr>
              <a:t>Define the meaning of integrated supply chain management.</a:t>
            </a:r>
            <a:endParaRPr lang="en-US" sz="2600" dirty="0">
              <a:latin typeface="Times New Roman" panose="02020603050405020304" pitchFamily="18" charset="0"/>
              <a:ea typeface="Times New Roman" panose="02020603050405020304"/>
              <a:cs typeface="Times New Roman" panose="02020603050405020304" pitchFamily="18" charset="0"/>
              <a:sym typeface="Times New Roman" panose="02020603050405020304"/>
            </a:endParaRPr>
          </a:p>
          <a:p>
            <a:pPr marL="457200" lvl="0" indent="-457200" algn="just">
              <a:buFont typeface="+mj-lt"/>
              <a:buAutoNum type="arabicPeriod"/>
            </a:pPr>
            <a:r>
              <a:rPr lang="en-US" sz="2600" dirty="0">
                <a:latin typeface="Times New Roman" panose="02020603050405020304" pitchFamily="18" charset="0"/>
                <a:ea typeface="Times New Roman" panose="02020603050405020304"/>
                <a:cs typeface="Times New Roman" panose="02020603050405020304" pitchFamily="18" charset="0"/>
                <a:sym typeface="Times New Roman" panose="02020603050405020304"/>
              </a:rPr>
              <a:t>Identify the main characteristics of integrated supply chain management.</a:t>
            </a:r>
            <a:endParaRPr lang="en-US" sz="2600" dirty="0">
              <a:latin typeface="Times New Roman" panose="02020603050405020304" pitchFamily="18" charset="0"/>
              <a:ea typeface="Times New Roman" panose="02020603050405020304"/>
              <a:cs typeface="Times New Roman" panose="02020603050405020304" pitchFamily="18" charset="0"/>
              <a:sym typeface="Times New Roman" panose="02020603050405020304"/>
            </a:endParaRPr>
          </a:p>
          <a:p>
            <a:pPr marL="457200" lvl="0" indent="-457200" algn="just">
              <a:buFont typeface="+mj-lt"/>
              <a:buAutoNum type="arabicPeriod"/>
            </a:pPr>
            <a:r>
              <a:rPr lang="en-US" sz="2600" dirty="0">
                <a:latin typeface="Times New Roman" panose="02020603050405020304" pitchFamily="18" charset="0"/>
                <a:ea typeface="Times New Roman" panose="02020603050405020304"/>
                <a:cs typeface="Times New Roman" panose="02020603050405020304" pitchFamily="18" charset="0"/>
                <a:sym typeface="Times New Roman" panose="02020603050405020304"/>
              </a:rPr>
              <a:t>Understanding the SCOR model processes.</a:t>
            </a:r>
            <a:endParaRPr lang="en-US" sz="2600" dirty="0">
              <a:latin typeface="Times New Roman" panose="02020603050405020304" pitchFamily="18" charset="0"/>
              <a:ea typeface="Times New Roman" panose="02020603050405020304"/>
              <a:cs typeface="Times New Roman" panose="02020603050405020304" pitchFamily="18" charset="0"/>
              <a:sym typeface="Times New Roman" panose="02020603050405020304"/>
            </a:endParaRPr>
          </a:p>
          <a:p>
            <a:pPr marL="457200" lvl="0" indent="-457200" algn="just">
              <a:buFont typeface="+mj-lt"/>
              <a:buAutoNum type="arabicPeriod"/>
            </a:pPr>
            <a:r>
              <a:rPr lang="en-US" sz="2600" dirty="0">
                <a:latin typeface="Times New Roman" panose="02020603050405020304" pitchFamily="18" charset="0"/>
                <a:ea typeface="Times New Roman" panose="02020603050405020304"/>
                <a:cs typeface="Times New Roman" panose="02020603050405020304" pitchFamily="18" charset="0"/>
                <a:sym typeface="Times New Roman" panose="02020603050405020304"/>
              </a:rPr>
              <a:t>Identify both external and internal supply chain linkages.</a:t>
            </a:r>
            <a:endParaRPr lang="en-US" sz="2600" dirty="0">
              <a:latin typeface="Times New Roman" panose="02020603050405020304" pitchFamily="18" charset="0"/>
              <a:ea typeface="Times New Roman" panose="02020603050405020304"/>
              <a:cs typeface="Times New Roman" panose="02020603050405020304" pitchFamily="18" charset="0"/>
              <a:sym typeface="Times New Roman" panose="02020603050405020304"/>
            </a:endParaRPr>
          </a:p>
          <a:p>
            <a:pPr marL="457200" lvl="0" indent="-457200" algn="just">
              <a:buFont typeface="+mj-lt"/>
              <a:buAutoNum type="arabicPeriod"/>
            </a:pPr>
            <a:r>
              <a:rPr lang="en-US" sz="2600" dirty="0">
                <a:latin typeface="Times New Roman" panose="02020603050405020304" pitchFamily="18" charset="0"/>
                <a:ea typeface="Times New Roman" panose="02020603050405020304"/>
                <a:cs typeface="Times New Roman" panose="02020603050405020304" pitchFamily="18" charset="0"/>
                <a:sym typeface="Times New Roman" panose="02020603050405020304"/>
              </a:rPr>
              <a:t>Explain how to use Levers for improved supply chain performance.</a:t>
            </a:r>
            <a:endParaRPr lang="en-US" sz="2600" dirty="0">
              <a:latin typeface="Times New Roman" panose="02020603050405020304" pitchFamily="18" charset="0"/>
              <a:ea typeface="Times New Roman" panose="02020603050405020304"/>
              <a:cs typeface="Times New Roman" panose="02020603050405020304" pitchFamily="18" charset="0"/>
              <a:sym typeface="Times New Roman" panose="02020603050405020304"/>
            </a:endParaRPr>
          </a:p>
          <a:p>
            <a:pPr lvl="0" algn="just"/>
            <a:endParaRPr lang="en-US" sz="2600" dirty="0">
              <a:latin typeface="Times New Roman" panose="02020603050405020304" pitchFamily="18" charset="0"/>
              <a:ea typeface="Times New Roman" panose="02020603050405020304"/>
              <a:cs typeface="Times New Roman" panose="02020603050405020304" pitchFamily="18" charset="0"/>
              <a:sym typeface="Times New Roman" panose="02020603050405020304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  <a:endParaRPr lang="en-US" sz="2000" b="1" dirty="0"/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/>
          <p:cNvSpPr/>
          <p:nvPr/>
        </p:nvSpPr>
        <p:spPr>
          <a:xfrm>
            <a:off x="8508514" y="1155869"/>
            <a:ext cx="3503055" cy="5108028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/>
          <p:cNvSpPr/>
          <p:nvPr/>
        </p:nvSpPr>
        <p:spPr>
          <a:xfrm>
            <a:off x="391212" y="1412240"/>
            <a:ext cx="11201347" cy="485165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GB" altLang="en-US" sz="28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Times New Roman" panose="02020603050405020304"/>
              <a:ea typeface="+mn-ea"/>
              <a:cs typeface="Times New Roman" panose="02020603050405020304"/>
            </a:endParaRPr>
          </a:p>
          <a:p>
            <a:pPr marL="0" marR="0" lvl="0" indent="0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GB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/>
                <a:ea typeface="+mn-ea"/>
                <a:cs typeface="Times New Roman" panose="02020603050405020304"/>
              </a:rPr>
              <a:t>Supply Chain Management</a:t>
            </a:r>
            <a:endParaRPr kumimoji="0" lang="en-GB" altLang="en-US" sz="28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Times New Roman" panose="02020603050405020304"/>
              <a:ea typeface="+mn-ea"/>
              <a:cs typeface="Times New Roman" panose="02020603050405020304"/>
            </a:endParaRPr>
          </a:p>
          <a:p>
            <a:pPr marL="228600" marR="0" lvl="0" indent="-228600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US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/>
                <a:ea typeface="+mn-ea"/>
                <a:cs typeface="Times New Roman" panose="02020603050405020304"/>
              </a:rPr>
              <a:t>All facilities, functions, activities, associated with  flow and transformation of goods and services from raw materials to  customer, as well as the associated information flows.</a:t>
            </a:r>
            <a:endParaRPr kumimoji="0" lang="en-US" alt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/>
              <a:ea typeface="+mn-ea"/>
              <a:cs typeface="Times New Roman" panose="02020603050405020304"/>
            </a:endParaRPr>
          </a:p>
          <a:p>
            <a:pPr marL="228600" marR="0" lvl="0" indent="-228600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US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/>
                <a:ea typeface="+mn-ea"/>
                <a:cs typeface="Times New Roman" panose="02020603050405020304"/>
              </a:rPr>
              <a:t>An integrated group of processes to “source,” “make,” and “deliver” products.</a:t>
            </a:r>
            <a:endParaRPr kumimoji="0" lang="en-US" alt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/>
              <a:ea typeface="+mn-ea"/>
              <a:cs typeface="Times New Roman" panose="02020603050405020304"/>
            </a:endParaRPr>
          </a:p>
          <a:p>
            <a:pPr marL="228600" marR="0" lvl="0" indent="-228600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US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/>
                <a:ea typeface="+mn-ea"/>
                <a:cs typeface="Times New Roman" panose="02020603050405020304"/>
              </a:rPr>
              <a:t>Supply chain management tries to match the flow of materials, services and information with demand.</a:t>
            </a:r>
            <a:endParaRPr kumimoji="0" lang="en-US" alt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/>
              <a:ea typeface="+mn-ea"/>
              <a:cs typeface="Times New Roman" panose="02020603050405020304"/>
            </a:endParaRPr>
          </a:p>
          <a:p>
            <a:pPr marL="228600" marR="0" lvl="0" indent="-228600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US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/>
                <a:ea typeface="+mn-ea"/>
                <a:cs typeface="Times New Roman" panose="02020603050405020304"/>
              </a:rPr>
              <a:t>The purpose of supply chain design is to shape a firm's supply chain to meet the competitive priorities of its operations strategies.</a:t>
            </a:r>
            <a:endParaRPr kumimoji="0" lang="en-US" alt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/>
              <a:ea typeface="+mn-ea"/>
              <a:cs typeface="Times New Roman" panose="02020603050405020304"/>
            </a:endParaRPr>
          </a:p>
          <a:p>
            <a:pPr marL="228600" marR="0" lvl="0" indent="-228600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endParaRPr kumimoji="0" lang="en-US" altLang="en-US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/>
              <a:ea typeface="+mn-ea"/>
              <a:cs typeface="Times New Roman" panose="02020603050405020304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1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733582" y="325309"/>
            <a:ext cx="672483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/>
                <a:ea typeface="Times New Roman" panose="02020603050405020304"/>
                <a:cs typeface="Times New Roman" panose="02020603050405020304"/>
                <a:sym typeface="Times New Roman" panose="02020603050405020304"/>
              </a:rPr>
              <a:t>Supply Chain Management</a:t>
            </a:r>
            <a:endParaRPr kumimoji="0" lang="en-US" sz="3200" b="1" i="0" u="none" strike="noStrike" kern="120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Times New Roman" panose="02020603050405020304"/>
              <a:ea typeface="Times New Roman" panose="02020603050405020304"/>
              <a:cs typeface="Times New Roman" panose="02020603050405020304"/>
              <a:sym typeface="Times New Roman" panose="02020603050405020304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F7542ADD-394E-41F3-B704-951748884AE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/>
          <p:cNvSpPr/>
          <p:nvPr/>
        </p:nvSpPr>
        <p:spPr>
          <a:xfrm>
            <a:off x="8508514" y="1155869"/>
            <a:ext cx="3503055" cy="5108028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/>
          <p:cNvSpPr/>
          <p:nvPr/>
        </p:nvSpPr>
        <p:spPr>
          <a:xfrm>
            <a:off x="391212" y="1412240"/>
            <a:ext cx="11201347" cy="485165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GB" altLang="en-US" sz="28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Times New Roman" panose="02020603050405020304"/>
              <a:ea typeface="+mn-ea"/>
              <a:cs typeface="Times New Roman" panose="02020603050405020304"/>
            </a:endParaRPr>
          </a:p>
          <a:p>
            <a:pPr marL="457200" marR="0" lvl="0" indent="-457200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defRPr/>
            </a:pPr>
            <a:r>
              <a:rPr kumimoji="0" lang="en-GB" altLang="en-US" sz="30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/>
                <a:ea typeface="+mn-ea"/>
                <a:cs typeface="Times New Roman" panose="02020603050405020304"/>
              </a:rPr>
              <a:t>Suppliers</a:t>
            </a:r>
            <a:endParaRPr kumimoji="0" lang="en-GB" altLang="en-US" sz="3000" b="1" i="0" u="none" strike="noStrike" kern="120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Times New Roman" panose="02020603050405020304"/>
              <a:ea typeface="+mn-ea"/>
              <a:cs typeface="Times New Roman" panose="02020603050405020304"/>
            </a:endParaRPr>
          </a:p>
          <a:p>
            <a:pPr marL="228600" marR="0" lvl="0" indent="-228600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US" altLang="en-US" sz="27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/>
                <a:ea typeface="+mn-ea"/>
                <a:cs typeface="Times New Roman" panose="02020603050405020304"/>
              </a:rPr>
              <a:t>Procurement</a:t>
            </a:r>
            <a:endParaRPr kumimoji="0" lang="en-US" altLang="en-US" sz="27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Times New Roman" panose="02020603050405020304"/>
              <a:ea typeface="+mn-ea"/>
              <a:cs typeface="Times New Roman" panose="02020603050405020304"/>
            </a:endParaRPr>
          </a:p>
          <a:p>
            <a:pPr marL="685800" lvl="1" indent="-228600" algn="just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/>
            </a:pPr>
            <a:r>
              <a:rPr kumimoji="0" lang="en-US" altLang="en-US" sz="2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/>
                <a:ea typeface="+mn-ea"/>
                <a:cs typeface="Times New Roman" panose="02020603050405020304"/>
              </a:rPr>
              <a:t>Purchase of goods and services from suppliers</a:t>
            </a:r>
            <a:endParaRPr kumimoji="0" lang="en-US" altLang="en-US" sz="27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/>
              <a:ea typeface="+mn-ea"/>
              <a:cs typeface="Times New Roman" panose="02020603050405020304"/>
            </a:endParaRPr>
          </a:p>
          <a:p>
            <a:pPr marL="685800" lvl="1" indent="-228600" algn="just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/>
            </a:pPr>
            <a:r>
              <a:rPr kumimoji="0" lang="en-US" altLang="en-US" sz="2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/>
                <a:ea typeface="+mn-ea"/>
                <a:cs typeface="Times New Roman" panose="02020603050405020304"/>
              </a:rPr>
              <a:t>On-demand (direct response) delivery</a:t>
            </a:r>
            <a:endParaRPr kumimoji="0" lang="en-US" altLang="en-US" sz="27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/>
              <a:ea typeface="+mn-ea"/>
              <a:cs typeface="Times New Roman" panose="02020603050405020304"/>
            </a:endParaRPr>
          </a:p>
          <a:p>
            <a:pPr marL="685800" lvl="1" indent="-228600" algn="just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/>
            </a:pPr>
            <a:r>
              <a:rPr kumimoji="0" lang="en-US" altLang="en-US" sz="2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/>
                <a:ea typeface="+mn-ea"/>
                <a:cs typeface="Times New Roman" panose="02020603050405020304"/>
              </a:rPr>
              <a:t>Requires supplier to deliver goods when demanded by customer</a:t>
            </a:r>
            <a:endParaRPr kumimoji="0" lang="en-US" altLang="en-US" sz="27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/>
              <a:ea typeface="+mn-ea"/>
              <a:cs typeface="Times New Roman" panose="02020603050405020304"/>
            </a:endParaRPr>
          </a:p>
          <a:p>
            <a:pPr marL="228600" marR="0" lvl="0" indent="-228600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US" altLang="en-US" sz="27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/>
                <a:ea typeface="+mn-ea"/>
                <a:cs typeface="Times New Roman" panose="02020603050405020304"/>
              </a:rPr>
              <a:t>Continuous replenishment</a:t>
            </a:r>
            <a:endParaRPr kumimoji="0" lang="en-US" altLang="en-US" sz="27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Times New Roman" panose="02020603050405020304"/>
              <a:ea typeface="+mn-ea"/>
              <a:cs typeface="Times New Roman" panose="02020603050405020304"/>
            </a:endParaRPr>
          </a:p>
          <a:p>
            <a:pPr marL="685800" lvl="1" indent="-228600" algn="just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/>
            </a:pPr>
            <a:r>
              <a:rPr kumimoji="0" lang="en-US" altLang="en-US" sz="2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/>
                <a:ea typeface="+mn-ea"/>
                <a:cs typeface="Times New Roman" panose="02020603050405020304"/>
              </a:rPr>
              <a:t>Supplying orders in a short period of time according to a predetermined schedule</a:t>
            </a:r>
            <a:endParaRPr kumimoji="0" lang="en-US" altLang="en-US" sz="27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/>
              <a:ea typeface="+mn-ea"/>
              <a:cs typeface="Times New Roman" panose="02020603050405020304"/>
            </a:endParaRPr>
          </a:p>
          <a:p>
            <a:pPr marL="228600" indent="-228600" algn="just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/>
            </a:pPr>
            <a:r>
              <a:rPr kumimoji="0" lang="en-US" altLang="en-US" sz="27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/>
                <a:ea typeface="+mn-ea"/>
                <a:cs typeface="Times New Roman" panose="02020603050405020304"/>
              </a:rPr>
              <a:t>Cross-enterprise teams coordinate processes between company and supplier</a:t>
            </a:r>
            <a:endParaRPr kumimoji="0" lang="en-US" altLang="en-US" sz="27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Times New Roman" panose="02020603050405020304"/>
              <a:ea typeface="+mn-ea"/>
              <a:cs typeface="Times New Roman" panose="02020603050405020304"/>
            </a:endParaRPr>
          </a:p>
          <a:p>
            <a:pPr marL="228600" marR="0" lvl="0" indent="-228600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endParaRPr kumimoji="0" lang="en-US" altLang="en-US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/>
              <a:ea typeface="+mn-ea"/>
              <a:cs typeface="Times New Roman" panose="02020603050405020304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1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733582" y="325309"/>
            <a:ext cx="672483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/>
                <a:ea typeface="Times New Roman" panose="02020603050405020304"/>
                <a:cs typeface="Times New Roman" panose="02020603050405020304"/>
                <a:sym typeface="Times New Roman" panose="02020603050405020304"/>
              </a:rPr>
              <a:t>Supply Chain Management </a:t>
            </a:r>
            <a:r>
              <a:rPr lang="en-US" sz="32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(cont.)</a:t>
            </a:r>
            <a:endParaRPr kumimoji="0" lang="en-US" sz="3200" b="1" i="0" u="none" strike="noStrike" kern="120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Times New Roman" panose="02020603050405020304"/>
              <a:ea typeface="Times New Roman" panose="02020603050405020304"/>
              <a:cs typeface="Times New Roman" panose="02020603050405020304"/>
              <a:sym typeface="Times New Roman" panose="02020603050405020304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F7542ADD-394E-41F3-B704-951748884AE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/>
          <p:cNvSpPr/>
          <p:nvPr/>
        </p:nvSpPr>
        <p:spPr>
          <a:xfrm>
            <a:off x="8508514" y="1155869"/>
            <a:ext cx="3503055" cy="5108028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/>
          <p:cNvSpPr/>
          <p:nvPr/>
        </p:nvSpPr>
        <p:spPr>
          <a:xfrm>
            <a:off x="391213" y="1412240"/>
            <a:ext cx="11048948" cy="488039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marR="0" lvl="0" indent="-457200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defRPr/>
            </a:pPr>
            <a:r>
              <a:rPr kumimoji="0" lang="en-GB" altLang="en-US" sz="30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Outsourcing</a:t>
            </a:r>
            <a:endParaRPr kumimoji="0" lang="en-GB" altLang="en-US" sz="3000" b="1" i="0" u="none" strike="noStrike" kern="120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US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Sourcing</a:t>
            </a:r>
            <a:endParaRPr kumimoji="0" lang="en-US" altLang="en-US" sz="28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85800" marR="0" lvl="1" indent="-228600" algn="l" defTabSz="914400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lang="en-US" alt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</a:t>
            </a:r>
            <a:r>
              <a:rPr kumimoji="0" lang="en-US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election of suppliers</a:t>
            </a:r>
            <a:endParaRPr kumimoji="0" lang="en-US" alt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US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Outsourcing</a:t>
            </a:r>
            <a:endParaRPr kumimoji="0" lang="en-US" altLang="en-US" sz="28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85800" marR="0" lvl="1" indent="-228600" algn="l" defTabSz="914400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lang="en-US" alt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kumimoji="0" lang="en-US" altLang="en-US" sz="28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urchasing</a:t>
            </a:r>
            <a:r>
              <a:rPr kumimoji="0" lang="en-US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of goods and services from an outside supplier</a:t>
            </a:r>
            <a:endParaRPr kumimoji="0" lang="en-US" alt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US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Core competencies</a:t>
            </a:r>
            <a:endParaRPr kumimoji="0" lang="en-US" altLang="en-US" sz="28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85800" marR="0" lvl="1" indent="-228600" algn="l" defTabSz="914400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lang="en-US" alt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</a:t>
            </a:r>
            <a:r>
              <a:rPr kumimoji="0" lang="en-US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hat a company does best?</a:t>
            </a:r>
            <a:endParaRPr kumimoji="0" lang="en-US" alt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US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Single sourcing</a:t>
            </a:r>
            <a:endParaRPr kumimoji="0" lang="en-US" altLang="en-US" sz="28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85800" marR="0" lvl="1" indent="-228600" algn="l" defTabSz="914400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US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A company purchases goods and services from only a few (or one) suppliers</a:t>
            </a:r>
            <a:endParaRPr kumimoji="0" lang="en-US" alt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28600" marR="0" lvl="0" indent="-228600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endParaRPr kumimoji="0" lang="en-US" altLang="en-US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1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733582" y="325309"/>
            <a:ext cx="672483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/>
                <a:ea typeface="Times New Roman" panose="02020603050405020304"/>
                <a:cs typeface="Times New Roman" panose="02020603050405020304"/>
                <a:sym typeface="Times New Roman" panose="02020603050405020304"/>
              </a:rPr>
              <a:t>Supply Chain Management </a:t>
            </a:r>
            <a:r>
              <a:rPr lang="en-US" sz="32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(cont.)</a:t>
            </a:r>
            <a:endParaRPr kumimoji="0" lang="en-US" sz="3200" b="1" i="0" u="none" strike="noStrike" kern="120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Times New Roman" panose="02020603050405020304"/>
              <a:ea typeface="Times New Roman" panose="02020603050405020304"/>
              <a:cs typeface="Times New Roman" panose="02020603050405020304"/>
              <a:sym typeface="Times New Roman" panose="02020603050405020304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F7542ADD-394E-41F3-B704-951748884AE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/>
          <p:cNvSpPr/>
          <p:nvPr/>
        </p:nvSpPr>
        <p:spPr>
          <a:xfrm>
            <a:off x="8508514" y="1155869"/>
            <a:ext cx="3503055" cy="5108028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/>
          <p:cNvSpPr/>
          <p:nvPr/>
        </p:nvSpPr>
        <p:spPr>
          <a:xfrm>
            <a:off x="391212" y="1412240"/>
            <a:ext cx="11201347" cy="485165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GB" altLang="en-US" sz="28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Times New Roman" panose="02020603050405020304"/>
              <a:ea typeface="+mn-ea"/>
              <a:cs typeface="Times New Roman" panose="02020603050405020304"/>
            </a:endParaRPr>
          </a:p>
          <a:p>
            <a:pPr marL="457200" marR="0" lvl="0" indent="-457200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defRPr/>
            </a:pPr>
            <a:r>
              <a:rPr kumimoji="0" lang="en-GB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/>
                <a:ea typeface="+mn-ea"/>
                <a:cs typeface="Times New Roman" panose="02020603050405020304"/>
              </a:rPr>
              <a:t>Distribution</a:t>
            </a:r>
            <a:endParaRPr kumimoji="0" lang="en-GB" altLang="en-US" sz="2800" b="1" i="0" u="none" strike="noStrike" kern="120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Times New Roman" panose="02020603050405020304"/>
              <a:ea typeface="+mn-ea"/>
              <a:cs typeface="Times New Roman" panose="02020603050405020304"/>
            </a:endParaRPr>
          </a:p>
          <a:p>
            <a:pPr marL="685800" lvl="1" indent="-228600" algn="just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/>
            </a:pPr>
            <a:r>
              <a:rPr kumimoji="0" lang="en-US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/>
                <a:ea typeface="+mn-ea"/>
                <a:cs typeface="Times New Roman" panose="02020603050405020304"/>
              </a:rPr>
              <a:t>Encompasses all channels, processes, and functions, including warehousing and transportation, that a product passes on its way to final customer</a:t>
            </a:r>
            <a:endParaRPr kumimoji="0" lang="en-US" alt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/>
              <a:ea typeface="+mn-ea"/>
              <a:cs typeface="Times New Roman" panose="02020603050405020304"/>
            </a:endParaRPr>
          </a:p>
          <a:p>
            <a:pPr marL="685800" lvl="1" indent="-228600" algn="just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/>
            </a:pPr>
            <a:r>
              <a:rPr kumimoji="0" lang="en-US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/>
                <a:ea typeface="+mn-ea"/>
                <a:cs typeface="Times New Roman" panose="02020603050405020304"/>
              </a:rPr>
              <a:t>Often called logistics</a:t>
            </a:r>
            <a:endParaRPr kumimoji="0" lang="en-US" alt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/>
              <a:ea typeface="+mn-ea"/>
              <a:cs typeface="Times New Roman" panose="02020603050405020304"/>
            </a:endParaRPr>
          </a:p>
          <a:p>
            <a:pPr marL="457200" marR="0" lvl="0" indent="-457200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defRPr/>
            </a:pPr>
            <a:r>
              <a:rPr kumimoji="0" lang="en-US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/>
                <a:ea typeface="+mn-ea"/>
                <a:cs typeface="Times New Roman" panose="02020603050405020304"/>
              </a:rPr>
              <a:t>Logistics</a:t>
            </a:r>
            <a:endParaRPr kumimoji="0" lang="en-US" altLang="en-US" sz="2800" b="1" i="0" u="none" strike="noStrike" kern="120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Times New Roman" panose="02020603050405020304"/>
              <a:ea typeface="+mn-ea"/>
              <a:cs typeface="Times New Roman" panose="02020603050405020304"/>
            </a:endParaRPr>
          </a:p>
          <a:p>
            <a:pPr marL="685800" lvl="1" indent="-228600" algn="just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/>
            </a:pPr>
            <a:r>
              <a:rPr kumimoji="0" lang="en-US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/>
                <a:ea typeface="+mn-ea"/>
                <a:cs typeface="Times New Roman" panose="02020603050405020304"/>
              </a:rPr>
              <a:t>Transportation and distribution of goods and services</a:t>
            </a:r>
            <a:endParaRPr kumimoji="0" lang="en-US" alt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/>
              <a:ea typeface="+mn-ea"/>
              <a:cs typeface="Times New Roman" panose="02020603050405020304"/>
            </a:endParaRPr>
          </a:p>
          <a:p>
            <a:pPr marL="685800" lvl="1" indent="-228600" algn="just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/>
            </a:pPr>
            <a:r>
              <a:rPr kumimoji="0" lang="en-US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/>
                <a:ea typeface="+mn-ea"/>
                <a:cs typeface="Times New Roman" panose="02020603050405020304"/>
              </a:rPr>
              <a:t>Driving force today is speed particularly important for Internet dot-coms</a:t>
            </a:r>
            <a:endParaRPr kumimoji="0" lang="en-US" alt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/>
              <a:ea typeface="+mn-ea"/>
              <a:cs typeface="Times New Roman" panose="02020603050405020304"/>
            </a:endParaRPr>
          </a:p>
          <a:p>
            <a:pPr marL="228600" marR="0" lvl="0" indent="-228600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endParaRPr kumimoji="0" lang="en-US" altLang="en-US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/>
              <a:ea typeface="+mn-ea"/>
              <a:cs typeface="Times New Roman" panose="02020603050405020304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1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733582" y="325309"/>
            <a:ext cx="672483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/>
                <a:ea typeface="Times New Roman" panose="02020603050405020304"/>
                <a:cs typeface="Times New Roman" panose="02020603050405020304"/>
                <a:sym typeface="Times New Roman" panose="02020603050405020304"/>
              </a:rPr>
              <a:t>Supply Chain Management </a:t>
            </a:r>
            <a:r>
              <a:rPr lang="en-US" sz="32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(cont.)</a:t>
            </a:r>
            <a:endParaRPr kumimoji="0" lang="en-US" sz="3200" b="1" i="0" u="none" strike="noStrike" kern="120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Times New Roman" panose="02020603050405020304"/>
              <a:ea typeface="Times New Roman" panose="02020603050405020304"/>
              <a:cs typeface="Times New Roman" panose="02020603050405020304"/>
              <a:sym typeface="Times New Roman" panose="02020603050405020304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F7542ADD-394E-41F3-B704-951748884AE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/>
          <p:cNvSpPr/>
          <p:nvPr/>
        </p:nvSpPr>
        <p:spPr>
          <a:xfrm>
            <a:off x="8508514" y="1155869"/>
            <a:ext cx="3503055" cy="5108028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/>
          <p:cNvSpPr/>
          <p:nvPr/>
        </p:nvSpPr>
        <p:spPr>
          <a:xfrm>
            <a:off x="391212" y="1412240"/>
            <a:ext cx="11201347" cy="491537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altLang="en-US" sz="280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/>
              <a:ea typeface="+mn-ea"/>
              <a:cs typeface="Times New Roman" panose="02020603050405020304"/>
            </a:endParaRPr>
          </a:p>
          <a:p>
            <a:pPr marL="0" marR="0" lvl="0" indent="0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en-US" sz="280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/>
                <a:ea typeface="+mn-ea"/>
                <a:cs typeface="Times New Roman" panose="02020603050405020304"/>
              </a:rPr>
              <a:t>Managing flow of information through supply chain in order to attain the level of synchronization that will make it more responsive to customer needs while lowering costs</a:t>
            </a:r>
            <a:endParaRPr kumimoji="0" lang="en-US" altLang="en-US" sz="280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/>
              <a:ea typeface="+mn-ea"/>
              <a:cs typeface="Times New Roman" panose="02020603050405020304"/>
            </a:endParaRPr>
          </a:p>
          <a:p>
            <a:pPr marL="0" marR="0" lvl="0" indent="0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altLang="en-US" sz="28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/>
              <a:ea typeface="+mn-ea"/>
              <a:cs typeface="Times New Roman" panose="02020603050405020304"/>
            </a:endParaRPr>
          </a:p>
          <a:p>
            <a:pPr marL="0" marR="0" lvl="0" indent="0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/>
                <a:ea typeface="+mn-ea"/>
                <a:cs typeface="Times New Roman" panose="02020603050405020304"/>
              </a:rPr>
              <a:t>Keys to effective SCM</a:t>
            </a:r>
            <a:endParaRPr kumimoji="0" lang="en-US" altLang="en-US" sz="28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Times New Roman" panose="02020603050405020304"/>
              <a:ea typeface="+mn-ea"/>
              <a:cs typeface="Times New Roman" panose="02020603050405020304"/>
            </a:endParaRPr>
          </a:p>
          <a:p>
            <a:pPr marL="457200" marR="0" lvl="0" indent="-457200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defRPr/>
            </a:pPr>
            <a:r>
              <a:rPr kumimoji="0" lang="en-US" altLang="en-US" sz="280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/>
                <a:ea typeface="+mn-ea"/>
                <a:cs typeface="Times New Roman" panose="02020603050405020304"/>
              </a:rPr>
              <a:t>Information</a:t>
            </a:r>
            <a:endParaRPr kumimoji="0" lang="en-US" altLang="en-US" sz="280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/>
              <a:ea typeface="+mn-ea"/>
              <a:cs typeface="Times New Roman" panose="02020603050405020304"/>
            </a:endParaRPr>
          </a:p>
          <a:p>
            <a:pPr marL="457200" marR="0" lvl="0" indent="-457200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defRPr/>
            </a:pPr>
            <a:r>
              <a:rPr kumimoji="0" lang="en-US" altLang="en-US" sz="280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/>
                <a:ea typeface="+mn-ea"/>
                <a:cs typeface="Times New Roman" panose="02020603050405020304"/>
              </a:rPr>
              <a:t>Communication</a:t>
            </a:r>
            <a:endParaRPr kumimoji="0" lang="en-US" altLang="en-US" sz="280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/>
              <a:ea typeface="+mn-ea"/>
              <a:cs typeface="Times New Roman" panose="02020603050405020304"/>
            </a:endParaRPr>
          </a:p>
          <a:p>
            <a:pPr marL="457200" marR="0" lvl="0" indent="-457200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defRPr/>
            </a:pPr>
            <a:r>
              <a:rPr kumimoji="0" lang="en-US" altLang="en-US" sz="280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/>
                <a:ea typeface="+mn-ea"/>
                <a:cs typeface="Times New Roman" panose="02020603050405020304"/>
              </a:rPr>
              <a:t>Cooperation</a:t>
            </a:r>
            <a:endParaRPr kumimoji="0" lang="en-US" altLang="en-US" sz="280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/>
              <a:ea typeface="+mn-ea"/>
              <a:cs typeface="Times New Roman" panose="02020603050405020304"/>
            </a:endParaRPr>
          </a:p>
          <a:p>
            <a:pPr marL="457200" marR="0" lvl="0" indent="-457200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defRPr/>
            </a:pPr>
            <a:r>
              <a:rPr kumimoji="0" lang="en-US" altLang="en-US" sz="280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/>
                <a:ea typeface="+mn-ea"/>
                <a:cs typeface="Times New Roman" panose="02020603050405020304"/>
              </a:rPr>
              <a:t>Trust</a:t>
            </a:r>
            <a:endParaRPr kumimoji="0" lang="en-US" altLang="en-US" sz="280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/>
              <a:ea typeface="+mn-ea"/>
              <a:cs typeface="Times New Roman" panose="02020603050405020304"/>
            </a:endParaRPr>
          </a:p>
          <a:p>
            <a:pPr marR="0" lvl="0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defRPr/>
            </a:pPr>
            <a:endParaRPr kumimoji="0" lang="en-US" altLang="en-US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/>
              <a:ea typeface="+mn-ea"/>
              <a:cs typeface="Times New Roman" panose="02020603050405020304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1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733582" y="325309"/>
            <a:ext cx="672483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/>
                <a:ea typeface="Times New Roman" panose="02020603050405020304"/>
                <a:cs typeface="Times New Roman" panose="02020603050405020304"/>
                <a:sym typeface="Times New Roman" panose="02020603050405020304"/>
              </a:rPr>
              <a:t>Supply Chain Management</a:t>
            </a:r>
            <a:endParaRPr kumimoji="0" lang="en-US" sz="3200" b="1" i="0" u="none" strike="noStrike" kern="120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Times New Roman" panose="02020603050405020304"/>
              <a:ea typeface="Times New Roman" panose="02020603050405020304"/>
              <a:cs typeface="Times New Roman" panose="02020603050405020304"/>
              <a:sym typeface="Times New Roman" panose="02020603050405020304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F7542ADD-394E-41F3-B704-951748884AE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/>
          <p:cNvSpPr/>
          <p:nvPr/>
        </p:nvSpPr>
        <p:spPr>
          <a:xfrm>
            <a:off x="8508514" y="1155869"/>
            <a:ext cx="3503055" cy="5108028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/>
          <p:cNvSpPr/>
          <p:nvPr/>
        </p:nvSpPr>
        <p:spPr>
          <a:xfrm>
            <a:off x="391212" y="1412240"/>
            <a:ext cx="11201347" cy="469392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/>
                <a:ea typeface="+mn-ea"/>
                <a:cs typeface="Times New Roman" panose="02020603050405020304"/>
              </a:rPr>
              <a:t>DCs</a:t>
            </a:r>
            <a:r>
              <a:rPr kumimoji="0" lang="en-US" alt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/>
                <a:ea typeface="+mn-ea"/>
                <a:cs typeface="Times New Roman" panose="02020603050405020304"/>
              </a:rPr>
              <a:t> </a:t>
            </a:r>
            <a:endParaRPr kumimoji="0" lang="en-US" altLang="en-US" sz="28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Times New Roman" panose="02020603050405020304"/>
              <a:ea typeface="+mn-ea"/>
              <a:cs typeface="Times New Roman" panose="02020603050405020304"/>
            </a:endParaRPr>
          </a:p>
          <a:p>
            <a:pPr marL="0" marR="0" lvl="0" indent="0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/>
                <a:ea typeface="+mn-ea"/>
                <a:cs typeface="Times New Roman" panose="02020603050405020304"/>
              </a:rPr>
              <a:t>Are some of the largest business facilities in the United States</a:t>
            </a:r>
            <a:endParaRPr kumimoji="0" lang="en-US" alt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/>
              <a:ea typeface="+mn-ea"/>
              <a:cs typeface="Times New Roman" panose="02020603050405020304"/>
            </a:endParaRPr>
          </a:p>
          <a:p>
            <a:pPr marL="0" marR="0" lvl="0" indent="0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alt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/>
              <a:ea typeface="+mn-ea"/>
              <a:cs typeface="Times New Roman" panose="02020603050405020304"/>
            </a:endParaRPr>
          </a:p>
          <a:p>
            <a:pPr marL="0" marR="0" lvl="0" indent="0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/>
                <a:ea typeface="+mn-ea"/>
                <a:cs typeface="Times New Roman" panose="02020603050405020304"/>
              </a:rPr>
              <a:t>Trend</a:t>
            </a:r>
            <a:r>
              <a:rPr kumimoji="0" lang="en-US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/>
                <a:ea typeface="+mn-ea"/>
                <a:cs typeface="Times New Roman" panose="02020603050405020304"/>
              </a:rPr>
              <a:t> </a:t>
            </a:r>
            <a:endParaRPr kumimoji="0" lang="en-US" alt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/>
              <a:ea typeface="+mn-ea"/>
              <a:cs typeface="Times New Roman" panose="02020603050405020304"/>
            </a:endParaRPr>
          </a:p>
          <a:p>
            <a:pPr marL="0" marR="0" lvl="0" indent="0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en-US" altLang="en-US" sz="2800" dirty="0">
                <a:solidFill>
                  <a:prstClr val="black"/>
                </a:solidFill>
                <a:latin typeface="Times New Roman" panose="02020603050405020304"/>
                <a:cs typeface="Times New Roman" panose="02020603050405020304"/>
              </a:rPr>
              <a:t>I</a:t>
            </a:r>
            <a:r>
              <a:rPr kumimoji="0" lang="en-US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/>
                <a:ea typeface="+mn-ea"/>
                <a:cs typeface="Times New Roman" panose="02020603050405020304"/>
              </a:rPr>
              <a:t>s for more frequent orders in smaller quantities</a:t>
            </a:r>
            <a:endParaRPr kumimoji="0" lang="en-US" alt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/>
              <a:ea typeface="+mn-ea"/>
              <a:cs typeface="Times New Roman" panose="02020603050405020304"/>
            </a:endParaRPr>
          </a:p>
          <a:p>
            <a:pPr marL="0" marR="0" lvl="0" indent="0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/>
                <a:ea typeface="+mn-ea"/>
                <a:cs typeface="Times New Roman" panose="02020603050405020304"/>
              </a:rPr>
              <a:t>Flow-through facilities and automated material handling</a:t>
            </a:r>
            <a:endParaRPr kumimoji="0" lang="en-US" alt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/>
              <a:ea typeface="+mn-ea"/>
              <a:cs typeface="Times New Roman" panose="02020603050405020304"/>
            </a:endParaRPr>
          </a:p>
          <a:p>
            <a:pPr marL="0" marR="0" lvl="0" indent="0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alt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/>
              <a:ea typeface="+mn-ea"/>
              <a:cs typeface="Times New Roman" panose="02020603050405020304"/>
            </a:endParaRPr>
          </a:p>
          <a:p>
            <a:pPr marL="0" marR="0" lvl="0" indent="0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/>
                <a:ea typeface="+mn-ea"/>
                <a:cs typeface="Times New Roman" panose="02020603050405020304"/>
              </a:rPr>
              <a:t>Postponement</a:t>
            </a:r>
            <a:endParaRPr kumimoji="0" lang="en-US" altLang="en-US" sz="28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Times New Roman" panose="02020603050405020304"/>
              <a:ea typeface="+mn-ea"/>
              <a:cs typeface="Times New Roman" panose="02020603050405020304"/>
            </a:endParaRPr>
          </a:p>
          <a:p>
            <a:pPr marL="0" marR="0" lvl="0" indent="0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/>
                <a:ea typeface="+mn-ea"/>
                <a:cs typeface="Times New Roman" panose="02020603050405020304"/>
              </a:rPr>
              <a:t>Final assembly </a:t>
            </a:r>
            <a:r>
              <a:rPr kumimoji="0" lang="en-US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/>
                <a:ea typeface="+mn-ea"/>
                <a:cs typeface="Times New Roman" panose="02020603050405020304"/>
              </a:rPr>
              <a:t>and product configuration may be done at the DC</a:t>
            </a:r>
            <a:endParaRPr kumimoji="0" lang="en-US" altLang="en-US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/>
              <a:ea typeface="+mn-ea"/>
              <a:cs typeface="Times New Roman" panose="02020603050405020304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1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990653" y="228620"/>
            <a:ext cx="11201347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sz="30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/>
                <a:ea typeface="Times New Roman" panose="02020603050405020304"/>
                <a:cs typeface="Times New Roman" panose="02020603050405020304"/>
                <a:sym typeface="Times New Roman" panose="02020603050405020304"/>
              </a:rPr>
              <a:t>Distribution Centers (DC) and Warehousing</a:t>
            </a:r>
            <a:endParaRPr kumimoji="0" lang="en-US" sz="3000" b="1" i="0" u="none" strike="noStrike" kern="120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Times New Roman" panose="02020603050405020304"/>
              <a:ea typeface="Times New Roman" panose="02020603050405020304"/>
              <a:cs typeface="Times New Roman" panose="02020603050405020304"/>
              <a:sym typeface="Times New Roman" panose="02020603050405020304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F7542ADD-394E-41F3-B704-951748884AE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/>
          <p:cNvSpPr/>
          <p:nvPr/>
        </p:nvSpPr>
        <p:spPr>
          <a:xfrm>
            <a:off x="8508514" y="1155869"/>
            <a:ext cx="3503055" cy="5108028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/>
          <p:cNvSpPr/>
          <p:nvPr/>
        </p:nvSpPr>
        <p:spPr>
          <a:xfrm>
            <a:off x="391212" y="1412240"/>
            <a:ext cx="11201347" cy="469392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31775" marR="0" lvl="0" indent="-231775" algn="l" defTabSz="91440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Highly automated system that runs day-to-day operations of a DC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231775" marR="0" lvl="0" indent="-231775" algn="l" defTabSz="91440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Controls item put away, picking, packing, and shipping.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231775" marR="0" lvl="0" indent="-231775" algn="l" defTabSz="91440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231775" marR="0" lvl="0" indent="-231775" algn="l" defTabSz="91440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sz="30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Features</a:t>
            </a:r>
            <a:endParaRPr kumimoji="0" lang="en-US" sz="30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852170" marR="0" lvl="1" indent="-457200" algn="l" defTabSz="91440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Transportation management</a:t>
            </a:r>
            <a:endParaRPr kumimoji="0" lang="en-US" sz="2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852170" marR="0" lvl="1" indent="-457200" algn="l" defTabSz="91440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Order management</a:t>
            </a:r>
            <a:endParaRPr kumimoji="0" lang="en-US" sz="2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852170" marR="0" lvl="1" indent="-457200" algn="l" defTabSz="91440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Yard management</a:t>
            </a:r>
            <a:endParaRPr kumimoji="0" lang="en-US" sz="2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852170" marR="0" lvl="1" indent="-457200" algn="l" defTabSz="91440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Labor management</a:t>
            </a:r>
            <a:endParaRPr kumimoji="0" lang="en-US" sz="2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852170" marR="0" lvl="1" indent="-457200" algn="l" defTabSz="91440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Warehouse optimization</a:t>
            </a:r>
            <a:endParaRPr kumimoji="0" lang="en-US" sz="2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1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679478" y="268774"/>
            <a:ext cx="11201347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/>
                <a:ea typeface="Times New Roman" panose="02020603050405020304"/>
                <a:cs typeface="Times New Roman" panose="02020603050405020304"/>
                <a:sym typeface="Times New Roman" panose="02020603050405020304"/>
              </a:rPr>
              <a:t>Warehouse Management Systems</a:t>
            </a:r>
            <a:endParaRPr kumimoji="0" lang="en-US" sz="3200" b="1" i="0" u="none" strike="noStrike" kern="120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Times New Roman" panose="02020603050405020304"/>
              <a:ea typeface="Times New Roman" panose="02020603050405020304"/>
              <a:cs typeface="Times New Roman" panose="02020603050405020304"/>
              <a:sym typeface="Times New Roman" panose="02020603050405020304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F7542ADD-394E-41F3-B704-951748884AE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/>
          <p:cNvSpPr/>
          <p:nvPr/>
        </p:nvSpPr>
        <p:spPr>
          <a:xfrm>
            <a:off x="8508514" y="1155869"/>
            <a:ext cx="3503055" cy="5108028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/>
          <p:cNvSpPr/>
          <p:nvPr/>
        </p:nvSpPr>
        <p:spPr>
          <a:xfrm>
            <a:off x="391212" y="1412240"/>
            <a:ext cx="11201347" cy="469392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marR="0" lvl="0" indent="-457200" algn="l" defTabSz="91440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Collaborative planning, forecasting, and replenishment create greater economies of scale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marR="0" lvl="0" indent="-457200" algn="l" defTabSz="91440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marR="0" lvl="0" indent="-457200" algn="l" defTabSz="91440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Internet-based exchange of data and information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marR="0" lvl="0" indent="-457200" algn="l" defTabSz="91440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marR="0" lvl="0" indent="-457200" algn="l" defTabSz="91440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Significant decrease in inventory levels and more efficient logistics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marR="0" lvl="0" indent="-457200" algn="l" defTabSz="91440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marR="0" lvl="0" indent="-457200" algn="l" defTabSz="91440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Companies focus on core competencies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1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679478" y="268774"/>
            <a:ext cx="11201347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/>
                <a:ea typeface="Times New Roman" panose="02020603050405020304"/>
                <a:cs typeface="Times New Roman" panose="02020603050405020304"/>
                <a:sym typeface="Times New Roman" panose="02020603050405020304"/>
              </a:rPr>
              <a:t>Vendor-Managed Inventory</a:t>
            </a:r>
            <a:endParaRPr kumimoji="0" lang="en-US" sz="3200" b="1" i="0" u="none" strike="noStrike" kern="120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Times New Roman" panose="02020603050405020304"/>
              <a:ea typeface="Times New Roman" panose="02020603050405020304"/>
              <a:cs typeface="Times New Roman" panose="02020603050405020304"/>
              <a:sym typeface="Times New Roman" panose="02020603050405020304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F7542ADD-394E-41F3-B704-951748884AE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/>
          <p:cNvSpPr/>
          <p:nvPr/>
        </p:nvSpPr>
        <p:spPr>
          <a:xfrm>
            <a:off x="8508514" y="1155869"/>
            <a:ext cx="3503055" cy="5108028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/>
          <p:cNvSpPr/>
          <p:nvPr/>
        </p:nvSpPr>
        <p:spPr>
          <a:xfrm>
            <a:off x="391212" y="1412240"/>
            <a:ext cx="11201347" cy="469392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marR="0" lvl="0" indent="-457200" algn="l" defTabSz="91440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Manufacturers generate orders, not distributors or retailers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R="0" lvl="0" algn="l" defTabSz="91440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457200" marR="0" lvl="0" indent="-457200" algn="l" defTabSz="91440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Stocking information is accessed using EDI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R="0" lvl="0" algn="l" defTabSz="91440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457200" marR="0" lvl="0" indent="-457200" algn="l" defTabSz="91440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A first step towards supply chain collaboration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R="0" lvl="0" algn="l" defTabSz="91440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457200" marR="0" lvl="0" indent="-457200" algn="l" defTabSz="91440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Increased speed, reduced errors, and improved service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231775" marR="0" lvl="0" indent="-231775" algn="l" defTabSz="91440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1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333001" y="339239"/>
            <a:ext cx="11201347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sz="30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/>
                <a:ea typeface="Times New Roman" panose="02020603050405020304"/>
                <a:cs typeface="Times New Roman" panose="02020603050405020304"/>
                <a:sym typeface="Times New Roman" panose="02020603050405020304"/>
              </a:rPr>
              <a:t>Collaborative Logistics and Distribution Outsourcing</a:t>
            </a:r>
            <a:endParaRPr kumimoji="0" lang="en-US" sz="3000" b="1" i="0" u="none" strike="noStrike" kern="120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Times New Roman" panose="02020603050405020304"/>
              <a:ea typeface="Times New Roman" panose="02020603050405020304"/>
              <a:cs typeface="Times New Roman" panose="02020603050405020304"/>
              <a:sym typeface="Times New Roman" panose="02020603050405020304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F7542ADD-394E-41F3-B704-951748884AE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/>
          <p:cNvSpPr/>
          <p:nvPr/>
        </p:nvSpPr>
        <p:spPr>
          <a:xfrm>
            <a:off x="8508514" y="1155869"/>
            <a:ext cx="3503055" cy="5108028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/>
          <p:cNvSpPr/>
          <p:nvPr/>
        </p:nvSpPr>
        <p:spPr>
          <a:xfrm>
            <a:off x="495326" y="1483360"/>
            <a:ext cx="11201347" cy="440944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R="0" lvl="0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defRPr/>
            </a:pPr>
            <a:r>
              <a:rPr kumimoji="0" lang="en-GB" altLang="en-US" sz="30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/>
                <a:ea typeface="+mn-ea"/>
                <a:cs typeface="Times New Roman" panose="02020603050405020304"/>
              </a:rPr>
              <a:t>Supply Chain Integration</a:t>
            </a:r>
            <a:endParaRPr kumimoji="0" lang="en-GB" altLang="en-US" sz="30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Times New Roman" panose="02020603050405020304"/>
              <a:ea typeface="+mn-ea"/>
              <a:cs typeface="Times New Roman" panose="02020603050405020304"/>
            </a:endParaRPr>
          </a:p>
          <a:p>
            <a:pPr marR="0" lvl="0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defRPr/>
            </a:pPr>
            <a:endParaRPr kumimoji="0" lang="en-GB" altLang="en-US" sz="30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Times New Roman" panose="02020603050405020304"/>
              <a:ea typeface="+mn-ea"/>
              <a:cs typeface="Times New Roman" panose="02020603050405020304"/>
            </a:endParaRPr>
          </a:p>
          <a:p>
            <a:pPr marL="457200" marR="0" lvl="0" indent="-457200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defRPr/>
            </a:pPr>
            <a:r>
              <a:rPr kumimoji="0" lang="en-US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/>
                <a:ea typeface="+mn-ea"/>
                <a:cs typeface="Times New Roman" panose="02020603050405020304"/>
              </a:rPr>
              <a:t>The effective coordination of supply chain processes though the seamless flow of information up and down the supply chain.</a:t>
            </a:r>
            <a:endParaRPr kumimoji="0" lang="en-US" alt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/>
              <a:ea typeface="+mn-ea"/>
              <a:cs typeface="Times New Roman" panose="02020603050405020304"/>
            </a:endParaRPr>
          </a:p>
          <a:p>
            <a:pPr marL="457200" indent="-457200" algn="just">
              <a:lnSpc>
                <a:spcPct val="90000"/>
              </a:lnSpc>
              <a:spcBef>
                <a:spcPts val="1000"/>
              </a:spcBef>
              <a:buFont typeface="Wingdings" panose="05000000000000000000" pitchFamily="2" charset="2"/>
              <a:buChar char="§"/>
              <a:defRPr/>
            </a:pPr>
            <a:r>
              <a:rPr kumimoji="0" lang="en-US" altLang="en-US" sz="280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/>
                <a:ea typeface="+mn-ea"/>
                <a:cs typeface="Times New Roman" panose="02020603050405020304"/>
              </a:rPr>
              <a:t>The purpose of supply chain management is to synchronize a firm's processes with those of its suppliers and customers.</a:t>
            </a:r>
            <a:endParaRPr kumimoji="0" lang="en-GB" altLang="en-US" sz="280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/>
              <a:ea typeface="+mn-ea"/>
              <a:cs typeface="Times New Roman" panose="02020603050405020304"/>
            </a:endParaRPr>
          </a:p>
          <a:p>
            <a:pPr marR="0" lvl="0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defRPr/>
            </a:pPr>
            <a:endParaRPr kumimoji="0" lang="en-US" alt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/>
              <a:ea typeface="+mn-ea"/>
              <a:cs typeface="Times New Roman" panose="02020603050405020304"/>
            </a:endParaRPr>
          </a:p>
          <a:p>
            <a:pPr marL="228600" marR="0" lvl="0" indent="-228600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endParaRPr kumimoji="0" lang="en-US" altLang="en-US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/>
              <a:ea typeface="+mn-ea"/>
              <a:cs typeface="Times New Roman" panose="02020603050405020304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  <a:endParaRPr lang="en-US" sz="2000" b="1" dirty="0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1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629467" y="325309"/>
            <a:ext cx="672483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3200" b="1" dirty="0">
                <a:solidFill>
                  <a:srgbClr val="00B0F0"/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  <a:sym typeface="Times New Roman" panose="02020603050405020304"/>
              </a:rPr>
              <a:t>Integrating the Supply Chain</a:t>
            </a:r>
            <a:endParaRPr lang="en-US" sz="3200" b="1" dirty="0">
              <a:solidFill>
                <a:srgbClr val="00B0F0"/>
              </a:solidFill>
              <a:latin typeface="Times New Roman" panose="02020603050405020304"/>
              <a:ea typeface="Times New Roman" panose="02020603050405020304"/>
              <a:cs typeface="Times New Roman" panose="02020603050405020304"/>
              <a:sym typeface="Times New Roman" panose="02020603050405020304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</a:fld>
            <a:endParaRPr lang="en-US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3015" name="Rectangle 7"/>
          <p:cNvSpPr>
            <a:spLocks noGrp="1" noChangeArrowheads="1"/>
          </p:cNvSpPr>
          <p:nvPr>
            <p:ph type="title"/>
          </p:nvPr>
        </p:nvSpPr>
        <p:spPr>
          <a:xfrm>
            <a:off x="1065213" y="-238847"/>
            <a:ext cx="10515600" cy="1325563"/>
          </a:xfrm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/>
                <a:ea typeface="Times New Roman" panose="02020603050405020304"/>
                <a:cs typeface="Times New Roman" panose="02020603050405020304"/>
                <a:sym typeface="Times New Roman" panose="02020603050405020304"/>
              </a:rPr>
              <a:t>Integrating the Supply Chain</a:t>
            </a:r>
            <a:endParaRPr kumimoji="0" lang="en-US" sz="3200" b="1" i="0" u="none" strike="noStrike" kern="120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Times New Roman" panose="02020603050405020304"/>
              <a:ea typeface="Times New Roman" panose="02020603050405020304"/>
              <a:cs typeface="Times New Roman" panose="02020603050405020304"/>
              <a:sym typeface="Times New Roman" panose="02020603050405020304"/>
            </a:endParaRPr>
          </a:p>
        </p:txBody>
      </p:sp>
      <p:sp>
        <p:nvSpPr>
          <p:cNvPr id="24579" name="Rectangle 5"/>
          <p:cNvSpPr>
            <a:spLocks noGrp="1" noChangeArrowheads="1"/>
          </p:cNvSpPr>
          <p:nvPr>
            <p:ph type="body" idx="1"/>
          </p:nvPr>
        </p:nvSpPr>
        <p:spPr>
          <a:xfrm>
            <a:off x="2346326" y="1751014"/>
            <a:ext cx="7953375" cy="3881437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n-US" altLang="en-US" sz="2400" dirty="0"/>
              <a:t>Information sharing among supply chain members</a:t>
            </a:r>
            <a:endParaRPr lang="en-US" altLang="en-US" sz="2400" dirty="0"/>
          </a:p>
          <a:p>
            <a:pPr lvl="1" eaLnBrk="1" hangingPunct="1">
              <a:lnSpc>
                <a:spcPct val="80000"/>
              </a:lnSpc>
            </a:pPr>
            <a:r>
              <a:rPr lang="en-US" altLang="en-US" sz="2000" dirty="0"/>
              <a:t>Reduced bullwhip effect</a:t>
            </a:r>
            <a:endParaRPr lang="en-US" altLang="en-US" sz="2000" dirty="0"/>
          </a:p>
          <a:p>
            <a:pPr lvl="1" eaLnBrk="1" hangingPunct="1">
              <a:lnSpc>
                <a:spcPct val="80000"/>
              </a:lnSpc>
            </a:pPr>
            <a:r>
              <a:rPr lang="en-US" altLang="en-US" sz="2000" dirty="0"/>
              <a:t>Early problem detection</a:t>
            </a:r>
            <a:endParaRPr lang="en-US" altLang="en-US" sz="2000" dirty="0"/>
          </a:p>
          <a:p>
            <a:pPr lvl="1" eaLnBrk="1" hangingPunct="1">
              <a:lnSpc>
                <a:spcPct val="80000"/>
              </a:lnSpc>
            </a:pPr>
            <a:r>
              <a:rPr lang="en-US" altLang="en-US" sz="2000" dirty="0"/>
              <a:t>Faster response</a:t>
            </a:r>
            <a:endParaRPr lang="en-US" altLang="en-US" sz="2000" dirty="0"/>
          </a:p>
          <a:p>
            <a:pPr lvl="1" eaLnBrk="1" hangingPunct="1">
              <a:lnSpc>
                <a:spcPct val="80000"/>
              </a:lnSpc>
            </a:pPr>
            <a:r>
              <a:rPr lang="en-US" altLang="en-US" sz="2000" dirty="0"/>
              <a:t>Builds trust and confidence</a:t>
            </a:r>
            <a:endParaRPr lang="en-US" altLang="en-US" sz="2000" dirty="0"/>
          </a:p>
          <a:p>
            <a:pPr eaLnBrk="1" hangingPunct="1">
              <a:lnSpc>
                <a:spcPct val="80000"/>
              </a:lnSpc>
            </a:pPr>
            <a:r>
              <a:rPr lang="en-US" altLang="en-US" sz="2400" dirty="0"/>
              <a:t>Collaborative planning, forecasting, replenishment, and design</a:t>
            </a:r>
            <a:endParaRPr lang="en-US" altLang="en-US" sz="2400" dirty="0"/>
          </a:p>
          <a:p>
            <a:pPr lvl="1" eaLnBrk="1" hangingPunct="1">
              <a:lnSpc>
                <a:spcPct val="80000"/>
              </a:lnSpc>
            </a:pPr>
            <a:r>
              <a:rPr lang="en-US" altLang="en-US" sz="2000" dirty="0"/>
              <a:t>Reduced bullwhip effect</a:t>
            </a:r>
            <a:endParaRPr lang="en-US" altLang="en-US" sz="2000" dirty="0"/>
          </a:p>
          <a:p>
            <a:pPr lvl="1" eaLnBrk="1" hangingPunct="1">
              <a:lnSpc>
                <a:spcPct val="80000"/>
              </a:lnSpc>
            </a:pPr>
            <a:r>
              <a:rPr lang="en-US" altLang="en-US" sz="2000" dirty="0"/>
              <a:t>Lower Costs (material, logistics, operating, etc.)</a:t>
            </a:r>
            <a:endParaRPr lang="en-US" altLang="en-US" sz="2000" dirty="0"/>
          </a:p>
          <a:p>
            <a:pPr lvl="1" eaLnBrk="1" hangingPunct="1">
              <a:lnSpc>
                <a:spcPct val="80000"/>
              </a:lnSpc>
            </a:pPr>
            <a:r>
              <a:rPr lang="en-US" altLang="en-US" sz="2000" dirty="0"/>
              <a:t>Higher capacity utilization</a:t>
            </a:r>
            <a:endParaRPr lang="en-US" altLang="en-US" sz="2000" dirty="0"/>
          </a:p>
          <a:p>
            <a:pPr lvl="1" eaLnBrk="1" hangingPunct="1">
              <a:lnSpc>
                <a:spcPct val="80000"/>
              </a:lnSpc>
            </a:pPr>
            <a:r>
              <a:rPr lang="en-US" altLang="en-US" sz="2000" dirty="0"/>
              <a:t>Improved customer service levels</a:t>
            </a:r>
            <a:endParaRPr lang="en-US" altLang="en-US" sz="2000" dirty="0"/>
          </a:p>
        </p:txBody>
      </p:sp>
      <p:pic>
        <p:nvPicPr>
          <p:cNvPr id="2" name="Graphic 21"/>
          <p:cNvPicPr>
            <a:picLocks noChangeAspect="1"/>
          </p:cNvPicPr>
          <p:nvPr/>
        </p:nvPicPr>
        <p:blipFill rotWithShape="1">
          <a:blip r:embed="rId1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: Rounded Corners 2"/>
          <p:cNvSpPr/>
          <p:nvPr/>
        </p:nvSpPr>
        <p:spPr>
          <a:xfrm>
            <a:off x="8508514" y="1016000"/>
            <a:ext cx="3503055" cy="5247897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  <a:endParaRPr lang="en-US" sz="2000" b="1" dirty="0"/>
          </a:p>
        </p:txBody>
      </p:sp>
      <p:sp>
        <p:nvSpPr>
          <p:cNvPr id="5" name="Rectangle: Rounded Corners 4"/>
          <p:cNvSpPr/>
          <p:nvPr/>
        </p:nvSpPr>
        <p:spPr>
          <a:xfrm>
            <a:off x="548640" y="1337948"/>
            <a:ext cx="10843298" cy="492595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28600" marR="0" lvl="0" indent="-228600" algn="l" defTabSz="914400" rtl="0" eaLnBrk="1" fontAlgn="auto" latinLnBrk="0" hangingPunct="1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US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Information sharing among supply chain members</a:t>
            </a:r>
            <a:endParaRPr kumimoji="0" lang="en-US" altLang="en-US" sz="28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85800" marR="0" lvl="1" indent="-228600" algn="l" defTabSz="914400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US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Reduced bullwhip effect</a:t>
            </a:r>
            <a:endParaRPr kumimoji="0" lang="en-US" alt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85800" marR="0" lvl="1" indent="-228600" algn="l" defTabSz="914400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US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Early problem detection</a:t>
            </a:r>
            <a:endParaRPr kumimoji="0" lang="en-US" alt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85800" marR="0" lvl="1" indent="-228600" algn="l" defTabSz="914400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US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Faster response</a:t>
            </a:r>
            <a:endParaRPr kumimoji="0" lang="en-US" alt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85800" marR="0" lvl="1" indent="-228600" algn="l" defTabSz="914400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US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Builds trust and confidence</a:t>
            </a:r>
            <a:endParaRPr kumimoji="0" lang="en-US" alt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R="0" lvl="1" algn="l" defTabSz="914400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Tx/>
              <a:defRPr/>
            </a:pPr>
            <a:endParaRPr kumimoji="0" lang="en-US" alt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US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Collaborative planning, forecasting, replenishment, and design</a:t>
            </a:r>
            <a:endParaRPr kumimoji="0" lang="en-US" altLang="en-US" sz="28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85800" marR="0" lvl="1" indent="-228600" algn="l" defTabSz="914400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US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Reduced bullwhip effect</a:t>
            </a:r>
            <a:endParaRPr kumimoji="0" lang="en-US" alt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85800" marR="0" lvl="1" indent="-228600" algn="l" defTabSz="914400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US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Lower Costs (material, logistics, operating, etc.)</a:t>
            </a:r>
            <a:endParaRPr kumimoji="0" lang="en-US" alt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85800" marR="0" lvl="1" indent="-228600" algn="l" defTabSz="914400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US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Higher capacity utilization</a:t>
            </a:r>
            <a:endParaRPr kumimoji="0" lang="en-US" alt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85800" marR="0" lvl="1" indent="-228600" algn="l" defTabSz="914400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US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Improved customer service levels</a:t>
            </a:r>
            <a:endParaRPr kumimoji="0" lang="en-US" alt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9156" name="Rectangle 4"/>
          <p:cNvSpPr>
            <a:spLocks noGrp="1" noChangeArrowheads="1"/>
          </p:cNvSpPr>
          <p:nvPr>
            <p:ph type="title"/>
          </p:nvPr>
        </p:nvSpPr>
        <p:spPr>
          <a:xfrm>
            <a:off x="2198370" y="-48321"/>
            <a:ext cx="8642350" cy="1143000"/>
          </a:xfrm>
        </p:spPr>
        <p:txBody>
          <a:bodyPr>
            <a:normAutofit/>
          </a:bodyPr>
          <a:lstStyle/>
          <a:p>
            <a:pPr algn="ctr" eaLnBrk="1" hangingPunct="1">
              <a:defRPr/>
            </a:pPr>
            <a:r>
              <a:rPr lang="en-US" sz="32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Supply Chain Integration (cont.)</a:t>
            </a:r>
            <a:endParaRPr lang="en-US" sz="32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Graphic 21"/>
          <p:cNvPicPr>
            <a:picLocks noChangeAspect="1"/>
          </p:cNvPicPr>
          <p:nvPr/>
        </p:nvPicPr>
        <p:blipFill rotWithShape="1">
          <a:blip r:embed="rId1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: Rounded Corners 2"/>
          <p:cNvSpPr/>
          <p:nvPr/>
        </p:nvSpPr>
        <p:spPr>
          <a:xfrm>
            <a:off x="10657840" y="975360"/>
            <a:ext cx="1353729" cy="5288537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  <a:endParaRPr lang="en-US" sz="2000" b="1" dirty="0"/>
          </a:p>
        </p:txBody>
      </p:sp>
      <p:sp>
        <p:nvSpPr>
          <p:cNvPr id="5" name="Rectangle: Rounded Corners 4"/>
          <p:cNvSpPr/>
          <p:nvPr/>
        </p:nvSpPr>
        <p:spPr>
          <a:xfrm>
            <a:off x="495326" y="1361440"/>
            <a:ext cx="11201347" cy="481583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28600" marR="0" lvl="0" indent="-228600" algn="l" defTabSz="914400" rtl="0" eaLnBrk="1" fontAlgn="auto" latinLnBrk="0" hangingPunct="1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US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Coordinated workflow, production and operations, procurement</a:t>
            </a:r>
            <a:endParaRPr kumimoji="0" lang="en-US" altLang="en-US" sz="28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685800" marR="0" lvl="1" indent="-228600" algn="l" defTabSz="914400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US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Production efficiencies</a:t>
            </a:r>
            <a:endParaRPr kumimoji="0" lang="en-US" alt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685800" marR="0" lvl="1" indent="-228600" algn="l" defTabSz="914400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US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Fast response</a:t>
            </a:r>
            <a:endParaRPr kumimoji="0" lang="en-US" alt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685800" marR="0" lvl="1" indent="-228600" algn="l" defTabSz="914400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US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Improved service</a:t>
            </a:r>
            <a:endParaRPr kumimoji="0" lang="en-US" alt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685800" marR="0" lvl="1" indent="-228600" algn="l" defTabSz="914400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US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Quicker to market</a:t>
            </a:r>
            <a:endParaRPr kumimoji="0" lang="en-US" alt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R="0" lvl="1" algn="l" defTabSz="914400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Tx/>
              <a:defRPr/>
            </a:pPr>
            <a:endParaRPr kumimoji="0" lang="en-US" alt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US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Adopt new business models and technologies</a:t>
            </a:r>
            <a:endParaRPr kumimoji="0" lang="en-US" altLang="en-US" sz="28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685800" marR="0" lvl="1" indent="-228600" algn="l" defTabSz="914400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US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Penetration of new markets</a:t>
            </a:r>
            <a:endParaRPr kumimoji="0" lang="en-US" alt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685800" marR="0" lvl="1" indent="-228600" algn="l" defTabSz="914400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US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Creation of new products</a:t>
            </a:r>
            <a:endParaRPr kumimoji="0" lang="en-US" alt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685800" marR="0" lvl="1" indent="-228600" algn="l" defTabSz="914400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US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Improved efficiency</a:t>
            </a:r>
            <a:endParaRPr kumimoji="0" lang="en-US" alt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685800" marR="0" lvl="1" indent="-228600" algn="l" defTabSz="914400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US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Mass customization</a:t>
            </a:r>
            <a:endParaRPr kumimoji="0" lang="en-US" alt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9156" name="Rectangle 4"/>
          <p:cNvSpPr>
            <a:spLocks noGrp="1" noChangeArrowheads="1"/>
          </p:cNvSpPr>
          <p:nvPr>
            <p:ph type="title"/>
          </p:nvPr>
        </p:nvSpPr>
        <p:spPr>
          <a:xfrm>
            <a:off x="2434563" y="92385"/>
            <a:ext cx="9262110" cy="1143000"/>
          </a:xfrm>
        </p:spPr>
        <p:txBody>
          <a:bodyPr>
            <a:normAutofit/>
          </a:bodyPr>
          <a:lstStyle/>
          <a:p>
            <a:pPr algn="ctr" eaLnBrk="1" hangingPunct="1">
              <a:defRPr/>
            </a:pPr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Collaborative Planning, Forecasting, and Replenishment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Graphic 21"/>
          <p:cNvPicPr>
            <a:picLocks noChangeAspect="1"/>
          </p:cNvPicPr>
          <p:nvPr/>
        </p:nvPicPr>
        <p:blipFill rotWithShape="1">
          <a:blip r:embed="rId1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: Rounded Corners 2"/>
          <p:cNvSpPr/>
          <p:nvPr/>
        </p:nvSpPr>
        <p:spPr>
          <a:xfrm>
            <a:off x="10657840" y="1155869"/>
            <a:ext cx="1353729" cy="5108028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: Rounded Corners 4"/>
          <p:cNvSpPr/>
          <p:nvPr/>
        </p:nvSpPr>
        <p:spPr>
          <a:xfrm>
            <a:off x="414046" y="1391921"/>
            <a:ext cx="11201347" cy="482119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28600" marR="0" lvl="0" indent="-228600" algn="l" defTabSz="914400" rtl="0" eaLnBrk="1" fontAlgn="auto" latinLnBrk="0" hangingPunct="1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US" altLang="en-US" sz="280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Process for two or more companies in a supply chain to synchronize their demand forecasts into a single plan to meet customer demand</a:t>
            </a:r>
            <a:endParaRPr kumimoji="0" lang="en-US" altLang="en-US" sz="280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endParaRPr kumimoji="0" lang="en-US" altLang="en-US" sz="28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US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Parties electronically exchange</a:t>
            </a:r>
            <a:endParaRPr kumimoji="0" lang="en-US" altLang="en-US" sz="28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685800" lvl="1" indent="-228600">
              <a:lnSpc>
                <a:spcPct val="8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/>
            </a:pPr>
            <a:r>
              <a:rPr kumimoji="0" lang="en-US" altLang="en-US" sz="280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Past sales trends</a:t>
            </a:r>
            <a:endParaRPr kumimoji="0" lang="en-US" altLang="en-US" sz="280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685800" lvl="1" indent="-228600">
              <a:lnSpc>
                <a:spcPct val="8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/>
            </a:pPr>
            <a:r>
              <a:rPr kumimoji="0" lang="en-US" altLang="en-US" sz="280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Point-of-sale data</a:t>
            </a:r>
            <a:endParaRPr kumimoji="0" lang="en-US" altLang="en-US" sz="280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685800" lvl="1" indent="-228600">
              <a:lnSpc>
                <a:spcPct val="8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/>
            </a:pPr>
            <a:r>
              <a:rPr kumimoji="0" lang="en-US" altLang="en-US" sz="280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On-hand inventory</a:t>
            </a:r>
            <a:endParaRPr kumimoji="0" lang="en-US" altLang="en-US" sz="280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685800" lvl="1" indent="-228600">
              <a:lnSpc>
                <a:spcPct val="8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/>
            </a:pPr>
            <a:r>
              <a:rPr kumimoji="0" lang="en-US" altLang="en-US" sz="280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Scheduled promotions</a:t>
            </a:r>
            <a:endParaRPr kumimoji="0" lang="en-US" altLang="en-US" sz="280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685800" lvl="1" indent="-228600">
              <a:lnSpc>
                <a:spcPct val="8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/>
            </a:pPr>
            <a:r>
              <a:rPr kumimoji="0" lang="en-US" altLang="en-US" sz="280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Forecasts</a:t>
            </a:r>
            <a:endParaRPr kumimoji="0" lang="en-US" altLang="en-US" sz="280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</a:fld>
            <a:endParaRPr lang="en-US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</a:fld>
            <a:endParaRPr lang="en-US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136525"/>
            <a:ext cx="12192000" cy="6721475"/>
          </a:xfrm>
          <a:prstGeom prst="rect">
            <a:avLst/>
          </a:prstGeom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</a:fld>
            <a:endParaRPr lang="en-US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</a:fld>
            <a:endParaRPr lang="en-US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/>
          <p:cNvSpPr/>
          <p:nvPr/>
        </p:nvSpPr>
        <p:spPr>
          <a:xfrm>
            <a:off x="8508514" y="1270000"/>
            <a:ext cx="3531086" cy="5000327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/>
          <p:cNvSpPr/>
          <p:nvPr/>
        </p:nvSpPr>
        <p:spPr>
          <a:xfrm>
            <a:off x="873867" y="1543346"/>
            <a:ext cx="10759333" cy="464409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US" sz="30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SCOR Model</a:t>
            </a:r>
            <a:endParaRPr kumimoji="0" lang="en-US" sz="30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R="0" lvl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defRPr/>
            </a:pPr>
            <a:endParaRPr kumimoji="0" lang="en-US" sz="30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742950" marR="0" lvl="1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–"/>
              <a:defRPr/>
            </a:pPr>
            <a:r>
              <a:rPr kumimoji="0" lang="en-US" sz="3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Plan</a:t>
            </a:r>
            <a:endParaRPr kumimoji="0" lang="en-US" sz="3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742950" marR="0" lvl="1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–"/>
              <a:defRPr/>
            </a:pPr>
            <a:r>
              <a:rPr kumimoji="0" lang="en-US" sz="3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Source </a:t>
            </a:r>
            <a:endParaRPr kumimoji="0" lang="en-US" sz="3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742950" marR="0" lvl="1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–"/>
              <a:defRPr/>
            </a:pPr>
            <a:r>
              <a:rPr kumimoji="0" lang="en-US" sz="3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Make </a:t>
            </a:r>
            <a:endParaRPr kumimoji="0" lang="en-US" sz="3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742950" marR="0" lvl="1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–"/>
              <a:defRPr/>
            </a:pPr>
            <a:r>
              <a:rPr kumimoji="0" lang="en-US" sz="3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Delivery</a:t>
            </a:r>
            <a:endParaRPr kumimoji="0" lang="en-US" sz="3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742950" marR="0" lvl="1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–"/>
              <a:defRPr/>
            </a:pPr>
            <a:r>
              <a:rPr kumimoji="0" lang="en-US" sz="3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Return</a:t>
            </a:r>
            <a:endParaRPr kumimoji="0" lang="en-US" sz="3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  <a:endParaRPr lang="en-US" sz="2000" b="1" dirty="0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1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888068" y="387673"/>
            <a:ext cx="469712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altLang="en-US" sz="3200" b="1" dirty="0">
                <a:solidFill>
                  <a:srgbClr val="00B4F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Integrated Supply Chains</a:t>
            </a:r>
            <a:endParaRPr lang="en-US" sz="3200" b="1" dirty="0">
              <a:solidFill>
                <a:srgbClr val="00B0F0"/>
              </a:solidFill>
              <a:latin typeface="Times New Roman" panose="02020603050405020304"/>
              <a:ea typeface="Times New Roman" panose="02020603050405020304"/>
              <a:cs typeface="Times New Roman" panose="02020603050405020304"/>
              <a:sym typeface="Times New Roman" panose="02020603050405020304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</a:fld>
            <a:endParaRPr lang="en-US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</a:fld>
            <a:endParaRPr lang="en-US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02" name="Rectangle 2"/>
          <p:cNvSpPr>
            <a:spLocks noGrp="1" noChangeArrowheads="1"/>
          </p:cNvSpPr>
          <p:nvPr>
            <p:ph type="title"/>
          </p:nvPr>
        </p:nvSpPr>
        <p:spPr>
          <a:xfrm>
            <a:off x="2895600" y="176213"/>
            <a:ext cx="7378700" cy="667067"/>
          </a:xfrm>
        </p:spPr>
        <p:txBody>
          <a:bodyPr>
            <a:normAutofit/>
          </a:bodyPr>
          <a:lstStyle/>
          <a:p>
            <a:pPr algn="ctr" eaLnBrk="1" hangingPunct="1">
              <a:defRPr/>
            </a:pPr>
            <a:r>
              <a:rPr lang="en-US" sz="32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SCOR Model Processes</a:t>
            </a:r>
            <a:endParaRPr lang="en-US" sz="32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16804" name="AutoShape 4"/>
          <p:cNvSpPr>
            <a:spLocks noChangeArrowheads="1"/>
          </p:cNvSpPr>
          <p:nvPr/>
        </p:nvSpPr>
        <p:spPr bwMode="auto">
          <a:xfrm>
            <a:off x="447040" y="1090612"/>
            <a:ext cx="3167380" cy="4009707"/>
          </a:xfrm>
          <a:prstGeom prst="rightArrow">
            <a:avLst>
              <a:gd name="adj1" fmla="val 50000"/>
              <a:gd name="adj2" fmla="val 25000"/>
            </a:avLst>
          </a:prstGeom>
          <a:solidFill>
            <a:schemeClr val="accent1">
              <a:lumMod val="40000"/>
              <a:lumOff val="60000"/>
            </a:schemeClr>
          </a:solidFill>
          <a:ln w="25400" algn="ctr">
            <a:solidFill>
              <a:schemeClr val="tx1"/>
            </a:solidFill>
            <a:miter lim="800000"/>
          </a:ln>
          <a:effectLst/>
        </p:spPr>
        <p:txBody>
          <a:bodyPr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None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Plan</a:t>
            </a:r>
            <a:endParaRPr kumimoji="0" lang="en-US" sz="24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None/>
              <a:defRPr/>
            </a:pPr>
            <a:endParaRPr kumimoji="0" lang="en-US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None/>
              <a:defRPr/>
            </a:pPr>
            <a:r>
              <a:rPr kumimoji="0" lang="en-US" sz="17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Develop a course of action that best meets sourcing, production and delivery requirements</a:t>
            </a:r>
            <a:endParaRPr kumimoji="0" lang="en-US" sz="17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16805" name="AutoShape 5"/>
          <p:cNvSpPr>
            <a:spLocks noChangeArrowheads="1"/>
          </p:cNvSpPr>
          <p:nvPr/>
        </p:nvSpPr>
        <p:spPr bwMode="auto">
          <a:xfrm>
            <a:off x="3614420" y="1090612"/>
            <a:ext cx="1992630" cy="4304347"/>
          </a:xfrm>
          <a:prstGeom prst="rightArrow">
            <a:avLst>
              <a:gd name="adj1" fmla="val 50000"/>
              <a:gd name="adj2" fmla="val 25000"/>
            </a:avLst>
          </a:prstGeom>
          <a:solidFill>
            <a:srgbClr val="FFCC99"/>
          </a:solidFill>
          <a:ln w="25400" algn="ctr">
            <a:solidFill>
              <a:schemeClr val="tx1"/>
            </a:solidFill>
            <a:miter lim="800000"/>
          </a:ln>
          <a:effectLst/>
        </p:spPr>
        <p:txBody>
          <a:bodyPr anchor="ctr"/>
          <a:lstStyle/>
          <a:p>
            <a:pPr marL="0" marR="0" lvl="0" indent="0" algn="l" defTabSz="12065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Source</a:t>
            </a:r>
            <a:endParaRPr kumimoji="0" lang="en-US" sz="24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12065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12065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Procure goods</a:t>
            </a:r>
            <a:endParaRPr kumimoji="0" lang="en-US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12065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and services to</a:t>
            </a:r>
            <a:endParaRPr kumimoji="0" lang="en-US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12065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meet planned</a:t>
            </a:r>
            <a:endParaRPr kumimoji="0" lang="en-US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12065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or actual</a:t>
            </a:r>
            <a:endParaRPr kumimoji="0" lang="en-US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12065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demand</a:t>
            </a:r>
            <a:endParaRPr kumimoji="0" lang="en-US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16806" name="AutoShape 6"/>
          <p:cNvSpPr>
            <a:spLocks noChangeArrowheads="1"/>
          </p:cNvSpPr>
          <p:nvPr/>
        </p:nvSpPr>
        <p:spPr bwMode="auto">
          <a:xfrm>
            <a:off x="5562600" y="1090612"/>
            <a:ext cx="1992630" cy="4497388"/>
          </a:xfrm>
          <a:prstGeom prst="rightArrow">
            <a:avLst>
              <a:gd name="adj1" fmla="val 50000"/>
              <a:gd name="adj2" fmla="val 25000"/>
            </a:avLst>
          </a:prstGeom>
          <a:solidFill>
            <a:srgbClr val="C0C0C0"/>
          </a:solidFill>
          <a:ln w="25400" algn="ctr">
            <a:solidFill>
              <a:schemeClr val="tx1"/>
            </a:solidFill>
            <a:miter lim="800000"/>
          </a:ln>
          <a:effectLst/>
        </p:spPr>
        <p:txBody>
          <a:bodyPr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None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Make</a:t>
            </a:r>
            <a:endParaRPr kumimoji="0" lang="en-US" sz="24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None/>
              <a:defRPr/>
            </a:pPr>
            <a:r>
              <a:rPr kumimoji="0" lang="en-US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Transform</a:t>
            </a:r>
            <a:endParaRPr kumimoji="0" lang="en-US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None/>
              <a:defRPr/>
            </a:pPr>
            <a:r>
              <a:rPr kumimoji="0" lang="en-US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product to a </a:t>
            </a:r>
            <a:endParaRPr kumimoji="0" lang="en-US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None/>
              <a:defRPr/>
            </a:pPr>
            <a:r>
              <a:rPr kumimoji="0" lang="en-US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finished state to </a:t>
            </a:r>
            <a:endParaRPr kumimoji="0" lang="en-US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None/>
              <a:defRPr/>
            </a:pPr>
            <a:r>
              <a:rPr kumimoji="0" lang="en-US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meet planned </a:t>
            </a:r>
            <a:endParaRPr kumimoji="0" lang="en-US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None/>
              <a:defRPr/>
            </a:pPr>
            <a:r>
              <a:rPr kumimoji="0" lang="en-US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or actual</a:t>
            </a:r>
            <a:endParaRPr kumimoji="0" lang="en-US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None/>
              <a:defRPr/>
            </a:pPr>
            <a:r>
              <a:rPr kumimoji="0" lang="en-US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demand</a:t>
            </a:r>
            <a:endParaRPr kumimoji="0" lang="en-US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16807" name="AutoShape 7"/>
          <p:cNvSpPr>
            <a:spLocks noChangeArrowheads="1"/>
          </p:cNvSpPr>
          <p:nvPr/>
        </p:nvSpPr>
        <p:spPr bwMode="auto">
          <a:xfrm>
            <a:off x="7555230" y="843280"/>
            <a:ext cx="2106930" cy="5377043"/>
          </a:xfrm>
          <a:prstGeom prst="rightArrow">
            <a:avLst>
              <a:gd name="adj1" fmla="val 50000"/>
              <a:gd name="adj2" fmla="val 25000"/>
            </a:avLst>
          </a:prstGeom>
          <a:solidFill>
            <a:schemeClr val="bg2"/>
          </a:solidFill>
          <a:ln w="25400" algn="ctr">
            <a:solidFill>
              <a:schemeClr val="tx1"/>
            </a:solidFill>
            <a:miter lim="800000"/>
          </a:ln>
          <a:effectLst/>
        </p:spPr>
        <p:txBody>
          <a:bodyPr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None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Deliver</a:t>
            </a:r>
            <a:endParaRPr kumimoji="0" lang="en-US" sz="24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None/>
              <a:defRPr/>
            </a:pPr>
            <a:endParaRPr kumimoji="0" lang="en-US" sz="24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None/>
              <a:defRPr/>
            </a:pPr>
            <a:r>
              <a:rPr kumimoji="0" lang="en-US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Provide products </a:t>
            </a:r>
            <a:endParaRPr kumimoji="0" lang="en-US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None/>
              <a:defRPr/>
            </a:pPr>
            <a:r>
              <a:rPr kumimoji="0" lang="en-US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to meet demand,  </a:t>
            </a:r>
            <a:endParaRPr kumimoji="0" lang="en-US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None/>
              <a:defRPr/>
            </a:pPr>
            <a:r>
              <a:rPr kumimoji="0" lang="en-US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including order</a:t>
            </a:r>
            <a:endParaRPr kumimoji="0" lang="en-US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None/>
              <a:defRPr/>
            </a:pPr>
            <a:r>
              <a:rPr kumimoji="0" lang="en-US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management, </a:t>
            </a:r>
            <a:endParaRPr kumimoji="0" lang="en-US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None/>
              <a:defRPr/>
            </a:pPr>
            <a:r>
              <a:rPr kumimoji="0" lang="en-US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transportation </a:t>
            </a:r>
            <a:endParaRPr kumimoji="0" lang="en-US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None/>
              <a:defRPr/>
            </a:pPr>
            <a:r>
              <a:rPr kumimoji="0" lang="en-US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and  distribution</a:t>
            </a:r>
            <a:endParaRPr kumimoji="0" lang="en-US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16809" name="AutoShape 9"/>
          <p:cNvSpPr>
            <a:spLocks noChangeArrowheads="1"/>
          </p:cNvSpPr>
          <p:nvPr/>
        </p:nvSpPr>
        <p:spPr bwMode="auto">
          <a:xfrm>
            <a:off x="9503410" y="3010547"/>
            <a:ext cx="1642110" cy="3362623"/>
          </a:xfrm>
          <a:prstGeom prst="leftArrow">
            <a:avLst>
              <a:gd name="adj1" fmla="val 50000"/>
              <a:gd name="adj2" fmla="val 25000"/>
            </a:avLst>
          </a:prstGeom>
          <a:solidFill>
            <a:schemeClr val="accent1">
              <a:lumMod val="40000"/>
              <a:lumOff val="60000"/>
            </a:schemeClr>
          </a:solidFill>
          <a:ln w="25400" algn="ctr">
            <a:solidFill>
              <a:schemeClr val="tx1"/>
            </a:solidFill>
            <a:miter lim="800000"/>
          </a:ln>
          <a:effectLst/>
        </p:spPr>
        <p:txBody>
          <a:bodyPr wrap="square" anchor="ctr">
            <a:spAutoFit/>
          </a:bodyPr>
          <a:lstStyle/>
          <a:p>
            <a:pPr marL="381000" marR="0" lvl="0" indent="-3810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Return</a:t>
            </a:r>
            <a:endParaRPr kumimoji="0" lang="en-US" sz="24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81000" marR="0" lvl="0" indent="-3810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Return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81000" marR="0" lvl="0" indent="-3810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products,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81000" marR="0" lvl="0" indent="-3810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post-delivery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81000" marR="0" lvl="0" indent="-3810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customer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81000" marR="0" lvl="0" indent="-3810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support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Graphic 21"/>
          <p:cNvPicPr>
            <a:picLocks noChangeAspect="1"/>
          </p:cNvPicPr>
          <p:nvPr/>
        </p:nvPicPr>
        <p:blipFill rotWithShape="1">
          <a:blip r:embed="rId1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  <a:endParaRPr lang="en-US" sz="2000" b="1" dirty="0"/>
          </a:p>
        </p:txBody>
      </p:sp>
      <p:sp>
        <p:nvSpPr>
          <p:cNvPr id="4" name="Rectangle: Rounded Corners 3"/>
          <p:cNvSpPr/>
          <p:nvPr/>
        </p:nvSpPr>
        <p:spPr>
          <a:xfrm>
            <a:off x="11264900" y="1219996"/>
            <a:ext cx="927100" cy="5000327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7168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" dur="500"/>
                                        <p:tgtEl>
                                          <p:spTgt spid="7168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7" dur="500"/>
                                        <p:tgtEl>
                                          <p:spTgt spid="7168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2" dur="500"/>
                                        <p:tgtEl>
                                          <p:spTgt spid="7168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7" dur="500"/>
                                        <p:tgtEl>
                                          <p:spTgt spid="7168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6804" grpId="0" animBg="1"/>
      <p:bldP spid="716805" grpId="0" animBg="1"/>
      <p:bldP spid="716806" grpId="0" animBg="1"/>
      <p:bldP spid="716807" grpId="0" animBg="1"/>
      <p:bldP spid="716809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2226" name="Group 908"/>
          <p:cNvGrpSpPr/>
          <p:nvPr/>
        </p:nvGrpSpPr>
        <p:grpSpPr bwMode="auto">
          <a:xfrm>
            <a:off x="311175" y="447801"/>
            <a:ext cx="10834345" cy="5844830"/>
            <a:chOff x="480" y="-201"/>
            <a:chExt cx="4946" cy="4232"/>
          </a:xfrm>
        </p:grpSpPr>
        <p:grpSp>
          <p:nvGrpSpPr>
            <p:cNvPr id="52227" name="Group 907"/>
            <p:cNvGrpSpPr/>
            <p:nvPr/>
          </p:nvGrpSpPr>
          <p:grpSpPr bwMode="auto">
            <a:xfrm>
              <a:off x="480" y="480"/>
              <a:ext cx="4946" cy="3551"/>
              <a:chOff x="480" y="480"/>
              <a:chExt cx="4946" cy="3551"/>
            </a:xfrm>
          </p:grpSpPr>
          <p:sp>
            <p:nvSpPr>
              <p:cNvPr id="52229" name="Rectangle 905"/>
              <p:cNvSpPr>
                <a:spLocks noChangeArrowheads="1"/>
              </p:cNvSpPr>
              <p:nvPr/>
            </p:nvSpPr>
            <p:spPr bwMode="auto">
              <a:xfrm>
                <a:off x="480" y="1939"/>
                <a:ext cx="86" cy="249"/>
              </a:xfrm>
              <a:prstGeom prst="rect">
                <a:avLst/>
              </a:prstGeom>
              <a:solidFill>
                <a:schemeClr val="accent1"/>
              </a:solidFill>
              <a:ln w="25400" algn="ctr">
                <a:solidFill>
                  <a:schemeClr val="tx1"/>
                </a:solidFill>
                <a:miter lim="800000"/>
              </a:ln>
            </p:spPr>
            <p:txBody>
              <a:bodyPr wrap="none" anchor="ctr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52230" name="Rectangle 795"/>
              <p:cNvSpPr>
                <a:spLocks noChangeArrowheads="1"/>
              </p:cNvSpPr>
              <p:nvPr/>
            </p:nvSpPr>
            <p:spPr bwMode="auto">
              <a:xfrm>
                <a:off x="2736" y="3455"/>
                <a:ext cx="2688" cy="576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45720" rIns="45720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r>
                  <a:rPr kumimoji="0" lang="en-US" alt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Number of days to achieve an unplanned 20% change in orders without a cost penalty</a:t>
                </a:r>
                <a:endParaRPr kumimoji="0" lang="en-US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52231" name="Rectangle 794"/>
              <p:cNvSpPr>
                <a:spLocks noChangeArrowheads="1"/>
              </p:cNvSpPr>
              <p:nvPr/>
            </p:nvSpPr>
            <p:spPr bwMode="auto">
              <a:xfrm>
                <a:off x="1632" y="3455"/>
                <a:ext cx="1104" cy="576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45720" rIns="45720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r>
                  <a:rPr kumimoji="0" lang="en-US" alt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Production flexibility</a:t>
                </a:r>
                <a:endParaRPr kumimoji="0" lang="en-US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52232" name="Rectangle 792"/>
              <p:cNvSpPr>
                <a:spLocks noChangeArrowheads="1"/>
              </p:cNvSpPr>
              <p:nvPr/>
            </p:nvSpPr>
            <p:spPr bwMode="auto">
              <a:xfrm>
                <a:off x="2736" y="2879"/>
                <a:ext cx="2688" cy="576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45720" rIns="45720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r>
                  <a:rPr kumimoji="0" lang="en-US" alt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Number of days for  supply chain to respond to an unplanned significant change in demand without a cost penalty</a:t>
                </a:r>
                <a:endParaRPr kumimoji="0" lang="en-US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52233" name="Rectangle 791"/>
              <p:cNvSpPr>
                <a:spLocks noChangeArrowheads="1"/>
              </p:cNvSpPr>
              <p:nvPr/>
            </p:nvSpPr>
            <p:spPr bwMode="auto">
              <a:xfrm>
                <a:off x="1632" y="2879"/>
                <a:ext cx="1104" cy="576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45720" rIns="45720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r>
                  <a:rPr kumimoji="0" lang="en-US" alt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Supply chain response time</a:t>
                </a:r>
                <a:endParaRPr kumimoji="0" lang="en-US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52234" name="Rectangle 790"/>
              <p:cNvSpPr>
                <a:spLocks noChangeArrowheads="1"/>
              </p:cNvSpPr>
              <p:nvPr/>
            </p:nvSpPr>
            <p:spPr bwMode="auto">
              <a:xfrm>
                <a:off x="528" y="2879"/>
                <a:ext cx="1104" cy="1152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45720" rIns="45720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r>
                  <a:rPr kumimoji="0" lang="en-US" altLang="en-US" sz="18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Supply Chain Flexibility</a:t>
                </a:r>
                <a:endParaRPr kumimoji="0" lang="en-US" altLang="en-US" sz="18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52235" name="Rectangle 789"/>
              <p:cNvSpPr>
                <a:spLocks noChangeArrowheads="1"/>
              </p:cNvSpPr>
              <p:nvPr/>
            </p:nvSpPr>
            <p:spPr bwMode="auto">
              <a:xfrm>
                <a:off x="2736" y="2303"/>
                <a:ext cx="2688" cy="576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45720" rIns="45720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r>
                  <a:rPr kumimoji="0" lang="en-US" alt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Number of days from order receipt to customer delivery</a:t>
                </a:r>
                <a:endParaRPr kumimoji="0" lang="en-US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52236" name="Rectangle 788"/>
              <p:cNvSpPr>
                <a:spLocks noChangeArrowheads="1"/>
              </p:cNvSpPr>
              <p:nvPr/>
            </p:nvSpPr>
            <p:spPr bwMode="auto">
              <a:xfrm>
                <a:off x="1632" y="2303"/>
                <a:ext cx="1104" cy="576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45720" rIns="45720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r>
                  <a:rPr kumimoji="0" lang="en-US" alt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Order fulfillment lead time</a:t>
                </a:r>
                <a:endParaRPr kumimoji="0" lang="en-US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52237" name="Rectangle 787"/>
              <p:cNvSpPr>
                <a:spLocks noChangeArrowheads="1"/>
              </p:cNvSpPr>
              <p:nvPr/>
            </p:nvSpPr>
            <p:spPr bwMode="auto">
              <a:xfrm>
                <a:off x="528" y="2303"/>
                <a:ext cx="1104" cy="576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45720" rIns="45720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r>
                  <a:rPr kumimoji="0" lang="en-US" altLang="en-US" sz="18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Supply Chain Responsiveness</a:t>
                </a:r>
                <a:endParaRPr kumimoji="0" lang="en-US" altLang="en-US" sz="18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52238" name="Rectangle 786"/>
              <p:cNvSpPr>
                <a:spLocks noChangeArrowheads="1"/>
              </p:cNvSpPr>
              <p:nvPr/>
            </p:nvSpPr>
            <p:spPr bwMode="auto">
              <a:xfrm>
                <a:off x="2736" y="1727"/>
                <a:ext cx="2688" cy="576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45720" rIns="45720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r>
                  <a:rPr kumimoji="0" lang="en-US" alt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Percentage of orders delivered on time and in full, perfectly matched with order with no errors</a:t>
                </a:r>
                <a:endParaRPr kumimoji="0" lang="en-US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52239" name="Rectangle 785"/>
              <p:cNvSpPr>
                <a:spLocks noChangeArrowheads="1"/>
              </p:cNvSpPr>
              <p:nvPr/>
            </p:nvSpPr>
            <p:spPr bwMode="auto">
              <a:xfrm>
                <a:off x="1632" y="1727"/>
                <a:ext cx="1104" cy="576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45720" rIns="45720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r>
                  <a:rPr kumimoji="0" lang="en-US" alt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Perfect order fulfillment</a:t>
                </a:r>
                <a:endParaRPr kumimoji="0" lang="en-US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52240" name="Rectangle 783"/>
              <p:cNvSpPr>
                <a:spLocks noChangeArrowheads="1"/>
              </p:cNvSpPr>
              <p:nvPr/>
            </p:nvSpPr>
            <p:spPr bwMode="auto">
              <a:xfrm>
                <a:off x="2736" y="1324"/>
                <a:ext cx="2688" cy="403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45720" rIns="45720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r>
                  <a:rPr kumimoji="0" lang="en-US" alt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Percentage of orders shipped within24 hours of order receipt</a:t>
                </a:r>
                <a:endParaRPr kumimoji="0" lang="en-US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52241" name="Rectangle 782"/>
              <p:cNvSpPr>
                <a:spLocks noChangeArrowheads="1"/>
              </p:cNvSpPr>
              <p:nvPr/>
            </p:nvSpPr>
            <p:spPr bwMode="auto">
              <a:xfrm>
                <a:off x="1632" y="1324"/>
                <a:ext cx="1104" cy="403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45720" rIns="45720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r>
                  <a:rPr kumimoji="0" lang="en-US" alt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Fill rate</a:t>
                </a:r>
                <a:endParaRPr kumimoji="0" lang="en-US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52242" name="Rectangle 780"/>
              <p:cNvSpPr>
                <a:spLocks noChangeArrowheads="1"/>
              </p:cNvSpPr>
              <p:nvPr/>
            </p:nvSpPr>
            <p:spPr bwMode="auto">
              <a:xfrm>
                <a:off x="2736" y="921"/>
                <a:ext cx="2688" cy="403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45720" rIns="45720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r>
                  <a:rPr kumimoji="0" lang="en-US" alt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Percentage of orders delivered on time and in full to the customer</a:t>
                </a:r>
                <a:endParaRPr kumimoji="0" lang="en-US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52243" name="Rectangle 779"/>
              <p:cNvSpPr>
                <a:spLocks noChangeArrowheads="1"/>
              </p:cNvSpPr>
              <p:nvPr/>
            </p:nvSpPr>
            <p:spPr bwMode="auto">
              <a:xfrm>
                <a:off x="1632" y="921"/>
                <a:ext cx="1104" cy="403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45720" rIns="45720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r>
                  <a:rPr kumimoji="0" lang="en-US" alt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Delivery performance</a:t>
                </a:r>
                <a:endParaRPr kumimoji="0" lang="en-US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52244" name="Rectangle 778"/>
              <p:cNvSpPr>
                <a:spLocks noChangeArrowheads="1"/>
              </p:cNvSpPr>
              <p:nvPr/>
            </p:nvSpPr>
            <p:spPr bwMode="auto">
              <a:xfrm>
                <a:off x="528" y="921"/>
                <a:ext cx="1104" cy="1382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45720" rIns="45720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r>
                  <a:rPr kumimoji="0" lang="en-US" altLang="en-US" sz="18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Supply Chain Delivery Reliability</a:t>
                </a:r>
                <a:endParaRPr kumimoji="0" lang="en-US" altLang="en-US" sz="18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718601" name="Rectangle 777"/>
              <p:cNvSpPr>
                <a:spLocks noChangeArrowheads="1"/>
              </p:cNvSpPr>
              <p:nvPr/>
            </p:nvSpPr>
            <p:spPr bwMode="auto">
              <a:xfrm>
                <a:off x="2736" y="480"/>
                <a:ext cx="2688" cy="441"/>
              </a:xfrm>
              <a:prstGeom prst="rect">
                <a:avLst/>
              </a:prstGeom>
              <a:gradFill rotWithShape="0">
                <a:gsLst>
                  <a:gs pos="0">
                    <a:srgbClr val="E6B380">
                      <a:gamma/>
                      <a:shade val="87843"/>
                      <a:invGamma/>
                    </a:srgbClr>
                  </a:gs>
                  <a:gs pos="50000">
                    <a:srgbClr val="E6B380">
                      <a:alpha val="50000"/>
                    </a:srgbClr>
                  </a:gs>
                  <a:gs pos="100000">
                    <a:srgbClr val="E6B380">
                      <a:gamma/>
                      <a:shade val="87843"/>
                      <a:invGamma/>
                    </a:srgbClr>
                  </a:gs>
                </a:gsLst>
                <a:lin ang="5400000" scaled="1"/>
              </a:gradFill>
              <a:ln w="25400" algn="ctr">
                <a:noFill/>
                <a:miter lim="800000"/>
              </a:ln>
              <a:effectLst/>
            </p:spPr>
            <p:txBody>
              <a:bodyPr lIns="45720" rIns="45720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r>
                  <a:rPr kumimoji="0" lang="en-US" sz="20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Definition</a:t>
                </a:r>
                <a:endParaRPr kumimoji="0" lang="en-US" sz="20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718600" name="Rectangle 776"/>
              <p:cNvSpPr>
                <a:spLocks noChangeArrowheads="1"/>
              </p:cNvSpPr>
              <p:nvPr/>
            </p:nvSpPr>
            <p:spPr bwMode="auto">
              <a:xfrm>
                <a:off x="1632" y="480"/>
                <a:ext cx="1104" cy="441"/>
              </a:xfrm>
              <a:prstGeom prst="rect">
                <a:avLst/>
              </a:prstGeom>
              <a:gradFill rotWithShape="0">
                <a:gsLst>
                  <a:gs pos="0">
                    <a:srgbClr val="E6B380">
                      <a:gamma/>
                      <a:shade val="87843"/>
                      <a:invGamma/>
                    </a:srgbClr>
                  </a:gs>
                  <a:gs pos="50000">
                    <a:srgbClr val="E6B380">
                      <a:alpha val="50000"/>
                    </a:srgbClr>
                  </a:gs>
                  <a:gs pos="100000">
                    <a:srgbClr val="E6B380">
                      <a:gamma/>
                      <a:shade val="87843"/>
                      <a:invGamma/>
                    </a:srgbClr>
                  </a:gs>
                </a:gsLst>
                <a:lin ang="5400000" scaled="1"/>
              </a:gradFill>
              <a:ln w="25400" algn="ctr">
                <a:noFill/>
                <a:miter lim="800000"/>
              </a:ln>
              <a:effectLst/>
            </p:spPr>
            <p:txBody>
              <a:bodyPr lIns="45720" rIns="45720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r>
                  <a:rPr kumimoji="0" lang="en-US" sz="20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Performance Metric</a:t>
                </a:r>
                <a:endParaRPr kumimoji="0" lang="en-US" sz="20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718599" name="Rectangle 775"/>
              <p:cNvSpPr>
                <a:spLocks noChangeArrowheads="1"/>
              </p:cNvSpPr>
              <p:nvPr/>
            </p:nvSpPr>
            <p:spPr bwMode="auto">
              <a:xfrm>
                <a:off x="528" y="480"/>
                <a:ext cx="1104" cy="441"/>
              </a:xfrm>
              <a:prstGeom prst="rect">
                <a:avLst/>
              </a:prstGeom>
              <a:gradFill rotWithShape="0">
                <a:gsLst>
                  <a:gs pos="0">
                    <a:srgbClr val="E6B380">
                      <a:gamma/>
                      <a:shade val="87843"/>
                      <a:invGamma/>
                    </a:srgbClr>
                  </a:gs>
                  <a:gs pos="50000">
                    <a:srgbClr val="E6B380">
                      <a:alpha val="50000"/>
                    </a:srgbClr>
                  </a:gs>
                  <a:gs pos="100000">
                    <a:srgbClr val="E6B380">
                      <a:gamma/>
                      <a:shade val="87843"/>
                      <a:invGamma/>
                    </a:srgbClr>
                  </a:gs>
                </a:gsLst>
                <a:lin ang="5400000" scaled="1"/>
              </a:gradFill>
              <a:ln w="25400" algn="ctr">
                <a:noFill/>
                <a:miter lim="800000"/>
              </a:ln>
              <a:effectLst/>
            </p:spPr>
            <p:txBody>
              <a:bodyPr lIns="45720" rIns="45720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r>
                  <a:rPr kumimoji="0" lang="en-US" sz="20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Performance Attribute</a:t>
                </a:r>
                <a:endParaRPr kumimoji="0" lang="en-US" sz="20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52254" name="Line 796"/>
              <p:cNvSpPr>
                <a:spLocks noChangeShapeType="1"/>
              </p:cNvSpPr>
              <p:nvPr/>
            </p:nvSpPr>
            <p:spPr bwMode="auto">
              <a:xfrm>
                <a:off x="528" y="480"/>
                <a:ext cx="4898" cy="0"/>
              </a:xfrm>
              <a:prstGeom prst="line">
                <a:avLst/>
              </a:prstGeom>
              <a:noFill/>
              <a:ln w="12700" cap="rnd">
                <a:solidFill>
                  <a:srgbClr val="000000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lIns="45720" rIns="45720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52255" name="Line 797"/>
              <p:cNvSpPr>
                <a:spLocks noChangeShapeType="1"/>
              </p:cNvSpPr>
              <p:nvPr/>
            </p:nvSpPr>
            <p:spPr bwMode="auto">
              <a:xfrm>
                <a:off x="528" y="4031"/>
                <a:ext cx="4898" cy="0"/>
              </a:xfrm>
              <a:prstGeom prst="line">
                <a:avLst/>
              </a:prstGeom>
              <a:noFill/>
              <a:ln w="12700" cap="rnd">
                <a:solidFill>
                  <a:srgbClr val="000000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lIns="45720" rIns="45720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52256" name="Line 798"/>
              <p:cNvSpPr>
                <a:spLocks noChangeShapeType="1"/>
              </p:cNvSpPr>
              <p:nvPr/>
            </p:nvSpPr>
            <p:spPr bwMode="auto">
              <a:xfrm>
                <a:off x="528" y="480"/>
                <a:ext cx="0" cy="3551"/>
              </a:xfrm>
              <a:prstGeom prst="line">
                <a:avLst/>
              </a:prstGeom>
              <a:noFill/>
              <a:ln w="12700" cap="rnd">
                <a:solidFill>
                  <a:srgbClr val="000000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lIns="45720" rIns="45720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52257" name="Line 799"/>
              <p:cNvSpPr>
                <a:spLocks noChangeShapeType="1"/>
              </p:cNvSpPr>
              <p:nvPr/>
            </p:nvSpPr>
            <p:spPr bwMode="auto">
              <a:xfrm>
                <a:off x="5424" y="480"/>
                <a:ext cx="0" cy="3551"/>
              </a:xfrm>
              <a:prstGeom prst="line">
                <a:avLst/>
              </a:prstGeom>
              <a:noFill/>
              <a:ln w="12700" cap="rnd">
                <a:solidFill>
                  <a:srgbClr val="000000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lIns="45720" rIns="45720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52258" name="Line 802"/>
              <p:cNvSpPr>
                <a:spLocks noChangeShapeType="1"/>
              </p:cNvSpPr>
              <p:nvPr/>
            </p:nvSpPr>
            <p:spPr bwMode="auto">
              <a:xfrm>
                <a:off x="528" y="921"/>
                <a:ext cx="4898" cy="0"/>
              </a:xfrm>
              <a:prstGeom prst="line">
                <a:avLst/>
              </a:prstGeom>
              <a:noFill/>
              <a:ln w="12700" cap="rnd">
                <a:solidFill>
                  <a:srgbClr val="000000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lIns="45720" rIns="45720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52259" name="Line 804"/>
              <p:cNvSpPr>
                <a:spLocks noChangeShapeType="1"/>
              </p:cNvSpPr>
              <p:nvPr/>
            </p:nvSpPr>
            <p:spPr bwMode="auto">
              <a:xfrm>
                <a:off x="1632" y="480"/>
                <a:ext cx="0" cy="3551"/>
              </a:xfrm>
              <a:prstGeom prst="line">
                <a:avLst/>
              </a:prstGeom>
              <a:noFill/>
              <a:ln w="12700" cap="rnd">
                <a:solidFill>
                  <a:srgbClr val="000000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lIns="45720" rIns="45720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52260" name="Line 807"/>
              <p:cNvSpPr>
                <a:spLocks noChangeShapeType="1"/>
              </p:cNvSpPr>
              <p:nvPr/>
            </p:nvSpPr>
            <p:spPr bwMode="auto">
              <a:xfrm>
                <a:off x="2736" y="480"/>
                <a:ext cx="0" cy="3551"/>
              </a:xfrm>
              <a:prstGeom prst="line">
                <a:avLst/>
              </a:prstGeom>
              <a:noFill/>
              <a:ln w="12700" cap="rnd">
                <a:solidFill>
                  <a:srgbClr val="000000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lIns="45720" rIns="45720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52261" name="Line 811"/>
              <p:cNvSpPr>
                <a:spLocks noChangeShapeType="1"/>
              </p:cNvSpPr>
              <p:nvPr/>
            </p:nvSpPr>
            <p:spPr bwMode="auto">
              <a:xfrm>
                <a:off x="528" y="2303"/>
                <a:ext cx="4898" cy="0"/>
              </a:xfrm>
              <a:prstGeom prst="line">
                <a:avLst/>
              </a:prstGeom>
              <a:noFill/>
              <a:ln w="12700" cap="rnd">
                <a:solidFill>
                  <a:srgbClr val="000000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lIns="45720" rIns="45720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52262" name="Line 821"/>
              <p:cNvSpPr>
                <a:spLocks noChangeShapeType="1"/>
              </p:cNvSpPr>
              <p:nvPr/>
            </p:nvSpPr>
            <p:spPr bwMode="auto">
              <a:xfrm>
                <a:off x="1632" y="1324"/>
                <a:ext cx="3793" cy="0"/>
              </a:xfrm>
              <a:prstGeom prst="line">
                <a:avLst/>
              </a:prstGeom>
              <a:noFill/>
              <a:ln w="12700" cap="rnd">
                <a:solidFill>
                  <a:srgbClr val="000000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lIns="45720" rIns="45720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52263" name="Line 831"/>
              <p:cNvSpPr>
                <a:spLocks noChangeShapeType="1"/>
              </p:cNvSpPr>
              <p:nvPr/>
            </p:nvSpPr>
            <p:spPr bwMode="auto">
              <a:xfrm>
                <a:off x="1632" y="1727"/>
                <a:ext cx="3793" cy="0"/>
              </a:xfrm>
              <a:prstGeom prst="line">
                <a:avLst/>
              </a:prstGeom>
              <a:noFill/>
              <a:ln w="12700" cap="rnd">
                <a:solidFill>
                  <a:srgbClr val="000000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lIns="45720" rIns="45720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52264" name="Line 848"/>
              <p:cNvSpPr>
                <a:spLocks noChangeShapeType="1"/>
              </p:cNvSpPr>
              <p:nvPr/>
            </p:nvSpPr>
            <p:spPr bwMode="auto">
              <a:xfrm>
                <a:off x="528" y="2879"/>
                <a:ext cx="4898" cy="0"/>
              </a:xfrm>
              <a:prstGeom prst="line">
                <a:avLst/>
              </a:prstGeom>
              <a:noFill/>
              <a:ln w="12700" cap="rnd">
                <a:solidFill>
                  <a:srgbClr val="000000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lIns="45720" rIns="45720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52265" name="Line 867"/>
              <p:cNvSpPr>
                <a:spLocks noChangeShapeType="1"/>
              </p:cNvSpPr>
              <p:nvPr/>
            </p:nvSpPr>
            <p:spPr bwMode="auto">
              <a:xfrm>
                <a:off x="1632" y="3455"/>
                <a:ext cx="3793" cy="0"/>
              </a:xfrm>
              <a:prstGeom prst="line">
                <a:avLst/>
              </a:prstGeom>
              <a:noFill/>
              <a:ln w="12700" cap="rnd">
                <a:solidFill>
                  <a:srgbClr val="000000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lIns="45720" rIns="45720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p:grpSp>
        <p:sp>
          <p:nvSpPr>
            <p:cNvPr id="718730" name="Text Box 906"/>
            <p:cNvSpPr txBox="1">
              <a:spLocks noChangeArrowheads="1"/>
            </p:cNvSpPr>
            <p:nvPr/>
          </p:nvSpPr>
          <p:spPr bwMode="auto">
            <a:xfrm>
              <a:off x="1157" y="-201"/>
              <a:ext cx="3984" cy="423"/>
            </a:xfrm>
            <a:prstGeom prst="rect">
              <a:avLst/>
            </a:prstGeom>
            <a:noFill/>
            <a:ln w="25400" algn="ctr">
              <a:noFill/>
              <a:miter lim="800000"/>
            </a:ln>
            <a:effectLst/>
          </p:spPr>
          <p:txBody>
            <a:bodyPr>
              <a:spAutoFit/>
            </a:bodyPr>
            <a:lstStyle/>
            <a:p>
              <a:pPr marL="381000" marR="0" lvl="0" indent="-381000" algn="ctr" defTabSz="914400" rtl="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sz="3200" b="1" i="0" u="none" strike="noStrike" kern="1200" cap="none" spc="0" normalizeH="0" baseline="0" noProof="0" dirty="0">
                  <a:ln>
                    <a:noFill/>
                  </a:ln>
                  <a:solidFill>
                    <a:srgbClr val="00B0F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uLnTx/>
                  <a:uFillTx/>
                  <a:latin typeface="Times New Roman" panose="02020603050405020304" pitchFamily="18" charset="0"/>
                  <a:cs typeface="Times New Roman" panose="02020603050405020304" pitchFamily="18" charset="0"/>
                </a:rPr>
                <a:t>SCOR: Customer Facing</a:t>
              </a:r>
              <a:endPara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pic>
        <p:nvPicPr>
          <p:cNvPr id="2" name="Graphic 21"/>
          <p:cNvPicPr>
            <a:picLocks noChangeAspect="1"/>
          </p:cNvPicPr>
          <p:nvPr/>
        </p:nvPicPr>
        <p:blipFill rotWithShape="1">
          <a:blip r:embed="rId1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7"/>
            <a:ext cx="2305141" cy="1149978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www.midocean.ae</a:t>
            </a:r>
            <a:endParaRPr lang="en-US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Rectangle: Rounded Corners 3"/>
          <p:cNvSpPr/>
          <p:nvPr/>
        </p:nvSpPr>
        <p:spPr>
          <a:xfrm>
            <a:off x="11145520" y="894622"/>
            <a:ext cx="894079" cy="5375705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/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3250" name="Group 173"/>
          <p:cNvGrpSpPr/>
          <p:nvPr/>
        </p:nvGrpSpPr>
        <p:grpSpPr bwMode="auto">
          <a:xfrm>
            <a:off x="311175" y="302545"/>
            <a:ext cx="10712425" cy="6033277"/>
            <a:chOff x="432" y="-91"/>
            <a:chExt cx="4946" cy="3962"/>
          </a:xfrm>
        </p:grpSpPr>
        <p:grpSp>
          <p:nvGrpSpPr>
            <p:cNvPr id="53251" name="Group 170"/>
            <p:cNvGrpSpPr/>
            <p:nvPr/>
          </p:nvGrpSpPr>
          <p:grpSpPr bwMode="auto">
            <a:xfrm>
              <a:off x="432" y="-91"/>
              <a:ext cx="4946" cy="3962"/>
              <a:chOff x="432" y="-91"/>
              <a:chExt cx="4946" cy="3962"/>
            </a:xfrm>
          </p:grpSpPr>
          <p:sp>
            <p:nvSpPr>
              <p:cNvPr id="53254" name="Rectangle 6"/>
              <p:cNvSpPr>
                <a:spLocks noChangeArrowheads="1"/>
              </p:cNvSpPr>
              <p:nvPr/>
            </p:nvSpPr>
            <p:spPr bwMode="auto">
              <a:xfrm>
                <a:off x="432" y="1990"/>
                <a:ext cx="85" cy="243"/>
              </a:xfrm>
              <a:prstGeom prst="rect">
                <a:avLst/>
              </a:prstGeom>
              <a:solidFill>
                <a:schemeClr val="accent1"/>
              </a:solidFill>
              <a:ln w="25400" algn="ctr">
                <a:solidFill>
                  <a:schemeClr val="tx1"/>
                </a:solidFill>
                <a:miter lim="800000"/>
              </a:ln>
            </p:spPr>
            <p:txBody>
              <a:bodyPr wrap="none" anchor="ctr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altLang="en-US" sz="1800" b="1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718870" name="Rectangle 22"/>
              <p:cNvSpPr>
                <a:spLocks noChangeArrowheads="1"/>
              </p:cNvSpPr>
              <p:nvPr/>
            </p:nvSpPr>
            <p:spPr bwMode="auto">
              <a:xfrm>
                <a:off x="2688" y="528"/>
                <a:ext cx="2688" cy="441"/>
              </a:xfrm>
              <a:prstGeom prst="rect">
                <a:avLst/>
              </a:prstGeom>
              <a:gradFill rotWithShape="0">
                <a:gsLst>
                  <a:gs pos="0">
                    <a:srgbClr val="E6B380">
                      <a:gamma/>
                      <a:shade val="87843"/>
                      <a:invGamma/>
                    </a:srgbClr>
                  </a:gs>
                  <a:gs pos="50000">
                    <a:srgbClr val="E6B380">
                      <a:alpha val="50000"/>
                    </a:srgbClr>
                  </a:gs>
                  <a:gs pos="100000">
                    <a:srgbClr val="E6B380">
                      <a:gamma/>
                      <a:shade val="87843"/>
                      <a:invGamma/>
                    </a:srgbClr>
                  </a:gs>
                </a:gsLst>
                <a:lin ang="5400000" scaled="1"/>
              </a:gradFill>
              <a:ln w="25400" algn="ctr">
                <a:noFill/>
                <a:miter lim="800000"/>
              </a:ln>
              <a:effectLst/>
            </p:spPr>
            <p:txBody>
              <a:bodyPr lIns="45720" rIns="45720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r>
                  <a:rPr kumimoji="0" lang="en-US" sz="20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Definition</a:t>
                </a:r>
                <a:endParaRPr kumimoji="0" lang="en-US" sz="20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718871" name="Rectangle 23"/>
              <p:cNvSpPr>
                <a:spLocks noChangeArrowheads="1"/>
              </p:cNvSpPr>
              <p:nvPr/>
            </p:nvSpPr>
            <p:spPr bwMode="auto">
              <a:xfrm>
                <a:off x="1584" y="528"/>
                <a:ext cx="1104" cy="441"/>
              </a:xfrm>
              <a:prstGeom prst="rect">
                <a:avLst/>
              </a:prstGeom>
              <a:gradFill rotWithShape="0">
                <a:gsLst>
                  <a:gs pos="0">
                    <a:srgbClr val="E6B380">
                      <a:gamma/>
                      <a:shade val="87843"/>
                      <a:invGamma/>
                    </a:srgbClr>
                  </a:gs>
                  <a:gs pos="50000">
                    <a:srgbClr val="E6B380">
                      <a:alpha val="50000"/>
                    </a:srgbClr>
                  </a:gs>
                  <a:gs pos="100000">
                    <a:srgbClr val="E6B380">
                      <a:gamma/>
                      <a:shade val="87843"/>
                      <a:invGamma/>
                    </a:srgbClr>
                  </a:gs>
                </a:gsLst>
                <a:lin ang="5400000" scaled="1"/>
              </a:gradFill>
              <a:ln w="25400" algn="ctr">
                <a:noFill/>
                <a:miter lim="800000"/>
              </a:ln>
              <a:effectLst/>
            </p:spPr>
            <p:txBody>
              <a:bodyPr lIns="45720" rIns="45720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r>
                  <a:rPr kumimoji="0" lang="en-US" sz="20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Performance Metric</a:t>
                </a:r>
                <a:endParaRPr kumimoji="0" lang="en-US" sz="20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718872" name="Rectangle 24"/>
              <p:cNvSpPr>
                <a:spLocks noChangeArrowheads="1"/>
              </p:cNvSpPr>
              <p:nvPr/>
            </p:nvSpPr>
            <p:spPr bwMode="auto">
              <a:xfrm>
                <a:off x="480" y="528"/>
                <a:ext cx="1104" cy="441"/>
              </a:xfrm>
              <a:prstGeom prst="rect">
                <a:avLst/>
              </a:prstGeom>
              <a:gradFill rotWithShape="0">
                <a:gsLst>
                  <a:gs pos="0">
                    <a:srgbClr val="E6B380">
                      <a:gamma/>
                      <a:shade val="87843"/>
                      <a:invGamma/>
                    </a:srgbClr>
                  </a:gs>
                  <a:gs pos="50000">
                    <a:srgbClr val="E6B380">
                      <a:alpha val="50000"/>
                    </a:srgbClr>
                  </a:gs>
                  <a:gs pos="100000">
                    <a:srgbClr val="E6B380">
                      <a:gamma/>
                      <a:shade val="87843"/>
                      <a:invGamma/>
                    </a:srgbClr>
                  </a:gs>
                </a:gsLst>
                <a:lin ang="5400000" scaled="1"/>
              </a:gradFill>
              <a:ln w="25400" algn="ctr">
                <a:noFill/>
                <a:miter lim="800000"/>
              </a:ln>
              <a:effectLst/>
            </p:spPr>
            <p:txBody>
              <a:bodyPr lIns="45720" rIns="45720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r>
                  <a:rPr kumimoji="0" lang="en-US" sz="20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Performance Attribute</a:t>
                </a:r>
                <a:endParaRPr kumimoji="0" lang="en-US" sz="20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53264" name="Line 25"/>
              <p:cNvSpPr>
                <a:spLocks noChangeShapeType="1"/>
              </p:cNvSpPr>
              <p:nvPr/>
            </p:nvSpPr>
            <p:spPr bwMode="auto">
              <a:xfrm>
                <a:off x="480" y="528"/>
                <a:ext cx="4898" cy="0"/>
              </a:xfrm>
              <a:prstGeom prst="line">
                <a:avLst/>
              </a:prstGeom>
              <a:noFill/>
              <a:ln w="12700" cap="rnd">
                <a:solidFill>
                  <a:srgbClr val="000000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lIns="45720" rIns="45720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1800" b="1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718885" name="Text Box 37"/>
              <p:cNvSpPr txBox="1">
                <a:spLocks noChangeArrowheads="1"/>
              </p:cNvSpPr>
              <p:nvPr/>
            </p:nvSpPr>
            <p:spPr bwMode="auto">
              <a:xfrm>
                <a:off x="1051" y="-91"/>
                <a:ext cx="3984" cy="384"/>
              </a:xfrm>
              <a:prstGeom prst="rect">
                <a:avLst/>
              </a:prstGeom>
              <a:noFill/>
              <a:ln w="25400" algn="ctr">
                <a:noFill/>
                <a:miter lim="800000"/>
              </a:ln>
              <a:effectLst/>
            </p:spPr>
            <p:txBody>
              <a:bodyPr>
                <a:spAutoFit/>
              </a:bodyPr>
              <a:lstStyle/>
              <a:p>
                <a:pPr marL="381000" marR="0" lvl="0" indent="-381000" algn="ctr" defTabSz="914400" rtl="0" eaLnBrk="1" fontAlgn="auto" latinLnBrk="0" hangingPunct="1">
                  <a:lnSpc>
                    <a:spcPct val="100000"/>
                  </a:lnSpc>
                  <a:spcBef>
                    <a:spcPct val="5000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r>
                  <a:rPr kumimoji="0" lang="en-US" sz="3200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B0F0"/>
                    </a:solidFill>
                    <a:effectLst>
                      <a:outerShdw blurRad="38100" dist="38100" dir="2700000" algn="tl">
                        <a:srgbClr val="C0C0C0"/>
                      </a:outerShdw>
                    </a:effectLst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SCOR: Internal Facing</a:t>
                </a:r>
                <a:endParaRPr kumimoji="0" lang="en-US" sz="3200" b="1" i="0" u="none" strike="noStrike" kern="1200" cap="none" spc="0" normalizeH="0" baseline="0" noProof="0" dirty="0">
                  <a:ln>
                    <a:noFill/>
                  </a:ln>
                  <a:solidFill>
                    <a:srgbClr val="00B0F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uLnTx/>
                  <a:uFillTx/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53266" name="Rectangle 75"/>
              <p:cNvSpPr>
                <a:spLocks noChangeArrowheads="1"/>
              </p:cNvSpPr>
              <p:nvPr/>
            </p:nvSpPr>
            <p:spPr bwMode="auto">
              <a:xfrm>
                <a:off x="2640" y="3506"/>
                <a:ext cx="2736" cy="36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25400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r>
                  <a:rPr kumimoji="0" lang="en-US" altLang="en-US" sz="1600" b="1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Revenue divided by total assets including working capital and fixed assets </a:t>
                </a:r>
                <a:endParaRPr kumimoji="0" lang="en-US" altLang="en-US" sz="1800" b="1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53267" name="Rectangle 74"/>
              <p:cNvSpPr>
                <a:spLocks noChangeArrowheads="1"/>
              </p:cNvSpPr>
              <p:nvPr/>
            </p:nvSpPr>
            <p:spPr bwMode="auto">
              <a:xfrm>
                <a:off x="1574" y="3506"/>
                <a:ext cx="1066" cy="36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25400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r>
                  <a:rPr kumimoji="0" lang="en-US" altLang="en-US" sz="1600" b="1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Asset turns </a:t>
                </a:r>
                <a:endParaRPr kumimoji="0" lang="en-US" altLang="en-US" sz="1800" b="1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53268" name="Rectangle 72"/>
              <p:cNvSpPr>
                <a:spLocks noChangeArrowheads="1"/>
              </p:cNvSpPr>
              <p:nvPr/>
            </p:nvSpPr>
            <p:spPr bwMode="auto">
              <a:xfrm>
                <a:off x="2640" y="3141"/>
                <a:ext cx="2736" cy="36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25400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r>
                  <a:rPr kumimoji="0" lang="en-US" altLang="en-US" sz="1600" b="1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Number of days that cash is tied up as inventory</a:t>
                </a:r>
                <a:endParaRPr kumimoji="0" lang="en-US" altLang="en-US" sz="1800" b="1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53269" name="Rectangle 71"/>
              <p:cNvSpPr>
                <a:spLocks noChangeArrowheads="1"/>
              </p:cNvSpPr>
              <p:nvPr/>
            </p:nvSpPr>
            <p:spPr bwMode="auto">
              <a:xfrm>
                <a:off x="1574" y="3141"/>
                <a:ext cx="1066" cy="36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25400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r>
                  <a:rPr kumimoji="0" lang="en-US" altLang="en-US" sz="1600" b="1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Inventory days of supply</a:t>
                </a:r>
                <a:endParaRPr kumimoji="0" lang="en-US" altLang="en-US" sz="1800" b="1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53270" name="Rectangle 69"/>
              <p:cNvSpPr>
                <a:spLocks noChangeArrowheads="1"/>
              </p:cNvSpPr>
              <p:nvPr/>
            </p:nvSpPr>
            <p:spPr bwMode="auto">
              <a:xfrm>
                <a:off x="2640" y="2776"/>
                <a:ext cx="2736" cy="36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25400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r>
                  <a:rPr kumimoji="0" lang="en-US" altLang="en-US" sz="1600" b="1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Number of days that cash is tied up as working capital</a:t>
                </a:r>
                <a:endParaRPr kumimoji="0" lang="en-US" altLang="en-US" sz="1800" b="1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53271" name="Rectangle 68"/>
              <p:cNvSpPr>
                <a:spLocks noChangeArrowheads="1"/>
              </p:cNvSpPr>
              <p:nvPr/>
            </p:nvSpPr>
            <p:spPr bwMode="auto">
              <a:xfrm>
                <a:off x="1574" y="2776"/>
                <a:ext cx="1066" cy="36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25400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r>
                  <a:rPr kumimoji="0" lang="en-US" altLang="en-US" sz="1600" b="1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Cash-to-cash cycle time</a:t>
                </a:r>
                <a:endParaRPr kumimoji="0" lang="en-US" altLang="en-US" sz="1800" b="1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53272" name="Rectangle 67"/>
              <p:cNvSpPr>
                <a:spLocks noChangeArrowheads="1"/>
              </p:cNvSpPr>
              <p:nvPr/>
            </p:nvSpPr>
            <p:spPr bwMode="auto">
              <a:xfrm>
                <a:off x="528" y="2776"/>
                <a:ext cx="1046" cy="109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25400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r>
                  <a:rPr kumimoji="0" lang="en-US" altLang="en-US" sz="2000" b="1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Supply Chain Asset Management Efficiency</a:t>
                </a:r>
                <a:endParaRPr kumimoji="0" lang="en-US" altLang="en-US" sz="1800" b="1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53273" name="Rectangle 66"/>
              <p:cNvSpPr>
                <a:spLocks noChangeArrowheads="1"/>
              </p:cNvSpPr>
              <p:nvPr/>
            </p:nvSpPr>
            <p:spPr bwMode="auto">
              <a:xfrm>
                <a:off x="2640" y="2257"/>
                <a:ext cx="2736" cy="51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25400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r>
                  <a:rPr kumimoji="0" lang="en-US" altLang="en-US" sz="16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Direct and indirect costs associated with returns including defective, planned maintenance and excess inventory</a:t>
                </a:r>
                <a:endParaRPr kumimoji="0" lang="en-US" altLang="en-US" sz="18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53274" name="Rectangle 65"/>
              <p:cNvSpPr>
                <a:spLocks noChangeArrowheads="1"/>
              </p:cNvSpPr>
              <p:nvPr/>
            </p:nvSpPr>
            <p:spPr bwMode="auto">
              <a:xfrm>
                <a:off x="1574" y="2257"/>
                <a:ext cx="1066" cy="51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25400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r>
                  <a:rPr kumimoji="0" lang="en-US" altLang="en-US" sz="1600" b="1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Warranty/returns processing cost</a:t>
                </a:r>
                <a:endParaRPr kumimoji="0" lang="en-US" altLang="en-US" sz="1800" b="1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53275" name="Rectangle 63"/>
              <p:cNvSpPr>
                <a:spLocks noChangeArrowheads="1"/>
              </p:cNvSpPr>
              <p:nvPr/>
            </p:nvSpPr>
            <p:spPr bwMode="auto">
              <a:xfrm>
                <a:off x="2640" y="1738"/>
                <a:ext cx="2736" cy="51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25400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r>
                  <a:rPr kumimoji="0" lang="en-US" altLang="en-US" sz="16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Direct material cost subtracted from revenue and divided by the number of employees, similar to sales per employee</a:t>
                </a:r>
                <a:endParaRPr kumimoji="0" lang="en-US" altLang="en-US" sz="18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53276" name="Rectangle 62"/>
              <p:cNvSpPr>
                <a:spLocks noChangeArrowheads="1"/>
              </p:cNvSpPr>
              <p:nvPr/>
            </p:nvSpPr>
            <p:spPr bwMode="auto">
              <a:xfrm>
                <a:off x="1574" y="1738"/>
                <a:ext cx="1066" cy="51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25400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r>
                  <a:rPr kumimoji="0" lang="en-US" altLang="en-US" sz="1600" b="1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Value-added productivity</a:t>
                </a:r>
                <a:endParaRPr kumimoji="0" lang="en-US" altLang="en-US" sz="1800" b="1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53277" name="Rectangle 60"/>
              <p:cNvSpPr>
                <a:spLocks noChangeArrowheads="1"/>
              </p:cNvSpPr>
              <p:nvPr/>
            </p:nvSpPr>
            <p:spPr bwMode="auto">
              <a:xfrm>
                <a:off x="2640" y="1373"/>
                <a:ext cx="2736" cy="36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25400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r>
                  <a:rPr kumimoji="0" lang="en-US" altLang="en-US" sz="1600" b="1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Direct cost of material and labor to produce a product or service</a:t>
                </a:r>
                <a:endParaRPr kumimoji="0" lang="en-US" altLang="en-US" sz="1800" b="1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53278" name="Rectangle 59"/>
              <p:cNvSpPr>
                <a:spLocks noChangeArrowheads="1"/>
              </p:cNvSpPr>
              <p:nvPr/>
            </p:nvSpPr>
            <p:spPr bwMode="auto">
              <a:xfrm>
                <a:off x="1574" y="1373"/>
                <a:ext cx="1066" cy="36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25400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r>
                  <a:rPr kumimoji="0" lang="en-US" altLang="en-US" sz="16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Cost of goods sold</a:t>
                </a:r>
                <a:endParaRPr kumimoji="0" lang="en-US" altLang="en-US" sz="18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53279" name="Rectangle 57"/>
              <p:cNvSpPr>
                <a:spLocks noChangeArrowheads="1"/>
              </p:cNvSpPr>
              <p:nvPr/>
            </p:nvSpPr>
            <p:spPr bwMode="auto">
              <a:xfrm>
                <a:off x="2640" y="1008"/>
                <a:ext cx="2736" cy="36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25400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r>
                  <a:rPr kumimoji="0" lang="en-US" altLang="en-US" sz="1600" b="1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Direct and indirect cost to plan, source and deliver products and services</a:t>
                </a:r>
                <a:endParaRPr kumimoji="0" lang="en-US" altLang="en-US" sz="1800" b="1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53280" name="Rectangle 56"/>
              <p:cNvSpPr>
                <a:spLocks noChangeArrowheads="1"/>
              </p:cNvSpPr>
              <p:nvPr/>
            </p:nvSpPr>
            <p:spPr bwMode="auto">
              <a:xfrm>
                <a:off x="1574" y="1008"/>
                <a:ext cx="1066" cy="36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25400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r>
                  <a:rPr kumimoji="0" lang="en-US" altLang="en-US" sz="1600" b="1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Supply chain management cost</a:t>
                </a:r>
                <a:endParaRPr kumimoji="0" lang="en-US" altLang="en-US" sz="1800" b="1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53281" name="Rectangle 55"/>
              <p:cNvSpPr>
                <a:spLocks noChangeArrowheads="1"/>
              </p:cNvSpPr>
              <p:nvPr/>
            </p:nvSpPr>
            <p:spPr bwMode="auto">
              <a:xfrm>
                <a:off x="528" y="1008"/>
                <a:ext cx="1046" cy="176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25400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r>
                  <a:rPr kumimoji="0" lang="en-US" altLang="en-US" sz="2000" b="1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Supply Chain Cost</a:t>
                </a:r>
                <a:endParaRPr kumimoji="0" lang="en-US" altLang="en-US" sz="1800" b="1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53282" name="Line 76"/>
              <p:cNvSpPr>
                <a:spLocks noChangeShapeType="1"/>
              </p:cNvSpPr>
              <p:nvPr/>
            </p:nvSpPr>
            <p:spPr bwMode="auto">
              <a:xfrm>
                <a:off x="528" y="1008"/>
                <a:ext cx="4848" cy="0"/>
              </a:xfrm>
              <a:prstGeom prst="line">
                <a:avLst/>
              </a:prstGeom>
              <a:noFill/>
              <a:ln w="12700" cap="rnd">
                <a:solidFill>
                  <a:srgbClr val="000000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1800" b="1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53283" name="Line 77"/>
              <p:cNvSpPr>
                <a:spLocks noChangeShapeType="1"/>
              </p:cNvSpPr>
              <p:nvPr/>
            </p:nvSpPr>
            <p:spPr bwMode="auto">
              <a:xfrm>
                <a:off x="528" y="3871"/>
                <a:ext cx="4848" cy="0"/>
              </a:xfrm>
              <a:prstGeom prst="line">
                <a:avLst/>
              </a:prstGeom>
              <a:noFill/>
              <a:ln w="12700" cap="rnd">
                <a:solidFill>
                  <a:srgbClr val="000000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1800" b="1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53284" name="Line 78"/>
              <p:cNvSpPr>
                <a:spLocks noChangeShapeType="1"/>
              </p:cNvSpPr>
              <p:nvPr/>
            </p:nvSpPr>
            <p:spPr bwMode="auto">
              <a:xfrm>
                <a:off x="528" y="1008"/>
                <a:ext cx="0" cy="2863"/>
              </a:xfrm>
              <a:prstGeom prst="line">
                <a:avLst/>
              </a:prstGeom>
              <a:noFill/>
              <a:ln w="12700" cap="rnd">
                <a:solidFill>
                  <a:srgbClr val="000000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1800" b="1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53285" name="Line 79"/>
              <p:cNvSpPr>
                <a:spLocks noChangeShapeType="1"/>
              </p:cNvSpPr>
              <p:nvPr/>
            </p:nvSpPr>
            <p:spPr bwMode="auto">
              <a:xfrm>
                <a:off x="5376" y="1008"/>
                <a:ext cx="0" cy="2863"/>
              </a:xfrm>
              <a:prstGeom prst="line">
                <a:avLst/>
              </a:prstGeom>
              <a:noFill/>
              <a:ln w="12700" cap="rnd">
                <a:solidFill>
                  <a:srgbClr val="000000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1800" b="1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53286" name="Line 82"/>
              <p:cNvSpPr>
                <a:spLocks noChangeShapeType="1"/>
              </p:cNvSpPr>
              <p:nvPr/>
            </p:nvSpPr>
            <p:spPr bwMode="auto">
              <a:xfrm>
                <a:off x="528" y="2776"/>
                <a:ext cx="4848" cy="0"/>
              </a:xfrm>
              <a:prstGeom prst="line">
                <a:avLst/>
              </a:prstGeom>
              <a:noFill/>
              <a:ln w="12700" cap="rnd">
                <a:solidFill>
                  <a:srgbClr val="000000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1800" b="1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53287" name="Line 84"/>
              <p:cNvSpPr>
                <a:spLocks noChangeShapeType="1"/>
              </p:cNvSpPr>
              <p:nvPr/>
            </p:nvSpPr>
            <p:spPr bwMode="auto">
              <a:xfrm>
                <a:off x="1574" y="1008"/>
                <a:ext cx="0" cy="2863"/>
              </a:xfrm>
              <a:prstGeom prst="line">
                <a:avLst/>
              </a:prstGeom>
              <a:noFill/>
              <a:ln w="12700" cap="rnd">
                <a:solidFill>
                  <a:srgbClr val="000000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1800" b="1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53288" name="Line 93"/>
              <p:cNvSpPr>
                <a:spLocks noChangeShapeType="1"/>
              </p:cNvSpPr>
              <p:nvPr/>
            </p:nvSpPr>
            <p:spPr bwMode="auto">
              <a:xfrm>
                <a:off x="1574" y="1373"/>
                <a:ext cx="3802" cy="0"/>
              </a:xfrm>
              <a:prstGeom prst="line">
                <a:avLst/>
              </a:prstGeom>
              <a:noFill/>
              <a:ln w="12700" cap="rnd">
                <a:solidFill>
                  <a:srgbClr val="000000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1800" b="1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53289" name="Line 95"/>
              <p:cNvSpPr>
                <a:spLocks noChangeShapeType="1"/>
              </p:cNvSpPr>
              <p:nvPr/>
            </p:nvSpPr>
            <p:spPr bwMode="auto">
              <a:xfrm>
                <a:off x="2640" y="1008"/>
                <a:ext cx="0" cy="2863"/>
              </a:xfrm>
              <a:prstGeom prst="line">
                <a:avLst/>
              </a:prstGeom>
              <a:noFill/>
              <a:ln w="12700" cap="rnd">
                <a:solidFill>
                  <a:srgbClr val="000000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1800" b="1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53290" name="Line 100"/>
              <p:cNvSpPr>
                <a:spLocks noChangeShapeType="1"/>
              </p:cNvSpPr>
              <p:nvPr/>
            </p:nvSpPr>
            <p:spPr bwMode="auto">
              <a:xfrm>
                <a:off x="1574" y="1738"/>
                <a:ext cx="3802" cy="0"/>
              </a:xfrm>
              <a:prstGeom prst="line">
                <a:avLst/>
              </a:prstGeom>
              <a:noFill/>
              <a:ln w="12700" cap="rnd">
                <a:solidFill>
                  <a:srgbClr val="000000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1800" b="1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53291" name="Line 109"/>
              <p:cNvSpPr>
                <a:spLocks noChangeShapeType="1"/>
              </p:cNvSpPr>
              <p:nvPr/>
            </p:nvSpPr>
            <p:spPr bwMode="auto">
              <a:xfrm>
                <a:off x="1574" y="2257"/>
                <a:ext cx="3802" cy="0"/>
              </a:xfrm>
              <a:prstGeom prst="line">
                <a:avLst/>
              </a:prstGeom>
              <a:noFill/>
              <a:ln w="12700" cap="rnd">
                <a:solidFill>
                  <a:srgbClr val="000000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1800" b="1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53292" name="Line 134"/>
              <p:cNvSpPr>
                <a:spLocks noChangeShapeType="1"/>
              </p:cNvSpPr>
              <p:nvPr/>
            </p:nvSpPr>
            <p:spPr bwMode="auto">
              <a:xfrm>
                <a:off x="1574" y="3141"/>
                <a:ext cx="3802" cy="0"/>
              </a:xfrm>
              <a:prstGeom prst="line">
                <a:avLst/>
              </a:prstGeom>
              <a:noFill/>
              <a:ln w="12700" cap="rnd">
                <a:solidFill>
                  <a:srgbClr val="000000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1800" b="1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53293" name="Line 144"/>
              <p:cNvSpPr>
                <a:spLocks noChangeShapeType="1"/>
              </p:cNvSpPr>
              <p:nvPr/>
            </p:nvSpPr>
            <p:spPr bwMode="auto">
              <a:xfrm>
                <a:off x="1574" y="3506"/>
                <a:ext cx="3802" cy="0"/>
              </a:xfrm>
              <a:prstGeom prst="line">
                <a:avLst/>
              </a:prstGeom>
              <a:noFill/>
              <a:ln w="12700" cap="rnd">
                <a:solidFill>
                  <a:srgbClr val="000000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1800" b="1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p:grpSp>
        <p:sp>
          <p:nvSpPr>
            <p:cNvPr id="53252" name="Line 171"/>
            <p:cNvSpPr>
              <a:spLocks noChangeShapeType="1"/>
            </p:cNvSpPr>
            <p:nvPr/>
          </p:nvSpPr>
          <p:spPr bwMode="auto">
            <a:xfrm>
              <a:off x="1584" y="528"/>
              <a:ext cx="0" cy="435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53253" name="Line 172"/>
            <p:cNvSpPr>
              <a:spLocks noChangeShapeType="1"/>
            </p:cNvSpPr>
            <p:nvPr/>
          </p:nvSpPr>
          <p:spPr bwMode="auto">
            <a:xfrm flipV="1">
              <a:off x="2640" y="528"/>
              <a:ext cx="0" cy="483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pic>
        <p:nvPicPr>
          <p:cNvPr id="2" name="Graphic 21"/>
          <p:cNvPicPr>
            <a:picLocks noChangeAspect="1"/>
          </p:cNvPicPr>
          <p:nvPr/>
        </p:nvPicPr>
        <p:blipFill rotWithShape="1">
          <a:blip r:embed="rId1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www.midocean.ae</a:t>
            </a:r>
            <a:endParaRPr lang="en-US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Rectangle: Rounded Corners 3"/>
          <p:cNvSpPr/>
          <p:nvPr/>
        </p:nvSpPr>
        <p:spPr>
          <a:xfrm>
            <a:off x="11225861" y="960117"/>
            <a:ext cx="894079" cy="5375705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/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/>
          <p:cNvSpPr/>
          <p:nvPr/>
        </p:nvSpPr>
        <p:spPr>
          <a:xfrm>
            <a:off x="8508514" y="1076960"/>
            <a:ext cx="3585671" cy="5193367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/>
          <p:cNvSpPr/>
          <p:nvPr/>
        </p:nvSpPr>
        <p:spPr>
          <a:xfrm>
            <a:off x="592521" y="1304803"/>
            <a:ext cx="11006958" cy="506544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4480" marR="0" lvl="0" indent="-284480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defRPr/>
            </a:pPr>
            <a:endParaRPr kumimoji="0" lang="en-GB" alt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9477985" y="6370245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  <a:endParaRPr lang="en-US" sz="2000" b="1" dirty="0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1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754006" y="258362"/>
            <a:ext cx="4754508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altLang="en-US" sz="3600" b="1" dirty="0">
                <a:solidFill>
                  <a:srgbClr val="00B4F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Performance Measures</a:t>
            </a:r>
            <a:endParaRPr lang="en-US" sz="3600" b="1" dirty="0">
              <a:solidFill>
                <a:srgbClr val="00B0F0"/>
              </a:solidFill>
              <a:latin typeface="Times New Roman" panose="02020603050405020304"/>
              <a:ea typeface="Times New Roman" panose="02020603050405020304"/>
              <a:cs typeface="Times New Roman" panose="02020603050405020304"/>
              <a:sym typeface="Times New Roman" panose="02020603050405020304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</a:fld>
            <a:endParaRPr lang="en-US"/>
          </a:p>
        </p:txBody>
      </p:sp>
      <p:graphicFrame>
        <p:nvGraphicFramePr>
          <p:cNvPr id="6" name="Group 107"/>
          <p:cNvGraphicFramePr>
            <a:graphicFrameLocks noGrp="1"/>
          </p:cNvGraphicFramePr>
          <p:nvPr/>
        </p:nvGraphicFramePr>
        <p:xfrm>
          <a:off x="704281" y="1383713"/>
          <a:ext cx="10783437" cy="4886614"/>
        </p:xfrm>
        <a:graphic>
          <a:graphicData uri="http://schemas.openxmlformats.org/drawingml/2006/table">
            <a:tbl>
              <a:tblPr/>
              <a:tblGrid>
                <a:gridCol w="3426512"/>
                <a:gridCol w="3761725"/>
                <a:gridCol w="3595200"/>
              </a:tblGrid>
              <a:tr h="36342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40000"/>
                        </a:spcBef>
                        <a:spcAft>
                          <a:spcPct val="0"/>
                        </a:spcAft>
                        <a:buClr>
                          <a:srgbClr val="B20019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r>
                        <a:rPr kumimoji="0" 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Customer Relationship</a:t>
                      </a:r>
                      <a:endParaRPr kumimoji="0" lang="en-US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anchor="ctr" horzOverflow="overflow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40000"/>
                        </a:spcBef>
                        <a:spcAft>
                          <a:spcPct val="0"/>
                        </a:spcAft>
                        <a:buClr>
                          <a:srgbClr val="B20019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r>
                        <a:rPr kumimoji="0" 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Order Fulfillment</a:t>
                      </a:r>
                      <a:endParaRPr kumimoji="0" lang="en-US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40000"/>
                        </a:spcBef>
                        <a:spcAft>
                          <a:spcPct val="0"/>
                        </a:spcAft>
                        <a:buClr>
                          <a:srgbClr val="B20019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r>
                        <a:rPr kumimoji="0" 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Supplier Relationship</a:t>
                      </a:r>
                      <a:endParaRPr kumimoji="0" lang="en-US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</a:tr>
              <a:tr h="4523187">
                <a:tc>
                  <a:txBody>
                    <a:bodyPr/>
                    <a:lstStyle/>
                    <a:p>
                      <a:pPr marL="177800" marR="0" lvl="0" indent="-17780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4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Wingdings" panose="05000000000000000000" pitchFamily="2" charset="2"/>
                        <a:buChar char="§"/>
                      </a:pPr>
                      <a:r>
                        <a:rPr kumimoji="0" lang="en-US" sz="17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Percent of orders taken accurately</a:t>
                      </a:r>
                      <a:endParaRPr kumimoji="0" lang="en-US" sz="17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  <a:p>
                      <a:pPr marL="177800" marR="0" lvl="0" indent="-17780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4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Wingdings" panose="05000000000000000000" pitchFamily="2" charset="2"/>
                        <a:buChar char="§"/>
                      </a:pPr>
                      <a:r>
                        <a:rPr kumimoji="0" lang="en-US" sz="17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Time to complete the order placement process</a:t>
                      </a:r>
                      <a:endParaRPr kumimoji="0" lang="en-US" sz="17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  <a:p>
                      <a:pPr marL="177800" marR="0" lvl="0" indent="-17780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4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Wingdings" panose="05000000000000000000" pitchFamily="2" charset="2"/>
                        <a:buChar char="§"/>
                      </a:pPr>
                      <a:r>
                        <a:rPr kumimoji="0" lang="en-US" sz="17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Customer satisfaction with the order placement process</a:t>
                      </a:r>
                      <a:endParaRPr kumimoji="0" lang="en-US" sz="17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  <a:p>
                      <a:pPr marL="177800" marR="0" lvl="0" indent="-17780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4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Wingdings" panose="05000000000000000000" pitchFamily="2" charset="2"/>
                        <a:buChar char="§"/>
                      </a:pPr>
                      <a:r>
                        <a:rPr kumimoji="0" lang="en-US" sz="17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Customer’s evaluation of firm’s environmental stewardship</a:t>
                      </a:r>
                      <a:endParaRPr kumimoji="0" lang="en-US" sz="17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77800" marR="0" lvl="0" indent="-17780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4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Wingdings" panose="05000000000000000000" pitchFamily="2" charset="2"/>
                        <a:buChar char="§"/>
                      </a:pPr>
                      <a:r>
                        <a:rPr kumimoji="0" lang="en-US" sz="17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Percent of incomplete orders shipped</a:t>
                      </a:r>
                      <a:endParaRPr kumimoji="0" lang="en-US" sz="17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  <a:p>
                      <a:pPr marL="177800" marR="0" lvl="0" indent="-17780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4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Wingdings" panose="05000000000000000000" pitchFamily="2" charset="2"/>
                        <a:buChar char="§"/>
                      </a:pPr>
                      <a:r>
                        <a:rPr kumimoji="0" lang="en-US" sz="17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Percent of orders shipped on-time</a:t>
                      </a:r>
                      <a:endParaRPr kumimoji="0" lang="en-US" sz="17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  <a:p>
                      <a:pPr marL="177800" marR="0" lvl="0" indent="-17780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4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Wingdings" panose="05000000000000000000" pitchFamily="2" charset="2"/>
                        <a:buChar char="§"/>
                      </a:pPr>
                      <a:r>
                        <a:rPr kumimoji="0" lang="en-US" sz="17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Time to fulfill the order</a:t>
                      </a:r>
                      <a:endParaRPr kumimoji="0" lang="en-US" sz="17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  <a:p>
                      <a:pPr marL="177800" marR="0" lvl="0" indent="-17780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4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Wingdings" panose="05000000000000000000" pitchFamily="2" charset="2"/>
                        <a:buChar char="§"/>
                      </a:pPr>
                      <a:r>
                        <a:rPr kumimoji="0" lang="en-US" sz="17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Percent of botched services or returned items</a:t>
                      </a:r>
                      <a:endParaRPr kumimoji="0" lang="en-US" sz="17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  <a:p>
                      <a:pPr marL="177800" marR="0" lvl="0" indent="-17780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4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Wingdings" panose="05000000000000000000" pitchFamily="2" charset="2"/>
                        <a:buChar char="§"/>
                      </a:pPr>
                      <a:r>
                        <a:rPr kumimoji="0" lang="en-US" sz="17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Cost to produce the service or item</a:t>
                      </a:r>
                      <a:endParaRPr kumimoji="0" lang="en-US" sz="17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  <a:p>
                      <a:pPr marL="177800" marR="0" lvl="0" indent="-17780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4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Wingdings" panose="05000000000000000000" pitchFamily="2" charset="2"/>
                        <a:buChar char="§"/>
                      </a:pPr>
                      <a:r>
                        <a:rPr kumimoji="0" lang="en-US" sz="17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Customer satisfaction with the order fulfillment process</a:t>
                      </a:r>
                      <a:endParaRPr kumimoji="0" lang="en-US" sz="17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  <a:p>
                      <a:pPr marL="177800" marR="0" lvl="0" indent="-17780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4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Wingdings" panose="05000000000000000000" pitchFamily="2" charset="2"/>
                        <a:buChar char="§"/>
                      </a:pPr>
                      <a:r>
                        <a:rPr kumimoji="0" lang="en-US" sz="17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Inventory levels of work-in-process and finished goods</a:t>
                      </a:r>
                      <a:endParaRPr kumimoji="0" lang="en-US" sz="17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  <a:p>
                      <a:pPr marL="177800" marR="0" lvl="0" indent="-17780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4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Wingdings" panose="05000000000000000000" pitchFamily="2" charset="2"/>
                        <a:buChar char="§"/>
                      </a:pPr>
                      <a:r>
                        <a:rPr kumimoji="0" lang="en-US" sz="17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Amount of greenhouse gasses emitted into the air</a:t>
                      </a:r>
                      <a:endParaRPr kumimoji="0" lang="en-US" sz="17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77800" marR="0" lvl="0" indent="-17780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4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Wingdings" panose="05000000000000000000" pitchFamily="2" charset="2"/>
                        <a:buChar char="§"/>
                      </a:pPr>
                      <a:r>
                        <a:rPr kumimoji="0" lang="en-US" sz="17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Percent of suppliers’ deliveries on-time</a:t>
                      </a:r>
                      <a:endParaRPr kumimoji="0" lang="en-US" sz="17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  <a:p>
                      <a:pPr marL="177800" marR="0" lvl="0" indent="-17780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4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Wingdings" panose="05000000000000000000" pitchFamily="2" charset="2"/>
                        <a:buChar char="§"/>
                      </a:pPr>
                      <a:r>
                        <a:rPr kumimoji="0" lang="en-US" sz="17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Suppliers’ lead times</a:t>
                      </a:r>
                      <a:endParaRPr kumimoji="0" lang="en-US" sz="17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  <a:p>
                      <a:pPr marL="177800" marR="0" lvl="0" indent="-17780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4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Wingdings" panose="05000000000000000000" pitchFamily="2" charset="2"/>
                        <a:buChar char="§"/>
                      </a:pPr>
                      <a:r>
                        <a:rPr kumimoji="0" lang="en-US" sz="17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Percent defects in services and purchased materials</a:t>
                      </a:r>
                      <a:endParaRPr kumimoji="0" lang="en-US" sz="17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  <a:p>
                      <a:pPr marL="177800" marR="0" lvl="0" indent="-17780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4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Wingdings" panose="05000000000000000000" pitchFamily="2" charset="2"/>
                        <a:buChar char="§"/>
                      </a:pPr>
                      <a:r>
                        <a:rPr kumimoji="0" lang="en-US" sz="17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Cost of services and purchased materials</a:t>
                      </a:r>
                      <a:endParaRPr kumimoji="0" lang="en-US" sz="17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  <a:p>
                      <a:pPr marL="177800" marR="0" lvl="0" indent="-17780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4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Wingdings" panose="05000000000000000000" pitchFamily="2" charset="2"/>
                        <a:buChar char="§"/>
                      </a:pPr>
                      <a:r>
                        <a:rPr kumimoji="0" lang="en-US" sz="17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Inventory levels of supplies and purchased components</a:t>
                      </a:r>
                      <a:endParaRPr kumimoji="0" lang="en-US" sz="17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  <a:p>
                      <a:pPr marL="177800" marR="0" lvl="0" indent="-17780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4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Wingdings" panose="05000000000000000000" pitchFamily="2" charset="2"/>
                        <a:buChar char="§"/>
                      </a:pPr>
                      <a:r>
                        <a:rPr kumimoji="0" lang="en-US" sz="17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Evaluation of suppliers’ collaboration on streamlining and waste conversion</a:t>
                      </a:r>
                      <a:endParaRPr kumimoji="0" lang="en-US" sz="17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  <a:p>
                      <a:pPr marL="177800" marR="0" lvl="0" indent="-17780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4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Wingdings" panose="05000000000000000000" pitchFamily="2" charset="2"/>
                        <a:buChar char="§"/>
                      </a:pPr>
                      <a:r>
                        <a:rPr kumimoji="0" lang="en-US" sz="17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Amount of transfer of environmental technologies to suppliers</a:t>
                      </a:r>
                      <a:endParaRPr kumimoji="0" lang="en-US" sz="17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>
                      <a:noFill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/>
          <p:cNvSpPr/>
          <p:nvPr/>
        </p:nvSpPr>
        <p:spPr>
          <a:xfrm>
            <a:off x="8508514" y="1026138"/>
            <a:ext cx="3372311" cy="524418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/>
          <p:cNvSpPr/>
          <p:nvPr/>
        </p:nvSpPr>
        <p:spPr>
          <a:xfrm>
            <a:off x="873867" y="1271922"/>
            <a:ext cx="10180820" cy="505569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533400" marR="0" lvl="0" indent="-5334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The levers</a:t>
            </a:r>
            <a:endParaRPr kumimoji="0" lang="en-US" sz="32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914400" marR="0" lvl="1" indent="-4572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–"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Sharing data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914400" marR="0" lvl="1" indent="-4572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–"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Collaborative activities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914400" marR="0" lvl="1" indent="-4572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–"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Reduce replenishment lead times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914400" marR="0" lvl="1" indent="-4572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–"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Reduce order lot sizes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914400" marR="0" lvl="1" indent="-4572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–"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Ration short supplies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914400" marR="0" lvl="1" indent="-4572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–"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Use everyday low pricing (EDLP)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914400" marR="0" lvl="1" indent="-4572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–"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Be cooperative and trustworthy</a:t>
            </a:r>
            <a:endParaRPr kumimoji="0" lang="en-GB" altLang="en-US" sz="2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  <a:endParaRPr lang="en-US" sz="2000" b="1" dirty="0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1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422021" y="253385"/>
            <a:ext cx="8719669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altLang="en-US" sz="3000" b="1" dirty="0">
                <a:solidFill>
                  <a:srgbClr val="00B4F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Levers for Improved Supply Chain Performance</a:t>
            </a:r>
            <a:endParaRPr lang="en-US" sz="3000" b="1" dirty="0">
              <a:solidFill>
                <a:srgbClr val="00B0F0"/>
              </a:solidFill>
              <a:latin typeface="Times New Roman" panose="02020603050405020304"/>
              <a:ea typeface="Times New Roman" panose="02020603050405020304"/>
              <a:cs typeface="Times New Roman" panose="02020603050405020304"/>
              <a:sym typeface="Times New Roman" panose="02020603050405020304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</a:fld>
            <a:endParaRPr lang="en-US"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/>
          <p:cNvSpPr/>
          <p:nvPr/>
        </p:nvSpPr>
        <p:spPr>
          <a:xfrm>
            <a:off x="8508514" y="873760"/>
            <a:ext cx="3503055" cy="5396567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/>
          <p:cNvSpPr/>
          <p:nvPr/>
        </p:nvSpPr>
        <p:spPr>
          <a:xfrm>
            <a:off x="873867" y="1155869"/>
            <a:ext cx="10276354" cy="520048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533400" marR="0" lvl="0" indent="-5334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Performance measures</a:t>
            </a:r>
            <a:endParaRPr kumimoji="0" lang="en-US" sz="32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914400" marR="0" lvl="1" indent="-457200" algn="l" defTabSz="914400" rtl="0" eaLnBrk="1" fontAlgn="base" latinLnBrk="0" hangingPunct="1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–"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Costs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914400" marR="0" lvl="1" indent="-457200" algn="l" defTabSz="914400" rtl="0" eaLnBrk="1" fontAlgn="base" latinLnBrk="0" hangingPunct="1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–"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Time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914400" marR="0" lvl="1" indent="-457200" algn="l" defTabSz="914400" rtl="0" eaLnBrk="1" fontAlgn="base" latinLnBrk="0" hangingPunct="1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–"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Quality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914400" marR="0" lvl="1" indent="-457200" algn="l" defTabSz="914400" rtl="0" eaLnBrk="1" fontAlgn="base" latinLnBrk="0" hangingPunct="1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–"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Environmental impact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4480" marR="0" lvl="0" indent="-284480" algn="l" defTabSz="914400" rtl="0" eaLnBrk="1" fontAlgn="auto" latinLnBrk="0" hangingPunct="1">
              <a:lnSpc>
                <a:spcPct val="8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defRPr/>
            </a:pPr>
            <a:endParaRPr kumimoji="0" lang="en-GB" alt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9470593" y="6404567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  <a:endParaRPr lang="en-US" sz="2000" b="1" dirty="0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1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644827" y="125962"/>
            <a:ext cx="8302573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altLang="en-US" sz="3000" b="1" dirty="0">
                <a:solidFill>
                  <a:srgbClr val="00B4F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Levers for Improved Supply Chain Performance</a:t>
            </a:r>
            <a:endParaRPr lang="en-US" sz="3000" b="1" dirty="0">
              <a:solidFill>
                <a:srgbClr val="00B0F0"/>
              </a:solidFill>
              <a:latin typeface="Times New Roman" panose="02020603050405020304"/>
              <a:ea typeface="Times New Roman" panose="02020603050405020304"/>
              <a:cs typeface="Times New Roman" panose="02020603050405020304"/>
              <a:sym typeface="Times New Roman" panose="02020603050405020304"/>
            </a:endParaRP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6834" name="Rectangle 2"/>
          <p:cNvSpPr>
            <a:spLocks noGrp="1" noChangeArrowheads="1"/>
          </p:cNvSpPr>
          <p:nvPr>
            <p:ph type="title"/>
          </p:nvPr>
        </p:nvSpPr>
        <p:spPr>
          <a:xfrm>
            <a:off x="3510280" y="-163344"/>
            <a:ext cx="10515600" cy="1325563"/>
          </a:xfrm>
        </p:spPr>
        <p:txBody>
          <a:bodyPr>
            <a:normAutofit/>
          </a:bodyPr>
          <a:lstStyle/>
          <a:p>
            <a:pPr eaLnBrk="1" hangingPunct="1">
              <a:defRPr/>
            </a:pPr>
            <a:r>
              <a:rPr lang="en-US" sz="32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Supply Chain Integration</a:t>
            </a:r>
            <a:endParaRPr lang="en-US" sz="32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7683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24560" y="1371601"/>
            <a:ext cx="9652000" cy="1363663"/>
          </a:xfrm>
        </p:spPr>
        <p:txBody>
          <a:bodyPr/>
          <a:lstStyle/>
          <a:p>
            <a:pPr eaLnBrk="1" hangingPunct="1"/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effective coordination of supply chain processes through the seamless flow of information up and down the supply chain</a:t>
            </a:r>
            <a:endParaRPr lang="en-US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76836" name="Rectangle 4"/>
          <p:cNvSpPr>
            <a:spLocks noChangeArrowheads="1"/>
          </p:cNvSpPr>
          <p:nvPr/>
        </p:nvSpPr>
        <p:spPr bwMode="auto">
          <a:xfrm>
            <a:off x="1168400" y="2692401"/>
            <a:ext cx="9855200" cy="1935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ct val="40000"/>
              </a:spcBef>
              <a:buClr>
                <a:srgbClr val="B20019"/>
              </a:buClr>
              <a:buFont typeface="Wingdings" panose="05000000000000000000" pitchFamily="2" charset="2"/>
              <a:buChar char="l"/>
            </a:pPr>
            <a:r>
              <a:rPr lang="en-US" altLang="en-US" sz="2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 river that flows from raw material suppliers to consumers</a:t>
            </a:r>
            <a:endParaRPr lang="en-US" altLang="en-US" sz="28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 eaLnBrk="1" hangingPunct="1">
              <a:lnSpc>
                <a:spcPct val="90000"/>
              </a:lnSpc>
              <a:spcBef>
                <a:spcPct val="40000"/>
              </a:spcBef>
              <a:buClr>
                <a:srgbClr val="B20019"/>
              </a:buClr>
              <a:buSzPct val="75000"/>
              <a:buFont typeface="Wingdings" panose="05000000000000000000" pitchFamily="2" charset="2"/>
              <a:buChar char="u"/>
            </a:pPr>
            <a:r>
              <a:rPr lang="en-US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Upstream</a:t>
            </a:r>
            <a:endParaRPr lang="en-US" alt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 eaLnBrk="1" hangingPunct="1">
              <a:lnSpc>
                <a:spcPct val="90000"/>
              </a:lnSpc>
              <a:spcBef>
                <a:spcPct val="40000"/>
              </a:spcBef>
              <a:buClr>
                <a:srgbClr val="B20019"/>
              </a:buClr>
              <a:buSzPct val="75000"/>
              <a:buFont typeface="Wingdings" panose="05000000000000000000" pitchFamily="2" charset="2"/>
              <a:buChar char="u"/>
            </a:pPr>
            <a:r>
              <a:rPr lang="en-US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Downstream</a:t>
            </a:r>
            <a:endParaRPr lang="en-US" alt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76837" name="Rectangle 5"/>
          <p:cNvSpPr>
            <a:spLocks noChangeArrowheads="1"/>
          </p:cNvSpPr>
          <p:nvPr/>
        </p:nvSpPr>
        <p:spPr bwMode="auto">
          <a:xfrm>
            <a:off x="1168400" y="4579938"/>
            <a:ext cx="9042400" cy="1001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ct val="40000"/>
              </a:spcBef>
              <a:buClr>
                <a:srgbClr val="B20019"/>
              </a:buClr>
              <a:buFont typeface="Wingdings" panose="05000000000000000000" pitchFamily="2" charset="2"/>
              <a:buChar char="l"/>
            </a:pPr>
            <a:r>
              <a:rPr lang="en-US" altLang="en-US" sz="2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Mitigating the effects of supply chain disruptions</a:t>
            </a:r>
            <a:endParaRPr lang="en-US" altLang="en-US" sz="28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Graphic 21"/>
          <p:cNvPicPr>
            <a:picLocks noChangeAspect="1"/>
          </p:cNvPicPr>
          <p:nvPr/>
        </p:nvPicPr>
        <p:blipFill rotWithShape="1">
          <a:blip r:embed="rId1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9477985" y="6370245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  <a:endParaRPr lang="en-US" sz="2000" b="1" dirty="0"/>
          </a:p>
        </p:txBody>
      </p:sp>
      <p:sp>
        <p:nvSpPr>
          <p:cNvPr id="5" name="Rectangle: Rounded Corners 4"/>
          <p:cNvSpPr/>
          <p:nvPr/>
        </p:nvSpPr>
        <p:spPr>
          <a:xfrm>
            <a:off x="10820400" y="873760"/>
            <a:ext cx="1191169" cy="5396567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</p:cSld>
  <p:clrMapOvr>
    <a:masterClrMapping/>
  </p:clrMapOvr>
  <p:transition>
    <p:pull dir="l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68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1000"/>
                                        <p:tgtEl>
                                          <p:spTgt spid="3768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68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" dur="1000"/>
                                        <p:tgtEl>
                                          <p:spTgt spid="3768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68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7" dur="1000"/>
                                        <p:tgtEl>
                                          <p:spTgt spid="3768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6835" grpId="0"/>
      <p:bldP spid="376836" grpId="0"/>
      <p:bldP spid="376837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5266" name="Rectangle 2"/>
          <p:cNvSpPr>
            <a:spLocks noGrp="1" noChangeArrowheads="1"/>
          </p:cNvSpPr>
          <p:nvPr>
            <p:ph type="title"/>
          </p:nvPr>
        </p:nvSpPr>
        <p:spPr>
          <a:xfrm>
            <a:off x="1107440" y="-169694"/>
            <a:ext cx="10515600" cy="1325563"/>
          </a:xfrm>
        </p:spPr>
        <p:txBody>
          <a:bodyPr>
            <a:normAutofit/>
          </a:bodyPr>
          <a:lstStyle/>
          <a:p>
            <a:pPr algn="ctr" eaLnBrk="1" hangingPunct="1">
              <a:defRPr/>
            </a:pPr>
            <a:r>
              <a:rPr lang="en-US" sz="32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Supplier Relationship Process</a:t>
            </a:r>
            <a:endParaRPr lang="en-US" sz="32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952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341120" y="1371601"/>
            <a:ext cx="8869680" cy="2081213"/>
          </a:xfrm>
        </p:spPr>
        <p:txBody>
          <a:bodyPr/>
          <a:lstStyle/>
          <a:p>
            <a:pPr eaLnBrk="1" hangingPunct="1">
              <a:buFont typeface="Wingdings" panose="05000000000000000000" pitchFamily="2" charset="2"/>
              <a:buChar char="q"/>
            </a:pPr>
            <a:r>
              <a:rPr lang="en-US" alt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Design collaboration</a:t>
            </a:r>
            <a:endParaRPr lang="en-US" altLang="en-US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 eaLnBrk="1" hangingPunct="1">
              <a:buFont typeface="Wingdings" panose="05000000000000000000" pitchFamily="2" charset="2"/>
              <a:buChar char="§"/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Early supplier involvement</a:t>
            </a:r>
            <a:endParaRPr lang="en-US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 eaLnBrk="1" hangingPunct="1">
              <a:buFont typeface="Wingdings" panose="05000000000000000000" pitchFamily="2" charset="2"/>
              <a:buChar char="§"/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Pre-sourcing</a:t>
            </a:r>
            <a:endParaRPr lang="en-US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 eaLnBrk="1" hangingPunct="1">
              <a:buFont typeface="Wingdings" panose="05000000000000000000" pitchFamily="2" charset="2"/>
              <a:buChar char="§"/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Value analysis</a:t>
            </a:r>
            <a:endParaRPr lang="en-US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95268" name="Rectangle 4"/>
          <p:cNvSpPr>
            <a:spLocks noChangeArrowheads="1"/>
          </p:cNvSpPr>
          <p:nvPr/>
        </p:nvSpPr>
        <p:spPr bwMode="auto">
          <a:xfrm>
            <a:off x="1341120" y="3359151"/>
            <a:ext cx="8869680" cy="2328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457200" indent="-457200" eaLnBrk="1" hangingPunct="1">
              <a:lnSpc>
                <a:spcPct val="90000"/>
              </a:lnSpc>
              <a:spcBef>
                <a:spcPct val="40000"/>
              </a:spcBef>
              <a:buClr>
                <a:srgbClr val="B20019"/>
              </a:buClr>
              <a:buFont typeface="Wingdings" panose="05000000000000000000" pitchFamily="2" charset="2"/>
              <a:buChar char="q"/>
            </a:pPr>
            <a:r>
              <a:rPr lang="en-US" altLang="en-US" sz="2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Negotiation</a:t>
            </a:r>
            <a:endParaRPr lang="en-US" altLang="en-US" sz="28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914400" lvl="1" indent="-457200" eaLnBrk="1" hangingPunct="1">
              <a:lnSpc>
                <a:spcPct val="90000"/>
              </a:lnSpc>
              <a:spcBef>
                <a:spcPct val="40000"/>
              </a:spcBef>
              <a:buClr>
                <a:srgbClr val="B20019"/>
              </a:buClr>
              <a:buSzPct val="75000"/>
              <a:buFont typeface="Wingdings" panose="05000000000000000000" pitchFamily="2" charset="2"/>
              <a:buChar char="§"/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Obtain an effective contract that meets the price, quality, and delivery requirements</a:t>
            </a:r>
            <a:endParaRPr lang="en-US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914400" lvl="1" indent="-457200" eaLnBrk="1" hangingPunct="1">
              <a:lnSpc>
                <a:spcPct val="90000"/>
              </a:lnSpc>
              <a:spcBef>
                <a:spcPct val="40000"/>
              </a:spcBef>
              <a:buClr>
                <a:srgbClr val="B20019"/>
              </a:buClr>
              <a:buSzPct val="75000"/>
              <a:buFont typeface="Wingdings" panose="05000000000000000000" pitchFamily="2" charset="2"/>
              <a:buChar char="§"/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Competitive orientation</a:t>
            </a:r>
            <a:endParaRPr lang="en-US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914400" lvl="1" indent="-457200" eaLnBrk="1" hangingPunct="1">
              <a:lnSpc>
                <a:spcPct val="90000"/>
              </a:lnSpc>
              <a:spcBef>
                <a:spcPct val="40000"/>
              </a:spcBef>
              <a:buClr>
                <a:srgbClr val="B20019"/>
              </a:buClr>
              <a:buSzPct val="75000"/>
              <a:buFont typeface="Wingdings" panose="05000000000000000000" pitchFamily="2" charset="2"/>
              <a:buChar char="§"/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Cooperative orientation</a:t>
            </a:r>
            <a:endParaRPr lang="en-US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Graphic 21"/>
          <p:cNvPicPr>
            <a:picLocks noChangeAspect="1"/>
          </p:cNvPicPr>
          <p:nvPr/>
        </p:nvPicPr>
        <p:blipFill rotWithShape="1">
          <a:blip r:embed="rId1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9477985" y="6370245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  <a:endParaRPr lang="en-US" sz="2000" b="1" dirty="0"/>
          </a:p>
        </p:txBody>
      </p:sp>
      <p:sp>
        <p:nvSpPr>
          <p:cNvPr id="4" name="Rectangle: Rounded Corners 3"/>
          <p:cNvSpPr/>
          <p:nvPr/>
        </p:nvSpPr>
        <p:spPr>
          <a:xfrm>
            <a:off x="10485120" y="873760"/>
            <a:ext cx="1526449" cy="5396567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</p:cSld>
  <p:clrMapOvr>
    <a:masterClrMapping/>
  </p:clrMapOvr>
  <p:transition>
    <p:pull dir="l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5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1000"/>
                                        <p:tgtEl>
                                          <p:spTgt spid="395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5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" dur="1000"/>
                                        <p:tgtEl>
                                          <p:spTgt spid="395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5267" grpId="0"/>
      <p:bldP spid="395268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6290" name="Rectangle 2"/>
          <p:cNvSpPr>
            <a:spLocks noGrp="1" noChangeArrowheads="1"/>
          </p:cNvSpPr>
          <p:nvPr>
            <p:ph type="title"/>
          </p:nvPr>
        </p:nvSpPr>
        <p:spPr>
          <a:xfrm>
            <a:off x="996950" y="-61828"/>
            <a:ext cx="10515600" cy="1325563"/>
          </a:xfrm>
        </p:spPr>
        <p:txBody>
          <a:bodyPr>
            <a:normAutofit/>
          </a:bodyPr>
          <a:lstStyle/>
          <a:p>
            <a:pPr algn="ctr" eaLnBrk="1" hangingPunct="1">
              <a:defRPr/>
            </a:pPr>
            <a:r>
              <a:rPr lang="en-US" sz="32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Supplier Relationship Process</a:t>
            </a:r>
            <a:endParaRPr lang="en-US" sz="32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9629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117600" y="1371601"/>
            <a:ext cx="9093200" cy="2328863"/>
          </a:xfrm>
        </p:spPr>
        <p:txBody>
          <a:bodyPr/>
          <a:lstStyle/>
          <a:p>
            <a:pPr>
              <a:buFont typeface="Wingdings" panose="05000000000000000000" pitchFamily="2" charset="2"/>
              <a:buChar char="q"/>
            </a:pPr>
            <a:r>
              <a:rPr lang="en-US" alt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Buying</a:t>
            </a:r>
            <a:endParaRPr lang="en-US" altLang="en-US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914400" lvl="1" indent="-457200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Procurement of the service or material from the supplier</a:t>
            </a:r>
            <a:endParaRPr lang="en-US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914400" lvl="1" indent="-457200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e-purchasing</a:t>
            </a:r>
            <a:endParaRPr lang="en-US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914400" lvl="1" indent="-457200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Loss of control</a:t>
            </a:r>
            <a:endParaRPr lang="en-US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96292" name="Rectangle 4"/>
          <p:cNvSpPr>
            <a:spLocks noChangeArrowheads="1"/>
          </p:cNvSpPr>
          <p:nvPr/>
        </p:nvSpPr>
        <p:spPr bwMode="auto">
          <a:xfrm>
            <a:off x="1209040" y="3683001"/>
            <a:ext cx="9001760" cy="1624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533400" indent="-5334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914400" indent="-4572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ct val="40000"/>
              </a:spcBef>
              <a:buClr>
                <a:srgbClr val="B20019"/>
              </a:buClr>
              <a:buFont typeface="Wingdings" panose="05000000000000000000" pitchFamily="2" charset="2"/>
              <a:buChar char="q"/>
            </a:pPr>
            <a:r>
              <a:rPr lang="en-US" altLang="en-US" sz="2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Information exchange</a:t>
            </a:r>
            <a:endParaRPr lang="en-US" altLang="en-US" sz="28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 eaLnBrk="1" hangingPunct="1">
              <a:lnSpc>
                <a:spcPct val="90000"/>
              </a:lnSpc>
              <a:spcBef>
                <a:spcPct val="40000"/>
              </a:spcBef>
              <a:buClr>
                <a:srgbClr val="B20019"/>
              </a:buClr>
              <a:buSzPct val="75000"/>
              <a:buFont typeface="Wingdings" panose="05000000000000000000" pitchFamily="2" charset="2"/>
              <a:buChar char="§"/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Radio frequency identification (RFID)</a:t>
            </a:r>
            <a:endParaRPr lang="en-US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 eaLnBrk="1" hangingPunct="1">
              <a:lnSpc>
                <a:spcPct val="90000"/>
              </a:lnSpc>
              <a:spcBef>
                <a:spcPct val="40000"/>
              </a:spcBef>
              <a:buClr>
                <a:srgbClr val="B20019"/>
              </a:buClr>
              <a:buSzPct val="75000"/>
              <a:buFont typeface="Wingdings" panose="05000000000000000000" pitchFamily="2" charset="2"/>
              <a:buChar char="§"/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Vendor managed inventories (VMI)</a:t>
            </a:r>
            <a:endParaRPr lang="en-US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Graphic 21"/>
          <p:cNvPicPr>
            <a:picLocks noChangeAspect="1"/>
          </p:cNvPicPr>
          <p:nvPr/>
        </p:nvPicPr>
        <p:blipFill rotWithShape="1">
          <a:blip r:embed="rId1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9477985" y="6370245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  <a:endParaRPr lang="en-US" sz="2000" b="1" dirty="0"/>
          </a:p>
        </p:txBody>
      </p:sp>
      <p:sp>
        <p:nvSpPr>
          <p:cNvPr id="4" name="Rectangle: Rounded Corners 3"/>
          <p:cNvSpPr/>
          <p:nvPr/>
        </p:nvSpPr>
        <p:spPr>
          <a:xfrm>
            <a:off x="10302240" y="873760"/>
            <a:ext cx="1709329" cy="5396567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</p:cSld>
  <p:clrMapOvr>
    <a:masterClrMapping/>
  </p:clrMapOvr>
  <p:transition>
    <p:strip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6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1000"/>
                                        <p:tgtEl>
                                          <p:spTgt spid="396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6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" dur="1000"/>
                                        <p:tgtEl>
                                          <p:spTgt spid="396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6291" grpId="0"/>
      <p:bldP spid="396292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7314" name="Rectangle 2"/>
          <p:cNvSpPr>
            <a:spLocks noGrp="1" noChangeArrowheads="1"/>
          </p:cNvSpPr>
          <p:nvPr>
            <p:ph type="title"/>
          </p:nvPr>
        </p:nvSpPr>
        <p:spPr>
          <a:xfrm>
            <a:off x="838200" y="-93578"/>
            <a:ext cx="10515600" cy="1325563"/>
          </a:xfrm>
        </p:spPr>
        <p:txBody>
          <a:bodyPr>
            <a:normAutofit/>
          </a:bodyPr>
          <a:lstStyle/>
          <a:p>
            <a:pPr algn="ctr" eaLnBrk="1" hangingPunct="1">
              <a:defRPr/>
            </a:pPr>
            <a:r>
              <a:rPr lang="en-US" sz="32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Order Fulfillment Process</a:t>
            </a:r>
            <a:endParaRPr lang="en-US" sz="32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973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38200" y="1198647"/>
            <a:ext cx="9372600" cy="1350963"/>
          </a:xfrm>
        </p:spPr>
        <p:txBody>
          <a:bodyPr/>
          <a:lstStyle/>
          <a:p>
            <a:pPr>
              <a:buFont typeface="Wingdings" panose="05000000000000000000" pitchFamily="2" charset="2"/>
              <a:buChar char="q"/>
            </a:pPr>
            <a:r>
              <a:rPr lang="en-US" altLang="en-US" sz="26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Customer demand planning</a:t>
            </a:r>
            <a:endParaRPr lang="en-US" altLang="en-US" sz="26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914400" lvl="1" indent="-457200"/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Facilitates collaboration </a:t>
            </a:r>
            <a:endParaRPr lang="en-US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914400" lvl="1" indent="-457200"/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Demand forecasts </a:t>
            </a:r>
            <a:endParaRPr lang="en-US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97316" name="Rectangle 4"/>
          <p:cNvSpPr>
            <a:spLocks noChangeArrowheads="1"/>
          </p:cNvSpPr>
          <p:nvPr/>
        </p:nvSpPr>
        <p:spPr bwMode="auto">
          <a:xfrm>
            <a:off x="838200" y="2449415"/>
            <a:ext cx="9372600" cy="1160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533400" indent="-5334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914400" indent="-4572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lnSpc>
                <a:spcPct val="70000"/>
              </a:lnSpc>
              <a:spcBef>
                <a:spcPct val="40000"/>
              </a:spcBef>
              <a:buClr>
                <a:srgbClr val="B20019"/>
              </a:buClr>
              <a:buFont typeface="Wingdings" panose="05000000000000000000" pitchFamily="2" charset="2"/>
              <a:buChar char="q"/>
            </a:pPr>
            <a:r>
              <a:rPr lang="en-US" altLang="en-US" sz="26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Supply planning</a:t>
            </a:r>
            <a:endParaRPr lang="en-US" altLang="en-US" sz="26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 eaLnBrk="1" hangingPunct="1">
              <a:lnSpc>
                <a:spcPct val="70000"/>
              </a:lnSpc>
              <a:spcBef>
                <a:spcPct val="40000"/>
              </a:spcBef>
              <a:buClr>
                <a:srgbClr val="B20019"/>
              </a:buClr>
              <a:buSzPct val="75000"/>
              <a:buFont typeface="Wingdings" panose="05000000000000000000" pitchFamily="2" charset="2"/>
              <a:buChar char="u"/>
            </a:pP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Inventory management</a:t>
            </a:r>
            <a:endParaRPr lang="en-US" alt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 eaLnBrk="1" hangingPunct="1">
              <a:lnSpc>
                <a:spcPct val="70000"/>
              </a:lnSpc>
              <a:spcBef>
                <a:spcPct val="40000"/>
              </a:spcBef>
              <a:buClr>
                <a:srgbClr val="B20019"/>
              </a:buClr>
              <a:buSzPct val="75000"/>
              <a:buFont typeface="Wingdings" panose="05000000000000000000" pitchFamily="2" charset="2"/>
              <a:buChar char="u"/>
            </a:pP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Operations planning and scheduling</a:t>
            </a:r>
            <a:endParaRPr lang="en-US" alt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 eaLnBrk="1" hangingPunct="1">
              <a:lnSpc>
                <a:spcPct val="70000"/>
              </a:lnSpc>
              <a:spcBef>
                <a:spcPct val="40000"/>
              </a:spcBef>
              <a:buClr>
                <a:srgbClr val="B20019"/>
              </a:buClr>
              <a:buSzPct val="75000"/>
              <a:buFont typeface="Wingdings" panose="05000000000000000000" pitchFamily="2" charset="2"/>
              <a:buChar char="u"/>
            </a:pP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Resource planning</a:t>
            </a:r>
            <a:endParaRPr lang="en-US" alt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97317" name="Rectangle 5"/>
          <p:cNvSpPr>
            <a:spLocks noChangeArrowheads="1"/>
          </p:cNvSpPr>
          <p:nvPr/>
        </p:nvSpPr>
        <p:spPr bwMode="auto">
          <a:xfrm>
            <a:off x="903696" y="4095159"/>
            <a:ext cx="7912100" cy="379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533400" indent="-5334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lnSpc>
                <a:spcPct val="70000"/>
              </a:lnSpc>
              <a:spcBef>
                <a:spcPct val="40000"/>
              </a:spcBef>
              <a:buClr>
                <a:srgbClr val="B20019"/>
              </a:buClr>
              <a:buFont typeface="Wingdings" panose="05000000000000000000" pitchFamily="2" charset="2"/>
              <a:buChar char="q"/>
            </a:pPr>
            <a:r>
              <a:rPr lang="en-US" altLang="en-US" sz="26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Production</a:t>
            </a:r>
            <a:endParaRPr lang="en-US" altLang="en-US" sz="26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97318" name="Rectangle 6"/>
          <p:cNvSpPr>
            <a:spLocks noChangeArrowheads="1"/>
          </p:cNvSpPr>
          <p:nvPr/>
        </p:nvSpPr>
        <p:spPr bwMode="auto">
          <a:xfrm>
            <a:off x="903696" y="4546498"/>
            <a:ext cx="9161780" cy="2055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533400" indent="-5334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914400" indent="-4572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lnSpc>
                <a:spcPct val="70000"/>
              </a:lnSpc>
              <a:spcBef>
                <a:spcPct val="40000"/>
              </a:spcBef>
              <a:buClr>
                <a:srgbClr val="B20019"/>
              </a:buClr>
              <a:buFont typeface="Wingdings" panose="05000000000000000000" pitchFamily="2" charset="2"/>
              <a:buChar char="q"/>
            </a:pPr>
            <a:r>
              <a:rPr lang="en-US" altLang="en-US" sz="26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Logistics</a:t>
            </a:r>
            <a:endParaRPr lang="en-US" altLang="en-US" sz="26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 eaLnBrk="1" hangingPunct="1">
              <a:lnSpc>
                <a:spcPct val="70000"/>
              </a:lnSpc>
              <a:spcBef>
                <a:spcPct val="40000"/>
              </a:spcBef>
              <a:buClr>
                <a:srgbClr val="B20019"/>
              </a:buClr>
              <a:buSzPct val="75000"/>
              <a:buFont typeface="Wingdings" panose="05000000000000000000" pitchFamily="2" charset="2"/>
              <a:buChar char="u"/>
            </a:pP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Ownership</a:t>
            </a:r>
            <a:endParaRPr lang="en-US" alt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 eaLnBrk="1" hangingPunct="1">
              <a:lnSpc>
                <a:spcPct val="70000"/>
              </a:lnSpc>
              <a:spcBef>
                <a:spcPct val="40000"/>
              </a:spcBef>
              <a:buClr>
                <a:srgbClr val="B20019"/>
              </a:buClr>
              <a:buSzPct val="75000"/>
              <a:buFont typeface="Wingdings" panose="05000000000000000000" pitchFamily="2" charset="2"/>
              <a:buChar char="u"/>
            </a:pP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Facility location</a:t>
            </a:r>
            <a:endParaRPr lang="en-US" alt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 eaLnBrk="1" hangingPunct="1">
              <a:lnSpc>
                <a:spcPct val="70000"/>
              </a:lnSpc>
              <a:spcBef>
                <a:spcPct val="40000"/>
              </a:spcBef>
              <a:buClr>
                <a:srgbClr val="B20019"/>
              </a:buClr>
              <a:buSzPct val="75000"/>
              <a:buFont typeface="Wingdings" panose="05000000000000000000" pitchFamily="2" charset="2"/>
              <a:buChar char="u"/>
            </a:pP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Mode selection</a:t>
            </a:r>
            <a:endParaRPr lang="en-US" alt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 eaLnBrk="1" hangingPunct="1">
              <a:lnSpc>
                <a:spcPct val="70000"/>
              </a:lnSpc>
              <a:spcBef>
                <a:spcPct val="40000"/>
              </a:spcBef>
              <a:buClr>
                <a:srgbClr val="B20019"/>
              </a:buClr>
              <a:buSzPct val="75000"/>
              <a:buFont typeface="Wingdings" panose="05000000000000000000" pitchFamily="2" charset="2"/>
              <a:buChar char="u"/>
            </a:pP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Capacity</a:t>
            </a:r>
            <a:endParaRPr lang="en-US" alt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 eaLnBrk="1" hangingPunct="1">
              <a:lnSpc>
                <a:spcPct val="70000"/>
              </a:lnSpc>
              <a:spcBef>
                <a:spcPct val="40000"/>
              </a:spcBef>
              <a:buClr>
                <a:srgbClr val="B20019"/>
              </a:buClr>
              <a:buSzPct val="75000"/>
              <a:buFont typeface="Wingdings" panose="05000000000000000000" pitchFamily="2" charset="2"/>
              <a:buChar char="u"/>
            </a:pP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Cross-docking</a:t>
            </a:r>
            <a:endParaRPr lang="en-US" alt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Graphic 21"/>
          <p:cNvPicPr>
            <a:picLocks noChangeAspect="1"/>
          </p:cNvPicPr>
          <p:nvPr/>
        </p:nvPicPr>
        <p:blipFill rotWithShape="1">
          <a:blip r:embed="rId1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7"/>
            <a:ext cx="2305141" cy="951076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9477985" y="6370245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  <a:endParaRPr lang="en-US" sz="2000" b="1" dirty="0"/>
          </a:p>
        </p:txBody>
      </p:sp>
      <p:sp>
        <p:nvSpPr>
          <p:cNvPr id="4" name="Rectangle: Rounded Corners 3"/>
          <p:cNvSpPr/>
          <p:nvPr/>
        </p:nvSpPr>
        <p:spPr>
          <a:xfrm>
            <a:off x="9865360" y="873760"/>
            <a:ext cx="2146209" cy="5396567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</p:cSld>
  <p:clrMapOvr>
    <a:masterClrMapping/>
  </p:clrMapOvr>
  <p:transition>
    <p:pull dir="l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7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1000"/>
                                        <p:tgtEl>
                                          <p:spTgt spid="397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7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" dur="1000"/>
                                        <p:tgtEl>
                                          <p:spTgt spid="3973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7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7" dur="1000"/>
                                        <p:tgtEl>
                                          <p:spTgt spid="3973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7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2" dur="1000"/>
                                        <p:tgtEl>
                                          <p:spTgt spid="3973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7315" grpId="0"/>
      <p:bldP spid="397316" grpId="0"/>
      <p:bldP spid="397317" grpId="0"/>
      <p:bldP spid="397318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3503" name="Freeform 47"/>
          <p:cNvSpPr/>
          <p:nvPr/>
        </p:nvSpPr>
        <p:spPr bwMode="auto">
          <a:xfrm rot="16200000" flipH="1">
            <a:off x="8528050" y="2660650"/>
            <a:ext cx="736600" cy="1028700"/>
          </a:xfrm>
          <a:custGeom>
            <a:avLst/>
            <a:gdLst>
              <a:gd name="T0" fmla="*/ 0 w 840"/>
              <a:gd name="T1" fmla="*/ 2147483647 h 360"/>
              <a:gd name="T2" fmla="*/ 2147483647 w 840"/>
              <a:gd name="T3" fmla="*/ 2147483647 h 360"/>
              <a:gd name="T4" fmla="*/ 2147483647 w 840"/>
              <a:gd name="T5" fmla="*/ 0 h 360"/>
              <a:gd name="T6" fmla="*/ 0 60000 65536"/>
              <a:gd name="T7" fmla="*/ 0 60000 65536"/>
              <a:gd name="T8" fmla="*/ 0 60000 65536"/>
              <a:gd name="T9" fmla="*/ 0 w 840"/>
              <a:gd name="T10" fmla="*/ 0 h 360"/>
              <a:gd name="T11" fmla="*/ 840 w 840"/>
              <a:gd name="T12" fmla="*/ 360 h 36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840" h="360">
                <a:moveTo>
                  <a:pt x="0" y="360"/>
                </a:moveTo>
                <a:lnTo>
                  <a:pt x="840" y="360"/>
                </a:lnTo>
                <a:lnTo>
                  <a:pt x="840" y="0"/>
                </a:lnTo>
              </a:path>
            </a:pathLst>
          </a:custGeom>
          <a:noFill/>
          <a:ln w="38100">
            <a:solidFill>
              <a:schemeClr val="tx1"/>
            </a:solidFill>
            <a:rou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/>
          </a:p>
        </p:txBody>
      </p:sp>
      <p:grpSp>
        <p:nvGrpSpPr>
          <p:cNvPr id="2" name="Group 54"/>
          <p:cNvGrpSpPr/>
          <p:nvPr/>
        </p:nvGrpSpPr>
        <p:grpSpPr bwMode="auto">
          <a:xfrm>
            <a:off x="8077200" y="1765300"/>
            <a:ext cx="2241550" cy="1225550"/>
            <a:chOff x="4072" y="1184"/>
            <a:chExt cx="1412" cy="772"/>
          </a:xfrm>
          <a:solidFill>
            <a:schemeClr val="bg1"/>
          </a:solidFill>
        </p:grpSpPr>
        <p:grpSp>
          <p:nvGrpSpPr>
            <p:cNvPr id="74804" name="Group 33"/>
            <p:cNvGrpSpPr/>
            <p:nvPr/>
          </p:nvGrpSpPr>
          <p:grpSpPr bwMode="auto">
            <a:xfrm>
              <a:off x="4340" y="1556"/>
              <a:ext cx="1144" cy="400"/>
              <a:chOff x="4324" y="1556"/>
              <a:chExt cx="1144" cy="400"/>
            </a:xfrm>
            <a:grpFill/>
          </p:grpSpPr>
          <p:sp>
            <p:nvSpPr>
              <p:cNvPr id="74806" name="Rectangle 25"/>
              <p:cNvSpPr>
                <a:spLocks noChangeArrowheads="1"/>
              </p:cNvSpPr>
              <p:nvPr/>
            </p:nvSpPr>
            <p:spPr bwMode="auto">
              <a:xfrm>
                <a:off x="4324" y="1556"/>
                <a:ext cx="1144" cy="400"/>
              </a:xfrm>
              <a:prstGeom prst="rect">
                <a:avLst/>
              </a:prstGeom>
              <a:grpFill/>
              <a:ln w="9525">
                <a:solidFill>
                  <a:schemeClr val="tx1"/>
                </a:solidFill>
                <a:miter lim="800000"/>
              </a:ln>
            </p:spPr>
            <p:txBody>
              <a:bodyPr wrap="none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eaLnBrk="1" hangingPunct="1"/>
                <a:endParaRPr lang="en-NZ" altLang="en-US"/>
              </a:p>
            </p:txBody>
          </p:sp>
          <p:sp>
            <p:nvSpPr>
              <p:cNvPr id="74807" name="Text Box 13"/>
              <p:cNvSpPr txBox="1">
                <a:spLocks noChangeArrowheads="1"/>
              </p:cNvSpPr>
              <p:nvPr/>
            </p:nvSpPr>
            <p:spPr bwMode="auto">
              <a:xfrm>
                <a:off x="4662" y="1606"/>
                <a:ext cx="469" cy="300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algn="ctr" eaLnBrk="1" hangingPunct="1">
                  <a:lnSpc>
                    <a:spcPct val="90000"/>
                  </a:lnSpc>
                </a:pPr>
                <a:r>
                  <a:rPr lang="en-US" altLang="en-US" sz="1400" b="1"/>
                  <a:t>4</a:t>
                </a:r>
                <a:endParaRPr lang="en-US" altLang="en-US" sz="1400" b="1"/>
              </a:p>
              <a:p>
                <a:pPr algn="ctr" eaLnBrk="1" hangingPunct="1">
                  <a:lnSpc>
                    <a:spcPct val="90000"/>
                  </a:lnSpc>
                </a:pPr>
                <a:r>
                  <a:rPr lang="en-US" altLang="en-US" sz="1400" b="1"/>
                  <a:t>Kitting</a:t>
                </a:r>
                <a:endParaRPr lang="en-US" altLang="en-US" sz="1400" b="1"/>
              </a:p>
            </p:txBody>
          </p:sp>
        </p:grpSp>
        <p:sp>
          <p:nvSpPr>
            <p:cNvPr id="74805" name="Freeform 46"/>
            <p:cNvSpPr/>
            <p:nvPr/>
          </p:nvSpPr>
          <p:spPr bwMode="auto">
            <a:xfrm flipV="1">
              <a:off x="4072" y="1184"/>
              <a:ext cx="840" cy="360"/>
            </a:xfrm>
            <a:custGeom>
              <a:avLst/>
              <a:gdLst>
                <a:gd name="T0" fmla="*/ 0 w 840"/>
                <a:gd name="T1" fmla="*/ 360 h 360"/>
                <a:gd name="T2" fmla="*/ 840 w 840"/>
                <a:gd name="T3" fmla="*/ 360 h 360"/>
                <a:gd name="T4" fmla="*/ 840 w 840"/>
                <a:gd name="T5" fmla="*/ 0 h 360"/>
                <a:gd name="T6" fmla="*/ 0 60000 65536"/>
                <a:gd name="T7" fmla="*/ 0 60000 65536"/>
                <a:gd name="T8" fmla="*/ 0 60000 65536"/>
                <a:gd name="T9" fmla="*/ 0 w 840"/>
                <a:gd name="T10" fmla="*/ 0 h 360"/>
                <a:gd name="T11" fmla="*/ 840 w 840"/>
                <a:gd name="T12" fmla="*/ 360 h 360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840" h="360">
                  <a:moveTo>
                    <a:pt x="0" y="360"/>
                  </a:moveTo>
                  <a:lnTo>
                    <a:pt x="840" y="360"/>
                  </a:lnTo>
                  <a:lnTo>
                    <a:pt x="840" y="0"/>
                  </a:lnTo>
                </a:path>
              </a:pathLst>
            </a:custGeom>
            <a:grpFill/>
            <a:ln w="38100">
              <a:solidFill>
                <a:schemeClr val="tx1"/>
              </a:solidFill>
              <a:round/>
              <a:tailEnd type="triangle" w="med" len="med"/>
            </a:ln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4" name="Group 56"/>
          <p:cNvGrpSpPr/>
          <p:nvPr/>
        </p:nvGrpSpPr>
        <p:grpSpPr bwMode="auto">
          <a:xfrm>
            <a:off x="6159500" y="5067300"/>
            <a:ext cx="4159250" cy="635000"/>
            <a:chOff x="2864" y="3264"/>
            <a:chExt cx="2620" cy="400"/>
          </a:xfrm>
        </p:grpSpPr>
        <p:grpSp>
          <p:nvGrpSpPr>
            <p:cNvPr id="74800" name="Group 35"/>
            <p:cNvGrpSpPr/>
            <p:nvPr/>
          </p:nvGrpSpPr>
          <p:grpSpPr bwMode="auto">
            <a:xfrm>
              <a:off x="4340" y="3264"/>
              <a:ext cx="1144" cy="400"/>
              <a:chOff x="4324" y="3232"/>
              <a:chExt cx="1144" cy="400"/>
            </a:xfrm>
          </p:grpSpPr>
          <p:sp>
            <p:nvSpPr>
              <p:cNvPr id="74802" name="Rectangle 27"/>
              <p:cNvSpPr>
                <a:spLocks noChangeArrowheads="1"/>
              </p:cNvSpPr>
              <p:nvPr/>
            </p:nvSpPr>
            <p:spPr bwMode="auto">
              <a:xfrm>
                <a:off x="4324" y="3232"/>
                <a:ext cx="1144" cy="400"/>
              </a:xfrm>
              <a:prstGeom prst="rect">
                <a:avLst/>
              </a:prstGeom>
              <a:solidFill>
                <a:schemeClr val="accent2"/>
              </a:solidFill>
              <a:ln w="9525">
                <a:solidFill>
                  <a:schemeClr val="tx1"/>
                </a:solidFill>
                <a:miter lim="800000"/>
              </a:ln>
            </p:spPr>
            <p:txBody>
              <a:bodyPr wrap="none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eaLnBrk="1" hangingPunct="1"/>
                <a:endParaRPr lang="en-NZ" altLang="en-US"/>
              </a:p>
            </p:txBody>
          </p:sp>
          <p:sp>
            <p:nvSpPr>
              <p:cNvPr id="74803" name="Text Box 14"/>
              <p:cNvSpPr txBox="1">
                <a:spLocks noChangeArrowheads="1"/>
              </p:cNvSpPr>
              <p:nvPr/>
            </p:nvSpPr>
            <p:spPr bwMode="auto">
              <a:xfrm>
                <a:off x="4621" y="3282"/>
                <a:ext cx="551" cy="30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algn="ctr" eaLnBrk="1" hangingPunct="1">
                  <a:lnSpc>
                    <a:spcPct val="90000"/>
                  </a:lnSpc>
                </a:pPr>
                <a:r>
                  <a:rPr lang="en-US" altLang="en-US" sz="1400" b="1"/>
                  <a:t>8</a:t>
                </a:r>
                <a:endParaRPr lang="en-US" altLang="en-US" sz="1400" b="1"/>
              </a:p>
              <a:p>
                <a:pPr algn="ctr" eaLnBrk="1" hangingPunct="1">
                  <a:lnSpc>
                    <a:spcPct val="90000"/>
                  </a:lnSpc>
                </a:pPr>
                <a:r>
                  <a:rPr lang="en-US" altLang="en-US" sz="1400" b="1"/>
                  <a:t>Delivery</a:t>
                </a:r>
                <a:endParaRPr lang="en-US" altLang="en-US" sz="1400" b="1"/>
              </a:p>
            </p:txBody>
          </p:sp>
        </p:grpSp>
        <p:sp>
          <p:nvSpPr>
            <p:cNvPr id="74801" name="Line 42"/>
            <p:cNvSpPr>
              <a:spLocks noChangeShapeType="1"/>
            </p:cNvSpPr>
            <p:nvPr/>
          </p:nvSpPr>
          <p:spPr bwMode="auto">
            <a:xfrm>
              <a:off x="2864" y="3464"/>
              <a:ext cx="1472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6" name="Group 55"/>
          <p:cNvGrpSpPr/>
          <p:nvPr/>
        </p:nvGrpSpPr>
        <p:grpSpPr bwMode="auto">
          <a:xfrm>
            <a:off x="4406900" y="4616450"/>
            <a:ext cx="1816100" cy="1085850"/>
            <a:chOff x="1760" y="2980"/>
            <a:chExt cx="1144" cy="684"/>
          </a:xfrm>
        </p:grpSpPr>
        <p:grpSp>
          <p:nvGrpSpPr>
            <p:cNvPr id="74796" name="Group 36"/>
            <p:cNvGrpSpPr/>
            <p:nvPr/>
          </p:nvGrpSpPr>
          <p:grpSpPr bwMode="auto">
            <a:xfrm>
              <a:off x="1760" y="3264"/>
              <a:ext cx="1144" cy="400"/>
              <a:chOff x="1784" y="3232"/>
              <a:chExt cx="1144" cy="400"/>
            </a:xfrm>
          </p:grpSpPr>
          <p:sp>
            <p:nvSpPr>
              <p:cNvPr id="74798" name="Rectangle 18"/>
              <p:cNvSpPr>
                <a:spLocks noChangeArrowheads="1"/>
              </p:cNvSpPr>
              <p:nvPr/>
            </p:nvSpPr>
            <p:spPr bwMode="auto">
              <a:xfrm>
                <a:off x="1784" y="3232"/>
                <a:ext cx="1144" cy="400"/>
              </a:xfrm>
              <a:prstGeom prst="rect">
                <a:avLst/>
              </a:prstGeom>
              <a:solidFill>
                <a:srgbClr val="ADC6D3"/>
              </a:solidFill>
              <a:ln w="9525">
                <a:solidFill>
                  <a:schemeClr val="tx1"/>
                </a:solidFill>
                <a:miter lim="800000"/>
              </a:ln>
            </p:spPr>
            <p:txBody>
              <a:bodyPr wrap="none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eaLnBrk="1" hangingPunct="1"/>
                <a:endParaRPr lang="en-NZ" altLang="en-US"/>
              </a:p>
            </p:txBody>
          </p:sp>
          <p:sp>
            <p:nvSpPr>
              <p:cNvPr id="74799" name="Text Box 15"/>
              <p:cNvSpPr txBox="1">
                <a:spLocks noChangeArrowheads="1"/>
              </p:cNvSpPr>
              <p:nvPr/>
            </p:nvSpPr>
            <p:spPr bwMode="auto">
              <a:xfrm>
                <a:off x="1951" y="3282"/>
                <a:ext cx="809" cy="30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algn="ctr" eaLnBrk="1" hangingPunct="1">
                  <a:lnSpc>
                    <a:spcPct val="90000"/>
                  </a:lnSpc>
                </a:pPr>
                <a:r>
                  <a:rPr lang="en-US" altLang="en-US" sz="1400" b="1"/>
                  <a:t>7 Boxing</a:t>
                </a:r>
                <a:endParaRPr lang="en-US" altLang="en-US" sz="1400" b="1"/>
              </a:p>
              <a:p>
                <a:pPr algn="ctr" eaLnBrk="1" hangingPunct="1">
                  <a:lnSpc>
                    <a:spcPct val="90000"/>
                  </a:lnSpc>
                </a:pPr>
                <a:r>
                  <a:rPr lang="en-US" altLang="en-US" sz="1400" b="1"/>
                  <a:t>and shipping</a:t>
                </a:r>
                <a:endParaRPr lang="en-US" altLang="en-US" sz="1400" b="1"/>
              </a:p>
            </p:txBody>
          </p:sp>
        </p:grpSp>
        <p:sp>
          <p:nvSpPr>
            <p:cNvPr id="74797" name="Line 44"/>
            <p:cNvSpPr>
              <a:spLocks noChangeShapeType="1"/>
            </p:cNvSpPr>
            <p:nvPr/>
          </p:nvSpPr>
          <p:spPr bwMode="auto">
            <a:xfrm rot="5400000" flipV="1">
              <a:off x="2208" y="3120"/>
              <a:ext cx="280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403458" name="Rectangle 2"/>
          <p:cNvSpPr>
            <a:spLocks noGrp="1" noChangeArrowheads="1"/>
          </p:cNvSpPr>
          <p:nvPr>
            <p:ph type="title"/>
          </p:nvPr>
        </p:nvSpPr>
        <p:spPr>
          <a:xfrm>
            <a:off x="965200" y="-109538"/>
            <a:ext cx="10515600" cy="1325563"/>
          </a:xfrm>
        </p:spPr>
        <p:txBody>
          <a:bodyPr>
            <a:normAutofit/>
          </a:bodyPr>
          <a:lstStyle/>
          <a:p>
            <a:pPr algn="ctr" eaLnBrk="1" hangingPunct="1">
              <a:defRPr/>
            </a:pPr>
            <a:r>
              <a:rPr lang="en-US" sz="32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Order Fulfillment Process</a:t>
            </a:r>
            <a:endParaRPr lang="en-US" sz="32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8" name="Group 37"/>
          <p:cNvGrpSpPr/>
          <p:nvPr/>
        </p:nvGrpSpPr>
        <p:grpSpPr bwMode="auto">
          <a:xfrm>
            <a:off x="4406900" y="4140200"/>
            <a:ext cx="1816100" cy="635000"/>
            <a:chOff x="1784" y="2680"/>
            <a:chExt cx="1144" cy="400"/>
          </a:xfrm>
        </p:grpSpPr>
        <p:sp>
          <p:nvSpPr>
            <p:cNvPr id="74794" name="Rectangle 17"/>
            <p:cNvSpPr>
              <a:spLocks noChangeArrowheads="1"/>
            </p:cNvSpPr>
            <p:nvPr/>
          </p:nvSpPr>
          <p:spPr bwMode="auto">
            <a:xfrm>
              <a:off x="1784" y="2680"/>
              <a:ext cx="1144" cy="400"/>
            </a:xfrm>
            <a:prstGeom prst="rect">
              <a:avLst/>
            </a:prstGeom>
            <a:solidFill>
              <a:schemeClr val="accent2"/>
            </a:solidFill>
            <a:ln w="9525">
              <a:solidFill>
                <a:schemeClr val="tx1"/>
              </a:solidFill>
              <a:miter lim="800000"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endParaRPr lang="en-NZ" altLang="en-US"/>
            </a:p>
          </p:txBody>
        </p:sp>
        <p:sp>
          <p:nvSpPr>
            <p:cNvPr id="74795" name="Text Box 11"/>
            <p:cNvSpPr txBox="1">
              <a:spLocks noChangeArrowheads="1"/>
            </p:cNvSpPr>
            <p:nvPr/>
          </p:nvSpPr>
          <p:spPr bwMode="auto">
            <a:xfrm>
              <a:off x="1802" y="2730"/>
              <a:ext cx="1108" cy="3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 eaLnBrk="1" hangingPunct="1">
                <a:lnSpc>
                  <a:spcPct val="90000"/>
                </a:lnSpc>
              </a:pPr>
              <a:r>
                <a:rPr lang="en-US" altLang="en-US" sz="1400" b="1"/>
                <a:t>6 Testing and</a:t>
              </a:r>
              <a:endParaRPr lang="en-US" altLang="en-US" sz="1400" b="1"/>
            </a:p>
            <a:p>
              <a:pPr algn="ctr" eaLnBrk="1" hangingPunct="1">
                <a:lnSpc>
                  <a:spcPct val="90000"/>
                </a:lnSpc>
              </a:pPr>
              <a:r>
                <a:rPr lang="en-US" altLang="en-US" sz="1400" b="1"/>
                <a:t>system integration</a:t>
              </a:r>
              <a:endParaRPr lang="en-US" altLang="en-US" sz="1400" b="1"/>
            </a:p>
          </p:txBody>
        </p:sp>
      </p:grpSp>
      <p:grpSp>
        <p:nvGrpSpPr>
          <p:cNvPr id="9" name="Group 53"/>
          <p:cNvGrpSpPr/>
          <p:nvPr/>
        </p:nvGrpSpPr>
        <p:grpSpPr bwMode="auto">
          <a:xfrm>
            <a:off x="6121400" y="1466850"/>
            <a:ext cx="2266950" cy="635000"/>
            <a:chOff x="2840" y="996"/>
            <a:chExt cx="1428" cy="400"/>
          </a:xfrm>
        </p:grpSpPr>
        <p:grpSp>
          <p:nvGrpSpPr>
            <p:cNvPr id="74790" name="Group 32"/>
            <p:cNvGrpSpPr/>
            <p:nvPr/>
          </p:nvGrpSpPr>
          <p:grpSpPr bwMode="auto">
            <a:xfrm>
              <a:off x="3124" y="996"/>
              <a:ext cx="1144" cy="400"/>
              <a:chOff x="3124" y="996"/>
              <a:chExt cx="1144" cy="400"/>
            </a:xfrm>
          </p:grpSpPr>
          <p:sp>
            <p:nvSpPr>
              <p:cNvPr id="74792" name="Rectangle 24"/>
              <p:cNvSpPr>
                <a:spLocks noChangeArrowheads="1"/>
              </p:cNvSpPr>
              <p:nvPr/>
            </p:nvSpPr>
            <p:spPr bwMode="auto">
              <a:xfrm>
                <a:off x="3124" y="996"/>
                <a:ext cx="1144" cy="400"/>
              </a:xfrm>
              <a:prstGeom prst="rect">
                <a:avLst/>
              </a:prstGeom>
              <a:solidFill>
                <a:schemeClr val="folHlink"/>
              </a:solidFill>
              <a:ln w="9525">
                <a:solidFill>
                  <a:schemeClr val="tx1"/>
                </a:solidFill>
                <a:miter lim="800000"/>
              </a:ln>
            </p:spPr>
            <p:txBody>
              <a:bodyPr wrap="none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eaLnBrk="1" hangingPunct="1"/>
                <a:endParaRPr lang="en-NZ" altLang="en-US"/>
              </a:p>
            </p:txBody>
          </p:sp>
          <p:sp>
            <p:nvSpPr>
              <p:cNvPr id="74793" name="Text Box 12"/>
              <p:cNvSpPr txBox="1">
                <a:spLocks noChangeArrowheads="1"/>
              </p:cNvSpPr>
              <p:nvPr/>
            </p:nvSpPr>
            <p:spPr bwMode="auto">
              <a:xfrm>
                <a:off x="3253" y="1046"/>
                <a:ext cx="886" cy="30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algn="ctr" eaLnBrk="1" hangingPunct="1">
                  <a:lnSpc>
                    <a:spcPct val="90000"/>
                  </a:lnSpc>
                </a:pPr>
                <a:r>
                  <a:rPr lang="en-US" altLang="en-US" sz="1400" b="1"/>
                  <a:t>3</a:t>
                </a:r>
                <a:endParaRPr lang="en-US" altLang="en-US" sz="1400" b="1"/>
              </a:p>
              <a:p>
                <a:pPr algn="ctr" eaLnBrk="1" hangingPunct="1">
                  <a:lnSpc>
                    <a:spcPct val="90000"/>
                  </a:lnSpc>
                </a:pPr>
                <a:r>
                  <a:rPr lang="en-US" altLang="en-US" sz="1400" b="1"/>
                  <a:t>Traveler Sheet</a:t>
                </a:r>
                <a:endParaRPr lang="en-US" altLang="en-US" sz="1400" b="1"/>
              </a:p>
            </p:txBody>
          </p:sp>
        </p:grpSp>
        <p:sp>
          <p:nvSpPr>
            <p:cNvPr id="74791" name="Line 41"/>
            <p:cNvSpPr>
              <a:spLocks noChangeShapeType="1"/>
            </p:cNvSpPr>
            <p:nvPr/>
          </p:nvSpPr>
          <p:spPr bwMode="auto">
            <a:xfrm>
              <a:off x="2840" y="1196"/>
              <a:ext cx="280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1" name="Group 52"/>
          <p:cNvGrpSpPr/>
          <p:nvPr/>
        </p:nvGrpSpPr>
        <p:grpSpPr bwMode="auto">
          <a:xfrm>
            <a:off x="3962400" y="1466850"/>
            <a:ext cx="2260600" cy="1066800"/>
            <a:chOff x="1480" y="996"/>
            <a:chExt cx="1424" cy="672"/>
          </a:xfrm>
        </p:grpSpPr>
        <p:grpSp>
          <p:nvGrpSpPr>
            <p:cNvPr id="74785" name="Group 31"/>
            <p:cNvGrpSpPr/>
            <p:nvPr/>
          </p:nvGrpSpPr>
          <p:grpSpPr bwMode="auto">
            <a:xfrm>
              <a:off x="1760" y="996"/>
              <a:ext cx="1144" cy="400"/>
              <a:chOff x="1784" y="996"/>
              <a:chExt cx="1144" cy="400"/>
            </a:xfrm>
          </p:grpSpPr>
          <p:sp>
            <p:nvSpPr>
              <p:cNvPr id="74788" name="Rectangle 22"/>
              <p:cNvSpPr>
                <a:spLocks noChangeArrowheads="1"/>
              </p:cNvSpPr>
              <p:nvPr/>
            </p:nvSpPr>
            <p:spPr bwMode="auto">
              <a:xfrm>
                <a:off x="1784" y="996"/>
                <a:ext cx="1144" cy="400"/>
              </a:xfrm>
              <a:prstGeom prst="rect">
                <a:avLst/>
              </a:prstGeom>
              <a:solidFill>
                <a:schemeClr val="accent2"/>
              </a:solidFill>
              <a:ln w="9525">
                <a:solidFill>
                  <a:schemeClr val="tx1"/>
                </a:solidFill>
                <a:miter lim="800000"/>
              </a:ln>
            </p:spPr>
            <p:txBody>
              <a:bodyPr wrap="none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eaLnBrk="1" hangingPunct="1"/>
                <a:endParaRPr lang="en-NZ" altLang="en-US"/>
              </a:p>
            </p:txBody>
          </p:sp>
          <p:sp>
            <p:nvSpPr>
              <p:cNvPr id="74789" name="Text Box 9"/>
              <p:cNvSpPr txBox="1">
                <a:spLocks noChangeArrowheads="1"/>
              </p:cNvSpPr>
              <p:nvPr/>
            </p:nvSpPr>
            <p:spPr bwMode="auto">
              <a:xfrm>
                <a:off x="1951" y="1046"/>
                <a:ext cx="810" cy="30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algn="ctr" eaLnBrk="1" hangingPunct="1">
                  <a:lnSpc>
                    <a:spcPct val="90000"/>
                  </a:lnSpc>
                </a:pPr>
                <a:r>
                  <a:rPr lang="en-US" altLang="en-US" sz="1400" b="1"/>
                  <a:t>2</a:t>
                </a:r>
                <a:endParaRPr lang="en-US" altLang="en-US" sz="1400" b="1"/>
              </a:p>
              <a:p>
                <a:pPr algn="ctr" eaLnBrk="1" hangingPunct="1">
                  <a:lnSpc>
                    <a:spcPct val="90000"/>
                  </a:lnSpc>
                </a:pPr>
                <a:r>
                  <a:rPr lang="en-US" altLang="en-US" sz="1400" b="1"/>
                  <a:t>JIT Inventory</a:t>
                </a:r>
                <a:endParaRPr lang="en-US" altLang="en-US" sz="1400" b="1"/>
              </a:p>
            </p:txBody>
          </p:sp>
        </p:grpSp>
        <p:sp>
          <p:nvSpPr>
            <p:cNvPr id="74786" name="Line 39"/>
            <p:cNvSpPr>
              <a:spLocks noChangeShapeType="1"/>
            </p:cNvSpPr>
            <p:nvPr/>
          </p:nvSpPr>
          <p:spPr bwMode="auto">
            <a:xfrm>
              <a:off x="1480" y="1196"/>
              <a:ext cx="280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4787" name="Line 43"/>
            <p:cNvSpPr>
              <a:spLocks noChangeShapeType="1"/>
            </p:cNvSpPr>
            <p:nvPr/>
          </p:nvSpPr>
          <p:spPr bwMode="auto">
            <a:xfrm rot="-5400000">
              <a:off x="2200" y="1528"/>
              <a:ext cx="280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403504" name="Freeform 48"/>
          <p:cNvSpPr/>
          <p:nvPr/>
        </p:nvSpPr>
        <p:spPr bwMode="auto">
          <a:xfrm rot="16200000" flipH="1">
            <a:off x="6483350" y="3460750"/>
            <a:ext cx="736600" cy="1257300"/>
          </a:xfrm>
          <a:custGeom>
            <a:avLst/>
            <a:gdLst>
              <a:gd name="T0" fmla="*/ 0 w 840"/>
              <a:gd name="T1" fmla="*/ 2147483647 h 360"/>
              <a:gd name="T2" fmla="*/ 2147483647 w 840"/>
              <a:gd name="T3" fmla="*/ 2147483647 h 360"/>
              <a:gd name="T4" fmla="*/ 2147483647 w 840"/>
              <a:gd name="T5" fmla="*/ 0 h 360"/>
              <a:gd name="T6" fmla="*/ 0 60000 65536"/>
              <a:gd name="T7" fmla="*/ 0 60000 65536"/>
              <a:gd name="T8" fmla="*/ 0 60000 65536"/>
              <a:gd name="T9" fmla="*/ 0 w 840"/>
              <a:gd name="T10" fmla="*/ 0 h 360"/>
              <a:gd name="T11" fmla="*/ 840 w 840"/>
              <a:gd name="T12" fmla="*/ 360 h 36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840" h="360">
                <a:moveTo>
                  <a:pt x="0" y="360"/>
                </a:moveTo>
                <a:lnTo>
                  <a:pt x="840" y="360"/>
                </a:lnTo>
                <a:lnTo>
                  <a:pt x="840" y="0"/>
                </a:lnTo>
              </a:path>
            </a:pathLst>
          </a:custGeom>
          <a:noFill/>
          <a:ln w="38100">
            <a:solidFill>
              <a:schemeClr val="tx1"/>
            </a:solidFill>
            <a:rou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/>
          </a:p>
        </p:txBody>
      </p:sp>
      <p:grpSp>
        <p:nvGrpSpPr>
          <p:cNvPr id="13" name="Group 58"/>
          <p:cNvGrpSpPr/>
          <p:nvPr/>
        </p:nvGrpSpPr>
        <p:grpSpPr bwMode="auto">
          <a:xfrm>
            <a:off x="2241550" y="1466850"/>
            <a:ext cx="3981450" cy="2406650"/>
            <a:chOff x="452" y="924"/>
            <a:chExt cx="2508" cy="1516"/>
          </a:xfrm>
          <a:solidFill>
            <a:schemeClr val="bg1"/>
          </a:solidFill>
        </p:grpSpPr>
        <p:sp>
          <p:nvSpPr>
            <p:cNvPr id="74768" name="Freeform 45"/>
            <p:cNvSpPr/>
            <p:nvPr/>
          </p:nvSpPr>
          <p:spPr bwMode="auto">
            <a:xfrm>
              <a:off x="1552" y="1880"/>
              <a:ext cx="840" cy="360"/>
            </a:xfrm>
            <a:custGeom>
              <a:avLst/>
              <a:gdLst>
                <a:gd name="T0" fmla="*/ 0 w 840"/>
                <a:gd name="T1" fmla="*/ 360 h 360"/>
                <a:gd name="T2" fmla="*/ 840 w 840"/>
                <a:gd name="T3" fmla="*/ 360 h 360"/>
                <a:gd name="T4" fmla="*/ 840 w 840"/>
                <a:gd name="T5" fmla="*/ 0 h 360"/>
                <a:gd name="T6" fmla="*/ 0 60000 65536"/>
                <a:gd name="T7" fmla="*/ 0 60000 65536"/>
                <a:gd name="T8" fmla="*/ 0 60000 65536"/>
                <a:gd name="T9" fmla="*/ 0 w 840"/>
                <a:gd name="T10" fmla="*/ 0 h 360"/>
                <a:gd name="T11" fmla="*/ 840 w 840"/>
                <a:gd name="T12" fmla="*/ 360 h 360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840" h="360">
                  <a:moveTo>
                    <a:pt x="0" y="360"/>
                  </a:moveTo>
                  <a:lnTo>
                    <a:pt x="840" y="360"/>
                  </a:lnTo>
                  <a:lnTo>
                    <a:pt x="840" y="0"/>
                  </a:lnTo>
                </a:path>
              </a:pathLst>
            </a:custGeom>
            <a:grpFill/>
            <a:ln w="38100">
              <a:solidFill>
                <a:schemeClr val="tx1"/>
              </a:solidFill>
              <a:round/>
              <a:tailEnd type="triangle" w="med" len="med"/>
            </a:ln>
          </p:spPr>
          <p:txBody>
            <a:bodyPr/>
            <a:lstStyle/>
            <a:p>
              <a:endParaRPr lang="en-US"/>
            </a:p>
          </p:txBody>
        </p:sp>
        <p:grpSp>
          <p:nvGrpSpPr>
            <p:cNvPr id="74769" name="Group 51"/>
            <p:cNvGrpSpPr/>
            <p:nvPr/>
          </p:nvGrpSpPr>
          <p:grpSpPr bwMode="auto">
            <a:xfrm>
              <a:off x="452" y="924"/>
              <a:ext cx="2508" cy="1516"/>
              <a:chOff x="396" y="996"/>
              <a:chExt cx="2508" cy="1516"/>
            </a:xfrm>
            <a:grpFill/>
          </p:grpSpPr>
          <p:grpSp>
            <p:nvGrpSpPr>
              <p:cNvPr id="74770" name="Group 50"/>
              <p:cNvGrpSpPr/>
              <p:nvPr/>
            </p:nvGrpSpPr>
            <p:grpSpPr bwMode="auto">
              <a:xfrm>
                <a:off x="1480" y="1556"/>
                <a:ext cx="1424" cy="400"/>
                <a:chOff x="1480" y="1556"/>
                <a:chExt cx="1424" cy="400"/>
              </a:xfrm>
              <a:grpFill/>
            </p:grpSpPr>
            <p:grpSp>
              <p:nvGrpSpPr>
                <p:cNvPr id="74781" name="Group 38"/>
                <p:cNvGrpSpPr/>
                <p:nvPr/>
              </p:nvGrpSpPr>
              <p:grpSpPr bwMode="auto">
                <a:xfrm>
                  <a:off x="1760" y="1556"/>
                  <a:ext cx="1144" cy="400"/>
                  <a:chOff x="1784" y="1556"/>
                  <a:chExt cx="1144" cy="400"/>
                </a:xfrm>
                <a:grpFill/>
              </p:grpSpPr>
              <p:sp>
                <p:nvSpPr>
                  <p:cNvPr id="74783" name="Rectangle 23"/>
                  <p:cNvSpPr>
                    <a:spLocks noChangeArrowheads="1"/>
                  </p:cNvSpPr>
                  <p:nvPr/>
                </p:nvSpPr>
                <p:spPr bwMode="auto">
                  <a:xfrm>
                    <a:off x="1784" y="1556"/>
                    <a:ext cx="1144" cy="400"/>
                  </a:xfrm>
                  <a:prstGeom prst="rect">
                    <a:avLst/>
                  </a:prstGeom>
                  <a:grpFill/>
                  <a:ln w="9525">
                    <a:solidFill>
                      <a:schemeClr val="tx1"/>
                    </a:solidFill>
                    <a:miter lim="800000"/>
                  </a:ln>
                </p:spPr>
                <p:txBody>
                  <a:bodyPr wrap="none" anchor="ctr"/>
                  <a:lstStyle>
                    <a:lvl1pPr eaLnBrk="0" hangingPunct="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 eaLnBrk="0" hangingPunct="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 eaLnBrk="0" hangingPunct="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 eaLnBrk="0" hangingPunct="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 eaLnBrk="0" hangingPunct="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pPr eaLnBrk="1" hangingPunct="1"/>
                    <a:endParaRPr lang="en-NZ" altLang="en-US"/>
                  </a:p>
                </p:txBody>
              </p:sp>
              <p:sp>
                <p:nvSpPr>
                  <p:cNvPr id="74784" name="Text Box 10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1827" y="1606"/>
                    <a:ext cx="1058" cy="300"/>
                  </a:xfrm>
                  <a:prstGeom prst="rect">
                    <a:avLst/>
                  </a:pr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wrap="none">
                    <a:spAutoFit/>
                  </a:bodyPr>
                  <a:lstStyle>
                    <a:lvl1pPr eaLnBrk="0" hangingPunct="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 eaLnBrk="0" hangingPunct="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 eaLnBrk="0" hangingPunct="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 eaLnBrk="0" hangingPunct="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 eaLnBrk="0" hangingPunct="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pPr algn="ctr" eaLnBrk="1" hangingPunct="1">
                      <a:lnSpc>
                        <a:spcPct val="90000"/>
                      </a:lnSpc>
                    </a:pPr>
                    <a:r>
                      <a:rPr lang="en-US" altLang="en-US" sz="1400" b="1" dirty="0"/>
                      <a:t>1 (d) Direct</a:t>
                    </a:r>
                    <a:endParaRPr lang="en-US" altLang="en-US" sz="1400" b="1" dirty="0"/>
                  </a:p>
                  <a:p>
                    <a:pPr algn="ctr" eaLnBrk="1" hangingPunct="1">
                      <a:lnSpc>
                        <a:spcPct val="90000"/>
                      </a:lnSpc>
                    </a:pPr>
                    <a:r>
                      <a:rPr lang="en-US" altLang="en-US" sz="1400" b="1" dirty="0"/>
                      <a:t>relationship sales</a:t>
                    </a:r>
                    <a:endParaRPr lang="en-US" altLang="en-US" sz="1400" b="1" dirty="0"/>
                  </a:p>
                </p:txBody>
              </p:sp>
            </p:grpSp>
            <p:sp>
              <p:nvSpPr>
                <p:cNvPr id="74782" name="Line 40"/>
                <p:cNvSpPr>
                  <a:spLocks noChangeShapeType="1"/>
                </p:cNvSpPr>
                <p:nvPr/>
              </p:nvSpPr>
              <p:spPr bwMode="auto">
                <a:xfrm>
                  <a:off x="1480" y="1756"/>
                  <a:ext cx="280" cy="0"/>
                </a:xfrm>
                <a:prstGeom prst="line">
                  <a:avLst/>
                </a:prstGeom>
                <a:grpFill/>
                <a:ln w="38100">
                  <a:solidFill>
                    <a:schemeClr val="tx1"/>
                  </a:solidFill>
                  <a:round/>
                  <a:tailEnd type="triangle" w="med" len="med"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</p:grpSp>
          <p:grpSp>
            <p:nvGrpSpPr>
              <p:cNvPr id="74771" name="Group 49"/>
              <p:cNvGrpSpPr/>
              <p:nvPr/>
            </p:nvGrpSpPr>
            <p:grpSpPr bwMode="auto">
              <a:xfrm>
                <a:off x="396" y="996"/>
                <a:ext cx="1144" cy="1516"/>
                <a:chOff x="396" y="996"/>
                <a:chExt cx="1144" cy="1516"/>
              </a:xfrm>
              <a:grpFill/>
            </p:grpSpPr>
            <p:grpSp>
              <p:nvGrpSpPr>
                <p:cNvPr id="74772" name="Group 28"/>
                <p:cNvGrpSpPr/>
                <p:nvPr/>
              </p:nvGrpSpPr>
              <p:grpSpPr bwMode="auto">
                <a:xfrm>
                  <a:off x="396" y="996"/>
                  <a:ext cx="1144" cy="400"/>
                  <a:chOff x="396" y="996"/>
                  <a:chExt cx="1144" cy="400"/>
                </a:xfrm>
                <a:grpFill/>
              </p:grpSpPr>
              <p:sp>
                <p:nvSpPr>
                  <p:cNvPr id="74779" name="Rectangle 21"/>
                  <p:cNvSpPr>
                    <a:spLocks noChangeArrowheads="1"/>
                  </p:cNvSpPr>
                  <p:nvPr/>
                </p:nvSpPr>
                <p:spPr bwMode="auto">
                  <a:xfrm>
                    <a:off x="396" y="996"/>
                    <a:ext cx="1144" cy="400"/>
                  </a:xfrm>
                  <a:prstGeom prst="rect">
                    <a:avLst/>
                  </a:prstGeom>
                  <a:grpFill/>
                  <a:ln w="9525">
                    <a:solidFill>
                      <a:schemeClr val="tx1"/>
                    </a:solidFill>
                    <a:miter lim="800000"/>
                  </a:ln>
                </p:spPr>
                <p:txBody>
                  <a:bodyPr wrap="none" anchor="ctr"/>
                  <a:lstStyle>
                    <a:lvl1pPr eaLnBrk="0" hangingPunct="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 eaLnBrk="0" hangingPunct="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 eaLnBrk="0" hangingPunct="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 eaLnBrk="0" hangingPunct="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 eaLnBrk="0" hangingPunct="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pPr eaLnBrk="1" hangingPunct="1"/>
                    <a:endParaRPr lang="en-NZ" altLang="en-US"/>
                  </a:p>
                </p:txBody>
              </p:sp>
              <p:sp>
                <p:nvSpPr>
                  <p:cNvPr id="74780" name="Text Box 6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681" y="1046"/>
                    <a:ext cx="575" cy="300"/>
                  </a:xfrm>
                  <a:prstGeom prst="rect">
                    <a:avLst/>
                  </a:pr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wrap="none">
                    <a:spAutoFit/>
                  </a:bodyPr>
                  <a:lstStyle>
                    <a:lvl1pPr eaLnBrk="0" hangingPunct="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 eaLnBrk="0" hangingPunct="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 eaLnBrk="0" hangingPunct="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 eaLnBrk="0" hangingPunct="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 eaLnBrk="0" hangingPunct="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pPr algn="ctr" eaLnBrk="1" hangingPunct="1">
                      <a:lnSpc>
                        <a:spcPct val="90000"/>
                      </a:lnSpc>
                    </a:pPr>
                    <a:r>
                      <a:rPr lang="en-US" altLang="en-US" sz="1400" b="1" dirty="0"/>
                      <a:t>1 (a)</a:t>
                    </a:r>
                    <a:endParaRPr lang="en-US" altLang="en-US" sz="1400" b="1" dirty="0"/>
                  </a:p>
                  <a:p>
                    <a:pPr algn="ctr" eaLnBrk="1" hangingPunct="1">
                      <a:lnSpc>
                        <a:spcPct val="90000"/>
                      </a:lnSpc>
                    </a:pPr>
                    <a:r>
                      <a:rPr lang="en-US" altLang="en-US" sz="1400" b="1" dirty="0"/>
                      <a:t>Web site</a:t>
                    </a:r>
                    <a:endParaRPr lang="en-US" altLang="en-US" sz="1400" b="1" dirty="0"/>
                  </a:p>
                </p:txBody>
              </p:sp>
            </p:grpSp>
            <p:grpSp>
              <p:nvGrpSpPr>
                <p:cNvPr id="74773" name="Group 29"/>
                <p:cNvGrpSpPr/>
                <p:nvPr/>
              </p:nvGrpSpPr>
              <p:grpSpPr bwMode="auto">
                <a:xfrm>
                  <a:off x="396" y="1556"/>
                  <a:ext cx="1144" cy="400"/>
                  <a:chOff x="396" y="1556"/>
                  <a:chExt cx="1144" cy="400"/>
                </a:xfrm>
                <a:grpFill/>
              </p:grpSpPr>
              <p:sp>
                <p:nvSpPr>
                  <p:cNvPr id="74777" name="Rectangle 20"/>
                  <p:cNvSpPr>
                    <a:spLocks noChangeArrowheads="1"/>
                  </p:cNvSpPr>
                  <p:nvPr/>
                </p:nvSpPr>
                <p:spPr bwMode="auto">
                  <a:xfrm>
                    <a:off x="396" y="1556"/>
                    <a:ext cx="1144" cy="400"/>
                  </a:xfrm>
                  <a:prstGeom prst="rect">
                    <a:avLst/>
                  </a:prstGeom>
                  <a:grpFill/>
                  <a:ln w="9525">
                    <a:solidFill>
                      <a:schemeClr val="tx1"/>
                    </a:solidFill>
                    <a:miter lim="800000"/>
                  </a:ln>
                </p:spPr>
                <p:txBody>
                  <a:bodyPr wrap="none" anchor="ctr"/>
                  <a:lstStyle>
                    <a:lvl1pPr eaLnBrk="0" hangingPunct="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 eaLnBrk="0" hangingPunct="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 eaLnBrk="0" hangingPunct="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 eaLnBrk="0" hangingPunct="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 eaLnBrk="0" hangingPunct="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pPr eaLnBrk="1" hangingPunct="1"/>
                    <a:endParaRPr lang="en-NZ" altLang="en-US"/>
                  </a:p>
                </p:txBody>
              </p:sp>
              <p:sp>
                <p:nvSpPr>
                  <p:cNvPr id="74778" name="Text Box 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529" y="1606"/>
                    <a:ext cx="878" cy="300"/>
                  </a:xfrm>
                  <a:prstGeom prst="rect">
                    <a:avLst/>
                  </a:pr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wrap="none">
                    <a:spAutoFit/>
                  </a:bodyPr>
                  <a:lstStyle>
                    <a:lvl1pPr eaLnBrk="0" hangingPunct="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 eaLnBrk="0" hangingPunct="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 eaLnBrk="0" hangingPunct="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 eaLnBrk="0" hangingPunct="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 eaLnBrk="0" hangingPunct="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pPr algn="ctr" eaLnBrk="1" hangingPunct="1">
                      <a:lnSpc>
                        <a:spcPct val="90000"/>
                      </a:lnSpc>
                    </a:pPr>
                    <a:r>
                      <a:rPr lang="en-US" altLang="en-US" sz="1400" b="1"/>
                      <a:t>1 (b)</a:t>
                    </a:r>
                    <a:endParaRPr lang="en-US" altLang="en-US" sz="1400" b="1"/>
                  </a:p>
                  <a:p>
                    <a:pPr algn="ctr" eaLnBrk="1" hangingPunct="1">
                      <a:lnSpc>
                        <a:spcPct val="90000"/>
                      </a:lnSpc>
                    </a:pPr>
                    <a:r>
                      <a:rPr lang="en-US" altLang="en-US" sz="1400" b="1"/>
                      <a:t>Voice-to-voice</a:t>
                    </a:r>
                    <a:endParaRPr lang="en-US" altLang="en-US" sz="1400" b="1"/>
                  </a:p>
                </p:txBody>
              </p:sp>
            </p:grpSp>
            <p:grpSp>
              <p:nvGrpSpPr>
                <p:cNvPr id="74774" name="Group 30"/>
                <p:cNvGrpSpPr/>
                <p:nvPr/>
              </p:nvGrpSpPr>
              <p:grpSpPr bwMode="auto">
                <a:xfrm>
                  <a:off x="396" y="2112"/>
                  <a:ext cx="1144" cy="400"/>
                  <a:chOff x="396" y="2112"/>
                  <a:chExt cx="1144" cy="400"/>
                </a:xfrm>
                <a:grpFill/>
              </p:grpSpPr>
              <p:sp>
                <p:nvSpPr>
                  <p:cNvPr id="74775" name="Rectangle 19"/>
                  <p:cNvSpPr>
                    <a:spLocks noChangeArrowheads="1"/>
                  </p:cNvSpPr>
                  <p:nvPr/>
                </p:nvSpPr>
                <p:spPr bwMode="auto">
                  <a:xfrm>
                    <a:off x="396" y="2112"/>
                    <a:ext cx="1144" cy="400"/>
                  </a:xfrm>
                  <a:prstGeom prst="rect">
                    <a:avLst/>
                  </a:prstGeom>
                  <a:grpFill/>
                  <a:ln w="9525">
                    <a:solidFill>
                      <a:schemeClr val="tx1"/>
                    </a:solidFill>
                    <a:miter lim="800000"/>
                  </a:ln>
                </p:spPr>
                <p:txBody>
                  <a:bodyPr wrap="none" anchor="ctr"/>
                  <a:lstStyle>
                    <a:lvl1pPr eaLnBrk="0" hangingPunct="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 eaLnBrk="0" hangingPunct="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 eaLnBrk="0" hangingPunct="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 eaLnBrk="0" hangingPunct="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 eaLnBrk="0" hangingPunct="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pPr eaLnBrk="1" hangingPunct="1"/>
                    <a:endParaRPr lang="en-NZ" altLang="en-US"/>
                  </a:p>
                </p:txBody>
              </p:sp>
              <p:sp>
                <p:nvSpPr>
                  <p:cNvPr id="74776" name="Text Box 8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582" y="2162"/>
                    <a:ext cx="772" cy="300"/>
                  </a:xfrm>
                  <a:prstGeom prst="rect">
                    <a:avLst/>
                  </a:pr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wrap="none">
                    <a:spAutoFit/>
                  </a:bodyPr>
                  <a:lstStyle>
                    <a:lvl1pPr eaLnBrk="0" hangingPunct="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 eaLnBrk="0" hangingPunct="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 eaLnBrk="0" hangingPunct="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 eaLnBrk="0" hangingPunct="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 eaLnBrk="0" hangingPunct="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pPr algn="ctr" eaLnBrk="1" hangingPunct="1">
                      <a:lnSpc>
                        <a:spcPct val="90000"/>
                      </a:lnSpc>
                    </a:pPr>
                    <a:r>
                      <a:rPr lang="en-US" altLang="en-US" sz="1400" b="1"/>
                      <a:t>1 (c)</a:t>
                    </a:r>
                    <a:endParaRPr lang="en-US" altLang="en-US" sz="1400" b="1"/>
                  </a:p>
                  <a:p>
                    <a:pPr algn="ctr" eaLnBrk="1" hangingPunct="1">
                      <a:lnSpc>
                        <a:spcPct val="90000"/>
                      </a:lnSpc>
                    </a:pPr>
                    <a:r>
                      <a:rPr lang="en-US" altLang="en-US" sz="1400" b="1"/>
                      <a:t>Face-to-face</a:t>
                    </a:r>
                    <a:endParaRPr lang="en-US" altLang="en-US" sz="1400" b="1"/>
                  </a:p>
                </p:txBody>
              </p:sp>
            </p:grpSp>
          </p:grpSp>
        </p:grpSp>
      </p:grpSp>
      <p:grpSp>
        <p:nvGrpSpPr>
          <p:cNvPr id="21" name="Group 34"/>
          <p:cNvGrpSpPr/>
          <p:nvPr/>
        </p:nvGrpSpPr>
        <p:grpSpPr bwMode="auto">
          <a:xfrm>
            <a:off x="6572250" y="3238500"/>
            <a:ext cx="1816100" cy="635000"/>
            <a:chOff x="3124" y="2112"/>
            <a:chExt cx="1144" cy="400"/>
          </a:xfrm>
        </p:grpSpPr>
        <p:sp>
          <p:nvSpPr>
            <p:cNvPr id="74766" name="Rectangle 26"/>
            <p:cNvSpPr>
              <a:spLocks noChangeArrowheads="1"/>
            </p:cNvSpPr>
            <p:nvPr/>
          </p:nvSpPr>
          <p:spPr bwMode="auto">
            <a:xfrm>
              <a:off x="3124" y="2112"/>
              <a:ext cx="1144" cy="400"/>
            </a:xfrm>
            <a:prstGeom prst="rect">
              <a:avLst/>
            </a:prstGeom>
            <a:solidFill>
              <a:srgbClr val="FF91B6"/>
            </a:solidFill>
            <a:ln w="9525">
              <a:solidFill>
                <a:schemeClr val="tx1"/>
              </a:solidFill>
              <a:miter lim="800000"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endParaRPr lang="en-NZ" altLang="en-US"/>
            </a:p>
          </p:txBody>
        </p:sp>
        <p:sp>
          <p:nvSpPr>
            <p:cNvPr id="74767" name="Text Box 16"/>
            <p:cNvSpPr txBox="1">
              <a:spLocks noChangeArrowheads="1"/>
            </p:cNvSpPr>
            <p:nvPr/>
          </p:nvSpPr>
          <p:spPr bwMode="auto">
            <a:xfrm>
              <a:off x="3327" y="2162"/>
              <a:ext cx="737" cy="3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 eaLnBrk="1" hangingPunct="1">
                <a:lnSpc>
                  <a:spcPct val="90000"/>
                </a:lnSpc>
              </a:pPr>
              <a:r>
                <a:rPr lang="en-US" altLang="en-US" sz="1400" b="1"/>
                <a:t>5 Assemble</a:t>
              </a:r>
              <a:endParaRPr lang="en-US" altLang="en-US" sz="1400" b="1"/>
            </a:p>
            <a:p>
              <a:pPr algn="ctr" eaLnBrk="1" hangingPunct="1">
                <a:lnSpc>
                  <a:spcPct val="90000"/>
                </a:lnSpc>
              </a:pPr>
              <a:r>
                <a:rPr lang="en-US" altLang="en-US" sz="1400" b="1"/>
                <a:t>to order</a:t>
              </a:r>
              <a:endParaRPr lang="en-US" altLang="en-US" sz="1400" b="1"/>
            </a:p>
          </p:txBody>
        </p:sp>
      </p:grpSp>
      <p:sp>
        <p:nvSpPr>
          <p:cNvPr id="403513" name="Rectangle 57"/>
          <p:cNvSpPr>
            <a:spLocks noChangeArrowheads="1"/>
          </p:cNvSpPr>
          <p:nvPr/>
        </p:nvSpPr>
        <p:spPr bwMode="auto">
          <a:xfrm>
            <a:off x="3052763" y="6070596"/>
            <a:ext cx="5130800" cy="317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lnSpc>
                <a:spcPct val="90000"/>
              </a:lnSpc>
              <a:spcBef>
                <a:spcPct val="40000"/>
              </a:spcBef>
              <a:buClr>
                <a:srgbClr val="B20019"/>
              </a:buClr>
              <a:buFont typeface="Wingdings" panose="05000000000000000000" pitchFamily="2" charset="2"/>
              <a:buNone/>
            </a:pPr>
            <a:r>
              <a:rPr lang="en-US" altLang="en-US" sz="2400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Dell’s Order Fulfillment Process</a:t>
            </a:r>
            <a:endParaRPr lang="en-US" altLang="en-US" sz="2400" b="1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Graphic 21"/>
          <p:cNvPicPr>
            <a:picLocks noChangeAspect="1"/>
          </p:cNvPicPr>
          <p:nvPr/>
        </p:nvPicPr>
        <p:blipFill rotWithShape="1">
          <a:blip r:embed="rId1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9477985" y="6370245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  <a:endParaRPr lang="en-US" sz="2000" b="1" dirty="0"/>
          </a:p>
        </p:txBody>
      </p:sp>
      <p:sp>
        <p:nvSpPr>
          <p:cNvPr id="7" name="Rectangle: Rounded Corners 6"/>
          <p:cNvSpPr/>
          <p:nvPr/>
        </p:nvSpPr>
        <p:spPr>
          <a:xfrm>
            <a:off x="10547350" y="873760"/>
            <a:ext cx="1464219" cy="5396567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</p:cSld>
  <p:clrMapOvr>
    <a:masterClrMapping/>
  </p:clrMapOvr>
  <p:transition>
    <p:strip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18" presetClass="entr" presetSubtype="3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7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0"/>
                            </p:stCondLst>
                            <p:childTnLst>
                              <p:par>
                                <p:cTn id="21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35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3" dur="2000"/>
                                        <p:tgtEl>
                                          <p:spTgt spid="4035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2000"/>
                            </p:stCondLst>
                            <p:childTnLst>
                              <p:par>
                                <p:cTn id="2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4000"/>
                            </p:stCondLst>
                            <p:childTnLst>
                              <p:par>
                                <p:cTn id="29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35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1" dur="2000"/>
                                        <p:tgtEl>
                                          <p:spTgt spid="4035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6000"/>
                            </p:stCondLst>
                            <p:childTnLst>
                              <p:par>
                                <p:cTn id="3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8000"/>
                            </p:stCondLst>
                            <p:childTnLst>
                              <p:par>
                                <p:cTn id="3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0000"/>
                            </p:stCondLst>
                            <p:childTnLst>
                              <p:par>
                                <p:cTn id="4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2000"/>
                            </p:stCondLst>
                            <p:childTnLst>
                              <p:par>
                                <p:cTn id="45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35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1000"/>
                                        <p:tgtEl>
                                          <p:spTgt spid="4035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3513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9736" name="Rectangle 8"/>
          <p:cNvSpPr>
            <a:spLocks noGrp="1" noChangeArrowheads="1"/>
          </p:cNvSpPr>
          <p:nvPr>
            <p:ph type="title"/>
          </p:nvPr>
        </p:nvSpPr>
        <p:spPr>
          <a:xfrm>
            <a:off x="1203960" y="79526"/>
            <a:ext cx="10251895" cy="1325563"/>
          </a:xfrm>
        </p:spPr>
        <p:txBody>
          <a:bodyPr>
            <a:normAutofit/>
          </a:bodyPr>
          <a:lstStyle/>
          <a:p>
            <a:pPr algn="ctr" eaLnBrk="1" hangingPunct="1">
              <a:defRPr/>
            </a:pPr>
            <a:r>
              <a:rPr lang="en-US" sz="32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Customer Relationship  Process</a:t>
            </a:r>
            <a:endParaRPr lang="en-US" sz="32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29737" name="Rectangle 9"/>
          <p:cNvSpPr>
            <a:spLocks noGrp="1" noChangeArrowheads="1"/>
          </p:cNvSpPr>
          <p:nvPr>
            <p:ph type="body" idx="1"/>
          </p:nvPr>
        </p:nvSpPr>
        <p:spPr>
          <a:xfrm>
            <a:off x="802640" y="1625601"/>
            <a:ext cx="8788400" cy="1471613"/>
          </a:xfrm>
        </p:spPr>
        <p:txBody>
          <a:bodyPr/>
          <a:lstStyle/>
          <a:p>
            <a:pPr marL="533400" indent="-533400"/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Customer relationship management (CRM) programs identify, attract, and build relationships with customers </a:t>
            </a:r>
            <a:endParaRPr lang="en-US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29739" name="Rectangle 11"/>
          <p:cNvSpPr>
            <a:spLocks noChangeArrowheads="1"/>
          </p:cNvSpPr>
          <p:nvPr/>
        </p:nvSpPr>
        <p:spPr bwMode="auto">
          <a:xfrm>
            <a:off x="1016000" y="2947988"/>
            <a:ext cx="8580391" cy="2119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533400" indent="-5334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914400" indent="-4572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ct val="40000"/>
              </a:spcBef>
              <a:buClr>
                <a:srgbClr val="B20019"/>
              </a:buClr>
              <a:buFont typeface="Wingdings" panose="05000000000000000000" pitchFamily="2" charset="2"/>
              <a:buChar char="l"/>
            </a:pPr>
            <a:r>
              <a:rPr lang="en-US" altLang="en-US" sz="2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Marketing</a:t>
            </a:r>
            <a:endParaRPr lang="en-US" altLang="en-US" sz="28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 eaLnBrk="1" hangingPunct="1">
              <a:lnSpc>
                <a:spcPct val="90000"/>
              </a:lnSpc>
              <a:spcBef>
                <a:spcPct val="40000"/>
              </a:spcBef>
              <a:buClr>
                <a:srgbClr val="B20019"/>
              </a:buClr>
              <a:buSzPct val="75000"/>
              <a:buFont typeface="Wingdings" panose="05000000000000000000" pitchFamily="2" charset="2"/>
              <a:buChar char="u"/>
            </a:pPr>
            <a:r>
              <a:rPr lang="en-US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Electronic commerce (e-commerce)</a:t>
            </a:r>
            <a:endParaRPr lang="en-US" alt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 eaLnBrk="1" hangingPunct="1">
              <a:lnSpc>
                <a:spcPct val="90000"/>
              </a:lnSpc>
              <a:spcBef>
                <a:spcPct val="40000"/>
              </a:spcBef>
              <a:buClr>
                <a:srgbClr val="B20019"/>
              </a:buClr>
              <a:buSzPct val="75000"/>
              <a:buFont typeface="Wingdings" panose="05000000000000000000" pitchFamily="2" charset="2"/>
              <a:buChar char="u"/>
            </a:pPr>
            <a:r>
              <a:rPr lang="en-US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Business-to-Consumer (B2C) systems</a:t>
            </a:r>
            <a:endParaRPr lang="en-US" alt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 eaLnBrk="1" hangingPunct="1">
              <a:lnSpc>
                <a:spcPct val="90000"/>
              </a:lnSpc>
              <a:spcBef>
                <a:spcPct val="40000"/>
              </a:spcBef>
              <a:buClr>
                <a:srgbClr val="B20019"/>
              </a:buClr>
              <a:buSzPct val="75000"/>
              <a:buFont typeface="Wingdings" panose="05000000000000000000" pitchFamily="2" charset="2"/>
              <a:buChar char="u"/>
            </a:pPr>
            <a:r>
              <a:rPr lang="en-US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Business-to-Business (B2B) systems</a:t>
            </a:r>
            <a:endParaRPr lang="en-US" alt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Graphic 21"/>
          <p:cNvPicPr>
            <a:picLocks noChangeAspect="1"/>
          </p:cNvPicPr>
          <p:nvPr/>
        </p:nvPicPr>
        <p:blipFill rotWithShape="1">
          <a:blip r:embed="rId1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2" y="79526"/>
            <a:ext cx="2247334" cy="1076343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9477985" y="6370245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  <a:endParaRPr lang="en-US" sz="2000" b="1" dirty="0"/>
          </a:p>
        </p:txBody>
      </p:sp>
      <p:sp>
        <p:nvSpPr>
          <p:cNvPr id="4" name="Rectangle: Rounded Corners 3"/>
          <p:cNvSpPr/>
          <p:nvPr/>
        </p:nvSpPr>
        <p:spPr>
          <a:xfrm>
            <a:off x="9804400" y="873760"/>
            <a:ext cx="2207169" cy="5396567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</p:cSld>
  <p:clrMapOvr>
    <a:masterClrMapping/>
  </p:clrMapOvr>
  <p:transition>
    <p:pull dir="l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97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1000"/>
                                        <p:tgtEl>
                                          <p:spTgt spid="3297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97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" dur="1000"/>
                                        <p:tgtEl>
                                          <p:spTgt spid="3297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9737" grpId="0"/>
      <p:bldP spid="329739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1650" name="Rectangle 2"/>
          <p:cNvSpPr>
            <a:spLocks noGrp="1" noChangeArrowheads="1"/>
          </p:cNvSpPr>
          <p:nvPr>
            <p:ph type="title"/>
          </p:nvPr>
        </p:nvSpPr>
        <p:spPr>
          <a:xfrm>
            <a:off x="1051560" y="-145255"/>
            <a:ext cx="10515600" cy="1325563"/>
          </a:xfrm>
        </p:spPr>
        <p:txBody>
          <a:bodyPr>
            <a:normAutofit/>
          </a:bodyPr>
          <a:lstStyle/>
          <a:p>
            <a:pPr algn="ctr" eaLnBrk="1" hangingPunct="1">
              <a:defRPr/>
            </a:pPr>
            <a:r>
              <a:rPr lang="en-US" sz="32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Customer Relationship  Process</a:t>
            </a:r>
            <a:endParaRPr lang="en-US" sz="32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1165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051560" y="3758407"/>
            <a:ext cx="9484360" cy="2125663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q"/>
            </a:pPr>
            <a:r>
              <a:rPr lang="en-US" alt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Customer service</a:t>
            </a:r>
            <a:endParaRPr lang="en-US" altLang="en-US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914400" lvl="1" indent="-457200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Helps customers with answers to questions, resolves problems, and provides general information</a:t>
            </a:r>
            <a:endParaRPr lang="en-US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914400" lvl="1" indent="-457200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Call centers</a:t>
            </a:r>
            <a:endParaRPr lang="en-US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11652" name="Rectangle 4"/>
          <p:cNvSpPr>
            <a:spLocks noChangeArrowheads="1"/>
          </p:cNvSpPr>
          <p:nvPr/>
        </p:nvSpPr>
        <p:spPr bwMode="auto">
          <a:xfrm>
            <a:off x="904240" y="1454151"/>
            <a:ext cx="8912860" cy="2030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533400" indent="-5334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914400" indent="-4572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ct val="40000"/>
              </a:spcBef>
              <a:buClr>
                <a:srgbClr val="B20019"/>
              </a:buClr>
              <a:buFont typeface="Wingdings" panose="05000000000000000000" pitchFamily="2" charset="2"/>
              <a:buChar char="q"/>
            </a:pPr>
            <a:r>
              <a:rPr lang="en-US" altLang="en-US" sz="2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Order placement</a:t>
            </a:r>
            <a:endParaRPr lang="en-US" altLang="en-US" sz="28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 eaLnBrk="1" hangingPunct="1">
              <a:lnSpc>
                <a:spcPct val="90000"/>
              </a:lnSpc>
              <a:spcBef>
                <a:spcPct val="40000"/>
              </a:spcBef>
              <a:buClr>
                <a:srgbClr val="B20019"/>
              </a:buClr>
              <a:buSzPct val="75000"/>
              <a:buFont typeface="Wingdings" panose="05000000000000000000" pitchFamily="2" charset="2"/>
              <a:buChar char="u"/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Execute a sale, register the specifics, confirm acceptance, and track progress</a:t>
            </a:r>
            <a:endParaRPr lang="en-US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 eaLnBrk="1" hangingPunct="1">
              <a:lnSpc>
                <a:spcPct val="90000"/>
              </a:lnSpc>
              <a:spcBef>
                <a:spcPct val="40000"/>
              </a:spcBef>
              <a:buClr>
                <a:srgbClr val="B20019"/>
              </a:buClr>
              <a:buSzPct val="75000"/>
              <a:buFont typeface="Wingdings" panose="05000000000000000000" pitchFamily="2" charset="2"/>
              <a:buChar char="u"/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Internet provides advantage</a:t>
            </a:r>
            <a:endParaRPr lang="en-US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Graphic 21"/>
          <p:cNvPicPr>
            <a:picLocks noChangeAspect="1"/>
          </p:cNvPicPr>
          <p:nvPr/>
        </p:nvPicPr>
        <p:blipFill rotWithShape="1">
          <a:blip r:embed="rId1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9477985" y="6370245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  <a:endParaRPr lang="en-US" sz="2000" b="1" dirty="0"/>
          </a:p>
        </p:txBody>
      </p:sp>
      <p:sp>
        <p:nvSpPr>
          <p:cNvPr id="4" name="Rectangle: Rounded Corners 3"/>
          <p:cNvSpPr/>
          <p:nvPr/>
        </p:nvSpPr>
        <p:spPr>
          <a:xfrm>
            <a:off x="10393680" y="873760"/>
            <a:ext cx="1617889" cy="5396567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</p:cSld>
  <p:clrMapOvr>
    <a:masterClrMapping/>
  </p:clrMapOvr>
  <p:transition>
    <p:strip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1000"/>
                                        <p:tgtEl>
                                          <p:spTgt spid="4116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6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" dur="1000"/>
                                        <p:tgtEl>
                                          <p:spTgt spid="4116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1651" grpId="0"/>
      <p:bldP spid="411652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1783" name="Rectangle 7"/>
          <p:cNvSpPr>
            <a:spLocks noGrp="1" noChangeArrowheads="1"/>
          </p:cNvSpPr>
          <p:nvPr>
            <p:ph type="title"/>
          </p:nvPr>
        </p:nvSpPr>
        <p:spPr>
          <a:xfrm>
            <a:off x="1363481" y="-164308"/>
            <a:ext cx="10515600" cy="1325563"/>
          </a:xfrm>
        </p:spPr>
        <p:txBody>
          <a:bodyPr>
            <a:normAutofit/>
          </a:bodyPr>
          <a:lstStyle/>
          <a:p>
            <a:pPr algn="ctr" eaLnBrk="1" hangingPunct="1">
              <a:defRPr/>
            </a:pPr>
            <a:r>
              <a:rPr lang="en-US" sz="32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Supply Chains and the Environment</a:t>
            </a:r>
            <a:endParaRPr lang="en-US" sz="32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31784" name="Rectangle 8"/>
          <p:cNvSpPr>
            <a:spLocks noGrp="1" noChangeArrowheads="1"/>
          </p:cNvSpPr>
          <p:nvPr>
            <p:ph type="body" idx="1"/>
          </p:nvPr>
        </p:nvSpPr>
        <p:spPr>
          <a:xfrm>
            <a:off x="1158240" y="1325563"/>
            <a:ext cx="9083040" cy="3236913"/>
          </a:xfrm>
        </p:spPr>
        <p:txBody>
          <a:bodyPr/>
          <a:lstStyle/>
          <a:p>
            <a:pPr>
              <a:buFont typeface="Wingdings" panose="05000000000000000000" pitchFamily="2" charset="2"/>
              <a:buChar char="q"/>
            </a:pPr>
            <a:r>
              <a:rPr lang="en-US" alt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Sustainability</a:t>
            </a:r>
            <a:endParaRPr lang="en-US" altLang="en-US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914400" lvl="1" indent="-457200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Environmental stewardship</a:t>
            </a:r>
            <a:endParaRPr lang="en-US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914400" lvl="1" indent="-457200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Environmental protection</a:t>
            </a:r>
            <a:endParaRPr lang="en-US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914400" lvl="1" indent="-457200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Productivity improvement</a:t>
            </a:r>
            <a:endParaRPr lang="en-US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914400" lvl="1" indent="-457200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Risk minimization</a:t>
            </a:r>
            <a:endParaRPr lang="en-US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914400" lvl="1" indent="-457200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Innovation </a:t>
            </a:r>
            <a:endParaRPr lang="en-US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31785" name="Rectangle 9"/>
          <p:cNvSpPr>
            <a:spLocks noChangeArrowheads="1"/>
          </p:cNvSpPr>
          <p:nvPr/>
        </p:nvSpPr>
        <p:spPr bwMode="auto">
          <a:xfrm>
            <a:off x="1158240" y="4246563"/>
            <a:ext cx="9083040" cy="2112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533400" indent="-5334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914400" indent="-4572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ct val="40000"/>
              </a:spcBef>
              <a:buClr>
                <a:srgbClr val="B20019"/>
              </a:buClr>
              <a:buFont typeface="Wingdings" panose="05000000000000000000" pitchFamily="2" charset="2"/>
              <a:buChar char="q"/>
            </a:pPr>
            <a:r>
              <a:rPr lang="en-US" altLang="en-US" sz="2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Reverse logistics</a:t>
            </a:r>
            <a:endParaRPr lang="en-US" altLang="en-US" sz="28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 eaLnBrk="1" hangingPunct="1">
              <a:lnSpc>
                <a:spcPct val="90000"/>
              </a:lnSpc>
              <a:spcBef>
                <a:spcPct val="40000"/>
              </a:spcBef>
              <a:buClr>
                <a:srgbClr val="B20019"/>
              </a:buClr>
              <a:buSzPct val="75000"/>
              <a:buFont typeface="Wingdings" panose="05000000000000000000" pitchFamily="2" charset="2"/>
              <a:buChar char="u"/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Planning, implementing, and controlling flows from consumption back to origin</a:t>
            </a:r>
            <a:endParaRPr lang="en-US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 eaLnBrk="1" hangingPunct="1">
              <a:lnSpc>
                <a:spcPct val="90000"/>
              </a:lnSpc>
              <a:spcBef>
                <a:spcPct val="40000"/>
              </a:spcBef>
              <a:buClr>
                <a:srgbClr val="B20019"/>
              </a:buClr>
              <a:buSzPct val="75000"/>
              <a:buFont typeface="Wingdings" panose="05000000000000000000" pitchFamily="2" charset="2"/>
              <a:buChar char="u"/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Closed-loop supply chain</a:t>
            </a:r>
            <a:endParaRPr lang="en-US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Graphic 21"/>
          <p:cNvPicPr>
            <a:picLocks noChangeAspect="1"/>
          </p:cNvPicPr>
          <p:nvPr/>
        </p:nvPicPr>
        <p:blipFill rotWithShape="1">
          <a:blip r:embed="rId1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210911" y="33488"/>
            <a:ext cx="2305141" cy="1076343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9477985" y="6370245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  <a:endParaRPr lang="en-US" sz="2000" b="1" dirty="0"/>
          </a:p>
        </p:txBody>
      </p:sp>
      <p:sp>
        <p:nvSpPr>
          <p:cNvPr id="4" name="Rectangle: Rounded Corners 3"/>
          <p:cNvSpPr/>
          <p:nvPr/>
        </p:nvSpPr>
        <p:spPr>
          <a:xfrm>
            <a:off x="9977120" y="873760"/>
            <a:ext cx="2034449" cy="5396567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</p:cSld>
  <p:clrMapOvr>
    <a:masterClrMapping/>
  </p:clrMapOvr>
  <p:transition>
    <p:pull dir="l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17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1000"/>
                                        <p:tgtEl>
                                          <p:spTgt spid="3317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17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" dur="1000"/>
                                        <p:tgtEl>
                                          <p:spTgt spid="3317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1784" grpId="0"/>
      <p:bldP spid="331785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50"/>
          <p:cNvGrpSpPr/>
          <p:nvPr/>
        </p:nvGrpSpPr>
        <p:grpSpPr bwMode="auto">
          <a:xfrm>
            <a:off x="6483350" y="2222500"/>
            <a:ext cx="1606550" cy="622300"/>
            <a:chOff x="3352" y="1400"/>
            <a:chExt cx="784" cy="392"/>
          </a:xfrm>
        </p:grpSpPr>
        <p:sp>
          <p:nvSpPr>
            <p:cNvPr id="81968" name="Line 33"/>
            <p:cNvSpPr>
              <a:spLocks noChangeShapeType="1"/>
            </p:cNvSpPr>
            <p:nvPr/>
          </p:nvSpPr>
          <p:spPr bwMode="auto">
            <a:xfrm flipV="1">
              <a:off x="3352" y="1400"/>
              <a:ext cx="0" cy="392"/>
            </a:xfrm>
            <a:prstGeom prst="line">
              <a:avLst/>
            </a:prstGeom>
            <a:noFill/>
            <a:ln w="38100">
              <a:solidFill>
                <a:schemeClr val="tx2"/>
              </a:solidFill>
              <a:rou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81969" name="Freeform 40"/>
            <p:cNvSpPr/>
            <p:nvPr/>
          </p:nvSpPr>
          <p:spPr bwMode="auto">
            <a:xfrm>
              <a:off x="3352" y="1400"/>
              <a:ext cx="784" cy="208"/>
            </a:xfrm>
            <a:custGeom>
              <a:avLst/>
              <a:gdLst>
                <a:gd name="T0" fmla="*/ 0 w 784"/>
                <a:gd name="T1" fmla="*/ 208 h 208"/>
                <a:gd name="T2" fmla="*/ 784 w 784"/>
                <a:gd name="T3" fmla="*/ 208 h 208"/>
                <a:gd name="T4" fmla="*/ 784 w 784"/>
                <a:gd name="T5" fmla="*/ 0 h 208"/>
                <a:gd name="T6" fmla="*/ 0 60000 65536"/>
                <a:gd name="T7" fmla="*/ 0 60000 65536"/>
                <a:gd name="T8" fmla="*/ 0 60000 65536"/>
                <a:gd name="T9" fmla="*/ 0 w 784"/>
                <a:gd name="T10" fmla="*/ 0 h 208"/>
                <a:gd name="T11" fmla="*/ 784 w 784"/>
                <a:gd name="T12" fmla="*/ 208 h 208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784" h="208">
                  <a:moveTo>
                    <a:pt x="0" y="208"/>
                  </a:moveTo>
                  <a:lnTo>
                    <a:pt x="784" y="208"/>
                  </a:lnTo>
                  <a:lnTo>
                    <a:pt x="784" y="0"/>
                  </a:lnTo>
                </a:path>
              </a:pathLst>
            </a:custGeom>
            <a:noFill/>
            <a:ln w="38100">
              <a:solidFill>
                <a:schemeClr val="tx2"/>
              </a:solidFill>
              <a:rou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333830" name="Rectangle 6"/>
          <p:cNvSpPr>
            <a:spLocks noGrp="1" noChangeArrowheads="1"/>
          </p:cNvSpPr>
          <p:nvPr>
            <p:ph type="title"/>
          </p:nvPr>
        </p:nvSpPr>
        <p:spPr>
          <a:xfrm>
            <a:off x="2773363" y="-11907"/>
            <a:ext cx="10515600" cy="1325563"/>
          </a:xfrm>
        </p:spPr>
        <p:txBody>
          <a:bodyPr>
            <a:normAutofit/>
          </a:bodyPr>
          <a:lstStyle/>
          <a:p>
            <a:pPr eaLnBrk="1" hangingPunct="1">
              <a:defRPr/>
            </a:pP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</a:t>
            </a:r>
            <a:r>
              <a:rPr lang="en-US" sz="32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Closed Loop Supply Chain</a:t>
            </a:r>
            <a:endParaRPr lang="en-US" sz="32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33852" name="Freeform 28"/>
          <p:cNvSpPr/>
          <p:nvPr/>
        </p:nvSpPr>
        <p:spPr bwMode="auto">
          <a:xfrm>
            <a:off x="3136900" y="3352800"/>
            <a:ext cx="482600" cy="1625600"/>
          </a:xfrm>
          <a:custGeom>
            <a:avLst/>
            <a:gdLst>
              <a:gd name="T0" fmla="*/ 2147483647 w 304"/>
              <a:gd name="T1" fmla="*/ 2147483647 h 1024"/>
              <a:gd name="T2" fmla="*/ 0 w 304"/>
              <a:gd name="T3" fmla="*/ 2147483647 h 1024"/>
              <a:gd name="T4" fmla="*/ 0 w 304"/>
              <a:gd name="T5" fmla="*/ 0 h 1024"/>
              <a:gd name="T6" fmla="*/ 0 60000 65536"/>
              <a:gd name="T7" fmla="*/ 0 60000 65536"/>
              <a:gd name="T8" fmla="*/ 0 60000 65536"/>
              <a:gd name="T9" fmla="*/ 0 w 304"/>
              <a:gd name="T10" fmla="*/ 0 h 1024"/>
              <a:gd name="T11" fmla="*/ 304 w 304"/>
              <a:gd name="T12" fmla="*/ 1024 h 1024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304" h="1024">
                <a:moveTo>
                  <a:pt x="304" y="1024"/>
                </a:moveTo>
                <a:lnTo>
                  <a:pt x="0" y="1024"/>
                </a:lnTo>
                <a:lnTo>
                  <a:pt x="0" y="0"/>
                </a:lnTo>
              </a:path>
            </a:pathLst>
          </a:custGeom>
          <a:noFill/>
          <a:ln w="38100">
            <a:solidFill>
              <a:schemeClr val="tx2"/>
            </a:solidFill>
            <a:rou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33853" name="Line 29"/>
          <p:cNvSpPr>
            <a:spLocks noChangeShapeType="1"/>
          </p:cNvSpPr>
          <p:nvPr/>
        </p:nvSpPr>
        <p:spPr bwMode="auto">
          <a:xfrm flipV="1">
            <a:off x="4305300" y="2222500"/>
            <a:ext cx="0" cy="1574800"/>
          </a:xfrm>
          <a:prstGeom prst="line">
            <a:avLst/>
          </a:prstGeom>
          <a:noFill/>
          <a:ln w="38100">
            <a:solidFill>
              <a:schemeClr val="tx2"/>
            </a:solidFill>
            <a:rou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grpSp>
        <p:nvGrpSpPr>
          <p:cNvPr id="3" name="Group 53"/>
          <p:cNvGrpSpPr/>
          <p:nvPr/>
        </p:nvGrpSpPr>
        <p:grpSpPr bwMode="auto">
          <a:xfrm>
            <a:off x="7888288" y="3962400"/>
            <a:ext cx="863600" cy="1460500"/>
            <a:chOff x="4009" y="2496"/>
            <a:chExt cx="544" cy="920"/>
          </a:xfrm>
        </p:grpSpPr>
        <p:grpSp>
          <p:nvGrpSpPr>
            <p:cNvPr id="81964" name="Group 22"/>
            <p:cNvGrpSpPr/>
            <p:nvPr/>
          </p:nvGrpSpPr>
          <p:grpSpPr bwMode="auto">
            <a:xfrm>
              <a:off x="4009" y="2872"/>
              <a:ext cx="544" cy="544"/>
              <a:chOff x="3681" y="2872"/>
              <a:chExt cx="544" cy="544"/>
            </a:xfrm>
          </p:grpSpPr>
          <p:sp>
            <p:nvSpPr>
              <p:cNvPr id="81966" name="Oval 21"/>
              <p:cNvSpPr>
                <a:spLocks noChangeArrowheads="1"/>
              </p:cNvSpPr>
              <p:nvPr/>
            </p:nvSpPr>
            <p:spPr bwMode="auto">
              <a:xfrm>
                <a:off x="3681" y="2872"/>
                <a:ext cx="544" cy="544"/>
              </a:xfrm>
              <a:prstGeom prst="ellipse">
                <a:avLst/>
              </a:prstGeom>
              <a:solidFill>
                <a:srgbClr val="F8E5C0"/>
              </a:solidFill>
              <a:ln w="19050">
                <a:solidFill>
                  <a:schemeClr val="tx1"/>
                </a:solidFill>
                <a:round/>
              </a:ln>
            </p:spPr>
            <p:txBody>
              <a:bodyPr wrap="none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eaLnBrk="1" hangingPunct="1"/>
                <a:endParaRPr lang="en-NZ" altLang="en-US"/>
              </a:p>
            </p:txBody>
          </p:sp>
          <p:sp>
            <p:nvSpPr>
              <p:cNvPr id="81967" name="Text Box 16"/>
              <p:cNvSpPr txBox="1">
                <a:spLocks noChangeArrowheads="1"/>
              </p:cNvSpPr>
              <p:nvPr/>
            </p:nvSpPr>
            <p:spPr bwMode="auto">
              <a:xfrm>
                <a:off x="3700" y="3011"/>
                <a:ext cx="506" cy="26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algn="ctr" eaLnBrk="1" hangingPunct="1">
                  <a:lnSpc>
                    <a:spcPct val="90000"/>
                  </a:lnSpc>
                </a:pPr>
                <a:r>
                  <a:rPr lang="en-US" altLang="en-US" sz="1200" b="1"/>
                  <a:t>Waste</a:t>
                </a:r>
                <a:endParaRPr lang="en-US" altLang="en-US" sz="1200" b="1"/>
              </a:p>
              <a:p>
                <a:pPr algn="ctr" eaLnBrk="1" hangingPunct="1">
                  <a:lnSpc>
                    <a:spcPct val="90000"/>
                  </a:lnSpc>
                </a:pPr>
                <a:r>
                  <a:rPr lang="en-US" altLang="en-US" sz="1200" b="1"/>
                  <a:t>disposal</a:t>
                </a:r>
                <a:endParaRPr lang="en-US" altLang="en-US" sz="1200" b="1"/>
              </a:p>
            </p:txBody>
          </p:sp>
        </p:grpSp>
        <p:sp>
          <p:nvSpPr>
            <p:cNvPr id="81965" name="Line 31"/>
            <p:cNvSpPr>
              <a:spLocks noChangeShapeType="1"/>
            </p:cNvSpPr>
            <p:nvPr/>
          </p:nvSpPr>
          <p:spPr bwMode="auto">
            <a:xfrm>
              <a:off x="4272" y="2496"/>
              <a:ext cx="0" cy="376"/>
            </a:xfrm>
            <a:prstGeom prst="line">
              <a:avLst/>
            </a:prstGeom>
            <a:noFill/>
            <a:ln w="38100">
              <a:solidFill>
                <a:schemeClr val="tx2"/>
              </a:solidFill>
              <a:rou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333856" name="Line 32"/>
          <p:cNvSpPr>
            <a:spLocks noChangeShapeType="1"/>
          </p:cNvSpPr>
          <p:nvPr/>
        </p:nvSpPr>
        <p:spPr bwMode="auto">
          <a:xfrm flipV="1">
            <a:off x="9626600" y="2235200"/>
            <a:ext cx="0" cy="711200"/>
          </a:xfrm>
          <a:prstGeom prst="line">
            <a:avLst/>
          </a:prstGeom>
          <a:noFill/>
          <a:ln w="38100">
            <a:solidFill>
              <a:schemeClr val="tx2"/>
            </a:solidFill>
            <a:rou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33858" name="Line 34"/>
          <p:cNvSpPr>
            <a:spLocks noChangeShapeType="1"/>
          </p:cNvSpPr>
          <p:nvPr/>
        </p:nvSpPr>
        <p:spPr bwMode="auto">
          <a:xfrm flipV="1">
            <a:off x="5702300" y="2235200"/>
            <a:ext cx="0" cy="1168400"/>
          </a:xfrm>
          <a:prstGeom prst="line">
            <a:avLst/>
          </a:prstGeom>
          <a:noFill/>
          <a:ln w="38100">
            <a:solidFill>
              <a:schemeClr val="tx2"/>
            </a:solidFill>
            <a:rou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grpSp>
        <p:nvGrpSpPr>
          <p:cNvPr id="5" name="Group 52"/>
          <p:cNvGrpSpPr/>
          <p:nvPr/>
        </p:nvGrpSpPr>
        <p:grpSpPr bwMode="auto">
          <a:xfrm>
            <a:off x="3659188" y="3692526"/>
            <a:ext cx="4265612" cy="587375"/>
            <a:chOff x="1345" y="2326"/>
            <a:chExt cx="2687" cy="370"/>
          </a:xfrm>
        </p:grpSpPr>
        <p:sp>
          <p:nvSpPr>
            <p:cNvPr id="81962" name="Text Box 11"/>
            <p:cNvSpPr txBox="1">
              <a:spLocks noChangeArrowheads="1"/>
            </p:cNvSpPr>
            <p:nvPr/>
          </p:nvSpPr>
          <p:spPr bwMode="auto">
            <a:xfrm>
              <a:off x="1345" y="2326"/>
              <a:ext cx="838" cy="370"/>
            </a:xfrm>
            <a:prstGeom prst="rect">
              <a:avLst/>
            </a:prstGeom>
            <a:solidFill>
              <a:schemeClr val="bg2"/>
            </a:solidFill>
            <a:ln w="19050">
              <a:solidFill>
                <a:schemeClr val="tx1"/>
              </a:solidFill>
              <a:miter lim="800000"/>
            </a:ln>
          </p:spPr>
          <p:txBody>
            <a:bodyPr wrap="none" lIns="162000" tIns="118800" rIns="162000" bIns="118800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 eaLnBrk="1" hangingPunct="1">
                <a:lnSpc>
                  <a:spcPct val="90000"/>
                </a:lnSpc>
              </a:pPr>
              <a:r>
                <a:rPr lang="en-US" altLang="en-US" sz="1200" b="1"/>
                <a:t>Recycle parts</a:t>
              </a:r>
              <a:endParaRPr lang="en-US" altLang="en-US" sz="1200" b="1"/>
            </a:p>
            <a:p>
              <a:pPr algn="ctr" eaLnBrk="1" hangingPunct="1">
                <a:lnSpc>
                  <a:spcPct val="90000"/>
                </a:lnSpc>
              </a:pPr>
              <a:r>
                <a:rPr lang="en-US" altLang="en-US" sz="1200" b="1"/>
                <a:t>and materials</a:t>
              </a:r>
              <a:endParaRPr lang="en-US" altLang="en-US" sz="1200" b="1"/>
            </a:p>
          </p:txBody>
        </p:sp>
        <p:sp>
          <p:nvSpPr>
            <p:cNvPr id="81963" name="Line 35"/>
            <p:cNvSpPr>
              <a:spLocks noChangeShapeType="1"/>
            </p:cNvSpPr>
            <p:nvPr/>
          </p:nvSpPr>
          <p:spPr bwMode="auto">
            <a:xfrm flipH="1">
              <a:off x="2176" y="2496"/>
              <a:ext cx="1856" cy="0"/>
            </a:xfrm>
            <a:prstGeom prst="line">
              <a:avLst/>
            </a:prstGeom>
            <a:noFill/>
            <a:ln w="38100">
              <a:solidFill>
                <a:schemeClr val="tx2"/>
              </a:solidFill>
              <a:rou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6" name="Group 51"/>
          <p:cNvGrpSpPr/>
          <p:nvPr/>
        </p:nvGrpSpPr>
        <p:grpSpPr bwMode="auto">
          <a:xfrm>
            <a:off x="5356226" y="3375026"/>
            <a:ext cx="2555875" cy="422275"/>
            <a:chOff x="2414" y="2126"/>
            <a:chExt cx="1610" cy="266"/>
          </a:xfrm>
        </p:grpSpPr>
        <p:sp>
          <p:nvSpPr>
            <p:cNvPr id="81960" name="Text Box 15"/>
            <p:cNvSpPr txBox="1">
              <a:spLocks noChangeArrowheads="1"/>
            </p:cNvSpPr>
            <p:nvPr/>
          </p:nvSpPr>
          <p:spPr bwMode="auto">
            <a:xfrm>
              <a:off x="2414" y="2126"/>
              <a:ext cx="913" cy="266"/>
            </a:xfrm>
            <a:prstGeom prst="rect">
              <a:avLst/>
            </a:prstGeom>
            <a:solidFill>
              <a:schemeClr val="bg2"/>
            </a:solidFill>
            <a:ln w="19050">
              <a:solidFill>
                <a:schemeClr val="tx1"/>
              </a:solidFill>
              <a:miter lim="800000"/>
            </a:ln>
          </p:spPr>
          <p:txBody>
            <a:bodyPr wrap="none" lIns="162000" tIns="118800" rIns="162000" bIns="118800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 eaLnBrk="1" hangingPunct="1">
                <a:lnSpc>
                  <a:spcPct val="90000"/>
                </a:lnSpc>
              </a:pPr>
              <a:r>
                <a:rPr lang="en-US" altLang="en-US" sz="1200" b="1"/>
                <a:t>Remanufacture</a:t>
              </a:r>
              <a:endParaRPr lang="en-US" altLang="en-US" sz="1200" b="1"/>
            </a:p>
          </p:txBody>
        </p:sp>
        <p:sp>
          <p:nvSpPr>
            <p:cNvPr id="81961" name="Line 36"/>
            <p:cNvSpPr>
              <a:spLocks noChangeShapeType="1"/>
            </p:cNvSpPr>
            <p:nvPr/>
          </p:nvSpPr>
          <p:spPr bwMode="auto">
            <a:xfrm flipH="1">
              <a:off x="3320" y="2248"/>
              <a:ext cx="704" cy="0"/>
            </a:xfrm>
            <a:prstGeom prst="line">
              <a:avLst/>
            </a:prstGeom>
            <a:noFill/>
            <a:ln w="38100">
              <a:solidFill>
                <a:schemeClr val="tx2"/>
              </a:solidFill>
              <a:rou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7" name="Group 49"/>
          <p:cNvGrpSpPr/>
          <p:nvPr/>
        </p:nvGrpSpPr>
        <p:grpSpPr bwMode="auto">
          <a:xfrm>
            <a:off x="5883276" y="2752726"/>
            <a:ext cx="2016125" cy="422275"/>
            <a:chOff x="2746" y="1734"/>
            <a:chExt cx="1270" cy="266"/>
          </a:xfrm>
        </p:grpSpPr>
        <p:sp>
          <p:nvSpPr>
            <p:cNvPr id="81958" name="Text Box 14"/>
            <p:cNvSpPr txBox="1">
              <a:spLocks noChangeArrowheads="1"/>
            </p:cNvSpPr>
            <p:nvPr/>
          </p:nvSpPr>
          <p:spPr bwMode="auto">
            <a:xfrm>
              <a:off x="2746" y="1734"/>
              <a:ext cx="769" cy="266"/>
            </a:xfrm>
            <a:prstGeom prst="rect">
              <a:avLst/>
            </a:prstGeom>
            <a:solidFill>
              <a:schemeClr val="bg2"/>
            </a:solidFill>
            <a:ln w="19050">
              <a:solidFill>
                <a:schemeClr val="tx1"/>
              </a:solidFill>
              <a:miter lim="800000"/>
            </a:ln>
          </p:spPr>
          <p:txBody>
            <a:bodyPr wrap="none" lIns="162000" tIns="118800" rIns="162000" bIns="118800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 eaLnBrk="1" hangingPunct="1">
                <a:lnSpc>
                  <a:spcPct val="90000"/>
                </a:lnSpc>
              </a:pPr>
              <a:r>
                <a:rPr lang="en-US" altLang="en-US" sz="1200" b="1"/>
                <a:t>Direct reuse</a:t>
              </a:r>
              <a:endParaRPr lang="en-US" altLang="en-US" sz="1200" b="1"/>
            </a:p>
          </p:txBody>
        </p:sp>
        <p:sp>
          <p:nvSpPr>
            <p:cNvPr id="81959" name="Line 37"/>
            <p:cNvSpPr>
              <a:spLocks noChangeShapeType="1"/>
            </p:cNvSpPr>
            <p:nvPr/>
          </p:nvSpPr>
          <p:spPr bwMode="auto">
            <a:xfrm flipH="1">
              <a:off x="3520" y="1867"/>
              <a:ext cx="496" cy="0"/>
            </a:xfrm>
            <a:prstGeom prst="line">
              <a:avLst/>
            </a:prstGeom>
            <a:noFill/>
            <a:ln w="38100">
              <a:solidFill>
                <a:schemeClr val="tx2"/>
              </a:solidFill>
              <a:rou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8" name="Group 48"/>
          <p:cNvGrpSpPr/>
          <p:nvPr/>
        </p:nvGrpSpPr>
        <p:grpSpPr bwMode="auto">
          <a:xfrm>
            <a:off x="8724900" y="2752726"/>
            <a:ext cx="1339850" cy="422275"/>
            <a:chOff x="4536" y="1734"/>
            <a:chExt cx="844" cy="266"/>
          </a:xfrm>
        </p:grpSpPr>
        <p:sp>
          <p:nvSpPr>
            <p:cNvPr id="81956" name="Text Box 17"/>
            <p:cNvSpPr txBox="1">
              <a:spLocks noChangeArrowheads="1"/>
            </p:cNvSpPr>
            <p:nvPr/>
          </p:nvSpPr>
          <p:spPr bwMode="auto">
            <a:xfrm>
              <a:off x="4866" y="1734"/>
              <a:ext cx="514" cy="266"/>
            </a:xfrm>
            <a:prstGeom prst="rect">
              <a:avLst/>
            </a:prstGeom>
            <a:solidFill>
              <a:schemeClr val="bg2"/>
            </a:solidFill>
            <a:ln w="19050">
              <a:solidFill>
                <a:schemeClr val="tx1"/>
              </a:solidFill>
              <a:miter lim="800000"/>
            </a:ln>
          </p:spPr>
          <p:txBody>
            <a:bodyPr wrap="none" lIns="162000" tIns="118800" rIns="162000" bIns="118800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 eaLnBrk="1" hangingPunct="1">
                <a:lnSpc>
                  <a:spcPct val="90000"/>
                </a:lnSpc>
              </a:pPr>
              <a:r>
                <a:rPr lang="en-US" altLang="en-US" sz="1200" b="1"/>
                <a:t>Repair</a:t>
              </a:r>
              <a:endParaRPr lang="en-US" altLang="en-US" sz="1200" b="1"/>
            </a:p>
          </p:txBody>
        </p:sp>
        <p:sp>
          <p:nvSpPr>
            <p:cNvPr id="81957" name="Line 38"/>
            <p:cNvSpPr>
              <a:spLocks noChangeShapeType="1"/>
            </p:cNvSpPr>
            <p:nvPr/>
          </p:nvSpPr>
          <p:spPr bwMode="auto">
            <a:xfrm>
              <a:off x="4536" y="1867"/>
              <a:ext cx="336" cy="0"/>
            </a:xfrm>
            <a:prstGeom prst="line">
              <a:avLst/>
            </a:prstGeom>
            <a:noFill/>
            <a:ln w="38100">
              <a:solidFill>
                <a:schemeClr val="tx2"/>
              </a:solidFill>
              <a:rou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9" name="Group 54"/>
          <p:cNvGrpSpPr/>
          <p:nvPr/>
        </p:nvGrpSpPr>
        <p:grpSpPr bwMode="auto">
          <a:xfrm>
            <a:off x="3552826" y="4051300"/>
            <a:ext cx="4600575" cy="1155700"/>
            <a:chOff x="1278" y="2552"/>
            <a:chExt cx="2898" cy="728"/>
          </a:xfrm>
        </p:grpSpPr>
        <p:sp>
          <p:nvSpPr>
            <p:cNvPr id="81954" name="Text Box 10"/>
            <p:cNvSpPr txBox="1">
              <a:spLocks noChangeArrowheads="1"/>
            </p:cNvSpPr>
            <p:nvPr/>
          </p:nvSpPr>
          <p:spPr bwMode="auto">
            <a:xfrm>
              <a:off x="1278" y="3014"/>
              <a:ext cx="1135" cy="266"/>
            </a:xfrm>
            <a:prstGeom prst="rect">
              <a:avLst/>
            </a:prstGeom>
            <a:solidFill>
              <a:srgbClr val="FF91B6"/>
            </a:solidFill>
            <a:ln w="19050">
              <a:solidFill>
                <a:schemeClr val="tx1"/>
              </a:solidFill>
              <a:miter lim="800000"/>
            </a:ln>
          </p:spPr>
          <p:txBody>
            <a:bodyPr wrap="none" lIns="162000" tIns="118800" rIns="162000" bIns="118800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 eaLnBrk="1" hangingPunct="1">
                <a:lnSpc>
                  <a:spcPct val="90000"/>
                </a:lnSpc>
              </a:pPr>
              <a:r>
                <a:rPr lang="en-US" altLang="en-US" sz="1200" b="1"/>
                <a:t>Product information</a:t>
              </a:r>
              <a:endParaRPr lang="en-US" altLang="en-US" sz="1200" b="1"/>
            </a:p>
          </p:txBody>
        </p:sp>
        <p:sp>
          <p:nvSpPr>
            <p:cNvPr id="81955" name="Freeform 39"/>
            <p:cNvSpPr/>
            <p:nvPr/>
          </p:nvSpPr>
          <p:spPr bwMode="auto">
            <a:xfrm>
              <a:off x="2416" y="2552"/>
              <a:ext cx="1760" cy="584"/>
            </a:xfrm>
            <a:custGeom>
              <a:avLst/>
              <a:gdLst>
                <a:gd name="T0" fmla="*/ 1760 w 1760"/>
                <a:gd name="T1" fmla="*/ 0 h 584"/>
                <a:gd name="T2" fmla="*/ 1120 w 1760"/>
                <a:gd name="T3" fmla="*/ 584 h 584"/>
                <a:gd name="T4" fmla="*/ 0 w 1760"/>
                <a:gd name="T5" fmla="*/ 584 h 584"/>
                <a:gd name="T6" fmla="*/ 0 60000 65536"/>
                <a:gd name="T7" fmla="*/ 0 60000 65536"/>
                <a:gd name="T8" fmla="*/ 0 60000 65536"/>
                <a:gd name="T9" fmla="*/ 0 w 1760"/>
                <a:gd name="T10" fmla="*/ 0 h 584"/>
                <a:gd name="T11" fmla="*/ 1760 w 1760"/>
                <a:gd name="T12" fmla="*/ 584 h 584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760" h="584">
                  <a:moveTo>
                    <a:pt x="1760" y="0"/>
                  </a:moveTo>
                  <a:lnTo>
                    <a:pt x="1120" y="584"/>
                  </a:lnTo>
                  <a:lnTo>
                    <a:pt x="0" y="584"/>
                  </a:lnTo>
                </a:path>
              </a:pathLst>
            </a:custGeom>
            <a:noFill/>
            <a:ln w="38100">
              <a:solidFill>
                <a:schemeClr val="tx2"/>
              </a:solidFill>
              <a:rou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0" name="Group 43"/>
          <p:cNvGrpSpPr/>
          <p:nvPr/>
        </p:nvGrpSpPr>
        <p:grpSpPr bwMode="auto">
          <a:xfrm>
            <a:off x="7569200" y="5640389"/>
            <a:ext cx="2755900" cy="688975"/>
            <a:chOff x="3808" y="3553"/>
            <a:chExt cx="1736" cy="434"/>
          </a:xfrm>
        </p:grpSpPr>
        <p:grpSp>
          <p:nvGrpSpPr>
            <p:cNvPr id="81949" name="Group 42"/>
            <p:cNvGrpSpPr/>
            <p:nvPr/>
          </p:nvGrpSpPr>
          <p:grpSpPr bwMode="auto">
            <a:xfrm>
              <a:off x="3971" y="3553"/>
              <a:ext cx="1416" cy="386"/>
              <a:chOff x="3976" y="3526"/>
              <a:chExt cx="1416" cy="386"/>
            </a:xfrm>
          </p:grpSpPr>
          <p:sp>
            <p:nvSpPr>
              <p:cNvPr id="81951" name="Text Box 19"/>
              <p:cNvSpPr txBox="1">
                <a:spLocks noChangeArrowheads="1"/>
              </p:cNvSpPr>
              <p:nvPr/>
            </p:nvSpPr>
            <p:spPr bwMode="auto">
              <a:xfrm>
                <a:off x="4250" y="3526"/>
                <a:ext cx="1142" cy="38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algn="ctr" eaLnBrk="1" hangingPunct="1">
                  <a:lnSpc>
                    <a:spcPct val="150000"/>
                  </a:lnSpc>
                </a:pPr>
                <a:r>
                  <a:rPr lang="en-US" altLang="en-US" sz="1200" b="1" dirty="0"/>
                  <a:t>Forward logistics flow</a:t>
                </a:r>
                <a:endParaRPr lang="en-US" altLang="en-US" sz="1200" b="1" dirty="0"/>
              </a:p>
              <a:p>
                <a:pPr algn="ctr" eaLnBrk="1" hangingPunct="1">
                  <a:lnSpc>
                    <a:spcPct val="150000"/>
                  </a:lnSpc>
                </a:pPr>
                <a:r>
                  <a:rPr lang="en-US" altLang="en-US" sz="1200" b="1" dirty="0"/>
                  <a:t>Reverse logistics flow</a:t>
                </a:r>
                <a:endParaRPr lang="en-US" altLang="en-US" sz="1200" b="1" dirty="0"/>
              </a:p>
            </p:txBody>
          </p:sp>
          <p:sp>
            <p:nvSpPr>
              <p:cNvPr id="81952" name="Line 26"/>
              <p:cNvSpPr>
                <a:spLocks noChangeShapeType="1"/>
              </p:cNvSpPr>
              <p:nvPr/>
            </p:nvSpPr>
            <p:spPr bwMode="auto">
              <a:xfrm>
                <a:off x="3976" y="3656"/>
                <a:ext cx="256" cy="0"/>
              </a:xfrm>
              <a:prstGeom prst="line">
                <a:avLst/>
              </a:prstGeom>
              <a:noFill/>
              <a:ln w="38100">
                <a:solidFill>
                  <a:srgbClr val="B20019"/>
                </a:solidFill>
                <a:rou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81953" name="Line 27"/>
              <p:cNvSpPr>
                <a:spLocks noChangeShapeType="1"/>
              </p:cNvSpPr>
              <p:nvPr/>
            </p:nvSpPr>
            <p:spPr bwMode="auto">
              <a:xfrm flipH="1">
                <a:off x="3976" y="3840"/>
                <a:ext cx="256" cy="0"/>
              </a:xfrm>
              <a:prstGeom prst="line">
                <a:avLst/>
              </a:prstGeom>
              <a:noFill/>
              <a:ln w="38100">
                <a:solidFill>
                  <a:schemeClr val="tx2"/>
                </a:solidFill>
                <a:rou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81950" name="Rectangle 41"/>
            <p:cNvSpPr>
              <a:spLocks noChangeArrowheads="1"/>
            </p:cNvSpPr>
            <p:nvPr/>
          </p:nvSpPr>
          <p:spPr bwMode="auto">
            <a:xfrm>
              <a:off x="3808" y="3555"/>
              <a:ext cx="1736" cy="432"/>
            </a:xfrm>
            <a:prstGeom prst="rect">
              <a:avLst/>
            </a:prstGeom>
            <a:noFill/>
            <a:ln w="19050">
              <a:solidFill>
                <a:schemeClr val="tx1"/>
              </a:solidFill>
              <a:miter lim="800000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endParaRPr lang="en-NZ" altLang="en-US"/>
            </a:p>
          </p:txBody>
        </p:sp>
      </p:grpSp>
      <p:grpSp>
        <p:nvGrpSpPr>
          <p:cNvPr id="12" name="Group 47"/>
          <p:cNvGrpSpPr/>
          <p:nvPr/>
        </p:nvGrpSpPr>
        <p:grpSpPr bwMode="auto">
          <a:xfrm>
            <a:off x="7766051" y="2057401"/>
            <a:ext cx="1077913" cy="2073275"/>
            <a:chOff x="3932" y="1296"/>
            <a:chExt cx="679" cy="1306"/>
          </a:xfrm>
        </p:grpSpPr>
        <p:sp>
          <p:nvSpPr>
            <p:cNvPr id="81947" name="Text Box 18"/>
            <p:cNvSpPr txBox="1">
              <a:spLocks noChangeArrowheads="1"/>
            </p:cNvSpPr>
            <p:nvPr/>
          </p:nvSpPr>
          <p:spPr bwMode="auto">
            <a:xfrm>
              <a:off x="3932" y="1734"/>
              <a:ext cx="679" cy="868"/>
            </a:xfrm>
            <a:prstGeom prst="rect">
              <a:avLst/>
            </a:prstGeom>
            <a:solidFill>
              <a:schemeClr val="hlink"/>
            </a:solidFill>
            <a:ln w="19050">
              <a:solidFill>
                <a:schemeClr val="tx1"/>
              </a:solidFill>
              <a:miter lim="800000"/>
            </a:ln>
          </p:spPr>
          <p:txBody>
            <a:bodyPr wrap="none" lIns="162000" tIns="514800" rIns="162000" bIns="514800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 eaLnBrk="1" hangingPunct="1">
                <a:lnSpc>
                  <a:spcPct val="90000"/>
                </a:lnSpc>
              </a:pPr>
              <a:r>
                <a:rPr lang="en-US" altLang="en-US" sz="1200" b="1"/>
                <a:t>Returns</a:t>
              </a:r>
              <a:endParaRPr lang="en-US" altLang="en-US" sz="1200" b="1"/>
            </a:p>
            <a:p>
              <a:pPr algn="ctr" eaLnBrk="1" hangingPunct="1">
                <a:lnSpc>
                  <a:spcPct val="90000"/>
                </a:lnSpc>
              </a:pPr>
              <a:r>
                <a:rPr lang="en-US" altLang="en-US" sz="1200" b="1"/>
                <a:t>processor</a:t>
              </a:r>
              <a:endParaRPr lang="en-US" altLang="en-US" sz="1200" b="1"/>
            </a:p>
          </p:txBody>
        </p:sp>
        <p:sp>
          <p:nvSpPr>
            <p:cNvPr id="81948" name="Line 30"/>
            <p:cNvSpPr>
              <a:spLocks noChangeShapeType="1"/>
            </p:cNvSpPr>
            <p:nvPr/>
          </p:nvSpPr>
          <p:spPr bwMode="auto">
            <a:xfrm>
              <a:off x="4264" y="1296"/>
              <a:ext cx="0" cy="424"/>
            </a:xfrm>
            <a:prstGeom prst="line">
              <a:avLst/>
            </a:prstGeom>
            <a:noFill/>
            <a:ln w="38100">
              <a:solidFill>
                <a:schemeClr val="tx2"/>
              </a:solidFill>
              <a:rou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333879" name="Rectangle 55"/>
          <p:cNvSpPr>
            <a:spLocks noChangeArrowheads="1"/>
          </p:cNvSpPr>
          <p:nvPr/>
        </p:nvSpPr>
        <p:spPr bwMode="auto">
          <a:xfrm>
            <a:off x="2189163" y="5986464"/>
            <a:ext cx="5130800" cy="317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ct val="40000"/>
              </a:spcBef>
              <a:buClr>
                <a:srgbClr val="B20019"/>
              </a:buClr>
              <a:buFont typeface="Wingdings" panose="05000000000000000000" pitchFamily="2" charset="2"/>
              <a:buNone/>
            </a:pPr>
            <a:r>
              <a:rPr lang="en-US" altLang="en-US" sz="2400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100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Flows in a Closed-Loop Supply Chain</a:t>
            </a:r>
            <a:endParaRPr lang="en-US" altLang="en-US" sz="2100" b="1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13" name="Group 46"/>
          <p:cNvGrpSpPr/>
          <p:nvPr/>
        </p:nvGrpSpPr>
        <p:grpSpPr bwMode="auto">
          <a:xfrm>
            <a:off x="7353300" y="1800226"/>
            <a:ext cx="2617788" cy="422275"/>
            <a:chOff x="3672" y="1134"/>
            <a:chExt cx="1649" cy="266"/>
          </a:xfrm>
        </p:grpSpPr>
        <p:sp>
          <p:nvSpPr>
            <p:cNvPr id="81945" name="Text Box 13"/>
            <p:cNvSpPr txBox="1">
              <a:spLocks noChangeArrowheads="1"/>
            </p:cNvSpPr>
            <p:nvPr/>
          </p:nvSpPr>
          <p:spPr bwMode="auto">
            <a:xfrm>
              <a:off x="4015" y="1134"/>
              <a:ext cx="1306" cy="266"/>
            </a:xfrm>
            <a:prstGeom prst="rect">
              <a:avLst/>
            </a:prstGeom>
            <a:solidFill>
              <a:srgbClr val="F8E5C0"/>
            </a:solidFill>
            <a:ln w="19050">
              <a:solidFill>
                <a:schemeClr val="tx1"/>
              </a:solidFill>
              <a:miter lim="800000"/>
            </a:ln>
          </p:spPr>
          <p:txBody>
            <a:bodyPr wrap="none" lIns="630000" tIns="118800" rIns="630000" bIns="118800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 eaLnBrk="1" hangingPunct="1">
                <a:lnSpc>
                  <a:spcPct val="90000"/>
                </a:lnSpc>
              </a:pPr>
              <a:r>
                <a:rPr lang="en-US" altLang="en-US" sz="1200" b="1"/>
                <a:t>Customers</a:t>
              </a:r>
              <a:endParaRPr lang="en-US" altLang="en-US" sz="1200" b="1"/>
            </a:p>
          </p:txBody>
        </p:sp>
        <p:sp>
          <p:nvSpPr>
            <p:cNvPr id="81946" name="Line 25"/>
            <p:cNvSpPr>
              <a:spLocks noChangeShapeType="1"/>
            </p:cNvSpPr>
            <p:nvPr/>
          </p:nvSpPr>
          <p:spPr bwMode="auto">
            <a:xfrm>
              <a:off x="3672" y="1264"/>
              <a:ext cx="328" cy="0"/>
            </a:xfrm>
            <a:prstGeom prst="line">
              <a:avLst/>
            </a:prstGeom>
            <a:noFill/>
            <a:ln w="38100">
              <a:solidFill>
                <a:srgbClr val="B20019"/>
              </a:solidFill>
              <a:rou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4" name="Group 45"/>
          <p:cNvGrpSpPr/>
          <p:nvPr/>
        </p:nvGrpSpPr>
        <p:grpSpPr bwMode="auto">
          <a:xfrm>
            <a:off x="5118101" y="1800226"/>
            <a:ext cx="2295525" cy="422275"/>
            <a:chOff x="2264" y="1134"/>
            <a:chExt cx="1446" cy="266"/>
          </a:xfrm>
        </p:grpSpPr>
        <p:sp>
          <p:nvSpPr>
            <p:cNvPr id="81943" name="Text Box 12"/>
            <p:cNvSpPr txBox="1">
              <a:spLocks noChangeArrowheads="1"/>
            </p:cNvSpPr>
            <p:nvPr/>
          </p:nvSpPr>
          <p:spPr bwMode="auto">
            <a:xfrm>
              <a:off x="2523" y="1134"/>
              <a:ext cx="1187" cy="266"/>
            </a:xfrm>
            <a:prstGeom prst="rect">
              <a:avLst/>
            </a:prstGeom>
            <a:solidFill>
              <a:srgbClr val="F8E5C0"/>
            </a:solidFill>
            <a:ln w="19050">
              <a:solidFill>
                <a:schemeClr val="tx1"/>
              </a:solidFill>
              <a:miter lim="800000"/>
            </a:ln>
          </p:spPr>
          <p:txBody>
            <a:bodyPr wrap="none" lIns="162000" tIns="118800" rIns="162000" bIns="118800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 eaLnBrk="1" hangingPunct="1">
                <a:lnSpc>
                  <a:spcPct val="90000"/>
                </a:lnSpc>
              </a:pPr>
              <a:r>
                <a:rPr lang="en-US" altLang="en-US" sz="1200" b="1"/>
                <a:t>Distribution/Retailers</a:t>
              </a:r>
              <a:endParaRPr lang="en-US" altLang="en-US" sz="1200" b="1"/>
            </a:p>
          </p:txBody>
        </p:sp>
        <p:sp>
          <p:nvSpPr>
            <p:cNvPr id="81944" name="Line 24"/>
            <p:cNvSpPr>
              <a:spLocks noChangeShapeType="1"/>
            </p:cNvSpPr>
            <p:nvPr/>
          </p:nvSpPr>
          <p:spPr bwMode="auto">
            <a:xfrm>
              <a:off x="2264" y="1272"/>
              <a:ext cx="256" cy="0"/>
            </a:xfrm>
            <a:prstGeom prst="line">
              <a:avLst/>
            </a:prstGeom>
            <a:noFill/>
            <a:ln w="38100">
              <a:solidFill>
                <a:srgbClr val="B20019"/>
              </a:solidFill>
              <a:rou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5" name="Group 44"/>
          <p:cNvGrpSpPr/>
          <p:nvPr/>
        </p:nvGrpSpPr>
        <p:grpSpPr bwMode="auto">
          <a:xfrm>
            <a:off x="3124201" y="1800226"/>
            <a:ext cx="2087563" cy="1006475"/>
            <a:chOff x="1008" y="1134"/>
            <a:chExt cx="1315" cy="634"/>
          </a:xfrm>
        </p:grpSpPr>
        <p:sp>
          <p:nvSpPr>
            <p:cNvPr id="81941" name="Text Box 8"/>
            <p:cNvSpPr txBox="1">
              <a:spLocks noChangeArrowheads="1"/>
            </p:cNvSpPr>
            <p:nvPr/>
          </p:nvSpPr>
          <p:spPr bwMode="auto">
            <a:xfrm>
              <a:off x="1205" y="1134"/>
              <a:ext cx="1118" cy="266"/>
            </a:xfrm>
            <a:prstGeom prst="rect">
              <a:avLst/>
            </a:prstGeom>
            <a:solidFill>
              <a:schemeClr val="accent2"/>
            </a:solidFill>
            <a:ln w="19050">
              <a:solidFill>
                <a:schemeClr val="tx1"/>
              </a:solidFill>
              <a:miter lim="800000"/>
            </a:ln>
          </p:spPr>
          <p:txBody>
            <a:bodyPr wrap="none" lIns="162000" tIns="118800" rIns="162000" bIns="118800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 eaLnBrk="1" hangingPunct="1">
                <a:lnSpc>
                  <a:spcPct val="90000"/>
                </a:lnSpc>
              </a:pPr>
              <a:r>
                <a:rPr lang="en-US" altLang="en-US" sz="1200" b="1"/>
                <a:t>Production process</a:t>
              </a:r>
              <a:endParaRPr lang="en-US" altLang="en-US" sz="1200" b="1"/>
            </a:p>
          </p:txBody>
        </p:sp>
        <p:sp>
          <p:nvSpPr>
            <p:cNvPr id="81942" name="Freeform 23"/>
            <p:cNvSpPr/>
            <p:nvPr/>
          </p:nvSpPr>
          <p:spPr bwMode="auto">
            <a:xfrm>
              <a:off x="1008" y="1264"/>
              <a:ext cx="184" cy="504"/>
            </a:xfrm>
            <a:custGeom>
              <a:avLst/>
              <a:gdLst>
                <a:gd name="T0" fmla="*/ 0 w 184"/>
                <a:gd name="T1" fmla="*/ 504 h 504"/>
                <a:gd name="T2" fmla="*/ 0 w 184"/>
                <a:gd name="T3" fmla="*/ 0 h 504"/>
                <a:gd name="T4" fmla="*/ 184 w 184"/>
                <a:gd name="T5" fmla="*/ 0 h 504"/>
                <a:gd name="T6" fmla="*/ 0 60000 65536"/>
                <a:gd name="T7" fmla="*/ 0 60000 65536"/>
                <a:gd name="T8" fmla="*/ 0 60000 65536"/>
                <a:gd name="T9" fmla="*/ 0 w 184"/>
                <a:gd name="T10" fmla="*/ 0 h 504"/>
                <a:gd name="T11" fmla="*/ 184 w 184"/>
                <a:gd name="T12" fmla="*/ 504 h 504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84" h="504">
                  <a:moveTo>
                    <a:pt x="0" y="504"/>
                  </a:moveTo>
                  <a:lnTo>
                    <a:pt x="0" y="0"/>
                  </a:lnTo>
                  <a:lnTo>
                    <a:pt x="184" y="0"/>
                  </a:lnTo>
                </a:path>
              </a:pathLst>
            </a:custGeom>
            <a:noFill/>
            <a:ln w="38100">
              <a:solidFill>
                <a:srgbClr val="B20019"/>
              </a:solidFill>
              <a:rou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333833" name="Text Box 9"/>
          <p:cNvSpPr txBox="1">
            <a:spLocks noChangeArrowheads="1"/>
          </p:cNvSpPr>
          <p:nvPr/>
        </p:nvSpPr>
        <p:spPr bwMode="auto">
          <a:xfrm>
            <a:off x="2179639" y="2752726"/>
            <a:ext cx="1908175" cy="587375"/>
          </a:xfrm>
          <a:prstGeom prst="rect">
            <a:avLst/>
          </a:prstGeom>
          <a:solidFill>
            <a:schemeClr val="accent2"/>
          </a:solidFill>
          <a:ln w="19050">
            <a:solidFill>
              <a:schemeClr val="tx1"/>
            </a:solidFill>
            <a:miter lim="800000"/>
          </a:ln>
        </p:spPr>
        <p:txBody>
          <a:bodyPr wrap="none" lIns="162000" tIns="118800" rIns="162000" bIns="11880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lnSpc>
                <a:spcPct val="90000"/>
              </a:lnSpc>
            </a:pPr>
            <a:r>
              <a:rPr lang="en-US" altLang="en-US" sz="1200" b="1"/>
              <a:t>New service/product</a:t>
            </a:r>
            <a:endParaRPr lang="en-US" altLang="en-US" sz="1200" b="1"/>
          </a:p>
          <a:p>
            <a:pPr algn="ctr" eaLnBrk="1" hangingPunct="1">
              <a:lnSpc>
                <a:spcPct val="90000"/>
              </a:lnSpc>
            </a:pPr>
            <a:r>
              <a:rPr lang="en-US" altLang="en-US" sz="1200" b="1"/>
              <a:t>development process</a:t>
            </a:r>
            <a:endParaRPr lang="en-US" altLang="en-US" sz="1200" b="1"/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1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9477985" y="6370245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  <a:endParaRPr lang="en-US" sz="2000" b="1" dirty="0"/>
          </a:p>
        </p:txBody>
      </p:sp>
      <p:sp>
        <p:nvSpPr>
          <p:cNvPr id="16" name="Rectangle: Rounded Corners 15"/>
          <p:cNvSpPr/>
          <p:nvPr/>
        </p:nvSpPr>
        <p:spPr>
          <a:xfrm>
            <a:off x="10480674" y="873760"/>
            <a:ext cx="1530895" cy="5396567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</p:cSld>
  <p:clrMapOvr>
    <a:masterClrMapping/>
  </p:clrMapOvr>
  <p:transition>
    <p:pull dir="l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38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3338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18" presetClass="entr" presetSubtype="3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1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90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20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22" presetClass="entr" presetSubtype="8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0"/>
                            </p:stCondLst>
                            <p:childTnLst>
                              <p:par>
                                <p:cTn id="3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38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2000"/>
                                        <p:tgtEl>
                                          <p:spTgt spid="3338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7000"/>
                            </p:stCondLst>
                            <p:childTnLst>
                              <p:par>
                                <p:cTn id="38" presetID="22" presetClass="entr" presetSubtype="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0000"/>
                            </p:stCondLst>
                            <p:childTnLst>
                              <p:par>
                                <p:cTn id="4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2000"/>
                            </p:stCondLst>
                            <p:childTnLst>
                              <p:par>
                                <p:cTn id="46" presetID="22" presetClass="entr" presetSubtype="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5000"/>
                            </p:stCondLst>
                            <p:childTnLst>
                              <p:par>
                                <p:cTn id="5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38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2000"/>
                                        <p:tgtEl>
                                          <p:spTgt spid="3338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17000"/>
                            </p:stCondLst>
                            <p:childTnLst>
                              <p:par>
                                <p:cTn id="54" presetID="22" presetClass="entr" presetSubtype="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0000"/>
                            </p:stCondLst>
                            <p:childTnLst>
                              <p:par>
                                <p:cTn id="58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38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0" dur="2000"/>
                                        <p:tgtEl>
                                          <p:spTgt spid="3338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22000"/>
                            </p:stCondLst>
                            <p:childTnLst>
                              <p:par>
                                <p:cTn id="62" presetID="22" presetClass="entr" presetSubtype="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25000"/>
                            </p:stCondLst>
                            <p:childTnLst>
                              <p:par>
                                <p:cTn id="66" presetID="18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38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68" dur="2000"/>
                                        <p:tgtEl>
                                          <p:spTgt spid="3338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27000"/>
                            </p:stCondLst>
                            <p:childTnLst>
                              <p:par>
                                <p:cTn id="70" presetID="22" presetClass="entr" presetSubtype="1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30000"/>
                            </p:stCondLst>
                            <p:childTnLst>
                              <p:par>
                                <p:cTn id="74" presetID="18" presetClass="entr" presetSubtype="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38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6" dur="1000"/>
                                        <p:tgtEl>
                                          <p:spTgt spid="3338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3879" grpId="0"/>
      <p:bldP spid="333833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1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53" y="0"/>
            <a:ext cx="4473957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5780000" flipV="1">
            <a:off x="-470535" y="3391535"/>
            <a:ext cx="4244340" cy="2425700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3291840" y="630347"/>
            <a:ext cx="5777993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  <a:sym typeface="Times New Roman" panose="02020603050405020304"/>
              </a:rPr>
              <a:t>Summary of Learning Objectives</a:t>
            </a:r>
            <a:endParaRPr lang="en-US" sz="3000" b="1" dirty="0">
              <a:solidFill>
                <a:srgbClr val="00B0F0"/>
              </a:solidFill>
              <a:latin typeface="Times New Roman" panose="02020603050405020304"/>
              <a:ea typeface="Times New Roman" panose="02020603050405020304"/>
              <a:cs typeface="Times New Roman" panose="02020603050405020304"/>
              <a:sym typeface="Times New Roman" panose="02020603050405020304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2733040" y="1940889"/>
            <a:ext cx="9205514" cy="28931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lvl="0" indent="-457200" algn="just">
              <a:buFont typeface="+mj-lt"/>
              <a:buAutoNum type="arabicPeriod"/>
            </a:pPr>
            <a:r>
              <a:rPr lang="en-US" sz="2600" dirty="0">
                <a:latin typeface="Times New Roman" panose="02020603050405020304" pitchFamily="18" charset="0"/>
                <a:ea typeface="Times New Roman" panose="02020603050405020304"/>
                <a:cs typeface="Times New Roman" panose="02020603050405020304" pitchFamily="18" charset="0"/>
                <a:sym typeface="Times New Roman" panose="02020603050405020304"/>
              </a:rPr>
              <a:t>Define the meaning of integrated supply chain management.</a:t>
            </a:r>
            <a:endParaRPr lang="en-US" sz="2600" dirty="0">
              <a:latin typeface="Times New Roman" panose="02020603050405020304" pitchFamily="18" charset="0"/>
              <a:ea typeface="Times New Roman" panose="02020603050405020304"/>
              <a:cs typeface="Times New Roman" panose="02020603050405020304" pitchFamily="18" charset="0"/>
              <a:sym typeface="Times New Roman" panose="02020603050405020304"/>
            </a:endParaRPr>
          </a:p>
          <a:p>
            <a:pPr marL="457200" lvl="0" indent="-457200" algn="just">
              <a:buFont typeface="+mj-lt"/>
              <a:buAutoNum type="arabicPeriod"/>
            </a:pPr>
            <a:r>
              <a:rPr lang="en-US" sz="2600" dirty="0">
                <a:latin typeface="Times New Roman" panose="02020603050405020304" pitchFamily="18" charset="0"/>
                <a:ea typeface="Times New Roman" panose="02020603050405020304"/>
                <a:cs typeface="Times New Roman" panose="02020603050405020304" pitchFamily="18" charset="0"/>
                <a:sym typeface="Times New Roman" panose="02020603050405020304"/>
              </a:rPr>
              <a:t>Identify the main characteristics of integrated supply chain management.</a:t>
            </a:r>
            <a:endParaRPr lang="en-US" sz="2600" dirty="0">
              <a:latin typeface="Times New Roman" panose="02020603050405020304" pitchFamily="18" charset="0"/>
              <a:ea typeface="Times New Roman" panose="02020603050405020304"/>
              <a:cs typeface="Times New Roman" panose="02020603050405020304" pitchFamily="18" charset="0"/>
              <a:sym typeface="Times New Roman" panose="02020603050405020304"/>
            </a:endParaRPr>
          </a:p>
          <a:p>
            <a:pPr marL="457200" lvl="0" indent="-457200" algn="just">
              <a:buFont typeface="+mj-lt"/>
              <a:buAutoNum type="arabicPeriod"/>
            </a:pPr>
            <a:r>
              <a:rPr lang="en-US" sz="2600" dirty="0">
                <a:latin typeface="Times New Roman" panose="02020603050405020304" pitchFamily="18" charset="0"/>
                <a:ea typeface="Times New Roman" panose="02020603050405020304"/>
                <a:cs typeface="Times New Roman" panose="02020603050405020304" pitchFamily="18" charset="0"/>
                <a:sym typeface="Times New Roman" panose="02020603050405020304"/>
              </a:rPr>
              <a:t>Understanding the SCOR model processes.</a:t>
            </a:r>
            <a:endParaRPr lang="en-US" sz="2600" dirty="0">
              <a:latin typeface="Times New Roman" panose="02020603050405020304" pitchFamily="18" charset="0"/>
              <a:ea typeface="Times New Roman" panose="02020603050405020304"/>
              <a:cs typeface="Times New Roman" panose="02020603050405020304" pitchFamily="18" charset="0"/>
              <a:sym typeface="Times New Roman" panose="02020603050405020304"/>
            </a:endParaRPr>
          </a:p>
          <a:p>
            <a:pPr marL="457200" lvl="0" indent="-457200" algn="just">
              <a:buFont typeface="+mj-lt"/>
              <a:buAutoNum type="arabicPeriod"/>
            </a:pPr>
            <a:r>
              <a:rPr lang="en-US" sz="2600" dirty="0">
                <a:latin typeface="Times New Roman" panose="02020603050405020304" pitchFamily="18" charset="0"/>
                <a:ea typeface="Times New Roman" panose="02020603050405020304"/>
                <a:cs typeface="Times New Roman" panose="02020603050405020304" pitchFamily="18" charset="0"/>
                <a:sym typeface="Times New Roman" panose="02020603050405020304"/>
              </a:rPr>
              <a:t>Identify both external and internal supply chain linkages.</a:t>
            </a:r>
            <a:endParaRPr lang="en-US" sz="2600" dirty="0">
              <a:latin typeface="Times New Roman" panose="02020603050405020304" pitchFamily="18" charset="0"/>
              <a:ea typeface="Times New Roman" panose="02020603050405020304"/>
              <a:cs typeface="Times New Roman" panose="02020603050405020304" pitchFamily="18" charset="0"/>
              <a:sym typeface="Times New Roman" panose="02020603050405020304"/>
            </a:endParaRPr>
          </a:p>
          <a:p>
            <a:pPr marL="457200" lvl="0" indent="-457200" algn="just">
              <a:buFont typeface="+mj-lt"/>
              <a:buAutoNum type="arabicPeriod"/>
            </a:pPr>
            <a:r>
              <a:rPr lang="en-US" sz="2600" dirty="0">
                <a:latin typeface="Times New Roman" panose="02020603050405020304" pitchFamily="18" charset="0"/>
                <a:ea typeface="Times New Roman" panose="02020603050405020304"/>
                <a:cs typeface="Times New Roman" panose="02020603050405020304" pitchFamily="18" charset="0"/>
                <a:sym typeface="Times New Roman" panose="02020603050405020304"/>
              </a:rPr>
              <a:t>Explain how to use levers for improved supply chain performance.</a:t>
            </a:r>
            <a:endParaRPr lang="en-US" sz="2600" dirty="0">
              <a:latin typeface="Times New Roman" panose="02020603050405020304" pitchFamily="18" charset="0"/>
              <a:ea typeface="Times New Roman" panose="02020603050405020304"/>
              <a:cs typeface="Times New Roman" panose="02020603050405020304" pitchFamily="18" charset="0"/>
              <a:sym typeface="Times New Roman" panose="02020603050405020304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  <a:endParaRPr lang="en-US" sz="2000" b="1" dirty="0"/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/>
          <p:cNvSpPr/>
          <p:nvPr/>
        </p:nvSpPr>
        <p:spPr>
          <a:xfrm>
            <a:off x="7952254" y="1163489"/>
            <a:ext cx="4128422" cy="519313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/>
          <p:cNvSpPr/>
          <p:nvPr/>
        </p:nvSpPr>
        <p:spPr>
          <a:xfrm>
            <a:off x="558800" y="1534160"/>
            <a:ext cx="11521440" cy="458952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Wingdings" panose="05000000000000000000" pitchFamily="2" charset="2"/>
              <a:buChar char="Ø"/>
              <a:defRPr/>
            </a:pP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/>
              <a:cs typeface="Times New Roman" panose="02020603050405020304" pitchFamily="18" charset="0"/>
              <a:sym typeface="Times New Roman" panose="02020603050405020304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Tx/>
              <a:buNone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  <a:sym typeface="Times New Roman" panose="02020603050405020304"/>
              </a:rPr>
              <a:t>  </a:t>
            </a:r>
            <a:endParaRPr kumimoji="0" lang="en-US" sz="2400" b="1" i="0" u="none" strike="noStrike" kern="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/>
              <a:cs typeface="Times New Roman" panose="02020603050405020304" pitchFamily="18" charset="0"/>
              <a:sym typeface="Times New Roman" panose="02020603050405020304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Wingdings" panose="05000000000000000000" pitchFamily="2" charset="2"/>
              <a:buChar char="Ø"/>
              <a:defRPr/>
            </a:pPr>
            <a:r>
              <a:rPr kumimoji="0" lang="en-US" sz="26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highlight>
                  <a:srgbClr val="FFFFFF"/>
                </a:highlight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Lysons, K., &amp; Farrington, B. (2020). </a:t>
            </a:r>
            <a:r>
              <a:rPr kumimoji="0" lang="en-US" sz="2600" b="0" i="1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highlight>
                  <a:srgbClr val="FFFFFF"/>
                </a:highlight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Procurement and supply chain management</a:t>
            </a:r>
            <a:r>
              <a:rPr kumimoji="0" lang="en-US" sz="26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highlight>
                  <a:srgbClr val="FFFFFF"/>
                </a:highlight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. Pearson UK.</a:t>
            </a:r>
            <a:endParaRPr kumimoji="0" lang="en-US" sz="2600" b="0" i="0" u="none" strike="noStrike" kern="1200" cap="none" spc="0" normalizeH="0" baseline="0" noProof="0" dirty="0">
              <a:ln>
                <a:noFill/>
              </a:ln>
              <a:solidFill>
                <a:srgbClr val="222222"/>
              </a:solidFill>
              <a:effectLst/>
              <a:highlight>
                <a:srgbClr val="FFFFFF"/>
              </a:highlight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457200" indent="-457200">
              <a:buClr>
                <a:srgbClr val="000000"/>
              </a:buClr>
              <a:buFont typeface="Wingdings" panose="05000000000000000000" pitchFamily="2" charset="2"/>
              <a:buChar char="Ø"/>
              <a:defRPr/>
            </a:pPr>
            <a:r>
              <a:rPr kumimoji="0" lang="en-US" sz="2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/>
                <a:cs typeface="Times New Roman" panose="02020603050405020304" pitchFamily="18" charset="0"/>
                <a:sym typeface="Times New Roman" panose="02020603050405020304"/>
              </a:rPr>
              <a:t>Chopra, S., &amp; Meindl, P. (2016). Global Edition. Pearson Education Limited</a:t>
            </a:r>
            <a:endParaRPr kumimoji="0" lang="en-US" sz="26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/>
              <a:cs typeface="Times New Roman" panose="02020603050405020304" pitchFamily="18" charset="0"/>
              <a:sym typeface="Times New Roman" panose="02020603050405020304"/>
            </a:endParaRP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defRPr/>
            </a:pPr>
            <a:r>
              <a:rPr kumimoji="0" 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/>
                <a:cs typeface="Times New Roman" panose="02020603050405020304" pitchFamily="18" charset="0"/>
                <a:sym typeface="Times New Roman" panose="02020603050405020304"/>
              </a:rPr>
              <a:t>Morris, P. W., &amp; Pinto, J. K. (Eds.). (2007). The Wiley guide to project technology, supply chain, and procurement management (Vol. 4). John Wiley &amp; Sons.</a:t>
            </a:r>
            <a:endParaRPr kumimoji="0" lang="en-US" sz="2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/>
              <a:cs typeface="Times New Roman" panose="02020603050405020304" pitchFamily="18" charset="0"/>
              <a:sym typeface="Times New Roman" panose="02020603050405020304"/>
            </a:endParaRP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defRPr/>
            </a:pPr>
            <a:r>
              <a:rPr kumimoji="0" 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/>
                <a:cs typeface="Times New Roman" panose="02020603050405020304" pitchFamily="18" charset="0"/>
                <a:sym typeface="Times New Roman" panose="02020603050405020304"/>
              </a:rPr>
              <a:t>Schwalbe, K. (2015). Information technology project management. Cengage Learning.</a:t>
            </a:r>
            <a:endParaRPr kumimoji="0" lang="en-US" sz="2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/>
              <a:cs typeface="Times New Roman" panose="02020603050405020304" pitchFamily="18" charset="0"/>
              <a:sym typeface="Times New Roman" panose="02020603050405020304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Wingdings" panose="05000000000000000000" pitchFamily="2" charset="2"/>
              <a:buChar char="Ø"/>
              <a:defRPr/>
            </a:pPr>
            <a:r>
              <a:rPr kumimoji="0" 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/>
                <a:cs typeface="Times New Roman" panose="02020603050405020304" pitchFamily="18" charset="0"/>
                <a:sym typeface="Times New Roman" panose="02020603050405020304"/>
              </a:rPr>
              <a:t>Supply Chain Council</a:t>
            </a:r>
            <a:endParaRPr kumimoji="0" lang="en-US" sz="2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  <a:sym typeface="Times New Roman" panose="02020603050405020304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Tx/>
              <a:buNone/>
              <a:defRPr/>
            </a:pP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/>
              <a:cs typeface="Times New Roman" panose="02020603050405020304" pitchFamily="18" charset="0"/>
              <a:sym typeface="Times New Roman" panose="02020603050405020304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Tx/>
              <a:buNone/>
              <a:defRPr/>
            </a:pP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  <a:sym typeface="Arial" panose="020B0604020202020204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  <a:endParaRPr lang="en-US" sz="2000" b="1" dirty="0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1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974508" y="223572"/>
            <a:ext cx="594027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3200" b="1" dirty="0">
                <a:solidFill>
                  <a:srgbClr val="00B0F0"/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  <a:sym typeface="Times New Roman" panose="02020603050405020304"/>
              </a:rPr>
              <a:t>Essential Reference</a:t>
            </a:r>
            <a:endParaRPr lang="en-US" sz="3200" b="1" dirty="0">
              <a:solidFill>
                <a:srgbClr val="00B0F0"/>
              </a:solidFill>
              <a:latin typeface="Times New Roman" panose="02020603050405020304"/>
              <a:ea typeface="Times New Roman" panose="02020603050405020304"/>
              <a:cs typeface="Times New Roman" panose="02020603050405020304"/>
              <a:sym typeface="Times New Roman" panose="02020603050405020304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</a:fld>
            <a:endParaRPr lang="en-US"/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1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  <a:endParaRPr lang="en-US" sz="5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��
</file>

<file path=customXml/item2.xml>��
</file>

<file path=customXml/item3.xml>��
</file>

<file path=customXml/itemProps1.xml><?xml version="1.0" encoding="utf-8"?>
<ds:datastoreItem xmlns:ds="http://schemas.openxmlformats.org/officeDocument/2006/customXml" ds:itemID="{2647B3C0-792A-41BC-AF13-98AADEA49252}">
  <ds:schemaRefs/>
</ds:datastoreItem>
</file>

<file path=customXml/itemProps2.xml><?xml version="1.0" encoding="utf-8"?>
<ds:datastoreItem xmlns:ds="http://schemas.openxmlformats.org/officeDocument/2006/customXml" ds:itemID="{E9B5AE0C-8CF4-49BB-81CD-61858E9768E8}">
  <ds:schemaRefs/>
</ds:datastoreItem>
</file>

<file path=customXml/itemProps3.xml><?xml version="1.0" encoding="utf-8"?>
<ds:datastoreItem xmlns:ds="http://schemas.openxmlformats.org/officeDocument/2006/customXml" ds:itemID="{BA3160C7-D592-42A8-90E1-E0926A128F7E}">
  <ds:schemaRefs/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11800</Words>
  <Application>WPS Presentation</Application>
  <PresentationFormat>Widescreen</PresentationFormat>
  <Paragraphs>645</Paragraphs>
  <Slides>40</Slides>
  <Notes>8</Notes>
  <HiddenSlides>0</HiddenSlides>
  <MMClips>0</MMClips>
  <ScaleCrop>false</ScaleCrop>
  <HeadingPairs>
    <vt:vector size="6" baseType="variant">
      <vt:variant>
        <vt:lpstr>已用的字体</vt:lpstr>
      </vt:variant>
      <vt:variant>
        <vt:i4>11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40</vt:i4>
      </vt:variant>
    </vt:vector>
  </HeadingPairs>
  <TitlesOfParts>
    <vt:vector size="52" baseType="lpstr">
      <vt:lpstr>Arial</vt:lpstr>
      <vt:lpstr>SimSun</vt:lpstr>
      <vt:lpstr>Wingdings</vt:lpstr>
      <vt:lpstr>Times New Roman</vt:lpstr>
      <vt:lpstr>Times New Roman</vt:lpstr>
      <vt:lpstr>Calibri</vt:lpstr>
      <vt:lpstr>Microsoft YaHei</vt:lpstr>
      <vt:lpstr>Arial Unicode MS</vt:lpstr>
      <vt:lpstr>Calibri Light</vt:lpstr>
      <vt:lpstr>Arial</vt:lpstr>
      <vt:lpstr>Calibri</vt:lpstr>
      <vt:lpstr>Office Theme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Integrating the Supply Chain</vt:lpstr>
      <vt:lpstr>Supply Chain Integration (cont.)</vt:lpstr>
      <vt:lpstr>Collaborative Planning, Forecasting, and Replenishment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SCOR Model Processes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Supply Chain Integration</vt:lpstr>
      <vt:lpstr>Supplier Relationship Process</vt:lpstr>
      <vt:lpstr>Supplier Relationship Process</vt:lpstr>
      <vt:lpstr>Order Fulfillment Process</vt:lpstr>
      <vt:lpstr>Order Fulfillment Process</vt:lpstr>
      <vt:lpstr>The Customer Relationship  Process</vt:lpstr>
      <vt:lpstr>The Customer Relationship  Process</vt:lpstr>
      <vt:lpstr>Supply Chains and the Environment</vt:lpstr>
      <vt:lpstr>      Closed Loop Supply Chain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ASUS</cp:lastModifiedBy>
  <cp:revision>156</cp:revision>
  <dcterms:created xsi:type="dcterms:W3CDTF">2023-04-29T09:08:00Z</dcterms:created>
  <dcterms:modified xsi:type="dcterms:W3CDTF">2024-07-12T06:07:09Z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  <property fmtid="{D5CDD505-2E9C-101B-9397-08002B2CF9AE}" pid="3" name="ICV">
    <vt:lpwstr>67F2FBB3CF0542819ED79FA8C7A49542_12</vt:lpwstr>
  </property>
  <property fmtid="{D5CDD505-2E9C-101B-9397-08002B2CF9AE}" pid="4" name="KSOProductBuildVer">
    <vt:lpwstr>1033-12.2.0.17153</vt:lpwstr>
  </property>
</Properties>
</file>